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 id="2147483676" r:id="rId28"/>
    <p:sldMasterId id="2147483677" r:id="rId29"/>
    <p:sldMasterId id="2147483678" r:id="rId30"/>
    <p:sldMasterId id="2147483679" r:id="rId31"/>
    <p:sldMasterId id="2147483680" r:id="rId32"/>
    <p:sldMasterId id="2147483681" r:id="rId33"/>
    <p:sldMasterId id="2147483682" r:id="rId34"/>
    <p:sldMasterId id="2147483683" r:id="rId35"/>
    <p:sldMasterId id="2147483684" r:id="rId36"/>
    <p:sldMasterId id="2147483685" r:id="rId37"/>
    <p:sldMasterId id="2147483686" r:id="rId38"/>
    <p:sldMasterId id="2147483687" r:id="rId39"/>
    <p:sldMasterId id="2147483688" r:id="rId40"/>
    <p:sldMasterId id="2147483689" r:id="rId41"/>
    <p:sldMasterId id="2147483690" r:id="rId42"/>
    <p:sldMasterId id="2147483691" r:id="rId43"/>
    <p:sldMasterId id="2147483692" r:id="rId44"/>
    <p:sldMasterId id="2147483693" r:id="rId45"/>
    <p:sldMasterId id="2147483694" r:id="rId46"/>
    <p:sldMasterId id="2147483695" r:id="rId47"/>
    <p:sldMasterId id="2147483696" r:id="rId48"/>
    <p:sldMasterId id="2147483697" r:id="rId49"/>
    <p:sldMasterId id="2147483698" r:id="rId50"/>
    <p:sldMasterId id="2147483699" r:id="rId51"/>
    <p:sldMasterId id="2147483700" r:id="rId52"/>
  </p:sldMasterIdLst>
  <p:notesMasterIdLst>
    <p:notesMasterId r:id="rId216"/>
  </p:notesMasterIdLst>
  <p:sldIdLst>
    <p:sldId id="256" r:id="rId53"/>
    <p:sldId id="413" r:id="rId54"/>
    <p:sldId id="411" r:id="rId55"/>
    <p:sldId id="257" r:id="rId56"/>
    <p:sldId id="414" r:id="rId57"/>
    <p:sldId id="415" r:id="rId58"/>
    <p:sldId id="258" r:id="rId59"/>
    <p:sldId id="382" r:id="rId60"/>
    <p:sldId id="259" r:id="rId61"/>
    <p:sldId id="260" r:id="rId62"/>
    <p:sldId id="261" r:id="rId63"/>
    <p:sldId id="262" r:id="rId64"/>
    <p:sldId id="263" r:id="rId65"/>
    <p:sldId id="264" r:id="rId66"/>
    <p:sldId id="265" r:id="rId67"/>
    <p:sldId id="266" r:id="rId68"/>
    <p:sldId id="410" r:id="rId69"/>
    <p:sldId id="267" r:id="rId70"/>
    <p:sldId id="268" r:id="rId71"/>
    <p:sldId id="269" r:id="rId72"/>
    <p:sldId id="270" r:id="rId73"/>
    <p:sldId id="271" r:id="rId74"/>
    <p:sldId id="380" r:id="rId75"/>
    <p:sldId id="379" r:id="rId76"/>
    <p:sldId id="272" r:id="rId77"/>
    <p:sldId id="381" r:id="rId78"/>
    <p:sldId id="273" r:id="rId79"/>
    <p:sldId id="274" r:id="rId80"/>
    <p:sldId id="378" r:id="rId81"/>
    <p:sldId id="275" r:id="rId82"/>
    <p:sldId id="383" r:id="rId83"/>
    <p:sldId id="384" r:id="rId84"/>
    <p:sldId id="385" r:id="rId85"/>
    <p:sldId id="386" r:id="rId86"/>
    <p:sldId id="393" r:id="rId87"/>
    <p:sldId id="387" r:id="rId88"/>
    <p:sldId id="412" r:id="rId89"/>
    <p:sldId id="388" r:id="rId90"/>
    <p:sldId id="389" r:id="rId91"/>
    <p:sldId id="390" r:id="rId92"/>
    <p:sldId id="391" r:id="rId93"/>
    <p:sldId id="392" r:id="rId94"/>
    <p:sldId id="276" r:id="rId95"/>
    <p:sldId id="277" r:id="rId96"/>
    <p:sldId id="278" r:id="rId97"/>
    <p:sldId id="279" r:id="rId98"/>
    <p:sldId id="280" r:id="rId99"/>
    <p:sldId id="395" r:id="rId100"/>
    <p:sldId id="396" r:id="rId101"/>
    <p:sldId id="281" r:id="rId102"/>
    <p:sldId id="397" r:id="rId103"/>
    <p:sldId id="398" r:id="rId104"/>
    <p:sldId id="701" r:id="rId105"/>
    <p:sldId id="399" r:id="rId106"/>
    <p:sldId id="702" r:id="rId107"/>
    <p:sldId id="703" r:id="rId108"/>
    <p:sldId id="400" r:id="rId109"/>
    <p:sldId id="401" r:id="rId110"/>
    <p:sldId id="402" r:id="rId111"/>
    <p:sldId id="403" r:id="rId112"/>
    <p:sldId id="405" r:id="rId113"/>
    <p:sldId id="404" r:id="rId114"/>
    <p:sldId id="406" r:id="rId115"/>
    <p:sldId id="407" r:id="rId116"/>
    <p:sldId id="408" r:id="rId117"/>
    <p:sldId id="409" r:id="rId118"/>
    <p:sldId id="282" r:id="rId119"/>
    <p:sldId id="283" r:id="rId120"/>
    <p:sldId id="284" r:id="rId121"/>
    <p:sldId id="285" r:id="rId122"/>
    <p:sldId id="286" r:id="rId123"/>
    <p:sldId id="287" r:id="rId124"/>
    <p:sldId id="288" r:id="rId125"/>
    <p:sldId id="289" r:id="rId126"/>
    <p:sldId id="290" r:id="rId127"/>
    <p:sldId id="394" r:id="rId128"/>
    <p:sldId id="291" r:id="rId129"/>
    <p:sldId id="292" r:id="rId130"/>
    <p:sldId id="293" r:id="rId131"/>
    <p:sldId id="294" r:id="rId132"/>
    <p:sldId id="295" r:id="rId133"/>
    <p:sldId id="296" r:id="rId134"/>
    <p:sldId id="297" r:id="rId135"/>
    <p:sldId id="298" r:id="rId136"/>
    <p:sldId id="299" r:id="rId137"/>
    <p:sldId id="300" r:id="rId138"/>
    <p:sldId id="301" r:id="rId139"/>
    <p:sldId id="302" r:id="rId140"/>
    <p:sldId id="303" r:id="rId141"/>
    <p:sldId id="304" r:id="rId142"/>
    <p:sldId id="305" r:id="rId143"/>
    <p:sldId id="306" r:id="rId144"/>
    <p:sldId id="307" r:id="rId145"/>
    <p:sldId id="308" r:id="rId146"/>
    <p:sldId id="309" r:id="rId147"/>
    <p:sldId id="310" r:id="rId148"/>
    <p:sldId id="311" r:id="rId149"/>
    <p:sldId id="312" r:id="rId150"/>
    <p:sldId id="313" r:id="rId151"/>
    <p:sldId id="314" r:id="rId152"/>
    <p:sldId id="315" r:id="rId153"/>
    <p:sldId id="316" r:id="rId154"/>
    <p:sldId id="317" r:id="rId155"/>
    <p:sldId id="318" r:id="rId156"/>
    <p:sldId id="319" r:id="rId157"/>
    <p:sldId id="320" r:id="rId158"/>
    <p:sldId id="321" r:id="rId159"/>
    <p:sldId id="322" r:id="rId160"/>
    <p:sldId id="323" r:id="rId161"/>
    <p:sldId id="324" r:id="rId162"/>
    <p:sldId id="325" r:id="rId163"/>
    <p:sldId id="326" r:id="rId164"/>
    <p:sldId id="327" r:id="rId165"/>
    <p:sldId id="328" r:id="rId166"/>
    <p:sldId id="329" r:id="rId167"/>
    <p:sldId id="330" r:id="rId168"/>
    <p:sldId id="331" r:id="rId169"/>
    <p:sldId id="332" r:id="rId170"/>
    <p:sldId id="333" r:id="rId171"/>
    <p:sldId id="334" r:id="rId172"/>
    <p:sldId id="335" r:id="rId173"/>
    <p:sldId id="336" r:id="rId174"/>
    <p:sldId id="337" r:id="rId175"/>
    <p:sldId id="338" r:id="rId176"/>
    <p:sldId id="339" r:id="rId177"/>
    <p:sldId id="340" r:id="rId178"/>
    <p:sldId id="341" r:id="rId179"/>
    <p:sldId id="342" r:id="rId180"/>
    <p:sldId id="343" r:id="rId181"/>
    <p:sldId id="344" r:id="rId182"/>
    <p:sldId id="345" r:id="rId183"/>
    <p:sldId id="346" r:id="rId184"/>
    <p:sldId id="347" r:id="rId185"/>
    <p:sldId id="348" r:id="rId186"/>
    <p:sldId id="349" r:id="rId187"/>
    <p:sldId id="350" r:id="rId188"/>
    <p:sldId id="351" r:id="rId189"/>
    <p:sldId id="352" r:id="rId190"/>
    <p:sldId id="353" r:id="rId191"/>
    <p:sldId id="354" r:id="rId192"/>
    <p:sldId id="355" r:id="rId193"/>
    <p:sldId id="356" r:id="rId194"/>
    <p:sldId id="357" r:id="rId195"/>
    <p:sldId id="358" r:id="rId196"/>
    <p:sldId id="359" r:id="rId197"/>
    <p:sldId id="360" r:id="rId198"/>
    <p:sldId id="361" r:id="rId199"/>
    <p:sldId id="362" r:id="rId200"/>
    <p:sldId id="363" r:id="rId201"/>
    <p:sldId id="364" r:id="rId202"/>
    <p:sldId id="365" r:id="rId203"/>
    <p:sldId id="366" r:id="rId204"/>
    <p:sldId id="367" r:id="rId205"/>
    <p:sldId id="368" r:id="rId206"/>
    <p:sldId id="369" r:id="rId207"/>
    <p:sldId id="370" r:id="rId208"/>
    <p:sldId id="371" r:id="rId209"/>
    <p:sldId id="372" r:id="rId210"/>
    <p:sldId id="373" r:id="rId211"/>
    <p:sldId id="374" r:id="rId212"/>
    <p:sldId id="375" r:id="rId213"/>
    <p:sldId id="376" r:id="rId214"/>
    <p:sldId id="377" r:id="rId215"/>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8"/>
    <p:restoredTop sz="96137"/>
  </p:normalViewPr>
  <p:slideViewPr>
    <p:cSldViewPr>
      <p:cViewPr>
        <p:scale>
          <a:sx n="110" d="100"/>
          <a:sy n="110" d="100"/>
        </p:scale>
        <p:origin x="1216" y="19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189" Type="http://schemas.openxmlformats.org/officeDocument/2006/relationships/slide" Target="slides/slide137.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hyperlink" Target="http://www.eng.uc.edu/~beaucag/Classes/Properties/Kirkwood-1954-Journal_of_Polymer_Science.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oleObject" Target="../embeddings/oleObject18.bin"/><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10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1.emf"/><Relationship Id="rId7" Type="http://schemas.openxmlformats.org/officeDocument/2006/relationships/image" Target="../media/image245.png"/><Relationship Id="rId2" Type="http://schemas.openxmlformats.org/officeDocument/2006/relationships/image" Target="../media/image240.jpe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emf"/><Relationship Id="rId4" Type="http://schemas.openxmlformats.org/officeDocument/2006/relationships/image" Target="../media/image242.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246.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247.png"/></Relationships>
</file>

<file path=ppt/slides/_rels/slide10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1.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 Id="rId9" Type="http://schemas.openxmlformats.org/officeDocument/2006/relationships/image" Target="../media/image256.png"/></Relationships>
</file>

<file path=ppt/slides/_rels/slide112.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hyperlink" Target="http://www.chem.ufl.edu/~itl/4411L_f00/ads/ads_1.html" TargetMode="External"/><Relationship Id="rId7" Type="http://schemas.openxmlformats.org/officeDocument/2006/relationships/image" Target="../media/image261.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10" Type="http://schemas.openxmlformats.org/officeDocument/2006/relationships/image" Target="../media/image264.png"/><Relationship Id="rId4" Type="http://schemas.openxmlformats.org/officeDocument/2006/relationships/image" Target="../media/image258.png"/><Relationship Id="rId9" Type="http://schemas.openxmlformats.org/officeDocument/2006/relationships/image" Target="../media/image263.png"/></Relationships>
</file>

<file path=ppt/slides/_rels/slide114.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1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image" Target="../media/image2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74.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75.png"/></Relationships>
</file>

<file path=ppt/slides/_rels/slide118.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76.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78.png"/></Relationships>
</file>

<file path=ppt/slides/_rels/slide119.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5.emf"/><Relationship Id="rId7" Type="http://schemas.openxmlformats.org/officeDocument/2006/relationships/oleObject" Target="../embeddings/oleObject24.bin"/><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oleObject" Target="../embeddings/oleObject23.bin"/><Relationship Id="rId9"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12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287.png"/><Relationship Id="rId4" Type="http://schemas.openxmlformats.org/officeDocument/2006/relationships/image" Target="../media/image286.png"/></Relationships>
</file>

<file path=ppt/slides/_rels/slide122.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9.emf"/><Relationship Id="rId7" Type="http://schemas.openxmlformats.org/officeDocument/2006/relationships/oleObject" Target="../embeddings/oleObject27.bin"/><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10" Type="http://schemas.openxmlformats.org/officeDocument/2006/relationships/image" Target="../media/image31.emf"/><Relationship Id="rId4" Type="http://schemas.openxmlformats.org/officeDocument/2006/relationships/oleObject" Target="../embeddings/oleObject26.bin"/><Relationship Id="rId9" Type="http://schemas.openxmlformats.org/officeDocument/2006/relationships/oleObject" Target="../embeddings/oleObject28.bin"/></Relationships>
</file>

<file path=ppt/slides/_rels/slide13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6.png"/><Relationship Id="rId7" Type="http://schemas.openxmlformats.org/officeDocument/2006/relationships/image" Target="../media/image302.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13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135.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4.png"/><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9.png"/></Relationships>
</file>

<file path=ppt/slides/_rels/slide136.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314.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137.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29.bin"/><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4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333.png"/><Relationship Id="rId4" Type="http://schemas.openxmlformats.org/officeDocument/2006/relationships/image" Target="../media/image332.png"/></Relationships>
</file>

<file path=ppt/slides/_rels/slide158.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emf"/><Relationship Id="rId7" Type="http://schemas.openxmlformats.org/officeDocument/2006/relationships/oleObject" Target="../embeddings/oleObject32.bin"/><Relationship Id="rId2" Type="http://schemas.openxmlformats.org/officeDocument/2006/relationships/oleObject" Target="../embeddings/oleObject30.bin"/><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oleObject" Target="../embeddings/oleObject31.bin"/><Relationship Id="rId9" Type="http://schemas.openxmlformats.org/officeDocument/2006/relationships/image" Target="../media/image50.png"/></Relationships>
</file>

<file path=ppt/slides/_rels/slide160.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420.png"/><Relationship Id="rId2" Type="http://schemas.openxmlformats.org/officeDocument/2006/relationships/oleObject" Target="../embeddings/oleObject32.bin"/><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7.bin"/><Relationship Id="rId3" Type="http://schemas.openxmlformats.org/officeDocument/2006/relationships/image" Target="../media/image53.emf"/><Relationship Id="rId7" Type="http://schemas.openxmlformats.org/officeDocument/2006/relationships/image" Target="../media/image55.emf"/><Relationship Id="rId12" Type="http://schemas.openxmlformats.org/officeDocument/2006/relationships/image" Target="../media/image57.emf"/><Relationship Id="rId2" Type="http://schemas.openxmlformats.org/officeDocument/2006/relationships/oleObject" Target="../embeddings/oleObject33.bin"/><Relationship Id="rId1" Type="http://schemas.openxmlformats.org/officeDocument/2006/relationships/slideLayout" Target="../slideLayouts/slideLayout2.xml"/><Relationship Id="rId6" Type="http://schemas.openxmlformats.org/officeDocument/2006/relationships/oleObject" Target="../embeddings/oleObject35.bin"/><Relationship Id="rId11" Type="http://schemas.openxmlformats.org/officeDocument/2006/relationships/oleObject" Target="../embeddings/oleObject36.bin"/><Relationship Id="rId5" Type="http://schemas.openxmlformats.org/officeDocument/2006/relationships/image" Target="../media/image54.emf"/><Relationship Id="rId15" Type="http://schemas.openxmlformats.org/officeDocument/2006/relationships/hyperlink" Target="https://physicstoday.scitation.org/do/10.1063/pt.4.2224/full/" TargetMode="External"/><Relationship Id="rId10" Type="http://schemas.openxmlformats.org/officeDocument/2006/relationships/image" Target="../media/image56.png"/><Relationship Id="rId4" Type="http://schemas.openxmlformats.org/officeDocument/2006/relationships/oleObject" Target="../embeddings/oleObject34.bin"/><Relationship Id="rId9" Type="http://schemas.openxmlformats.org/officeDocument/2006/relationships/image" Target="../media/image43.emf"/><Relationship Id="rId14" Type="http://schemas.openxmlformats.org/officeDocument/2006/relationships/image" Target="../media/image58.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1.emf"/><Relationship Id="rId12" Type="http://schemas.openxmlformats.org/officeDocument/2006/relationships/oleObject" Target="../embeddings/oleObject43.bin"/><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image" Target="../media/image65.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62.emf"/><Relationship Id="rId14" Type="http://schemas.openxmlformats.org/officeDocument/2006/relationships/oleObject" Target="../embeddings/oleObject44.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hyperlink" Target="http://www.eng.uc.edu/~beaucag/Classes/Properties/Kirkwood-1954-Journal_of_Polymer_Science.pdf" TargetMode="Externa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5.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66.emf"/><Relationship Id="rId7" Type="http://schemas.openxmlformats.org/officeDocument/2006/relationships/image" Target="../media/image68.emf"/><Relationship Id="rId2" Type="http://schemas.openxmlformats.org/officeDocument/2006/relationships/oleObject" Target="../embeddings/oleObject45.bin"/><Relationship Id="rId1" Type="http://schemas.openxmlformats.org/officeDocument/2006/relationships/slideLayout" Target="../slideLayouts/slideLayout2.xml"/><Relationship Id="rId6" Type="http://schemas.openxmlformats.org/officeDocument/2006/relationships/oleObject" Target="../embeddings/oleObject47.bin"/><Relationship Id="rId11" Type="http://schemas.openxmlformats.org/officeDocument/2006/relationships/image" Target="../media/image70.emf"/><Relationship Id="rId5" Type="http://schemas.openxmlformats.org/officeDocument/2006/relationships/image" Target="../media/image67.e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oleObject" Target="../embeddings/oleObject50.bin"/><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51.bin"/><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ng.uc.edu/~gbeaucag/Classes/Physics/DLS.pdf" TargetMode="External"/><Relationship Id="rId2" Type="http://schemas.openxmlformats.org/officeDocument/2006/relationships/hyperlink" Target="http://www.eng.uc.edu/~gbeaucag/Classes/Properties/HydrodyamicRadius.pdf" TargetMode="External"/><Relationship Id="rId1" Type="http://schemas.openxmlformats.org/officeDocument/2006/relationships/slideLayout" Target="../slideLayouts/slideLayout2.xml"/><Relationship Id="rId4" Type="http://schemas.openxmlformats.org/officeDocument/2006/relationships/hyperlink" Target="http://www.eng.uc.edu/~gbeaucag/Classes/Properties/HiemenzRajagopalanDL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http://www.eng.uc.edu/~beaucag/Classes/ChEThermoBeaucage/BeforAfterLaminarFlow.pdf" TargetMode="Externa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hyperlink" Target="http://www.eng.uc.edu/~beaucag/Classes/ChEThermoBeaucage/LaminarFlow.mp4"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tiff"/><Relationship Id="rId4" Type="http://schemas.openxmlformats.org/officeDocument/2006/relationships/image" Target="../media/image108.tiff"/></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oleObject" Target="../embeddings/oleObject52.bin"/><Relationship Id="rId1" Type="http://schemas.openxmlformats.org/officeDocument/2006/relationships/slideLayout" Target="../slideLayouts/slideLayout2.xml"/><Relationship Id="rId5" Type="http://schemas.openxmlformats.org/officeDocument/2006/relationships/image" Target="../media/image127.emf"/><Relationship Id="rId4" Type="http://schemas.openxmlformats.org/officeDocument/2006/relationships/oleObject" Target="../embeddings/oleObject53.bin"/></Relationships>
</file>

<file path=ppt/slides/_rels/slide44.xml.rels><?xml version="1.0" encoding="UTF-8" standalone="yes"?>
<Relationships xmlns="http://schemas.openxmlformats.org/package/2006/relationships"><Relationship Id="rId2" Type="http://schemas.openxmlformats.org/officeDocument/2006/relationships/hyperlink" Target="http://www.youtube.com/watch?v=ow6F5HJhZo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4.emf"/><Relationship Id="rId4" Type="http://schemas.openxmlformats.org/officeDocument/2006/relationships/image" Target="../media/image129.png"/><Relationship Id="rId9" Type="http://schemas.openxmlformats.org/officeDocument/2006/relationships/oleObject" Target="../embeddings/oleObject54.bin"/></Relationships>
</file>

<file path=ppt/slides/_rels/slide4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5" Type="http://schemas.openxmlformats.org/officeDocument/2006/relationships/hyperlink" Target="http://webcache.googleusercontent.com/search?q=cache:yZDPRbqZ1BIJ:en.wikipedia.org/wiki/Einstein_relation_(kinetic_theory)+&amp;cd=1&amp;hl=en&amp;ct=clnk&amp;gl=us" TargetMode="External"/><Relationship Id="rId4" Type="http://schemas.openxmlformats.org/officeDocument/2006/relationships/hyperlink" Target="https://en.wikipedia.org/wiki/Dynamic_light_scatter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icrorheology#/media/File:Film_particule_ds_polymere.gif" TargetMode="External"/><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tiff"/><Relationship Id="rId4" Type="http://schemas.openxmlformats.org/officeDocument/2006/relationships/image" Target="../media/image145.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neutrons.ornl.gov/sites/default/files/QENSlectureNXS2019.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hyperlink" Target="http://www.eng.uc.edu/~gbeaucag/Classes/Properties/DresdenRgbyRh4659_ftp.pdf" TargetMode="External"/><Relationship Id="rId4" Type="http://schemas.openxmlformats.org/officeDocument/2006/relationships/image" Target="../media/image174.emf"/></Relationships>
</file>

<file path=ppt/slides/_rels/slide6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6.png"/><Relationship Id="rId7" Type="http://schemas.openxmlformats.org/officeDocument/2006/relationships/hyperlink" Target="http://www.eng.uc.edu/~gbeaucag/Classes/Properties/DresdenRgbyRh4659_ftp.pdf" TargetMode="External"/><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image" Target="../media/image178.png"/><Relationship Id="rId4" Type="http://schemas.openxmlformats.org/officeDocument/2006/relationships/image" Target="../media/image177.png"/></Relationships>
</file>

<file path=ppt/slides/_rels/slide69.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www.eng.uc.edu/~gbeaucag/Classes/Properties/RgbyRhRatioBurchardma60077a045.pdf" TargetMode="Externa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hyperlink" Target="http://www.eng.uc.edu/~gbeaucag/Classes/Properties/RgbyRhPNIPAAMma971873p.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eng.uc.edu/~gbeaucag/Classes/Properties/RgbyRhPNIPAAMma971873p.pdf" TargetMode="External"/><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73.xml.rels><?xml version="1.0" encoding="UTF-8" standalone="yes"?>
<Relationships xmlns="http://schemas.openxmlformats.org/package/2006/relationships"><Relationship Id="rId3" Type="http://schemas.openxmlformats.org/officeDocument/2006/relationships/hyperlink" Target="http://www.eng.uc.edu/~gbeaucag/Classes/Properties/RgbyRhCoiltoGlobulema8019128.pdf" TargetMode="External"/><Relationship Id="rId2" Type="http://schemas.openxmlformats.org/officeDocument/2006/relationships/hyperlink" Target="http://www.eng.uc.edu/~gbeaucag/Classes/Properties/RgbyRhPNIPAAMma971873p.pdf" TargetMode="Externa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1.emf"/><Relationship Id="rId7" Type="http://schemas.openxmlformats.org/officeDocument/2006/relationships/image" Target="../media/image21.e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 Id="rId9" Type="http://schemas.openxmlformats.org/officeDocument/2006/relationships/image" Target="../media/image22.emf"/></Relationships>
</file>

<file path=ppt/slides/_rels/slide8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194.emf"/><Relationship Id="rId7" Type="http://schemas.openxmlformats.org/officeDocument/2006/relationships/image" Target="../media/image196.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11" Type="http://schemas.openxmlformats.org/officeDocument/2006/relationships/image" Target="../media/image198.emf"/><Relationship Id="rId5" Type="http://schemas.openxmlformats.org/officeDocument/2006/relationships/image" Target="../media/image195.e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197.emf"/></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image" Target="../media/image199.emf"/><Relationship Id="rId7" Type="http://schemas.openxmlformats.org/officeDocument/2006/relationships/image" Target="../media/image201.emf"/><Relationship Id="rId2" Type="http://schemas.openxmlformats.org/officeDocument/2006/relationships/oleObject" Target="../embeddings/oleObject61.bin"/><Relationship Id="rId1" Type="http://schemas.openxmlformats.org/officeDocument/2006/relationships/slideLayout" Target="../slideLayouts/slideLayout2.xml"/><Relationship Id="rId6" Type="http://schemas.openxmlformats.org/officeDocument/2006/relationships/oleObject" Target="../embeddings/oleObject63.bin"/><Relationship Id="rId11" Type="http://schemas.openxmlformats.org/officeDocument/2006/relationships/image" Target="../media/image202.emf"/><Relationship Id="rId5" Type="http://schemas.openxmlformats.org/officeDocument/2006/relationships/image" Target="../media/image200.e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198.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06.png"/><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image" Target="../media/image210.png"/><Relationship Id="rId7" Type="http://schemas.openxmlformats.org/officeDocument/2006/relationships/oleObject" Target="../embeddings/oleObject66.bin"/><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05.png"/></Relationships>
</file>

<file path=ppt/slides/_rels/slide88.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oleObject" Target="../embeddings/oleObject67.bin"/><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23.emf"/><Relationship Id="rId7" Type="http://schemas.openxmlformats.org/officeDocument/2006/relationships/image" Target="../media/image25.e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26.emf"/></Relationships>
</file>

<file path=ppt/slides/_rels/slide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1.emf"/></Relationships>
</file>

<file path=ppt/slides/_rels/slide9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94.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28.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7.png"/></Relationships>
</file>

<file path=ppt/slides/_rels/slide9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9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98019" name="TextBox 5"/>
          <p:cNvSpPr txBox="1">
            <a:spLocks noChangeArrowheads="1"/>
          </p:cNvSpPr>
          <p:nvPr/>
        </p:nvSpPr>
        <p:spPr bwMode="auto">
          <a:xfrm>
            <a:off x="1934895" y="609600"/>
            <a:ext cx="94445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
        <p:nvSpPr>
          <p:cNvPr id="598020" name="Rectangle 7"/>
          <p:cNvSpPr>
            <a:spLocks noChangeArrowheads="1"/>
          </p:cNvSpPr>
          <p:nvPr/>
        </p:nvSpPr>
        <p:spPr bwMode="auto">
          <a:xfrm>
            <a:off x="3342481" y="8609707"/>
            <a:ext cx="6629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600" dirty="0"/>
              <a:t>http://</a:t>
            </a:r>
            <a:r>
              <a:rPr lang="en-US" sz="1600" dirty="0" err="1"/>
              <a:t>www.eng.uc.edu</a:t>
            </a:r>
            <a:r>
              <a:rPr lang="en-US" sz="1600" dirty="0"/>
              <a:t>/~</a:t>
            </a:r>
            <a:r>
              <a:rPr lang="en-US" sz="1600" dirty="0" err="1"/>
              <a:t>gbeaucag</a:t>
            </a:r>
            <a:r>
              <a:rPr lang="en-US" sz="1600" dirty="0"/>
              <a:t>/Classes/Properties/</a:t>
            </a:r>
            <a:r>
              <a:rPr lang="en-US" sz="1600" dirty="0" err="1"/>
              <a:t>HydrodyamicRadius.pdf</a:t>
            </a:r>
            <a:endParaRPr lang="en-US" sz="1600" dirty="0"/>
          </a:p>
        </p:txBody>
      </p:sp>
      <p:graphicFrame>
        <p:nvGraphicFramePr>
          <p:cNvPr id="598021" name="Object 1"/>
          <p:cNvGraphicFramePr>
            <a:graphicFrameLocks noChangeAspect="1"/>
          </p:cNvGraphicFramePr>
          <p:nvPr>
            <p:extLst>
              <p:ext uri="{D42A27DB-BD31-4B8C-83A1-F6EECF244321}">
                <p14:modId xmlns:p14="http://schemas.microsoft.com/office/powerpoint/2010/main" val="3087060443"/>
              </p:ext>
            </p:extLst>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sp>
        <p:nvSpPr>
          <p:cNvPr id="3" name="TextBox 2">
            <a:extLst>
              <a:ext uri="{FF2B5EF4-FFF2-40B4-BE49-F238E27FC236}">
                <a16:creationId xmlns:a16="http://schemas.microsoft.com/office/drawing/2014/main" id="{9595E763-5A89-9767-EFAC-CD441FF820C8}"/>
              </a:ext>
            </a:extLst>
          </p:cNvPr>
          <p:cNvSpPr txBox="1"/>
          <p:nvPr/>
        </p:nvSpPr>
        <p:spPr>
          <a:xfrm>
            <a:off x="3683000" y="7833836"/>
            <a:ext cx="8229600" cy="83099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 Harmonic Mean</a:t>
            </a:r>
          </a:p>
          <a:p>
            <a:r>
              <a:rPr lang="en-US" b="1" dirty="0">
                <a:latin typeface="Times New Roman" panose="02020603050405020304" pitchFamily="18" charset="0"/>
                <a:cs typeface="Times New Roman" panose="02020603050405020304" pitchFamily="18" charset="0"/>
              </a:rPr>
              <a:t>(based on an average of transport rates, </a:t>
            </a:r>
            <a:r>
              <a:rPr lang="en-US" b="1" i="1" dirty="0">
                <a:latin typeface="Times New Roman" panose="02020603050405020304" pitchFamily="18" charset="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 =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/(6</a:t>
            </a:r>
            <a:r>
              <a:rPr lang="en-US" b="1" dirty="0">
                <a:latin typeface="Symbol" pitchFamily="2" charset="2"/>
                <a:cs typeface="Times New Roman" panose="02020603050405020304" pitchFamily="18" charset="0"/>
              </a:rPr>
              <a:t>p</a:t>
            </a:r>
            <a:r>
              <a:rPr lang="en-US" b="1" i="1" dirty="0">
                <a:latin typeface="Symbol" pitchFamily="2" charset="2"/>
                <a:cs typeface="Times New Roman" panose="02020603050405020304" pitchFamily="18" charset="0"/>
              </a:rPr>
              <a:t>h</a:t>
            </a:r>
            <a:r>
              <a:rPr lang="en-US" b="1" i="1" dirty="0">
                <a:latin typeface="Times New Roman" panose="02020603050405020304" pitchFamily="18" charset="0"/>
                <a:cs typeface="Times New Roman" panose="02020603050405020304" pitchFamily="18" charset="0"/>
              </a:rPr>
              <a:t>R</a:t>
            </a:r>
            <a:r>
              <a:rPr lang="en-US" b="1" baseline="-25000" dirty="0">
                <a:latin typeface="Times New Roman" panose="02020603050405020304" pitchFamily="18" charset="0"/>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F5589C-9701-300F-C0E0-F925806F43EE}"/>
              </a:ext>
            </a:extLst>
          </p:cNvPr>
          <p:cNvSpPr txBox="1"/>
          <p:nvPr/>
        </p:nvSpPr>
        <p:spPr>
          <a:xfrm>
            <a:off x="3567978" y="9072266"/>
            <a:ext cx="3351213"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An Arithmetic Mean</a:t>
            </a:r>
            <a:endParaRPr lang="en-US"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7697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10</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0699">
            <a:off x="3073400" y="3733800"/>
            <a:ext cx="7002463"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graphicFrame>
        <p:nvGraphicFramePr>
          <p:cNvPr id="2" name="Object 1"/>
          <p:cNvGraphicFramePr>
            <a:graphicFrameLocks noChangeAspect="1"/>
          </p:cNvGraphicFramePr>
          <p:nvPr>
            <p:extLst>
              <p:ext uri="{D42A27DB-BD31-4B8C-83A1-F6EECF244321}">
                <p14:modId xmlns:p14="http://schemas.microsoft.com/office/powerpoint/2010/main" val="4138580736"/>
              </p:ext>
            </p:extLst>
          </p:nvPr>
        </p:nvGraphicFramePr>
        <p:xfrm>
          <a:off x="2387600" y="45720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2387600" y="4572000"/>
                        <a:ext cx="685800" cy="122722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B3BA9D1-6D50-B040-BBB7-57E5AA8FE1E4}"/>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14" name="TextBox 13">
            <a:extLst>
              <a:ext uri="{FF2B5EF4-FFF2-40B4-BE49-F238E27FC236}">
                <a16:creationId xmlns:a16="http://schemas.microsoft.com/office/drawing/2014/main" id="{9272CC2C-7D8C-194A-82B4-EA9DF195460D}"/>
              </a:ext>
            </a:extLst>
          </p:cNvPr>
          <p:cNvSpPr txBox="1"/>
          <p:nvPr/>
        </p:nvSpPr>
        <p:spPr>
          <a:xfrm>
            <a:off x="711200" y="26742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3" name="TextBox 1">
            <a:extLst>
              <a:ext uri="{FF2B5EF4-FFF2-40B4-BE49-F238E27FC236}">
                <a16:creationId xmlns:a16="http://schemas.microsoft.com/office/drawing/2014/main" id="{801DEF91-5C23-322B-52DE-36DA1D4B1F83}"/>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81289178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100</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78209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101</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extLst>
      <p:ext uri="{BB962C8B-B14F-4D97-AF65-F5344CB8AC3E}">
        <p14:creationId xmlns:p14="http://schemas.microsoft.com/office/powerpoint/2010/main" val="421098247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102</a:t>
            </a:fld>
            <a:endParaRPr lang="en-US"/>
          </a:p>
        </p:txBody>
      </p:sp>
    </p:spTree>
    <p:extLst>
      <p:ext uri="{BB962C8B-B14F-4D97-AF65-F5344CB8AC3E}">
        <p14:creationId xmlns:p14="http://schemas.microsoft.com/office/powerpoint/2010/main" val="31139726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103</a:t>
            </a:fld>
            <a:endParaRPr lang="en-US"/>
          </a:p>
        </p:txBody>
      </p:sp>
    </p:spTree>
    <p:extLst>
      <p:ext uri="{BB962C8B-B14F-4D97-AF65-F5344CB8AC3E}">
        <p14:creationId xmlns:p14="http://schemas.microsoft.com/office/powerpoint/2010/main" val="79343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104</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320148425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105</a:t>
            </a:fld>
            <a:endParaRPr lang="en-US"/>
          </a:p>
        </p:txBody>
      </p:sp>
    </p:spTree>
    <p:extLst>
      <p:ext uri="{BB962C8B-B14F-4D97-AF65-F5344CB8AC3E}">
        <p14:creationId xmlns:p14="http://schemas.microsoft.com/office/powerpoint/2010/main" val="7366122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61416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107</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extLst>
      <p:ext uri="{BB962C8B-B14F-4D97-AF65-F5344CB8AC3E}">
        <p14:creationId xmlns:p14="http://schemas.microsoft.com/office/powerpoint/2010/main" val="398389841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108</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870891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109</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8470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11</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
        <p:nvSpPr>
          <p:cNvPr id="11" name="TextBox 10">
            <a:extLst>
              <a:ext uri="{FF2B5EF4-FFF2-40B4-BE49-F238E27FC236}">
                <a16:creationId xmlns:a16="http://schemas.microsoft.com/office/drawing/2014/main" id="{49601217-800E-F14D-B28A-DEB1D7A4D790}"/>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F65AF9C1-40FA-FFA0-8117-C17C34E37C38}"/>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96757225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110</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extLst>
      <p:ext uri="{BB962C8B-B14F-4D97-AF65-F5344CB8AC3E}">
        <p14:creationId xmlns:p14="http://schemas.microsoft.com/office/powerpoint/2010/main" val="10943657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111</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extLst>
      <p:ext uri="{BB962C8B-B14F-4D97-AF65-F5344CB8AC3E}">
        <p14:creationId xmlns:p14="http://schemas.microsoft.com/office/powerpoint/2010/main" val="400919499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112</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73276866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113</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97069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114</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33712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115</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47297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116</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extLst>
      <p:ext uri="{BB962C8B-B14F-4D97-AF65-F5344CB8AC3E}">
        <p14:creationId xmlns:p14="http://schemas.microsoft.com/office/powerpoint/2010/main" val="133356510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117</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7356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118</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extLst>
      <p:ext uri="{BB962C8B-B14F-4D97-AF65-F5344CB8AC3E}">
        <p14:creationId xmlns:p14="http://schemas.microsoft.com/office/powerpoint/2010/main" val="5428418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119</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6080422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12</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graphicFrame>
        <p:nvGraphicFramePr>
          <p:cNvPr id="11" name="Object 10"/>
          <p:cNvGraphicFramePr>
            <a:graphicFrameLocks noChangeAspect="1"/>
          </p:cNvGraphicFramePr>
          <p:nvPr>
            <p:extLst>
              <p:ext uri="{D42A27DB-BD31-4B8C-83A1-F6EECF244321}">
                <p14:modId xmlns:p14="http://schemas.microsoft.com/office/powerpoint/2010/main" val="3184895007"/>
              </p:ext>
            </p:extLst>
          </p:nvPr>
        </p:nvGraphicFramePr>
        <p:xfrm>
          <a:off x="1701800" y="52578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1701800" y="5257800"/>
                        <a:ext cx="685800" cy="122722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013819D-0295-1840-825F-8B298EE8CD4D}"/>
              </a:ext>
            </a:extLst>
          </p:cNvPr>
          <p:cNvSpPr txBox="1"/>
          <p:nvPr/>
        </p:nvSpPr>
        <p:spPr>
          <a:xfrm>
            <a:off x="195695" y="543008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pic>
        <p:nvPicPr>
          <p:cNvPr id="2" name="Picture 1">
            <a:extLst>
              <a:ext uri="{FF2B5EF4-FFF2-40B4-BE49-F238E27FC236}">
                <a16:creationId xmlns:a16="http://schemas.microsoft.com/office/drawing/2014/main" id="{9DC34445-63AB-464E-8543-A86C6667491E}"/>
              </a:ext>
            </a:extLst>
          </p:cNvPr>
          <p:cNvPicPr>
            <a:picLocks noChangeAspect="1"/>
          </p:cNvPicPr>
          <p:nvPr/>
        </p:nvPicPr>
        <p:blipFill>
          <a:blip r:embed="rId9"/>
          <a:stretch>
            <a:fillRect/>
          </a:stretch>
        </p:blipFill>
        <p:spPr>
          <a:xfrm>
            <a:off x="10188575" y="4483100"/>
            <a:ext cx="2266950" cy="1549400"/>
          </a:xfrm>
          <a:prstGeom prst="rect">
            <a:avLst/>
          </a:prstGeom>
        </p:spPr>
      </p:pic>
      <p:sp>
        <p:nvSpPr>
          <p:cNvPr id="3" name="TextBox 1">
            <a:extLst>
              <a:ext uri="{FF2B5EF4-FFF2-40B4-BE49-F238E27FC236}">
                <a16:creationId xmlns:a16="http://schemas.microsoft.com/office/drawing/2014/main" id="{19E5AB02-D259-69D8-C0D5-A26B87008897}"/>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7868766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120</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extLst>
      <p:ext uri="{BB962C8B-B14F-4D97-AF65-F5344CB8AC3E}">
        <p14:creationId xmlns:p14="http://schemas.microsoft.com/office/powerpoint/2010/main" val="298190578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121</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extLst>
      <p:ext uri="{BB962C8B-B14F-4D97-AF65-F5344CB8AC3E}">
        <p14:creationId xmlns:p14="http://schemas.microsoft.com/office/powerpoint/2010/main" val="30800173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122</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extLst>
      <p:ext uri="{BB962C8B-B14F-4D97-AF65-F5344CB8AC3E}">
        <p14:creationId xmlns:p14="http://schemas.microsoft.com/office/powerpoint/2010/main" val="350581343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123</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00956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124</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extLst>
      <p:ext uri="{BB962C8B-B14F-4D97-AF65-F5344CB8AC3E}">
        <p14:creationId xmlns:p14="http://schemas.microsoft.com/office/powerpoint/2010/main" val="274299219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125</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54678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126</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7411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127</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extLst>
      <p:ext uri="{BB962C8B-B14F-4D97-AF65-F5344CB8AC3E}">
        <p14:creationId xmlns:p14="http://schemas.microsoft.com/office/powerpoint/2010/main" val="114584742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128</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31742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129</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03391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13</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12" name="Object 1"/>
          <p:cNvGraphicFramePr>
            <a:graphicFrameLocks noChangeAspect="1"/>
          </p:cNvGraphicFramePr>
          <p:nvPr>
            <p:extLst>
              <p:ext uri="{D42A27DB-BD31-4B8C-83A1-F6EECF244321}">
                <p14:modId xmlns:p14="http://schemas.microsoft.com/office/powerpoint/2010/main" val="1281747607"/>
              </p:ext>
            </p:extLst>
          </p:nvPr>
        </p:nvGraphicFramePr>
        <p:xfrm>
          <a:off x="9363075" y="5943600"/>
          <a:ext cx="2600325" cy="660400"/>
        </p:xfrm>
        <a:graphic>
          <a:graphicData uri="http://schemas.openxmlformats.org/presentationml/2006/ole">
            <mc:AlternateContent xmlns:mc="http://schemas.openxmlformats.org/markup-compatibility/2006">
              <mc:Choice xmlns:v="urn:schemas-microsoft-com:vml" Requires="v">
                <p:oleObj name="Equation" r:id="rId7" imgW="1600200" imgH="406400" progId="Equation.3">
                  <p:embed/>
                </p:oleObj>
              </mc:Choice>
              <mc:Fallback>
                <p:oleObj name="Equation" r:id="rId7" imgW="1600200" imgH="406400" progId="Equation.3">
                  <p:embed/>
                  <p:pic>
                    <p:nvPicPr>
                      <p:cNvPr id="0" name=""/>
                      <p:cNvPicPr>
                        <a:picLocks noChangeAspect="1" noChangeArrowheads="1"/>
                      </p:cNvPicPr>
                      <p:nvPr/>
                    </p:nvPicPr>
                    <p:blipFill>
                      <a:blip r:embed="rId8"/>
                      <a:srcRect/>
                      <a:stretch>
                        <a:fillRect/>
                      </a:stretch>
                    </p:blipFill>
                    <p:spPr bwMode="auto">
                      <a:xfrm>
                        <a:off x="9363075" y="5943600"/>
                        <a:ext cx="2600325"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1"/>
          <p:cNvSpPr txBox="1">
            <a:spLocks noChangeArrowheads="1"/>
          </p:cNvSpPr>
          <p:nvPr/>
        </p:nvSpPr>
        <p:spPr bwMode="auto">
          <a:xfrm>
            <a:off x="9474200" y="6858000"/>
            <a:ext cx="233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14" name="Object 13"/>
          <p:cNvGraphicFramePr>
            <a:graphicFrameLocks noChangeAspect="1"/>
          </p:cNvGraphicFramePr>
          <p:nvPr>
            <p:extLst>
              <p:ext uri="{D42A27DB-BD31-4B8C-83A1-F6EECF244321}">
                <p14:modId xmlns:p14="http://schemas.microsoft.com/office/powerpoint/2010/main" val="3234729151"/>
              </p:ext>
            </p:extLst>
          </p:nvPr>
        </p:nvGraphicFramePr>
        <p:xfrm>
          <a:off x="254000" y="5943600"/>
          <a:ext cx="685800" cy="1227221"/>
        </p:xfrm>
        <a:graphic>
          <a:graphicData uri="http://schemas.openxmlformats.org/presentationml/2006/ole">
            <mc:AlternateContent xmlns:mc="http://schemas.openxmlformats.org/markup-compatibility/2006">
              <mc:Choice xmlns:v="urn:schemas-microsoft-com:vml" Requires="v">
                <p:oleObj name="Equation" r:id="rId9" imgW="241300" imgH="431800" progId="Equation.3">
                  <p:embed/>
                </p:oleObj>
              </mc:Choice>
              <mc:Fallback>
                <p:oleObj name="Equation" r:id="rId9" imgW="241300" imgH="431800" progId="Equation.3">
                  <p:embed/>
                  <p:pic>
                    <p:nvPicPr>
                      <p:cNvPr id="0" name=""/>
                      <p:cNvPicPr/>
                      <p:nvPr/>
                    </p:nvPicPr>
                    <p:blipFill>
                      <a:blip r:embed="rId10"/>
                      <a:stretch>
                        <a:fillRect/>
                      </a:stretch>
                    </p:blipFill>
                    <p:spPr>
                      <a:xfrm>
                        <a:off x="254000" y="5943600"/>
                        <a:ext cx="685800" cy="1227221"/>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5EAD124-DF5F-9049-B70A-588FCBF6D9E6}"/>
              </a:ext>
            </a:extLst>
          </p:cNvPr>
          <p:cNvSpPr txBox="1"/>
          <p:nvPr/>
        </p:nvSpPr>
        <p:spPr>
          <a:xfrm>
            <a:off x="484851" y="27504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2A7A178A-E3F4-72EA-B542-344F79BBA556}"/>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224433098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130</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extLst>
      <p:ext uri="{BB962C8B-B14F-4D97-AF65-F5344CB8AC3E}">
        <p14:creationId xmlns:p14="http://schemas.microsoft.com/office/powerpoint/2010/main" val="372407760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131</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extLst>
      <p:ext uri="{BB962C8B-B14F-4D97-AF65-F5344CB8AC3E}">
        <p14:creationId xmlns:p14="http://schemas.microsoft.com/office/powerpoint/2010/main" val="214942217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132</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54527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133</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61083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134</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extLst>
      <p:ext uri="{BB962C8B-B14F-4D97-AF65-F5344CB8AC3E}">
        <p14:creationId xmlns:p14="http://schemas.microsoft.com/office/powerpoint/2010/main" val="425047451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135</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extLst>
      <p:ext uri="{BB962C8B-B14F-4D97-AF65-F5344CB8AC3E}">
        <p14:creationId xmlns:p14="http://schemas.microsoft.com/office/powerpoint/2010/main" val="169437186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136</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00980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137</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extLst>
      <p:ext uri="{BB962C8B-B14F-4D97-AF65-F5344CB8AC3E}">
        <p14:creationId xmlns:p14="http://schemas.microsoft.com/office/powerpoint/2010/main" val="179579821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138</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74398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139</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extLst>
      <p:ext uri="{BB962C8B-B14F-4D97-AF65-F5344CB8AC3E}">
        <p14:creationId xmlns:p14="http://schemas.microsoft.com/office/powerpoint/2010/main" val="26666175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14</a:t>
            </a:fld>
            <a:endParaRPr lang="en-US"/>
          </a:p>
        </p:txBody>
      </p:sp>
      <p:graphicFrame>
        <p:nvGraphicFramePr>
          <p:cNvPr id="2" name="Object 6">
            <a:extLst>
              <a:ext uri="{FF2B5EF4-FFF2-40B4-BE49-F238E27FC236}">
                <a16:creationId xmlns:a16="http://schemas.microsoft.com/office/drawing/2014/main" id="{A0DBB440-F518-096D-265E-9C3B201FC6B1}"/>
              </a:ext>
            </a:extLst>
          </p:cNvPr>
          <p:cNvGraphicFramePr>
            <a:graphicFrameLocks noChangeAspect="1"/>
          </p:cNvGraphicFramePr>
          <p:nvPr>
            <p:extLst>
              <p:ext uri="{D42A27DB-BD31-4B8C-83A1-F6EECF244321}">
                <p14:modId xmlns:p14="http://schemas.microsoft.com/office/powerpoint/2010/main" val="2018676384"/>
              </p:ext>
            </p:extLst>
          </p:nvPr>
        </p:nvGraphicFramePr>
        <p:xfrm>
          <a:off x="8407400" y="4343400"/>
          <a:ext cx="1757362" cy="7620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60928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400" y="4343400"/>
                        <a:ext cx="175736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0458811C-5D52-C165-6A8B-3D771FD56CFF}"/>
              </a:ext>
            </a:extLst>
          </p:cNvPr>
          <p:cNvGrpSpPr/>
          <p:nvPr/>
        </p:nvGrpSpPr>
        <p:grpSpPr>
          <a:xfrm>
            <a:off x="749300" y="101600"/>
            <a:ext cx="11506200" cy="9537700"/>
            <a:chOff x="749300" y="101600"/>
            <a:chExt cx="11506200" cy="9537700"/>
          </a:xfrm>
        </p:grpSpPr>
        <p:pic>
          <p:nvPicPr>
            <p:cNvPr id="60518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BC15A06-B19D-2C65-4E74-02CC910AAA08}"/>
                </a:ext>
              </a:extLst>
            </p:cNvPr>
            <p:cNvSpPr txBox="1"/>
            <p:nvPr/>
          </p:nvSpPr>
          <p:spPr>
            <a:xfrm>
              <a:off x="9855200" y="4035623"/>
              <a:ext cx="3184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V</a:t>
              </a:r>
            </a:p>
          </p:txBody>
        </p:sp>
      </p:grpSp>
    </p:spTree>
    <p:extLst>
      <p:ext uri="{BB962C8B-B14F-4D97-AF65-F5344CB8AC3E}">
        <p14:creationId xmlns:p14="http://schemas.microsoft.com/office/powerpoint/2010/main" val="82392240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140</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93030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141</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extLst>
      <p:ext uri="{BB962C8B-B14F-4D97-AF65-F5344CB8AC3E}">
        <p14:creationId xmlns:p14="http://schemas.microsoft.com/office/powerpoint/2010/main" val="15203290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142</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extLst>
      <p:ext uri="{BB962C8B-B14F-4D97-AF65-F5344CB8AC3E}">
        <p14:creationId xmlns:p14="http://schemas.microsoft.com/office/powerpoint/2010/main" val="107463034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143</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98571219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144</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extLst>
      <p:ext uri="{BB962C8B-B14F-4D97-AF65-F5344CB8AC3E}">
        <p14:creationId xmlns:p14="http://schemas.microsoft.com/office/powerpoint/2010/main" val="211709670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145</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67701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146</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22718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147</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4140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148</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3135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149</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extLst>
      <p:ext uri="{BB962C8B-B14F-4D97-AF65-F5344CB8AC3E}">
        <p14:creationId xmlns:p14="http://schemas.microsoft.com/office/powerpoint/2010/main" val="4137264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15</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C484A2-7CCC-624B-AE93-21D38E8F8B5C}"/>
              </a:ext>
            </a:extLst>
          </p:cNvPr>
          <p:cNvSpPr txBox="1"/>
          <p:nvPr/>
        </p:nvSpPr>
        <p:spPr>
          <a:xfrm>
            <a:off x="3911600" y="7391400"/>
            <a:ext cx="3445175"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 the “</a:t>
            </a:r>
            <a:r>
              <a:rPr lang="en-US" dirty="0" err="1">
                <a:latin typeface="Times New Roman" panose="02020603050405020304" pitchFamily="18" charset="0"/>
                <a:cs typeface="Times New Roman" panose="02020603050405020304" pitchFamily="18" charset="0"/>
              </a:rPr>
              <a:t>Zimm</a:t>
            </a:r>
            <a:r>
              <a:rPr lang="en-US" dirty="0">
                <a:latin typeface="Times New Roman" panose="02020603050405020304" pitchFamily="18" charset="0"/>
                <a:cs typeface="Times New Roman" panose="02020603050405020304" pitchFamily="18" charset="0"/>
              </a:rPr>
              <a:t> Model”</a:t>
            </a:r>
          </a:p>
          <a:p>
            <a:r>
              <a:rPr lang="en-US" dirty="0">
                <a:latin typeface="Times New Roman" panose="02020603050405020304" pitchFamily="18" charset="0"/>
                <a:cs typeface="Times New Roman" panose="02020603050405020304" pitchFamily="18" charset="0"/>
              </a:rPr>
              <a:t>Or </a:t>
            </a:r>
          </a:p>
          <a:p>
            <a:r>
              <a:rPr lang="en-US" dirty="0">
                <a:latin typeface="Times New Roman" panose="02020603050405020304" pitchFamily="18" charset="0"/>
                <a:cs typeface="Times New Roman" panose="02020603050405020304" pitchFamily="18" charset="0"/>
              </a:rPr>
              <a:t>Non-draining model</a:t>
            </a:r>
          </a:p>
        </p:txBody>
      </p:sp>
    </p:spTree>
    <p:extLst>
      <p:ext uri="{BB962C8B-B14F-4D97-AF65-F5344CB8AC3E}">
        <p14:creationId xmlns:p14="http://schemas.microsoft.com/office/powerpoint/2010/main" val="187958995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150</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extLst>
      <p:ext uri="{BB962C8B-B14F-4D97-AF65-F5344CB8AC3E}">
        <p14:creationId xmlns:p14="http://schemas.microsoft.com/office/powerpoint/2010/main" val="310547547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151</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60372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152</a:t>
            </a:fld>
            <a:endParaRPr lang="en-US"/>
          </a:p>
        </p:txBody>
      </p:sp>
    </p:spTree>
    <p:extLst>
      <p:ext uri="{BB962C8B-B14F-4D97-AF65-F5344CB8AC3E}">
        <p14:creationId xmlns:p14="http://schemas.microsoft.com/office/powerpoint/2010/main" val="392197272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153</a:t>
            </a:fld>
            <a:endParaRPr lang="en-US"/>
          </a:p>
        </p:txBody>
      </p:sp>
    </p:spTree>
    <p:extLst>
      <p:ext uri="{BB962C8B-B14F-4D97-AF65-F5344CB8AC3E}">
        <p14:creationId xmlns:p14="http://schemas.microsoft.com/office/powerpoint/2010/main" val="184151400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154</a:t>
            </a:fld>
            <a:endParaRPr lang="en-US"/>
          </a:p>
        </p:txBody>
      </p:sp>
    </p:spTree>
    <p:extLst>
      <p:ext uri="{BB962C8B-B14F-4D97-AF65-F5344CB8AC3E}">
        <p14:creationId xmlns:p14="http://schemas.microsoft.com/office/powerpoint/2010/main" val="378565432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155</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01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156</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1134856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157</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24884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158</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64582152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159</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7114224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16</a:t>
            </a:fld>
            <a:endParaRPr lang="en-US" dirty="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724399"/>
            <a:ext cx="750887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41" name="TextBox 13"/>
          <p:cNvSpPr txBox="1">
            <a:spLocks noChangeArrowheads="1"/>
          </p:cNvSpPr>
          <p:nvPr/>
        </p:nvSpPr>
        <p:spPr bwMode="auto">
          <a:xfrm>
            <a:off x="5343525" y="4872037"/>
            <a:ext cx="324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Temperature Effect</a:t>
            </a:r>
          </a:p>
        </p:txBody>
      </p:sp>
      <p:graphicFrame>
        <p:nvGraphicFramePr>
          <p:cNvPr id="607242" name="Object 6"/>
          <p:cNvGraphicFramePr>
            <a:graphicFrameLocks noChangeAspect="1"/>
          </p:cNvGraphicFramePr>
          <p:nvPr>
            <p:extLst>
              <p:ext uri="{D42A27DB-BD31-4B8C-83A1-F6EECF244321}">
                <p14:modId xmlns:p14="http://schemas.microsoft.com/office/powerpoint/2010/main" val="2805608080"/>
              </p:ext>
            </p:extLst>
          </p:nvPr>
        </p:nvGraphicFramePr>
        <p:xfrm>
          <a:off x="1320800" y="8409453"/>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800" y="8409453"/>
                        <a:ext cx="2960688"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569267" y="3741003"/>
            <a:ext cx="11435533" cy="830997"/>
          </a:xfrm>
          <a:prstGeom prst="rect">
            <a:avLst/>
          </a:prstGeom>
          <a:noFill/>
        </p:spPr>
        <p:txBody>
          <a:bodyPr wrap="square" rtlCol="0">
            <a:spAutoFit/>
          </a:bodyPr>
          <a:lstStyle/>
          <a:p>
            <a:pPr algn="l"/>
            <a:r>
              <a:rPr lang="en-US" dirty="0"/>
              <a:t>Viscosity itself has a strong temperature dependence.  But intrinsic viscosity depends on temperature as far as coil expansion changes with temperature (R</a:t>
            </a:r>
            <a:r>
              <a:rPr lang="en-US" baseline="-25000" dirty="0"/>
              <a:t>H</a:t>
            </a:r>
            <a:r>
              <a:rPr lang="en-US" baseline="30000" dirty="0"/>
              <a:t>3</a:t>
            </a:r>
            <a:r>
              <a:rPr lang="en-US" dirty="0"/>
              <a:t>). </a:t>
            </a:r>
          </a:p>
        </p:txBody>
      </p:sp>
      <p:pic>
        <p:nvPicPr>
          <p:cNvPr id="3" name="Picture 2"/>
          <p:cNvPicPr>
            <a:picLocks noChangeAspect="1"/>
          </p:cNvPicPr>
          <p:nvPr/>
        </p:nvPicPr>
        <p:blipFill>
          <a:blip r:embed="rId9"/>
          <a:stretch>
            <a:fillRect/>
          </a:stretch>
        </p:blipFill>
        <p:spPr>
          <a:xfrm>
            <a:off x="8940800" y="5105400"/>
            <a:ext cx="3124200" cy="4038600"/>
          </a:xfrm>
          <a:prstGeom prst="rect">
            <a:avLst/>
          </a:prstGeom>
        </p:spPr>
      </p:pic>
      <p:sp>
        <p:nvSpPr>
          <p:cNvPr id="5" name="TextBox 4"/>
          <p:cNvSpPr txBox="1"/>
          <p:nvPr/>
        </p:nvSpPr>
        <p:spPr>
          <a:xfrm>
            <a:off x="4978400" y="8382000"/>
            <a:ext cx="3634328" cy="830997"/>
          </a:xfrm>
          <a:prstGeom prst="rect">
            <a:avLst/>
          </a:prstGeom>
          <a:noFill/>
        </p:spPr>
        <p:txBody>
          <a:bodyPr wrap="none" rtlCol="0">
            <a:spAutoFit/>
          </a:bodyPr>
          <a:lstStyle/>
          <a:p>
            <a:r>
              <a:rPr lang="en-US" b="1" dirty="0"/>
              <a:t>Weaker and </a:t>
            </a:r>
          </a:p>
          <a:p>
            <a:r>
              <a:rPr lang="en-US" b="1" dirty="0"/>
              <a:t>Opposite Dependency</a:t>
            </a:r>
          </a:p>
        </p:txBody>
      </p:sp>
    </p:spTree>
    <p:extLst>
      <p:ext uri="{BB962C8B-B14F-4D97-AF65-F5344CB8AC3E}">
        <p14:creationId xmlns:p14="http://schemas.microsoft.com/office/powerpoint/2010/main" val="298926911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160</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extLst>
      <p:ext uri="{BB962C8B-B14F-4D97-AF65-F5344CB8AC3E}">
        <p14:creationId xmlns:p14="http://schemas.microsoft.com/office/powerpoint/2010/main" val="45870437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161</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5932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162</a:t>
            </a:fld>
            <a:endParaRPr lang="en-US"/>
          </a:p>
        </p:txBody>
      </p:sp>
    </p:spTree>
    <p:extLst>
      <p:ext uri="{BB962C8B-B14F-4D97-AF65-F5344CB8AC3E}">
        <p14:creationId xmlns:p14="http://schemas.microsoft.com/office/powerpoint/2010/main" val="247602541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163</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extLst>
      <p:ext uri="{BB962C8B-B14F-4D97-AF65-F5344CB8AC3E}">
        <p14:creationId xmlns:p14="http://schemas.microsoft.com/office/powerpoint/2010/main" val="39271227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F5E284-353D-9248-842F-F8C28FAD4454}"/>
              </a:ext>
            </a:extLst>
          </p:cNvPr>
          <p:cNvSpPr>
            <a:spLocks noGrp="1"/>
          </p:cNvSpPr>
          <p:nvPr>
            <p:ph type="sldNum" sz="quarter" idx="10"/>
          </p:nvPr>
        </p:nvSpPr>
        <p:spPr/>
        <p:txBody>
          <a:bodyPr/>
          <a:lstStyle/>
          <a:p>
            <a:pPr>
              <a:defRPr/>
            </a:pPr>
            <a:fld id="{727E6EF5-C16A-D644-8A4D-CAFBAC0648D4}" type="slidenum">
              <a:rPr lang="en-US" smtClean="0"/>
              <a:pPr>
                <a:defRPr/>
              </a:pPr>
              <a:t>17</a:t>
            </a:fld>
            <a:endParaRPr lang="en-US"/>
          </a:p>
        </p:txBody>
      </p:sp>
      <p:sp>
        <p:nvSpPr>
          <p:cNvPr id="5" name="TextBox 4">
            <a:extLst>
              <a:ext uri="{FF2B5EF4-FFF2-40B4-BE49-F238E27FC236}">
                <a16:creationId xmlns:a16="http://schemas.microsoft.com/office/drawing/2014/main" id="{3E301BFA-6819-7B43-B105-5FD0A09F5B26}"/>
              </a:ext>
            </a:extLst>
          </p:cNvPr>
          <p:cNvSpPr txBox="1"/>
          <p:nvPr/>
        </p:nvSpPr>
        <p:spPr>
          <a:xfrm>
            <a:off x="2794005" y="955639"/>
            <a:ext cx="25993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Arrhenius Behavior</a:t>
            </a:r>
          </a:p>
        </p:txBody>
      </p:sp>
      <p:graphicFrame>
        <p:nvGraphicFramePr>
          <p:cNvPr id="6" name="Object 6">
            <a:extLst>
              <a:ext uri="{FF2B5EF4-FFF2-40B4-BE49-F238E27FC236}">
                <a16:creationId xmlns:a16="http://schemas.microsoft.com/office/drawing/2014/main" id="{50431E93-8AE0-E541-BE18-D846F27B042B}"/>
              </a:ext>
            </a:extLst>
          </p:cNvPr>
          <p:cNvGraphicFramePr>
            <a:graphicFrameLocks noChangeAspect="1"/>
          </p:cNvGraphicFramePr>
          <p:nvPr>
            <p:extLst>
              <p:ext uri="{D42A27DB-BD31-4B8C-83A1-F6EECF244321}">
                <p14:modId xmlns:p14="http://schemas.microsoft.com/office/powerpoint/2010/main" val="2866001596"/>
              </p:ext>
            </p:extLst>
          </p:nvPr>
        </p:nvGraphicFramePr>
        <p:xfrm>
          <a:off x="6807200" y="532421"/>
          <a:ext cx="2960688" cy="1308100"/>
        </p:xfrm>
        <a:graphic>
          <a:graphicData uri="http://schemas.openxmlformats.org/presentationml/2006/ole">
            <mc:AlternateContent xmlns:mc="http://schemas.openxmlformats.org/markup-compatibility/2006">
              <mc:Choice xmlns:v="urn:schemas-microsoft-com:vml" Requires="v">
                <p:oleObj name="Equation" r:id="rId2" imgW="1092200" imgH="482600" progId="Equation.3">
                  <p:embed/>
                </p:oleObj>
              </mc:Choice>
              <mc:Fallback>
                <p:oleObj name="Equation" r:id="rId2" imgW="1092200" imgH="482600" progId="Equation.3">
                  <p:embed/>
                  <p:pic>
                    <p:nvPicPr>
                      <p:cNvPr id="607242"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532421"/>
                        <a:ext cx="2960688"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9EA44898-E559-D34F-A06A-0C4CCD05F43C}"/>
              </a:ext>
            </a:extLst>
          </p:cNvPr>
          <p:cNvSpPr txBox="1"/>
          <p:nvPr/>
        </p:nvSpPr>
        <p:spPr>
          <a:xfrm>
            <a:off x="1113608" y="2438400"/>
            <a:ext cx="5140061"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Williams-</a:t>
            </a:r>
            <a:r>
              <a:rPr lang="en-US" dirty="0" err="1">
                <a:latin typeface="Times New Roman" panose="02020603050405020304" pitchFamily="18" charset="0"/>
                <a:cs typeface="Times New Roman" panose="02020603050405020304" pitchFamily="18" charset="0"/>
              </a:rPr>
              <a:t>Landel</a:t>
            </a:r>
            <a:r>
              <a:rPr lang="en-US" dirty="0">
                <a:latin typeface="Times New Roman" panose="02020603050405020304" pitchFamily="18" charset="0"/>
                <a:cs typeface="Times New Roman" panose="02020603050405020304" pitchFamily="18" charset="0"/>
              </a:rPr>
              <a:t>-Ferry (WLF) Equation</a:t>
            </a:r>
          </a:p>
        </p:txBody>
      </p:sp>
      <p:pic>
        <p:nvPicPr>
          <p:cNvPr id="8" name="Picture 7">
            <a:extLst>
              <a:ext uri="{FF2B5EF4-FFF2-40B4-BE49-F238E27FC236}">
                <a16:creationId xmlns:a16="http://schemas.microsoft.com/office/drawing/2014/main" id="{26B57BB9-2D29-B542-A775-A1E85DE0CFE0}"/>
              </a:ext>
            </a:extLst>
          </p:cNvPr>
          <p:cNvPicPr>
            <a:picLocks noChangeAspect="1"/>
          </p:cNvPicPr>
          <p:nvPr/>
        </p:nvPicPr>
        <p:blipFill>
          <a:blip r:embed="rId4"/>
          <a:stretch>
            <a:fillRect/>
          </a:stretch>
        </p:blipFill>
        <p:spPr>
          <a:xfrm>
            <a:off x="6959600" y="2271415"/>
            <a:ext cx="4940300" cy="1257300"/>
          </a:xfrm>
          <a:prstGeom prst="rect">
            <a:avLst/>
          </a:prstGeom>
        </p:spPr>
      </p:pic>
      <p:pic>
        <p:nvPicPr>
          <p:cNvPr id="9" name="Picture 8">
            <a:extLst>
              <a:ext uri="{FF2B5EF4-FFF2-40B4-BE49-F238E27FC236}">
                <a16:creationId xmlns:a16="http://schemas.microsoft.com/office/drawing/2014/main" id="{4042F203-2C34-AB46-BEAF-ADDD9D4993DA}"/>
              </a:ext>
            </a:extLst>
          </p:cNvPr>
          <p:cNvPicPr>
            <a:picLocks noChangeAspect="1"/>
          </p:cNvPicPr>
          <p:nvPr/>
        </p:nvPicPr>
        <p:blipFill>
          <a:blip r:embed="rId5"/>
          <a:stretch>
            <a:fillRect/>
          </a:stretch>
        </p:blipFill>
        <p:spPr>
          <a:xfrm>
            <a:off x="6959600" y="3631836"/>
            <a:ext cx="4686300" cy="10668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53F3B1-2474-BF47-BAFF-CE44FBA78354}"/>
                  </a:ext>
                </a:extLst>
              </p:cNvPr>
              <p:cNvSpPr txBox="1"/>
              <p:nvPr/>
            </p:nvSpPr>
            <p:spPr>
              <a:xfrm>
                <a:off x="568948" y="5258148"/>
                <a:ext cx="11866903" cy="884345"/>
              </a:xfrm>
              <a:prstGeom prst="rect">
                <a:avLst/>
              </a:prstGeom>
              <a:noFill/>
            </p:spPr>
            <p:txBody>
              <a:bodyPr wrap="none" lIns="0" tIns="0" rIns="0" bIns="0" rtlCol="0">
                <a:spAutoFit/>
              </a:bodyPr>
              <a:lstStyle/>
              <a:p>
                <a14:m>
                  <m:oMath xmlns:m="http://schemas.openxmlformats.org/officeDocument/2006/math">
                    <m:f>
                      <m:fPr>
                        <m:ctrlPr>
                          <a:rPr lang="en-US" sz="3600" i="1" smtClean="0">
                            <a:latin typeface="Cambria Math" panose="02040503050406030204" pitchFamily="18" charset="0"/>
                          </a:rPr>
                        </m:ctrlPr>
                      </m:fPr>
                      <m:num>
                        <m:r>
                          <a:rPr lang="en-US" sz="3600" i="1" smtClean="0">
                            <a:latin typeface="Cambria Math" panose="02040503050406030204" pitchFamily="18" charset="0"/>
                            <a:ea typeface="Cambria Math" panose="02040503050406030204" pitchFamily="18" charset="0"/>
                          </a:rPr>
                          <m:t>𝜂</m:t>
                        </m:r>
                      </m:num>
                      <m:den>
                        <m:sSub>
                          <m:sSubPr>
                            <m:ctrlPr>
                              <a:rPr lang="en-US" sz="3600" i="1" smtClean="0">
                                <a:latin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𝜂</m:t>
                            </m:r>
                          </m:e>
                          <m:sub>
                            <m:r>
                              <a:rPr lang="en-US" sz="3600" b="0" i="1" smtClean="0">
                                <a:latin typeface="Cambria Math" panose="02040503050406030204" pitchFamily="18" charset="0"/>
                              </a:rPr>
                              <m:t>0</m:t>
                            </m:r>
                          </m:sub>
                        </m:sSub>
                      </m:den>
                    </m:f>
                  </m:oMath>
                </a14:m>
                <a:r>
                  <a:rPr lang="en-US" sz="3600" dirty="0"/>
                  <a:t>=exp</a:t>
                </a:r>
                <a14:m>
                  <m:oMath xmlns:m="http://schemas.openxmlformats.org/officeDocument/2006/math">
                    <m:d>
                      <m:dPr>
                        <m:ctrlPr>
                          <a:rPr lang="en-US" sz="3600" i="1" smtClean="0">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𝐻</m:t>
                                </m:r>
                              </m:e>
                              <m:sub>
                                <m:r>
                                  <a:rPr lang="en-US" sz="3600" b="0" i="1" smtClean="0">
                                    <a:latin typeface="Cambria Math" panose="02040503050406030204" pitchFamily="18" charset="0"/>
                                  </a:rPr>
                                  <m:t>𝑎</m:t>
                                </m:r>
                              </m:sub>
                            </m:sSub>
                          </m:num>
                          <m:den>
                            <m:r>
                              <a:rPr lang="en-US" sz="3600" b="0" i="1" smtClean="0">
                                <a:latin typeface="Cambria Math" panose="02040503050406030204" pitchFamily="18" charset="0"/>
                              </a:rPr>
                              <m:t>𝑘𝑇</m:t>
                            </m:r>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𝐻</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smtClean="0">
                                    <a:latin typeface="Cambria Math" panose="02040503050406030204" pitchFamily="18" charset="0"/>
                                  </a:rPr>
                                </m:ctrlPr>
                              </m:dPr>
                              <m:e>
                                <m:r>
                                  <a:rPr lang="en-US" sz="3600" b="0" i="1" smtClean="0">
                                    <a:latin typeface="Cambria Math" panose="02040503050406030204" pitchFamily="18" charset="0"/>
                                  </a:rPr>
                                  <m:t>𝑇</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𝐸</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r>
                      <a:rPr lang="en-US" sz="3600" i="1">
                        <a:latin typeface="Cambria Math" panose="02040503050406030204" pitchFamily="18" charset="0"/>
                      </a:rPr>
                      <m:t> </m:t>
                    </m:r>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𝐻</m:t>
                                </m:r>
                              </m:e>
                              <m:sub>
                                <m:r>
                                  <a:rPr lang="en-US" sz="3600" i="1">
                                    <a:latin typeface="Cambria Math" panose="02040503050406030204" pitchFamily="18" charset="0"/>
                                  </a:rPr>
                                  <m:t>𝑎</m:t>
                                </m:r>
                              </m:sub>
                            </m:sSub>
                            <m:r>
                              <a:rPr lang="en-US" sz="3600" b="0" i="1" smtClean="0">
                                <a:latin typeface="Cambria Math" panose="02040503050406030204" pitchFamily="18" charset="0"/>
                              </a:rPr>
                              <m:t>−</m:t>
                            </m:r>
                            <m:r>
                              <a:rPr lang="en-US" sz="3600" b="0" i="1" smtClean="0">
                                <a:latin typeface="Cambria Math" panose="02040503050406030204" pitchFamily="18" charset="0"/>
                              </a:rPr>
                              <m:t>𝑇</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𝑆</m:t>
                                </m:r>
                              </m:e>
                              <m:sub>
                                <m:r>
                                  <a:rPr lang="en-US" sz="3600" b="0" i="1" smtClean="0">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endParaRPr lang="en-US" sz="3600" dirty="0"/>
              </a:p>
            </p:txBody>
          </p:sp>
        </mc:Choice>
        <mc:Fallback xmlns="">
          <p:sp>
            <p:nvSpPr>
              <p:cNvPr id="10" name="TextBox 9">
                <a:extLst>
                  <a:ext uri="{FF2B5EF4-FFF2-40B4-BE49-F238E27FC236}">
                    <a16:creationId xmlns:a16="http://schemas.microsoft.com/office/drawing/2014/main" id="{9A53F3B1-2474-BF47-BAFF-CE44FBA78354}"/>
                  </a:ext>
                </a:extLst>
              </p:cNvPr>
              <p:cNvSpPr txBox="1">
                <a:spLocks noRot="1" noChangeAspect="1" noMove="1" noResize="1" noEditPoints="1" noAdjustHandles="1" noChangeArrowheads="1" noChangeShapeType="1" noTextEdit="1"/>
              </p:cNvSpPr>
              <p:nvPr/>
            </p:nvSpPr>
            <p:spPr>
              <a:xfrm>
                <a:off x="568948" y="5258148"/>
                <a:ext cx="11866903" cy="884345"/>
              </a:xfrm>
              <a:prstGeom prst="rect">
                <a:avLst/>
              </a:prstGeom>
              <a:blipFill>
                <a:blip r:embed="rId7"/>
                <a:stretch>
                  <a:fillRect l="-534" t="-2857" b="-1142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32CE20C-3869-464C-B91D-98EEB68BEC87}"/>
              </a:ext>
            </a:extLst>
          </p:cNvPr>
          <p:cNvSpPr txBox="1"/>
          <p:nvPr/>
        </p:nvSpPr>
        <p:spPr>
          <a:xfrm>
            <a:off x="1419081" y="6554511"/>
            <a:ext cx="10382586"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WLF has 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If exp(x) =10y  then y =x/(ln(10)) = x/2.30</a:t>
            </a:r>
          </a:p>
          <a:p>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17.44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51.6</a:t>
            </a: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+ 43K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8.86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101.6</a:t>
            </a:r>
          </a:p>
          <a:p>
            <a:r>
              <a:rPr lang="en-US" i="1" dirty="0">
                <a:latin typeface="Times New Roman" panose="02020603050405020304" pitchFamily="18" charset="0"/>
                <a:cs typeface="Times New Roman" panose="02020603050405020304" pitchFamily="18" charset="0"/>
              </a:rPr>
              <a:t>It might be best to measure H and S and find the Vogel temperature experimentally</a:t>
            </a:r>
          </a:p>
        </p:txBody>
      </p:sp>
    </p:spTree>
    <p:extLst>
      <p:ext uri="{BB962C8B-B14F-4D97-AF65-F5344CB8AC3E}">
        <p14:creationId xmlns:p14="http://schemas.microsoft.com/office/powerpoint/2010/main" val="5906788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18</a:t>
            </a:fld>
            <a:endParaRPr lang="en-US" dirty="0"/>
          </a:p>
        </p:txBody>
      </p:sp>
      <p:sp>
        <p:nvSpPr>
          <p:cNvPr id="609282" name="TextBox 1"/>
          <p:cNvSpPr txBox="1">
            <a:spLocks noChangeArrowheads="1"/>
          </p:cNvSpPr>
          <p:nvPr/>
        </p:nvSpPr>
        <p:spPr bwMode="auto">
          <a:xfrm>
            <a:off x="995270" y="609600"/>
            <a:ext cx="110301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For a solid object with a surface,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a constant in molecular weight, depending only on shape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a symmetric object (sphere)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2.5  (Einstein)</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ellipsoids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larger than for a sphere,</a:t>
            </a:r>
          </a:p>
          <a:p>
            <a:pPr algn="l" eaLnBrk="1" hangingPunct="1"/>
            <a:r>
              <a:rPr lang="en-US" dirty="0">
                <a:latin typeface="Times New Roman" panose="02020603050405020304" pitchFamily="18" charset="0"/>
                <a:cs typeface="Times New Roman" panose="02020603050405020304" pitchFamily="18" charset="0"/>
              </a:rPr>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46335" y="7073900"/>
            <a:ext cx="100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9292" name="TextBox 12"/>
          <p:cNvSpPr txBox="1">
            <a:spLocks noChangeArrowheads="1"/>
          </p:cNvSpPr>
          <p:nvPr/>
        </p:nvSpPr>
        <p:spPr bwMode="auto">
          <a:xfrm>
            <a:off x="5558870" y="6311900"/>
            <a:ext cx="17235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b, b :: a&gt;b</a:t>
            </a:r>
          </a:p>
        </p:txBody>
      </p:sp>
      <p:sp>
        <p:nvSpPr>
          <p:cNvPr id="609293" name="TextBox 14"/>
          <p:cNvSpPr txBox="1">
            <a:spLocks noChangeArrowheads="1"/>
          </p:cNvSpPr>
          <p:nvPr/>
        </p:nvSpPr>
        <p:spPr bwMode="auto">
          <a:xfrm>
            <a:off x="5720086" y="7835900"/>
            <a:ext cx="1705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B0441F43-F9DB-9A0A-B04C-05BED88BBE8D}"/>
              </a:ext>
            </a:extLst>
          </p:cNvPr>
          <p:cNvSpPr txBox="1"/>
          <p:nvPr/>
        </p:nvSpPr>
        <p:spPr>
          <a:xfrm>
            <a:off x="4989780" y="1223655"/>
            <a:ext cx="7684820" cy="461665"/>
          </a:xfrm>
          <a:prstGeom prst="rect">
            <a:avLst/>
          </a:prstGeom>
          <a:noFill/>
        </p:spPr>
        <p:txBody>
          <a:bodyPr wrap="square">
            <a:spAutoFit/>
          </a:bodyPr>
          <a:lstStyle/>
          <a:p>
            <a:r>
              <a:rPr lang="en-US" dirty="0">
                <a:hlinkClick r:id="rId15"/>
              </a:rPr>
              <a:t>https://</a:t>
            </a:r>
            <a:r>
              <a:rPr lang="en-US" dirty="0" err="1">
                <a:hlinkClick r:id="rId15"/>
              </a:rPr>
              <a:t>physicstoday.scitation.org</a:t>
            </a:r>
            <a:r>
              <a:rPr lang="en-US" dirty="0">
                <a:hlinkClick r:id="rId15"/>
              </a:rPr>
              <a:t>/do/10.1063/pt.4.2224/full/</a:t>
            </a:r>
            <a:endParaRPr lang="en-US" dirty="0"/>
          </a:p>
        </p:txBody>
      </p:sp>
    </p:spTree>
    <p:extLst>
      <p:ext uri="{BB962C8B-B14F-4D97-AF65-F5344CB8AC3E}">
        <p14:creationId xmlns:p14="http://schemas.microsoft.com/office/powerpoint/2010/main" val="10703841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19</a:t>
            </a:fld>
            <a:endParaRPr lang="en-US" dirty="0"/>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65CABA9F-5270-FB14-2A76-EB3101EF81B7}"/>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40571655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2</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598021" name="Object 1"/>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5980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59802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pic>
        <p:nvPicPr>
          <p:cNvPr id="699394" name="Picture 2" descr="Etc. in the Graveyard - Freakonomics">
            <a:extLst>
              <a:ext uri="{FF2B5EF4-FFF2-40B4-BE49-F238E27FC236}">
                <a16:creationId xmlns:a16="http://schemas.microsoft.com/office/drawing/2014/main" id="{080E5081-D751-1813-7373-B2E6A827A2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801" y="1286352"/>
            <a:ext cx="10845656" cy="8111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4FC46CDD-8C7A-E56A-EC78-121F1B8A4E9B}"/>
              </a:ext>
            </a:extLst>
          </p:cNvPr>
          <p:cNvSpPr txBox="1">
            <a:spLocks noChangeArrowheads="1"/>
          </p:cNvSpPr>
          <p:nvPr/>
        </p:nvSpPr>
        <p:spPr bwMode="auto">
          <a:xfrm>
            <a:off x="2082800" y="392621"/>
            <a:ext cx="94445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12454151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20</a:t>
            </a:fld>
            <a:endParaRPr lang="en-US" dirty="0"/>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
        <p:nvSpPr>
          <p:cNvPr id="2" name="TextBox 1">
            <a:extLst>
              <a:ext uri="{FF2B5EF4-FFF2-40B4-BE49-F238E27FC236}">
                <a16:creationId xmlns:a16="http://schemas.microsoft.com/office/drawing/2014/main" id="{314427A9-C2E1-E274-9FBA-D0E13BE3EEB3}"/>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9327120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21</a:t>
            </a:fld>
            <a:endParaRPr lang="en-US" dirty="0"/>
          </a:p>
        </p:txBody>
      </p:sp>
      <p:sp>
        <p:nvSpPr>
          <p:cNvPr id="612354" name="TextBox 1"/>
          <p:cNvSpPr txBox="1">
            <a:spLocks noChangeArrowheads="1"/>
          </p:cNvSpPr>
          <p:nvPr/>
        </p:nvSpPr>
        <p:spPr bwMode="auto">
          <a:xfrm>
            <a:off x="2745846" y="609600"/>
            <a:ext cx="752898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extLst>
      <p:ext uri="{BB962C8B-B14F-4D97-AF65-F5344CB8AC3E}">
        <p14:creationId xmlns:p14="http://schemas.microsoft.com/office/powerpoint/2010/main" val="1284568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22</a:t>
            </a:fld>
            <a:endParaRPr lang="en-US" dirty="0"/>
          </a:p>
        </p:txBody>
      </p:sp>
      <p:sp>
        <p:nvSpPr>
          <p:cNvPr id="613378" name="TextBox 1"/>
          <p:cNvSpPr txBox="1">
            <a:spLocks noChangeArrowheads="1"/>
          </p:cNvSpPr>
          <p:nvPr/>
        </p:nvSpPr>
        <p:spPr bwMode="auto">
          <a:xfrm>
            <a:off x="3115723" y="609600"/>
            <a:ext cx="67892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2434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23</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742952" y="406400"/>
            <a:ext cx="11734796"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57799" bIns="0"/>
          <a:lstStyle/>
          <a:p>
            <a:pPr marL="57150" algn="l"/>
            <a:r>
              <a:rPr lang="en-US" sz="3800" dirty="0">
                <a:solidFill>
                  <a:schemeClr val="tx1"/>
                </a:solidFill>
                <a:latin typeface="Times New Roman" panose="02020603050405020304" pitchFamily="18" charset="0"/>
                <a:ea typeface="ＭＳ Ｐゴシック" charset="0"/>
                <a:cs typeface="Times New Roman" panose="02020603050405020304" pitchFamily="18" charset="0"/>
                <a:sym typeface="Arial" charset="0"/>
              </a:rPr>
              <a:t>How Complex Mass Fractal Structures 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42116190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24</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13380" name="Picture 1"/>
          <p:cNvPicPr>
            <a:picLocks noChangeAspect="1"/>
          </p:cNvPicPr>
          <p:nvPr/>
        </p:nvPicPr>
        <p:blipFill rotWithShape="1">
          <a:blip r:embed="rId2">
            <a:extLst>
              <a:ext uri="{28A0092B-C50C-407E-A947-70E740481C1C}">
                <a14:useLocalDpi xmlns:a14="http://schemas.microsoft.com/office/drawing/2010/main" val="0"/>
              </a:ext>
            </a:extLst>
          </a:blip>
          <a:srcRect t="28207" r="43925"/>
          <a:stretch/>
        </p:blipFill>
        <p:spPr bwMode="auto">
          <a:xfrm>
            <a:off x="558800" y="1524000"/>
            <a:ext cx="4572000"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1752600"/>
            <a:ext cx="315277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7104845" y="4572000"/>
            <a:ext cx="3191899"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p</a:t>
            </a:r>
            <a:r>
              <a:rPr lang="en-US" sz="3600" b="1" baseline="30000" dirty="0">
                <a:latin typeface="Times New Roman" panose="02020603050405020304" pitchFamily="18" charset="0"/>
                <a:cs typeface="Times New Roman" panose="02020603050405020304" pitchFamily="18" charset="0"/>
              </a:rPr>
              <a:t>1/</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min</a:t>
            </a:r>
            <a:endParaRPr lang="en-US" sz="3600" b="1"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z ~ p</a:t>
            </a:r>
            <a:r>
              <a:rPr lang="en-US" sz="3600" b="1" i="1" baseline="30000" dirty="0">
                <a:latin typeface="Times New Roman" panose="02020603050405020304" pitchFamily="18" charset="0"/>
                <a:cs typeface="Times New Roman" panose="02020603050405020304" pitchFamily="18" charset="0"/>
              </a:rPr>
              <a:t>c</a:t>
            </a:r>
            <a:endParaRPr lang="en-US" sz="3600" b="1" i="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cd</a:t>
            </a:r>
            <a:r>
              <a:rPr lang="en-US" sz="3600" b="1" baseline="30000" dirty="0" err="1">
                <a:latin typeface="Times New Roman" panose="02020603050405020304" pitchFamily="18" charset="0"/>
                <a:cs typeface="Times New Roman" panose="02020603050405020304" pitchFamily="18" charset="0"/>
              </a:rPr>
              <a:t>min</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a:t>
            </a:r>
            <a:endParaRPr lang="en-US" sz="3600" b="1" baseline="30000"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8" name="TextBox 1">
            <a:extLst>
              <a:ext uri="{FF2B5EF4-FFF2-40B4-BE49-F238E27FC236}">
                <a16:creationId xmlns:a16="http://schemas.microsoft.com/office/drawing/2014/main" id="{CEBBB354-2112-D842-B7AA-214D6F72E4C7}"/>
              </a:ext>
            </a:extLst>
          </p:cNvPr>
          <p:cNvSpPr txBox="1">
            <a:spLocks noChangeArrowheads="1"/>
          </p:cNvSpPr>
          <p:nvPr/>
        </p:nvSpPr>
        <p:spPr bwMode="auto">
          <a:xfrm>
            <a:off x="863600" y="6957724"/>
            <a:ext cx="993413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At low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 2,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1;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2 (linear chain)</a:t>
            </a:r>
          </a:p>
          <a:p>
            <a:pPr eaLnBrk="1" hangingPunct="1"/>
            <a:r>
              <a:rPr lang="en-US" sz="3600" dirty="0">
                <a:latin typeface="Times New Roman" panose="02020603050405020304" pitchFamily="18" charset="0"/>
                <a:cs typeface="Times New Roman" panose="02020603050405020304" pitchFamily="18" charset="0"/>
              </a:rPr>
              <a:t>At high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=&gt; 1,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a:t>
            </a:r>
          </a:p>
          <a:p>
            <a:pPr eaLnBrk="1" hangingPunct="1"/>
            <a:r>
              <a:rPr lang="en-US" sz="3600" dirty="0">
                <a:latin typeface="Times New Roman" panose="02020603050405020304" pitchFamily="18" charset="0"/>
                <a:cs typeface="Times New Roman" panose="02020603050405020304" pitchFamily="18" charset="0"/>
              </a:rPr>
              <a:t>(highly branched chain or colloid) </a:t>
            </a:r>
          </a:p>
        </p:txBody>
      </p:sp>
      <p:pic>
        <p:nvPicPr>
          <p:cNvPr id="2" name="Picture 1">
            <a:extLst>
              <a:ext uri="{FF2B5EF4-FFF2-40B4-BE49-F238E27FC236}">
                <a16:creationId xmlns:a16="http://schemas.microsoft.com/office/drawing/2014/main" id="{D4BA762C-CCBD-FB2D-4F93-9281CDA1D945}"/>
              </a:ext>
            </a:extLst>
          </p:cNvPr>
          <p:cNvPicPr>
            <a:picLocks noChangeAspect="1"/>
          </p:cNvPicPr>
          <p:nvPr/>
        </p:nvPicPr>
        <p:blipFill>
          <a:blip r:embed="rId4"/>
          <a:stretch>
            <a:fillRect/>
          </a:stretch>
        </p:blipFill>
        <p:spPr>
          <a:xfrm>
            <a:off x="9245600" y="8286675"/>
            <a:ext cx="3416300" cy="1460500"/>
          </a:xfrm>
          <a:prstGeom prst="rect">
            <a:avLst/>
          </a:prstGeom>
        </p:spPr>
      </p:pic>
    </p:spTree>
    <p:extLst>
      <p:ext uri="{BB962C8B-B14F-4D97-AF65-F5344CB8AC3E}">
        <p14:creationId xmlns:p14="http://schemas.microsoft.com/office/powerpoint/2010/main" val="16883480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25</a:t>
            </a:fld>
            <a:endParaRPr lang="en-US" dirty="0"/>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dirty="0" err="1"/>
              <a:t>Utracki</a:t>
            </a:r>
            <a:r>
              <a:rPr lang="en-US" sz="1800" dirty="0"/>
              <a:t>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D672DA-89CA-E04A-B866-370A104FBC56}"/>
              </a:ext>
            </a:extLst>
          </p:cNvPr>
          <p:cNvSpPr/>
          <p:nvPr/>
        </p:nvSpPr>
        <p:spPr>
          <a:xfrm>
            <a:off x="3555504" y="7465368"/>
            <a:ext cx="5092292"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Keep in mind stars are a special case!</a:t>
            </a:r>
            <a:endParaRPr lang="en-US" dirty="0"/>
          </a:p>
        </p:txBody>
      </p:sp>
      <p:sp>
        <p:nvSpPr>
          <p:cNvPr id="5" name="TextBox 1">
            <a:extLst>
              <a:ext uri="{FF2B5EF4-FFF2-40B4-BE49-F238E27FC236}">
                <a16:creationId xmlns:a16="http://schemas.microsoft.com/office/drawing/2014/main" id="{1582FCFE-0230-253C-E7EA-58D722753E4F}"/>
              </a:ext>
            </a:extLst>
          </p:cNvPr>
          <p:cNvSpPr txBox="1">
            <a:spLocks noChangeArrowheads="1"/>
          </p:cNvSpPr>
          <p:nvPr/>
        </p:nvSpPr>
        <p:spPr bwMode="auto">
          <a:xfrm>
            <a:off x="3115723" y="609600"/>
            <a:ext cx="67892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Tree>
    <p:extLst>
      <p:ext uri="{BB962C8B-B14F-4D97-AF65-F5344CB8AC3E}">
        <p14:creationId xmlns:p14="http://schemas.microsoft.com/office/powerpoint/2010/main" val="26967561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26</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13380" name="Picture 1"/>
          <p:cNvPicPr>
            <a:picLocks noChangeAspect="1"/>
          </p:cNvPicPr>
          <p:nvPr/>
        </p:nvPicPr>
        <p:blipFill rotWithShape="1">
          <a:blip r:embed="rId2">
            <a:extLst>
              <a:ext uri="{28A0092B-C50C-407E-A947-70E740481C1C}">
                <a14:useLocalDpi xmlns:a14="http://schemas.microsoft.com/office/drawing/2010/main" val="0"/>
              </a:ext>
            </a:extLst>
          </a:blip>
          <a:srcRect t="28207" r="43925"/>
          <a:stretch/>
        </p:blipFill>
        <p:spPr bwMode="auto">
          <a:xfrm>
            <a:off x="558800" y="1524000"/>
            <a:ext cx="4572000" cy="465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1752600"/>
            <a:ext cx="315277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6156674" y="4572000"/>
            <a:ext cx="508825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H,B</a:t>
            </a:r>
            <a:r>
              <a:rPr lang="en-US" sz="3600" b="1" dirty="0">
                <a:latin typeface="Times New Roman" panose="02020603050405020304" pitchFamily="18" charset="0"/>
                <a:cs typeface="Times New Roman" panose="02020603050405020304" pitchFamily="18" charset="0"/>
              </a:rPr>
              <a:t>/ R</a:t>
            </a:r>
            <a:r>
              <a:rPr lang="en-US" sz="3600" b="1" baseline="-25000" dirty="0">
                <a:latin typeface="Times New Roman" panose="02020603050405020304" pitchFamily="18" charset="0"/>
                <a:cs typeface="Times New Roman" panose="02020603050405020304" pitchFamily="18" charset="0"/>
              </a:rPr>
              <a:t>H,L</a:t>
            </a:r>
            <a:r>
              <a:rPr lang="en-US" sz="3600" b="1" dirty="0">
                <a:latin typeface="Times New Roman" panose="02020603050405020304" pitchFamily="18" charset="0"/>
                <a:cs typeface="Times New Roman" panose="02020603050405020304" pitchFamily="18" charset="0"/>
              </a:rPr>
              <a:t>)</a:t>
            </a:r>
            <a:r>
              <a:rPr lang="en-US" sz="3600" b="1" baseline="30000"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rPr>
              <a:t> ~ z</a:t>
            </a:r>
            <a:r>
              <a:rPr lang="en-US" sz="3600" b="1" baseline="30000" dirty="0">
                <a:latin typeface="Times New Roman" panose="02020603050405020304" pitchFamily="18" charset="0"/>
                <a:cs typeface="Times New Roman" panose="02020603050405020304" pitchFamily="18" charset="0"/>
              </a:rPr>
              <a:t>2(</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f,B</a:t>
            </a:r>
            <a:r>
              <a:rPr lang="en-US" sz="3600" b="1" baseline="30000" dirty="0">
                <a:latin typeface="Times New Roman" panose="02020603050405020304" pitchFamily="18" charset="0"/>
                <a:cs typeface="Times New Roman" panose="02020603050405020304" pitchFamily="18" charset="0"/>
              </a:rPr>
              <a:t> - </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f,L</a:t>
            </a:r>
            <a:r>
              <a:rPr lang="en-US" sz="3600" b="1" baseline="300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9" name="TextBox 1">
            <a:extLst>
              <a:ext uri="{FF2B5EF4-FFF2-40B4-BE49-F238E27FC236}">
                <a16:creationId xmlns:a16="http://schemas.microsoft.com/office/drawing/2014/main" id="{0FE48441-458B-814A-976A-DBB2EC1B16C0}"/>
              </a:ext>
            </a:extLst>
          </p:cNvPr>
          <p:cNvSpPr txBox="1">
            <a:spLocks noChangeArrowheads="1"/>
          </p:cNvSpPr>
          <p:nvPr/>
        </p:nvSpPr>
        <p:spPr bwMode="auto">
          <a:xfrm>
            <a:off x="1272364" y="6957724"/>
            <a:ext cx="993413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At low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 2,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1;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2 (linear chain)</a:t>
            </a:r>
          </a:p>
          <a:p>
            <a:pPr eaLnBrk="1" hangingPunct="1"/>
            <a:r>
              <a:rPr lang="en-US" sz="3600" dirty="0">
                <a:latin typeface="Times New Roman" panose="02020603050405020304" pitchFamily="18" charset="0"/>
                <a:cs typeface="Times New Roman" panose="02020603050405020304" pitchFamily="18" charset="0"/>
              </a:rPr>
              <a:t>At high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=&gt; 1,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a:t>
            </a:r>
          </a:p>
          <a:p>
            <a:pPr eaLnBrk="1" hangingPunct="1"/>
            <a:r>
              <a:rPr lang="en-US" sz="3600" dirty="0">
                <a:latin typeface="Times New Roman" panose="02020603050405020304" pitchFamily="18" charset="0"/>
                <a:cs typeface="Times New Roman" panose="02020603050405020304" pitchFamily="18" charset="0"/>
              </a:rPr>
              <a:t>(highly branched chain or colloid) </a:t>
            </a:r>
          </a:p>
        </p:txBody>
      </p:sp>
      <p:sp>
        <p:nvSpPr>
          <p:cNvPr id="2" name="TextBox 1">
            <a:extLst>
              <a:ext uri="{FF2B5EF4-FFF2-40B4-BE49-F238E27FC236}">
                <a16:creationId xmlns:a16="http://schemas.microsoft.com/office/drawing/2014/main" id="{2F71423B-B34D-7B40-AE4D-5CF198E87404}"/>
              </a:ext>
            </a:extLst>
          </p:cNvPr>
          <p:cNvSpPr txBox="1"/>
          <p:nvPr/>
        </p:nvSpPr>
        <p:spPr>
          <a:xfrm>
            <a:off x="5618442" y="5414420"/>
            <a:ext cx="6164714"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This is still just looking at density!  There is not topological information here which is critical to describe branching</a:t>
            </a:r>
          </a:p>
        </p:txBody>
      </p:sp>
    </p:spTree>
    <p:extLst>
      <p:ext uri="{BB962C8B-B14F-4D97-AF65-F5344CB8AC3E}">
        <p14:creationId xmlns:p14="http://schemas.microsoft.com/office/powerpoint/2010/main" val="36866734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27</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7" y="2286000"/>
            <a:ext cx="5764213"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A4C456E-0221-AB4E-B541-42EBAE27AC45}"/>
              </a:ext>
            </a:extLst>
          </p:cNvPr>
          <p:cNvGrpSpPr/>
          <p:nvPr/>
        </p:nvGrpSpPr>
        <p:grpSpPr>
          <a:xfrm>
            <a:off x="6663982" y="1828800"/>
            <a:ext cx="6254750" cy="3932643"/>
            <a:chOff x="400050" y="2548367"/>
            <a:chExt cx="6254750" cy="3932643"/>
          </a:xfrm>
        </p:grpSpPr>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128210"/>
              <a:ext cx="625475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0D320F-ED76-7945-8A48-5D0BA2976C52}"/>
                </a:ext>
              </a:extLst>
            </p:cNvPr>
            <p:cNvSpPr/>
            <p:nvPr/>
          </p:nvSpPr>
          <p:spPr>
            <a:xfrm>
              <a:off x="1547201" y="2548367"/>
              <a:ext cx="350666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Very High Concentration</a:t>
              </a:r>
              <a:endParaRPr lang="en-US" dirty="0">
                <a:latin typeface="Times New Roman" panose="02020603050405020304" pitchFamily="18" charset="0"/>
                <a:cs typeface="Times New Roman" panose="02020603050405020304" pitchFamily="18" charset="0"/>
              </a:endParaRPr>
            </a:p>
          </p:txBody>
        </p:sp>
      </p:grpSp>
      <p:sp>
        <p:nvSpPr>
          <p:cNvPr id="6" name="Rectangle 5">
            <a:extLst>
              <a:ext uri="{FF2B5EF4-FFF2-40B4-BE49-F238E27FC236}">
                <a16:creationId xmlns:a16="http://schemas.microsoft.com/office/drawing/2014/main" id="{92150675-1536-2B42-9235-FF8C11209D7D}"/>
              </a:ext>
            </a:extLst>
          </p:cNvPr>
          <p:cNvSpPr/>
          <p:nvPr/>
        </p:nvSpPr>
        <p:spPr>
          <a:xfrm>
            <a:off x="2357515" y="1742103"/>
            <a:ext cx="274145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Low Concentration</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D680274-BE56-024D-A2C7-8B3C4291B004}"/>
              </a:ext>
            </a:extLst>
          </p:cNvPr>
          <p:cNvSpPr/>
          <p:nvPr/>
        </p:nvSpPr>
        <p:spPr>
          <a:xfrm>
            <a:off x="2977818" y="7503359"/>
            <a:ext cx="6551088" cy="1200329"/>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Initially rod structures, increasing concentration</a:t>
            </a:r>
          </a:p>
          <a:p>
            <a:r>
              <a:rPr lang="en-US" b="1" dirty="0">
                <a:latin typeface="Times New Roman" panose="02020603050405020304" pitchFamily="18" charset="0"/>
                <a:cs typeface="Times New Roman" panose="02020603050405020304" pitchFamily="18" charset="0"/>
              </a:rPr>
              <a:t>Followed by charge screening</a:t>
            </a:r>
          </a:p>
          <a:p>
            <a:r>
              <a:rPr lang="en-US" b="1" dirty="0">
                <a:latin typeface="Times New Roman" panose="02020603050405020304" pitchFamily="18" charset="0"/>
                <a:cs typeface="Times New Roman" panose="02020603050405020304" pitchFamily="18" charset="0"/>
              </a:rPr>
              <a:t>Finally uncharged chains</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967F5D0-07FC-684D-B39A-FB15CAE92A3C}"/>
              </a:ext>
            </a:extLst>
          </p:cNvPr>
          <p:cNvPicPr>
            <a:picLocks noChangeAspect="1"/>
          </p:cNvPicPr>
          <p:nvPr/>
        </p:nvPicPr>
        <p:blipFill>
          <a:blip r:embed="rId4"/>
          <a:stretch>
            <a:fillRect/>
          </a:stretch>
        </p:blipFill>
        <p:spPr>
          <a:xfrm rot="16200000">
            <a:off x="-1009338" y="3502173"/>
            <a:ext cx="3117850" cy="447733"/>
          </a:xfrm>
          <a:prstGeom prst="rect">
            <a:avLst/>
          </a:prstGeom>
        </p:spPr>
      </p:pic>
      <p:pic>
        <p:nvPicPr>
          <p:cNvPr id="14" name="Picture 13">
            <a:extLst>
              <a:ext uri="{FF2B5EF4-FFF2-40B4-BE49-F238E27FC236}">
                <a16:creationId xmlns:a16="http://schemas.microsoft.com/office/drawing/2014/main" id="{357F921D-E6AF-DF4D-8DF8-07BFA8FE8F85}"/>
              </a:ext>
            </a:extLst>
          </p:cNvPr>
          <p:cNvPicPr>
            <a:picLocks noChangeAspect="1"/>
          </p:cNvPicPr>
          <p:nvPr/>
        </p:nvPicPr>
        <p:blipFill>
          <a:blip r:embed="rId4"/>
          <a:stretch>
            <a:fillRect/>
          </a:stretch>
        </p:blipFill>
        <p:spPr>
          <a:xfrm rot="16200000">
            <a:off x="4727546" y="3743702"/>
            <a:ext cx="3117850" cy="447733"/>
          </a:xfrm>
          <a:prstGeom prst="rect">
            <a:avLst/>
          </a:prstGeom>
        </p:spPr>
      </p:pic>
    </p:spTree>
    <p:extLst>
      <p:ext uri="{BB962C8B-B14F-4D97-AF65-F5344CB8AC3E}">
        <p14:creationId xmlns:p14="http://schemas.microsoft.com/office/powerpoint/2010/main" val="2203753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28</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B9AD1EB-D821-A04B-A3A7-4229F2EACA12}"/>
              </a:ext>
            </a:extLst>
          </p:cNvPr>
          <p:cNvSpPr/>
          <p:nvPr/>
        </p:nvSpPr>
        <p:spPr>
          <a:xfrm>
            <a:off x="2082800" y="20574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8556725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29</a:t>
            </a:fld>
            <a:endParaRPr lang="en-US" dirty="0"/>
          </a:p>
        </p:txBody>
      </p:sp>
      <p:pic>
        <p:nvPicPr>
          <p:cNvPr id="2" name="Picture 1"/>
          <p:cNvPicPr>
            <a:picLocks noChangeAspect="1"/>
          </p:cNvPicPr>
          <p:nvPr/>
        </p:nvPicPr>
        <p:blipFill>
          <a:blip r:embed="rId2"/>
          <a:stretch>
            <a:fillRect/>
          </a:stretch>
        </p:blipFill>
        <p:spPr>
          <a:xfrm>
            <a:off x="863600" y="25400"/>
            <a:ext cx="7950200" cy="9728200"/>
          </a:xfrm>
          <a:prstGeom prst="rect">
            <a:avLst/>
          </a:prstGeom>
        </p:spPr>
      </p:pic>
      <p:pic>
        <p:nvPicPr>
          <p:cNvPr id="3" name="Picture 2"/>
          <p:cNvPicPr>
            <a:picLocks noChangeAspect="1"/>
          </p:cNvPicPr>
          <p:nvPr/>
        </p:nvPicPr>
        <p:blipFill>
          <a:blip r:embed="rId3"/>
          <a:stretch>
            <a:fillRect/>
          </a:stretch>
        </p:blipFill>
        <p:spPr>
          <a:xfrm>
            <a:off x="8940800" y="4267200"/>
            <a:ext cx="3695700" cy="457200"/>
          </a:xfrm>
          <a:prstGeom prst="rect">
            <a:avLst/>
          </a:prstGeom>
        </p:spPr>
      </p:pic>
      <p:pic>
        <p:nvPicPr>
          <p:cNvPr id="5" name="Picture 4"/>
          <p:cNvPicPr>
            <a:picLocks noChangeAspect="1"/>
          </p:cNvPicPr>
          <p:nvPr/>
        </p:nvPicPr>
        <p:blipFill>
          <a:blip r:embed="rId4"/>
          <a:stretch>
            <a:fillRect/>
          </a:stretch>
        </p:blipFill>
        <p:spPr>
          <a:xfrm>
            <a:off x="9017000" y="3429000"/>
            <a:ext cx="3810000" cy="829236"/>
          </a:xfrm>
          <a:prstGeom prst="rect">
            <a:avLst/>
          </a:prstGeom>
        </p:spPr>
      </p:pic>
      <p:sp>
        <p:nvSpPr>
          <p:cNvPr id="6" name="Rectangle 5">
            <a:extLst>
              <a:ext uri="{FF2B5EF4-FFF2-40B4-BE49-F238E27FC236}">
                <a16:creationId xmlns:a16="http://schemas.microsoft.com/office/drawing/2014/main" id="{2227EB90-8EF2-384E-AF9A-60702FDDF3E2}"/>
              </a:ext>
            </a:extLst>
          </p:cNvPr>
          <p:cNvSpPr/>
          <p:nvPr/>
        </p:nvSpPr>
        <p:spPr>
          <a:xfrm>
            <a:off x="2730431" y="11430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0555516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3</a:t>
            </a:fld>
            <a:endParaRPr lang="en-US"/>
          </a:p>
        </p:txBody>
      </p:sp>
      <p:sp>
        <p:nvSpPr>
          <p:cNvPr id="2" name="TextBox 1"/>
          <p:cNvSpPr txBox="1"/>
          <p:nvPr/>
        </p:nvSpPr>
        <p:spPr>
          <a:xfrm>
            <a:off x="5116717" y="457200"/>
            <a:ext cx="2565126"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g</a:t>
            </a:r>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
        <p:nvSpPr>
          <p:cNvPr id="9" name="TextBox 8">
            <a:extLst>
              <a:ext uri="{FF2B5EF4-FFF2-40B4-BE49-F238E27FC236}">
                <a16:creationId xmlns:a16="http://schemas.microsoft.com/office/drawing/2014/main" id="{64C0F395-9C38-224B-A64B-E3D82BE88846}"/>
              </a:ext>
            </a:extLst>
          </p:cNvPr>
          <p:cNvSpPr txBox="1"/>
          <p:nvPr/>
        </p:nvSpPr>
        <p:spPr>
          <a:xfrm>
            <a:off x="7416800" y="6175826"/>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Tree>
    <p:extLst>
      <p:ext uri="{BB962C8B-B14F-4D97-AF65-F5344CB8AC3E}">
        <p14:creationId xmlns:p14="http://schemas.microsoft.com/office/powerpoint/2010/main" val="18355621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latin typeface="Times New Roman" panose="02020603050405020304" pitchFamily="18" charset="0"/>
                <a:cs typeface="Times New Roman" panose="02020603050405020304" pitchFamily="18" charset="0"/>
              </a:rPr>
              <a:pPr>
                <a:defRPr/>
              </a:pPr>
              <a:t>30</a:t>
            </a:fld>
            <a:endParaRPr lang="en-US">
              <a:latin typeface="Times New Roman" panose="02020603050405020304" pitchFamily="18" charset="0"/>
              <a:cs typeface="Times New Roman" panose="02020603050405020304" pitchFamily="18" charset="0"/>
            </a:endParaRPr>
          </a:p>
        </p:txBody>
      </p:sp>
      <p:sp>
        <p:nvSpPr>
          <p:cNvPr id="617474" name="TextBox 4"/>
          <p:cNvSpPr txBox="1">
            <a:spLocks noChangeArrowheads="1"/>
          </p:cNvSpPr>
          <p:nvPr/>
        </p:nvSpPr>
        <p:spPr bwMode="auto">
          <a:xfrm>
            <a:off x="3175000" y="3886200"/>
            <a:ext cx="7086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2"/>
              </a:rPr>
              <a:t>http://</a:t>
            </a:r>
            <a:r>
              <a:rPr lang="en-US" sz="1600" dirty="0" err="1">
                <a:latin typeface="Times New Roman" panose="02020603050405020304" pitchFamily="18" charset="0"/>
                <a:cs typeface="Times New Roman" panose="02020603050405020304" pitchFamily="18" charset="0"/>
                <a:hlinkClick r:id="rId2"/>
              </a:rPr>
              <a:t>www.eng.uc.edu</a:t>
            </a:r>
            <a:r>
              <a:rPr lang="en-US" sz="1600" dirty="0">
                <a:latin typeface="Times New Roman" panose="02020603050405020304" pitchFamily="18" charset="0"/>
                <a:cs typeface="Times New Roman" panose="02020603050405020304" pitchFamily="18" charset="0"/>
                <a:hlinkClick r:id="rId2"/>
              </a:rPr>
              <a:t>/~</a:t>
            </a:r>
            <a:r>
              <a:rPr lang="en-US" sz="1600" dirty="0" err="1">
                <a:latin typeface="Times New Roman" panose="02020603050405020304" pitchFamily="18" charset="0"/>
                <a:cs typeface="Times New Roman" panose="02020603050405020304" pitchFamily="18" charset="0"/>
                <a:hlinkClick r:id="rId2"/>
              </a:rPr>
              <a:t>gbeaucag</a:t>
            </a:r>
            <a:r>
              <a:rPr lang="en-US" sz="1600" dirty="0">
                <a:latin typeface="Times New Roman" panose="02020603050405020304" pitchFamily="18" charset="0"/>
                <a:cs typeface="Times New Roman" panose="02020603050405020304" pitchFamily="18" charset="0"/>
                <a:hlinkClick r:id="rId2"/>
              </a:rPr>
              <a:t>/Classes/Properties/</a:t>
            </a:r>
            <a:r>
              <a:rPr lang="en-US" sz="1600" dirty="0" err="1">
                <a:latin typeface="Times New Roman" panose="02020603050405020304" pitchFamily="18" charset="0"/>
                <a:cs typeface="Times New Roman" panose="02020603050405020304" pitchFamily="18" charset="0"/>
                <a:hlinkClick r:id="rId2"/>
              </a:rPr>
              <a:t>HydrodyamicRadius.pdf</a:t>
            </a:r>
            <a:endParaRPr lang="en-US" sz="1600" dirty="0">
              <a:latin typeface="Times New Roman" panose="02020603050405020304" pitchFamily="18" charset="0"/>
              <a:cs typeface="Times New Roman" panose="02020603050405020304" pitchFamily="18" charset="0"/>
            </a:endParaRP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3"/>
              </a:rPr>
              <a:t>http://</a:t>
            </a:r>
            <a:r>
              <a:rPr lang="en-US" sz="1600" dirty="0" err="1">
                <a:latin typeface="Times New Roman" panose="02020603050405020304" pitchFamily="18" charset="0"/>
                <a:cs typeface="Times New Roman" panose="02020603050405020304" pitchFamily="18" charset="0"/>
                <a:hlinkClick r:id="rId3"/>
              </a:rPr>
              <a:t>www.eng.uc.edu</a:t>
            </a:r>
            <a:r>
              <a:rPr lang="en-US" sz="1600" dirty="0">
                <a:latin typeface="Times New Roman" panose="02020603050405020304" pitchFamily="18" charset="0"/>
                <a:cs typeface="Times New Roman" panose="02020603050405020304" pitchFamily="18" charset="0"/>
                <a:hlinkClick r:id="rId3"/>
              </a:rPr>
              <a:t>/~</a:t>
            </a:r>
            <a:r>
              <a:rPr lang="en-US" sz="1600" dirty="0" err="1">
                <a:latin typeface="Times New Roman" panose="02020603050405020304" pitchFamily="18" charset="0"/>
                <a:cs typeface="Times New Roman" panose="02020603050405020304" pitchFamily="18" charset="0"/>
                <a:hlinkClick r:id="rId3"/>
              </a:rPr>
              <a:t>gbeaucag</a:t>
            </a:r>
            <a:r>
              <a:rPr lang="en-US" sz="1600" dirty="0">
                <a:latin typeface="Times New Roman" panose="02020603050405020304" pitchFamily="18" charset="0"/>
                <a:cs typeface="Times New Roman" panose="02020603050405020304" pitchFamily="18" charset="0"/>
                <a:hlinkClick r:id="rId3"/>
              </a:rPr>
              <a:t>/Classes/Physics/</a:t>
            </a:r>
            <a:r>
              <a:rPr lang="en-US" sz="1600" dirty="0" err="1">
                <a:latin typeface="Times New Roman" panose="02020603050405020304" pitchFamily="18" charset="0"/>
                <a:cs typeface="Times New Roman" panose="02020603050405020304" pitchFamily="18" charset="0"/>
                <a:hlinkClick r:id="rId3"/>
              </a:rPr>
              <a:t>DLS.pdf</a:t>
            </a:r>
            <a:endParaRPr lang="en-US" sz="1600" dirty="0">
              <a:latin typeface="Times New Roman" panose="02020603050405020304" pitchFamily="18" charset="0"/>
              <a:cs typeface="Times New Roman" panose="02020603050405020304" pitchFamily="18" charset="0"/>
            </a:endParaRP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4"/>
              </a:rPr>
              <a:t>http://</a:t>
            </a:r>
            <a:r>
              <a:rPr lang="en-US" sz="1600" dirty="0" err="1">
                <a:latin typeface="Times New Roman" panose="02020603050405020304" pitchFamily="18" charset="0"/>
                <a:cs typeface="Times New Roman" panose="02020603050405020304" pitchFamily="18" charset="0"/>
                <a:hlinkClick r:id="rId4"/>
              </a:rPr>
              <a:t>www.eng.uc.edu</a:t>
            </a:r>
            <a:r>
              <a:rPr lang="en-US" sz="1600" dirty="0">
                <a:latin typeface="Times New Roman" panose="02020603050405020304" pitchFamily="18" charset="0"/>
                <a:cs typeface="Times New Roman" panose="02020603050405020304" pitchFamily="18" charset="0"/>
                <a:hlinkClick r:id="rId4"/>
              </a:rPr>
              <a:t>/~</a:t>
            </a:r>
            <a:r>
              <a:rPr lang="en-US" sz="1600" dirty="0" err="1">
                <a:latin typeface="Times New Roman" panose="02020603050405020304" pitchFamily="18" charset="0"/>
                <a:cs typeface="Times New Roman" panose="02020603050405020304" pitchFamily="18" charset="0"/>
                <a:hlinkClick r:id="rId4"/>
              </a:rPr>
              <a:t>gbeaucag</a:t>
            </a:r>
            <a:r>
              <a:rPr lang="en-US" sz="1600" dirty="0">
                <a:latin typeface="Times New Roman" panose="02020603050405020304" pitchFamily="18" charset="0"/>
                <a:cs typeface="Times New Roman" panose="02020603050405020304" pitchFamily="18" charset="0"/>
                <a:hlinkClick r:id="rId4"/>
              </a:rPr>
              <a:t>/Classes/Properties/</a:t>
            </a:r>
            <a:r>
              <a:rPr lang="en-US" sz="1600" dirty="0" err="1">
                <a:latin typeface="Times New Roman" panose="02020603050405020304" pitchFamily="18" charset="0"/>
                <a:cs typeface="Times New Roman" panose="02020603050405020304" pitchFamily="18" charset="0"/>
                <a:hlinkClick r:id="rId4"/>
              </a:rPr>
              <a:t>HiemenzRajagopalanDLS.pdf</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6828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31</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7" name="Picture 6">
            <a:extLst>
              <a:ext uri="{FF2B5EF4-FFF2-40B4-BE49-F238E27FC236}">
                <a16:creationId xmlns:a16="http://schemas.microsoft.com/office/drawing/2014/main" id="{EBF4EA28-FCC5-0949-A472-87612B2F7946}"/>
              </a:ext>
            </a:extLst>
          </p:cNvPr>
          <p:cNvPicPr>
            <a:picLocks noChangeAspect="1"/>
          </p:cNvPicPr>
          <p:nvPr/>
        </p:nvPicPr>
        <p:blipFill>
          <a:blip r:embed="rId2"/>
          <a:stretch>
            <a:fillRect/>
          </a:stretch>
        </p:blipFill>
        <p:spPr>
          <a:xfrm>
            <a:off x="3225800" y="1524000"/>
            <a:ext cx="5816600" cy="2838928"/>
          </a:xfrm>
          <a:prstGeom prst="rect">
            <a:avLst/>
          </a:prstGeom>
        </p:spPr>
      </p:pic>
      <p:pic>
        <p:nvPicPr>
          <p:cNvPr id="8" name="Picture 7">
            <a:extLst>
              <a:ext uri="{FF2B5EF4-FFF2-40B4-BE49-F238E27FC236}">
                <a16:creationId xmlns:a16="http://schemas.microsoft.com/office/drawing/2014/main" id="{D4F970D6-E347-5C49-8D9E-48BEAC3B8D72}"/>
              </a:ext>
            </a:extLst>
          </p:cNvPr>
          <p:cNvPicPr>
            <a:picLocks noChangeAspect="1"/>
          </p:cNvPicPr>
          <p:nvPr/>
        </p:nvPicPr>
        <p:blipFill>
          <a:blip r:embed="rId3"/>
          <a:stretch>
            <a:fillRect/>
          </a:stretch>
        </p:blipFill>
        <p:spPr>
          <a:xfrm>
            <a:off x="2254250" y="4572000"/>
            <a:ext cx="8255000" cy="3835883"/>
          </a:xfrm>
          <a:prstGeom prst="rect">
            <a:avLst/>
          </a:prstGeom>
        </p:spPr>
      </p:pic>
      <p:pic>
        <p:nvPicPr>
          <p:cNvPr id="2" name="Picture 1">
            <a:extLst>
              <a:ext uri="{FF2B5EF4-FFF2-40B4-BE49-F238E27FC236}">
                <a16:creationId xmlns:a16="http://schemas.microsoft.com/office/drawing/2014/main" id="{0C2B218C-0B45-4E4C-9D52-0AD5F3BCFDA3}"/>
              </a:ext>
            </a:extLst>
          </p:cNvPr>
          <p:cNvPicPr>
            <a:picLocks noChangeAspect="1"/>
          </p:cNvPicPr>
          <p:nvPr/>
        </p:nvPicPr>
        <p:blipFill>
          <a:blip r:embed="rId4"/>
          <a:stretch>
            <a:fillRect/>
          </a:stretch>
        </p:blipFill>
        <p:spPr>
          <a:xfrm>
            <a:off x="9398000" y="1524000"/>
            <a:ext cx="3295603" cy="2292350"/>
          </a:xfrm>
          <a:prstGeom prst="rect">
            <a:avLst/>
          </a:prstGeom>
        </p:spPr>
      </p:pic>
      <p:pic>
        <p:nvPicPr>
          <p:cNvPr id="3" name="Picture 2">
            <a:extLst>
              <a:ext uri="{FF2B5EF4-FFF2-40B4-BE49-F238E27FC236}">
                <a16:creationId xmlns:a16="http://schemas.microsoft.com/office/drawing/2014/main" id="{2CCDFD3C-D58B-8748-AD44-F60BE02C34DD}"/>
              </a:ext>
            </a:extLst>
          </p:cNvPr>
          <p:cNvPicPr>
            <a:picLocks noChangeAspect="1"/>
          </p:cNvPicPr>
          <p:nvPr/>
        </p:nvPicPr>
        <p:blipFill>
          <a:blip r:embed="rId5"/>
          <a:stretch>
            <a:fillRect/>
          </a:stretch>
        </p:blipFill>
        <p:spPr>
          <a:xfrm>
            <a:off x="9475681" y="4800600"/>
            <a:ext cx="3140239" cy="1784350"/>
          </a:xfrm>
          <a:prstGeom prst="rect">
            <a:avLst/>
          </a:prstGeom>
        </p:spPr>
      </p:pic>
      <p:pic>
        <p:nvPicPr>
          <p:cNvPr id="6" name="Picture 5">
            <a:extLst>
              <a:ext uri="{FF2B5EF4-FFF2-40B4-BE49-F238E27FC236}">
                <a16:creationId xmlns:a16="http://schemas.microsoft.com/office/drawing/2014/main" id="{849DC365-E4D6-C149-8D79-80739B3FE709}"/>
              </a:ext>
            </a:extLst>
          </p:cNvPr>
          <p:cNvPicPr>
            <a:picLocks noChangeAspect="1"/>
          </p:cNvPicPr>
          <p:nvPr/>
        </p:nvPicPr>
        <p:blipFill>
          <a:blip r:embed="rId6"/>
          <a:stretch>
            <a:fillRect/>
          </a:stretch>
        </p:blipFill>
        <p:spPr>
          <a:xfrm>
            <a:off x="9169400" y="8351456"/>
            <a:ext cx="3342909" cy="1048107"/>
          </a:xfrm>
          <a:prstGeom prst="rect">
            <a:avLst/>
          </a:prstGeom>
        </p:spPr>
      </p:pic>
    </p:spTree>
    <p:extLst>
      <p:ext uri="{BB962C8B-B14F-4D97-AF65-F5344CB8AC3E}">
        <p14:creationId xmlns:p14="http://schemas.microsoft.com/office/powerpoint/2010/main" val="26911270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32</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6687A647-D4D1-654B-B2BE-E07F45BD2312}"/>
              </a:ext>
            </a:extLst>
          </p:cNvPr>
          <p:cNvPicPr>
            <a:picLocks noChangeAspect="1"/>
          </p:cNvPicPr>
          <p:nvPr/>
        </p:nvPicPr>
        <p:blipFill>
          <a:blip r:embed="rId2"/>
          <a:stretch>
            <a:fillRect/>
          </a:stretch>
        </p:blipFill>
        <p:spPr>
          <a:xfrm>
            <a:off x="0" y="1411235"/>
            <a:ext cx="13004800" cy="6931130"/>
          </a:xfrm>
          <a:prstGeom prst="rect">
            <a:avLst/>
          </a:prstGeom>
        </p:spPr>
      </p:pic>
    </p:spTree>
    <p:extLst>
      <p:ext uri="{BB962C8B-B14F-4D97-AF65-F5344CB8AC3E}">
        <p14:creationId xmlns:p14="http://schemas.microsoft.com/office/powerpoint/2010/main" val="24084317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33</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C647A365-2632-3F4F-9A03-57BA66CB0F59}"/>
              </a:ext>
            </a:extLst>
          </p:cNvPr>
          <p:cNvPicPr>
            <a:picLocks noChangeAspect="1"/>
          </p:cNvPicPr>
          <p:nvPr/>
        </p:nvPicPr>
        <p:blipFill>
          <a:blip r:embed="rId2"/>
          <a:stretch>
            <a:fillRect/>
          </a:stretch>
        </p:blipFill>
        <p:spPr>
          <a:xfrm>
            <a:off x="1854200" y="1981200"/>
            <a:ext cx="8331200" cy="2614009"/>
          </a:xfrm>
          <a:prstGeom prst="rect">
            <a:avLst/>
          </a:prstGeom>
        </p:spPr>
      </p:pic>
      <p:sp>
        <p:nvSpPr>
          <p:cNvPr id="3" name="TextBox 2">
            <a:extLst>
              <a:ext uri="{FF2B5EF4-FFF2-40B4-BE49-F238E27FC236}">
                <a16:creationId xmlns:a16="http://schemas.microsoft.com/office/drawing/2014/main" id="{15516FC7-8F3A-8741-93F2-A5E64F3449A6}"/>
              </a:ext>
            </a:extLst>
          </p:cNvPr>
          <p:cNvSpPr txBox="1"/>
          <p:nvPr/>
        </p:nvSpPr>
        <p:spPr>
          <a:xfrm flipH="1">
            <a:off x="1778000" y="1219200"/>
            <a:ext cx="8260081"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Gross Uniformity:  Gaussian distribution of samples, First order</a:t>
            </a:r>
          </a:p>
          <a:p>
            <a:r>
              <a:rPr lang="en-US" dirty="0">
                <a:latin typeface="Times New Roman" panose="02020603050405020304" pitchFamily="18" charset="0"/>
                <a:cs typeface="Times New Roman" panose="02020603050405020304" pitchFamily="18" charset="0"/>
              </a:rPr>
              <a:t>Scale of Segregation:  Second order</a:t>
            </a:r>
          </a:p>
        </p:txBody>
      </p:sp>
      <p:pic>
        <p:nvPicPr>
          <p:cNvPr id="6" name="Picture 5">
            <a:extLst>
              <a:ext uri="{FF2B5EF4-FFF2-40B4-BE49-F238E27FC236}">
                <a16:creationId xmlns:a16="http://schemas.microsoft.com/office/drawing/2014/main" id="{60289856-469B-3C4C-AD51-3512ACBC84F6}"/>
              </a:ext>
            </a:extLst>
          </p:cNvPr>
          <p:cNvPicPr>
            <a:picLocks noChangeAspect="1"/>
          </p:cNvPicPr>
          <p:nvPr/>
        </p:nvPicPr>
        <p:blipFill>
          <a:blip r:embed="rId3"/>
          <a:stretch>
            <a:fillRect/>
          </a:stretch>
        </p:blipFill>
        <p:spPr>
          <a:xfrm>
            <a:off x="3750317" y="4471233"/>
            <a:ext cx="3971284" cy="4167744"/>
          </a:xfrm>
          <a:prstGeom prst="rect">
            <a:avLst/>
          </a:prstGeom>
        </p:spPr>
      </p:pic>
      <p:sp>
        <p:nvSpPr>
          <p:cNvPr id="7" name="TextBox 6">
            <a:extLst>
              <a:ext uri="{FF2B5EF4-FFF2-40B4-BE49-F238E27FC236}">
                <a16:creationId xmlns:a16="http://schemas.microsoft.com/office/drawing/2014/main" id="{A4BDE13D-3B42-714B-AAC0-1D4713519226}"/>
              </a:ext>
            </a:extLst>
          </p:cNvPr>
          <p:cNvSpPr txBox="1"/>
          <p:nvPr/>
        </p:nvSpPr>
        <p:spPr>
          <a:xfrm>
            <a:off x="787400" y="6248400"/>
            <a:ext cx="2519472"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Diffusion/Gradient</a:t>
            </a:r>
          </a:p>
          <a:p>
            <a:r>
              <a:rPr lang="en-US" dirty="0">
                <a:latin typeface="Times New Roman" panose="02020603050405020304" pitchFamily="18" charset="0"/>
                <a:cs typeface="Times New Roman" panose="02020603050405020304" pitchFamily="18" charset="0"/>
              </a:rPr>
              <a:t>Non-reversible</a:t>
            </a:r>
          </a:p>
        </p:txBody>
      </p:sp>
      <p:sp>
        <p:nvSpPr>
          <p:cNvPr id="8" name="TextBox 7">
            <a:extLst>
              <a:ext uri="{FF2B5EF4-FFF2-40B4-BE49-F238E27FC236}">
                <a16:creationId xmlns:a16="http://schemas.microsoft.com/office/drawing/2014/main" id="{D08FF63E-07F3-314D-9758-6B9F01C02B64}"/>
              </a:ext>
            </a:extLst>
          </p:cNvPr>
          <p:cNvSpPr txBox="1"/>
          <p:nvPr/>
        </p:nvSpPr>
        <p:spPr>
          <a:xfrm>
            <a:off x="4851049" y="8687653"/>
            <a:ext cx="1645001"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Shear strain</a:t>
            </a:r>
          </a:p>
          <a:p>
            <a:r>
              <a:rPr lang="en-US" dirty="0">
                <a:latin typeface="Times New Roman" panose="02020603050405020304" pitchFamily="18" charset="0"/>
                <a:cs typeface="Times New Roman" panose="02020603050405020304" pitchFamily="18" charset="0"/>
              </a:rPr>
              <a:t>Reversible</a:t>
            </a:r>
          </a:p>
        </p:txBody>
      </p:sp>
      <p:pic>
        <p:nvPicPr>
          <p:cNvPr id="9" name="Picture 8">
            <a:extLst>
              <a:ext uri="{FF2B5EF4-FFF2-40B4-BE49-F238E27FC236}">
                <a16:creationId xmlns:a16="http://schemas.microsoft.com/office/drawing/2014/main" id="{DC3529E8-E9BC-F74F-BA7D-9B3EEE5F10A5}"/>
              </a:ext>
            </a:extLst>
          </p:cNvPr>
          <p:cNvPicPr>
            <a:picLocks noChangeAspect="1"/>
          </p:cNvPicPr>
          <p:nvPr/>
        </p:nvPicPr>
        <p:blipFill>
          <a:blip r:embed="rId4"/>
          <a:stretch>
            <a:fillRect/>
          </a:stretch>
        </p:blipFill>
        <p:spPr>
          <a:xfrm>
            <a:off x="10628845" y="3391733"/>
            <a:ext cx="1765300" cy="1079500"/>
          </a:xfrm>
          <a:prstGeom prst="rect">
            <a:avLst/>
          </a:prstGeom>
        </p:spPr>
      </p:pic>
      <p:sp>
        <p:nvSpPr>
          <p:cNvPr id="10" name="TextBox 9">
            <a:extLst>
              <a:ext uri="{FF2B5EF4-FFF2-40B4-BE49-F238E27FC236}">
                <a16:creationId xmlns:a16="http://schemas.microsoft.com/office/drawing/2014/main" id="{82443306-A8A8-EC46-91EC-36A768C6327E}"/>
              </a:ext>
            </a:extLst>
          </p:cNvPr>
          <p:cNvSpPr txBox="1"/>
          <p:nvPr/>
        </p:nvSpPr>
        <p:spPr>
          <a:xfrm>
            <a:off x="2972296" y="3782864"/>
            <a:ext cx="88517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 to 1</a:t>
            </a:r>
          </a:p>
        </p:txBody>
      </p:sp>
      <p:pic>
        <p:nvPicPr>
          <p:cNvPr id="11" name="Picture 10">
            <a:extLst>
              <a:ext uri="{FF2B5EF4-FFF2-40B4-BE49-F238E27FC236}">
                <a16:creationId xmlns:a16="http://schemas.microsoft.com/office/drawing/2014/main" id="{0E5D6765-3875-054D-B878-32DDE5E7FEB6}"/>
              </a:ext>
            </a:extLst>
          </p:cNvPr>
          <p:cNvPicPr>
            <a:picLocks noChangeAspect="1"/>
          </p:cNvPicPr>
          <p:nvPr/>
        </p:nvPicPr>
        <p:blipFill>
          <a:blip r:embed="rId5"/>
          <a:stretch>
            <a:fillRect/>
          </a:stretch>
        </p:blipFill>
        <p:spPr>
          <a:xfrm>
            <a:off x="9017000" y="4953000"/>
            <a:ext cx="2336800" cy="1841500"/>
          </a:xfrm>
          <a:prstGeom prst="rect">
            <a:avLst/>
          </a:prstGeom>
        </p:spPr>
      </p:pic>
      <p:sp>
        <p:nvSpPr>
          <p:cNvPr id="12" name="Rectangle 11">
            <a:extLst>
              <a:ext uri="{FF2B5EF4-FFF2-40B4-BE49-F238E27FC236}">
                <a16:creationId xmlns:a16="http://schemas.microsoft.com/office/drawing/2014/main" id="{D2D3856E-49C6-0F4D-9751-3770CD39423D}"/>
              </a:ext>
            </a:extLst>
          </p:cNvPr>
          <p:cNvSpPr/>
          <p:nvPr/>
        </p:nvSpPr>
        <p:spPr>
          <a:xfrm>
            <a:off x="9006711" y="6814602"/>
            <a:ext cx="2728632" cy="461665"/>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Scale of Segregation</a:t>
            </a:r>
            <a:endParaRPr lang="en-US" dirty="0"/>
          </a:p>
        </p:txBody>
      </p:sp>
      <p:sp>
        <p:nvSpPr>
          <p:cNvPr id="13" name="Rectangle 12">
            <a:extLst>
              <a:ext uri="{FF2B5EF4-FFF2-40B4-BE49-F238E27FC236}">
                <a16:creationId xmlns:a16="http://schemas.microsoft.com/office/drawing/2014/main" id="{91AE0668-B05F-2B48-ABC1-07402C6D555F}"/>
              </a:ext>
            </a:extLst>
          </p:cNvPr>
          <p:cNvSpPr/>
          <p:nvPr/>
        </p:nvSpPr>
        <p:spPr>
          <a:xfrm>
            <a:off x="6610350" y="8036318"/>
            <a:ext cx="6502400" cy="830997"/>
          </a:xfrm>
          <a:prstGeom prst="rect">
            <a:avLst/>
          </a:prstGeom>
        </p:spPr>
        <p:txBody>
          <a:bodyPr>
            <a:spAutoFit/>
          </a:bodyPr>
          <a:lstStyle/>
          <a:p>
            <a:r>
              <a:rPr lang="en-US" dirty="0">
                <a:latin typeface="-webkit-standard"/>
                <a:hlinkClick r:id="rId6"/>
              </a:rPr>
              <a:t>Laminar Flow</a:t>
            </a:r>
            <a:br>
              <a:rPr lang="en-US" dirty="0"/>
            </a:br>
            <a:r>
              <a:rPr lang="en-US" dirty="0">
                <a:latin typeface="-webkit-standard"/>
                <a:hlinkClick r:id="rId7"/>
              </a:rPr>
              <a:t>Before/After</a:t>
            </a:r>
            <a:endParaRPr lang="en-US" dirty="0"/>
          </a:p>
        </p:txBody>
      </p:sp>
    </p:spTree>
    <p:extLst>
      <p:ext uri="{BB962C8B-B14F-4D97-AF65-F5344CB8AC3E}">
        <p14:creationId xmlns:p14="http://schemas.microsoft.com/office/powerpoint/2010/main" val="907318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34</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AAD73F0D-E239-8047-B488-3DD12DB6F20A}"/>
              </a:ext>
            </a:extLst>
          </p:cNvPr>
          <p:cNvPicPr>
            <a:picLocks noChangeAspect="1"/>
          </p:cNvPicPr>
          <p:nvPr/>
        </p:nvPicPr>
        <p:blipFill>
          <a:blip r:embed="rId2"/>
          <a:stretch>
            <a:fillRect/>
          </a:stretch>
        </p:blipFill>
        <p:spPr>
          <a:xfrm>
            <a:off x="2905319" y="1222465"/>
            <a:ext cx="7410061" cy="7871935"/>
          </a:xfrm>
          <a:prstGeom prst="rect">
            <a:avLst/>
          </a:prstGeom>
        </p:spPr>
      </p:pic>
    </p:spTree>
    <p:extLst>
      <p:ext uri="{BB962C8B-B14F-4D97-AF65-F5344CB8AC3E}">
        <p14:creationId xmlns:p14="http://schemas.microsoft.com/office/powerpoint/2010/main" val="22307571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35</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2605686" y="457200"/>
            <a:ext cx="287450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a:t>
            </a:r>
          </a:p>
        </p:txBody>
      </p:sp>
      <p:sp>
        <p:nvSpPr>
          <p:cNvPr id="3" name="TextBox 2">
            <a:extLst>
              <a:ext uri="{FF2B5EF4-FFF2-40B4-BE49-F238E27FC236}">
                <a16:creationId xmlns:a16="http://schemas.microsoft.com/office/drawing/2014/main" id="{8F18B1CE-BB35-0743-9E23-C0BB91908E5B}"/>
              </a:ext>
            </a:extLst>
          </p:cNvPr>
          <p:cNvSpPr txBox="1"/>
          <p:nvPr/>
        </p:nvSpPr>
        <p:spPr>
          <a:xfrm>
            <a:off x="4146829" y="1245082"/>
            <a:ext cx="4816766"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DLS deals with a time correlation function at a given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d</a:t>
            </a:r>
          </a:p>
        </p:txBody>
      </p:sp>
      <p:pic>
        <p:nvPicPr>
          <p:cNvPr id="6" name="Picture 5">
            <a:extLst>
              <a:ext uri="{FF2B5EF4-FFF2-40B4-BE49-F238E27FC236}">
                <a16:creationId xmlns:a16="http://schemas.microsoft.com/office/drawing/2014/main" id="{A80B4563-4F03-6043-9942-06901E3FDDB7}"/>
              </a:ext>
            </a:extLst>
          </p:cNvPr>
          <p:cNvPicPr>
            <a:picLocks noChangeAspect="1"/>
          </p:cNvPicPr>
          <p:nvPr/>
        </p:nvPicPr>
        <p:blipFill>
          <a:blip r:embed="rId2"/>
          <a:stretch>
            <a:fillRect/>
          </a:stretch>
        </p:blipFill>
        <p:spPr>
          <a:xfrm>
            <a:off x="4216400" y="2438400"/>
            <a:ext cx="4432300" cy="6692900"/>
          </a:xfrm>
          <a:prstGeom prst="rect">
            <a:avLst/>
          </a:prstGeom>
        </p:spPr>
      </p:pic>
    </p:spTree>
    <p:extLst>
      <p:ext uri="{BB962C8B-B14F-4D97-AF65-F5344CB8AC3E}">
        <p14:creationId xmlns:p14="http://schemas.microsoft.com/office/powerpoint/2010/main" val="28961006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36</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202D550F-C6B9-5A4E-A8D5-79F4CA727A11}"/>
              </a:ext>
            </a:extLst>
          </p:cNvPr>
          <p:cNvPicPr>
            <a:picLocks noChangeAspect="1"/>
          </p:cNvPicPr>
          <p:nvPr/>
        </p:nvPicPr>
        <p:blipFill>
          <a:blip r:embed="rId2"/>
          <a:stretch>
            <a:fillRect/>
          </a:stretch>
        </p:blipFill>
        <p:spPr>
          <a:xfrm>
            <a:off x="1016000" y="4698499"/>
            <a:ext cx="10312400" cy="4508500"/>
          </a:xfrm>
          <a:prstGeom prst="rect">
            <a:avLst/>
          </a:prstGeom>
        </p:spPr>
      </p:pic>
      <p:pic>
        <p:nvPicPr>
          <p:cNvPr id="3" name="Picture 2">
            <a:extLst>
              <a:ext uri="{FF2B5EF4-FFF2-40B4-BE49-F238E27FC236}">
                <a16:creationId xmlns:a16="http://schemas.microsoft.com/office/drawing/2014/main" id="{9660CA75-FA13-3E41-8525-5A3C6E512C39}"/>
              </a:ext>
            </a:extLst>
          </p:cNvPr>
          <p:cNvPicPr>
            <a:picLocks noChangeAspect="1"/>
          </p:cNvPicPr>
          <p:nvPr/>
        </p:nvPicPr>
        <p:blipFill>
          <a:blip r:embed="rId3"/>
          <a:stretch>
            <a:fillRect/>
          </a:stretch>
        </p:blipFill>
        <p:spPr>
          <a:xfrm>
            <a:off x="793750" y="817265"/>
            <a:ext cx="11633200" cy="3721100"/>
          </a:xfrm>
          <a:prstGeom prst="rect">
            <a:avLst/>
          </a:prstGeom>
        </p:spPr>
      </p:pic>
      <p:sp>
        <p:nvSpPr>
          <p:cNvPr id="6" name="TextBox 5">
            <a:extLst>
              <a:ext uri="{FF2B5EF4-FFF2-40B4-BE49-F238E27FC236}">
                <a16:creationId xmlns:a16="http://schemas.microsoft.com/office/drawing/2014/main" id="{FB02ABBE-A351-0C4B-8353-447E8C3F7BC6}"/>
              </a:ext>
            </a:extLst>
          </p:cNvPr>
          <p:cNvSpPr txBox="1"/>
          <p:nvPr/>
        </p:nvSpPr>
        <p:spPr>
          <a:xfrm>
            <a:off x="4379086" y="395431"/>
            <a:ext cx="358623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Dynamic Light Scattering</a:t>
            </a:r>
          </a:p>
        </p:txBody>
      </p:sp>
      <p:pic>
        <p:nvPicPr>
          <p:cNvPr id="7" name="Picture 6">
            <a:extLst>
              <a:ext uri="{FF2B5EF4-FFF2-40B4-BE49-F238E27FC236}">
                <a16:creationId xmlns:a16="http://schemas.microsoft.com/office/drawing/2014/main" id="{6D24FFC2-E5F4-3D44-A82D-1B79C3E2D4D4}"/>
              </a:ext>
            </a:extLst>
          </p:cNvPr>
          <p:cNvPicPr>
            <a:picLocks noChangeAspect="1"/>
          </p:cNvPicPr>
          <p:nvPr/>
        </p:nvPicPr>
        <p:blipFill>
          <a:blip r:embed="rId4"/>
          <a:stretch>
            <a:fillRect/>
          </a:stretch>
        </p:blipFill>
        <p:spPr>
          <a:xfrm>
            <a:off x="10998200" y="175915"/>
            <a:ext cx="1905000" cy="2501900"/>
          </a:xfrm>
          <a:prstGeom prst="rect">
            <a:avLst/>
          </a:prstGeom>
        </p:spPr>
      </p:pic>
      <p:pic>
        <p:nvPicPr>
          <p:cNvPr id="8" name="Picture 7">
            <a:extLst>
              <a:ext uri="{FF2B5EF4-FFF2-40B4-BE49-F238E27FC236}">
                <a16:creationId xmlns:a16="http://schemas.microsoft.com/office/drawing/2014/main" id="{14642373-60C3-3546-A79D-3A1130397CAA}"/>
              </a:ext>
            </a:extLst>
          </p:cNvPr>
          <p:cNvPicPr>
            <a:picLocks noChangeAspect="1"/>
          </p:cNvPicPr>
          <p:nvPr/>
        </p:nvPicPr>
        <p:blipFill>
          <a:blip r:embed="rId5"/>
          <a:stretch>
            <a:fillRect/>
          </a:stretch>
        </p:blipFill>
        <p:spPr>
          <a:xfrm>
            <a:off x="10998200" y="6901100"/>
            <a:ext cx="1811778" cy="2305899"/>
          </a:xfrm>
          <a:prstGeom prst="rect">
            <a:avLst/>
          </a:prstGeom>
        </p:spPr>
      </p:pic>
      <p:sp>
        <p:nvSpPr>
          <p:cNvPr id="9" name="TextBox 8">
            <a:extLst>
              <a:ext uri="{FF2B5EF4-FFF2-40B4-BE49-F238E27FC236}">
                <a16:creationId xmlns:a16="http://schemas.microsoft.com/office/drawing/2014/main" id="{2AAA0C24-F154-8C44-9594-EFED0CE3C6DE}"/>
              </a:ext>
            </a:extLst>
          </p:cNvPr>
          <p:cNvSpPr txBox="1"/>
          <p:nvPr/>
        </p:nvSpPr>
        <p:spPr>
          <a:xfrm>
            <a:off x="11402323" y="2837949"/>
            <a:ext cx="76655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LSU</a:t>
            </a:r>
          </a:p>
        </p:txBody>
      </p:sp>
      <p:sp>
        <p:nvSpPr>
          <p:cNvPr id="10" name="TextBox 9">
            <a:extLst>
              <a:ext uri="{FF2B5EF4-FFF2-40B4-BE49-F238E27FC236}">
                <a16:creationId xmlns:a16="http://schemas.microsoft.com/office/drawing/2014/main" id="{BE1C16E2-77DA-F24B-BDE5-771377AD7B05}"/>
              </a:ext>
            </a:extLst>
          </p:cNvPr>
          <p:cNvSpPr txBox="1"/>
          <p:nvPr/>
        </p:nvSpPr>
        <p:spPr>
          <a:xfrm>
            <a:off x="10998200" y="9244937"/>
            <a:ext cx="1833580"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Georgia Tech</a:t>
            </a:r>
          </a:p>
        </p:txBody>
      </p:sp>
    </p:spTree>
    <p:extLst>
      <p:ext uri="{BB962C8B-B14F-4D97-AF65-F5344CB8AC3E}">
        <p14:creationId xmlns:p14="http://schemas.microsoft.com/office/powerpoint/2010/main" val="28105775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A9DD8-A8B3-6542-9437-71BC6544C805}"/>
              </a:ext>
            </a:extLst>
          </p:cNvPr>
          <p:cNvSpPr>
            <a:spLocks noGrp="1"/>
          </p:cNvSpPr>
          <p:nvPr>
            <p:ph type="sldNum" sz="quarter" idx="10"/>
          </p:nvPr>
        </p:nvSpPr>
        <p:spPr/>
        <p:txBody>
          <a:bodyPr/>
          <a:lstStyle/>
          <a:p>
            <a:pPr>
              <a:defRPr/>
            </a:pPr>
            <a:fld id="{727E6EF5-C16A-D644-8A4D-CAFBAC0648D4}" type="slidenum">
              <a:rPr lang="en-US" smtClean="0"/>
              <a:pPr>
                <a:defRPr/>
              </a:pPr>
              <a:t>37</a:t>
            </a:fld>
            <a:endParaRPr lang="en-US"/>
          </a:p>
        </p:txBody>
      </p:sp>
      <p:pic>
        <p:nvPicPr>
          <p:cNvPr id="5" name="Picture 4">
            <a:extLst>
              <a:ext uri="{FF2B5EF4-FFF2-40B4-BE49-F238E27FC236}">
                <a16:creationId xmlns:a16="http://schemas.microsoft.com/office/drawing/2014/main" id="{A5FE6279-9152-8A49-8738-1380D2932FDB}"/>
              </a:ext>
            </a:extLst>
          </p:cNvPr>
          <p:cNvPicPr>
            <a:picLocks noChangeAspect="1"/>
          </p:cNvPicPr>
          <p:nvPr/>
        </p:nvPicPr>
        <p:blipFill>
          <a:blip r:embed="rId2"/>
          <a:stretch>
            <a:fillRect/>
          </a:stretch>
        </p:blipFill>
        <p:spPr>
          <a:xfrm>
            <a:off x="3136900" y="2559050"/>
            <a:ext cx="1778000" cy="1003300"/>
          </a:xfrm>
          <a:prstGeom prst="rect">
            <a:avLst/>
          </a:prstGeom>
        </p:spPr>
      </p:pic>
      <p:pic>
        <p:nvPicPr>
          <p:cNvPr id="6" name="Picture 5">
            <a:extLst>
              <a:ext uri="{FF2B5EF4-FFF2-40B4-BE49-F238E27FC236}">
                <a16:creationId xmlns:a16="http://schemas.microsoft.com/office/drawing/2014/main" id="{C6584831-FA3E-7644-8D5A-5592E3732637}"/>
              </a:ext>
            </a:extLst>
          </p:cNvPr>
          <p:cNvPicPr>
            <a:picLocks noChangeAspect="1"/>
          </p:cNvPicPr>
          <p:nvPr/>
        </p:nvPicPr>
        <p:blipFill>
          <a:blip r:embed="rId3"/>
          <a:stretch>
            <a:fillRect/>
          </a:stretch>
        </p:blipFill>
        <p:spPr>
          <a:xfrm>
            <a:off x="3060700" y="3702050"/>
            <a:ext cx="1930400" cy="1092200"/>
          </a:xfrm>
          <a:prstGeom prst="rect">
            <a:avLst/>
          </a:prstGeom>
        </p:spPr>
      </p:pic>
      <p:sp>
        <p:nvSpPr>
          <p:cNvPr id="7" name="TextBox 6">
            <a:extLst>
              <a:ext uri="{FF2B5EF4-FFF2-40B4-BE49-F238E27FC236}">
                <a16:creationId xmlns:a16="http://schemas.microsoft.com/office/drawing/2014/main" id="{50F6B3A2-37C3-6F49-A140-D5708FDE4359}"/>
              </a:ext>
            </a:extLst>
          </p:cNvPr>
          <p:cNvSpPr txBox="1"/>
          <p:nvPr/>
        </p:nvSpPr>
        <p:spPr>
          <a:xfrm>
            <a:off x="3136900" y="1957685"/>
            <a:ext cx="175541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Fick’s Laws</a:t>
            </a:r>
          </a:p>
        </p:txBody>
      </p:sp>
      <p:pic>
        <p:nvPicPr>
          <p:cNvPr id="8" name="Picture 7">
            <a:extLst>
              <a:ext uri="{FF2B5EF4-FFF2-40B4-BE49-F238E27FC236}">
                <a16:creationId xmlns:a16="http://schemas.microsoft.com/office/drawing/2014/main" id="{FF334126-01E4-974D-8359-F9428F7A6B30}"/>
              </a:ext>
            </a:extLst>
          </p:cNvPr>
          <p:cNvPicPr>
            <a:picLocks noChangeAspect="1"/>
          </p:cNvPicPr>
          <p:nvPr/>
        </p:nvPicPr>
        <p:blipFill>
          <a:blip r:embed="rId4"/>
          <a:stretch>
            <a:fillRect/>
          </a:stretch>
        </p:blipFill>
        <p:spPr>
          <a:xfrm>
            <a:off x="5651500" y="3702050"/>
            <a:ext cx="4521200" cy="1181100"/>
          </a:xfrm>
          <a:prstGeom prst="rect">
            <a:avLst/>
          </a:prstGeom>
        </p:spPr>
      </p:pic>
      <p:pic>
        <p:nvPicPr>
          <p:cNvPr id="9" name="Picture 8">
            <a:extLst>
              <a:ext uri="{FF2B5EF4-FFF2-40B4-BE49-F238E27FC236}">
                <a16:creationId xmlns:a16="http://schemas.microsoft.com/office/drawing/2014/main" id="{7EF9BAEF-4D44-014D-AEDD-A3570B29C17F}"/>
              </a:ext>
            </a:extLst>
          </p:cNvPr>
          <p:cNvPicPr>
            <a:picLocks noChangeAspect="1"/>
          </p:cNvPicPr>
          <p:nvPr/>
        </p:nvPicPr>
        <p:blipFill>
          <a:blip r:embed="rId5"/>
          <a:stretch>
            <a:fillRect/>
          </a:stretch>
        </p:blipFill>
        <p:spPr>
          <a:xfrm>
            <a:off x="2921000" y="6019800"/>
            <a:ext cx="4140200" cy="711200"/>
          </a:xfrm>
          <a:prstGeom prst="rect">
            <a:avLst/>
          </a:prstGeom>
        </p:spPr>
      </p:pic>
      <p:sp>
        <p:nvSpPr>
          <p:cNvPr id="10" name="TextBox 9">
            <a:extLst>
              <a:ext uri="{FF2B5EF4-FFF2-40B4-BE49-F238E27FC236}">
                <a16:creationId xmlns:a16="http://schemas.microsoft.com/office/drawing/2014/main" id="{2628193D-E52B-A049-A82A-7E1E4811E771}"/>
              </a:ext>
            </a:extLst>
          </p:cNvPr>
          <p:cNvSpPr txBox="1"/>
          <p:nvPr/>
        </p:nvSpPr>
        <p:spPr>
          <a:xfrm>
            <a:off x="2921000" y="5345409"/>
            <a:ext cx="251306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Brownian Motion</a:t>
            </a:r>
          </a:p>
        </p:txBody>
      </p:sp>
    </p:spTree>
    <p:extLst>
      <p:ext uri="{BB962C8B-B14F-4D97-AF65-F5344CB8AC3E}">
        <p14:creationId xmlns:p14="http://schemas.microsoft.com/office/powerpoint/2010/main" val="36660958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38</a:t>
            </a:fld>
            <a:endParaRPr lang="en-US"/>
          </a:p>
        </p:txBody>
      </p:sp>
      <p:sp>
        <p:nvSpPr>
          <p:cNvPr id="6" name="TextBox 5">
            <a:extLst>
              <a:ext uri="{FF2B5EF4-FFF2-40B4-BE49-F238E27FC236}">
                <a16:creationId xmlns:a16="http://schemas.microsoft.com/office/drawing/2014/main" id="{4058064A-DD25-BA4D-9D54-D984B6C9AEA4}"/>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91F52331-72A3-AE42-AAAD-6023B71A6E7A}"/>
              </a:ext>
            </a:extLst>
          </p:cNvPr>
          <p:cNvPicPr>
            <a:picLocks noChangeAspect="1"/>
          </p:cNvPicPr>
          <p:nvPr/>
        </p:nvPicPr>
        <p:blipFill>
          <a:blip r:embed="rId2"/>
          <a:stretch>
            <a:fillRect/>
          </a:stretch>
        </p:blipFill>
        <p:spPr>
          <a:xfrm>
            <a:off x="2844800" y="1143000"/>
            <a:ext cx="6616700" cy="863600"/>
          </a:xfrm>
          <a:prstGeom prst="rect">
            <a:avLst/>
          </a:prstGeom>
        </p:spPr>
      </p:pic>
      <p:sp>
        <p:nvSpPr>
          <p:cNvPr id="3" name="TextBox 2">
            <a:extLst>
              <a:ext uri="{FF2B5EF4-FFF2-40B4-BE49-F238E27FC236}">
                <a16:creationId xmlns:a16="http://schemas.microsoft.com/office/drawing/2014/main" id="{66467B87-5419-9D4C-BDC5-6E0A3C367FA3}"/>
              </a:ext>
            </a:extLst>
          </p:cNvPr>
          <p:cNvSpPr txBox="1"/>
          <p:nvPr/>
        </p:nvSpPr>
        <p:spPr>
          <a:xfrm flipH="1">
            <a:off x="863600" y="2209800"/>
            <a:ext cx="10820400"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normalized second order correlation function (capital G, normalized is small g)</a:t>
            </a:r>
          </a:p>
        </p:txBody>
      </p:sp>
      <p:pic>
        <p:nvPicPr>
          <p:cNvPr id="7" name="Picture 6">
            <a:extLst>
              <a:ext uri="{FF2B5EF4-FFF2-40B4-BE49-F238E27FC236}">
                <a16:creationId xmlns:a16="http://schemas.microsoft.com/office/drawing/2014/main" id="{BFCA16CD-B0C0-174D-8975-4DDB5EDF2783}"/>
              </a:ext>
            </a:extLst>
          </p:cNvPr>
          <p:cNvPicPr>
            <a:picLocks noChangeAspect="1"/>
          </p:cNvPicPr>
          <p:nvPr/>
        </p:nvPicPr>
        <p:blipFill>
          <a:blip r:embed="rId3"/>
          <a:stretch>
            <a:fillRect/>
          </a:stretch>
        </p:blipFill>
        <p:spPr>
          <a:xfrm>
            <a:off x="1473200" y="3124200"/>
            <a:ext cx="9220200" cy="1397000"/>
          </a:xfrm>
          <a:prstGeom prst="rect">
            <a:avLst/>
          </a:prstGeom>
        </p:spPr>
      </p:pic>
      <p:pic>
        <p:nvPicPr>
          <p:cNvPr id="8" name="Picture 7">
            <a:extLst>
              <a:ext uri="{FF2B5EF4-FFF2-40B4-BE49-F238E27FC236}">
                <a16:creationId xmlns:a16="http://schemas.microsoft.com/office/drawing/2014/main" id="{847060DE-F8A9-9A40-BBCA-D3F90F6DE558}"/>
              </a:ext>
            </a:extLst>
          </p:cNvPr>
          <p:cNvPicPr>
            <a:picLocks noChangeAspect="1"/>
          </p:cNvPicPr>
          <p:nvPr/>
        </p:nvPicPr>
        <p:blipFill>
          <a:blip r:embed="rId4"/>
          <a:stretch>
            <a:fillRect/>
          </a:stretch>
        </p:blipFill>
        <p:spPr>
          <a:xfrm>
            <a:off x="3155950" y="4576465"/>
            <a:ext cx="6451600" cy="1066800"/>
          </a:xfrm>
          <a:prstGeom prst="rect">
            <a:avLst/>
          </a:prstGeom>
        </p:spPr>
      </p:pic>
      <p:pic>
        <p:nvPicPr>
          <p:cNvPr id="9" name="Picture 8">
            <a:extLst>
              <a:ext uri="{FF2B5EF4-FFF2-40B4-BE49-F238E27FC236}">
                <a16:creationId xmlns:a16="http://schemas.microsoft.com/office/drawing/2014/main" id="{4D974014-3B3E-6144-BF35-1E69E075D4C6}"/>
              </a:ext>
            </a:extLst>
          </p:cNvPr>
          <p:cNvPicPr>
            <a:picLocks noChangeAspect="1"/>
          </p:cNvPicPr>
          <p:nvPr/>
        </p:nvPicPr>
        <p:blipFill>
          <a:blip r:embed="rId5"/>
          <a:stretch>
            <a:fillRect/>
          </a:stretch>
        </p:blipFill>
        <p:spPr>
          <a:xfrm>
            <a:off x="3117850" y="5954067"/>
            <a:ext cx="6489700" cy="889000"/>
          </a:xfrm>
          <a:prstGeom prst="rect">
            <a:avLst/>
          </a:prstGeom>
        </p:spPr>
      </p:pic>
      <p:pic>
        <p:nvPicPr>
          <p:cNvPr id="10" name="Picture 9">
            <a:extLst>
              <a:ext uri="{FF2B5EF4-FFF2-40B4-BE49-F238E27FC236}">
                <a16:creationId xmlns:a16="http://schemas.microsoft.com/office/drawing/2014/main" id="{DBC9EEAB-568C-6442-B740-0137EE25533D}"/>
              </a:ext>
            </a:extLst>
          </p:cNvPr>
          <p:cNvPicPr>
            <a:picLocks noChangeAspect="1"/>
          </p:cNvPicPr>
          <p:nvPr/>
        </p:nvPicPr>
        <p:blipFill>
          <a:blip r:embed="rId6"/>
          <a:stretch>
            <a:fillRect/>
          </a:stretch>
        </p:blipFill>
        <p:spPr>
          <a:xfrm>
            <a:off x="3083447" y="6843067"/>
            <a:ext cx="6375400" cy="800100"/>
          </a:xfrm>
          <a:prstGeom prst="rect">
            <a:avLst/>
          </a:prstGeom>
        </p:spPr>
      </p:pic>
      <p:grpSp>
        <p:nvGrpSpPr>
          <p:cNvPr id="12" name="Group 11">
            <a:extLst>
              <a:ext uri="{FF2B5EF4-FFF2-40B4-BE49-F238E27FC236}">
                <a16:creationId xmlns:a16="http://schemas.microsoft.com/office/drawing/2014/main" id="{952BAE67-8B30-3924-C7DE-C6435B1750B5}"/>
              </a:ext>
            </a:extLst>
          </p:cNvPr>
          <p:cNvGrpSpPr/>
          <p:nvPr/>
        </p:nvGrpSpPr>
        <p:grpSpPr>
          <a:xfrm>
            <a:off x="9921353" y="6106467"/>
            <a:ext cx="2057400" cy="736600"/>
            <a:chOff x="10198100" y="6045200"/>
            <a:chExt cx="2057400" cy="736600"/>
          </a:xfrm>
        </p:grpSpPr>
        <p:pic>
          <p:nvPicPr>
            <p:cNvPr id="5" name="Picture 4">
              <a:extLst>
                <a:ext uri="{FF2B5EF4-FFF2-40B4-BE49-F238E27FC236}">
                  <a16:creationId xmlns:a16="http://schemas.microsoft.com/office/drawing/2014/main" id="{51CFC640-2553-4797-AE7A-7B94F702E29D}"/>
                </a:ext>
              </a:extLst>
            </p:cNvPr>
            <p:cNvPicPr>
              <a:picLocks noChangeAspect="1"/>
            </p:cNvPicPr>
            <p:nvPr/>
          </p:nvPicPr>
          <p:blipFill rotWithShape="1">
            <a:blip r:embed="rId7"/>
            <a:srcRect r="77914"/>
            <a:stretch/>
          </p:blipFill>
          <p:spPr>
            <a:xfrm>
              <a:off x="10198100" y="6070600"/>
              <a:ext cx="914400" cy="711200"/>
            </a:xfrm>
            <a:prstGeom prst="rect">
              <a:avLst/>
            </a:prstGeom>
          </p:spPr>
        </p:pic>
        <p:pic>
          <p:nvPicPr>
            <p:cNvPr id="11" name="Picture 10">
              <a:extLst>
                <a:ext uri="{FF2B5EF4-FFF2-40B4-BE49-F238E27FC236}">
                  <a16:creationId xmlns:a16="http://schemas.microsoft.com/office/drawing/2014/main" id="{3CF12DE0-9BE5-8861-8DD3-209A584244CB}"/>
                </a:ext>
              </a:extLst>
            </p:cNvPr>
            <p:cNvPicPr>
              <a:picLocks noChangeAspect="1"/>
            </p:cNvPicPr>
            <p:nvPr/>
          </p:nvPicPr>
          <p:blipFill rotWithShape="1">
            <a:blip r:embed="rId7"/>
            <a:srcRect l="69938" r="2455"/>
            <a:stretch/>
          </p:blipFill>
          <p:spPr>
            <a:xfrm>
              <a:off x="11112500" y="6045200"/>
              <a:ext cx="1143000" cy="711200"/>
            </a:xfrm>
            <a:prstGeom prst="rect">
              <a:avLst/>
            </a:prstGeom>
          </p:spPr>
        </p:pic>
      </p:grpSp>
    </p:spTree>
    <p:extLst>
      <p:ext uri="{BB962C8B-B14F-4D97-AF65-F5344CB8AC3E}">
        <p14:creationId xmlns:p14="http://schemas.microsoft.com/office/powerpoint/2010/main" val="18683536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39</a:t>
            </a:fld>
            <a:endParaRPr lang="en-US"/>
          </a:p>
        </p:txBody>
      </p:sp>
      <p:sp>
        <p:nvSpPr>
          <p:cNvPr id="6" name="TextBox 5">
            <a:extLst>
              <a:ext uri="{FF2B5EF4-FFF2-40B4-BE49-F238E27FC236}">
                <a16:creationId xmlns:a16="http://schemas.microsoft.com/office/drawing/2014/main" id="{62E28FF6-A718-6C47-895F-0FDEAB2E5569}"/>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B375C3E-293B-0849-9DF4-5AA00239DD85}"/>
              </a:ext>
            </a:extLst>
          </p:cNvPr>
          <p:cNvPicPr>
            <a:picLocks noChangeAspect="1"/>
          </p:cNvPicPr>
          <p:nvPr/>
        </p:nvPicPr>
        <p:blipFill>
          <a:blip r:embed="rId2"/>
          <a:stretch>
            <a:fillRect/>
          </a:stretch>
        </p:blipFill>
        <p:spPr>
          <a:xfrm>
            <a:off x="3530600" y="1447800"/>
            <a:ext cx="5168900" cy="1206500"/>
          </a:xfrm>
          <a:prstGeom prst="rect">
            <a:avLst/>
          </a:prstGeom>
        </p:spPr>
      </p:pic>
      <p:pic>
        <p:nvPicPr>
          <p:cNvPr id="3" name="Picture 2">
            <a:extLst>
              <a:ext uri="{FF2B5EF4-FFF2-40B4-BE49-F238E27FC236}">
                <a16:creationId xmlns:a16="http://schemas.microsoft.com/office/drawing/2014/main" id="{2FCFA74C-A1F6-0940-B3FB-543429C1599A}"/>
              </a:ext>
            </a:extLst>
          </p:cNvPr>
          <p:cNvPicPr>
            <a:picLocks noChangeAspect="1"/>
          </p:cNvPicPr>
          <p:nvPr/>
        </p:nvPicPr>
        <p:blipFill>
          <a:blip r:embed="rId3"/>
          <a:stretch>
            <a:fillRect/>
          </a:stretch>
        </p:blipFill>
        <p:spPr>
          <a:xfrm>
            <a:off x="946150" y="2603500"/>
            <a:ext cx="11112500" cy="4546600"/>
          </a:xfrm>
          <a:prstGeom prst="rect">
            <a:avLst/>
          </a:prstGeom>
        </p:spPr>
      </p:pic>
    </p:spTree>
    <p:extLst>
      <p:ext uri="{BB962C8B-B14F-4D97-AF65-F5344CB8AC3E}">
        <p14:creationId xmlns:p14="http://schemas.microsoft.com/office/powerpoint/2010/main" val="11012559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4</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602D9F5-1AB7-FD41-856C-0B20A511CD5C}"/>
              </a:ext>
            </a:extLst>
          </p:cNvPr>
          <p:cNvPicPr>
            <a:picLocks noChangeAspect="1"/>
          </p:cNvPicPr>
          <p:nvPr/>
        </p:nvPicPr>
        <p:blipFill>
          <a:blip r:embed="rId3"/>
          <a:stretch>
            <a:fillRect/>
          </a:stretch>
        </p:blipFill>
        <p:spPr>
          <a:xfrm>
            <a:off x="4644898" y="8887546"/>
            <a:ext cx="2286000" cy="720378"/>
          </a:xfrm>
          <a:prstGeom prst="rect">
            <a:avLst/>
          </a:prstGeom>
        </p:spPr>
      </p:pic>
      <p:sp>
        <p:nvSpPr>
          <p:cNvPr id="3" name="TextBox 2">
            <a:extLst>
              <a:ext uri="{FF2B5EF4-FFF2-40B4-BE49-F238E27FC236}">
                <a16:creationId xmlns:a16="http://schemas.microsoft.com/office/drawing/2014/main" id="{7A16A19F-7DE4-B148-9E1B-23CFE8D00332}"/>
              </a:ext>
            </a:extLst>
          </p:cNvPr>
          <p:cNvSpPr txBox="1"/>
          <p:nvPr/>
        </p:nvSpPr>
        <p:spPr>
          <a:xfrm>
            <a:off x="6943557" y="9016902"/>
            <a:ext cx="390510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Poiseuille’s Law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time</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986035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40</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C5597CD-C3C9-5C49-B36F-C637685BF467}"/>
              </a:ext>
            </a:extLst>
          </p:cNvPr>
          <p:cNvPicPr>
            <a:picLocks noChangeAspect="1"/>
          </p:cNvPicPr>
          <p:nvPr/>
        </p:nvPicPr>
        <p:blipFill>
          <a:blip r:embed="rId2"/>
          <a:stretch>
            <a:fillRect/>
          </a:stretch>
        </p:blipFill>
        <p:spPr>
          <a:xfrm>
            <a:off x="1765300" y="1219200"/>
            <a:ext cx="9461500" cy="1574800"/>
          </a:xfrm>
          <a:prstGeom prst="rect">
            <a:avLst/>
          </a:prstGeom>
        </p:spPr>
      </p:pic>
      <p:pic>
        <p:nvPicPr>
          <p:cNvPr id="3" name="Picture 2">
            <a:extLst>
              <a:ext uri="{FF2B5EF4-FFF2-40B4-BE49-F238E27FC236}">
                <a16:creationId xmlns:a16="http://schemas.microsoft.com/office/drawing/2014/main" id="{333132B6-61B2-464C-B4BC-6C166ED24F24}"/>
              </a:ext>
            </a:extLst>
          </p:cNvPr>
          <p:cNvPicPr>
            <a:picLocks noChangeAspect="1"/>
          </p:cNvPicPr>
          <p:nvPr/>
        </p:nvPicPr>
        <p:blipFill>
          <a:blip r:embed="rId3"/>
          <a:stretch>
            <a:fillRect/>
          </a:stretch>
        </p:blipFill>
        <p:spPr>
          <a:xfrm>
            <a:off x="1930400" y="2895600"/>
            <a:ext cx="7543800" cy="5930344"/>
          </a:xfrm>
          <a:prstGeom prst="rect">
            <a:avLst/>
          </a:prstGeom>
        </p:spPr>
      </p:pic>
    </p:spTree>
    <p:extLst>
      <p:ext uri="{BB962C8B-B14F-4D97-AF65-F5344CB8AC3E}">
        <p14:creationId xmlns:p14="http://schemas.microsoft.com/office/powerpoint/2010/main" val="22550936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41</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E8923A69-DD88-ED49-B24A-F704B405619B}"/>
              </a:ext>
            </a:extLst>
          </p:cNvPr>
          <p:cNvPicPr>
            <a:picLocks noChangeAspect="1"/>
          </p:cNvPicPr>
          <p:nvPr/>
        </p:nvPicPr>
        <p:blipFill>
          <a:blip r:embed="rId2"/>
          <a:stretch>
            <a:fillRect/>
          </a:stretch>
        </p:blipFill>
        <p:spPr>
          <a:xfrm>
            <a:off x="3829050" y="3308027"/>
            <a:ext cx="5334000" cy="1765300"/>
          </a:xfrm>
          <a:prstGeom prst="rect">
            <a:avLst/>
          </a:prstGeom>
        </p:spPr>
      </p:pic>
      <p:pic>
        <p:nvPicPr>
          <p:cNvPr id="5" name="Picture 4">
            <a:extLst>
              <a:ext uri="{FF2B5EF4-FFF2-40B4-BE49-F238E27FC236}">
                <a16:creationId xmlns:a16="http://schemas.microsoft.com/office/drawing/2014/main" id="{9FEAF916-B6A1-314D-85AA-6F621EE416AF}"/>
              </a:ext>
            </a:extLst>
          </p:cNvPr>
          <p:cNvPicPr>
            <a:picLocks noChangeAspect="1"/>
          </p:cNvPicPr>
          <p:nvPr/>
        </p:nvPicPr>
        <p:blipFill>
          <a:blip r:embed="rId3"/>
          <a:stretch>
            <a:fillRect/>
          </a:stretch>
        </p:blipFill>
        <p:spPr>
          <a:xfrm>
            <a:off x="3606800" y="1070149"/>
            <a:ext cx="6451600" cy="1066800"/>
          </a:xfrm>
          <a:prstGeom prst="rect">
            <a:avLst/>
          </a:prstGeom>
        </p:spPr>
      </p:pic>
      <p:pic>
        <p:nvPicPr>
          <p:cNvPr id="7" name="Picture 6">
            <a:extLst>
              <a:ext uri="{FF2B5EF4-FFF2-40B4-BE49-F238E27FC236}">
                <a16:creationId xmlns:a16="http://schemas.microsoft.com/office/drawing/2014/main" id="{C35F2096-08FF-8949-A365-8519F468E1B0}"/>
              </a:ext>
            </a:extLst>
          </p:cNvPr>
          <p:cNvPicPr>
            <a:picLocks noChangeAspect="1"/>
          </p:cNvPicPr>
          <p:nvPr/>
        </p:nvPicPr>
        <p:blipFill>
          <a:blip r:embed="rId4"/>
          <a:stretch>
            <a:fillRect/>
          </a:stretch>
        </p:blipFill>
        <p:spPr>
          <a:xfrm>
            <a:off x="3568700" y="2447751"/>
            <a:ext cx="6489700" cy="889000"/>
          </a:xfrm>
          <a:prstGeom prst="rect">
            <a:avLst/>
          </a:prstGeom>
        </p:spPr>
      </p:pic>
      <p:pic>
        <p:nvPicPr>
          <p:cNvPr id="3" name="Picture 2">
            <a:extLst>
              <a:ext uri="{FF2B5EF4-FFF2-40B4-BE49-F238E27FC236}">
                <a16:creationId xmlns:a16="http://schemas.microsoft.com/office/drawing/2014/main" id="{3328958D-ED7B-8F45-B8B9-3D4018468802}"/>
              </a:ext>
            </a:extLst>
          </p:cNvPr>
          <p:cNvPicPr>
            <a:picLocks noChangeAspect="1"/>
          </p:cNvPicPr>
          <p:nvPr/>
        </p:nvPicPr>
        <p:blipFill>
          <a:blip r:embed="rId5"/>
          <a:stretch>
            <a:fillRect/>
          </a:stretch>
        </p:blipFill>
        <p:spPr>
          <a:xfrm>
            <a:off x="2593975" y="4971550"/>
            <a:ext cx="7804150" cy="4667750"/>
          </a:xfrm>
          <a:prstGeom prst="rect">
            <a:avLst/>
          </a:prstGeom>
        </p:spPr>
      </p:pic>
    </p:spTree>
    <p:extLst>
      <p:ext uri="{BB962C8B-B14F-4D97-AF65-F5344CB8AC3E}">
        <p14:creationId xmlns:p14="http://schemas.microsoft.com/office/powerpoint/2010/main" val="20786595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42</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61011148-E728-054A-9820-C1B20D586235}"/>
              </a:ext>
            </a:extLst>
          </p:cNvPr>
          <p:cNvPicPr>
            <a:picLocks noChangeAspect="1"/>
          </p:cNvPicPr>
          <p:nvPr/>
        </p:nvPicPr>
        <p:blipFill>
          <a:blip r:embed="rId2"/>
          <a:stretch>
            <a:fillRect/>
          </a:stretch>
        </p:blipFill>
        <p:spPr>
          <a:xfrm>
            <a:off x="2616200" y="1581150"/>
            <a:ext cx="7772400" cy="6591300"/>
          </a:xfrm>
          <a:prstGeom prst="rect">
            <a:avLst/>
          </a:prstGeom>
        </p:spPr>
      </p:pic>
    </p:spTree>
    <p:extLst>
      <p:ext uri="{BB962C8B-B14F-4D97-AF65-F5344CB8AC3E}">
        <p14:creationId xmlns:p14="http://schemas.microsoft.com/office/powerpoint/2010/main" val="18514842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latin typeface="Times New Roman" panose="02020603050405020304" pitchFamily="18" charset="0"/>
                <a:cs typeface="Times New Roman" panose="02020603050405020304" pitchFamily="18" charset="0"/>
              </a:rPr>
              <a:pPr>
                <a:defRPr/>
              </a:pPr>
              <a:t>43</a:t>
            </a:fld>
            <a:endParaRPr lang="en-US">
              <a:latin typeface="Times New Roman" panose="02020603050405020304" pitchFamily="18" charset="0"/>
              <a:cs typeface="Times New Roman" panose="02020603050405020304" pitchFamily="18" charset="0"/>
            </a:endParaRPr>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Particles move by Brownian Motion/Diffusion</a:t>
            </a:r>
          </a:p>
          <a:p>
            <a:pPr eaLnBrk="1" hangingPunct="1"/>
            <a:r>
              <a:rPr lang="en-US">
                <a:latin typeface="Times New Roman" panose="02020603050405020304" pitchFamily="18" charset="0"/>
                <a:cs typeface="Times New Roman" panose="02020603050405020304" pitchFamily="18" charset="0"/>
              </a:rPr>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extLst>
              <p:ext uri="{D42A27DB-BD31-4B8C-83A1-F6EECF244321}">
                <p14:modId xmlns:p14="http://schemas.microsoft.com/office/powerpoint/2010/main" val="101488641"/>
              </p:ext>
            </p:extLst>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
                      <p:cNvPicPr>
                        <a:picLocks noChangeAspect="1" noChangeArrowheads="1"/>
                      </p:cNvPicPr>
                      <p:nvPr/>
                    </p:nvPicPr>
                    <p:blipFill>
                      <a:blip r:embed="rId3"/>
                      <a:srcRect/>
                      <a:stretch>
                        <a:fillRect/>
                      </a:stretch>
                    </p:blipFill>
                    <p:spPr bwMode="auto">
                      <a:xfrm>
                        <a:off x="5207000" y="3657600"/>
                        <a:ext cx="30178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laser beam hitting the solution will display a fluctuating scattered intensity at “q” that varies with q since the particles or molecules move in and out of the beam</a:t>
            </a:r>
          </a:p>
          <a:p>
            <a:pPr eaLnBrk="1" hangingPunct="1"/>
            <a:r>
              <a:rPr lang="en-US">
                <a:latin typeface="Times New Roman" panose="02020603050405020304" pitchFamily="18" charset="0"/>
                <a:cs typeface="Times New Roman" panose="02020603050405020304" pitchFamily="18" charset="0"/>
              </a:rPr>
              <a:t>I(q,t)</a:t>
            </a:r>
          </a:p>
          <a:p>
            <a:pPr eaLnBrk="1" hangingPunct="1"/>
            <a:r>
              <a:rPr lang="en-US">
                <a:latin typeface="Times New Roman" panose="02020603050405020304" pitchFamily="18" charset="0"/>
                <a:cs typeface="Times New Roman" panose="02020603050405020304" pitchFamily="18" charset="0"/>
              </a:rPr>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Stokes-Einstein relationship states that D is related to R</a:t>
            </a:r>
            <a:r>
              <a:rPr lang="en-US" baseline="-25000">
                <a:latin typeface="Times New Roman" panose="02020603050405020304" pitchFamily="18" charset="0"/>
                <a:cs typeface="Times New Roman" panose="02020603050405020304" pitchFamily="18" charset="0"/>
              </a:rPr>
              <a:t>H</a:t>
            </a:r>
            <a:r>
              <a:rPr lang="en-US">
                <a:latin typeface="Times New Roman" panose="02020603050405020304" pitchFamily="18" charset="0"/>
                <a:cs typeface="Times New Roman" panose="02020603050405020304" pitchFamily="18" charset="0"/>
              </a:rPr>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71672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latin typeface="Times New Roman" panose="02020603050405020304" pitchFamily="18" charset="0"/>
                <a:cs typeface="Times New Roman" panose="02020603050405020304" pitchFamily="18" charset="0"/>
              </a:rPr>
              <a:pPr>
                <a:defRPr/>
              </a:pPr>
              <a:t>44</a:t>
            </a:fld>
            <a:endParaRPr lang="en-US">
              <a:latin typeface="Times New Roman" panose="02020603050405020304" pitchFamily="18" charset="0"/>
              <a:cs typeface="Times New Roman" panose="02020603050405020304" pitchFamily="18" charset="0"/>
            </a:endParaRPr>
          </a:p>
        </p:txBody>
      </p:sp>
      <p:sp>
        <p:nvSpPr>
          <p:cNvPr id="619522" name="Rectangle 1"/>
          <p:cNvSpPr>
            <a:spLocks/>
          </p:cNvSpPr>
          <p:nvPr/>
        </p:nvSpPr>
        <p:spPr bwMode="auto">
          <a:xfrm>
            <a:off x="2323897" y="1980684"/>
            <a:ext cx="857766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static scattering p(r) is the binary spatial auto-correlation function</a:t>
            </a:r>
          </a:p>
        </p:txBody>
      </p:sp>
      <p:sp>
        <p:nvSpPr>
          <p:cNvPr id="619523" name="Rectangle 2"/>
          <p:cNvSpPr>
            <a:spLocks/>
          </p:cNvSpPr>
          <p:nvPr/>
        </p:nvSpPr>
        <p:spPr bwMode="auto">
          <a:xfrm>
            <a:off x="1772761" y="3523218"/>
            <a:ext cx="9678354"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We can also consider correlations in time, binary temporal correlation function</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a:t>
            </a:r>
            <a:r>
              <a:rPr lang="en-US" baseline="-6000">
                <a:solidFill>
                  <a:schemeClr val="tx1"/>
                </a:solidFill>
                <a:latin typeface="Times New Roman" panose="02020603050405020304" pitchFamily="18" charset="0"/>
                <a:ea typeface="ＭＳ Ｐゴシック" charset="0"/>
                <a:cs typeface="Times New Roman" panose="02020603050405020304" pitchFamily="18" charset="0"/>
              </a:rPr>
              <a:t>1</a:t>
            </a:r>
            <a:r>
              <a:rPr lang="en-US">
                <a:solidFill>
                  <a:schemeClr val="tx1"/>
                </a:solidFill>
                <a:latin typeface="Times New Roman" panose="02020603050405020304" pitchFamily="18" charset="0"/>
                <a:ea typeface="ＭＳ Ｐゴシック" charset="0"/>
                <a:cs typeface="Times New Roman" panose="02020603050405020304" pitchFamily="18" charset="0"/>
              </a:rPr>
              <a:t>(q,τ)</a:t>
            </a:r>
          </a:p>
        </p:txBody>
      </p:sp>
      <p:sp>
        <p:nvSpPr>
          <p:cNvPr id="619524" name="Rectangle 3"/>
          <p:cNvSpPr>
            <a:spLocks/>
          </p:cNvSpPr>
          <p:nvPr/>
        </p:nvSpPr>
        <p:spPr bwMode="auto">
          <a:xfrm>
            <a:off x="536871" y="5504418"/>
            <a:ext cx="1192153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For dynamics we consider a single value of q or r and watch how the intensity changes with time</a:t>
            </a:r>
          </a:p>
          <a:p>
            <a:r>
              <a:rPr lang="en-US">
                <a:solidFill>
                  <a:schemeClr val="tx1"/>
                </a:solidFill>
                <a:latin typeface="Times New Roman" panose="02020603050405020304" pitchFamily="18" charset="0"/>
                <a:ea typeface="ＭＳ Ｐゴシック" charset="0"/>
                <a:cs typeface="Times New Roman" panose="02020603050405020304" pitchFamily="18" charset="0"/>
              </a:rPr>
              <a:t>I(q,t)</a:t>
            </a:r>
          </a:p>
        </p:txBody>
      </p:sp>
      <p:sp>
        <p:nvSpPr>
          <p:cNvPr id="619525" name="Rectangle 4"/>
          <p:cNvSpPr>
            <a:spLocks/>
          </p:cNvSpPr>
          <p:nvPr/>
        </p:nvSpPr>
        <p:spPr bwMode="auto">
          <a:xfrm>
            <a:off x="1687380" y="7186652"/>
            <a:ext cx="10014215"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consider correlation between intensities separated by t</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need to subtract the constant intensity due to scattering at different size scales</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and consider only the fluctuations at a given size scale, r or 2π/r = q</a:t>
            </a:r>
          </a:p>
        </p:txBody>
      </p:sp>
      <p:sp>
        <p:nvSpPr>
          <p:cNvPr id="2" name="TextBox 1"/>
          <p:cNvSpPr txBox="1"/>
          <p:nvPr/>
        </p:nvSpPr>
        <p:spPr>
          <a:xfrm>
            <a:off x="3302000" y="685800"/>
            <a:ext cx="7064567" cy="461665"/>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hlinkClick r:id="rId2"/>
              </a:rPr>
              <a:t>Video of Speckle Pattern</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err="1">
                <a:latin typeface="Times New Roman" panose="02020603050405020304" pitchFamily="18" charset="0"/>
                <a:cs typeface="Times New Roman" panose="02020603050405020304" pitchFamily="18" charset="0"/>
              </a:rPr>
              <a:t>www.youtube.com</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watch?v</a:t>
            </a:r>
            <a:r>
              <a:rPr lang="en-US" sz="1400" dirty="0">
                <a:latin typeface="Times New Roman" panose="02020603050405020304" pitchFamily="18" charset="0"/>
                <a:cs typeface="Times New Roman" panose="02020603050405020304" pitchFamily="18" charset="0"/>
              </a:rPr>
              <a:t>=ow6F5HJhZo0)</a:t>
            </a:r>
          </a:p>
        </p:txBody>
      </p:sp>
    </p:spTree>
    <p:extLst>
      <p:ext uri="{BB962C8B-B14F-4D97-AF65-F5344CB8AC3E}">
        <p14:creationId xmlns:p14="http://schemas.microsoft.com/office/powerpoint/2010/main" val="32511082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1"/>
          <p:cNvSpPr>
            <a:spLocks/>
          </p:cNvSpPr>
          <p:nvPr/>
        </p:nvSpPr>
        <p:spPr bwMode="auto">
          <a:xfrm>
            <a:off x="2921000" y="273279"/>
            <a:ext cx="759530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hlinkClick r:id="rId2"/>
              </a:rPr>
              <a:t>Dynamic Light Scattering </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(http://</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www.eng.uc.edu</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gbeaucag</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/Classes/Physics/</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DLS.pdf</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168400" y="1676400"/>
            <a:ext cx="3813908" cy="609600"/>
          </a:xfrm>
          <a:prstGeom prst="rect">
            <a:avLst/>
          </a:prstGeom>
        </p:spPr>
      </p:pic>
      <p:sp>
        <p:nvSpPr>
          <p:cNvPr id="3" name="TextBox 2"/>
          <p:cNvSpPr txBox="1"/>
          <p:nvPr/>
        </p:nvSpPr>
        <p:spPr>
          <a:xfrm>
            <a:off x="5969000" y="1295400"/>
            <a:ext cx="5638800" cy="120032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quantum efficiency</a:t>
            </a:r>
          </a:p>
          <a:p>
            <a:pPr algn="l"/>
            <a:r>
              <a:rPr lang="en-US" dirty="0">
                <a:latin typeface="Times New Roman" panose="02020603050405020304" pitchFamily="18" charset="0"/>
                <a:cs typeface="Times New Roman" panose="02020603050405020304" pitchFamily="18" charset="0"/>
              </a:rPr>
              <a:t>R = 2</a:t>
            </a:r>
            <a:r>
              <a:rPr lang="el-GR" dirty="0">
                <a:latin typeface="Times New Roman" panose="02020603050405020304" pitchFamily="18" charset="0"/>
                <a:cs typeface="Times New Roman" panose="02020603050405020304" pitchFamily="18" charset="0"/>
              </a:rPr>
              <a:t>π</a:t>
            </a:r>
            <a:r>
              <a:rPr lang="en-US" dirty="0">
                <a:latin typeface="Times New Roman" panose="02020603050405020304" pitchFamily="18" charset="0"/>
                <a:cs typeface="Times New Roman" panose="02020603050405020304" pitchFamily="18" charset="0"/>
              </a:rPr>
              <a:t>/q</a:t>
            </a:r>
          </a:p>
          <a:p>
            <a:pPr algn="l"/>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amplitude of scattered wave</a:t>
            </a:r>
          </a:p>
        </p:txBody>
      </p:sp>
      <p:pic>
        <p:nvPicPr>
          <p:cNvPr id="4" name="Picture 3"/>
          <p:cNvPicPr>
            <a:picLocks noChangeAspect="1"/>
          </p:cNvPicPr>
          <p:nvPr/>
        </p:nvPicPr>
        <p:blipFill>
          <a:blip r:embed="rId4"/>
          <a:stretch>
            <a:fillRect/>
          </a:stretch>
        </p:blipFill>
        <p:spPr>
          <a:xfrm>
            <a:off x="3987800" y="3048000"/>
            <a:ext cx="4276318" cy="622300"/>
          </a:xfrm>
          <a:prstGeom prst="rect">
            <a:avLst/>
          </a:prstGeom>
        </p:spPr>
      </p:pic>
      <p:pic>
        <p:nvPicPr>
          <p:cNvPr id="5" name="Picture 4"/>
          <p:cNvPicPr>
            <a:picLocks noChangeAspect="1"/>
          </p:cNvPicPr>
          <p:nvPr/>
        </p:nvPicPr>
        <p:blipFill>
          <a:blip r:embed="rId5"/>
          <a:stretch>
            <a:fillRect/>
          </a:stretch>
        </p:blipFill>
        <p:spPr>
          <a:xfrm>
            <a:off x="1168400" y="4038600"/>
            <a:ext cx="9456234" cy="914400"/>
          </a:xfrm>
          <a:prstGeom prst="rect">
            <a:avLst/>
          </a:prstGeom>
        </p:spPr>
      </p:pic>
      <p:pic>
        <p:nvPicPr>
          <p:cNvPr id="6" name="Picture 5"/>
          <p:cNvPicPr>
            <a:picLocks noChangeAspect="1"/>
          </p:cNvPicPr>
          <p:nvPr/>
        </p:nvPicPr>
        <p:blipFill>
          <a:blip r:embed="rId6"/>
          <a:stretch>
            <a:fillRect/>
          </a:stretch>
        </p:blipFill>
        <p:spPr>
          <a:xfrm>
            <a:off x="1549400" y="5268426"/>
            <a:ext cx="9696938" cy="2133600"/>
          </a:xfrm>
          <a:prstGeom prst="rect">
            <a:avLst/>
          </a:prstGeom>
        </p:spPr>
      </p:pic>
      <p:pic>
        <p:nvPicPr>
          <p:cNvPr id="7" name="Picture 6"/>
          <p:cNvPicPr>
            <a:picLocks noChangeAspect="1"/>
          </p:cNvPicPr>
          <p:nvPr/>
        </p:nvPicPr>
        <p:blipFill>
          <a:blip r:embed="rId7"/>
          <a:stretch>
            <a:fillRect/>
          </a:stretch>
        </p:blipFill>
        <p:spPr>
          <a:xfrm>
            <a:off x="1549400" y="8153400"/>
            <a:ext cx="3619500" cy="419100"/>
          </a:xfrm>
          <a:prstGeom prst="rect">
            <a:avLst/>
          </a:prstGeom>
        </p:spPr>
      </p:pic>
      <p:pic>
        <p:nvPicPr>
          <p:cNvPr id="8" name="Picture 7"/>
          <p:cNvPicPr>
            <a:picLocks noChangeAspect="1"/>
          </p:cNvPicPr>
          <p:nvPr/>
        </p:nvPicPr>
        <p:blipFill>
          <a:blip r:embed="rId8"/>
          <a:stretch>
            <a:fillRect/>
          </a:stretch>
        </p:blipFill>
        <p:spPr>
          <a:xfrm>
            <a:off x="7112000" y="8077200"/>
            <a:ext cx="2984500" cy="533400"/>
          </a:xfrm>
          <a:prstGeom prst="rect">
            <a:avLst/>
          </a:prstGeom>
        </p:spPr>
      </p:pic>
      <p:sp>
        <p:nvSpPr>
          <p:cNvPr id="9" name="TextBox 8"/>
          <p:cNvSpPr txBox="1"/>
          <p:nvPr/>
        </p:nvSpPr>
        <p:spPr>
          <a:xfrm>
            <a:off x="1397000" y="8915400"/>
            <a:ext cx="77648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q or K squared since size scales with the square root of time  </a:t>
            </a:r>
          </a:p>
        </p:txBody>
      </p:sp>
      <p:graphicFrame>
        <p:nvGraphicFramePr>
          <p:cNvPr id="10" name="Object 9"/>
          <p:cNvGraphicFramePr>
            <a:graphicFrameLocks noChangeAspect="1"/>
          </p:cNvGraphicFramePr>
          <p:nvPr>
            <p:extLst>
              <p:ext uri="{D42A27DB-BD31-4B8C-83A1-F6EECF244321}">
                <p14:modId xmlns:p14="http://schemas.microsoft.com/office/powerpoint/2010/main" val="478867690"/>
              </p:ext>
            </p:extLst>
          </p:nvPr>
        </p:nvGraphicFramePr>
        <p:xfrm>
          <a:off x="9398000" y="8991600"/>
          <a:ext cx="1447800" cy="393230"/>
        </p:xfrm>
        <a:graphic>
          <a:graphicData uri="http://schemas.openxmlformats.org/presentationml/2006/ole">
            <mc:AlternateContent xmlns:mc="http://schemas.openxmlformats.org/markup-compatibility/2006">
              <mc:Choice xmlns:v="urn:schemas-microsoft-com:vml" Requires="v">
                <p:oleObj name="Equation" r:id="rId9" imgW="1028700" imgH="279400" progId="Equation.3">
                  <p:embed/>
                </p:oleObj>
              </mc:Choice>
              <mc:Fallback>
                <p:oleObj name="Equation" r:id="rId9" imgW="1028700" imgH="279400" progId="Equation.3">
                  <p:embed/>
                  <p:pic>
                    <p:nvPicPr>
                      <p:cNvPr id="0" name=""/>
                      <p:cNvPicPr/>
                      <p:nvPr/>
                    </p:nvPicPr>
                    <p:blipFill>
                      <a:blip r:embed="rId10"/>
                      <a:stretch>
                        <a:fillRect/>
                      </a:stretch>
                    </p:blipFill>
                    <p:spPr>
                      <a:xfrm>
                        <a:off x="9398000" y="8991600"/>
                        <a:ext cx="1447800" cy="393230"/>
                      </a:xfrm>
                      <a:prstGeom prst="rect">
                        <a:avLst/>
                      </a:prstGeom>
                    </p:spPr>
                  </p:pic>
                </p:oleObj>
              </mc:Fallback>
            </mc:AlternateContent>
          </a:graphicData>
        </a:graphic>
      </p:graphicFrame>
    </p:spTree>
    <p:extLst>
      <p:ext uri="{BB962C8B-B14F-4D97-AF65-F5344CB8AC3E}">
        <p14:creationId xmlns:p14="http://schemas.microsoft.com/office/powerpoint/2010/main" val="28409220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latin typeface="Times New Roman" panose="02020603050405020304" pitchFamily="18" charset="0"/>
                <a:cs typeface="Times New Roman" panose="02020603050405020304" pitchFamily="18" charset="0"/>
              </a:rPr>
              <a:pPr>
                <a:defRPr/>
              </a:pPr>
              <a:t>46</a:t>
            </a:fld>
            <a:endParaRPr lang="en-US">
              <a:latin typeface="Times New Roman" panose="02020603050405020304" pitchFamily="18" charset="0"/>
              <a:cs typeface="Times New Roman" panose="02020603050405020304" pitchFamily="18" charset="0"/>
            </a:endParaRPr>
          </a:p>
        </p:txBody>
      </p:sp>
      <p:sp>
        <p:nvSpPr>
          <p:cNvPr id="620546" name="Rectangle 1"/>
          <p:cNvSpPr>
            <a:spLocks/>
          </p:cNvSpPr>
          <p:nvPr/>
        </p:nvSpPr>
        <p:spPr bwMode="auto">
          <a:xfrm>
            <a:off x="4788342" y="501134"/>
            <a:ext cx="3191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03400"/>
            <a:ext cx="32004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699000"/>
            <a:ext cx="2095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51300"/>
            <a:ext cx="30099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565400"/>
            <a:ext cx="2921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5003800"/>
            <a:ext cx="23495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900" y="5651500"/>
            <a:ext cx="1270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5600" y="6134100"/>
            <a:ext cx="17399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8300" y="1676400"/>
            <a:ext cx="60325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0555" name="Rectangle 10"/>
          <p:cNvSpPr>
            <a:spLocks/>
          </p:cNvSpPr>
          <p:nvPr/>
        </p:nvSpPr>
        <p:spPr bwMode="auto">
          <a:xfrm>
            <a:off x="3166797" y="7041634"/>
            <a:ext cx="39946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i="1" dirty="0">
                <a:solidFill>
                  <a:schemeClr val="tx1"/>
                </a:solidFill>
                <a:latin typeface="Times New Roman" panose="02020603050405020304" pitchFamily="18" charset="0"/>
                <a:ea typeface="ＭＳ Ｐゴシック" charset="0"/>
                <a:cs typeface="Times New Roman" panose="02020603050405020304" pitchFamily="18" charset="0"/>
              </a:rPr>
              <a:t>a</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a:t>
            </a:r>
            <a:r>
              <a:rPr lang="en-US" i="1" dirty="0">
                <a:solidFill>
                  <a:schemeClr val="tx1"/>
                </a:solidFill>
                <a:latin typeface="Times New Roman" panose="02020603050405020304" pitchFamily="18" charset="0"/>
                <a:ea typeface="ＭＳ Ｐゴシック" charset="0"/>
                <a:cs typeface="Times New Roman" panose="02020603050405020304" pitchFamily="18" charset="0"/>
              </a:rPr>
              <a:t>R</a:t>
            </a:r>
            <a:r>
              <a:rPr lang="en-US" baseline="-25000" dirty="0">
                <a:solidFill>
                  <a:schemeClr val="tx1"/>
                </a:solidFill>
                <a:latin typeface="Times New Roman" panose="02020603050405020304" pitchFamily="18" charset="0"/>
                <a:ea typeface="ＭＳ Ｐゴシック" charset="0"/>
                <a:cs typeface="Times New Roman" panose="02020603050405020304" pitchFamily="18" charset="0"/>
              </a:rPr>
              <a:t>H</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Hydrodynamic Radius</a:t>
            </a:r>
          </a:p>
        </p:txBody>
      </p:sp>
      <p:sp>
        <p:nvSpPr>
          <p:cNvPr id="620556" name="TextBox 1"/>
          <p:cNvSpPr txBox="1">
            <a:spLocks noChangeArrowheads="1"/>
          </p:cNvSpPr>
          <p:nvPr/>
        </p:nvSpPr>
        <p:spPr bwMode="auto">
          <a:xfrm>
            <a:off x="4851400" y="7975600"/>
            <a:ext cx="7391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radius of an equivalent sphere following Stokes’ Law</a:t>
            </a:r>
          </a:p>
        </p:txBody>
      </p:sp>
    </p:spTree>
    <p:extLst>
      <p:ext uri="{BB962C8B-B14F-4D97-AF65-F5344CB8AC3E}">
        <p14:creationId xmlns:p14="http://schemas.microsoft.com/office/powerpoint/2010/main" val="21397879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47</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4759205" y="3777874"/>
            <a:ext cx="3015249" cy="211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dirty="0">
                <a:solidFill>
                  <a:schemeClr val="tx1"/>
                </a:solidFill>
                <a:latin typeface="Arial Bold" charset="0"/>
                <a:ea typeface="ＭＳ Ｐゴシック" charset="0"/>
                <a:cs typeface="ＭＳ Ｐゴシック" charset="0"/>
                <a:sym typeface="Arial Bold" charset="0"/>
                <a:hlinkClick r:id="rId4"/>
              </a:rPr>
              <a:t>https://en.wikipedia.org/wiki/Dynamic_light_scattering</a:t>
            </a:r>
            <a:endParaRPr lang="en-US" sz="1000" u="sng" dirty="0">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5"/>
          </p:cNvPr>
          <p:cNvSpPr>
            <a:spLocks/>
          </p:cNvSpPr>
          <p:nvPr/>
        </p:nvSpPr>
        <p:spPr bwMode="auto">
          <a:xfrm>
            <a:off x="5187950" y="4660900"/>
            <a:ext cx="261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5"/>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3445096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48</a:t>
            </a:fld>
            <a:endParaRPr lang="en-US"/>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3" name="Picture 2">
            <a:extLst>
              <a:ext uri="{FF2B5EF4-FFF2-40B4-BE49-F238E27FC236}">
                <a16:creationId xmlns:a16="http://schemas.microsoft.com/office/drawing/2014/main" id="{4426B373-8D53-6D48-B35A-BB2B3E06F96C}"/>
              </a:ext>
            </a:extLst>
          </p:cNvPr>
          <p:cNvPicPr>
            <a:picLocks noChangeAspect="1"/>
          </p:cNvPicPr>
          <p:nvPr/>
        </p:nvPicPr>
        <p:blipFill>
          <a:blip r:embed="rId3"/>
          <a:stretch>
            <a:fillRect/>
          </a:stretch>
        </p:blipFill>
        <p:spPr>
          <a:xfrm>
            <a:off x="1244600" y="1376363"/>
            <a:ext cx="2105364" cy="4337050"/>
          </a:xfrm>
          <a:prstGeom prst="rect">
            <a:avLst/>
          </a:prstGeom>
        </p:spPr>
      </p:pic>
      <p:sp>
        <p:nvSpPr>
          <p:cNvPr id="5" name="TextBox 4">
            <a:extLst>
              <a:ext uri="{FF2B5EF4-FFF2-40B4-BE49-F238E27FC236}">
                <a16:creationId xmlns:a16="http://schemas.microsoft.com/office/drawing/2014/main" id="{AACC4767-7266-5B47-A437-5A8AA55D60BE}"/>
              </a:ext>
            </a:extLst>
          </p:cNvPr>
          <p:cNvSpPr txBox="1"/>
          <p:nvPr/>
        </p:nvSpPr>
        <p:spPr>
          <a:xfrm>
            <a:off x="3985359" y="3124200"/>
            <a:ext cx="8536841" cy="83099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Traditional Rheology: Place a fluid in a shear field, measure torque/force and displacement</a:t>
            </a:r>
          </a:p>
        </p:txBody>
      </p:sp>
      <p:sp>
        <p:nvSpPr>
          <p:cNvPr id="9" name="TextBox 8">
            <a:extLst>
              <a:ext uri="{FF2B5EF4-FFF2-40B4-BE49-F238E27FC236}">
                <a16:creationId xmlns:a16="http://schemas.microsoft.com/office/drawing/2014/main" id="{ABEF17C4-BE97-614D-97F5-D79A6CAABA46}"/>
              </a:ext>
            </a:extLst>
          </p:cNvPr>
          <p:cNvSpPr txBox="1"/>
          <p:nvPr/>
        </p:nvSpPr>
        <p:spPr>
          <a:xfrm>
            <a:off x="3985359" y="4694375"/>
            <a:ext cx="8536841" cy="830997"/>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Observe the motion of a tracer.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Two types, passive or active </a:t>
            </a:r>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DWS is passive.</a:t>
            </a:r>
          </a:p>
        </p:txBody>
      </p:sp>
      <p:sp>
        <p:nvSpPr>
          <p:cNvPr id="6" name="Rectangle 5">
            <a:extLst>
              <a:ext uri="{FF2B5EF4-FFF2-40B4-BE49-F238E27FC236}">
                <a16:creationId xmlns:a16="http://schemas.microsoft.com/office/drawing/2014/main" id="{9AC2DE2A-FD0F-7142-9F7B-CB8F8A98E7C5}"/>
              </a:ext>
            </a:extLst>
          </p:cNvPr>
          <p:cNvSpPr/>
          <p:nvPr/>
        </p:nvSpPr>
        <p:spPr>
          <a:xfrm>
            <a:off x="4107549" y="609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spTree>
    <p:extLst>
      <p:ext uri="{BB962C8B-B14F-4D97-AF65-F5344CB8AC3E}">
        <p14:creationId xmlns:p14="http://schemas.microsoft.com/office/powerpoint/2010/main" val="28971814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49</a:t>
            </a:fld>
            <a:endParaRPr lang="en-US"/>
          </a:p>
        </p:txBody>
      </p:sp>
      <p:sp>
        <p:nvSpPr>
          <p:cNvPr id="622594" name="TextBox 4"/>
          <p:cNvSpPr txBox="1">
            <a:spLocks noChangeArrowheads="1"/>
          </p:cNvSpPr>
          <p:nvPr/>
        </p:nvSpPr>
        <p:spPr bwMode="auto">
          <a:xfrm>
            <a:off x="3859900" y="914400"/>
            <a:ext cx="50056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6" name="Picture 5">
            <a:hlinkClick r:id="rId3"/>
            <a:extLst>
              <a:ext uri="{FF2B5EF4-FFF2-40B4-BE49-F238E27FC236}">
                <a16:creationId xmlns:a16="http://schemas.microsoft.com/office/drawing/2014/main" id="{FE416282-955A-354A-9850-FE8940614D43}"/>
              </a:ext>
            </a:extLst>
          </p:cNvPr>
          <p:cNvPicPr>
            <a:picLocks noChangeAspect="1"/>
          </p:cNvPicPr>
          <p:nvPr/>
        </p:nvPicPr>
        <p:blipFill>
          <a:blip r:embed="rId4"/>
          <a:stretch>
            <a:fillRect/>
          </a:stretch>
        </p:blipFill>
        <p:spPr>
          <a:xfrm>
            <a:off x="635000" y="1664313"/>
            <a:ext cx="5080000" cy="3810000"/>
          </a:xfrm>
          <a:prstGeom prst="rect">
            <a:avLst/>
          </a:prstGeom>
        </p:spPr>
      </p:pic>
      <p:pic>
        <p:nvPicPr>
          <p:cNvPr id="7" name="Picture 6">
            <a:extLst>
              <a:ext uri="{FF2B5EF4-FFF2-40B4-BE49-F238E27FC236}">
                <a16:creationId xmlns:a16="http://schemas.microsoft.com/office/drawing/2014/main" id="{CECD6803-48AF-E34B-9DA9-B665D34EF97A}"/>
              </a:ext>
            </a:extLst>
          </p:cNvPr>
          <p:cNvPicPr>
            <a:picLocks noChangeAspect="1"/>
          </p:cNvPicPr>
          <p:nvPr/>
        </p:nvPicPr>
        <p:blipFill>
          <a:blip r:embed="rId5"/>
          <a:stretch>
            <a:fillRect/>
          </a:stretch>
        </p:blipFill>
        <p:spPr>
          <a:xfrm>
            <a:off x="6419689" y="1706593"/>
            <a:ext cx="6451600" cy="3746500"/>
          </a:xfrm>
          <a:prstGeom prst="rect">
            <a:avLst/>
          </a:prstGeom>
        </p:spPr>
      </p:pic>
    </p:spTree>
    <p:extLst>
      <p:ext uri="{BB962C8B-B14F-4D97-AF65-F5344CB8AC3E}">
        <p14:creationId xmlns:p14="http://schemas.microsoft.com/office/powerpoint/2010/main" val="30103326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5</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graphicFrame>
        <p:nvGraphicFramePr>
          <p:cNvPr id="600067" name="Object 2"/>
          <p:cNvGraphicFramePr>
            <a:graphicFrameLocks noChangeAspect="1"/>
          </p:cNvGraphicFramePr>
          <p:nvPr>
            <p:extLst>
              <p:ext uri="{D42A27DB-BD31-4B8C-83A1-F6EECF244321}">
                <p14:modId xmlns:p14="http://schemas.microsoft.com/office/powerpoint/2010/main" val="1458899893"/>
              </p:ext>
            </p:extLst>
          </p:nvPr>
        </p:nvGraphicFramePr>
        <p:xfrm>
          <a:off x="5132105" y="1462456"/>
          <a:ext cx="2499289" cy="899744"/>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105" y="1462456"/>
                        <a:ext cx="2499289" cy="89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B34E777D-3C59-5986-CA2B-20C5C5E38CE3}"/>
              </a:ext>
            </a:extLst>
          </p:cNvPr>
          <p:cNvPicPr>
            <a:picLocks noChangeAspect="1"/>
          </p:cNvPicPr>
          <p:nvPr/>
        </p:nvPicPr>
        <p:blipFill>
          <a:blip r:embed="rId4"/>
          <a:stretch>
            <a:fillRect/>
          </a:stretch>
        </p:blipFill>
        <p:spPr>
          <a:xfrm>
            <a:off x="1244600" y="2514600"/>
            <a:ext cx="7772400" cy="2202750"/>
          </a:xfrm>
          <a:prstGeom prst="rect">
            <a:avLst/>
          </a:prstGeom>
        </p:spPr>
      </p:pic>
      <p:pic>
        <p:nvPicPr>
          <p:cNvPr id="8" name="Picture 7">
            <a:extLst>
              <a:ext uri="{FF2B5EF4-FFF2-40B4-BE49-F238E27FC236}">
                <a16:creationId xmlns:a16="http://schemas.microsoft.com/office/drawing/2014/main" id="{E004DE7D-0F14-A3D8-A356-9F85DE29723E}"/>
              </a:ext>
            </a:extLst>
          </p:cNvPr>
          <p:cNvPicPr>
            <a:picLocks noChangeAspect="1"/>
          </p:cNvPicPr>
          <p:nvPr/>
        </p:nvPicPr>
        <p:blipFill>
          <a:blip r:embed="rId5"/>
          <a:stretch>
            <a:fillRect/>
          </a:stretch>
        </p:blipFill>
        <p:spPr>
          <a:xfrm>
            <a:off x="9779000" y="2362200"/>
            <a:ext cx="2565400" cy="2692400"/>
          </a:xfrm>
          <a:prstGeom prst="rect">
            <a:avLst/>
          </a:prstGeom>
        </p:spPr>
      </p:pic>
      <p:pic>
        <p:nvPicPr>
          <p:cNvPr id="9" name="Picture 8">
            <a:extLst>
              <a:ext uri="{FF2B5EF4-FFF2-40B4-BE49-F238E27FC236}">
                <a16:creationId xmlns:a16="http://schemas.microsoft.com/office/drawing/2014/main" id="{8DA0F612-52E6-1BF6-4FD1-37FFBA19FE97}"/>
              </a:ext>
            </a:extLst>
          </p:cNvPr>
          <p:cNvPicPr>
            <a:picLocks noChangeAspect="1"/>
          </p:cNvPicPr>
          <p:nvPr/>
        </p:nvPicPr>
        <p:blipFill>
          <a:blip r:embed="rId6"/>
          <a:stretch>
            <a:fillRect/>
          </a:stretch>
        </p:blipFill>
        <p:spPr>
          <a:xfrm>
            <a:off x="1473200" y="5567532"/>
            <a:ext cx="7772400" cy="738098"/>
          </a:xfrm>
          <a:prstGeom prst="rect">
            <a:avLst/>
          </a:prstGeom>
        </p:spPr>
      </p:pic>
      <p:sp>
        <p:nvSpPr>
          <p:cNvPr id="11" name="TextBox 10">
            <a:extLst>
              <a:ext uri="{FF2B5EF4-FFF2-40B4-BE49-F238E27FC236}">
                <a16:creationId xmlns:a16="http://schemas.microsoft.com/office/drawing/2014/main" id="{2B134754-9AE5-E90A-D76D-D7D74CF33ED3}"/>
              </a:ext>
            </a:extLst>
          </p:cNvPr>
          <p:cNvSpPr txBox="1"/>
          <p:nvPr/>
        </p:nvSpPr>
        <p:spPr>
          <a:xfrm>
            <a:off x="9740900" y="5336416"/>
            <a:ext cx="1828800" cy="1200329"/>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At very small </a:t>
            </a:r>
            <a:r>
              <a:rPr lang="en-US" sz="3600" b="1" i="1" dirty="0">
                <a:latin typeface="Symbol" pitchFamily="2" charset="2"/>
                <a:cs typeface="Times New Roman" panose="02020603050405020304" pitchFamily="18" charset="0"/>
              </a:rPr>
              <a:t>f</a:t>
            </a:r>
            <a:endParaRPr lang="en-US" sz="3600" i="1" dirty="0">
              <a:latin typeface="Symbol" pitchFamily="2" charset="2"/>
            </a:endParaRP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7"/>
          <a:stretch>
            <a:fillRect/>
          </a:stretch>
        </p:blipFill>
        <p:spPr>
          <a:xfrm rot="5400000">
            <a:off x="9408648" y="6241838"/>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8"/>
          <a:stretch>
            <a:fillRect/>
          </a:stretch>
        </p:blipFill>
        <p:spPr>
          <a:xfrm>
            <a:off x="2692400" y="7234294"/>
            <a:ext cx="5588000" cy="1727200"/>
          </a:xfrm>
          <a:prstGeom prst="rect">
            <a:avLst/>
          </a:prstGeom>
        </p:spPr>
      </p:pic>
    </p:spTree>
    <p:extLst>
      <p:ext uri="{BB962C8B-B14F-4D97-AF65-F5344CB8AC3E}">
        <p14:creationId xmlns:p14="http://schemas.microsoft.com/office/powerpoint/2010/main" val="32566346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4E61B-DDFB-CF4A-9F88-EA075F2BC786}"/>
              </a:ext>
            </a:extLst>
          </p:cNvPr>
          <p:cNvSpPr txBox="1"/>
          <p:nvPr/>
        </p:nvSpPr>
        <p:spPr>
          <a:xfrm>
            <a:off x="640454" y="1676400"/>
            <a:ext cx="212269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Viscous Motion</a:t>
            </a:r>
          </a:p>
        </p:txBody>
      </p:sp>
      <p:pic>
        <p:nvPicPr>
          <p:cNvPr id="3" name="Picture 2">
            <a:extLst>
              <a:ext uri="{FF2B5EF4-FFF2-40B4-BE49-F238E27FC236}">
                <a16:creationId xmlns:a16="http://schemas.microsoft.com/office/drawing/2014/main" id="{C1B0393F-5EC9-E24B-8885-6A9BAC842194}"/>
              </a:ext>
            </a:extLst>
          </p:cNvPr>
          <p:cNvPicPr>
            <a:picLocks noChangeAspect="1"/>
          </p:cNvPicPr>
          <p:nvPr/>
        </p:nvPicPr>
        <p:blipFill>
          <a:blip r:embed="rId2"/>
          <a:stretch>
            <a:fillRect/>
          </a:stretch>
        </p:blipFill>
        <p:spPr>
          <a:xfrm>
            <a:off x="3759200" y="1570682"/>
            <a:ext cx="2921000" cy="673100"/>
          </a:xfrm>
          <a:prstGeom prst="rect">
            <a:avLst/>
          </a:prstGeom>
        </p:spPr>
      </p:pic>
      <p:sp>
        <p:nvSpPr>
          <p:cNvPr id="8" name="TextBox 7">
            <a:extLst>
              <a:ext uri="{FF2B5EF4-FFF2-40B4-BE49-F238E27FC236}">
                <a16:creationId xmlns:a16="http://schemas.microsoft.com/office/drawing/2014/main" id="{F83265C5-A2CF-984C-B7FF-75895A55EE75}"/>
              </a:ext>
            </a:extLst>
          </p:cNvPr>
          <p:cNvSpPr txBox="1"/>
          <p:nvPr/>
        </p:nvSpPr>
        <p:spPr>
          <a:xfrm>
            <a:off x="700566" y="2438400"/>
            <a:ext cx="2002472"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Elastic Motion</a:t>
            </a:r>
          </a:p>
        </p:txBody>
      </p:sp>
      <p:pic>
        <p:nvPicPr>
          <p:cNvPr id="5" name="Picture 4">
            <a:extLst>
              <a:ext uri="{FF2B5EF4-FFF2-40B4-BE49-F238E27FC236}">
                <a16:creationId xmlns:a16="http://schemas.microsoft.com/office/drawing/2014/main" id="{C20F4DA9-A898-FD42-A96D-0567D9A9BBD1}"/>
              </a:ext>
            </a:extLst>
          </p:cNvPr>
          <p:cNvPicPr>
            <a:picLocks noChangeAspect="1"/>
          </p:cNvPicPr>
          <p:nvPr/>
        </p:nvPicPr>
        <p:blipFill>
          <a:blip r:embed="rId3"/>
          <a:stretch>
            <a:fillRect/>
          </a:stretch>
        </p:blipFill>
        <p:spPr>
          <a:xfrm>
            <a:off x="3759200" y="2460585"/>
            <a:ext cx="3416300" cy="558800"/>
          </a:xfrm>
          <a:prstGeom prst="rect">
            <a:avLst/>
          </a:prstGeom>
        </p:spPr>
      </p:pic>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4"/>
          <a:stretch>
            <a:fillRect/>
          </a:stretch>
        </p:blipFill>
        <p:spPr>
          <a:xfrm>
            <a:off x="4064000" y="35052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5"/>
          <a:stretch>
            <a:fillRect/>
          </a:stretch>
        </p:blipFill>
        <p:spPr>
          <a:xfrm>
            <a:off x="4059499" y="4419600"/>
            <a:ext cx="3987800" cy="1485900"/>
          </a:xfrm>
          <a:prstGeom prst="rect">
            <a:avLst/>
          </a:prstGeom>
        </p:spPr>
      </p:pic>
      <p:pic>
        <p:nvPicPr>
          <p:cNvPr id="9" name="Picture 8">
            <a:extLst>
              <a:ext uri="{FF2B5EF4-FFF2-40B4-BE49-F238E27FC236}">
                <a16:creationId xmlns:a16="http://schemas.microsoft.com/office/drawing/2014/main" id="{3E386092-8695-014C-A5D2-414AFF02C6B0}"/>
              </a:ext>
            </a:extLst>
          </p:cNvPr>
          <p:cNvPicPr>
            <a:picLocks noChangeAspect="1"/>
          </p:cNvPicPr>
          <p:nvPr/>
        </p:nvPicPr>
        <p:blipFill>
          <a:blip r:embed="rId6"/>
          <a:stretch>
            <a:fillRect/>
          </a:stretch>
        </p:blipFill>
        <p:spPr>
          <a:xfrm>
            <a:off x="825500" y="5905500"/>
            <a:ext cx="10998200" cy="3695700"/>
          </a:xfrm>
          <a:prstGeom prst="rect">
            <a:avLst/>
          </a:prstGeom>
        </p:spPr>
      </p:pic>
      <p:pic>
        <p:nvPicPr>
          <p:cNvPr id="10" name="Picture 9">
            <a:extLst>
              <a:ext uri="{FF2B5EF4-FFF2-40B4-BE49-F238E27FC236}">
                <a16:creationId xmlns:a16="http://schemas.microsoft.com/office/drawing/2014/main" id="{79CCD6A9-E16B-EB47-8BC9-988A64E20696}"/>
              </a:ext>
            </a:extLst>
          </p:cNvPr>
          <p:cNvPicPr>
            <a:picLocks noChangeAspect="1"/>
          </p:cNvPicPr>
          <p:nvPr/>
        </p:nvPicPr>
        <p:blipFill>
          <a:blip r:embed="rId7"/>
          <a:stretch>
            <a:fillRect/>
          </a:stretch>
        </p:blipFill>
        <p:spPr>
          <a:xfrm>
            <a:off x="7645400" y="6019800"/>
            <a:ext cx="3022600" cy="8128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spTree>
    <p:extLst>
      <p:ext uri="{BB962C8B-B14F-4D97-AF65-F5344CB8AC3E}">
        <p14:creationId xmlns:p14="http://schemas.microsoft.com/office/powerpoint/2010/main" val="28347290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spTree>
    <p:extLst>
      <p:ext uri="{BB962C8B-B14F-4D97-AF65-F5344CB8AC3E}">
        <p14:creationId xmlns:p14="http://schemas.microsoft.com/office/powerpoint/2010/main" val="871400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pic>
        <p:nvPicPr>
          <p:cNvPr id="14" name="Picture 13">
            <a:extLst>
              <a:ext uri="{FF2B5EF4-FFF2-40B4-BE49-F238E27FC236}">
                <a16:creationId xmlns:a16="http://schemas.microsoft.com/office/drawing/2014/main" id="{B7EAAFED-95B1-A74C-9CCF-37621C2AF5CC}"/>
              </a:ext>
            </a:extLst>
          </p:cNvPr>
          <p:cNvPicPr>
            <a:picLocks noChangeAspect="1"/>
          </p:cNvPicPr>
          <p:nvPr/>
        </p:nvPicPr>
        <p:blipFill>
          <a:blip r:embed="rId6"/>
          <a:stretch>
            <a:fillRect/>
          </a:stretch>
        </p:blipFill>
        <p:spPr>
          <a:xfrm>
            <a:off x="2889250" y="3159246"/>
            <a:ext cx="7226300" cy="6604000"/>
          </a:xfrm>
          <a:prstGeom prst="rect">
            <a:avLst/>
          </a:prstGeom>
        </p:spPr>
      </p:pic>
    </p:spTree>
    <p:extLst>
      <p:ext uri="{BB962C8B-B14F-4D97-AF65-F5344CB8AC3E}">
        <p14:creationId xmlns:p14="http://schemas.microsoft.com/office/powerpoint/2010/main" val="38824857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49963" y="1340714"/>
            <a:ext cx="8778240" cy="1193469"/>
          </a:xfrm>
          <a:prstGeom prst="rect">
            <a:avLst/>
          </a:prstGeom>
        </p:spPr>
        <p:txBody>
          <a:bodyPr/>
          <a:lstStyle/>
          <a:p>
            <a:pPr>
              <a:spcBef>
                <a:spcPct val="0"/>
              </a:spcBef>
              <a:defRPr/>
            </a:pPr>
            <a:r>
              <a:rPr lang="en-US" sz="3840" dirty="0">
                <a:latin typeface="+mj-lt"/>
                <a:ea typeface="+mj-ea"/>
                <a:cs typeface="+mj-cs"/>
              </a:rPr>
              <a:t>Link rheology to micelle structure</a:t>
            </a:r>
          </a:p>
          <a:p>
            <a:pPr>
              <a:spcBef>
                <a:spcPct val="0"/>
              </a:spcBef>
              <a:defRPr/>
            </a:pPr>
            <a:r>
              <a:rPr lang="en-US" sz="2560" i="1" dirty="0">
                <a:latin typeface="+mj-lt"/>
                <a:ea typeface="+mj-ea"/>
                <a:cs typeface="+mj-cs"/>
              </a:rPr>
              <a:t>Ron Larson/Mike Weaver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4189" t="4315" r="14929" b="8964"/>
          <a:stretch>
            <a:fillRect/>
          </a:stretch>
        </p:blipFill>
        <p:spPr bwMode="auto">
          <a:xfrm>
            <a:off x="7448011" y="3684696"/>
            <a:ext cx="3362229" cy="3711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8059295" y="7407339"/>
            <a:ext cx="1420582" cy="551818"/>
          </a:xfrm>
          <a:prstGeom prst="rect">
            <a:avLst/>
          </a:prstGeom>
          <a:noFill/>
        </p:spPr>
        <p:txBody>
          <a:bodyPr wrap="none" rtlCol="0">
            <a:spAutoFit/>
          </a:bodyPr>
          <a:lstStyle/>
          <a:p>
            <a:pPr algn="ctr"/>
            <a:r>
              <a:rPr lang="en-US" sz="1493" dirty="0">
                <a:solidFill>
                  <a:srgbClr val="FF0000"/>
                </a:solidFill>
              </a:rPr>
              <a:t>Average </a:t>
            </a:r>
          </a:p>
          <a:p>
            <a:pPr algn="ctr"/>
            <a:r>
              <a:rPr lang="en-US" sz="1493" dirty="0" err="1">
                <a:solidFill>
                  <a:srgbClr val="FF0000"/>
                </a:solidFill>
              </a:rPr>
              <a:t>Micellar</a:t>
            </a:r>
            <a:r>
              <a:rPr lang="en-US" sz="1493" dirty="0">
                <a:solidFill>
                  <a:srgbClr val="FF0000"/>
                </a:solidFill>
              </a:rPr>
              <a:t> Length </a:t>
            </a:r>
          </a:p>
        </p:txBody>
      </p:sp>
      <p:sp>
        <p:nvSpPr>
          <p:cNvPr id="8" name="TextBox 7"/>
          <p:cNvSpPr txBox="1"/>
          <p:nvPr/>
        </p:nvSpPr>
        <p:spPr>
          <a:xfrm>
            <a:off x="10175186" y="6014720"/>
            <a:ext cx="647933" cy="551818"/>
          </a:xfrm>
          <a:prstGeom prst="rect">
            <a:avLst/>
          </a:prstGeom>
          <a:noFill/>
        </p:spPr>
        <p:txBody>
          <a:bodyPr wrap="none" rtlCol="0">
            <a:spAutoFit/>
          </a:bodyPr>
          <a:lstStyle/>
          <a:p>
            <a:pPr algn="ctr"/>
            <a:r>
              <a:rPr lang="en-US" sz="1493" dirty="0">
                <a:solidFill>
                  <a:srgbClr val="FF0000"/>
                </a:solidFill>
              </a:rPr>
              <a:t>Mesh </a:t>
            </a:r>
          </a:p>
          <a:p>
            <a:pPr algn="ctr"/>
            <a:r>
              <a:rPr lang="en-US" sz="1493" dirty="0">
                <a:solidFill>
                  <a:srgbClr val="FF0000"/>
                </a:solidFill>
              </a:rPr>
              <a:t>Size</a:t>
            </a:r>
          </a:p>
        </p:txBody>
      </p:sp>
      <p:sp>
        <p:nvSpPr>
          <p:cNvPr id="9" name="TextBox 8"/>
          <p:cNvSpPr txBox="1"/>
          <p:nvPr/>
        </p:nvSpPr>
        <p:spPr>
          <a:xfrm>
            <a:off x="9931828" y="2841624"/>
            <a:ext cx="777777" cy="551818"/>
          </a:xfrm>
          <a:prstGeom prst="rect">
            <a:avLst/>
          </a:prstGeom>
          <a:noFill/>
        </p:spPr>
        <p:txBody>
          <a:bodyPr wrap="none" rtlCol="0">
            <a:spAutoFit/>
          </a:bodyPr>
          <a:lstStyle/>
          <a:p>
            <a:pPr algn="ctr"/>
            <a:r>
              <a:rPr lang="en-US" sz="1493" dirty="0">
                <a:solidFill>
                  <a:srgbClr val="FF0000"/>
                </a:solidFill>
              </a:rPr>
              <a:t>Micelle </a:t>
            </a:r>
          </a:p>
          <a:p>
            <a:pPr algn="ctr"/>
            <a:r>
              <a:rPr lang="en-US" sz="1493" dirty="0">
                <a:solidFill>
                  <a:srgbClr val="FF0000"/>
                </a:solidFill>
              </a:rPr>
              <a:t>radius</a:t>
            </a:r>
          </a:p>
        </p:txBody>
      </p:sp>
      <p:sp>
        <p:nvSpPr>
          <p:cNvPr id="10" name="TextBox 9"/>
          <p:cNvSpPr txBox="1"/>
          <p:nvPr/>
        </p:nvSpPr>
        <p:spPr>
          <a:xfrm>
            <a:off x="8371840" y="8128000"/>
            <a:ext cx="2926080" cy="420564"/>
          </a:xfrm>
          <a:prstGeom prst="rect">
            <a:avLst/>
          </a:prstGeom>
          <a:noFill/>
        </p:spPr>
        <p:txBody>
          <a:bodyPr wrap="square" rtlCol="0">
            <a:spAutoFit/>
          </a:bodyPr>
          <a:lstStyle/>
          <a:p>
            <a:r>
              <a:rPr lang="en-US" sz="2133" i="1" dirty="0"/>
              <a:t>Beth Schubert, 2003</a:t>
            </a:r>
          </a:p>
        </p:txBody>
      </p:sp>
      <p:grpSp>
        <p:nvGrpSpPr>
          <p:cNvPr id="12" name="Group 11"/>
          <p:cNvGrpSpPr/>
          <p:nvPr/>
        </p:nvGrpSpPr>
        <p:grpSpPr>
          <a:xfrm>
            <a:off x="1706881" y="3169922"/>
            <a:ext cx="5364480" cy="3938693"/>
            <a:chOff x="1776413" y="1430338"/>
            <a:chExt cx="5591175" cy="3997325"/>
          </a:xfrm>
        </p:grpSpPr>
        <p:pic>
          <p:nvPicPr>
            <p:cNvPr id="13" name="Object 2"/>
            <p:cNvPicPr>
              <a:picLocks noChangeAspect="1" noChangeArrowheads="1"/>
            </p:cNvPicPr>
            <p:nvPr/>
          </p:nvPicPr>
          <p:blipFill>
            <a:blip r:embed="rId3" cstate="print"/>
            <a:srcRect/>
            <a:stretch>
              <a:fillRect/>
            </a:stretch>
          </p:blipFill>
          <p:spPr bwMode="auto">
            <a:xfrm>
              <a:off x="1776413" y="1430338"/>
              <a:ext cx="5591175" cy="3997325"/>
            </a:xfrm>
            <a:prstGeom prst="rect">
              <a:avLst/>
            </a:prstGeom>
            <a:noFill/>
            <a:ln w="9525">
              <a:noFill/>
              <a:miter lim="800000"/>
              <a:headEnd/>
              <a:tailEnd/>
            </a:ln>
            <a:effectLst/>
          </p:spPr>
        </p:pic>
        <p:cxnSp>
          <p:nvCxnSpPr>
            <p:cNvPr id="14" name="Straight Connector 13"/>
            <p:cNvCxnSpPr/>
            <p:nvPr/>
          </p:nvCxnSpPr>
          <p:spPr>
            <a:xfrm flipV="1">
              <a:off x="3048000" y="3352800"/>
              <a:ext cx="304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05200" y="3810000"/>
              <a:ext cx="2286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6"/>
            <p:cNvSpPr txBox="1"/>
            <p:nvPr/>
          </p:nvSpPr>
          <p:spPr>
            <a:xfrm>
              <a:off x="2971800" y="33528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1</a:t>
              </a:r>
            </a:p>
          </p:txBody>
        </p:sp>
        <p:sp>
          <p:nvSpPr>
            <p:cNvPr id="17" name="TextBox 17"/>
            <p:cNvSpPr txBox="1"/>
            <p:nvPr/>
          </p:nvSpPr>
          <p:spPr>
            <a:xfrm>
              <a:off x="3581400" y="39624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2</a:t>
              </a:r>
            </a:p>
          </p:txBody>
        </p:sp>
        <p:cxnSp>
          <p:nvCxnSpPr>
            <p:cNvPr id="18" name="Straight Arrow Connector 17"/>
            <p:cNvCxnSpPr/>
            <p:nvPr/>
          </p:nvCxnSpPr>
          <p:spPr>
            <a:xfrm>
              <a:off x="3724852" y="2870475"/>
              <a:ext cx="85148" cy="17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87042" y="2438400"/>
              <a:ext cx="342836" cy="3603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7" dirty="0" err="1">
                  <a:latin typeface="Symbol" pitchFamily="18" charset="2"/>
                </a:rPr>
                <a:t>t</a:t>
              </a:r>
              <a:r>
                <a:rPr lang="en-US" sz="1707" baseline="-25000" dirty="0" err="1"/>
                <a:t>r</a:t>
              </a:r>
              <a:endParaRPr lang="en-US" sz="1707" baseline="-25000" dirty="0"/>
            </a:p>
          </p:txBody>
        </p:sp>
        <p:sp>
          <p:nvSpPr>
            <p:cNvPr id="20" name="TextBox 19"/>
            <p:cNvSpPr txBox="1"/>
            <p:nvPr/>
          </p:nvSpPr>
          <p:spPr>
            <a:xfrm>
              <a:off x="4419600" y="2514600"/>
              <a:ext cx="486520"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G</a:t>
              </a:r>
              <a:r>
                <a:rPr lang="en-US" sz="1920" baseline="-25000" dirty="0"/>
                <a:t>0</a:t>
              </a:r>
            </a:p>
          </p:txBody>
        </p:sp>
        <p:cxnSp>
          <p:nvCxnSpPr>
            <p:cNvPr id="21" name="Straight Arrow Connector 20"/>
            <p:cNvCxnSpPr/>
            <p:nvPr/>
          </p:nvCxnSpPr>
          <p:spPr>
            <a:xfrm>
              <a:off x="5867400" y="2590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7"/>
            <p:cNvSpPr txBox="1"/>
            <p:nvPr/>
          </p:nvSpPr>
          <p:spPr>
            <a:xfrm>
              <a:off x="5508750" y="2362200"/>
              <a:ext cx="321118"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c</a:t>
              </a:r>
            </a:p>
          </p:txBody>
        </p:sp>
        <p:sp>
          <p:nvSpPr>
            <p:cNvPr id="23" name="TextBox 28"/>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4" name="TextBox 29"/>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5" name="TextBox 30"/>
            <p:cNvSpPr txBox="1"/>
            <p:nvPr/>
          </p:nvSpPr>
          <p:spPr>
            <a:xfrm>
              <a:off x="5733745" y="1981200"/>
              <a:ext cx="954328" cy="5600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93" dirty="0">
                  <a:solidFill>
                    <a:srgbClr val="FF0000"/>
                  </a:solidFill>
                </a:rPr>
                <a:t>bending </a:t>
              </a:r>
            </a:p>
            <a:p>
              <a:r>
                <a:rPr lang="en-US" sz="1493" dirty="0">
                  <a:solidFill>
                    <a:srgbClr val="FF0000"/>
                  </a:solidFill>
                </a:rPr>
                <a:t>modes</a:t>
              </a:r>
            </a:p>
          </p:txBody>
        </p:sp>
      </p:grpSp>
      <p:sp>
        <p:nvSpPr>
          <p:cNvPr id="26" name="TextBox 25"/>
          <p:cNvSpPr txBox="1"/>
          <p:nvPr/>
        </p:nvSpPr>
        <p:spPr>
          <a:xfrm>
            <a:off x="4470400" y="5564294"/>
            <a:ext cx="812800" cy="748923"/>
          </a:xfrm>
          <a:prstGeom prst="rect">
            <a:avLst/>
          </a:prstGeom>
          <a:noFill/>
        </p:spPr>
        <p:txBody>
          <a:bodyPr wrap="square" rtlCol="0">
            <a:spAutoFit/>
          </a:bodyPr>
          <a:lstStyle/>
          <a:p>
            <a:r>
              <a:rPr lang="en-US" sz="2560" dirty="0" err="1"/>
              <a:t>G”</a:t>
            </a:r>
            <a:r>
              <a:rPr lang="en-US" sz="2560" baseline="-25000" dirty="0" err="1"/>
              <a:t>min</a:t>
            </a:r>
            <a:endParaRPr lang="en-US" sz="2560" baseline="-25000" dirty="0"/>
          </a:p>
        </p:txBody>
      </p:sp>
      <p:sp>
        <p:nvSpPr>
          <p:cNvPr id="27" name="TextBox 26"/>
          <p:cNvSpPr txBox="1"/>
          <p:nvPr/>
        </p:nvSpPr>
        <p:spPr>
          <a:xfrm>
            <a:off x="4958080" y="5087472"/>
            <a:ext cx="894080" cy="551818"/>
          </a:xfrm>
          <a:prstGeom prst="rect">
            <a:avLst/>
          </a:prstGeom>
          <a:noFill/>
        </p:spPr>
        <p:txBody>
          <a:bodyPr wrap="square" rtlCol="0">
            <a:spAutoFit/>
          </a:bodyPr>
          <a:lstStyle/>
          <a:p>
            <a:r>
              <a:rPr lang="en-US" sz="1493" dirty="0">
                <a:solidFill>
                  <a:srgbClr val="FF0000"/>
                </a:solidFill>
              </a:rPr>
              <a:t>Rouse</a:t>
            </a:r>
          </a:p>
          <a:p>
            <a:r>
              <a:rPr lang="en-US" sz="1493" dirty="0">
                <a:solidFill>
                  <a:srgbClr val="FF0000"/>
                </a:solidFill>
              </a:rPr>
              <a:t>modes</a:t>
            </a: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619" t="4315" r="47254" b="8964"/>
          <a:stretch>
            <a:fillRect/>
          </a:stretch>
        </p:blipFill>
        <p:spPr bwMode="auto">
          <a:xfrm>
            <a:off x="7396480" y="2305852"/>
            <a:ext cx="2611157" cy="2164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Arc 28"/>
          <p:cNvSpPr/>
          <p:nvPr/>
        </p:nvSpPr>
        <p:spPr>
          <a:xfrm rot="16200000">
            <a:off x="6380483" y="2316482"/>
            <a:ext cx="1788159" cy="2682241"/>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0" name="Arc 29"/>
          <p:cNvSpPr/>
          <p:nvPr/>
        </p:nvSpPr>
        <p:spPr>
          <a:xfrm rot="5400000" flipV="1">
            <a:off x="6299200" y="1991362"/>
            <a:ext cx="2600960" cy="7559039"/>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cxnSp>
        <p:nvCxnSpPr>
          <p:cNvPr id="31" name="Straight Arrow Connector 30"/>
          <p:cNvCxnSpPr/>
          <p:nvPr/>
        </p:nvCxnSpPr>
        <p:spPr>
          <a:xfrm>
            <a:off x="4551680" y="4751493"/>
            <a:ext cx="0" cy="568960"/>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3820160" y="4832773"/>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3" name="Arc 32"/>
          <p:cNvSpPr/>
          <p:nvPr/>
        </p:nvSpPr>
        <p:spPr>
          <a:xfrm flipH="1" flipV="1">
            <a:off x="6339840" y="4876800"/>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4" name="TextBox 33"/>
          <p:cNvSpPr txBox="1"/>
          <p:nvPr/>
        </p:nvSpPr>
        <p:spPr>
          <a:xfrm>
            <a:off x="9428481" y="3999862"/>
            <a:ext cx="1463040" cy="551818"/>
          </a:xfrm>
          <a:prstGeom prst="rect">
            <a:avLst/>
          </a:prstGeom>
          <a:solidFill>
            <a:schemeClr val="bg1"/>
          </a:solidFill>
        </p:spPr>
        <p:txBody>
          <a:bodyPr wrap="square" rtlCol="0" anchor="b">
            <a:spAutoFit/>
          </a:bodyPr>
          <a:lstStyle/>
          <a:p>
            <a:pPr algn="ctr"/>
            <a:r>
              <a:rPr lang="en-US" sz="1493" dirty="0">
                <a:solidFill>
                  <a:srgbClr val="FF0000"/>
                </a:solidFill>
              </a:rPr>
              <a:t>Entanglement</a:t>
            </a:r>
          </a:p>
          <a:p>
            <a:pPr algn="ctr"/>
            <a:r>
              <a:rPr lang="en-US" sz="1493" dirty="0">
                <a:solidFill>
                  <a:srgbClr val="FF0000"/>
                </a:solidFill>
              </a:rPr>
              <a:t> Length </a:t>
            </a:r>
          </a:p>
        </p:txBody>
      </p:sp>
      <p:sp>
        <p:nvSpPr>
          <p:cNvPr id="35" name="TextBox 34"/>
          <p:cNvSpPr txBox="1"/>
          <p:nvPr/>
        </p:nvSpPr>
        <p:spPr>
          <a:xfrm>
            <a:off x="7245112" y="2438400"/>
            <a:ext cx="1063112" cy="551818"/>
          </a:xfrm>
          <a:prstGeom prst="rect">
            <a:avLst/>
          </a:prstGeom>
          <a:solidFill>
            <a:schemeClr val="bg1"/>
          </a:solidFill>
        </p:spPr>
        <p:txBody>
          <a:bodyPr wrap="none" rtlCol="0">
            <a:spAutoFit/>
          </a:bodyPr>
          <a:lstStyle/>
          <a:p>
            <a:pPr algn="ctr"/>
            <a:r>
              <a:rPr lang="en-US" sz="1493" dirty="0">
                <a:solidFill>
                  <a:srgbClr val="FF0000"/>
                </a:solidFill>
              </a:rPr>
              <a:t>persistence</a:t>
            </a:r>
          </a:p>
          <a:p>
            <a:pPr algn="ctr"/>
            <a:r>
              <a:rPr lang="en-US" sz="1493" dirty="0">
                <a:solidFill>
                  <a:srgbClr val="FF0000"/>
                </a:solidFill>
              </a:rPr>
              <a:t>length</a:t>
            </a:r>
          </a:p>
        </p:txBody>
      </p:sp>
      <p:sp>
        <p:nvSpPr>
          <p:cNvPr id="36" name="TextBox 35"/>
          <p:cNvSpPr txBox="1"/>
          <p:nvPr/>
        </p:nvSpPr>
        <p:spPr>
          <a:xfrm>
            <a:off x="2447035" y="4588933"/>
            <a:ext cx="956672" cy="551818"/>
          </a:xfrm>
          <a:prstGeom prst="rect">
            <a:avLst/>
          </a:prstGeom>
          <a:noFill/>
        </p:spPr>
        <p:txBody>
          <a:bodyPr wrap="none" rtlCol="0">
            <a:spAutoFit/>
          </a:bodyPr>
          <a:lstStyle/>
          <a:p>
            <a:r>
              <a:rPr lang="en-US" sz="1493" dirty="0">
                <a:solidFill>
                  <a:srgbClr val="FF0000"/>
                </a:solidFill>
              </a:rPr>
              <a:t>terminal</a:t>
            </a:r>
          </a:p>
          <a:p>
            <a:r>
              <a:rPr lang="en-US" sz="1493" dirty="0">
                <a:solidFill>
                  <a:srgbClr val="FF0000"/>
                </a:solidFill>
              </a:rPr>
              <a:t>relaxation</a:t>
            </a:r>
          </a:p>
        </p:txBody>
      </p:sp>
      <p:sp>
        <p:nvSpPr>
          <p:cNvPr id="37" name="TextBox 36"/>
          <p:cNvSpPr txBox="1"/>
          <p:nvPr/>
        </p:nvSpPr>
        <p:spPr>
          <a:xfrm>
            <a:off x="2113280" y="7152640"/>
            <a:ext cx="5120640" cy="2062103"/>
          </a:xfrm>
          <a:prstGeom prst="rect">
            <a:avLst/>
          </a:prstGeom>
          <a:noFill/>
        </p:spPr>
        <p:txBody>
          <a:bodyPr wrap="square" rtlCol="0">
            <a:spAutoFit/>
          </a:bodyPr>
          <a:lstStyle/>
          <a:p>
            <a:r>
              <a:rPr lang="en-US" sz="2560" b="1" dirty="0"/>
              <a:t>Structure inferred from rheology, using Standard Cates Model and newer developments  (Larson group, others…)</a:t>
            </a:r>
          </a:p>
        </p:txBody>
      </p:sp>
      <p:sp>
        <p:nvSpPr>
          <p:cNvPr id="3" name="Slide Number Placeholder 2">
            <a:extLst>
              <a:ext uri="{FF2B5EF4-FFF2-40B4-BE49-F238E27FC236}">
                <a16:creationId xmlns:a16="http://schemas.microsoft.com/office/drawing/2014/main" id="{239D7265-78B8-BC4A-BADB-0190716F62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0D0954-52AA-4645-BC74-DBF6B1D254B8}" type="slidenum">
              <a:rPr lang="en-US" smtClean="0"/>
              <a:pPr/>
              <a:t>53</a:t>
            </a:fld>
            <a:endParaRPr lang="en-US"/>
          </a:p>
        </p:txBody>
      </p:sp>
      <p:sp>
        <p:nvSpPr>
          <p:cNvPr id="2" name="TextBox 1">
            <a:extLst>
              <a:ext uri="{FF2B5EF4-FFF2-40B4-BE49-F238E27FC236}">
                <a16:creationId xmlns:a16="http://schemas.microsoft.com/office/drawing/2014/main" id="{EA885515-6DA3-80A0-D0C5-5F35816DC04C}"/>
              </a:ext>
            </a:extLst>
          </p:cNvPr>
          <p:cNvSpPr txBox="1"/>
          <p:nvPr/>
        </p:nvSpPr>
        <p:spPr>
          <a:xfrm>
            <a:off x="3933908" y="3413763"/>
            <a:ext cx="2373471" cy="461665"/>
          </a:xfrm>
          <a:prstGeom prst="rect">
            <a:avLst/>
          </a:prstGeom>
          <a:noFill/>
        </p:spPr>
        <p:txBody>
          <a:bodyPr wrap="none" rtlCol="0">
            <a:spAutoFit/>
          </a:bodyPr>
          <a:lstStyle/>
          <a:p>
            <a:r>
              <a:rPr lang="en-US" dirty="0">
                <a:solidFill>
                  <a:srgbClr val="00B0F0"/>
                </a:solidFill>
                <a:latin typeface="Times New Roman" panose="02020603050405020304" pitchFamily="18" charset="0"/>
                <a:cs typeface="Times New Roman" panose="02020603050405020304" pitchFamily="18" charset="0"/>
              </a:rPr>
              <a:t>DWS = blue lines</a:t>
            </a:r>
          </a:p>
        </p:txBody>
      </p:sp>
    </p:spTree>
    <p:extLst>
      <p:ext uri="{BB962C8B-B14F-4D97-AF65-F5344CB8AC3E}">
        <p14:creationId xmlns:p14="http://schemas.microsoft.com/office/powerpoint/2010/main" val="327550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54</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1919476" y="683365"/>
            <a:ext cx="91531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Quasi-Elastic Neutron (and X-ray) Scattering</a:t>
            </a:r>
          </a:p>
        </p:txBody>
      </p:sp>
      <p:sp>
        <p:nvSpPr>
          <p:cNvPr id="6" name="TextBox 5">
            <a:extLst>
              <a:ext uri="{FF2B5EF4-FFF2-40B4-BE49-F238E27FC236}">
                <a16:creationId xmlns:a16="http://schemas.microsoft.com/office/drawing/2014/main" id="{43A2B882-CE24-B543-8FB5-0130513B4E3D}"/>
              </a:ext>
            </a:extLst>
          </p:cNvPr>
          <p:cNvSpPr txBox="1"/>
          <p:nvPr/>
        </p:nvSpPr>
        <p:spPr>
          <a:xfrm>
            <a:off x="1123949" y="1676400"/>
            <a:ext cx="10515600" cy="710963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 the early days of DLS there were two approaches: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Laser light flickers creating a speckle pattern that can be analyzed in the time domain</a:t>
            </a:r>
          </a:p>
          <a:p>
            <a:pPr algn="l"/>
            <a:r>
              <a:rPr lang="en-US" dirty="0">
                <a:latin typeface="Times New Roman" panose="02020603050405020304" pitchFamily="18" charset="0"/>
                <a:cs typeface="Times New Roman" panose="02020603050405020304" pitchFamily="18" charset="0"/>
              </a:rPr>
              <a:t>The flickering is related to the diffusion coefficient through an exponential decay of the time correlation function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 more direct method is to take advantage of the Doppler effect.  Train whistle appears to change pitch as the train passes since the speed of the train is close to 1/</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for the sound</a:t>
            </a:r>
          </a:p>
          <a:p>
            <a:pPr algn="l"/>
            <a:r>
              <a:rPr lang="en-US" dirty="0">
                <a:latin typeface="Times New Roman" panose="02020603050405020304" pitchFamily="18" charset="0"/>
                <a:cs typeface="Times New Roman" panose="02020603050405020304" pitchFamily="18" charset="0"/>
              </a:rPr>
              <a:t>If we know the frequency of the sound, we can determine the speed of the train</a:t>
            </a:r>
          </a:p>
          <a:p>
            <a:pPr algn="l"/>
            <a:r>
              <a:rPr lang="en-US" dirty="0">
                <a:latin typeface="Times New Roman" panose="02020603050405020304" pitchFamily="18" charset="0"/>
                <a:cs typeface="Times New Roman" panose="02020603050405020304" pitchFamily="18" charset="0"/>
              </a:rPr>
              <a:t>Measuring the spectrum from a laser, and the broadening of this spectrum after interaction with particles the diffusion coefficient can be determined from an exponential decay in the frequency, peak broadening.  This is called quasi-elastic light scattering and measures the same thing as DLS by a different method.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Neutrons and X-rays the time involved is too fast for correlators, pico- to nanoseconds.  But line broadening can be observed (though </a:t>
            </a:r>
            <a:r>
              <a:rPr lang="en-US" b="1" dirty="0">
                <a:latin typeface="Times New Roman" panose="02020603050405020304" pitchFamily="18" charset="0"/>
                <a:cs typeface="Times New Roman" panose="02020603050405020304" pitchFamily="18" charset="0"/>
              </a:rPr>
              <a:t>there are no X-ray or neutron lasers </a:t>
            </a:r>
            <a:r>
              <a:rPr lang="en-US" dirty="0">
                <a:latin typeface="Times New Roman" panose="02020603050405020304" pitchFamily="18" charset="0"/>
                <a:cs typeface="Times New Roman" panose="02020603050405020304" pitchFamily="18" charset="0"/>
              </a:rPr>
              <a:t>i.e., monochromatic and columnated).  </a:t>
            </a:r>
          </a:p>
        </p:txBody>
      </p:sp>
      <p:sp>
        <p:nvSpPr>
          <p:cNvPr id="7" name="Rectangle 6">
            <a:extLst>
              <a:ext uri="{FF2B5EF4-FFF2-40B4-BE49-F238E27FC236}">
                <a16:creationId xmlns:a16="http://schemas.microsoft.com/office/drawing/2014/main" id="{551696F0-8767-1D4D-86BE-49AFED5238F9}"/>
              </a:ext>
            </a:extLst>
          </p:cNvPr>
          <p:cNvSpPr/>
          <p:nvPr/>
        </p:nvSpPr>
        <p:spPr>
          <a:xfrm>
            <a:off x="3530600" y="8953520"/>
            <a:ext cx="6502400"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hlinkClick r:id="rId2"/>
              </a:rPr>
              <a:t>https://</a:t>
            </a:r>
            <a:r>
              <a:rPr lang="en-US" sz="1200" dirty="0" err="1">
                <a:latin typeface="Times New Roman" panose="02020603050405020304" pitchFamily="18" charset="0"/>
                <a:cs typeface="Times New Roman" panose="02020603050405020304" pitchFamily="18" charset="0"/>
                <a:hlinkClick r:id="rId2"/>
              </a:rPr>
              <a:t>neutrons.ornl.gov</a:t>
            </a:r>
            <a:r>
              <a:rPr lang="en-US" sz="1200" dirty="0">
                <a:latin typeface="Times New Roman" panose="02020603050405020304" pitchFamily="18" charset="0"/>
                <a:cs typeface="Times New Roman" panose="02020603050405020304" pitchFamily="18" charset="0"/>
                <a:hlinkClick r:id="rId2"/>
              </a:rPr>
              <a:t>/sites/default/files/QENSlectureNXS2019.pdf</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286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55</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027239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X-rays a synchrotron with an undulator insertion device can produce close to monochromatic and fairly coherent radiation.  NSLS II Brookhaven National Laboratory near Stony Brook, Long Island NY (near NYC)</a:t>
            </a:r>
          </a:p>
        </p:txBody>
      </p:sp>
      <p:pic>
        <p:nvPicPr>
          <p:cNvPr id="701442" name="Picture 2" descr="BNL | About NSLS-II">
            <a:extLst>
              <a:ext uri="{FF2B5EF4-FFF2-40B4-BE49-F238E27FC236}">
                <a16:creationId xmlns:a16="http://schemas.microsoft.com/office/drawing/2014/main" id="{5DB60C11-CB60-9B3A-C09A-702EF1AB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246438"/>
            <a:ext cx="8615748" cy="4970462"/>
          </a:xfrm>
          <a:prstGeom prst="rect">
            <a:avLst/>
          </a:prstGeom>
          <a:noFill/>
          <a:extLst>
            <a:ext uri="{909E8E84-426E-40DD-AFC4-6F175D3DCCD1}">
              <a14:hiddenFill xmlns:a14="http://schemas.microsoft.com/office/drawing/2010/main">
                <a:solidFill>
                  <a:srgbClr val="FFFFFF"/>
                </a:solidFill>
              </a14:hiddenFill>
            </a:ext>
          </a:extLst>
        </p:spPr>
      </p:pic>
      <p:pic>
        <p:nvPicPr>
          <p:cNvPr id="701444" name="Picture 4">
            <a:extLst>
              <a:ext uri="{FF2B5EF4-FFF2-40B4-BE49-F238E27FC236}">
                <a16:creationId xmlns:a16="http://schemas.microsoft.com/office/drawing/2014/main" id="{2A2DDF85-DA95-90EB-773C-DD19C40B8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4343400"/>
            <a:ext cx="314476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156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56</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1602962" cy="156966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neutrons, a spallation source with a time-of-flight detection system or a reactor with a velocity selector can result in a reasonably coherent and monochromatic (spectral in time) beam.  SNS at Oak Ridge National Laboratory, Tennessee  (near Knoxville) and NCNR at NIST Gaithersburg MD (near Washington DC).  </a:t>
            </a:r>
          </a:p>
        </p:txBody>
      </p:sp>
      <p:pic>
        <p:nvPicPr>
          <p:cNvPr id="703490" name="Picture 2">
            <a:extLst>
              <a:ext uri="{FF2B5EF4-FFF2-40B4-BE49-F238E27FC236}">
                <a16:creationId xmlns:a16="http://schemas.microsoft.com/office/drawing/2014/main" id="{9CD82F58-9616-D1DE-C805-D686F6F8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79" y="3606800"/>
            <a:ext cx="7764442" cy="5168900"/>
          </a:xfrm>
          <a:prstGeom prst="rect">
            <a:avLst/>
          </a:prstGeom>
          <a:noFill/>
          <a:extLst>
            <a:ext uri="{909E8E84-426E-40DD-AFC4-6F175D3DCCD1}">
              <a14:hiddenFill xmlns:a14="http://schemas.microsoft.com/office/drawing/2010/main">
                <a:solidFill>
                  <a:srgbClr val="FFFFFF"/>
                </a:solidFill>
              </a14:hiddenFill>
            </a:ext>
          </a:extLst>
        </p:spPr>
      </p:pic>
      <p:pic>
        <p:nvPicPr>
          <p:cNvPr id="703492" name="Picture 4" descr="Neutron Velocity Selector">
            <a:extLst>
              <a:ext uri="{FF2B5EF4-FFF2-40B4-BE49-F238E27FC236}">
                <a16:creationId xmlns:a16="http://schemas.microsoft.com/office/drawing/2014/main" id="{741DCA69-16E7-A1CE-D506-3411D077B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5981700"/>
            <a:ext cx="29083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703494" name="Picture 6" descr="NCNR East Guide Hall">
            <a:extLst>
              <a:ext uri="{FF2B5EF4-FFF2-40B4-BE49-F238E27FC236}">
                <a16:creationId xmlns:a16="http://schemas.microsoft.com/office/drawing/2014/main" id="{473C355B-9A78-9D3B-0BCF-F679B6E00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223" y="321001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9474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57</a:t>
            </a:fld>
            <a:endParaRPr lang="en-US"/>
          </a:p>
        </p:txBody>
      </p:sp>
      <p:pic>
        <p:nvPicPr>
          <p:cNvPr id="5" name="Picture 4">
            <a:extLst>
              <a:ext uri="{FF2B5EF4-FFF2-40B4-BE49-F238E27FC236}">
                <a16:creationId xmlns:a16="http://schemas.microsoft.com/office/drawing/2014/main" id="{94E9D3FD-5084-2541-BD8E-2BFC08E90C6E}"/>
              </a:ext>
            </a:extLst>
          </p:cNvPr>
          <p:cNvPicPr>
            <a:picLocks noChangeAspect="1"/>
          </p:cNvPicPr>
          <p:nvPr/>
        </p:nvPicPr>
        <p:blipFill>
          <a:blip r:embed="rId2"/>
          <a:stretch>
            <a:fillRect/>
          </a:stretch>
        </p:blipFill>
        <p:spPr>
          <a:xfrm>
            <a:off x="1924050" y="1447800"/>
            <a:ext cx="9156700" cy="6858000"/>
          </a:xfrm>
          <a:prstGeom prst="rect">
            <a:avLst/>
          </a:prstGeom>
        </p:spPr>
      </p:pic>
    </p:spTree>
    <p:extLst>
      <p:ext uri="{BB962C8B-B14F-4D97-AF65-F5344CB8AC3E}">
        <p14:creationId xmlns:p14="http://schemas.microsoft.com/office/powerpoint/2010/main" val="12777538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58</a:t>
            </a:fld>
            <a:endParaRPr lang="en-US"/>
          </a:p>
        </p:txBody>
      </p:sp>
      <p:pic>
        <p:nvPicPr>
          <p:cNvPr id="2" name="Picture 1">
            <a:extLst>
              <a:ext uri="{FF2B5EF4-FFF2-40B4-BE49-F238E27FC236}">
                <a16:creationId xmlns:a16="http://schemas.microsoft.com/office/drawing/2014/main" id="{1ED630CA-EA54-5443-82E7-1BA86EF170C4}"/>
              </a:ext>
            </a:extLst>
          </p:cNvPr>
          <p:cNvPicPr>
            <a:picLocks noChangeAspect="1"/>
          </p:cNvPicPr>
          <p:nvPr/>
        </p:nvPicPr>
        <p:blipFill>
          <a:blip r:embed="rId2"/>
          <a:stretch>
            <a:fillRect/>
          </a:stretch>
        </p:blipFill>
        <p:spPr>
          <a:xfrm>
            <a:off x="1924050" y="1441450"/>
            <a:ext cx="9156700" cy="6870700"/>
          </a:xfrm>
          <a:prstGeom prst="rect">
            <a:avLst/>
          </a:prstGeom>
        </p:spPr>
      </p:pic>
    </p:spTree>
    <p:extLst>
      <p:ext uri="{BB962C8B-B14F-4D97-AF65-F5344CB8AC3E}">
        <p14:creationId xmlns:p14="http://schemas.microsoft.com/office/powerpoint/2010/main" val="152917689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59</a:t>
            </a:fld>
            <a:endParaRPr lang="en-US"/>
          </a:p>
        </p:txBody>
      </p:sp>
      <p:pic>
        <p:nvPicPr>
          <p:cNvPr id="2" name="Picture 1">
            <a:extLst>
              <a:ext uri="{FF2B5EF4-FFF2-40B4-BE49-F238E27FC236}">
                <a16:creationId xmlns:a16="http://schemas.microsoft.com/office/drawing/2014/main" id="{A0521272-9ECB-D64D-A16F-F13FDC4B96C2}"/>
              </a:ext>
            </a:extLst>
          </p:cNvPr>
          <p:cNvPicPr>
            <a:picLocks noChangeAspect="1"/>
          </p:cNvPicPr>
          <p:nvPr/>
        </p:nvPicPr>
        <p:blipFill>
          <a:blip r:embed="rId2"/>
          <a:stretch>
            <a:fillRect/>
          </a:stretch>
        </p:blipFill>
        <p:spPr>
          <a:xfrm>
            <a:off x="1949450" y="1428750"/>
            <a:ext cx="9105900" cy="6896100"/>
          </a:xfrm>
          <a:prstGeom prst="rect">
            <a:avLst/>
          </a:prstGeom>
        </p:spPr>
      </p:pic>
    </p:spTree>
    <p:extLst>
      <p:ext uri="{BB962C8B-B14F-4D97-AF65-F5344CB8AC3E}">
        <p14:creationId xmlns:p14="http://schemas.microsoft.com/office/powerpoint/2010/main" val="3362844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6</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2"/>
          <a:stretch>
            <a:fillRect/>
          </a:stretch>
        </p:blipFill>
        <p:spPr>
          <a:xfrm rot="5400000">
            <a:off x="8873657" y="1321140"/>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3"/>
          <a:stretch>
            <a:fillRect/>
          </a:stretch>
        </p:blipFill>
        <p:spPr>
          <a:xfrm>
            <a:off x="2233609" y="2362200"/>
            <a:ext cx="5588000" cy="1727200"/>
          </a:xfrm>
          <a:prstGeom prst="rect">
            <a:avLst/>
          </a:prstGeom>
        </p:spPr>
      </p:pic>
      <p:pic>
        <p:nvPicPr>
          <p:cNvPr id="2" name="Picture 1">
            <a:extLst>
              <a:ext uri="{FF2B5EF4-FFF2-40B4-BE49-F238E27FC236}">
                <a16:creationId xmlns:a16="http://schemas.microsoft.com/office/drawing/2014/main" id="{5C38F0A9-0CDD-FAFD-5902-434BFD69626F}"/>
              </a:ext>
            </a:extLst>
          </p:cNvPr>
          <p:cNvPicPr>
            <a:picLocks noChangeAspect="1"/>
          </p:cNvPicPr>
          <p:nvPr/>
        </p:nvPicPr>
        <p:blipFill>
          <a:blip r:embed="rId4"/>
          <a:stretch>
            <a:fillRect/>
          </a:stretch>
        </p:blipFill>
        <p:spPr>
          <a:xfrm>
            <a:off x="2844800" y="4794956"/>
            <a:ext cx="7772400" cy="4401090"/>
          </a:xfrm>
          <a:prstGeom prst="rect">
            <a:avLst/>
          </a:prstGeom>
        </p:spPr>
      </p:pic>
    </p:spTree>
    <p:extLst>
      <p:ext uri="{BB962C8B-B14F-4D97-AF65-F5344CB8AC3E}">
        <p14:creationId xmlns:p14="http://schemas.microsoft.com/office/powerpoint/2010/main" val="5909016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60</a:t>
            </a:fld>
            <a:endParaRPr lang="en-US"/>
          </a:p>
        </p:txBody>
      </p:sp>
      <p:pic>
        <p:nvPicPr>
          <p:cNvPr id="2" name="Picture 1">
            <a:extLst>
              <a:ext uri="{FF2B5EF4-FFF2-40B4-BE49-F238E27FC236}">
                <a16:creationId xmlns:a16="http://schemas.microsoft.com/office/drawing/2014/main" id="{D3D468F2-CAC6-2547-AE7D-73356D85005A}"/>
              </a:ext>
            </a:extLst>
          </p:cNvPr>
          <p:cNvPicPr>
            <a:picLocks noChangeAspect="1"/>
          </p:cNvPicPr>
          <p:nvPr/>
        </p:nvPicPr>
        <p:blipFill>
          <a:blip r:embed="rId2"/>
          <a:stretch>
            <a:fillRect/>
          </a:stretch>
        </p:blipFill>
        <p:spPr>
          <a:xfrm>
            <a:off x="1924050" y="1428750"/>
            <a:ext cx="9156700" cy="6896100"/>
          </a:xfrm>
          <a:prstGeom prst="rect">
            <a:avLst/>
          </a:prstGeom>
        </p:spPr>
      </p:pic>
    </p:spTree>
    <p:extLst>
      <p:ext uri="{BB962C8B-B14F-4D97-AF65-F5344CB8AC3E}">
        <p14:creationId xmlns:p14="http://schemas.microsoft.com/office/powerpoint/2010/main" val="48558334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61</a:t>
            </a:fld>
            <a:endParaRPr lang="en-US"/>
          </a:p>
        </p:txBody>
      </p:sp>
      <p:pic>
        <p:nvPicPr>
          <p:cNvPr id="3" name="Picture 2">
            <a:extLst>
              <a:ext uri="{FF2B5EF4-FFF2-40B4-BE49-F238E27FC236}">
                <a16:creationId xmlns:a16="http://schemas.microsoft.com/office/drawing/2014/main" id="{1DDE18B0-9952-314E-9345-9AB40B501268}"/>
              </a:ext>
            </a:extLst>
          </p:cNvPr>
          <p:cNvPicPr>
            <a:picLocks noChangeAspect="1"/>
          </p:cNvPicPr>
          <p:nvPr/>
        </p:nvPicPr>
        <p:blipFill>
          <a:blip r:embed="rId2"/>
          <a:stretch>
            <a:fillRect/>
          </a:stretch>
        </p:blipFill>
        <p:spPr>
          <a:xfrm>
            <a:off x="1879600" y="1422400"/>
            <a:ext cx="9245600" cy="6908800"/>
          </a:xfrm>
          <a:prstGeom prst="rect">
            <a:avLst/>
          </a:prstGeom>
        </p:spPr>
      </p:pic>
    </p:spTree>
    <p:extLst>
      <p:ext uri="{BB962C8B-B14F-4D97-AF65-F5344CB8AC3E}">
        <p14:creationId xmlns:p14="http://schemas.microsoft.com/office/powerpoint/2010/main" val="24156317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62</a:t>
            </a:fld>
            <a:endParaRPr lang="en-US"/>
          </a:p>
        </p:txBody>
      </p:sp>
      <p:pic>
        <p:nvPicPr>
          <p:cNvPr id="3" name="Picture 2">
            <a:extLst>
              <a:ext uri="{FF2B5EF4-FFF2-40B4-BE49-F238E27FC236}">
                <a16:creationId xmlns:a16="http://schemas.microsoft.com/office/drawing/2014/main" id="{C9F77282-AA32-3142-9FA1-A72FB3200A7A}"/>
              </a:ext>
            </a:extLst>
          </p:cNvPr>
          <p:cNvPicPr>
            <a:picLocks noChangeAspect="1"/>
          </p:cNvPicPr>
          <p:nvPr/>
        </p:nvPicPr>
        <p:blipFill>
          <a:blip r:embed="rId2"/>
          <a:stretch>
            <a:fillRect/>
          </a:stretch>
        </p:blipFill>
        <p:spPr>
          <a:xfrm>
            <a:off x="1924050" y="1409700"/>
            <a:ext cx="9156700" cy="6934200"/>
          </a:xfrm>
          <a:prstGeom prst="rect">
            <a:avLst/>
          </a:prstGeom>
        </p:spPr>
      </p:pic>
    </p:spTree>
    <p:extLst>
      <p:ext uri="{BB962C8B-B14F-4D97-AF65-F5344CB8AC3E}">
        <p14:creationId xmlns:p14="http://schemas.microsoft.com/office/powerpoint/2010/main" val="139455990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63</a:t>
            </a:fld>
            <a:endParaRPr lang="en-US"/>
          </a:p>
        </p:txBody>
      </p:sp>
      <p:pic>
        <p:nvPicPr>
          <p:cNvPr id="2" name="Picture 1">
            <a:extLst>
              <a:ext uri="{FF2B5EF4-FFF2-40B4-BE49-F238E27FC236}">
                <a16:creationId xmlns:a16="http://schemas.microsoft.com/office/drawing/2014/main" id="{4305103A-14D1-E644-8B14-F2C53EBD778D}"/>
              </a:ext>
            </a:extLst>
          </p:cNvPr>
          <p:cNvPicPr>
            <a:picLocks noChangeAspect="1"/>
          </p:cNvPicPr>
          <p:nvPr/>
        </p:nvPicPr>
        <p:blipFill>
          <a:blip r:embed="rId2"/>
          <a:stretch>
            <a:fillRect/>
          </a:stretch>
        </p:blipFill>
        <p:spPr>
          <a:xfrm>
            <a:off x="1905000" y="1403350"/>
            <a:ext cx="9194800" cy="6946900"/>
          </a:xfrm>
          <a:prstGeom prst="rect">
            <a:avLst/>
          </a:prstGeom>
        </p:spPr>
      </p:pic>
    </p:spTree>
    <p:extLst>
      <p:ext uri="{BB962C8B-B14F-4D97-AF65-F5344CB8AC3E}">
        <p14:creationId xmlns:p14="http://schemas.microsoft.com/office/powerpoint/2010/main" val="32019326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64</a:t>
            </a:fld>
            <a:endParaRPr lang="en-US"/>
          </a:p>
        </p:txBody>
      </p:sp>
      <p:pic>
        <p:nvPicPr>
          <p:cNvPr id="2" name="Picture 1">
            <a:extLst>
              <a:ext uri="{FF2B5EF4-FFF2-40B4-BE49-F238E27FC236}">
                <a16:creationId xmlns:a16="http://schemas.microsoft.com/office/drawing/2014/main" id="{62CBA4CF-28C1-AF45-8BBF-46175FFFE114}"/>
              </a:ext>
            </a:extLst>
          </p:cNvPr>
          <p:cNvPicPr>
            <a:picLocks noChangeAspect="1"/>
          </p:cNvPicPr>
          <p:nvPr/>
        </p:nvPicPr>
        <p:blipFill>
          <a:blip r:embed="rId2"/>
          <a:stretch>
            <a:fillRect/>
          </a:stretch>
        </p:blipFill>
        <p:spPr>
          <a:xfrm>
            <a:off x="1885950" y="1435100"/>
            <a:ext cx="9232900" cy="6883400"/>
          </a:xfrm>
          <a:prstGeom prst="rect">
            <a:avLst/>
          </a:prstGeom>
        </p:spPr>
      </p:pic>
    </p:spTree>
    <p:extLst>
      <p:ext uri="{BB962C8B-B14F-4D97-AF65-F5344CB8AC3E}">
        <p14:creationId xmlns:p14="http://schemas.microsoft.com/office/powerpoint/2010/main" val="100530638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65</a:t>
            </a:fld>
            <a:endParaRPr lang="en-US"/>
          </a:p>
        </p:txBody>
      </p:sp>
      <p:pic>
        <p:nvPicPr>
          <p:cNvPr id="2" name="Picture 1">
            <a:extLst>
              <a:ext uri="{FF2B5EF4-FFF2-40B4-BE49-F238E27FC236}">
                <a16:creationId xmlns:a16="http://schemas.microsoft.com/office/drawing/2014/main" id="{89F305E4-5223-A746-AEC3-2E6E7D7BB9DE}"/>
              </a:ext>
            </a:extLst>
          </p:cNvPr>
          <p:cNvPicPr>
            <a:picLocks noChangeAspect="1"/>
          </p:cNvPicPr>
          <p:nvPr/>
        </p:nvPicPr>
        <p:blipFill>
          <a:blip r:embed="rId2"/>
          <a:stretch>
            <a:fillRect/>
          </a:stretch>
        </p:blipFill>
        <p:spPr>
          <a:xfrm>
            <a:off x="1892300" y="1390650"/>
            <a:ext cx="9220200" cy="6972300"/>
          </a:xfrm>
          <a:prstGeom prst="rect">
            <a:avLst/>
          </a:prstGeom>
        </p:spPr>
      </p:pic>
    </p:spTree>
    <p:extLst>
      <p:ext uri="{BB962C8B-B14F-4D97-AF65-F5344CB8AC3E}">
        <p14:creationId xmlns:p14="http://schemas.microsoft.com/office/powerpoint/2010/main" val="28410104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66</a:t>
            </a:fld>
            <a:endParaRPr lang="en-US"/>
          </a:p>
        </p:txBody>
      </p:sp>
      <p:pic>
        <p:nvPicPr>
          <p:cNvPr id="2" name="Picture 1">
            <a:extLst>
              <a:ext uri="{FF2B5EF4-FFF2-40B4-BE49-F238E27FC236}">
                <a16:creationId xmlns:a16="http://schemas.microsoft.com/office/drawing/2014/main" id="{5A32833D-1D2B-4442-99BB-1B233E5A2C17}"/>
              </a:ext>
            </a:extLst>
          </p:cNvPr>
          <p:cNvPicPr>
            <a:picLocks noChangeAspect="1"/>
          </p:cNvPicPr>
          <p:nvPr/>
        </p:nvPicPr>
        <p:blipFill>
          <a:blip r:embed="rId2"/>
          <a:stretch>
            <a:fillRect/>
          </a:stretch>
        </p:blipFill>
        <p:spPr>
          <a:xfrm>
            <a:off x="1917700" y="1397000"/>
            <a:ext cx="9169400" cy="6959600"/>
          </a:xfrm>
          <a:prstGeom prst="rect">
            <a:avLst/>
          </a:prstGeom>
        </p:spPr>
      </p:pic>
    </p:spTree>
    <p:extLst>
      <p:ext uri="{BB962C8B-B14F-4D97-AF65-F5344CB8AC3E}">
        <p14:creationId xmlns:p14="http://schemas.microsoft.com/office/powerpoint/2010/main" val="379246796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67</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258353" y="381000"/>
            <a:ext cx="1672254" cy="46166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a:off x="939800" y="1143000"/>
            <a:ext cx="11502587" cy="4154983"/>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reflects spatial distribution of structure</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reflects dynamic response, drag coefficient in terms of an equivalent sphere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While both depend on “size” they have different dependencies on the details of structure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If the structure remains the same and only the amount or mass changes the ratio between these parameters remains constant.  So the ratio describes, in someway, the structural connectivity, that is, how the structure is put together.</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082800" y="5486400"/>
            <a:ext cx="2260600" cy="2730500"/>
          </a:xfrm>
          <a:prstGeom prst="rect">
            <a:avLst/>
          </a:prstGeom>
        </p:spPr>
      </p:pic>
      <p:sp>
        <p:nvSpPr>
          <p:cNvPr id="7" name="TextBox 6"/>
          <p:cNvSpPr txBox="1"/>
          <p:nvPr/>
        </p:nvSpPr>
        <p:spPr>
          <a:xfrm>
            <a:off x="5892800" y="5410200"/>
            <a:ext cx="5029200" cy="1200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also be considered in the context of the “universal constant”</a:t>
            </a:r>
          </a:p>
          <a:p>
            <a:pPr algn="l"/>
            <a:endParaRPr lang="en-US"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54514369"/>
              </p:ext>
            </p:extLst>
          </p:nvPr>
        </p:nvGraphicFramePr>
        <p:xfrm>
          <a:off x="7112000" y="6629400"/>
          <a:ext cx="1212103" cy="749300"/>
        </p:xfrm>
        <a:graphic>
          <a:graphicData uri="http://schemas.openxmlformats.org/presentationml/2006/ole">
            <mc:AlternateContent xmlns:mc="http://schemas.openxmlformats.org/markup-compatibility/2006">
              <mc:Choice xmlns:v="urn:schemas-microsoft-com:vml" Requires="v">
                <p:oleObj name="Equation" r:id="rId3" imgW="698500" imgH="431800" progId="Equation.3">
                  <p:embed/>
                </p:oleObj>
              </mc:Choice>
              <mc:Fallback>
                <p:oleObj name="Equation" r:id="rId3" imgW="698500" imgH="431800" progId="Equation.3">
                  <p:embed/>
                  <p:pic>
                    <p:nvPicPr>
                      <p:cNvPr id="0" name=""/>
                      <p:cNvPicPr/>
                      <p:nvPr/>
                    </p:nvPicPr>
                    <p:blipFill>
                      <a:blip r:embed="rId4"/>
                      <a:stretch>
                        <a:fillRect/>
                      </a:stretch>
                    </p:blipFill>
                    <p:spPr>
                      <a:xfrm>
                        <a:off x="7112000" y="6629400"/>
                        <a:ext cx="1212103" cy="749300"/>
                      </a:xfrm>
                      <a:prstGeom prst="rect">
                        <a:avLst/>
                      </a:prstGeom>
                    </p:spPr>
                  </p:pic>
                </p:oleObj>
              </mc:Fallback>
            </mc:AlternateContent>
          </a:graphicData>
        </a:graphic>
      </p:graphicFrame>
      <p:sp>
        <p:nvSpPr>
          <p:cNvPr id="10" name="TextBox 9"/>
          <p:cNvSpPr txBox="1"/>
          <p:nvPr/>
        </p:nvSpPr>
        <p:spPr>
          <a:xfrm>
            <a:off x="5283200" y="7848600"/>
            <a:ext cx="6705600" cy="67710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hlinkClick r:id="rId5"/>
              </a:rPr>
              <a:t>Lederer</a:t>
            </a:r>
            <a:r>
              <a:rPr lang="en-US" dirty="0">
                <a:latin typeface="Times New Roman" panose="02020603050405020304" pitchFamily="18" charset="0"/>
                <a:cs typeface="Times New Roman" panose="02020603050405020304" pitchFamily="18" charset="0"/>
                <a:hlinkClick r:id="rId5"/>
              </a:rPr>
              <a:t> A et al. Angewandte Chemi 52 </a:t>
            </a:r>
            <a:r>
              <a:rPr lang="en-US" dirty="0">
                <a:latin typeface="Times New Roman" panose="02020603050405020304" pitchFamily="18" charset="0"/>
                <a:cs typeface="Times New Roman" panose="02020603050405020304" pitchFamily="18" charset="0"/>
                <a:hlinkClick r:id="rId6" action="ppaction://hlinkfile"/>
              </a:rPr>
              <a:t>4659 (2013).</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Lucida Grande"/>
                <a:cs typeface="Times New Roman" panose="02020603050405020304" pitchFamily="18" charset="0"/>
              </a:rPr>
              <a:t>http://</a:t>
            </a:r>
            <a:r>
              <a:rPr lang="en-US" sz="1400" dirty="0" err="1">
                <a:latin typeface="Times New Roman" panose="02020603050405020304" pitchFamily="18" charset="0"/>
                <a:ea typeface="Lucida Grande"/>
                <a:cs typeface="Times New Roman" panose="02020603050405020304" pitchFamily="18" charset="0"/>
              </a:rPr>
              <a:t>www.eng.uc.edu</a:t>
            </a:r>
            <a:r>
              <a:rPr lang="en-US" sz="1400" dirty="0">
                <a:latin typeface="Times New Roman" panose="02020603050405020304" pitchFamily="18" charset="0"/>
                <a:ea typeface="Lucida Grande"/>
                <a:cs typeface="Times New Roman" panose="02020603050405020304" pitchFamily="18" charset="0"/>
              </a:rPr>
              <a:t>/~</a:t>
            </a:r>
            <a:r>
              <a:rPr lang="en-US" sz="1400" dirty="0" err="1">
                <a:latin typeface="Times New Roman" panose="02020603050405020304" pitchFamily="18" charset="0"/>
                <a:ea typeface="Lucida Grande"/>
                <a:cs typeface="Times New Roman" panose="02020603050405020304" pitchFamily="18" charset="0"/>
              </a:rPr>
              <a:t>gbeaucag</a:t>
            </a:r>
            <a:r>
              <a:rPr lang="en-US" sz="1400" dirty="0">
                <a:latin typeface="Times New Roman" panose="02020603050405020304" pitchFamily="18" charset="0"/>
                <a:ea typeface="Lucida Grande"/>
                <a:cs typeface="Times New Roman" panose="02020603050405020304" pitchFamily="18" charset="0"/>
              </a:rPr>
              <a:t>/Classes/Properties/DresdenRgbyRh4659_ftp.pdf</a:t>
            </a:r>
            <a:r>
              <a:rPr lang="en-US"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01364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68</a:t>
            </a:fld>
            <a:endParaRPr lang="en-US" dirty="0"/>
          </a:p>
        </p:txBody>
      </p:sp>
      <p:pic>
        <p:nvPicPr>
          <p:cNvPr id="3" name="Picture 2"/>
          <p:cNvPicPr>
            <a:picLocks noChangeAspect="1"/>
          </p:cNvPicPr>
          <p:nvPr/>
        </p:nvPicPr>
        <p:blipFill>
          <a:blip r:embed="rId2"/>
          <a:stretch>
            <a:fillRect/>
          </a:stretch>
        </p:blipFill>
        <p:spPr>
          <a:xfrm>
            <a:off x="3835400" y="304800"/>
            <a:ext cx="5181600" cy="4428904"/>
          </a:xfrm>
          <a:prstGeom prst="rect">
            <a:avLst/>
          </a:prstGeom>
        </p:spPr>
      </p:pic>
      <p:pic>
        <p:nvPicPr>
          <p:cNvPr id="5" name="Picture 4"/>
          <p:cNvPicPr>
            <a:picLocks noChangeAspect="1"/>
          </p:cNvPicPr>
          <p:nvPr/>
        </p:nvPicPr>
        <p:blipFill>
          <a:blip r:embed="rId3"/>
          <a:stretch>
            <a:fillRect/>
          </a:stretch>
        </p:blipFill>
        <p:spPr>
          <a:xfrm>
            <a:off x="1320800" y="6172200"/>
            <a:ext cx="698500" cy="571500"/>
          </a:xfrm>
          <a:prstGeom prst="rect">
            <a:avLst/>
          </a:prstGeom>
        </p:spPr>
      </p:pic>
      <p:pic>
        <p:nvPicPr>
          <p:cNvPr id="6" name="Picture 5"/>
          <p:cNvPicPr>
            <a:picLocks noChangeAspect="1"/>
          </p:cNvPicPr>
          <p:nvPr/>
        </p:nvPicPr>
        <p:blipFill>
          <a:blip r:embed="rId4"/>
          <a:stretch>
            <a:fillRect/>
          </a:stretch>
        </p:blipFill>
        <p:spPr>
          <a:xfrm>
            <a:off x="2540000" y="4648200"/>
            <a:ext cx="5156200" cy="4457054"/>
          </a:xfrm>
          <a:prstGeom prst="rect">
            <a:avLst/>
          </a:prstGeom>
        </p:spPr>
      </p:pic>
      <p:sp>
        <p:nvSpPr>
          <p:cNvPr id="7" name="TextBox 6"/>
          <p:cNvSpPr txBox="1"/>
          <p:nvPr/>
        </p:nvSpPr>
        <p:spPr>
          <a:xfrm>
            <a:off x="5588000" y="1524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8" name="Picture 7"/>
          <p:cNvPicPr>
            <a:picLocks noChangeAspect="1"/>
          </p:cNvPicPr>
          <p:nvPr/>
        </p:nvPicPr>
        <p:blipFill>
          <a:blip r:embed="rId5"/>
          <a:stretch>
            <a:fillRect/>
          </a:stretch>
        </p:blipFill>
        <p:spPr>
          <a:xfrm>
            <a:off x="7797800" y="5791200"/>
            <a:ext cx="4216400" cy="1473200"/>
          </a:xfrm>
          <a:prstGeom prst="rect">
            <a:avLst/>
          </a:prstGeom>
        </p:spPr>
      </p:pic>
      <p:sp>
        <p:nvSpPr>
          <p:cNvPr id="9" name="Rectangle 8"/>
          <p:cNvSpPr/>
          <p:nvPr/>
        </p:nvSpPr>
        <p:spPr>
          <a:xfrm>
            <a:off x="0" y="9216270"/>
            <a:ext cx="8026400" cy="523220"/>
          </a:xfrm>
          <a:prstGeom prst="rect">
            <a:avLst/>
          </a:prstGeom>
        </p:spPr>
        <p:txBody>
          <a:bodyPr wrap="square">
            <a:spAutoFit/>
          </a:bodyPr>
          <a:lstStyle/>
          <a:p>
            <a:pPr algn="l"/>
            <a:r>
              <a:rPr lang="en-US" sz="1400" dirty="0">
                <a:hlinkClick r:id="rId6" action="ppaction://hlinkfile"/>
              </a:rPr>
              <a:t>Lederer A </a:t>
            </a:r>
            <a:r>
              <a:rPr lang="en-US" sz="1400" dirty="0">
                <a:hlinkClick r:id="rId7"/>
              </a:rPr>
              <a:t>et al. Angewandte Chemi 52 </a:t>
            </a:r>
            <a:r>
              <a:rPr lang="en-US" sz="1400" dirty="0">
                <a:hlinkClick r:id="rId6" action="ppaction://hlinkfile"/>
              </a:rPr>
              <a:t>4659 (2013).</a:t>
            </a:r>
            <a:r>
              <a:rPr lang="en-US" sz="1400" dirty="0"/>
              <a:t> (</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/Classes/Properties/DresdenRgbyRh4659_ftp.pdf</a:t>
            </a:r>
            <a:r>
              <a:rPr lang="en-US" sz="1400" dirty="0"/>
              <a:t>)</a:t>
            </a:r>
          </a:p>
        </p:txBody>
      </p:sp>
      <p:pic>
        <p:nvPicPr>
          <p:cNvPr id="10" name="Picture 9"/>
          <p:cNvPicPr>
            <a:picLocks noChangeAspect="1"/>
          </p:cNvPicPr>
          <p:nvPr/>
        </p:nvPicPr>
        <p:blipFill>
          <a:blip r:embed="rId8"/>
          <a:stretch>
            <a:fillRect/>
          </a:stretch>
        </p:blipFill>
        <p:spPr>
          <a:xfrm>
            <a:off x="8940800" y="7315200"/>
            <a:ext cx="1816100" cy="228600"/>
          </a:xfrm>
          <a:prstGeom prst="rect">
            <a:avLst/>
          </a:prstGeom>
        </p:spPr>
      </p:pic>
    </p:spTree>
    <p:extLst>
      <p:ext uri="{BB962C8B-B14F-4D97-AF65-F5344CB8AC3E}">
        <p14:creationId xmlns:p14="http://schemas.microsoft.com/office/powerpoint/2010/main" val="2802858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69</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Tree>
    <p:extLst>
      <p:ext uri="{BB962C8B-B14F-4D97-AF65-F5344CB8AC3E}">
        <p14:creationId xmlns:p14="http://schemas.microsoft.com/office/powerpoint/2010/main" val="33223396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7</a:t>
            </a:fld>
            <a:endParaRPr lang="en-US" dirty="0"/>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pic>
        <p:nvPicPr>
          <p:cNvPr id="2" name="Picture 1">
            <a:extLst>
              <a:ext uri="{FF2B5EF4-FFF2-40B4-BE49-F238E27FC236}">
                <a16:creationId xmlns:a16="http://schemas.microsoft.com/office/drawing/2014/main" id="{473EC8C7-B911-C846-9E8A-C665A3A81955}"/>
              </a:ext>
            </a:extLst>
          </p:cNvPr>
          <p:cNvPicPr>
            <a:picLocks noChangeAspect="1"/>
          </p:cNvPicPr>
          <p:nvPr/>
        </p:nvPicPr>
        <p:blipFill>
          <a:blip r:embed="rId4"/>
          <a:stretch>
            <a:fillRect/>
          </a:stretch>
        </p:blipFill>
        <p:spPr>
          <a:xfrm>
            <a:off x="1479550" y="3581400"/>
            <a:ext cx="4876800" cy="3060700"/>
          </a:xfrm>
          <a:prstGeom prst="rect">
            <a:avLst/>
          </a:prstGeom>
        </p:spPr>
      </p:pic>
      <p:pic>
        <p:nvPicPr>
          <p:cNvPr id="3" name="Picture 2">
            <a:extLst>
              <a:ext uri="{FF2B5EF4-FFF2-40B4-BE49-F238E27FC236}">
                <a16:creationId xmlns:a16="http://schemas.microsoft.com/office/drawing/2014/main" id="{BCF94C28-E0B1-61DA-78FE-BF33CABB1101}"/>
              </a:ext>
            </a:extLst>
          </p:cNvPr>
          <p:cNvPicPr>
            <a:picLocks noChangeAspect="1"/>
          </p:cNvPicPr>
          <p:nvPr/>
        </p:nvPicPr>
        <p:blipFill>
          <a:blip r:embed="rId5"/>
          <a:stretch>
            <a:fillRect/>
          </a:stretch>
        </p:blipFill>
        <p:spPr>
          <a:xfrm rot="164174">
            <a:off x="7011157" y="2049463"/>
            <a:ext cx="5669793" cy="7691437"/>
          </a:xfrm>
          <a:prstGeom prst="rect">
            <a:avLst/>
          </a:prstGeom>
        </p:spPr>
      </p:pic>
      <p:sp>
        <p:nvSpPr>
          <p:cNvPr id="5" name="TextBox 1">
            <a:extLst>
              <a:ext uri="{FF2B5EF4-FFF2-40B4-BE49-F238E27FC236}">
                <a16:creationId xmlns:a16="http://schemas.microsoft.com/office/drawing/2014/main" id="{E0A2FB75-916F-A474-A40E-88FEA99DC1BE}"/>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
        <p:nvSpPr>
          <p:cNvPr id="7" name="TextBox 6">
            <a:extLst>
              <a:ext uri="{FF2B5EF4-FFF2-40B4-BE49-F238E27FC236}">
                <a16:creationId xmlns:a16="http://schemas.microsoft.com/office/drawing/2014/main" id="{2F6051CF-58A4-488D-B96B-6461134C50AB}"/>
              </a:ext>
            </a:extLst>
          </p:cNvPr>
          <p:cNvSpPr txBox="1"/>
          <p:nvPr/>
        </p:nvSpPr>
        <p:spPr>
          <a:xfrm>
            <a:off x="863600" y="2729746"/>
            <a:ext cx="6504972" cy="461665"/>
          </a:xfrm>
          <a:prstGeom prst="rect">
            <a:avLst/>
          </a:prstGeom>
          <a:noFill/>
        </p:spPr>
        <p:txBody>
          <a:bodyPr wrap="square">
            <a:spAutoFit/>
          </a:bodyPr>
          <a:lstStyle/>
          <a:p>
            <a:r>
              <a:rPr lang="en-US" sz="2400" i="1" dirty="0" err="1">
                <a:latin typeface="Symbol" pitchFamily="2" charset="2"/>
                <a:cs typeface="Times New Roman" panose="02020603050405020304" pitchFamily="18" charset="0"/>
              </a:rPr>
              <a:t>h</a:t>
            </a:r>
            <a:r>
              <a:rPr lang="en-US" sz="2400" baseline="-25000" dirty="0" err="1">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 </a:t>
            </a:r>
            <a:r>
              <a:rPr lang="en-US" sz="2400" i="1" dirty="0">
                <a:latin typeface="Symbol" pitchFamily="2" charset="2"/>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(1+</a:t>
            </a:r>
            <a:r>
              <a:rPr lang="en-US" sz="2400" i="1"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a:t>
            </a:r>
            <a:r>
              <a:rPr lang="en-US" sz="2400" i="1" dirty="0">
                <a:latin typeface="Symbol" pitchFamily="2" charset="2"/>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87721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70</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3073400" y="7772400"/>
            <a:ext cx="7086600" cy="892552"/>
          </a:xfrm>
          <a:prstGeom prst="rect">
            <a:avLst/>
          </a:prstGeom>
          <a:noFill/>
        </p:spPr>
        <p:txBody>
          <a:bodyPr wrap="square" rtlCol="0">
            <a:spAutoFit/>
          </a:bodyPr>
          <a:lstStyle/>
          <a:p>
            <a:r>
              <a:rPr lang="en-US" dirty="0">
                <a:hlinkClick r:id="rId2"/>
              </a:rPr>
              <a:t>Burchard, Schmidt, Stockmayer, Macro. 13 1265 (1980)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2"/>
              </a:rPr>
              <a:t>) </a:t>
            </a:r>
            <a:endParaRPr lang="en-US" sz="1400" dirty="0"/>
          </a:p>
        </p:txBody>
      </p:sp>
      <p:pic>
        <p:nvPicPr>
          <p:cNvPr id="6" name="Picture 5"/>
          <p:cNvPicPr>
            <a:picLocks noChangeAspect="1"/>
          </p:cNvPicPr>
          <p:nvPr/>
        </p:nvPicPr>
        <p:blipFill>
          <a:blip r:embed="rId3"/>
          <a:stretch>
            <a:fillRect/>
          </a:stretch>
        </p:blipFill>
        <p:spPr>
          <a:xfrm>
            <a:off x="635000" y="2667000"/>
            <a:ext cx="6299200" cy="4178300"/>
          </a:xfrm>
          <a:prstGeom prst="rect">
            <a:avLst/>
          </a:prstGeom>
        </p:spPr>
      </p:pic>
      <p:pic>
        <p:nvPicPr>
          <p:cNvPr id="7" name="Picture 6"/>
          <p:cNvPicPr>
            <a:picLocks noChangeAspect="1"/>
          </p:cNvPicPr>
          <p:nvPr/>
        </p:nvPicPr>
        <p:blipFill>
          <a:blip r:embed="rId4"/>
          <a:stretch>
            <a:fillRect/>
          </a:stretch>
        </p:blipFill>
        <p:spPr>
          <a:xfrm>
            <a:off x="6502400" y="3581400"/>
            <a:ext cx="6286500" cy="2159000"/>
          </a:xfrm>
          <a:prstGeom prst="rect">
            <a:avLst/>
          </a:prstGeom>
        </p:spPr>
      </p:pic>
    </p:spTree>
    <p:extLst>
      <p:ext uri="{BB962C8B-B14F-4D97-AF65-F5344CB8AC3E}">
        <p14:creationId xmlns:p14="http://schemas.microsoft.com/office/powerpoint/2010/main" val="17323094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71</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pic>
        <p:nvPicPr>
          <p:cNvPr id="5" name="Picture 4"/>
          <p:cNvPicPr>
            <a:picLocks noChangeAspect="1"/>
          </p:cNvPicPr>
          <p:nvPr/>
        </p:nvPicPr>
        <p:blipFill>
          <a:blip r:embed="rId3"/>
          <a:stretch>
            <a:fillRect/>
          </a:stretch>
        </p:blipFill>
        <p:spPr>
          <a:xfrm>
            <a:off x="711200" y="685800"/>
            <a:ext cx="5892800" cy="82677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4"/>
              </a:rPr>
              <a:t>Wang X., </a:t>
            </a:r>
            <a:r>
              <a:rPr lang="en-US" dirty="0" err="1">
                <a:hlinkClick r:id="rId4"/>
              </a:rPr>
              <a:t>Qiu</a:t>
            </a:r>
            <a:r>
              <a:rPr lang="en-US" dirty="0">
                <a:hlinkClick r:id="rId4"/>
              </a:rPr>
              <a:t> X. , Wu C. Macro. 31 2972 (1998). </a:t>
            </a:r>
            <a:r>
              <a:rPr lang="en-US" sz="1400" dirty="0">
                <a:hlinkClick r:id="rId4"/>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4"/>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1.5 = Random Coil</a:t>
            </a:r>
          </a:p>
          <a:p>
            <a:pPr algn="l"/>
            <a:r>
              <a:rPr lang="en-US" dirty="0">
                <a:latin typeface="Times New Roman" panose="02020603050405020304" pitchFamily="18" charset="0"/>
                <a:cs typeface="Times New Roman" panose="02020603050405020304" pitchFamily="18" charset="0"/>
              </a:rPr>
              <a:t>~0.56 = Globule</a:t>
            </a:r>
          </a:p>
          <a:p>
            <a:pPr algn="l"/>
            <a:r>
              <a:rPr lang="en-US" dirty="0">
                <a:latin typeface="Times New Roman" panose="02020603050405020304" pitchFamily="18" charset="0"/>
                <a:cs typeface="Times New Roman" panose="02020603050405020304" pitchFamily="18" charset="0"/>
              </a:rPr>
              <a:t>Globule to Coil =&gt; Smooth Transition</a:t>
            </a:r>
          </a:p>
          <a:p>
            <a:pPr algn="l"/>
            <a:r>
              <a:rPr lang="en-US" dirty="0">
                <a:latin typeface="Times New Roman" panose="02020603050405020304" pitchFamily="18" charset="0"/>
                <a:cs typeface="Times New Roman" panose="02020603050405020304" pitchFamily="18" charset="0"/>
              </a:rPr>
              <a:t>Coil to Globule =&gt; Intermediate State</a:t>
            </a:r>
          </a:p>
          <a:p>
            <a:pPr algn="l"/>
            <a:r>
              <a:rPr lang="en-US" dirty="0">
                <a:latin typeface="Times New Roman" panose="02020603050405020304" pitchFamily="18" charset="0"/>
                <a:cs typeface="Times New Roman" panose="02020603050405020304" pitchFamily="18" charset="0"/>
              </a:rPr>
              <a:t>Less than (3/5)</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0.77 (sphere)</a:t>
            </a:r>
          </a:p>
        </p:txBody>
      </p:sp>
    </p:spTree>
    <p:extLst>
      <p:ext uri="{BB962C8B-B14F-4D97-AF65-F5344CB8AC3E}">
        <p14:creationId xmlns:p14="http://schemas.microsoft.com/office/powerpoint/2010/main" val="37869209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72</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3"/>
              </a:rPr>
              <a:t>Wang X., </a:t>
            </a:r>
            <a:r>
              <a:rPr lang="en-US" dirty="0" err="1">
                <a:hlinkClick r:id="rId3"/>
              </a:rPr>
              <a:t>Qiu</a:t>
            </a:r>
            <a:r>
              <a:rPr lang="en-US" dirty="0">
                <a:hlinkClick r:id="rId3"/>
              </a:rPr>
              <a:t> X. , Wu C. Macro. 31 2972 (1998).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3"/>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t>1.5 = Random Coil</a:t>
            </a:r>
          </a:p>
          <a:p>
            <a:pPr algn="l"/>
            <a:r>
              <a:rPr lang="en-US" dirty="0"/>
              <a:t>~0.56 = Globule</a:t>
            </a:r>
          </a:p>
          <a:p>
            <a:pPr algn="l"/>
            <a:r>
              <a:rPr lang="en-US" dirty="0"/>
              <a:t>Globule to Coil =&gt; Smooth Transition</a:t>
            </a:r>
          </a:p>
          <a:p>
            <a:pPr algn="l"/>
            <a:r>
              <a:rPr lang="en-US" dirty="0"/>
              <a:t>Coil to Globule =&gt; Intermediate State</a:t>
            </a:r>
          </a:p>
          <a:p>
            <a:pPr algn="l"/>
            <a:r>
              <a:rPr lang="en-US" dirty="0"/>
              <a:t>Less than (3/5)</a:t>
            </a:r>
            <a:r>
              <a:rPr lang="en-US" baseline="30000" dirty="0"/>
              <a:t>1/2</a:t>
            </a:r>
            <a:r>
              <a:rPr lang="en-US" dirty="0"/>
              <a:t> = 0.77 (sphere)</a:t>
            </a:r>
          </a:p>
        </p:txBody>
      </p:sp>
      <p:pic>
        <p:nvPicPr>
          <p:cNvPr id="2" name="Picture 1"/>
          <p:cNvPicPr>
            <a:picLocks noChangeAspect="1"/>
          </p:cNvPicPr>
          <p:nvPr/>
        </p:nvPicPr>
        <p:blipFill>
          <a:blip r:embed="rId4"/>
          <a:stretch>
            <a:fillRect/>
          </a:stretch>
        </p:blipFill>
        <p:spPr>
          <a:xfrm>
            <a:off x="558800" y="1524000"/>
            <a:ext cx="5765800" cy="6527800"/>
          </a:xfrm>
          <a:prstGeom prst="rect">
            <a:avLst/>
          </a:prstGeom>
        </p:spPr>
      </p:pic>
    </p:spTree>
    <p:extLst>
      <p:ext uri="{BB962C8B-B14F-4D97-AF65-F5344CB8AC3E}">
        <p14:creationId xmlns:p14="http://schemas.microsoft.com/office/powerpoint/2010/main" val="41258680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73</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6426200" y="8077200"/>
            <a:ext cx="6324600" cy="1046440"/>
          </a:xfrm>
          <a:prstGeom prst="rect">
            <a:avLst/>
          </a:prstGeom>
          <a:noFill/>
        </p:spPr>
        <p:txBody>
          <a:bodyPr wrap="square" rtlCol="0">
            <a:spAutoFit/>
          </a:bodyPr>
          <a:lstStyle/>
          <a:p>
            <a:r>
              <a:rPr lang="en-US" dirty="0">
                <a:hlinkClick r:id="rId2"/>
              </a:rPr>
              <a:t>Zhou K., Lu Y. ,  </a:t>
            </a:r>
            <a:r>
              <a:rPr lang="en-US" dirty="0">
                <a:hlinkClick r:id="rId3"/>
              </a:rPr>
              <a:t>Li J.,</a:t>
            </a:r>
            <a:r>
              <a:rPr lang="en-US" dirty="0">
                <a:hlinkClick r:id="rId2"/>
              </a:rPr>
              <a:t> Shen L., Zhang F., Xie Z., Wu C.  Macro. 41 8927 (2008).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/Classes/Properties/RgbyRhCoiltoGlobulema8019128.pdf</a:t>
            </a:r>
            <a:r>
              <a:rPr lang="en-US" sz="1400" dirty="0">
                <a:hlinkClick r:id="rId2"/>
              </a:rPr>
              <a:t>)</a:t>
            </a:r>
            <a:endParaRPr lang="en-US" sz="1400" dirty="0"/>
          </a:p>
        </p:txBody>
      </p:sp>
      <p:pic>
        <p:nvPicPr>
          <p:cNvPr id="3" name="Picture 2"/>
          <p:cNvPicPr>
            <a:picLocks noChangeAspect="1"/>
          </p:cNvPicPr>
          <p:nvPr/>
        </p:nvPicPr>
        <p:blipFill>
          <a:blip r:embed="rId4"/>
          <a:stretch>
            <a:fillRect/>
          </a:stretch>
        </p:blipFill>
        <p:spPr>
          <a:xfrm>
            <a:off x="6731000" y="1447800"/>
            <a:ext cx="4914900" cy="6350000"/>
          </a:xfrm>
          <a:prstGeom prst="rect">
            <a:avLst/>
          </a:prstGeom>
        </p:spPr>
      </p:pic>
      <p:pic>
        <p:nvPicPr>
          <p:cNvPr id="6" name="Picture 5"/>
          <p:cNvPicPr>
            <a:picLocks noChangeAspect="1"/>
          </p:cNvPicPr>
          <p:nvPr/>
        </p:nvPicPr>
        <p:blipFill>
          <a:blip r:embed="rId5"/>
          <a:stretch>
            <a:fillRect/>
          </a:stretch>
        </p:blipFill>
        <p:spPr>
          <a:xfrm>
            <a:off x="1092200" y="1676400"/>
            <a:ext cx="5003800" cy="3009900"/>
          </a:xfrm>
          <a:prstGeom prst="rect">
            <a:avLst/>
          </a:prstGeom>
        </p:spPr>
      </p:pic>
      <p:sp>
        <p:nvSpPr>
          <p:cNvPr id="7" name="TextBox 6"/>
          <p:cNvSpPr txBox="1"/>
          <p:nvPr/>
        </p:nvSpPr>
        <p:spPr>
          <a:xfrm>
            <a:off x="1397000" y="5638800"/>
            <a:ext cx="4109804" cy="461665"/>
          </a:xfrm>
          <a:prstGeom prst="rect">
            <a:avLst/>
          </a:prstGeom>
          <a:noFill/>
        </p:spPr>
        <p:txBody>
          <a:bodyPr wrap="square" rtlCol="0">
            <a:spAutoFit/>
          </a:bodyPr>
          <a:lstStyle/>
          <a:p>
            <a:r>
              <a:rPr lang="en-US" dirty="0"/>
              <a:t>1.5 to 0.92 (&gt; 0.77 for sphere)</a:t>
            </a:r>
          </a:p>
        </p:txBody>
      </p:sp>
      <p:pic>
        <p:nvPicPr>
          <p:cNvPr id="8" name="Picture 7"/>
          <p:cNvPicPr>
            <a:picLocks noChangeAspect="1"/>
          </p:cNvPicPr>
          <p:nvPr/>
        </p:nvPicPr>
        <p:blipFill>
          <a:blip r:embed="rId6"/>
          <a:stretch>
            <a:fillRect/>
          </a:stretch>
        </p:blipFill>
        <p:spPr>
          <a:xfrm>
            <a:off x="1092200" y="6477000"/>
            <a:ext cx="4851400" cy="1701800"/>
          </a:xfrm>
          <a:prstGeom prst="rect">
            <a:avLst/>
          </a:prstGeom>
        </p:spPr>
      </p:pic>
    </p:spTree>
    <p:extLst>
      <p:ext uri="{BB962C8B-B14F-4D97-AF65-F5344CB8AC3E}">
        <p14:creationId xmlns:p14="http://schemas.microsoft.com/office/powerpoint/2010/main" val="215986469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74</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563153" y="457200"/>
            <a:ext cx="167225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flipH="1">
            <a:off x="5207000" y="2362200"/>
            <a:ext cx="2468881" cy="156966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ratio has also been related to the shape of a colloidal particle</a:t>
            </a:r>
          </a:p>
        </p:txBody>
      </p:sp>
    </p:spTree>
    <p:extLst>
      <p:ext uri="{BB962C8B-B14F-4D97-AF65-F5344CB8AC3E}">
        <p14:creationId xmlns:p14="http://schemas.microsoft.com/office/powerpoint/2010/main" val="149500153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75</a:t>
            </a:fld>
            <a:endParaRPr lang="en-US"/>
          </a:p>
        </p:txBody>
      </p:sp>
    </p:spTree>
    <p:extLst>
      <p:ext uri="{BB962C8B-B14F-4D97-AF65-F5344CB8AC3E}">
        <p14:creationId xmlns:p14="http://schemas.microsoft.com/office/powerpoint/2010/main" val="146653367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76</a:t>
            </a:fld>
            <a:endParaRPr lang="en-US"/>
          </a:p>
        </p:txBody>
      </p:sp>
    </p:spTree>
    <p:extLst>
      <p:ext uri="{BB962C8B-B14F-4D97-AF65-F5344CB8AC3E}">
        <p14:creationId xmlns:p14="http://schemas.microsoft.com/office/powerpoint/2010/main" val="31255498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77</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extLst>
      <p:ext uri="{BB962C8B-B14F-4D97-AF65-F5344CB8AC3E}">
        <p14:creationId xmlns:p14="http://schemas.microsoft.com/office/powerpoint/2010/main" val="25424754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78</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1842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79</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200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latin typeface="Times New Roman" panose="02020603050405020304" pitchFamily="18" charset="0"/>
                <a:cs typeface="Times New Roman" panose="02020603050405020304" pitchFamily="18" charset="0"/>
              </a:rPr>
              <a:pPr>
                <a:defRPr/>
              </a:pPr>
              <a:t>8</a:t>
            </a:fld>
            <a:endParaRPr lang="en-US" dirty="0">
              <a:latin typeface="Times New Roman" panose="02020603050405020304" pitchFamily="18" charset="0"/>
              <a:cs typeface="Times New Roman" panose="02020603050405020304" pitchFamily="18" charset="0"/>
            </a:endParaRPr>
          </a:p>
        </p:txBody>
      </p:sp>
      <p:sp>
        <p:nvSpPr>
          <p:cNvPr id="600066" name="TextBox 1"/>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6000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60007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1237" y="2971800"/>
            <a:ext cx="5437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600074"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81410" y="7162800"/>
            <a:ext cx="22076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latin typeface="Times New Roman" panose="02020603050405020304" pitchFamily="18" charset="0"/>
                <a:cs typeface="Times New Roman" panose="02020603050405020304" pitchFamily="18" charset="0"/>
              </a:rPr>
              <a:t>Utracki and Jamieson “Polymer Physics From Suspensions to Nanocomposites and Beyond” 2010 Chapter 1</a:t>
            </a:r>
          </a:p>
        </p:txBody>
      </p:sp>
      <p:sp>
        <p:nvSpPr>
          <p:cNvPr id="2" name="TextBox 1">
            <a:extLst>
              <a:ext uri="{FF2B5EF4-FFF2-40B4-BE49-F238E27FC236}">
                <a16:creationId xmlns:a16="http://schemas.microsoft.com/office/drawing/2014/main" id="{DE8726C6-A0F1-0F4E-8712-A9D5834207F6}"/>
              </a:ext>
            </a:extLst>
          </p:cNvPr>
          <p:cNvSpPr txBox="1"/>
          <p:nvPr/>
        </p:nvSpPr>
        <p:spPr>
          <a:xfrm>
            <a:off x="763063" y="7104063"/>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5" name="TextBox 14">
            <a:extLst>
              <a:ext uri="{FF2B5EF4-FFF2-40B4-BE49-F238E27FC236}">
                <a16:creationId xmlns:a16="http://schemas.microsoft.com/office/drawing/2014/main" id="{B0E17D0C-69AA-FC40-98C8-CE78A76DB29E}"/>
              </a:ext>
            </a:extLst>
          </p:cNvPr>
          <p:cNvSpPr txBox="1"/>
          <p:nvPr/>
        </p:nvSpPr>
        <p:spPr>
          <a:xfrm>
            <a:off x="463839" y="4791372"/>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6" name="TextBox 15">
            <a:extLst>
              <a:ext uri="{FF2B5EF4-FFF2-40B4-BE49-F238E27FC236}">
                <a16:creationId xmlns:a16="http://schemas.microsoft.com/office/drawing/2014/main" id="{C805752D-1021-FA40-8483-7CE8A5FFD0C2}"/>
              </a:ext>
            </a:extLst>
          </p:cNvPr>
          <p:cNvSpPr txBox="1"/>
          <p:nvPr/>
        </p:nvSpPr>
        <p:spPr>
          <a:xfrm>
            <a:off x="8894055" y="4791372"/>
            <a:ext cx="25529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Intrinsic Viscosity</a:t>
            </a:r>
          </a:p>
        </p:txBody>
      </p:sp>
      <p:sp>
        <p:nvSpPr>
          <p:cNvPr id="3" name="TextBox 2">
            <a:extLst>
              <a:ext uri="{FF2B5EF4-FFF2-40B4-BE49-F238E27FC236}">
                <a16:creationId xmlns:a16="http://schemas.microsoft.com/office/drawing/2014/main" id="{19219570-9D61-8F41-8D18-8D0C21AF591B}"/>
              </a:ext>
            </a:extLst>
          </p:cNvPr>
          <p:cNvSpPr txBox="1"/>
          <p:nvPr/>
        </p:nvSpPr>
        <p:spPr>
          <a:xfrm>
            <a:off x="9550400" y="3017966"/>
            <a:ext cx="2779928" cy="830997"/>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Reminiscent </a:t>
            </a:r>
          </a:p>
          <a:p>
            <a:r>
              <a:rPr lang="en-US" dirty="0">
                <a:latin typeface="Times New Roman" panose="02020603050405020304" pitchFamily="18" charset="0"/>
                <a:cs typeface="Times New Roman" panose="02020603050405020304" pitchFamily="18" charset="0"/>
              </a:rPr>
              <a:t>of a virial expansion.</a:t>
            </a:r>
          </a:p>
        </p:txBody>
      </p:sp>
    </p:spTree>
    <p:extLst>
      <p:ext uri="{BB962C8B-B14F-4D97-AF65-F5344CB8AC3E}">
        <p14:creationId xmlns:p14="http://schemas.microsoft.com/office/powerpoint/2010/main" val="357596393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80</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34280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81</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extLst>
      <p:ext uri="{BB962C8B-B14F-4D97-AF65-F5344CB8AC3E}">
        <p14:creationId xmlns:p14="http://schemas.microsoft.com/office/powerpoint/2010/main" val="11996097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82</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6605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83</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4280776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84</a:t>
            </a:fld>
            <a:endParaRPr lang="en-US"/>
          </a:p>
        </p:txBody>
      </p:sp>
    </p:spTree>
    <p:extLst>
      <p:ext uri="{BB962C8B-B14F-4D97-AF65-F5344CB8AC3E}">
        <p14:creationId xmlns:p14="http://schemas.microsoft.com/office/powerpoint/2010/main" val="18884335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85</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extLst>
      <p:ext uri="{BB962C8B-B14F-4D97-AF65-F5344CB8AC3E}">
        <p14:creationId xmlns:p14="http://schemas.microsoft.com/office/powerpoint/2010/main" val="31022455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86</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extLst>
      <p:ext uri="{BB962C8B-B14F-4D97-AF65-F5344CB8AC3E}">
        <p14:creationId xmlns:p14="http://schemas.microsoft.com/office/powerpoint/2010/main" val="329058095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87</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275712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88</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43254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89</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extLst>
      <p:ext uri="{BB962C8B-B14F-4D97-AF65-F5344CB8AC3E}">
        <p14:creationId xmlns:p14="http://schemas.microsoft.com/office/powerpoint/2010/main" val="14630810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9</a:t>
            </a:fld>
            <a:endParaRPr lang="en-US" dirty="0"/>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
        <p:nvSpPr>
          <p:cNvPr id="16" name="TextBox 15">
            <a:extLst>
              <a:ext uri="{FF2B5EF4-FFF2-40B4-BE49-F238E27FC236}">
                <a16:creationId xmlns:a16="http://schemas.microsoft.com/office/drawing/2014/main" id="{28080578-DA15-D441-ADBE-87BDB503109B}"/>
              </a:ext>
            </a:extLst>
          </p:cNvPr>
          <p:cNvSpPr txBox="1"/>
          <p:nvPr/>
        </p:nvSpPr>
        <p:spPr>
          <a:xfrm>
            <a:off x="429553" y="4491335"/>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7" name="TextBox 16">
            <a:extLst>
              <a:ext uri="{FF2B5EF4-FFF2-40B4-BE49-F238E27FC236}">
                <a16:creationId xmlns:a16="http://schemas.microsoft.com/office/drawing/2014/main" id="{E0BB2FBA-A5D4-714E-8A4B-23F934455781}"/>
              </a:ext>
            </a:extLst>
          </p:cNvPr>
          <p:cNvSpPr txBox="1"/>
          <p:nvPr/>
        </p:nvSpPr>
        <p:spPr>
          <a:xfrm>
            <a:off x="429553" y="5634578"/>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8" name="TextBox 17">
            <a:extLst>
              <a:ext uri="{FF2B5EF4-FFF2-40B4-BE49-F238E27FC236}">
                <a16:creationId xmlns:a16="http://schemas.microsoft.com/office/drawing/2014/main" id="{EADC3635-2F07-354E-B939-4B268238F752}"/>
              </a:ext>
            </a:extLst>
          </p:cNvPr>
          <p:cNvSpPr txBox="1"/>
          <p:nvPr/>
        </p:nvSpPr>
        <p:spPr>
          <a:xfrm>
            <a:off x="359019" y="2784081"/>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2" name="TextBox 1">
            <a:extLst>
              <a:ext uri="{FF2B5EF4-FFF2-40B4-BE49-F238E27FC236}">
                <a16:creationId xmlns:a16="http://schemas.microsoft.com/office/drawing/2014/main" id="{E86ACF3D-E7F1-DBD5-FCE4-E6C9FA0AF5BA}"/>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09490917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90</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extLst>
      <p:ext uri="{BB962C8B-B14F-4D97-AF65-F5344CB8AC3E}">
        <p14:creationId xmlns:p14="http://schemas.microsoft.com/office/powerpoint/2010/main" val="230831294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91</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444067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92</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714354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93</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89809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94</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31965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95</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extLst>
      <p:ext uri="{BB962C8B-B14F-4D97-AF65-F5344CB8AC3E}">
        <p14:creationId xmlns:p14="http://schemas.microsoft.com/office/powerpoint/2010/main" val="47634210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96</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31688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97</a:t>
            </a:fld>
            <a:endParaRPr lang="en-US"/>
          </a:p>
        </p:txBody>
      </p:sp>
      <p:pic>
        <p:nvPicPr>
          <p:cNvPr id="5" name="Picture 4"/>
          <p:cNvPicPr>
            <a:picLocks noChangeAspect="1"/>
          </p:cNvPicPr>
          <p:nvPr/>
        </p:nvPicPr>
        <p:blipFill>
          <a:blip r:embed="rId2"/>
          <a:stretch>
            <a:fillRect/>
          </a:stretch>
        </p:blipFill>
        <p:spPr>
          <a:xfrm>
            <a:off x="1016000" y="533400"/>
            <a:ext cx="6477000" cy="8422169"/>
          </a:xfrm>
          <a:prstGeom prst="rect">
            <a:avLst/>
          </a:prstGeom>
        </p:spPr>
      </p:pic>
      <p:pic>
        <p:nvPicPr>
          <p:cNvPr id="6" name="Picture 5"/>
          <p:cNvPicPr>
            <a:picLocks noChangeAspect="1"/>
          </p:cNvPicPr>
          <p:nvPr/>
        </p:nvPicPr>
        <p:blipFill>
          <a:blip r:embed="rId3"/>
          <a:stretch>
            <a:fillRect/>
          </a:stretch>
        </p:blipFill>
        <p:spPr>
          <a:xfrm>
            <a:off x="6883400" y="2438400"/>
            <a:ext cx="5918200" cy="2788825"/>
          </a:xfrm>
          <a:prstGeom prst="rect">
            <a:avLst/>
          </a:prstGeom>
        </p:spPr>
      </p:pic>
    </p:spTree>
    <p:extLst>
      <p:ext uri="{BB962C8B-B14F-4D97-AF65-F5344CB8AC3E}">
        <p14:creationId xmlns:p14="http://schemas.microsoft.com/office/powerpoint/2010/main" val="425467705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98</a:t>
            </a:fld>
            <a:endParaRPr lang="en-US"/>
          </a:p>
        </p:txBody>
      </p:sp>
      <p:pic>
        <p:nvPicPr>
          <p:cNvPr id="3" name="Picture 2"/>
          <p:cNvPicPr>
            <a:picLocks noChangeAspect="1"/>
          </p:cNvPicPr>
          <p:nvPr/>
        </p:nvPicPr>
        <p:blipFill>
          <a:blip r:embed="rId2"/>
          <a:stretch>
            <a:fillRect/>
          </a:stretch>
        </p:blipFill>
        <p:spPr>
          <a:xfrm>
            <a:off x="2235200" y="1181100"/>
            <a:ext cx="8534400" cy="7378700"/>
          </a:xfrm>
          <a:prstGeom prst="rect">
            <a:avLst/>
          </a:prstGeom>
        </p:spPr>
      </p:pic>
      <p:sp>
        <p:nvSpPr>
          <p:cNvPr id="4" name="TextBox 3"/>
          <p:cNvSpPr txBox="1"/>
          <p:nvPr/>
        </p:nvSpPr>
        <p:spPr>
          <a:xfrm>
            <a:off x="5359400" y="533400"/>
            <a:ext cx="3082895" cy="461665"/>
          </a:xfrm>
          <a:prstGeom prst="rect">
            <a:avLst/>
          </a:prstGeom>
          <a:noFill/>
        </p:spPr>
        <p:txBody>
          <a:bodyPr wrap="none" rtlCol="0">
            <a:spAutoFit/>
          </a:bodyPr>
          <a:lstStyle/>
          <a:p>
            <a:r>
              <a:rPr lang="en-US" dirty="0"/>
              <a:t>Digitized from </a:t>
            </a:r>
            <a:r>
              <a:rPr lang="en-US" dirty="0" err="1"/>
              <a:t>Farnoux</a:t>
            </a:r>
            <a:endParaRPr lang="en-US" dirty="0"/>
          </a:p>
        </p:txBody>
      </p:sp>
    </p:spTree>
    <p:extLst>
      <p:ext uri="{BB962C8B-B14F-4D97-AF65-F5344CB8AC3E}">
        <p14:creationId xmlns:p14="http://schemas.microsoft.com/office/powerpoint/2010/main" val="304412579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99</a:t>
            </a:fld>
            <a:endParaRPr lang="en-US"/>
          </a:p>
        </p:txBody>
      </p:sp>
    </p:spTree>
    <p:extLst>
      <p:ext uri="{BB962C8B-B14F-4D97-AF65-F5344CB8AC3E}">
        <p14:creationId xmlns:p14="http://schemas.microsoft.com/office/powerpoint/2010/main" val="303345529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214310</TotalTime>
  <Pages>0</Pages>
  <Words>6038</Words>
  <Characters>0</Characters>
  <Application>Microsoft Macintosh PowerPoint</Application>
  <PresentationFormat>Custom</PresentationFormat>
  <Lines>0</Lines>
  <Paragraphs>905</Paragraphs>
  <Slides>163</Slides>
  <Notes>0</Notes>
  <HiddenSlides>0</HiddenSlides>
  <MMClips>0</MMClips>
  <ScaleCrop>false</ScaleCrop>
  <HeadingPairs>
    <vt:vector size="10" baseType="variant">
      <vt:variant>
        <vt:lpstr>Fonts Used</vt:lpstr>
      </vt:variant>
      <vt:variant>
        <vt:i4>14</vt:i4>
      </vt:variant>
      <vt:variant>
        <vt:lpstr>Theme</vt:lpstr>
      </vt:variant>
      <vt:variant>
        <vt:i4>52</vt:i4>
      </vt:variant>
      <vt:variant>
        <vt:lpstr>Links</vt:lpstr>
      </vt:variant>
      <vt:variant>
        <vt:i4>1</vt:i4>
      </vt:variant>
      <vt:variant>
        <vt:lpstr>Embedded OLE Servers</vt:lpstr>
      </vt:variant>
      <vt:variant>
        <vt:i4>1</vt:i4>
      </vt:variant>
      <vt:variant>
        <vt:lpstr>Slide Titles</vt:lpstr>
      </vt:variant>
      <vt:variant>
        <vt:i4>163</vt:i4>
      </vt:variant>
    </vt:vector>
  </HeadingPairs>
  <TitlesOfParts>
    <vt:vector size="231" baseType="lpstr">
      <vt:lpstr>-webkit-standard</vt:lpstr>
      <vt:lpstr>Arial</vt:lpstr>
      <vt:lpstr>Arial Black</vt:lpstr>
      <vt:lpstr>Arial Bold</vt:lpstr>
      <vt:lpstr>Arial Italic</vt:lpstr>
      <vt:lpstr>Calibri</vt:lpstr>
      <vt:lpstr>Cambria Math</vt:lpstr>
      <vt:lpstr>Geeza Pro</vt:lpstr>
      <vt:lpstr>Gill Sans</vt:lpstr>
      <vt:lpstr>Lucida Grande</vt:lpstr>
      <vt:lpstr>Symbol</vt:lpstr>
      <vt:lpstr>Thonburi</vt:lpstr>
      <vt:lpstr>Times</vt:lpstr>
      <vt:lpstr>Times New Roman</vt:lpstr>
      <vt:lpstr>Title &amp; 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353</cp:revision>
  <cp:lastPrinted>2024-04-01T13:49:47Z</cp:lastPrinted>
  <dcterms:modified xsi:type="dcterms:W3CDTF">2024-04-01T13:53:47Z</dcterms:modified>
</cp:coreProperties>
</file>