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24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10/5/2023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08133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1343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8804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8709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54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793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21807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0541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6059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80514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10/5/2023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25716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10/5/2023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8983825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53" r:id="rId6"/>
    <p:sldLayoutId id="2147483749" r:id="rId7"/>
    <p:sldLayoutId id="2147483750" r:id="rId8"/>
    <p:sldLayoutId id="2147483751" r:id="rId9"/>
    <p:sldLayoutId id="2147483752" r:id="rId10"/>
    <p:sldLayoutId id="2147483754"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 Id="rId4" Type="http://schemas.openxmlformats.org/officeDocument/2006/relationships/image" Target="../media/image18.png" /></Relationships>
</file>

<file path=ppt/slides/_rels/slide16.xml.rels><?xml version="1.0" encoding="UTF-8" standalone="yes"?>
<Relationships xmlns="http://schemas.openxmlformats.org/package/2006/relationships"><Relationship Id="rId3" Type="http://schemas.openxmlformats.org/officeDocument/2006/relationships/image" Target="../media/image20.sv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een patterned leaves">
            <a:extLst>
              <a:ext uri="{FF2B5EF4-FFF2-40B4-BE49-F238E27FC236}">
                <a16:creationId xmlns:a16="http://schemas.microsoft.com/office/drawing/2014/main" id="{499FD46F-8868-93E6-123B-E27FC300BBBE}"/>
              </a:ext>
            </a:extLst>
          </p:cNvPr>
          <p:cNvPicPr>
            <a:picLocks noChangeAspect="1"/>
          </p:cNvPicPr>
          <p:nvPr/>
        </p:nvPicPr>
        <p:blipFill rotWithShape="1">
          <a:blip r:embed="rId2"/>
          <a:srcRect t="7865" b="7865"/>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B0BA09-BC90-3C00-895A-48317AB731AC}"/>
              </a:ext>
            </a:extLst>
          </p:cNvPr>
          <p:cNvSpPr>
            <a:spLocks noGrp="1"/>
          </p:cNvSpPr>
          <p:nvPr>
            <p:ph type="ctrTitle"/>
          </p:nvPr>
        </p:nvSpPr>
        <p:spPr>
          <a:xfrm>
            <a:off x="1078992" y="1143000"/>
            <a:ext cx="9052560" cy="3546179"/>
          </a:xfrm>
        </p:spPr>
        <p:txBody>
          <a:bodyPr>
            <a:normAutofit/>
          </a:bodyPr>
          <a:lstStyle/>
          <a:p>
            <a:r>
              <a:rPr lang="en-IN">
                <a:solidFill>
                  <a:srgbClr val="FFFFFF"/>
                </a:solidFill>
              </a:rPr>
              <a:t>SOLAR HARVESTING AND PHOTOTHERMAL ENERGY GENERATION</a:t>
            </a:r>
          </a:p>
        </p:txBody>
      </p:sp>
      <p:sp>
        <p:nvSpPr>
          <p:cNvPr id="3" name="Subtitle 2">
            <a:extLst>
              <a:ext uri="{FF2B5EF4-FFF2-40B4-BE49-F238E27FC236}">
                <a16:creationId xmlns:a16="http://schemas.microsoft.com/office/drawing/2014/main" id="{34D7120F-AAF6-0A4F-39CC-7CC800FE697D}"/>
              </a:ext>
            </a:extLst>
          </p:cNvPr>
          <p:cNvSpPr>
            <a:spLocks noGrp="1"/>
          </p:cNvSpPr>
          <p:nvPr>
            <p:ph type="subTitle" idx="1"/>
          </p:nvPr>
        </p:nvSpPr>
        <p:spPr>
          <a:xfrm>
            <a:off x="1078991" y="5010912"/>
            <a:ext cx="10503407" cy="1161288"/>
          </a:xfrm>
        </p:spPr>
        <p:txBody>
          <a:bodyPr>
            <a:normAutofit/>
          </a:bodyPr>
          <a:lstStyle/>
          <a:p>
            <a:pPr>
              <a:lnSpc>
                <a:spcPct val="90000"/>
              </a:lnSpc>
            </a:pPr>
            <a:r>
              <a:rPr lang="en-IN" sz="1600" dirty="0">
                <a:solidFill>
                  <a:srgbClr val="FFFFFF"/>
                </a:solidFill>
              </a:rPr>
              <a:t>Anudeep Katepalli, Dr. Donglu Shi</a:t>
            </a:r>
          </a:p>
          <a:p>
            <a:pPr>
              <a:lnSpc>
                <a:spcPct val="90000"/>
              </a:lnSpc>
            </a:pPr>
            <a:r>
              <a:rPr lang="en-IN" sz="1600" dirty="0">
                <a:solidFill>
                  <a:srgbClr val="FFFFFF"/>
                </a:solidFill>
              </a:rPr>
              <a:t>The Materials Science and Engineering Program</a:t>
            </a:r>
          </a:p>
          <a:p>
            <a:pPr>
              <a:lnSpc>
                <a:spcPct val="90000"/>
              </a:lnSpc>
            </a:pPr>
            <a:r>
              <a:rPr lang="en-IN" sz="1600" dirty="0">
                <a:solidFill>
                  <a:srgbClr val="FFFFFF"/>
                </a:solidFill>
              </a:rPr>
              <a:t>MME CEAS, University of Cincinnati</a:t>
            </a:r>
          </a:p>
        </p:txBody>
      </p:sp>
      <p:cxnSp>
        <p:nvCxnSpPr>
          <p:cNvPr id="38" name="Straight Connector 37">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38538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2DF60-5970-408C-2338-E3088CFA5B18}"/>
              </a:ext>
            </a:extLst>
          </p:cNvPr>
          <p:cNvSpPr>
            <a:spLocks noGrp="1"/>
          </p:cNvSpPr>
          <p:nvPr>
            <p:ph type="title"/>
          </p:nvPr>
        </p:nvSpPr>
        <p:spPr>
          <a:xfrm>
            <a:off x="758951" y="1063256"/>
            <a:ext cx="3866215" cy="4450575"/>
          </a:xfrm>
        </p:spPr>
        <p:txBody>
          <a:bodyPr>
            <a:normAutofit/>
          </a:bodyPr>
          <a:lstStyle/>
          <a:p>
            <a:r>
              <a:rPr lang="en-IN" sz="4700" b="1" i="0" dirty="0">
                <a:effectLst/>
                <a:latin typeface="Söhne"/>
              </a:rPr>
              <a:t>Shining Light on Photothermal and Plasmonic Materials</a:t>
            </a:r>
            <a:endParaRPr lang="en-IN" sz="4700" b="1" dirty="0"/>
          </a:p>
        </p:txBody>
      </p:sp>
      <p:cxnSp>
        <p:nvCxnSpPr>
          <p:cNvPr id="28" name="Straight Connector 27">
            <a:extLst>
              <a:ext uri="{FF2B5EF4-FFF2-40B4-BE49-F238E27FC236}">
                <a16:creationId xmlns:a16="http://schemas.microsoft.com/office/drawing/2014/main" id="{C629AF8A-C09C-4B6F-B505-26D1FD0FBE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2998"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CD06D360-811B-3757-5D98-C682341D2F16}"/>
              </a:ext>
            </a:extLst>
          </p:cNvPr>
          <p:cNvSpPr>
            <a:spLocks noGrp="1"/>
          </p:cNvSpPr>
          <p:nvPr>
            <p:ph idx="1"/>
          </p:nvPr>
        </p:nvSpPr>
        <p:spPr>
          <a:xfrm>
            <a:off x="5274732" y="1063256"/>
            <a:ext cx="6155267" cy="5451844"/>
          </a:xfrm>
        </p:spPr>
        <p:txBody>
          <a:bodyPr>
            <a:normAutofit/>
          </a:bodyPr>
          <a:lstStyle/>
          <a:p>
            <a:pPr>
              <a:lnSpc>
                <a:spcPct val="100000"/>
              </a:lnSpc>
            </a:pPr>
            <a:r>
              <a:rPr lang="en-IN" sz="1400" b="1" i="0" u="sng" dirty="0">
                <a:effectLst/>
                <a:latin typeface="Söhne"/>
              </a:rPr>
              <a:t>Photothermal Materials:</a:t>
            </a:r>
          </a:p>
          <a:p>
            <a:pPr>
              <a:lnSpc>
                <a:spcPct val="100000"/>
              </a:lnSpc>
              <a:buFont typeface="Arial" panose="020B0604020202020204" pitchFamily="34" charset="0"/>
              <a:buChar char="•"/>
            </a:pPr>
            <a:r>
              <a:rPr lang="en-IN" sz="1400" b="1" i="0" dirty="0">
                <a:effectLst/>
                <a:latin typeface="Söhne"/>
              </a:rPr>
              <a:t>Heat-Generating Wizards</a:t>
            </a:r>
            <a:r>
              <a:rPr lang="en-IN" sz="1400" b="0" i="0" dirty="0">
                <a:effectLst/>
                <a:latin typeface="Söhne"/>
              </a:rPr>
              <a:t>: Photothermal materials are like wizards of heat. When exposed to light, they can absorb it and then convert it into heat. It's like turning sunshine into a cozy blanket of warmth.</a:t>
            </a:r>
          </a:p>
          <a:p>
            <a:pPr>
              <a:lnSpc>
                <a:spcPct val="100000"/>
              </a:lnSpc>
              <a:buFont typeface="Arial" panose="020B0604020202020204" pitchFamily="34" charset="0"/>
              <a:buChar char="•"/>
            </a:pPr>
            <a:r>
              <a:rPr lang="en-IN" sz="1400" b="1" i="0" dirty="0">
                <a:effectLst/>
                <a:latin typeface="Söhne"/>
              </a:rPr>
              <a:t>Applications Galore</a:t>
            </a:r>
            <a:r>
              <a:rPr lang="en-IN" sz="1400" b="0" i="0" dirty="0">
                <a:effectLst/>
                <a:latin typeface="Söhne"/>
              </a:rPr>
              <a:t>: These materials are incredibly versatile. They find applications in solar energy harvesting, photothermal therapy (for treating diseases like cancer), and even in creating invisible ink that appears when heated by light.</a:t>
            </a:r>
          </a:p>
          <a:p>
            <a:pPr>
              <a:lnSpc>
                <a:spcPct val="100000"/>
              </a:lnSpc>
            </a:pPr>
            <a:r>
              <a:rPr lang="en-IN" sz="1400" b="1" i="0" u="sng" dirty="0">
                <a:effectLst/>
                <a:latin typeface="Söhne"/>
              </a:rPr>
              <a:t>Plasmonic Materials:</a:t>
            </a:r>
          </a:p>
          <a:p>
            <a:pPr>
              <a:lnSpc>
                <a:spcPct val="100000"/>
              </a:lnSpc>
              <a:buFont typeface="Arial" panose="020B0604020202020204" pitchFamily="34" charset="0"/>
              <a:buChar char="•"/>
            </a:pPr>
            <a:r>
              <a:rPr lang="en-IN" sz="1400" b="1" i="0" dirty="0">
                <a:effectLst/>
                <a:latin typeface="Söhne"/>
              </a:rPr>
              <a:t>Metallic Marvels</a:t>
            </a:r>
            <a:r>
              <a:rPr lang="en-IN" sz="1400" b="0" i="0" dirty="0">
                <a:effectLst/>
                <a:latin typeface="Söhne"/>
              </a:rPr>
              <a:t>: Plasmonic materials are usually made of metals like gold, silver, iron and copper. These metals have a unique property - they can interact with light in a fascinating way.</a:t>
            </a:r>
          </a:p>
          <a:p>
            <a:pPr>
              <a:lnSpc>
                <a:spcPct val="100000"/>
              </a:lnSpc>
              <a:buFont typeface="Arial" panose="020B0604020202020204" pitchFamily="34" charset="0"/>
              <a:buChar char="•"/>
            </a:pPr>
            <a:r>
              <a:rPr lang="en-IN" sz="1400" b="1" i="0" dirty="0">
                <a:effectLst/>
                <a:latin typeface="Söhne"/>
              </a:rPr>
              <a:t>Light Benders</a:t>
            </a:r>
            <a:r>
              <a:rPr lang="en-IN" sz="1400" b="0" i="0" dirty="0">
                <a:effectLst/>
                <a:latin typeface="Söhne"/>
              </a:rPr>
              <a:t>: When light hits plasmonic materials, their electrons start dancing to a special tune. This dance, known as surface plasmon resonance, can bend light in peculiar and useful ways.</a:t>
            </a:r>
          </a:p>
          <a:p>
            <a:pPr>
              <a:lnSpc>
                <a:spcPct val="100000"/>
              </a:lnSpc>
              <a:buFont typeface="Arial" panose="020B0604020202020204" pitchFamily="34" charset="0"/>
              <a:buChar char="•"/>
            </a:pPr>
            <a:r>
              <a:rPr lang="en-IN" sz="1400" b="1" i="0" dirty="0">
                <a:effectLst/>
                <a:latin typeface="Söhne"/>
              </a:rPr>
              <a:t>Tiny Optical Tools</a:t>
            </a:r>
            <a:r>
              <a:rPr lang="en-IN" sz="1400" b="0" i="0" dirty="0">
                <a:effectLst/>
                <a:latin typeface="Söhne"/>
              </a:rPr>
              <a:t>: Plasmonic materials can be engineered into tiny structures called nanoparticles. These nanoparticles act like superheroes of optics, enabling super-resolution imaging, enhanced light absorption in solar cells, and even making </a:t>
            </a:r>
            <a:r>
              <a:rPr lang="en-IN" sz="1400" b="0" i="0" dirty="0" err="1">
                <a:effectLst/>
                <a:latin typeface="Söhne"/>
              </a:rPr>
              <a:t>colors</a:t>
            </a:r>
            <a:r>
              <a:rPr lang="en-IN" sz="1400" b="0" i="0" dirty="0">
                <a:effectLst/>
                <a:latin typeface="Söhne"/>
              </a:rPr>
              <a:t> in stained glass windows more vibrant</a:t>
            </a:r>
            <a:r>
              <a:rPr lang="en-IN" sz="1300" b="0" i="0" dirty="0">
                <a:effectLst/>
                <a:latin typeface="Söhne"/>
              </a:rPr>
              <a:t>.</a:t>
            </a:r>
          </a:p>
          <a:p>
            <a:pPr>
              <a:lnSpc>
                <a:spcPct val="100000"/>
              </a:lnSpc>
            </a:pPr>
            <a:endParaRPr lang="en-IN" sz="1300" dirty="0"/>
          </a:p>
        </p:txBody>
      </p:sp>
      <p:sp>
        <p:nvSpPr>
          <p:cNvPr id="3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57257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9E1E1-9AEF-8EE5-1876-385FC1A61C40}"/>
              </a:ext>
            </a:extLst>
          </p:cNvPr>
          <p:cNvSpPr>
            <a:spLocks noGrp="1"/>
          </p:cNvSpPr>
          <p:nvPr>
            <p:ph type="title"/>
          </p:nvPr>
        </p:nvSpPr>
        <p:spPr>
          <a:xfrm>
            <a:off x="758952" y="420625"/>
            <a:ext cx="10667998" cy="1326814"/>
          </a:xfrm>
        </p:spPr>
        <p:txBody>
          <a:bodyPr anchor="ctr">
            <a:normAutofit/>
          </a:bodyPr>
          <a:lstStyle/>
          <a:p>
            <a:r>
              <a:rPr lang="en-IN" dirty="0"/>
              <a:t>Absorption Spectra </a:t>
            </a:r>
          </a:p>
        </p:txBody>
      </p:sp>
      <p:cxnSp>
        <p:nvCxnSpPr>
          <p:cNvPr id="13" name="Straight Connector 12">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graph of different colored lines&#10;&#10;Description automatically generated">
            <a:extLst>
              <a:ext uri="{FF2B5EF4-FFF2-40B4-BE49-F238E27FC236}">
                <a16:creationId xmlns:a16="http://schemas.microsoft.com/office/drawing/2014/main" id="{16B3CF4B-CEFA-B8F6-8AC7-BC37FD693FA4}"/>
              </a:ext>
            </a:extLst>
          </p:cNvPr>
          <p:cNvPicPr>
            <a:picLocks noChangeAspect="1"/>
          </p:cNvPicPr>
          <p:nvPr/>
        </p:nvPicPr>
        <p:blipFill>
          <a:blip r:embed="rId2"/>
          <a:stretch>
            <a:fillRect/>
          </a:stretch>
        </p:blipFill>
        <p:spPr>
          <a:xfrm>
            <a:off x="843888" y="2204640"/>
            <a:ext cx="7096125" cy="4412309"/>
          </a:xfrm>
          <a:prstGeom prst="rect">
            <a:avLst/>
          </a:prstGeom>
        </p:spPr>
      </p:pic>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50709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10C9A191-62EE-4A86-8FF9-6794BC3C5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6222F81D-28CB-42CB-9961-602C33F65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Molecules">
            <a:extLst>
              <a:ext uri="{FF2B5EF4-FFF2-40B4-BE49-F238E27FC236}">
                <a16:creationId xmlns:a16="http://schemas.microsoft.com/office/drawing/2014/main" id="{BEF11399-6F2D-9344-7CD0-FF0CD4764541}"/>
              </a:ext>
            </a:extLst>
          </p:cNvPr>
          <p:cNvPicPr>
            <a:picLocks noChangeAspect="1"/>
          </p:cNvPicPr>
          <p:nvPr/>
        </p:nvPicPr>
        <p:blipFill rotWithShape="1">
          <a:blip r:embed="rId2">
            <a:duotone>
              <a:schemeClr val="bg2">
                <a:shade val="45000"/>
                <a:satMod val="135000"/>
              </a:schemeClr>
              <a:prstClr val="white"/>
            </a:duotone>
            <a:alphaModFix amt="30000"/>
          </a:blip>
          <a:srcRect t="15157" b="574"/>
          <a:stretch/>
        </p:blipFill>
        <p:spPr>
          <a:xfrm>
            <a:off x="8701" y="10"/>
            <a:ext cx="12192000" cy="6857990"/>
          </a:xfrm>
          <a:prstGeom prst="rect">
            <a:avLst/>
          </a:prstGeom>
        </p:spPr>
      </p:pic>
      <p:sp>
        <p:nvSpPr>
          <p:cNvPr id="2" name="Title 1">
            <a:extLst>
              <a:ext uri="{FF2B5EF4-FFF2-40B4-BE49-F238E27FC236}">
                <a16:creationId xmlns:a16="http://schemas.microsoft.com/office/drawing/2014/main" id="{F6F62D8E-8E84-4388-D0EA-1EC338975A74}"/>
              </a:ext>
            </a:extLst>
          </p:cNvPr>
          <p:cNvSpPr>
            <a:spLocks noGrp="1"/>
          </p:cNvSpPr>
          <p:nvPr>
            <p:ph type="title"/>
          </p:nvPr>
        </p:nvSpPr>
        <p:spPr>
          <a:xfrm>
            <a:off x="758952" y="1201002"/>
            <a:ext cx="3831335" cy="4312829"/>
          </a:xfrm>
        </p:spPr>
        <p:txBody>
          <a:bodyPr>
            <a:normAutofit fontScale="90000"/>
          </a:bodyPr>
          <a:lstStyle/>
          <a:p>
            <a:r>
              <a:rPr lang="en-IN" sz="5100" b="1" dirty="0"/>
              <a:t>Energy Generation in the Spotlight: Porphyrins vs. Plasmonic Materials</a:t>
            </a:r>
          </a:p>
        </p:txBody>
      </p:sp>
      <p:cxnSp>
        <p:nvCxnSpPr>
          <p:cNvPr id="19" name="Straight Connector 12">
            <a:extLst>
              <a:ext uri="{FF2B5EF4-FFF2-40B4-BE49-F238E27FC236}">
                <a16:creationId xmlns:a16="http://schemas.microsoft.com/office/drawing/2014/main" id="{081E1E49-F752-49CA-BFF6-1303B0A8A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2021"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7516DC-18C3-B7D2-5D74-98B68C08D892}"/>
              </a:ext>
            </a:extLst>
          </p:cNvPr>
          <p:cNvSpPr>
            <a:spLocks noGrp="1"/>
          </p:cNvSpPr>
          <p:nvPr>
            <p:ph idx="1"/>
          </p:nvPr>
        </p:nvSpPr>
        <p:spPr>
          <a:xfrm>
            <a:off x="5233756" y="1115011"/>
            <a:ext cx="6197007" cy="5401712"/>
          </a:xfrm>
        </p:spPr>
        <p:txBody>
          <a:bodyPr>
            <a:normAutofit lnSpcReduction="10000"/>
          </a:bodyPr>
          <a:lstStyle/>
          <a:p>
            <a:pPr>
              <a:lnSpc>
                <a:spcPct val="100000"/>
              </a:lnSpc>
            </a:pPr>
            <a:br>
              <a:rPr lang="en-IN" sz="800" b="1" i="0" dirty="0">
                <a:effectLst/>
                <a:latin typeface="Söhne"/>
              </a:rPr>
            </a:br>
            <a:r>
              <a:rPr lang="en-IN" sz="1200" b="1" i="0" u="sng" dirty="0">
                <a:effectLst/>
                <a:latin typeface="Söhne"/>
              </a:rPr>
              <a:t>Porphyrins:</a:t>
            </a:r>
            <a:endParaRPr lang="en-IN" sz="1200" b="0" i="0" u="sng" dirty="0">
              <a:effectLst/>
              <a:latin typeface="Söhne"/>
            </a:endParaRPr>
          </a:p>
          <a:p>
            <a:pPr>
              <a:lnSpc>
                <a:spcPct val="100000"/>
              </a:lnSpc>
              <a:buFont typeface="Arial" panose="020B0604020202020204" pitchFamily="34" charset="0"/>
              <a:buChar char="•"/>
            </a:pPr>
            <a:r>
              <a:rPr lang="en-IN" sz="1200" b="1" i="0" dirty="0">
                <a:effectLst/>
                <a:latin typeface="Söhne"/>
              </a:rPr>
              <a:t>Nature's Colour Palette</a:t>
            </a:r>
            <a:r>
              <a:rPr lang="en-IN" sz="1200" b="0" i="0" dirty="0">
                <a:effectLst/>
                <a:latin typeface="Söhne"/>
              </a:rPr>
              <a:t>: Porphyrins are like the artists of the natural world. They're organic compounds found in various living organisms, including plants and animals. Their most famous member is chlorophyll, which gives plants their green colour and plays a crucial role in photosynthesis.</a:t>
            </a:r>
          </a:p>
          <a:p>
            <a:pPr>
              <a:lnSpc>
                <a:spcPct val="100000"/>
              </a:lnSpc>
              <a:buFont typeface="Arial" panose="020B0604020202020204" pitchFamily="34" charset="0"/>
              <a:buChar char="•"/>
            </a:pPr>
            <a:r>
              <a:rPr lang="en-IN" sz="1200" b="1" i="0" dirty="0">
                <a:effectLst/>
                <a:latin typeface="Söhne"/>
              </a:rPr>
              <a:t>Heat Production</a:t>
            </a:r>
            <a:r>
              <a:rPr lang="en-IN" sz="1200" b="0" i="0" dirty="0">
                <a:effectLst/>
                <a:latin typeface="Söhne"/>
              </a:rPr>
              <a:t>: Porphyrins, when exposed to light, can absorb photons and generate heat. This property is especially important in photosynthesis, where they capture sunlight and convert it into chemical energy.</a:t>
            </a:r>
          </a:p>
          <a:p>
            <a:pPr>
              <a:lnSpc>
                <a:spcPct val="100000"/>
              </a:lnSpc>
              <a:buFont typeface="Arial" panose="020B0604020202020204" pitchFamily="34" charset="0"/>
              <a:buChar char="•"/>
            </a:pPr>
            <a:r>
              <a:rPr lang="en-IN" sz="1200" b="1" i="0" dirty="0">
                <a:effectLst/>
                <a:latin typeface="Söhne"/>
              </a:rPr>
              <a:t>Biological Marvels</a:t>
            </a:r>
            <a:r>
              <a:rPr lang="en-IN" sz="1200" b="0" i="0" dirty="0">
                <a:effectLst/>
                <a:latin typeface="Söhne"/>
              </a:rPr>
              <a:t>: Porphyrins are vital in living organisms, serving as the core structure in heme (found in hemoglobin and myoglobin) and chlorophyll (crucial for photosynthesis). They play essential roles in oxygen transport and energy production.</a:t>
            </a:r>
          </a:p>
          <a:p>
            <a:pPr>
              <a:lnSpc>
                <a:spcPct val="100000"/>
              </a:lnSpc>
            </a:pPr>
            <a:r>
              <a:rPr lang="en-IN" sz="1200" b="1" i="0" u="sng" dirty="0">
                <a:effectLst/>
                <a:latin typeface="Söhne"/>
              </a:rPr>
              <a:t>Comparison with Plasmonic Materials:</a:t>
            </a:r>
            <a:endParaRPr lang="en-IN" sz="1200" b="0" i="0" u="sng" dirty="0">
              <a:effectLst/>
              <a:latin typeface="Söhne"/>
            </a:endParaRPr>
          </a:p>
          <a:p>
            <a:pPr>
              <a:lnSpc>
                <a:spcPct val="100000"/>
              </a:lnSpc>
              <a:buFont typeface="Arial" panose="020B0604020202020204" pitchFamily="34" charset="0"/>
              <a:buChar char="•"/>
            </a:pPr>
            <a:r>
              <a:rPr lang="en-IN" sz="1200" b="1" i="0" dirty="0">
                <a:effectLst/>
                <a:latin typeface="Söhne"/>
              </a:rPr>
              <a:t>Heat Generation Mechanism</a:t>
            </a:r>
            <a:r>
              <a:rPr lang="en-IN" sz="1200" b="0" i="0" dirty="0">
                <a:effectLst/>
                <a:latin typeface="Söhne"/>
              </a:rPr>
              <a:t>: Porphyrins generate heat through a process known as non-radiative decay. When they absorb light, the energy is dissipated as heat. Plasmonic materials, on the other hand, generate heat through a different mechanism called surface plasmon resonance (SPR). In SPR, metallic nanoparticles interact with light, and the energy is converted into localized heat due to electron oscillations.</a:t>
            </a:r>
          </a:p>
          <a:p>
            <a:pPr>
              <a:lnSpc>
                <a:spcPct val="100000"/>
              </a:lnSpc>
              <a:buFont typeface="Arial" panose="020B0604020202020204" pitchFamily="34" charset="0"/>
              <a:buChar char="•"/>
            </a:pPr>
            <a:r>
              <a:rPr lang="en-IN" sz="1200" b="1" i="0" dirty="0">
                <a:effectLst/>
                <a:latin typeface="Söhne"/>
              </a:rPr>
              <a:t>Materials</a:t>
            </a:r>
            <a:r>
              <a:rPr lang="en-IN" sz="1200" b="0" i="0" dirty="0">
                <a:effectLst/>
                <a:latin typeface="Söhne"/>
              </a:rPr>
              <a:t>: Porphyrins are organic molecules typically found in biological systems. Plasmonic materials are typically metallic, such as gold or silver nanoparticles.</a:t>
            </a:r>
          </a:p>
          <a:p>
            <a:pPr>
              <a:lnSpc>
                <a:spcPct val="100000"/>
              </a:lnSpc>
              <a:buFont typeface="Arial" panose="020B0604020202020204" pitchFamily="34" charset="0"/>
              <a:buChar char="•"/>
            </a:pPr>
            <a:r>
              <a:rPr lang="en-IN" sz="1200" b="1" i="0" dirty="0">
                <a:effectLst/>
                <a:latin typeface="Söhne"/>
              </a:rPr>
              <a:t>Applications</a:t>
            </a:r>
            <a:r>
              <a:rPr lang="en-IN" sz="1200" b="0" i="0" dirty="0">
                <a:effectLst/>
                <a:latin typeface="Söhne"/>
              </a:rPr>
              <a:t>: Porphyrins have applications in biology and medicine, such as photodynamic therapy for cancer treatment and as </a:t>
            </a:r>
            <a:r>
              <a:rPr lang="en-IN" sz="1200" b="1" i="0" dirty="0">
                <a:effectLst/>
                <a:latin typeface="Söhne"/>
              </a:rPr>
              <a:t>a photosensitizer in solar cells</a:t>
            </a:r>
            <a:r>
              <a:rPr lang="en-IN" sz="1200" b="0" i="0" dirty="0">
                <a:effectLst/>
                <a:latin typeface="Söhne"/>
              </a:rPr>
              <a:t>. Plasmonic materials find applications in areas like plasmonic photothermal therapy (PPTT), where they are used to selectively heat and destroy cancer cells.</a:t>
            </a:r>
          </a:p>
          <a:p>
            <a:pPr>
              <a:lnSpc>
                <a:spcPct val="100000"/>
              </a:lnSpc>
              <a:buFont typeface="Arial" panose="020B0604020202020204" pitchFamily="34" charset="0"/>
              <a:buChar char="•"/>
            </a:pPr>
            <a:r>
              <a:rPr lang="en-IN" sz="1200" b="1" i="0" dirty="0">
                <a:effectLst/>
                <a:latin typeface="Söhne"/>
              </a:rPr>
              <a:t>Wavelength Range</a:t>
            </a:r>
            <a:r>
              <a:rPr lang="en-IN" sz="1200" b="0" i="0" dirty="0">
                <a:effectLst/>
                <a:latin typeface="Söhne"/>
              </a:rPr>
              <a:t>: Porphyrins generally absorb light in the visible and near-infrared spectrum. Plasmonic materials can be engineered to absorb light at specific wavelengths, making them versatile for various applications.</a:t>
            </a:r>
          </a:p>
          <a:p>
            <a:pPr>
              <a:lnSpc>
                <a:spcPct val="100000"/>
              </a:lnSpc>
            </a:pPr>
            <a:endParaRPr lang="en-IN" sz="800" dirty="0"/>
          </a:p>
        </p:txBody>
      </p:sp>
      <p:sp>
        <p:nvSpPr>
          <p:cNvPr id="15" name="Freeform 6">
            <a:extLst>
              <a:ext uri="{FF2B5EF4-FFF2-40B4-BE49-F238E27FC236}">
                <a16:creationId xmlns:a16="http://schemas.microsoft.com/office/drawing/2014/main" id="{4E75910E-4112-4447-8981-4CA7ACEF9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77311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1F6C3-7F2E-A1A0-47FB-7664B461112C}"/>
              </a:ext>
            </a:extLst>
          </p:cNvPr>
          <p:cNvSpPr>
            <a:spLocks noGrp="1"/>
          </p:cNvSpPr>
          <p:nvPr>
            <p:ph type="title"/>
          </p:nvPr>
        </p:nvSpPr>
        <p:spPr>
          <a:xfrm>
            <a:off x="758952" y="420625"/>
            <a:ext cx="10667998" cy="1326814"/>
          </a:xfrm>
        </p:spPr>
        <p:txBody>
          <a:bodyPr anchor="ctr">
            <a:normAutofit/>
          </a:bodyPr>
          <a:lstStyle/>
          <a:p>
            <a:r>
              <a:rPr lang="en-IN" sz="4200">
                <a:solidFill>
                  <a:schemeClr val="bg1"/>
                </a:solidFill>
              </a:rPr>
              <a:t>Dye-sensitized solar cells (DSSCs)</a:t>
            </a:r>
            <a:br>
              <a:rPr lang="en-IN" sz="4200">
                <a:solidFill>
                  <a:schemeClr val="bg1"/>
                </a:solidFill>
              </a:rPr>
            </a:br>
            <a:endParaRPr lang="en-IN" sz="4200">
              <a:solidFill>
                <a:schemeClr val="bg1"/>
              </a:solidFill>
            </a:endParaRPr>
          </a:p>
        </p:txBody>
      </p:sp>
      <p:sp>
        <p:nvSpPr>
          <p:cNvPr id="3" name="Content Placeholder 2">
            <a:extLst>
              <a:ext uri="{FF2B5EF4-FFF2-40B4-BE49-F238E27FC236}">
                <a16:creationId xmlns:a16="http://schemas.microsoft.com/office/drawing/2014/main" id="{538571AF-671B-3909-8949-792456B73AA6}"/>
              </a:ext>
            </a:extLst>
          </p:cNvPr>
          <p:cNvSpPr>
            <a:spLocks noGrp="1"/>
          </p:cNvSpPr>
          <p:nvPr>
            <p:ph idx="1"/>
          </p:nvPr>
        </p:nvSpPr>
        <p:spPr>
          <a:xfrm>
            <a:off x="177927" y="3124200"/>
            <a:ext cx="6039340" cy="2659364"/>
          </a:xfrm>
        </p:spPr>
        <p:txBody>
          <a:bodyPr anchor="ctr">
            <a:noAutofit/>
          </a:bodyPr>
          <a:lstStyle/>
          <a:p>
            <a:pPr>
              <a:lnSpc>
                <a:spcPct val="100000"/>
              </a:lnSpc>
            </a:pPr>
            <a:r>
              <a:rPr lang="en-IN" sz="1400" b="1" i="0" dirty="0">
                <a:effectLst/>
                <a:latin typeface="Söhne"/>
              </a:rPr>
              <a:t>Dye-Sensitized Solar Cells (DSSCs): </a:t>
            </a:r>
            <a:r>
              <a:rPr lang="en-IN" sz="1400" b="0" i="0" dirty="0">
                <a:effectLst/>
                <a:latin typeface="Söhne"/>
              </a:rPr>
              <a:t>DSSCs are a type of solar cell that mimic photosynthesis by using a photosensitive dye to capture sunlight and convert it into electricity.</a:t>
            </a:r>
          </a:p>
          <a:p>
            <a:pPr>
              <a:lnSpc>
                <a:spcPct val="100000"/>
              </a:lnSpc>
            </a:pPr>
            <a:r>
              <a:rPr lang="en-IN" sz="1400" b="1" dirty="0"/>
              <a:t>Absorption of Light:</a:t>
            </a:r>
            <a:r>
              <a:rPr lang="en-IN" sz="1400" dirty="0"/>
              <a:t> Porphyrins efficiently absorb light, and when they absorb a photon, they become electronically excited.</a:t>
            </a:r>
          </a:p>
          <a:p>
            <a:pPr>
              <a:lnSpc>
                <a:spcPct val="100000"/>
              </a:lnSpc>
            </a:pPr>
            <a:r>
              <a:rPr lang="en-IN" sz="1400" b="1" dirty="0"/>
              <a:t>Non-Radiative Decay: </a:t>
            </a:r>
            <a:r>
              <a:rPr lang="en-IN" sz="1400" dirty="0"/>
              <a:t>As you mentioned, some of the energy from this excitation may be lost through non-radiative decay processes, such as internal vibrations or heat dissipation.</a:t>
            </a:r>
          </a:p>
          <a:p>
            <a:pPr>
              <a:lnSpc>
                <a:spcPct val="100000"/>
              </a:lnSpc>
            </a:pPr>
            <a:r>
              <a:rPr lang="en-IN" sz="1400" b="1" dirty="0"/>
              <a:t>Electron Injection: </a:t>
            </a:r>
            <a:r>
              <a:rPr lang="en-IN" sz="1400" dirty="0"/>
              <a:t>Despite the non-radiative decay, the excited porphyrin molecule still has excess energy. In a solar cell, this excess energy can be used to overcome the energy barrier required to inject an electron into a nearby semiconductor material (e.g., titanium dioxide) through a process called photoinduced electron injection.</a:t>
            </a:r>
          </a:p>
          <a:p>
            <a:pPr>
              <a:lnSpc>
                <a:spcPct val="100000"/>
              </a:lnSpc>
            </a:pPr>
            <a:r>
              <a:rPr lang="en-IN" sz="1400" b="1" dirty="0"/>
              <a:t>Electron Transport: </a:t>
            </a:r>
            <a:r>
              <a:rPr lang="en-IN" sz="1400" dirty="0"/>
              <a:t>The injected electron can then move through the semiconductor material, creating an electric current. The energy loss from non-radiative decay does not prevent the injection of the electron into the semiconductor</a:t>
            </a:r>
          </a:p>
        </p:txBody>
      </p:sp>
      <p:pic>
        <p:nvPicPr>
          <p:cNvPr id="4" name="Picture 3">
            <a:extLst>
              <a:ext uri="{FF2B5EF4-FFF2-40B4-BE49-F238E27FC236}">
                <a16:creationId xmlns:a16="http://schemas.microsoft.com/office/drawing/2014/main" id="{F1E1CBB3-3A86-DD44-3685-10E71AD4713F}"/>
              </a:ext>
            </a:extLst>
          </p:cNvPr>
          <p:cNvPicPr>
            <a:picLocks noChangeAspect="1"/>
          </p:cNvPicPr>
          <p:nvPr/>
        </p:nvPicPr>
        <p:blipFill>
          <a:blip r:embed="rId2"/>
          <a:stretch>
            <a:fillRect/>
          </a:stretch>
        </p:blipFill>
        <p:spPr>
          <a:xfrm>
            <a:off x="7453950" y="2828925"/>
            <a:ext cx="4738049" cy="2505075"/>
          </a:xfrm>
          <a:prstGeom prst="rect">
            <a:avLst/>
          </a:prstGeom>
        </p:spPr>
      </p:pic>
      <p:sp>
        <p:nvSpPr>
          <p:cNvPr id="1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EF838929-CF41-8F90-E9D2-248AE8820C83}"/>
              </a:ext>
            </a:extLst>
          </p:cNvPr>
          <p:cNvSpPr txBox="1"/>
          <p:nvPr/>
        </p:nvSpPr>
        <p:spPr>
          <a:xfrm flipH="1">
            <a:off x="7191462" y="5404008"/>
            <a:ext cx="5618879" cy="1600438"/>
          </a:xfrm>
          <a:prstGeom prst="rect">
            <a:avLst/>
          </a:prstGeom>
          <a:noFill/>
        </p:spPr>
        <p:txBody>
          <a:bodyPr wrap="square" rtlCol="0">
            <a:spAutoFit/>
          </a:bodyPr>
          <a:lstStyle/>
          <a:p>
            <a:pPr marL="342900" indent="-342900">
              <a:buAutoNum type="alphaLcParenBoth"/>
            </a:pPr>
            <a:r>
              <a:rPr lang="en-IN" dirty="0"/>
              <a:t>DSSC structure and (b) Schematic working principle of DSSC.</a:t>
            </a:r>
          </a:p>
          <a:p>
            <a:pPr marL="342900" indent="-342900">
              <a:buAutoNum type="alphaLcParenBoth"/>
            </a:pPr>
            <a:endParaRPr lang="en-IN" dirty="0"/>
          </a:p>
          <a:p>
            <a:endParaRPr lang="en-IN" dirty="0"/>
          </a:p>
          <a:p>
            <a:r>
              <a:rPr lang="en-IN" sz="800" b="1" dirty="0"/>
              <a:t>                                    </a:t>
            </a:r>
            <a:r>
              <a:rPr lang="en-IN" sz="800" b="1" dirty="0" err="1"/>
              <a:t>Jou</a:t>
            </a:r>
            <a:r>
              <a:rPr lang="en-IN" sz="800" b="1" dirty="0"/>
              <a:t> Lin and Donglu Shi, Applied Physics Reviews 8, 011302 (2021</a:t>
            </a:r>
            <a:r>
              <a:rPr lang="en-IN" sz="800" dirty="0"/>
              <a:t>)</a:t>
            </a:r>
          </a:p>
          <a:p>
            <a:endParaRPr lang="en-IN" dirty="0"/>
          </a:p>
        </p:txBody>
      </p:sp>
    </p:spTree>
    <p:extLst>
      <p:ext uri="{BB962C8B-B14F-4D97-AF65-F5344CB8AC3E}">
        <p14:creationId xmlns:p14="http://schemas.microsoft.com/office/powerpoint/2010/main" val="2781194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CE245-22E6-2503-6B49-376B1D069A29}"/>
              </a:ext>
            </a:extLst>
          </p:cNvPr>
          <p:cNvSpPr>
            <a:spLocks noGrp="1"/>
          </p:cNvSpPr>
          <p:nvPr>
            <p:ph type="title"/>
          </p:nvPr>
        </p:nvSpPr>
        <p:spPr>
          <a:xfrm>
            <a:off x="758952" y="420625"/>
            <a:ext cx="10667998" cy="1326814"/>
          </a:xfrm>
        </p:spPr>
        <p:txBody>
          <a:bodyPr anchor="ctr">
            <a:normAutofit/>
          </a:bodyPr>
          <a:lstStyle/>
          <a:p>
            <a:r>
              <a:rPr lang="en-IN" dirty="0">
                <a:solidFill>
                  <a:schemeClr val="bg1"/>
                </a:solidFill>
              </a:rPr>
              <a:t>Photothermal Generator (PTG)</a:t>
            </a:r>
          </a:p>
        </p:txBody>
      </p:sp>
      <p:sp>
        <p:nvSpPr>
          <p:cNvPr id="3" name="Content Placeholder 2">
            <a:extLst>
              <a:ext uri="{FF2B5EF4-FFF2-40B4-BE49-F238E27FC236}">
                <a16:creationId xmlns:a16="http://schemas.microsoft.com/office/drawing/2014/main" id="{19F2402F-B977-34BB-8A35-FFAAEE93EA88}"/>
              </a:ext>
            </a:extLst>
          </p:cNvPr>
          <p:cNvSpPr>
            <a:spLocks noGrp="1"/>
          </p:cNvSpPr>
          <p:nvPr>
            <p:ph idx="1"/>
          </p:nvPr>
        </p:nvSpPr>
        <p:spPr>
          <a:xfrm>
            <a:off x="171450" y="2413168"/>
            <a:ext cx="6626842" cy="4189545"/>
          </a:xfrm>
        </p:spPr>
        <p:txBody>
          <a:bodyPr anchor="ctr">
            <a:normAutofit/>
          </a:bodyPr>
          <a:lstStyle/>
          <a:p>
            <a:pPr marL="0" indent="0">
              <a:lnSpc>
                <a:spcPct val="100000"/>
              </a:lnSpc>
              <a:buNone/>
            </a:pPr>
            <a:r>
              <a:rPr lang="en-IN" sz="1600" b="1" i="0" dirty="0">
                <a:effectLst/>
                <a:latin typeface="Söhne"/>
              </a:rPr>
              <a:t>Vertically Stacked Thin Films</a:t>
            </a:r>
            <a:r>
              <a:rPr lang="en-IN" sz="1600" b="0" i="0" dirty="0">
                <a:effectLst/>
                <a:latin typeface="Söhne"/>
              </a:rPr>
              <a:t>: Photothermal generators are composed of multiple thin films stacked vertically on top of each other. These films are designed to efficiently capture and convert light energy into heat.</a:t>
            </a:r>
          </a:p>
          <a:p>
            <a:pPr marL="0" indent="0">
              <a:lnSpc>
                <a:spcPct val="100000"/>
              </a:lnSpc>
              <a:buNone/>
            </a:pPr>
            <a:r>
              <a:rPr lang="en-IN" sz="1600" b="1" i="0" dirty="0">
                <a:effectLst/>
                <a:latin typeface="Söhne"/>
              </a:rPr>
              <a:t>Applications</a:t>
            </a:r>
            <a:r>
              <a:rPr lang="en-IN" sz="1600" b="0" i="0" dirty="0">
                <a:effectLst/>
                <a:latin typeface="Söhne"/>
              </a:rPr>
              <a:t>: These generators find applications in solar energy harvesting, water purification, and even in medical devices like hyperthermia treatments for cancer therapy.</a:t>
            </a:r>
          </a:p>
          <a:p>
            <a:pPr marL="0" indent="0">
              <a:lnSpc>
                <a:spcPct val="100000"/>
              </a:lnSpc>
              <a:buNone/>
            </a:pPr>
            <a:r>
              <a:rPr lang="en-IN" sz="1600" b="1" i="0" dirty="0">
                <a:effectLst/>
                <a:latin typeface="Söhne"/>
              </a:rPr>
              <a:t>Compact and Scalable</a:t>
            </a:r>
            <a:r>
              <a:rPr lang="en-IN" sz="1600" b="0" i="0" dirty="0">
                <a:effectLst/>
                <a:latin typeface="Söhne"/>
              </a:rPr>
              <a:t>: Photothermal generators are often     compact and scalable, making them suitable for a wide range of applications, from portable devices to large-scale energy systems.</a:t>
            </a:r>
          </a:p>
          <a:p>
            <a:pPr marL="0" indent="0">
              <a:lnSpc>
                <a:spcPct val="100000"/>
              </a:lnSpc>
              <a:buNone/>
            </a:pPr>
            <a:r>
              <a:rPr lang="en-IN" sz="1600" b="1" i="0" dirty="0">
                <a:effectLst/>
                <a:latin typeface="Söhne"/>
              </a:rPr>
              <a:t>Sustainability</a:t>
            </a:r>
            <a:r>
              <a:rPr lang="en-IN" sz="1600" b="0" i="0" dirty="0">
                <a:effectLst/>
                <a:latin typeface="Söhne"/>
              </a:rPr>
              <a:t>: They offer a sustainable energy solution by utilizing sunlight or other light sources, making them environmentally friendly and reducing the reliance on fossil fuels</a:t>
            </a:r>
            <a:r>
              <a:rPr lang="en-IN" sz="1400" b="0" i="0" dirty="0">
                <a:effectLst/>
                <a:latin typeface="Söhne"/>
              </a:rPr>
              <a:t>.</a:t>
            </a:r>
          </a:p>
          <a:p>
            <a:pPr>
              <a:lnSpc>
                <a:spcPct val="100000"/>
              </a:lnSpc>
            </a:pPr>
            <a:endParaRPr lang="en-IN" sz="1400" dirty="0"/>
          </a:p>
        </p:txBody>
      </p:sp>
      <p:pic>
        <p:nvPicPr>
          <p:cNvPr id="4" name="Picture 3">
            <a:extLst>
              <a:ext uri="{FF2B5EF4-FFF2-40B4-BE49-F238E27FC236}">
                <a16:creationId xmlns:a16="http://schemas.microsoft.com/office/drawing/2014/main" id="{1790C222-C5BE-3A9C-E218-33870B4810AD}"/>
              </a:ext>
            </a:extLst>
          </p:cNvPr>
          <p:cNvPicPr>
            <a:picLocks noChangeAspect="1"/>
          </p:cNvPicPr>
          <p:nvPr/>
        </p:nvPicPr>
        <p:blipFill>
          <a:blip r:embed="rId2"/>
          <a:stretch>
            <a:fillRect/>
          </a:stretch>
        </p:blipFill>
        <p:spPr>
          <a:xfrm>
            <a:off x="7339069" y="2168063"/>
            <a:ext cx="3904165" cy="4461902"/>
          </a:xfrm>
          <a:prstGeom prst="rect">
            <a:avLst/>
          </a:prstGeom>
        </p:spPr>
      </p:pic>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01165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2F7CB7-F529-C242-272E-39B52DA3AFF4}"/>
              </a:ext>
            </a:extLst>
          </p:cNvPr>
          <p:cNvPicPr>
            <a:picLocks noChangeAspect="1"/>
          </p:cNvPicPr>
          <p:nvPr/>
        </p:nvPicPr>
        <p:blipFill rotWithShape="1">
          <a:blip r:embed="rId2"/>
          <a:srcRect l="1600" r="7173" b="4"/>
          <a:stretch/>
        </p:blipFill>
        <p:spPr>
          <a:xfrm>
            <a:off x="4" y="17"/>
            <a:ext cx="4059936" cy="3471165"/>
          </a:xfrm>
          <a:prstGeom prst="rect">
            <a:avLst/>
          </a:prstGeom>
        </p:spPr>
      </p:pic>
      <p:pic>
        <p:nvPicPr>
          <p:cNvPr id="5" name="Picture 4">
            <a:extLst>
              <a:ext uri="{FF2B5EF4-FFF2-40B4-BE49-F238E27FC236}">
                <a16:creationId xmlns:a16="http://schemas.microsoft.com/office/drawing/2014/main" id="{7D9FBA88-7229-D9C1-EE34-1A17ABC44B0F}"/>
              </a:ext>
            </a:extLst>
          </p:cNvPr>
          <p:cNvPicPr>
            <a:picLocks noChangeAspect="1"/>
          </p:cNvPicPr>
          <p:nvPr/>
        </p:nvPicPr>
        <p:blipFill rotWithShape="1">
          <a:blip r:embed="rId3"/>
          <a:srcRect l="19717" r="1706" b="-1"/>
          <a:stretch/>
        </p:blipFill>
        <p:spPr>
          <a:xfrm>
            <a:off x="4059937" y="-15"/>
            <a:ext cx="4059936" cy="3474720"/>
          </a:xfrm>
          <a:prstGeom prst="rect">
            <a:avLst/>
          </a:prstGeom>
        </p:spPr>
      </p:pic>
      <p:pic>
        <p:nvPicPr>
          <p:cNvPr id="7" name="Picture 6">
            <a:extLst>
              <a:ext uri="{FF2B5EF4-FFF2-40B4-BE49-F238E27FC236}">
                <a16:creationId xmlns:a16="http://schemas.microsoft.com/office/drawing/2014/main" id="{DD48C5EE-7931-0A37-959E-B92CDA6882CE}"/>
              </a:ext>
            </a:extLst>
          </p:cNvPr>
          <p:cNvPicPr>
            <a:picLocks noChangeAspect="1"/>
          </p:cNvPicPr>
          <p:nvPr/>
        </p:nvPicPr>
        <p:blipFill rotWithShape="1">
          <a:blip r:embed="rId4"/>
          <a:srcRect l="7977" r="2734" b="4"/>
          <a:stretch/>
        </p:blipFill>
        <p:spPr>
          <a:xfrm>
            <a:off x="8122920" y="-2"/>
            <a:ext cx="4069080" cy="3474720"/>
          </a:xfrm>
          <a:prstGeom prst="rect">
            <a:avLst/>
          </a:prstGeom>
        </p:spPr>
      </p:pic>
      <p:sp>
        <p:nvSpPr>
          <p:cNvPr id="3" name="Content Placeholder 2">
            <a:extLst>
              <a:ext uri="{FF2B5EF4-FFF2-40B4-BE49-F238E27FC236}">
                <a16:creationId xmlns:a16="http://schemas.microsoft.com/office/drawing/2014/main" id="{5D2E1158-91ED-7CAD-01DC-7D51D38BF058}"/>
              </a:ext>
            </a:extLst>
          </p:cNvPr>
          <p:cNvSpPr>
            <a:spLocks noGrp="1"/>
          </p:cNvSpPr>
          <p:nvPr>
            <p:ph idx="1"/>
          </p:nvPr>
        </p:nvSpPr>
        <p:spPr>
          <a:xfrm>
            <a:off x="66676" y="4822574"/>
            <a:ext cx="12125324" cy="2033652"/>
          </a:xfrm>
        </p:spPr>
        <p:txBody>
          <a:bodyPr>
            <a:normAutofit/>
          </a:bodyPr>
          <a:lstStyle/>
          <a:p>
            <a:r>
              <a:rPr lang="en-US" b="1" dirty="0"/>
              <a:t>Infrared thermal photographs of the photo-thermal generator with 10 layers of Fe</a:t>
            </a:r>
            <a:r>
              <a:rPr lang="en-US" b="1" baseline="-25000" dirty="0"/>
              <a:t>3</a:t>
            </a:r>
            <a:r>
              <a:rPr lang="en-US" b="1" dirty="0"/>
              <a:t>O</a:t>
            </a:r>
            <a:r>
              <a:rPr lang="en-US" b="1" baseline="-25000" dirty="0"/>
              <a:t>4</a:t>
            </a:r>
            <a:r>
              <a:rPr lang="en-US" b="1" dirty="0"/>
              <a:t>@Cu</a:t>
            </a:r>
            <a:r>
              <a:rPr lang="en-US" b="1" baseline="-25000" dirty="0"/>
              <a:t>2-x</a:t>
            </a:r>
            <a:r>
              <a:rPr lang="en-US" b="1" dirty="0"/>
              <a:t>S films (85% AVT) illuminated by solar simulator (0.4 W</a:t>
            </a:r>
            <a:r>
              <a:rPr lang="zh-CN" altLang="en-US" b="1" dirty="0"/>
              <a:t>⋅</a:t>
            </a:r>
            <a:r>
              <a:rPr lang="en-US" b="1" dirty="0"/>
              <a:t>cm</a:t>
            </a:r>
            <a:r>
              <a:rPr lang="en-US" b="1" baseline="30000" dirty="0"/>
              <a:t>-2</a:t>
            </a:r>
            <a:r>
              <a:rPr lang="en-US" b="1" dirty="0"/>
              <a:t> power density) for different times.</a:t>
            </a:r>
          </a:p>
          <a:p>
            <a:endParaRPr lang="en-IN" dirty="0"/>
          </a:p>
        </p:txBody>
      </p:sp>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8" name="TextBox 7">
            <a:extLst>
              <a:ext uri="{FF2B5EF4-FFF2-40B4-BE49-F238E27FC236}">
                <a16:creationId xmlns:a16="http://schemas.microsoft.com/office/drawing/2014/main" id="{27C1D1A9-4CFB-2E98-14E1-8C2FBF03092B}"/>
              </a:ext>
            </a:extLst>
          </p:cNvPr>
          <p:cNvSpPr txBox="1"/>
          <p:nvPr/>
        </p:nvSpPr>
        <p:spPr>
          <a:xfrm>
            <a:off x="1581150" y="4017841"/>
            <a:ext cx="9772650" cy="261610"/>
          </a:xfrm>
          <a:prstGeom prst="rect">
            <a:avLst/>
          </a:prstGeom>
          <a:noFill/>
        </p:spPr>
        <p:txBody>
          <a:bodyPr wrap="square" rtlCol="0">
            <a:spAutoFit/>
          </a:bodyPr>
          <a:lstStyle/>
          <a:p>
            <a:r>
              <a:rPr lang="en-IN" sz="1100" b="1" dirty="0"/>
              <a:t>Heating Curves                                                                                                                                                                                                        Heating Curves</a:t>
            </a:r>
          </a:p>
        </p:txBody>
      </p:sp>
    </p:spTree>
    <p:extLst>
      <p:ext uri="{BB962C8B-B14F-4D97-AF65-F5344CB8AC3E}">
        <p14:creationId xmlns:p14="http://schemas.microsoft.com/office/powerpoint/2010/main" val="340637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32A81-E50B-7773-872E-EBBFA720000F}"/>
              </a:ext>
            </a:extLst>
          </p:cNvPr>
          <p:cNvSpPr>
            <a:spLocks noGrp="1"/>
          </p:cNvSpPr>
          <p:nvPr>
            <p:ph type="title"/>
          </p:nvPr>
        </p:nvSpPr>
        <p:spPr>
          <a:xfrm>
            <a:off x="758952" y="420625"/>
            <a:ext cx="10667998" cy="1326814"/>
          </a:xfrm>
        </p:spPr>
        <p:txBody>
          <a:bodyPr anchor="ctr">
            <a:normAutofit/>
          </a:bodyPr>
          <a:lstStyle/>
          <a:p>
            <a:r>
              <a:rPr lang="en-IN">
                <a:solidFill>
                  <a:schemeClr val="bg1"/>
                </a:solidFill>
              </a:rPr>
              <a:t>Conclusion</a:t>
            </a:r>
          </a:p>
        </p:txBody>
      </p:sp>
      <p:sp>
        <p:nvSpPr>
          <p:cNvPr id="3" name="Content Placeholder 2">
            <a:extLst>
              <a:ext uri="{FF2B5EF4-FFF2-40B4-BE49-F238E27FC236}">
                <a16:creationId xmlns:a16="http://schemas.microsoft.com/office/drawing/2014/main" id="{4DF2844F-B441-6912-A654-9B72514407E1}"/>
              </a:ext>
            </a:extLst>
          </p:cNvPr>
          <p:cNvSpPr>
            <a:spLocks noGrp="1"/>
          </p:cNvSpPr>
          <p:nvPr>
            <p:ph idx="1"/>
          </p:nvPr>
        </p:nvSpPr>
        <p:spPr>
          <a:xfrm>
            <a:off x="104775" y="1955969"/>
            <a:ext cx="8839200" cy="4902029"/>
          </a:xfrm>
        </p:spPr>
        <p:txBody>
          <a:bodyPr anchor="ctr">
            <a:normAutofit fontScale="92500" lnSpcReduction="10000"/>
          </a:bodyPr>
          <a:lstStyle/>
          <a:p>
            <a:pPr>
              <a:lnSpc>
                <a:spcPct val="100000"/>
              </a:lnSpc>
              <a:buFont typeface="+mj-lt"/>
              <a:buAutoNum type="arabicPeriod"/>
            </a:pPr>
            <a:r>
              <a:rPr lang="en-IN" sz="1600" b="1" i="0" dirty="0">
                <a:effectLst/>
                <a:latin typeface="Söhne"/>
              </a:rPr>
              <a:t>3D Solar Panel Innovations</a:t>
            </a:r>
            <a:r>
              <a:rPr lang="en-IN" sz="1600" b="0" i="0" dirty="0">
                <a:effectLst/>
                <a:latin typeface="Söhne"/>
              </a:rPr>
              <a:t>:</a:t>
            </a:r>
          </a:p>
          <a:p>
            <a:pPr marL="742950" lvl="1" indent="-285750">
              <a:lnSpc>
                <a:spcPct val="100000"/>
              </a:lnSpc>
              <a:buFont typeface="+mj-lt"/>
              <a:buAutoNum type="arabicPeriod"/>
            </a:pPr>
            <a:r>
              <a:rPr lang="en-IN" sz="1600" b="0" i="0" dirty="0">
                <a:effectLst/>
                <a:latin typeface="Söhne"/>
              </a:rPr>
              <a:t>Traditional 2D PV solar panels have limitations in surface area, requiring large spaces for efficient energy conversion.</a:t>
            </a:r>
          </a:p>
          <a:p>
            <a:pPr marL="742950" lvl="1" indent="-285750">
              <a:lnSpc>
                <a:spcPct val="100000"/>
              </a:lnSpc>
              <a:buFont typeface="+mj-lt"/>
              <a:buAutoNum type="arabicPeriod"/>
            </a:pPr>
            <a:r>
              <a:rPr lang="en-IN" sz="1600" b="0" i="0" dirty="0">
                <a:effectLst/>
                <a:latin typeface="Söhne"/>
              </a:rPr>
              <a:t>Innovative 3D solar panel designs, like stacking multiple </a:t>
            </a:r>
            <a:r>
              <a:rPr lang="en-IN" sz="1600" b="0" i="0" dirty="0" err="1">
                <a:effectLst/>
                <a:latin typeface="Söhne"/>
              </a:rPr>
              <a:t>CdTe</a:t>
            </a:r>
            <a:r>
              <a:rPr lang="en-IN" sz="1600" b="0" i="0" dirty="0">
                <a:effectLst/>
                <a:latin typeface="Söhne"/>
              </a:rPr>
              <a:t> solar panels, significantly increase solar harvesting surface area.</a:t>
            </a:r>
          </a:p>
          <a:p>
            <a:pPr marL="742950" lvl="1" indent="-285750">
              <a:lnSpc>
                <a:spcPct val="100000"/>
              </a:lnSpc>
              <a:buFont typeface="+mj-lt"/>
              <a:buAutoNum type="arabicPeriod"/>
            </a:pPr>
            <a:r>
              <a:rPr lang="en-IN" sz="1600" b="0" i="0" dirty="0">
                <a:effectLst/>
                <a:latin typeface="Söhne"/>
              </a:rPr>
              <a:t>Advantages include higher energy density, increased total output power, and reduced surface area requirements, making them ideal for densely populated urban areas.</a:t>
            </a:r>
          </a:p>
          <a:p>
            <a:pPr>
              <a:lnSpc>
                <a:spcPct val="100000"/>
              </a:lnSpc>
              <a:buFont typeface="+mj-lt"/>
              <a:buAutoNum type="arabicPeriod"/>
            </a:pPr>
            <a:r>
              <a:rPr lang="en-IN" sz="1600" b="1" i="0" dirty="0">
                <a:effectLst/>
                <a:latin typeface="Söhne"/>
              </a:rPr>
              <a:t>Porphyrins in DSSCs</a:t>
            </a:r>
            <a:r>
              <a:rPr lang="en-IN" sz="1600" b="0" i="0" dirty="0">
                <a:effectLst/>
                <a:latin typeface="Söhne"/>
              </a:rPr>
              <a:t>:</a:t>
            </a:r>
          </a:p>
          <a:p>
            <a:pPr marL="742950" lvl="1" indent="-285750">
              <a:lnSpc>
                <a:spcPct val="100000"/>
              </a:lnSpc>
              <a:buFont typeface="+mj-lt"/>
              <a:buAutoNum type="arabicPeriod"/>
            </a:pPr>
            <a:r>
              <a:rPr lang="en-IN" sz="1600" b="0" i="0" dirty="0">
                <a:effectLst/>
                <a:latin typeface="Söhne"/>
              </a:rPr>
              <a:t>Porphyrins are essential components in Dye-Sensitized Solar Cells (DSSCs), where they serve as photosensitive dyes.</a:t>
            </a:r>
          </a:p>
          <a:p>
            <a:pPr marL="742950" lvl="1" indent="-285750">
              <a:lnSpc>
                <a:spcPct val="100000"/>
              </a:lnSpc>
              <a:buFont typeface="+mj-lt"/>
              <a:buAutoNum type="arabicPeriod"/>
            </a:pPr>
            <a:r>
              <a:rPr lang="en-IN" sz="1600" b="0" i="0" dirty="0">
                <a:effectLst/>
                <a:latin typeface="Söhne"/>
              </a:rPr>
              <a:t>They efficiently absorb light and release electrons, contributing to electricity generation.</a:t>
            </a:r>
          </a:p>
          <a:p>
            <a:pPr>
              <a:lnSpc>
                <a:spcPct val="100000"/>
              </a:lnSpc>
              <a:buFont typeface="+mj-lt"/>
              <a:buAutoNum type="arabicPeriod"/>
            </a:pPr>
            <a:r>
              <a:rPr lang="en-IN" sz="1600" b="1" i="0" dirty="0">
                <a:effectLst/>
                <a:latin typeface="Söhne"/>
              </a:rPr>
              <a:t>Porphyrins in Photothermal Generators</a:t>
            </a:r>
            <a:r>
              <a:rPr lang="en-IN" sz="1600" b="0" i="0" dirty="0">
                <a:effectLst/>
                <a:latin typeface="Söhne"/>
              </a:rPr>
              <a:t>:</a:t>
            </a:r>
          </a:p>
          <a:p>
            <a:pPr marL="742950" lvl="1" indent="-285750">
              <a:lnSpc>
                <a:spcPct val="100000"/>
              </a:lnSpc>
              <a:buFont typeface="+mj-lt"/>
              <a:buAutoNum type="arabicPeriod"/>
            </a:pPr>
            <a:r>
              <a:rPr lang="en-IN" sz="1600" b="0" i="0" dirty="0">
                <a:effectLst/>
                <a:latin typeface="Söhne"/>
              </a:rPr>
              <a:t>Porphyrins can also be used in photothermal generators, where they efficiently convert light into heat for various applications.</a:t>
            </a:r>
          </a:p>
          <a:p>
            <a:pPr>
              <a:lnSpc>
                <a:spcPct val="100000"/>
              </a:lnSpc>
              <a:buFont typeface="+mj-lt"/>
              <a:buAutoNum type="arabicPeriod"/>
            </a:pPr>
            <a:r>
              <a:rPr lang="en-IN" sz="1600" b="1" i="0" dirty="0">
                <a:effectLst/>
                <a:latin typeface="Söhne"/>
              </a:rPr>
              <a:t>Plasmonic Materials in Photothermal Generators</a:t>
            </a:r>
            <a:r>
              <a:rPr lang="en-IN" sz="1600" b="0" i="0" dirty="0">
                <a:effectLst/>
                <a:latin typeface="Söhne"/>
              </a:rPr>
              <a:t>:</a:t>
            </a:r>
          </a:p>
          <a:p>
            <a:pPr marL="742950" lvl="1" indent="-285750">
              <a:lnSpc>
                <a:spcPct val="100000"/>
              </a:lnSpc>
              <a:buFont typeface="+mj-lt"/>
              <a:buAutoNum type="arabicPeriod"/>
            </a:pPr>
            <a:r>
              <a:rPr lang="en-IN" sz="1600" b="0" i="0" dirty="0">
                <a:effectLst/>
                <a:latin typeface="Söhne"/>
              </a:rPr>
              <a:t>Plasmonic materials, such as metallic nanoparticles, are utilized in photothermal generators to create localized heat through surface plasmon resonance (SPR).</a:t>
            </a:r>
          </a:p>
          <a:p>
            <a:pPr>
              <a:lnSpc>
                <a:spcPct val="100000"/>
              </a:lnSpc>
            </a:pPr>
            <a:endParaRPr lang="en-IN" sz="700" dirty="0"/>
          </a:p>
        </p:txBody>
      </p:sp>
      <p:pic>
        <p:nvPicPr>
          <p:cNvPr id="7" name="Graphic 6" descr="Sun">
            <a:extLst>
              <a:ext uri="{FF2B5EF4-FFF2-40B4-BE49-F238E27FC236}">
                <a16:creationId xmlns:a16="http://schemas.microsoft.com/office/drawing/2014/main" id="{4007FE50-D517-BE81-53F0-4B22BF290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1700" y="2997063"/>
            <a:ext cx="2276924" cy="2488863"/>
          </a:xfrm>
          <a:prstGeom prst="rect">
            <a:avLst/>
          </a:prstGeom>
        </p:spPr>
      </p:pic>
      <p:sp>
        <p:nvSpPr>
          <p:cNvPr id="3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87934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C9A191-62EE-4A86-8FF9-6794BC3C5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olar panel farm">
            <a:extLst>
              <a:ext uri="{FF2B5EF4-FFF2-40B4-BE49-F238E27FC236}">
                <a16:creationId xmlns:a16="http://schemas.microsoft.com/office/drawing/2014/main" id="{A92CE74A-A33E-AA4E-E8F3-AB79171CAED3}"/>
              </a:ext>
            </a:extLst>
          </p:cNvPr>
          <p:cNvPicPr>
            <a:picLocks noChangeAspect="1"/>
          </p:cNvPicPr>
          <p:nvPr/>
        </p:nvPicPr>
        <p:blipFill rotWithShape="1">
          <a:blip r:embed="rId2">
            <a:duotone>
              <a:schemeClr val="bg2">
                <a:shade val="45000"/>
                <a:satMod val="135000"/>
              </a:schemeClr>
              <a:prstClr val="white"/>
            </a:duotone>
            <a:alphaModFix amt="40000"/>
          </a:blip>
          <a:srcRect t="15094"/>
          <a:stretch/>
        </p:blipFill>
        <p:spPr>
          <a:xfrm>
            <a:off x="20" y="10"/>
            <a:ext cx="12191980" cy="6857990"/>
          </a:xfrm>
          <a:prstGeom prst="rect">
            <a:avLst/>
          </a:prstGeom>
        </p:spPr>
      </p:pic>
      <p:sp>
        <p:nvSpPr>
          <p:cNvPr id="33" name="Rectangle 32">
            <a:extLst>
              <a:ext uri="{FF2B5EF4-FFF2-40B4-BE49-F238E27FC236}">
                <a16:creationId xmlns:a16="http://schemas.microsoft.com/office/drawing/2014/main" id="{6222F81D-28CB-42CB-9961-602C33F65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1999"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33E6D-54E3-C326-751E-FC2F7CC2C89C}"/>
              </a:ext>
            </a:extLst>
          </p:cNvPr>
          <p:cNvSpPr>
            <a:spLocks noGrp="1"/>
          </p:cNvSpPr>
          <p:nvPr>
            <p:ph type="title"/>
          </p:nvPr>
        </p:nvSpPr>
        <p:spPr>
          <a:xfrm>
            <a:off x="758952" y="1201002"/>
            <a:ext cx="3831335" cy="4312829"/>
          </a:xfrm>
        </p:spPr>
        <p:txBody>
          <a:bodyPr>
            <a:normAutofit/>
          </a:bodyPr>
          <a:lstStyle/>
          <a:p>
            <a:r>
              <a:rPr lang="en-IN" dirty="0"/>
              <a:t>OUTLINE</a:t>
            </a:r>
          </a:p>
        </p:txBody>
      </p:sp>
      <p:cxnSp>
        <p:nvCxnSpPr>
          <p:cNvPr id="35" name="Straight Connector 34">
            <a:extLst>
              <a:ext uri="{FF2B5EF4-FFF2-40B4-BE49-F238E27FC236}">
                <a16:creationId xmlns:a16="http://schemas.microsoft.com/office/drawing/2014/main" id="{081E1E49-F752-49CA-BFF6-1303B0A8A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2021"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31DBFA-38B1-EC3B-2851-C4384CB1BDFF}"/>
              </a:ext>
            </a:extLst>
          </p:cNvPr>
          <p:cNvSpPr>
            <a:spLocks noGrp="1"/>
          </p:cNvSpPr>
          <p:nvPr>
            <p:ph idx="1"/>
          </p:nvPr>
        </p:nvSpPr>
        <p:spPr>
          <a:xfrm>
            <a:off x="5232992" y="1201002"/>
            <a:ext cx="6197007" cy="4312829"/>
          </a:xfrm>
        </p:spPr>
        <p:txBody>
          <a:bodyPr>
            <a:normAutofit/>
          </a:bodyPr>
          <a:lstStyle/>
          <a:p>
            <a:pPr marL="0" indent="0" eaLnBrk="1" hangingPunct="1">
              <a:buNone/>
            </a:pPr>
            <a:endParaRPr lang="en-US" altLang="zh-CN" b="1">
              <a:latin typeface="Times New Roman" panose="02020603050405020304" pitchFamily="18" charset="0"/>
              <a:cs typeface="Times New Roman" panose="02020603050405020304" pitchFamily="18" charset="0"/>
            </a:endParaRPr>
          </a:p>
          <a:p>
            <a:pPr eaLnBrk="1" hangingPunct="1"/>
            <a:r>
              <a:rPr lang="en-US" altLang="zh-CN" b="1">
                <a:latin typeface="Times New Roman" panose="02020603050405020304" pitchFamily="18" charset="0"/>
                <a:cs typeface="Times New Roman" panose="02020603050405020304" pitchFamily="18" charset="0"/>
              </a:rPr>
              <a:t>Possibility of 3D solar harvesting</a:t>
            </a:r>
            <a:endParaRPr lang="en-US" altLang="en-US" b="1">
              <a:latin typeface="Times New Roman" panose="02020603050405020304" pitchFamily="18" charset="0"/>
              <a:cs typeface="Times New Roman" panose="02020603050405020304" pitchFamily="18" charset="0"/>
            </a:endParaRPr>
          </a:p>
          <a:p>
            <a:pPr eaLnBrk="1" hangingPunct="1"/>
            <a:r>
              <a:rPr lang="en-US" altLang="zh-CN" b="1">
                <a:latin typeface="Times New Roman" panose="02020603050405020304" pitchFamily="18" charset="0"/>
                <a:cs typeface="Times New Roman" panose="02020603050405020304" pitchFamily="18" charset="0"/>
              </a:rPr>
              <a:t>Spectral selective nano hybrids in energy applications</a:t>
            </a:r>
          </a:p>
          <a:p>
            <a:pPr eaLnBrk="1" hangingPunct="1"/>
            <a:r>
              <a:rPr lang="en-US" altLang="zh-CN" b="1">
                <a:latin typeface="Times New Roman" panose="02020603050405020304" pitchFamily="18" charset="0"/>
                <a:cs typeface="Times New Roman" panose="02020603050405020304" pitchFamily="18" charset="0"/>
              </a:rPr>
              <a:t>Photothermal energy generation via multilayers of transparent films</a:t>
            </a:r>
          </a:p>
          <a:p>
            <a:pPr marL="0" indent="0">
              <a:buNone/>
            </a:pPr>
            <a:endParaRPr lang="en-IN"/>
          </a:p>
        </p:txBody>
      </p:sp>
      <p:sp>
        <p:nvSpPr>
          <p:cNvPr id="37" name="Freeform 6">
            <a:extLst>
              <a:ext uri="{FF2B5EF4-FFF2-40B4-BE49-F238E27FC236}">
                <a16:creationId xmlns:a16="http://schemas.microsoft.com/office/drawing/2014/main" id="{4E75910E-4112-4447-8981-4CA7ACEF9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5206089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0C9A191-62EE-4A86-8FF9-6794BC3C5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222F81D-28CB-42CB-9961-602C33F65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descr="The planet earth taken from the outer space">
            <a:extLst>
              <a:ext uri="{FF2B5EF4-FFF2-40B4-BE49-F238E27FC236}">
                <a16:creationId xmlns:a16="http://schemas.microsoft.com/office/drawing/2014/main" id="{0DE2D72D-2C79-ECF0-8CAB-157F32ACA076}"/>
              </a:ext>
            </a:extLst>
          </p:cNvPr>
          <p:cNvPicPr>
            <a:picLocks noChangeAspect="1"/>
          </p:cNvPicPr>
          <p:nvPr/>
        </p:nvPicPr>
        <p:blipFill rotWithShape="1">
          <a:blip r:embed="rId2">
            <a:duotone>
              <a:schemeClr val="bg2">
                <a:shade val="45000"/>
                <a:satMod val="135000"/>
              </a:schemeClr>
              <a:prstClr val="white"/>
            </a:duotone>
            <a:alphaModFix amt="30000"/>
          </a:blip>
          <a:srcRect t="2070" b="11723"/>
          <a:stretch/>
        </p:blipFill>
        <p:spPr>
          <a:xfrm>
            <a:off x="8701" y="10"/>
            <a:ext cx="12192000" cy="6857990"/>
          </a:xfrm>
          <a:prstGeom prst="rect">
            <a:avLst/>
          </a:prstGeom>
        </p:spPr>
      </p:pic>
      <p:sp>
        <p:nvSpPr>
          <p:cNvPr id="2" name="Title 1">
            <a:extLst>
              <a:ext uri="{FF2B5EF4-FFF2-40B4-BE49-F238E27FC236}">
                <a16:creationId xmlns:a16="http://schemas.microsoft.com/office/drawing/2014/main" id="{03CFFCE0-46C4-D209-EC2A-21CB81C9AAEC}"/>
              </a:ext>
            </a:extLst>
          </p:cNvPr>
          <p:cNvSpPr>
            <a:spLocks noGrp="1"/>
          </p:cNvSpPr>
          <p:nvPr>
            <p:ph type="title"/>
          </p:nvPr>
        </p:nvSpPr>
        <p:spPr>
          <a:xfrm>
            <a:off x="0" y="1201002"/>
            <a:ext cx="4920722" cy="4312829"/>
          </a:xfrm>
        </p:spPr>
        <p:txBody>
          <a:bodyPr>
            <a:normAutofit/>
          </a:bodyPr>
          <a:lstStyle/>
          <a:p>
            <a:r>
              <a:rPr lang="en-IN" sz="4700" b="1" i="0" dirty="0">
                <a:effectLst/>
                <a:latin typeface="Söhne"/>
              </a:rPr>
              <a:t>Shining a Light on Solar Innovation</a:t>
            </a:r>
            <a:r>
              <a:rPr lang="en-IN" sz="4700" b="0" i="0" dirty="0">
                <a:effectLst/>
                <a:latin typeface="Söhne"/>
              </a:rPr>
              <a:t>: The Rise of 3D Solar </a:t>
            </a:r>
            <a:r>
              <a:rPr lang="en-IN" sz="4700" i="0" dirty="0">
                <a:latin typeface="Söhne"/>
              </a:rPr>
              <a:t>Harvesting</a:t>
            </a:r>
            <a:endParaRPr lang="en-IN" sz="4700" dirty="0"/>
          </a:p>
        </p:txBody>
      </p:sp>
      <p:cxnSp>
        <p:nvCxnSpPr>
          <p:cNvPr id="53" name="Straight Connector 52">
            <a:extLst>
              <a:ext uri="{FF2B5EF4-FFF2-40B4-BE49-F238E27FC236}">
                <a16:creationId xmlns:a16="http://schemas.microsoft.com/office/drawing/2014/main" id="{081E1E49-F752-49CA-BFF6-1303B0A8A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2021"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6DCD1C7F-9EF9-55B6-8D3C-286551E6E117}"/>
              </a:ext>
            </a:extLst>
          </p:cNvPr>
          <p:cNvSpPr>
            <a:spLocks noGrp="1"/>
          </p:cNvSpPr>
          <p:nvPr>
            <p:ph idx="1"/>
          </p:nvPr>
        </p:nvSpPr>
        <p:spPr>
          <a:xfrm>
            <a:off x="5232992" y="1201002"/>
            <a:ext cx="6197007" cy="5554361"/>
          </a:xfrm>
        </p:spPr>
        <p:txBody>
          <a:bodyPr>
            <a:normAutofit/>
          </a:bodyPr>
          <a:lstStyle/>
          <a:p>
            <a:pPr>
              <a:lnSpc>
                <a:spcPct val="100000"/>
              </a:lnSpc>
              <a:buFont typeface="+mj-lt"/>
              <a:buAutoNum type="arabicPeriod"/>
            </a:pPr>
            <a:r>
              <a:rPr lang="en-IN" sz="1400" b="1" i="0">
                <a:effectLst/>
                <a:latin typeface="Söhne"/>
              </a:rPr>
              <a:t>PV Solar Cells: The Energy Sponges That Sunbathe All Day</a:t>
            </a:r>
            <a:r>
              <a:rPr lang="en-IN" sz="1400" b="0" i="0">
                <a:solidFill>
                  <a:srgbClr val="374151"/>
                </a:solidFill>
                <a:effectLst/>
                <a:latin typeface="Söhne"/>
              </a:rPr>
              <a:t>: These PV solar cells are like the beach bums of the energy universe, catching rays and converting them into electrical energy .</a:t>
            </a:r>
            <a:endParaRPr lang="en-IN" sz="1400" b="1" i="0">
              <a:effectLst/>
              <a:latin typeface="Söhne"/>
            </a:endParaRPr>
          </a:p>
          <a:p>
            <a:pPr>
              <a:lnSpc>
                <a:spcPct val="100000"/>
              </a:lnSpc>
              <a:buFont typeface="+mj-lt"/>
              <a:buAutoNum type="arabicPeriod"/>
            </a:pPr>
            <a:r>
              <a:rPr lang="en-IN" sz="1400" b="1" i="0">
                <a:effectLst/>
                <a:latin typeface="Söhne"/>
              </a:rPr>
              <a:t>Solar Panels: As Two-Dimensional as Your Ex's Texts</a:t>
            </a:r>
            <a:r>
              <a:rPr lang="en-IN" sz="1400" b="0" i="0">
                <a:solidFill>
                  <a:srgbClr val="374151"/>
                </a:solidFill>
                <a:effectLst/>
                <a:latin typeface="Söhne"/>
              </a:rPr>
              <a:t>: These panels used to be flatter than a romance novel's plotline, but now </a:t>
            </a:r>
            <a:r>
              <a:rPr lang="en-IN" sz="1400">
                <a:solidFill>
                  <a:srgbClr val="374151"/>
                </a:solidFill>
                <a:latin typeface="Söhne"/>
              </a:rPr>
              <a:t>we</a:t>
            </a:r>
            <a:r>
              <a:rPr lang="en-IN" sz="1400" b="0" i="0">
                <a:solidFill>
                  <a:srgbClr val="374151"/>
                </a:solidFill>
                <a:effectLst/>
                <a:latin typeface="Söhne"/>
              </a:rPr>
              <a:t>'re spicing things up with a third dimension!</a:t>
            </a:r>
            <a:endParaRPr lang="en-IN" sz="1400" b="0" i="0">
              <a:effectLst/>
              <a:latin typeface="Söhne"/>
            </a:endParaRPr>
          </a:p>
          <a:p>
            <a:pPr>
              <a:lnSpc>
                <a:spcPct val="100000"/>
              </a:lnSpc>
              <a:buFont typeface="+mj-lt"/>
              <a:buAutoNum type="arabicPeriod"/>
            </a:pPr>
            <a:r>
              <a:rPr lang="en-IN" sz="1400" b="1" i="0">
                <a:effectLst/>
                <a:latin typeface="Söhne"/>
              </a:rPr>
              <a:t>Enter the Third Dimension</a:t>
            </a:r>
            <a:r>
              <a:rPr lang="en-IN" sz="1400" b="0" i="0">
                <a:effectLst/>
                <a:latin typeface="Söhne"/>
              </a:rPr>
              <a:t>: We decided, "Let's give these panels some depth!" </a:t>
            </a:r>
            <a:r>
              <a:rPr lang="en-IN" sz="1400">
                <a:latin typeface="Söhne"/>
              </a:rPr>
              <a:t>We </a:t>
            </a:r>
            <a:r>
              <a:rPr lang="en-IN" sz="1400" b="0" i="0">
                <a:effectLst/>
                <a:latin typeface="Söhne"/>
              </a:rPr>
              <a:t>went all 'Inception' on solar harvesting, introducing the z-axis.</a:t>
            </a:r>
          </a:p>
          <a:p>
            <a:pPr>
              <a:lnSpc>
                <a:spcPct val="100000"/>
              </a:lnSpc>
              <a:buFont typeface="+mj-lt"/>
              <a:buAutoNum type="arabicPeriod"/>
            </a:pPr>
            <a:r>
              <a:rPr lang="en-IN" sz="1400" b="1" i="0">
                <a:effectLst/>
                <a:latin typeface="Söhne"/>
              </a:rPr>
              <a:t>Solar Panel Skyscrapers</a:t>
            </a:r>
            <a:r>
              <a:rPr lang="en-IN" sz="1400" b="0" i="0">
                <a:effectLst/>
                <a:latin typeface="Söhne"/>
              </a:rPr>
              <a:t>: It's like having a solar cityscape! CdTe solar panels stacked like Jenga blocks, reaching for the sun like it owes them money.</a:t>
            </a:r>
          </a:p>
          <a:p>
            <a:pPr>
              <a:lnSpc>
                <a:spcPct val="100000"/>
              </a:lnSpc>
              <a:buFont typeface="+mj-lt"/>
              <a:buAutoNum type="arabicPeriod"/>
            </a:pPr>
            <a:r>
              <a:rPr lang="en-IN" sz="1400" b="1" i="0">
                <a:effectLst/>
                <a:latin typeface="Söhne"/>
              </a:rPr>
              <a:t>Solar Sleight of Hand</a:t>
            </a:r>
            <a:r>
              <a:rPr lang="en-IN" sz="1400" b="0" i="0">
                <a:effectLst/>
                <a:latin typeface="Söhne"/>
              </a:rPr>
              <a:t>: These panels are so transparent; they could make a magician's disappearing act look like child's play!</a:t>
            </a:r>
          </a:p>
          <a:p>
            <a:pPr>
              <a:lnSpc>
                <a:spcPct val="100000"/>
              </a:lnSpc>
              <a:buFont typeface="+mj-lt"/>
              <a:buAutoNum type="arabicPeriod"/>
            </a:pPr>
            <a:r>
              <a:rPr lang="en-IN" sz="1400" b="1" i="0">
                <a:effectLst/>
                <a:latin typeface="Söhne"/>
              </a:rPr>
              <a:t>Multiply the Fun</a:t>
            </a:r>
            <a:r>
              <a:rPr lang="en-IN" sz="1400" b="0" i="0">
                <a:effectLst/>
                <a:latin typeface="Söhne"/>
              </a:rPr>
              <a:t>: Now, sunlight can play hide and seek through multiple panels, making it feel like a game of cosmic pinball.</a:t>
            </a:r>
          </a:p>
          <a:p>
            <a:pPr>
              <a:lnSpc>
                <a:spcPct val="100000"/>
              </a:lnSpc>
              <a:buFont typeface="+mj-lt"/>
              <a:buAutoNum type="arabicPeriod"/>
            </a:pPr>
            <a:r>
              <a:rPr lang="en-IN" sz="1400" b="1" i="0">
                <a:effectLst/>
                <a:latin typeface="Söhne"/>
              </a:rPr>
              <a:t>Total Eclipse of the Sun</a:t>
            </a:r>
            <a:r>
              <a:rPr lang="en-IN" sz="1400" b="0" i="0">
                <a:effectLst/>
                <a:latin typeface="Söhne"/>
              </a:rPr>
              <a:t>: When it comes to output power, these multi-panel setups are like the Beyoncé of solar energy - they run the world.</a:t>
            </a:r>
          </a:p>
          <a:p>
            <a:pPr>
              <a:lnSpc>
                <a:spcPct val="100000"/>
              </a:lnSpc>
              <a:buFont typeface="+mj-lt"/>
              <a:buAutoNum type="arabicPeriod"/>
            </a:pPr>
            <a:r>
              <a:rPr lang="en-IN" sz="1400" b="1" i="0">
                <a:effectLst/>
                <a:latin typeface="Söhne"/>
              </a:rPr>
              <a:t>Urban Space Whisperers</a:t>
            </a:r>
            <a:r>
              <a:rPr lang="en-IN" sz="1400" b="0" i="0">
                <a:solidFill>
                  <a:srgbClr val="374151"/>
                </a:solidFill>
                <a:effectLst/>
                <a:latin typeface="Söhne"/>
              </a:rPr>
              <a:t>: In crowded cities, these panels are like the architects of sunlight, making every square inch count without causing solar gridlock.</a:t>
            </a:r>
            <a:endParaRPr lang="en-IN" sz="1400" b="0" i="0">
              <a:effectLst/>
              <a:latin typeface="Söhne"/>
            </a:endParaRPr>
          </a:p>
          <a:p>
            <a:pPr>
              <a:lnSpc>
                <a:spcPct val="100000"/>
              </a:lnSpc>
              <a:buFont typeface="+mj-lt"/>
              <a:buAutoNum type="arabicPeriod"/>
            </a:pPr>
            <a:r>
              <a:rPr lang="en-IN" sz="1400" b="1" i="0">
                <a:effectLst/>
                <a:latin typeface="Söhne"/>
              </a:rPr>
              <a:t>Solar Superheroes</a:t>
            </a:r>
            <a:r>
              <a:rPr lang="en-IN" sz="1400" b="0" i="0">
                <a:effectLst/>
                <a:latin typeface="Söhne"/>
              </a:rPr>
              <a:t>: So, there you have it, our solar heroes - saving the planet one photon at a time and making science look cool while doing it.</a:t>
            </a:r>
          </a:p>
          <a:p>
            <a:pPr>
              <a:lnSpc>
                <a:spcPct val="100000"/>
              </a:lnSpc>
            </a:pPr>
            <a:endParaRPr lang="en-IN" sz="1100" dirty="0"/>
          </a:p>
        </p:txBody>
      </p:sp>
      <p:sp>
        <p:nvSpPr>
          <p:cNvPr id="55" name="Freeform 6">
            <a:extLst>
              <a:ext uri="{FF2B5EF4-FFF2-40B4-BE49-F238E27FC236}">
                <a16:creationId xmlns:a16="http://schemas.microsoft.com/office/drawing/2014/main" id="{4E75910E-4112-4447-8981-4CA7ACEF9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1757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C9A191-62EE-4A86-8FF9-6794BC3C5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22F81D-28CB-42CB-9961-602C33F65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s corona during an eclipse">
            <a:extLst>
              <a:ext uri="{FF2B5EF4-FFF2-40B4-BE49-F238E27FC236}">
                <a16:creationId xmlns:a16="http://schemas.microsoft.com/office/drawing/2014/main" id="{09E2E94B-0C79-C6CA-5B11-F0CEA14B00B2}"/>
              </a:ext>
            </a:extLst>
          </p:cNvPr>
          <p:cNvPicPr>
            <a:picLocks noChangeAspect="1"/>
          </p:cNvPicPr>
          <p:nvPr/>
        </p:nvPicPr>
        <p:blipFill rotWithShape="1">
          <a:blip r:embed="rId2">
            <a:duotone>
              <a:schemeClr val="bg2">
                <a:shade val="45000"/>
                <a:satMod val="135000"/>
              </a:schemeClr>
              <a:prstClr val="white"/>
            </a:duotone>
            <a:alphaModFix amt="30000"/>
          </a:blip>
          <a:srcRect t="8807" b="6923"/>
          <a:stretch/>
        </p:blipFill>
        <p:spPr>
          <a:xfrm>
            <a:off x="8701" y="10"/>
            <a:ext cx="12192000" cy="6857990"/>
          </a:xfrm>
          <a:prstGeom prst="rect">
            <a:avLst/>
          </a:prstGeom>
        </p:spPr>
      </p:pic>
      <p:sp>
        <p:nvSpPr>
          <p:cNvPr id="2" name="Title 1">
            <a:extLst>
              <a:ext uri="{FF2B5EF4-FFF2-40B4-BE49-F238E27FC236}">
                <a16:creationId xmlns:a16="http://schemas.microsoft.com/office/drawing/2014/main" id="{DFDDFBCF-00EE-E84A-D010-D1EB49083A45}"/>
              </a:ext>
            </a:extLst>
          </p:cNvPr>
          <p:cNvSpPr>
            <a:spLocks noGrp="1"/>
          </p:cNvSpPr>
          <p:nvPr>
            <p:ph type="title"/>
          </p:nvPr>
        </p:nvSpPr>
        <p:spPr>
          <a:xfrm>
            <a:off x="758952" y="1201002"/>
            <a:ext cx="3831335" cy="4312829"/>
          </a:xfrm>
        </p:spPr>
        <p:txBody>
          <a:bodyPr>
            <a:normAutofit/>
          </a:bodyPr>
          <a:lstStyle/>
          <a:p>
            <a:r>
              <a:rPr lang="en-IN" sz="4700" b="1" i="0" dirty="0">
                <a:effectLst/>
                <a:latin typeface="Söhne"/>
              </a:rPr>
              <a:t>Solar Terms Made Simple</a:t>
            </a:r>
            <a:r>
              <a:rPr lang="en-IN" sz="4700" b="0" i="0" dirty="0">
                <a:effectLst/>
                <a:latin typeface="Söhne"/>
              </a:rPr>
              <a:t>: Fun and Light Insights into Photovoltaics</a:t>
            </a:r>
            <a:endParaRPr lang="en-IN" sz="4700" dirty="0"/>
          </a:p>
        </p:txBody>
      </p:sp>
      <p:cxnSp>
        <p:nvCxnSpPr>
          <p:cNvPr id="13" name="Straight Connector 12">
            <a:extLst>
              <a:ext uri="{FF2B5EF4-FFF2-40B4-BE49-F238E27FC236}">
                <a16:creationId xmlns:a16="http://schemas.microsoft.com/office/drawing/2014/main" id="{081E1E49-F752-49CA-BFF6-1303B0A8A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2021"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70B3A8-71E6-7BA5-C29C-81EF16A424F2}"/>
              </a:ext>
            </a:extLst>
          </p:cNvPr>
          <p:cNvSpPr>
            <a:spLocks noGrp="1"/>
          </p:cNvSpPr>
          <p:nvPr>
            <p:ph idx="1"/>
          </p:nvPr>
        </p:nvSpPr>
        <p:spPr>
          <a:xfrm>
            <a:off x="5232992" y="1201002"/>
            <a:ext cx="6197007" cy="5535358"/>
          </a:xfrm>
        </p:spPr>
        <p:txBody>
          <a:bodyPr>
            <a:normAutofit fontScale="92500"/>
          </a:bodyPr>
          <a:lstStyle/>
          <a:p>
            <a:pPr>
              <a:lnSpc>
                <a:spcPct val="100000"/>
              </a:lnSpc>
              <a:buFont typeface="+mj-lt"/>
              <a:buAutoNum type="arabicPeriod"/>
            </a:pPr>
            <a:r>
              <a:rPr lang="en-IN" sz="1700" b="1" i="0">
                <a:effectLst/>
                <a:latin typeface="Söhne"/>
              </a:rPr>
              <a:t>Isc (Short-Circuit Current)</a:t>
            </a:r>
            <a:r>
              <a:rPr lang="en-IN" sz="1700" b="0" i="0">
                <a:effectLst/>
                <a:latin typeface="Söhne"/>
              </a:rPr>
              <a:t>: This is the "Oops, I tripped" current. It's like when you're carrying too many snacks from the kitchen, and you accidentally hit the light switch, causing a sudden surge of current.</a:t>
            </a:r>
          </a:p>
          <a:p>
            <a:pPr>
              <a:lnSpc>
                <a:spcPct val="100000"/>
              </a:lnSpc>
              <a:buFont typeface="+mj-lt"/>
              <a:buAutoNum type="arabicPeriod"/>
            </a:pPr>
            <a:r>
              <a:rPr lang="en-IN" sz="1700" b="1" i="0">
                <a:effectLst/>
                <a:latin typeface="Söhne"/>
              </a:rPr>
              <a:t>Voc (Open-Circuit Voltage)</a:t>
            </a:r>
            <a:r>
              <a:rPr lang="en-IN" sz="1700" b="0" i="0">
                <a:effectLst/>
                <a:latin typeface="Söhne"/>
              </a:rPr>
              <a:t>: Voc is the "Knock, Knock, Anyone Home?" voltage. It's the potential difference between two ends of a solar panel when no current is flowing, like a doorbell ringing in an empty house.</a:t>
            </a:r>
          </a:p>
          <a:p>
            <a:pPr>
              <a:lnSpc>
                <a:spcPct val="100000"/>
              </a:lnSpc>
              <a:buFont typeface="+mj-lt"/>
              <a:buAutoNum type="arabicPeriod"/>
            </a:pPr>
            <a:r>
              <a:rPr lang="en-IN" sz="1700" b="1" i="0">
                <a:effectLst/>
                <a:latin typeface="Söhne"/>
              </a:rPr>
              <a:t>Pmax (Maximum Power Point)</a:t>
            </a:r>
            <a:r>
              <a:rPr lang="en-IN" sz="1700" b="0" i="0">
                <a:effectLst/>
                <a:latin typeface="Söhne"/>
              </a:rPr>
              <a:t>: Pmax is the "Goldilocks Zone" of solar power. It's the sweet spot where your solar panel is working at its peak, not too hot, not too cold, but just right!</a:t>
            </a:r>
          </a:p>
          <a:p>
            <a:pPr>
              <a:lnSpc>
                <a:spcPct val="100000"/>
              </a:lnSpc>
              <a:buFont typeface="+mj-lt"/>
              <a:buAutoNum type="arabicPeriod"/>
            </a:pPr>
            <a:r>
              <a:rPr lang="en-IN" sz="1700" b="1" i="0">
                <a:effectLst/>
                <a:latin typeface="Söhne"/>
              </a:rPr>
              <a:t>Fill Factor</a:t>
            </a:r>
            <a:r>
              <a:rPr lang="en-IN" sz="1700" b="0" i="0">
                <a:effectLst/>
                <a:latin typeface="Söhne"/>
              </a:rPr>
              <a:t>: Think of this as the "Space Efficiency" factor. It's like Tetris for solar cells, making sure they fit together perfectly and don't leave any awkward gaps.</a:t>
            </a:r>
          </a:p>
          <a:p>
            <a:pPr>
              <a:lnSpc>
                <a:spcPct val="100000"/>
              </a:lnSpc>
              <a:buFont typeface="+mj-lt"/>
              <a:buAutoNum type="arabicPeriod"/>
            </a:pPr>
            <a:r>
              <a:rPr lang="en-IN" sz="1700" b="1" i="0">
                <a:effectLst/>
                <a:latin typeface="Söhne"/>
              </a:rPr>
              <a:t>PCE (Power Conversion Efficiency)</a:t>
            </a:r>
            <a:r>
              <a:rPr lang="en-IN" sz="1700" b="0" i="0">
                <a:effectLst/>
                <a:latin typeface="Söhne"/>
              </a:rPr>
              <a:t>: PCE is the "Magic Wand" of solar panels. It's the percentage of sunlight that your panel turns into electricity – the higher, the better. Like turning sunlight into gold!</a:t>
            </a:r>
          </a:p>
          <a:p>
            <a:pPr>
              <a:lnSpc>
                <a:spcPct val="100000"/>
              </a:lnSpc>
              <a:buFont typeface="+mj-lt"/>
              <a:buAutoNum type="arabicPeriod"/>
            </a:pPr>
            <a:r>
              <a:rPr lang="en-IN" sz="1700" b="1" i="0">
                <a:effectLst/>
                <a:latin typeface="Söhne"/>
              </a:rPr>
              <a:t>Light Intensity</a:t>
            </a:r>
            <a:r>
              <a:rPr lang="en-IN" sz="1700" b="0" i="0">
                <a:effectLst/>
                <a:latin typeface="Söhne"/>
              </a:rPr>
              <a:t>: Light intensity is the "Sunshine Strength Meter." It measures how much oomph the sun's rays are packing. It's like checking if your solar panel is getting a gentle pat on the back or a full-on high-five from the sun.</a:t>
            </a:r>
          </a:p>
          <a:p>
            <a:pPr>
              <a:lnSpc>
                <a:spcPct val="100000"/>
              </a:lnSpc>
            </a:pPr>
            <a:endParaRPr lang="en-IN" sz="1400" dirty="0"/>
          </a:p>
        </p:txBody>
      </p:sp>
      <p:sp>
        <p:nvSpPr>
          <p:cNvPr id="15" name="Freeform 6">
            <a:extLst>
              <a:ext uri="{FF2B5EF4-FFF2-40B4-BE49-F238E27FC236}">
                <a16:creationId xmlns:a16="http://schemas.microsoft.com/office/drawing/2014/main" id="{4E75910E-4112-4447-8981-4CA7ACEF9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7408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F42AE-8205-7895-F0B0-EC79D859326C}"/>
              </a:ext>
            </a:extLst>
          </p:cNvPr>
          <p:cNvSpPr>
            <a:spLocks noGrp="1"/>
          </p:cNvSpPr>
          <p:nvPr>
            <p:ph type="title"/>
          </p:nvPr>
        </p:nvSpPr>
        <p:spPr>
          <a:xfrm>
            <a:off x="758952" y="420625"/>
            <a:ext cx="10667998" cy="1326814"/>
          </a:xfrm>
        </p:spPr>
        <p:txBody>
          <a:bodyPr anchor="ctr">
            <a:normAutofit/>
          </a:bodyPr>
          <a:lstStyle/>
          <a:p>
            <a:r>
              <a:rPr lang="en-IN" b="1">
                <a:solidFill>
                  <a:schemeClr val="bg1"/>
                </a:solidFill>
              </a:rPr>
              <a:t>Experimental Details</a:t>
            </a:r>
          </a:p>
        </p:txBody>
      </p:sp>
      <p:sp>
        <p:nvSpPr>
          <p:cNvPr id="3" name="Content Placeholder 2">
            <a:extLst>
              <a:ext uri="{FF2B5EF4-FFF2-40B4-BE49-F238E27FC236}">
                <a16:creationId xmlns:a16="http://schemas.microsoft.com/office/drawing/2014/main" id="{E80A2518-0EF8-6256-D8A9-4903FCE71701}"/>
              </a:ext>
            </a:extLst>
          </p:cNvPr>
          <p:cNvSpPr>
            <a:spLocks noGrp="1"/>
          </p:cNvSpPr>
          <p:nvPr>
            <p:ph idx="1"/>
          </p:nvPr>
        </p:nvSpPr>
        <p:spPr>
          <a:xfrm>
            <a:off x="758952" y="2413169"/>
            <a:ext cx="6039340" cy="3368920"/>
          </a:xfrm>
        </p:spPr>
        <p:txBody>
          <a:bodyPr anchor="ctr">
            <a:normAutofit/>
          </a:bodyPr>
          <a:lstStyle/>
          <a:p>
            <a:pPr>
              <a:lnSpc>
                <a:spcPct val="100000"/>
              </a:lnSpc>
              <a:buFont typeface="+mj-lt"/>
              <a:buAutoNum type="arabicPeriod"/>
            </a:pPr>
            <a:r>
              <a:rPr lang="en-IN" sz="1400" b="1" i="0">
                <a:effectLst/>
                <a:latin typeface="Söhne"/>
              </a:rPr>
              <a:t>Solar Panel Selection</a:t>
            </a:r>
            <a:r>
              <a:rPr lang="en-IN" sz="1400" b="0" i="0">
                <a:effectLst/>
                <a:latin typeface="Söhne"/>
              </a:rPr>
              <a:t>: We used five commercial </a:t>
            </a:r>
            <a:r>
              <a:rPr lang="en-IN" sz="1400" b="0" i="0" err="1">
                <a:effectLst/>
                <a:latin typeface="Söhne"/>
              </a:rPr>
              <a:t>CdTe</a:t>
            </a:r>
            <a:r>
              <a:rPr lang="en-IN" sz="1400" b="0" i="0">
                <a:effectLst/>
                <a:latin typeface="Söhne"/>
              </a:rPr>
              <a:t> solar panels from Solar First Technology Co., each with dimensions of 150 × 150 mm². These panels had different average visible transmittance (AVT) values: 80%, 70%, 60%, 50%, and 40%.</a:t>
            </a:r>
          </a:p>
          <a:p>
            <a:pPr>
              <a:lnSpc>
                <a:spcPct val="100000"/>
              </a:lnSpc>
              <a:buFont typeface="+mj-lt"/>
              <a:buAutoNum type="arabicPeriod"/>
            </a:pPr>
            <a:r>
              <a:rPr lang="en-IN" sz="1400" b="1" i="0">
                <a:effectLst/>
                <a:latin typeface="Söhne"/>
              </a:rPr>
              <a:t>Measurement Setup</a:t>
            </a:r>
            <a:r>
              <a:rPr lang="en-IN" sz="1400" b="0" i="0">
                <a:effectLst/>
                <a:latin typeface="Söhne"/>
              </a:rPr>
              <a:t>: We connected a </a:t>
            </a:r>
            <a:r>
              <a:rPr lang="en-IN" sz="1400" b="0" i="0" err="1">
                <a:effectLst/>
                <a:latin typeface="Söhne"/>
              </a:rPr>
              <a:t>SourceMeter</a:t>
            </a:r>
            <a:r>
              <a:rPr lang="en-IN" sz="1400" b="0" i="0">
                <a:effectLst/>
                <a:latin typeface="Söhne"/>
              </a:rPr>
              <a:t> instrument to these panels as the Device Under Test (DUT). The instrument operated in voltage source mode, allowing us to sweep voltage from 0 V to 20 V. At each voltage step (400 in total), the </a:t>
            </a:r>
            <a:r>
              <a:rPr lang="en-IN" sz="1400" b="0" i="0" err="1">
                <a:effectLst/>
                <a:latin typeface="Söhne"/>
              </a:rPr>
              <a:t>SourceMeter</a:t>
            </a:r>
            <a:r>
              <a:rPr lang="en-IN" sz="1400" b="0" i="0">
                <a:effectLst/>
                <a:latin typeface="Söhne"/>
              </a:rPr>
              <a:t> recorded the current flowing through the panels.</a:t>
            </a:r>
          </a:p>
          <a:p>
            <a:pPr>
              <a:lnSpc>
                <a:spcPct val="100000"/>
              </a:lnSpc>
              <a:buFont typeface="+mj-lt"/>
              <a:buAutoNum type="arabicPeriod"/>
            </a:pPr>
            <a:r>
              <a:rPr lang="en-IN" sz="1400" b="1" i="0">
                <a:effectLst/>
                <a:latin typeface="Söhne"/>
              </a:rPr>
              <a:t>Data Analysis</a:t>
            </a:r>
            <a:r>
              <a:rPr lang="en-IN" sz="1400" b="0" i="0">
                <a:effectLst/>
                <a:latin typeface="Söhne"/>
              </a:rPr>
              <a:t>: We utilized the collected dataset to compute key parameters such as </a:t>
            </a:r>
            <a:r>
              <a:rPr lang="en-IN" sz="1400" b="0" i="0" err="1">
                <a:effectLst/>
                <a:latin typeface="Söhne"/>
              </a:rPr>
              <a:t>Voc</a:t>
            </a:r>
            <a:r>
              <a:rPr lang="en-IN" sz="1400" b="0" i="0">
                <a:effectLst/>
                <a:latin typeface="Söhne"/>
              </a:rPr>
              <a:t> (Open-Circuit Voltage), </a:t>
            </a:r>
            <a:r>
              <a:rPr lang="en-IN" sz="1400" b="0" i="0" err="1">
                <a:effectLst/>
                <a:latin typeface="Söhne"/>
              </a:rPr>
              <a:t>Isc</a:t>
            </a:r>
            <a:r>
              <a:rPr lang="en-IN" sz="1400" b="0" i="0">
                <a:effectLst/>
                <a:latin typeface="Söhne"/>
              </a:rPr>
              <a:t> (Short-Circuit Current), Pmax (Maximum Power), F.F (Fill Factor), and PCE (Photon Conversion Efficiency). Only data points between </a:t>
            </a:r>
            <a:r>
              <a:rPr lang="en-IN" sz="1400" b="0" i="0" err="1">
                <a:effectLst/>
                <a:latin typeface="Söhne"/>
              </a:rPr>
              <a:t>Isc</a:t>
            </a:r>
            <a:r>
              <a:rPr lang="en-IN" sz="1400" b="0" i="0">
                <a:effectLst/>
                <a:latin typeface="Söhne"/>
              </a:rPr>
              <a:t> and </a:t>
            </a:r>
            <a:r>
              <a:rPr lang="en-IN" sz="1400" b="0" i="0" err="1">
                <a:effectLst/>
                <a:latin typeface="Söhne"/>
              </a:rPr>
              <a:t>Voc</a:t>
            </a:r>
            <a:r>
              <a:rPr lang="en-IN" sz="1400" b="0" i="0">
                <a:effectLst/>
                <a:latin typeface="Söhne"/>
              </a:rPr>
              <a:t> were considered for analysis. Absolute values of the current data within this range were used for plotting.</a:t>
            </a:r>
          </a:p>
          <a:p>
            <a:pPr>
              <a:lnSpc>
                <a:spcPct val="100000"/>
              </a:lnSpc>
            </a:pPr>
            <a:endParaRPr lang="en-IN" sz="1400"/>
          </a:p>
        </p:txBody>
      </p:sp>
      <p:pic>
        <p:nvPicPr>
          <p:cNvPr id="4" name="Picture 3">
            <a:extLst>
              <a:ext uri="{FF2B5EF4-FFF2-40B4-BE49-F238E27FC236}">
                <a16:creationId xmlns:a16="http://schemas.microsoft.com/office/drawing/2014/main" id="{6C2E1022-D417-3F7B-D49F-4E04C1708DC9}"/>
              </a:ext>
            </a:extLst>
          </p:cNvPr>
          <p:cNvPicPr>
            <a:picLocks noChangeAspect="1"/>
          </p:cNvPicPr>
          <p:nvPr/>
        </p:nvPicPr>
        <p:blipFill>
          <a:blip r:embed="rId2"/>
          <a:stretch>
            <a:fillRect/>
          </a:stretch>
        </p:blipFill>
        <p:spPr>
          <a:xfrm>
            <a:off x="6798293" y="3429001"/>
            <a:ext cx="5298458" cy="1657350"/>
          </a:xfrm>
          <a:prstGeom prst="rect">
            <a:avLst/>
          </a:prstGeom>
        </p:spPr>
      </p:pic>
      <p:sp>
        <p:nvSpPr>
          <p:cNvPr id="3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5921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9" name="Straight Connector 28">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177" y="66751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5" name="Freeform: Shape 34">
            <a:extLst>
              <a:ext uri="{FF2B5EF4-FFF2-40B4-BE49-F238E27FC236}">
                <a16:creationId xmlns:a16="http://schemas.microsoft.com/office/drawing/2014/main" id="{CD14F0CE-4A68-4F5C-AC85-FF283F924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2663AD-CDE1-0430-3045-B9FBC072A221}"/>
              </a:ext>
            </a:extLst>
          </p:cNvPr>
          <p:cNvSpPr>
            <a:spLocks noGrp="1"/>
          </p:cNvSpPr>
          <p:nvPr>
            <p:ph type="title"/>
          </p:nvPr>
        </p:nvSpPr>
        <p:spPr>
          <a:xfrm>
            <a:off x="7902054" y="1357952"/>
            <a:ext cx="3940007" cy="276975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Single Layer Power Output</a:t>
            </a:r>
          </a:p>
        </p:txBody>
      </p:sp>
      <p:pic>
        <p:nvPicPr>
          <p:cNvPr id="7" name="Picture 6" descr="A comparison of a graph&#10;&#10;Description automatically generated with medium confidence">
            <a:extLst>
              <a:ext uri="{FF2B5EF4-FFF2-40B4-BE49-F238E27FC236}">
                <a16:creationId xmlns:a16="http://schemas.microsoft.com/office/drawing/2014/main" id="{2E12F7B1-E34C-652E-E719-99747C7F5670}"/>
              </a:ext>
            </a:extLst>
          </p:cNvPr>
          <p:cNvPicPr>
            <a:picLocks noChangeAspect="1"/>
          </p:cNvPicPr>
          <p:nvPr/>
        </p:nvPicPr>
        <p:blipFill>
          <a:blip r:embed="rId2"/>
          <a:stretch>
            <a:fillRect/>
          </a:stretch>
        </p:blipFill>
        <p:spPr>
          <a:xfrm>
            <a:off x="758952" y="378224"/>
            <a:ext cx="5602471" cy="2156952"/>
          </a:xfrm>
          <a:prstGeom prst="rect">
            <a:avLst/>
          </a:prstGeom>
        </p:spPr>
      </p:pic>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9BD0175F-8D5D-8385-A33B-89210275E157}"/>
                  </a:ext>
                </a:extLst>
              </p:cNvPr>
              <p:cNvGraphicFramePr>
                <a:graphicFrameLocks noGrp="1"/>
              </p:cNvGraphicFramePr>
              <p:nvPr>
                <p:extLst>
                  <p:ext uri="{D42A27DB-BD31-4B8C-83A1-F6EECF244321}">
                    <p14:modId xmlns:p14="http://schemas.microsoft.com/office/powerpoint/2010/main" val="2037194604"/>
                  </p:ext>
                </p:extLst>
              </p:nvPr>
            </p:nvGraphicFramePr>
            <p:xfrm>
              <a:off x="193497" y="2913400"/>
              <a:ext cx="6733380" cy="3258912"/>
            </p:xfrm>
            <a:graphic>
              <a:graphicData uri="http://schemas.openxmlformats.org/drawingml/2006/table">
                <a:tbl>
                  <a:tblPr firstRow="1" bandRow="1">
                    <a:tableStyleId>{5C22544A-7EE6-4342-B048-85BDC9FD1C3A}</a:tableStyleId>
                  </a:tblPr>
                  <a:tblGrid>
                    <a:gridCol w="951110">
                      <a:extLst>
                        <a:ext uri="{9D8B030D-6E8A-4147-A177-3AD203B41FA5}">
                          <a16:colId xmlns:a16="http://schemas.microsoft.com/office/drawing/2014/main" val="1087643581"/>
                        </a:ext>
                      </a:extLst>
                    </a:gridCol>
                    <a:gridCol w="955927">
                      <a:extLst>
                        <a:ext uri="{9D8B030D-6E8A-4147-A177-3AD203B41FA5}">
                          <a16:colId xmlns:a16="http://schemas.microsoft.com/office/drawing/2014/main" val="668233065"/>
                        </a:ext>
                      </a:extLst>
                    </a:gridCol>
                    <a:gridCol w="961224">
                      <a:extLst>
                        <a:ext uri="{9D8B030D-6E8A-4147-A177-3AD203B41FA5}">
                          <a16:colId xmlns:a16="http://schemas.microsoft.com/office/drawing/2014/main" val="188945677"/>
                        </a:ext>
                      </a:extLst>
                    </a:gridCol>
                    <a:gridCol w="960742">
                      <a:extLst>
                        <a:ext uri="{9D8B030D-6E8A-4147-A177-3AD203B41FA5}">
                          <a16:colId xmlns:a16="http://schemas.microsoft.com/office/drawing/2014/main" val="693562428"/>
                        </a:ext>
                      </a:extLst>
                    </a:gridCol>
                    <a:gridCol w="950628">
                      <a:extLst>
                        <a:ext uri="{9D8B030D-6E8A-4147-A177-3AD203B41FA5}">
                          <a16:colId xmlns:a16="http://schemas.microsoft.com/office/drawing/2014/main" val="3613228616"/>
                        </a:ext>
                      </a:extLst>
                    </a:gridCol>
                    <a:gridCol w="951592">
                      <a:extLst>
                        <a:ext uri="{9D8B030D-6E8A-4147-A177-3AD203B41FA5}">
                          <a16:colId xmlns:a16="http://schemas.microsoft.com/office/drawing/2014/main" val="1007968352"/>
                        </a:ext>
                      </a:extLst>
                    </a:gridCol>
                    <a:gridCol w="1002157">
                      <a:extLst>
                        <a:ext uri="{9D8B030D-6E8A-4147-A177-3AD203B41FA5}">
                          <a16:colId xmlns:a16="http://schemas.microsoft.com/office/drawing/2014/main" val="787635197"/>
                        </a:ext>
                      </a:extLst>
                    </a:gridCol>
                  </a:tblGrid>
                  <a:tr h="1274252">
                    <a:tc>
                      <a:txBody>
                        <a:bodyPr/>
                        <a:lstStyle/>
                        <a:p>
                          <a:pPr algn="l">
                            <a:lnSpc>
                              <a:spcPct val="107000"/>
                            </a:lnSpc>
                            <a:spcAft>
                              <a:spcPts val="800"/>
                            </a:spcAft>
                          </a:pPr>
                          <a:r>
                            <a:rPr lang="en-IN" sz="1300" kern="1200">
                              <a:effectLst/>
                            </a:rPr>
                            <a:t>Solar Panel AVT</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300" i="1" kern="1200">
                                        <a:effectLst/>
                                        <a:latin typeface="Cambria Math" panose="02040503050406030204" pitchFamily="18" charset="0"/>
                                      </a:rPr>
                                    </m:ctrlPr>
                                  </m:sSubPr>
                                  <m:e>
                                    <m:r>
                                      <a:rPr lang="en-IN" sz="1300" kern="1200">
                                        <a:effectLst/>
                                        <a:latin typeface="Cambria Math" panose="02040503050406030204" pitchFamily="18" charset="0"/>
                                      </a:rPr>
                                      <m:t>𝑽</m:t>
                                    </m:r>
                                  </m:e>
                                  <m:sub>
                                    <m:r>
                                      <a:rPr lang="en-IN" sz="1300" kern="1200">
                                        <a:effectLst/>
                                        <a:latin typeface="Cambria Math" panose="02040503050406030204" pitchFamily="18" charset="0"/>
                                      </a:rPr>
                                      <m:t>𝑶𝑪</m:t>
                                    </m:r>
                                  </m:sub>
                                </m:sSub>
                                <m:r>
                                  <a:rPr lang="en-IN" sz="1300" kern="1200">
                                    <a:effectLst/>
                                    <a:latin typeface="Cambria Math" panose="02040503050406030204" pitchFamily="18" charset="0"/>
                                  </a:rPr>
                                  <m:t> (</m:t>
                                </m:r>
                                <m:r>
                                  <a:rPr lang="en-IN" sz="1300" kern="1200">
                                    <a:effectLst/>
                                    <a:latin typeface="Cambria Math" panose="02040503050406030204" pitchFamily="18" charset="0"/>
                                  </a:rPr>
                                  <m:t>𝑽</m:t>
                                </m:r>
                                <m:r>
                                  <a:rPr lang="en-IN" sz="1300" kern="1200">
                                    <a:effectLst/>
                                    <a:latin typeface="Cambria Math" panose="02040503050406030204" pitchFamily="18" charset="0"/>
                                  </a:rPr>
                                  <m:t>)</m:t>
                                </m:r>
                              </m:oMath>
                            </m:oMathPara>
                          </a14:m>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14:m>
                            <m:oMath xmlns:m="http://schemas.openxmlformats.org/officeDocument/2006/math">
                              <m:sSub>
                                <m:sSubPr>
                                  <m:ctrlPr>
                                    <a:rPr lang="en-IN" sz="1300" i="1" kern="1200">
                                      <a:effectLst/>
                                      <a:latin typeface="Cambria Math" panose="02040503050406030204" pitchFamily="18" charset="0"/>
                                    </a:rPr>
                                  </m:ctrlPr>
                                </m:sSubPr>
                                <m:e>
                                  <m:r>
                                    <a:rPr lang="en-IN" sz="1300" kern="1200">
                                      <a:effectLst/>
                                      <a:latin typeface="Cambria Math" panose="02040503050406030204" pitchFamily="18" charset="0"/>
                                    </a:rPr>
                                    <m:t>𝑰</m:t>
                                  </m:r>
                                </m:e>
                                <m:sub>
                                  <m:r>
                                    <a:rPr lang="en-IN" sz="1300" kern="1200">
                                      <a:effectLst/>
                                      <a:latin typeface="Cambria Math" panose="02040503050406030204" pitchFamily="18" charset="0"/>
                                    </a:rPr>
                                    <m:t>𝑺𝑪</m:t>
                                  </m:r>
                                </m:sub>
                              </m:sSub>
                              <m:r>
                                <a:rPr lang="en-IN" sz="1300" kern="1200">
                                  <a:effectLst/>
                                  <a:latin typeface="Cambria Math" panose="02040503050406030204" pitchFamily="18" charset="0"/>
                                </a:rPr>
                                <m:t> </m:t>
                              </m:r>
                            </m:oMath>
                          </a14:m>
                          <a:r>
                            <a:rPr lang="en-IN" sz="1300" kern="1200">
                              <a:effectLst/>
                            </a:rPr>
                            <a:t>(</a:t>
                          </a:r>
                          <a14:m>
                            <m:oMath xmlns:m="http://schemas.openxmlformats.org/officeDocument/2006/math">
                              <m:r>
                                <a:rPr lang="en-IN" sz="1300" kern="1200">
                                  <a:effectLst/>
                                  <a:latin typeface="Cambria Math" panose="02040503050406030204" pitchFamily="18" charset="0"/>
                                </a:rPr>
                                <m:t>𝑨</m:t>
                              </m:r>
                              <m:r>
                                <a:rPr lang="en-IN" sz="1300" kern="1200">
                                  <a:effectLst/>
                                  <a:latin typeface="Cambria Math" panose="02040503050406030204" pitchFamily="18" charset="0"/>
                                </a:rPr>
                                <m:t>)</m:t>
                              </m:r>
                            </m:oMath>
                          </a14:m>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300" i="1" kern="1200">
                                        <a:effectLst/>
                                        <a:latin typeface="Cambria Math" panose="02040503050406030204" pitchFamily="18" charset="0"/>
                                      </a:rPr>
                                    </m:ctrlPr>
                                  </m:sSubPr>
                                  <m:e>
                                    <m:r>
                                      <a:rPr lang="en-IN" sz="1300" kern="1200">
                                        <a:effectLst/>
                                        <a:latin typeface="Cambria Math" panose="02040503050406030204" pitchFamily="18" charset="0"/>
                                      </a:rPr>
                                      <m:t>𝑷</m:t>
                                    </m:r>
                                  </m:e>
                                  <m:sub>
                                    <m:r>
                                      <a:rPr lang="en-IN" sz="1300" kern="1200">
                                        <a:effectLst/>
                                        <a:latin typeface="Cambria Math" panose="02040503050406030204" pitchFamily="18" charset="0"/>
                                      </a:rPr>
                                      <m:t>𝑴𝑨𝑿</m:t>
                                    </m:r>
                                  </m:sub>
                                </m:sSub>
                                <m:r>
                                  <a:rPr lang="en-IN" sz="1300" kern="1200">
                                    <a:effectLst/>
                                    <a:latin typeface="Cambria Math" panose="02040503050406030204" pitchFamily="18" charset="0"/>
                                  </a:rPr>
                                  <m:t> (</m:t>
                                </m:r>
                                <m:r>
                                  <a:rPr lang="en-IN" sz="1300" kern="1200">
                                    <a:effectLst/>
                                    <a:latin typeface="Cambria Math" panose="02040503050406030204" pitchFamily="18" charset="0"/>
                                  </a:rPr>
                                  <m:t>𝑾</m:t>
                                </m:r>
                                <m:r>
                                  <a:rPr lang="en-IN" sz="1300" kern="1200">
                                    <a:effectLst/>
                                    <a:latin typeface="Cambria Math" panose="02040503050406030204" pitchFamily="18" charset="0"/>
                                  </a:rPr>
                                  <m:t>)</m:t>
                                </m:r>
                              </m:oMath>
                            </m:oMathPara>
                          </a14:m>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F.F</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P.C.E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Light Power Density</a:t>
                          </a:r>
                          <a:endParaRPr lang="en-IN" sz="800">
                            <a:effectLst/>
                          </a:endParaRPr>
                        </a:p>
                        <a:p>
                          <a:pPr algn="l">
                            <a:lnSpc>
                              <a:spcPct val="107000"/>
                            </a:lnSpc>
                            <a:spcAft>
                              <a:spcPts val="800"/>
                            </a:spcAft>
                          </a:pPr>
                          <a:r>
                            <a:rPr lang="en-IN" sz="1300" kern="1200">
                              <a:effectLst/>
                            </a:rPr>
                            <a:t>(mW/</a:t>
                          </a:r>
                          <a14:m>
                            <m:oMath xmlns:m="http://schemas.openxmlformats.org/officeDocument/2006/math">
                              <m:sSup>
                                <m:sSupPr>
                                  <m:ctrlPr>
                                    <a:rPr lang="en-IN" sz="1300" i="1" kern="1200">
                                      <a:effectLst/>
                                      <a:latin typeface="Cambria Math" panose="02040503050406030204" pitchFamily="18" charset="0"/>
                                    </a:rPr>
                                  </m:ctrlPr>
                                </m:sSupPr>
                                <m:e>
                                  <m:r>
                                    <a:rPr lang="en-IN" sz="1300" kern="1200">
                                      <a:effectLst/>
                                      <a:latin typeface="Cambria Math" panose="02040503050406030204" pitchFamily="18" charset="0"/>
                                    </a:rPr>
                                    <m:t>𝐜𝐦</m:t>
                                  </m:r>
                                </m:e>
                                <m:sup>
                                  <m:r>
                                    <a:rPr lang="en-IN" sz="1300" kern="1200">
                                      <a:effectLst/>
                                      <a:latin typeface="Cambria Math" panose="02040503050406030204" pitchFamily="18" charset="0"/>
                                    </a:rPr>
                                    <m:t>𝟐</m:t>
                                  </m:r>
                                </m:sup>
                              </m:sSup>
                            </m:oMath>
                          </a14:m>
                          <a:r>
                            <a:rPr lang="en-IN" sz="1300" kern="1200">
                              <a:effectLst/>
                            </a:rPr>
                            <a:t>)</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951857524"/>
                      </a:ext>
                    </a:extLst>
                  </a:tr>
                  <a:tr h="396932">
                    <a:tc>
                      <a:txBody>
                        <a:bodyPr/>
                        <a:lstStyle/>
                        <a:p>
                          <a:pPr algn="l">
                            <a:lnSpc>
                              <a:spcPct val="107000"/>
                            </a:lnSpc>
                            <a:spcAft>
                              <a:spcPts val="800"/>
                            </a:spcAft>
                          </a:pPr>
                          <a:r>
                            <a:rPr lang="en-IN" sz="1300" kern="1200">
                              <a:effectLst/>
                            </a:rPr>
                            <a:t> 40%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12.732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0.141</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1.072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0.594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8.60%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2170857811"/>
                      </a:ext>
                    </a:extLst>
                  </a:tr>
                  <a:tr h="396932">
                    <a:tc>
                      <a:txBody>
                        <a:bodyPr/>
                        <a:lstStyle/>
                        <a:p>
                          <a:pPr algn="l">
                            <a:lnSpc>
                              <a:spcPct val="107000"/>
                            </a:lnSpc>
                            <a:spcAft>
                              <a:spcPts val="800"/>
                            </a:spcAft>
                          </a:pPr>
                          <a:r>
                            <a:rPr lang="en-IN" sz="1300" kern="1200">
                              <a:effectLst/>
                            </a:rPr>
                            <a:t> 50%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12.130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0.119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0.723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0.500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5.80%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1776044524"/>
                      </a:ext>
                    </a:extLst>
                  </a:tr>
                  <a:tr h="396932">
                    <a:tc>
                      <a:txBody>
                        <a:bodyPr/>
                        <a:lstStyle/>
                        <a:p>
                          <a:pPr algn="l">
                            <a:lnSpc>
                              <a:spcPct val="107000"/>
                            </a:lnSpc>
                            <a:spcAft>
                              <a:spcPts val="800"/>
                            </a:spcAft>
                          </a:pPr>
                          <a:r>
                            <a:rPr lang="en-IN" sz="1300" kern="1200">
                              <a:effectLst/>
                            </a:rPr>
                            <a:t> 60%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12.732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0.095</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0.553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0.456</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4.44%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2682714247"/>
                      </a:ext>
                    </a:extLst>
                  </a:tr>
                  <a:tr h="396932">
                    <a:tc>
                      <a:txBody>
                        <a:bodyPr/>
                        <a:lstStyle/>
                        <a:p>
                          <a:pPr algn="l">
                            <a:lnSpc>
                              <a:spcPct val="107000"/>
                            </a:lnSpc>
                            <a:spcAft>
                              <a:spcPts val="800"/>
                            </a:spcAft>
                          </a:pPr>
                          <a:r>
                            <a:rPr lang="en-IN" sz="1300" kern="1200">
                              <a:effectLst/>
                            </a:rPr>
                            <a:t> 70%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12.431</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0.070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0.466</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0.534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3.74%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503352252"/>
                      </a:ext>
                    </a:extLst>
                  </a:tr>
                  <a:tr h="396932">
                    <a:tc>
                      <a:txBody>
                        <a:bodyPr/>
                        <a:lstStyle/>
                        <a:p>
                          <a:pPr algn="l">
                            <a:lnSpc>
                              <a:spcPct val="107000"/>
                            </a:lnSpc>
                            <a:spcAft>
                              <a:spcPts val="800"/>
                            </a:spcAft>
                          </a:pPr>
                          <a:r>
                            <a:rPr lang="en-IN" sz="1300" kern="1200">
                              <a:effectLst/>
                            </a:rPr>
                            <a:t> 80%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11.378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0.048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0.242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0.443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1.94%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dirty="0">
                              <a:effectLst/>
                            </a:rPr>
                            <a:t>55.4</a:t>
                          </a:r>
                          <a:endParaRPr lang="en-IN" sz="800" dirty="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1692540617"/>
                      </a:ext>
                    </a:extLst>
                  </a:tr>
                </a:tbl>
              </a:graphicData>
            </a:graphic>
          </p:graphicFrame>
        </mc:Choice>
        <mc:Fallback xmlns="">
          <p:graphicFrame>
            <p:nvGraphicFramePr>
              <p:cNvPr id="12" name="Table 11">
                <a:extLst>
                  <a:ext uri="{FF2B5EF4-FFF2-40B4-BE49-F238E27FC236}">
                    <a16:creationId xmlns:a16="http://schemas.microsoft.com/office/drawing/2014/main" id="{9BD0175F-8D5D-8385-A33B-89210275E157}"/>
                  </a:ext>
                </a:extLst>
              </p:cNvPr>
              <p:cNvGraphicFramePr>
                <a:graphicFrameLocks noGrp="1"/>
              </p:cNvGraphicFramePr>
              <p:nvPr>
                <p:extLst>
                  <p:ext uri="{D42A27DB-BD31-4B8C-83A1-F6EECF244321}">
                    <p14:modId xmlns:p14="http://schemas.microsoft.com/office/powerpoint/2010/main" val="2037194604"/>
                  </p:ext>
                </p:extLst>
              </p:nvPr>
            </p:nvGraphicFramePr>
            <p:xfrm>
              <a:off x="193497" y="2913400"/>
              <a:ext cx="6733380" cy="3258912"/>
            </p:xfrm>
            <a:graphic>
              <a:graphicData uri="http://schemas.openxmlformats.org/drawingml/2006/table">
                <a:tbl>
                  <a:tblPr firstRow="1" bandRow="1">
                    <a:tableStyleId>{5C22544A-7EE6-4342-B048-85BDC9FD1C3A}</a:tableStyleId>
                  </a:tblPr>
                  <a:tblGrid>
                    <a:gridCol w="951110">
                      <a:extLst>
                        <a:ext uri="{9D8B030D-6E8A-4147-A177-3AD203B41FA5}">
                          <a16:colId xmlns:a16="http://schemas.microsoft.com/office/drawing/2014/main" val="1087643581"/>
                        </a:ext>
                      </a:extLst>
                    </a:gridCol>
                    <a:gridCol w="955927">
                      <a:extLst>
                        <a:ext uri="{9D8B030D-6E8A-4147-A177-3AD203B41FA5}">
                          <a16:colId xmlns:a16="http://schemas.microsoft.com/office/drawing/2014/main" val="668233065"/>
                        </a:ext>
                      </a:extLst>
                    </a:gridCol>
                    <a:gridCol w="961224">
                      <a:extLst>
                        <a:ext uri="{9D8B030D-6E8A-4147-A177-3AD203B41FA5}">
                          <a16:colId xmlns:a16="http://schemas.microsoft.com/office/drawing/2014/main" val="188945677"/>
                        </a:ext>
                      </a:extLst>
                    </a:gridCol>
                    <a:gridCol w="960742">
                      <a:extLst>
                        <a:ext uri="{9D8B030D-6E8A-4147-A177-3AD203B41FA5}">
                          <a16:colId xmlns:a16="http://schemas.microsoft.com/office/drawing/2014/main" val="693562428"/>
                        </a:ext>
                      </a:extLst>
                    </a:gridCol>
                    <a:gridCol w="950628">
                      <a:extLst>
                        <a:ext uri="{9D8B030D-6E8A-4147-A177-3AD203B41FA5}">
                          <a16:colId xmlns:a16="http://schemas.microsoft.com/office/drawing/2014/main" val="3613228616"/>
                        </a:ext>
                      </a:extLst>
                    </a:gridCol>
                    <a:gridCol w="951592">
                      <a:extLst>
                        <a:ext uri="{9D8B030D-6E8A-4147-A177-3AD203B41FA5}">
                          <a16:colId xmlns:a16="http://schemas.microsoft.com/office/drawing/2014/main" val="1007968352"/>
                        </a:ext>
                      </a:extLst>
                    </a:gridCol>
                    <a:gridCol w="1002157">
                      <a:extLst>
                        <a:ext uri="{9D8B030D-6E8A-4147-A177-3AD203B41FA5}">
                          <a16:colId xmlns:a16="http://schemas.microsoft.com/office/drawing/2014/main" val="787635197"/>
                        </a:ext>
                      </a:extLst>
                    </a:gridCol>
                  </a:tblGrid>
                  <a:tr h="1274252">
                    <a:tc>
                      <a:txBody>
                        <a:bodyPr/>
                        <a:lstStyle/>
                        <a:p>
                          <a:pPr algn="l">
                            <a:lnSpc>
                              <a:spcPct val="107000"/>
                            </a:lnSpc>
                            <a:spcAft>
                              <a:spcPts val="800"/>
                            </a:spcAft>
                          </a:pPr>
                          <a:r>
                            <a:rPr lang="en-IN" sz="1300" kern="1200">
                              <a:effectLst/>
                            </a:rPr>
                            <a:t>Solar Panel AVT</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endParaRPr lang="en-US"/>
                        </a:p>
                      </a:txBody>
                      <a:tcPr marL="64319" marR="64319" marT="32160" marB="32160">
                        <a:blipFill>
                          <a:blip r:embed="rId3"/>
                          <a:stretch>
                            <a:fillRect l="-100000" t="-476" r="-507643" b="-156190"/>
                          </a:stretch>
                        </a:blipFill>
                      </a:tcPr>
                    </a:tc>
                    <a:tc>
                      <a:txBody>
                        <a:bodyPr/>
                        <a:lstStyle/>
                        <a:p>
                          <a:endParaRPr lang="en-US"/>
                        </a:p>
                      </a:txBody>
                      <a:tcPr marL="64319" marR="64319" marT="32160" marB="32160">
                        <a:blipFill>
                          <a:blip r:embed="rId3"/>
                          <a:stretch>
                            <a:fillRect l="-198734" t="-476" r="-404430" b="-156190"/>
                          </a:stretch>
                        </a:blipFill>
                      </a:tcPr>
                    </a:tc>
                    <a:tc>
                      <a:txBody>
                        <a:bodyPr/>
                        <a:lstStyle/>
                        <a:p>
                          <a:endParaRPr lang="en-US"/>
                        </a:p>
                      </a:txBody>
                      <a:tcPr marL="64319" marR="64319" marT="32160" marB="32160">
                        <a:blipFill>
                          <a:blip r:embed="rId3"/>
                          <a:stretch>
                            <a:fillRect l="-298734" t="-476" r="-304430" b="-156190"/>
                          </a:stretch>
                        </a:blipFill>
                      </a:tcPr>
                    </a:tc>
                    <a:tc>
                      <a:txBody>
                        <a:bodyPr/>
                        <a:lstStyle/>
                        <a:p>
                          <a:pPr algn="l">
                            <a:lnSpc>
                              <a:spcPct val="107000"/>
                            </a:lnSpc>
                            <a:spcAft>
                              <a:spcPts val="800"/>
                            </a:spcAft>
                          </a:pPr>
                          <a:r>
                            <a:rPr lang="en-IN" sz="1300" kern="1200">
                              <a:effectLst/>
                            </a:rPr>
                            <a:t>F.F</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P.C.E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endParaRPr lang="en-US"/>
                        </a:p>
                      </a:txBody>
                      <a:tcPr marL="64319" marR="64319" marT="32160" marB="32160">
                        <a:blipFill>
                          <a:blip r:embed="rId3"/>
                          <a:stretch>
                            <a:fillRect l="-570909" t="-476" r="-2424" b="-156190"/>
                          </a:stretch>
                        </a:blipFill>
                      </a:tcPr>
                    </a:tc>
                    <a:extLst>
                      <a:ext uri="{0D108BD9-81ED-4DB2-BD59-A6C34878D82A}">
                        <a16:rowId xmlns:a16="http://schemas.microsoft.com/office/drawing/2014/main" val="951857524"/>
                      </a:ext>
                    </a:extLst>
                  </a:tr>
                  <a:tr h="396932">
                    <a:tc>
                      <a:txBody>
                        <a:bodyPr/>
                        <a:lstStyle/>
                        <a:p>
                          <a:pPr algn="l">
                            <a:lnSpc>
                              <a:spcPct val="107000"/>
                            </a:lnSpc>
                            <a:spcAft>
                              <a:spcPts val="800"/>
                            </a:spcAft>
                          </a:pPr>
                          <a:r>
                            <a:rPr lang="en-IN" sz="1300" kern="1200">
                              <a:effectLst/>
                            </a:rPr>
                            <a:t> 40%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12.732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0.141</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1.072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0.594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8.60%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2170857811"/>
                      </a:ext>
                    </a:extLst>
                  </a:tr>
                  <a:tr h="396932">
                    <a:tc>
                      <a:txBody>
                        <a:bodyPr/>
                        <a:lstStyle/>
                        <a:p>
                          <a:pPr algn="l">
                            <a:lnSpc>
                              <a:spcPct val="107000"/>
                            </a:lnSpc>
                            <a:spcAft>
                              <a:spcPts val="800"/>
                            </a:spcAft>
                          </a:pPr>
                          <a:r>
                            <a:rPr lang="en-IN" sz="1300" kern="1200">
                              <a:effectLst/>
                            </a:rPr>
                            <a:t> 50%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12.130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0.119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0.723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0.500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5.80%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1776044524"/>
                      </a:ext>
                    </a:extLst>
                  </a:tr>
                  <a:tr h="396932">
                    <a:tc>
                      <a:txBody>
                        <a:bodyPr/>
                        <a:lstStyle/>
                        <a:p>
                          <a:pPr algn="l">
                            <a:lnSpc>
                              <a:spcPct val="107000"/>
                            </a:lnSpc>
                            <a:spcAft>
                              <a:spcPts val="800"/>
                            </a:spcAft>
                          </a:pPr>
                          <a:r>
                            <a:rPr lang="en-IN" sz="1300" kern="1200">
                              <a:effectLst/>
                            </a:rPr>
                            <a:t> 60%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12.732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0.095</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0.553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0.456</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4.44%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2682714247"/>
                      </a:ext>
                    </a:extLst>
                  </a:tr>
                  <a:tr h="396932">
                    <a:tc>
                      <a:txBody>
                        <a:bodyPr/>
                        <a:lstStyle/>
                        <a:p>
                          <a:pPr algn="l">
                            <a:lnSpc>
                              <a:spcPct val="107000"/>
                            </a:lnSpc>
                            <a:spcAft>
                              <a:spcPts val="800"/>
                            </a:spcAft>
                          </a:pPr>
                          <a:r>
                            <a:rPr lang="en-IN" sz="1300" kern="1200">
                              <a:effectLst/>
                            </a:rPr>
                            <a:t> 70%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12.431</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0.070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0.466</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0.534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3.74%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55.4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503352252"/>
                      </a:ext>
                    </a:extLst>
                  </a:tr>
                  <a:tr h="396932">
                    <a:tc>
                      <a:txBody>
                        <a:bodyPr/>
                        <a:lstStyle/>
                        <a:p>
                          <a:pPr algn="l">
                            <a:lnSpc>
                              <a:spcPct val="107000"/>
                            </a:lnSpc>
                            <a:spcAft>
                              <a:spcPts val="800"/>
                            </a:spcAft>
                          </a:pPr>
                          <a:r>
                            <a:rPr lang="en-IN" sz="1300" kern="1200">
                              <a:effectLst/>
                            </a:rPr>
                            <a:t> 80%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11.378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0.048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0.242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0.443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a:effectLst/>
                            </a:rPr>
                            <a:t>1.94%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tc>
                      <a:txBody>
                        <a:bodyPr/>
                        <a:lstStyle/>
                        <a:p>
                          <a:pPr algn="l">
                            <a:lnSpc>
                              <a:spcPct val="107000"/>
                            </a:lnSpc>
                            <a:spcAft>
                              <a:spcPts val="800"/>
                            </a:spcAft>
                          </a:pPr>
                          <a:r>
                            <a:rPr lang="en-IN" sz="1300" kern="1200" dirty="0">
                              <a:effectLst/>
                            </a:rPr>
                            <a:t>55.4</a:t>
                          </a:r>
                          <a:endParaRPr lang="en-IN" sz="800" dirty="0">
                            <a:effectLst/>
                            <a:latin typeface="Calibri" panose="020F0502020204030204" pitchFamily="34" charset="0"/>
                            <a:ea typeface="游明朝" panose="02020400000000000000" pitchFamily="18" charset="-128"/>
                            <a:cs typeface="Gautami" panose="020B0502040204020203" pitchFamily="34" charset="0"/>
                          </a:endParaRPr>
                        </a:p>
                      </a:txBody>
                      <a:tcPr marL="64319" marR="64319" marT="32160" marB="32160"/>
                    </a:tc>
                    <a:extLst>
                      <a:ext uri="{0D108BD9-81ED-4DB2-BD59-A6C34878D82A}">
                        <a16:rowId xmlns:a16="http://schemas.microsoft.com/office/drawing/2014/main" val="1692540617"/>
                      </a:ext>
                    </a:extLst>
                  </a:tr>
                </a:tbl>
              </a:graphicData>
            </a:graphic>
          </p:graphicFrame>
        </mc:Fallback>
      </mc:AlternateContent>
    </p:spTree>
    <p:extLst>
      <p:ext uri="{BB962C8B-B14F-4D97-AF65-F5344CB8AC3E}">
        <p14:creationId xmlns:p14="http://schemas.microsoft.com/office/powerpoint/2010/main" val="284205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3" name="Straight Connector 1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177" y="66751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19" name="Freeform: Shape 18">
            <a:extLst>
              <a:ext uri="{FF2B5EF4-FFF2-40B4-BE49-F238E27FC236}">
                <a16:creationId xmlns:a16="http://schemas.microsoft.com/office/drawing/2014/main" id="{CD14F0CE-4A68-4F5C-AC85-FF283F924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52E95E-9266-03CA-BBEA-494B5BD82323}"/>
              </a:ext>
            </a:extLst>
          </p:cNvPr>
          <p:cNvSpPr>
            <a:spLocks noGrp="1"/>
          </p:cNvSpPr>
          <p:nvPr>
            <p:ph type="title"/>
          </p:nvPr>
        </p:nvSpPr>
        <p:spPr>
          <a:xfrm>
            <a:off x="7902054" y="1357952"/>
            <a:ext cx="3940007" cy="2769750"/>
          </a:xfrm>
        </p:spPr>
        <p:txBody>
          <a:bodyPr vert="horz" lIns="91440" tIns="45720" rIns="91440" bIns="45720" rtlCol="0" anchor="b">
            <a:normAutofit/>
          </a:bodyPr>
          <a:lstStyle/>
          <a:p>
            <a:r>
              <a:rPr lang="en-US" sz="4200" i="1" kern="1200" spc="100" baseline="0">
                <a:solidFill>
                  <a:schemeClr val="bg1"/>
                </a:solidFill>
                <a:latin typeface="+mj-lt"/>
                <a:ea typeface="+mj-ea"/>
                <a:cs typeface="+mj-cs"/>
              </a:rPr>
              <a:t>MULTI LAYER POWER OUTPUT FROM 80%AVT-40%AVT</a:t>
            </a:r>
          </a:p>
        </p:txBody>
      </p:sp>
      <p:pic>
        <p:nvPicPr>
          <p:cNvPr id="6" name="Picture 5">
            <a:extLst>
              <a:ext uri="{FF2B5EF4-FFF2-40B4-BE49-F238E27FC236}">
                <a16:creationId xmlns:a16="http://schemas.microsoft.com/office/drawing/2014/main" id="{8E261B5C-3F91-F227-DB31-829B5A614DBD}"/>
              </a:ext>
            </a:extLst>
          </p:cNvPr>
          <p:cNvPicPr>
            <a:picLocks noChangeAspect="1"/>
          </p:cNvPicPr>
          <p:nvPr/>
        </p:nvPicPr>
        <p:blipFill>
          <a:blip r:embed="rId2"/>
          <a:stretch>
            <a:fillRect/>
          </a:stretch>
        </p:blipFill>
        <p:spPr>
          <a:xfrm>
            <a:off x="994187" y="158978"/>
            <a:ext cx="5393371" cy="2035997"/>
          </a:xfrm>
          <a:prstGeom prst="rect">
            <a:avLst/>
          </a:prstGeom>
        </p:spPr>
      </p:pic>
      <p:sp>
        <p:nvSpPr>
          <p:cNvPr id="7" name="TextBox 6">
            <a:extLst>
              <a:ext uri="{FF2B5EF4-FFF2-40B4-BE49-F238E27FC236}">
                <a16:creationId xmlns:a16="http://schemas.microsoft.com/office/drawing/2014/main" id="{02D7D4CE-1D17-D5BA-B49B-A0667B2DB2AE}"/>
              </a:ext>
            </a:extLst>
          </p:cNvPr>
          <p:cNvSpPr txBox="1"/>
          <p:nvPr/>
        </p:nvSpPr>
        <p:spPr>
          <a:xfrm flipH="1">
            <a:off x="1446362" y="6144769"/>
            <a:ext cx="4941196" cy="369332"/>
          </a:xfrm>
          <a:prstGeom prst="rect">
            <a:avLst/>
          </a:prstGeom>
          <a:noFill/>
        </p:spPr>
        <p:txBody>
          <a:bodyPr wrap="square" rtlCol="0">
            <a:spAutoFit/>
          </a:bodyPr>
          <a:lstStyle/>
          <a:p>
            <a:r>
              <a:rPr lang="en-IN" b="1" dirty="0"/>
              <a:t>NET POWER OUTPUT: 0.786 WATTS</a:t>
            </a: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FF8B1950-BE57-03E2-B983-A2D34C5FE02C}"/>
                  </a:ext>
                </a:extLst>
              </p:cNvPr>
              <p:cNvGraphicFramePr>
                <a:graphicFrameLocks noGrp="1"/>
              </p:cNvGraphicFramePr>
              <p:nvPr>
                <p:extLst>
                  <p:ext uri="{D42A27DB-BD31-4B8C-83A1-F6EECF244321}">
                    <p14:modId xmlns:p14="http://schemas.microsoft.com/office/powerpoint/2010/main" val="2345434351"/>
                  </p:ext>
                </p:extLst>
              </p:nvPr>
            </p:nvGraphicFramePr>
            <p:xfrm>
              <a:off x="276230" y="2541391"/>
              <a:ext cx="6562715" cy="3430781"/>
            </p:xfrm>
            <a:graphic>
              <a:graphicData uri="http://schemas.openxmlformats.org/drawingml/2006/table">
                <a:tbl>
                  <a:tblPr firstRow="1" bandRow="1">
                    <a:tableStyleId>{5C22544A-7EE6-4342-B048-85BDC9FD1C3A}</a:tableStyleId>
                  </a:tblPr>
                  <a:tblGrid>
                    <a:gridCol w="911364">
                      <a:extLst>
                        <a:ext uri="{9D8B030D-6E8A-4147-A177-3AD203B41FA5}">
                          <a16:colId xmlns:a16="http://schemas.microsoft.com/office/drawing/2014/main" val="3907974265"/>
                        </a:ext>
                      </a:extLst>
                    </a:gridCol>
                    <a:gridCol w="924767">
                      <a:extLst>
                        <a:ext uri="{9D8B030D-6E8A-4147-A177-3AD203B41FA5}">
                          <a16:colId xmlns:a16="http://schemas.microsoft.com/office/drawing/2014/main" val="844779582"/>
                        </a:ext>
                      </a:extLst>
                    </a:gridCol>
                    <a:gridCol w="926753">
                      <a:extLst>
                        <a:ext uri="{9D8B030D-6E8A-4147-A177-3AD203B41FA5}">
                          <a16:colId xmlns:a16="http://schemas.microsoft.com/office/drawing/2014/main" val="2718373223"/>
                        </a:ext>
                      </a:extLst>
                    </a:gridCol>
                    <a:gridCol w="964973">
                      <a:extLst>
                        <a:ext uri="{9D8B030D-6E8A-4147-A177-3AD203B41FA5}">
                          <a16:colId xmlns:a16="http://schemas.microsoft.com/office/drawing/2014/main" val="830065762"/>
                        </a:ext>
                      </a:extLst>
                    </a:gridCol>
                    <a:gridCol w="911364">
                      <a:extLst>
                        <a:ext uri="{9D8B030D-6E8A-4147-A177-3AD203B41FA5}">
                          <a16:colId xmlns:a16="http://schemas.microsoft.com/office/drawing/2014/main" val="861326599"/>
                        </a:ext>
                      </a:extLst>
                    </a:gridCol>
                    <a:gridCol w="914342">
                      <a:extLst>
                        <a:ext uri="{9D8B030D-6E8A-4147-A177-3AD203B41FA5}">
                          <a16:colId xmlns:a16="http://schemas.microsoft.com/office/drawing/2014/main" val="4239900739"/>
                        </a:ext>
                      </a:extLst>
                    </a:gridCol>
                    <a:gridCol w="1009152">
                      <a:extLst>
                        <a:ext uri="{9D8B030D-6E8A-4147-A177-3AD203B41FA5}">
                          <a16:colId xmlns:a16="http://schemas.microsoft.com/office/drawing/2014/main" val="1679191705"/>
                        </a:ext>
                      </a:extLst>
                    </a:gridCol>
                  </a:tblGrid>
                  <a:tr h="1197251">
                    <a:tc>
                      <a:txBody>
                        <a:bodyPr/>
                        <a:lstStyle/>
                        <a:p>
                          <a:pPr algn="l">
                            <a:lnSpc>
                              <a:spcPct val="107000"/>
                            </a:lnSpc>
                            <a:spcAft>
                              <a:spcPts val="800"/>
                            </a:spcAft>
                          </a:pPr>
                          <a:r>
                            <a:rPr lang="en-IN" sz="1300" kern="1200">
                              <a:effectLst/>
                            </a:rPr>
                            <a:t>Solar Panel</a:t>
                          </a:r>
                          <a:endParaRPr lang="en-IN" sz="800">
                            <a:effectLst/>
                          </a:endParaRPr>
                        </a:p>
                        <a:p>
                          <a:pPr algn="l">
                            <a:lnSpc>
                              <a:spcPct val="107000"/>
                            </a:lnSpc>
                            <a:spcAft>
                              <a:spcPts val="800"/>
                            </a:spcAft>
                          </a:pPr>
                          <a:r>
                            <a:rPr lang="en-IN" sz="1300" kern="1200">
                              <a:effectLst/>
                            </a:rPr>
                            <a:t>AVT</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300" i="1" kern="1200">
                                        <a:effectLst/>
                                        <a:latin typeface="Cambria Math" panose="02040503050406030204" pitchFamily="18" charset="0"/>
                                      </a:rPr>
                                    </m:ctrlPr>
                                  </m:sSubPr>
                                  <m:e>
                                    <m:r>
                                      <a:rPr lang="en-IN" sz="1300" kern="1200">
                                        <a:effectLst/>
                                        <a:latin typeface="Cambria Math" panose="02040503050406030204" pitchFamily="18" charset="0"/>
                                      </a:rPr>
                                      <m:t>𝑽</m:t>
                                    </m:r>
                                  </m:e>
                                  <m:sub>
                                    <m:r>
                                      <a:rPr lang="en-IN" sz="1300" kern="1200">
                                        <a:effectLst/>
                                        <a:latin typeface="Cambria Math" panose="02040503050406030204" pitchFamily="18" charset="0"/>
                                      </a:rPr>
                                      <m:t>𝑶𝑪</m:t>
                                    </m:r>
                                  </m:sub>
                                </m:sSub>
                                <m:r>
                                  <a:rPr lang="en-IN" sz="1300" kern="1200">
                                    <a:effectLst/>
                                    <a:latin typeface="Cambria Math" panose="02040503050406030204" pitchFamily="18" charset="0"/>
                                  </a:rPr>
                                  <m:t> (</m:t>
                                </m:r>
                                <m:r>
                                  <a:rPr lang="en-IN" sz="1300" kern="1200">
                                    <a:effectLst/>
                                    <a:latin typeface="Cambria Math" panose="02040503050406030204" pitchFamily="18" charset="0"/>
                                  </a:rPr>
                                  <m:t>𝑽</m:t>
                                </m:r>
                                <m:r>
                                  <a:rPr lang="en-IN" sz="1300" kern="1200">
                                    <a:effectLst/>
                                    <a:latin typeface="Cambria Math" panose="02040503050406030204" pitchFamily="18" charset="0"/>
                                  </a:rPr>
                                  <m:t>)</m:t>
                                </m:r>
                              </m:oMath>
                            </m:oMathPara>
                          </a14:m>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14:m>
                            <m:oMath xmlns:m="http://schemas.openxmlformats.org/officeDocument/2006/math">
                              <m:sSub>
                                <m:sSubPr>
                                  <m:ctrlPr>
                                    <a:rPr lang="en-IN" sz="1300" i="1" kern="1200">
                                      <a:effectLst/>
                                      <a:latin typeface="Cambria Math" panose="02040503050406030204" pitchFamily="18" charset="0"/>
                                    </a:rPr>
                                  </m:ctrlPr>
                                </m:sSubPr>
                                <m:e>
                                  <m:r>
                                    <a:rPr lang="en-IN" sz="1300" kern="1200">
                                      <a:effectLst/>
                                      <a:latin typeface="Cambria Math" panose="02040503050406030204" pitchFamily="18" charset="0"/>
                                    </a:rPr>
                                    <m:t>𝑰</m:t>
                                  </m:r>
                                </m:e>
                                <m:sub>
                                  <m:r>
                                    <a:rPr lang="en-IN" sz="1300" kern="1200">
                                      <a:effectLst/>
                                      <a:latin typeface="Cambria Math" panose="02040503050406030204" pitchFamily="18" charset="0"/>
                                    </a:rPr>
                                    <m:t>𝑺𝑪</m:t>
                                  </m:r>
                                </m:sub>
                              </m:sSub>
                              <m:r>
                                <a:rPr lang="en-IN" sz="1300" kern="1200">
                                  <a:effectLst/>
                                  <a:latin typeface="Cambria Math" panose="02040503050406030204" pitchFamily="18" charset="0"/>
                                </a:rPr>
                                <m:t> </m:t>
                              </m:r>
                            </m:oMath>
                          </a14:m>
                          <a:r>
                            <a:rPr lang="en-IN" sz="1300" kern="1200">
                              <a:effectLst/>
                            </a:rPr>
                            <a:t>(</a:t>
                          </a:r>
                          <a14:m>
                            <m:oMath xmlns:m="http://schemas.openxmlformats.org/officeDocument/2006/math">
                              <m:r>
                                <a:rPr lang="en-IN" sz="1300" kern="1200">
                                  <a:effectLst/>
                                  <a:latin typeface="Cambria Math" panose="02040503050406030204" pitchFamily="18" charset="0"/>
                                </a:rPr>
                                <m:t>𝑨</m:t>
                              </m:r>
                              <m:r>
                                <a:rPr lang="en-IN" sz="1300" kern="1200">
                                  <a:effectLst/>
                                  <a:latin typeface="Cambria Math" panose="02040503050406030204" pitchFamily="18" charset="0"/>
                                </a:rPr>
                                <m:t>)</m:t>
                              </m:r>
                            </m:oMath>
                          </a14:m>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300" i="1" kern="1200">
                                        <a:effectLst/>
                                        <a:latin typeface="Cambria Math" panose="02040503050406030204" pitchFamily="18" charset="0"/>
                                      </a:rPr>
                                    </m:ctrlPr>
                                  </m:sSubPr>
                                  <m:e>
                                    <m:r>
                                      <a:rPr lang="en-IN" sz="1300" kern="1200">
                                        <a:effectLst/>
                                        <a:latin typeface="Cambria Math" panose="02040503050406030204" pitchFamily="18" charset="0"/>
                                      </a:rPr>
                                      <m:t>𝑷</m:t>
                                    </m:r>
                                  </m:e>
                                  <m:sub>
                                    <m:r>
                                      <a:rPr lang="en-IN" sz="1300" kern="1200">
                                        <a:effectLst/>
                                        <a:latin typeface="Cambria Math" panose="02040503050406030204" pitchFamily="18" charset="0"/>
                                      </a:rPr>
                                      <m:t>𝑴𝑨𝑿</m:t>
                                    </m:r>
                                  </m:sub>
                                </m:sSub>
                                <m:r>
                                  <a:rPr lang="en-IN" sz="1300" kern="1200">
                                    <a:effectLst/>
                                    <a:latin typeface="Cambria Math" panose="02040503050406030204" pitchFamily="18" charset="0"/>
                                  </a:rPr>
                                  <m:t> (</m:t>
                                </m:r>
                                <m:r>
                                  <a:rPr lang="en-IN" sz="1300" kern="1200">
                                    <a:effectLst/>
                                    <a:latin typeface="Cambria Math" panose="02040503050406030204" pitchFamily="18" charset="0"/>
                                  </a:rPr>
                                  <m:t>𝑾</m:t>
                                </m:r>
                                <m:r>
                                  <a:rPr lang="en-IN" sz="1300" kern="1200">
                                    <a:effectLst/>
                                    <a:latin typeface="Cambria Math" panose="02040503050406030204" pitchFamily="18" charset="0"/>
                                  </a:rPr>
                                  <m:t>)</m:t>
                                </m:r>
                              </m:oMath>
                            </m:oMathPara>
                          </a14:m>
                          <a:endParaRPr lang="en-IN" sz="800" dirty="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F.F</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P.C.E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Light Power Density </a:t>
                          </a:r>
                          <a:endParaRPr lang="en-IN" sz="800">
                            <a:effectLst/>
                          </a:endParaRPr>
                        </a:p>
                        <a:p>
                          <a:pPr algn="l">
                            <a:lnSpc>
                              <a:spcPct val="107000"/>
                            </a:lnSpc>
                            <a:spcAft>
                              <a:spcPts val="800"/>
                            </a:spcAft>
                          </a:pPr>
                          <a:r>
                            <a:rPr lang="en-IN" sz="1300" kern="1200">
                              <a:effectLst/>
                            </a:rPr>
                            <a:t>(mW/</a:t>
                          </a:r>
                          <a14:m>
                            <m:oMath xmlns:m="http://schemas.openxmlformats.org/officeDocument/2006/math">
                              <m:sSup>
                                <m:sSupPr>
                                  <m:ctrlPr>
                                    <a:rPr lang="en-IN" sz="1300" i="1" kern="1200">
                                      <a:effectLst/>
                                      <a:latin typeface="Cambria Math" panose="02040503050406030204" pitchFamily="18" charset="0"/>
                                    </a:rPr>
                                  </m:ctrlPr>
                                </m:sSupPr>
                                <m:e>
                                  <m:r>
                                    <a:rPr lang="en-IN" sz="1300" kern="1200">
                                      <a:effectLst/>
                                      <a:latin typeface="Cambria Math" panose="02040503050406030204" pitchFamily="18" charset="0"/>
                                    </a:rPr>
                                    <m:t>𝐜𝐦</m:t>
                                  </m:r>
                                </m:e>
                                <m:sup>
                                  <m:r>
                                    <a:rPr lang="en-IN" sz="1300" kern="1200">
                                      <a:effectLst/>
                                      <a:latin typeface="Cambria Math" panose="02040503050406030204" pitchFamily="18" charset="0"/>
                                    </a:rPr>
                                    <m:t>𝟐</m:t>
                                  </m:r>
                                </m:sup>
                              </m:sSup>
                            </m:oMath>
                          </a14:m>
                          <a:r>
                            <a:rPr lang="en-IN" sz="1300" kern="1200">
                              <a:effectLst/>
                            </a:rPr>
                            <a:t>)</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2486284423"/>
                      </a:ext>
                    </a:extLst>
                  </a:tr>
                  <a:tr h="446706">
                    <a:tc>
                      <a:txBody>
                        <a:bodyPr/>
                        <a:lstStyle/>
                        <a:p>
                          <a:pPr algn="l">
                            <a:lnSpc>
                              <a:spcPct val="107000"/>
                            </a:lnSpc>
                            <a:spcAft>
                              <a:spcPts val="800"/>
                            </a:spcAft>
                          </a:pPr>
                          <a:r>
                            <a:rPr lang="en-IN" sz="1300" kern="1200">
                              <a:effectLst/>
                            </a:rPr>
                            <a:t>80%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10.977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0.047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0.235</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0.452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1.89%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55.400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3151636339"/>
                      </a:ext>
                    </a:extLst>
                  </a:tr>
                  <a:tr h="446706">
                    <a:tc>
                      <a:txBody>
                        <a:bodyPr/>
                        <a:lstStyle/>
                        <a:p>
                          <a:pPr algn="l">
                            <a:lnSpc>
                              <a:spcPct val="107000"/>
                            </a:lnSpc>
                            <a:spcAft>
                              <a:spcPts val="800"/>
                            </a:spcAft>
                          </a:pPr>
                          <a:r>
                            <a:rPr lang="en-IN" sz="1300" kern="1200">
                              <a:effectLst/>
                            </a:rPr>
                            <a:t>70%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10.928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0.048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0.302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0.880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3.02%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44.320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2154235227"/>
                      </a:ext>
                    </a:extLst>
                  </a:tr>
                  <a:tr h="446706">
                    <a:tc>
                      <a:txBody>
                        <a:bodyPr/>
                        <a:lstStyle/>
                        <a:p>
                          <a:pPr algn="l">
                            <a:lnSpc>
                              <a:spcPct val="107000"/>
                            </a:lnSpc>
                            <a:spcAft>
                              <a:spcPts val="800"/>
                            </a:spcAft>
                          </a:pPr>
                          <a:r>
                            <a:rPr lang="en-IN" sz="1300" kern="1200">
                              <a:effectLst/>
                            </a:rPr>
                            <a:t>60%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10.927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0.019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0.110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0.511</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1.57%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31.024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53355872"/>
                      </a:ext>
                    </a:extLst>
                  </a:tr>
                  <a:tr h="446706">
                    <a:tc>
                      <a:txBody>
                        <a:bodyPr/>
                        <a:lstStyle/>
                        <a:p>
                          <a:pPr algn="l">
                            <a:lnSpc>
                              <a:spcPct val="107000"/>
                            </a:lnSpc>
                            <a:spcAft>
                              <a:spcPts val="800"/>
                            </a:spcAft>
                          </a:pPr>
                          <a:r>
                            <a:rPr lang="en-IN" sz="1300" kern="1200">
                              <a:effectLst/>
                            </a:rPr>
                            <a:t>50%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9.223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0.019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0.090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0.508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2.16%</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18.614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3079924134"/>
                      </a:ext>
                    </a:extLst>
                  </a:tr>
                  <a:tr h="446706">
                    <a:tc>
                      <a:txBody>
                        <a:bodyPr/>
                        <a:lstStyle/>
                        <a:p>
                          <a:pPr algn="l">
                            <a:lnSpc>
                              <a:spcPct val="107000"/>
                            </a:lnSpc>
                            <a:spcAft>
                              <a:spcPts val="800"/>
                            </a:spcAft>
                          </a:pPr>
                          <a:r>
                            <a:rPr lang="en-IN" sz="1300" kern="1200">
                              <a:effectLst/>
                            </a:rPr>
                            <a:t>40%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9.624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0.007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0.047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0.664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2.24%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dirty="0">
                              <a:effectLst/>
                            </a:rPr>
                            <a:t>9.307</a:t>
                          </a:r>
                          <a:endParaRPr lang="en-IN" sz="800" dirty="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59360423"/>
                      </a:ext>
                    </a:extLst>
                  </a:tr>
                </a:tbl>
              </a:graphicData>
            </a:graphic>
          </p:graphicFrame>
        </mc:Choice>
        <mc:Fallback xmlns="">
          <p:graphicFrame>
            <p:nvGraphicFramePr>
              <p:cNvPr id="12" name="Table 11">
                <a:extLst>
                  <a:ext uri="{FF2B5EF4-FFF2-40B4-BE49-F238E27FC236}">
                    <a16:creationId xmlns:a16="http://schemas.microsoft.com/office/drawing/2014/main" id="{FF8B1950-BE57-03E2-B983-A2D34C5FE02C}"/>
                  </a:ext>
                </a:extLst>
              </p:cNvPr>
              <p:cNvGraphicFramePr>
                <a:graphicFrameLocks noGrp="1"/>
              </p:cNvGraphicFramePr>
              <p:nvPr>
                <p:extLst>
                  <p:ext uri="{D42A27DB-BD31-4B8C-83A1-F6EECF244321}">
                    <p14:modId xmlns:p14="http://schemas.microsoft.com/office/powerpoint/2010/main" val="2345434351"/>
                  </p:ext>
                </p:extLst>
              </p:nvPr>
            </p:nvGraphicFramePr>
            <p:xfrm>
              <a:off x="276230" y="2541391"/>
              <a:ext cx="6562715" cy="3430781"/>
            </p:xfrm>
            <a:graphic>
              <a:graphicData uri="http://schemas.openxmlformats.org/drawingml/2006/table">
                <a:tbl>
                  <a:tblPr firstRow="1" bandRow="1">
                    <a:tableStyleId>{5C22544A-7EE6-4342-B048-85BDC9FD1C3A}</a:tableStyleId>
                  </a:tblPr>
                  <a:tblGrid>
                    <a:gridCol w="911364">
                      <a:extLst>
                        <a:ext uri="{9D8B030D-6E8A-4147-A177-3AD203B41FA5}">
                          <a16:colId xmlns:a16="http://schemas.microsoft.com/office/drawing/2014/main" val="3907974265"/>
                        </a:ext>
                      </a:extLst>
                    </a:gridCol>
                    <a:gridCol w="924767">
                      <a:extLst>
                        <a:ext uri="{9D8B030D-6E8A-4147-A177-3AD203B41FA5}">
                          <a16:colId xmlns:a16="http://schemas.microsoft.com/office/drawing/2014/main" val="844779582"/>
                        </a:ext>
                      </a:extLst>
                    </a:gridCol>
                    <a:gridCol w="926753">
                      <a:extLst>
                        <a:ext uri="{9D8B030D-6E8A-4147-A177-3AD203B41FA5}">
                          <a16:colId xmlns:a16="http://schemas.microsoft.com/office/drawing/2014/main" val="2718373223"/>
                        </a:ext>
                      </a:extLst>
                    </a:gridCol>
                    <a:gridCol w="964973">
                      <a:extLst>
                        <a:ext uri="{9D8B030D-6E8A-4147-A177-3AD203B41FA5}">
                          <a16:colId xmlns:a16="http://schemas.microsoft.com/office/drawing/2014/main" val="830065762"/>
                        </a:ext>
                      </a:extLst>
                    </a:gridCol>
                    <a:gridCol w="911364">
                      <a:extLst>
                        <a:ext uri="{9D8B030D-6E8A-4147-A177-3AD203B41FA5}">
                          <a16:colId xmlns:a16="http://schemas.microsoft.com/office/drawing/2014/main" val="861326599"/>
                        </a:ext>
                      </a:extLst>
                    </a:gridCol>
                    <a:gridCol w="914342">
                      <a:extLst>
                        <a:ext uri="{9D8B030D-6E8A-4147-A177-3AD203B41FA5}">
                          <a16:colId xmlns:a16="http://schemas.microsoft.com/office/drawing/2014/main" val="4239900739"/>
                        </a:ext>
                      </a:extLst>
                    </a:gridCol>
                    <a:gridCol w="1009152">
                      <a:extLst>
                        <a:ext uri="{9D8B030D-6E8A-4147-A177-3AD203B41FA5}">
                          <a16:colId xmlns:a16="http://schemas.microsoft.com/office/drawing/2014/main" val="1679191705"/>
                        </a:ext>
                      </a:extLst>
                    </a:gridCol>
                  </a:tblGrid>
                  <a:tr h="1197251">
                    <a:tc>
                      <a:txBody>
                        <a:bodyPr/>
                        <a:lstStyle/>
                        <a:p>
                          <a:pPr algn="l">
                            <a:lnSpc>
                              <a:spcPct val="107000"/>
                            </a:lnSpc>
                            <a:spcAft>
                              <a:spcPts val="800"/>
                            </a:spcAft>
                          </a:pPr>
                          <a:r>
                            <a:rPr lang="en-IN" sz="1300" kern="1200">
                              <a:effectLst/>
                            </a:rPr>
                            <a:t>Solar Panel</a:t>
                          </a:r>
                          <a:endParaRPr lang="en-IN" sz="800">
                            <a:effectLst/>
                          </a:endParaRPr>
                        </a:p>
                        <a:p>
                          <a:pPr algn="l">
                            <a:lnSpc>
                              <a:spcPct val="107000"/>
                            </a:lnSpc>
                            <a:spcAft>
                              <a:spcPts val="800"/>
                            </a:spcAft>
                          </a:pPr>
                          <a:r>
                            <a:rPr lang="en-IN" sz="1300" kern="1200">
                              <a:effectLst/>
                            </a:rPr>
                            <a:t>AVT</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endParaRPr lang="en-US"/>
                        </a:p>
                      </a:txBody>
                      <a:tcPr marL="68022" marR="68022" marT="34011" marB="34011">
                        <a:blipFill>
                          <a:blip r:embed="rId3"/>
                          <a:stretch>
                            <a:fillRect l="-100000" t="-508" r="-517219" b="-187310"/>
                          </a:stretch>
                        </a:blipFill>
                      </a:tcPr>
                    </a:tc>
                    <a:tc>
                      <a:txBody>
                        <a:bodyPr/>
                        <a:lstStyle/>
                        <a:p>
                          <a:endParaRPr lang="en-US"/>
                        </a:p>
                      </a:txBody>
                      <a:tcPr marL="68022" marR="68022" marT="34011" marB="34011">
                        <a:blipFill>
                          <a:blip r:embed="rId3"/>
                          <a:stretch>
                            <a:fillRect l="-198684" t="-508" r="-413816" b="-187310"/>
                          </a:stretch>
                        </a:blipFill>
                      </a:tcPr>
                    </a:tc>
                    <a:tc>
                      <a:txBody>
                        <a:bodyPr/>
                        <a:lstStyle/>
                        <a:p>
                          <a:endParaRPr lang="en-US"/>
                        </a:p>
                      </a:txBody>
                      <a:tcPr marL="68022" marR="68022" marT="34011" marB="34011">
                        <a:blipFill>
                          <a:blip r:embed="rId3"/>
                          <a:stretch>
                            <a:fillRect l="-285535" t="-508" r="-295597" b="-187310"/>
                          </a:stretch>
                        </a:blipFill>
                      </a:tcPr>
                    </a:tc>
                    <a:tc>
                      <a:txBody>
                        <a:bodyPr/>
                        <a:lstStyle/>
                        <a:p>
                          <a:pPr algn="l">
                            <a:lnSpc>
                              <a:spcPct val="107000"/>
                            </a:lnSpc>
                            <a:spcAft>
                              <a:spcPts val="800"/>
                            </a:spcAft>
                          </a:pPr>
                          <a:r>
                            <a:rPr lang="en-IN" sz="1300" kern="1200">
                              <a:effectLst/>
                            </a:rPr>
                            <a:t>F.F</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P.C.E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endParaRPr lang="en-US"/>
                        </a:p>
                      </a:txBody>
                      <a:tcPr marL="68022" marR="68022" marT="34011" marB="34011">
                        <a:blipFill>
                          <a:blip r:embed="rId3"/>
                          <a:stretch>
                            <a:fillRect l="-549398" t="-508" r="-3012" b="-187310"/>
                          </a:stretch>
                        </a:blipFill>
                      </a:tcPr>
                    </a:tc>
                    <a:extLst>
                      <a:ext uri="{0D108BD9-81ED-4DB2-BD59-A6C34878D82A}">
                        <a16:rowId xmlns:a16="http://schemas.microsoft.com/office/drawing/2014/main" val="2486284423"/>
                      </a:ext>
                    </a:extLst>
                  </a:tr>
                  <a:tr h="446706">
                    <a:tc>
                      <a:txBody>
                        <a:bodyPr/>
                        <a:lstStyle/>
                        <a:p>
                          <a:pPr algn="l">
                            <a:lnSpc>
                              <a:spcPct val="107000"/>
                            </a:lnSpc>
                            <a:spcAft>
                              <a:spcPts val="800"/>
                            </a:spcAft>
                          </a:pPr>
                          <a:r>
                            <a:rPr lang="en-IN" sz="1300" kern="1200">
                              <a:effectLst/>
                            </a:rPr>
                            <a:t>80%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10.977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0.047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0.235</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0.452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1.89%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55.400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3151636339"/>
                      </a:ext>
                    </a:extLst>
                  </a:tr>
                  <a:tr h="446706">
                    <a:tc>
                      <a:txBody>
                        <a:bodyPr/>
                        <a:lstStyle/>
                        <a:p>
                          <a:pPr algn="l">
                            <a:lnSpc>
                              <a:spcPct val="107000"/>
                            </a:lnSpc>
                            <a:spcAft>
                              <a:spcPts val="800"/>
                            </a:spcAft>
                          </a:pPr>
                          <a:r>
                            <a:rPr lang="en-IN" sz="1300" kern="1200">
                              <a:effectLst/>
                            </a:rPr>
                            <a:t>70%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10.928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0.048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0.302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0.880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3.02%</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44.320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2154235227"/>
                      </a:ext>
                    </a:extLst>
                  </a:tr>
                  <a:tr h="446706">
                    <a:tc>
                      <a:txBody>
                        <a:bodyPr/>
                        <a:lstStyle/>
                        <a:p>
                          <a:pPr algn="l">
                            <a:lnSpc>
                              <a:spcPct val="107000"/>
                            </a:lnSpc>
                            <a:spcAft>
                              <a:spcPts val="800"/>
                            </a:spcAft>
                          </a:pPr>
                          <a:r>
                            <a:rPr lang="en-IN" sz="1300" kern="1200">
                              <a:effectLst/>
                            </a:rPr>
                            <a:t>60%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10.927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0.019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0.110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0.511</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1.57%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31.024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53355872"/>
                      </a:ext>
                    </a:extLst>
                  </a:tr>
                  <a:tr h="446706">
                    <a:tc>
                      <a:txBody>
                        <a:bodyPr/>
                        <a:lstStyle/>
                        <a:p>
                          <a:pPr algn="l">
                            <a:lnSpc>
                              <a:spcPct val="107000"/>
                            </a:lnSpc>
                            <a:spcAft>
                              <a:spcPts val="800"/>
                            </a:spcAft>
                          </a:pPr>
                          <a:r>
                            <a:rPr lang="en-IN" sz="1300" kern="1200">
                              <a:effectLst/>
                            </a:rPr>
                            <a:t>50%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9.223</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0.019</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0.090</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0.508</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2.16%</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18.614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3079924134"/>
                      </a:ext>
                    </a:extLst>
                  </a:tr>
                  <a:tr h="446706">
                    <a:tc>
                      <a:txBody>
                        <a:bodyPr/>
                        <a:lstStyle/>
                        <a:p>
                          <a:pPr algn="l">
                            <a:lnSpc>
                              <a:spcPct val="107000"/>
                            </a:lnSpc>
                            <a:spcAft>
                              <a:spcPts val="800"/>
                            </a:spcAft>
                          </a:pPr>
                          <a:r>
                            <a:rPr lang="en-IN" sz="1300" kern="1200">
                              <a:effectLst/>
                            </a:rPr>
                            <a:t>40% </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9.624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0.007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0.047</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0.664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a:effectLst/>
                            </a:rPr>
                            <a:t>2.24%</a:t>
                          </a:r>
                          <a:endParaRPr lang="en-IN" sz="80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tc>
                      <a:txBody>
                        <a:bodyPr/>
                        <a:lstStyle/>
                        <a:p>
                          <a:pPr algn="l">
                            <a:lnSpc>
                              <a:spcPct val="107000"/>
                            </a:lnSpc>
                            <a:spcAft>
                              <a:spcPts val="800"/>
                            </a:spcAft>
                          </a:pPr>
                          <a:r>
                            <a:rPr lang="en-IN" sz="1300" kern="1200" dirty="0">
                              <a:effectLst/>
                            </a:rPr>
                            <a:t>9.307</a:t>
                          </a:r>
                          <a:endParaRPr lang="en-IN" sz="800" dirty="0">
                            <a:effectLst/>
                            <a:latin typeface="Calibri" panose="020F0502020204030204" pitchFamily="34" charset="0"/>
                            <a:ea typeface="游明朝" panose="02020400000000000000" pitchFamily="18" charset="-128"/>
                            <a:cs typeface="Gautami" panose="020B0502040204020203" pitchFamily="34" charset="0"/>
                          </a:endParaRPr>
                        </a:p>
                      </a:txBody>
                      <a:tcPr marL="68022" marR="68022" marT="34011" marB="34011"/>
                    </a:tc>
                    <a:extLst>
                      <a:ext uri="{0D108BD9-81ED-4DB2-BD59-A6C34878D82A}">
                        <a16:rowId xmlns:a16="http://schemas.microsoft.com/office/drawing/2014/main" val="59360423"/>
                      </a:ext>
                    </a:extLst>
                  </a:tr>
                </a:tbl>
              </a:graphicData>
            </a:graphic>
          </p:graphicFrame>
        </mc:Fallback>
      </mc:AlternateContent>
    </p:spTree>
    <p:extLst>
      <p:ext uri="{BB962C8B-B14F-4D97-AF65-F5344CB8AC3E}">
        <p14:creationId xmlns:p14="http://schemas.microsoft.com/office/powerpoint/2010/main" val="27506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9" name="Straight Connector 28">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177" y="66751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5" name="Freeform: Shape 34">
            <a:extLst>
              <a:ext uri="{FF2B5EF4-FFF2-40B4-BE49-F238E27FC236}">
                <a16:creationId xmlns:a16="http://schemas.microsoft.com/office/drawing/2014/main" id="{CD14F0CE-4A68-4F5C-AC85-FF283F924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C86486-9A9B-6987-DD7D-C8832B42D94B}"/>
              </a:ext>
            </a:extLst>
          </p:cNvPr>
          <p:cNvSpPr>
            <a:spLocks noGrp="1"/>
          </p:cNvSpPr>
          <p:nvPr>
            <p:ph type="title"/>
          </p:nvPr>
        </p:nvSpPr>
        <p:spPr>
          <a:xfrm>
            <a:off x="7902054" y="1357952"/>
            <a:ext cx="3940007" cy="2769750"/>
          </a:xfrm>
        </p:spPr>
        <p:txBody>
          <a:bodyPr vert="horz" lIns="91440" tIns="45720" rIns="91440" bIns="45720" rtlCol="0" anchor="b">
            <a:normAutofit/>
          </a:bodyPr>
          <a:lstStyle/>
          <a:p>
            <a:r>
              <a:rPr lang="en-US" sz="4200" i="1" kern="1200" spc="100" baseline="0">
                <a:solidFill>
                  <a:schemeClr val="bg1"/>
                </a:solidFill>
                <a:latin typeface="+mj-lt"/>
                <a:ea typeface="+mj-ea"/>
                <a:cs typeface="+mj-cs"/>
              </a:rPr>
              <a:t>MULTI LAYER POWER OUTPUT FROM 40%AVT-80%AVT</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B65E01BD-D908-9539-4D68-95C0BBF3CFB9}"/>
                  </a:ext>
                </a:extLst>
              </p:cNvPr>
              <p:cNvGraphicFramePr>
                <a:graphicFrameLocks noGrp="1"/>
              </p:cNvGraphicFramePr>
              <p:nvPr>
                <p:ph idx="1"/>
                <p:extLst>
                  <p:ext uri="{D42A27DB-BD31-4B8C-83A1-F6EECF244321}">
                    <p14:modId xmlns:p14="http://schemas.microsoft.com/office/powerpoint/2010/main" val="4144108017"/>
                  </p:ext>
                </p:extLst>
              </p:nvPr>
            </p:nvGraphicFramePr>
            <p:xfrm>
              <a:off x="247651" y="2549735"/>
              <a:ext cx="6448424" cy="3365290"/>
            </p:xfrm>
            <a:graphic>
              <a:graphicData uri="http://schemas.openxmlformats.org/drawingml/2006/table">
                <a:tbl>
                  <a:tblPr firstRow="1" bandRow="1">
                    <a:noFill/>
                    <a:tableStyleId>{5C22544A-7EE6-4342-B048-85BDC9FD1C3A}</a:tableStyleId>
                  </a:tblPr>
                  <a:tblGrid>
                    <a:gridCol w="775069">
                      <a:extLst>
                        <a:ext uri="{9D8B030D-6E8A-4147-A177-3AD203B41FA5}">
                          <a16:colId xmlns:a16="http://schemas.microsoft.com/office/drawing/2014/main" val="3519113660"/>
                        </a:ext>
                      </a:extLst>
                    </a:gridCol>
                    <a:gridCol w="934815">
                      <a:extLst>
                        <a:ext uri="{9D8B030D-6E8A-4147-A177-3AD203B41FA5}">
                          <a16:colId xmlns:a16="http://schemas.microsoft.com/office/drawing/2014/main" val="2443110234"/>
                        </a:ext>
                      </a:extLst>
                    </a:gridCol>
                    <a:gridCol w="859719">
                      <a:extLst>
                        <a:ext uri="{9D8B030D-6E8A-4147-A177-3AD203B41FA5}">
                          <a16:colId xmlns:a16="http://schemas.microsoft.com/office/drawing/2014/main" val="1287857212"/>
                        </a:ext>
                      </a:extLst>
                    </a:gridCol>
                    <a:gridCol w="1139861">
                      <a:extLst>
                        <a:ext uri="{9D8B030D-6E8A-4147-A177-3AD203B41FA5}">
                          <a16:colId xmlns:a16="http://schemas.microsoft.com/office/drawing/2014/main" val="2840985272"/>
                        </a:ext>
                      </a:extLst>
                    </a:gridCol>
                    <a:gridCol w="644700">
                      <a:extLst>
                        <a:ext uri="{9D8B030D-6E8A-4147-A177-3AD203B41FA5}">
                          <a16:colId xmlns:a16="http://schemas.microsoft.com/office/drawing/2014/main" val="1778380326"/>
                        </a:ext>
                      </a:extLst>
                    </a:gridCol>
                    <a:gridCol w="751758">
                      <a:extLst>
                        <a:ext uri="{9D8B030D-6E8A-4147-A177-3AD203B41FA5}">
                          <a16:colId xmlns:a16="http://schemas.microsoft.com/office/drawing/2014/main" val="424245936"/>
                        </a:ext>
                      </a:extLst>
                    </a:gridCol>
                    <a:gridCol w="1342502">
                      <a:extLst>
                        <a:ext uri="{9D8B030D-6E8A-4147-A177-3AD203B41FA5}">
                          <a16:colId xmlns:a16="http://schemas.microsoft.com/office/drawing/2014/main" val="3961959292"/>
                        </a:ext>
                      </a:extLst>
                    </a:gridCol>
                  </a:tblGrid>
                  <a:tr h="1200915">
                    <a:tc>
                      <a:txBody>
                        <a:bodyPr/>
                        <a:lstStyle/>
                        <a:p>
                          <a:pPr algn="l">
                            <a:lnSpc>
                              <a:spcPct val="107000"/>
                            </a:lnSpc>
                            <a:spcAft>
                              <a:spcPts val="800"/>
                            </a:spcAft>
                          </a:pPr>
                          <a:r>
                            <a:rPr lang="en-IN" sz="1300" b="0" kern="1200" cap="none" spc="60">
                              <a:solidFill>
                                <a:schemeClr val="bg1"/>
                              </a:solidFill>
                              <a:effectLst/>
                            </a:rPr>
                            <a:t>Solar Panel AVT</a:t>
                          </a:r>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pPr algn="l">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300" b="0" i="1" kern="1200" cap="none" spc="60" smtClean="0">
                                        <a:solidFill>
                                          <a:schemeClr val="bg1"/>
                                        </a:solidFill>
                                        <a:effectLst/>
                                        <a:latin typeface="Cambria Math" panose="02040503050406030204" pitchFamily="18" charset="0"/>
                                      </a:rPr>
                                    </m:ctrlPr>
                                  </m:sSubPr>
                                  <m:e>
                                    <m:r>
                                      <a:rPr lang="en-IN" sz="1300" b="0" kern="1200" cap="none" spc="60">
                                        <a:solidFill>
                                          <a:schemeClr val="bg1"/>
                                        </a:solidFill>
                                        <a:effectLst/>
                                        <a:latin typeface="Cambria Math" panose="02040503050406030204" pitchFamily="18" charset="0"/>
                                      </a:rPr>
                                      <m:t>𝑽</m:t>
                                    </m:r>
                                  </m:e>
                                  <m:sub>
                                    <m:r>
                                      <a:rPr lang="en-IN" sz="1300" b="0" kern="1200" cap="none" spc="60">
                                        <a:solidFill>
                                          <a:schemeClr val="bg1"/>
                                        </a:solidFill>
                                        <a:effectLst/>
                                        <a:latin typeface="Cambria Math" panose="02040503050406030204" pitchFamily="18" charset="0"/>
                                      </a:rPr>
                                      <m:t>𝑶𝑪</m:t>
                                    </m:r>
                                  </m:sub>
                                </m:sSub>
                                <m:r>
                                  <a:rPr lang="en-IN" sz="1300" b="0" kern="1200" cap="none" spc="60">
                                    <a:solidFill>
                                      <a:schemeClr val="bg1"/>
                                    </a:solidFill>
                                    <a:effectLst/>
                                    <a:latin typeface="Cambria Math" panose="02040503050406030204" pitchFamily="18" charset="0"/>
                                  </a:rPr>
                                  <m:t> (</m:t>
                                </m:r>
                                <m:r>
                                  <a:rPr lang="en-IN" sz="1300" b="0" kern="1200" cap="none" spc="60">
                                    <a:solidFill>
                                      <a:schemeClr val="bg1"/>
                                    </a:solidFill>
                                    <a:effectLst/>
                                    <a:latin typeface="Cambria Math" panose="02040503050406030204" pitchFamily="18" charset="0"/>
                                  </a:rPr>
                                  <m:t>𝑽</m:t>
                                </m:r>
                                <m:r>
                                  <a:rPr lang="en-IN" sz="1300" b="0" kern="1200" cap="none" spc="60">
                                    <a:solidFill>
                                      <a:schemeClr val="bg1"/>
                                    </a:solidFill>
                                    <a:effectLst/>
                                    <a:latin typeface="Cambria Math" panose="02040503050406030204" pitchFamily="18" charset="0"/>
                                  </a:rPr>
                                  <m:t>)</m:t>
                                </m:r>
                              </m:oMath>
                            </m:oMathPara>
                          </a14:m>
                          <a:endParaRPr lang="en-IN" sz="1300" b="0" cap="none" spc="60" dirty="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pPr algn="l">
                            <a:lnSpc>
                              <a:spcPct val="107000"/>
                            </a:lnSpc>
                            <a:spcAft>
                              <a:spcPts val="800"/>
                            </a:spcAft>
                          </a:pPr>
                          <a14:m>
                            <m:oMath xmlns:m="http://schemas.openxmlformats.org/officeDocument/2006/math">
                              <m:sSub>
                                <m:sSubPr>
                                  <m:ctrlPr>
                                    <a:rPr lang="en-IN" sz="1300" b="0" i="1" kern="1200" cap="none" spc="60" smtClean="0">
                                      <a:solidFill>
                                        <a:schemeClr val="bg1"/>
                                      </a:solidFill>
                                      <a:effectLst/>
                                      <a:latin typeface="Cambria Math" panose="02040503050406030204" pitchFamily="18" charset="0"/>
                                    </a:rPr>
                                  </m:ctrlPr>
                                </m:sSubPr>
                                <m:e>
                                  <m:r>
                                    <a:rPr lang="en-IN" sz="1300" b="0" kern="1200" cap="none" spc="60">
                                      <a:solidFill>
                                        <a:schemeClr val="bg1"/>
                                      </a:solidFill>
                                      <a:effectLst/>
                                      <a:latin typeface="Cambria Math" panose="02040503050406030204" pitchFamily="18" charset="0"/>
                                    </a:rPr>
                                    <m:t>𝑰</m:t>
                                  </m:r>
                                </m:e>
                                <m:sub>
                                  <m:r>
                                    <a:rPr lang="en-IN" sz="1300" b="0" kern="1200" cap="none" spc="60">
                                      <a:solidFill>
                                        <a:schemeClr val="bg1"/>
                                      </a:solidFill>
                                      <a:effectLst/>
                                      <a:latin typeface="Cambria Math" panose="02040503050406030204" pitchFamily="18" charset="0"/>
                                    </a:rPr>
                                    <m:t>𝑺𝑪</m:t>
                                  </m:r>
                                </m:sub>
                              </m:sSub>
                              <m:r>
                                <a:rPr lang="en-IN" sz="1300" b="0" kern="1200" cap="none" spc="60">
                                  <a:solidFill>
                                    <a:schemeClr val="bg1"/>
                                  </a:solidFill>
                                  <a:effectLst/>
                                  <a:latin typeface="Cambria Math" panose="02040503050406030204" pitchFamily="18" charset="0"/>
                                </a:rPr>
                                <m:t> </m:t>
                              </m:r>
                            </m:oMath>
                          </a14:m>
                          <a:r>
                            <a:rPr lang="en-IN" sz="1300" b="0" kern="1200" cap="none" spc="60">
                              <a:solidFill>
                                <a:schemeClr val="bg1"/>
                              </a:solidFill>
                              <a:effectLst/>
                            </a:rPr>
                            <a:t>(</a:t>
                          </a:r>
                          <a14:m>
                            <m:oMath xmlns:m="http://schemas.openxmlformats.org/officeDocument/2006/math">
                              <m:r>
                                <a:rPr lang="en-IN" sz="1300" b="0" kern="1200" cap="none" spc="60">
                                  <a:solidFill>
                                    <a:schemeClr val="bg1"/>
                                  </a:solidFill>
                                  <a:effectLst/>
                                  <a:latin typeface="Cambria Math" panose="02040503050406030204" pitchFamily="18" charset="0"/>
                                </a:rPr>
                                <m:t>𝑨</m:t>
                              </m:r>
                              <m:r>
                                <a:rPr lang="en-IN" sz="1300" b="0" kern="1200" cap="none" spc="60">
                                  <a:solidFill>
                                    <a:schemeClr val="bg1"/>
                                  </a:solidFill>
                                  <a:effectLst/>
                                  <a:latin typeface="Cambria Math" panose="02040503050406030204" pitchFamily="18" charset="0"/>
                                </a:rPr>
                                <m:t>)</m:t>
                              </m:r>
                            </m:oMath>
                          </a14:m>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pPr algn="l">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1300" b="0" i="1" kern="1200" cap="none" spc="60" smtClean="0">
                                        <a:solidFill>
                                          <a:schemeClr val="bg1"/>
                                        </a:solidFill>
                                        <a:effectLst/>
                                        <a:latin typeface="Cambria Math" panose="02040503050406030204" pitchFamily="18" charset="0"/>
                                      </a:rPr>
                                    </m:ctrlPr>
                                  </m:sSubPr>
                                  <m:e>
                                    <m:r>
                                      <a:rPr lang="en-IN" sz="1300" b="0" kern="1200" cap="none" spc="60">
                                        <a:solidFill>
                                          <a:schemeClr val="bg1"/>
                                        </a:solidFill>
                                        <a:effectLst/>
                                        <a:latin typeface="Cambria Math" panose="02040503050406030204" pitchFamily="18" charset="0"/>
                                      </a:rPr>
                                      <m:t>𝑷</m:t>
                                    </m:r>
                                  </m:e>
                                  <m:sub>
                                    <m:r>
                                      <a:rPr lang="en-IN" sz="1300" b="0" kern="1200" cap="none" spc="60">
                                        <a:solidFill>
                                          <a:schemeClr val="bg1"/>
                                        </a:solidFill>
                                        <a:effectLst/>
                                        <a:latin typeface="Cambria Math" panose="02040503050406030204" pitchFamily="18" charset="0"/>
                                      </a:rPr>
                                      <m:t>𝑴𝑨𝑿</m:t>
                                    </m:r>
                                  </m:sub>
                                </m:sSub>
                                <m:r>
                                  <a:rPr lang="en-IN" sz="1300" b="0" kern="1200" cap="none" spc="60">
                                    <a:solidFill>
                                      <a:schemeClr val="bg1"/>
                                    </a:solidFill>
                                    <a:effectLst/>
                                    <a:latin typeface="Cambria Math" panose="02040503050406030204" pitchFamily="18" charset="0"/>
                                  </a:rPr>
                                  <m:t> (</m:t>
                                </m:r>
                                <m:r>
                                  <a:rPr lang="en-IN" sz="1300" b="0" kern="1200" cap="none" spc="60">
                                    <a:solidFill>
                                      <a:schemeClr val="bg1"/>
                                    </a:solidFill>
                                    <a:effectLst/>
                                    <a:latin typeface="Cambria Math" panose="02040503050406030204" pitchFamily="18" charset="0"/>
                                  </a:rPr>
                                  <m:t>𝑾</m:t>
                                </m:r>
                                <m:r>
                                  <a:rPr lang="en-IN" sz="1300" b="0" kern="1200" cap="none" spc="60">
                                    <a:solidFill>
                                      <a:schemeClr val="bg1"/>
                                    </a:solidFill>
                                    <a:effectLst/>
                                    <a:latin typeface="Cambria Math" panose="02040503050406030204" pitchFamily="18" charset="0"/>
                                  </a:rPr>
                                  <m:t>)</m:t>
                                </m:r>
                              </m:oMath>
                            </m:oMathPara>
                          </a14:m>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pPr algn="l">
                            <a:lnSpc>
                              <a:spcPct val="107000"/>
                            </a:lnSpc>
                            <a:spcAft>
                              <a:spcPts val="800"/>
                            </a:spcAft>
                          </a:pPr>
                          <a:r>
                            <a:rPr lang="en-IN" sz="1300" b="0" kern="1200" cap="none" spc="60">
                              <a:solidFill>
                                <a:schemeClr val="bg1"/>
                              </a:solidFill>
                              <a:effectLst/>
                            </a:rPr>
                            <a:t>F.F</a:t>
                          </a:r>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pPr algn="l">
                            <a:lnSpc>
                              <a:spcPct val="107000"/>
                            </a:lnSpc>
                            <a:spcAft>
                              <a:spcPts val="800"/>
                            </a:spcAft>
                          </a:pPr>
                          <a:r>
                            <a:rPr lang="en-IN" sz="1300" b="0" kern="1200" cap="none" spc="60">
                              <a:solidFill>
                                <a:schemeClr val="bg1"/>
                              </a:solidFill>
                              <a:effectLst/>
                            </a:rPr>
                            <a:t>P.C.E</a:t>
                          </a:r>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pPr algn="l">
                            <a:lnSpc>
                              <a:spcPct val="107000"/>
                            </a:lnSpc>
                            <a:spcAft>
                              <a:spcPts val="800"/>
                            </a:spcAft>
                          </a:pPr>
                          <a:r>
                            <a:rPr lang="en-IN" sz="1300" b="0" kern="1200" cap="none" spc="60">
                              <a:solidFill>
                                <a:schemeClr val="bg1"/>
                              </a:solidFill>
                              <a:effectLst/>
                            </a:rPr>
                            <a:t>Light Power Density </a:t>
                          </a:r>
                          <a:endParaRPr lang="en-IN" sz="1300" b="0" cap="none" spc="60">
                            <a:solidFill>
                              <a:schemeClr val="bg1"/>
                            </a:solidFill>
                            <a:effectLst/>
                          </a:endParaRPr>
                        </a:p>
                        <a:p>
                          <a:pPr algn="l">
                            <a:lnSpc>
                              <a:spcPct val="107000"/>
                            </a:lnSpc>
                            <a:spcAft>
                              <a:spcPts val="800"/>
                            </a:spcAft>
                          </a:pPr>
                          <a:r>
                            <a:rPr lang="en-IN" sz="1300" b="0" kern="1200" cap="none" spc="60">
                              <a:solidFill>
                                <a:schemeClr val="bg1"/>
                              </a:solidFill>
                              <a:effectLst/>
                            </a:rPr>
                            <a:t>(mW/</a:t>
                          </a:r>
                          <a14:m>
                            <m:oMath xmlns:m="http://schemas.openxmlformats.org/officeDocument/2006/math">
                              <m:sSup>
                                <m:sSupPr>
                                  <m:ctrlPr>
                                    <a:rPr lang="en-IN" sz="1300" b="0" i="1" kern="1200" cap="none" spc="60">
                                      <a:solidFill>
                                        <a:schemeClr val="bg1"/>
                                      </a:solidFill>
                                      <a:effectLst/>
                                      <a:latin typeface="Cambria Math" panose="02040503050406030204" pitchFamily="18" charset="0"/>
                                    </a:rPr>
                                  </m:ctrlPr>
                                </m:sSupPr>
                                <m:e>
                                  <m:r>
                                    <a:rPr lang="en-IN" sz="1300" b="0" kern="1200" cap="none" spc="60">
                                      <a:solidFill>
                                        <a:schemeClr val="bg1"/>
                                      </a:solidFill>
                                      <a:effectLst/>
                                      <a:latin typeface="Cambria Math" panose="02040503050406030204" pitchFamily="18" charset="0"/>
                                    </a:rPr>
                                    <m:t>𝐜𝐦</m:t>
                                  </m:r>
                                </m:e>
                                <m:sup>
                                  <m:r>
                                    <a:rPr lang="en-IN" sz="1300" b="0" kern="1200" cap="none" spc="60">
                                      <a:solidFill>
                                        <a:schemeClr val="bg1"/>
                                      </a:solidFill>
                                      <a:effectLst/>
                                      <a:latin typeface="Cambria Math" panose="02040503050406030204" pitchFamily="18" charset="0"/>
                                    </a:rPr>
                                    <m:t>𝟐</m:t>
                                  </m:r>
                                </m:sup>
                              </m:sSup>
                            </m:oMath>
                          </a14:m>
                          <a:r>
                            <a:rPr lang="en-IN" sz="1300" b="0" kern="1200" cap="none" spc="60">
                              <a:solidFill>
                                <a:schemeClr val="bg1"/>
                              </a:solidFill>
                              <a:effectLst/>
                            </a:rPr>
                            <a:t>)</a:t>
                          </a:r>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796947994"/>
                      </a:ext>
                    </a:extLst>
                  </a:tr>
                  <a:tr h="432875">
                    <a:tc>
                      <a:txBody>
                        <a:bodyPr/>
                        <a:lstStyle/>
                        <a:p>
                          <a:pPr algn="l">
                            <a:lnSpc>
                              <a:spcPct val="107000"/>
                            </a:lnSpc>
                            <a:spcAft>
                              <a:spcPts val="800"/>
                            </a:spcAft>
                          </a:pPr>
                          <a:r>
                            <a:rPr lang="en-IN" sz="1100" kern="1200" cap="none" spc="0">
                              <a:solidFill>
                                <a:schemeClr val="tx1"/>
                              </a:solidFill>
                              <a:effectLst/>
                            </a:rPr>
                            <a:t>40%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11.880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0.174</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dirty="0">
                              <a:solidFill>
                                <a:schemeClr val="tx1"/>
                              </a:solidFill>
                              <a:effectLst/>
                            </a:rPr>
                            <a:t>1.197</a:t>
                          </a:r>
                          <a:endParaRPr lang="en-IN" sz="1100"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0.576</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9.60%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55.400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4224556437"/>
                      </a:ext>
                    </a:extLst>
                  </a:tr>
                  <a:tr h="432875">
                    <a:tc>
                      <a:txBody>
                        <a:bodyPr/>
                        <a:lstStyle/>
                        <a:p>
                          <a:pPr algn="l">
                            <a:lnSpc>
                              <a:spcPct val="107000"/>
                            </a:lnSpc>
                            <a:spcAft>
                              <a:spcPts val="800"/>
                            </a:spcAft>
                          </a:pPr>
                          <a:r>
                            <a:rPr lang="en-IN" sz="1100" kern="1200" cap="none" spc="0">
                              <a:solidFill>
                                <a:schemeClr val="tx1"/>
                              </a:solidFill>
                              <a:effectLst/>
                            </a:rPr>
                            <a:t>50%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10.075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0.030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0.162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0.522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3.25%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22.160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60818205"/>
                      </a:ext>
                    </a:extLst>
                  </a:tr>
                  <a:tr h="432875">
                    <a:tc>
                      <a:txBody>
                        <a:bodyPr/>
                        <a:lstStyle/>
                        <a:p>
                          <a:pPr algn="l">
                            <a:lnSpc>
                              <a:spcPct val="107000"/>
                            </a:lnSpc>
                            <a:spcAft>
                              <a:spcPts val="800"/>
                            </a:spcAft>
                          </a:pPr>
                          <a:r>
                            <a:rPr lang="en-IN" sz="1100" kern="1200" cap="none" spc="0">
                              <a:solidFill>
                                <a:schemeClr val="tx1"/>
                              </a:solidFill>
                              <a:effectLst/>
                            </a:rPr>
                            <a:t>60%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9.624</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0.008</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0.046</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0.557</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1.87%</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11.080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302177766"/>
                      </a:ext>
                    </a:extLst>
                  </a:tr>
                  <a:tr h="432875">
                    <a:tc>
                      <a:txBody>
                        <a:bodyPr/>
                        <a:lstStyle/>
                        <a:p>
                          <a:pPr algn="l">
                            <a:lnSpc>
                              <a:spcPct val="107000"/>
                            </a:lnSpc>
                            <a:spcAft>
                              <a:spcPts val="800"/>
                            </a:spcAft>
                          </a:pPr>
                          <a:r>
                            <a:rPr lang="en-IN" sz="1100" kern="1200" cap="none" spc="0">
                              <a:solidFill>
                                <a:schemeClr val="tx1"/>
                              </a:solidFill>
                              <a:effectLst/>
                            </a:rPr>
                            <a:t>70%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8.922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0.005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0.022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0.505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1.52%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6.648</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41789388"/>
                      </a:ext>
                    </a:extLst>
                  </a:tr>
                  <a:tr h="432875">
                    <a:tc>
                      <a:txBody>
                        <a:bodyPr/>
                        <a:lstStyle/>
                        <a:p>
                          <a:pPr algn="l">
                            <a:lnSpc>
                              <a:spcPct val="107000"/>
                            </a:lnSpc>
                            <a:spcAft>
                              <a:spcPts val="800"/>
                            </a:spcAft>
                          </a:pPr>
                          <a:r>
                            <a:rPr lang="en-IN" sz="1100" kern="1200" cap="none" spc="0">
                              <a:solidFill>
                                <a:schemeClr val="tx1"/>
                              </a:solidFill>
                              <a:effectLst/>
                            </a:rPr>
                            <a:t>80%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7.319</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0.002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0.011</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0.538</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1.05%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dirty="0">
                              <a:solidFill>
                                <a:schemeClr val="tx1"/>
                              </a:solidFill>
                              <a:effectLst/>
                            </a:rPr>
                            <a:t>4.653</a:t>
                          </a:r>
                          <a:endParaRPr lang="en-IN" sz="1100"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92700906"/>
                      </a:ext>
                    </a:extLst>
                  </a:tr>
                </a:tbl>
              </a:graphicData>
            </a:graphic>
          </p:graphicFrame>
        </mc:Choice>
        <mc:Fallback xmlns="">
          <p:graphicFrame>
            <p:nvGraphicFramePr>
              <p:cNvPr id="4" name="Content Placeholder 3">
                <a:extLst>
                  <a:ext uri="{FF2B5EF4-FFF2-40B4-BE49-F238E27FC236}">
                    <a16:creationId xmlns:a16="http://schemas.microsoft.com/office/drawing/2014/main" id="{B65E01BD-D908-9539-4D68-95C0BBF3CFB9}"/>
                  </a:ext>
                </a:extLst>
              </p:cNvPr>
              <p:cNvGraphicFramePr>
                <a:graphicFrameLocks noGrp="1"/>
              </p:cNvGraphicFramePr>
              <p:nvPr>
                <p:ph idx="1"/>
                <p:extLst>
                  <p:ext uri="{D42A27DB-BD31-4B8C-83A1-F6EECF244321}">
                    <p14:modId xmlns:p14="http://schemas.microsoft.com/office/powerpoint/2010/main" val="4144108017"/>
                  </p:ext>
                </p:extLst>
              </p:nvPr>
            </p:nvGraphicFramePr>
            <p:xfrm>
              <a:off x="247651" y="2549735"/>
              <a:ext cx="6448424" cy="3365290"/>
            </p:xfrm>
            <a:graphic>
              <a:graphicData uri="http://schemas.openxmlformats.org/drawingml/2006/table">
                <a:tbl>
                  <a:tblPr firstRow="1" bandRow="1">
                    <a:noFill/>
                    <a:tableStyleId>{5C22544A-7EE6-4342-B048-85BDC9FD1C3A}</a:tableStyleId>
                  </a:tblPr>
                  <a:tblGrid>
                    <a:gridCol w="775069">
                      <a:extLst>
                        <a:ext uri="{9D8B030D-6E8A-4147-A177-3AD203B41FA5}">
                          <a16:colId xmlns:a16="http://schemas.microsoft.com/office/drawing/2014/main" val="3519113660"/>
                        </a:ext>
                      </a:extLst>
                    </a:gridCol>
                    <a:gridCol w="934815">
                      <a:extLst>
                        <a:ext uri="{9D8B030D-6E8A-4147-A177-3AD203B41FA5}">
                          <a16:colId xmlns:a16="http://schemas.microsoft.com/office/drawing/2014/main" val="2443110234"/>
                        </a:ext>
                      </a:extLst>
                    </a:gridCol>
                    <a:gridCol w="859719">
                      <a:extLst>
                        <a:ext uri="{9D8B030D-6E8A-4147-A177-3AD203B41FA5}">
                          <a16:colId xmlns:a16="http://schemas.microsoft.com/office/drawing/2014/main" val="1287857212"/>
                        </a:ext>
                      </a:extLst>
                    </a:gridCol>
                    <a:gridCol w="1139861">
                      <a:extLst>
                        <a:ext uri="{9D8B030D-6E8A-4147-A177-3AD203B41FA5}">
                          <a16:colId xmlns:a16="http://schemas.microsoft.com/office/drawing/2014/main" val="2840985272"/>
                        </a:ext>
                      </a:extLst>
                    </a:gridCol>
                    <a:gridCol w="644700">
                      <a:extLst>
                        <a:ext uri="{9D8B030D-6E8A-4147-A177-3AD203B41FA5}">
                          <a16:colId xmlns:a16="http://schemas.microsoft.com/office/drawing/2014/main" val="1778380326"/>
                        </a:ext>
                      </a:extLst>
                    </a:gridCol>
                    <a:gridCol w="751758">
                      <a:extLst>
                        <a:ext uri="{9D8B030D-6E8A-4147-A177-3AD203B41FA5}">
                          <a16:colId xmlns:a16="http://schemas.microsoft.com/office/drawing/2014/main" val="424245936"/>
                        </a:ext>
                      </a:extLst>
                    </a:gridCol>
                    <a:gridCol w="1342502">
                      <a:extLst>
                        <a:ext uri="{9D8B030D-6E8A-4147-A177-3AD203B41FA5}">
                          <a16:colId xmlns:a16="http://schemas.microsoft.com/office/drawing/2014/main" val="3961959292"/>
                        </a:ext>
                      </a:extLst>
                    </a:gridCol>
                  </a:tblGrid>
                  <a:tr h="1200915">
                    <a:tc>
                      <a:txBody>
                        <a:bodyPr/>
                        <a:lstStyle/>
                        <a:p>
                          <a:pPr algn="l">
                            <a:lnSpc>
                              <a:spcPct val="107000"/>
                            </a:lnSpc>
                            <a:spcAft>
                              <a:spcPts val="800"/>
                            </a:spcAft>
                          </a:pPr>
                          <a:r>
                            <a:rPr lang="en-IN" sz="1300" b="0" kern="1200" cap="none" spc="60">
                              <a:solidFill>
                                <a:schemeClr val="bg1"/>
                              </a:solidFill>
                              <a:effectLst/>
                            </a:rPr>
                            <a:t>Solar Panel AVT</a:t>
                          </a:r>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endParaRPr lang="en-US"/>
                        </a:p>
                      </a:txBody>
                      <a:tcPr marL="51532" marR="51532" marT="72357" marB="25766" anchor="ctr">
                        <a:lnL w="12700" cmpd="sng">
                          <a:noFill/>
                        </a:lnL>
                        <a:lnR w="12700" cmpd="sng">
                          <a:noFill/>
                        </a:lnR>
                        <a:lnT w="19050" cap="flat" cmpd="sng" algn="ctr">
                          <a:noFill/>
                          <a:prstDash val="solid"/>
                        </a:lnT>
                        <a:lnB w="38100" cmpd="sng">
                          <a:noFill/>
                        </a:lnB>
                        <a:blipFill>
                          <a:blip r:embed="rId2"/>
                          <a:stretch>
                            <a:fillRect l="-82468" r="-505195" b="-180711"/>
                          </a:stretch>
                        </a:blipFill>
                      </a:tcPr>
                    </a:tc>
                    <a:tc>
                      <a:txBody>
                        <a:bodyPr/>
                        <a:lstStyle/>
                        <a:p>
                          <a:endParaRPr lang="en-US"/>
                        </a:p>
                      </a:txBody>
                      <a:tcPr marL="51532" marR="51532" marT="72357" marB="25766" anchor="ctr">
                        <a:lnL w="12700" cmpd="sng">
                          <a:noFill/>
                        </a:lnL>
                        <a:lnR w="12700" cmpd="sng">
                          <a:noFill/>
                        </a:lnR>
                        <a:lnT w="19050" cap="flat" cmpd="sng" algn="ctr">
                          <a:noFill/>
                          <a:prstDash val="solid"/>
                        </a:lnT>
                        <a:lnB w="38100" cmpd="sng">
                          <a:noFill/>
                        </a:lnB>
                        <a:blipFill>
                          <a:blip r:embed="rId2"/>
                          <a:stretch>
                            <a:fillRect l="-199291" r="-451773" b="-180711"/>
                          </a:stretch>
                        </a:blipFill>
                      </a:tcPr>
                    </a:tc>
                    <a:tc>
                      <a:txBody>
                        <a:bodyPr/>
                        <a:lstStyle/>
                        <a:p>
                          <a:endParaRPr lang="en-US"/>
                        </a:p>
                      </a:txBody>
                      <a:tcPr marL="51532" marR="51532" marT="72357" marB="25766" anchor="ctr">
                        <a:lnL w="12700" cmpd="sng">
                          <a:noFill/>
                        </a:lnL>
                        <a:lnR w="12700" cmpd="sng">
                          <a:noFill/>
                        </a:lnR>
                        <a:lnT w="19050" cap="flat" cmpd="sng" algn="ctr">
                          <a:noFill/>
                          <a:prstDash val="solid"/>
                        </a:lnT>
                        <a:lnB w="38100" cmpd="sng">
                          <a:noFill/>
                        </a:lnB>
                        <a:blipFill>
                          <a:blip r:embed="rId2"/>
                          <a:stretch>
                            <a:fillRect l="-225668" r="-240642" b="-180711"/>
                          </a:stretch>
                        </a:blipFill>
                      </a:tcPr>
                    </a:tc>
                    <a:tc>
                      <a:txBody>
                        <a:bodyPr/>
                        <a:lstStyle/>
                        <a:p>
                          <a:pPr algn="l">
                            <a:lnSpc>
                              <a:spcPct val="107000"/>
                            </a:lnSpc>
                            <a:spcAft>
                              <a:spcPts val="800"/>
                            </a:spcAft>
                          </a:pPr>
                          <a:r>
                            <a:rPr lang="en-IN" sz="1300" b="0" kern="1200" cap="none" spc="60">
                              <a:solidFill>
                                <a:schemeClr val="bg1"/>
                              </a:solidFill>
                              <a:effectLst/>
                            </a:rPr>
                            <a:t>F.F</a:t>
                          </a:r>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pPr algn="l">
                            <a:lnSpc>
                              <a:spcPct val="107000"/>
                            </a:lnSpc>
                            <a:spcAft>
                              <a:spcPts val="800"/>
                            </a:spcAft>
                          </a:pPr>
                          <a:r>
                            <a:rPr lang="en-IN" sz="1300" b="0" kern="1200" cap="none" spc="60">
                              <a:solidFill>
                                <a:schemeClr val="bg1"/>
                              </a:solidFill>
                              <a:effectLst/>
                            </a:rPr>
                            <a:t>P.C.E</a:t>
                          </a:r>
                          <a:endParaRPr lang="en-IN" sz="1300" b="0" cap="none" spc="60">
                            <a:solidFill>
                              <a:schemeClr val="bg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nchor="ctr">
                        <a:lnL w="12700" cmpd="sng">
                          <a:noFill/>
                        </a:lnL>
                        <a:lnR w="12700" cmpd="sng">
                          <a:noFill/>
                        </a:lnR>
                        <a:lnT w="19050" cap="flat" cmpd="sng" algn="ctr">
                          <a:noFill/>
                          <a:prstDash val="solid"/>
                        </a:lnT>
                        <a:lnB w="38100" cmpd="sng">
                          <a:noFill/>
                        </a:lnB>
                        <a:solidFill>
                          <a:schemeClr val="accent1"/>
                        </a:solidFill>
                      </a:tcPr>
                    </a:tc>
                    <a:tc>
                      <a:txBody>
                        <a:bodyPr/>
                        <a:lstStyle/>
                        <a:p>
                          <a:endParaRPr lang="en-US"/>
                        </a:p>
                      </a:txBody>
                      <a:tcPr marL="51532" marR="51532" marT="72357" marB="25766" anchor="ctr">
                        <a:lnL w="12700" cmpd="sng">
                          <a:noFill/>
                        </a:lnL>
                        <a:lnR w="12700" cmpd="sng">
                          <a:noFill/>
                        </a:lnR>
                        <a:lnT w="19050" cap="flat" cmpd="sng" algn="ctr">
                          <a:noFill/>
                          <a:prstDash val="solid"/>
                        </a:lnT>
                        <a:lnB w="38100" cmpd="sng">
                          <a:noFill/>
                        </a:lnB>
                        <a:blipFill>
                          <a:blip r:embed="rId2"/>
                          <a:stretch>
                            <a:fillRect l="-381364" b="-180711"/>
                          </a:stretch>
                        </a:blipFill>
                      </a:tcPr>
                    </a:tc>
                    <a:extLst>
                      <a:ext uri="{0D108BD9-81ED-4DB2-BD59-A6C34878D82A}">
                        <a16:rowId xmlns:a16="http://schemas.microsoft.com/office/drawing/2014/main" val="796947994"/>
                      </a:ext>
                    </a:extLst>
                  </a:tr>
                  <a:tr h="432875">
                    <a:tc>
                      <a:txBody>
                        <a:bodyPr/>
                        <a:lstStyle/>
                        <a:p>
                          <a:pPr algn="l">
                            <a:lnSpc>
                              <a:spcPct val="107000"/>
                            </a:lnSpc>
                            <a:spcAft>
                              <a:spcPts val="800"/>
                            </a:spcAft>
                          </a:pPr>
                          <a:r>
                            <a:rPr lang="en-IN" sz="1100" kern="1200" cap="none" spc="0">
                              <a:solidFill>
                                <a:schemeClr val="tx1"/>
                              </a:solidFill>
                              <a:effectLst/>
                            </a:rPr>
                            <a:t>40%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11.880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0.174</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dirty="0">
                              <a:solidFill>
                                <a:schemeClr val="tx1"/>
                              </a:solidFill>
                              <a:effectLst/>
                            </a:rPr>
                            <a:t>1.197</a:t>
                          </a:r>
                          <a:endParaRPr lang="en-IN" sz="1100"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0.576</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9.60%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55.400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4224556437"/>
                      </a:ext>
                    </a:extLst>
                  </a:tr>
                  <a:tr h="432875">
                    <a:tc>
                      <a:txBody>
                        <a:bodyPr/>
                        <a:lstStyle/>
                        <a:p>
                          <a:pPr algn="l">
                            <a:lnSpc>
                              <a:spcPct val="107000"/>
                            </a:lnSpc>
                            <a:spcAft>
                              <a:spcPts val="800"/>
                            </a:spcAft>
                          </a:pPr>
                          <a:r>
                            <a:rPr lang="en-IN" sz="1100" kern="1200" cap="none" spc="0">
                              <a:solidFill>
                                <a:schemeClr val="tx1"/>
                              </a:solidFill>
                              <a:effectLst/>
                            </a:rPr>
                            <a:t>50%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10.075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0.030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0.162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0.522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3.25%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22.160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60818205"/>
                      </a:ext>
                    </a:extLst>
                  </a:tr>
                  <a:tr h="432875">
                    <a:tc>
                      <a:txBody>
                        <a:bodyPr/>
                        <a:lstStyle/>
                        <a:p>
                          <a:pPr algn="l">
                            <a:lnSpc>
                              <a:spcPct val="107000"/>
                            </a:lnSpc>
                            <a:spcAft>
                              <a:spcPts val="800"/>
                            </a:spcAft>
                          </a:pPr>
                          <a:r>
                            <a:rPr lang="en-IN" sz="1100" kern="1200" cap="none" spc="0">
                              <a:solidFill>
                                <a:schemeClr val="tx1"/>
                              </a:solidFill>
                              <a:effectLst/>
                            </a:rPr>
                            <a:t>60%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9.624</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0.008</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0.046</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0.557</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1.87%</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IN" sz="1100" kern="1200" cap="none" spc="0">
                              <a:solidFill>
                                <a:schemeClr val="tx1"/>
                              </a:solidFill>
                              <a:effectLst/>
                            </a:rPr>
                            <a:t>11.080</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302177766"/>
                      </a:ext>
                    </a:extLst>
                  </a:tr>
                  <a:tr h="432875">
                    <a:tc>
                      <a:txBody>
                        <a:bodyPr/>
                        <a:lstStyle/>
                        <a:p>
                          <a:pPr algn="l">
                            <a:lnSpc>
                              <a:spcPct val="107000"/>
                            </a:lnSpc>
                            <a:spcAft>
                              <a:spcPts val="800"/>
                            </a:spcAft>
                          </a:pPr>
                          <a:r>
                            <a:rPr lang="en-IN" sz="1100" kern="1200" cap="none" spc="0">
                              <a:solidFill>
                                <a:schemeClr val="tx1"/>
                              </a:solidFill>
                              <a:effectLst/>
                            </a:rPr>
                            <a:t>70%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8.922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0.005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0.022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0.505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1.52%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IN" sz="1100" kern="1200" cap="none" spc="0">
                              <a:solidFill>
                                <a:schemeClr val="tx1"/>
                              </a:solidFill>
                              <a:effectLst/>
                            </a:rPr>
                            <a:t>6.648</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41789388"/>
                      </a:ext>
                    </a:extLst>
                  </a:tr>
                  <a:tr h="432875">
                    <a:tc>
                      <a:txBody>
                        <a:bodyPr/>
                        <a:lstStyle/>
                        <a:p>
                          <a:pPr algn="l">
                            <a:lnSpc>
                              <a:spcPct val="107000"/>
                            </a:lnSpc>
                            <a:spcAft>
                              <a:spcPts val="800"/>
                            </a:spcAft>
                          </a:pPr>
                          <a:r>
                            <a:rPr lang="en-IN" sz="1100" kern="1200" cap="none" spc="0">
                              <a:solidFill>
                                <a:schemeClr val="tx1"/>
                              </a:solidFill>
                              <a:effectLst/>
                            </a:rPr>
                            <a:t>80% </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7.319</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0.002</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0.011</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0.538</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a:solidFill>
                                <a:schemeClr val="tx1"/>
                              </a:solidFill>
                              <a:effectLst/>
                            </a:rPr>
                            <a:t>1.05%</a:t>
                          </a:r>
                          <a:endParaRPr lang="en-IN" sz="11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tc>
                      <a:txBody>
                        <a:bodyPr/>
                        <a:lstStyle/>
                        <a:p>
                          <a:pPr algn="l">
                            <a:lnSpc>
                              <a:spcPct val="107000"/>
                            </a:lnSpc>
                            <a:spcAft>
                              <a:spcPts val="800"/>
                            </a:spcAft>
                          </a:pPr>
                          <a:r>
                            <a:rPr lang="en-IN" sz="1100" kern="1200" cap="none" spc="0" dirty="0">
                              <a:solidFill>
                                <a:schemeClr val="tx1"/>
                              </a:solidFill>
                              <a:effectLst/>
                            </a:rPr>
                            <a:t>4.653</a:t>
                          </a:r>
                          <a:endParaRPr lang="en-IN" sz="1100"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51532" marR="51532" marT="72357" marB="2576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92700906"/>
                      </a:ext>
                    </a:extLst>
                  </a:tr>
                </a:tbl>
              </a:graphicData>
            </a:graphic>
          </p:graphicFrame>
        </mc:Fallback>
      </mc:AlternateContent>
      <p:pic>
        <p:nvPicPr>
          <p:cNvPr id="7" name="Picture 6">
            <a:extLst>
              <a:ext uri="{FF2B5EF4-FFF2-40B4-BE49-F238E27FC236}">
                <a16:creationId xmlns:a16="http://schemas.microsoft.com/office/drawing/2014/main" id="{49DA096B-5E07-BBE0-5276-AC5E627488D1}"/>
              </a:ext>
            </a:extLst>
          </p:cNvPr>
          <p:cNvPicPr>
            <a:picLocks noChangeAspect="1"/>
          </p:cNvPicPr>
          <p:nvPr/>
        </p:nvPicPr>
        <p:blipFill>
          <a:blip r:embed="rId3"/>
          <a:stretch>
            <a:fillRect/>
          </a:stretch>
        </p:blipFill>
        <p:spPr>
          <a:xfrm>
            <a:off x="737600" y="167415"/>
            <a:ext cx="5501735" cy="1819344"/>
          </a:xfrm>
          <a:prstGeom prst="rect">
            <a:avLst/>
          </a:prstGeom>
        </p:spPr>
      </p:pic>
      <p:sp>
        <p:nvSpPr>
          <p:cNvPr id="8" name="TextBox 7">
            <a:extLst>
              <a:ext uri="{FF2B5EF4-FFF2-40B4-BE49-F238E27FC236}">
                <a16:creationId xmlns:a16="http://schemas.microsoft.com/office/drawing/2014/main" id="{9B20DDAA-6FA7-04EA-F8FA-7B123B1434AD}"/>
              </a:ext>
            </a:extLst>
          </p:cNvPr>
          <p:cNvSpPr txBox="1"/>
          <p:nvPr/>
        </p:nvSpPr>
        <p:spPr>
          <a:xfrm>
            <a:off x="1474060" y="6293335"/>
            <a:ext cx="4621938" cy="369332"/>
          </a:xfrm>
          <a:prstGeom prst="rect">
            <a:avLst/>
          </a:prstGeom>
          <a:noFill/>
        </p:spPr>
        <p:txBody>
          <a:bodyPr wrap="square" rtlCol="0">
            <a:spAutoFit/>
          </a:bodyPr>
          <a:lstStyle/>
          <a:p>
            <a:r>
              <a:rPr lang="en-IN" b="1" dirty="0"/>
              <a:t>NET POWER OUTPUT : 1.44 WATTS </a:t>
            </a:r>
          </a:p>
        </p:txBody>
      </p:sp>
    </p:spTree>
    <p:extLst>
      <p:ext uri="{BB962C8B-B14F-4D97-AF65-F5344CB8AC3E}">
        <p14:creationId xmlns:p14="http://schemas.microsoft.com/office/powerpoint/2010/main" val="152921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42936A-953C-8A54-71AC-D8D9C9F6379D}"/>
              </a:ext>
            </a:extLst>
          </p:cNvPr>
          <p:cNvSpPr txBox="1"/>
          <p:nvPr/>
        </p:nvSpPr>
        <p:spPr>
          <a:xfrm>
            <a:off x="0" y="1955970"/>
            <a:ext cx="6798292" cy="4902030"/>
          </a:xfrm>
          <a:prstGeom prst="rect">
            <a:avLst/>
          </a:prstGeom>
        </p:spPr>
        <p:txBody>
          <a:bodyPr vert="horz" lIns="91440" tIns="45720" rIns="91440" bIns="45720" rtlCol="0" anchor="ctr">
            <a:normAutofit/>
          </a:bodyPr>
          <a:lstStyle/>
          <a:p>
            <a:pPr marL="182880">
              <a:spcBef>
                <a:spcPts val="400"/>
              </a:spcBef>
              <a:spcAft>
                <a:spcPts val="400"/>
              </a:spcAft>
              <a:buFont typeface="Arial" panose="020B0604020202020204" pitchFamily="34" charset="0"/>
            </a:pPr>
            <a:r>
              <a:rPr lang="en-US" sz="1100" b="1" i="0" dirty="0">
                <a:solidFill>
                  <a:schemeClr val="tx1">
                    <a:lumMod val="85000"/>
                    <a:lumOff val="15000"/>
                  </a:schemeClr>
                </a:solidFill>
                <a:effectLst/>
              </a:rPr>
              <a:t>Ascending Order Scenario:</a:t>
            </a:r>
            <a:endParaRPr lang="en-US" sz="1100" b="0" i="0" dirty="0">
              <a:solidFill>
                <a:schemeClr val="tx1">
                  <a:lumMod val="85000"/>
                  <a:lumOff val="15000"/>
                </a:schemeClr>
              </a:solidFill>
              <a:effectLst/>
            </a:endParaRPr>
          </a:p>
          <a:p>
            <a:pPr marL="182880">
              <a:spcBef>
                <a:spcPts val="400"/>
              </a:spcBef>
              <a:spcAft>
                <a:spcPts val="400"/>
              </a:spcAft>
              <a:buFont typeface="Arial" panose="020B0604020202020204" pitchFamily="34" charset="0"/>
              <a:buAutoNum type="arabicPeriod"/>
            </a:pPr>
            <a:r>
              <a:rPr lang="en-US" sz="1100" b="1" dirty="0">
                <a:solidFill>
                  <a:schemeClr val="tx1">
                    <a:lumMod val="85000"/>
                    <a:lumOff val="15000"/>
                  </a:schemeClr>
                </a:solidFill>
              </a:rPr>
              <a:t>Opaque Champion</a:t>
            </a:r>
            <a:r>
              <a:rPr lang="en-US" sz="1100" b="0" i="0" dirty="0">
                <a:solidFill>
                  <a:schemeClr val="tx1">
                    <a:lumMod val="85000"/>
                    <a:lumOff val="15000"/>
                  </a:schemeClr>
                </a:solidFill>
                <a:effectLst/>
              </a:rPr>
              <a:t>: In the ascending order, the top 40% transparent panel shines like a star with a PCE of 9.60%.</a:t>
            </a:r>
          </a:p>
          <a:p>
            <a:pPr marL="182880">
              <a:spcBef>
                <a:spcPts val="400"/>
              </a:spcBef>
              <a:spcAft>
                <a:spcPts val="400"/>
              </a:spcAft>
              <a:buFont typeface="Arial" panose="020B0604020202020204" pitchFamily="34" charset="0"/>
              <a:buAutoNum type="arabicPeriod"/>
            </a:pPr>
            <a:r>
              <a:rPr lang="en-US" sz="1100" b="1" i="0" dirty="0">
                <a:solidFill>
                  <a:schemeClr val="tx1">
                    <a:lumMod val="85000"/>
                    <a:lumOff val="15000"/>
                  </a:schemeClr>
                </a:solidFill>
                <a:effectLst/>
              </a:rPr>
              <a:t>Diminished Radiance</a:t>
            </a:r>
            <a:r>
              <a:rPr lang="en-US" sz="1100" b="0" i="0" dirty="0">
                <a:solidFill>
                  <a:schemeClr val="tx1">
                    <a:lumMod val="85000"/>
                    <a:lumOff val="15000"/>
                  </a:schemeClr>
                </a:solidFill>
                <a:effectLst/>
              </a:rPr>
              <a:t>: However, as you move down the transparency ladder, the PCEs of the other panels take a nosedive due to reduced light power densities.</a:t>
            </a:r>
          </a:p>
          <a:p>
            <a:pPr marL="182880">
              <a:spcBef>
                <a:spcPts val="400"/>
              </a:spcBef>
              <a:spcAft>
                <a:spcPts val="400"/>
              </a:spcAft>
              <a:buFont typeface="Arial" panose="020B0604020202020204" pitchFamily="34" charset="0"/>
              <a:buAutoNum type="arabicPeriod"/>
            </a:pPr>
            <a:r>
              <a:rPr lang="en-US" sz="1100" b="1" i="0" dirty="0">
                <a:solidFill>
                  <a:schemeClr val="tx1">
                    <a:lumMod val="85000"/>
                    <a:lumOff val="15000"/>
                  </a:schemeClr>
                </a:solidFill>
                <a:effectLst/>
              </a:rPr>
              <a:t>Teamwork Triumphs</a:t>
            </a:r>
            <a:r>
              <a:rPr lang="en-US" sz="1100" b="0" i="0" dirty="0">
                <a:solidFill>
                  <a:schemeClr val="tx1">
                    <a:lumMod val="85000"/>
                    <a:lumOff val="15000"/>
                  </a:schemeClr>
                </a:solidFill>
                <a:effectLst/>
              </a:rPr>
              <a:t>: When we calculate the PCE of the entire system with all five solar panels stacked together, it yields an impressive PCE of 11.53%. That's a </a:t>
            </a:r>
            <a:r>
              <a:rPr lang="en-US" sz="1100" b="1" i="0" dirty="0">
                <a:solidFill>
                  <a:schemeClr val="tx1">
                    <a:lumMod val="85000"/>
                    <a:lumOff val="15000"/>
                  </a:schemeClr>
                </a:solidFill>
                <a:effectLst/>
              </a:rPr>
              <a:t>20% increase</a:t>
            </a:r>
            <a:r>
              <a:rPr lang="en-US" sz="1100" b="0" i="0" dirty="0">
                <a:solidFill>
                  <a:schemeClr val="tx1">
                    <a:lumMod val="85000"/>
                    <a:lumOff val="15000"/>
                  </a:schemeClr>
                </a:solidFill>
                <a:effectLst/>
              </a:rPr>
              <a:t> compared to the best solo performer!</a:t>
            </a:r>
          </a:p>
          <a:p>
            <a:pPr marL="182880">
              <a:spcBef>
                <a:spcPts val="400"/>
              </a:spcBef>
              <a:spcAft>
                <a:spcPts val="400"/>
              </a:spcAft>
              <a:buFont typeface="Arial" panose="020B0604020202020204" pitchFamily="34" charset="0"/>
            </a:pPr>
            <a:endParaRPr lang="en-US" sz="1100" b="0" i="0" dirty="0">
              <a:solidFill>
                <a:schemeClr val="tx1">
                  <a:lumMod val="85000"/>
                  <a:lumOff val="15000"/>
                </a:schemeClr>
              </a:solidFill>
              <a:effectLst/>
            </a:endParaRPr>
          </a:p>
          <a:p>
            <a:pPr marL="182880">
              <a:spcBef>
                <a:spcPts val="400"/>
              </a:spcBef>
              <a:spcAft>
                <a:spcPts val="400"/>
              </a:spcAft>
              <a:buFont typeface="Arial" panose="020B0604020202020204" pitchFamily="34" charset="0"/>
            </a:pPr>
            <a:r>
              <a:rPr lang="en-US" sz="1100" b="1" i="0" dirty="0">
                <a:solidFill>
                  <a:schemeClr val="tx1">
                    <a:lumMod val="85000"/>
                    <a:lumOff val="15000"/>
                  </a:schemeClr>
                </a:solidFill>
                <a:effectLst/>
              </a:rPr>
              <a:t>Descending Order Scenario:</a:t>
            </a:r>
            <a:endParaRPr lang="en-US" sz="1100" b="0" i="0" dirty="0">
              <a:solidFill>
                <a:schemeClr val="tx1">
                  <a:lumMod val="85000"/>
                  <a:lumOff val="15000"/>
                </a:schemeClr>
              </a:solidFill>
              <a:effectLst/>
            </a:endParaRPr>
          </a:p>
          <a:p>
            <a:pPr marL="182880">
              <a:spcBef>
                <a:spcPts val="400"/>
              </a:spcBef>
              <a:spcAft>
                <a:spcPts val="400"/>
              </a:spcAft>
              <a:buFont typeface="Arial" panose="020B0604020202020204" pitchFamily="34" charset="0"/>
              <a:buAutoNum type="arabicPeriod" startAt="4"/>
            </a:pPr>
            <a:r>
              <a:rPr lang="en-US" sz="1100" b="1" dirty="0">
                <a:solidFill>
                  <a:schemeClr val="tx1">
                    <a:lumMod val="85000"/>
                    <a:lumOff val="15000"/>
                  </a:schemeClr>
                </a:solidFill>
              </a:rPr>
              <a:t>High Transparency Leader</a:t>
            </a:r>
            <a:r>
              <a:rPr lang="en-US" sz="1100" b="0" i="0" dirty="0">
                <a:solidFill>
                  <a:schemeClr val="tx1">
                    <a:lumMod val="85000"/>
                    <a:lumOff val="15000"/>
                  </a:schemeClr>
                </a:solidFill>
                <a:effectLst/>
              </a:rPr>
              <a:t>: In the descending order, the top 80% transparent panel starts with a modest PCE of 1.89%.</a:t>
            </a:r>
          </a:p>
          <a:p>
            <a:pPr marL="182880">
              <a:spcBef>
                <a:spcPts val="400"/>
              </a:spcBef>
              <a:spcAft>
                <a:spcPts val="400"/>
              </a:spcAft>
              <a:buFont typeface="Arial" panose="020B0604020202020204" pitchFamily="34" charset="0"/>
              <a:buAutoNum type="arabicPeriod" startAt="4"/>
            </a:pPr>
            <a:r>
              <a:rPr lang="en-US" sz="1100" b="1" i="0" dirty="0">
                <a:solidFill>
                  <a:schemeClr val="tx1">
                    <a:lumMod val="85000"/>
                    <a:lumOff val="15000"/>
                  </a:schemeClr>
                </a:solidFill>
                <a:effectLst/>
              </a:rPr>
              <a:t>Rise of the Layers</a:t>
            </a:r>
            <a:r>
              <a:rPr lang="en-US" sz="1100" b="0" i="0" dirty="0">
                <a:solidFill>
                  <a:schemeClr val="tx1">
                    <a:lumMod val="85000"/>
                    <a:lumOff val="15000"/>
                  </a:schemeClr>
                </a:solidFill>
                <a:effectLst/>
              </a:rPr>
              <a:t>: But here's where it gets interesting - when all five solar panels join forces, the PCE of the entire system reaches 6.3%. That's a </a:t>
            </a:r>
            <a:r>
              <a:rPr lang="en-US" sz="1100" b="1" i="0" dirty="0">
                <a:solidFill>
                  <a:schemeClr val="tx1">
                    <a:lumMod val="85000"/>
                    <a:lumOff val="15000"/>
                  </a:schemeClr>
                </a:solidFill>
                <a:effectLst/>
              </a:rPr>
              <a:t>233% increase</a:t>
            </a:r>
            <a:r>
              <a:rPr lang="en-US" sz="1100" b="0" i="0" dirty="0">
                <a:solidFill>
                  <a:schemeClr val="tx1">
                    <a:lumMod val="85000"/>
                    <a:lumOff val="15000"/>
                  </a:schemeClr>
                </a:solidFill>
                <a:effectLst/>
              </a:rPr>
              <a:t>, thanks to the power of multiple layers stacking up!</a:t>
            </a:r>
          </a:p>
        </p:txBody>
      </p:sp>
      <p:sp>
        <p:nvSpPr>
          <p:cNvPr id="2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Content Placeholder 3">
            <a:extLst>
              <a:ext uri="{FF2B5EF4-FFF2-40B4-BE49-F238E27FC236}">
                <a16:creationId xmlns:a16="http://schemas.microsoft.com/office/drawing/2014/main" id="{C6C96813-5456-A3AE-BCD3-08AAD6DAD488}"/>
              </a:ext>
            </a:extLst>
          </p:cNvPr>
          <p:cNvGraphicFramePr>
            <a:graphicFrameLocks noGrp="1"/>
          </p:cNvGraphicFramePr>
          <p:nvPr>
            <p:ph idx="1"/>
            <p:extLst>
              <p:ext uri="{D42A27DB-BD31-4B8C-83A1-F6EECF244321}">
                <p14:modId xmlns:p14="http://schemas.microsoft.com/office/powerpoint/2010/main" val="361736489"/>
              </p:ext>
            </p:extLst>
          </p:nvPr>
        </p:nvGraphicFramePr>
        <p:xfrm>
          <a:off x="7477125" y="2722597"/>
          <a:ext cx="4495800" cy="3060966"/>
        </p:xfrm>
        <a:graphic>
          <a:graphicData uri="http://schemas.openxmlformats.org/drawingml/2006/table">
            <a:tbl>
              <a:tblPr firstRow="1" bandRow="1">
                <a:noFill/>
                <a:tableStyleId>{5C22544A-7EE6-4342-B048-85BDC9FD1C3A}</a:tableStyleId>
              </a:tblPr>
              <a:tblGrid>
                <a:gridCol w="1035288">
                  <a:extLst>
                    <a:ext uri="{9D8B030D-6E8A-4147-A177-3AD203B41FA5}">
                      <a16:colId xmlns:a16="http://schemas.microsoft.com/office/drawing/2014/main" val="2322212565"/>
                    </a:ext>
                  </a:extLst>
                </a:gridCol>
                <a:gridCol w="1164202">
                  <a:extLst>
                    <a:ext uri="{9D8B030D-6E8A-4147-A177-3AD203B41FA5}">
                      <a16:colId xmlns:a16="http://schemas.microsoft.com/office/drawing/2014/main" val="403151380"/>
                    </a:ext>
                  </a:extLst>
                </a:gridCol>
                <a:gridCol w="1030022">
                  <a:extLst>
                    <a:ext uri="{9D8B030D-6E8A-4147-A177-3AD203B41FA5}">
                      <a16:colId xmlns:a16="http://schemas.microsoft.com/office/drawing/2014/main" val="2819753219"/>
                    </a:ext>
                  </a:extLst>
                </a:gridCol>
                <a:gridCol w="1266288">
                  <a:extLst>
                    <a:ext uri="{9D8B030D-6E8A-4147-A177-3AD203B41FA5}">
                      <a16:colId xmlns:a16="http://schemas.microsoft.com/office/drawing/2014/main" val="3312834253"/>
                    </a:ext>
                  </a:extLst>
                </a:gridCol>
              </a:tblGrid>
              <a:tr h="817326">
                <a:tc>
                  <a:txBody>
                    <a:bodyPr/>
                    <a:lstStyle/>
                    <a:p>
                      <a:pPr>
                        <a:lnSpc>
                          <a:spcPct val="107000"/>
                        </a:lnSpc>
                        <a:spcAft>
                          <a:spcPts val="800"/>
                        </a:spcAft>
                      </a:pPr>
                      <a:r>
                        <a:rPr lang="en-IN" sz="1000" b="1" kern="1200" cap="all" spc="60">
                          <a:solidFill>
                            <a:schemeClr val="tx1"/>
                          </a:solidFill>
                          <a:effectLst/>
                        </a:rPr>
                        <a:t>Solar Panel</a:t>
                      </a:r>
                      <a:endParaRPr lang="en-IN" sz="1000" b="1" cap="all" spc="60">
                        <a:solidFill>
                          <a:schemeClr val="tx1"/>
                        </a:solidFill>
                        <a:effectLst/>
                      </a:endParaRPr>
                    </a:p>
                    <a:p>
                      <a:pPr>
                        <a:lnSpc>
                          <a:spcPct val="107000"/>
                        </a:lnSpc>
                        <a:spcAft>
                          <a:spcPts val="800"/>
                        </a:spcAft>
                      </a:pPr>
                      <a:r>
                        <a:rPr lang="en-IN" sz="1000" b="1" kern="1200" cap="all" spc="60">
                          <a:solidFill>
                            <a:schemeClr val="tx1"/>
                          </a:solidFill>
                          <a:effectLst/>
                        </a:rPr>
                        <a:t>AVT</a:t>
                      </a:r>
                      <a:endParaRPr lang="en-IN" sz="1000" b="1" cap="all" spc="6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74937" marB="74937" anchor="b">
                    <a:lnL w="12700" cmpd="sng">
                      <a:noFill/>
                    </a:lnL>
                    <a:lnR w="12700" cmpd="sng">
                      <a:noFill/>
                    </a:lnR>
                    <a:lnT w="12700" cmpd="sng">
                      <a:noFill/>
                    </a:lnT>
                    <a:lnB w="38100" cmpd="sng">
                      <a:noFill/>
                    </a:lnB>
                    <a:noFill/>
                  </a:tcPr>
                </a:tc>
                <a:tc>
                  <a:txBody>
                    <a:bodyPr/>
                    <a:lstStyle/>
                    <a:p>
                      <a:pPr>
                        <a:lnSpc>
                          <a:spcPct val="107000"/>
                        </a:lnSpc>
                        <a:spcAft>
                          <a:spcPts val="800"/>
                        </a:spcAft>
                      </a:pPr>
                      <a:r>
                        <a:rPr lang="en-IN" sz="1000" b="1" kern="1200" cap="all" spc="60">
                          <a:solidFill>
                            <a:schemeClr val="tx1"/>
                          </a:solidFill>
                          <a:effectLst/>
                        </a:rPr>
                        <a:t>PCE</a:t>
                      </a:r>
                      <a:endParaRPr lang="en-IN" sz="1000" b="1" cap="all" spc="60">
                        <a:solidFill>
                          <a:schemeClr val="tx1"/>
                        </a:solidFill>
                        <a:effectLst/>
                      </a:endParaRPr>
                    </a:p>
                    <a:p>
                      <a:pPr>
                        <a:lnSpc>
                          <a:spcPct val="107000"/>
                        </a:lnSpc>
                        <a:spcAft>
                          <a:spcPts val="800"/>
                        </a:spcAft>
                      </a:pPr>
                      <a:r>
                        <a:rPr lang="en-IN" sz="1000" b="1" kern="1200" cap="all" spc="60">
                          <a:solidFill>
                            <a:schemeClr val="tx1"/>
                          </a:solidFill>
                          <a:effectLst/>
                        </a:rPr>
                        <a:t>Ascending</a:t>
                      </a:r>
                      <a:endParaRPr lang="en-IN" sz="1000" b="1" cap="all" spc="6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74937" marB="74937" anchor="b">
                    <a:lnL w="12700" cmpd="sng">
                      <a:noFill/>
                    </a:lnL>
                    <a:lnR w="12700" cmpd="sng">
                      <a:noFill/>
                    </a:lnR>
                    <a:lnT w="12700" cmpd="sng">
                      <a:noFill/>
                    </a:lnT>
                    <a:lnB w="38100" cmpd="sng">
                      <a:noFill/>
                    </a:lnB>
                    <a:noFill/>
                  </a:tcPr>
                </a:tc>
                <a:tc>
                  <a:txBody>
                    <a:bodyPr/>
                    <a:lstStyle/>
                    <a:p>
                      <a:pPr>
                        <a:lnSpc>
                          <a:spcPct val="107000"/>
                        </a:lnSpc>
                        <a:spcAft>
                          <a:spcPts val="800"/>
                        </a:spcAft>
                      </a:pPr>
                      <a:r>
                        <a:rPr lang="en-IN" sz="1000" b="1" kern="1200" cap="all" spc="60">
                          <a:solidFill>
                            <a:schemeClr val="tx1"/>
                          </a:solidFill>
                          <a:effectLst/>
                        </a:rPr>
                        <a:t>Solar Panel</a:t>
                      </a:r>
                      <a:endParaRPr lang="en-IN" sz="1000" b="1" cap="all" spc="60">
                        <a:solidFill>
                          <a:schemeClr val="tx1"/>
                        </a:solidFill>
                        <a:effectLst/>
                      </a:endParaRPr>
                    </a:p>
                    <a:p>
                      <a:pPr>
                        <a:lnSpc>
                          <a:spcPct val="107000"/>
                        </a:lnSpc>
                        <a:spcAft>
                          <a:spcPts val="800"/>
                        </a:spcAft>
                      </a:pPr>
                      <a:r>
                        <a:rPr lang="en-IN" sz="1000" b="1" kern="1200" cap="all" spc="60">
                          <a:solidFill>
                            <a:schemeClr val="tx1"/>
                          </a:solidFill>
                          <a:effectLst/>
                        </a:rPr>
                        <a:t>AVT</a:t>
                      </a:r>
                      <a:endParaRPr lang="en-IN" sz="1000" b="1" cap="all" spc="6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74937" marB="74937" anchor="b">
                    <a:lnL w="12700" cmpd="sng">
                      <a:noFill/>
                    </a:lnL>
                    <a:lnR w="12700" cmpd="sng">
                      <a:noFill/>
                    </a:lnR>
                    <a:lnT w="12700" cmpd="sng">
                      <a:noFill/>
                    </a:lnT>
                    <a:lnB w="38100" cmpd="sng">
                      <a:noFill/>
                    </a:lnB>
                    <a:noFill/>
                  </a:tcPr>
                </a:tc>
                <a:tc>
                  <a:txBody>
                    <a:bodyPr/>
                    <a:lstStyle/>
                    <a:p>
                      <a:pPr>
                        <a:lnSpc>
                          <a:spcPct val="107000"/>
                        </a:lnSpc>
                        <a:spcAft>
                          <a:spcPts val="800"/>
                        </a:spcAft>
                      </a:pPr>
                      <a:r>
                        <a:rPr lang="en-IN" sz="1000" b="1" kern="1200" cap="all" spc="60">
                          <a:solidFill>
                            <a:schemeClr val="tx1"/>
                          </a:solidFill>
                          <a:effectLst/>
                        </a:rPr>
                        <a:t>PCE</a:t>
                      </a:r>
                      <a:endParaRPr lang="en-IN" sz="1000" b="1" cap="all" spc="60">
                        <a:solidFill>
                          <a:schemeClr val="tx1"/>
                        </a:solidFill>
                        <a:effectLst/>
                      </a:endParaRPr>
                    </a:p>
                    <a:p>
                      <a:pPr>
                        <a:lnSpc>
                          <a:spcPct val="107000"/>
                        </a:lnSpc>
                        <a:spcAft>
                          <a:spcPts val="800"/>
                        </a:spcAft>
                      </a:pPr>
                      <a:r>
                        <a:rPr lang="en-IN" sz="1000" b="1" kern="1200" cap="all" spc="60">
                          <a:solidFill>
                            <a:schemeClr val="tx1"/>
                          </a:solidFill>
                          <a:effectLst/>
                        </a:rPr>
                        <a:t>Descending</a:t>
                      </a:r>
                      <a:endParaRPr lang="en-IN" sz="1000" b="1" cap="all" spc="6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74937" marB="74937" anchor="b">
                    <a:lnL w="12700" cmpd="sng">
                      <a:noFill/>
                    </a:lnL>
                    <a:lnR w="12700" cmpd="sng">
                      <a:noFill/>
                    </a:lnR>
                    <a:lnT w="12700" cmpd="sng">
                      <a:noFill/>
                    </a:lnT>
                    <a:lnB w="38100" cmpd="sng">
                      <a:noFill/>
                    </a:lnB>
                    <a:noFill/>
                  </a:tcPr>
                </a:tc>
                <a:extLst>
                  <a:ext uri="{0D108BD9-81ED-4DB2-BD59-A6C34878D82A}">
                    <a16:rowId xmlns:a16="http://schemas.microsoft.com/office/drawing/2014/main" val="2477902673"/>
                  </a:ext>
                </a:extLst>
              </a:tr>
              <a:tr h="373940">
                <a:tc>
                  <a:txBody>
                    <a:bodyPr/>
                    <a:lstStyle/>
                    <a:p>
                      <a:pPr>
                        <a:lnSpc>
                          <a:spcPct val="107000"/>
                        </a:lnSpc>
                        <a:spcAft>
                          <a:spcPts val="800"/>
                        </a:spcAft>
                      </a:pPr>
                      <a:r>
                        <a:rPr lang="en-IN" sz="1300" kern="1200" cap="none" spc="0">
                          <a:solidFill>
                            <a:schemeClr val="tx1"/>
                          </a:solidFill>
                          <a:effectLst/>
                        </a:rPr>
                        <a:t>1</a:t>
                      </a:r>
                      <a:r>
                        <a:rPr lang="en-IN" sz="1300" kern="1200" cap="none" spc="0" baseline="30000">
                          <a:solidFill>
                            <a:schemeClr val="tx1"/>
                          </a:solidFill>
                          <a:effectLst/>
                        </a:rPr>
                        <a:t>ST </a:t>
                      </a:r>
                      <a:r>
                        <a:rPr lang="en-IN" sz="1300" kern="1200" cap="none" spc="0">
                          <a:solidFill>
                            <a:schemeClr val="tx1"/>
                          </a:solidFill>
                          <a:effectLst/>
                        </a:rPr>
                        <a:t> 40%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ap="flat" cmpd="sng" algn="ctr">
                      <a:noFill/>
                      <a:prstDash val="solid"/>
                    </a:lnL>
                    <a:lnR w="12700" cmpd="sng">
                      <a:noFill/>
                      <a:prstDash val="solid"/>
                    </a:lnR>
                    <a:lnT w="38100" cmpd="sng">
                      <a:noFill/>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9.60%</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38100" cmpd="sng">
                      <a:noFill/>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1</a:t>
                      </a:r>
                      <a:r>
                        <a:rPr lang="en-IN" sz="1300" kern="1200" cap="none" spc="0" baseline="30000">
                          <a:solidFill>
                            <a:schemeClr val="tx1"/>
                          </a:solidFill>
                          <a:effectLst/>
                        </a:rPr>
                        <a:t>ST </a:t>
                      </a:r>
                      <a:r>
                        <a:rPr lang="en-IN" sz="1300" kern="1200" cap="none" spc="0">
                          <a:solidFill>
                            <a:schemeClr val="tx1"/>
                          </a:solidFill>
                          <a:effectLst/>
                        </a:rPr>
                        <a:t> 80%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38100" cmpd="sng">
                      <a:noFill/>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1.89%</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436170463"/>
                  </a:ext>
                </a:extLst>
              </a:tr>
              <a:tr h="373940">
                <a:tc>
                  <a:txBody>
                    <a:bodyPr/>
                    <a:lstStyle/>
                    <a:p>
                      <a:pPr>
                        <a:lnSpc>
                          <a:spcPct val="107000"/>
                        </a:lnSpc>
                        <a:spcAft>
                          <a:spcPts val="800"/>
                        </a:spcAft>
                      </a:pPr>
                      <a:r>
                        <a:rPr lang="en-IN" sz="1300" kern="1200" cap="none" spc="0">
                          <a:solidFill>
                            <a:schemeClr val="tx1"/>
                          </a:solidFill>
                          <a:effectLst/>
                        </a:rPr>
                        <a:t>2</a:t>
                      </a:r>
                      <a:r>
                        <a:rPr lang="en-IN" sz="1300" kern="1200" cap="none" spc="0" baseline="30000">
                          <a:solidFill>
                            <a:schemeClr val="tx1"/>
                          </a:solidFill>
                          <a:effectLst/>
                        </a:rPr>
                        <a:t>ND</a:t>
                      </a:r>
                      <a:r>
                        <a:rPr lang="en-IN" sz="1300" kern="1200" cap="none" spc="0">
                          <a:solidFill>
                            <a:schemeClr val="tx1"/>
                          </a:solidFill>
                          <a:effectLst/>
                        </a:rPr>
                        <a:t> 50%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kern="1200" cap="none" spc="0" dirty="0">
                          <a:solidFill>
                            <a:schemeClr val="tx1"/>
                          </a:solidFill>
                          <a:effectLst/>
                        </a:rPr>
                        <a:t>3.25%</a:t>
                      </a:r>
                      <a:endParaRPr lang="en-IN" sz="1300"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kern="1200" cap="none" spc="0">
                          <a:solidFill>
                            <a:schemeClr val="tx1"/>
                          </a:solidFill>
                          <a:effectLst/>
                        </a:rPr>
                        <a:t>2</a:t>
                      </a:r>
                      <a:r>
                        <a:rPr lang="en-IN" sz="1300" kern="1200" cap="none" spc="0" baseline="30000">
                          <a:solidFill>
                            <a:schemeClr val="tx1"/>
                          </a:solidFill>
                          <a:effectLst/>
                        </a:rPr>
                        <a:t>ND</a:t>
                      </a:r>
                      <a:r>
                        <a:rPr lang="en-IN" sz="1300" kern="1200" cap="none" spc="0">
                          <a:solidFill>
                            <a:schemeClr val="tx1"/>
                          </a:solidFill>
                          <a:effectLst/>
                        </a:rPr>
                        <a:t> 70%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kern="1200" cap="none" spc="0">
                          <a:solidFill>
                            <a:schemeClr val="tx1"/>
                          </a:solidFill>
                          <a:effectLst/>
                        </a:rPr>
                        <a:t>3.02%</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03880082"/>
                  </a:ext>
                </a:extLst>
              </a:tr>
              <a:tr h="373940">
                <a:tc>
                  <a:txBody>
                    <a:bodyPr/>
                    <a:lstStyle/>
                    <a:p>
                      <a:pPr>
                        <a:lnSpc>
                          <a:spcPct val="107000"/>
                        </a:lnSpc>
                        <a:spcAft>
                          <a:spcPts val="800"/>
                        </a:spcAft>
                      </a:pPr>
                      <a:r>
                        <a:rPr lang="en-IN" sz="1300" kern="1200" cap="none" spc="0">
                          <a:solidFill>
                            <a:schemeClr val="tx1"/>
                          </a:solidFill>
                          <a:effectLst/>
                        </a:rPr>
                        <a:t>3</a:t>
                      </a:r>
                      <a:r>
                        <a:rPr lang="en-IN" sz="1300" kern="1200" cap="none" spc="0" baseline="30000">
                          <a:solidFill>
                            <a:schemeClr val="tx1"/>
                          </a:solidFill>
                          <a:effectLst/>
                        </a:rPr>
                        <a:t>RD  </a:t>
                      </a:r>
                      <a:r>
                        <a:rPr lang="en-IN" sz="1300" kern="1200" cap="none" spc="0">
                          <a:solidFill>
                            <a:schemeClr val="tx1"/>
                          </a:solidFill>
                          <a:effectLst/>
                        </a:rPr>
                        <a:t>60%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1.87%</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3</a:t>
                      </a:r>
                      <a:r>
                        <a:rPr lang="en-IN" sz="1300" kern="1200" cap="none" spc="0" baseline="30000">
                          <a:solidFill>
                            <a:schemeClr val="tx1"/>
                          </a:solidFill>
                          <a:effectLst/>
                        </a:rPr>
                        <a:t>RD  </a:t>
                      </a:r>
                      <a:r>
                        <a:rPr lang="en-IN" sz="1300" kern="1200" cap="none" spc="0">
                          <a:solidFill>
                            <a:schemeClr val="tx1"/>
                          </a:solidFill>
                          <a:effectLst/>
                        </a:rPr>
                        <a:t>60%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1.57%</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51761325"/>
                  </a:ext>
                </a:extLst>
              </a:tr>
              <a:tr h="373940">
                <a:tc>
                  <a:txBody>
                    <a:bodyPr/>
                    <a:lstStyle/>
                    <a:p>
                      <a:pPr>
                        <a:lnSpc>
                          <a:spcPct val="107000"/>
                        </a:lnSpc>
                        <a:spcAft>
                          <a:spcPts val="800"/>
                        </a:spcAft>
                      </a:pPr>
                      <a:r>
                        <a:rPr lang="en-IN" sz="1300" kern="1200" cap="none" spc="0">
                          <a:solidFill>
                            <a:schemeClr val="tx1"/>
                          </a:solidFill>
                          <a:effectLst/>
                        </a:rPr>
                        <a:t>4</a:t>
                      </a:r>
                      <a:r>
                        <a:rPr lang="en-IN" sz="1300" kern="1200" cap="none" spc="0" baseline="30000">
                          <a:solidFill>
                            <a:schemeClr val="tx1"/>
                          </a:solidFill>
                          <a:effectLst/>
                        </a:rPr>
                        <a:t>TH  </a:t>
                      </a:r>
                      <a:r>
                        <a:rPr lang="en-IN" sz="1300" kern="1200" cap="none" spc="0">
                          <a:solidFill>
                            <a:schemeClr val="tx1"/>
                          </a:solidFill>
                          <a:effectLst/>
                        </a:rPr>
                        <a:t>70%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kern="1200" cap="none" spc="0">
                          <a:solidFill>
                            <a:schemeClr val="tx1"/>
                          </a:solidFill>
                          <a:effectLst/>
                        </a:rPr>
                        <a:t>1.52%</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kern="1200" cap="none" spc="0">
                          <a:solidFill>
                            <a:schemeClr val="tx1"/>
                          </a:solidFill>
                          <a:effectLst/>
                        </a:rPr>
                        <a:t>4</a:t>
                      </a:r>
                      <a:r>
                        <a:rPr lang="en-IN" sz="1300" kern="1200" cap="none" spc="0" baseline="30000">
                          <a:solidFill>
                            <a:schemeClr val="tx1"/>
                          </a:solidFill>
                          <a:effectLst/>
                        </a:rPr>
                        <a:t>TH  </a:t>
                      </a:r>
                      <a:r>
                        <a:rPr lang="en-IN" sz="1300" kern="1200" cap="none" spc="0">
                          <a:solidFill>
                            <a:schemeClr val="tx1"/>
                          </a:solidFill>
                          <a:effectLst/>
                        </a:rPr>
                        <a:t>50%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kern="1200" cap="none" spc="0">
                          <a:solidFill>
                            <a:schemeClr val="tx1"/>
                          </a:solidFill>
                          <a:effectLst/>
                        </a:rPr>
                        <a:t>2.16%</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633379545"/>
                  </a:ext>
                </a:extLst>
              </a:tr>
              <a:tr h="373940">
                <a:tc>
                  <a:txBody>
                    <a:bodyPr/>
                    <a:lstStyle/>
                    <a:p>
                      <a:pPr>
                        <a:lnSpc>
                          <a:spcPct val="107000"/>
                        </a:lnSpc>
                        <a:spcAft>
                          <a:spcPts val="800"/>
                        </a:spcAft>
                      </a:pPr>
                      <a:r>
                        <a:rPr lang="en-IN" sz="1300" kern="1200" cap="none" spc="0">
                          <a:solidFill>
                            <a:schemeClr val="tx1"/>
                          </a:solidFill>
                          <a:effectLst/>
                        </a:rPr>
                        <a:t>5</a:t>
                      </a:r>
                      <a:r>
                        <a:rPr lang="en-IN" sz="1300" kern="1200" cap="none" spc="0" baseline="30000">
                          <a:solidFill>
                            <a:schemeClr val="tx1"/>
                          </a:solidFill>
                          <a:effectLst/>
                        </a:rPr>
                        <a:t>TH</a:t>
                      </a:r>
                      <a:r>
                        <a:rPr lang="en-IN" sz="1300" kern="1200" cap="none" spc="0">
                          <a:solidFill>
                            <a:schemeClr val="tx1"/>
                          </a:solidFill>
                          <a:effectLst/>
                        </a:rPr>
                        <a:t>  80%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ap="flat" cmpd="sng" algn="ctr">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1.05%</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5</a:t>
                      </a:r>
                      <a:r>
                        <a:rPr lang="en-IN" sz="1300" kern="1200" cap="none" spc="0" baseline="30000">
                          <a:solidFill>
                            <a:schemeClr val="tx1"/>
                          </a:solidFill>
                          <a:effectLst/>
                        </a:rPr>
                        <a:t>TH</a:t>
                      </a:r>
                      <a:r>
                        <a:rPr lang="en-IN" sz="1300" kern="1200" cap="none" spc="0">
                          <a:solidFill>
                            <a:schemeClr val="tx1"/>
                          </a:solidFill>
                          <a:effectLst/>
                        </a:rPr>
                        <a:t> 40% </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IN" sz="1300" kern="1200" cap="none" spc="0">
                          <a:solidFill>
                            <a:schemeClr val="tx1"/>
                          </a:solidFill>
                          <a:effectLst/>
                        </a:rPr>
                        <a:t>2.24%</a:t>
                      </a:r>
                      <a:endParaRPr lang="en-IN" sz="1300" cap="none" spc="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6979566"/>
                  </a:ext>
                </a:extLst>
              </a:tr>
              <a:tr h="373940">
                <a:tc>
                  <a:txBody>
                    <a:bodyPr/>
                    <a:lstStyle/>
                    <a:p>
                      <a:pPr>
                        <a:lnSpc>
                          <a:spcPct val="107000"/>
                        </a:lnSpc>
                        <a:spcAft>
                          <a:spcPts val="800"/>
                        </a:spcAft>
                      </a:pPr>
                      <a:r>
                        <a:rPr lang="en-IN" sz="1300" b="1" kern="1200" cap="none" spc="0" dirty="0">
                          <a:solidFill>
                            <a:schemeClr val="tx1"/>
                          </a:solidFill>
                          <a:effectLst/>
                        </a:rPr>
                        <a:t>NET PCE</a:t>
                      </a:r>
                      <a:endParaRPr lang="en-IN" sz="1300" b="1"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b="1" kern="1200" cap="none" spc="0" dirty="0">
                          <a:solidFill>
                            <a:schemeClr val="tx1"/>
                          </a:solidFill>
                          <a:effectLst/>
                        </a:rPr>
                        <a:t>11.53%</a:t>
                      </a:r>
                      <a:endParaRPr lang="en-IN" sz="1300" b="1"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pPr>
                      <a:endParaRPr lang="en-IN" sz="1300" b="1" cap="none" spc="0" dirty="0">
                        <a:solidFill>
                          <a:schemeClr val="tx1"/>
                        </a:solidFill>
                        <a:effectLst/>
                        <a:latin typeface="Calibri" panose="020F0502020204030204" pitchFamily="34" charset="0"/>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07000"/>
                        </a:lnSpc>
                        <a:spcAft>
                          <a:spcPts val="800"/>
                        </a:spcAft>
                      </a:pPr>
                      <a:r>
                        <a:rPr lang="en-IN" sz="1300" b="1" kern="1200" cap="none" spc="0" dirty="0">
                          <a:solidFill>
                            <a:schemeClr val="tx1"/>
                          </a:solidFill>
                          <a:effectLst/>
                        </a:rPr>
                        <a:t>6.3%</a:t>
                      </a:r>
                      <a:endParaRPr lang="en-IN" sz="1300" b="1" cap="none" spc="0" dirty="0">
                        <a:solidFill>
                          <a:schemeClr val="tx1"/>
                        </a:solidFill>
                        <a:effectLst/>
                        <a:latin typeface="Calibri" panose="020F0502020204030204" pitchFamily="34" charset="0"/>
                        <a:ea typeface="游明朝" panose="02020400000000000000" pitchFamily="18" charset="-128"/>
                        <a:cs typeface="Gautami" panose="020B0502040204020203" pitchFamily="34" charset="0"/>
                      </a:endParaRPr>
                    </a:p>
                  </a:txBody>
                  <a:tcPr marL="62885" marR="62885" marT="31443" marB="74937">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874492870"/>
                  </a:ext>
                </a:extLst>
              </a:tr>
            </a:tbl>
          </a:graphicData>
        </a:graphic>
      </p:graphicFrame>
    </p:spTree>
    <p:extLst>
      <p:ext uri="{BB962C8B-B14F-4D97-AF65-F5344CB8AC3E}">
        <p14:creationId xmlns:p14="http://schemas.microsoft.com/office/powerpoint/2010/main" val="2793856782"/>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312</TotalTime>
  <Words>2334</Words>
  <Application>Microsoft Office PowerPoint</Application>
  <PresentationFormat>Widescreen</PresentationFormat>
  <Paragraphs>252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HeadlinesVTI</vt:lpstr>
      <vt:lpstr>SOLAR HARVESTING AND PHOTOTHERMAL ENERGY GENERATION</vt:lpstr>
      <vt:lpstr>OUTLINE</vt:lpstr>
      <vt:lpstr>Shining a Light on Solar Innovation: The Rise of 3D Solar Harvesting</vt:lpstr>
      <vt:lpstr>Solar Terms Made Simple: Fun and Light Insights into Photovoltaics</vt:lpstr>
      <vt:lpstr>Experimental Details</vt:lpstr>
      <vt:lpstr>Single Layer Power Output</vt:lpstr>
      <vt:lpstr>MULTI LAYER POWER OUTPUT FROM 80%AVT-40%AVT</vt:lpstr>
      <vt:lpstr>MULTI LAYER POWER OUTPUT FROM 40%AVT-80%AVT</vt:lpstr>
      <vt:lpstr>PowerPoint Presentation</vt:lpstr>
      <vt:lpstr>Shining Light on Photothermal and Plasmonic Materials</vt:lpstr>
      <vt:lpstr>Absorption Spectra </vt:lpstr>
      <vt:lpstr>Energy Generation in the Spotlight: Porphyrins vs. Plasmonic Materials</vt:lpstr>
      <vt:lpstr>Dye-sensitized solar cells (DSSCs) </vt:lpstr>
      <vt:lpstr>Photothermal Generator (PTG)</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HARVESTING AND PHOTOTHERMAL ENERGY GENERATION</dc:title>
  <dc:creator>Katepalli, Anudeep (katepaap)</dc:creator>
  <cp:lastModifiedBy>Guest User</cp:lastModifiedBy>
  <cp:revision>3</cp:revision>
  <dcterms:created xsi:type="dcterms:W3CDTF">2023-10-05T06:30:00Z</dcterms:created>
  <dcterms:modified xsi:type="dcterms:W3CDTF">2023-10-05T11:46:13Z</dcterms:modified>
</cp:coreProperties>
</file>