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Masters/slideMaster2.xml" ContentType="application/vnd.openxmlformats-officedocument.presentationml.slideMaster+xml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docProps/custom.xml" ContentType="application/vnd.openxmlformats-officedocument.custom-properties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Layouts/slideLayout15.xml" ContentType="application/vnd.openxmlformats-officedocument.presentationml.slideLayout+xml"/>
  <Default Extension="vml" ContentType="application/vnd.openxmlformats-officedocument.vmlDrawing"/>
  <Override PartName="/ppt/slideLayouts/slideLayout24.xml" ContentType="application/vnd.openxmlformats-officedocument.presentationml.slideLayout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Microsoft_Equation3.bin" ContentType="application/vnd.openxmlformats-officedocument.oleObject"/>
  <Override PartName="/ppt/embeddings/Microsoft_Equation14.bin" ContentType="application/vnd.openxmlformats-officedocument.oleObject"/>
  <Override PartName="/ppt/presProps.xml" ContentType="application/vnd.openxmlformats-officedocument.presentationml.presProps+xml"/>
  <Default Extension="pict" ContentType="image/pict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13.bin" ContentType="application/vnd.openxmlformats-officedocument.oleObject"/>
  <Override PartName="/ppt/embeddings/Microsoft_Equation2.bin" ContentType="application/vnd.openxmlformats-officedocument.oleObject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Microsoft_Equation8.bin" ContentType="application/vnd.openxmlformats-officedocument.oleObject"/>
  <Default Extension="wmf" ContentType="image/x-wmf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2.bin" ContentType="application/vnd.openxmlformats-officedocument.oleObject"/>
  <Override PartName="/ppt/embeddings/Microsoft_Equation1.bin" ContentType="application/vnd.openxmlformats-officedocument.oleObject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viewProps.xml" ContentType="application/vnd.openxmlformats-officedocument.presentationml.viewProps+xml"/>
  <Default Extension="jpeg" ContentType="image/jpeg"/>
  <Override PartName="/ppt/embeddings/Microsoft_Equation7.bin" ContentType="application/vnd.openxmlformats-officedocument.oleObject"/>
  <Override PartName="/ppt/notesSlides/notesSlide3.xml" ContentType="application/vnd.openxmlformats-officedocument.presentationml.notesSlide+xml"/>
  <Override PartName="/ppt/slideLayouts/slideLayout18.xml" ContentType="application/vnd.openxmlformats-officedocument.presentationml.slideLayout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Default Extension="doc" ContentType="application/msword"/>
  <Override PartName="/ppt/embeddings/Microsoft_Equation6.bin" ContentType="application/vnd.openxmlformats-officedocument.oleObject"/>
  <Override PartName="/ppt/notesSlides/notesSlide2.xml" ContentType="application/vnd.openxmlformats-officedocument.presentationml.notesSlide+xml"/>
  <Override PartName="/ppt/slideLayouts/slideLayout17.xml" ContentType="application/vnd.openxmlformats-officedocument.presentationml.slideLayout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26.xml" ContentType="application/vnd.openxmlformats-officedocument.presentationml.slideLayout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Layouts/slideLayout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60" r:id="rId1"/>
    <p:sldMasterId id="2147483691" r:id="rId2"/>
  </p:sldMasterIdLst>
  <p:notesMasterIdLst>
    <p:notesMasterId r:id="rId22"/>
  </p:notesMasterIdLst>
  <p:handoutMasterIdLst>
    <p:handoutMasterId r:id="rId23"/>
  </p:handoutMasterIdLst>
  <p:sldIdLst>
    <p:sldId id="324" r:id="rId3"/>
    <p:sldId id="360" r:id="rId4"/>
    <p:sldId id="361" r:id="rId5"/>
    <p:sldId id="344" r:id="rId6"/>
    <p:sldId id="350" r:id="rId7"/>
    <p:sldId id="351" r:id="rId8"/>
    <p:sldId id="352" r:id="rId9"/>
    <p:sldId id="365" r:id="rId10"/>
    <p:sldId id="354" r:id="rId11"/>
    <p:sldId id="355" r:id="rId12"/>
    <p:sldId id="362" r:id="rId13"/>
    <p:sldId id="353" r:id="rId14"/>
    <p:sldId id="359" r:id="rId15"/>
    <p:sldId id="357" r:id="rId16"/>
    <p:sldId id="358" r:id="rId17"/>
    <p:sldId id="335" r:id="rId18"/>
    <p:sldId id="347" r:id="rId19"/>
    <p:sldId id="326" r:id="rId20"/>
    <p:sldId id="364" r:id="rId21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Comic Sans M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70C0"/>
    <a:srgbClr val="008000"/>
    <a:srgbClr val="000000"/>
    <a:srgbClr val="FF33CC"/>
    <a:srgbClr val="FFCC00"/>
    <a:srgbClr val="FFCCCC"/>
    <a:srgbClr val="FFCCFF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4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6" d="100"/>
          <a:sy n="56" d="100"/>
        </p:scale>
        <p:origin x="-1194" y="-84"/>
      </p:cViewPr>
      <p:guideLst>
        <p:guide orient="horz" pos="3025"/>
        <p:guide pos="2304"/>
      </p:guideLst>
    </p:cSldViewPr>
  </p:notesViewPr>
  <p:gridSpacing cx="77716063" cy="7771606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1" Type="http://schemas.openxmlformats.org/officeDocument/2006/relationships/image" Target="../media/image15.emf"/><Relationship Id="rId2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ict"/><Relationship Id="rId2" Type="http://schemas.openxmlformats.org/officeDocument/2006/relationships/image" Target="../media/image32.pict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ict"/><Relationship Id="rId4" Type="http://schemas.openxmlformats.org/officeDocument/2006/relationships/image" Target="../media/image51.pict"/><Relationship Id="rId5" Type="http://schemas.openxmlformats.org/officeDocument/2006/relationships/image" Target="../media/image52.pict"/><Relationship Id="rId6" Type="http://schemas.openxmlformats.org/officeDocument/2006/relationships/image" Target="../media/image53.pict"/><Relationship Id="rId1" Type="http://schemas.openxmlformats.org/officeDocument/2006/relationships/image" Target="../media/image48.pict"/><Relationship Id="rId2" Type="http://schemas.openxmlformats.org/officeDocument/2006/relationships/image" Target="../media/image49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574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r" defTabSz="966574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574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 b="0">
                <a:latin typeface="Arial" charset="0"/>
              </a:defRPr>
            </a:lvl1pPr>
          </a:lstStyle>
          <a:p>
            <a:pPr>
              <a:defRPr/>
            </a:pPr>
            <a:fld id="{38772B51-A67B-7043-992E-A7D53284D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574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r" defTabSz="966574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2188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574"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 b="0">
                <a:latin typeface="Arial" charset="0"/>
              </a:defRPr>
            </a:lvl1pPr>
          </a:lstStyle>
          <a:p>
            <a:pPr>
              <a:defRPr/>
            </a:pPr>
            <a:fld id="{5FEBB7C5-ECD6-F644-8A9A-19B25707E7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DC4E84-65E5-9C4B-9372-99B043467B32}" type="slidenum">
              <a:rPr lang="zh-CN" altLang="en-US">
                <a:cs typeface="宋体" charset="-122"/>
              </a:rPr>
              <a:pPr/>
              <a:t>1</a:t>
            </a:fld>
            <a:endParaRPr lang="en-US" altLang="zh-CN">
              <a:cs typeface="宋体" charset="-122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D5E4BE-F12B-5543-98F2-D2C29552BE16}" type="slidenum">
              <a:rPr lang="en-US">
                <a:latin typeface="Times" charset="0"/>
              </a:rPr>
              <a:pPr/>
              <a:t>10</a:t>
            </a:fld>
            <a:endParaRPr lang="en-US">
              <a:latin typeface="Times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Time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B4B2F-6BEA-0948-9160-25644D04C7F6}" type="slidenum">
              <a:rPr lang="en-US"/>
              <a:pPr/>
              <a:t>16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2D15EC-EF6D-8E47-A3C9-79EEE370E69C}" type="slidenum">
              <a:rPr lang="zh-CN" altLang="en-US">
                <a:cs typeface="宋体" charset="-122"/>
              </a:rPr>
              <a:pPr/>
              <a:t>17</a:t>
            </a:fld>
            <a:endParaRPr lang="en-US" altLang="zh-CN">
              <a:cs typeface="宋体" charset="-122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9BDBA9-332D-F449-BD19-0DBB6831C3D4}" type="slidenum">
              <a:rPr lang="en-US">
                <a:latin typeface="Times" charset="0"/>
              </a:rPr>
              <a:pPr/>
              <a:t>19</a:t>
            </a:fld>
            <a:endParaRPr lang="en-US">
              <a:latin typeface="Times" charset="0"/>
            </a:endParaRPr>
          </a:p>
        </p:txBody>
      </p:sp>
      <p:sp>
        <p:nvSpPr>
          <p:cNvPr id="2037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" charset="0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 rot="10800000">
            <a:off x="3175" y="0"/>
            <a:ext cx="914400" cy="6858000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0">
                <a:solidFill>
                  <a:schemeClr val="bg1"/>
                </a:solidFill>
                <a:latin typeface="Times New Roman" charset="0"/>
              </a:rPr>
              <a:t>National Science Foundation</a:t>
            </a:r>
            <a:br>
              <a:rPr lang="en-US" sz="3200" b="0">
                <a:solidFill>
                  <a:schemeClr val="bg1"/>
                </a:solidFill>
                <a:latin typeface="Times New Roman" charset="0"/>
              </a:rPr>
            </a:br>
            <a:r>
              <a:rPr lang="en-US" sz="2000" b="0">
                <a:solidFill>
                  <a:schemeClr val="bg1"/>
                </a:solidFill>
                <a:latin typeface="Times New Roman" charset="0"/>
              </a:rPr>
              <a:t>WHERE DISCOVERIES BEGIN</a:t>
            </a:r>
            <a:endParaRPr lang="en-US" sz="2000">
              <a:latin typeface="Times New Roman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04D0C-635E-FB4F-A76A-72BBE32F2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B006-29A8-5148-90BD-A3CDC27917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0DD32-95E9-364F-9EC8-3433301E2B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E6421-CCFD-1B48-B336-FFE0F23A97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6397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200025"/>
            <a:ext cx="8339138" cy="7778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351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535113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508765-3EC1-454B-9781-9BBBFEB08D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F8EE7A0D-B417-0746-8409-4A129049BB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D6B768B3-03DC-B64A-ADB6-8EF4AD4CE0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182F4E4-7121-2F40-82EB-5A0F23D0AC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82775"/>
            <a:ext cx="40386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82775"/>
            <a:ext cx="40386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5EF4BD9-7A00-0746-870A-C937B451B6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009BE28-BA1B-7A43-8F1D-D748BB0A1E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7E203-F60C-154C-8315-3FB905080B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037F025-8B52-9045-904A-146143367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097EAF09-A3FD-D24B-970E-09CFE8207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9A99FA6-6E2C-9E47-8B39-92B023853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014D650C-630D-AA4B-BB64-FAAB22DF3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D73A7B43-FF97-574C-A6E2-ABCCE10523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68288"/>
            <a:ext cx="2057400" cy="61864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68288"/>
            <a:ext cx="6019800" cy="61864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4A2D82FD-C2A1-AB43-99F2-73D92CB4A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8288"/>
            <a:ext cx="7772400" cy="13985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CD3AA0B-CDF4-4B48-ABCA-0C0461368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90C1A-1928-EE43-811B-7DFDF74E2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CF1E6-C1EE-3E48-ADED-E76DFC9B0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372A-5C9F-8A46-B41B-E5AF55C39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8EE70-A96F-AD41-9049-C837BDB70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ADFE-45A3-D048-9B85-84BBE8E18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D40E1-36B8-6E46-8561-673496C31A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A14F-132A-5944-A4A0-819188638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omic Sans MS" pitchFamily="6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omic Sans MS" pitchFamily="66" charset="0"/>
              </a:defRPr>
            </a:lvl1pPr>
          </a:lstStyle>
          <a:p>
            <a:pPr>
              <a:defRPr/>
            </a:pPr>
            <a:r>
              <a:rPr lang="en-US"/>
              <a:t>Innovation through Partnerships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F346AA-F5FE-3F4C-842B-1BF08474E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1" descr="blue NSF Logo"/>
          <p:cNvPicPr>
            <a:picLocks noChangeAspect="1" noChangeArrowheads="1"/>
          </p:cNvPicPr>
          <p:nvPr userDrawn="1"/>
        </p:nvPicPr>
        <p:blipFill>
          <a:blip r:embed="rId16"/>
          <a:srcRect l="5927" b="6487"/>
          <a:stretch>
            <a:fillRect/>
          </a:stretch>
        </p:blipFill>
        <p:spPr bwMode="auto">
          <a:xfrm>
            <a:off x="0" y="5984875"/>
            <a:ext cx="904875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2"/>
          <p:cNvSpPr>
            <a:spLocks noChangeArrowheads="1"/>
          </p:cNvSpPr>
          <p:nvPr userDrawn="1"/>
        </p:nvSpPr>
        <p:spPr bwMode="auto">
          <a:xfrm rot="10800000">
            <a:off x="3175" y="-15875"/>
            <a:ext cx="914400" cy="5942013"/>
          </a:xfrm>
          <a:prstGeom prst="rect">
            <a:avLst/>
          </a:prstGeom>
          <a:solidFill>
            <a:srgbClr val="0033CC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200" b="0">
                <a:solidFill>
                  <a:schemeClr val="bg1"/>
                </a:solidFill>
                <a:latin typeface="Times New Roman" charset="0"/>
              </a:rPr>
              <a:t>National Science Foundation</a:t>
            </a:r>
            <a:br>
              <a:rPr lang="en-US" sz="3200" b="0">
                <a:solidFill>
                  <a:schemeClr val="bg1"/>
                </a:solidFill>
                <a:latin typeface="Times New Roman" charset="0"/>
              </a:rPr>
            </a:br>
            <a:r>
              <a:rPr lang="en-US" sz="2000" b="0">
                <a:solidFill>
                  <a:schemeClr val="bg1"/>
                </a:solidFill>
                <a:latin typeface="Times New Roman" charset="0"/>
              </a:rPr>
              <a:t>WHERE DISCOVERIES BEGIN</a:t>
            </a:r>
            <a:endParaRPr lang="en-US" sz="2000">
              <a:latin typeface="Times New Roman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0" r:id="rId1"/>
    <p:sldLayoutId id="2147484230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  <p:sldLayoutId id="2147484241" r:id="rId12"/>
    <p:sldLayoutId id="2147484254" r:id="rId13"/>
    <p:sldLayoutId id="2147484255" r:id="rId14"/>
  </p:sldLayoutIdLst>
  <p:transition>
    <p:wipe dir="d"/>
  </p:transition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68288"/>
            <a:ext cx="7772400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FFFFFF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rgbClr val="FFFFFF"/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r>
              <a:rPr lang="en-US"/>
              <a:t>Directorate for Engineering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83563" y="6481763"/>
            <a:ext cx="503237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rgbClr val="FFFFFF"/>
                </a:solidFill>
                <a:latin typeface="Century Gothic" charset="0"/>
              </a:defRPr>
            </a:lvl1pPr>
          </a:lstStyle>
          <a:p>
            <a:pPr>
              <a:defRPr/>
            </a:pPr>
            <a:fld id="{884B5E56-C6D1-1546-85FC-F36D9CC3D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42" r:id="rId1"/>
    <p:sldLayoutId id="2147484243" r:id="rId2"/>
    <p:sldLayoutId id="2147484244" r:id="rId3"/>
    <p:sldLayoutId id="2147484245" r:id="rId4"/>
    <p:sldLayoutId id="2147484246" r:id="rId5"/>
    <p:sldLayoutId id="2147484247" r:id="rId6"/>
    <p:sldLayoutId id="2147484248" r:id="rId7"/>
    <p:sldLayoutId id="2147484249" r:id="rId8"/>
    <p:sldLayoutId id="2147484250" r:id="rId9"/>
    <p:sldLayoutId id="2147484251" r:id="rId10"/>
    <p:sldLayoutId id="2147484252" r:id="rId11"/>
    <p:sldLayoutId id="2147484253" r:id="rId12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marL="484188" indent="-484188" algn="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+mj-lt"/>
          <a:ea typeface="ＭＳ Ｐゴシック" charset="-128"/>
          <a:cs typeface="ＭＳ Ｐゴシック"/>
        </a:defRPr>
      </a:lvl1pPr>
      <a:lvl2pPr marL="484188" indent="-484188" algn="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  <a:ea typeface="ＭＳ Ｐゴシック" charset="-128"/>
          <a:cs typeface="ＭＳ Ｐゴシック"/>
        </a:defRPr>
      </a:lvl2pPr>
      <a:lvl3pPr marL="484188" indent="-484188" algn="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  <a:ea typeface="ＭＳ Ｐゴシック" charset="-128"/>
          <a:cs typeface="ＭＳ Ｐゴシック"/>
        </a:defRPr>
      </a:lvl3pPr>
      <a:lvl4pPr marL="484188" indent="-484188" algn="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  <a:ea typeface="ＭＳ Ｐゴシック" charset="-128"/>
          <a:cs typeface="ＭＳ Ｐゴシック"/>
        </a:defRPr>
      </a:lvl4pPr>
      <a:lvl5pPr marL="484188" indent="-484188" algn="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  <a:ea typeface="ＭＳ Ｐゴシック" charset="-128"/>
          <a:cs typeface="ＭＳ Ｐゴシック"/>
        </a:defRPr>
      </a:lvl5pPr>
      <a:lvl6pPr marL="941388" indent="-484188" algn="r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</a:defRPr>
      </a:lvl6pPr>
      <a:lvl7pPr marL="1398588" indent="-484188" algn="r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</a:defRPr>
      </a:lvl7pPr>
      <a:lvl8pPr marL="1855788" indent="-484188" algn="r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</a:defRPr>
      </a:lvl8pPr>
      <a:lvl9pPr marL="2312988" indent="-484188" algn="r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Century Gothic" pitchFamily="-109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charset="2"/>
        <a:buChar char=""/>
        <a:defRPr sz="3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charset="0"/>
        <a:buChar char="›"/>
        <a:defRPr sz="26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charset="2"/>
        <a:buChar char=""/>
        <a:defRPr sz="24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charset="2"/>
        <a:buChar char="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B4D6F8"/>
        </a:buClr>
        <a:buFont typeface="Wingdings 2" charset="2"/>
        <a:buChar char=""/>
        <a:defRPr sz="19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057400" indent="-209550" algn="l" rtl="0" fontAlgn="base">
        <a:spcBef>
          <a:spcPct val="20000"/>
        </a:spcBef>
        <a:spcAft>
          <a:spcPct val="0"/>
        </a:spcAft>
        <a:buClr>
          <a:srgbClr val="B4D6F8"/>
        </a:buClr>
        <a:buFont typeface="Wingdings 2" pitchFamily="-109" charset="2"/>
        <a:buChar char=""/>
        <a:defRPr sz="1900">
          <a:solidFill>
            <a:schemeClr val="tx1"/>
          </a:solidFill>
          <a:latin typeface="+mn-lt"/>
          <a:ea typeface="ＭＳ Ｐゴシック" pitchFamily="-109" charset="-128"/>
        </a:defRPr>
      </a:lvl6pPr>
      <a:lvl7pPr marL="2514600" indent="-209550" algn="l" rtl="0" fontAlgn="base">
        <a:spcBef>
          <a:spcPct val="20000"/>
        </a:spcBef>
        <a:spcAft>
          <a:spcPct val="0"/>
        </a:spcAft>
        <a:buClr>
          <a:srgbClr val="B4D6F8"/>
        </a:buClr>
        <a:buFont typeface="Wingdings 2" pitchFamily="-109" charset="2"/>
        <a:buChar char=""/>
        <a:defRPr sz="1900">
          <a:solidFill>
            <a:schemeClr val="tx1"/>
          </a:solidFill>
          <a:latin typeface="+mn-lt"/>
          <a:ea typeface="ＭＳ Ｐゴシック" pitchFamily="-109" charset="-128"/>
        </a:defRPr>
      </a:lvl7pPr>
      <a:lvl8pPr marL="2971800" indent="-209550" algn="l" rtl="0" fontAlgn="base">
        <a:spcBef>
          <a:spcPct val="20000"/>
        </a:spcBef>
        <a:spcAft>
          <a:spcPct val="0"/>
        </a:spcAft>
        <a:buClr>
          <a:srgbClr val="B4D6F8"/>
        </a:buClr>
        <a:buFont typeface="Wingdings 2" pitchFamily="-109" charset="2"/>
        <a:buChar char=""/>
        <a:defRPr sz="1900">
          <a:solidFill>
            <a:schemeClr val="tx1"/>
          </a:solidFill>
          <a:latin typeface="+mn-lt"/>
          <a:ea typeface="ＭＳ Ｐゴシック" pitchFamily="-109" charset="-128"/>
        </a:defRPr>
      </a:lvl8pPr>
      <a:lvl9pPr marL="3429000" indent="-209550" algn="l" rtl="0" fontAlgn="base">
        <a:spcBef>
          <a:spcPct val="20000"/>
        </a:spcBef>
        <a:spcAft>
          <a:spcPct val="0"/>
        </a:spcAft>
        <a:buClr>
          <a:srgbClr val="B4D6F8"/>
        </a:buClr>
        <a:buFont typeface="Wingdings 2" pitchFamily="-109" charset="2"/>
        <a:buChar char=""/>
        <a:defRPr sz="19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file://localhost/Users/rlarson/Documents/powerpoint/Colloids/z_movies/Colloidal_crystals_dynamics.avi" TargetMode="External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2.xml"/><Relationship Id="rId6" Type="http://schemas.openxmlformats.org/officeDocument/2006/relationships/oleObject" Target="../embeddings/Microsoft_Equation6.bin"/><Relationship Id="rId7" Type="http://schemas.openxmlformats.org/officeDocument/2006/relationships/oleObject" Target="../embeddings/Microsoft_Equation7.bin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" Type="http://schemas.openxmlformats.org/officeDocument/2006/relationships/vmlDrawing" Target="../drawings/vmlDrawing3.vml"/><Relationship Id="rId2" Type="http://schemas.openxmlformats.org/officeDocument/2006/relationships/video" Target="file://localhost/Users/rlarson/Documents/powerpoint/Colloids/z_movies/Brownian_motion_dilute.avi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8.bin"/><Relationship Id="rId5" Type="http://schemas.openxmlformats.org/officeDocument/2006/relationships/oleObject" Target="../embeddings/Microsoft_Equation9.bin"/><Relationship Id="rId6" Type="http://schemas.openxmlformats.org/officeDocument/2006/relationships/oleObject" Target="../embeddings/Microsoft_Equation10.bin"/><Relationship Id="rId7" Type="http://schemas.openxmlformats.org/officeDocument/2006/relationships/oleObject" Target="../embeddings/Microsoft_Equation11.bin"/><Relationship Id="rId8" Type="http://schemas.openxmlformats.org/officeDocument/2006/relationships/oleObject" Target="../embeddings/Microsoft_Equation12.bin"/><Relationship Id="rId9" Type="http://schemas.openxmlformats.org/officeDocument/2006/relationships/oleObject" Target="../embeddings/Microsoft_Equation13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Microsoft_Equation14.bin"/><Relationship Id="rId5" Type="http://schemas.openxmlformats.org/officeDocument/2006/relationships/oleObject" Target="../embeddings/Microsoft_Equation15.bin"/><Relationship Id="rId6" Type="http://schemas.openxmlformats.org/officeDocument/2006/relationships/image" Target="../media/image55.pict"/><Relationship Id="rId7" Type="http://schemas.openxmlformats.org/officeDocument/2006/relationships/image" Target="../media/image51.png"/><Relationship Id="rId8" Type="http://schemas.openxmlformats.org/officeDocument/2006/relationships/image" Target="../media/image56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oleObject" Target="../embeddings/Microsoft_Word_97_-_2004_Document16.doc"/><Relationship Id="rId1" Type="http://schemas.openxmlformats.org/officeDocument/2006/relationships/vmlDrawing" Target="../drawings/vmlDrawing6.vml"/><Relationship Id="rId2" Type="http://schemas.openxmlformats.org/officeDocument/2006/relationships/video" Target="file://localhost/Users/rlarson/Documents/papers/Wang/Ctac-NaSal-180-movie-2.mp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20.emf"/><Relationship Id="rId6" Type="http://schemas.openxmlformats.org/officeDocument/2006/relationships/oleObject" Target="../embeddings/Microsoft_Equation2.bin"/><Relationship Id="rId7" Type="http://schemas.openxmlformats.org/officeDocument/2006/relationships/oleObject" Target="../embeddings/Microsoft_Equation3.bin"/><Relationship Id="rId8" Type="http://schemas.openxmlformats.org/officeDocument/2006/relationships/oleObject" Target="../embeddings/Microsoft_Equation4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oleObject" Target="../embeddings/Microsoft_Equation5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90600" y="457200"/>
            <a:ext cx="8153400" cy="2743200"/>
          </a:xfrm>
        </p:spPr>
        <p:txBody>
          <a:bodyPr/>
          <a:lstStyle/>
          <a:p>
            <a:r>
              <a:rPr lang="en-US" altLang="zh-CN" sz="3600" dirty="0" smtClean="0"/>
              <a:t>Center for Macromolecular Topology: Capabilities</a:t>
            </a:r>
            <a:r>
              <a:rPr lang="en-US" altLang="zh-CN" dirty="0" smtClean="0">
                <a:latin typeface="Times New Roman" charset="0"/>
                <a:ea typeface="바탕" charset="-127"/>
                <a:cs typeface="바탕" charset="-127"/>
              </a:rPr>
              <a:t/>
            </a:r>
            <a:br>
              <a:rPr lang="en-US" altLang="zh-CN" dirty="0" smtClean="0">
                <a:latin typeface="Times New Roman" charset="0"/>
                <a:ea typeface="바탕" charset="-127"/>
                <a:cs typeface="바탕" charset="-127"/>
              </a:rPr>
            </a:br>
            <a:endParaRPr lang="en-US" altLang="zh-CN" dirty="0" smtClean="0">
              <a:latin typeface="Times New Roman" charset="0"/>
              <a:ea typeface="바탕" charset="-127"/>
              <a:cs typeface="바탕" charset="-127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954338"/>
            <a:ext cx="7315200" cy="2743200"/>
          </a:xfrm>
        </p:spPr>
        <p:txBody>
          <a:bodyPr/>
          <a:lstStyle/>
          <a:p>
            <a:pPr>
              <a:defRPr/>
            </a:pPr>
            <a:r>
              <a:rPr lang="en-US" altLang="zh-CN" sz="2000" dirty="0" smtClean="0"/>
              <a:t>Laboratories of Ronald Larson Greg </a:t>
            </a:r>
            <a:r>
              <a:rPr lang="en-US" altLang="zh-CN" sz="2000" dirty="0" err="1" smtClean="0"/>
              <a:t>Beaucage</a:t>
            </a:r>
            <a:r>
              <a:rPr lang="en-US" altLang="zh-CN" sz="2000" dirty="0" smtClean="0"/>
              <a:t>, Rick </a:t>
            </a:r>
            <a:r>
              <a:rPr lang="en-US" altLang="zh-CN" sz="2000" dirty="0" err="1" smtClean="0"/>
              <a:t>Laine</a:t>
            </a:r>
            <a:r>
              <a:rPr lang="en-US" altLang="zh-CN" sz="2000" dirty="0" smtClean="0"/>
              <a:t>, Steve </a:t>
            </a:r>
            <a:r>
              <a:rPr lang="en-US" altLang="zh-CN" sz="2000" dirty="0" err="1" smtClean="0"/>
              <a:t>Clarson</a:t>
            </a:r>
            <a:r>
              <a:rPr lang="en-US" altLang="zh-CN" sz="2000" dirty="0" smtClean="0"/>
              <a:t>, Peter Green, </a:t>
            </a:r>
            <a:r>
              <a:rPr lang="en-US" altLang="zh-CN" sz="2000" dirty="0" err="1" smtClean="0"/>
              <a:t>Vikram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Kuppa</a:t>
            </a:r>
            <a:r>
              <a:rPr lang="en-US" altLang="zh-CN" sz="2000" dirty="0" smtClean="0"/>
              <a:t>, Mike Solomon, and Jude </a:t>
            </a:r>
            <a:r>
              <a:rPr lang="en-US" altLang="zh-CN" sz="2000" dirty="0" err="1" smtClean="0"/>
              <a:t>Iroh</a:t>
            </a:r>
            <a:r>
              <a:rPr lang="en-US" altLang="zh-CN" sz="2000" dirty="0" smtClean="0"/>
              <a:t>, Jimmy Mays</a:t>
            </a:r>
          </a:p>
          <a:p>
            <a:pPr>
              <a:defRPr/>
            </a:pPr>
            <a:r>
              <a:rPr lang="en-US" altLang="zh-CN" sz="2000" dirty="0" smtClean="0"/>
              <a:t>Univ. of Mich., Univ. of Cincinnati, Univ. of Tennessee</a:t>
            </a:r>
          </a:p>
          <a:p>
            <a:pPr>
              <a:defRPr/>
            </a:pPr>
            <a:endParaRPr lang="en-US" altLang="zh-CN" sz="2000" b="1" dirty="0" smtClean="0"/>
          </a:p>
        </p:txBody>
      </p:sp>
      <p:pic>
        <p:nvPicPr>
          <p:cNvPr id="29700" name="Picture 5" descr="TIFF_CMT_LOGO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0025" y="5922963"/>
            <a:ext cx="173037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charset="-128"/>
                <a:cs typeface="ＭＳ Ｐゴシック" charset="-128"/>
              </a:rPr>
              <a:t>Particle Imaging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455613" y="4938713"/>
            <a:ext cx="8501062" cy="1162050"/>
            <a:chOff x="287" y="2871"/>
            <a:chExt cx="5355" cy="732"/>
          </a:xfrm>
        </p:grpSpPr>
        <p:sp>
          <p:nvSpPr>
            <p:cNvPr id="262147" name="Line 3"/>
            <p:cNvSpPr>
              <a:spLocks noChangeShapeType="1"/>
            </p:cNvSpPr>
            <p:nvPr/>
          </p:nvSpPr>
          <p:spPr bwMode="auto">
            <a:xfrm>
              <a:off x="674" y="2995"/>
              <a:ext cx="4411" cy="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ffectLst>
              <a:outerShdw blurRad="63500" dist="38099" dir="2700000" algn="ctr" rotWithShape="0">
                <a:schemeClr val="bg2">
                  <a:alpha val="75000"/>
                </a:schemeClr>
              </a:outerShdw>
            </a:effectLst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>
                <a:latin typeface="Times" pitchFamily="-65" charset="0"/>
              </a:endParaRPr>
            </a:p>
          </p:txBody>
        </p:sp>
        <p:sp>
          <p:nvSpPr>
            <p:cNvPr id="25612" name="Text Box 4"/>
            <p:cNvSpPr txBox="1">
              <a:spLocks noChangeArrowheads="1"/>
            </p:cNvSpPr>
            <p:nvPr/>
          </p:nvSpPr>
          <p:spPr bwMode="auto">
            <a:xfrm>
              <a:off x="287" y="3372"/>
              <a:ext cx="8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molecular</a:t>
              </a:r>
              <a:endParaRPr lang="en-US"/>
            </a:p>
          </p:txBody>
        </p:sp>
        <p:sp>
          <p:nvSpPr>
            <p:cNvPr id="25613" name="Text Box 5"/>
            <p:cNvSpPr txBox="1">
              <a:spLocks noChangeArrowheads="1"/>
            </p:cNvSpPr>
            <p:nvPr/>
          </p:nvSpPr>
          <p:spPr bwMode="auto">
            <a:xfrm>
              <a:off x="4941" y="3361"/>
              <a:ext cx="70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granular</a:t>
              </a:r>
              <a:endParaRPr lang="en-US"/>
            </a:p>
          </p:txBody>
        </p:sp>
        <p:sp>
          <p:nvSpPr>
            <p:cNvPr id="25614" name="Line 6"/>
            <p:cNvSpPr>
              <a:spLocks noChangeShapeType="1"/>
            </p:cNvSpPr>
            <p:nvPr/>
          </p:nvSpPr>
          <p:spPr bwMode="auto">
            <a:xfrm>
              <a:off x="1038" y="2871"/>
              <a:ext cx="0" cy="2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5" name="Line 7"/>
            <p:cNvSpPr>
              <a:spLocks noChangeShapeType="1"/>
            </p:cNvSpPr>
            <p:nvPr/>
          </p:nvSpPr>
          <p:spPr bwMode="auto">
            <a:xfrm>
              <a:off x="4741" y="2872"/>
              <a:ext cx="0" cy="2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6" name="Text Box 8"/>
            <p:cNvSpPr txBox="1">
              <a:spLocks noChangeArrowheads="1"/>
            </p:cNvSpPr>
            <p:nvPr/>
          </p:nvSpPr>
          <p:spPr bwMode="auto">
            <a:xfrm>
              <a:off x="809" y="3126"/>
              <a:ext cx="4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1 nm</a:t>
              </a:r>
              <a:endParaRPr lang="en-US"/>
            </a:p>
          </p:txBody>
        </p:sp>
        <p:sp>
          <p:nvSpPr>
            <p:cNvPr id="25617" name="Text Box 9"/>
            <p:cNvSpPr txBox="1">
              <a:spLocks noChangeArrowheads="1"/>
            </p:cNvSpPr>
            <p:nvPr/>
          </p:nvSpPr>
          <p:spPr bwMode="auto">
            <a:xfrm>
              <a:off x="4473" y="3126"/>
              <a:ext cx="5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10 </a:t>
              </a:r>
              <a:r>
                <a:rPr lang="en-US" sz="1800" i="1">
                  <a:latin typeface="Symbol" charset="2"/>
                  <a:sym typeface="Symbol" charset="2"/>
                </a:rPr>
                <a:t></a:t>
              </a:r>
              <a:r>
                <a:rPr lang="en-US" sz="1800" i="1">
                  <a:latin typeface="Century Gothic" charset="0"/>
                </a:rPr>
                <a:t>m</a:t>
              </a:r>
              <a:endParaRPr lang="en-US"/>
            </a:p>
          </p:txBody>
        </p:sp>
        <p:sp>
          <p:nvSpPr>
            <p:cNvPr id="25618" name="Line 10"/>
            <p:cNvSpPr>
              <a:spLocks noChangeShapeType="1"/>
            </p:cNvSpPr>
            <p:nvPr/>
          </p:nvSpPr>
          <p:spPr bwMode="auto">
            <a:xfrm>
              <a:off x="2889" y="2872"/>
              <a:ext cx="0" cy="2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9" name="Line 11"/>
            <p:cNvSpPr>
              <a:spLocks noChangeShapeType="1"/>
            </p:cNvSpPr>
            <p:nvPr/>
          </p:nvSpPr>
          <p:spPr bwMode="auto">
            <a:xfrm>
              <a:off x="1963" y="2871"/>
              <a:ext cx="0" cy="2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0" name="Line 12"/>
            <p:cNvSpPr>
              <a:spLocks noChangeShapeType="1"/>
            </p:cNvSpPr>
            <p:nvPr/>
          </p:nvSpPr>
          <p:spPr bwMode="auto">
            <a:xfrm>
              <a:off x="3815" y="2871"/>
              <a:ext cx="0" cy="25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1" name="Text Box 13"/>
            <p:cNvSpPr txBox="1">
              <a:spLocks noChangeArrowheads="1"/>
            </p:cNvSpPr>
            <p:nvPr/>
          </p:nvSpPr>
          <p:spPr bwMode="auto">
            <a:xfrm>
              <a:off x="1665" y="3126"/>
              <a:ext cx="5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10 nm</a:t>
              </a:r>
              <a:endParaRPr lang="en-US"/>
            </a:p>
          </p:txBody>
        </p:sp>
        <p:sp>
          <p:nvSpPr>
            <p:cNvPr id="25622" name="Text Box 14"/>
            <p:cNvSpPr txBox="1">
              <a:spLocks noChangeArrowheads="1"/>
            </p:cNvSpPr>
            <p:nvPr/>
          </p:nvSpPr>
          <p:spPr bwMode="auto">
            <a:xfrm>
              <a:off x="2602" y="3126"/>
              <a:ext cx="6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100 nm</a:t>
              </a:r>
              <a:endParaRPr lang="en-US"/>
            </a:p>
          </p:txBody>
        </p:sp>
        <p:sp>
          <p:nvSpPr>
            <p:cNvPr id="25623" name="Text Box 15"/>
            <p:cNvSpPr txBox="1">
              <a:spLocks noChangeArrowheads="1"/>
            </p:cNvSpPr>
            <p:nvPr/>
          </p:nvSpPr>
          <p:spPr bwMode="auto">
            <a:xfrm>
              <a:off x="3620" y="3126"/>
              <a:ext cx="45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800" i="1">
                  <a:latin typeface="Century Gothic" charset="0"/>
                </a:rPr>
                <a:t>1 </a:t>
              </a:r>
              <a:r>
                <a:rPr lang="en-US" sz="1800" i="1">
                  <a:latin typeface="Symbol" charset="2"/>
                  <a:sym typeface="Symbol" charset="2"/>
                </a:rPr>
                <a:t></a:t>
              </a:r>
              <a:r>
                <a:rPr lang="en-US" sz="1800" i="1">
                  <a:latin typeface="Century Gothic" charset="0"/>
                </a:rPr>
                <a:t>m</a:t>
              </a:r>
              <a:endParaRPr lang="en-US"/>
            </a:p>
          </p:txBody>
        </p:sp>
      </p:grpSp>
      <p:sp>
        <p:nvSpPr>
          <p:cNvPr id="25606" name="Text Box 18"/>
          <p:cNvSpPr txBox="1">
            <a:spLocks noChangeArrowheads="1"/>
          </p:cNvSpPr>
          <p:nvPr/>
        </p:nvSpPr>
        <p:spPr bwMode="auto">
          <a:xfrm>
            <a:off x="1306513" y="1477963"/>
            <a:ext cx="1611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i="1">
                <a:latin typeface="Century Gothic" charset="0"/>
              </a:rPr>
              <a:t>Brownian </a:t>
            </a:r>
          </a:p>
          <a:p>
            <a:r>
              <a:rPr lang="en-US" sz="1800" i="1">
                <a:latin typeface="Century Gothic" charset="0"/>
              </a:rPr>
              <a:t>Motion</a:t>
            </a:r>
            <a:endParaRPr lang="en-US"/>
          </a:p>
        </p:txBody>
      </p:sp>
      <p:sp>
        <p:nvSpPr>
          <p:cNvPr id="25607" name="Text Box 19"/>
          <p:cNvSpPr txBox="1">
            <a:spLocks noChangeArrowheads="1"/>
          </p:cNvSpPr>
          <p:nvPr/>
        </p:nvSpPr>
        <p:spPr bwMode="auto">
          <a:xfrm>
            <a:off x="865188" y="3455988"/>
            <a:ext cx="2492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i="1">
                <a:latin typeface="Century Gothic" charset="0"/>
              </a:rPr>
              <a:t>Pair potential </a:t>
            </a:r>
          </a:p>
          <a:p>
            <a:r>
              <a:rPr lang="en-US" sz="1800" i="1">
                <a:latin typeface="Century Gothic" charset="0"/>
              </a:rPr>
              <a:t>interactions</a:t>
            </a:r>
            <a:endParaRPr 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5873750" y="1643063"/>
          <a:ext cx="2435225" cy="496887"/>
        </p:xfrm>
        <a:graphic>
          <a:graphicData uri="http://schemas.openxmlformats.org/presentationml/2006/ole">
            <p:oleObj spid="_x0000_s118786" name="Equation" r:id="rId6" imgW="1308100" imgH="266700" progId="Equation.3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5830888" y="3487738"/>
          <a:ext cx="2695575" cy="800100"/>
        </p:xfrm>
        <a:graphic>
          <a:graphicData uri="http://schemas.openxmlformats.org/presentationml/2006/ole">
            <p:oleObj spid="_x0000_s118787" name="Equation" r:id="rId7" imgW="1625600" imgH="482600" progId="Equation.3">
              <p:embed/>
            </p:oleObj>
          </a:graphicData>
        </a:graphic>
      </p:graphicFrame>
      <p:sp>
        <p:nvSpPr>
          <p:cNvPr id="25608" name="TextBox 22"/>
          <p:cNvSpPr txBox="1">
            <a:spLocks noChangeArrowheads="1"/>
          </p:cNvSpPr>
          <p:nvPr/>
        </p:nvSpPr>
        <p:spPr bwMode="auto">
          <a:xfrm>
            <a:off x="5635625" y="6488113"/>
            <a:ext cx="2768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/>
              <a:t>(slide from Solomon group)</a:t>
            </a:r>
          </a:p>
        </p:txBody>
      </p:sp>
      <p:pic>
        <p:nvPicPr>
          <p:cNvPr id="25609" name="Picture 9" descr="/Users/rlarson/Documents/powerpoint/Colloids/z_movies/Brownian_motion_dilute.avi">
            <a:hlinkClick r:id="" action="ppaction://media"/>
          </p:cNvPr>
          <p:cNvPicPr/>
          <p:nvPr>
            <a:vide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535363" y="969963"/>
            <a:ext cx="193675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 descr="/Users/rlarson/Documents/powerpoint/Colloids/z_movies/Colloidal_crystals_dynamics.avi">
            <a:hlinkClick r:id="" action="ppaction://media"/>
          </p:cNvPr>
          <p:cNvPicPr/>
          <p:nvPr>
            <a:vide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3546475" y="3094038"/>
            <a:ext cx="19716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0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Polymer Synthesis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A8EE70-A96F-AD41-9049-C837BDB70BE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9680" y="3594100"/>
            <a:ext cx="370024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139" y="1417638"/>
            <a:ext cx="3586122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5440716" y="5903396"/>
            <a:ext cx="2224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Coupling of two arms</a:t>
            </a:r>
            <a:endParaRPr lang="en-US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1944712" y="4368800"/>
            <a:ext cx="2809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Synthesis of star 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1944712" y="5534064"/>
            <a:ext cx="1185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Mays lab</a:t>
            </a:r>
            <a:endParaRPr lang="en-US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3"/>
          <p:cNvSpPr>
            <a:spLocks noChangeArrowheads="1"/>
          </p:cNvSpPr>
          <p:nvPr/>
        </p:nvSpPr>
        <p:spPr bwMode="auto">
          <a:xfrm>
            <a:off x="2565400" y="228600"/>
            <a:ext cx="657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</a:pPr>
            <a:r>
              <a:rPr lang="en-US" sz="2800" dirty="0">
                <a:latin typeface="Times"/>
              </a:rPr>
              <a:t>Size exclusion chromatography</a:t>
            </a:r>
          </a:p>
        </p:txBody>
      </p:sp>
      <p:pic>
        <p:nvPicPr>
          <p:cNvPr id="2457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6525" y="1038225"/>
            <a:ext cx="7737475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4400" y="463550"/>
            <a:ext cx="8229600" cy="1143000"/>
          </a:xfrm>
        </p:spPr>
        <p:txBody>
          <a:bodyPr/>
          <a:lstStyle/>
          <a:p>
            <a:r>
              <a:rPr lang="en-US" dirty="0" smtClean="0"/>
              <a:t>Temperature Gradient Interaction Chromatography (TGIC)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D1ADFE-45A3-D048-9B85-84BBE8E18AC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Screen shot 2012-01-18 at 1.21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0" y="2104571"/>
            <a:ext cx="3911600" cy="39215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94400" y="5525353"/>
            <a:ext cx="297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from group of </a:t>
            </a:r>
            <a:r>
              <a:rPr lang="en-US" sz="1600" dirty="0" err="1" smtClean="0"/>
              <a:t>Taihyun</a:t>
            </a:r>
            <a:r>
              <a:rPr lang="en-US" sz="1600" dirty="0" smtClean="0"/>
              <a:t> Chang, Pohang Univ., Korea</a:t>
            </a:r>
            <a:endParaRPr lang="en-US" sz="1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Processing/analysis Equipment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1943100"/>
            <a:ext cx="5262035" cy="4013200"/>
          </a:xfrm>
        </p:spPr>
        <p:txBody>
          <a:bodyPr/>
          <a:lstStyle/>
          <a:p>
            <a:r>
              <a:rPr lang="en-US" sz="2400" b="1" dirty="0" smtClean="0"/>
              <a:t>Cold and hot </a:t>
            </a:r>
            <a:r>
              <a:rPr lang="en-US" sz="2400" b="1" dirty="0" err="1" smtClean="0"/>
              <a:t>Isostatic</a:t>
            </a:r>
            <a:r>
              <a:rPr lang="en-US" sz="2400" b="1" dirty="0" smtClean="0"/>
              <a:t> Presses</a:t>
            </a:r>
          </a:p>
          <a:p>
            <a:r>
              <a:rPr lang="en-US" sz="2400" b="1" dirty="0" smtClean="0"/>
              <a:t>Burnout and sintering furnaces</a:t>
            </a:r>
          </a:p>
          <a:p>
            <a:r>
              <a:rPr lang="en-US" sz="2400" b="1" dirty="0" smtClean="0"/>
              <a:t>Differential scanning </a:t>
            </a:r>
            <a:r>
              <a:rPr lang="en-US" sz="2400" b="1" dirty="0" err="1" smtClean="0"/>
              <a:t>calorimetry</a:t>
            </a:r>
            <a:r>
              <a:rPr lang="en-US" sz="2400" b="1" dirty="0" smtClean="0"/>
              <a:t> /thermal gravimetric analysis</a:t>
            </a:r>
          </a:p>
          <a:p>
            <a:r>
              <a:rPr lang="en-US" sz="2400" b="1" dirty="0" smtClean="0"/>
              <a:t>Dilatometers</a:t>
            </a:r>
          </a:p>
          <a:p>
            <a:endParaRPr lang="en-US" sz="2400" b="1" dirty="0" smtClean="0"/>
          </a:p>
          <a:p>
            <a:endParaRPr lang="en-US" sz="2400" b="1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7E203-F60C-154C-8315-3FB905080BE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567" y="1430337"/>
            <a:ext cx="2082798" cy="15620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135" y="2986087"/>
            <a:ext cx="2015065" cy="15112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6501" y="4497385"/>
            <a:ext cx="2095500" cy="15716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001" y="4497386"/>
            <a:ext cx="2020360" cy="15152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4497385"/>
            <a:ext cx="2374900" cy="17811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88806" y="6356350"/>
            <a:ext cx="118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err="1" smtClean="0"/>
              <a:t>Laine</a:t>
            </a:r>
            <a:r>
              <a:rPr lang="en-US" sz="1800" dirty="0" smtClean="0"/>
              <a:t> lab</a:t>
            </a:r>
            <a:endParaRPr lang="en-US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 </a:t>
            </a:r>
            <a:r>
              <a:rPr lang="en-US" dirty="0" err="1" smtClean="0"/>
              <a:t>Microbeam</a:t>
            </a:r>
            <a:r>
              <a:rPr lang="en-US" dirty="0" smtClean="0"/>
              <a:t> Analysis Laboratory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5200" y="1600200"/>
            <a:ext cx="8229600" cy="4525963"/>
          </a:xfrm>
        </p:spPr>
        <p:txBody>
          <a:bodyPr/>
          <a:lstStyle/>
          <a:p>
            <a:r>
              <a:rPr lang="en-US" sz="2400" dirty="0" smtClean="0"/>
              <a:t>Scanning electron microscopy</a:t>
            </a:r>
          </a:p>
          <a:p>
            <a:r>
              <a:rPr lang="en-US" sz="2400" dirty="0" smtClean="0"/>
              <a:t>Transmission electron microscopy</a:t>
            </a:r>
          </a:p>
          <a:p>
            <a:r>
              <a:rPr lang="en-US" sz="2400" dirty="0" smtClean="0"/>
              <a:t>Atomic force microscopy</a:t>
            </a:r>
          </a:p>
          <a:p>
            <a:r>
              <a:rPr lang="en-US" sz="2400" dirty="0" smtClean="0"/>
              <a:t>Focused Ion beam</a:t>
            </a:r>
          </a:p>
          <a:p>
            <a:r>
              <a:rPr lang="en-US" sz="2400" dirty="0" smtClean="0"/>
              <a:t>X-ray diffraction and SAXS</a:t>
            </a:r>
          </a:p>
          <a:p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7E203-F60C-154C-8315-3FB905080BE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370" y="3878659"/>
            <a:ext cx="2415859" cy="21232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170" y="1335089"/>
            <a:ext cx="2851830" cy="4791074"/>
          </a:xfrm>
          <a:prstGeom prst="rect">
            <a:avLst/>
          </a:prstGeom>
        </p:spPr>
      </p:pic>
      <p:pic>
        <p:nvPicPr>
          <p:cNvPr id="9" name="Picture 8" descr="Screen shot 2012-01-18 at 1.26.38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4711699"/>
            <a:ext cx="1521914" cy="1401763"/>
          </a:xfrm>
          <a:prstGeom prst="rect">
            <a:avLst/>
          </a:prstGeom>
        </p:spPr>
      </p:pic>
      <p:pic>
        <p:nvPicPr>
          <p:cNvPr id="10" name="Picture 9" descr="Screen shot 2012-01-18 at 1.26.59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500" y="4724399"/>
            <a:ext cx="1524000" cy="118872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12" name="Group 2"/>
          <p:cNvGrpSpPr>
            <a:grpSpLocks/>
          </p:cNvGrpSpPr>
          <p:nvPr/>
        </p:nvGrpSpPr>
        <p:grpSpPr bwMode="auto">
          <a:xfrm>
            <a:off x="4605338" y="1676400"/>
            <a:ext cx="4386262" cy="4286250"/>
            <a:chOff x="2928" y="1080"/>
            <a:chExt cx="2763" cy="2700"/>
          </a:xfrm>
        </p:grpSpPr>
        <p:sp>
          <p:nvSpPr>
            <p:cNvPr id="47124" name="AutoShape 3"/>
            <p:cNvSpPr>
              <a:spLocks noChangeArrowheads="1"/>
            </p:cNvSpPr>
            <p:nvPr/>
          </p:nvSpPr>
          <p:spPr bwMode="auto">
            <a:xfrm>
              <a:off x="4344" y="1080"/>
              <a:ext cx="480" cy="192"/>
            </a:xfrm>
            <a:prstGeom prst="flowChartTerminator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Start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25" name="AutoShape 4"/>
            <p:cNvSpPr>
              <a:spLocks noChangeArrowheads="1"/>
            </p:cNvSpPr>
            <p:nvPr/>
          </p:nvSpPr>
          <p:spPr bwMode="auto">
            <a:xfrm>
              <a:off x="4176" y="1536"/>
              <a:ext cx="816" cy="240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Generate random</a:t>
              </a:r>
            </a:p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number R: U(0,1)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26" name="AutoShape 5"/>
            <p:cNvSpPr>
              <a:spLocks noChangeArrowheads="1"/>
            </p:cNvSpPr>
            <p:nvPr/>
          </p:nvSpPr>
          <p:spPr bwMode="auto">
            <a:xfrm>
              <a:off x="4320" y="2064"/>
              <a:ext cx="528" cy="288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R&gt;pp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27" name="AutoShape 6"/>
            <p:cNvSpPr>
              <a:spLocks noChangeArrowheads="1"/>
            </p:cNvSpPr>
            <p:nvPr/>
          </p:nvSpPr>
          <p:spPr bwMode="auto">
            <a:xfrm>
              <a:off x="3552" y="2117"/>
              <a:ext cx="576" cy="1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Propagation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28" name="AutoShape 7"/>
            <p:cNvSpPr>
              <a:spLocks noChangeArrowheads="1"/>
            </p:cNvSpPr>
            <p:nvPr/>
          </p:nvSpPr>
          <p:spPr bwMode="auto">
            <a:xfrm>
              <a:off x="5058" y="2117"/>
              <a:ext cx="633" cy="1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Termination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29" name="AutoShape 8"/>
            <p:cNvSpPr>
              <a:spLocks noChangeArrowheads="1"/>
            </p:cNvSpPr>
            <p:nvPr/>
          </p:nvSpPr>
          <p:spPr bwMode="auto">
            <a:xfrm>
              <a:off x="5058" y="2568"/>
              <a:ext cx="633" cy="1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Save molecule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30" name="AutoShape 9"/>
            <p:cNvSpPr>
              <a:spLocks noChangeArrowheads="1"/>
            </p:cNvSpPr>
            <p:nvPr/>
          </p:nvSpPr>
          <p:spPr bwMode="auto">
            <a:xfrm>
              <a:off x="3072" y="3456"/>
              <a:ext cx="633" cy="1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Add monomer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31" name="AutoShape 10"/>
            <p:cNvSpPr>
              <a:spLocks noChangeArrowheads="1"/>
            </p:cNvSpPr>
            <p:nvPr/>
          </p:nvSpPr>
          <p:spPr bwMode="auto">
            <a:xfrm>
              <a:off x="3834" y="3456"/>
              <a:ext cx="864" cy="173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Add macromonomer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32" name="AutoShape 11"/>
            <p:cNvSpPr>
              <a:spLocks noChangeArrowheads="1"/>
            </p:cNvSpPr>
            <p:nvPr/>
          </p:nvSpPr>
          <p:spPr bwMode="auto">
            <a:xfrm>
              <a:off x="3432" y="2550"/>
              <a:ext cx="816" cy="240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Generate random</a:t>
              </a:r>
            </a:p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number R: U(0,1)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33" name="AutoShape 12"/>
            <p:cNvSpPr>
              <a:spLocks noChangeArrowheads="1"/>
            </p:cNvSpPr>
            <p:nvPr/>
          </p:nvSpPr>
          <p:spPr bwMode="auto">
            <a:xfrm>
              <a:off x="3576" y="3048"/>
              <a:ext cx="528" cy="288"/>
            </a:xfrm>
            <a:prstGeom prst="flowChartDecision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altLang="ko-KR" sz="1200">
                  <a:latin typeface="Times" charset="0"/>
                  <a:ea typeface="굴림" charset="-127"/>
                  <a:cs typeface="굴림" charset="-127"/>
                </a:rPr>
                <a:t>R&gt;lp</a:t>
              </a:r>
              <a:endParaRPr lang="en-US" sz="1200">
                <a:latin typeface="Times" charset="0"/>
              </a:endParaRPr>
            </a:p>
          </p:txBody>
        </p:sp>
        <p:sp>
          <p:nvSpPr>
            <p:cNvPr id="47134" name="Line 13"/>
            <p:cNvSpPr>
              <a:spLocks noChangeShapeType="1"/>
            </p:cNvSpPr>
            <p:nvPr/>
          </p:nvSpPr>
          <p:spPr bwMode="auto">
            <a:xfrm>
              <a:off x="4584" y="128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35" name="Line 14"/>
            <p:cNvSpPr>
              <a:spLocks noChangeShapeType="1"/>
            </p:cNvSpPr>
            <p:nvPr/>
          </p:nvSpPr>
          <p:spPr bwMode="auto">
            <a:xfrm>
              <a:off x="4584" y="180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36" name="Line 15"/>
            <p:cNvSpPr>
              <a:spLocks noChangeShapeType="1"/>
            </p:cNvSpPr>
            <p:nvPr/>
          </p:nvSpPr>
          <p:spPr bwMode="auto">
            <a:xfrm>
              <a:off x="4870" y="2204"/>
              <a:ext cx="1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37" name="Line 16"/>
            <p:cNvSpPr>
              <a:spLocks noChangeShapeType="1"/>
            </p:cNvSpPr>
            <p:nvPr/>
          </p:nvSpPr>
          <p:spPr bwMode="auto">
            <a:xfrm rot="10800000">
              <a:off x="4137" y="2204"/>
              <a:ext cx="1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38" name="Text Box 17"/>
            <p:cNvSpPr txBox="1">
              <a:spLocks noChangeArrowheads="1"/>
            </p:cNvSpPr>
            <p:nvPr/>
          </p:nvSpPr>
          <p:spPr bwMode="auto">
            <a:xfrm>
              <a:off x="4128" y="2016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000">
                  <a:solidFill>
                    <a:srgbClr val="FF0066"/>
                  </a:solidFill>
                  <a:latin typeface="Times" charset="0"/>
                  <a:ea typeface="굴림" charset="-127"/>
                  <a:cs typeface="굴림" charset="-127"/>
                </a:rPr>
                <a:t>NO</a:t>
              </a:r>
              <a:endParaRPr lang="en-US" sz="1000">
                <a:solidFill>
                  <a:srgbClr val="FF0066"/>
                </a:solidFill>
                <a:latin typeface="Times" charset="0"/>
              </a:endParaRPr>
            </a:p>
          </p:txBody>
        </p:sp>
        <p:sp>
          <p:nvSpPr>
            <p:cNvPr id="47139" name="Text Box 18"/>
            <p:cNvSpPr txBox="1">
              <a:spLocks noChangeArrowheads="1"/>
            </p:cNvSpPr>
            <p:nvPr/>
          </p:nvSpPr>
          <p:spPr bwMode="auto">
            <a:xfrm>
              <a:off x="4800" y="2016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000">
                  <a:solidFill>
                    <a:srgbClr val="FF0066"/>
                  </a:solidFill>
                  <a:latin typeface="Times" charset="0"/>
                  <a:ea typeface="굴림" charset="-127"/>
                  <a:cs typeface="굴림" charset="-127"/>
                </a:rPr>
                <a:t>YES</a:t>
              </a:r>
              <a:endParaRPr lang="en-US" sz="1000">
                <a:solidFill>
                  <a:srgbClr val="FF0066"/>
                </a:solidFill>
                <a:latin typeface="Times" charset="0"/>
              </a:endParaRPr>
            </a:p>
          </p:txBody>
        </p:sp>
        <p:sp>
          <p:nvSpPr>
            <p:cNvPr id="47140" name="Line 19"/>
            <p:cNvSpPr>
              <a:spLocks noChangeShapeType="1"/>
            </p:cNvSpPr>
            <p:nvPr/>
          </p:nvSpPr>
          <p:spPr bwMode="auto">
            <a:xfrm>
              <a:off x="3840" y="230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1" name="Line 20"/>
            <p:cNvSpPr>
              <a:spLocks noChangeShapeType="1"/>
            </p:cNvSpPr>
            <p:nvPr/>
          </p:nvSpPr>
          <p:spPr bwMode="auto">
            <a:xfrm>
              <a:off x="5376" y="230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2" name="Line 21"/>
            <p:cNvSpPr>
              <a:spLocks noChangeShapeType="1"/>
            </p:cNvSpPr>
            <p:nvPr/>
          </p:nvSpPr>
          <p:spPr bwMode="auto">
            <a:xfrm>
              <a:off x="3840" y="278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3" name="Line 22"/>
            <p:cNvSpPr>
              <a:spLocks noChangeShapeType="1"/>
            </p:cNvSpPr>
            <p:nvPr/>
          </p:nvSpPr>
          <p:spPr bwMode="auto">
            <a:xfrm rot="10800000">
              <a:off x="3397" y="3192"/>
              <a:ext cx="1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4" name="Text Box 23"/>
            <p:cNvSpPr txBox="1">
              <a:spLocks noChangeArrowheads="1"/>
            </p:cNvSpPr>
            <p:nvPr/>
          </p:nvSpPr>
          <p:spPr bwMode="auto">
            <a:xfrm>
              <a:off x="3390" y="3030"/>
              <a:ext cx="2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000">
                  <a:solidFill>
                    <a:srgbClr val="FF0066"/>
                  </a:solidFill>
                  <a:latin typeface="Times" charset="0"/>
                  <a:ea typeface="굴림" charset="-127"/>
                  <a:cs typeface="굴림" charset="-127"/>
                </a:rPr>
                <a:t>NO</a:t>
              </a:r>
              <a:endParaRPr lang="en-US" sz="1000">
                <a:solidFill>
                  <a:srgbClr val="FF0066"/>
                </a:solidFill>
                <a:latin typeface="Times" charset="0"/>
              </a:endParaRPr>
            </a:p>
          </p:txBody>
        </p:sp>
        <p:sp>
          <p:nvSpPr>
            <p:cNvPr id="47145" name="Line 24"/>
            <p:cNvSpPr>
              <a:spLocks noChangeShapeType="1"/>
            </p:cNvSpPr>
            <p:nvPr/>
          </p:nvSpPr>
          <p:spPr bwMode="auto">
            <a:xfrm>
              <a:off x="4098" y="3192"/>
              <a:ext cx="17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6" name="Text Box 25"/>
            <p:cNvSpPr txBox="1">
              <a:spLocks noChangeArrowheads="1"/>
            </p:cNvSpPr>
            <p:nvPr/>
          </p:nvSpPr>
          <p:spPr bwMode="auto">
            <a:xfrm>
              <a:off x="4032" y="3030"/>
              <a:ext cx="28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000">
                  <a:solidFill>
                    <a:srgbClr val="FF0066"/>
                  </a:solidFill>
                  <a:latin typeface="Times" charset="0"/>
                  <a:ea typeface="굴림" charset="-127"/>
                  <a:cs typeface="굴림" charset="-127"/>
                </a:rPr>
                <a:t>YES</a:t>
              </a:r>
              <a:endParaRPr lang="en-US" sz="1000">
                <a:solidFill>
                  <a:srgbClr val="FF0066"/>
                </a:solidFill>
                <a:latin typeface="Times" charset="0"/>
              </a:endParaRPr>
            </a:p>
          </p:txBody>
        </p:sp>
        <p:sp>
          <p:nvSpPr>
            <p:cNvPr id="47147" name="Line 26"/>
            <p:cNvSpPr>
              <a:spLocks noChangeShapeType="1"/>
            </p:cNvSpPr>
            <p:nvPr/>
          </p:nvSpPr>
          <p:spPr bwMode="auto">
            <a:xfrm>
              <a:off x="3396" y="31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8" name="Line 27"/>
            <p:cNvSpPr>
              <a:spLocks noChangeShapeType="1"/>
            </p:cNvSpPr>
            <p:nvPr/>
          </p:nvSpPr>
          <p:spPr bwMode="auto">
            <a:xfrm>
              <a:off x="4266" y="31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49" name="Line 28"/>
            <p:cNvSpPr>
              <a:spLocks noChangeShapeType="1"/>
            </p:cNvSpPr>
            <p:nvPr/>
          </p:nvSpPr>
          <p:spPr bwMode="auto">
            <a:xfrm>
              <a:off x="3402" y="363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50" name="Line 29"/>
            <p:cNvSpPr>
              <a:spLocks noChangeShapeType="1"/>
            </p:cNvSpPr>
            <p:nvPr/>
          </p:nvSpPr>
          <p:spPr bwMode="auto">
            <a:xfrm>
              <a:off x="4266" y="363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51" name="Line 30"/>
            <p:cNvSpPr>
              <a:spLocks noChangeShapeType="1"/>
            </p:cNvSpPr>
            <p:nvPr/>
          </p:nvSpPr>
          <p:spPr bwMode="auto">
            <a:xfrm>
              <a:off x="2928" y="377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52" name="Line 31"/>
            <p:cNvSpPr>
              <a:spLocks noChangeShapeType="1"/>
            </p:cNvSpPr>
            <p:nvPr/>
          </p:nvSpPr>
          <p:spPr bwMode="auto">
            <a:xfrm>
              <a:off x="2928" y="1662"/>
              <a:ext cx="0" cy="2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53" name="Line 32"/>
            <p:cNvSpPr>
              <a:spLocks noChangeShapeType="1"/>
            </p:cNvSpPr>
            <p:nvPr/>
          </p:nvSpPr>
          <p:spPr bwMode="auto">
            <a:xfrm>
              <a:off x="2928" y="1668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113" name="Text Box 37"/>
          <p:cNvSpPr txBox="1">
            <a:spLocks noChangeArrowheads="1"/>
          </p:cNvSpPr>
          <p:nvPr/>
        </p:nvSpPr>
        <p:spPr bwMode="auto">
          <a:xfrm>
            <a:off x="1822450" y="1868488"/>
            <a:ext cx="14478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>
                <a:latin typeface="Times" charset="0"/>
                <a:ea typeface="굴림" charset="-127"/>
                <a:cs typeface="굴림" charset="-127"/>
              </a:rPr>
              <a:t>monomer addition</a:t>
            </a:r>
            <a:endParaRPr lang="en-US" sz="1200">
              <a:latin typeface="Times" charset="0"/>
            </a:endParaRPr>
          </a:p>
        </p:txBody>
      </p:sp>
      <p:sp>
        <p:nvSpPr>
          <p:cNvPr id="47114" name="Text Box 38"/>
          <p:cNvSpPr txBox="1">
            <a:spLocks noChangeArrowheads="1"/>
          </p:cNvSpPr>
          <p:nvPr/>
        </p:nvSpPr>
        <p:spPr bwMode="auto">
          <a:xfrm>
            <a:off x="1519238" y="2617788"/>
            <a:ext cx="22590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>
                <a:latin typeface="Times" charset="0"/>
                <a:ea typeface="굴림" charset="-127"/>
                <a:cs typeface="굴림" charset="-127"/>
              </a:rPr>
              <a:t>addition of unsaturated chain</a:t>
            </a:r>
            <a:endParaRPr lang="en-US" sz="1200">
              <a:latin typeface="Times" charset="0"/>
            </a:endParaRPr>
          </a:p>
        </p:txBody>
      </p:sp>
      <p:sp>
        <p:nvSpPr>
          <p:cNvPr id="47115" name="Text Box 39"/>
          <p:cNvSpPr txBox="1">
            <a:spLocks noChangeArrowheads="1"/>
          </p:cNvSpPr>
          <p:nvPr/>
        </p:nvSpPr>
        <p:spPr bwMode="auto">
          <a:xfrm>
            <a:off x="1365250" y="3348038"/>
            <a:ext cx="26479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>
                <a:latin typeface="Times" charset="0"/>
                <a:ea typeface="굴림" charset="-127"/>
                <a:cs typeface="굴림" charset="-127"/>
              </a:rPr>
              <a:t>generation of dead structured chain</a:t>
            </a:r>
            <a:endParaRPr lang="en-US" sz="1200">
              <a:latin typeface="Times" charset="0"/>
            </a:endParaRPr>
          </a:p>
        </p:txBody>
      </p:sp>
      <p:sp>
        <p:nvSpPr>
          <p:cNvPr id="47116" name="Text Box 40"/>
          <p:cNvSpPr txBox="1">
            <a:spLocks noChangeArrowheads="1"/>
          </p:cNvSpPr>
          <p:nvPr/>
        </p:nvSpPr>
        <p:spPr bwMode="auto">
          <a:xfrm>
            <a:off x="1682750" y="4170363"/>
            <a:ext cx="2095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>
                <a:latin typeface="Times" charset="0"/>
                <a:ea typeface="굴림" charset="-127"/>
                <a:cs typeface="굴림" charset="-127"/>
              </a:rPr>
              <a:t>-hydride elimination</a:t>
            </a:r>
            <a:endParaRPr lang="en-US" sz="1200">
              <a:latin typeface="Times" charset="0"/>
            </a:endParaRPr>
          </a:p>
        </p:txBody>
      </p:sp>
      <p:sp>
        <p:nvSpPr>
          <p:cNvPr id="47117" name="Text Box 41"/>
          <p:cNvSpPr txBox="1">
            <a:spLocks noChangeArrowheads="1"/>
          </p:cNvSpPr>
          <p:nvPr/>
        </p:nvSpPr>
        <p:spPr bwMode="auto">
          <a:xfrm>
            <a:off x="1193800" y="684213"/>
            <a:ext cx="2819400" cy="5810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>
                <a:solidFill>
                  <a:srgbClr val="0000FF"/>
                </a:solidFill>
                <a:latin typeface="Times" charset="0"/>
                <a:ea typeface="굴림" charset="-127"/>
                <a:cs typeface="굴림" charset="-127"/>
              </a:rPr>
              <a:t>Reaction kinetics of LCB PE using single-site catalyst</a:t>
            </a:r>
            <a:endParaRPr lang="en-US" sz="1600">
              <a:solidFill>
                <a:srgbClr val="0000FF"/>
              </a:solidFill>
              <a:latin typeface="Times" charset="0"/>
            </a:endParaRPr>
          </a:p>
        </p:txBody>
      </p:sp>
      <p:sp>
        <p:nvSpPr>
          <p:cNvPr id="47118" name="Text Box 42"/>
          <p:cNvSpPr txBox="1">
            <a:spLocks noChangeArrowheads="1"/>
          </p:cNvSpPr>
          <p:nvPr/>
        </p:nvSpPr>
        <p:spPr bwMode="auto">
          <a:xfrm>
            <a:off x="5562600" y="533400"/>
            <a:ext cx="2819400" cy="825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>
                <a:solidFill>
                  <a:srgbClr val="0000FF"/>
                </a:solidFill>
                <a:latin typeface="Times" charset="0"/>
                <a:ea typeface="굴림" charset="-127"/>
                <a:cs typeface="굴림" charset="-127"/>
              </a:rPr>
              <a:t>Algorithm for Monte Carlo simulation of LCB PE using single-site catalyst</a:t>
            </a:r>
            <a:endParaRPr lang="en-US" sz="1600">
              <a:solidFill>
                <a:srgbClr val="0000FF"/>
              </a:solidFill>
              <a:latin typeface="Times" charset="0"/>
            </a:endParaRPr>
          </a:p>
        </p:txBody>
      </p:sp>
      <p:sp>
        <p:nvSpPr>
          <p:cNvPr id="47119" name="Text Box 45"/>
          <p:cNvSpPr txBox="1">
            <a:spLocks noChangeArrowheads="1"/>
          </p:cNvSpPr>
          <p:nvPr/>
        </p:nvSpPr>
        <p:spPr bwMode="auto">
          <a:xfrm>
            <a:off x="1298575" y="4846638"/>
            <a:ext cx="2590800" cy="3397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600">
                <a:solidFill>
                  <a:srgbClr val="0000FF"/>
                </a:solidFill>
                <a:latin typeface="Times" charset="0"/>
                <a:ea typeface="굴림" charset="-127"/>
                <a:cs typeface="굴림" charset="-127"/>
              </a:rPr>
              <a:t>Monte Carlo</a:t>
            </a:r>
            <a:r>
              <a:rPr lang="en-US" altLang="ko-KR" sz="1600">
                <a:latin typeface="Times" charset="0"/>
                <a:ea typeface="굴림" charset="-127"/>
                <a:cs typeface="굴림" charset="-127"/>
              </a:rPr>
              <a:t> </a:t>
            </a:r>
            <a:r>
              <a:rPr lang="en-US" altLang="ko-KR" sz="1600">
                <a:solidFill>
                  <a:srgbClr val="0000FF"/>
                </a:solidFill>
                <a:latin typeface="Times" charset="0"/>
                <a:ea typeface="굴림" charset="-127"/>
                <a:cs typeface="굴림" charset="-127"/>
              </a:rPr>
              <a:t>probabilities</a:t>
            </a:r>
            <a:endParaRPr lang="en-US" sz="1600">
              <a:solidFill>
                <a:srgbClr val="0000FF"/>
              </a:solidFill>
              <a:latin typeface="Times" charset="0"/>
            </a:endParaRPr>
          </a:p>
        </p:txBody>
      </p:sp>
      <p:sp>
        <p:nvSpPr>
          <p:cNvPr id="47120" name="Text Box 46"/>
          <p:cNvSpPr txBox="1">
            <a:spLocks noChangeArrowheads="1"/>
          </p:cNvSpPr>
          <p:nvPr/>
        </p:nvSpPr>
        <p:spPr bwMode="auto">
          <a:xfrm>
            <a:off x="5562600" y="6248400"/>
            <a:ext cx="3216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400">
                <a:latin typeface="Times" charset="0"/>
                <a:ea typeface="굴림" charset="-127"/>
                <a:cs typeface="굴림" charset="-127"/>
              </a:rPr>
              <a:t>Costeux</a:t>
            </a:r>
            <a:r>
              <a:rPr lang="en-US" sz="1400">
                <a:latin typeface="Times" charset="0"/>
              </a:rPr>
              <a:t> et al., </a:t>
            </a:r>
            <a:r>
              <a:rPr lang="en-US" sz="1400" i="1">
                <a:latin typeface="Times" charset="0"/>
              </a:rPr>
              <a:t>Macromolecules </a:t>
            </a:r>
            <a:r>
              <a:rPr lang="en-US" sz="1400">
                <a:latin typeface="Times" charset="0"/>
              </a:rPr>
              <a:t>(</a:t>
            </a:r>
            <a:r>
              <a:rPr lang="en-US" altLang="ko-KR" sz="1400">
                <a:latin typeface="Times" charset="0"/>
                <a:ea typeface="굴림" charset="-127"/>
                <a:cs typeface="굴림" charset="-127"/>
              </a:rPr>
              <a:t>2002</a:t>
            </a:r>
            <a:r>
              <a:rPr lang="en-US" sz="1400">
                <a:latin typeface="Times" charset="0"/>
              </a:rPr>
              <a:t>)</a:t>
            </a:r>
          </a:p>
        </p:txBody>
      </p:sp>
      <p:sp>
        <p:nvSpPr>
          <p:cNvPr id="47121" name="Text Box 47"/>
          <p:cNvSpPr txBox="1">
            <a:spLocks noChangeArrowheads="1"/>
          </p:cNvSpPr>
          <p:nvPr/>
        </p:nvSpPr>
        <p:spPr bwMode="auto">
          <a:xfrm>
            <a:off x="1365250" y="6110287"/>
            <a:ext cx="167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 dirty="0">
                <a:latin typeface="Times" charset="0"/>
                <a:ea typeface="굴림" charset="-127"/>
                <a:cs typeface="굴림" charset="-127"/>
              </a:rPr>
              <a:t>propagation probability</a:t>
            </a:r>
            <a:endParaRPr lang="en-US" sz="1200" dirty="0">
              <a:latin typeface="Times" charset="0"/>
            </a:endParaRPr>
          </a:p>
        </p:txBody>
      </p:sp>
      <p:sp>
        <p:nvSpPr>
          <p:cNvPr id="47122" name="Text Box 48"/>
          <p:cNvSpPr txBox="1">
            <a:spLocks noChangeArrowheads="1"/>
          </p:cNvSpPr>
          <p:nvPr/>
        </p:nvSpPr>
        <p:spPr bwMode="auto">
          <a:xfrm>
            <a:off x="3190875" y="6110287"/>
            <a:ext cx="2066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200" dirty="0">
                <a:latin typeface="Times" charset="0"/>
                <a:ea typeface="굴림" charset="-127"/>
                <a:cs typeface="굴림" charset="-127"/>
              </a:rPr>
              <a:t>monomer selection probability</a:t>
            </a:r>
            <a:endParaRPr lang="en-US" sz="1200" dirty="0">
              <a:latin typeface="Times" charset="0"/>
            </a:endParaRPr>
          </a:p>
        </p:txBody>
      </p:sp>
      <p:sp>
        <p:nvSpPr>
          <p:cNvPr id="47123" name="Text Box 49"/>
          <p:cNvSpPr txBox="1">
            <a:spLocks noChangeArrowheads="1"/>
          </p:cNvSpPr>
          <p:nvPr/>
        </p:nvSpPr>
        <p:spPr bwMode="auto">
          <a:xfrm>
            <a:off x="1498600" y="71735"/>
            <a:ext cx="59529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latin typeface="Calibri" charset="0"/>
              </a:rPr>
              <a:t>Computational Capabilities: Kinetic Modeling</a:t>
            </a:r>
            <a:endParaRPr lang="en-US" dirty="0">
              <a:latin typeface="Calibri" charset="0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1574800" y="1446213"/>
          <a:ext cx="1905000" cy="384175"/>
        </p:xfrm>
        <a:graphic>
          <a:graphicData uri="http://schemas.openxmlformats.org/presentationml/2006/ole">
            <p:oleObj spid="_x0000_s47106" name="Equation" r:id="rId4" imgW="1193800" imgH="241300" progId="Equation.3">
              <p:embed/>
            </p:oleObj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1270000" y="2208213"/>
          <a:ext cx="2508250" cy="346075"/>
        </p:xfrm>
        <a:graphic>
          <a:graphicData uri="http://schemas.openxmlformats.org/presentationml/2006/ole">
            <p:oleObj spid="_x0000_s47107" name="Equation" r:id="rId5" imgW="1663700" imgH="228600" progId="Equation.3">
              <p:embed/>
            </p:oleObj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1270000" y="2970213"/>
          <a:ext cx="2508250" cy="327025"/>
        </p:xfrm>
        <a:graphic>
          <a:graphicData uri="http://schemas.openxmlformats.org/presentationml/2006/ole">
            <p:oleObj spid="_x0000_s47108" name="Equation" r:id="rId6" imgW="1663700" imgH="215900" progId="Equation.3">
              <p:embed/>
            </p:oleObj>
          </a:graphicData>
        </a:graphic>
      </p:graphicFrame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1498600" y="3656013"/>
          <a:ext cx="1981200" cy="409575"/>
        </p:xfrm>
        <a:graphic>
          <a:graphicData uri="http://schemas.openxmlformats.org/presentationml/2006/ole">
            <p:oleObj spid="_x0000_s47109" name="Equation" r:id="rId7" imgW="1168400" imgH="241300" progId="Equation.3">
              <p:embed/>
            </p:oleObj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1270000" y="5376863"/>
          <a:ext cx="1651000" cy="574675"/>
        </p:xfrm>
        <a:graphic>
          <a:graphicData uri="http://schemas.openxmlformats.org/presentationml/2006/ole">
            <p:oleObj spid="_x0000_s47110" name="Equation" r:id="rId8" imgW="1168400" imgH="406400" progId="Equation.3">
              <p:embed/>
            </p:oleObj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3190875" y="5410200"/>
          <a:ext cx="1187450" cy="566738"/>
        </p:xfrm>
        <a:graphic>
          <a:graphicData uri="http://schemas.openxmlformats.org/presentationml/2006/ole">
            <p:oleObj spid="_x0000_s47111" name="Equation" r:id="rId9" imgW="850900" imgH="406400" progId="Equation.3">
              <p:embed/>
            </p:oleObj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type="title"/>
          </p:nvPr>
        </p:nvSpPr>
        <p:spPr>
          <a:xfrm>
            <a:off x="1225550" y="444500"/>
            <a:ext cx="7391400" cy="1143000"/>
          </a:xfrm>
        </p:spPr>
        <p:txBody>
          <a:bodyPr/>
          <a:lstStyle/>
          <a:p>
            <a:r>
              <a:rPr lang="en-US" altLang="zh-CN" sz="3200" dirty="0" smtClean="0"/>
              <a:t>Computational Capabilities: Model of Polymer Linear </a:t>
            </a:r>
            <a:r>
              <a:rPr lang="en-US" altLang="zh-CN" sz="3200" dirty="0" err="1" smtClean="0"/>
              <a:t>Rheology</a:t>
            </a:r>
            <a:endParaRPr lang="en-US" altLang="zh-CN" sz="3200" dirty="0"/>
          </a:p>
        </p:txBody>
      </p:sp>
      <p:graphicFrame>
        <p:nvGraphicFramePr>
          <p:cNvPr id="35842" name="Rectangle 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35842" name="Equation" r:id="rId4" imgW="0" imgH="0" progId="Equation.3">
              <p:embed/>
            </p:oleObj>
          </a:graphicData>
        </a:graphic>
      </p:graphicFrame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5843" name="Equation" r:id="rId5" imgW="114548" imgH="216016" progId="Equation.3">
              <p:embed/>
            </p:oleObj>
          </a:graphicData>
        </a:graphic>
      </p:graphicFrame>
      <p:sp>
        <p:nvSpPr>
          <p:cNvPr id="35845" name="Text Box 10"/>
          <p:cNvSpPr txBox="1">
            <a:spLocks noChangeArrowheads="1"/>
          </p:cNvSpPr>
          <p:nvPr/>
        </p:nvSpPr>
        <p:spPr bwMode="auto">
          <a:xfrm>
            <a:off x="5722938" y="6350000"/>
            <a:ext cx="3048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dirty="0">
                <a:latin typeface="Times" charset="0"/>
                <a:cs typeface="宋体" charset="-122"/>
              </a:rPr>
              <a:t>Larson et al., (2001, 2006, 2011)</a:t>
            </a:r>
          </a:p>
        </p:txBody>
      </p:sp>
      <p:sp>
        <p:nvSpPr>
          <p:cNvPr id="35847" name="Text Box 86"/>
          <p:cNvSpPr txBox="1">
            <a:spLocks noChangeArrowheads="1"/>
          </p:cNvSpPr>
          <p:nvPr/>
        </p:nvSpPr>
        <p:spPr bwMode="auto">
          <a:xfrm>
            <a:off x="5087938" y="2352457"/>
            <a:ext cx="405606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latin typeface="Times" charset="0"/>
                <a:cs typeface="宋体" charset="-122"/>
              </a:rPr>
              <a:t> </a:t>
            </a:r>
            <a:r>
              <a:rPr lang="en-US" altLang="zh-CN" sz="1600" b="0" dirty="0">
                <a:latin typeface="Times" charset="0"/>
                <a:cs typeface="宋体" charset="-122"/>
              </a:rPr>
              <a:t>A complex commercial branched polymer is represented by an ensemble of up to 10,000 </a:t>
            </a:r>
            <a:r>
              <a:rPr lang="en-US" altLang="zh-CN" sz="1600" b="0" dirty="0" smtClean="0">
                <a:latin typeface="Times" charset="0"/>
                <a:cs typeface="宋体" charset="-122"/>
              </a:rPr>
              <a:t>chains, all with different molecular weights and branching structures.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0" dirty="0">
                <a:latin typeface="Times" charset="0"/>
                <a:cs typeface="宋体" charset="-122"/>
              </a:rPr>
              <a:t>The ensemble is generated from a combination of GPC characterization, knowledge of reaction kinetics, and </a:t>
            </a:r>
            <a:r>
              <a:rPr lang="en-US" altLang="zh-CN" sz="1600" b="0" dirty="0" err="1">
                <a:latin typeface="Times" charset="0"/>
                <a:cs typeface="宋体" charset="-122"/>
              </a:rPr>
              <a:t>rheology</a:t>
            </a:r>
            <a:r>
              <a:rPr lang="en-US" altLang="zh-CN" sz="1600" b="0" dirty="0">
                <a:latin typeface="Times" charset="0"/>
                <a:cs typeface="宋体" charset="-122"/>
              </a:rPr>
              <a:t>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0" dirty="0">
                <a:latin typeface="Times" charset="0"/>
                <a:cs typeface="宋体" charset="-122"/>
              </a:rPr>
              <a:t>The ensemble is fed into the “Hierarchical Code,” and a prediction of the linear </a:t>
            </a:r>
            <a:r>
              <a:rPr lang="en-US" altLang="zh-CN" sz="1600" b="0" dirty="0" err="1">
                <a:latin typeface="Times" charset="0"/>
                <a:cs typeface="宋体" charset="-122"/>
              </a:rPr>
              <a:t>rheology</a:t>
            </a:r>
            <a:r>
              <a:rPr lang="en-US" altLang="zh-CN" sz="1600" b="0" dirty="0">
                <a:latin typeface="Times" charset="0"/>
                <a:cs typeface="宋体" charset="-122"/>
              </a:rPr>
              <a:t> (G’ and G”) emerges.  </a:t>
            </a:r>
          </a:p>
          <a:p>
            <a:endParaRPr lang="en-US" altLang="zh-CN" sz="2000" dirty="0">
              <a:cs typeface="宋体" charset="-122"/>
            </a:endParaRPr>
          </a:p>
        </p:txBody>
      </p:sp>
      <p:pic>
        <p:nvPicPr>
          <p:cNvPr id="35849" name="Picture 124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rcRect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rcRect/>
              <a:stretch>
                <a:fillRect/>
              </a:stretch>
            </p:blipFill>
          </mc:Fallback>
        </mc:AlternateContent>
        <p:spPr bwMode="auto">
          <a:xfrm>
            <a:off x="2046287" y="1766778"/>
            <a:ext cx="1844675" cy="1697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7" descr="Screen shot 2012-01-18 at 1.17.20 PM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450" y="4000500"/>
            <a:ext cx="3987800" cy="2514600"/>
          </a:xfrm>
          <a:prstGeom prst="rect">
            <a:avLst/>
          </a:prstGeom>
        </p:spPr>
      </p:pic>
      <p:sp>
        <p:nvSpPr>
          <p:cNvPr id="49" name="Down Arrow 48"/>
          <p:cNvSpPr/>
          <p:nvPr/>
        </p:nvSpPr>
        <p:spPr>
          <a:xfrm>
            <a:off x="2806700" y="3536950"/>
            <a:ext cx="161925" cy="67945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en-US" sz="3200" dirty="0" smtClean="0">
                <a:latin typeface="Times"/>
              </a:rPr>
              <a:t>Computational Capabilities: Molecular Simulations</a:t>
            </a: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0800" y="203993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ButylAcrylate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900" y="5240338"/>
            <a:ext cx="4223657" cy="1539875"/>
          </a:xfrm>
          <a:prstGeom prst="rect">
            <a:avLst/>
          </a:prstGeom>
        </p:spPr>
      </p:pic>
      <p:pic>
        <p:nvPicPr>
          <p:cNvPr id="19" name="Picture 2" descr="/Users/rlarson/Documents/papers/Wang/Ctac-NaSal-180-movie-2.mpg">
            <a:hlinkClick r:id="" action="ppaction://ole?verb=0"/>
          </p:cNvPr>
          <p:cNvPicPr/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455557" y="1417638"/>
            <a:ext cx="33655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319157" y="4783138"/>
          <a:ext cx="2367643" cy="2063267"/>
        </p:xfrm>
        <a:graphic>
          <a:graphicData uri="http://schemas.openxmlformats.org/presentationml/2006/ole">
            <p:oleObj spid="_x0000_s101378" name="Document" r:id="rId7" imgW="2642616" imgH="2304288" progId="Word.Document.8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320800" y="1002139"/>
            <a:ext cx="6870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atomistic &amp; coarse-grained simulations of polymers, surfactants, etc.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4638"/>
            <a:ext cx="9608438" cy="720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8838" y="261938"/>
            <a:ext cx="8229600" cy="11430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Thanks!</a:t>
            </a:r>
            <a:endParaRPr lang="en-US" dirty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faculty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D1ADFE-45A3-D048-9B85-84BBE8E18AC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878" y="4089400"/>
            <a:ext cx="1320800" cy="1485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0897" y="4089399"/>
            <a:ext cx="1304503" cy="1778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6193" y="4032250"/>
            <a:ext cx="1471507" cy="2006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8446" y="4089400"/>
            <a:ext cx="1181100" cy="1771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0300" y="1543050"/>
            <a:ext cx="2739095" cy="166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4496" y="1836836"/>
            <a:ext cx="2060021" cy="13699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9395" y="1543050"/>
            <a:ext cx="1293324" cy="19494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10198" y="0"/>
            <a:ext cx="1115004" cy="16787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42204" y="3348136"/>
            <a:ext cx="1781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Greg </a:t>
            </a:r>
            <a:r>
              <a:rPr lang="en-US" sz="1400" dirty="0" err="1" smtClean="0"/>
              <a:t>Beaucage,UC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3648499" y="3565525"/>
            <a:ext cx="1702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Steve </a:t>
            </a:r>
            <a:r>
              <a:rPr lang="en-US" sz="1400" dirty="0" err="1" smtClean="0"/>
              <a:t>Clarson,UC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2057038" y="5740796"/>
            <a:ext cx="1601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Peter </a:t>
            </a:r>
            <a:r>
              <a:rPr lang="en-US" sz="1400" dirty="0" err="1" smtClean="0"/>
              <a:t>Green,UM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7471747" y="1682947"/>
            <a:ext cx="1672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Jimmy Mays, UT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5351422" y="3348136"/>
            <a:ext cx="1462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Jude </a:t>
            </a:r>
            <a:r>
              <a:rPr lang="en-US" sz="1400" dirty="0" err="1" smtClean="0"/>
              <a:t>Iroh</a:t>
            </a:r>
            <a:r>
              <a:rPr lang="en-US" sz="1400" dirty="0" smtClean="0"/>
              <a:t>, UC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517678" y="6037361"/>
            <a:ext cx="15067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Rick </a:t>
            </a:r>
            <a:r>
              <a:rPr lang="en-US" sz="1400" dirty="0" err="1" smtClean="0"/>
              <a:t>Laine</a:t>
            </a:r>
            <a:r>
              <a:rPr lang="en-US" sz="1400" dirty="0" smtClean="0"/>
              <a:t>, UM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053592" y="5894684"/>
            <a:ext cx="1573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Ron Larson, UM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6796193" y="6048573"/>
            <a:ext cx="1727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Mike </a:t>
            </a:r>
            <a:r>
              <a:rPr lang="en-US" sz="1400" dirty="0" err="1" smtClean="0"/>
              <a:t>Solomon,UM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7284517" y="3411636"/>
            <a:ext cx="175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Vikram</a:t>
            </a:r>
            <a:r>
              <a:rPr lang="en-US" sz="1400" dirty="0" smtClean="0"/>
              <a:t> </a:t>
            </a:r>
            <a:r>
              <a:rPr lang="en-US" sz="1400" dirty="0" err="1" smtClean="0"/>
              <a:t>Kuppa</a:t>
            </a:r>
            <a:r>
              <a:rPr lang="en-US" sz="1400" dirty="0" smtClean="0"/>
              <a:t>, UC</a:t>
            </a:r>
            <a:endParaRPr lang="en-US" sz="14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5755" y="2147986"/>
            <a:ext cx="1091045" cy="12001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55900"/>
            <a:ext cx="8229600" cy="1143000"/>
          </a:xfrm>
        </p:spPr>
        <p:txBody>
          <a:bodyPr/>
          <a:lstStyle/>
          <a:p>
            <a:r>
              <a:rPr lang="en-US" dirty="0" smtClean="0"/>
              <a:t>Equipment &amp; Facilities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A8EE70-A96F-AD41-9049-C837BDB70BE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229600" cy="1143000"/>
          </a:xfrm>
        </p:spPr>
        <p:txBody>
          <a:bodyPr/>
          <a:lstStyle/>
          <a:p>
            <a:r>
              <a:rPr lang="en-US" dirty="0" err="1" smtClean="0"/>
              <a:t>Rheometers</a:t>
            </a:r>
            <a:endParaRPr lang="en-US" dirty="0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914400" y="1193800"/>
            <a:ext cx="8229600" cy="4525963"/>
          </a:xfrm>
        </p:spPr>
        <p:txBody>
          <a:bodyPr/>
          <a:lstStyle/>
          <a:p>
            <a:r>
              <a:rPr lang="en-US" sz="2800" dirty="0" smtClean="0"/>
              <a:t>ARES AR-G2 </a:t>
            </a:r>
            <a:r>
              <a:rPr lang="en-US" sz="2800" dirty="0" err="1" smtClean="0"/>
              <a:t>rheometer</a:t>
            </a:r>
            <a:r>
              <a:rPr lang="en-US" sz="2800" dirty="0" smtClean="0"/>
              <a:t> (low stress)</a:t>
            </a:r>
          </a:p>
          <a:p>
            <a:r>
              <a:rPr lang="en-US" sz="2800" dirty="0" smtClean="0"/>
              <a:t>TA Instruments ARES </a:t>
            </a:r>
            <a:r>
              <a:rPr lang="en-US" sz="2800" dirty="0" err="1" smtClean="0"/>
              <a:t>rheometer</a:t>
            </a:r>
            <a:endParaRPr lang="en-US" sz="2800" dirty="0" smtClean="0"/>
          </a:p>
          <a:p>
            <a:r>
              <a:rPr lang="en-US" sz="2800" dirty="0" smtClean="0"/>
              <a:t>AR 1000 constant stress </a:t>
            </a:r>
            <a:r>
              <a:rPr lang="en-US" sz="2800" dirty="0" err="1" smtClean="0"/>
              <a:t>rheometer</a:t>
            </a:r>
            <a:endParaRPr lang="en-US" sz="2800" dirty="0" smtClean="0"/>
          </a:p>
          <a:p>
            <a:r>
              <a:rPr lang="en-US" sz="2800" dirty="0" smtClean="0"/>
              <a:t>Assessment of impact of changing </a:t>
            </a:r>
          </a:p>
          <a:p>
            <a:r>
              <a:rPr lang="en-US" sz="2800" dirty="0" err="1" smtClean="0"/>
              <a:t>Ubbelohde</a:t>
            </a:r>
            <a:r>
              <a:rPr lang="en-US" sz="2800" dirty="0" smtClean="0"/>
              <a:t> </a:t>
            </a:r>
            <a:r>
              <a:rPr lang="en-US" sz="2800" dirty="0" err="1" smtClean="0"/>
              <a:t>viscometry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D93FDC-3217-FF48-AEDA-F12C0200519B}" type="slidenum">
              <a:rPr lang="en-US" smtClean="0"/>
              <a:pPr/>
              <a:t>4</a:t>
            </a:fld>
            <a:endParaRPr lang="en-US" smtClean="0"/>
          </a:p>
        </p:txBody>
      </p:sp>
      <p:pic>
        <p:nvPicPr>
          <p:cNvPr id="5018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0881" y="3844925"/>
            <a:ext cx="1544638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creen shot 2012-01-18 at 11.10.50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2763" y="3844925"/>
            <a:ext cx="3149600" cy="2387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88000" y="5987018"/>
            <a:ext cx="2339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Solomon/Larson lab</a:t>
            </a:r>
            <a:endParaRPr lang="en-US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34181" y="472281"/>
            <a:ext cx="8910638" cy="639763"/>
          </a:xfrm>
        </p:spPr>
        <p:txBody>
          <a:bodyPr/>
          <a:lstStyle/>
          <a:p>
            <a:r>
              <a:rPr lang="en-US" dirty="0">
                <a:ea typeface="ＭＳ Ｐゴシック" charset="-128"/>
                <a:cs typeface="ＭＳ Ｐゴシック" charset="-128"/>
              </a:rPr>
              <a:t>Collective dynamics by means of dynamic light scattering</a:t>
            </a:r>
          </a:p>
        </p:txBody>
      </p:sp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0160" y="4087872"/>
            <a:ext cx="2674938" cy="140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5543753" y="4598194"/>
            <a:ext cx="15704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 err="1"/>
              <a:t>f(q,t</a:t>
            </a:r>
            <a:r>
              <a:rPr lang="en-US" sz="1600" dirty="0"/>
              <a:t>)</a:t>
            </a:r>
            <a:endParaRPr lang="en-US" sz="1600" b="0" dirty="0"/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1252867" y="4428917"/>
            <a:ext cx="7365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 err="1"/>
              <a:t>I(t</a:t>
            </a:r>
            <a:r>
              <a:rPr lang="en-US" sz="1600" dirty="0"/>
              <a:t>)</a:t>
            </a:r>
            <a:endParaRPr lang="en-US" sz="1600" b="0" dirty="0"/>
          </a:p>
        </p:txBody>
      </p:sp>
      <p:sp>
        <p:nvSpPr>
          <p:cNvPr id="21509" name="Line 6"/>
          <p:cNvSpPr>
            <a:spLocks noChangeShapeType="1"/>
          </p:cNvSpPr>
          <p:nvPr/>
        </p:nvSpPr>
        <p:spPr bwMode="auto">
          <a:xfrm>
            <a:off x="2975235" y="1814571"/>
            <a:ext cx="3060701" cy="1393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4425493" y="1870070"/>
            <a:ext cx="1483983" cy="50136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1" name="Line 8"/>
          <p:cNvSpPr>
            <a:spLocks noChangeShapeType="1"/>
          </p:cNvSpPr>
          <p:nvPr/>
        </p:nvSpPr>
        <p:spPr bwMode="auto">
          <a:xfrm flipV="1">
            <a:off x="5870835" y="1814572"/>
            <a:ext cx="156264" cy="51974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5531110" y="1730434"/>
            <a:ext cx="26152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800" dirty="0" err="1"/>
              <a:t>q</a:t>
            </a:r>
            <a:endParaRPr lang="en-US" b="0" dirty="0"/>
          </a:p>
        </p:txBody>
      </p:sp>
      <p:sp>
        <p:nvSpPr>
          <p:cNvPr id="21513" name="AutoShape 12"/>
          <p:cNvSpPr>
            <a:spLocks noChangeArrowheads="1"/>
          </p:cNvSpPr>
          <p:nvPr/>
        </p:nvSpPr>
        <p:spPr bwMode="auto">
          <a:xfrm rot="-4031960">
            <a:off x="5921287" y="2380795"/>
            <a:ext cx="270701" cy="311444"/>
          </a:xfrm>
          <a:prstGeom prst="can">
            <a:avLst>
              <a:gd name="adj" fmla="val 24246"/>
            </a:avLst>
          </a:prstGeom>
          <a:solidFill>
            <a:srgbClr val="36E34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4" name="Text Box 13"/>
          <p:cNvSpPr txBox="1">
            <a:spLocks noChangeArrowheads="1"/>
          </p:cNvSpPr>
          <p:nvPr/>
        </p:nvSpPr>
        <p:spPr bwMode="auto">
          <a:xfrm>
            <a:off x="4798584" y="2652772"/>
            <a:ext cx="12285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b="0" dirty="0"/>
              <a:t>detector</a:t>
            </a:r>
          </a:p>
        </p:txBody>
      </p:sp>
      <p:sp>
        <p:nvSpPr>
          <p:cNvPr id="21515" name="Line 14"/>
          <p:cNvSpPr>
            <a:spLocks noChangeShapeType="1"/>
          </p:cNvSpPr>
          <p:nvPr/>
        </p:nvSpPr>
        <p:spPr bwMode="auto">
          <a:xfrm>
            <a:off x="5032635" y="4011672"/>
            <a:ext cx="833408" cy="0"/>
          </a:xfrm>
          <a:prstGeom prst="line">
            <a:avLst/>
          </a:prstGeom>
          <a:noFill/>
          <a:ln w="57150">
            <a:solidFill>
              <a:srgbClr val="E3143A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6" name="Line 15"/>
          <p:cNvSpPr>
            <a:spLocks noChangeShapeType="1"/>
          </p:cNvSpPr>
          <p:nvPr/>
        </p:nvSpPr>
        <p:spPr bwMode="auto">
          <a:xfrm flipH="1" flipV="1">
            <a:off x="6252643" y="2624490"/>
            <a:ext cx="227791" cy="2828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7" name="Line 16"/>
          <p:cNvSpPr>
            <a:spLocks noChangeShapeType="1"/>
          </p:cNvSpPr>
          <p:nvPr/>
        </p:nvSpPr>
        <p:spPr bwMode="auto">
          <a:xfrm flipV="1">
            <a:off x="6480435" y="2236847"/>
            <a:ext cx="633738" cy="38764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8" name="Text Box 19"/>
          <p:cNvSpPr txBox="1">
            <a:spLocks noChangeArrowheads="1"/>
          </p:cNvSpPr>
          <p:nvPr/>
        </p:nvSpPr>
        <p:spPr bwMode="auto">
          <a:xfrm>
            <a:off x="2141797" y="3767197"/>
            <a:ext cx="22836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E3143A"/>
                </a:solidFill>
              </a:rPr>
              <a:t>Scattering Intensity</a:t>
            </a:r>
            <a:endParaRPr lang="en-US" sz="1600" b="0" dirty="0">
              <a:solidFill>
                <a:srgbClr val="E3143A"/>
              </a:solidFill>
            </a:endParaRPr>
          </a:p>
        </p:txBody>
      </p:sp>
      <p:sp>
        <p:nvSpPr>
          <p:cNvPr id="21519" name="Text Box 20"/>
          <p:cNvSpPr txBox="1">
            <a:spLocks noChangeArrowheads="1"/>
          </p:cNvSpPr>
          <p:nvPr/>
        </p:nvSpPr>
        <p:spPr bwMode="auto">
          <a:xfrm>
            <a:off x="6328035" y="3783072"/>
            <a:ext cx="28159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E3143A"/>
                </a:solidFill>
              </a:rPr>
              <a:t>Dynamic Structure Factor</a:t>
            </a:r>
            <a:endParaRPr lang="en-US" sz="1600" b="0" dirty="0">
              <a:solidFill>
                <a:srgbClr val="E3143A"/>
              </a:solidFill>
            </a:endParaRPr>
          </a:p>
        </p:txBody>
      </p:sp>
      <p:sp>
        <p:nvSpPr>
          <p:cNvPr id="21520" name="Text Box 21"/>
          <p:cNvSpPr txBox="1">
            <a:spLocks noChangeArrowheads="1"/>
          </p:cNvSpPr>
          <p:nvPr/>
        </p:nvSpPr>
        <p:spPr bwMode="auto">
          <a:xfrm>
            <a:off x="6628073" y="1920935"/>
            <a:ext cx="8524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 err="1"/>
              <a:t>I(t</a:t>
            </a:r>
            <a:r>
              <a:rPr lang="en-US" sz="1600" dirty="0"/>
              <a:t>)</a:t>
            </a:r>
            <a:endParaRPr lang="en-US" sz="1600" b="0" dirty="0"/>
          </a:p>
        </p:txBody>
      </p:sp>
      <p:sp>
        <p:nvSpPr>
          <p:cNvPr id="21521" name="Text Box 22"/>
          <p:cNvSpPr txBox="1">
            <a:spLocks noChangeArrowheads="1"/>
          </p:cNvSpPr>
          <p:nvPr/>
        </p:nvSpPr>
        <p:spPr bwMode="auto">
          <a:xfrm>
            <a:off x="7245870" y="2002098"/>
            <a:ext cx="16634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dirty="0"/>
              <a:t>&lt;I(t)I(0)&gt;</a:t>
            </a:r>
            <a:endParaRPr lang="en-US" sz="1800" b="0" dirty="0"/>
          </a:p>
        </p:txBody>
      </p:sp>
      <p:sp>
        <p:nvSpPr>
          <p:cNvPr id="21522" name="Rectangle 25"/>
          <p:cNvSpPr>
            <a:spLocks noChangeArrowheads="1"/>
          </p:cNvSpPr>
          <p:nvPr/>
        </p:nvSpPr>
        <p:spPr bwMode="auto">
          <a:xfrm>
            <a:off x="1603635" y="1662172"/>
            <a:ext cx="937585" cy="20789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b="0"/>
              <a:t>Laser</a:t>
            </a:r>
          </a:p>
        </p:txBody>
      </p:sp>
      <p:graphicFrame>
        <p:nvGraphicFramePr>
          <p:cNvPr id="21523" name="Object 2"/>
          <p:cNvGraphicFramePr>
            <a:graphicFrameLocks noChangeAspect="1"/>
          </p:cNvGraphicFramePr>
          <p:nvPr/>
        </p:nvGraphicFramePr>
        <p:xfrm>
          <a:off x="6035936" y="2889309"/>
          <a:ext cx="2664086" cy="569713"/>
        </p:xfrm>
        <a:graphic>
          <a:graphicData uri="http://schemas.openxmlformats.org/presentationml/2006/ole">
            <p:oleObj spid="_x0000_s95234" name="Equation" r:id="rId4" imgW="2362200" imgH="508000" progId="Equation.3">
              <p:embed/>
            </p:oleObj>
          </a:graphicData>
        </a:graphic>
      </p:graphicFrame>
      <p:pic>
        <p:nvPicPr>
          <p:cNvPr id="2152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4373" y="4038659"/>
            <a:ext cx="2674937" cy="168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5" name="Text Box 18"/>
          <p:cNvSpPr txBox="1">
            <a:spLocks noChangeArrowheads="1"/>
          </p:cNvSpPr>
          <p:nvPr/>
        </p:nvSpPr>
        <p:spPr bwMode="auto">
          <a:xfrm>
            <a:off x="1209935" y="5838091"/>
            <a:ext cx="3588649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b="0" i="1"/>
              <a:t>Special methods for non-ergodic samples: Pusey and van Megen, 1989</a:t>
            </a:r>
          </a:p>
        </p:txBody>
      </p:sp>
      <p:grpSp>
        <p:nvGrpSpPr>
          <p:cNvPr id="2" name="Group 96"/>
          <p:cNvGrpSpPr>
            <a:grpSpLocks/>
          </p:cNvGrpSpPr>
          <p:nvPr/>
        </p:nvGrpSpPr>
        <p:grpSpPr bwMode="auto">
          <a:xfrm>
            <a:off x="4118235" y="1508184"/>
            <a:ext cx="416704" cy="415796"/>
            <a:chOff x="1776" y="768"/>
            <a:chExt cx="384" cy="384"/>
          </a:xfrm>
        </p:grpSpPr>
        <p:grpSp>
          <p:nvGrpSpPr>
            <p:cNvPr id="3" name="Group 61"/>
            <p:cNvGrpSpPr>
              <a:grpSpLocks/>
            </p:cNvGrpSpPr>
            <p:nvPr/>
          </p:nvGrpSpPr>
          <p:grpSpPr bwMode="auto">
            <a:xfrm>
              <a:off x="1816" y="816"/>
              <a:ext cx="288" cy="288"/>
              <a:chOff x="4095" y="2017"/>
              <a:chExt cx="895" cy="862"/>
            </a:xfrm>
          </p:grpSpPr>
          <p:grpSp>
            <p:nvGrpSpPr>
              <p:cNvPr id="4" name="Group 27"/>
              <p:cNvGrpSpPr>
                <a:grpSpLocks/>
              </p:cNvGrpSpPr>
              <p:nvPr/>
            </p:nvGrpSpPr>
            <p:grpSpPr bwMode="auto">
              <a:xfrm>
                <a:off x="4095" y="2117"/>
                <a:ext cx="419" cy="482"/>
                <a:chOff x="2306644" y="1143000"/>
                <a:chExt cx="1368425" cy="1655766"/>
              </a:xfrm>
            </p:grpSpPr>
            <p:grpSp>
              <p:nvGrpSpPr>
                <p:cNvPr id="5" name="Group 14"/>
                <p:cNvGrpSpPr>
                  <a:grpSpLocks/>
                </p:cNvGrpSpPr>
                <p:nvPr/>
              </p:nvGrpSpPr>
              <p:grpSpPr bwMode="auto">
                <a:xfrm rot="1740178">
                  <a:off x="2306644" y="1214441"/>
                  <a:ext cx="720726" cy="1368426"/>
                  <a:chOff x="2517" y="1298"/>
                  <a:chExt cx="454" cy="862"/>
                </a:xfrm>
              </p:grpSpPr>
              <p:sp>
                <p:nvSpPr>
                  <p:cNvPr id="21562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2744" y="1797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63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925" y="1298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6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517" y="1389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" name="Group 15"/>
                <p:cNvGrpSpPr>
                  <a:grpSpLocks/>
                </p:cNvGrpSpPr>
                <p:nvPr/>
              </p:nvGrpSpPr>
              <p:grpSpPr bwMode="auto">
                <a:xfrm rot="-1348934">
                  <a:off x="2954343" y="1430340"/>
                  <a:ext cx="720726" cy="1368426"/>
                  <a:chOff x="2517" y="1298"/>
                  <a:chExt cx="454" cy="862"/>
                </a:xfrm>
              </p:grpSpPr>
              <p:sp>
                <p:nvSpPr>
                  <p:cNvPr id="21559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744" y="1797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60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925" y="1298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61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517" y="1389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556" name="Oval 20"/>
                <p:cNvSpPr>
                  <a:spLocks noChangeArrowheads="1"/>
                </p:cNvSpPr>
                <p:nvPr/>
              </p:nvSpPr>
              <p:spPr bwMode="auto">
                <a:xfrm rot="5232983">
                  <a:off x="2845593" y="1251744"/>
                  <a:ext cx="73025" cy="57626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57" name="Oval 21"/>
                <p:cNvSpPr>
                  <a:spLocks noChangeArrowheads="1"/>
                </p:cNvSpPr>
                <p:nvPr/>
              </p:nvSpPr>
              <p:spPr bwMode="auto">
                <a:xfrm rot="5232983">
                  <a:off x="3063081" y="891381"/>
                  <a:ext cx="73025" cy="5762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58" name="Oval 22"/>
                <p:cNvSpPr>
                  <a:spLocks noChangeArrowheads="1"/>
                </p:cNvSpPr>
                <p:nvPr/>
              </p:nvSpPr>
              <p:spPr bwMode="auto">
                <a:xfrm rot="5232983">
                  <a:off x="2847181" y="2186781"/>
                  <a:ext cx="73025" cy="5762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 rot="-2221240">
                <a:off x="4571" y="2179"/>
                <a:ext cx="419" cy="482"/>
                <a:chOff x="2306646" y="1143000"/>
                <a:chExt cx="1368423" cy="1655768"/>
              </a:xfrm>
            </p:grpSpPr>
            <p:grpSp>
              <p:nvGrpSpPr>
                <p:cNvPr id="8" name="Group 14"/>
                <p:cNvGrpSpPr>
                  <a:grpSpLocks/>
                </p:cNvGrpSpPr>
                <p:nvPr/>
              </p:nvGrpSpPr>
              <p:grpSpPr bwMode="auto">
                <a:xfrm rot="1740178">
                  <a:off x="2306646" y="1214441"/>
                  <a:ext cx="720726" cy="1368426"/>
                  <a:chOff x="2517" y="1298"/>
                  <a:chExt cx="454" cy="862"/>
                </a:xfrm>
              </p:grpSpPr>
              <p:sp>
                <p:nvSpPr>
                  <p:cNvPr id="21551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2744" y="1797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52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925" y="1298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53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517" y="1389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" name="Group 15"/>
                <p:cNvGrpSpPr>
                  <a:grpSpLocks/>
                </p:cNvGrpSpPr>
                <p:nvPr/>
              </p:nvGrpSpPr>
              <p:grpSpPr bwMode="auto">
                <a:xfrm rot="-1348934">
                  <a:off x="2954343" y="1430342"/>
                  <a:ext cx="720726" cy="1368426"/>
                  <a:chOff x="2517" y="1298"/>
                  <a:chExt cx="454" cy="862"/>
                </a:xfrm>
              </p:grpSpPr>
              <p:sp>
                <p:nvSpPr>
                  <p:cNvPr id="21548" name="Oval 16"/>
                  <p:cNvSpPr>
                    <a:spLocks noChangeArrowheads="1"/>
                  </p:cNvSpPr>
                  <p:nvPr/>
                </p:nvSpPr>
                <p:spPr bwMode="auto">
                  <a:xfrm>
                    <a:off x="2744" y="1797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vert="eaVert"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4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925" y="1298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vert="eaVert"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1550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2517" y="1389"/>
                    <a:ext cx="46" cy="36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vert="eaVert"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545" name="Oval 20"/>
                <p:cNvSpPr>
                  <a:spLocks noChangeArrowheads="1"/>
                </p:cNvSpPr>
                <p:nvPr/>
              </p:nvSpPr>
              <p:spPr bwMode="auto">
                <a:xfrm rot="5232983">
                  <a:off x="2845593" y="1251744"/>
                  <a:ext cx="73025" cy="576262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46" name="Oval 21"/>
                <p:cNvSpPr>
                  <a:spLocks noChangeArrowheads="1"/>
                </p:cNvSpPr>
                <p:nvPr/>
              </p:nvSpPr>
              <p:spPr bwMode="auto">
                <a:xfrm rot="5232983">
                  <a:off x="3063081" y="891381"/>
                  <a:ext cx="73025" cy="5762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47" name="Oval 22"/>
                <p:cNvSpPr>
                  <a:spLocks noChangeArrowheads="1"/>
                </p:cNvSpPr>
                <p:nvPr/>
              </p:nvSpPr>
              <p:spPr bwMode="auto">
                <a:xfrm rot="5232983">
                  <a:off x="2847181" y="2186781"/>
                  <a:ext cx="73025" cy="5762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" name="Group 15"/>
              <p:cNvGrpSpPr>
                <a:grpSpLocks/>
              </p:cNvGrpSpPr>
              <p:nvPr/>
            </p:nvGrpSpPr>
            <p:grpSpPr bwMode="auto">
              <a:xfrm rot="-7171143">
                <a:off x="4351" y="2455"/>
                <a:ext cx="218" cy="397"/>
                <a:chOff x="2517" y="1298"/>
                <a:chExt cx="454" cy="862"/>
              </a:xfrm>
            </p:grpSpPr>
            <p:sp>
              <p:nvSpPr>
                <p:cNvPr id="21540" name="Oval 16"/>
                <p:cNvSpPr>
                  <a:spLocks noChangeArrowheads="1"/>
                </p:cNvSpPr>
                <p:nvPr/>
              </p:nvSpPr>
              <p:spPr bwMode="auto">
                <a:xfrm>
                  <a:off x="2744" y="1797"/>
                  <a:ext cx="46" cy="3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41" name="Oval 17"/>
                <p:cNvSpPr>
                  <a:spLocks noChangeArrowheads="1"/>
                </p:cNvSpPr>
                <p:nvPr/>
              </p:nvSpPr>
              <p:spPr bwMode="auto">
                <a:xfrm>
                  <a:off x="2925" y="1298"/>
                  <a:ext cx="46" cy="3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542" name="Oval 18"/>
                <p:cNvSpPr>
                  <a:spLocks noChangeArrowheads="1"/>
                </p:cNvSpPr>
                <p:nvPr/>
              </p:nvSpPr>
              <p:spPr bwMode="auto">
                <a:xfrm>
                  <a:off x="2517" y="1389"/>
                  <a:ext cx="46" cy="3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vert="eaVert"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535" name="Oval 20"/>
              <p:cNvSpPr>
                <a:spLocks noChangeArrowheads="1"/>
              </p:cNvSpPr>
              <p:nvPr/>
            </p:nvSpPr>
            <p:spPr bwMode="auto">
              <a:xfrm rot="-589226">
                <a:off x="4310" y="2703"/>
                <a:ext cx="22" cy="17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6" name="Oval 21"/>
              <p:cNvSpPr>
                <a:spLocks noChangeArrowheads="1"/>
              </p:cNvSpPr>
              <p:nvPr/>
            </p:nvSpPr>
            <p:spPr bwMode="auto">
              <a:xfrm rot="-589226">
                <a:off x="4199" y="2688"/>
                <a:ext cx="21" cy="17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7" name="Oval 22"/>
              <p:cNvSpPr>
                <a:spLocks noChangeArrowheads="1"/>
              </p:cNvSpPr>
              <p:nvPr/>
            </p:nvSpPr>
            <p:spPr bwMode="auto">
              <a:xfrm rot="-589226">
                <a:off x="4576" y="2641"/>
                <a:ext cx="21" cy="17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8" name="Oval 20"/>
              <p:cNvSpPr>
                <a:spLocks noChangeArrowheads="1"/>
              </p:cNvSpPr>
              <p:nvPr/>
            </p:nvSpPr>
            <p:spPr bwMode="auto">
              <a:xfrm rot="-589226">
                <a:off x="4592" y="2031"/>
                <a:ext cx="21" cy="17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9" name="Oval 21"/>
              <p:cNvSpPr>
                <a:spLocks noChangeArrowheads="1"/>
              </p:cNvSpPr>
              <p:nvPr/>
            </p:nvSpPr>
            <p:spPr bwMode="auto">
              <a:xfrm rot="-589226">
                <a:off x="4480" y="2017"/>
                <a:ext cx="21" cy="17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31" name="Oval 95"/>
            <p:cNvSpPr>
              <a:spLocks noChangeArrowheads="1"/>
            </p:cNvSpPr>
            <p:nvPr/>
          </p:nvSpPr>
          <p:spPr bwMode="auto">
            <a:xfrm>
              <a:off x="1776" y="768"/>
              <a:ext cx="384" cy="384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21527" name="Object 3"/>
          <p:cNvGraphicFramePr>
            <a:graphicFrameLocks noChangeAspect="1"/>
          </p:cNvGraphicFramePr>
          <p:nvPr/>
        </p:nvGraphicFramePr>
        <p:xfrm>
          <a:off x="5153285" y="6403241"/>
          <a:ext cx="1302201" cy="289739"/>
        </p:xfrm>
        <a:graphic>
          <a:graphicData uri="http://schemas.openxmlformats.org/presentationml/2006/ole">
            <p:oleObj spid="_x0000_s95235" name="Equation" r:id="rId6" imgW="914400" imgH="203200" progId="Equation.3">
              <p:embed/>
            </p:oleObj>
          </a:graphicData>
        </a:graphic>
      </p:graphicFrame>
      <p:graphicFrame>
        <p:nvGraphicFramePr>
          <p:cNvPr id="21528" name="Object 4"/>
          <p:cNvGraphicFramePr>
            <a:graphicFrameLocks noChangeAspect="1"/>
          </p:cNvGraphicFramePr>
          <p:nvPr/>
        </p:nvGraphicFramePr>
        <p:xfrm>
          <a:off x="1249623" y="2282885"/>
          <a:ext cx="1692861" cy="609864"/>
        </p:xfrm>
        <a:graphic>
          <a:graphicData uri="http://schemas.openxmlformats.org/presentationml/2006/ole">
            <p:oleObj spid="_x0000_s95236" name="Equation" r:id="rId7" imgW="1409700" imgH="508000" progId="Equation.3">
              <p:embed/>
            </p:oleObj>
          </a:graphicData>
        </a:graphic>
      </p:graphicFrame>
      <p:graphicFrame>
        <p:nvGraphicFramePr>
          <p:cNvPr id="21529" name="Object 5"/>
          <p:cNvGraphicFramePr>
            <a:graphicFrameLocks noChangeAspect="1"/>
          </p:cNvGraphicFramePr>
          <p:nvPr/>
        </p:nvGraphicFramePr>
        <p:xfrm>
          <a:off x="1248035" y="3167122"/>
          <a:ext cx="1731927" cy="339657"/>
        </p:xfrm>
        <a:graphic>
          <a:graphicData uri="http://schemas.openxmlformats.org/presentationml/2006/ole">
            <p:oleObj spid="_x0000_s95237" name="Equation" r:id="rId8" imgW="1358900" imgH="266700" progId="Equation.3">
              <p:embed/>
            </p:oleObj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6628073" y="5802352"/>
            <a:ext cx="1500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Solomon lab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7174" y="4079240"/>
            <a:ext cx="3216063" cy="1902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6023337" y="3987906"/>
            <a:ext cx="2819718" cy="1323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</a:t>
            </a:r>
            <a:r>
              <a:rPr lang="en-US" sz="1600" baseline="-25000" dirty="0"/>
              <a:t>s</a:t>
            </a:r>
            <a:r>
              <a:rPr lang="en-US" sz="1600" dirty="0"/>
              <a:t>    ~	</a:t>
            </a:r>
            <a:r>
              <a:rPr lang="en-US" sz="1600" dirty="0" err="1">
                <a:latin typeface="Symbol" charset="2"/>
              </a:rPr>
              <a:t>r</a:t>
            </a:r>
            <a:r>
              <a:rPr lang="en-US" sz="1600" dirty="0" err="1"/>
              <a:t>P(q)S(q</a:t>
            </a:r>
            <a:r>
              <a:rPr lang="en-US" sz="1600" dirty="0"/>
              <a:t>)</a:t>
            </a:r>
            <a:endParaRPr lang="en-US" sz="1600" b="0" dirty="0"/>
          </a:p>
          <a:p>
            <a:r>
              <a:rPr lang="en-US" sz="1600" b="0" dirty="0" err="1"/>
              <a:t>q</a:t>
            </a:r>
            <a:r>
              <a:rPr lang="en-US" sz="1600" b="0" dirty="0"/>
              <a:t>:	</a:t>
            </a:r>
            <a:r>
              <a:rPr lang="en-US" sz="1600" b="0" i="1" dirty="0"/>
              <a:t>scattering vector</a:t>
            </a:r>
          </a:p>
          <a:p>
            <a:r>
              <a:rPr lang="en-US" sz="1600" b="0" dirty="0" err="1">
                <a:latin typeface="Symbol" charset="2"/>
              </a:rPr>
              <a:t>r</a:t>
            </a:r>
            <a:r>
              <a:rPr lang="en-US" sz="1600" b="0" dirty="0"/>
              <a:t>:	</a:t>
            </a:r>
            <a:r>
              <a:rPr lang="en-US" sz="1600" b="0" i="1" dirty="0"/>
              <a:t>density</a:t>
            </a:r>
            <a:endParaRPr lang="en-US" sz="1600" b="0" dirty="0"/>
          </a:p>
          <a:p>
            <a:r>
              <a:rPr lang="en-US" sz="1600" b="0" dirty="0" err="1"/>
              <a:t>P(q</a:t>
            </a:r>
            <a:r>
              <a:rPr lang="en-US" sz="1600" b="0" dirty="0"/>
              <a:t>): 	</a:t>
            </a:r>
            <a:r>
              <a:rPr lang="en-US" sz="1600" b="0" i="1" dirty="0"/>
              <a:t>form factor</a:t>
            </a:r>
            <a:endParaRPr lang="en-US" sz="1600" b="0" dirty="0"/>
          </a:p>
          <a:p>
            <a:r>
              <a:rPr lang="en-US" sz="1600" b="0" dirty="0" err="1"/>
              <a:t>S(q</a:t>
            </a:r>
            <a:r>
              <a:rPr lang="en-US" sz="1600" b="0" dirty="0"/>
              <a:t>):	</a:t>
            </a:r>
            <a:r>
              <a:rPr lang="en-US" sz="1600" b="0" i="1" dirty="0"/>
              <a:t>structure factor</a:t>
            </a:r>
            <a:endParaRPr lang="en-US" sz="1600" b="0" dirty="0"/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5053374" y="5503968"/>
            <a:ext cx="3835043" cy="1200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b="0">
                <a:solidFill>
                  <a:srgbClr val="A3121B"/>
                </a:solidFill>
              </a:rPr>
              <a:t>Light scattering detects structure on scales from ~20 nm to ~ 20 </a:t>
            </a:r>
            <a:r>
              <a:rPr lang="en-US" b="0">
                <a:solidFill>
                  <a:srgbClr val="A3121B"/>
                </a:solidFill>
                <a:latin typeface="Symbol" charset="2"/>
              </a:rPr>
              <a:t>m</a:t>
            </a:r>
            <a:r>
              <a:rPr lang="en-US" b="0">
                <a:solidFill>
                  <a:srgbClr val="A3121B"/>
                </a:solidFill>
              </a:rPr>
              <a:t>m</a:t>
            </a:r>
            <a:endParaRPr lang="en-US" b="0"/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1758041" y="990600"/>
            <a:ext cx="6590665" cy="369332"/>
          </a:xfrm>
          <a:prstGeom prst="rect">
            <a:avLst/>
          </a:prstGeom>
          <a:noFill/>
          <a:ln w="9525">
            <a:solidFill>
              <a:srgbClr val="E3143A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0" i="1" dirty="0">
                <a:latin typeface="Century Gothic" charset="0"/>
              </a:rPr>
              <a:t>Structure factor, </a:t>
            </a:r>
            <a:r>
              <a:rPr lang="en-US" sz="1800" b="0" i="1" dirty="0" err="1">
                <a:latin typeface="Century Gothic" charset="0"/>
              </a:rPr>
              <a:t>S(q</a:t>
            </a:r>
            <a:r>
              <a:rPr lang="en-US" sz="1800" b="0" i="1" dirty="0">
                <a:latin typeface="Century Gothic" charset="0"/>
              </a:rPr>
              <a:t>), depends on particle configuration</a:t>
            </a:r>
            <a:endParaRPr lang="en-US" sz="1800" b="0" dirty="0"/>
          </a:p>
        </p:txBody>
      </p:sp>
      <p:graphicFrame>
        <p:nvGraphicFramePr>
          <p:cNvPr id="22533" name="Object 2"/>
          <p:cNvGraphicFramePr>
            <a:graphicFrameLocks noChangeAspect="1"/>
          </p:cNvGraphicFramePr>
          <p:nvPr/>
        </p:nvGraphicFramePr>
        <p:xfrm>
          <a:off x="1319575" y="2768970"/>
          <a:ext cx="3056110" cy="787030"/>
        </p:xfrm>
        <a:graphic>
          <a:graphicData uri="http://schemas.openxmlformats.org/presentationml/2006/ole">
            <p:oleObj spid="_x0000_s97282" name="Equation" r:id="rId4" imgW="2857500" imgH="736600" progId="Equation.3">
              <p:embed/>
            </p:oleObj>
          </a:graphicData>
        </a:graphic>
      </p:graphicFrame>
      <p:sp>
        <p:nvSpPr>
          <p:cNvPr id="22534" name="Line 9"/>
          <p:cNvSpPr>
            <a:spLocks noChangeShapeType="1"/>
          </p:cNvSpPr>
          <p:nvPr/>
        </p:nvSpPr>
        <p:spPr bwMode="auto">
          <a:xfrm>
            <a:off x="3127737" y="1955800"/>
            <a:ext cx="3298164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5" name="Line 10"/>
          <p:cNvSpPr>
            <a:spLocks noChangeShapeType="1"/>
          </p:cNvSpPr>
          <p:nvPr/>
        </p:nvSpPr>
        <p:spPr bwMode="auto">
          <a:xfrm>
            <a:off x="4660899" y="2108201"/>
            <a:ext cx="1362437" cy="60960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6" name="Line 11"/>
          <p:cNvSpPr>
            <a:spLocks noChangeShapeType="1"/>
          </p:cNvSpPr>
          <p:nvPr/>
        </p:nvSpPr>
        <p:spPr bwMode="auto">
          <a:xfrm flipV="1">
            <a:off x="6023337" y="1892300"/>
            <a:ext cx="402564" cy="8255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7" name="Text Box 12"/>
          <p:cNvSpPr txBox="1">
            <a:spLocks noChangeArrowheads="1"/>
          </p:cNvSpPr>
          <p:nvPr/>
        </p:nvSpPr>
        <p:spPr bwMode="auto">
          <a:xfrm>
            <a:off x="6312263" y="2028349"/>
            <a:ext cx="34114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800" dirty="0" err="1"/>
              <a:t>q</a:t>
            </a:r>
            <a:endParaRPr lang="en-US" b="0" dirty="0"/>
          </a:p>
        </p:txBody>
      </p:sp>
      <p:sp>
        <p:nvSpPr>
          <p:cNvPr id="22538" name="Oval 13"/>
          <p:cNvSpPr>
            <a:spLocks noChangeArrowheads="1"/>
          </p:cNvSpPr>
          <p:nvPr/>
        </p:nvSpPr>
        <p:spPr bwMode="auto">
          <a:xfrm>
            <a:off x="4423137" y="1925320"/>
            <a:ext cx="407670" cy="25908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9" name="Text Box 14"/>
          <p:cNvSpPr txBox="1">
            <a:spLocks noChangeArrowheads="1"/>
          </p:cNvSpPr>
          <p:nvPr/>
        </p:nvSpPr>
        <p:spPr bwMode="auto">
          <a:xfrm>
            <a:off x="3566007" y="1492944"/>
            <a:ext cx="229223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b="0" dirty="0"/>
              <a:t>scattering volume</a:t>
            </a:r>
          </a:p>
        </p:txBody>
      </p:sp>
      <p:sp>
        <p:nvSpPr>
          <p:cNvPr id="22540" name="AutoShape 15"/>
          <p:cNvSpPr>
            <a:spLocks noChangeArrowheads="1"/>
          </p:cNvSpPr>
          <p:nvPr/>
        </p:nvSpPr>
        <p:spPr bwMode="auto">
          <a:xfrm rot="-4031960">
            <a:off x="6082622" y="2630417"/>
            <a:ext cx="224896" cy="406254"/>
          </a:xfrm>
          <a:prstGeom prst="can">
            <a:avLst>
              <a:gd name="adj" fmla="val 24246"/>
            </a:avLst>
          </a:prstGeom>
          <a:solidFill>
            <a:srgbClr val="36E34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1" name="Text Box 16"/>
          <p:cNvSpPr txBox="1">
            <a:spLocks noChangeArrowheads="1"/>
          </p:cNvSpPr>
          <p:nvPr/>
        </p:nvSpPr>
        <p:spPr bwMode="auto">
          <a:xfrm>
            <a:off x="5407387" y="3105309"/>
            <a:ext cx="12090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b="0" dirty="0"/>
              <a:t>detector</a:t>
            </a:r>
          </a:p>
        </p:txBody>
      </p:sp>
      <p:sp>
        <p:nvSpPr>
          <p:cNvPr id="22542" name="Line 17"/>
          <p:cNvSpPr>
            <a:spLocks noChangeShapeType="1"/>
          </p:cNvSpPr>
          <p:nvPr/>
        </p:nvSpPr>
        <p:spPr bwMode="auto">
          <a:xfrm>
            <a:off x="6480537" y="2903220"/>
            <a:ext cx="135890" cy="4318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3" name="Line 18"/>
          <p:cNvSpPr>
            <a:spLocks noChangeShapeType="1"/>
          </p:cNvSpPr>
          <p:nvPr/>
        </p:nvSpPr>
        <p:spPr bwMode="auto">
          <a:xfrm flipV="1">
            <a:off x="6632937" y="2860040"/>
            <a:ext cx="339725" cy="8636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44" name="Text Box 19"/>
          <p:cNvSpPr txBox="1">
            <a:spLocks noChangeArrowheads="1"/>
          </p:cNvSpPr>
          <p:nvPr/>
        </p:nvSpPr>
        <p:spPr bwMode="auto">
          <a:xfrm>
            <a:off x="7369537" y="2733943"/>
            <a:ext cx="1518880" cy="338554"/>
          </a:xfrm>
          <a:prstGeom prst="rect">
            <a:avLst/>
          </a:prstGeom>
          <a:noFill/>
          <a:ln w="9525">
            <a:solidFill>
              <a:srgbClr val="B00723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600" b="0" dirty="0"/>
              <a:t>Intensity, I</a:t>
            </a:r>
            <a:r>
              <a:rPr lang="en-US" sz="1600" b="0" baseline="-25000" dirty="0"/>
              <a:t>s</a:t>
            </a:r>
            <a:endParaRPr lang="en-US" sz="1600" b="0" dirty="0"/>
          </a:p>
        </p:txBody>
      </p:sp>
      <p:sp>
        <p:nvSpPr>
          <p:cNvPr id="22545" name="Text Box 20"/>
          <p:cNvSpPr txBox="1">
            <a:spLocks noChangeArrowheads="1"/>
          </p:cNvSpPr>
          <p:nvPr/>
        </p:nvSpPr>
        <p:spPr bwMode="auto">
          <a:xfrm>
            <a:off x="3376974" y="4144116"/>
            <a:ext cx="14947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800" b="0" i="1" dirty="0"/>
              <a:t>Typical </a:t>
            </a:r>
          </a:p>
          <a:p>
            <a:r>
              <a:rPr lang="en-US" sz="1800" b="0" i="1" dirty="0"/>
              <a:t>gel </a:t>
            </a:r>
            <a:r>
              <a:rPr lang="en-US" sz="1800" b="0" i="1" dirty="0" err="1"/>
              <a:t>S(q</a:t>
            </a:r>
            <a:r>
              <a:rPr lang="en-US" sz="1800" b="0" i="1" dirty="0"/>
              <a:t>)</a:t>
            </a:r>
            <a:endParaRPr lang="en-US" sz="1800" b="0" dirty="0"/>
          </a:p>
        </p:txBody>
      </p:sp>
      <p:sp>
        <p:nvSpPr>
          <p:cNvPr id="22546" name="Rectangle 21"/>
          <p:cNvSpPr>
            <a:spLocks noChangeArrowheads="1"/>
          </p:cNvSpPr>
          <p:nvPr/>
        </p:nvSpPr>
        <p:spPr bwMode="auto">
          <a:xfrm>
            <a:off x="6439262" y="2077720"/>
            <a:ext cx="20935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b="0" i="1" dirty="0"/>
              <a:t> = </a:t>
            </a:r>
            <a:r>
              <a:rPr lang="en-US" sz="1800" b="0" i="1" dirty="0"/>
              <a:t>4</a:t>
            </a:r>
            <a:r>
              <a:rPr lang="en-US" sz="1800" b="0" i="1" dirty="0">
                <a:latin typeface="Symbol" charset="2"/>
              </a:rPr>
              <a:t>p</a:t>
            </a:r>
            <a:r>
              <a:rPr lang="en-US" sz="1800" b="0" i="1" dirty="0"/>
              <a:t>n</a:t>
            </a:r>
            <a:r>
              <a:rPr lang="en-US" sz="1800" b="0" i="1" dirty="0">
                <a:latin typeface="Symbol" charset="2"/>
              </a:rPr>
              <a:t>l</a:t>
            </a:r>
            <a:r>
              <a:rPr lang="en-US" sz="1800" b="0" i="1" baseline="30000" dirty="0">
                <a:latin typeface="Symbol" charset="2"/>
              </a:rPr>
              <a:t></a:t>
            </a:r>
            <a:r>
              <a:rPr lang="en-US" sz="1800" b="0" i="1" dirty="0"/>
              <a:t>sin(</a:t>
            </a:r>
            <a:r>
              <a:rPr lang="en-US" sz="1800" b="0" i="1" dirty="0">
                <a:latin typeface="Symbol" charset="2"/>
              </a:rPr>
              <a:t>q</a:t>
            </a:r>
            <a:r>
              <a:rPr lang="en-US" sz="1800" b="0" i="1" dirty="0"/>
              <a:t>/2)</a:t>
            </a:r>
          </a:p>
        </p:txBody>
      </p:sp>
      <p:sp>
        <p:nvSpPr>
          <p:cNvPr id="22547" name="Text Box 22"/>
          <p:cNvSpPr txBox="1">
            <a:spLocks noChangeArrowheads="1"/>
          </p:cNvSpPr>
          <p:nvPr/>
        </p:nvSpPr>
        <p:spPr bwMode="auto">
          <a:xfrm>
            <a:off x="5101634" y="1955800"/>
            <a:ext cx="3057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b="0" dirty="0" err="1">
                <a:latin typeface="Symbol" charset="2"/>
              </a:rPr>
              <a:t>q</a:t>
            </a:r>
            <a:endParaRPr lang="en-US" b="0" dirty="0"/>
          </a:p>
        </p:txBody>
      </p:sp>
      <p:sp>
        <p:nvSpPr>
          <p:cNvPr id="22548" name="Rectangle 23"/>
          <p:cNvSpPr>
            <a:spLocks noChangeArrowheads="1"/>
          </p:cNvSpPr>
          <p:nvPr/>
        </p:nvSpPr>
        <p:spPr bwMode="auto">
          <a:xfrm>
            <a:off x="1527537" y="1892300"/>
            <a:ext cx="16002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1600" b="0" dirty="0"/>
              <a:t>Incident light, </a:t>
            </a:r>
            <a:r>
              <a:rPr lang="en-US" sz="1600" b="0" dirty="0" err="1">
                <a:latin typeface="Symbol" charset="2"/>
              </a:rPr>
              <a:t>l</a:t>
            </a:r>
            <a:endParaRPr lang="en-US" sz="1600" b="0" dirty="0"/>
          </a:p>
        </p:txBody>
      </p:sp>
      <p:sp>
        <p:nvSpPr>
          <p:cNvPr id="22549" name="Rectangle 25"/>
          <p:cNvSpPr>
            <a:spLocks noChangeArrowheads="1"/>
          </p:cNvSpPr>
          <p:nvPr/>
        </p:nvSpPr>
        <p:spPr bwMode="auto">
          <a:xfrm>
            <a:off x="1014774" y="342900"/>
            <a:ext cx="8153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l"/>
            <a:r>
              <a:rPr lang="en-US" sz="3200">
                <a:solidFill>
                  <a:schemeClr val="tx2"/>
                </a:solidFill>
                <a:latin typeface="Optima ExtraBlack" charset="0"/>
              </a:rPr>
              <a:t>Structure from Scattering</a:t>
            </a:r>
            <a:endParaRPr lang="en-US" sz="3600" b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65213" y="6171684"/>
            <a:ext cx="1500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Solomon lab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1" y="3430175"/>
            <a:ext cx="3767413" cy="222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9663" y="3576803"/>
            <a:ext cx="3390248" cy="218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200" b="1">
                <a:ea typeface="ＭＳ Ｐゴシック" charset="-128"/>
                <a:cs typeface="ＭＳ Ｐゴシック" charset="-128"/>
              </a:rPr>
              <a:t>Static Light Scattering</a:t>
            </a:r>
            <a:endParaRPr lang="en-US" sz="360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977900" y="1335087"/>
            <a:ext cx="8047313" cy="1552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7" name="Rectangle 7"/>
          <p:cNvSpPr>
            <a:spLocks noChangeArrowheads="1"/>
          </p:cNvSpPr>
          <p:nvPr/>
        </p:nvSpPr>
        <p:spPr bwMode="auto">
          <a:xfrm>
            <a:off x="976314" y="3494683"/>
            <a:ext cx="3134640" cy="255528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8" name="Rectangle 8"/>
          <p:cNvSpPr>
            <a:spLocks noChangeArrowheads="1"/>
          </p:cNvSpPr>
          <p:nvPr/>
        </p:nvSpPr>
        <p:spPr bwMode="auto">
          <a:xfrm>
            <a:off x="5148264" y="3496602"/>
            <a:ext cx="3876950" cy="25533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6376866" y="1619473"/>
            <a:ext cx="2710954" cy="8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0" dirty="0">
                <a:latin typeface="Optima" charset="0"/>
              </a:rPr>
              <a:t>USALS</a:t>
            </a:r>
          </a:p>
          <a:p>
            <a:r>
              <a:rPr lang="en-US" sz="1200" b="0" dirty="0">
                <a:solidFill>
                  <a:srgbClr val="EE080B"/>
                </a:solidFill>
                <a:sym typeface="Symbol" charset="2"/>
              </a:rPr>
              <a:t></a:t>
            </a:r>
            <a:r>
              <a:rPr lang="en-US" sz="1200" b="0" baseline="-25000" dirty="0">
                <a:solidFill>
                  <a:srgbClr val="EE080B"/>
                </a:solidFill>
                <a:sym typeface="Symbol" charset="2"/>
              </a:rPr>
              <a:t>0 </a:t>
            </a:r>
            <a:r>
              <a:rPr lang="en-US" sz="1200" b="0" dirty="0">
                <a:solidFill>
                  <a:srgbClr val="EE080B"/>
                </a:solidFill>
                <a:sym typeface="Symbol" charset="2"/>
              </a:rPr>
              <a:t>= 0.633 </a:t>
            </a:r>
            <a:r>
              <a:rPr lang="en-US" sz="1200" b="0" dirty="0" err="1">
                <a:solidFill>
                  <a:srgbClr val="EE080B"/>
                </a:solidFill>
                <a:sym typeface="Symbol" charset="2"/>
              </a:rPr>
              <a:t>m</a:t>
            </a:r>
            <a:endParaRPr lang="en-US" sz="1200" b="0" dirty="0">
              <a:sym typeface="Symbol" charset="2"/>
            </a:endParaRPr>
          </a:p>
          <a:p>
            <a:pPr>
              <a:lnSpc>
                <a:spcPct val="115000"/>
              </a:lnSpc>
            </a:pPr>
            <a:r>
              <a:rPr lang="en-US" sz="1400" dirty="0"/>
              <a:t>0.0461 </a:t>
            </a:r>
            <a:r>
              <a:rPr lang="en-US" sz="1400" dirty="0" err="1">
                <a:sym typeface="Symbol" charset="2"/>
              </a:rPr>
              <a:t>m</a:t>
            </a:r>
            <a:r>
              <a:rPr lang="en-US" sz="1400" baseline="30000" dirty="0">
                <a:sym typeface="Symbol" charset="2"/>
              </a:rPr>
              <a:t>–1 </a:t>
            </a:r>
            <a:r>
              <a:rPr lang="en-US" sz="1400" dirty="0"/>
              <a:t>&lt; </a:t>
            </a:r>
            <a:r>
              <a:rPr lang="en-US" sz="1400" i="1" dirty="0" err="1"/>
              <a:t>q</a:t>
            </a:r>
            <a:r>
              <a:rPr lang="en-US" sz="1400" i="1" dirty="0"/>
              <a:t> </a:t>
            </a:r>
            <a:r>
              <a:rPr lang="en-US" sz="1400" dirty="0"/>
              <a:t>&lt; 1.85 </a:t>
            </a:r>
            <a:r>
              <a:rPr lang="en-US" sz="1400" dirty="0" err="1">
                <a:sym typeface="Symbol" charset="2"/>
              </a:rPr>
              <a:t>m</a:t>
            </a:r>
            <a:r>
              <a:rPr lang="en-US" sz="1400" baseline="30000" dirty="0">
                <a:sym typeface="Symbol" charset="2"/>
              </a:rPr>
              <a:t>–1</a:t>
            </a:r>
            <a:endParaRPr lang="en-US" sz="1400" b="0" dirty="0"/>
          </a:p>
        </p:txBody>
      </p:sp>
      <p:sp>
        <p:nvSpPr>
          <p:cNvPr id="23560" name="Rectangle 10"/>
          <p:cNvSpPr>
            <a:spLocks noChangeArrowheads="1"/>
          </p:cNvSpPr>
          <p:nvPr/>
        </p:nvSpPr>
        <p:spPr bwMode="auto">
          <a:xfrm>
            <a:off x="1995489" y="5134198"/>
            <a:ext cx="2343587" cy="7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0" dirty="0">
                <a:latin typeface="Optima" charset="0"/>
              </a:rPr>
              <a:t>SALS</a:t>
            </a:r>
          </a:p>
          <a:p>
            <a:r>
              <a:rPr lang="en-US" sz="1200" b="0" dirty="0">
                <a:solidFill>
                  <a:srgbClr val="13953D"/>
                </a:solidFill>
                <a:sym typeface="Symbol" charset="2"/>
              </a:rPr>
              <a:t></a:t>
            </a:r>
            <a:r>
              <a:rPr lang="en-US" sz="1200" b="0" baseline="-25000" dirty="0">
                <a:solidFill>
                  <a:srgbClr val="13953D"/>
                </a:solidFill>
                <a:sym typeface="Symbol" charset="2"/>
              </a:rPr>
              <a:t>0 </a:t>
            </a:r>
            <a:r>
              <a:rPr lang="en-US" sz="1200" b="0" dirty="0">
                <a:solidFill>
                  <a:srgbClr val="13953D"/>
                </a:solidFill>
                <a:sym typeface="Symbol" charset="2"/>
              </a:rPr>
              <a:t>= 0.532 </a:t>
            </a:r>
            <a:r>
              <a:rPr lang="en-US" sz="1200" b="0" dirty="0" err="1">
                <a:solidFill>
                  <a:srgbClr val="13953D"/>
                </a:solidFill>
                <a:sym typeface="Symbol" charset="2"/>
              </a:rPr>
              <a:t>m</a:t>
            </a:r>
            <a:endParaRPr lang="en-US" sz="1200" b="0" dirty="0">
              <a:sym typeface="Symbol" charset="2"/>
            </a:endParaRPr>
          </a:p>
          <a:p>
            <a:pPr>
              <a:lnSpc>
                <a:spcPct val="115000"/>
              </a:lnSpc>
            </a:pPr>
            <a:r>
              <a:rPr lang="en-US" sz="1200" dirty="0"/>
              <a:t>0.822 </a:t>
            </a:r>
            <a:r>
              <a:rPr lang="en-US" sz="1200" dirty="0" err="1">
                <a:sym typeface="Symbol" charset="2"/>
              </a:rPr>
              <a:t>m</a:t>
            </a:r>
            <a:r>
              <a:rPr lang="en-US" sz="1200" baseline="30000" dirty="0">
                <a:sym typeface="Symbol" charset="2"/>
              </a:rPr>
              <a:t>–1 </a:t>
            </a:r>
            <a:r>
              <a:rPr lang="en-US" sz="1200" dirty="0"/>
              <a:t>&lt; </a:t>
            </a:r>
            <a:r>
              <a:rPr lang="en-US" sz="1200" i="1" dirty="0" err="1"/>
              <a:t>q</a:t>
            </a:r>
            <a:r>
              <a:rPr lang="en-US" sz="1200" i="1" dirty="0"/>
              <a:t> </a:t>
            </a:r>
            <a:r>
              <a:rPr lang="en-US" sz="1200" dirty="0"/>
              <a:t>&lt; 6.76 </a:t>
            </a:r>
            <a:r>
              <a:rPr lang="en-US" sz="1200" dirty="0" err="1">
                <a:sym typeface="Symbol" charset="2"/>
              </a:rPr>
              <a:t>m</a:t>
            </a:r>
            <a:r>
              <a:rPr lang="en-US" sz="1200" baseline="30000" dirty="0">
                <a:sym typeface="Symbol" charset="2"/>
              </a:rPr>
              <a:t>–1</a:t>
            </a:r>
          </a:p>
        </p:txBody>
      </p:sp>
      <p:sp>
        <p:nvSpPr>
          <p:cNvPr id="23561" name="Rectangle 11"/>
          <p:cNvSpPr>
            <a:spLocks noChangeArrowheads="1"/>
          </p:cNvSpPr>
          <p:nvPr/>
        </p:nvSpPr>
        <p:spPr bwMode="auto">
          <a:xfrm>
            <a:off x="5148264" y="5083333"/>
            <a:ext cx="2274586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0" dirty="0">
                <a:latin typeface="Optima" charset="0"/>
              </a:rPr>
              <a:t>WALS</a:t>
            </a:r>
          </a:p>
          <a:p>
            <a:pPr algn="l"/>
            <a:r>
              <a:rPr lang="en-US" sz="1200" b="0" dirty="0">
                <a:solidFill>
                  <a:srgbClr val="0000F4"/>
                </a:solidFill>
                <a:sym typeface="Symbol" charset="2"/>
              </a:rPr>
              <a:t></a:t>
            </a:r>
            <a:r>
              <a:rPr lang="en-US" sz="1200" b="0" baseline="-25000" dirty="0">
                <a:solidFill>
                  <a:srgbClr val="0000F4"/>
                </a:solidFill>
                <a:sym typeface="Symbol" charset="2"/>
              </a:rPr>
              <a:t>0 </a:t>
            </a:r>
            <a:r>
              <a:rPr lang="en-US" sz="1200" b="0" dirty="0">
                <a:solidFill>
                  <a:srgbClr val="0000F4"/>
                </a:solidFill>
                <a:sym typeface="Symbol" charset="2"/>
              </a:rPr>
              <a:t>= 0.488 </a:t>
            </a:r>
            <a:r>
              <a:rPr lang="en-US" sz="1200" b="0" dirty="0" err="1">
                <a:solidFill>
                  <a:srgbClr val="0000F4"/>
                </a:solidFill>
                <a:sym typeface="Symbol" charset="2"/>
              </a:rPr>
              <a:t>m</a:t>
            </a:r>
            <a:endParaRPr lang="en-US" sz="1200" b="0" dirty="0">
              <a:sym typeface="Symbol" charset="2"/>
            </a:endParaRPr>
          </a:p>
          <a:p>
            <a:pPr algn="l">
              <a:lnSpc>
                <a:spcPct val="115000"/>
              </a:lnSpc>
            </a:pPr>
            <a:r>
              <a:rPr lang="en-US" sz="1200" dirty="0"/>
              <a:t>3.58 </a:t>
            </a:r>
            <a:r>
              <a:rPr lang="en-US" sz="1200" dirty="0" err="1">
                <a:sym typeface="Symbol" charset="2"/>
              </a:rPr>
              <a:t>m</a:t>
            </a:r>
            <a:r>
              <a:rPr lang="en-US" sz="1200" baseline="30000" dirty="0">
                <a:sym typeface="Symbol" charset="2"/>
              </a:rPr>
              <a:t>–1 </a:t>
            </a:r>
            <a:r>
              <a:rPr lang="en-US" sz="1200" dirty="0"/>
              <a:t>&lt;</a:t>
            </a:r>
            <a:r>
              <a:rPr lang="en-US" sz="2000" dirty="0"/>
              <a:t> </a:t>
            </a:r>
            <a:r>
              <a:rPr lang="en-US" sz="1200" i="1" dirty="0" err="1"/>
              <a:t>q</a:t>
            </a:r>
            <a:r>
              <a:rPr lang="en-US" sz="1200" i="1" dirty="0"/>
              <a:t> </a:t>
            </a:r>
            <a:r>
              <a:rPr lang="en-US" sz="1200" dirty="0"/>
              <a:t>&lt; 33.1 </a:t>
            </a:r>
            <a:r>
              <a:rPr lang="en-US" sz="1200" dirty="0" err="1">
                <a:sym typeface="Symbol" charset="2"/>
              </a:rPr>
              <a:t>m</a:t>
            </a:r>
            <a:r>
              <a:rPr lang="en-US" sz="1200" baseline="30000" dirty="0">
                <a:sym typeface="Symbol" charset="2"/>
              </a:rPr>
              <a:t>–1</a:t>
            </a: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8166391" y="4538562"/>
            <a:ext cx="77749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Detector</a:t>
            </a:r>
          </a:p>
        </p:txBody>
      </p:sp>
      <p:sp>
        <p:nvSpPr>
          <p:cNvPr id="23563" name="Text Box 13"/>
          <p:cNvSpPr txBox="1">
            <a:spLocks noChangeArrowheads="1"/>
          </p:cNvSpPr>
          <p:nvPr/>
        </p:nvSpPr>
        <p:spPr bwMode="auto">
          <a:xfrm>
            <a:off x="5641976" y="4837112"/>
            <a:ext cx="148969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Index Matching Vat</a:t>
            </a:r>
          </a:p>
        </p:txBody>
      </p:sp>
      <p:sp>
        <p:nvSpPr>
          <p:cNvPr id="23564" name="Text Box 14"/>
          <p:cNvSpPr txBox="1">
            <a:spLocks noChangeArrowheads="1"/>
          </p:cNvSpPr>
          <p:nvPr/>
        </p:nvSpPr>
        <p:spPr bwMode="auto">
          <a:xfrm>
            <a:off x="6805614" y="5160962"/>
            <a:ext cx="124079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Scattered Beam</a:t>
            </a:r>
          </a:p>
        </p:txBody>
      </p:sp>
      <p:sp>
        <p:nvSpPr>
          <p:cNvPr id="23565" name="Text Box 15"/>
          <p:cNvSpPr txBox="1">
            <a:spLocks noChangeArrowheads="1"/>
          </p:cNvSpPr>
          <p:nvPr/>
        </p:nvSpPr>
        <p:spPr bwMode="auto">
          <a:xfrm>
            <a:off x="6140451" y="3589337"/>
            <a:ext cx="77749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Detector</a:t>
            </a:r>
          </a:p>
        </p:txBody>
      </p:sp>
      <p:sp>
        <p:nvSpPr>
          <p:cNvPr id="23566" name="Text Box 16"/>
          <p:cNvSpPr txBox="1">
            <a:spLocks noChangeArrowheads="1"/>
          </p:cNvSpPr>
          <p:nvPr/>
        </p:nvSpPr>
        <p:spPr bwMode="auto">
          <a:xfrm>
            <a:off x="7472363" y="3448049"/>
            <a:ext cx="6407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b="0">
                <a:latin typeface="Copperplate" charset="0"/>
              </a:rPr>
              <a:t>Sample</a:t>
            </a:r>
            <a:endParaRPr lang="en-US" b="0"/>
          </a:p>
        </p:txBody>
      </p:sp>
      <p:sp>
        <p:nvSpPr>
          <p:cNvPr id="23567" name="Text Box 17"/>
          <p:cNvSpPr txBox="1">
            <a:spLocks noChangeArrowheads="1"/>
          </p:cNvSpPr>
          <p:nvPr/>
        </p:nvSpPr>
        <p:spPr bwMode="auto">
          <a:xfrm>
            <a:off x="5607052" y="4384674"/>
            <a:ext cx="112620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Beam Splitter</a:t>
            </a:r>
          </a:p>
        </p:txBody>
      </p:sp>
      <p:sp>
        <p:nvSpPr>
          <p:cNvPr id="23568" name="Text Box 18"/>
          <p:cNvSpPr txBox="1">
            <a:spLocks noChangeArrowheads="1"/>
          </p:cNvSpPr>
          <p:nvPr/>
        </p:nvSpPr>
        <p:spPr bwMode="auto">
          <a:xfrm>
            <a:off x="8166391" y="4157662"/>
            <a:ext cx="85882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Beam Stop</a:t>
            </a:r>
          </a:p>
        </p:txBody>
      </p:sp>
      <p:sp>
        <p:nvSpPr>
          <p:cNvPr id="23569" name="Rectangle 19"/>
          <p:cNvSpPr>
            <a:spLocks noChangeArrowheads="1"/>
          </p:cNvSpPr>
          <p:nvPr/>
        </p:nvSpPr>
        <p:spPr bwMode="auto">
          <a:xfrm>
            <a:off x="3681542" y="2448307"/>
            <a:ext cx="11697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0" dirty="0">
                <a:latin typeface="Copperplate" charset="0"/>
              </a:rPr>
              <a:t>Beam Stop</a:t>
            </a:r>
          </a:p>
        </p:txBody>
      </p:sp>
      <p:sp>
        <p:nvSpPr>
          <p:cNvPr id="23570" name="Rectangle 20"/>
          <p:cNvSpPr>
            <a:spLocks noChangeArrowheads="1"/>
          </p:cNvSpPr>
          <p:nvPr/>
        </p:nvSpPr>
        <p:spPr bwMode="auto">
          <a:xfrm>
            <a:off x="1757363" y="4551659"/>
            <a:ext cx="1446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0" dirty="0">
                <a:latin typeface="Copperplate" charset="0"/>
              </a:rPr>
              <a:t>Beam</a:t>
            </a:r>
          </a:p>
          <a:p>
            <a:r>
              <a:rPr lang="en-US" sz="1200" b="0" dirty="0">
                <a:latin typeface="Copperplate" charset="0"/>
              </a:rPr>
              <a:t> Stop</a:t>
            </a:r>
          </a:p>
        </p:txBody>
      </p:sp>
      <p:sp>
        <p:nvSpPr>
          <p:cNvPr id="23571" name="Text Box 21"/>
          <p:cNvSpPr txBox="1">
            <a:spLocks noChangeArrowheads="1"/>
          </p:cNvSpPr>
          <p:nvPr/>
        </p:nvSpPr>
        <p:spPr bwMode="auto">
          <a:xfrm>
            <a:off x="988924" y="3430175"/>
            <a:ext cx="6382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 err="1">
                <a:latin typeface="Copperplate" charset="0"/>
              </a:rPr>
              <a:t>Parab</a:t>
            </a:r>
            <a:r>
              <a:rPr lang="en-US" sz="1000" b="0" dirty="0">
                <a:latin typeface="Copperplate" charset="0"/>
              </a:rPr>
              <a:t>.</a:t>
            </a:r>
          </a:p>
          <a:p>
            <a:r>
              <a:rPr lang="en-US" sz="1000" b="0" dirty="0">
                <a:latin typeface="Copperplate" charset="0"/>
              </a:rPr>
              <a:t>Mirror</a:t>
            </a:r>
          </a:p>
        </p:txBody>
      </p:sp>
      <p:sp>
        <p:nvSpPr>
          <p:cNvPr id="23572" name="Text Box 22"/>
          <p:cNvSpPr txBox="1">
            <a:spLocks noChangeArrowheads="1"/>
          </p:cNvSpPr>
          <p:nvPr/>
        </p:nvSpPr>
        <p:spPr bwMode="auto">
          <a:xfrm>
            <a:off x="3203577" y="4157662"/>
            <a:ext cx="7023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Pinhole</a:t>
            </a:r>
          </a:p>
        </p:txBody>
      </p:sp>
      <p:sp>
        <p:nvSpPr>
          <p:cNvPr id="23573" name="Text Box 23"/>
          <p:cNvSpPr txBox="1">
            <a:spLocks noChangeArrowheads="1"/>
          </p:cNvSpPr>
          <p:nvPr/>
        </p:nvSpPr>
        <p:spPr bwMode="auto">
          <a:xfrm>
            <a:off x="2027238" y="3169444"/>
            <a:ext cx="142932" cy="38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endParaRPr lang="en-US" b="0"/>
          </a:p>
        </p:txBody>
      </p:sp>
      <p:sp>
        <p:nvSpPr>
          <p:cNvPr id="23574" name="Text Box 24"/>
          <p:cNvSpPr txBox="1">
            <a:spLocks noChangeArrowheads="1"/>
          </p:cNvSpPr>
          <p:nvPr/>
        </p:nvSpPr>
        <p:spPr bwMode="auto">
          <a:xfrm>
            <a:off x="4110954" y="4145344"/>
            <a:ext cx="952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/>
            <a:r>
              <a:rPr lang="en-US" sz="1200" b="0" dirty="0">
                <a:latin typeface="Copperplate" charset="0"/>
              </a:rPr>
              <a:t>CCD</a:t>
            </a:r>
          </a:p>
          <a:p>
            <a:pPr algn="r"/>
            <a:r>
              <a:rPr lang="en-US" sz="1200" b="0" dirty="0">
                <a:latin typeface="Copperplate" charset="0"/>
              </a:rPr>
              <a:t>Camera</a:t>
            </a:r>
          </a:p>
        </p:txBody>
      </p:sp>
      <p:sp>
        <p:nvSpPr>
          <p:cNvPr id="23575" name="Text Box 25"/>
          <p:cNvSpPr txBox="1">
            <a:spLocks noChangeArrowheads="1"/>
          </p:cNvSpPr>
          <p:nvPr/>
        </p:nvSpPr>
        <p:spPr bwMode="auto">
          <a:xfrm>
            <a:off x="1627188" y="5013324"/>
            <a:ext cx="64072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b="0" dirty="0">
                <a:latin typeface="Copperplate" charset="0"/>
              </a:rPr>
              <a:t>Sample</a:t>
            </a:r>
          </a:p>
        </p:txBody>
      </p:sp>
      <p:pic>
        <p:nvPicPr>
          <p:cNvPr id="23576" name="Picture 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2513" y="1489347"/>
            <a:ext cx="4730810" cy="1245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77" name="Text Box 27"/>
          <p:cNvSpPr txBox="1">
            <a:spLocks noChangeArrowheads="1"/>
          </p:cNvSpPr>
          <p:nvPr/>
        </p:nvSpPr>
        <p:spPr bwMode="auto">
          <a:xfrm>
            <a:off x="1016001" y="2247899"/>
            <a:ext cx="1195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0" dirty="0">
                <a:latin typeface="Copperplate" charset="0"/>
              </a:rPr>
              <a:t>Beam Expander</a:t>
            </a:r>
            <a:endParaRPr lang="en-US" sz="1200" b="0" dirty="0"/>
          </a:p>
        </p:txBody>
      </p:sp>
      <p:sp>
        <p:nvSpPr>
          <p:cNvPr id="23578" name="Text Box 28"/>
          <p:cNvSpPr txBox="1">
            <a:spLocks noChangeArrowheads="1"/>
          </p:cNvSpPr>
          <p:nvPr/>
        </p:nvSpPr>
        <p:spPr bwMode="auto">
          <a:xfrm>
            <a:off x="5148264" y="2448307"/>
            <a:ext cx="12286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0" dirty="0">
                <a:latin typeface="Copperplate" charset="0"/>
              </a:rPr>
              <a:t>CCD </a:t>
            </a:r>
          </a:p>
          <a:p>
            <a:r>
              <a:rPr lang="en-US" sz="1200" b="0" dirty="0">
                <a:latin typeface="Copperplate" charset="0"/>
              </a:rPr>
              <a:t>Camera</a:t>
            </a:r>
            <a:endParaRPr lang="en-US" sz="1200" b="0" dirty="0"/>
          </a:p>
        </p:txBody>
      </p:sp>
      <p:sp>
        <p:nvSpPr>
          <p:cNvPr id="23579" name="Text Box 29"/>
          <p:cNvSpPr txBox="1">
            <a:spLocks noChangeArrowheads="1"/>
          </p:cNvSpPr>
          <p:nvPr/>
        </p:nvSpPr>
        <p:spPr bwMode="auto">
          <a:xfrm>
            <a:off x="2267917" y="1489347"/>
            <a:ext cx="7454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200" b="0" dirty="0">
                <a:latin typeface="Copperplate" charset="0"/>
              </a:rPr>
              <a:t>Sample</a:t>
            </a:r>
            <a:endParaRPr lang="en-US" sz="1200" b="0" dirty="0"/>
          </a:p>
        </p:txBody>
      </p:sp>
      <p:cxnSp>
        <p:nvCxnSpPr>
          <p:cNvPr id="30" name="Straight Connector 29"/>
          <p:cNvCxnSpPr/>
          <p:nvPr/>
        </p:nvCxnSpPr>
        <p:spPr>
          <a:xfrm rot="10800000">
            <a:off x="8699500" y="4784784"/>
            <a:ext cx="244390" cy="228541"/>
          </a:xfrm>
          <a:prstGeom prst="line">
            <a:avLst/>
          </a:prstGeom>
          <a:ln w="317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45615" y="6171684"/>
            <a:ext cx="1500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Solomon lab</a:t>
            </a:r>
            <a:endParaRPr lang="en-US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X-ray and </a:t>
            </a:r>
            <a:r>
              <a:rPr lang="en-US" dirty="0" smtClean="0"/>
              <a:t>N</a:t>
            </a:r>
            <a:r>
              <a:rPr lang="en-US" dirty="0" smtClean="0"/>
              <a:t>eutron </a:t>
            </a:r>
            <a:r>
              <a:rPr lang="en-US" dirty="0" smtClean="0"/>
              <a:t>S</a:t>
            </a:r>
            <a:r>
              <a:rPr lang="en-US" dirty="0" smtClean="0"/>
              <a:t>cattering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7E203-F60C-154C-8315-3FB905080BE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1473249"/>
            <a:ext cx="8381999" cy="22938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3523516"/>
            <a:ext cx="3124200" cy="26026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600" y="4397603"/>
            <a:ext cx="3454400" cy="15490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200" y="3767139"/>
            <a:ext cx="4819184" cy="72328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Leica</a:t>
            </a:r>
            <a:r>
              <a:rPr lang="en-US" b="1" dirty="0" smtClean="0"/>
              <a:t> TCS SP2 </a:t>
            </a:r>
            <a:r>
              <a:rPr lang="en-US" b="1" dirty="0" err="1" smtClean="0"/>
              <a:t>Confocal</a:t>
            </a:r>
            <a:r>
              <a:rPr lang="en-US" b="1" dirty="0" smtClean="0"/>
              <a:t> Laser Scanning Microscope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195512"/>
            <a:ext cx="3492500" cy="4525963"/>
          </a:xfrm>
        </p:spPr>
        <p:txBody>
          <a:bodyPr/>
          <a:lstStyle/>
          <a:p>
            <a:r>
              <a:rPr lang="en-US" sz="1800" dirty="0" smtClean="0"/>
              <a:t>Excitation wavelengths : a blue Argon/Argon-Krypton laser (458/488nm), a green laser (543nm), and a red Helium-Neon laser (633nm). </a:t>
            </a:r>
          </a:p>
          <a:p>
            <a:r>
              <a:rPr lang="en-US" sz="1800" dirty="0" smtClean="0"/>
              <a:t>Detectors: wavelengths between 400 - 850nm</a:t>
            </a:r>
          </a:p>
          <a:p>
            <a:r>
              <a:rPr lang="en-US" sz="1800" dirty="0" smtClean="0"/>
              <a:t>Image resolution: up to 4096 </a:t>
            </a:r>
            <a:r>
              <a:rPr lang="en-US" sz="1800" dirty="0" err="1" smtClean="0"/>
              <a:t>x</a:t>
            </a:r>
            <a:r>
              <a:rPr lang="en-US" sz="1800" dirty="0" smtClean="0"/>
              <a:t> 4096</a:t>
            </a:r>
          </a:p>
          <a:p>
            <a:r>
              <a:rPr lang="en-US" sz="1800" dirty="0" smtClean="0"/>
              <a:t>Image speed up to 3 frames per second at 512 </a:t>
            </a:r>
            <a:r>
              <a:rPr lang="en-US" sz="1800" dirty="0" err="1" smtClean="0"/>
              <a:t>x</a:t>
            </a:r>
            <a:r>
              <a:rPr lang="en-US" sz="1800" dirty="0" smtClean="0"/>
              <a:t> 512 pixels.</a:t>
            </a: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Innovation through Partnerships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7E203-F60C-154C-8315-3FB905080BE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920" y="2159000"/>
            <a:ext cx="4318080" cy="32305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27973" y="5802352"/>
            <a:ext cx="2613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Solomon/Larson/… lab</a:t>
            </a:r>
            <a:endParaRPr lang="en-US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erve">
  <a:themeElements>
    <a:clrScheme name="Verve 1">
      <a:dk1>
        <a:srgbClr val="031B31"/>
      </a:dk1>
      <a:lt1>
        <a:srgbClr val="FFFFFF"/>
      </a:lt1>
      <a:dk2>
        <a:srgbClr val="000000"/>
      </a:dk2>
      <a:lt2>
        <a:srgbClr val="90C6F6"/>
      </a:lt2>
      <a:accent1>
        <a:srgbClr val="90C6F6"/>
      </a:accent1>
      <a:accent2>
        <a:srgbClr val="009DD9"/>
      </a:accent2>
      <a:accent3>
        <a:srgbClr val="AAAAAA"/>
      </a:accent3>
      <a:accent4>
        <a:srgbClr val="DADADA"/>
      </a:accent4>
      <a:accent5>
        <a:srgbClr val="C6DFFA"/>
      </a:accent5>
      <a:accent6>
        <a:srgbClr val="008EC4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erve 1">
        <a:dk1>
          <a:srgbClr val="031B31"/>
        </a:dk1>
        <a:lt1>
          <a:srgbClr val="FFFFFF"/>
        </a:lt1>
        <a:dk2>
          <a:srgbClr val="000000"/>
        </a:dk2>
        <a:lt2>
          <a:srgbClr val="90C6F6"/>
        </a:lt2>
        <a:accent1>
          <a:srgbClr val="90C6F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C6DFFA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7738</TotalTime>
  <Words>804</Words>
  <Application>Microsoft Macintosh PowerPoint</Application>
  <PresentationFormat>On-screen Show (4:3)</PresentationFormat>
  <Paragraphs>180</Paragraphs>
  <Slides>19</Slides>
  <Notes>5</Notes>
  <HiddenSlides>0</HiddenSlides>
  <MMClips>3</MMClips>
  <ScaleCrop>false</ScaleCrop>
  <HeadingPairs>
    <vt:vector size="6" baseType="variant">
      <vt:variant>
        <vt:lpstr>Design Template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Office Theme</vt:lpstr>
      <vt:lpstr>Verve</vt:lpstr>
      <vt:lpstr>Equation</vt:lpstr>
      <vt:lpstr>Document</vt:lpstr>
      <vt:lpstr>Center for Macromolecular Topology: Capabilities </vt:lpstr>
      <vt:lpstr>The faculty</vt:lpstr>
      <vt:lpstr>Equipment &amp; Facilities</vt:lpstr>
      <vt:lpstr>Rheometers</vt:lpstr>
      <vt:lpstr>Collective dynamics by means of dynamic light scattering</vt:lpstr>
      <vt:lpstr>Slide 6</vt:lpstr>
      <vt:lpstr>Static Light Scattering</vt:lpstr>
      <vt:lpstr>X-ray and Neutron Scattering</vt:lpstr>
      <vt:lpstr>Leica TCS SP2 Confocal Laser Scanning Microscope</vt:lpstr>
      <vt:lpstr>Particle Imaging</vt:lpstr>
      <vt:lpstr>Polymer Synthesis</vt:lpstr>
      <vt:lpstr>Slide 12</vt:lpstr>
      <vt:lpstr>Temperature Gradient Interaction Chromatography (TGIC)</vt:lpstr>
      <vt:lpstr>Processing/analysis Equipment</vt:lpstr>
      <vt:lpstr>Electron Microbeam Analysis Laboratory</vt:lpstr>
      <vt:lpstr>Slide 16</vt:lpstr>
      <vt:lpstr>Computational Capabilities: Model of Polymer Linear Rheology</vt:lpstr>
      <vt:lpstr>Computational Capabilities: Molecular Simulations</vt:lpstr>
      <vt:lpstr>Thanks!</vt:lpstr>
    </vt:vector>
  </TitlesOfParts>
  <Company>National Science Foundation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Division of Industrial Innovation  and Partnerships  (IIP)</dc:title>
  <dc:creator>calbus</dc:creator>
  <cp:lastModifiedBy>Chemical Engineering</cp:lastModifiedBy>
  <cp:revision>473</cp:revision>
  <dcterms:created xsi:type="dcterms:W3CDTF">2012-01-19T03:25:09Z</dcterms:created>
  <dcterms:modified xsi:type="dcterms:W3CDTF">2012-01-19T13:16:48Z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Document Type">
    <vt:lpwstr>Presentations</vt:lpwstr>
  </property>
  <property fmtid="{D5CDD505-2E9C-101B-9397-08002B2CF9AE}" pid="4" name="Team">
    <vt:lpwstr>;#General IIP;#</vt:lpwstr>
  </property>
  <property fmtid="{D5CDD505-2E9C-101B-9397-08002B2CF9AE}" pid="5" name="Document contents">
    <vt:lpwstr/>
  </property>
</Properties>
</file>