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3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445" r:id="rId2"/>
    <p:sldId id="446" r:id="rId3"/>
    <p:sldId id="454" r:id="rId4"/>
    <p:sldId id="489" r:id="rId5"/>
    <p:sldId id="401" r:id="rId6"/>
    <p:sldId id="496" r:id="rId7"/>
    <p:sldId id="494" r:id="rId8"/>
    <p:sldId id="455" r:id="rId9"/>
    <p:sldId id="402" r:id="rId10"/>
    <p:sldId id="457" r:id="rId11"/>
    <p:sldId id="458" r:id="rId12"/>
    <p:sldId id="482" r:id="rId13"/>
    <p:sldId id="460" r:id="rId14"/>
    <p:sldId id="464" r:id="rId15"/>
    <p:sldId id="465" r:id="rId16"/>
    <p:sldId id="466" r:id="rId17"/>
    <p:sldId id="429" r:id="rId18"/>
    <p:sldId id="467" r:id="rId19"/>
    <p:sldId id="476" r:id="rId20"/>
    <p:sldId id="434" r:id="rId21"/>
    <p:sldId id="413" r:id="rId22"/>
    <p:sldId id="414" r:id="rId23"/>
    <p:sldId id="484" r:id="rId24"/>
    <p:sldId id="486" r:id="rId25"/>
    <p:sldId id="485" r:id="rId26"/>
    <p:sldId id="443" r:id="rId27"/>
    <p:sldId id="481" r:id="rId28"/>
    <p:sldId id="487" r:id="rId29"/>
    <p:sldId id="493" r:id="rId30"/>
    <p:sldId id="473" r:id="rId31"/>
    <p:sldId id="497" r:id="rId32"/>
    <p:sldId id="498" r:id="rId33"/>
    <p:sldId id="499" r:id="rId34"/>
    <p:sldId id="50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0093"/>
    <a:srgbClr val="009900"/>
    <a:srgbClr val="0000FF"/>
    <a:srgbClr val="FF6666"/>
    <a:srgbClr val="E0C1FF"/>
    <a:srgbClr val="FF7C80"/>
    <a:srgbClr val="FF66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604" autoAdjust="0"/>
    <p:restoredTop sz="96770" autoAdjust="0"/>
  </p:normalViewPr>
  <p:slideViewPr>
    <p:cSldViewPr snapToGrid="0">
      <p:cViewPr varScale="1">
        <p:scale>
          <a:sx n="138" d="100"/>
          <a:sy n="138" d="100"/>
        </p:scale>
        <p:origin x="-104" y="-472"/>
      </p:cViewPr>
      <p:guideLst>
        <p:guide orient="horz" pos="4319"/>
        <p:guide pos="5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7AF1-3F0E-CF47-9641-EA678E5FDFAA}" type="datetimeFigureOut">
              <a:rPr lang="en-US" smtClean="0"/>
              <a:pPr/>
              <a:t>6/29/10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96EF-BAA7-9446-AE25-C9CBF6348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64C16D85-29AD-A547-B298-D983882BF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983D1-A936-E846-8995-64DE46E08520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F3254-4B6F-7248-A9A3-3BF18C48B0A7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2FCF-3AE9-1249-8576-ACB4B5294E69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C295F-4759-E146-8AFE-D4A0BB11230F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08762-38C8-A14B-8AA6-EAB2798C68B7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031AA-F07D-2B40-9715-40F9EB02AA8B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12044-343E-0845-9A06-A862B676BC4E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108BF-5AA3-C547-8EC3-7CDEBB4CDBD4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43087-3B88-C142-95F4-E9D6290B1195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20A57-795A-E94E-A3A3-B40B5BFE2292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534E2-BF05-C54E-83F8-063DDD11D374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B4C5A-0F36-CB47-B2A4-0CBDA858FA65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8AE10-E68B-E14D-A04D-5F3F7FD17B9A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8F2A9-AB9D-9D4C-93BE-AFA7205553B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AFA8F-6D88-9D4D-A2A9-4A438C11E3E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5FB6D-EB18-D34D-AF1D-19AA2E34F15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C3BDD-920A-E742-8A0B-21154EFB8A82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4D04A-AEC3-CF44-89DA-82ABA1437650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E2366-4564-6A41-BDD8-AE3D5A0A2503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EBDBB-3EA7-6F4C-B8CF-DEEAA3AD0F5A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30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B184C-0A42-1640-82C3-85ACD49B624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61CD4-149C-DC47-A8F2-EA8CAF8FFBE7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i="0" dirty="0" smtClean="0"/>
              <a:t>Answer: </a:t>
            </a:r>
            <a:r>
              <a:rPr lang="en-US" sz="1400" i="0" dirty="0" smtClean="0">
                <a:solidFill>
                  <a:schemeClr val="accent2"/>
                </a:solidFill>
              </a:rPr>
              <a:t>65 wt% sugar</a:t>
            </a:r>
            <a:r>
              <a:rPr lang="en-US" sz="1400" i="0" dirty="0" smtClean="0"/>
              <a:t>.</a:t>
            </a:r>
          </a:p>
          <a:p>
            <a:r>
              <a:rPr lang="en-US" sz="1200" i="0" dirty="0" smtClean="0"/>
              <a:t>    At 20ºC, if </a:t>
            </a:r>
            <a:r>
              <a:rPr lang="en-US" sz="1200" dirty="0" smtClean="0"/>
              <a:t>C</a:t>
            </a:r>
            <a:r>
              <a:rPr lang="en-US" sz="1200" i="0" dirty="0" smtClean="0"/>
              <a:t> &lt; 65 wt% sugar:</a:t>
            </a:r>
            <a:r>
              <a:rPr lang="en-US" sz="1100" i="0" dirty="0" smtClean="0"/>
              <a:t> syrup</a:t>
            </a:r>
          </a:p>
          <a:p>
            <a:r>
              <a:rPr lang="en-US" sz="1200" i="0" dirty="0" smtClean="0"/>
              <a:t>    At 20ºC,</a:t>
            </a:r>
            <a:r>
              <a:rPr lang="en-US" dirty="0" smtClean="0"/>
              <a:t> </a:t>
            </a:r>
            <a:r>
              <a:rPr lang="en-US" sz="1200" i="0" dirty="0" smtClean="0"/>
              <a:t>if </a:t>
            </a:r>
            <a:r>
              <a:rPr lang="en-US" sz="1200" dirty="0" smtClean="0"/>
              <a:t>C</a:t>
            </a:r>
            <a:r>
              <a:rPr lang="en-US" sz="1200" i="0" dirty="0" smtClean="0"/>
              <a:t> &gt; 65 wt% sugar:</a:t>
            </a:r>
            <a:r>
              <a:rPr lang="en-US" sz="1100" i="0" dirty="0" smtClean="0"/>
              <a:t> </a:t>
            </a:r>
          </a:p>
          <a:p>
            <a:r>
              <a:rPr lang="en-US" sz="1100" i="0" dirty="0" smtClean="0"/>
              <a:t>		             syrup + sugar</a:t>
            </a:r>
            <a:endParaRPr lang="en-US" sz="1100" i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512E2-50F3-ED42-9560-09B71A3AB93B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05224-D770-5F44-A644-5BCDC6A06F52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CE835-EFF8-5C42-9B0A-580E8170E7E2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011B2-C925-E346-B490-114D67081218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B9B57-A77D-0045-AF01-77D6068E1432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1F644-5392-A441-B69F-718F43341EE6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9E313-440B-2048-9CF5-26B7ABFB9BD3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049D2-C5D7-E84F-A129-B44AE6D0724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70800" y="6403975"/>
            <a:ext cx="1181100" cy="35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3BDC8-C928-3942-88FA-B5CEF9DCF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5348" y="135194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327025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 bwMode="auto">
          <a:xfrm>
            <a:off x="762000" y="685800"/>
            <a:ext cx="838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0" i="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edugen.wiley.com/edugen/secure/index.uni" TargetMode="External"/><Relationship Id="rId5" Type="http://schemas.openxmlformats.org/officeDocument/2006/relationships/hyperlink" Target="https://wileyplu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google.com/imgres?imgurl=http://www.standnes.no/chemix/periodictable/electronegativity-chart.gif&amp;imgrefurl=http://www.standnes.no/chemix/periodictable/electronegativity-chart.htm&amp;h=452&amp;w=633&amp;sz=21&amp;tbnid=_9sDYTntprti7M:&amp;tbnh=98&amp;tbnw=137&amp;prev=/i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46314" y="861786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800" b="1" i="0" dirty="0">
                <a:solidFill>
                  <a:srgbClr val="4D4D4D"/>
                </a:solidFill>
              </a:rPr>
              <a:t>ISSUES TO ADDRESS...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657038" y="1360965"/>
            <a:ext cx="529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•  When we combine two elements...</a:t>
            </a:r>
          </a:p>
          <a:p>
            <a:r>
              <a:rPr lang="en-US" sz="2000" i="0" dirty="0">
                <a:solidFill>
                  <a:srgbClr val="000000"/>
                </a:solidFill>
              </a:rPr>
              <a:t>              what is the resulting equilibrium state?</a:t>
            </a:r>
            <a:endParaRPr lang="en-US" sz="2200" i="0" dirty="0">
              <a:solidFill>
                <a:srgbClr val="000000"/>
              </a:solidFill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667800" y="2067404"/>
            <a:ext cx="563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•  In particular, if we specify...</a:t>
            </a:r>
          </a:p>
          <a:p>
            <a:r>
              <a:rPr lang="en-US" sz="2000" i="0" dirty="0">
                <a:solidFill>
                  <a:srgbClr val="000000"/>
                </a:solidFill>
              </a:rPr>
              <a:t>     -- the composition (e.g., wt% Cu - wt% Ni), and</a:t>
            </a:r>
          </a:p>
          <a:p>
            <a:r>
              <a:rPr lang="en-US" sz="2000" i="0" dirty="0">
                <a:solidFill>
                  <a:srgbClr val="000000"/>
                </a:solidFill>
              </a:rPr>
              <a:t>     -- the temperature (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2000" i="0" dirty="0">
                <a:solidFill>
                  <a:srgbClr val="000000"/>
                </a:solidFill>
              </a:rPr>
              <a:t>)</a:t>
            </a:r>
            <a:endParaRPr lang="en-US" sz="2200" i="0" dirty="0">
              <a:solidFill>
                <a:srgbClr val="000000"/>
              </a:solidFill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678490" y="3112698"/>
            <a:ext cx="483305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then..</a:t>
            </a:r>
            <a:r>
              <a:rPr lang="en-US" sz="2000" i="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i="0" dirty="0" smtClean="0">
                <a:solidFill>
                  <a:srgbClr val="000000"/>
                </a:solidFill>
              </a:rPr>
              <a:t>    How </a:t>
            </a:r>
            <a:r>
              <a:rPr lang="en-US" sz="2000" i="0" dirty="0">
                <a:solidFill>
                  <a:srgbClr val="000000"/>
                </a:solidFill>
              </a:rPr>
              <a:t>many phases form?</a:t>
            </a:r>
          </a:p>
          <a:p>
            <a:r>
              <a:rPr lang="en-US" sz="2000" i="0" dirty="0">
                <a:solidFill>
                  <a:srgbClr val="000000"/>
                </a:solidFill>
              </a:rPr>
              <a:t>    What is the composition of each phase?</a:t>
            </a:r>
          </a:p>
          <a:p>
            <a:r>
              <a:rPr lang="en-US" sz="2000" i="0" dirty="0">
                <a:solidFill>
                  <a:srgbClr val="000000"/>
                </a:solidFill>
              </a:rPr>
              <a:t>    What is the amount of each phase</a:t>
            </a:r>
            <a:r>
              <a:rPr lang="en-US" sz="2000" i="0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sz="2000" i="0" dirty="0" smtClean="0">
                <a:solidFill>
                  <a:srgbClr val="000000"/>
                </a:solidFill>
              </a:rPr>
              <a:t>    What is the structure of each phase</a:t>
            </a:r>
            <a:endParaRPr lang="en-US" sz="2000" i="0" dirty="0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Chapter 9:  Phase Diagrams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676900" y="4914900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</a:rPr>
              <a:t>Phase B</a:t>
            </a:r>
            <a:endParaRPr lang="en-US" i="0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2077356" y="4824186"/>
            <a:ext cx="1152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555555"/>
                </a:solidFill>
              </a:rPr>
              <a:t>Phase A</a:t>
            </a:r>
            <a:endParaRPr lang="en-US" i="0" dirty="0"/>
          </a:p>
        </p:txBody>
      </p:sp>
      <p:sp>
        <p:nvSpPr>
          <p:cNvPr id="14348" name="Oval 464"/>
          <p:cNvSpPr>
            <a:spLocks noChangeArrowheads="1"/>
          </p:cNvSpPr>
          <p:nvPr/>
        </p:nvSpPr>
        <p:spPr bwMode="auto">
          <a:xfrm>
            <a:off x="3362325" y="6076950"/>
            <a:ext cx="88900" cy="8890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Oval 465"/>
          <p:cNvSpPr>
            <a:spLocks noChangeArrowheads="1"/>
          </p:cNvSpPr>
          <p:nvPr/>
        </p:nvSpPr>
        <p:spPr bwMode="auto">
          <a:xfrm>
            <a:off x="3368675" y="6350000"/>
            <a:ext cx="76200" cy="76200"/>
          </a:xfrm>
          <a:prstGeom prst="ellipse">
            <a:avLst/>
          </a:prstGeom>
          <a:solidFill>
            <a:srgbClr val="FF663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Rectangle 466"/>
          <p:cNvSpPr>
            <a:spLocks noChangeArrowheads="1"/>
          </p:cNvSpPr>
          <p:nvPr/>
        </p:nvSpPr>
        <p:spPr bwMode="auto">
          <a:xfrm>
            <a:off x="3530600" y="5956300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555555"/>
                </a:solidFill>
              </a:rPr>
              <a:t>Nickel atom</a:t>
            </a:r>
            <a:endParaRPr lang="en-US" i="0"/>
          </a:p>
        </p:txBody>
      </p:sp>
      <p:sp>
        <p:nvSpPr>
          <p:cNvPr id="14351" name="Rectangle 467"/>
          <p:cNvSpPr>
            <a:spLocks noChangeArrowheads="1"/>
          </p:cNvSpPr>
          <p:nvPr/>
        </p:nvSpPr>
        <p:spPr bwMode="auto">
          <a:xfrm>
            <a:off x="3530600" y="6235700"/>
            <a:ext cx="146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FF6633"/>
                </a:solidFill>
              </a:rPr>
              <a:t>Copper atom</a:t>
            </a:r>
            <a:endParaRPr lang="en-US" i="0"/>
          </a:p>
        </p:txBody>
      </p:sp>
      <p:graphicFrame>
        <p:nvGraphicFramePr>
          <p:cNvPr id="14338" name="Object 478"/>
          <p:cNvGraphicFramePr>
            <a:graphicFrameLocks noChangeAspect="1"/>
          </p:cNvGraphicFramePr>
          <p:nvPr/>
        </p:nvGraphicFramePr>
        <p:xfrm>
          <a:off x="3686175" y="4752975"/>
          <a:ext cx="1852613" cy="1179513"/>
        </p:xfrm>
        <a:graphic>
          <a:graphicData uri="http://schemas.openxmlformats.org/presentationml/2006/ole">
            <p:oleObj spid="_x0000_s14338" name="Image" r:id="rId4" imgW="3669841" imgH="1574048" progId="">
              <p:embed/>
            </p:oleObj>
          </a:graphicData>
        </a:graphic>
      </p:graphicFrame>
      <p:grpSp>
        <p:nvGrpSpPr>
          <p:cNvPr id="14352" name="Group 463"/>
          <p:cNvGrpSpPr>
            <a:grpSpLocks/>
          </p:cNvGrpSpPr>
          <p:nvPr/>
        </p:nvGrpSpPr>
        <p:grpSpPr bwMode="auto">
          <a:xfrm>
            <a:off x="4660900" y="5105400"/>
            <a:ext cx="1028700" cy="165100"/>
            <a:chOff x="2936" y="3180"/>
            <a:chExt cx="648" cy="104"/>
          </a:xfrm>
        </p:grpSpPr>
        <p:sp>
          <p:nvSpPr>
            <p:cNvPr id="14356" name="Freeform 461"/>
            <p:cNvSpPr>
              <a:spLocks/>
            </p:cNvSpPr>
            <p:nvPr/>
          </p:nvSpPr>
          <p:spPr bwMode="auto">
            <a:xfrm>
              <a:off x="2936" y="3196"/>
              <a:ext cx="112" cy="88"/>
            </a:xfrm>
            <a:custGeom>
              <a:avLst/>
              <a:gdLst>
                <a:gd name="T0" fmla="*/ 0 w 112"/>
                <a:gd name="T1" fmla="*/ 56 h 88"/>
                <a:gd name="T2" fmla="*/ 96 w 112"/>
                <a:gd name="T3" fmla="*/ 0 h 88"/>
                <a:gd name="T4" fmla="*/ 72 w 112"/>
                <a:gd name="T5" fmla="*/ 48 h 88"/>
                <a:gd name="T6" fmla="*/ 112 w 112"/>
                <a:gd name="T7" fmla="*/ 88 h 88"/>
                <a:gd name="T8" fmla="*/ 0 w 112"/>
                <a:gd name="T9" fmla="*/ 5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8"/>
                <a:gd name="T17" fmla="*/ 112 w 11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8">
                  <a:moveTo>
                    <a:pt x="0" y="56"/>
                  </a:moveTo>
                  <a:lnTo>
                    <a:pt x="96" y="0"/>
                  </a:lnTo>
                  <a:lnTo>
                    <a:pt x="72" y="48"/>
                  </a:lnTo>
                  <a:lnTo>
                    <a:pt x="112" y="8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Line 462"/>
            <p:cNvSpPr>
              <a:spLocks noChangeShapeType="1"/>
            </p:cNvSpPr>
            <p:nvPr/>
          </p:nvSpPr>
          <p:spPr bwMode="auto">
            <a:xfrm flipV="1">
              <a:off x="3008" y="3180"/>
              <a:ext cx="576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53" name="Group 472"/>
          <p:cNvGrpSpPr>
            <a:grpSpLocks/>
          </p:cNvGrpSpPr>
          <p:nvPr/>
        </p:nvGrpSpPr>
        <p:grpSpPr bwMode="auto">
          <a:xfrm>
            <a:off x="3222172" y="4936671"/>
            <a:ext cx="609600" cy="152400"/>
            <a:chOff x="1424" y="3148"/>
            <a:chExt cx="384" cy="96"/>
          </a:xfrm>
        </p:grpSpPr>
        <p:sp>
          <p:nvSpPr>
            <p:cNvPr id="14354" name="Freeform 470"/>
            <p:cNvSpPr>
              <a:spLocks/>
            </p:cNvSpPr>
            <p:nvPr/>
          </p:nvSpPr>
          <p:spPr bwMode="auto">
            <a:xfrm>
              <a:off x="1704" y="3148"/>
              <a:ext cx="104" cy="96"/>
            </a:xfrm>
            <a:custGeom>
              <a:avLst/>
              <a:gdLst>
                <a:gd name="T0" fmla="*/ 104 w 104"/>
                <a:gd name="T1" fmla="*/ 56 h 96"/>
                <a:gd name="T2" fmla="*/ 0 w 104"/>
                <a:gd name="T3" fmla="*/ 96 h 96"/>
                <a:gd name="T4" fmla="*/ 32 w 104"/>
                <a:gd name="T5" fmla="*/ 48 h 96"/>
                <a:gd name="T6" fmla="*/ 0 w 104"/>
                <a:gd name="T7" fmla="*/ 0 h 96"/>
                <a:gd name="T8" fmla="*/ 104 w 104"/>
                <a:gd name="T9" fmla="*/ 5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96"/>
                <a:gd name="T17" fmla="*/ 104 w 10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96">
                  <a:moveTo>
                    <a:pt x="104" y="56"/>
                  </a:moveTo>
                  <a:lnTo>
                    <a:pt x="0" y="96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555555"/>
            </a:solidFill>
            <a:ln w="12700">
              <a:solidFill>
                <a:srgbClr val="55555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Line 471"/>
            <p:cNvSpPr>
              <a:spLocks noChangeShapeType="1"/>
            </p:cNvSpPr>
            <p:nvPr/>
          </p:nvSpPr>
          <p:spPr bwMode="auto">
            <a:xfrm>
              <a:off x="1424" y="3172"/>
              <a:ext cx="312" cy="24"/>
            </a:xfrm>
            <a:prstGeom prst="line">
              <a:avLst/>
            </a:prstGeom>
            <a:noFill/>
            <a:ln w="25400">
              <a:solidFill>
                <a:srgbClr val="555555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48232" y="3607118"/>
            <a:ext cx="2433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Phase Behavior</a:t>
            </a:r>
          </a:p>
          <a:p>
            <a:r>
              <a:rPr lang="en-US" dirty="0" smtClean="0"/>
              <a:t>Laughlin </a:t>
            </a:r>
            <a:r>
              <a:rPr lang="en-US" dirty="0" err="1" smtClean="0"/>
              <a:t>p</a:t>
            </a:r>
            <a:r>
              <a:rPr lang="en-US" dirty="0" smtClean="0"/>
              <a:t>. 67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 bwMode="auto">
          <a:xfrm>
            <a:off x="5693307" y="3400750"/>
            <a:ext cx="419733" cy="1291424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reeform 165"/>
          <p:cNvSpPr>
            <a:spLocks/>
          </p:cNvSpPr>
          <p:nvPr/>
        </p:nvSpPr>
        <p:spPr bwMode="auto">
          <a:xfrm>
            <a:off x="4122116" y="1227461"/>
            <a:ext cx="3598863" cy="2668587"/>
          </a:xfrm>
          <a:custGeom>
            <a:avLst/>
            <a:gdLst>
              <a:gd name="T0" fmla="*/ 2147483647 w 2259"/>
              <a:gd name="T1" fmla="*/ 2147483647 h 1681"/>
              <a:gd name="T2" fmla="*/ 2147483647 w 2259"/>
              <a:gd name="T3" fmla="*/ 2147483647 h 1681"/>
              <a:gd name="T4" fmla="*/ 2147483647 w 2259"/>
              <a:gd name="T5" fmla="*/ 2147483647 h 1681"/>
              <a:gd name="T6" fmla="*/ 2147483647 w 2259"/>
              <a:gd name="T7" fmla="*/ 2147483647 h 1681"/>
              <a:gd name="T8" fmla="*/ 2147483647 w 2259"/>
              <a:gd name="T9" fmla="*/ 2147483647 h 1681"/>
              <a:gd name="T10" fmla="*/ 2147483647 w 2259"/>
              <a:gd name="T11" fmla="*/ 2147483647 h 1681"/>
              <a:gd name="T12" fmla="*/ 2147483647 w 2259"/>
              <a:gd name="T13" fmla="*/ 2147483647 h 1681"/>
              <a:gd name="T14" fmla="*/ 2147483647 w 2259"/>
              <a:gd name="T15" fmla="*/ 2147483647 h 1681"/>
              <a:gd name="T16" fmla="*/ 2147483647 w 2259"/>
              <a:gd name="T17" fmla="*/ 2147483647 h 1681"/>
              <a:gd name="T18" fmla="*/ 2147483647 w 2259"/>
              <a:gd name="T19" fmla="*/ 2147483647 h 1681"/>
              <a:gd name="T20" fmla="*/ 2147483647 w 2259"/>
              <a:gd name="T21" fmla="*/ 2147483647 h 1681"/>
              <a:gd name="T22" fmla="*/ 0 w 2259"/>
              <a:gd name="T23" fmla="*/ 2147483647 h 1681"/>
              <a:gd name="T24" fmla="*/ 0 w 2259"/>
              <a:gd name="T25" fmla="*/ 0 h 1681"/>
              <a:gd name="T26" fmla="*/ 2147483647 w 2259"/>
              <a:gd name="T27" fmla="*/ 0 h 1681"/>
              <a:gd name="T28" fmla="*/ 2147483647 w 2259"/>
              <a:gd name="T29" fmla="*/ 2147483647 h 16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9"/>
              <a:gd name="T46" fmla="*/ 0 h 1681"/>
              <a:gd name="T47" fmla="*/ 2259 w 2259"/>
              <a:gd name="T48" fmla="*/ 1681 h 16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9" h="1681">
                <a:moveTo>
                  <a:pt x="2259" y="147"/>
                </a:moveTo>
                <a:lnTo>
                  <a:pt x="2090" y="225"/>
                </a:lnTo>
                <a:lnTo>
                  <a:pt x="1900" y="330"/>
                </a:lnTo>
                <a:lnTo>
                  <a:pt x="1710" y="450"/>
                </a:lnTo>
                <a:lnTo>
                  <a:pt x="1499" y="577"/>
                </a:lnTo>
                <a:lnTo>
                  <a:pt x="1267" y="738"/>
                </a:lnTo>
                <a:lnTo>
                  <a:pt x="985" y="950"/>
                </a:lnTo>
                <a:lnTo>
                  <a:pt x="746" y="1111"/>
                </a:lnTo>
                <a:lnTo>
                  <a:pt x="535" y="1273"/>
                </a:lnTo>
                <a:lnTo>
                  <a:pt x="282" y="1463"/>
                </a:lnTo>
                <a:lnTo>
                  <a:pt x="92" y="1611"/>
                </a:lnTo>
                <a:lnTo>
                  <a:pt x="0" y="1681"/>
                </a:lnTo>
                <a:lnTo>
                  <a:pt x="0" y="0"/>
                </a:lnTo>
                <a:lnTo>
                  <a:pt x="2252" y="0"/>
                </a:lnTo>
                <a:lnTo>
                  <a:pt x="2259" y="147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Freeform 166"/>
          <p:cNvSpPr>
            <a:spLocks/>
          </p:cNvSpPr>
          <p:nvPr/>
        </p:nvSpPr>
        <p:spPr bwMode="auto">
          <a:xfrm>
            <a:off x="4138613" y="1458913"/>
            <a:ext cx="3597275" cy="2457450"/>
          </a:xfrm>
          <a:custGeom>
            <a:avLst/>
            <a:gdLst>
              <a:gd name="T0" fmla="*/ 0 w 2266"/>
              <a:gd name="T1" fmla="*/ 2147483647 h 1548"/>
              <a:gd name="T2" fmla="*/ 2147483647 w 2266"/>
              <a:gd name="T3" fmla="*/ 2147483647 h 1548"/>
              <a:gd name="T4" fmla="*/ 2147483647 w 2266"/>
              <a:gd name="T5" fmla="*/ 2147483647 h 1548"/>
              <a:gd name="T6" fmla="*/ 2147483647 w 2266"/>
              <a:gd name="T7" fmla="*/ 2147483647 h 1548"/>
              <a:gd name="T8" fmla="*/ 2147483647 w 2266"/>
              <a:gd name="T9" fmla="*/ 2147483647 h 1548"/>
              <a:gd name="T10" fmla="*/ 2147483647 w 2266"/>
              <a:gd name="T11" fmla="*/ 2147483647 h 1548"/>
              <a:gd name="T12" fmla="*/ 2147483647 w 2266"/>
              <a:gd name="T13" fmla="*/ 2147483647 h 1548"/>
              <a:gd name="T14" fmla="*/ 2147483647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2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Freeform 167"/>
          <p:cNvSpPr>
            <a:spLocks/>
          </p:cNvSpPr>
          <p:nvPr/>
        </p:nvSpPr>
        <p:spPr bwMode="auto">
          <a:xfrm>
            <a:off x="4149725" y="1470025"/>
            <a:ext cx="3597275" cy="2457450"/>
          </a:xfrm>
          <a:custGeom>
            <a:avLst/>
            <a:gdLst>
              <a:gd name="T0" fmla="*/ 0 w 2266"/>
              <a:gd name="T1" fmla="*/ 2147483647 h 1548"/>
              <a:gd name="T2" fmla="*/ 2147483647 w 2266"/>
              <a:gd name="T3" fmla="*/ 2147483647 h 1548"/>
              <a:gd name="T4" fmla="*/ 2147483647 w 2266"/>
              <a:gd name="T5" fmla="*/ 2147483647 h 1548"/>
              <a:gd name="T6" fmla="*/ 2147483647 w 2266"/>
              <a:gd name="T7" fmla="*/ 2147483647 h 1548"/>
              <a:gd name="T8" fmla="*/ 2147483647 w 2266"/>
              <a:gd name="T9" fmla="*/ 2147483647 h 1548"/>
              <a:gd name="T10" fmla="*/ 2147483647 w 2266"/>
              <a:gd name="T11" fmla="*/ 2147483647 h 1548"/>
              <a:gd name="T12" fmla="*/ 2147483647 w 2266"/>
              <a:gd name="T13" fmla="*/ 2147483647 h 1548"/>
              <a:gd name="T14" fmla="*/ 2147483647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3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Freeform 168"/>
          <p:cNvSpPr>
            <a:spLocks/>
          </p:cNvSpPr>
          <p:nvPr/>
        </p:nvSpPr>
        <p:spPr bwMode="auto">
          <a:xfrm>
            <a:off x="4138613" y="2106613"/>
            <a:ext cx="3617912" cy="3627437"/>
          </a:xfrm>
          <a:custGeom>
            <a:avLst/>
            <a:gdLst>
              <a:gd name="T0" fmla="*/ 0 w 2259"/>
              <a:gd name="T1" fmla="*/ 2147483647 h 2273"/>
              <a:gd name="T2" fmla="*/ 2147483647 w 2259"/>
              <a:gd name="T3" fmla="*/ 2147483647 h 2273"/>
              <a:gd name="T4" fmla="*/ 2147483647 w 2259"/>
              <a:gd name="T5" fmla="*/ 2147483647 h 2273"/>
              <a:gd name="T6" fmla="*/ 2147483647 w 2259"/>
              <a:gd name="T7" fmla="*/ 2147483647 h 2273"/>
              <a:gd name="T8" fmla="*/ 2147483647 w 2259"/>
              <a:gd name="T9" fmla="*/ 2147483647 h 2273"/>
              <a:gd name="T10" fmla="*/ 2147483647 w 2259"/>
              <a:gd name="T11" fmla="*/ 0 h 2273"/>
              <a:gd name="T12" fmla="*/ 2147483647 w 2259"/>
              <a:gd name="T13" fmla="*/ 2147483647 h 2273"/>
              <a:gd name="T14" fmla="*/ 2147483647 w 2259"/>
              <a:gd name="T15" fmla="*/ 2147483647 h 2273"/>
              <a:gd name="T16" fmla="*/ 0 w 2259"/>
              <a:gd name="T17" fmla="*/ 2147483647 h 2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9"/>
              <a:gd name="T28" fmla="*/ 0 h 2273"/>
              <a:gd name="T29" fmla="*/ 2259 w 2259"/>
              <a:gd name="T30" fmla="*/ 2273 h 22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9" h="2273">
                <a:moveTo>
                  <a:pt x="0" y="1612"/>
                </a:moveTo>
                <a:lnTo>
                  <a:pt x="514" y="1253"/>
                </a:lnTo>
                <a:lnTo>
                  <a:pt x="1084" y="852"/>
                </a:lnTo>
                <a:lnTo>
                  <a:pt x="1597" y="486"/>
                </a:lnTo>
                <a:lnTo>
                  <a:pt x="2097" y="120"/>
                </a:lnTo>
                <a:lnTo>
                  <a:pt x="2259" y="0"/>
                </a:lnTo>
                <a:lnTo>
                  <a:pt x="2259" y="2273"/>
                </a:lnTo>
                <a:lnTo>
                  <a:pt x="7" y="2273"/>
                </a:lnTo>
                <a:lnTo>
                  <a:pt x="0" y="16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Rectangle 169"/>
          <p:cNvSpPr>
            <a:spLocks noChangeArrowheads="1"/>
          </p:cNvSpPr>
          <p:nvPr/>
        </p:nvSpPr>
        <p:spPr bwMode="auto">
          <a:xfrm>
            <a:off x="4138613" y="1225550"/>
            <a:ext cx="3608387" cy="451167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Rectangle 170"/>
          <p:cNvSpPr>
            <a:spLocks noChangeArrowheads="1"/>
          </p:cNvSpPr>
          <p:nvPr/>
        </p:nvSpPr>
        <p:spPr bwMode="auto">
          <a:xfrm>
            <a:off x="6964363" y="5994400"/>
            <a:ext cx="830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000000"/>
                </a:solidFill>
              </a:rPr>
              <a:t>wt% Ni</a:t>
            </a:r>
            <a:endParaRPr lang="en-US" i="0"/>
          </a:p>
        </p:txBody>
      </p:sp>
      <p:sp>
        <p:nvSpPr>
          <p:cNvPr id="36873" name="Rectangle 171"/>
          <p:cNvSpPr>
            <a:spLocks noChangeArrowheads="1"/>
          </p:cNvSpPr>
          <p:nvPr/>
        </p:nvSpPr>
        <p:spPr bwMode="auto">
          <a:xfrm>
            <a:off x="4049713" y="57594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20</a:t>
            </a:r>
            <a:endParaRPr lang="en-US" i="0"/>
          </a:p>
        </p:txBody>
      </p:sp>
      <p:sp>
        <p:nvSpPr>
          <p:cNvPr id="36874" name="Rectangle 172"/>
          <p:cNvSpPr>
            <a:spLocks noChangeArrowheads="1"/>
          </p:cNvSpPr>
          <p:nvPr/>
        </p:nvSpPr>
        <p:spPr bwMode="auto">
          <a:xfrm>
            <a:off x="3646488" y="382746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120</a:t>
            </a:r>
            <a:endParaRPr lang="en-US" i="0"/>
          </a:p>
        </p:txBody>
      </p:sp>
      <p:sp>
        <p:nvSpPr>
          <p:cNvPr id="36875" name="Rectangle 173"/>
          <p:cNvSpPr>
            <a:spLocks noChangeArrowheads="1"/>
          </p:cNvSpPr>
          <p:nvPr/>
        </p:nvSpPr>
        <p:spPr bwMode="auto">
          <a:xfrm>
            <a:off x="4005263" y="382746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76" name="Rectangle 174"/>
          <p:cNvSpPr>
            <a:spLocks noChangeArrowheads="1"/>
          </p:cNvSpPr>
          <p:nvPr/>
        </p:nvSpPr>
        <p:spPr bwMode="auto">
          <a:xfrm>
            <a:off x="3635375" y="20177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130</a:t>
            </a:r>
            <a:endParaRPr lang="en-US" i="0"/>
          </a:p>
        </p:txBody>
      </p:sp>
      <p:sp>
        <p:nvSpPr>
          <p:cNvPr id="36877" name="Rectangle 175"/>
          <p:cNvSpPr>
            <a:spLocks noChangeArrowheads="1"/>
          </p:cNvSpPr>
          <p:nvPr/>
        </p:nvSpPr>
        <p:spPr bwMode="auto">
          <a:xfrm>
            <a:off x="3994150" y="20177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78" name="Rectangle 176"/>
          <p:cNvSpPr>
            <a:spLocks noChangeArrowheads="1"/>
          </p:cNvSpPr>
          <p:nvPr/>
        </p:nvSpPr>
        <p:spPr bwMode="auto">
          <a:xfrm>
            <a:off x="5087938" y="5759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3</a:t>
            </a:r>
            <a:endParaRPr lang="en-US" i="0"/>
          </a:p>
        </p:txBody>
      </p:sp>
      <p:sp>
        <p:nvSpPr>
          <p:cNvPr id="36879" name="Rectangle 177"/>
          <p:cNvSpPr>
            <a:spLocks noChangeArrowheads="1"/>
          </p:cNvSpPr>
          <p:nvPr/>
        </p:nvSpPr>
        <p:spPr bwMode="auto">
          <a:xfrm>
            <a:off x="5211763" y="5759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80" name="Rectangle 178"/>
          <p:cNvSpPr>
            <a:spLocks noChangeArrowheads="1"/>
          </p:cNvSpPr>
          <p:nvPr/>
        </p:nvSpPr>
        <p:spPr bwMode="auto">
          <a:xfrm>
            <a:off x="6081713" y="5759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4</a:t>
            </a:r>
            <a:endParaRPr lang="en-US" i="0"/>
          </a:p>
        </p:txBody>
      </p:sp>
      <p:sp>
        <p:nvSpPr>
          <p:cNvPr id="36881" name="Rectangle 179"/>
          <p:cNvSpPr>
            <a:spLocks noChangeArrowheads="1"/>
          </p:cNvSpPr>
          <p:nvPr/>
        </p:nvSpPr>
        <p:spPr bwMode="auto">
          <a:xfrm>
            <a:off x="6205538" y="5759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82" name="Rectangle 180"/>
          <p:cNvSpPr>
            <a:spLocks noChangeArrowheads="1"/>
          </p:cNvSpPr>
          <p:nvPr/>
        </p:nvSpPr>
        <p:spPr bwMode="auto">
          <a:xfrm>
            <a:off x="7132638" y="5759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5</a:t>
            </a:r>
            <a:endParaRPr lang="en-US" i="0"/>
          </a:p>
        </p:txBody>
      </p:sp>
      <p:sp>
        <p:nvSpPr>
          <p:cNvPr id="36883" name="Rectangle 181"/>
          <p:cNvSpPr>
            <a:spLocks noChangeArrowheads="1"/>
          </p:cNvSpPr>
          <p:nvPr/>
        </p:nvSpPr>
        <p:spPr bwMode="auto">
          <a:xfrm>
            <a:off x="7254875" y="57594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84" name="Rectangle 182"/>
          <p:cNvSpPr>
            <a:spLocks noChangeArrowheads="1"/>
          </p:cNvSpPr>
          <p:nvPr/>
        </p:nvSpPr>
        <p:spPr bwMode="auto">
          <a:xfrm>
            <a:off x="3646488" y="555783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110</a:t>
            </a:r>
            <a:endParaRPr lang="en-US" i="0"/>
          </a:p>
        </p:txBody>
      </p:sp>
      <p:sp>
        <p:nvSpPr>
          <p:cNvPr id="36885" name="Rectangle 183"/>
          <p:cNvSpPr>
            <a:spLocks noChangeArrowheads="1"/>
          </p:cNvSpPr>
          <p:nvPr/>
        </p:nvSpPr>
        <p:spPr bwMode="auto">
          <a:xfrm>
            <a:off x="4005263" y="55578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36886" name="Line 184"/>
          <p:cNvSpPr>
            <a:spLocks noChangeShapeType="1"/>
          </p:cNvSpPr>
          <p:nvPr/>
        </p:nvSpPr>
        <p:spPr bwMode="auto">
          <a:xfrm>
            <a:off x="5680075" y="2106613"/>
            <a:ext cx="1588" cy="46037"/>
          </a:xfrm>
          <a:prstGeom prst="line">
            <a:avLst/>
          </a:prstGeom>
          <a:noFill/>
          <a:ln w="33338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Rectangle 185"/>
          <p:cNvSpPr>
            <a:spLocks noChangeArrowheads="1"/>
          </p:cNvSpPr>
          <p:nvPr/>
        </p:nvSpPr>
        <p:spPr bwMode="auto">
          <a:xfrm>
            <a:off x="4194175" y="1281113"/>
            <a:ext cx="163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dirty="0" smtClean="0">
                <a:solidFill>
                  <a:srgbClr val="009900"/>
                </a:solidFill>
              </a:rPr>
              <a:t>L</a:t>
            </a:r>
            <a:endParaRPr lang="en-US" i="0" dirty="0"/>
          </a:p>
        </p:txBody>
      </p:sp>
      <p:sp>
        <p:nvSpPr>
          <p:cNvPr id="36888" name="Rectangle 186"/>
          <p:cNvSpPr>
            <a:spLocks noChangeArrowheads="1"/>
          </p:cNvSpPr>
          <p:nvPr/>
        </p:nvSpPr>
        <p:spPr bwMode="auto">
          <a:xfrm>
            <a:off x="4921250" y="4508500"/>
            <a:ext cx="148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 dirty="0" err="1" smtClean="0">
                <a:latin typeface="Arial"/>
                <a:cs typeface="Arial"/>
              </a:rPr>
              <a:t>α</a:t>
            </a:r>
            <a:endParaRPr lang="en-US" i="0" dirty="0">
              <a:latin typeface="Symbol" charset="2"/>
            </a:endParaRPr>
          </a:p>
        </p:txBody>
      </p:sp>
      <p:sp>
        <p:nvSpPr>
          <p:cNvPr id="36889" name="Rectangle 187"/>
          <p:cNvSpPr>
            <a:spLocks noChangeArrowheads="1"/>
          </p:cNvSpPr>
          <p:nvPr/>
        </p:nvSpPr>
        <p:spPr bwMode="auto">
          <a:xfrm>
            <a:off x="5087938" y="45196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0066CC"/>
                </a:solidFill>
              </a:rPr>
              <a:t>  </a:t>
            </a:r>
            <a:endParaRPr lang="en-US" i="0"/>
          </a:p>
        </p:txBody>
      </p:sp>
      <p:sp>
        <p:nvSpPr>
          <p:cNvPr id="36897" name="Rectangle 195"/>
          <p:cNvSpPr>
            <a:spLocks noChangeArrowheads="1"/>
          </p:cNvSpPr>
          <p:nvPr/>
        </p:nvSpPr>
        <p:spPr bwMode="auto">
          <a:xfrm>
            <a:off x="3446463" y="1168400"/>
            <a:ext cx="639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</a:t>
            </a:r>
            <a:r>
              <a:rPr lang="en-US" sz="2100" i="0">
                <a:solidFill>
                  <a:srgbClr val="000000"/>
                </a:solidFill>
              </a:rPr>
              <a:t>(ºC)</a:t>
            </a:r>
            <a:endParaRPr lang="en-US" i="0"/>
          </a:p>
        </p:txBody>
      </p:sp>
      <p:sp>
        <p:nvSpPr>
          <p:cNvPr id="36899" name="Rectangle 197"/>
          <p:cNvSpPr>
            <a:spLocks noChangeArrowheads="1"/>
          </p:cNvSpPr>
          <p:nvPr/>
        </p:nvSpPr>
        <p:spPr bwMode="auto">
          <a:xfrm>
            <a:off x="5546725" y="5748338"/>
            <a:ext cx="2968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990099"/>
                </a:solidFill>
              </a:rPr>
              <a:t>35</a:t>
            </a:r>
            <a:endParaRPr lang="en-US" i="0"/>
          </a:p>
        </p:txBody>
      </p:sp>
      <p:sp>
        <p:nvSpPr>
          <p:cNvPr id="36900" name="Rectangle 198"/>
          <p:cNvSpPr>
            <a:spLocks noChangeArrowheads="1"/>
          </p:cNvSpPr>
          <p:nvPr/>
        </p:nvSpPr>
        <p:spPr bwMode="auto">
          <a:xfrm>
            <a:off x="5524500" y="6016625"/>
            <a:ext cx="3063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990099"/>
                </a:solidFill>
              </a:rPr>
              <a:t>C</a:t>
            </a:r>
            <a:r>
              <a:rPr lang="en-US" i="0" baseline="-20000">
                <a:solidFill>
                  <a:srgbClr val="990099"/>
                </a:solidFill>
              </a:rPr>
              <a:t>0</a:t>
            </a:r>
            <a:endParaRPr lang="en-US"/>
          </a:p>
        </p:txBody>
      </p:sp>
      <p:sp>
        <p:nvSpPr>
          <p:cNvPr id="36901" name="Oval 200"/>
          <p:cNvSpPr>
            <a:spLocks noChangeArrowheads="1"/>
          </p:cNvSpPr>
          <p:nvPr/>
        </p:nvSpPr>
        <p:spPr bwMode="auto">
          <a:xfrm>
            <a:off x="5802313" y="1281113"/>
            <a:ext cx="660400" cy="658812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2" name="Rectangle 201"/>
          <p:cNvSpPr>
            <a:spLocks noChangeArrowheads="1"/>
          </p:cNvSpPr>
          <p:nvPr/>
        </p:nvSpPr>
        <p:spPr bwMode="auto">
          <a:xfrm>
            <a:off x="6438900" y="1279525"/>
            <a:ext cx="1027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9900"/>
                </a:solidFill>
              </a:rPr>
              <a:t>L</a:t>
            </a:r>
            <a:r>
              <a:rPr lang="en-US" sz="1600" i="0">
                <a:solidFill>
                  <a:srgbClr val="009900"/>
                </a:solidFill>
              </a:rPr>
              <a:t>: 35wt%Ni</a:t>
            </a:r>
            <a:endParaRPr lang="en-US" i="0"/>
          </a:p>
        </p:txBody>
      </p:sp>
      <p:sp>
        <p:nvSpPr>
          <p:cNvPr id="36903" name="Freeform 202"/>
          <p:cNvSpPr>
            <a:spLocks/>
          </p:cNvSpPr>
          <p:nvPr/>
        </p:nvSpPr>
        <p:spPr bwMode="auto">
          <a:xfrm>
            <a:off x="4149725" y="2095500"/>
            <a:ext cx="3552825" cy="2547938"/>
          </a:xfrm>
          <a:custGeom>
            <a:avLst/>
            <a:gdLst>
              <a:gd name="T0" fmla="*/ 0 w 2238"/>
              <a:gd name="T1" fmla="*/ 2147483647 h 1605"/>
              <a:gd name="T2" fmla="*/ 2147483647 w 2238"/>
              <a:gd name="T3" fmla="*/ 2147483647 h 1605"/>
              <a:gd name="T4" fmla="*/ 2147483647 w 2238"/>
              <a:gd name="T5" fmla="*/ 2147483647 h 1605"/>
              <a:gd name="T6" fmla="*/ 2147483647 w 2238"/>
              <a:gd name="T7" fmla="*/ 2147483647 h 1605"/>
              <a:gd name="T8" fmla="*/ 2147483647 w 2238"/>
              <a:gd name="T9" fmla="*/ 2147483647 h 1605"/>
              <a:gd name="T10" fmla="*/ 2147483647 w 2238"/>
              <a:gd name="T11" fmla="*/ 0 h 1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605"/>
              <a:gd name="T20" fmla="*/ 2238 w 2238"/>
              <a:gd name="T21" fmla="*/ 1605 h 1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605">
                <a:moveTo>
                  <a:pt x="0" y="1605"/>
                </a:moveTo>
                <a:lnTo>
                  <a:pt x="429" y="1302"/>
                </a:lnTo>
                <a:lnTo>
                  <a:pt x="957" y="936"/>
                </a:lnTo>
                <a:lnTo>
                  <a:pt x="1450" y="584"/>
                </a:lnTo>
                <a:lnTo>
                  <a:pt x="1893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4" name="Freeform 203"/>
          <p:cNvSpPr>
            <a:spLocks/>
          </p:cNvSpPr>
          <p:nvPr/>
        </p:nvSpPr>
        <p:spPr bwMode="auto">
          <a:xfrm>
            <a:off x="4160838" y="2106613"/>
            <a:ext cx="3552825" cy="2536825"/>
          </a:xfrm>
          <a:custGeom>
            <a:avLst/>
            <a:gdLst>
              <a:gd name="T0" fmla="*/ 0 w 2238"/>
              <a:gd name="T1" fmla="*/ 2147483647 h 1598"/>
              <a:gd name="T2" fmla="*/ 2147483647 w 2238"/>
              <a:gd name="T3" fmla="*/ 2147483647 h 1598"/>
              <a:gd name="T4" fmla="*/ 2147483647 w 2238"/>
              <a:gd name="T5" fmla="*/ 2147483647 h 1598"/>
              <a:gd name="T6" fmla="*/ 2147483647 w 2238"/>
              <a:gd name="T7" fmla="*/ 2147483647 h 1598"/>
              <a:gd name="T8" fmla="*/ 2147483647 w 2238"/>
              <a:gd name="T9" fmla="*/ 2147483647 h 1598"/>
              <a:gd name="T10" fmla="*/ 2147483647 w 2238"/>
              <a:gd name="T11" fmla="*/ 0 h 1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598"/>
              <a:gd name="T20" fmla="*/ 2238 w 2238"/>
              <a:gd name="T21" fmla="*/ 1598 h 1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598">
                <a:moveTo>
                  <a:pt x="0" y="1598"/>
                </a:moveTo>
                <a:lnTo>
                  <a:pt x="429" y="1295"/>
                </a:lnTo>
                <a:lnTo>
                  <a:pt x="950" y="929"/>
                </a:lnTo>
                <a:lnTo>
                  <a:pt x="1450" y="577"/>
                </a:lnTo>
                <a:lnTo>
                  <a:pt x="1886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5" name="Line 204"/>
          <p:cNvSpPr>
            <a:spLocks noChangeShapeType="1"/>
          </p:cNvSpPr>
          <p:nvPr/>
        </p:nvSpPr>
        <p:spPr bwMode="auto">
          <a:xfrm flipV="1">
            <a:off x="5199063" y="5603875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6" name="Line 205"/>
          <p:cNvSpPr>
            <a:spLocks noChangeShapeType="1"/>
          </p:cNvSpPr>
          <p:nvPr/>
        </p:nvSpPr>
        <p:spPr bwMode="auto">
          <a:xfrm flipV="1">
            <a:off x="6227763" y="5592763"/>
            <a:ext cx="1587" cy="122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7" name="Line 206"/>
          <p:cNvSpPr>
            <a:spLocks noChangeShapeType="1"/>
          </p:cNvSpPr>
          <p:nvPr/>
        </p:nvSpPr>
        <p:spPr bwMode="auto">
          <a:xfrm flipV="1">
            <a:off x="7243763" y="5570538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Line 207"/>
          <p:cNvSpPr>
            <a:spLocks noChangeShapeType="1"/>
          </p:cNvSpPr>
          <p:nvPr/>
        </p:nvSpPr>
        <p:spPr bwMode="auto">
          <a:xfrm>
            <a:off x="4149725" y="3927475"/>
            <a:ext cx="134938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9" name="Line 208"/>
          <p:cNvSpPr>
            <a:spLocks noChangeShapeType="1"/>
          </p:cNvSpPr>
          <p:nvPr/>
        </p:nvSpPr>
        <p:spPr bwMode="auto">
          <a:xfrm>
            <a:off x="4149725" y="2119313"/>
            <a:ext cx="134938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0" name="Oval 210"/>
          <p:cNvSpPr>
            <a:spLocks noChangeArrowheads="1"/>
          </p:cNvSpPr>
          <p:nvPr/>
        </p:nvSpPr>
        <p:spPr bwMode="auto">
          <a:xfrm>
            <a:off x="5673725" y="2100263"/>
            <a:ext cx="34925" cy="36512"/>
          </a:xfrm>
          <a:prstGeom prst="ellipse">
            <a:avLst/>
          </a:prstGeom>
          <a:solidFill>
            <a:srgbClr val="FFFFFF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1" name="Freeform 211"/>
          <p:cNvSpPr>
            <a:spLocks/>
          </p:cNvSpPr>
          <p:nvPr/>
        </p:nvSpPr>
        <p:spPr bwMode="auto">
          <a:xfrm>
            <a:off x="4138613" y="2084388"/>
            <a:ext cx="3597275" cy="2581275"/>
          </a:xfrm>
          <a:custGeom>
            <a:avLst/>
            <a:gdLst>
              <a:gd name="T0" fmla="*/ 0 w 2266"/>
              <a:gd name="T1" fmla="*/ 2147483647 h 1626"/>
              <a:gd name="T2" fmla="*/ 2147483647 w 2266"/>
              <a:gd name="T3" fmla="*/ 2147483647 h 1626"/>
              <a:gd name="T4" fmla="*/ 2147483647 w 2266"/>
              <a:gd name="T5" fmla="*/ 2147483647 h 1626"/>
              <a:gd name="T6" fmla="*/ 2147483647 w 2266"/>
              <a:gd name="T7" fmla="*/ 2147483647 h 1626"/>
              <a:gd name="T8" fmla="*/ 2147483647 w 2266"/>
              <a:gd name="T9" fmla="*/ 2147483647 h 1626"/>
              <a:gd name="T10" fmla="*/ 2147483647 w 2266"/>
              <a:gd name="T11" fmla="*/ 2147483647 h 1626"/>
              <a:gd name="T12" fmla="*/ 2147483647 w 2266"/>
              <a:gd name="T13" fmla="*/ 2147483647 h 1626"/>
              <a:gd name="T14" fmla="*/ 2147483647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2" name="Freeform 212"/>
          <p:cNvSpPr>
            <a:spLocks/>
          </p:cNvSpPr>
          <p:nvPr/>
        </p:nvSpPr>
        <p:spPr bwMode="auto">
          <a:xfrm>
            <a:off x="4149725" y="2095500"/>
            <a:ext cx="3597275" cy="2581275"/>
          </a:xfrm>
          <a:custGeom>
            <a:avLst/>
            <a:gdLst>
              <a:gd name="T0" fmla="*/ 0 w 2266"/>
              <a:gd name="T1" fmla="*/ 2147483647 h 1626"/>
              <a:gd name="T2" fmla="*/ 2147483647 w 2266"/>
              <a:gd name="T3" fmla="*/ 2147483647 h 1626"/>
              <a:gd name="T4" fmla="*/ 2147483647 w 2266"/>
              <a:gd name="T5" fmla="*/ 2147483647 h 1626"/>
              <a:gd name="T6" fmla="*/ 2147483647 w 2266"/>
              <a:gd name="T7" fmla="*/ 2147483647 h 1626"/>
              <a:gd name="T8" fmla="*/ 2147483647 w 2266"/>
              <a:gd name="T9" fmla="*/ 2147483647 h 1626"/>
              <a:gd name="T10" fmla="*/ 2147483647 w 2266"/>
              <a:gd name="T11" fmla="*/ 2147483647 h 1626"/>
              <a:gd name="T12" fmla="*/ 2147483647 w 2266"/>
              <a:gd name="T13" fmla="*/ 2147483647 h 1626"/>
              <a:gd name="T14" fmla="*/ 2147483647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3" name="Line 213"/>
          <p:cNvSpPr>
            <a:spLocks noChangeShapeType="1"/>
          </p:cNvSpPr>
          <p:nvPr/>
        </p:nvSpPr>
        <p:spPr bwMode="auto">
          <a:xfrm>
            <a:off x="5686425" y="2132013"/>
            <a:ext cx="1588" cy="3600450"/>
          </a:xfrm>
          <a:prstGeom prst="line">
            <a:avLst/>
          </a:prstGeom>
          <a:noFill/>
          <a:ln w="33338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4" name="Line 214"/>
          <p:cNvSpPr>
            <a:spLocks noChangeShapeType="1"/>
          </p:cNvSpPr>
          <p:nvPr/>
        </p:nvSpPr>
        <p:spPr bwMode="auto">
          <a:xfrm flipV="1">
            <a:off x="5697538" y="1868488"/>
            <a:ext cx="215900" cy="254000"/>
          </a:xfrm>
          <a:prstGeom prst="line">
            <a:avLst/>
          </a:prstGeom>
          <a:noFill/>
          <a:ln w="11113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8" name="Rectangle 7"/>
          <p:cNvSpPr>
            <a:spLocks noChangeArrowheads="1"/>
          </p:cNvSpPr>
          <p:nvPr/>
        </p:nvSpPr>
        <p:spPr bwMode="auto">
          <a:xfrm>
            <a:off x="342723" y="817596"/>
            <a:ext cx="2989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D60093"/>
                </a:solidFill>
              </a:rPr>
              <a:t>C</a:t>
            </a:r>
            <a:r>
              <a:rPr lang="en-US" i="0" baseline="-20000" dirty="0" smtClean="0">
                <a:solidFill>
                  <a:srgbClr val="D60093"/>
                </a:solidFill>
              </a:rPr>
              <a:t>0</a:t>
            </a:r>
            <a:r>
              <a:rPr lang="en-US" sz="2200" i="0" dirty="0" smtClean="0">
                <a:solidFill>
                  <a:srgbClr val="D60093"/>
                </a:solidFill>
              </a:rPr>
              <a:t> </a:t>
            </a:r>
            <a:r>
              <a:rPr lang="en-US" sz="2200" i="0" dirty="0">
                <a:solidFill>
                  <a:srgbClr val="D60093"/>
                </a:solidFill>
              </a:rPr>
              <a:t>= 35 wt% Ni alloy</a:t>
            </a:r>
          </a:p>
        </p:txBody>
      </p:sp>
      <p:sp>
        <p:nvSpPr>
          <p:cNvPr id="36919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Slow Cooling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a Cu-Ni Alloy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322888" y="2654300"/>
            <a:ext cx="1733550" cy="300038"/>
            <a:chOff x="3353" y="1672"/>
            <a:chExt cx="1092" cy="189"/>
          </a:xfrm>
        </p:grpSpPr>
        <p:sp>
          <p:nvSpPr>
            <p:cNvPr id="37009" name="Line 65"/>
            <p:cNvSpPr>
              <a:spLocks noChangeShapeType="1"/>
            </p:cNvSpPr>
            <p:nvPr/>
          </p:nvSpPr>
          <p:spPr bwMode="auto">
            <a:xfrm>
              <a:off x="3592" y="1764"/>
              <a:ext cx="669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0" name="Rectangle 66"/>
            <p:cNvSpPr>
              <a:spLocks noChangeArrowheads="1"/>
            </p:cNvSpPr>
            <p:nvPr/>
          </p:nvSpPr>
          <p:spPr bwMode="auto">
            <a:xfrm>
              <a:off x="4303" y="170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46</a:t>
              </a:r>
              <a:endParaRPr lang="en-US" i="0"/>
            </a:p>
          </p:txBody>
        </p:sp>
        <p:sp>
          <p:nvSpPr>
            <p:cNvPr id="37011" name="Rectangle 67"/>
            <p:cNvSpPr>
              <a:spLocks noChangeArrowheads="1"/>
            </p:cNvSpPr>
            <p:nvPr/>
          </p:nvSpPr>
          <p:spPr bwMode="auto">
            <a:xfrm>
              <a:off x="3353" y="167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35</a:t>
              </a:r>
              <a:endParaRPr lang="en-US" i="0"/>
            </a:p>
          </p:txBody>
        </p:sp>
        <p:sp>
          <p:nvSpPr>
            <p:cNvPr id="37012" name="Oval 68"/>
            <p:cNvSpPr>
              <a:spLocks noChangeArrowheads="1"/>
            </p:cNvSpPr>
            <p:nvPr/>
          </p:nvSpPr>
          <p:spPr bwMode="auto">
            <a:xfrm>
              <a:off x="4263" y="1753"/>
              <a:ext cx="23" cy="22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3" name="Oval 69"/>
            <p:cNvSpPr>
              <a:spLocks noChangeArrowheads="1"/>
            </p:cNvSpPr>
            <p:nvPr/>
          </p:nvSpPr>
          <p:spPr bwMode="auto">
            <a:xfrm>
              <a:off x="3532" y="1746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054600" y="2844800"/>
            <a:ext cx="1666875" cy="355600"/>
            <a:chOff x="3184" y="1792"/>
            <a:chExt cx="1050" cy="224"/>
          </a:xfrm>
        </p:grpSpPr>
        <p:sp>
          <p:nvSpPr>
            <p:cNvPr id="37003" name="Line 71"/>
            <p:cNvSpPr>
              <a:spLocks noChangeShapeType="1"/>
            </p:cNvSpPr>
            <p:nvPr/>
          </p:nvSpPr>
          <p:spPr bwMode="auto">
            <a:xfrm>
              <a:off x="3592" y="1896"/>
              <a:ext cx="493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4" name="Line 72"/>
            <p:cNvSpPr>
              <a:spLocks noChangeShapeType="1"/>
            </p:cNvSpPr>
            <p:nvPr/>
          </p:nvSpPr>
          <p:spPr bwMode="auto">
            <a:xfrm>
              <a:off x="3377" y="1897"/>
              <a:ext cx="190" cy="1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5" name="Rectangle 73"/>
            <p:cNvSpPr>
              <a:spLocks noChangeArrowheads="1"/>
            </p:cNvSpPr>
            <p:nvPr/>
          </p:nvSpPr>
          <p:spPr bwMode="auto">
            <a:xfrm>
              <a:off x="4092" y="186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43</a:t>
              </a:r>
              <a:endParaRPr lang="en-US" i="0"/>
            </a:p>
          </p:txBody>
        </p:sp>
        <p:sp>
          <p:nvSpPr>
            <p:cNvPr id="37006" name="Rectangle 74"/>
            <p:cNvSpPr>
              <a:spLocks noChangeArrowheads="1"/>
            </p:cNvSpPr>
            <p:nvPr/>
          </p:nvSpPr>
          <p:spPr bwMode="auto">
            <a:xfrm>
              <a:off x="3184" y="179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32</a:t>
              </a:r>
              <a:endParaRPr lang="en-US" i="0"/>
            </a:p>
          </p:txBody>
        </p:sp>
        <p:sp>
          <p:nvSpPr>
            <p:cNvPr id="37007" name="Oval 75"/>
            <p:cNvSpPr>
              <a:spLocks noChangeArrowheads="1"/>
            </p:cNvSpPr>
            <p:nvPr/>
          </p:nvSpPr>
          <p:spPr bwMode="auto">
            <a:xfrm>
              <a:off x="4066" y="1886"/>
              <a:ext cx="23" cy="23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8" name="Oval 76"/>
            <p:cNvSpPr>
              <a:spLocks noChangeArrowheads="1"/>
            </p:cNvSpPr>
            <p:nvPr/>
          </p:nvSpPr>
          <p:spPr bwMode="auto">
            <a:xfrm>
              <a:off x="3349" y="1886"/>
              <a:ext cx="22" cy="23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5710238" y="3005138"/>
            <a:ext cx="2881312" cy="1052512"/>
            <a:chOff x="3597" y="1893"/>
            <a:chExt cx="1815" cy="663"/>
          </a:xfrm>
        </p:grpSpPr>
        <p:sp>
          <p:nvSpPr>
            <p:cNvPr id="36992" name="Oval 87"/>
            <p:cNvSpPr>
              <a:spLocks noChangeArrowheads="1"/>
            </p:cNvSpPr>
            <p:nvPr/>
          </p:nvSpPr>
          <p:spPr bwMode="auto">
            <a:xfrm>
              <a:off x="4211" y="2094"/>
              <a:ext cx="422" cy="423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993" name="Group 88"/>
            <p:cNvGrpSpPr>
              <a:grpSpLocks/>
            </p:cNvGrpSpPr>
            <p:nvPr/>
          </p:nvGrpSpPr>
          <p:grpSpPr bwMode="auto">
            <a:xfrm>
              <a:off x="4296" y="2193"/>
              <a:ext cx="274" cy="274"/>
              <a:chOff x="4296" y="2193"/>
              <a:chExt cx="274" cy="274"/>
            </a:xfrm>
          </p:grpSpPr>
          <p:sp>
            <p:nvSpPr>
              <p:cNvPr id="36998" name="Freeform 89"/>
              <p:cNvSpPr>
                <a:spLocks/>
              </p:cNvSpPr>
              <p:nvPr/>
            </p:nvSpPr>
            <p:spPr bwMode="auto">
              <a:xfrm>
                <a:off x="4338" y="2193"/>
                <a:ext cx="70" cy="56"/>
              </a:xfrm>
              <a:custGeom>
                <a:avLst/>
                <a:gdLst>
                  <a:gd name="T0" fmla="*/ 35 w 70"/>
                  <a:gd name="T1" fmla="*/ 0 h 56"/>
                  <a:gd name="T2" fmla="*/ 21 w 70"/>
                  <a:gd name="T3" fmla="*/ 0 h 56"/>
                  <a:gd name="T4" fmla="*/ 7 w 70"/>
                  <a:gd name="T5" fmla="*/ 14 h 56"/>
                  <a:gd name="T6" fmla="*/ 0 w 70"/>
                  <a:gd name="T7" fmla="*/ 35 h 56"/>
                  <a:gd name="T8" fmla="*/ 14 w 70"/>
                  <a:gd name="T9" fmla="*/ 49 h 56"/>
                  <a:gd name="T10" fmla="*/ 42 w 70"/>
                  <a:gd name="T11" fmla="*/ 56 h 56"/>
                  <a:gd name="T12" fmla="*/ 63 w 70"/>
                  <a:gd name="T13" fmla="*/ 42 h 56"/>
                  <a:gd name="T14" fmla="*/ 70 w 70"/>
                  <a:gd name="T15" fmla="*/ 28 h 56"/>
                  <a:gd name="T16" fmla="*/ 70 w 70"/>
                  <a:gd name="T17" fmla="*/ 7 h 56"/>
                  <a:gd name="T18" fmla="*/ 56 w 70"/>
                  <a:gd name="T19" fmla="*/ 0 h 56"/>
                  <a:gd name="T20" fmla="*/ 35 w 70"/>
                  <a:gd name="T21" fmla="*/ 0 h 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6"/>
                  <a:gd name="T35" fmla="*/ 70 w 70"/>
                  <a:gd name="T36" fmla="*/ 56 h 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6">
                    <a:moveTo>
                      <a:pt x="35" y="0"/>
                    </a:moveTo>
                    <a:lnTo>
                      <a:pt x="21" y="0"/>
                    </a:lnTo>
                    <a:lnTo>
                      <a:pt x="7" y="14"/>
                    </a:lnTo>
                    <a:lnTo>
                      <a:pt x="0" y="35"/>
                    </a:lnTo>
                    <a:lnTo>
                      <a:pt x="14" y="49"/>
                    </a:lnTo>
                    <a:lnTo>
                      <a:pt x="42" y="56"/>
                    </a:lnTo>
                    <a:lnTo>
                      <a:pt x="63" y="42"/>
                    </a:lnTo>
                    <a:lnTo>
                      <a:pt x="70" y="28"/>
                    </a:lnTo>
                    <a:lnTo>
                      <a:pt x="70" y="7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9" name="Freeform 90"/>
              <p:cNvSpPr>
                <a:spLocks/>
              </p:cNvSpPr>
              <p:nvPr/>
            </p:nvSpPr>
            <p:spPr bwMode="auto">
              <a:xfrm>
                <a:off x="4296" y="2306"/>
                <a:ext cx="63" cy="63"/>
              </a:xfrm>
              <a:custGeom>
                <a:avLst/>
                <a:gdLst>
                  <a:gd name="T0" fmla="*/ 35 w 63"/>
                  <a:gd name="T1" fmla="*/ 0 h 63"/>
                  <a:gd name="T2" fmla="*/ 14 w 63"/>
                  <a:gd name="T3" fmla="*/ 0 h 63"/>
                  <a:gd name="T4" fmla="*/ 0 w 63"/>
                  <a:gd name="T5" fmla="*/ 21 h 63"/>
                  <a:gd name="T6" fmla="*/ 0 w 63"/>
                  <a:gd name="T7" fmla="*/ 42 h 63"/>
                  <a:gd name="T8" fmla="*/ 21 w 63"/>
                  <a:gd name="T9" fmla="*/ 63 h 63"/>
                  <a:gd name="T10" fmla="*/ 49 w 63"/>
                  <a:gd name="T11" fmla="*/ 56 h 63"/>
                  <a:gd name="T12" fmla="*/ 63 w 63"/>
                  <a:gd name="T13" fmla="*/ 35 h 63"/>
                  <a:gd name="T14" fmla="*/ 63 w 63"/>
                  <a:gd name="T15" fmla="*/ 14 h 63"/>
                  <a:gd name="T16" fmla="*/ 56 w 63"/>
                  <a:gd name="T17" fmla="*/ 0 h 63"/>
                  <a:gd name="T18" fmla="*/ 35 w 63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63"/>
                  <a:gd name="T32" fmla="*/ 63 w 63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63">
                    <a:moveTo>
                      <a:pt x="35" y="0"/>
                    </a:moveTo>
                    <a:lnTo>
                      <a:pt x="14" y="0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63"/>
                    </a:lnTo>
                    <a:lnTo>
                      <a:pt x="49" y="56"/>
                    </a:lnTo>
                    <a:lnTo>
                      <a:pt x="63" y="35"/>
                    </a:lnTo>
                    <a:lnTo>
                      <a:pt x="63" y="14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0" name="Freeform 91"/>
              <p:cNvSpPr>
                <a:spLocks/>
              </p:cNvSpPr>
              <p:nvPr/>
            </p:nvSpPr>
            <p:spPr bwMode="auto">
              <a:xfrm>
                <a:off x="4443" y="2327"/>
                <a:ext cx="64" cy="56"/>
              </a:xfrm>
              <a:custGeom>
                <a:avLst/>
                <a:gdLst>
                  <a:gd name="T0" fmla="*/ 15 w 64"/>
                  <a:gd name="T1" fmla="*/ 7 h 56"/>
                  <a:gd name="T2" fmla="*/ 8 w 64"/>
                  <a:gd name="T3" fmla="*/ 14 h 56"/>
                  <a:gd name="T4" fmla="*/ 0 w 64"/>
                  <a:gd name="T5" fmla="*/ 35 h 56"/>
                  <a:gd name="T6" fmla="*/ 0 w 64"/>
                  <a:gd name="T7" fmla="*/ 49 h 56"/>
                  <a:gd name="T8" fmla="*/ 22 w 64"/>
                  <a:gd name="T9" fmla="*/ 56 h 56"/>
                  <a:gd name="T10" fmla="*/ 43 w 64"/>
                  <a:gd name="T11" fmla="*/ 56 h 56"/>
                  <a:gd name="T12" fmla="*/ 57 w 64"/>
                  <a:gd name="T13" fmla="*/ 35 h 56"/>
                  <a:gd name="T14" fmla="*/ 64 w 64"/>
                  <a:gd name="T15" fmla="*/ 21 h 56"/>
                  <a:gd name="T16" fmla="*/ 57 w 64"/>
                  <a:gd name="T17" fmla="*/ 14 h 56"/>
                  <a:gd name="T18" fmla="*/ 43 w 64"/>
                  <a:gd name="T19" fmla="*/ 7 h 56"/>
                  <a:gd name="T20" fmla="*/ 29 w 64"/>
                  <a:gd name="T21" fmla="*/ 0 h 56"/>
                  <a:gd name="T22" fmla="*/ 15 w 64"/>
                  <a:gd name="T23" fmla="*/ 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56"/>
                  <a:gd name="T38" fmla="*/ 64 w 64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56">
                    <a:moveTo>
                      <a:pt x="15" y="7"/>
                    </a:moveTo>
                    <a:lnTo>
                      <a:pt x="8" y="14"/>
                    </a:lnTo>
                    <a:lnTo>
                      <a:pt x="0" y="35"/>
                    </a:lnTo>
                    <a:lnTo>
                      <a:pt x="0" y="49"/>
                    </a:lnTo>
                    <a:lnTo>
                      <a:pt x="22" y="56"/>
                    </a:lnTo>
                    <a:lnTo>
                      <a:pt x="43" y="56"/>
                    </a:lnTo>
                    <a:lnTo>
                      <a:pt x="57" y="35"/>
                    </a:lnTo>
                    <a:lnTo>
                      <a:pt x="64" y="21"/>
                    </a:lnTo>
                    <a:lnTo>
                      <a:pt x="57" y="14"/>
                    </a:lnTo>
                    <a:lnTo>
                      <a:pt x="43" y="7"/>
                    </a:lnTo>
                    <a:lnTo>
                      <a:pt x="29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1" name="Freeform 92"/>
              <p:cNvSpPr>
                <a:spLocks/>
              </p:cNvSpPr>
              <p:nvPr/>
            </p:nvSpPr>
            <p:spPr bwMode="auto">
              <a:xfrm>
                <a:off x="4500" y="2249"/>
                <a:ext cx="70" cy="50"/>
              </a:xfrm>
              <a:custGeom>
                <a:avLst/>
                <a:gdLst>
                  <a:gd name="T0" fmla="*/ 21 w 70"/>
                  <a:gd name="T1" fmla="*/ 50 h 50"/>
                  <a:gd name="T2" fmla="*/ 35 w 70"/>
                  <a:gd name="T3" fmla="*/ 50 h 50"/>
                  <a:gd name="T4" fmla="*/ 56 w 70"/>
                  <a:gd name="T5" fmla="*/ 42 h 50"/>
                  <a:gd name="T6" fmla="*/ 70 w 70"/>
                  <a:gd name="T7" fmla="*/ 28 h 50"/>
                  <a:gd name="T8" fmla="*/ 70 w 70"/>
                  <a:gd name="T9" fmla="*/ 14 h 50"/>
                  <a:gd name="T10" fmla="*/ 49 w 70"/>
                  <a:gd name="T11" fmla="*/ 0 h 50"/>
                  <a:gd name="T12" fmla="*/ 35 w 70"/>
                  <a:gd name="T13" fmla="*/ 0 h 50"/>
                  <a:gd name="T14" fmla="*/ 21 w 70"/>
                  <a:gd name="T15" fmla="*/ 7 h 50"/>
                  <a:gd name="T16" fmla="*/ 7 w 70"/>
                  <a:gd name="T17" fmla="*/ 14 h 50"/>
                  <a:gd name="T18" fmla="*/ 0 w 70"/>
                  <a:gd name="T19" fmla="*/ 42 h 50"/>
                  <a:gd name="T20" fmla="*/ 21 w 70"/>
                  <a:gd name="T21" fmla="*/ 5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0"/>
                  <a:gd name="T35" fmla="*/ 70 w 70"/>
                  <a:gd name="T36" fmla="*/ 50 h 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0">
                    <a:moveTo>
                      <a:pt x="21" y="50"/>
                    </a:moveTo>
                    <a:lnTo>
                      <a:pt x="35" y="50"/>
                    </a:lnTo>
                    <a:lnTo>
                      <a:pt x="56" y="42"/>
                    </a:lnTo>
                    <a:lnTo>
                      <a:pt x="70" y="28"/>
                    </a:lnTo>
                    <a:lnTo>
                      <a:pt x="70" y="14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21" y="7"/>
                    </a:lnTo>
                    <a:lnTo>
                      <a:pt x="7" y="14"/>
                    </a:lnTo>
                    <a:lnTo>
                      <a:pt x="0" y="42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2" name="Freeform 93"/>
              <p:cNvSpPr>
                <a:spLocks/>
              </p:cNvSpPr>
              <p:nvPr/>
            </p:nvSpPr>
            <p:spPr bwMode="auto">
              <a:xfrm>
                <a:off x="4394" y="2411"/>
                <a:ext cx="71" cy="56"/>
              </a:xfrm>
              <a:custGeom>
                <a:avLst/>
                <a:gdLst>
                  <a:gd name="T0" fmla="*/ 35 w 71"/>
                  <a:gd name="T1" fmla="*/ 7 h 56"/>
                  <a:gd name="T2" fmla="*/ 14 w 71"/>
                  <a:gd name="T3" fmla="*/ 0 h 56"/>
                  <a:gd name="T4" fmla="*/ 0 w 71"/>
                  <a:gd name="T5" fmla="*/ 14 h 56"/>
                  <a:gd name="T6" fmla="*/ 0 w 71"/>
                  <a:gd name="T7" fmla="*/ 28 h 56"/>
                  <a:gd name="T8" fmla="*/ 0 w 71"/>
                  <a:gd name="T9" fmla="*/ 49 h 56"/>
                  <a:gd name="T10" fmla="*/ 21 w 71"/>
                  <a:gd name="T11" fmla="*/ 56 h 56"/>
                  <a:gd name="T12" fmla="*/ 49 w 71"/>
                  <a:gd name="T13" fmla="*/ 49 h 56"/>
                  <a:gd name="T14" fmla="*/ 64 w 71"/>
                  <a:gd name="T15" fmla="*/ 42 h 56"/>
                  <a:gd name="T16" fmla="*/ 71 w 71"/>
                  <a:gd name="T17" fmla="*/ 14 h 56"/>
                  <a:gd name="T18" fmla="*/ 57 w 71"/>
                  <a:gd name="T19" fmla="*/ 7 h 56"/>
                  <a:gd name="T20" fmla="*/ 42 w 71"/>
                  <a:gd name="T21" fmla="*/ 7 h 56"/>
                  <a:gd name="T22" fmla="*/ 35 w 71"/>
                  <a:gd name="T23" fmla="*/ 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56"/>
                  <a:gd name="T38" fmla="*/ 71 w 71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56">
                    <a:moveTo>
                      <a:pt x="35" y="7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21" y="56"/>
                    </a:lnTo>
                    <a:lnTo>
                      <a:pt x="49" y="49"/>
                    </a:lnTo>
                    <a:lnTo>
                      <a:pt x="64" y="42"/>
                    </a:lnTo>
                    <a:lnTo>
                      <a:pt x="71" y="14"/>
                    </a:lnTo>
                    <a:lnTo>
                      <a:pt x="57" y="7"/>
                    </a:lnTo>
                    <a:lnTo>
                      <a:pt x="42" y="7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994" name="Rectangle 94"/>
            <p:cNvSpPr>
              <a:spLocks noChangeArrowheads="1"/>
            </p:cNvSpPr>
            <p:nvPr/>
          </p:nvSpPr>
          <p:spPr bwMode="auto">
            <a:xfrm>
              <a:off x="4648" y="2319"/>
              <a:ext cx="7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CC"/>
                  </a:solidFill>
                  <a:latin typeface="Symbol" charset="2"/>
                </a:rPr>
                <a:t>a</a:t>
              </a:r>
              <a:r>
                <a:rPr lang="en-US" sz="1600" i="0">
                  <a:solidFill>
                    <a:srgbClr val="0033CC"/>
                  </a:solidFill>
                </a:rPr>
                <a:t>: 43 wt% Ni </a:t>
              </a:r>
              <a:endParaRPr lang="en-US" sz="1600" i="0"/>
            </a:p>
          </p:txBody>
        </p:sp>
        <p:sp>
          <p:nvSpPr>
            <p:cNvPr id="36995" name="Rectangle 95"/>
            <p:cNvSpPr>
              <a:spLocks noChangeArrowheads="1"/>
            </p:cNvSpPr>
            <p:nvPr/>
          </p:nvSpPr>
          <p:spPr bwMode="auto">
            <a:xfrm>
              <a:off x="4725" y="2326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i="0"/>
            </a:p>
          </p:txBody>
        </p:sp>
        <p:sp>
          <p:nvSpPr>
            <p:cNvPr id="36996" name="Rectangle 97"/>
            <p:cNvSpPr>
              <a:spLocks noChangeArrowheads="1"/>
            </p:cNvSpPr>
            <p:nvPr/>
          </p:nvSpPr>
          <p:spPr bwMode="auto">
            <a:xfrm>
              <a:off x="4648" y="2108"/>
              <a:ext cx="7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</a:rPr>
                <a:t>L</a:t>
              </a:r>
              <a:r>
                <a:rPr lang="en-US" sz="1600" i="0">
                  <a:solidFill>
                    <a:srgbClr val="009900"/>
                  </a:solidFill>
                </a:rPr>
                <a:t>: 32 wt% Ni</a:t>
              </a:r>
              <a:endParaRPr lang="en-US" i="0"/>
            </a:p>
          </p:txBody>
        </p:sp>
        <p:sp>
          <p:nvSpPr>
            <p:cNvPr id="36997" name="Line 98"/>
            <p:cNvSpPr>
              <a:spLocks noChangeShapeType="1"/>
            </p:cNvSpPr>
            <p:nvPr/>
          </p:nvSpPr>
          <p:spPr bwMode="auto">
            <a:xfrm flipH="1" flipV="1">
              <a:off x="3597" y="1893"/>
              <a:ext cx="648" cy="3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5691188" y="4090988"/>
            <a:ext cx="1674812" cy="1344612"/>
            <a:chOff x="3585" y="2577"/>
            <a:chExt cx="1055" cy="847"/>
          </a:xfrm>
        </p:grpSpPr>
        <p:sp>
          <p:nvSpPr>
            <p:cNvPr id="36984" name="Oval 119"/>
            <p:cNvSpPr>
              <a:spLocks noChangeArrowheads="1"/>
            </p:cNvSpPr>
            <p:nvPr/>
          </p:nvSpPr>
          <p:spPr bwMode="auto">
            <a:xfrm>
              <a:off x="4225" y="3009"/>
              <a:ext cx="415" cy="415"/>
            </a:xfrm>
            <a:prstGeom prst="ellipse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985" name="Group 120"/>
            <p:cNvGrpSpPr>
              <a:grpSpLocks/>
            </p:cNvGrpSpPr>
            <p:nvPr/>
          </p:nvGrpSpPr>
          <p:grpSpPr bwMode="auto">
            <a:xfrm>
              <a:off x="4232" y="3016"/>
              <a:ext cx="380" cy="367"/>
              <a:chOff x="4232" y="3016"/>
              <a:chExt cx="380" cy="367"/>
            </a:xfrm>
          </p:grpSpPr>
          <p:sp>
            <p:nvSpPr>
              <p:cNvPr id="36987" name="Freeform 121"/>
              <p:cNvSpPr>
                <a:spLocks/>
              </p:cNvSpPr>
              <p:nvPr/>
            </p:nvSpPr>
            <p:spPr bwMode="auto">
              <a:xfrm>
                <a:off x="4359" y="3016"/>
                <a:ext cx="253" cy="289"/>
              </a:xfrm>
              <a:custGeom>
                <a:avLst/>
                <a:gdLst>
                  <a:gd name="T0" fmla="*/ 0 w 253"/>
                  <a:gd name="T1" fmla="*/ 0 h 289"/>
                  <a:gd name="T2" fmla="*/ 14 w 253"/>
                  <a:gd name="T3" fmla="*/ 14 h 289"/>
                  <a:gd name="T4" fmla="*/ 35 w 253"/>
                  <a:gd name="T5" fmla="*/ 28 h 289"/>
                  <a:gd name="T6" fmla="*/ 63 w 253"/>
                  <a:gd name="T7" fmla="*/ 71 h 289"/>
                  <a:gd name="T8" fmla="*/ 77 w 253"/>
                  <a:gd name="T9" fmla="*/ 92 h 289"/>
                  <a:gd name="T10" fmla="*/ 92 w 253"/>
                  <a:gd name="T11" fmla="*/ 120 h 289"/>
                  <a:gd name="T12" fmla="*/ 99 w 253"/>
                  <a:gd name="T13" fmla="*/ 141 h 289"/>
                  <a:gd name="T14" fmla="*/ 113 w 253"/>
                  <a:gd name="T15" fmla="*/ 169 h 289"/>
                  <a:gd name="T16" fmla="*/ 127 w 253"/>
                  <a:gd name="T17" fmla="*/ 204 h 289"/>
                  <a:gd name="T18" fmla="*/ 162 w 253"/>
                  <a:gd name="T19" fmla="*/ 239 h 289"/>
                  <a:gd name="T20" fmla="*/ 197 w 253"/>
                  <a:gd name="T21" fmla="*/ 268 h 289"/>
                  <a:gd name="T22" fmla="*/ 253 w 253"/>
                  <a:gd name="T23" fmla="*/ 289 h 2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3"/>
                  <a:gd name="T37" fmla="*/ 0 h 289"/>
                  <a:gd name="T38" fmla="*/ 253 w 253"/>
                  <a:gd name="T39" fmla="*/ 289 h 2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3" h="289">
                    <a:moveTo>
                      <a:pt x="0" y="0"/>
                    </a:moveTo>
                    <a:lnTo>
                      <a:pt x="14" y="14"/>
                    </a:lnTo>
                    <a:lnTo>
                      <a:pt x="35" y="28"/>
                    </a:lnTo>
                    <a:lnTo>
                      <a:pt x="63" y="71"/>
                    </a:lnTo>
                    <a:lnTo>
                      <a:pt x="77" y="92"/>
                    </a:lnTo>
                    <a:lnTo>
                      <a:pt x="92" y="120"/>
                    </a:lnTo>
                    <a:lnTo>
                      <a:pt x="99" y="141"/>
                    </a:lnTo>
                    <a:lnTo>
                      <a:pt x="113" y="169"/>
                    </a:lnTo>
                    <a:lnTo>
                      <a:pt x="127" y="204"/>
                    </a:lnTo>
                    <a:lnTo>
                      <a:pt x="162" y="239"/>
                    </a:lnTo>
                    <a:lnTo>
                      <a:pt x="197" y="268"/>
                    </a:lnTo>
                    <a:lnTo>
                      <a:pt x="253" y="2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8" name="Freeform 122"/>
              <p:cNvSpPr>
                <a:spLocks/>
              </p:cNvSpPr>
              <p:nvPr/>
            </p:nvSpPr>
            <p:spPr bwMode="auto">
              <a:xfrm>
                <a:off x="4317" y="3227"/>
                <a:ext cx="169" cy="155"/>
              </a:xfrm>
              <a:custGeom>
                <a:avLst/>
                <a:gdLst>
                  <a:gd name="T0" fmla="*/ 169 w 169"/>
                  <a:gd name="T1" fmla="*/ 0 h 155"/>
                  <a:gd name="T2" fmla="*/ 155 w 169"/>
                  <a:gd name="T3" fmla="*/ 14 h 155"/>
                  <a:gd name="T4" fmla="*/ 134 w 169"/>
                  <a:gd name="T5" fmla="*/ 36 h 155"/>
                  <a:gd name="T6" fmla="*/ 98 w 169"/>
                  <a:gd name="T7" fmla="*/ 43 h 155"/>
                  <a:gd name="T8" fmla="*/ 84 w 169"/>
                  <a:gd name="T9" fmla="*/ 43 h 155"/>
                  <a:gd name="T10" fmla="*/ 70 w 169"/>
                  <a:gd name="T11" fmla="*/ 43 h 155"/>
                  <a:gd name="T12" fmla="*/ 35 w 169"/>
                  <a:gd name="T13" fmla="*/ 71 h 155"/>
                  <a:gd name="T14" fmla="*/ 14 w 169"/>
                  <a:gd name="T15" fmla="*/ 99 h 155"/>
                  <a:gd name="T16" fmla="*/ 7 w 169"/>
                  <a:gd name="T17" fmla="*/ 127 h 155"/>
                  <a:gd name="T18" fmla="*/ 0 w 169"/>
                  <a:gd name="T19" fmla="*/ 155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155"/>
                  <a:gd name="T32" fmla="*/ 169 w 169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155">
                    <a:moveTo>
                      <a:pt x="169" y="0"/>
                    </a:moveTo>
                    <a:lnTo>
                      <a:pt x="155" y="14"/>
                    </a:lnTo>
                    <a:lnTo>
                      <a:pt x="134" y="36"/>
                    </a:lnTo>
                    <a:lnTo>
                      <a:pt x="98" y="43"/>
                    </a:lnTo>
                    <a:lnTo>
                      <a:pt x="84" y="43"/>
                    </a:lnTo>
                    <a:lnTo>
                      <a:pt x="70" y="43"/>
                    </a:lnTo>
                    <a:lnTo>
                      <a:pt x="35" y="71"/>
                    </a:lnTo>
                    <a:lnTo>
                      <a:pt x="14" y="99"/>
                    </a:lnTo>
                    <a:lnTo>
                      <a:pt x="7" y="127"/>
                    </a:lnTo>
                    <a:lnTo>
                      <a:pt x="0" y="15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9" name="Line 123"/>
              <p:cNvSpPr>
                <a:spLocks noChangeShapeType="1"/>
              </p:cNvSpPr>
              <p:nvPr/>
            </p:nvSpPr>
            <p:spPr bwMode="auto">
              <a:xfrm flipH="1">
                <a:off x="4317" y="3382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0" name="Freeform 124"/>
              <p:cNvSpPr>
                <a:spLocks/>
              </p:cNvSpPr>
              <p:nvPr/>
            </p:nvSpPr>
            <p:spPr bwMode="auto">
              <a:xfrm>
                <a:off x="4232" y="3143"/>
                <a:ext cx="148" cy="127"/>
              </a:xfrm>
              <a:custGeom>
                <a:avLst/>
                <a:gdLst>
                  <a:gd name="T0" fmla="*/ 148 w 148"/>
                  <a:gd name="T1" fmla="*/ 127 h 127"/>
                  <a:gd name="T2" fmla="*/ 127 w 148"/>
                  <a:gd name="T3" fmla="*/ 105 h 127"/>
                  <a:gd name="T4" fmla="*/ 106 w 148"/>
                  <a:gd name="T5" fmla="*/ 77 h 127"/>
                  <a:gd name="T6" fmla="*/ 92 w 148"/>
                  <a:gd name="T7" fmla="*/ 49 h 127"/>
                  <a:gd name="T8" fmla="*/ 64 w 148"/>
                  <a:gd name="T9" fmla="*/ 35 h 127"/>
                  <a:gd name="T10" fmla="*/ 29 w 148"/>
                  <a:gd name="T11" fmla="*/ 14 h 127"/>
                  <a:gd name="T12" fmla="*/ 0 w 148"/>
                  <a:gd name="T13" fmla="*/ 0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"/>
                  <a:gd name="T22" fmla="*/ 0 h 127"/>
                  <a:gd name="T23" fmla="*/ 148 w 148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" h="127">
                    <a:moveTo>
                      <a:pt x="148" y="127"/>
                    </a:moveTo>
                    <a:lnTo>
                      <a:pt x="127" y="105"/>
                    </a:lnTo>
                    <a:lnTo>
                      <a:pt x="106" y="77"/>
                    </a:lnTo>
                    <a:lnTo>
                      <a:pt x="92" y="49"/>
                    </a:lnTo>
                    <a:lnTo>
                      <a:pt x="64" y="35"/>
                    </a:lnTo>
                    <a:lnTo>
                      <a:pt x="29" y="1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1" name="Line 125"/>
              <p:cNvSpPr>
                <a:spLocks noChangeShapeType="1"/>
              </p:cNvSpPr>
              <p:nvPr/>
            </p:nvSpPr>
            <p:spPr bwMode="auto">
              <a:xfrm flipH="1" flipV="1">
                <a:off x="4232" y="3143"/>
                <a:ext cx="7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986" name="Line 126"/>
            <p:cNvSpPr>
              <a:spLocks noChangeShapeType="1"/>
            </p:cNvSpPr>
            <p:nvPr/>
          </p:nvSpPr>
          <p:spPr bwMode="auto">
            <a:xfrm flipH="1" flipV="1">
              <a:off x="3585" y="2577"/>
              <a:ext cx="664" cy="54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983" name="Oval 129"/>
          <p:cNvSpPr>
            <a:spLocks noChangeArrowheads="1"/>
          </p:cNvSpPr>
          <p:nvPr/>
        </p:nvSpPr>
        <p:spPr bwMode="auto">
          <a:xfrm>
            <a:off x="5673725" y="2771776"/>
            <a:ext cx="34925" cy="34925"/>
          </a:xfrm>
          <a:prstGeom prst="ellipse">
            <a:avLst/>
          </a:prstGeom>
          <a:solidFill>
            <a:srgbClr val="FFFFFF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3257550" y="2051050"/>
            <a:ext cx="2420938" cy="731838"/>
            <a:chOff x="2052" y="1292"/>
            <a:chExt cx="1525" cy="461"/>
          </a:xfrm>
        </p:grpSpPr>
        <p:grpSp>
          <p:nvGrpSpPr>
            <p:cNvPr id="36963" name="Group 162"/>
            <p:cNvGrpSpPr>
              <a:grpSpLocks/>
            </p:cNvGrpSpPr>
            <p:nvPr/>
          </p:nvGrpSpPr>
          <p:grpSpPr bwMode="auto">
            <a:xfrm>
              <a:off x="2052" y="1292"/>
              <a:ext cx="1357" cy="452"/>
              <a:chOff x="2052" y="1292"/>
              <a:chExt cx="1357" cy="452"/>
            </a:xfrm>
          </p:grpSpPr>
          <p:grpSp>
            <p:nvGrpSpPr>
              <p:cNvPr id="36965" name="Group 161"/>
              <p:cNvGrpSpPr>
                <a:grpSpLocks/>
              </p:cNvGrpSpPr>
              <p:nvPr/>
            </p:nvGrpSpPr>
            <p:grpSpPr bwMode="auto">
              <a:xfrm>
                <a:off x="2987" y="1292"/>
                <a:ext cx="422" cy="415"/>
                <a:chOff x="2987" y="1292"/>
                <a:chExt cx="422" cy="415"/>
              </a:xfrm>
            </p:grpSpPr>
            <p:sp>
              <p:nvSpPr>
                <p:cNvPr id="36974" name="Oval 134"/>
                <p:cNvSpPr>
                  <a:spLocks noChangeArrowheads="1"/>
                </p:cNvSpPr>
                <p:nvPr/>
              </p:nvSpPr>
              <p:spPr bwMode="auto">
                <a:xfrm>
                  <a:off x="2987" y="1292"/>
                  <a:ext cx="422" cy="415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6975" name="Group 135"/>
                <p:cNvGrpSpPr>
                  <a:grpSpLocks/>
                </p:cNvGrpSpPr>
                <p:nvPr/>
              </p:nvGrpSpPr>
              <p:grpSpPr bwMode="auto">
                <a:xfrm>
                  <a:off x="3093" y="1342"/>
                  <a:ext cx="232" cy="295"/>
                  <a:chOff x="3093" y="1342"/>
                  <a:chExt cx="232" cy="295"/>
                </a:xfrm>
              </p:grpSpPr>
              <p:sp>
                <p:nvSpPr>
                  <p:cNvPr id="3697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100" y="1609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7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290" y="1433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7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093" y="1433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7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525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8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297" y="1588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8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170" y="1342"/>
                    <a:ext cx="28" cy="28"/>
                  </a:xfrm>
                  <a:prstGeom prst="ellipse">
                    <a:avLst/>
                  </a:prstGeom>
                  <a:solidFill>
                    <a:srgbClr val="00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966" name="Rectangle 142"/>
              <p:cNvSpPr>
                <a:spLocks noChangeArrowheads="1"/>
              </p:cNvSpPr>
              <p:nvPr/>
            </p:nvSpPr>
            <p:spPr bwMode="auto">
              <a:xfrm>
                <a:off x="2052" y="1589"/>
                <a:ext cx="72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0" dirty="0" err="1" smtClean="0">
                    <a:solidFill>
                      <a:srgbClr val="000090"/>
                    </a:solidFill>
                    <a:latin typeface="Arial"/>
                    <a:cs typeface="Arial"/>
                  </a:rPr>
                  <a:t>α</a:t>
                </a:r>
                <a:r>
                  <a:rPr lang="en-US" sz="1600" i="0" dirty="0" smtClean="0">
                    <a:solidFill>
                      <a:srgbClr val="0033CC"/>
                    </a:solidFill>
                  </a:rPr>
                  <a:t>: </a:t>
                </a:r>
                <a:r>
                  <a:rPr lang="en-US" sz="1600" i="0" dirty="0">
                    <a:solidFill>
                      <a:srgbClr val="0033CC"/>
                    </a:solidFill>
                  </a:rPr>
                  <a:t>46 wt% Ni</a:t>
                </a:r>
                <a:endParaRPr lang="en-US" i="0" dirty="0"/>
              </a:p>
            </p:txBody>
          </p:sp>
          <p:sp>
            <p:nvSpPr>
              <p:cNvPr id="36967" name="Rectangle 144"/>
              <p:cNvSpPr>
                <a:spLocks noChangeArrowheads="1"/>
              </p:cNvSpPr>
              <p:nvPr/>
            </p:nvSpPr>
            <p:spPr bwMode="auto">
              <a:xfrm>
                <a:off x="2065" y="1442"/>
                <a:ext cx="71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009900"/>
                    </a:solidFill>
                  </a:rPr>
                  <a:t>L</a:t>
                </a:r>
                <a:r>
                  <a:rPr lang="en-US" sz="1600" i="0" dirty="0">
                    <a:solidFill>
                      <a:srgbClr val="009900"/>
                    </a:solidFill>
                  </a:rPr>
                  <a:t>: 35 wt% Ni</a:t>
                </a:r>
                <a:endParaRPr lang="en-US" i="0" dirty="0"/>
              </a:p>
            </p:txBody>
          </p:sp>
          <p:grpSp>
            <p:nvGrpSpPr>
              <p:cNvPr id="36968" name="Group 145"/>
              <p:cNvGrpSpPr>
                <a:grpSpLocks/>
              </p:cNvGrpSpPr>
              <p:nvPr/>
            </p:nvGrpSpPr>
            <p:grpSpPr bwMode="auto">
              <a:xfrm>
                <a:off x="2825" y="1433"/>
                <a:ext cx="162" cy="70"/>
                <a:chOff x="2825" y="1433"/>
                <a:chExt cx="162" cy="70"/>
              </a:xfrm>
            </p:grpSpPr>
            <p:sp>
              <p:nvSpPr>
                <p:cNvPr id="36972" name="Freeform 146"/>
                <p:cNvSpPr>
                  <a:spLocks/>
                </p:cNvSpPr>
                <p:nvPr/>
              </p:nvSpPr>
              <p:spPr bwMode="auto">
                <a:xfrm>
                  <a:off x="2903" y="1433"/>
                  <a:ext cx="84" cy="70"/>
                </a:xfrm>
                <a:custGeom>
                  <a:avLst/>
                  <a:gdLst>
                    <a:gd name="T0" fmla="*/ 84 w 84"/>
                    <a:gd name="T1" fmla="*/ 14 h 70"/>
                    <a:gd name="T2" fmla="*/ 21 w 84"/>
                    <a:gd name="T3" fmla="*/ 70 h 70"/>
                    <a:gd name="T4" fmla="*/ 35 w 84"/>
                    <a:gd name="T5" fmla="*/ 28 h 70"/>
                    <a:gd name="T6" fmla="*/ 0 w 84"/>
                    <a:gd name="T7" fmla="*/ 0 h 70"/>
                    <a:gd name="T8" fmla="*/ 84 w 84"/>
                    <a:gd name="T9" fmla="*/ 14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70"/>
                    <a:gd name="T17" fmla="*/ 84 w 84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70">
                      <a:moveTo>
                        <a:pt x="84" y="14"/>
                      </a:moveTo>
                      <a:lnTo>
                        <a:pt x="21" y="70"/>
                      </a:lnTo>
                      <a:lnTo>
                        <a:pt x="35" y="28"/>
                      </a:lnTo>
                      <a:lnTo>
                        <a:pt x="0" y="0"/>
                      </a:lnTo>
                      <a:lnTo>
                        <a:pt x="8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7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25" y="1461"/>
                  <a:ext cx="113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969" name="Group 148"/>
              <p:cNvGrpSpPr>
                <a:grpSpLocks/>
              </p:cNvGrpSpPr>
              <p:nvPr/>
            </p:nvGrpSpPr>
            <p:grpSpPr bwMode="auto">
              <a:xfrm>
                <a:off x="2846" y="1595"/>
                <a:ext cx="239" cy="70"/>
                <a:chOff x="2846" y="1595"/>
                <a:chExt cx="239" cy="70"/>
              </a:xfrm>
            </p:grpSpPr>
            <p:sp>
              <p:nvSpPr>
                <p:cNvPr id="36970" name="Freeform 149"/>
                <p:cNvSpPr>
                  <a:spLocks/>
                </p:cNvSpPr>
                <p:nvPr/>
              </p:nvSpPr>
              <p:spPr bwMode="auto">
                <a:xfrm>
                  <a:off x="3001" y="1595"/>
                  <a:ext cx="84" cy="70"/>
                </a:xfrm>
                <a:custGeom>
                  <a:avLst/>
                  <a:gdLst>
                    <a:gd name="T0" fmla="*/ 84 w 84"/>
                    <a:gd name="T1" fmla="*/ 21 h 70"/>
                    <a:gd name="T2" fmla="*/ 14 w 84"/>
                    <a:gd name="T3" fmla="*/ 70 h 70"/>
                    <a:gd name="T4" fmla="*/ 35 w 84"/>
                    <a:gd name="T5" fmla="*/ 28 h 70"/>
                    <a:gd name="T6" fmla="*/ 0 w 84"/>
                    <a:gd name="T7" fmla="*/ 0 h 70"/>
                    <a:gd name="T8" fmla="*/ 84 w 84"/>
                    <a:gd name="T9" fmla="*/ 21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70"/>
                    <a:gd name="T17" fmla="*/ 84 w 84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70">
                      <a:moveTo>
                        <a:pt x="84" y="21"/>
                      </a:moveTo>
                      <a:lnTo>
                        <a:pt x="14" y="70"/>
                      </a:lnTo>
                      <a:lnTo>
                        <a:pt x="35" y="28"/>
                      </a:lnTo>
                      <a:lnTo>
                        <a:pt x="0" y="0"/>
                      </a:lnTo>
                      <a:lnTo>
                        <a:pt x="8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7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846" y="1623"/>
                  <a:ext cx="190" cy="3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6964" name="Line 151"/>
            <p:cNvSpPr>
              <a:spLocks noChangeShapeType="1"/>
            </p:cNvSpPr>
            <p:nvPr/>
          </p:nvSpPr>
          <p:spPr bwMode="auto">
            <a:xfrm flipH="1" flipV="1">
              <a:off x="3397" y="1573"/>
              <a:ext cx="180" cy="1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5741988" y="3525838"/>
            <a:ext cx="2860675" cy="1184275"/>
            <a:chOff x="3617" y="2221"/>
            <a:chExt cx="1802" cy="746"/>
          </a:xfrm>
        </p:grpSpPr>
        <p:sp>
          <p:nvSpPr>
            <p:cNvPr id="36943" name="Oval 100"/>
            <p:cNvSpPr>
              <a:spLocks noChangeArrowheads="1"/>
            </p:cNvSpPr>
            <p:nvPr/>
          </p:nvSpPr>
          <p:spPr bwMode="auto">
            <a:xfrm>
              <a:off x="4218" y="2552"/>
              <a:ext cx="415" cy="415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6944" name="Group 101"/>
            <p:cNvGrpSpPr>
              <a:grpSpLocks/>
            </p:cNvGrpSpPr>
            <p:nvPr/>
          </p:nvGrpSpPr>
          <p:grpSpPr bwMode="auto">
            <a:xfrm>
              <a:off x="4261" y="2587"/>
              <a:ext cx="351" cy="366"/>
              <a:chOff x="4261" y="2587"/>
              <a:chExt cx="351" cy="366"/>
            </a:xfrm>
          </p:grpSpPr>
          <p:sp>
            <p:nvSpPr>
              <p:cNvPr id="36948" name="Freeform 102"/>
              <p:cNvSpPr>
                <a:spLocks/>
              </p:cNvSpPr>
              <p:nvPr/>
            </p:nvSpPr>
            <p:spPr bwMode="auto">
              <a:xfrm>
                <a:off x="4345" y="2594"/>
                <a:ext cx="84" cy="77"/>
              </a:xfrm>
              <a:custGeom>
                <a:avLst/>
                <a:gdLst>
                  <a:gd name="T0" fmla="*/ 42 w 84"/>
                  <a:gd name="T1" fmla="*/ 0 h 77"/>
                  <a:gd name="T2" fmla="*/ 21 w 84"/>
                  <a:gd name="T3" fmla="*/ 7 h 77"/>
                  <a:gd name="T4" fmla="*/ 7 w 84"/>
                  <a:gd name="T5" fmla="*/ 21 h 77"/>
                  <a:gd name="T6" fmla="*/ 0 w 84"/>
                  <a:gd name="T7" fmla="*/ 49 h 77"/>
                  <a:gd name="T8" fmla="*/ 7 w 84"/>
                  <a:gd name="T9" fmla="*/ 70 h 77"/>
                  <a:gd name="T10" fmla="*/ 28 w 84"/>
                  <a:gd name="T11" fmla="*/ 77 h 77"/>
                  <a:gd name="T12" fmla="*/ 56 w 84"/>
                  <a:gd name="T13" fmla="*/ 70 h 77"/>
                  <a:gd name="T14" fmla="*/ 77 w 84"/>
                  <a:gd name="T15" fmla="*/ 49 h 77"/>
                  <a:gd name="T16" fmla="*/ 84 w 84"/>
                  <a:gd name="T17" fmla="*/ 28 h 77"/>
                  <a:gd name="T18" fmla="*/ 77 w 84"/>
                  <a:gd name="T19" fmla="*/ 7 h 77"/>
                  <a:gd name="T20" fmla="*/ 63 w 84"/>
                  <a:gd name="T21" fmla="*/ 7 h 77"/>
                  <a:gd name="T22" fmla="*/ 42 w 84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77"/>
                  <a:gd name="T38" fmla="*/ 84 w 84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77">
                    <a:moveTo>
                      <a:pt x="42" y="0"/>
                    </a:moveTo>
                    <a:lnTo>
                      <a:pt x="21" y="7"/>
                    </a:lnTo>
                    <a:lnTo>
                      <a:pt x="7" y="21"/>
                    </a:lnTo>
                    <a:lnTo>
                      <a:pt x="0" y="49"/>
                    </a:lnTo>
                    <a:lnTo>
                      <a:pt x="7" y="70"/>
                    </a:lnTo>
                    <a:lnTo>
                      <a:pt x="28" y="77"/>
                    </a:lnTo>
                    <a:lnTo>
                      <a:pt x="56" y="70"/>
                    </a:lnTo>
                    <a:lnTo>
                      <a:pt x="77" y="49"/>
                    </a:lnTo>
                    <a:lnTo>
                      <a:pt x="84" y="28"/>
                    </a:lnTo>
                    <a:lnTo>
                      <a:pt x="77" y="7"/>
                    </a:lnTo>
                    <a:lnTo>
                      <a:pt x="63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9" name="Freeform 103"/>
              <p:cNvSpPr>
                <a:spLocks/>
              </p:cNvSpPr>
              <p:nvPr/>
            </p:nvSpPr>
            <p:spPr bwMode="auto">
              <a:xfrm>
                <a:off x="4443" y="2587"/>
                <a:ext cx="99" cy="99"/>
              </a:xfrm>
              <a:custGeom>
                <a:avLst/>
                <a:gdLst>
                  <a:gd name="T0" fmla="*/ 15 w 99"/>
                  <a:gd name="T1" fmla="*/ 7 h 99"/>
                  <a:gd name="T2" fmla="*/ 8 w 99"/>
                  <a:gd name="T3" fmla="*/ 35 h 99"/>
                  <a:gd name="T4" fmla="*/ 0 w 99"/>
                  <a:gd name="T5" fmla="*/ 63 h 99"/>
                  <a:gd name="T6" fmla="*/ 22 w 99"/>
                  <a:gd name="T7" fmla="*/ 99 h 99"/>
                  <a:gd name="T8" fmla="*/ 50 w 99"/>
                  <a:gd name="T9" fmla="*/ 99 h 99"/>
                  <a:gd name="T10" fmla="*/ 85 w 99"/>
                  <a:gd name="T11" fmla="*/ 91 h 99"/>
                  <a:gd name="T12" fmla="*/ 92 w 99"/>
                  <a:gd name="T13" fmla="*/ 70 h 99"/>
                  <a:gd name="T14" fmla="*/ 99 w 99"/>
                  <a:gd name="T15" fmla="*/ 49 h 99"/>
                  <a:gd name="T16" fmla="*/ 85 w 99"/>
                  <a:gd name="T17" fmla="*/ 28 h 99"/>
                  <a:gd name="T18" fmla="*/ 64 w 99"/>
                  <a:gd name="T19" fmla="*/ 7 h 99"/>
                  <a:gd name="T20" fmla="*/ 36 w 99"/>
                  <a:gd name="T21" fmla="*/ 0 h 99"/>
                  <a:gd name="T22" fmla="*/ 15 w 99"/>
                  <a:gd name="T23" fmla="*/ 7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99"/>
                  <a:gd name="T38" fmla="*/ 99 w 99"/>
                  <a:gd name="T39" fmla="*/ 99 h 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99">
                    <a:moveTo>
                      <a:pt x="15" y="7"/>
                    </a:moveTo>
                    <a:lnTo>
                      <a:pt x="8" y="35"/>
                    </a:lnTo>
                    <a:lnTo>
                      <a:pt x="0" y="63"/>
                    </a:lnTo>
                    <a:lnTo>
                      <a:pt x="22" y="99"/>
                    </a:lnTo>
                    <a:lnTo>
                      <a:pt x="50" y="99"/>
                    </a:lnTo>
                    <a:lnTo>
                      <a:pt x="85" y="91"/>
                    </a:lnTo>
                    <a:lnTo>
                      <a:pt x="92" y="70"/>
                    </a:lnTo>
                    <a:lnTo>
                      <a:pt x="99" y="49"/>
                    </a:lnTo>
                    <a:lnTo>
                      <a:pt x="85" y="28"/>
                    </a:lnTo>
                    <a:lnTo>
                      <a:pt x="64" y="7"/>
                    </a:lnTo>
                    <a:lnTo>
                      <a:pt x="36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0" name="Freeform 104"/>
              <p:cNvSpPr>
                <a:spLocks/>
              </p:cNvSpPr>
              <p:nvPr/>
            </p:nvSpPr>
            <p:spPr bwMode="auto">
              <a:xfrm>
                <a:off x="4528" y="2693"/>
                <a:ext cx="84" cy="98"/>
              </a:xfrm>
              <a:custGeom>
                <a:avLst/>
                <a:gdLst>
                  <a:gd name="T0" fmla="*/ 35 w 84"/>
                  <a:gd name="T1" fmla="*/ 0 h 98"/>
                  <a:gd name="T2" fmla="*/ 21 w 84"/>
                  <a:gd name="T3" fmla="*/ 7 h 98"/>
                  <a:gd name="T4" fmla="*/ 7 w 84"/>
                  <a:gd name="T5" fmla="*/ 28 h 98"/>
                  <a:gd name="T6" fmla="*/ 0 w 84"/>
                  <a:gd name="T7" fmla="*/ 49 h 98"/>
                  <a:gd name="T8" fmla="*/ 0 w 84"/>
                  <a:gd name="T9" fmla="*/ 70 h 98"/>
                  <a:gd name="T10" fmla="*/ 14 w 84"/>
                  <a:gd name="T11" fmla="*/ 84 h 98"/>
                  <a:gd name="T12" fmla="*/ 28 w 84"/>
                  <a:gd name="T13" fmla="*/ 98 h 98"/>
                  <a:gd name="T14" fmla="*/ 56 w 84"/>
                  <a:gd name="T15" fmla="*/ 91 h 98"/>
                  <a:gd name="T16" fmla="*/ 70 w 84"/>
                  <a:gd name="T17" fmla="*/ 77 h 98"/>
                  <a:gd name="T18" fmla="*/ 84 w 84"/>
                  <a:gd name="T19" fmla="*/ 56 h 98"/>
                  <a:gd name="T20" fmla="*/ 84 w 84"/>
                  <a:gd name="T21" fmla="*/ 28 h 98"/>
                  <a:gd name="T22" fmla="*/ 70 w 84"/>
                  <a:gd name="T23" fmla="*/ 14 h 98"/>
                  <a:gd name="T24" fmla="*/ 56 w 84"/>
                  <a:gd name="T25" fmla="*/ 0 h 98"/>
                  <a:gd name="T26" fmla="*/ 35 w 84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"/>
                  <a:gd name="T43" fmla="*/ 0 h 98"/>
                  <a:gd name="T44" fmla="*/ 84 w 84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" h="98">
                    <a:moveTo>
                      <a:pt x="35" y="0"/>
                    </a:moveTo>
                    <a:lnTo>
                      <a:pt x="21" y="7"/>
                    </a:lnTo>
                    <a:lnTo>
                      <a:pt x="7" y="28"/>
                    </a:lnTo>
                    <a:lnTo>
                      <a:pt x="0" y="49"/>
                    </a:lnTo>
                    <a:lnTo>
                      <a:pt x="0" y="70"/>
                    </a:lnTo>
                    <a:lnTo>
                      <a:pt x="14" y="84"/>
                    </a:lnTo>
                    <a:lnTo>
                      <a:pt x="28" y="98"/>
                    </a:lnTo>
                    <a:lnTo>
                      <a:pt x="56" y="91"/>
                    </a:lnTo>
                    <a:lnTo>
                      <a:pt x="70" y="77"/>
                    </a:lnTo>
                    <a:lnTo>
                      <a:pt x="84" y="56"/>
                    </a:lnTo>
                    <a:lnTo>
                      <a:pt x="84" y="28"/>
                    </a:lnTo>
                    <a:lnTo>
                      <a:pt x="70" y="14"/>
                    </a:lnTo>
                    <a:lnTo>
                      <a:pt x="56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1" name="Freeform 105"/>
              <p:cNvSpPr>
                <a:spLocks/>
              </p:cNvSpPr>
              <p:nvPr/>
            </p:nvSpPr>
            <p:spPr bwMode="auto">
              <a:xfrm>
                <a:off x="4514" y="2805"/>
                <a:ext cx="84" cy="92"/>
              </a:xfrm>
              <a:custGeom>
                <a:avLst/>
                <a:gdLst>
                  <a:gd name="T0" fmla="*/ 63 w 84"/>
                  <a:gd name="T1" fmla="*/ 0 h 92"/>
                  <a:gd name="T2" fmla="*/ 42 w 84"/>
                  <a:gd name="T3" fmla="*/ 0 h 92"/>
                  <a:gd name="T4" fmla="*/ 14 w 84"/>
                  <a:gd name="T5" fmla="*/ 21 h 92"/>
                  <a:gd name="T6" fmla="*/ 7 w 84"/>
                  <a:gd name="T7" fmla="*/ 42 h 92"/>
                  <a:gd name="T8" fmla="*/ 0 w 84"/>
                  <a:gd name="T9" fmla="*/ 63 h 92"/>
                  <a:gd name="T10" fmla="*/ 0 w 84"/>
                  <a:gd name="T11" fmla="*/ 78 h 92"/>
                  <a:gd name="T12" fmla="*/ 7 w 84"/>
                  <a:gd name="T13" fmla="*/ 85 h 92"/>
                  <a:gd name="T14" fmla="*/ 28 w 84"/>
                  <a:gd name="T15" fmla="*/ 92 h 92"/>
                  <a:gd name="T16" fmla="*/ 49 w 84"/>
                  <a:gd name="T17" fmla="*/ 78 h 92"/>
                  <a:gd name="T18" fmla="*/ 70 w 84"/>
                  <a:gd name="T19" fmla="*/ 56 h 92"/>
                  <a:gd name="T20" fmla="*/ 84 w 84"/>
                  <a:gd name="T21" fmla="*/ 28 h 92"/>
                  <a:gd name="T22" fmla="*/ 84 w 84"/>
                  <a:gd name="T23" fmla="*/ 14 h 92"/>
                  <a:gd name="T24" fmla="*/ 70 w 84"/>
                  <a:gd name="T25" fmla="*/ 0 h 92"/>
                  <a:gd name="T26" fmla="*/ 63 w 84"/>
                  <a:gd name="T27" fmla="*/ 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4"/>
                  <a:gd name="T43" fmla="*/ 0 h 92"/>
                  <a:gd name="T44" fmla="*/ 84 w 84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4" h="92">
                    <a:moveTo>
                      <a:pt x="63" y="0"/>
                    </a:moveTo>
                    <a:lnTo>
                      <a:pt x="42" y="0"/>
                    </a:lnTo>
                    <a:lnTo>
                      <a:pt x="14" y="21"/>
                    </a:lnTo>
                    <a:lnTo>
                      <a:pt x="7" y="42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7" y="85"/>
                    </a:lnTo>
                    <a:lnTo>
                      <a:pt x="28" y="92"/>
                    </a:lnTo>
                    <a:lnTo>
                      <a:pt x="49" y="78"/>
                    </a:lnTo>
                    <a:lnTo>
                      <a:pt x="70" y="56"/>
                    </a:lnTo>
                    <a:lnTo>
                      <a:pt x="84" y="28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2" name="Freeform 106"/>
              <p:cNvSpPr>
                <a:spLocks/>
              </p:cNvSpPr>
              <p:nvPr/>
            </p:nvSpPr>
            <p:spPr bwMode="auto">
              <a:xfrm>
                <a:off x="4436" y="2686"/>
                <a:ext cx="78" cy="105"/>
              </a:xfrm>
              <a:custGeom>
                <a:avLst/>
                <a:gdLst>
                  <a:gd name="T0" fmla="*/ 57 w 78"/>
                  <a:gd name="T1" fmla="*/ 105 h 105"/>
                  <a:gd name="T2" fmla="*/ 71 w 78"/>
                  <a:gd name="T3" fmla="*/ 91 h 105"/>
                  <a:gd name="T4" fmla="*/ 71 w 78"/>
                  <a:gd name="T5" fmla="*/ 77 h 105"/>
                  <a:gd name="T6" fmla="*/ 78 w 78"/>
                  <a:gd name="T7" fmla="*/ 56 h 105"/>
                  <a:gd name="T8" fmla="*/ 71 w 78"/>
                  <a:gd name="T9" fmla="*/ 35 h 105"/>
                  <a:gd name="T10" fmla="*/ 57 w 78"/>
                  <a:gd name="T11" fmla="*/ 21 h 105"/>
                  <a:gd name="T12" fmla="*/ 43 w 78"/>
                  <a:gd name="T13" fmla="*/ 14 h 105"/>
                  <a:gd name="T14" fmla="*/ 29 w 78"/>
                  <a:gd name="T15" fmla="*/ 0 h 105"/>
                  <a:gd name="T16" fmla="*/ 7 w 78"/>
                  <a:gd name="T17" fmla="*/ 7 h 105"/>
                  <a:gd name="T18" fmla="*/ 0 w 78"/>
                  <a:gd name="T19" fmla="*/ 21 h 105"/>
                  <a:gd name="T20" fmla="*/ 0 w 78"/>
                  <a:gd name="T21" fmla="*/ 56 h 105"/>
                  <a:gd name="T22" fmla="*/ 7 w 78"/>
                  <a:gd name="T23" fmla="*/ 77 h 105"/>
                  <a:gd name="T24" fmla="*/ 15 w 78"/>
                  <a:gd name="T25" fmla="*/ 98 h 105"/>
                  <a:gd name="T26" fmla="*/ 29 w 78"/>
                  <a:gd name="T27" fmla="*/ 98 h 105"/>
                  <a:gd name="T28" fmla="*/ 43 w 78"/>
                  <a:gd name="T29" fmla="*/ 105 h 105"/>
                  <a:gd name="T30" fmla="*/ 57 w 78"/>
                  <a:gd name="T31" fmla="*/ 105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"/>
                  <a:gd name="T49" fmla="*/ 0 h 105"/>
                  <a:gd name="T50" fmla="*/ 78 w 78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" h="105">
                    <a:moveTo>
                      <a:pt x="57" y="105"/>
                    </a:moveTo>
                    <a:lnTo>
                      <a:pt x="71" y="91"/>
                    </a:lnTo>
                    <a:lnTo>
                      <a:pt x="71" y="77"/>
                    </a:lnTo>
                    <a:lnTo>
                      <a:pt x="78" y="56"/>
                    </a:lnTo>
                    <a:lnTo>
                      <a:pt x="71" y="35"/>
                    </a:lnTo>
                    <a:lnTo>
                      <a:pt x="57" y="21"/>
                    </a:lnTo>
                    <a:lnTo>
                      <a:pt x="43" y="14"/>
                    </a:lnTo>
                    <a:lnTo>
                      <a:pt x="29" y="0"/>
                    </a:lnTo>
                    <a:lnTo>
                      <a:pt x="7" y="7"/>
                    </a:lnTo>
                    <a:lnTo>
                      <a:pt x="0" y="21"/>
                    </a:lnTo>
                    <a:lnTo>
                      <a:pt x="0" y="56"/>
                    </a:lnTo>
                    <a:lnTo>
                      <a:pt x="7" y="77"/>
                    </a:lnTo>
                    <a:lnTo>
                      <a:pt x="15" y="98"/>
                    </a:lnTo>
                    <a:lnTo>
                      <a:pt x="29" y="98"/>
                    </a:lnTo>
                    <a:lnTo>
                      <a:pt x="43" y="105"/>
                    </a:lnTo>
                    <a:lnTo>
                      <a:pt x="57" y="10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3" name="Freeform 107"/>
              <p:cNvSpPr>
                <a:spLocks/>
              </p:cNvSpPr>
              <p:nvPr/>
            </p:nvSpPr>
            <p:spPr bwMode="auto">
              <a:xfrm>
                <a:off x="4331" y="2707"/>
                <a:ext cx="91" cy="84"/>
              </a:xfrm>
              <a:custGeom>
                <a:avLst/>
                <a:gdLst>
                  <a:gd name="T0" fmla="*/ 84 w 91"/>
                  <a:gd name="T1" fmla="*/ 56 h 84"/>
                  <a:gd name="T2" fmla="*/ 91 w 91"/>
                  <a:gd name="T3" fmla="*/ 42 h 84"/>
                  <a:gd name="T4" fmla="*/ 91 w 91"/>
                  <a:gd name="T5" fmla="*/ 28 h 84"/>
                  <a:gd name="T6" fmla="*/ 84 w 91"/>
                  <a:gd name="T7" fmla="*/ 14 h 84"/>
                  <a:gd name="T8" fmla="*/ 63 w 91"/>
                  <a:gd name="T9" fmla="*/ 0 h 84"/>
                  <a:gd name="T10" fmla="*/ 49 w 91"/>
                  <a:gd name="T11" fmla="*/ 0 h 84"/>
                  <a:gd name="T12" fmla="*/ 28 w 91"/>
                  <a:gd name="T13" fmla="*/ 0 h 84"/>
                  <a:gd name="T14" fmla="*/ 14 w 91"/>
                  <a:gd name="T15" fmla="*/ 14 h 84"/>
                  <a:gd name="T16" fmla="*/ 7 w 91"/>
                  <a:gd name="T17" fmla="*/ 21 h 84"/>
                  <a:gd name="T18" fmla="*/ 0 w 91"/>
                  <a:gd name="T19" fmla="*/ 42 h 84"/>
                  <a:gd name="T20" fmla="*/ 0 w 91"/>
                  <a:gd name="T21" fmla="*/ 63 h 84"/>
                  <a:gd name="T22" fmla="*/ 14 w 91"/>
                  <a:gd name="T23" fmla="*/ 77 h 84"/>
                  <a:gd name="T24" fmla="*/ 35 w 91"/>
                  <a:gd name="T25" fmla="*/ 84 h 84"/>
                  <a:gd name="T26" fmla="*/ 56 w 91"/>
                  <a:gd name="T27" fmla="*/ 84 h 84"/>
                  <a:gd name="T28" fmla="*/ 70 w 91"/>
                  <a:gd name="T29" fmla="*/ 77 h 84"/>
                  <a:gd name="T30" fmla="*/ 84 w 91"/>
                  <a:gd name="T31" fmla="*/ 63 h 84"/>
                  <a:gd name="T32" fmla="*/ 84 w 91"/>
                  <a:gd name="T33" fmla="*/ 56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4"/>
                  <a:gd name="T53" fmla="*/ 91 w 91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4">
                    <a:moveTo>
                      <a:pt x="84" y="56"/>
                    </a:moveTo>
                    <a:lnTo>
                      <a:pt x="91" y="42"/>
                    </a:lnTo>
                    <a:lnTo>
                      <a:pt x="91" y="28"/>
                    </a:lnTo>
                    <a:lnTo>
                      <a:pt x="84" y="14"/>
                    </a:lnTo>
                    <a:lnTo>
                      <a:pt x="63" y="0"/>
                    </a:lnTo>
                    <a:lnTo>
                      <a:pt x="49" y="0"/>
                    </a:lnTo>
                    <a:lnTo>
                      <a:pt x="28" y="0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0" y="42"/>
                    </a:lnTo>
                    <a:lnTo>
                      <a:pt x="0" y="63"/>
                    </a:lnTo>
                    <a:lnTo>
                      <a:pt x="14" y="77"/>
                    </a:lnTo>
                    <a:lnTo>
                      <a:pt x="35" y="84"/>
                    </a:lnTo>
                    <a:lnTo>
                      <a:pt x="56" y="84"/>
                    </a:lnTo>
                    <a:lnTo>
                      <a:pt x="70" y="77"/>
                    </a:lnTo>
                    <a:lnTo>
                      <a:pt x="84" y="63"/>
                    </a:lnTo>
                    <a:lnTo>
                      <a:pt x="84" y="56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4" name="Freeform 108"/>
              <p:cNvSpPr>
                <a:spLocks/>
              </p:cNvSpPr>
              <p:nvPr/>
            </p:nvSpPr>
            <p:spPr bwMode="auto">
              <a:xfrm>
                <a:off x="4261" y="2650"/>
                <a:ext cx="63" cy="99"/>
              </a:xfrm>
              <a:custGeom>
                <a:avLst/>
                <a:gdLst>
                  <a:gd name="T0" fmla="*/ 63 w 63"/>
                  <a:gd name="T1" fmla="*/ 57 h 99"/>
                  <a:gd name="T2" fmla="*/ 63 w 63"/>
                  <a:gd name="T3" fmla="*/ 43 h 99"/>
                  <a:gd name="T4" fmla="*/ 63 w 63"/>
                  <a:gd name="T5" fmla="*/ 28 h 99"/>
                  <a:gd name="T6" fmla="*/ 56 w 63"/>
                  <a:gd name="T7" fmla="*/ 7 h 99"/>
                  <a:gd name="T8" fmla="*/ 42 w 63"/>
                  <a:gd name="T9" fmla="*/ 7 h 99"/>
                  <a:gd name="T10" fmla="*/ 35 w 63"/>
                  <a:gd name="T11" fmla="*/ 0 h 99"/>
                  <a:gd name="T12" fmla="*/ 14 w 63"/>
                  <a:gd name="T13" fmla="*/ 7 h 99"/>
                  <a:gd name="T14" fmla="*/ 7 w 63"/>
                  <a:gd name="T15" fmla="*/ 21 h 99"/>
                  <a:gd name="T16" fmla="*/ 0 w 63"/>
                  <a:gd name="T17" fmla="*/ 43 h 99"/>
                  <a:gd name="T18" fmla="*/ 0 w 63"/>
                  <a:gd name="T19" fmla="*/ 71 h 99"/>
                  <a:gd name="T20" fmla="*/ 0 w 63"/>
                  <a:gd name="T21" fmla="*/ 85 h 99"/>
                  <a:gd name="T22" fmla="*/ 21 w 63"/>
                  <a:gd name="T23" fmla="*/ 99 h 99"/>
                  <a:gd name="T24" fmla="*/ 42 w 63"/>
                  <a:gd name="T25" fmla="*/ 92 h 99"/>
                  <a:gd name="T26" fmla="*/ 56 w 63"/>
                  <a:gd name="T27" fmla="*/ 85 h 99"/>
                  <a:gd name="T28" fmla="*/ 56 w 63"/>
                  <a:gd name="T29" fmla="*/ 71 h 99"/>
                  <a:gd name="T30" fmla="*/ 63 w 63"/>
                  <a:gd name="T31" fmla="*/ 57 h 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99"/>
                  <a:gd name="T50" fmla="*/ 63 w 63"/>
                  <a:gd name="T51" fmla="*/ 99 h 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99">
                    <a:moveTo>
                      <a:pt x="63" y="57"/>
                    </a:moveTo>
                    <a:lnTo>
                      <a:pt x="63" y="43"/>
                    </a:lnTo>
                    <a:lnTo>
                      <a:pt x="63" y="28"/>
                    </a:lnTo>
                    <a:lnTo>
                      <a:pt x="56" y="7"/>
                    </a:lnTo>
                    <a:lnTo>
                      <a:pt x="42" y="7"/>
                    </a:lnTo>
                    <a:lnTo>
                      <a:pt x="35" y="0"/>
                    </a:lnTo>
                    <a:lnTo>
                      <a:pt x="14" y="7"/>
                    </a:lnTo>
                    <a:lnTo>
                      <a:pt x="7" y="21"/>
                    </a:lnTo>
                    <a:lnTo>
                      <a:pt x="0" y="43"/>
                    </a:lnTo>
                    <a:lnTo>
                      <a:pt x="0" y="71"/>
                    </a:lnTo>
                    <a:lnTo>
                      <a:pt x="0" y="85"/>
                    </a:lnTo>
                    <a:lnTo>
                      <a:pt x="21" y="99"/>
                    </a:lnTo>
                    <a:lnTo>
                      <a:pt x="42" y="92"/>
                    </a:lnTo>
                    <a:lnTo>
                      <a:pt x="56" y="85"/>
                    </a:lnTo>
                    <a:lnTo>
                      <a:pt x="56" y="71"/>
                    </a:lnTo>
                    <a:lnTo>
                      <a:pt x="63" y="5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5" name="Freeform 109"/>
              <p:cNvSpPr>
                <a:spLocks/>
              </p:cNvSpPr>
              <p:nvPr/>
            </p:nvSpPr>
            <p:spPr bwMode="auto">
              <a:xfrm>
                <a:off x="4261" y="2777"/>
                <a:ext cx="70" cy="84"/>
              </a:xfrm>
              <a:custGeom>
                <a:avLst/>
                <a:gdLst>
                  <a:gd name="T0" fmla="*/ 56 w 70"/>
                  <a:gd name="T1" fmla="*/ 0 h 84"/>
                  <a:gd name="T2" fmla="*/ 35 w 70"/>
                  <a:gd name="T3" fmla="*/ 0 h 84"/>
                  <a:gd name="T4" fmla="*/ 28 w 70"/>
                  <a:gd name="T5" fmla="*/ 0 h 84"/>
                  <a:gd name="T6" fmla="*/ 7 w 70"/>
                  <a:gd name="T7" fmla="*/ 0 h 84"/>
                  <a:gd name="T8" fmla="*/ 0 w 70"/>
                  <a:gd name="T9" fmla="*/ 7 h 84"/>
                  <a:gd name="T10" fmla="*/ 0 w 70"/>
                  <a:gd name="T11" fmla="*/ 28 h 84"/>
                  <a:gd name="T12" fmla="*/ 0 w 70"/>
                  <a:gd name="T13" fmla="*/ 49 h 84"/>
                  <a:gd name="T14" fmla="*/ 0 w 70"/>
                  <a:gd name="T15" fmla="*/ 63 h 84"/>
                  <a:gd name="T16" fmla="*/ 14 w 70"/>
                  <a:gd name="T17" fmla="*/ 77 h 84"/>
                  <a:gd name="T18" fmla="*/ 35 w 70"/>
                  <a:gd name="T19" fmla="*/ 84 h 84"/>
                  <a:gd name="T20" fmla="*/ 56 w 70"/>
                  <a:gd name="T21" fmla="*/ 70 h 84"/>
                  <a:gd name="T22" fmla="*/ 70 w 70"/>
                  <a:gd name="T23" fmla="*/ 49 h 84"/>
                  <a:gd name="T24" fmla="*/ 70 w 70"/>
                  <a:gd name="T25" fmla="*/ 35 h 84"/>
                  <a:gd name="T26" fmla="*/ 70 w 70"/>
                  <a:gd name="T27" fmla="*/ 14 h 84"/>
                  <a:gd name="T28" fmla="*/ 56 w 70"/>
                  <a:gd name="T29" fmla="*/ 0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4"/>
                  <a:gd name="T47" fmla="*/ 70 w 70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4">
                    <a:moveTo>
                      <a:pt x="56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28"/>
                    </a:lnTo>
                    <a:lnTo>
                      <a:pt x="0" y="49"/>
                    </a:lnTo>
                    <a:lnTo>
                      <a:pt x="0" y="63"/>
                    </a:lnTo>
                    <a:lnTo>
                      <a:pt x="14" y="77"/>
                    </a:lnTo>
                    <a:lnTo>
                      <a:pt x="35" y="84"/>
                    </a:lnTo>
                    <a:lnTo>
                      <a:pt x="56" y="70"/>
                    </a:lnTo>
                    <a:lnTo>
                      <a:pt x="70" y="49"/>
                    </a:lnTo>
                    <a:lnTo>
                      <a:pt x="70" y="35"/>
                    </a:lnTo>
                    <a:lnTo>
                      <a:pt x="70" y="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6" name="Freeform 110"/>
              <p:cNvSpPr>
                <a:spLocks/>
              </p:cNvSpPr>
              <p:nvPr/>
            </p:nvSpPr>
            <p:spPr bwMode="auto">
              <a:xfrm>
                <a:off x="4317" y="2833"/>
                <a:ext cx="91" cy="85"/>
              </a:xfrm>
              <a:custGeom>
                <a:avLst/>
                <a:gdLst>
                  <a:gd name="T0" fmla="*/ 56 w 91"/>
                  <a:gd name="T1" fmla="*/ 7 h 85"/>
                  <a:gd name="T2" fmla="*/ 49 w 91"/>
                  <a:gd name="T3" fmla="*/ 7 h 85"/>
                  <a:gd name="T4" fmla="*/ 35 w 91"/>
                  <a:gd name="T5" fmla="*/ 14 h 85"/>
                  <a:gd name="T6" fmla="*/ 21 w 91"/>
                  <a:gd name="T7" fmla="*/ 28 h 85"/>
                  <a:gd name="T8" fmla="*/ 14 w 91"/>
                  <a:gd name="T9" fmla="*/ 28 h 85"/>
                  <a:gd name="T10" fmla="*/ 0 w 91"/>
                  <a:gd name="T11" fmla="*/ 43 h 85"/>
                  <a:gd name="T12" fmla="*/ 0 w 91"/>
                  <a:gd name="T13" fmla="*/ 64 h 85"/>
                  <a:gd name="T14" fmla="*/ 14 w 91"/>
                  <a:gd name="T15" fmla="*/ 71 h 85"/>
                  <a:gd name="T16" fmla="*/ 28 w 91"/>
                  <a:gd name="T17" fmla="*/ 85 h 85"/>
                  <a:gd name="T18" fmla="*/ 42 w 91"/>
                  <a:gd name="T19" fmla="*/ 85 h 85"/>
                  <a:gd name="T20" fmla="*/ 70 w 91"/>
                  <a:gd name="T21" fmla="*/ 85 h 85"/>
                  <a:gd name="T22" fmla="*/ 77 w 91"/>
                  <a:gd name="T23" fmla="*/ 78 h 85"/>
                  <a:gd name="T24" fmla="*/ 91 w 91"/>
                  <a:gd name="T25" fmla="*/ 57 h 85"/>
                  <a:gd name="T26" fmla="*/ 91 w 91"/>
                  <a:gd name="T27" fmla="*/ 35 h 85"/>
                  <a:gd name="T28" fmla="*/ 84 w 91"/>
                  <a:gd name="T29" fmla="*/ 14 h 85"/>
                  <a:gd name="T30" fmla="*/ 70 w 91"/>
                  <a:gd name="T31" fmla="*/ 0 h 85"/>
                  <a:gd name="T32" fmla="*/ 56 w 91"/>
                  <a:gd name="T33" fmla="*/ 7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85"/>
                  <a:gd name="T53" fmla="*/ 91 w 91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85">
                    <a:moveTo>
                      <a:pt x="56" y="7"/>
                    </a:moveTo>
                    <a:lnTo>
                      <a:pt x="49" y="7"/>
                    </a:lnTo>
                    <a:lnTo>
                      <a:pt x="35" y="14"/>
                    </a:lnTo>
                    <a:lnTo>
                      <a:pt x="21" y="28"/>
                    </a:lnTo>
                    <a:lnTo>
                      <a:pt x="14" y="28"/>
                    </a:lnTo>
                    <a:lnTo>
                      <a:pt x="0" y="43"/>
                    </a:lnTo>
                    <a:lnTo>
                      <a:pt x="0" y="64"/>
                    </a:lnTo>
                    <a:lnTo>
                      <a:pt x="14" y="71"/>
                    </a:lnTo>
                    <a:lnTo>
                      <a:pt x="28" y="85"/>
                    </a:lnTo>
                    <a:lnTo>
                      <a:pt x="42" y="85"/>
                    </a:lnTo>
                    <a:lnTo>
                      <a:pt x="70" y="85"/>
                    </a:lnTo>
                    <a:lnTo>
                      <a:pt x="77" y="78"/>
                    </a:lnTo>
                    <a:lnTo>
                      <a:pt x="91" y="57"/>
                    </a:lnTo>
                    <a:lnTo>
                      <a:pt x="91" y="35"/>
                    </a:lnTo>
                    <a:lnTo>
                      <a:pt x="84" y="14"/>
                    </a:lnTo>
                    <a:lnTo>
                      <a:pt x="70" y="0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7" name="Freeform 111"/>
              <p:cNvSpPr>
                <a:spLocks/>
              </p:cNvSpPr>
              <p:nvPr/>
            </p:nvSpPr>
            <p:spPr bwMode="auto">
              <a:xfrm>
                <a:off x="4422" y="2805"/>
                <a:ext cx="85" cy="85"/>
              </a:xfrm>
              <a:custGeom>
                <a:avLst/>
                <a:gdLst>
                  <a:gd name="T0" fmla="*/ 43 w 85"/>
                  <a:gd name="T1" fmla="*/ 85 h 85"/>
                  <a:gd name="T2" fmla="*/ 64 w 85"/>
                  <a:gd name="T3" fmla="*/ 78 h 85"/>
                  <a:gd name="T4" fmla="*/ 78 w 85"/>
                  <a:gd name="T5" fmla="*/ 63 h 85"/>
                  <a:gd name="T6" fmla="*/ 85 w 85"/>
                  <a:gd name="T7" fmla="*/ 49 h 85"/>
                  <a:gd name="T8" fmla="*/ 78 w 85"/>
                  <a:gd name="T9" fmla="*/ 21 h 85"/>
                  <a:gd name="T10" fmla="*/ 64 w 85"/>
                  <a:gd name="T11" fmla="*/ 7 h 85"/>
                  <a:gd name="T12" fmla="*/ 29 w 85"/>
                  <a:gd name="T13" fmla="*/ 0 h 85"/>
                  <a:gd name="T14" fmla="*/ 14 w 85"/>
                  <a:gd name="T15" fmla="*/ 7 h 85"/>
                  <a:gd name="T16" fmla="*/ 0 w 85"/>
                  <a:gd name="T17" fmla="*/ 21 h 85"/>
                  <a:gd name="T18" fmla="*/ 0 w 85"/>
                  <a:gd name="T19" fmla="*/ 42 h 85"/>
                  <a:gd name="T20" fmla="*/ 7 w 85"/>
                  <a:gd name="T21" fmla="*/ 56 h 85"/>
                  <a:gd name="T22" fmla="*/ 14 w 85"/>
                  <a:gd name="T23" fmla="*/ 78 h 85"/>
                  <a:gd name="T24" fmla="*/ 43 w 85"/>
                  <a:gd name="T25" fmla="*/ 85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5"/>
                  <a:gd name="T41" fmla="*/ 85 w 85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5">
                    <a:moveTo>
                      <a:pt x="43" y="85"/>
                    </a:moveTo>
                    <a:lnTo>
                      <a:pt x="64" y="78"/>
                    </a:lnTo>
                    <a:lnTo>
                      <a:pt x="78" y="63"/>
                    </a:lnTo>
                    <a:lnTo>
                      <a:pt x="85" y="49"/>
                    </a:lnTo>
                    <a:lnTo>
                      <a:pt x="78" y="21"/>
                    </a:lnTo>
                    <a:lnTo>
                      <a:pt x="64" y="7"/>
                    </a:lnTo>
                    <a:lnTo>
                      <a:pt x="29" y="0"/>
                    </a:lnTo>
                    <a:lnTo>
                      <a:pt x="14" y="7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7" y="56"/>
                    </a:lnTo>
                    <a:lnTo>
                      <a:pt x="14" y="78"/>
                    </a:lnTo>
                    <a:lnTo>
                      <a:pt x="43" y="8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8" name="Freeform 112"/>
              <p:cNvSpPr>
                <a:spLocks/>
              </p:cNvSpPr>
              <p:nvPr/>
            </p:nvSpPr>
            <p:spPr bwMode="auto">
              <a:xfrm>
                <a:off x="4408" y="2904"/>
                <a:ext cx="120" cy="49"/>
              </a:xfrm>
              <a:custGeom>
                <a:avLst/>
                <a:gdLst>
                  <a:gd name="T0" fmla="*/ 120 w 120"/>
                  <a:gd name="T1" fmla="*/ 21 h 49"/>
                  <a:gd name="T2" fmla="*/ 99 w 120"/>
                  <a:gd name="T3" fmla="*/ 7 h 49"/>
                  <a:gd name="T4" fmla="*/ 85 w 120"/>
                  <a:gd name="T5" fmla="*/ 0 h 49"/>
                  <a:gd name="T6" fmla="*/ 64 w 120"/>
                  <a:gd name="T7" fmla="*/ 0 h 49"/>
                  <a:gd name="T8" fmla="*/ 43 w 120"/>
                  <a:gd name="T9" fmla="*/ 7 h 49"/>
                  <a:gd name="T10" fmla="*/ 21 w 120"/>
                  <a:gd name="T11" fmla="*/ 14 h 49"/>
                  <a:gd name="T12" fmla="*/ 7 w 120"/>
                  <a:gd name="T13" fmla="*/ 21 h 49"/>
                  <a:gd name="T14" fmla="*/ 0 w 120"/>
                  <a:gd name="T15" fmla="*/ 42 h 49"/>
                  <a:gd name="T16" fmla="*/ 0 w 120"/>
                  <a:gd name="T17" fmla="*/ 49 h 49"/>
                  <a:gd name="T18" fmla="*/ 120 w 120"/>
                  <a:gd name="T19" fmla="*/ 2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"/>
                  <a:gd name="T31" fmla="*/ 0 h 49"/>
                  <a:gd name="T32" fmla="*/ 120 w 120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" h="49">
                    <a:moveTo>
                      <a:pt x="120" y="21"/>
                    </a:moveTo>
                    <a:lnTo>
                      <a:pt x="99" y="7"/>
                    </a:lnTo>
                    <a:lnTo>
                      <a:pt x="85" y="0"/>
                    </a:lnTo>
                    <a:lnTo>
                      <a:pt x="64" y="0"/>
                    </a:lnTo>
                    <a:lnTo>
                      <a:pt x="43" y="7"/>
                    </a:lnTo>
                    <a:lnTo>
                      <a:pt x="21" y="14"/>
                    </a:lnTo>
                    <a:lnTo>
                      <a:pt x="7" y="21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20" y="21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6945" name="Rectangle 113"/>
            <p:cNvSpPr>
              <a:spLocks noChangeArrowheads="1"/>
            </p:cNvSpPr>
            <p:nvPr/>
          </p:nvSpPr>
          <p:spPr bwMode="auto">
            <a:xfrm>
              <a:off x="4655" y="2573"/>
              <a:ext cx="7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</a:rPr>
                <a:t>L</a:t>
              </a:r>
              <a:r>
                <a:rPr lang="en-US" sz="1600" i="0">
                  <a:solidFill>
                    <a:srgbClr val="009900"/>
                  </a:solidFill>
                </a:rPr>
                <a:t>: 24 wt% Ni</a:t>
              </a:r>
              <a:endParaRPr lang="en-US" i="0"/>
            </a:p>
          </p:txBody>
        </p:sp>
        <p:sp>
          <p:nvSpPr>
            <p:cNvPr id="36946" name="Rectangle 114"/>
            <p:cNvSpPr>
              <a:spLocks noChangeArrowheads="1"/>
            </p:cNvSpPr>
            <p:nvPr/>
          </p:nvSpPr>
          <p:spPr bwMode="auto">
            <a:xfrm>
              <a:off x="4655" y="2798"/>
              <a:ext cx="7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CC"/>
                  </a:solidFill>
                  <a:latin typeface="Symbol" charset="2"/>
                </a:rPr>
                <a:t>a</a:t>
              </a:r>
              <a:r>
                <a:rPr lang="en-US" sz="1600" i="0">
                  <a:solidFill>
                    <a:srgbClr val="0033CC"/>
                  </a:solidFill>
                </a:rPr>
                <a:t>: 36 wt% Ni </a:t>
              </a:r>
              <a:endParaRPr lang="en-US" sz="1600" i="0"/>
            </a:p>
          </p:txBody>
        </p:sp>
        <p:sp>
          <p:nvSpPr>
            <p:cNvPr id="36947" name="Line 117"/>
            <p:cNvSpPr>
              <a:spLocks noChangeShapeType="1"/>
            </p:cNvSpPr>
            <p:nvPr/>
          </p:nvSpPr>
          <p:spPr bwMode="auto">
            <a:xfrm flipH="1" flipV="1">
              <a:off x="3617" y="2221"/>
              <a:ext cx="644" cy="4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226"/>
          <p:cNvGrpSpPr>
            <a:grpSpLocks/>
          </p:cNvGrpSpPr>
          <p:nvPr/>
        </p:nvGrpSpPr>
        <p:grpSpPr bwMode="auto">
          <a:xfrm>
            <a:off x="4340225" y="3379788"/>
            <a:ext cx="1722438" cy="288925"/>
            <a:chOff x="2734" y="2129"/>
            <a:chExt cx="1085" cy="182"/>
          </a:xfrm>
        </p:grpSpPr>
        <p:sp>
          <p:nvSpPr>
            <p:cNvPr id="36933" name="Rectangle 79"/>
            <p:cNvSpPr>
              <a:spLocks noChangeArrowheads="1"/>
            </p:cNvSpPr>
            <p:nvPr/>
          </p:nvSpPr>
          <p:spPr bwMode="auto">
            <a:xfrm>
              <a:off x="2734" y="2129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24</a:t>
              </a:r>
              <a:endParaRPr lang="en-US" i="0"/>
            </a:p>
          </p:txBody>
        </p:sp>
        <p:sp>
          <p:nvSpPr>
            <p:cNvPr id="36934" name="Rectangle 80"/>
            <p:cNvSpPr>
              <a:spLocks noChangeArrowheads="1"/>
            </p:cNvSpPr>
            <p:nvPr/>
          </p:nvSpPr>
          <p:spPr bwMode="auto">
            <a:xfrm>
              <a:off x="3677" y="215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36</a:t>
              </a:r>
              <a:endParaRPr lang="en-US" i="0"/>
            </a:p>
          </p:txBody>
        </p:sp>
        <p:grpSp>
          <p:nvGrpSpPr>
            <p:cNvPr id="36935" name="Group 225"/>
            <p:cNvGrpSpPr>
              <a:grpSpLocks/>
            </p:cNvGrpSpPr>
            <p:nvPr/>
          </p:nvGrpSpPr>
          <p:grpSpPr bwMode="auto">
            <a:xfrm>
              <a:off x="2898" y="2210"/>
              <a:ext cx="743" cy="25"/>
              <a:chOff x="2898" y="2210"/>
              <a:chExt cx="743" cy="25"/>
            </a:xfrm>
          </p:grpSpPr>
          <p:grpSp>
            <p:nvGrpSpPr>
              <p:cNvPr id="36936" name="Group 220"/>
              <p:cNvGrpSpPr>
                <a:grpSpLocks/>
              </p:cNvGrpSpPr>
              <p:nvPr/>
            </p:nvGrpSpPr>
            <p:grpSpPr bwMode="auto">
              <a:xfrm>
                <a:off x="2898" y="2210"/>
                <a:ext cx="694" cy="22"/>
                <a:chOff x="2898" y="2210"/>
                <a:chExt cx="694" cy="22"/>
              </a:xfrm>
            </p:grpSpPr>
            <p:sp>
              <p:nvSpPr>
                <p:cNvPr id="36941" name="Line 221"/>
                <p:cNvSpPr>
                  <a:spLocks noChangeShapeType="1"/>
                </p:cNvSpPr>
                <p:nvPr/>
              </p:nvSpPr>
              <p:spPr bwMode="auto">
                <a:xfrm>
                  <a:off x="2910" y="2221"/>
                  <a:ext cx="682" cy="1"/>
                </a:xfrm>
                <a:prstGeom prst="line">
                  <a:avLst/>
                </a:prstGeom>
                <a:noFill/>
                <a:ln w="222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42" name="Oval 222"/>
                <p:cNvSpPr>
                  <a:spLocks noChangeArrowheads="1"/>
                </p:cNvSpPr>
                <p:nvPr/>
              </p:nvSpPr>
              <p:spPr bwMode="auto">
                <a:xfrm>
                  <a:off x="2898" y="2210"/>
                  <a:ext cx="23" cy="22"/>
                </a:xfrm>
                <a:prstGeom prst="ellipse">
                  <a:avLst/>
                </a:prstGeom>
                <a:solidFill>
                  <a:srgbClr val="FFFFFF"/>
                </a:solidFill>
                <a:ln w="33338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937" name="Group 218"/>
              <p:cNvGrpSpPr>
                <a:grpSpLocks/>
              </p:cNvGrpSpPr>
              <p:nvPr/>
            </p:nvGrpSpPr>
            <p:grpSpPr bwMode="auto">
              <a:xfrm>
                <a:off x="3585" y="2210"/>
                <a:ext cx="56" cy="25"/>
                <a:chOff x="3585" y="2210"/>
                <a:chExt cx="56" cy="25"/>
              </a:xfrm>
            </p:grpSpPr>
            <p:sp>
              <p:nvSpPr>
                <p:cNvPr id="36938" name="Line 82"/>
                <p:cNvSpPr>
                  <a:spLocks noChangeShapeType="1"/>
                </p:cNvSpPr>
                <p:nvPr/>
              </p:nvSpPr>
              <p:spPr bwMode="auto">
                <a:xfrm>
                  <a:off x="3585" y="2221"/>
                  <a:ext cx="56" cy="1"/>
                </a:xfrm>
                <a:prstGeom prst="line">
                  <a:avLst/>
                </a:prstGeom>
                <a:noFill/>
                <a:ln w="22225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39" name="Oval 83"/>
                <p:cNvSpPr>
                  <a:spLocks noChangeArrowheads="1"/>
                </p:cNvSpPr>
                <p:nvPr/>
              </p:nvSpPr>
              <p:spPr bwMode="auto">
                <a:xfrm>
                  <a:off x="3616" y="2210"/>
                  <a:ext cx="22" cy="22"/>
                </a:xfrm>
                <a:prstGeom prst="ellipse">
                  <a:avLst/>
                </a:prstGeom>
                <a:solidFill>
                  <a:srgbClr val="0000AA"/>
                </a:solidFill>
                <a:ln w="33338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40" name="Line 85"/>
                <p:cNvSpPr>
                  <a:spLocks noChangeShapeType="1"/>
                </p:cNvSpPr>
                <p:nvPr/>
              </p:nvSpPr>
              <p:spPr bwMode="auto">
                <a:xfrm>
                  <a:off x="3585" y="2214"/>
                  <a:ext cx="28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1"/>
          <p:cNvSpPr>
            <a:spLocks/>
          </p:cNvSpPr>
          <p:nvPr/>
        </p:nvSpPr>
        <p:spPr bwMode="auto">
          <a:xfrm>
            <a:off x="113340" y="4534050"/>
            <a:ext cx="2305050" cy="2198687"/>
          </a:xfrm>
          <a:custGeom>
            <a:avLst/>
            <a:gdLst>
              <a:gd name="T0" fmla="*/ 2147483647 w 1452"/>
              <a:gd name="T1" fmla="*/ 2147483647 h 1385"/>
              <a:gd name="T2" fmla="*/ 2147483647 w 1452"/>
              <a:gd name="T3" fmla="*/ 2147483647 h 1385"/>
              <a:gd name="T4" fmla="*/ 2147483647 w 1452"/>
              <a:gd name="T5" fmla="*/ 2147483647 h 1385"/>
              <a:gd name="T6" fmla="*/ 0 w 1452"/>
              <a:gd name="T7" fmla="*/ 2147483647 h 1385"/>
              <a:gd name="T8" fmla="*/ 2147483647 w 1452"/>
              <a:gd name="T9" fmla="*/ 2147483647 h 1385"/>
              <a:gd name="T10" fmla="*/ 2147483647 w 1452"/>
              <a:gd name="T11" fmla="*/ 2147483647 h 1385"/>
              <a:gd name="T12" fmla="*/ 2147483647 w 1452"/>
              <a:gd name="T13" fmla="*/ 2147483647 h 1385"/>
              <a:gd name="T14" fmla="*/ 2147483647 w 1452"/>
              <a:gd name="T15" fmla="*/ 2147483647 h 1385"/>
              <a:gd name="T16" fmla="*/ 2147483647 w 1452"/>
              <a:gd name="T17" fmla="*/ 2147483647 h 1385"/>
              <a:gd name="T18" fmla="*/ 2147483647 w 1452"/>
              <a:gd name="T19" fmla="*/ 2147483647 h 1385"/>
              <a:gd name="T20" fmla="*/ 2147483647 w 1452"/>
              <a:gd name="T21" fmla="*/ 2147483647 h 1385"/>
              <a:gd name="T22" fmla="*/ 2147483647 w 1452"/>
              <a:gd name="T23" fmla="*/ 2147483647 h 1385"/>
              <a:gd name="T24" fmla="*/ 2147483647 w 1452"/>
              <a:gd name="T25" fmla="*/ 2147483647 h 1385"/>
              <a:gd name="T26" fmla="*/ 2147483647 w 1452"/>
              <a:gd name="T27" fmla="*/ 2147483647 h 1385"/>
              <a:gd name="T28" fmla="*/ 2147483647 w 1452"/>
              <a:gd name="T29" fmla="*/ 2147483647 h 1385"/>
              <a:gd name="T30" fmla="*/ 2147483647 w 1452"/>
              <a:gd name="T31" fmla="*/ 0 h 1385"/>
              <a:gd name="T32" fmla="*/ 2147483647 w 1452"/>
              <a:gd name="T33" fmla="*/ 2147483647 h 13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2"/>
              <a:gd name="T52" fmla="*/ 0 h 1385"/>
              <a:gd name="T53" fmla="*/ 1452 w 1452"/>
              <a:gd name="T54" fmla="*/ 1385 h 13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2" h="1385">
                <a:moveTo>
                  <a:pt x="482" y="33"/>
                </a:moveTo>
                <a:lnTo>
                  <a:pt x="221" y="93"/>
                </a:lnTo>
                <a:lnTo>
                  <a:pt x="67" y="234"/>
                </a:lnTo>
                <a:lnTo>
                  <a:pt x="0" y="448"/>
                </a:lnTo>
                <a:lnTo>
                  <a:pt x="40" y="636"/>
                </a:lnTo>
                <a:lnTo>
                  <a:pt x="113" y="943"/>
                </a:lnTo>
                <a:lnTo>
                  <a:pt x="254" y="1144"/>
                </a:lnTo>
                <a:lnTo>
                  <a:pt x="595" y="1258"/>
                </a:lnTo>
                <a:lnTo>
                  <a:pt x="850" y="1385"/>
                </a:lnTo>
                <a:lnTo>
                  <a:pt x="1164" y="1325"/>
                </a:lnTo>
                <a:lnTo>
                  <a:pt x="1398" y="1097"/>
                </a:lnTo>
                <a:lnTo>
                  <a:pt x="1452" y="789"/>
                </a:lnTo>
                <a:lnTo>
                  <a:pt x="1418" y="468"/>
                </a:lnTo>
                <a:lnTo>
                  <a:pt x="1238" y="254"/>
                </a:lnTo>
                <a:lnTo>
                  <a:pt x="937" y="53"/>
                </a:lnTo>
                <a:lnTo>
                  <a:pt x="676" y="0"/>
                </a:lnTo>
                <a:lnTo>
                  <a:pt x="482" y="33"/>
                </a:lnTo>
                <a:close/>
              </a:path>
            </a:pathLst>
          </a:cu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2"/>
          <p:cNvSpPr>
            <a:spLocks/>
          </p:cNvSpPr>
          <p:nvPr/>
        </p:nvSpPr>
        <p:spPr bwMode="auto">
          <a:xfrm>
            <a:off x="367340" y="4756300"/>
            <a:ext cx="1731962" cy="1689100"/>
          </a:xfrm>
          <a:custGeom>
            <a:avLst/>
            <a:gdLst>
              <a:gd name="T0" fmla="*/ 2147483647 w 1091"/>
              <a:gd name="T1" fmla="*/ 2147483647 h 1064"/>
              <a:gd name="T2" fmla="*/ 2147483647 w 1091"/>
              <a:gd name="T3" fmla="*/ 2147483647 h 1064"/>
              <a:gd name="T4" fmla="*/ 2147483647 w 1091"/>
              <a:gd name="T5" fmla="*/ 0 h 1064"/>
              <a:gd name="T6" fmla="*/ 2147483647 w 1091"/>
              <a:gd name="T7" fmla="*/ 2147483647 h 1064"/>
              <a:gd name="T8" fmla="*/ 2147483647 w 1091"/>
              <a:gd name="T9" fmla="*/ 2147483647 h 1064"/>
              <a:gd name="T10" fmla="*/ 2147483647 w 1091"/>
              <a:gd name="T11" fmla="*/ 2147483647 h 1064"/>
              <a:gd name="T12" fmla="*/ 2147483647 w 1091"/>
              <a:gd name="T13" fmla="*/ 2147483647 h 1064"/>
              <a:gd name="T14" fmla="*/ 2147483647 w 1091"/>
              <a:gd name="T15" fmla="*/ 2147483647 h 1064"/>
              <a:gd name="T16" fmla="*/ 0 w 1091"/>
              <a:gd name="T17" fmla="*/ 2147483647 h 1064"/>
              <a:gd name="T18" fmla="*/ 2147483647 w 1091"/>
              <a:gd name="T19" fmla="*/ 2147483647 h 1064"/>
              <a:gd name="T20" fmla="*/ 2147483647 w 1091"/>
              <a:gd name="T21" fmla="*/ 2147483647 h 1064"/>
              <a:gd name="T22" fmla="*/ 2147483647 w 1091"/>
              <a:gd name="T23" fmla="*/ 2147483647 h 1064"/>
              <a:gd name="T24" fmla="*/ 2147483647 w 1091"/>
              <a:gd name="T25" fmla="*/ 2147483647 h 1064"/>
              <a:gd name="T26" fmla="*/ 2147483647 w 1091"/>
              <a:gd name="T27" fmla="*/ 2147483647 h 1064"/>
              <a:gd name="T28" fmla="*/ 2147483647 w 1091"/>
              <a:gd name="T29" fmla="*/ 2147483647 h 1064"/>
              <a:gd name="T30" fmla="*/ 2147483647 w 1091"/>
              <a:gd name="T31" fmla="*/ 2147483647 h 1064"/>
              <a:gd name="T32" fmla="*/ 2147483647 w 1091"/>
              <a:gd name="T33" fmla="*/ 2147483647 h 1064"/>
              <a:gd name="T34" fmla="*/ 2147483647 w 1091"/>
              <a:gd name="T35" fmla="*/ 2147483647 h 1064"/>
              <a:gd name="T36" fmla="*/ 2147483647 w 1091"/>
              <a:gd name="T37" fmla="*/ 2147483647 h 1064"/>
              <a:gd name="T38" fmla="*/ 2147483647 w 1091"/>
              <a:gd name="T39" fmla="*/ 2147483647 h 1064"/>
              <a:gd name="T40" fmla="*/ 2147483647 w 1091"/>
              <a:gd name="T41" fmla="*/ 2147483647 h 1064"/>
              <a:gd name="T42" fmla="*/ 2147483647 w 1091"/>
              <a:gd name="T43" fmla="*/ 2147483647 h 1064"/>
              <a:gd name="T44" fmla="*/ 2147483647 w 1091"/>
              <a:gd name="T45" fmla="*/ 2147483647 h 10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91"/>
              <a:gd name="T70" fmla="*/ 0 h 1064"/>
              <a:gd name="T71" fmla="*/ 1091 w 1091"/>
              <a:gd name="T72" fmla="*/ 1064 h 10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91" h="1064">
                <a:moveTo>
                  <a:pt x="837" y="141"/>
                </a:moveTo>
                <a:lnTo>
                  <a:pt x="663" y="47"/>
                </a:lnTo>
                <a:lnTo>
                  <a:pt x="516" y="0"/>
                </a:lnTo>
                <a:lnTo>
                  <a:pt x="415" y="20"/>
                </a:lnTo>
                <a:lnTo>
                  <a:pt x="275" y="47"/>
                </a:lnTo>
                <a:lnTo>
                  <a:pt x="141" y="74"/>
                </a:lnTo>
                <a:lnTo>
                  <a:pt x="87" y="121"/>
                </a:lnTo>
                <a:lnTo>
                  <a:pt x="40" y="228"/>
                </a:lnTo>
                <a:lnTo>
                  <a:pt x="0" y="362"/>
                </a:lnTo>
                <a:lnTo>
                  <a:pt x="14" y="482"/>
                </a:lnTo>
                <a:lnTo>
                  <a:pt x="87" y="649"/>
                </a:lnTo>
                <a:lnTo>
                  <a:pt x="148" y="844"/>
                </a:lnTo>
                <a:lnTo>
                  <a:pt x="281" y="911"/>
                </a:lnTo>
                <a:lnTo>
                  <a:pt x="435" y="984"/>
                </a:lnTo>
                <a:lnTo>
                  <a:pt x="576" y="1018"/>
                </a:lnTo>
                <a:lnTo>
                  <a:pt x="736" y="1064"/>
                </a:lnTo>
                <a:lnTo>
                  <a:pt x="897" y="984"/>
                </a:lnTo>
                <a:lnTo>
                  <a:pt x="1051" y="864"/>
                </a:lnTo>
                <a:lnTo>
                  <a:pt x="1091" y="676"/>
                </a:lnTo>
                <a:lnTo>
                  <a:pt x="1071" y="435"/>
                </a:lnTo>
                <a:lnTo>
                  <a:pt x="957" y="268"/>
                </a:lnTo>
                <a:lnTo>
                  <a:pt x="844" y="154"/>
                </a:lnTo>
                <a:lnTo>
                  <a:pt x="837" y="14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516565" y="4969025"/>
            <a:ext cx="1370012" cy="1254125"/>
          </a:xfrm>
          <a:custGeom>
            <a:avLst/>
            <a:gdLst>
              <a:gd name="T0" fmla="*/ 2147483647 w 863"/>
              <a:gd name="T1" fmla="*/ 2147483647 h 790"/>
              <a:gd name="T2" fmla="*/ 2147483647 w 863"/>
              <a:gd name="T3" fmla="*/ 2147483647 h 790"/>
              <a:gd name="T4" fmla="*/ 2147483647 w 863"/>
              <a:gd name="T5" fmla="*/ 2147483647 h 790"/>
              <a:gd name="T6" fmla="*/ 2147483647 w 863"/>
              <a:gd name="T7" fmla="*/ 2147483647 h 790"/>
              <a:gd name="T8" fmla="*/ 2147483647 w 863"/>
              <a:gd name="T9" fmla="*/ 0 h 790"/>
              <a:gd name="T10" fmla="*/ 2147483647 w 863"/>
              <a:gd name="T11" fmla="*/ 2147483647 h 790"/>
              <a:gd name="T12" fmla="*/ 2147483647 w 863"/>
              <a:gd name="T13" fmla="*/ 2147483647 h 790"/>
              <a:gd name="T14" fmla="*/ 2147483647 w 863"/>
              <a:gd name="T15" fmla="*/ 2147483647 h 790"/>
              <a:gd name="T16" fmla="*/ 0 w 863"/>
              <a:gd name="T17" fmla="*/ 2147483647 h 790"/>
              <a:gd name="T18" fmla="*/ 2147483647 w 863"/>
              <a:gd name="T19" fmla="*/ 2147483647 h 790"/>
              <a:gd name="T20" fmla="*/ 2147483647 w 863"/>
              <a:gd name="T21" fmla="*/ 2147483647 h 790"/>
              <a:gd name="T22" fmla="*/ 2147483647 w 863"/>
              <a:gd name="T23" fmla="*/ 2147483647 h 790"/>
              <a:gd name="T24" fmla="*/ 2147483647 w 863"/>
              <a:gd name="T25" fmla="*/ 2147483647 h 790"/>
              <a:gd name="T26" fmla="*/ 2147483647 w 863"/>
              <a:gd name="T27" fmla="*/ 2147483647 h 790"/>
              <a:gd name="T28" fmla="*/ 2147483647 w 863"/>
              <a:gd name="T29" fmla="*/ 2147483647 h 790"/>
              <a:gd name="T30" fmla="*/ 2147483647 w 863"/>
              <a:gd name="T31" fmla="*/ 2147483647 h 79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3"/>
              <a:gd name="T49" fmla="*/ 0 h 790"/>
              <a:gd name="T50" fmla="*/ 863 w 863"/>
              <a:gd name="T51" fmla="*/ 790 h 79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3" h="790">
                <a:moveTo>
                  <a:pt x="836" y="375"/>
                </a:moveTo>
                <a:lnTo>
                  <a:pt x="790" y="248"/>
                </a:lnTo>
                <a:lnTo>
                  <a:pt x="703" y="127"/>
                </a:lnTo>
                <a:lnTo>
                  <a:pt x="596" y="74"/>
                </a:lnTo>
                <a:lnTo>
                  <a:pt x="415" y="0"/>
                </a:lnTo>
                <a:lnTo>
                  <a:pt x="221" y="20"/>
                </a:lnTo>
                <a:lnTo>
                  <a:pt x="80" y="60"/>
                </a:lnTo>
                <a:lnTo>
                  <a:pt x="40" y="154"/>
                </a:lnTo>
                <a:lnTo>
                  <a:pt x="0" y="268"/>
                </a:lnTo>
                <a:lnTo>
                  <a:pt x="80" y="442"/>
                </a:lnTo>
                <a:lnTo>
                  <a:pt x="167" y="629"/>
                </a:lnTo>
                <a:lnTo>
                  <a:pt x="355" y="716"/>
                </a:lnTo>
                <a:lnTo>
                  <a:pt x="549" y="790"/>
                </a:lnTo>
                <a:lnTo>
                  <a:pt x="776" y="676"/>
                </a:lnTo>
                <a:lnTo>
                  <a:pt x="863" y="515"/>
                </a:lnTo>
                <a:lnTo>
                  <a:pt x="836" y="375"/>
                </a:lnTo>
                <a:close/>
              </a:path>
            </a:pathLst>
          </a:cu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4"/>
          <p:cNvSpPr>
            <a:spLocks/>
          </p:cNvSpPr>
          <p:nvPr/>
        </p:nvSpPr>
        <p:spPr bwMode="auto">
          <a:xfrm>
            <a:off x="729290" y="5150000"/>
            <a:ext cx="935037" cy="796925"/>
          </a:xfrm>
          <a:custGeom>
            <a:avLst/>
            <a:gdLst>
              <a:gd name="T0" fmla="*/ 2147483647 w 589"/>
              <a:gd name="T1" fmla="*/ 2147483647 h 502"/>
              <a:gd name="T2" fmla="*/ 2147483647 w 589"/>
              <a:gd name="T3" fmla="*/ 2147483647 h 502"/>
              <a:gd name="T4" fmla="*/ 2147483647 w 589"/>
              <a:gd name="T5" fmla="*/ 2147483647 h 502"/>
              <a:gd name="T6" fmla="*/ 2147483647 w 589"/>
              <a:gd name="T7" fmla="*/ 2147483647 h 502"/>
              <a:gd name="T8" fmla="*/ 2147483647 w 589"/>
              <a:gd name="T9" fmla="*/ 2147483647 h 502"/>
              <a:gd name="T10" fmla="*/ 2147483647 w 589"/>
              <a:gd name="T11" fmla="*/ 2147483647 h 502"/>
              <a:gd name="T12" fmla="*/ 2147483647 w 589"/>
              <a:gd name="T13" fmla="*/ 2147483647 h 502"/>
              <a:gd name="T14" fmla="*/ 2147483647 w 589"/>
              <a:gd name="T15" fmla="*/ 0 h 502"/>
              <a:gd name="T16" fmla="*/ 2147483647 w 589"/>
              <a:gd name="T17" fmla="*/ 0 h 502"/>
              <a:gd name="T18" fmla="*/ 2147483647 w 589"/>
              <a:gd name="T19" fmla="*/ 2147483647 h 502"/>
              <a:gd name="T20" fmla="*/ 0 w 589"/>
              <a:gd name="T21" fmla="*/ 2147483647 h 502"/>
              <a:gd name="T22" fmla="*/ 2147483647 w 589"/>
              <a:gd name="T23" fmla="*/ 2147483647 h 5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9"/>
              <a:gd name="T37" fmla="*/ 0 h 502"/>
              <a:gd name="T38" fmla="*/ 589 w 589"/>
              <a:gd name="T39" fmla="*/ 502 h 5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9" h="502">
                <a:moveTo>
                  <a:pt x="53" y="281"/>
                </a:moveTo>
                <a:lnTo>
                  <a:pt x="194" y="428"/>
                </a:lnTo>
                <a:lnTo>
                  <a:pt x="355" y="502"/>
                </a:lnTo>
                <a:lnTo>
                  <a:pt x="502" y="462"/>
                </a:lnTo>
                <a:lnTo>
                  <a:pt x="589" y="348"/>
                </a:lnTo>
                <a:lnTo>
                  <a:pt x="542" y="181"/>
                </a:lnTo>
                <a:lnTo>
                  <a:pt x="455" y="87"/>
                </a:lnTo>
                <a:lnTo>
                  <a:pt x="274" y="0"/>
                </a:lnTo>
                <a:lnTo>
                  <a:pt x="87" y="0"/>
                </a:lnTo>
                <a:lnTo>
                  <a:pt x="20" y="53"/>
                </a:lnTo>
                <a:lnTo>
                  <a:pt x="0" y="181"/>
                </a:lnTo>
                <a:lnTo>
                  <a:pt x="53" y="281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5"/>
          <p:cNvSpPr>
            <a:spLocks/>
          </p:cNvSpPr>
          <p:nvPr/>
        </p:nvSpPr>
        <p:spPr bwMode="auto">
          <a:xfrm>
            <a:off x="919790" y="5277000"/>
            <a:ext cx="520700" cy="457200"/>
          </a:xfrm>
          <a:custGeom>
            <a:avLst/>
            <a:gdLst>
              <a:gd name="T0" fmla="*/ 2147483647 w 328"/>
              <a:gd name="T1" fmla="*/ 2147483647 h 288"/>
              <a:gd name="T2" fmla="*/ 2147483647 w 328"/>
              <a:gd name="T3" fmla="*/ 2147483647 h 288"/>
              <a:gd name="T4" fmla="*/ 2147483647 w 328"/>
              <a:gd name="T5" fmla="*/ 2147483647 h 288"/>
              <a:gd name="T6" fmla="*/ 2147483647 w 328"/>
              <a:gd name="T7" fmla="*/ 2147483647 h 288"/>
              <a:gd name="T8" fmla="*/ 2147483647 w 328"/>
              <a:gd name="T9" fmla="*/ 2147483647 h 288"/>
              <a:gd name="T10" fmla="*/ 2147483647 w 328"/>
              <a:gd name="T11" fmla="*/ 2147483647 h 288"/>
              <a:gd name="T12" fmla="*/ 2147483647 w 328"/>
              <a:gd name="T13" fmla="*/ 2147483647 h 288"/>
              <a:gd name="T14" fmla="*/ 2147483647 w 328"/>
              <a:gd name="T15" fmla="*/ 2147483647 h 288"/>
              <a:gd name="T16" fmla="*/ 2147483647 w 328"/>
              <a:gd name="T17" fmla="*/ 0 h 288"/>
              <a:gd name="T18" fmla="*/ 0 w 328"/>
              <a:gd name="T19" fmla="*/ 2147483647 h 288"/>
              <a:gd name="T20" fmla="*/ 0 w 328"/>
              <a:gd name="T21" fmla="*/ 2147483647 h 288"/>
              <a:gd name="T22" fmla="*/ 2147483647 w 328"/>
              <a:gd name="T23" fmla="*/ 2147483647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8"/>
              <a:gd name="T37" fmla="*/ 0 h 288"/>
              <a:gd name="T38" fmla="*/ 328 w 328"/>
              <a:gd name="T39" fmla="*/ 288 h 28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8" h="288">
                <a:moveTo>
                  <a:pt x="14" y="161"/>
                </a:moveTo>
                <a:lnTo>
                  <a:pt x="121" y="248"/>
                </a:lnTo>
                <a:lnTo>
                  <a:pt x="221" y="281"/>
                </a:lnTo>
                <a:lnTo>
                  <a:pt x="288" y="288"/>
                </a:lnTo>
                <a:lnTo>
                  <a:pt x="328" y="255"/>
                </a:lnTo>
                <a:lnTo>
                  <a:pt x="328" y="168"/>
                </a:lnTo>
                <a:lnTo>
                  <a:pt x="281" y="114"/>
                </a:lnTo>
                <a:lnTo>
                  <a:pt x="181" y="34"/>
                </a:lnTo>
                <a:lnTo>
                  <a:pt x="87" y="0"/>
                </a:lnTo>
                <a:lnTo>
                  <a:pt x="0" y="54"/>
                </a:lnTo>
                <a:lnTo>
                  <a:pt x="0" y="107"/>
                </a:lnTo>
                <a:lnTo>
                  <a:pt x="14" y="161"/>
                </a:lnTo>
                <a:close/>
              </a:path>
            </a:pathLst>
          </a:custGeom>
          <a:solidFill>
            <a:srgbClr val="0000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078665" y="4873775"/>
            <a:ext cx="1995487" cy="527050"/>
            <a:chOff x="1721" y="2469"/>
            <a:chExt cx="1257" cy="332"/>
          </a:xfrm>
        </p:grpSpPr>
        <p:grpSp>
          <p:nvGrpSpPr>
            <p:cNvPr id="38952" name="Group 41"/>
            <p:cNvGrpSpPr>
              <a:grpSpLocks/>
            </p:cNvGrpSpPr>
            <p:nvPr/>
          </p:nvGrpSpPr>
          <p:grpSpPr bwMode="auto">
            <a:xfrm>
              <a:off x="1721" y="2563"/>
              <a:ext cx="194" cy="107"/>
              <a:chOff x="1721" y="2563"/>
              <a:chExt cx="194" cy="107"/>
            </a:xfrm>
          </p:grpSpPr>
          <p:sp>
            <p:nvSpPr>
              <p:cNvPr id="38955" name="Freeform 42"/>
              <p:cNvSpPr>
                <a:spLocks/>
              </p:cNvSpPr>
              <p:nvPr/>
            </p:nvSpPr>
            <p:spPr bwMode="auto">
              <a:xfrm>
                <a:off x="1721" y="2589"/>
                <a:ext cx="93" cy="81"/>
              </a:xfrm>
              <a:custGeom>
                <a:avLst/>
                <a:gdLst>
                  <a:gd name="T0" fmla="*/ 0 w 93"/>
                  <a:gd name="T1" fmla="*/ 81 h 81"/>
                  <a:gd name="T2" fmla="*/ 53 w 93"/>
                  <a:gd name="T3" fmla="*/ 0 h 81"/>
                  <a:gd name="T4" fmla="*/ 53 w 93"/>
                  <a:gd name="T5" fmla="*/ 54 h 81"/>
                  <a:gd name="T6" fmla="*/ 93 w 93"/>
                  <a:gd name="T7" fmla="*/ 74 h 81"/>
                  <a:gd name="T8" fmla="*/ 0 w 93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1"/>
                  <a:gd name="T17" fmla="*/ 93 w 9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1">
                    <a:moveTo>
                      <a:pt x="0" y="81"/>
                    </a:moveTo>
                    <a:lnTo>
                      <a:pt x="53" y="0"/>
                    </a:lnTo>
                    <a:lnTo>
                      <a:pt x="53" y="54"/>
                    </a:lnTo>
                    <a:lnTo>
                      <a:pt x="93" y="74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6" name="Line 43"/>
              <p:cNvSpPr>
                <a:spLocks noChangeShapeType="1"/>
              </p:cNvSpPr>
              <p:nvPr/>
            </p:nvSpPr>
            <p:spPr bwMode="auto">
              <a:xfrm flipV="1">
                <a:off x="1774" y="2563"/>
                <a:ext cx="141" cy="8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953" name="Rectangle 49"/>
            <p:cNvSpPr>
              <a:spLocks noChangeArrowheads="1"/>
            </p:cNvSpPr>
            <p:nvPr/>
          </p:nvSpPr>
          <p:spPr bwMode="auto">
            <a:xfrm>
              <a:off x="1935" y="2469"/>
              <a:ext cx="104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i="0">
                  <a:solidFill>
                    <a:srgbClr val="6699FF"/>
                  </a:solidFill>
                </a:rPr>
                <a:t> </a:t>
              </a:r>
              <a:r>
                <a:rPr lang="en-US" sz="1700" i="0">
                  <a:solidFill>
                    <a:srgbClr val="6699FF"/>
                  </a:solidFill>
                </a:rPr>
                <a:t>Last </a:t>
              </a:r>
              <a:r>
                <a:rPr lang="en-US" sz="1700" i="0">
                  <a:solidFill>
                    <a:srgbClr val="6699FF"/>
                  </a:solidFill>
                  <a:latin typeface="Symbol" charset="2"/>
                </a:rPr>
                <a:t>a</a:t>
              </a:r>
              <a:r>
                <a:rPr lang="en-US" sz="1700" i="0">
                  <a:solidFill>
                    <a:srgbClr val="6699FF"/>
                  </a:solidFill>
                </a:rPr>
                <a:t> to solidify:</a:t>
              </a:r>
              <a:endParaRPr lang="en-US" i="0"/>
            </a:p>
          </p:txBody>
        </p:sp>
        <p:sp>
          <p:nvSpPr>
            <p:cNvPr id="38954" name="Rectangle 53"/>
            <p:cNvSpPr>
              <a:spLocks noChangeArrowheads="1"/>
            </p:cNvSpPr>
            <p:nvPr/>
          </p:nvSpPr>
          <p:spPr bwMode="auto">
            <a:xfrm>
              <a:off x="1935" y="2636"/>
              <a:ext cx="7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i="0" dirty="0" smtClean="0">
                  <a:solidFill>
                    <a:srgbClr val="6699FF"/>
                  </a:solidFill>
                </a:rPr>
                <a:t>&lt; 35 </a:t>
              </a:r>
              <a:r>
                <a:rPr lang="en-US" sz="1700" i="0" dirty="0">
                  <a:solidFill>
                    <a:srgbClr val="6699FF"/>
                  </a:solidFill>
                </a:rPr>
                <a:t>wt% Ni</a:t>
              </a:r>
              <a:endParaRPr lang="en-US" i="0" dirty="0"/>
            </a:p>
          </p:txBody>
        </p:sp>
      </p:grpSp>
      <p:sp>
        <p:nvSpPr>
          <p:cNvPr id="3892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Cored vs Equilibrium Structures</a:t>
            </a:r>
          </a:p>
        </p:txBody>
      </p:sp>
      <p:grpSp>
        <p:nvGrpSpPr>
          <p:cNvPr id="38927" name="Group 17"/>
          <p:cNvGrpSpPr>
            <a:grpSpLocks/>
          </p:cNvGrpSpPr>
          <p:nvPr/>
        </p:nvGrpSpPr>
        <p:grpSpPr bwMode="auto">
          <a:xfrm>
            <a:off x="2357518" y="3414273"/>
            <a:ext cx="627062" cy="638175"/>
            <a:chOff x="2343" y="3426"/>
            <a:chExt cx="395" cy="402"/>
          </a:xfrm>
        </p:grpSpPr>
        <p:sp>
          <p:nvSpPr>
            <p:cNvPr id="38939" name="Oval 18"/>
            <p:cNvSpPr>
              <a:spLocks noChangeArrowheads="1"/>
            </p:cNvSpPr>
            <p:nvPr/>
          </p:nvSpPr>
          <p:spPr bwMode="auto">
            <a:xfrm>
              <a:off x="2343" y="3426"/>
              <a:ext cx="395" cy="402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940" name="Group 19"/>
            <p:cNvGrpSpPr>
              <a:grpSpLocks/>
            </p:cNvGrpSpPr>
            <p:nvPr/>
          </p:nvGrpSpPr>
          <p:grpSpPr bwMode="auto">
            <a:xfrm>
              <a:off x="2377" y="3459"/>
              <a:ext cx="341" cy="349"/>
              <a:chOff x="2377" y="3459"/>
              <a:chExt cx="341" cy="349"/>
            </a:xfrm>
          </p:grpSpPr>
          <p:sp>
            <p:nvSpPr>
              <p:cNvPr id="38941" name="Freeform 20"/>
              <p:cNvSpPr>
                <a:spLocks/>
              </p:cNvSpPr>
              <p:nvPr/>
            </p:nvSpPr>
            <p:spPr bwMode="auto">
              <a:xfrm>
                <a:off x="2457" y="3466"/>
                <a:ext cx="80" cy="74"/>
              </a:xfrm>
              <a:custGeom>
                <a:avLst/>
                <a:gdLst>
                  <a:gd name="T0" fmla="*/ 47 w 80"/>
                  <a:gd name="T1" fmla="*/ 0 h 74"/>
                  <a:gd name="T2" fmla="*/ 27 w 80"/>
                  <a:gd name="T3" fmla="*/ 7 h 74"/>
                  <a:gd name="T4" fmla="*/ 13 w 80"/>
                  <a:gd name="T5" fmla="*/ 20 h 74"/>
                  <a:gd name="T6" fmla="*/ 0 w 80"/>
                  <a:gd name="T7" fmla="*/ 47 h 74"/>
                  <a:gd name="T8" fmla="*/ 13 w 80"/>
                  <a:gd name="T9" fmla="*/ 67 h 74"/>
                  <a:gd name="T10" fmla="*/ 33 w 80"/>
                  <a:gd name="T11" fmla="*/ 74 h 74"/>
                  <a:gd name="T12" fmla="*/ 60 w 80"/>
                  <a:gd name="T13" fmla="*/ 67 h 74"/>
                  <a:gd name="T14" fmla="*/ 80 w 80"/>
                  <a:gd name="T15" fmla="*/ 47 h 74"/>
                  <a:gd name="T16" fmla="*/ 80 w 80"/>
                  <a:gd name="T17" fmla="*/ 27 h 74"/>
                  <a:gd name="T18" fmla="*/ 80 w 80"/>
                  <a:gd name="T19" fmla="*/ 14 h 74"/>
                  <a:gd name="T20" fmla="*/ 67 w 80"/>
                  <a:gd name="T21" fmla="*/ 7 h 74"/>
                  <a:gd name="T22" fmla="*/ 47 w 80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74"/>
                  <a:gd name="T38" fmla="*/ 80 w 80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74">
                    <a:moveTo>
                      <a:pt x="47" y="0"/>
                    </a:moveTo>
                    <a:lnTo>
                      <a:pt x="27" y="7"/>
                    </a:lnTo>
                    <a:lnTo>
                      <a:pt x="13" y="20"/>
                    </a:lnTo>
                    <a:lnTo>
                      <a:pt x="0" y="47"/>
                    </a:lnTo>
                    <a:lnTo>
                      <a:pt x="13" y="67"/>
                    </a:lnTo>
                    <a:lnTo>
                      <a:pt x="33" y="74"/>
                    </a:lnTo>
                    <a:lnTo>
                      <a:pt x="60" y="67"/>
                    </a:lnTo>
                    <a:lnTo>
                      <a:pt x="80" y="47"/>
                    </a:lnTo>
                    <a:lnTo>
                      <a:pt x="80" y="27"/>
                    </a:lnTo>
                    <a:lnTo>
                      <a:pt x="80" y="14"/>
                    </a:lnTo>
                    <a:lnTo>
                      <a:pt x="67" y="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2" name="Freeform 21"/>
              <p:cNvSpPr>
                <a:spLocks/>
              </p:cNvSpPr>
              <p:nvPr/>
            </p:nvSpPr>
            <p:spPr bwMode="auto">
              <a:xfrm>
                <a:off x="2557" y="3459"/>
                <a:ext cx="87" cy="94"/>
              </a:xfrm>
              <a:custGeom>
                <a:avLst/>
                <a:gdLst>
                  <a:gd name="T0" fmla="*/ 14 w 87"/>
                  <a:gd name="T1" fmla="*/ 7 h 94"/>
                  <a:gd name="T2" fmla="*/ 0 w 87"/>
                  <a:gd name="T3" fmla="*/ 34 h 94"/>
                  <a:gd name="T4" fmla="*/ 0 w 87"/>
                  <a:gd name="T5" fmla="*/ 67 h 94"/>
                  <a:gd name="T6" fmla="*/ 14 w 87"/>
                  <a:gd name="T7" fmla="*/ 94 h 94"/>
                  <a:gd name="T8" fmla="*/ 40 w 87"/>
                  <a:gd name="T9" fmla="*/ 94 h 94"/>
                  <a:gd name="T10" fmla="*/ 74 w 87"/>
                  <a:gd name="T11" fmla="*/ 87 h 94"/>
                  <a:gd name="T12" fmla="*/ 81 w 87"/>
                  <a:gd name="T13" fmla="*/ 67 h 94"/>
                  <a:gd name="T14" fmla="*/ 87 w 87"/>
                  <a:gd name="T15" fmla="*/ 47 h 94"/>
                  <a:gd name="T16" fmla="*/ 81 w 87"/>
                  <a:gd name="T17" fmla="*/ 27 h 94"/>
                  <a:gd name="T18" fmla="*/ 54 w 87"/>
                  <a:gd name="T19" fmla="*/ 7 h 94"/>
                  <a:gd name="T20" fmla="*/ 34 w 87"/>
                  <a:gd name="T21" fmla="*/ 0 h 94"/>
                  <a:gd name="T22" fmla="*/ 14 w 87"/>
                  <a:gd name="T23" fmla="*/ 7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94"/>
                  <a:gd name="T38" fmla="*/ 87 w 87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94">
                    <a:moveTo>
                      <a:pt x="14" y="7"/>
                    </a:moveTo>
                    <a:lnTo>
                      <a:pt x="0" y="34"/>
                    </a:lnTo>
                    <a:lnTo>
                      <a:pt x="0" y="67"/>
                    </a:lnTo>
                    <a:lnTo>
                      <a:pt x="14" y="94"/>
                    </a:lnTo>
                    <a:lnTo>
                      <a:pt x="40" y="94"/>
                    </a:lnTo>
                    <a:lnTo>
                      <a:pt x="74" y="87"/>
                    </a:lnTo>
                    <a:lnTo>
                      <a:pt x="81" y="67"/>
                    </a:lnTo>
                    <a:lnTo>
                      <a:pt x="87" y="47"/>
                    </a:lnTo>
                    <a:lnTo>
                      <a:pt x="81" y="27"/>
                    </a:lnTo>
                    <a:lnTo>
                      <a:pt x="54" y="7"/>
                    </a:lnTo>
                    <a:lnTo>
                      <a:pt x="3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3" name="Freeform 22"/>
              <p:cNvSpPr>
                <a:spLocks/>
              </p:cNvSpPr>
              <p:nvPr/>
            </p:nvSpPr>
            <p:spPr bwMode="auto">
              <a:xfrm>
                <a:off x="2638" y="3560"/>
                <a:ext cx="80" cy="94"/>
              </a:xfrm>
              <a:custGeom>
                <a:avLst/>
                <a:gdLst>
                  <a:gd name="T0" fmla="*/ 33 w 80"/>
                  <a:gd name="T1" fmla="*/ 0 h 94"/>
                  <a:gd name="T2" fmla="*/ 13 w 80"/>
                  <a:gd name="T3" fmla="*/ 7 h 94"/>
                  <a:gd name="T4" fmla="*/ 0 w 80"/>
                  <a:gd name="T5" fmla="*/ 27 h 94"/>
                  <a:gd name="T6" fmla="*/ 0 w 80"/>
                  <a:gd name="T7" fmla="*/ 53 h 94"/>
                  <a:gd name="T8" fmla="*/ 0 w 80"/>
                  <a:gd name="T9" fmla="*/ 67 h 94"/>
                  <a:gd name="T10" fmla="*/ 13 w 80"/>
                  <a:gd name="T11" fmla="*/ 80 h 94"/>
                  <a:gd name="T12" fmla="*/ 26 w 80"/>
                  <a:gd name="T13" fmla="*/ 94 h 94"/>
                  <a:gd name="T14" fmla="*/ 53 w 80"/>
                  <a:gd name="T15" fmla="*/ 87 h 94"/>
                  <a:gd name="T16" fmla="*/ 66 w 80"/>
                  <a:gd name="T17" fmla="*/ 73 h 94"/>
                  <a:gd name="T18" fmla="*/ 73 w 80"/>
                  <a:gd name="T19" fmla="*/ 53 h 94"/>
                  <a:gd name="T20" fmla="*/ 80 w 80"/>
                  <a:gd name="T21" fmla="*/ 27 h 94"/>
                  <a:gd name="T22" fmla="*/ 66 w 80"/>
                  <a:gd name="T23" fmla="*/ 13 h 94"/>
                  <a:gd name="T24" fmla="*/ 53 w 80"/>
                  <a:gd name="T25" fmla="*/ 0 h 94"/>
                  <a:gd name="T26" fmla="*/ 33 w 80"/>
                  <a:gd name="T27" fmla="*/ 0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94"/>
                  <a:gd name="T44" fmla="*/ 80 w 80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94">
                    <a:moveTo>
                      <a:pt x="33" y="0"/>
                    </a:moveTo>
                    <a:lnTo>
                      <a:pt x="13" y="7"/>
                    </a:lnTo>
                    <a:lnTo>
                      <a:pt x="0" y="27"/>
                    </a:lnTo>
                    <a:lnTo>
                      <a:pt x="0" y="53"/>
                    </a:lnTo>
                    <a:lnTo>
                      <a:pt x="0" y="67"/>
                    </a:lnTo>
                    <a:lnTo>
                      <a:pt x="13" y="80"/>
                    </a:lnTo>
                    <a:lnTo>
                      <a:pt x="26" y="94"/>
                    </a:lnTo>
                    <a:lnTo>
                      <a:pt x="53" y="87"/>
                    </a:lnTo>
                    <a:lnTo>
                      <a:pt x="66" y="73"/>
                    </a:lnTo>
                    <a:lnTo>
                      <a:pt x="73" y="53"/>
                    </a:lnTo>
                    <a:lnTo>
                      <a:pt x="80" y="27"/>
                    </a:lnTo>
                    <a:lnTo>
                      <a:pt x="66" y="13"/>
                    </a:lnTo>
                    <a:lnTo>
                      <a:pt x="5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4" name="Freeform 23"/>
              <p:cNvSpPr>
                <a:spLocks/>
              </p:cNvSpPr>
              <p:nvPr/>
            </p:nvSpPr>
            <p:spPr bwMode="auto">
              <a:xfrm>
                <a:off x="2624" y="3667"/>
                <a:ext cx="80" cy="87"/>
              </a:xfrm>
              <a:custGeom>
                <a:avLst/>
                <a:gdLst>
                  <a:gd name="T0" fmla="*/ 54 w 80"/>
                  <a:gd name="T1" fmla="*/ 0 h 87"/>
                  <a:gd name="T2" fmla="*/ 40 w 80"/>
                  <a:gd name="T3" fmla="*/ 0 h 87"/>
                  <a:gd name="T4" fmla="*/ 14 w 80"/>
                  <a:gd name="T5" fmla="*/ 20 h 87"/>
                  <a:gd name="T6" fmla="*/ 7 w 80"/>
                  <a:gd name="T7" fmla="*/ 40 h 87"/>
                  <a:gd name="T8" fmla="*/ 0 w 80"/>
                  <a:gd name="T9" fmla="*/ 60 h 87"/>
                  <a:gd name="T10" fmla="*/ 0 w 80"/>
                  <a:gd name="T11" fmla="*/ 74 h 87"/>
                  <a:gd name="T12" fmla="*/ 7 w 80"/>
                  <a:gd name="T13" fmla="*/ 80 h 87"/>
                  <a:gd name="T14" fmla="*/ 27 w 80"/>
                  <a:gd name="T15" fmla="*/ 87 h 87"/>
                  <a:gd name="T16" fmla="*/ 47 w 80"/>
                  <a:gd name="T17" fmla="*/ 80 h 87"/>
                  <a:gd name="T18" fmla="*/ 67 w 80"/>
                  <a:gd name="T19" fmla="*/ 60 h 87"/>
                  <a:gd name="T20" fmla="*/ 80 w 80"/>
                  <a:gd name="T21" fmla="*/ 27 h 87"/>
                  <a:gd name="T22" fmla="*/ 74 w 80"/>
                  <a:gd name="T23" fmla="*/ 13 h 87"/>
                  <a:gd name="T24" fmla="*/ 67 w 80"/>
                  <a:gd name="T25" fmla="*/ 0 h 87"/>
                  <a:gd name="T26" fmla="*/ 54 w 80"/>
                  <a:gd name="T27" fmla="*/ 0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"/>
                  <a:gd name="T43" fmla="*/ 0 h 87"/>
                  <a:gd name="T44" fmla="*/ 80 w 80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" h="87">
                    <a:moveTo>
                      <a:pt x="54" y="0"/>
                    </a:moveTo>
                    <a:lnTo>
                      <a:pt x="40" y="0"/>
                    </a:lnTo>
                    <a:lnTo>
                      <a:pt x="14" y="20"/>
                    </a:lnTo>
                    <a:lnTo>
                      <a:pt x="7" y="40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7" y="80"/>
                    </a:lnTo>
                    <a:lnTo>
                      <a:pt x="27" y="87"/>
                    </a:lnTo>
                    <a:lnTo>
                      <a:pt x="47" y="80"/>
                    </a:lnTo>
                    <a:lnTo>
                      <a:pt x="67" y="60"/>
                    </a:lnTo>
                    <a:lnTo>
                      <a:pt x="80" y="27"/>
                    </a:lnTo>
                    <a:lnTo>
                      <a:pt x="74" y="13"/>
                    </a:lnTo>
                    <a:lnTo>
                      <a:pt x="67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5" name="Freeform 24"/>
              <p:cNvSpPr>
                <a:spLocks/>
              </p:cNvSpPr>
              <p:nvPr/>
            </p:nvSpPr>
            <p:spPr bwMode="auto">
              <a:xfrm>
                <a:off x="2551" y="3560"/>
                <a:ext cx="66" cy="94"/>
              </a:xfrm>
              <a:custGeom>
                <a:avLst/>
                <a:gdLst>
                  <a:gd name="T0" fmla="*/ 53 w 66"/>
                  <a:gd name="T1" fmla="*/ 94 h 94"/>
                  <a:gd name="T2" fmla="*/ 60 w 66"/>
                  <a:gd name="T3" fmla="*/ 80 h 94"/>
                  <a:gd name="T4" fmla="*/ 66 w 66"/>
                  <a:gd name="T5" fmla="*/ 67 h 94"/>
                  <a:gd name="T6" fmla="*/ 66 w 66"/>
                  <a:gd name="T7" fmla="*/ 47 h 94"/>
                  <a:gd name="T8" fmla="*/ 66 w 66"/>
                  <a:gd name="T9" fmla="*/ 27 h 94"/>
                  <a:gd name="T10" fmla="*/ 53 w 66"/>
                  <a:gd name="T11" fmla="*/ 13 h 94"/>
                  <a:gd name="T12" fmla="*/ 33 w 66"/>
                  <a:gd name="T13" fmla="*/ 7 h 94"/>
                  <a:gd name="T14" fmla="*/ 20 w 66"/>
                  <a:gd name="T15" fmla="*/ 0 h 94"/>
                  <a:gd name="T16" fmla="*/ 6 w 66"/>
                  <a:gd name="T17" fmla="*/ 0 h 94"/>
                  <a:gd name="T18" fmla="*/ 0 w 66"/>
                  <a:gd name="T19" fmla="*/ 13 h 94"/>
                  <a:gd name="T20" fmla="*/ 0 w 66"/>
                  <a:gd name="T21" fmla="*/ 47 h 94"/>
                  <a:gd name="T22" fmla="*/ 0 w 66"/>
                  <a:gd name="T23" fmla="*/ 67 h 94"/>
                  <a:gd name="T24" fmla="*/ 6 w 66"/>
                  <a:gd name="T25" fmla="*/ 87 h 94"/>
                  <a:gd name="T26" fmla="*/ 20 w 66"/>
                  <a:gd name="T27" fmla="*/ 87 h 94"/>
                  <a:gd name="T28" fmla="*/ 33 w 66"/>
                  <a:gd name="T29" fmla="*/ 94 h 94"/>
                  <a:gd name="T30" fmla="*/ 53 w 66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94"/>
                  <a:gd name="T50" fmla="*/ 66 w 66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94">
                    <a:moveTo>
                      <a:pt x="53" y="94"/>
                    </a:moveTo>
                    <a:lnTo>
                      <a:pt x="60" y="80"/>
                    </a:lnTo>
                    <a:lnTo>
                      <a:pt x="66" y="67"/>
                    </a:lnTo>
                    <a:lnTo>
                      <a:pt x="66" y="47"/>
                    </a:lnTo>
                    <a:lnTo>
                      <a:pt x="66" y="27"/>
                    </a:lnTo>
                    <a:lnTo>
                      <a:pt x="53" y="13"/>
                    </a:lnTo>
                    <a:lnTo>
                      <a:pt x="33" y="7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0" y="47"/>
                    </a:lnTo>
                    <a:lnTo>
                      <a:pt x="0" y="67"/>
                    </a:lnTo>
                    <a:lnTo>
                      <a:pt x="6" y="87"/>
                    </a:lnTo>
                    <a:lnTo>
                      <a:pt x="20" y="87"/>
                    </a:lnTo>
                    <a:lnTo>
                      <a:pt x="33" y="94"/>
                    </a:lnTo>
                    <a:lnTo>
                      <a:pt x="53" y="9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6" name="Freeform 25"/>
              <p:cNvSpPr>
                <a:spLocks/>
              </p:cNvSpPr>
              <p:nvPr/>
            </p:nvSpPr>
            <p:spPr bwMode="auto">
              <a:xfrm>
                <a:off x="2450" y="3573"/>
                <a:ext cx="87" cy="81"/>
              </a:xfrm>
              <a:custGeom>
                <a:avLst/>
                <a:gdLst>
                  <a:gd name="T0" fmla="*/ 80 w 87"/>
                  <a:gd name="T1" fmla="*/ 54 h 81"/>
                  <a:gd name="T2" fmla="*/ 87 w 87"/>
                  <a:gd name="T3" fmla="*/ 40 h 81"/>
                  <a:gd name="T4" fmla="*/ 87 w 87"/>
                  <a:gd name="T5" fmla="*/ 27 h 81"/>
                  <a:gd name="T6" fmla="*/ 74 w 87"/>
                  <a:gd name="T7" fmla="*/ 14 h 81"/>
                  <a:gd name="T8" fmla="*/ 60 w 87"/>
                  <a:gd name="T9" fmla="*/ 0 h 81"/>
                  <a:gd name="T10" fmla="*/ 47 w 87"/>
                  <a:gd name="T11" fmla="*/ 0 h 81"/>
                  <a:gd name="T12" fmla="*/ 27 w 87"/>
                  <a:gd name="T13" fmla="*/ 0 h 81"/>
                  <a:gd name="T14" fmla="*/ 14 w 87"/>
                  <a:gd name="T15" fmla="*/ 14 h 81"/>
                  <a:gd name="T16" fmla="*/ 7 w 87"/>
                  <a:gd name="T17" fmla="*/ 20 h 81"/>
                  <a:gd name="T18" fmla="*/ 0 w 87"/>
                  <a:gd name="T19" fmla="*/ 40 h 81"/>
                  <a:gd name="T20" fmla="*/ 0 w 87"/>
                  <a:gd name="T21" fmla="*/ 60 h 81"/>
                  <a:gd name="T22" fmla="*/ 14 w 87"/>
                  <a:gd name="T23" fmla="*/ 74 h 81"/>
                  <a:gd name="T24" fmla="*/ 34 w 87"/>
                  <a:gd name="T25" fmla="*/ 81 h 81"/>
                  <a:gd name="T26" fmla="*/ 54 w 87"/>
                  <a:gd name="T27" fmla="*/ 81 h 81"/>
                  <a:gd name="T28" fmla="*/ 67 w 87"/>
                  <a:gd name="T29" fmla="*/ 74 h 81"/>
                  <a:gd name="T30" fmla="*/ 80 w 87"/>
                  <a:gd name="T31" fmla="*/ 60 h 81"/>
                  <a:gd name="T32" fmla="*/ 80 w 87"/>
                  <a:gd name="T33" fmla="*/ 54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81"/>
                  <a:gd name="T53" fmla="*/ 87 w 8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81">
                    <a:moveTo>
                      <a:pt x="80" y="54"/>
                    </a:moveTo>
                    <a:lnTo>
                      <a:pt x="87" y="40"/>
                    </a:lnTo>
                    <a:lnTo>
                      <a:pt x="87" y="27"/>
                    </a:lnTo>
                    <a:lnTo>
                      <a:pt x="74" y="14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14" y="14"/>
                    </a:lnTo>
                    <a:lnTo>
                      <a:pt x="7" y="20"/>
                    </a:lnTo>
                    <a:lnTo>
                      <a:pt x="0" y="40"/>
                    </a:lnTo>
                    <a:lnTo>
                      <a:pt x="0" y="60"/>
                    </a:lnTo>
                    <a:lnTo>
                      <a:pt x="14" y="74"/>
                    </a:lnTo>
                    <a:lnTo>
                      <a:pt x="34" y="81"/>
                    </a:lnTo>
                    <a:lnTo>
                      <a:pt x="54" y="81"/>
                    </a:lnTo>
                    <a:lnTo>
                      <a:pt x="67" y="74"/>
                    </a:lnTo>
                    <a:lnTo>
                      <a:pt x="80" y="60"/>
                    </a:lnTo>
                    <a:lnTo>
                      <a:pt x="80" y="5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7" name="Freeform 26"/>
              <p:cNvSpPr>
                <a:spLocks/>
              </p:cNvSpPr>
              <p:nvPr/>
            </p:nvSpPr>
            <p:spPr bwMode="auto">
              <a:xfrm>
                <a:off x="2377" y="3520"/>
                <a:ext cx="66" cy="93"/>
              </a:xfrm>
              <a:custGeom>
                <a:avLst/>
                <a:gdLst>
                  <a:gd name="T0" fmla="*/ 66 w 66"/>
                  <a:gd name="T1" fmla="*/ 53 h 93"/>
                  <a:gd name="T2" fmla="*/ 66 w 66"/>
                  <a:gd name="T3" fmla="*/ 40 h 93"/>
                  <a:gd name="T4" fmla="*/ 66 w 66"/>
                  <a:gd name="T5" fmla="*/ 26 h 93"/>
                  <a:gd name="T6" fmla="*/ 53 w 66"/>
                  <a:gd name="T7" fmla="*/ 6 h 93"/>
                  <a:gd name="T8" fmla="*/ 46 w 66"/>
                  <a:gd name="T9" fmla="*/ 6 h 93"/>
                  <a:gd name="T10" fmla="*/ 40 w 66"/>
                  <a:gd name="T11" fmla="*/ 0 h 93"/>
                  <a:gd name="T12" fmla="*/ 20 w 66"/>
                  <a:gd name="T13" fmla="*/ 6 h 93"/>
                  <a:gd name="T14" fmla="*/ 6 w 66"/>
                  <a:gd name="T15" fmla="*/ 26 h 93"/>
                  <a:gd name="T16" fmla="*/ 0 w 66"/>
                  <a:gd name="T17" fmla="*/ 40 h 93"/>
                  <a:gd name="T18" fmla="*/ 0 w 66"/>
                  <a:gd name="T19" fmla="*/ 67 h 93"/>
                  <a:gd name="T20" fmla="*/ 6 w 66"/>
                  <a:gd name="T21" fmla="*/ 80 h 93"/>
                  <a:gd name="T22" fmla="*/ 26 w 66"/>
                  <a:gd name="T23" fmla="*/ 93 h 93"/>
                  <a:gd name="T24" fmla="*/ 40 w 66"/>
                  <a:gd name="T25" fmla="*/ 87 h 93"/>
                  <a:gd name="T26" fmla="*/ 60 w 66"/>
                  <a:gd name="T27" fmla="*/ 80 h 93"/>
                  <a:gd name="T28" fmla="*/ 60 w 66"/>
                  <a:gd name="T29" fmla="*/ 67 h 93"/>
                  <a:gd name="T30" fmla="*/ 66 w 66"/>
                  <a:gd name="T31" fmla="*/ 53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"/>
                  <a:gd name="T49" fmla="*/ 0 h 93"/>
                  <a:gd name="T50" fmla="*/ 66 w 66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" h="93">
                    <a:moveTo>
                      <a:pt x="66" y="53"/>
                    </a:moveTo>
                    <a:lnTo>
                      <a:pt x="66" y="40"/>
                    </a:lnTo>
                    <a:lnTo>
                      <a:pt x="66" y="26"/>
                    </a:lnTo>
                    <a:lnTo>
                      <a:pt x="53" y="6"/>
                    </a:lnTo>
                    <a:lnTo>
                      <a:pt x="46" y="6"/>
                    </a:lnTo>
                    <a:lnTo>
                      <a:pt x="40" y="0"/>
                    </a:lnTo>
                    <a:lnTo>
                      <a:pt x="20" y="6"/>
                    </a:lnTo>
                    <a:lnTo>
                      <a:pt x="6" y="26"/>
                    </a:lnTo>
                    <a:lnTo>
                      <a:pt x="0" y="40"/>
                    </a:lnTo>
                    <a:lnTo>
                      <a:pt x="0" y="67"/>
                    </a:lnTo>
                    <a:lnTo>
                      <a:pt x="6" y="80"/>
                    </a:lnTo>
                    <a:lnTo>
                      <a:pt x="26" y="93"/>
                    </a:lnTo>
                    <a:lnTo>
                      <a:pt x="40" y="87"/>
                    </a:lnTo>
                    <a:lnTo>
                      <a:pt x="60" y="80"/>
                    </a:lnTo>
                    <a:lnTo>
                      <a:pt x="60" y="67"/>
                    </a:ln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8" name="Freeform 27"/>
              <p:cNvSpPr>
                <a:spLocks/>
              </p:cNvSpPr>
              <p:nvPr/>
            </p:nvSpPr>
            <p:spPr bwMode="auto">
              <a:xfrm>
                <a:off x="2377" y="3640"/>
                <a:ext cx="73" cy="81"/>
              </a:xfrm>
              <a:custGeom>
                <a:avLst/>
                <a:gdLst>
                  <a:gd name="T0" fmla="*/ 53 w 73"/>
                  <a:gd name="T1" fmla="*/ 7 h 81"/>
                  <a:gd name="T2" fmla="*/ 40 w 73"/>
                  <a:gd name="T3" fmla="*/ 0 h 81"/>
                  <a:gd name="T4" fmla="*/ 26 w 73"/>
                  <a:gd name="T5" fmla="*/ 0 h 81"/>
                  <a:gd name="T6" fmla="*/ 13 w 73"/>
                  <a:gd name="T7" fmla="*/ 0 h 81"/>
                  <a:gd name="T8" fmla="*/ 6 w 73"/>
                  <a:gd name="T9" fmla="*/ 7 h 81"/>
                  <a:gd name="T10" fmla="*/ 0 w 73"/>
                  <a:gd name="T11" fmla="*/ 27 h 81"/>
                  <a:gd name="T12" fmla="*/ 0 w 73"/>
                  <a:gd name="T13" fmla="*/ 47 h 81"/>
                  <a:gd name="T14" fmla="*/ 6 w 73"/>
                  <a:gd name="T15" fmla="*/ 60 h 81"/>
                  <a:gd name="T16" fmla="*/ 13 w 73"/>
                  <a:gd name="T17" fmla="*/ 74 h 81"/>
                  <a:gd name="T18" fmla="*/ 40 w 73"/>
                  <a:gd name="T19" fmla="*/ 81 h 81"/>
                  <a:gd name="T20" fmla="*/ 60 w 73"/>
                  <a:gd name="T21" fmla="*/ 74 h 81"/>
                  <a:gd name="T22" fmla="*/ 73 w 73"/>
                  <a:gd name="T23" fmla="*/ 54 h 81"/>
                  <a:gd name="T24" fmla="*/ 73 w 73"/>
                  <a:gd name="T25" fmla="*/ 34 h 81"/>
                  <a:gd name="T26" fmla="*/ 66 w 73"/>
                  <a:gd name="T27" fmla="*/ 20 h 81"/>
                  <a:gd name="T28" fmla="*/ 53 w 73"/>
                  <a:gd name="T29" fmla="*/ 7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81"/>
                  <a:gd name="T47" fmla="*/ 73 w 73"/>
                  <a:gd name="T48" fmla="*/ 81 h 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81">
                    <a:moveTo>
                      <a:pt x="53" y="7"/>
                    </a:moveTo>
                    <a:lnTo>
                      <a:pt x="40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6" y="7"/>
                    </a:lnTo>
                    <a:lnTo>
                      <a:pt x="0" y="27"/>
                    </a:lnTo>
                    <a:lnTo>
                      <a:pt x="0" y="47"/>
                    </a:lnTo>
                    <a:lnTo>
                      <a:pt x="6" y="60"/>
                    </a:lnTo>
                    <a:lnTo>
                      <a:pt x="13" y="74"/>
                    </a:lnTo>
                    <a:lnTo>
                      <a:pt x="40" y="81"/>
                    </a:lnTo>
                    <a:lnTo>
                      <a:pt x="60" y="74"/>
                    </a:lnTo>
                    <a:lnTo>
                      <a:pt x="73" y="54"/>
                    </a:lnTo>
                    <a:lnTo>
                      <a:pt x="73" y="34"/>
                    </a:lnTo>
                    <a:lnTo>
                      <a:pt x="66" y="20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9" name="Freeform 28"/>
              <p:cNvSpPr>
                <a:spLocks/>
              </p:cNvSpPr>
              <p:nvPr/>
            </p:nvSpPr>
            <p:spPr bwMode="auto">
              <a:xfrm>
                <a:off x="2430" y="3700"/>
                <a:ext cx="94" cy="81"/>
              </a:xfrm>
              <a:custGeom>
                <a:avLst/>
                <a:gdLst>
                  <a:gd name="T0" fmla="*/ 60 w 94"/>
                  <a:gd name="T1" fmla="*/ 0 h 81"/>
                  <a:gd name="T2" fmla="*/ 54 w 94"/>
                  <a:gd name="T3" fmla="*/ 0 h 81"/>
                  <a:gd name="T4" fmla="*/ 40 w 94"/>
                  <a:gd name="T5" fmla="*/ 14 h 81"/>
                  <a:gd name="T6" fmla="*/ 27 w 94"/>
                  <a:gd name="T7" fmla="*/ 21 h 81"/>
                  <a:gd name="T8" fmla="*/ 13 w 94"/>
                  <a:gd name="T9" fmla="*/ 21 h 81"/>
                  <a:gd name="T10" fmla="*/ 0 w 94"/>
                  <a:gd name="T11" fmla="*/ 34 h 81"/>
                  <a:gd name="T12" fmla="*/ 7 w 94"/>
                  <a:gd name="T13" fmla="*/ 54 h 81"/>
                  <a:gd name="T14" fmla="*/ 13 w 94"/>
                  <a:gd name="T15" fmla="*/ 61 h 81"/>
                  <a:gd name="T16" fmla="*/ 34 w 94"/>
                  <a:gd name="T17" fmla="*/ 74 h 81"/>
                  <a:gd name="T18" fmla="*/ 40 w 94"/>
                  <a:gd name="T19" fmla="*/ 74 h 81"/>
                  <a:gd name="T20" fmla="*/ 67 w 94"/>
                  <a:gd name="T21" fmla="*/ 81 h 81"/>
                  <a:gd name="T22" fmla="*/ 80 w 94"/>
                  <a:gd name="T23" fmla="*/ 67 h 81"/>
                  <a:gd name="T24" fmla="*/ 94 w 94"/>
                  <a:gd name="T25" fmla="*/ 47 h 81"/>
                  <a:gd name="T26" fmla="*/ 94 w 94"/>
                  <a:gd name="T27" fmla="*/ 27 h 81"/>
                  <a:gd name="T28" fmla="*/ 80 w 94"/>
                  <a:gd name="T29" fmla="*/ 7 h 81"/>
                  <a:gd name="T30" fmla="*/ 60 w 94"/>
                  <a:gd name="T31" fmla="*/ 0 h 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81"/>
                  <a:gd name="T50" fmla="*/ 94 w 94"/>
                  <a:gd name="T51" fmla="*/ 81 h 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81">
                    <a:moveTo>
                      <a:pt x="60" y="0"/>
                    </a:moveTo>
                    <a:lnTo>
                      <a:pt x="54" y="0"/>
                    </a:lnTo>
                    <a:lnTo>
                      <a:pt x="40" y="14"/>
                    </a:lnTo>
                    <a:lnTo>
                      <a:pt x="27" y="21"/>
                    </a:lnTo>
                    <a:lnTo>
                      <a:pt x="13" y="21"/>
                    </a:lnTo>
                    <a:lnTo>
                      <a:pt x="0" y="34"/>
                    </a:lnTo>
                    <a:lnTo>
                      <a:pt x="7" y="54"/>
                    </a:lnTo>
                    <a:lnTo>
                      <a:pt x="13" y="61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67" y="81"/>
                    </a:lnTo>
                    <a:lnTo>
                      <a:pt x="80" y="67"/>
                    </a:lnTo>
                    <a:lnTo>
                      <a:pt x="94" y="47"/>
                    </a:lnTo>
                    <a:lnTo>
                      <a:pt x="94" y="27"/>
                    </a:lnTo>
                    <a:lnTo>
                      <a:pt x="80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0" name="Freeform 29"/>
              <p:cNvSpPr>
                <a:spLocks/>
              </p:cNvSpPr>
              <p:nvPr/>
            </p:nvSpPr>
            <p:spPr bwMode="auto">
              <a:xfrm>
                <a:off x="2537" y="3667"/>
                <a:ext cx="74" cy="80"/>
              </a:xfrm>
              <a:custGeom>
                <a:avLst/>
                <a:gdLst>
                  <a:gd name="T0" fmla="*/ 34 w 74"/>
                  <a:gd name="T1" fmla="*/ 80 h 80"/>
                  <a:gd name="T2" fmla="*/ 54 w 74"/>
                  <a:gd name="T3" fmla="*/ 74 h 80"/>
                  <a:gd name="T4" fmla="*/ 67 w 74"/>
                  <a:gd name="T5" fmla="*/ 60 h 80"/>
                  <a:gd name="T6" fmla="*/ 74 w 74"/>
                  <a:gd name="T7" fmla="*/ 47 h 80"/>
                  <a:gd name="T8" fmla="*/ 74 w 74"/>
                  <a:gd name="T9" fmla="*/ 20 h 80"/>
                  <a:gd name="T10" fmla="*/ 60 w 74"/>
                  <a:gd name="T11" fmla="*/ 7 h 80"/>
                  <a:gd name="T12" fmla="*/ 27 w 74"/>
                  <a:gd name="T13" fmla="*/ 0 h 80"/>
                  <a:gd name="T14" fmla="*/ 14 w 74"/>
                  <a:gd name="T15" fmla="*/ 13 h 80"/>
                  <a:gd name="T16" fmla="*/ 0 w 74"/>
                  <a:gd name="T17" fmla="*/ 20 h 80"/>
                  <a:gd name="T18" fmla="*/ 0 w 74"/>
                  <a:gd name="T19" fmla="*/ 40 h 80"/>
                  <a:gd name="T20" fmla="*/ 0 w 74"/>
                  <a:gd name="T21" fmla="*/ 54 h 80"/>
                  <a:gd name="T22" fmla="*/ 14 w 74"/>
                  <a:gd name="T23" fmla="*/ 74 h 80"/>
                  <a:gd name="T24" fmla="*/ 34 w 74"/>
                  <a:gd name="T25" fmla="*/ 80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80"/>
                  <a:gd name="T41" fmla="*/ 74 w 7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80">
                    <a:moveTo>
                      <a:pt x="34" y="80"/>
                    </a:moveTo>
                    <a:lnTo>
                      <a:pt x="54" y="74"/>
                    </a:lnTo>
                    <a:lnTo>
                      <a:pt x="67" y="60"/>
                    </a:lnTo>
                    <a:lnTo>
                      <a:pt x="74" y="47"/>
                    </a:lnTo>
                    <a:lnTo>
                      <a:pt x="74" y="20"/>
                    </a:lnTo>
                    <a:lnTo>
                      <a:pt x="60" y="7"/>
                    </a:lnTo>
                    <a:lnTo>
                      <a:pt x="27" y="0"/>
                    </a:lnTo>
                    <a:lnTo>
                      <a:pt x="14" y="13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0" y="54"/>
                    </a:lnTo>
                    <a:lnTo>
                      <a:pt x="14" y="74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1" name="Freeform 30"/>
              <p:cNvSpPr>
                <a:spLocks/>
              </p:cNvSpPr>
              <p:nvPr/>
            </p:nvSpPr>
            <p:spPr bwMode="auto">
              <a:xfrm>
                <a:off x="2517" y="3761"/>
                <a:ext cx="121" cy="47"/>
              </a:xfrm>
              <a:custGeom>
                <a:avLst/>
                <a:gdLst>
                  <a:gd name="T0" fmla="*/ 121 w 121"/>
                  <a:gd name="T1" fmla="*/ 20 h 47"/>
                  <a:gd name="T2" fmla="*/ 100 w 121"/>
                  <a:gd name="T3" fmla="*/ 6 h 47"/>
                  <a:gd name="T4" fmla="*/ 87 w 121"/>
                  <a:gd name="T5" fmla="*/ 0 h 47"/>
                  <a:gd name="T6" fmla="*/ 60 w 121"/>
                  <a:gd name="T7" fmla="*/ 0 h 47"/>
                  <a:gd name="T8" fmla="*/ 40 w 121"/>
                  <a:gd name="T9" fmla="*/ 6 h 47"/>
                  <a:gd name="T10" fmla="*/ 27 w 121"/>
                  <a:gd name="T11" fmla="*/ 13 h 47"/>
                  <a:gd name="T12" fmla="*/ 13 w 121"/>
                  <a:gd name="T13" fmla="*/ 20 h 47"/>
                  <a:gd name="T14" fmla="*/ 0 w 121"/>
                  <a:gd name="T15" fmla="*/ 40 h 47"/>
                  <a:gd name="T16" fmla="*/ 7 w 121"/>
                  <a:gd name="T17" fmla="*/ 47 h 47"/>
                  <a:gd name="T18" fmla="*/ 121 w 121"/>
                  <a:gd name="T19" fmla="*/ 20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47"/>
                  <a:gd name="T32" fmla="*/ 121 w 121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47">
                    <a:moveTo>
                      <a:pt x="121" y="20"/>
                    </a:moveTo>
                    <a:lnTo>
                      <a:pt x="100" y="6"/>
                    </a:lnTo>
                    <a:lnTo>
                      <a:pt x="87" y="0"/>
                    </a:lnTo>
                    <a:lnTo>
                      <a:pt x="60" y="0"/>
                    </a:lnTo>
                    <a:lnTo>
                      <a:pt x="40" y="6"/>
                    </a:lnTo>
                    <a:lnTo>
                      <a:pt x="27" y="13"/>
                    </a:lnTo>
                    <a:lnTo>
                      <a:pt x="13" y="20"/>
                    </a:lnTo>
                    <a:lnTo>
                      <a:pt x="0" y="40"/>
                    </a:lnTo>
                    <a:lnTo>
                      <a:pt x="7" y="47"/>
                    </a:lnTo>
                    <a:lnTo>
                      <a:pt x="121" y="2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928" name="Group 31"/>
          <p:cNvGrpSpPr>
            <a:grpSpLocks/>
          </p:cNvGrpSpPr>
          <p:nvPr/>
        </p:nvGrpSpPr>
        <p:grpSpPr bwMode="auto">
          <a:xfrm>
            <a:off x="1698705" y="2945961"/>
            <a:ext cx="744538" cy="681037"/>
            <a:chOff x="1928" y="3131"/>
            <a:chExt cx="469" cy="429"/>
          </a:xfrm>
        </p:grpSpPr>
        <p:sp>
          <p:nvSpPr>
            <p:cNvPr id="38937" name="Freeform 32"/>
            <p:cNvSpPr>
              <a:spLocks/>
            </p:cNvSpPr>
            <p:nvPr/>
          </p:nvSpPr>
          <p:spPr bwMode="auto">
            <a:xfrm>
              <a:off x="2303" y="3473"/>
              <a:ext cx="94" cy="87"/>
            </a:xfrm>
            <a:custGeom>
              <a:avLst/>
              <a:gdLst>
                <a:gd name="T0" fmla="*/ 94 w 94"/>
                <a:gd name="T1" fmla="*/ 87 h 87"/>
                <a:gd name="T2" fmla="*/ 0 w 94"/>
                <a:gd name="T3" fmla="*/ 60 h 87"/>
                <a:gd name="T4" fmla="*/ 47 w 94"/>
                <a:gd name="T5" fmla="*/ 47 h 87"/>
                <a:gd name="T6" fmla="*/ 53 w 94"/>
                <a:gd name="T7" fmla="*/ 0 h 87"/>
                <a:gd name="T8" fmla="*/ 94 w 94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7"/>
                <a:gd name="T17" fmla="*/ 94 w 94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7">
                  <a:moveTo>
                    <a:pt x="94" y="87"/>
                  </a:moveTo>
                  <a:lnTo>
                    <a:pt x="0" y="60"/>
                  </a:lnTo>
                  <a:lnTo>
                    <a:pt x="47" y="47"/>
                  </a:lnTo>
                  <a:lnTo>
                    <a:pt x="53" y="0"/>
                  </a:lnTo>
                  <a:lnTo>
                    <a:pt x="94" y="8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Line 33"/>
            <p:cNvSpPr>
              <a:spLocks noChangeShapeType="1"/>
            </p:cNvSpPr>
            <p:nvPr/>
          </p:nvSpPr>
          <p:spPr bwMode="auto">
            <a:xfrm>
              <a:off x="1928" y="3131"/>
              <a:ext cx="422" cy="3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29" name="Rectangle 47"/>
          <p:cNvSpPr>
            <a:spLocks noChangeArrowheads="1"/>
          </p:cNvSpPr>
          <p:nvPr/>
        </p:nvSpPr>
        <p:spPr bwMode="auto">
          <a:xfrm>
            <a:off x="2923215" y="4053037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0033CC"/>
                </a:solidFill>
                <a:latin typeface="Arial Rounded MT Bold" charset="0"/>
              </a:rPr>
              <a:t>  </a:t>
            </a:r>
            <a:endParaRPr lang="en-US" i="0">
              <a:latin typeface="Times" charset="0"/>
            </a:endParaRPr>
          </a:p>
        </p:txBody>
      </p:sp>
      <p:grpSp>
        <p:nvGrpSpPr>
          <p:cNvPr id="38931" name="Group 68"/>
          <p:cNvGrpSpPr>
            <a:grpSpLocks/>
          </p:cNvGrpSpPr>
          <p:nvPr/>
        </p:nvGrpSpPr>
        <p:grpSpPr bwMode="auto">
          <a:xfrm>
            <a:off x="149564" y="749024"/>
            <a:ext cx="2792413" cy="2676525"/>
            <a:chOff x="4951413" y="3197225"/>
            <a:chExt cx="2793218" cy="2676525"/>
          </a:xfrm>
        </p:grpSpPr>
        <p:sp>
          <p:nvSpPr>
            <p:cNvPr id="38932" name="Freeform 16"/>
            <p:cNvSpPr>
              <a:spLocks/>
            </p:cNvSpPr>
            <p:nvPr/>
          </p:nvSpPr>
          <p:spPr bwMode="auto">
            <a:xfrm>
              <a:off x="4951413" y="3675063"/>
              <a:ext cx="2295525" cy="2198687"/>
            </a:xfrm>
            <a:custGeom>
              <a:avLst/>
              <a:gdLst>
                <a:gd name="T0" fmla="*/ 2147483647 w 1446"/>
                <a:gd name="T1" fmla="*/ 2147483647 h 1385"/>
                <a:gd name="T2" fmla="*/ 2147483647 w 1446"/>
                <a:gd name="T3" fmla="*/ 2147483647 h 1385"/>
                <a:gd name="T4" fmla="*/ 2147483647 w 1446"/>
                <a:gd name="T5" fmla="*/ 2147483647 h 1385"/>
                <a:gd name="T6" fmla="*/ 0 w 1446"/>
                <a:gd name="T7" fmla="*/ 2147483647 h 1385"/>
                <a:gd name="T8" fmla="*/ 2147483647 w 1446"/>
                <a:gd name="T9" fmla="*/ 2147483647 h 1385"/>
                <a:gd name="T10" fmla="*/ 2147483647 w 1446"/>
                <a:gd name="T11" fmla="*/ 2147483647 h 1385"/>
                <a:gd name="T12" fmla="*/ 2147483647 w 1446"/>
                <a:gd name="T13" fmla="*/ 2147483647 h 1385"/>
                <a:gd name="T14" fmla="*/ 2147483647 w 1446"/>
                <a:gd name="T15" fmla="*/ 2147483647 h 1385"/>
                <a:gd name="T16" fmla="*/ 2147483647 w 1446"/>
                <a:gd name="T17" fmla="*/ 2147483647 h 1385"/>
                <a:gd name="T18" fmla="*/ 2147483647 w 1446"/>
                <a:gd name="T19" fmla="*/ 2147483647 h 1385"/>
                <a:gd name="T20" fmla="*/ 2147483647 w 1446"/>
                <a:gd name="T21" fmla="*/ 2147483647 h 1385"/>
                <a:gd name="T22" fmla="*/ 2147483647 w 1446"/>
                <a:gd name="T23" fmla="*/ 2147483647 h 1385"/>
                <a:gd name="T24" fmla="*/ 2147483647 w 1446"/>
                <a:gd name="T25" fmla="*/ 2147483647 h 1385"/>
                <a:gd name="T26" fmla="*/ 2147483647 w 1446"/>
                <a:gd name="T27" fmla="*/ 2147483647 h 1385"/>
                <a:gd name="T28" fmla="*/ 2147483647 w 1446"/>
                <a:gd name="T29" fmla="*/ 2147483647 h 1385"/>
                <a:gd name="T30" fmla="*/ 2147483647 w 1446"/>
                <a:gd name="T31" fmla="*/ 0 h 1385"/>
                <a:gd name="T32" fmla="*/ 2147483647 w 1446"/>
                <a:gd name="T33" fmla="*/ 2147483647 h 1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46"/>
                <a:gd name="T52" fmla="*/ 0 h 1385"/>
                <a:gd name="T53" fmla="*/ 1446 w 1446"/>
                <a:gd name="T54" fmla="*/ 1385 h 1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46" h="1385">
                  <a:moveTo>
                    <a:pt x="482" y="33"/>
                  </a:moveTo>
                  <a:lnTo>
                    <a:pt x="221" y="94"/>
                  </a:lnTo>
                  <a:lnTo>
                    <a:pt x="61" y="234"/>
                  </a:lnTo>
                  <a:lnTo>
                    <a:pt x="0" y="448"/>
                  </a:lnTo>
                  <a:lnTo>
                    <a:pt x="41" y="636"/>
                  </a:lnTo>
                  <a:lnTo>
                    <a:pt x="107" y="944"/>
                  </a:lnTo>
                  <a:lnTo>
                    <a:pt x="255" y="1144"/>
                  </a:lnTo>
                  <a:lnTo>
                    <a:pt x="589" y="1258"/>
                  </a:lnTo>
                  <a:lnTo>
                    <a:pt x="850" y="1385"/>
                  </a:lnTo>
                  <a:lnTo>
                    <a:pt x="1165" y="1325"/>
                  </a:lnTo>
                  <a:lnTo>
                    <a:pt x="1392" y="1098"/>
                  </a:lnTo>
                  <a:lnTo>
                    <a:pt x="1446" y="790"/>
                  </a:lnTo>
                  <a:lnTo>
                    <a:pt x="1419" y="468"/>
                  </a:lnTo>
                  <a:lnTo>
                    <a:pt x="1238" y="254"/>
                  </a:lnTo>
                  <a:lnTo>
                    <a:pt x="937" y="53"/>
                  </a:lnTo>
                  <a:lnTo>
                    <a:pt x="676" y="0"/>
                  </a:lnTo>
                  <a:lnTo>
                    <a:pt x="482" y="33"/>
                  </a:lnTo>
                  <a:close/>
                </a:path>
              </a:pathLst>
            </a:custGeom>
            <a:solidFill>
              <a:srgbClr val="0033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Rectangle 44"/>
            <p:cNvSpPr>
              <a:spLocks noChangeArrowheads="1"/>
            </p:cNvSpPr>
            <p:nvPr/>
          </p:nvSpPr>
          <p:spPr bwMode="auto">
            <a:xfrm>
              <a:off x="6525079" y="3197225"/>
              <a:ext cx="1219552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i="0" dirty="0">
                  <a:solidFill>
                    <a:srgbClr val="0033CC"/>
                  </a:solidFill>
                </a:rPr>
                <a:t> Uniform </a:t>
              </a:r>
              <a:r>
                <a:rPr lang="en-US" sz="1700" dirty="0">
                  <a:solidFill>
                    <a:srgbClr val="0033CC"/>
                  </a:solidFill>
                </a:rPr>
                <a:t>C</a:t>
              </a:r>
              <a:r>
                <a:rPr lang="en-US" i="0" baseline="-16000" dirty="0">
                  <a:solidFill>
                    <a:srgbClr val="0033CC"/>
                  </a:solidFill>
                  <a:latin typeface="Symbol" charset="2"/>
                </a:rPr>
                <a:t>a</a:t>
              </a:r>
              <a:r>
                <a:rPr lang="en-US" sz="1700" i="0" dirty="0">
                  <a:solidFill>
                    <a:srgbClr val="0033CC"/>
                  </a:solidFill>
                </a:rPr>
                <a:t>:</a:t>
              </a:r>
              <a:endParaRPr lang="en-US" dirty="0"/>
            </a:p>
          </p:txBody>
        </p:sp>
        <p:sp>
          <p:nvSpPr>
            <p:cNvPr id="38934" name="Rectangle 48"/>
            <p:cNvSpPr>
              <a:spLocks noChangeArrowheads="1"/>
            </p:cNvSpPr>
            <p:nvPr/>
          </p:nvSpPr>
          <p:spPr bwMode="auto">
            <a:xfrm>
              <a:off x="6524625" y="3516313"/>
              <a:ext cx="103187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i="0">
                  <a:solidFill>
                    <a:srgbClr val="0033CC"/>
                  </a:solidFill>
                </a:rPr>
                <a:t> 35 wt% Ni</a:t>
              </a:r>
              <a:endParaRPr lang="en-US" i="0"/>
            </a:p>
          </p:txBody>
        </p:sp>
      </p:grp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207127" y="4289575"/>
            <a:ext cx="2619980" cy="1157287"/>
            <a:chOff x="6051556" y="3433310"/>
            <a:chExt cx="2619974" cy="1157273"/>
          </a:xfrm>
        </p:grpSpPr>
        <p:sp>
          <p:nvSpPr>
            <p:cNvPr id="38960" name="Freeform 35"/>
            <p:cNvSpPr>
              <a:spLocks/>
            </p:cNvSpPr>
            <p:nvPr/>
          </p:nvSpPr>
          <p:spPr bwMode="auto">
            <a:xfrm>
              <a:off x="6051556" y="4442946"/>
              <a:ext cx="138113" cy="147637"/>
            </a:xfrm>
            <a:custGeom>
              <a:avLst/>
              <a:gdLst>
                <a:gd name="T0" fmla="*/ 0 w 87"/>
                <a:gd name="T1" fmla="*/ 93 h 93"/>
                <a:gd name="T2" fmla="*/ 33 w 87"/>
                <a:gd name="T3" fmla="*/ 0 h 93"/>
                <a:gd name="T4" fmla="*/ 40 w 87"/>
                <a:gd name="T5" fmla="*/ 46 h 93"/>
                <a:gd name="T6" fmla="*/ 87 w 87"/>
                <a:gd name="T7" fmla="*/ 60 h 93"/>
                <a:gd name="T8" fmla="*/ 0 w 87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93"/>
                <a:gd name="T17" fmla="*/ 87 w 87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93">
                  <a:moveTo>
                    <a:pt x="0" y="93"/>
                  </a:moveTo>
                  <a:lnTo>
                    <a:pt x="33" y="0"/>
                  </a:lnTo>
                  <a:lnTo>
                    <a:pt x="40" y="46"/>
                  </a:lnTo>
                  <a:lnTo>
                    <a:pt x="87" y="6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8" name="Rectangle 37"/>
            <p:cNvSpPr>
              <a:spLocks noChangeArrowheads="1"/>
            </p:cNvSpPr>
            <p:nvPr/>
          </p:nvSpPr>
          <p:spPr bwMode="auto">
            <a:xfrm>
              <a:off x="6975475" y="3433310"/>
              <a:ext cx="1696055" cy="26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i="0" dirty="0">
                  <a:solidFill>
                    <a:srgbClr val="000066"/>
                  </a:solidFill>
                </a:rPr>
                <a:t> First</a:t>
              </a:r>
              <a:r>
                <a:rPr lang="en-US" sz="1700" i="0" dirty="0" smtClean="0">
                  <a:solidFill>
                    <a:srgbClr val="000066"/>
                  </a:solidFill>
                </a:rPr>
                <a:t> </a:t>
              </a:r>
              <a:r>
                <a:rPr lang="en-US" sz="1700" i="0" dirty="0" err="1" smtClean="0">
                  <a:solidFill>
                    <a:srgbClr val="000066"/>
                  </a:solidFill>
                  <a:latin typeface="Arial"/>
                  <a:cs typeface="Arial"/>
                </a:rPr>
                <a:t>α</a:t>
              </a:r>
              <a:r>
                <a:rPr lang="en-US" sz="1700" i="0" dirty="0" smtClean="0">
                  <a:solidFill>
                    <a:srgbClr val="000066"/>
                  </a:solidFill>
                </a:rPr>
                <a:t> </a:t>
              </a:r>
              <a:r>
                <a:rPr lang="en-US" sz="1700" i="0" dirty="0">
                  <a:solidFill>
                    <a:srgbClr val="000066"/>
                  </a:solidFill>
                </a:rPr>
                <a:t>to solidify:</a:t>
              </a:r>
              <a:endParaRPr lang="en-US" i="0" dirty="0"/>
            </a:p>
          </p:txBody>
        </p:sp>
        <p:sp>
          <p:nvSpPr>
            <p:cNvPr id="38959" name="Rectangle 40"/>
            <p:cNvSpPr>
              <a:spLocks noChangeArrowheads="1"/>
            </p:cNvSpPr>
            <p:nvPr/>
          </p:nvSpPr>
          <p:spPr bwMode="auto">
            <a:xfrm>
              <a:off x="7237413" y="3676197"/>
              <a:ext cx="9715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i="0">
                  <a:solidFill>
                    <a:srgbClr val="000066"/>
                  </a:solidFill>
                </a:rPr>
                <a:t>46 wt% Ni</a:t>
              </a:r>
              <a:endParaRPr lang="en-US" i="0"/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1229111" y="4545927"/>
            <a:ext cx="1135974" cy="989804"/>
            <a:chOff x="2704" y="3085"/>
            <a:chExt cx="482" cy="508"/>
          </a:xfrm>
        </p:grpSpPr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704" y="3500"/>
              <a:ext cx="87" cy="93"/>
            </a:xfrm>
            <a:custGeom>
              <a:avLst/>
              <a:gdLst>
                <a:gd name="T0" fmla="*/ 0 w 87"/>
                <a:gd name="T1" fmla="*/ 93 h 93"/>
                <a:gd name="T2" fmla="*/ 34 w 87"/>
                <a:gd name="T3" fmla="*/ 0 h 93"/>
                <a:gd name="T4" fmla="*/ 41 w 87"/>
                <a:gd name="T5" fmla="*/ 46 h 93"/>
                <a:gd name="T6" fmla="*/ 87 w 87"/>
                <a:gd name="T7" fmla="*/ 60 h 93"/>
                <a:gd name="T8" fmla="*/ 0 w 87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93"/>
                <a:gd name="T17" fmla="*/ 87 w 87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93">
                  <a:moveTo>
                    <a:pt x="0" y="93"/>
                  </a:moveTo>
                  <a:lnTo>
                    <a:pt x="34" y="0"/>
                  </a:lnTo>
                  <a:lnTo>
                    <a:pt x="41" y="46"/>
                  </a:lnTo>
                  <a:lnTo>
                    <a:pt x="87" y="60"/>
                  </a:lnTo>
                  <a:lnTo>
                    <a:pt x="0" y="93"/>
                  </a:lnTo>
                  <a:close/>
                </a:path>
              </a:pathLst>
            </a:custGeom>
            <a:noFill/>
            <a:ln w="20638">
              <a:solidFill>
                <a:srgbClr val="FF2929"/>
              </a:solidFill>
              <a:round/>
              <a:headEnd type="triangle"/>
              <a:tailEnd type="non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V="1">
              <a:off x="2745" y="3085"/>
              <a:ext cx="441" cy="461"/>
            </a:xfrm>
            <a:prstGeom prst="line">
              <a:avLst/>
            </a:prstGeom>
            <a:noFill/>
            <a:ln w="20638">
              <a:solidFill>
                <a:srgbClr val="FF2929"/>
              </a:solidFill>
              <a:round/>
              <a:headEnd type="triangle"/>
              <a:tailEnd type="none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165"/>
          <p:cNvSpPr>
            <a:spLocks/>
          </p:cNvSpPr>
          <p:nvPr/>
        </p:nvSpPr>
        <p:spPr bwMode="auto">
          <a:xfrm>
            <a:off x="4867532" y="1245866"/>
            <a:ext cx="3598863" cy="2668587"/>
          </a:xfrm>
          <a:custGeom>
            <a:avLst/>
            <a:gdLst>
              <a:gd name="T0" fmla="*/ 2147483647 w 2259"/>
              <a:gd name="T1" fmla="*/ 2147483647 h 1681"/>
              <a:gd name="T2" fmla="*/ 2147483647 w 2259"/>
              <a:gd name="T3" fmla="*/ 2147483647 h 1681"/>
              <a:gd name="T4" fmla="*/ 2147483647 w 2259"/>
              <a:gd name="T5" fmla="*/ 2147483647 h 1681"/>
              <a:gd name="T6" fmla="*/ 2147483647 w 2259"/>
              <a:gd name="T7" fmla="*/ 2147483647 h 1681"/>
              <a:gd name="T8" fmla="*/ 2147483647 w 2259"/>
              <a:gd name="T9" fmla="*/ 2147483647 h 1681"/>
              <a:gd name="T10" fmla="*/ 2147483647 w 2259"/>
              <a:gd name="T11" fmla="*/ 2147483647 h 1681"/>
              <a:gd name="T12" fmla="*/ 2147483647 w 2259"/>
              <a:gd name="T13" fmla="*/ 2147483647 h 1681"/>
              <a:gd name="T14" fmla="*/ 2147483647 w 2259"/>
              <a:gd name="T15" fmla="*/ 2147483647 h 1681"/>
              <a:gd name="T16" fmla="*/ 2147483647 w 2259"/>
              <a:gd name="T17" fmla="*/ 2147483647 h 1681"/>
              <a:gd name="T18" fmla="*/ 2147483647 w 2259"/>
              <a:gd name="T19" fmla="*/ 2147483647 h 1681"/>
              <a:gd name="T20" fmla="*/ 2147483647 w 2259"/>
              <a:gd name="T21" fmla="*/ 2147483647 h 1681"/>
              <a:gd name="T22" fmla="*/ 0 w 2259"/>
              <a:gd name="T23" fmla="*/ 2147483647 h 1681"/>
              <a:gd name="T24" fmla="*/ 0 w 2259"/>
              <a:gd name="T25" fmla="*/ 0 h 1681"/>
              <a:gd name="T26" fmla="*/ 2147483647 w 2259"/>
              <a:gd name="T27" fmla="*/ 0 h 1681"/>
              <a:gd name="T28" fmla="*/ 2147483647 w 2259"/>
              <a:gd name="T29" fmla="*/ 2147483647 h 16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9"/>
              <a:gd name="T46" fmla="*/ 0 h 1681"/>
              <a:gd name="T47" fmla="*/ 2259 w 2259"/>
              <a:gd name="T48" fmla="*/ 1681 h 16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9" h="1681">
                <a:moveTo>
                  <a:pt x="2259" y="147"/>
                </a:moveTo>
                <a:lnTo>
                  <a:pt x="2090" y="225"/>
                </a:lnTo>
                <a:lnTo>
                  <a:pt x="1900" y="330"/>
                </a:lnTo>
                <a:lnTo>
                  <a:pt x="1710" y="450"/>
                </a:lnTo>
                <a:lnTo>
                  <a:pt x="1499" y="577"/>
                </a:lnTo>
                <a:lnTo>
                  <a:pt x="1267" y="738"/>
                </a:lnTo>
                <a:lnTo>
                  <a:pt x="985" y="950"/>
                </a:lnTo>
                <a:lnTo>
                  <a:pt x="746" y="1111"/>
                </a:lnTo>
                <a:lnTo>
                  <a:pt x="535" y="1273"/>
                </a:lnTo>
                <a:lnTo>
                  <a:pt x="282" y="1463"/>
                </a:lnTo>
                <a:lnTo>
                  <a:pt x="92" y="1611"/>
                </a:lnTo>
                <a:lnTo>
                  <a:pt x="0" y="1681"/>
                </a:lnTo>
                <a:lnTo>
                  <a:pt x="0" y="0"/>
                </a:lnTo>
                <a:lnTo>
                  <a:pt x="2252" y="0"/>
                </a:lnTo>
                <a:lnTo>
                  <a:pt x="2259" y="147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66"/>
          <p:cNvSpPr>
            <a:spLocks/>
          </p:cNvSpPr>
          <p:nvPr/>
        </p:nvSpPr>
        <p:spPr bwMode="auto">
          <a:xfrm>
            <a:off x="4884029" y="1477318"/>
            <a:ext cx="3597275" cy="2457450"/>
          </a:xfrm>
          <a:custGeom>
            <a:avLst/>
            <a:gdLst>
              <a:gd name="T0" fmla="*/ 0 w 2266"/>
              <a:gd name="T1" fmla="*/ 2147483647 h 1548"/>
              <a:gd name="T2" fmla="*/ 2147483647 w 2266"/>
              <a:gd name="T3" fmla="*/ 2147483647 h 1548"/>
              <a:gd name="T4" fmla="*/ 2147483647 w 2266"/>
              <a:gd name="T5" fmla="*/ 2147483647 h 1548"/>
              <a:gd name="T6" fmla="*/ 2147483647 w 2266"/>
              <a:gd name="T7" fmla="*/ 2147483647 h 1548"/>
              <a:gd name="T8" fmla="*/ 2147483647 w 2266"/>
              <a:gd name="T9" fmla="*/ 2147483647 h 1548"/>
              <a:gd name="T10" fmla="*/ 2147483647 w 2266"/>
              <a:gd name="T11" fmla="*/ 2147483647 h 1548"/>
              <a:gd name="T12" fmla="*/ 2147483647 w 2266"/>
              <a:gd name="T13" fmla="*/ 2147483647 h 1548"/>
              <a:gd name="T14" fmla="*/ 2147483647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2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67"/>
          <p:cNvSpPr>
            <a:spLocks/>
          </p:cNvSpPr>
          <p:nvPr/>
        </p:nvSpPr>
        <p:spPr bwMode="auto">
          <a:xfrm>
            <a:off x="4895141" y="1488430"/>
            <a:ext cx="3597275" cy="2457450"/>
          </a:xfrm>
          <a:custGeom>
            <a:avLst/>
            <a:gdLst>
              <a:gd name="T0" fmla="*/ 0 w 2266"/>
              <a:gd name="T1" fmla="*/ 2147483647 h 1548"/>
              <a:gd name="T2" fmla="*/ 2147483647 w 2266"/>
              <a:gd name="T3" fmla="*/ 2147483647 h 1548"/>
              <a:gd name="T4" fmla="*/ 2147483647 w 2266"/>
              <a:gd name="T5" fmla="*/ 2147483647 h 1548"/>
              <a:gd name="T6" fmla="*/ 2147483647 w 2266"/>
              <a:gd name="T7" fmla="*/ 2147483647 h 1548"/>
              <a:gd name="T8" fmla="*/ 2147483647 w 2266"/>
              <a:gd name="T9" fmla="*/ 2147483647 h 1548"/>
              <a:gd name="T10" fmla="*/ 2147483647 w 2266"/>
              <a:gd name="T11" fmla="*/ 2147483647 h 1548"/>
              <a:gd name="T12" fmla="*/ 2147483647 w 2266"/>
              <a:gd name="T13" fmla="*/ 2147483647 h 1548"/>
              <a:gd name="T14" fmla="*/ 2147483647 w 2266"/>
              <a:gd name="T15" fmla="*/ 0 h 1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548"/>
              <a:gd name="T26" fmla="*/ 2266 w 2266"/>
              <a:gd name="T27" fmla="*/ 1548 h 15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548">
                <a:moveTo>
                  <a:pt x="0" y="1548"/>
                </a:moveTo>
                <a:lnTo>
                  <a:pt x="373" y="1246"/>
                </a:lnTo>
                <a:lnTo>
                  <a:pt x="851" y="894"/>
                </a:lnTo>
                <a:lnTo>
                  <a:pt x="1253" y="606"/>
                </a:lnTo>
                <a:lnTo>
                  <a:pt x="1590" y="380"/>
                </a:lnTo>
                <a:lnTo>
                  <a:pt x="1970" y="141"/>
                </a:lnTo>
                <a:lnTo>
                  <a:pt x="2139" y="5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44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68"/>
          <p:cNvSpPr>
            <a:spLocks/>
          </p:cNvSpPr>
          <p:nvPr/>
        </p:nvSpPr>
        <p:spPr bwMode="auto">
          <a:xfrm>
            <a:off x="4884029" y="2125018"/>
            <a:ext cx="3617912" cy="3627437"/>
          </a:xfrm>
          <a:custGeom>
            <a:avLst/>
            <a:gdLst>
              <a:gd name="T0" fmla="*/ 0 w 2259"/>
              <a:gd name="T1" fmla="*/ 2147483647 h 2273"/>
              <a:gd name="T2" fmla="*/ 2147483647 w 2259"/>
              <a:gd name="T3" fmla="*/ 2147483647 h 2273"/>
              <a:gd name="T4" fmla="*/ 2147483647 w 2259"/>
              <a:gd name="T5" fmla="*/ 2147483647 h 2273"/>
              <a:gd name="T6" fmla="*/ 2147483647 w 2259"/>
              <a:gd name="T7" fmla="*/ 2147483647 h 2273"/>
              <a:gd name="T8" fmla="*/ 2147483647 w 2259"/>
              <a:gd name="T9" fmla="*/ 2147483647 h 2273"/>
              <a:gd name="T10" fmla="*/ 2147483647 w 2259"/>
              <a:gd name="T11" fmla="*/ 0 h 2273"/>
              <a:gd name="T12" fmla="*/ 2147483647 w 2259"/>
              <a:gd name="T13" fmla="*/ 2147483647 h 2273"/>
              <a:gd name="T14" fmla="*/ 2147483647 w 2259"/>
              <a:gd name="T15" fmla="*/ 2147483647 h 2273"/>
              <a:gd name="T16" fmla="*/ 0 w 2259"/>
              <a:gd name="T17" fmla="*/ 2147483647 h 22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59"/>
              <a:gd name="T28" fmla="*/ 0 h 2273"/>
              <a:gd name="T29" fmla="*/ 2259 w 2259"/>
              <a:gd name="T30" fmla="*/ 2273 h 22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59" h="2273">
                <a:moveTo>
                  <a:pt x="0" y="1612"/>
                </a:moveTo>
                <a:lnTo>
                  <a:pt x="514" y="1253"/>
                </a:lnTo>
                <a:lnTo>
                  <a:pt x="1084" y="852"/>
                </a:lnTo>
                <a:lnTo>
                  <a:pt x="1597" y="486"/>
                </a:lnTo>
                <a:lnTo>
                  <a:pt x="2097" y="120"/>
                </a:lnTo>
                <a:lnTo>
                  <a:pt x="2259" y="0"/>
                </a:lnTo>
                <a:lnTo>
                  <a:pt x="2259" y="2273"/>
                </a:lnTo>
                <a:lnTo>
                  <a:pt x="7" y="2273"/>
                </a:lnTo>
                <a:lnTo>
                  <a:pt x="0" y="16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69"/>
          <p:cNvSpPr>
            <a:spLocks noChangeArrowheads="1"/>
          </p:cNvSpPr>
          <p:nvPr/>
        </p:nvSpPr>
        <p:spPr bwMode="auto">
          <a:xfrm>
            <a:off x="4884029" y="1243955"/>
            <a:ext cx="3608387" cy="451167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170"/>
          <p:cNvSpPr>
            <a:spLocks noChangeArrowheads="1"/>
          </p:cNvSpPr>
          <p:nvPr/>
        </p:nvSpPr>
        <p:spPr bwMode="auto">
          <a:xfrm>
            <a:off x="7709779" y="6012805"/>
            <a:ext cx="8302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000000"/>
                </a:solidFill>
              </a:rPr>
              <a:t>wt% Ni</a:t>
            </a:r>
            <a:endParaRPr lang="en-US" i="0"/>
          </a:p>
        </p:txBody>
      </p:sp>
      <p:sp>
        <p:nvSpPr>
          <p:cNvPr id="66" name="Rectangle 171"/>
          <p:cNvSpPr>
            <a:spLocks noChangeArrowheads="1"/>
          </p:cNvSpPr>
          <p:nvPr/>
        </p:nvSpPr>
        <p:spPr bwMode="auto">
          <a:xfrm>
            <a:off x="4795129" y="577785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20</a:t>
            </a:r>
            <a:endParaRPr lang="en-US" i="0"/>
          </a:p>
        </p:txBody>
      </p:sp>
      <p:sp>
        <p:nvSpPr>
          <p:cNvPr id="67" name="Rectangle 172"/>
          <p:cNvSpPr>
            <a:spLocks noChangeArrowheads="1"/>
          </p:cNvSpPr>
          <p:nvPr/>
        </p:nvSpPr>
        <p:spPr bwMode="auto">
          <a:xfrm>
            <a:off x="4391904" y="384586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120</a:t>
            </a:r>
            <a:endParaRPr lang="en-US" i="0"/>
          </a:p>
        </p:txBody>
      </p:sp>
      <p:sp>
        <p:nvSpPr>
          <p:cNvPr id="68" name="Rectangle 173"/>
          <p:cNvSpPr>
            <a:spLocks noChangeArrowheads="1"/>
          </p:cNvSpPr>
          <p:nvPr/>
        </p:nvSpPr>
        <p:spPr bwMode="auto">
          <a:xfrm>
            <a:off x="4750679" y="384586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69" name="Rectangle 174"/>
          <p:cNvSpPr>
            <a:spLocks noChangeArrowheads="1"/>
          </p:cNvSpPr>
          <p:nvPr/>
        </p:nvSpPr>
        <p:spPr bwMode="auto">
          <a:xfrm>
            <a:off x="4380791" y="203611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130</a:t>
            </a:r>
            <a:endParaRPr lang="en-US" i="0"/>
          </a:p>
        </p:txBody>
      </p:sp>
      <p:sp>
        <p:nvSpPr>
          <p:cNvPr id="70" name="Rectangle 175"/>
          <p:cNvSpPr>
            <a:spLocks noChangeArrowheads="1"/>
          </p:cNvSpPr>
          <p:nvPr/>
        </p:nvSpPr>
        <p:spPr bwMode="auto">
          <a:xfrm>
            <a:off x="4739566" y="203611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71" name="Rectangle 176"/>
          <p:cNvSpPr>
            <a:spLocks noChangeArrowheads="1"/>
          </p:cNvSpPr>
          <p:nvPr/>
        </p:nvSpPr>
        <p:spPr bwMode="auto">
          <a:xfrm>
            <a:off x="5833354" y="577785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3</a:t>
            </a:r>
            <a:endParaRPr lang="en-US" i="0"/>
          </a:p>
        </p:txBody>
      </p:sp>
      <p:sp>
        <p:nvSpPr>
          <p:cNvPr id="72" name="Rectangle 177"/>
          <p:cNvSpPr>
            <a:spLocks noChangeArrowheads="1"/>
          </p:cNvSpPr>
          <p:nvPr/>
        </p:nvSpPr>
        <p:spPr bwMode="auto">
          <a:xfrm>
            <a:off x="5957179" y="577785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74" name="Rectangle 178"/>
          <p:cNvSpPr>
            <a:spLocks noChangeArrowheads="1"/>
          </p:cNvSpPr>
          <p:nvPr/>
        </p:nvSpPr>
        <p:spPr bwMode="auto">
          <a:xfrm>
            <a:off x="6827129" y="577785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4</a:t>
            </a:r>
            <a:endParaRPr lang="en-US" i="0"/>
          </a:p>
        </p:txBody>
      </p:sp>
      <p:sp>
        <p:nvSpPr>
          <p:cNvPr id="75" name="Rectangle 179"/>
          <p:cNvSpPr>
            <a:spLocks noChangeArrowheads="1"/>
          </p:cNvSpPr>
          <p:nvPr/>
        </p:nvSpPr>
        <p:spPr bwMode="auto">
          <a:xfrm>
            <a:off x="6950954" y="577785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76" name="Rectangle 180"/>
          <p:cNvSpPr>
            <a:spLocks noChangeArrowheads="1"/>
          </p:cNvSpPr>
          <p:nvPr/>
        </p:nvSpPr>
        <p:spPr bwMode="auto">
          <a:xfrm>
            <a:off x="7878054" y="577785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5</a:t>
            </a:r>
            <a:endParaRPr lang="en-US" i="0"/>
          </a:p>
        </p:txBody>
      </p:sp>
      <p:sp>
        <p:nvSpPr>
          <p:cNvPr id="77" name="Rectangle 181"/>
          <p:cNvSpPr>
            <a:spLocks noChangeArrowheads="1"/>
          </p:cNvSpPr>
          <p:nvPr/>
        </p:nvSpPr>
        <p:spPr bwMode="auto">
          <a:xfrm>
            <a:off x="8000291" y="577785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78" name="Rectangle 182"/>
          <p:cNvSpPr>
            <a:spLocks noChangeArrowheads="1"/>
          </p:cNvSpPr>
          <p:nvPr/>
        </p:nvSpPr>
        <p:spPr bwMode="auto">
          <a:xfrm>
            <a:off x="4391904" y="557624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110</a:t>
            </a:r>
            <a:endParaRPr lang="en-US" i="0"/>
          </a:p>
        </p:txBody>
      </p:sp>
      <p:sp>
        <p:nvSpPr>
          <p:cNvPr id="79" name="Rectangle 183"/>
          <p:cNvSpPr>
            <a:spLocks noChangeArrowheads="1"/>
          </p:cNvSpPr>
          <p:nvPr/>
        </p:nvSpPr>
        <p:spPr bwMode="auto">
          <a:xfrm>
            <a:off x="4750679" y="557624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rgbClr val="000000"/>
                </a:solidFill>
              </a:rPr>
              <a:t>0</a:t>
            </a:r>
            <a:endParaRPr lang="en-US" i="0"/>
          </a:p>
        </p:txBody>
      </p:sp>
      <p:sp>
        <p:nvSpPr>
          <p:cNvPr id="80" name="Line 184"/>
          <p:cNvSpPr>
            <a:spLocks noChangeShapeType="1"/>
          </p:cNvSpPr>
          <p:nvPr/>
        </p:nvSpPr>
        <p:spPr bwMode="auto">
          <a:xfrm>
            <a:off x="6425491" y="2125018"/>
            <a:ext cx="1588" cy="46037"/>
          </a:xfrm>
          <a:prstGeom prst="line">
            <a:avLst/>
          </a:prstGeom>
          <a:noFill/>
          <a:ln w="33338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85"/>
          <p:cNvSpPr>
            <a:spLocks noChangeArrowheads="1"/>
          </p:cNvSpPr>
          <p:nvPr/>
        </p:nvSpPr>
        <p:spPr bwMode="auto">
          <a:xfrm>
            <a:off x="5933479" y="1419147"/>
            <a:ext cx="163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dirty="0" smtClean="0">
                <a:solidFill>
                  <a:srgbClr val="009900"/>
                </a:solidFill>
              </a:rPr>
              <a:t>L</a:t>
            </a:r>
            <a:endParaRPr lang="en-US" i="0" dirty="0"/>
          </a:p>
        </p:txBody>
      </p:sp>
      <p:sp>
        <p:nvSpPr>
          <p:cNvPr id="82" name="Rectangle 186"/>
          <p:cNvSpPr>
            <a:spLocks noChangeArrowheads="1"/>
          </p:cNvSpPr>
          <p:nvPr/>
        </p:nvSpPr>
        <p:spPr bwMode="auto">
          <a:xfrm>
            <a:off x="5666666" y="4526905"/>
            <a:ext cx="1482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 dirty="0" err="1" smtClean="0">
                <a:latin typeface="Arial"/>
                <a:cs typeface="Arial"/>
              </a:rPr>
              <a:t>α</a:t>
            </a:r>
            <a:endParaRPr lang="en-US" i="0" dirty="0">
              <a:latin typeface="Symbol" charset="2"/>
            </a:endParaRPr>
          </a:p>
        </p:txBody>
      </p:sp>
      <p:sp>
        <p:nvSpPr>
          <p:cNvPr id="83" name="Rectangle 187"/>
          <p:cNvSpPr>
            <a:spLocks noChangeArrowheads="1"/>
          </p:cNvSpPr>
          <p:nvPr/>
        </p:nvSpPr>
        <p:spPr bwMode="auto">
          <a:xfrm>
            <a:off x="5833354" y="453801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0066CC"/>
                </a:solidFill>
              </a:rPr>
              <a:t>  </a:t>
            </a:r>
            <a:endParaRPr lang="en-US" i="0"/>
          </a:p>
        </p:txBody>
      </p:sp>
      <p:sp>
        <p:nvSpPr>
          <p:cNvPr id="84" name="Rectangle 195"/>
          <p:cNvSpPr>
            <a:spLocks noChangeArrowheads="1"/>
          </p:cNvSpPr>
          <p:nvPr/>
        </p:nvSpPr>
        <p:spPr bwMode="auto">
          <a:xfrm>
            <a:off x="4191879" y="1186805"/>
            <a:ext cx="6397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</a:t>
            </a:r>
            <a:r>
              <a:rPr lang="en-US" sz="2100" i="0">
                <a:solidFill>
                  <a:srgbClr val="000000"/>
                </a:solidFill>
              </a:rPr>
              <a:t>(ºC)</a:t>
            </a:r>
            <a:endParaRPr lang="en-US" i="0"/>
          </a:p>
        </p:txBody>
      </p:sp>
      <p:sp>
        <p:nvSpPr>
          <p:cNvPr id="85" name="Rectangle 197"/>
          <p:cNvSpPr>
            <a:spLocks noChangeArrowheads="1"/>
          </p:cNvSpPr>
          <p:nvPr/>
        </p:nvSpPr>
        <p:spPr bwMode="auto">
          <a:xfrm>
            <a:off x="6292141" y="5766743"/>
            <a:ext cx="2968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i="0">
                <a:solidFill>
                  <a:srgbClr val="990099"/>
                </a:solidFill>
              </a:rPr>
              <a:t>35</a:t>
            </a:r>
            <a:endParaRPr lang="en-US" i="0"/>
          </a:p>
        </p:txBody>
      </p:sp>
      <p:sp>
        <p:nvSpPr>
          <p:cNvPr id="86" name="Rectangle 198"/>
          <p:cNvSpPr>
            <a:spLocks noChangeArrowheads="1"/>
          </p:cNvSpPr>
          <p:nvPr/>
        </p:nvSpPr>
        <p:spPr bwMode="auto">
          <a:xfrm>
            <a:off x="6269916" y="6035030"/>
            <a:ext cx="3063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990099"/>
                </a:solidFill>
              </a:rPr>
              <a:t>C</a:t>
            </a:r>
            <a:r>
              <a:rPr lang="en-US" i="0" baseline="-20000">
                <a:solidFill>
                  <a:srgbClr val="990099"/>
                </a:solidFill>
              </a:rPr>
              <a:t>0</a:t>
            </a:r>
            <a:endParaRPr lang="en-US"/>
          </a:p>
        </p:txBody>
      </p:sp>
      <p:sp>
        <p:nvSpPr>
          <p:cNvPr id="89" name="Freeform 202"/>
          <p:cNvSpPr>
            <a:spLocks/>
          </p:cNvSpPr>
          <p:nvPr/>
        </p:nvSpPr>
        <p:spPr bwMode="auto">
          <a:xfrm>
            <a:off x="4895141" y="2113905"/>
            <a:ext cx="3552825" cy="2547938"/>
          </a:xfrm>
          <a:custGeom>
            <a:avLst/>
            <a:gdLst>
              <a:gd name="T0" fmla="*/ 0 w 2238"/>
              <a:gd name="T1" fmla="*/ 2147483647 h 1605"/>
              <a:gd name="T2" fmla="*/ 2147483647 w 2238"/>
              <a:gd name="T3" fmla="*/ 2147483647 h 1605"/>
              <a:gd name="T4" fmla="*/ 2147483647 w 2238"/>
              <a:gd name="T5" fmla="*/ 2147483647 h 1605"/>
              <a:gd name="T6" fmla="*/ 2147483647 w 2238"/>
              <a:gd name="T7" fmla="*/ 2147483647 h 1605"/>
              <a:gd name="T8" fmla="*/ 2147483647 w 2238"/>
              <a:gd name="T9" fmla="*/ 2147483647 h 1605"/>
              <a:gd name="T10" fmla="*/ 2147483647 w 2238"/>
              <a:gd name="T11" fmla="*/ 0 h 1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605"/>
              <a:gd name="T20" fmla="*/ 2238 w 2238"/>
              <a:gd name="T21" fmla="*/ 1605 h 1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605">
                <a:moveTo>
                  <a:pt x="0" y="1605"/>
                </a:moveTo>
                <a:lnTo>
                  <a:pt x="429" y="1302"/>
                </a:lnTo>
                <a:lnTo>
                  <a:pt x="957" y="936"/>
                </a:lnTo>
                <a:lnTo>
                  <a:pt x="1450" y="584"/>
                </a:lnTo>
                <a:lnTo>
                  <a:pt x="1893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203"/>
          <p:cNvSpPr>
            <a:spLocks/>
          </p:cNvSpPr>
          <p:nvPr/>
        </p:nvSpPr>
        <p:spPr bwMode="auto">
          <a:xfrm>
            <a:off x="4906254" y="2125018"/>
            <a:ext cx="3552825" cy="2536825"/>
          </a:xfrm>
          <a:custGeom>
            <a:avLst/>
            <a:gdLst>
              <a:gd name="T0" fmla="*/ 0 w 2238"/>
              <a:gd name="T1" fmla="*/ 2147483647 h 1598"/>
              <a:gd name="T2" fmla="*/ 2147483647 w 2238"/>
              <a:gd name="T3" fmla="*/ 2147483647 h 1598"/>
              <a:gd name="T4" fmla="*/ 2147483647 w 2238"/>
              <a:gd name="T5" fmla="*/ 2147483647 h 1598"/>
              <a:gd name="T6" fmla="*/ 2147483647 w 2238"/>
              <a:gd name="T7" fmla="*/ 2147483647 h 1598"/>
              <a:gd name="T8" fmla="*/ 2147483647 w 2238"/>
              <a:gd name="T9" fmla="*/ 2147483647 h 1598"/>
              <a:gd name="T10" fmla="*/ 2147483647 w 2238"/>
              <a:gd name="T11" fmla="*/ 0 h 1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8"/>
              <a:gd name="T19" fmla="*/ 0 h 1598"/>
              <a:gd name="T20" fmla="*/ 2238 w 2238"/>
              <a:gd name="T21" fmla="*/ 1598 h 1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8" h="1598">
                <a:moveTo>
                  <a:pt x="0" y="1598"/>
                </a:moveTo>
                <a:lnTo>
                  <a:pt x="429" y="1295"/>
                </a:lnTo>
                <a:lnTo>
                  <a:pt x="950" y="929"/>
                </a:lnTo>
                <a:lnTo>
                  <a:pt x="1450" y="577"/>
                </a:lnTo>
                <a:lnTo>
                  <a:pt x="1886" y="261"/>
                </a:lnTo>
                <a:lnTo>
                  <a:pt x="22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204"/>
          <p:cNvSpPr>
            <a:spLocks noChangeShapeType="1"/>
          </p:cNvSpPr>
          <p:nvPr/>
        </p:nvSpPr>
        <p:spPr bwMode="auto">
          <a:xfrm flipV="1">
            <a:off x="5944479" y="5622280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205"/>
          <p:cNvSpPr>
            <a:spLocks noChangeShapeType="1"/>
          </p:cNvSpPr>
          <p:nvPr/>
        </p:nvSpPr>
        <p:spPr bwMode="auto">
          <a:xfrm flipV="1">
            <a:off x="6973179" y="5611168"/>
            <a:ext cx="1587" cy="1222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206"/>
          <p:cNvSpPr>
            <a:spLocks noChangeShapeType="1"/>
          </p:cNvSpPr>
          <p:nvPr/>
        </p:nvSpPr>
        <p:spPr bwMode="auto">
          <a:xfrm flipV="1">
            <a:off x="7989179" y="5588943"/>
            <a:ext cx="1587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207"/>
          <p:cNvSpPr>
            <a:spLocks noChangeShapeType="1"/>
          </p:cNvSpPr>
          <p:nvPr/>
        </p:nvSpPr>
        <p:spPr bwMode="auto">
          <a:xfrm>
            <a:off x="4895141" y="3945880"/>
            <a:ext cx="134938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208"/>
          <p:cNvSpPr>
            <a:spLocks noChangeShapeType="1"/>
          </p:cNvSpPr>
          <p:nvPr/>
        </p:nvSpPr>
        <p:spPr bwMode="auto">
          <a:xfrm>
            <a:off x="4895141" y="2137718"/>
            <a:ext cx="134938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210"/>
          <p:cNvSpPr>
            <a:spLocks noChangeArrowheads="1"/>
          </p:cNvSpPr>
          <p:nvPr/>
        </p:nvSpPr>
        <p:spPr bwMode="auto">
          <a:xfrm>
            <a:off x="6419141" y="2118668"/>
            <a:ext cx="34925" cy="36512"/>
          </a:xfrm>
          <a:prstGeom prst="ellipse">
            <a:avLst/>
          </a:prstGeom>
          <a:solidFill>
            <a:srgbClr val="FFFFFF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11"/>
          <p:cNvSpPr>
            <a:spLocks/>
          </p:cNvSpPr>
          <p:nvPr/>
        </p:nvSpPr>
        <p:spPr bwMode="auto">
          <a:xfrm>
            <a:off x="4884029" y="2102793"/>
            <a:ext cx="3597275" cy="2581275"/>
          </a:xfrm>
          <a:custGeom>
            <a:avLst/>
            <a:gdLst>
              <a:gd name="T0" fmla="*/ 0 w 2266"/>
              <a:gd name="T1" fmla="*/ 2147483647 h 1626"/>
              <a:gd name="T2" fmla="*/ 2147483647 w 2266"/>
              <a:gd name="T3" fmla="*/ 2147483647 h 1626"/>
              <a:gd name="T4" fmla="*/ 2147483647 w 2266"/>
              <a:gd name="T5" fmla="*/ 2147483647 h 1626"/>
              <a:gd name="T6" fmla="*/ 2147483647 w 2266"/>
              <a:gd name="T7" fmla="*/ 2147483647 h 1626"/>
              <a:gd name="T8" fmla="*/ 2147483647 w 2266"/>
              <a:gd name="T9" fmla="*/ 2147483647 h 1626"/>
              <a:gd name="T10" fmla="*/ 2147483647 w 2266"/>
              <a:gd name="T11" fmla="*/ 2147483647 h 1626"/>
              <a:gd name="T12" fmla="*/ 2147483647 w 2266"/>
              <a:gd name="T13" fmla="*/ 2147483647 h 1626"/>
              <a:gd name="T14" fmla="*/ 2147483647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12"/>
          <p:cNvSpPr>
            <a:spLocks/>
          </p:cNvSpPr>
          <p:nvPr/>
        </p:nvSpPr>
        <p:spPr bwMode="auto">
          <a:xfrm>
            <a:off x="4895141" y="2113905"/>
            <a:ext cx="3597275" cy="2581275"/>
          </a:xfrm>
          <a:custGeom>
            <a:avLst/>
            <a:gdLst>
              <a:gd name="T0" fmla="*/ 0 w 2266"/>
              <a:gd name="T1" fmla="*/ 2147483647 h 1626"/>
              <a:gd name="T2" fmla="*/ 2147483647 w 2266"/>
              <a:gd name="T3" fmla="*/ 2147483647 h 1626"/>
              <a:gd name="T4" fmla="*/ 2147483647 w 2266"/>
              <a:gd name="T5" fmla="*/ 2147483647 h 1626"/>
              <a:gd name="T6" fmla="*/ 2147483647 w 2266"/>
              <a:gd name="T7" fmla="*/ 2147483647 h 1626"/>
              <a:gd name="T8" fmla="*/ 2147483647 w 2266"/>
              <a:gd name="T9" fmla="*/ 2147483647 h 1626"/>
              <a:gd name="T10" fmla="*/ 2147483647 w 2266"/>
              <a:gd name="T11" fmla="*/ 2147483647 h 1626"/>
              <a:gd name="T12" fmla="*/ 2147483647 w 2266"/>
              <a:gd name="T13" fmla="*/ 2147483647 h 1626"/>
              <a:gd name="T14" fmla="*/ 2147483647 w 2266"/>
              <a:gd name="T15" fmla="*/ 0 h 16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6"/>
              <a:gd name="T25" fmla="*/ 0 h 1626"/>
              <a:gd name="T26" fmla="*/ 2266 w 2266"/>
              <a:gd name="T27" fmla="*/ 1626 h 16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6" h="1626">
                <a:moveTo>
                  <a:pt x="0" y="1626"/>
                </a:moveTo>
                <a:lnTo>
                  <a:pt x="394" y="1344"/>
                </a:lnTo>
                <a:lnTo>
                  <a:pt x="795" y="1063"/>
                </a:lnTo>
                <a:lnTo>
                  <a:pt x="1210" y="774"/>
                </a:lnTo>
                <a:lnTo>
                  <a:pt x="1562" y="521"/>
                </a:lnTo>
                <a:lnTo>
                  <a:pt x="1829" y="331"/>
                </a:lnTo>
                <a:lnTo>
                  <a:pt x="2104" y="127"/>
                </a:lnTo>
                <a:lnTo>
                  <a:pt x="2266" y="0"/>
                </a:lnTo>
              </a:path>
            </a:pathLst>
          </a:custGeom>
          <a:noFill/>
          <a:ln w="22225">
            <a:solidFill>
              <a:srgbClr val="00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13"/>
          <p:cNvSpPr>
            <a:spLocks noChangeShapeType="1"/>
          </p:cNvSpPr>
          <p:nvPr/>
        </p:nvSpPr>
        <p:spPr bwMode="auto">
          <a:xfrm>
            <a:off x="6431841" y="2150418"/>
            <a:ext cx="1588" cy="3600450"/>
          </a:xfrm>
          <a:prstGeom prst="line">
            <a:avLst/>
          </a:prstGeom>
          <a:noFill/>
          <a:ln w="33338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" name="Group 64"/>
          <p:cNvGrpSpPr>
            <a:grpSpLocks/>
          </p:cNvGrpSpPr>
          <p:nvPr/>
        </p:nvGrpSpPr>
        <p:grpSpPr bwMode="auto">
          <a:xfrm>
            <a:off x="6068304" y="2672705"/>
            <a:ext cx="1733550" cy="300038"/>
            <a:chOff x="3353" y="1672"/>
            <a:chExt cx="1092" cy="189"/>
          </a:xfrm>
        </p:grpSpPr>
        <p:sp>
          <p:nvSpPr>
            <p:cNvPr id="102" name="Line 65"/>
            <p:cNvSpPr>
              <a:spLocks noChangeShapeType="1"/>
            </p:cNvSpPr>
            <p:nvPr/>
          </p:nvSpPr>
          <p:spPr bwMode="auto">
            <a:xfrm>
              <a:off x="3592" y="1764"/>
              <a:ext cx="669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4303" y="170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46</a:t>
              </a:r>
              <a:endParaRPr lang="en-US" i="0"/>
            </a:p>
          </p:txBody>
        </p:sp>
        <p:sp>
          <p:nvSpPr>
            <p:cNvPr id="104" name="Rectangle 67"/>
            <p:cNvSpPr>
              <a:spLocks noChangeArrowheads="1"/>
            </p:cNvSpPr>
            <p:nvPr/>
          </p:nvSpPr>
          <p:spPr bwMode="auto">
            <a:xfrm>
              <a:off x="3353" y="167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35</a:t>
              </a:r>
              <a:endParaRPr lang="en-US" i="0"/>
            </a:p>
          </p:txBody>
        </p:sp>
        <p:sp>
          <p:nvSpPr>
            <p:cNvPr id="105" name="Oval 68"/>
            <p:cNvSpPr>
              <a:spLocks noChangeArrowheads="1"/>
            </p:cNvSpPr>
            <p:nvPr/>
          </p:nvSpPr>
          <p:spPr bwMode="auto">
            <a:xfrm>
              <a:off x="4263" y="1753"/>
              <a:ext cx="23" cy="22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69"/>
            <p:cNvSpPr>
              <a:spLocks noChangeArrowheads="1"/>
            </p:cNvSpPr>
            <p:nvPr/>
          </p:nvSpPr>
          <p:spPr bwMode="auto">
            <a:xfrm>
              <a:off x="3532" y="1746"/>
              <a:ext cx="22" cy="22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70"/>
          <p:cNvGrpSpPr>
            <a:grpSpLocks/>
          </p:cNvGrpSpPr>
          <p:nvPr/>
        </p:nvGrpSpPr>
        <p:grpSpPr bwMode="auto">
          <a:xfrm>
            <a:off x="5800016" y="2863205"/>
            <a:ext cx="1666875" cy="355600"/>
            <a:chOff x="3184" y="1792"/>
            <a:chExt cx="1050" cy="224"/>
          </a:xfrm>
        </p:grpSpPr>
        <p:sp>
          <p:nvSpPr>
            <p:cNvPr id="108" name="Line 71"/>
            <p:cNvSpPr>
              <a:spLocks noChangeShapeType="1"/>
            </p:cNvSpPr>
            <p:nvPr/>
          </p:nvSpPr>
          <p:spPr bwMode="auto">
            <a:xfrm>
              <a:off x="3592" y="1896"/>
              <a:ext cx="493" cy="1"/>
            </a:xfrm>
            <a:prstGeom prst="line">
              <a:avLst/>
            </a:prstGeom>
            <a:noFill/>
            <a:ln w="22225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>
              <a:off x="3377" y="1897"/>
              <a:ext cx="190" cy="1"/>
            </a:xfrm>
            <a:prstGeom prst="line">
              <a:avLst/>
            </a:prstGeom>
            <a:noFill/>
            <a:ln w="22225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3"/>
            <p:cNvSpPr>
              <a:spLocks noChangeArrowheads="1"/>
            </p:cNvSpPr>
            <p:nvPr/>
          </p:nvSpPr>
          <p:spPr bwMode="auto">
            <a:xfrm>
              <a:off x="4092" y="186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43</a:t>
              </a:r>
              <a:endParaRPr lang="en-US" i="0"/>
            </a:p>
          </p:txBody>
        </p:sp>
        <p:sp>
          <p:nvSpPr>
            <p:cNvPr id="111" name="Rectangle 74"/>
            <p:cNvSpPr>
              <a:spLocks noChangeArrowheads="1"/>
            </p:cNvSpPr>
            <p:nvPr/>
          </p:nvSpPr>
          <p:spPr bwMode="auto">
            <a:xfrm>
              <a:off x="3184" y="179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32</a:t>
              </a:r>
              <a:endParaRPr lang="en-US" i="0"/>
            </a:p>
          </p:txBody>
        </p:sp>
        <p:sp>
          <p:nvSpPr>
            <p:cNvPr id="112" name="Oval 75"/>
            <p:cNvSpPr>
              <a:spLocks noChangeArrowheads="1"/>
            </p:cNvSpPr>
            <p:nvPr/>
          </p:nvSpPr>
          <p:spPr bwMode="auto">
            <a:xfrm>
              <a:off x="4066" y="1886"/>
              <a:ext cx="23" cy="23"/>
            </a:xfrm>
            <a:prstGeom prst="ellipse">
              <a:avLst/>
            </a:prstGeom>
            <a:solidFill>
              <a:srgbClr val="0000AA"/>
            </a:solidFill>
            <a:ln w="33338">
              <a:solidFill>
                <a:srgbClr val="0000A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76"/>
            <p:cNvSpPr>
              <a:spLocks noChangeArrowheads="1"/>
            </p:cNvSpPr>
            <p:nvPr/>
          </p:nvSpPr>
          <p:spPr bwMode="auto">
            <a:xfrm>
              <a:off x="3349" y="1886"/>
              <a:ext cx="22" cy="23"/>
            </a:xfrm>
            <a:prstGeom prst="ellipse">
              <a:avLst/>
            </a:prstGeom>
            <a:solidFill>
              <a:srgbClr val="FFFFFF"/>
            </a:solidFill>
            <a:ln w="33338">
              <a:solidFill>
                <a:srgbClr val="00EE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Oval 129"/>
          <p:cNvSpPr>
            <a:spLocks noChangeArrowheads="1"/>
          </p:cNvSpPr>
          <p:nvPr/>
        </p:nvSpPr>
        <p:spPr bwMode="auto">
          <a:xfrm>
            <a:off x="6419141" y="2790181"/>
            <a:ext cx="34925" cy="34925"/>
          </a:xfrm>
          <a:prstGeom prst="ellipse">
            <a:avLst/>
          </a:prstGeom>
          <a:solidFill>
            <a:srgbClr val="FFFFFF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3" name="Group 226"/>
          <p:cNvGrpSpPr>
            <a:grpSpLocks/>
          </p:cNvGrpSpPr>
          <p:nvPr/>
        </p:nvGrpSpPr>
        <p:grpSpPr bwMode="auto">
          <a:xfrm>
            <a:off x="5085641" y="3398193"/>
            <a:ext cx="1722438" cy="288925"/>
            <a:chOff x="2734" y="2129"/>
            <a:chExt cx="1085" cy="182"/>
          </a:xfrm>
        </p:grpSpPr>
        <p:sp>
          <p:nvSpPr>
            <p:cNvPr id="174" name="Rectangle 79"/>
            <p:cNvSpPr>
              <a:spLocks noChangeArrowheads="1"/>
            </p:cNvSpPr>
            <p:nvPr/>
          </p:nvSpPr>
          <p:spPr bwMode="auto">
            <a:xfrm>
              <a:off x="2734" y="2129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24</a:t>
              </a:r>
              <a:endParaRPr lang="en-US" i="0"/>
            </a:p>
          </p:txBody>
        </p:sp>
        <p:sp>
          <p:nvSpPr>
            <p:cNvPr id="175" name="Rectangle 80"/>
            <p:cNvSpPr>
              <a:spLocks noChangeArrowheads="1"/>
            </p:cNvSpPr>
            <p:nvPr/>
          </p:nvSpPr>
          <p:spPr bwMode="auto">
            <a:xfrm>
              <a:off x="3677" y="215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99"/>
                  </a:solidFill>
                </a:rPr>
                <a:t>36</a:t>
              </a:r>
              <a:endParaRPr lang="en-US" i="0"/>
            </a:p>
          </p:txBody>
        </p:sp>
        <p:grpSp>
          <p:nvGrpSpPr>
            <p:cNvPr id="176" name="Group 225"/>
            <p:cNvGrpSpPr>
              <a:grpSpLocks/>
            </p:cNvGrpSpPr>
            <p:nvPr/>
          </p:nvGrpSpPr>
          <p:grpSpPr bwMode="auto">
            <a:xfrm>
              <a:off x="2898" y="2210"/>
              <a:ext cx="743" cy="25"/>
              <a:chOff x="2898" y="2210"/>
              <a:chExt cx="743" cy="25"/>
            </a:xfrm>
          </p:grpSpPr>
          <p:grpSp>
            <p:nvGrpSpPr>
              <p:cNvPr id="177" name="Group 220"/>
              <p:cNvGrpSpPr>
                <a:grpSpLocks/>
              </p:cNvGrpSpPr>
              <p:nvPr/>
            </p:nvGrpSpPr>
            <p:grpSpPr bwMode="auto">
              <a:xfrm>
                <a:off x="2898" y="2210"/>
                <a:ext cx="694" cy="22"/>
                <a:chOff x="2898" y="2210"/>
                <a:chExt cx="694" cy="22"/>
              </a:xfrm>
            </p:grpSpPr>
            <p:sp>
              <p:nvSpPr>
                <p:cNvPr id="182" name="Line 221"/>
                <p:cNvSpPr>
                  <a:spLocks noChangeShapeType="1"/>
                </p:cNvSpPr>
                <p:nvPr/>
              </p:nvSpPr>
              <p:spPr bwMode="auto">
                <a:xfrm>
                  <a:off x="2910" y="2221"/>
                  <a:ext cx="682" cy="1"/>
                </a:xfrm>
                <a:prstGeom prst="line">
                  <a:avLst/>
                </a:prstGeom>
                <a:noFill/>
                <a:ln w="222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Oval 222"/>
                <p:cNvSpPr>
                  <a:spLocks noChangeArrowheads="1"/>
                </p:cNvSpPr>
                <p:nvPr/>
              </p:nvSpPr>
              <p:spPr bwMode="auto">
                <a:xfrm>
                  <a:off x="2898" y="2210"/>
                  <a:ext cx="23" cy="22"/>
                </a:xfrm>
                <a:prstGeom prst="ellipse">
                  <a:avLst/>
                </a:prstGeom>
                <a:solidFill>
                  <a:srgbClr val="FFFFFF"/>
                </a:solidFill>
                <a:ln w="33338">
                  <a:solidFill>
                    <a:srgbClr val="00EE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218"/>
              <p:cNvGrpSpPr>
                <a:grpSpLocks/>
              </p:cNvGrpSpPr>
              <p:nvPr/>
            </p:nvGrpSpPr>
            <p:grpSpPr bwMode="auto">
              <a:xfrm>
                <a:off x="3585" y="2210"/>
                <a:ext cx="56" cy="25"/>
                <a:chOff x="3585" y="2210"/>
                <a:chExt cx="56" cy="25"/>
              </a:xfrm>
            </p:grpSpPr>
            <p:sp>
              <p:nvSpPr>
                <p:cNvPr id="179" name="Line 82"/>
                <p:cNvSpPr>
                  <a:spLocks noChangeShapeType="1"/>
                </p:cNvSpPr>
                <p:nvPr/>
              </p:nvSpPr>
              <p:spPr bwMode="auto">
                <a:xfrm>
                  <a:off x="3585" y="2221"/>
                  <a:ext cx="56" cy="1"/>
                </a:xfrm>
                <a:prstGeom prst="line">
                  <a:avLst/>
                </a:prstGeom>
                <a:noFill/>
                <a:ln w="22225">
                  <a:solidFill>
                    <a:srgbClr val="0033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Oval 83"/>
                <p:cNvSpPr>
                  <a:spLocks noChangeArrowheads="1"/>
                </p:cNvSpPr>
                <p:nvPr/>
              </p:nvSpPr>
              <p:spPr bwMode="auto">
                <a:xfrm>
                  <a:off x="3616" y="2210"/>
                  <a:ext cx="22" cy="22"/>
                </a:xfrm>
                <a:prstGeom prst="ellipse">
                  <a:avLst/>
                </a:prstGeom>
                <a:solidFill>
                  <a:srgbClr val="0000AA"/>
                </a:solidFill>
                <a:ln w="33338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Line 85"/>
                <p:cNvSpPr>
                  <a:spLocks noChangeShapeType="1"/>
                </p:cNvSpPr>
                <p:nvPr/>
              </p:nvSpPr>
              <p:spPr bwMode="auto">
                <a:xfrm>
                  <a:off x="3585" y="2214"/>
                  <a:ext cx="28" cy="2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ＭＳ Ｐゴシック" charset="-128"/>
                <a:cs typeface="ＭＳ Ｐゴシック" charset="-128"/>
              </a:rPr>
              <a:t>Mechanical Properties:</a:t>
            </a: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r>
              <a:rPr lang="en-US" sz="3000">
                <a:ea typeface="ＭＳ Ｐゴシック" charset="-128"/>
                <a:cs typeface="ＭＳ Ｐゴシック" charset="-128"/>
              </a:rPr>
              <a:t>Cu-Ni System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9600" y="1098550"/>
            <a:ext cx="624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/>
              <a:t>•  Effect of solid solution strengthening on: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90600" y="1646238"/>
            <a:ext cx="3581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/>
              <a:t>-- Tensile strength (</a:t>
            </a:r>
            <a:r>
              <a:rPr lang="en-US" sz="2200"/>
              <a:t>TS</a:t>
            </a:r>
            <a:r>
              <a:rPr lang="en-US" sz="2200" i="0"/>
              <a:t>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953000" y="1646238"/>
            <a:ext cx="35814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/>
              <a:t>-- Ductility (%</a:t>
            </a:r>
            <a:r>
              <a:rPr lang="en-US" sz="2200"/>
              <a:t>EL</a:t>
            </a:r>
            <a:r>
              <a:rPr lang="en-US" sz="2200" i="0"/>
              <a:t>)</a:t>
            </a:r>
          </a:p>
        </p:txBody>
      </p:sp>
      <p:grpSp>
        <p:nvGrpSpPr>
          <p:cNvPr id="40968" name="Group 11"/>
          <p:cNvGrpSpPr>
            <a:grpSpLocks/>
          </p:cNvGrpSpPr>
          <p:nvPr/>
        </p:nvGrpSpPr>
        <p:grpSpPr bwMode="auto">
          <a:xfrm>
            <a:off x="773113" y="2305050"/>
            <a:ext cx="3836987" cy="2911475"/>
            <a:chOff x="487" y="1452"/>
            <a:chExt cx="2417" cy="1834"/>
          </a:xfrm>
        </p:grpSpPr>
        <p:sp>
          <p:nvSpPr>
            <p:cNvPr id="41005" name="Freeform 12"/>
            <p:cNvSpPr>
              <a:spLocks/>
            </p:cNvSpPr>
            <p:nvPr/>
          </p:nvSpPr>
          <p:spPr bwMode="auto">
            <a:xfrm>
              <a:off x="969" y="1631"/>
              <a:ext cx="1463" cy="1039"/>
            </a:xfrm>
            <a:custGeom>
              <a:avLst/>
              <a:gdLst>
                <a:gd name="T0" fmla="*/ 0 w 1463"/>
                <a:gd name="T1" fmla="*/ 1039 h 1039"/>
                <a:gd name="T2" fmla="*/ 128 w 1463"/>
                <a:gd name="T3" fmla="*/ 719 h 1039"/>
                <a:gd name="T4" fmla="*/ 302 w 1463"/>
                <a:gd name="T5" fmla="*/ 417 h 1039"/>
                <a:gd name="T6" fmla="*/ 540 w 1463"/>
                <a:gd name="T7" fmla="*/ 170 h 1039"/>
                <a:gd name="T8" fmla="*/ 796 w 1463"/>
                <a:gd name="T9" fmla="*/ 24 h 1039"/>
                <a:gd name="T10" fmla="*/ 978 w 1463"/>
                <a:gd name="T11" fmla="*/ 24 h 1039"/>
                <a:gd name="T12" fmla="*/ 1225 w 1463"/>
                <a:gd name="T13" fmla="*/ 161 h 1039"/>
                <a:gd name="T14" fmla="*/ 1381 w 1463"/>
                <a:gd name="T15" fmla="*/ 326 h 1039"/>
                <a:gd name="T16" fmla="*/ 1463 w 1463"/>
                <a:gd name="T17" fmla="*/ 408 h 10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3"/>
                <a:gd name="T28" fmla="*/ 0 h 1039"/>
                <a:gd name="T29" fmla="*/ 1463 w 1463"/>
                <a:gd name="T30" fmla="*/ 1039 h 10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3" h="1039">
                  <a:moveTo>
                    <a:pt x="0" y="1039"/>
                  </a:moveTo>
                  <a:cubicBezTo>
                    <a:pt x="39" y="931"/>
                    <a:pt x="78" y="823"/>
                    <a:pt x="128" y="719"/>
                  </a:cubicBezTo>
                  <a:cubicBezTo>
                    <a:pt x="178" y="615"/>
                    <a:pt x="233" y="509"/>
                    <a:pt x="302" y="417"/>
                  </a:cubicBezTo>
                  <a:cubicBezTo>
                    <a:pt x="371" y="325"/>
                    <a:pt x="458" y="235"/>
                    <a:pt x="540" y="170"/>
                  </a:cubicBezTo>
                  <a:cubicBezTo>
                    <a:pt x="622" y="105"/>
                    <a:pt x="723" y="48"/>
                    <a:pt x="796" y="24"/>
                  </a:cubicBezTo>
                  <a:cubicBezTo>
                    <a:pt x="869" y="0"/>
                    <a:pt x="907" y="1"/>
                    <a:pt x="978" y="24"/>
                  </a:cubicBezTo>
                  <a:cubicBezTo>
                    <a:pt x="1049" y="47"/>
                    <a:pt x="1158" y="111"/>
                    <a:pt x="1225" y="161"/>
                  </a:cubicBezTo>
                  <a:cubicBezTo>
                    <a:pt x="1292" y="211"/>
                    <a:pt x="1341" y="285"/>
                    <a:pt x="1381" y="326"/>
                  </a:cubicBezTo>
                  <a:cubicBezTo>
                    <a:pt x="1421" y="367"/>
                    <a:pt x="1442" y="387"/>
                    <a:pt x="1463" y="408"/>
                  </a:cubicBezTo>
                </a:path>
              </a:pathLst>
            </a:custGeom>
            <a:noFill/>
            <a:ln w="38100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6" name="Rectangle 13"/>
            <p:cNvSpPr>
              <a:spLocks noChangeArrowheads="1"/>
            </p:cNvSpPr>
            <p:nvPr/>
          </p:nvSpPr>
          <p:spPr bwMode="auto">
            <a:xfrm rot="-5400000">
              <a:off x="-240" y="2179"/>
              <a:ext cx="16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</a:rPr>
                <a:t>Tensile Strength (MPa)</a:t>
              </a:r>
              <a:endParaRPr lang="en-US" i="0"/>
            </a:p>
          </p:txBody>
        </p:sp>
        <p:sp>
          <p:nvSpPr>
            <p:cNvPr id="41007" name="Rectangle 14"/>
            <p:cNvSpPr>
              <a:spLocks noChangeArrowheads="1"/>
            </p:cNvSpPr>
            <p:nvPr/>
          </p:nvSpPr>
          <p:spPr bwMode="auto">
            <a:xfrm>
              <a:off x="1104" y="3056"/>
              <a:ext cx="17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Composition, wt% Ni</a:t>
              </a:r>
              <a:endParaRPr lang="en-US" i="0"/>
            </a:p>
          </p:txBody>
        </p:sp>
        <p:sp>
          <p:nvSpPr>
            <p:cNvPr id="41008" name="Rectangle 15"/>
            <p:cNvSpPr>
              <a:spLocks noChangeArrowheads="1"/>
            </p:cNvSpPr>
            <p:nvPr/>
          </p:nvSpPr>
          <p:spPr bwMode="auto">
            <a:xfrm>
              <a:off x="896" y="2928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</a:t>
              </a:r>
              <a:endParaRPr lang="en-US" i="0"/>
            </a:p>
          </p:txBody>
        </p:sp>
        <p:sp>
          <p:nvSpPr>
            <p:cNvPr id="41009" name="Rectangle 16"/>
            <p:cNvSpPr>
              <a:spLocks noChangeArrowheads="1"/>
            </p:cNvSpPr>
            <p:nvPr/>
          </p:nvSpPr>
          <p:spPr bwMode="auto">
            <a:xfrm>
              <a:off x="2408" y="2936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Ni</a:t>
              </a:r>
              <a:endParaRPr lang="en-US" i="0"/>
            </a:p>
          </p:txBody>
        </p:sp>
        <p:sp>
          <p:nvSpPr>
            <p:cNvPr id="41010" name="Rectangle 17"/>
            <p:cNvSpPr>
              <a:spLocks noChangeArrowheads="1"/>
            </p:cNvSpPr>
            <p:nvPr/>
          </p:nvSpPr>
          <p:spPr bwMode="auto">
            <a:xfrm>
              <a:off x="944" y="279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0</a:t>
              </a:r>
              <a:endParaRPr lang="en-US" i="0"/>
            </a:p>
          </p:txBody>
        </p:sp>
        <p:sp>
          <p:nvSpPr>
            <p:cNvPr id="41011" name="Rectangle 18"/>
            <p:cNvSpPr>
              <a:spLocks noChangeArrowheads="1"/>
            </p:cNvSpPr>
            <p:nvPr/>
          </p:nvSpPr>
          <p:spPr bwMode="auto">
            <a:xfrm>
              <a:off x="1187" y="279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</a:t>
              </a:r>
              <a:endParaRPr lang="en-US" i="0"/>
            </a:p>
          </p:txBody>
        </p:sp>
        <p:sp>
          <p:nvSpPr>
            <p:cNvPr id="41012" name="Rectangle 19"/>
            <p:cNvSpPr>
              <a:spLocks noChangeArrowheads="1"/>
            </p:cNvSpPr>
            <p:nvPr/>
          </p:nvSpPr>
          <p:spPr bwMode="auto">
            <a:xfrm>
              <a:off x="1483" y="279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</a:t>
              </a:r>
              <a:endParaRPr lang="en-US" i="0"/>
            </a:p>
          </p:txBody>
        </p:sp>
        <p:sp>
          <p:nvSpPr>
            <p:cNvPr id="41013" name="Rectangle 20"/>
            <p:cNvSpPr>
              <a:spLocks noChangeArrowheads="1"/>
            </p:cNvSpPr>
            <p:nvPr/>
          </p:nvSpPr>
          <p:spPr bwMode="auto">
            <a:xfrm>
              <a:off x="1787" y="279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60</a:t>
              </a:r>
              <a:endParaRPr lang="en-US" i="0"/>
            </a:p>
          </p:txBody>
        </p:sp>
        <p:sp>
          <p:nvSpPr>
            <p:cNvPr id="41014" name="Rectangle 21"/>
            <p:cNvSpPr>
              <a:spLocks noChangeArrowheads="1"/>
            </p:cNvSpPr>
            <p:nvPr/>
          </p:nvSpPr>
          <p:spPr bwMode="auto">
            <a:xfrm>
              <a:off x="2083" y="279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80</a:t>
              </a:r>
              <a:endParaRPr lang="en-US" i="0"/>
            </a:p>
          </p:txBody>
        </p:sp>
        <p:sp>
          <p:nvSpPr>
            <p:cNvPr id="41015" name="Rectangle 22"/>
            <p:cNvSpPr>
              <a:spLocks noChangeArrowheads="1"/>
            </p:cNvSpPr>
            <p:nvPr/>
          </p:nvSpPr>
          <p:spPr bwMode="auto">
            <a:xfrm>
              <a:off x="2360" y="2792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</a:t>
              </a:r>
              <a:endParaRPr lang="en-US" i="0"/>
            </a:p>
          </p:txBody>
        </p:sp>
        <p:sp>
          <p:nvSpPr>
            <p:cNvPr id="41016" name="Rectangle 23"/>
            <p:cNvSpPr>
              <a:spLocks noChangeArrowheads="1"/>
            </p:cNvSpPr>
            <p:nvPr/>
          </p:nvSpPr>
          <p:spPr bwMode="auto">
            <a:xfrm>
              <a:off x="712" y="269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200</a:t>
              </a:r>
              <a:endParaRPr lang="en-US" i="0"/>
            </a:p>
          </p:txBody>
        </p:sp>
        <p:sp>
          <p:nvSpPr>
            <p:cNvPr id="41017" name="Rectangle 24"/>
            <p:cNvSpPr>
              <a:spLocks noChangeArrowheads="1"/>
            </p:cNvSpPr>
            <p:nvPr/>
          </p:nvSpPr>
          <p:spPr bwMode="auto">
            <a:xfrm>
              <a:off x="704" y="2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300</a:t>
              </a:r>
              <a:endParaRPr lang="en-US" i="0"/>
            </a:p>
          </p:txBody>
        </p:sp>
        <p:sp>
          <p:nvSpPr>
            <p:cNvPr id="41018" name="Rectangle 25"/>
            <p:cNvSpPr>
              <a:spLocks noChangeArrowheads="1"/>
            </p:cNvSpPr>
            <p:nvPr/>
          </p:nvSpPr>
          <p:spPr bwMode="auto">
            <a:xfrm>
              <a:off x="704" y="169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400</a:t>
              </a:r>
              <a:endParaRPr lang="en-US" i="0"/>
            </a:p>
          </p:txBody>
        </p:sp>
        <p:sp>
          <p:nvSpPr>
            <p:cNvPr id="41019" name="Line 26"/>
            <p:cNvSpPr>
              <a:spLocks noChangeShapeType="1"/>
            </p:cNvSpPr>
            <p:nvPr/>
          </p:nvSpPr>
          <p:spPr bwMode="auto">
            <a:xfrm flipH="1" flipV="1">
              <a:off x="2424" y="2032"/>
              <a:ext cx="16" cy="1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0" name="Rectangle 27"/>
            <p:cNvSpPr>
              <a:spLocks noChangeArrowheads="1"/>
            </p:cNvSpPr>
            <p:nvPr/>
          </p:nvSpPr>
          <p:spPr bwMode="auto">
            <a:xfrm>
              <a:off x="964" y="1500"/>
              <a:ext cx="1472" cy="129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1" name="Line 28"/>
            <p:cNvSpPr>
              <a:spLocks noChangeShapeType="1"/>
            </p:cNvSpPr>
            <p:nvPr/>
          </p:nvSpPr>
          <p:spPr bwMode="auto">
            <a:xfrm>
              <a:off x="984" y="1768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2" name="Line 29"/>
            <p:cNvSpPr>
              <a:spLocks noChangeShapeType="1"/>
            </p:cNvSpPr>
            <p:nvPr/>
          </p:nvSpPr>
          <p:spPr bwMode="auto">
            <a:xfrm>
              <a:off x="984" y="2288"/>
              <a:ext cx="8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3" name="Line 30"/>
            <p:cNvSpPr>
              <a:spLocks noChangeShapeType="1"/>
            </p:cNvSpPr>
            <p:nvPr/>
          </p:nvSpPr>
          <p:spPr bwMode="auto">
            <a:xfrm flipV="1">
              <a:off x="1272" y="2720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4" name="Line 31"/>
            <p:cNvSpPr>
              <a:spLocks noChangeShapeType="1"/>
            </p:cNvSpPr>
            <p:nvPr/>
          </p:nvSpPr>
          <p:spPr bwMode="auto">
            <a:xfrm flipV="1">
              <a:off x="1568" y="2720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5" name="Line 32"/>
            <p:cNvSpPr>
              <a:spLocks noChangeShapeType="1"/>
            </p:cNvSpPr>
            <p:nvPr/>
          </p:nvSpPr>
          <p:spPr bwMode="auto">
            <a:xfrm flipV="1">
              <a:off x="1856" y="2720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6" name="Line 33"/>
            <p:cNvSpPr>
              <a:spLocks noChangeShapeType="1"/>
            </p:cNvSpPr>
            <p:nvPr/>
          </p:nvSpPr>
          <p:spPr bwMode="auto">
            <a:xfrm flipV="1">
              <a:off x="2152" y="2720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7" name="Rectangle 34"/>
            <p:cNvSpPr>
              <a:spLocks noChangeArrowheads="1"/>
            </p:cNvSpPr>
            <p:nvPr/>
          </p:nvSpPr>
          <p:spPr bwMode="auto">
            <a:xfrm>
              <a:off x="2440" y="1944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6600"/>
                  </a:solidFill>
                </a:rPr>
                <a:t>TS</a:t>
              </a:r>
              <a:r>
                <a:rPr lang="en-US" sz="1800" i="0">
                  <a:solidFill>
                    <a:srgbClr val="FF6600"/>
                  </a:solidFill>
                </a:rPr>
                <a:t> for </a:t>
              </a:r>
              <a:endParaRPr lang="en-US" i="0"/>
            </a:p>
          </p:txBody>
        </p:sp>
        <p:sp>
          <p:nvSpPr>
            <p:cNvPr id="41028" name="Rectangle 35"/>
            <p:cNvSpPr>
              <a:spLocks noChangeArrowheads="1"/>
            </p:cNvSpPr>
            <p:nvPr/>
          </p:nvSpPr>
          <p:spPr bwMode="auto">
            <a:xfrm>
              <a:off x="2440" y="2112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6600"/>
                  </a:solidFill>
                </a:rPr>
                <a:t>pure Ni</a:t>
              </a:r>
              <a:endParaRPr lang="en-US" i="0"/>
            </a:p>
          </p:txBody>
        </p:sp>
        <p:sp>
          <p:nvSpPr>
            <p:cNvPr id="41029" name="Rectangle 36"/>
            <p:cNvSpPr>
              <a:spLocks noChangeArrowheads="1"/>
            </p:cNvSpPr>
            <p:nvPr/>
          </p:nvSpPr>
          <p:spPr bwMode="auto">
            <a:xfrm>
              <a:off x="1272" y="2456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6600"/>
                  </a:solidFill>
                </a:rPr>
                <a:t>TS</a:t>
              </a:r>
              <a:r>
                <a:rPr lang="en-US" sz="1800" i="0">
                  <a:solidFill>
                    <a:srgbClr val="FF6600"/>
                  </a:solidFill>
                </a:rPr>
                <a:t> for pure Cu</a:t>
              </a:r>
              <a:endParaRPr lang="en-US" i="0"/>
            </a:p>
          </p:txBody>
        </p:sp>
        <p:grpSp>
          <p:nvGrpSpPr>
            <p:cNvPr id="41030" name="Group 37"/>
            <p:cNvGrpSpPr>
              <a:grpSpLocks/>
            </p:cNvGrpSpPr>
            <p:nvPr/>
          </p:nvGrpSpPr>
          <p:grpSpPr bwMode="auto">
            <a:xfrm>
              <a:off x="1000" y="2560"/>
              <a:ext cx="264" cy="104"/>
              <a:chOff x="1000" y="2560"/>
              <a:chExt cx="264" cy="104"/>
            </a:xfrm>
          </p:grpSpPr>
          <p:sp>
            <p:nvSpPr>
              <p:cNvPr id="41032" name="Freeform 38"/>
              <p:cNvSpPr>
                <a:spLocks/>
              </p:cNvSpPr>
              <p:nvPr/>
            </p:nvSpPr>
            <p:spPr bwMode="auto">
              <a:xfrm>
                <a:off x="1000" y="2576"/>
                <a:ext cx="112" cy="88"/>
              </a:xfrm>
              <a:custGeom>
                <a:avLst/>
                <a:gdLst>
                  <a:gd name="T0" fmla="*/ 0 w 112"/>
                  <a:gd name="T1" fmla="*/ 80 h 88"/>
                  <a:gd name="T2" fmla="*/ 80 w 112"/>
                  <a:gd name="T3" fmla="*/ 0 h 88"/>
                  <a:gd name="T4" fmla="*/ 64 w 112"/>
                  <a:gd name="T5" fmla="*/ 56 h 88"/>
                  <a:gd name="T6" fmla="*/ 112 w 112"/>
                  <a:gd name="T7" fmla="*/ 88 h 88"/>
                  <a:gd name="T8" fmla="*/ 0 w 112"/>
                  <a:gd name="T9" fmla="*/ 8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8"/>
                  <a:gd name="T17" fmla="*/ 112 w 11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8">
                    <a:moveTo>
                      <a:pt x="0" y="80"/>
                    </a:moveTo>
                    <a:lnTo>
                      <a:pt x="80" y="0"/>
                    </a:lnTo>
                    <a:lnTo>
                      <a:pt x="64" y="56"/>
                    </a:lnTo>
                    <a:lnTo>
                      <a:pt x="112" y="8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3" name="Line 39"/>
              <p:cNvSpPr>
                <a:spLocks noChangeShapeType="1"/>
              </p:cNvSpPr>
              <p:nvPr/>
            </p:nvSpPr>
            <p:spPr bwMode="auto">
              <a:xfrm flipV="1">
                <a:off x="1064" y="2560"/>
                <a:ext cx="200" cy="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031" name="Line 40"/>
            <p:cNvSpPr>
              <a:spLocks noChangeShapeType="1"/>
            </p:cNvSpPr>
            <p:nvPr/>
          </p:nvSpPr>
          <p:spPr bwMode="auto">
            <a:xfrm>
              <a:off x="2384" y="2048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969" name="Group 41"/>
          <p:cNvGrpSpPr>
            <a:grpSpLocks/>
          </p:cNvGrpSpPr>
          <p:nvPr/>
        </p:nvGrpSpPr>
        <p:grpSpPr bwMode="auto">
          <a:xfrm>
            <a:off x="4824413" y="2286000"/>
            <a:ext cx="3989387" cy="2930525"/>
            <a:chOff x="3039" y="1440"/>
            <a:chExt cx="2513" cy="1846"/>
          </a:xfrm>
        </p:grpSpPr>
        <p:sp>
          <p:nvSpPr>
            <p:cNvPr id="40971" name="Rectangle 42"/>
            <p:cNvSpPr>
              <a:spLocks noChangeArrowheads="1"/>
            </p:cNvSpPr>
            <p:nvPr/>
          </p:nvSpPr>
          <p:spPr bwMode="auto">
            <a:xfrm rot="-5400000">
              <a:off x="2512" y="2064"/>
              <a:ext cx="1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99"/>
                  </a:solidFill>
                </a:rPr>
                <a:t>Elongation (%</a:t>
              </a:r>
              <a:r>
                <a:rPr lang="en-US" sz="2000">
                  <a:solidFill>
                    <a:srgbClr val="003399"/>
                  </a:solidFill>
                </a:rPr>
                <a:t>EL</a:t>
              </a:r>
              <a:r>
                <a:rPr lang="en-US" sz="2000" i="0">
                  <a:solidFill>
                    <a:srgbClr val="003399"/>
                  </a:solidFill>
                </a:rPr>
                <a:t>)</a:t>
              </a:r>
              <a:endParaRPr lang="en-US" i="0"/>
            </a:p>
          </p:txBody>
        </p:sp>
        <p:sp>
          <p:nvSpPr>
            <p:cNvPr id="40972" name="Rectangle 43"/>
            <p:cNvSpPr>
              <a:spLocks noChangeArrowheads="1"/>
            </p:cNvSpPr>
            <p:nvPr/>
          </p:nvSpPr>
          <p:spPr bwMode="auto">
            <a:xfrm>
              <a:off x="3616" y="3056"/>
              <a:ext cx="17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Composition, wt% Ni</a:t>
              </a:r>
              <a:endParaRPr lang="en-US" i="0"/>
            </a:p>
          </p:txBody>
        </p:sp>
        <p:sp>
          <p:nvSpPr>
            <p:cNvPr id="40973" name="Rectangle 44"/>
            <p:cNvSpPr>
              <a:spLocks noChangeArrowheads="1"/>
            </p:cNvSpPr>
            <p:nvPr/>
          </p:nvSpPr>
          <p:spPr bwMode="auto">
            <a:xfrm>
              <a:off x="3400" y="2944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Cu</a:t>
              </a:r>
              <a:endParaRPr lang="en-US" i="0"/>
            </a:p>
          </p:txBody>
        </p:sp>
        <p:sp>
          <p:nvSpPr>
            <p:cNvPr id="40974" name="Rectangle 45"/>
            <p:cNvSpPr>
              <a:spLocks noChangeArrowheads="1"/>
            </p:cNvSpPr>
            <p:nvPr/>
          </p:nvSpPr>
          <p:spPr bwMode="auto">
            <a:xfrm>
              <a:off x="4904" y="2960"/>
              <a:ext cx="1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Ni</a:t>
              </a:r>
              <a:endParaRPr lang="en-US" i="0"/>
            </a:p>
          </p:txBody>
        </p:sp>
        <p:sp>
          <p:nvSpPr>
            <p:cNvPr id="40975" name="Rectangle 46"/>
            <p:cNvSpPr>
              <a:spLocks noChangeArrowheads="1"/>
            </p:cNvSpPr>
            <p:nvPr/>
          </p:nvSpPr>
          <p:spPr bwMode="auto">
            <a:xfrm>
              <a:off x="3432" y="283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0</a:t>
              </a:r>
              <a:endParaRPr lang="en-US" i="0"/>
            </a:p>
          </p:txBody>
        </p:sp>
        <p:sp>
          <p:nvSpPr>
            <p:cNvPr id="40976" name="Rectangle 47"/>
            <p:cNvSpPr>
              <a:spLocks noChangeArrowheads="1"/>
            </p:cNvSpPr>
            <p:nvPr/>
          </p:nvSpPr>
          <p:spPr bwMode="auto">
            <a:xfrm>
              <a:off x="3674" y="28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</a:t>
              </a:r>
              <a:endParaRPr lang="en-US" i="0"/>
            </a:p>
          </p:txBody>
        </p:sp>
        <p:sp>
          <p:nvSpPr>
            <p:cNvPr id="40977" name="Rectangle 48"/>
            <p:cNvSpPr>
              <a:spLocks noChangeArrowheads="1"/>
            </p:cNvSpPr>
            <p:nvPr/>
          </p:nvSpPr>
          <p:spPr bwMode="auto">
            <a:xfrm>
              <a:off x="3986" y="28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</a:t>
              </a:r>
              <a:endParaRPr lang="en-US" i="0"/>
            </a:p>
          </p:txBody>
        </p:sp>
        <p:sp>
          <p:nvSpPr>
            <p:cNvPr id="40978" name="Rectangle 49"/>
            <p:cNvSpPr>
              <a:spLocks noChangeArrowheads="1"/>
            </p:cNvSpPr>
            <p:nvPr/>
          </p:nvSpPr>
          <p:spPr bwMode="auto">
            <a:xfrm>
              <a:off x="4298" y="28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60</a:t>
              </a:r>
              <a:endParaRPr lang="en-US" i="0"/>
            </a:p>
          </p:txBody>
        </p:sp>
        <p:sp>
          <p:nvSpPr>
            <p:cNvPr id="40979" name="Rectangle 50"/>
            <p:cNvSpPr>
              <a:spLocks noChangeArrowheads="1"/>
            </p:cNvSpPr>
            <p:nvPr/>
          </p:nvSpPr>
          <p:spPr bwMode="auto">
            <a:xfrm>
              <a:off x="4610" y="28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80</a:t>
              </a:r>
              <a:endParaRPr lang="en-US" i="0"/>
            </a:p>
          </p:txBody>
        </p:sp>
        <p:sp>
          <p:nvSpPr>
            <p:cNvPr id="40980" name="Rectangle 51"/>
            <p:cNvSpPr>
              <a:spLocks noChangeArrowheads="1"/>
            </p:cNvSpPr>
            <p:nvPr/>
          </p:nvSpPr>
          <p:spPr bwMode="auto">
            <a:xfrm>
              <a:off x="4840" y="2832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</a:t>
              </a:r>
              <a:endParaRPr lang="en-US" i="0"/>
            </a:p>
          </p:txBody>
        </p:sp>
        <p:sp>
          <p:nvSpPr>
            <p:cNvPr id="40981" name="Rectangle 52"/>
            <p:cNvSpPr>
              <a:spLocks noChangeArrowheads="1"/>
            </p:cNvSpPr>
            <p:nvPr/>
          </p:nvSpPr>
          <p:spPr bwMode="auto">
            <a:xfrm>
              <a:off x="3288" y="275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</a:t>
              </a:r>
              <a:endParaRPr lang="en-US" i="0"/>
            </a:p>
          </p:txBody>
        </p:sp>
        <p:sp>
          <p:nvSpPr>
            <p:cNvPr id="40982" name="Rectangle 53"/>
            <p:cNvSpPr>
              <a:spLocks noChangeArrowheads="1"/>
            </p:cNvSpPr>
            <p:nvPr/>
          </p:nvSpPr>
          <p:spPr bwMode="auto">
            <a:xfrm>
              <a:off x="3296" y="243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30</a:t>
              </a:r>
              <a:endParaRPr lang="en-US" i="0"/>
            </a:p>
          </p:txBody>
        </p:sp>
        <p:sp>
          <p:nvSpPr>
            <p:cNvPr id="40983" name="Rectangle 54"/>
            <p:cNvSpPr>
              <a:spLocks noChangeArrowheads="1"/>
            </p:cNvSpPr>
            <p:nvPr/>
          </p:nvSpPr>
          <p:spPr bwMode="auto">
            <a:xfrm>
              <a:off x="3468" y="1500"/>
              <a:ext cx="1472" cy="13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Line 55"/>
            <p:cNvSpPr>
              <a:spLocks noChangeShapeType="1"/>
            </p:cNvSpPr>
            <p:nvPr/>
          </p:nvSpPr>
          <p:spPr bwMode="auto">
            <a:xfrm>
              <a:off x="3480" y="1848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Line 56"/>
            <p:cNvSpPr>
              <a:spLocks noChangeShapeType="1"/>
            </p:cNvSpPr>
            <p:nvPr/>
          </p:nvSpPr>
          <p:spPr bwMode="auto">
            <a:xfrm>
              <a:off x="3480" y="2512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6" name="Line 57"/>
            <p:cNvSpPr>
              <a:spLocks noChangeShapeType="1"/>
            </p:cNvSpPr>
            <p:nvPr/>
          </p:nvSpPr>
          <p:spPr bwMode="auto">
            <a:xfrm flipV="1">
              <a:off x="3768" y="2744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7" name="Line 58"/>
            <p:cNvSpPr>
              <a:spLocks noChangeShapeType="1"/>
            </p:cNvSpPr>
            <p:nvPr/>
          </p:nvSpPr>
          <p:spPr bwMode="auto">
            <a:xfrm flipV="1">
              <a:off x="4072" y="2744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8" name="Line 59"/>
            <p:cNvSpPr>
              <a:spLocks noChangeShapeType="1"/>
            </p:cNvSpPr>
            <p:nvPr/>
          </p:nvSpPr>
          <p:spPr bwMode="auto">
            <a:xfrm flipV="1">
              <a:off x="4368" y="2744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9" name="Line 60"/>
            <p:cNvSpPr>
              <a:spLocks noChangeShapeType="1"/>
            </p:cNvSpPr>
            <p:nvPr/>
          </p:nvSpPr>
          <p:spPr bwMode="auto">
            <a:xfrm flipV="1">
              <a:off x="4680" y="2744"/>
              <a:ext cx="1" cy="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0" name="Rectangle 61"/>
            <p:cNvSpPr>
              <a:spLocks noChangeArrowheads="1"/>
            </p:cNvSpPr>
            <p:nvPr/>
          </p:nvSpPr>
          <p:spPr bwMode="auto">
            <a:xfrm>
              <a:off x="3288" y="209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</a:t>
              </a:r>
              <a:endParaRPr lang="en-US" i="0"/>
            </a:p>
          </p:txBody>
        </p:sp>
        <p:sp>
          <p:nvSpPr>
            <p:cNvPr id="40991" name="Rectangle 62"/>
            <p:cNvSpPr>
              <a:spLocks noChangeArrowheads="1"/>
            </p:cNvSpPr>
            <p:nvPr/>
          </p:nvSpPr>
          <p:spPr bwMode="auto">
            <a:xfrm>
              <a:off x="3288" y="176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50</a:t>
              </a:r>
              <a:endParaRPr lang="en-US" i="0"/>
            </a:p>
          </p:txBody>
        </p:sp>
        <p:sp>
          <p:nvSpPr>
            <p:cNvPr id="40992" name="Rectangle 63"/>
            <p:cNvSpPr>
              <a:spLocks noChangeArrowheads="1"/>
            </p:cNvSpPr>
            <p:nvPr/>
          </p:nvSpPr>
          <p:spPr bwMode="auto">
            <a:xfrm>
              <a:off x="3280" y="144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60</a:t>
              </a:r>
              <a:endParaRPr lang="en-US" i="0"/>
            </a:p>
          </p:txBody>
        </p:sp>
        <p:sp>
          <p:nvSpPr>
            <p:cNvPr id="40993" name="Freeform 64"/>
            <p:cNvSpPr>
              <a:spLocks/>
            </p:cNvSpPr>
            <p:nvPr/>
          </p:nvSpPr>
          <p:spPr bwMode="auto">
            <a:xfrm>
              <a:off x="3464" y="1696"/>
              <a:ext cx="1480" cy="816"/>
            </a:xfrm>
            <a:custGeom>
              <a:avLst/>
              <a:gdLst>
                <a:gd name="T0" fmla="*/ 0 w 1480"/>
                <a:gd name="T1" fmla="*/ 0 h 816"/>
                <a:gd name="T2" fmla="*/ 72 w 1480"/>
                <a:gd name="T3" fmla="*/ 136 h 816"/>
                <a:gd name="T4" fmla="*/ 152 w 1480"/>
                <a:gd name="T5" fmla="*/ 264 h 816"/>
                <a:gd name="T6" fmla="*/ 216 w 1480"/>
                <a:gd name="T7" fmla="*/ 352 h 816"/>
                <a:gd name="T8" fmla="*/ 248 w 1480"/>
                <a:gd name="T9" fmla="*/ 392 h 816"/>
                <a:gd name="T10" fmla="*/ 288 w 1480"/>
                <a:gd name="T11" fmla="*/ 448 h 816"/>
                <a:gd name="T12" fmla="*/ 360 w 1480"/>
                <a:gd name="T13" fmla="*/ 536 h 816"/>
                <a:gd name="T14" fmla="*/ 448 w 1480"/>
                <a:gd name="T15" fmla="*/ 616 h 816"/>
                <a:gd name="T16" fmla="*/ 528 w 1480"/>
                <a:gd name="T17" fmla="*/ 696 h 816"/>
                <a:gd name="T18" fmla="*/ 632 w 1480"/>
                <a:gd name="T19" fmla="*/ 760 h 816"/>
                <a:gd name="T20" fmla="*/ 680 w 1480"/>
                <a:gd name="T21" fmla="*/ 784 h 816"/>
                <a:gd name="T22" fmla="*/ 744 w 1480"/>
                <a:gd name="T23" fmla="*/ 800 h 816"/>
                <a:gd name="T24" fmla="*/ 840 w 1480"/>
                <a:gd name="T25" fmla="*/ 816 h 816"/>
                <a:gd name="T26" fmla="*/ 880 w 1480"/>
                <a:gd name="T27" fmla="*/ 816 h 816"/>
                <a:gd name="T28" fmla="*/ 920 w 1480"/>
                <a:gd name="T29" fmla="*/ 800 h 816"/>
                <a:gd name="T30" fmla="*/ 984 w 1480"/>
                <a:gd name="T31" fmla="*/ 776 h 816"/>
                <a:gd name="T32" fmla="*/ 1040 w 1480"/>
                <a:gd name="T33" fmla="*/ 744 h 816"/>
                <a:gd name="T34" fmla="*/ 1104 w 1480"/>
                <a:gd name="T35" fmla="*/ 696 h 816"/>
                <a:gd name="T36" fmla="*/ 1160 w 1480"/>
                <a:gd name="T37" fmla="*/ 640 h 816"/>
                <a:gd name="T38" fmla="*/ 1232 w 1480"/>
                <a:gd name="T39" fmla="*/ 552 h 816"/>
                <a:gd name="T40" fmla="*/ 1296 w 1480"/>
                <a:gd name="T41" fmla="*/ 472 h 816"/>
                <a:gd name="T42" fmla="*/ 1320 w 1480"/>
                <a:gd name="T43" fmla="*/ 432 h 816"/>
                <a:gd name="T44" fmla="*/ 1344 w 1480"/>
                <a:gd name="T45" fmla="*/ 400 h 816"/>
                <a:gd name="T46" fmla="*/ 1384 w 1480"/>
                <a:gd name="T47" fmla="*/ 320 h 816"/>
                <a:gd name="T48" fmla="*/ 1432 w 1480"/>
                <a:gd name="T49" fmla="*/ 232 h 816"/>
                <a:gd name="T50" fmla="*/ 1480 w 1480"/>
                <a:gd name="T51" fmla="*/ 144 h 8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0"/>
                <a:gd name="T79" fmla="*/ 0 h 816"/>
                <a:gd name="T80" fmla="*/ 1480 w 1480"/>
                <a:gd name="T81" fmla="*/ 816 h 8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0" h="816">
                  <a:moveTo>
                    <a:pt x="0" y="0"/>
                  </a:moveTo>
                  <a:lnTo>
                    <a:pt x="72" y="136"/>
                  </a:lnTo>
                  <a:lnTo>
                    <a:pt x="152" y="264"/>
                  </a:lnTo>
                  <a:lnTo>
                    <a:pt x="216" y="352"/>
                  </a:lnTo>
                  <a:lnTo>
                    <a:pt x="248" y="392"/>
                  </a:lnTo>
                  <a:lnTo>
                    <a:pt x="288" y="448"/>
                  </a:lnTo>
                  <a:lnTo>
                    <a:pt x="360" y="536"/>
                  </a:lnTo>
                  <a:lnTo>
                    <a:pt x="448" y="616"/>
                  </a:lnTo>
                  <a:lnTo>
                    <a:pt x="528" y="696"/>
                  </a:lnTo>
                  <a:lnTo>
                    <a:pt x="632" y="760"/>
                  </a:lnTo>
                  <a:lnTo>
                    <a:pt x="680" y="784"/>
                  </a:lnTo>
                  <a:lnTo>
                    <a:pt x="744" y="800"/>
                  </a:lnTo>
                  <a:lnTo>
                    <a:pt x="840" y="816"/>
                  </a:lnTo>
                  <a:lnTo>
                    <a:pt x="880" y="816"/>
                  </a:lnTo>
                  <a:lnTo>
                    <a:pt x="920" y="800"/>
                  </a:lnTo>
                  <a:lnTo>
                    <a:pt x="984" y="776"/>
                  </a:lnTo>
                  <a:lnTo>
                    <a:pt x="1040" y="744"/>
                  </a:lnTo>
                  <a:lnTo>
                    <a:pt x="1104" y="696"/>
                  </a:lnTo>
                  <a:lnTo>
                    <a:pt x="1160" y="640"/>
                  </a:lnTo>
                  <a:lnTo>
                    <a:pt x="1232" y="552"/>
                  </a:lnTo>
                  <a:lnTo>
                    <a:pt x="1296" y="472"/>
                  </a:lnTo>
                  <a:lnTo>
                    <a:pt x="1320" y="432"/>
                  </a:lnTo>
                  <a:lnTo>
                    <a:pt x="1344" y="400"/>
                  </a:lnTo>
                  <a:lnTo>
                    <a:pt x="1384" y="320"/>
                  </a:lnTo>
                  <a:lnTo>
                    <a:pt x="1432" y="232"/>
                  </a:lnTo>
                  <a:lnTo>
                    <a:pt x="1480" y="144"/>
                  </a:ln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4" name="Line 65"/>
            <p:cNvSpPr>
              <a:spLocks noChangeShapeType="1"/>
            </p:cNvSpPr>
            <p:nvPr/>
          </p:nvSpPr>
          <p:spPr bwMode="auto">
            <a:xfrm flipH="1" flipV="1">
              <a:off x="4944" y="1840"/>
              <a:ext cx="8" cy="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5" name="Line 66"/>
            <p:cNvSpPr>
              <a:spLocks noChangeShapeType="1"/>
            </p:cNvSpPr>
            <p:nvPr/>
          </p:nvSpPr>
          <p:spPr bwMode="auto">
            <a:xfrm>
              <a:off x="3488" y="2176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6" name="Rectangle 67"/>
            <p:cNvSpPr>
              <a:spLocks noChangeArrowheads="1"/>
            </p:cNvSpPr>
            <p:nvPr/>
          </p:nvSpPr>
          <p:spPr bwMode="auto">
            <a:xfrm>
              <a:off x="5000" y="1744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%</a:t>
              </a:r>
              <a:r>
                <a:rPr lang="en-US" sz="1800">
                  <a:solidFill>
                    <a:srgbClr val="003399"/>
                  </a:solidFill>
                </a:rPr>
                <a:t>EL</a:t>
              </a:r>
              <a:endParaRPr lang="en-US"/>
            </a:p>
          </p:txBody>
        </p:sp>
        <p:sp>
          <p:nvSpPr>
            <p:cNvPr id="40997" name="Rectangle 68"/>
            <p:cNvSpPr>
              <a:spLocks noChangeArrowheads="1"/>
            </p:cNvSpPr>
            <p:nvPr/>
          </p:nvSpPr>
          <p:spPr bwMode="auto">
            <a:xfrm>
              <a:off x="5304" y="1744"/>
              <a:ext cx="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 for </a:t>
              </a:r>
              <a:endParaRPr lang="en-US" i="0"/>
            </a:p>
          </p:txBody>
        </p:sp>
        <p:sp>
          <p:nvSpPr>
            <p:cNvPr id="40998" name="Rectangle 69"/>
            <p:cNvSpPr>
              <a:spLocks noChangeArrowheads="1"/>
            </p:cNvSpPr>
            <p:nvPr/>
          </p:nvSpPr>
          <p:spPr bwMode="auto">
            <a:xfrm>
              <a:off x="5000" y="1912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pure Ni</a:t>
              </a:r>
              <a:endParaRPr lang="en-US" i="0"/>
            </a:p>
          </p:txBody>
        </p:sp>
        <p:sp>
          <p:nvSpPr>
            <p:cNvPr id="40999" name="Rectangle 70"/>
            <p:cNvSpPr>
              <a:spLocks noChangeArrowheads="1"/>
            </p:cNvSpPr>
            <p:nvPr/>
          </p:nvSpPr>
          <p:spPr bwMode="auto">
            <a:xfrm>
              <a:off x="3744" y="1520"/>
              <a:ext cx="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%</a:t>
              </a:r>
              <a:r>
                <a:rPr lang="en-US" sz="1800">
                  <a:solidFill>
                    <a:srgbClr val="003399"/>
                  </a:solidFill>
                </a:rPr>
                <a:t>EL</a:t>
              </a:r>
              <a:endParaRPr lang="en-US"/>
            </a:p>
          </p:txBody>
        </p:sp>
        <p:sp>
          <p:nvSpPr>
            <p:cNvPr id="41000" name="Rectangle 71"/>
            <p:cNvSpPr>
              <a:spLocks noChangeArrowheads="1"/>
            </p:cNvSpPr>
            <p:nvPr/>
          </p:nvSpPr>
          <p:spPr bwMode="auto">
            <a:xfrm>
              <a:off x="4048" y="1520"/>
              <a:ext cx="7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 for pure Cu</a:t>
              </a:r>
              <a:endParaRPr lang="en-US" i="0"/>
            </a:p>
          </p:txBody>
        </p:sp>
        <p:grpSp>
          <p:nvGrpSpPr>
            <p:cNvPr id="41001" name="Group 72"/>
            <p:cNvGrpSpPr>
              <a:grpSpLocks/>
            </p:cNvGrpSpPr>
            <p:nvPr/>
          </p:nvGrpSpPr>
          <p:grpSpPr bwMode="auto">
            <a:xfrm>
              <a:off x="3488" y="1608"/>
              <a:ext cx="264" cy="112"/>
              <a:chOff x="3488" y="1608"/>
              <a:chExt cx="264" cy="112"/>
            </a:xfrm>
          </p:grpSpPr>
          <p:sp>
            <p:nvSpPr>
              <p:cNvPr id="41003" name="Freeform 73"/>
              <p:cNvSpPr>
                <a:spLocks/>
              </p:cNvSpPr>
              <p:nvPr/>
            </p:nvSpPr>
            <p:spPr bwMode="auto">
              <a:xfrm>
                <a:off x="3488" y="1632"/>
                <a:ext cx="112" cy="88"/>
              </a:xfrm>
              <a:custGeom>
                <a:avLst/>
                <a:gdLst>
                  <a:gd name="T0" fmla="*/ 0 w 112"/>
                  <a:gd name="T1" fmla="*/ 80 h 88"/>
                  <a:gd name="T2" fmla="*/ 80 w 112"/>
                  <a:gd name="T3" fmla="*/ 0 h 88"/>
                  <a:gd name="T4" fmla="*/ 64 w 112"/>
                  <a:gd name="T5" fmla="*/ 56 h 88"/>
                  <a:gd name="T6" fmla="*/ 112 w 112"/>
                  <a:gd name="T7" fmla="*/ 88 h 88"/>
                  <a:gd name="T8" fmla="*/ 0 w 112"/>
                  <a:gd name="T9" fmla="*/ 8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8"/>
                  <a:gd name="T17" fmla="*/ 112 w 11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8">
                    <a:moveTo>
                      <a:pt x="0" y="80"/>
                    </a:moveTo>
                    <a:lnTo>
                      <a:pt x="80" y="0"/>
                    </a:lnTo>
                    <a:lnTo>
                      <a:pt x="64" y="56"/>
                    </a:lnTo>
                    <a:lnTo>
                      <a:pt x="112" y="8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4" name="Line 74"/>
              <p:cNvSpPr>
                <a:spLocks noChangeShapeType="1"/>
              </p:cNvSpPr>
              <p:nvPr/>
            </p:nvSpPr>
            <p:spPr bwMode="auto">
              <a:xfrm flipV="1">
                <a:off x="3552" y="1608"/>
                <a:ext cx="20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002" name="Line 75"/>
            <p:cNvSpPr>
              <a:spLocks noChangeShapeType="1"/>
            </p:cNvSpPr>
            <p:nvPr/>
          </p:nvSpPr>
          <p:spPr bwMode="auto">
            <a:xfrm>
              <a:off x="4912" y="1840"/>
              <a:ext cx="7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3"/>
          <p:cNvSpPr>
            <a:spLocks noChangeShapeType="1"/>
          </p:cNvSpPr>
          <p:nvPr/>
        </p:nvSpPr>
        <p:spPr bwMode="auto">
          <a:xfrm flipV="1">
            <a:off x="2863189" y="560597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818485" y="1017421"/>
            <a:ext cx="177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solidFill>
                  <a:schemeClr val="accent2"/>
                </a:solidFill>
                <a:latin typeface="Arial"/>
                <a:cs typeface="Arial"/>
              </a:rPr>
              <a:t>2 components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 flipH="1" flipV="1">
            <a:off x="4678742" y="564713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5255576" y="756129"/>
            <a:ext cx="161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 dirty="0" smtClean="0">
                <a:solidFill>
                  <a:schemeClr val="accent2"/>
                </a:solidFill>
                <a:latin typeface="Arial"/>
                <a:cs typeface="Arial"/>
              </a:rPr>
              <a:t>=low melting</a:t>
            </a:r>
            <a:endParaRPr lang="en-US" sz="2000" i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4301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 charset="-128"/>
                <a:cs typeface="Arial"/>
              </a:rPr>
              <a:t>Binary-Eutectic Systems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698500" y="2082642"/>
            <a:ext cx="3078755" cy="668754"/>
            <a:chOff x="698500" y="2349500"/>
            <a:chExt cx="3078755" cy="668754"/>
          </a:xfrm>
        </p:grpSpPr>
        <p:sp>
          <p:nvSpPr>
            <p:cNvPr id="43112" name="Rectangle 52"/>
            <p:cNvSpPr>
              <a:spLocks noChangeArrowheads="1"/>
            </p:cNvSpPr>
            <p:nvPr/>
          </p:nvSpPr>
          <p:spPr bwMode="auto">
            <a:xfrm>
              <a:off x="698500" y="2349500"/>
              <a:ext cx="30787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 dirty="0">
                  <a:solidFill>
                    <a:srgbClr val="000000"/>
                  </a:solidFill>
                  <a:latin typeface="Arial"/>
                  <a:cs typeface="Arial"/>
                </a:rPr>
                <a:t>•  3 single phase regions 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113" name="Rectangle 54"/>
            <p:cNvSpPr>
              <a:spLocks noChangeArrowheads="1"/>
            </p:cNvSpPr>
            <p:nvPr/>
          </p:nvSpPr>
          <p:spPr bwMode="auto">
            <a:xfrm>
              <a:off x="698500" y="2679700"/>
              <a:ext cx="14540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 dirty="0">
                  <a:solidFill>
                    <a:srgbClr val="000000"/>
                  </a:solidFill>
                  <a:latin typeface="Arial"/>
                  <a:cs typeface="Arial"/>
                </a:rPr>
                <a:t>      (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2200" i="0" dirty="0"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  <a:r>
                <a:rPr lang="en-US" sz="22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2200" i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α</a:t>
              </a:r>
              <a:r>
                <a:rPr lang="en-US" sz="22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, </a:t>
              </a:r>
              <a:r>
                <a:rPr lang="en-US" sz="2200" i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β</a:t>
              </a:r>
              <a:r>
                <a:rPr lang="en-US" sz="22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) 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43019" name="Rectangle 59"/>
          <p:cNvSpPr>
            <a:spLocks noChangeArrowheads="1"/>
          </p:cNvSpPr>
          <p:nvPr/>
        </p:nvSpPr>
        <p:spPr bwMode="auto">
          <a:xfrm>
            <a:off x="3314700" y="27684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20" name="Rectangle 63"/>
          <p:cNvSpPr>
            <a:spLocks noChangeArrowheads="1"/>
          </p:cNvSpPr>
          <p:nvPr/>
        </p:nvSpPr>
        <p:spPr bwMode="auto">
          <a:xfrm>
            <a:off x="2857500" y="30986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22" name="Rectangle 67"/>
          <p:cNvSpPr>
            <a:spLocks noChangeArrowheads="1"/>
          </p:cNvSpPr>
          <p:nvPr/>
        </p:nvSpPr>
        <p:spPr bwMode="auto">
          <a:xfrm>
            <a:off x="2743200" y="34542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25" name="Rectangle 79"/>
          <p:cNvSpPr>
            <a:spLocks noChangeArrowheads="1"/>
          </p:cNvSpPr>
          <p:nvPr/>
        </p:nvSpPr>
        <p:spPr bwMode="auto">
          <a:xfrm>
            <a:off x="622300" y="1752442"/>
            <a:ext cx="2633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latin typeface="Arial"/>
                <a:cs typeface="Arial"/>
              </a:rPr>
              <a:t>Ex.:  Cu-Ag system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26" name="Rectangle 80"/>
          <p:cNvSpPr>
            <a:spLocks noChangeArrowheads="1"/>
          </p:cNvSpPr>
          <p:nvPr/>
        </p:nvSpPr>
        <p:spPr bwMode="auto">
          <a:xfrm>
            <a:off x="3378200" y="1752442"/>
            <a:ext cx="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27" name="Freeform 85"/>
          <p:cNvSpPr>
            <a:spLocks/>
          </p:cNvSpPr>
          <p:nvPr/>
        </p:nvSpPr>
        <p:spPr bwMode="auto">
          <a:xfrm>
            <a:off x="4759325" y="2285842"/>
            <a:ext cx="304800" cy="2044700"/>
          </a:xfrm>
          <a:custGeom>
            <a:avLst/>
            <a:gdLst>
              <a:gd name="T0" fmla="*/ 0 w 192"/>
              <a:gd name="T1" fmla="*/ 0 h 1288"/>
              <a:gd name="T2" fmla="*/ 2147483647 w 192"/>
              <a:gd name="T3" fmla="*/ 2147483647 h 1288"/>
              <a:gd name="T4" fmla="*/ 2147483647 w 192"/>
              <a:gd name="T5" fmla="*/ 2147483647 h 1288"/>
              <a:gd name="T6" fmla="*/ 2147483647 w 192"/>
              <a:gd name="T7" fmla="*/ 2147483647 h 1288"/>
              <a:gd name="T8" fmla="*/ 2147483647 w 192"/>
              <a:gd name="T9" fmla="*/ 2147483647 h 1288"/>
              <a:gd name="T10" fmla="*/ 2147483647 w 192"/>
              <a:gd name="T11" fmla="*/ 2147483647 h 1288"/>
              <a:gd name="T12" fmla="*/ 2147483647 w 192"/>
              <a:gd name="T13" fmla="*/ 2147483647 h 1288"/>
              <a:gd name="T14" fmla="*/ 2147483647 w 192"/>
              <a:gd name="T15" fmla="*/ 2147483647 h 1288"/>
              <a:gd name="T16" fmla="*/ 2147483647 w 192"/>
              <a:gd name="T17" fmla="*/ 2147483647 h 1288"/>
              <a:gd name="T18" fmla="*/ 0 w 192"/>
              <a:gd name="T19" fmla="*/ 2147483647 h 1288"/>
              <a:gd name="T20" fmla="*/ 0 w 192"/>
              <a:gd name="T21" fmla="*/ 0 h 1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1288"/>
              <a:gd name="T35" fmla="*/ 192 w 192"/>
              <a:gd name="T36" fmla="*/ 1288 h 12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1288">
                <a:moveTo>
                  <a:pt x="0" y="0"/>
                </a:moveTo>
                <a:lnTo>
                  <a:pt x="88" y="88"/>
                </a:lnTo>
                <a:lnTo>
                  <a:pt x="136" y="184"/>
                </a:lnTo>
                <a:lnTo>
                  <a:pt x="184" y="320"/>
                </a:lnTo>
                <a:lnTo>
                  <a:pt x="192" y="424"/>
                </a:lnTo>
                <a:lnTo>
                  <a:pt x="184" y="560"/>
                </a:lnTo>
                <a:lnTo>
                  <a:pt x="136" y="648"/>
                </a:lnTo>
                <a:lnTo>
                  <a:pt x="88" y="776"/>
                </a:lnTo>
                <a:lnTo>
                  <a:pt x="40" y="992"/>
                </a:lnTo>
                <a:lnTo>
                  <a:pt x="0" y="1288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127500" y="22350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30" name="Rectangle 40"/>
          <p:cNvSpPr>
            <a:spLocks noChangeArrowheads="1"/>
          </p:cNvSpPr>
          <p:nvPr/>
        </p:nvSpPr>
        <p:spPr bwMode="auto">
          <a:xfrm>
            <a:off x="4203700" y="39622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31" name="Rectangle 53"/>
          <p:cNvSpPr>
            <a:spLocks noChangeArrowheads="1"/>
          </p:cNvSpPr>
          <p:nvPr/>
        </p:nvSpPr>
        <p:spPr bwMode="auto">
          <a:xfrm>
            <a:off x="3975100" y="20826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32" name="Rectangle 72"/>
          <p:cNvSpPr>
            <a:spLocks noChangeArrowheads="1"/>
          </p:cNvSpPr>
          <p:nvPr/>
        </p:nvSpPr>
        <p:spPr bwMode="auto">
          <a:xfrm>
            <a:off x="4051300" y="38098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33" name="Freeform 83"/>
          <p:cNvSpPr>
            <a:spLocks/>
          </p:cNvSpPr>
          <p:nvPr/>
        </p:nvSpPr>
        <p:spPr bwMode="auto">
          <a:xfrm>
            <a:off x="4764088" y="1925480"/>
            <a:ext cx="3744912" cy="1257300"/>
          </a:xfrm>
          <a:custGeom>
            <a:avLst/>
            <a:gdLst>
              <a:gd name="T0" fmla="*/ 0 w 2368"/>
              <a:gd name="T1" fmla="*/ 2147483647 h 768"/>
              <a:gd name="T2" fmla="*/ 0 w 2368"/>
              <a:gd name="T3" fmla="*/ 2147483647 h 768"/>
              <a:gd name="T4" fmla="*/ 2147483647 w 2368"/>
              <a:gd name="T5" fmla="*/ 2147483647 h 768"/>
              <a:gd name="T6" fmla="*/ 2147483647 w 2368"/>
              <a:gd name="T7" fmla="*/ 2147483647 h 768"/>
              <a:gd name="T8" fmla="*/ 2147483647 w 2368"/>
              <a:gd name="T9" fmla="*/ 2147483647 h 768"/>
              <a:gd name="T10" fmla="*/ 2147483647 w 2368"/>
              <a:gd name="T11" fmla="*/ 2147483647 h 768"/>
              <a:gd name="T12" fmla="*/ 2147483647 w 2368"/>
              <a:gd name="T13" fmla="*/ 0 h 768"/>
              <a:gd name="T14" fmla="*/ 0 w 2368"/>
              <a:gd name="T15" fmla="*/ 2147483647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68"/>
              <a:gd name="T25" fmla="*/ 0 h 768"/>
              <a:gd name="T26" fmla="*/ 2368 w 2368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68" h="768">
                <a:moveTo>
                  <a:pt x="0" y="8"/>
                </a:moveTo>
                <a:lnTo>
                  <a:pt x="0" y="216"/>
                </a:lnTo>
                <a:lnTo>
                  <a:pt x="1712" y="768"/>
                </a:lnTo>
                <a:lnTo>
                  <a:pt x="1960" y="672"/>
                </a:lnTo>
                <a:lnTo>
                  <a:pt x="2168" y="576"/>
                </a:lnTo>
                <a:lnTo>
                  <a:pt x="2368" y="456"/>
                </a:lnTo>
                <a:lnTo>
                  <a:pt x="2368" y="0"/>
                </a:lnTo>
                <a:lnTo>
                  <a:pt x="0" y="8"/>
                </a:lnTo>
                <a:close/>
              </a:path>
            </a:pathLst>
          </a:cu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4" name="Freeform 87"/>
          <p:cNvSpPr>
            <a:spLocks/>
          </p:cNvSpPr>
          <p:nvPr/>
        </p:nvSpPr>
        <p:spPr bwMode="auto">
          <a:xfrm>
            <a:off x="8204200" y="2666842"/>
            <a:ext cx="317500" cy="1905000"/>
          </a:xfrm>
          <a:custGeom>
            <a:avLst/>
            <a:gdLst>
              <a:gd name="T0" fmla="*/ 2147483647 w 200"/>
              <a:gd name="T1" fmla="*/ 0 h 1200"/>
              <a:gd name="T2" fmla="*/ 0 w 200"/>
              <a:gd name="T3" fmla="*/ 2147483647 h 1200"/>
              <a:gd name="T4" fmla="*/ 2147483647 w 200"/>
              <a:gd name="T5" fmla="*/ 2147483647 h 1200"/>
              <a:gd name="T6" fmla="*/ 2147483647 w 200"/>
              <a:gd name="T7" fmla="*/ 2147483647 h 1200"/>
              <a:gd name="T8" fmla="*/ 2147483647 w 200"/>
              <a:gd name="T9" fmla="*/ 2147483647 h 1200"/>
              <a:gd name="T10" fmla="*/ 2147483647 w 200"/>
              <a:gd name="T11" fmla="*/ 2147483647 h 1200"/>
              <a:gd name="T12" fmla="*/ 2147483647 w 200"/>
              <a:gd name="T13" fmla="*/ 2147483647 h 1200"/>
              <a:gd name="T14" fmla="*/ 2147483647 w 200"/>
              <a:gd name="T15" fmla="*/ 0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"/>
              <a:gd name="T25" fmla="*/ 0 h 1200"/>
              <a:gd name="T26" fmla="*/ 200 w 200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" h="1200">
                <a:moveTo>
                  <a:pt x="192" y="0"/>
                </a:moveTo>
                <a:lnTo>
                  <a:pt x="0" y="320"/>
                </a:lnTo>
                <a:lnTo>
                  <a:pt x="56" y="448"/>
                </a:lnTo>
                <a:lnTo>
                  <a:pt x="112" y="632"/>
                </a:lnTo>
                <a:lnTo>
                  <a:pt x="152" y="840"/>
                </a:lnTo>
                <a:lnTo>
                  <a:pt x="184" y="1048"/>
                </a:lnTo>
                <a:lnTo>
                  <a:pt x="200" y="1200"/>
                </a:lnTo>
                <a:lnTo>
                  <a:pt x="192" y="0"/>
                </a:lnTo>
                <a:close/>
              </a:path>
            </a:pathLst>
          </a:custGeom>
          <a:solidFill>
            <a:srgbClr val="FFCC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5" name="Line 89"/>
          <p:cNvSpPr>
            <a:spLocks noChangeShapeType="1"/>
          </p:cNvSpPr>
          <p:nvPr/>
        </p:nvSpPr>
        <p:spPr bwMode="auto">
          <a:xfrm>
            <a:off x="5041900" y="3187542"/>
            <a:ext cx="3149600" cy="15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6" name="Rectangle 90"/>
          <p:cNvSpPr>
            <a:spLocks noChangeArrowheads="1"/>
          </p:cNvSpPr>
          <p:nvPr/>
        </p:nvSpPr>
        <p:spPr bwMode="auto">
          <a:xfrm>
            <a:off x="5778500" y="2120742"/>
            <a:ext cx="1196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Arial"/>
                <a:cs typeface="Arial"/>
              </a:rPr>
              <a:t>L</a:t>
            </a:r>
            <a:r>
              <a:rPr lang="en-US" i="0">
                <a:solidFill>
                  <a:srgbClr val="009900"/>
                </a:solidFill>
                <a:latin typeface="Arial"/>
                <a:cs typeface="Arial"/>
              </a:rPr>
              <a:t> (liquid)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37" name="Rectangle 92"/>
          <p:cNvSpPr>
            <a:spLocks noChangeArrowheads="1"/>
          </p:cNvSpPr>
          <p:nvPr/>
        </p:nvSpPr>
        <p:spPr bwMode="auto">
          <a:xfrm>
            <a:off x="4800600" y="2730342"/>
            <a:ext cx="177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006699"/>
                </a:solidFill>
                <a:latin typeface="Arial"/>
                <a:cs typeface="Arial"/>
              </a:rPr>
              <a:t>α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38" name="Rectangle 94"/>
          <p:cNvSpPr>
            <a:spLocks noChangeArrowheads="1"/>
          </p:cNvSpPr>
          <p:nvPr/>
        </p:nvSpPr>
        <p:spPr bwMode="auto">
          <a:xfrm>
            <a:off x="5308600" y="2717642"/>
            <a:ext cx="241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CC00"/>
                </a:solidFill>
                <a:latin typeface="Arial"/>
                <a:cs typeface="Arial"/>
              </a:rPr>
              <a:t>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39" name="Rectangle 95"/>
          <p:cNvSpPr>
            <a:spLocks noChangeArrowheads="1"/>
          </p:cNvSpPr>
          <p:nvPr/>
        </p:nvSpPr>
        <p:spPr bwMode="auto">
          <a:xfrm>
            <a:off x="5457825" y="2717642"/>
            <a:ext cx="265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40" name="Rectangle 96"/>
          <p:cNvSpPr>
            <a:spLocks noChangeArrowheads="1"/>
          </p:cNvSpPr>
          <p:nvPr/>
        </p:nvSpPr>
        <p:spPr bwMode="auto">
          <a:xfrm>
            <a:off x="5788025" y="2704942"/>
            <a:ext cx="177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0033CC"/>
                </a:solidFill>
                <a:latin typeface="Arial"/>
                <a:cs typeface="Arial"/>
              </a:rPr>
              <a:t>α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41" name="Rectangle 98"/>
          <p:cNvSpPr>
            <a:spLocks noChangeArrowheads="1"/>
          </p:cNvSpPr>
          <p:nvPr/>
        </p:nvSpPr>
        <p:spPr bwMode="auto">
          <a:xfrm>
            <a:off x="7785100" y="2882742"/>
            <a:ext cx="224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00CC00"/>
                </a:solidFill>
                <a:latin typeface="Arial"/>
                <a:cs typeface="Arial"/>
              </a:rPr>
              <a:t>L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42" name="Rectangle 99"/>
          <p:cNvSpPr>
            <a:spLocks noChangeArrowheads="1"/>
          </p:cNvSpPr>
          <p:nvPr/>
        </p:nvSpPr>
        <p:spPr bwMode="auto">
          <a:xfrm>
            <a:off x="7950200" y="2882742"/>
            <a:ext cx="1647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43" name="Rectangle 100"/>
          <p:cNvSpPr>
            <a:spLocks noChangeArrowheads="1"/>
          </p:cNvSpPr>
          <p:nvPr/>
        </p:nvSpPr>
        <p:spPr bwMode="auto">
          <a:xfrm>
            <a:off x="8115300" y="2870042"/>
            <a:ext cx="162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 dirty="0" err="1" smtClean="0">
                <a:solidFill>
                  <a:srgbClr val="CC3300"/>
                </a:solidFill>
                <a:latin typeface="Arial"/>
                <a:cs typeface="Arial"/>
              </a:rPr>
              <a:t>β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44" name="Rectangle 101"/>
          <p:cNvSpPr>
            <a:spLocks noChangeArrowheads="1"/>
          </p:cNvSpPr>
          <p:nvPr/>
        </p:nvSpPr>
        <p:spPr bwMode="auto">
          <a:xfrm>
            <a:off x="8267700" y="2870042"/>
            <a:ext cx="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45" name="Rectangle 102"/>
          <p:cNvSpPr>
            <a:spLocks noChangeArrowheads="1"/>
          </p:cNvSpPr>
          <p:nvPr/>
        </p:nvSpPr>
        <p:spPr bwMode="auto">
          <a:xfrm>
            <a:off x="8305800" y="2971642"/>
            <a:ext cx="1622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 dirty="0" err="1" smtClean="0">
                <a:solidFill>
                  <a:srgbClr val="CC3300"/>
                </a:solidFill>
                <a:latin typeface="Arial"/>
                <a:cs typeface="Arial"/>
              </a:rPr>
              <a:t>β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46" name="Rectangle 104"/>
          <p:cNvSpPr>
            <a:spLocks noChangeArrowheads="1"/>
          </p:cNvSpPr>
          <p:nvPr/>
        </p:nvSpPr>
        <p:spPr bwMode="auto">
          <a:xfrm>
            <a:off x="6273800" y="3886042"/>
            <a:ext cx="177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0033CC"/>
                </a:solidFill>
                <a:latin typeface="Arial"/>
                <a:cs typeface="Arial"/>
              </a:rPr>
              <a:t>α</a:t>
            </a:r>
            <a:r>
              <a:rPr lang="en-US" i="0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47" name="Rectangle 105"/>
          <p:cNvSpPr>
            <a:spLocks noChangeArrowheads="1"/>
          </p:cNvSpPr>
          <p:nvPr/>
        </p:nvSpPr>
        <p:spPr bwMode="auto">
          <a:xfrm>
            <a:off x="6540500" y="3886042"/>
            <a:ext cx="179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48" name="Rectangle 106"/>
          <p:cNvSpPr>
            <a:spLocks noChangeArrowheads="1"/>
          </p:cNvSpPr>
          <p:nvPr/>
        </p:nvSpPr>
        <p:spPr bwMode="auto">
          <a:xfrm>
            <a:off x="6781800" y="3886042"/>
            <a:ext cx="177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993300"/>
                </a:solidFill>
                <a:latin typeface="Arial"/>
                <a:cs typeface="Arial"/>
              </a:rPr>
              <a:t>β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49" name="Rectangle 108"/>
          <p:cNvSpPr>
            <a:spLocks noChangeArrowheads="1"/>
          </p:cNvSpPr>
          <p:nvPr/>
        </p:nvSpPr>
        <p:spPr bwMode="auto">
          <a:xfrm>
            <a:off x="4756150" y="1936592"/>
            <a:ext cx="3759200" cy="2908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51" name="Rectangle 111"/>
          <p:cNvSpPr>
            <a:spLocks noChangeArrowheads="1"/>
          </p:cNvSpPr>
          <p:nvPr/>
        </p:nvSpPr>
        <p:spPr bwMode="auto">
          <a:xfrm>
            <a:off x="7353300" y="5117942"/>
            <a:ext cx="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52" name="Rectangle 112"/>
          <p:cNvSpPr>
            <a:spLocks noChangeArrowheads="1"/>
          </p:cNvSpPr>
          <p:nvPr/>
        </p:nvSpPr>
        <p:spPr bwMode="auto">
          <a:xfrm>
            <a:off x="6399172" y="5182358"/>
            <a:ext cx="1039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latin typeface="Arial"/>
                <a:cs typeface="Arial"/>
              </a:rPr>
              <a:t>wt% Ag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43053" name="Rectangle 114"/>
          <p:cNvSpPr>
            <a:spLocks noChangeArrowheads="1"/>
          </p:cNvSpPr>
          <p:nvPr/>
        </p:nvSpPr>
        <p:spPr bwMode="auto">
          <a:xfrm>
            <a:off x="5397500" y="4863942"/>
            <a:ext cx="256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4" name="Rectangle 116"/>
          <p:cNvSpPr>
            <a:spLocks noChangeArrowheads="1"/>
          </p:cNvSpPr>
          <p:nvPr/>
        </p:nvSpPr>
        <p:spPr bwMode="auto">
          <a:xfrm>
            <a:off x="6134100" y="4863942"/>
            <a:ext cx="256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40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5" name="Rectangle 119"/>
          <p:cNvSpPr>
            <a:spLocks noChangeArrowheads="1"/>
          </p:cNvSpPr>
          <p:nvPr/>
        </p:nvSpPr>
        <p:spPr bwMode="auto">
          <a:xfrm>
            <a:off x="6896100" y="4863942"/>
            <a:ext cx="256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60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6" name="Rectangle 122"/>
          <p:cNvSpPr>
            <a:spLocks noChangeArrowheads="1"/>
          </p:cNvSpPr>
          <p:nvPr/>
        </p:nvSpPr>
        <p:spPr bwMode="auto">
          <a:xfrm>
            <a:off x="7658100" y="4851242"/>
            <a:ext cx="256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80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7" name="Rectangle 125"/>
          <p:cNvSpPr>
            <a:spLocks noChangeArrowheads="1"/>
          </p:cNvSpPr>
          <p:nvPr/>
        </p:nvSpPr>
        <p:spPr bwMode="auto">
          <a:xfrm>
            <a:off x="8293100" y="4851242"/>
            <a:ext cx="385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8" name="Rectangle 128"/>
          <p:cNvSpPr>
            <a:spLocks noChangeArrowheads="1"/>
          </p:cNvSpPr>
          <p:nvPr/>
        </p:nvSpPr>
        <p:spPr bwMode="auto">
          <a:xfrm>
            <a:off x="4686300" y="4863942"/>
            <a:ext cx="128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59" name="Rectangle 130"/>
          <p:cNvSpPr>
            <a:spLocks noChangeArrowheads="1"/>
          </p:cNvSpPr>
          <p:nvPr/>
        </p:nvSpPr>
        <p:spPr bwMode="auto">
          <a:xfrm>
            <a:off x="4318000" y="4698842"/>
            <a:ext cx="385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0" name="Rectangle 134"/>
          <p:cNvSpPr>
            <a:spLocks noChangeArrowheads="1"/>
          </p:cNvSpPr>
          <p:nvPr/>
        </p:nvSpPr>
        <p:spPr bwMode="auto">
          <a:xfrm>
            <a:off x="4191000" y="1854042"/>
            <a:ext cx="51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1200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2" name="Rectangle 138"/>
          <p:cNvSpPr>
            <a:spLocks noChangeArrowheads="1"/>
          </p:cNvSpPr>
          <p:nvPr/>
        </p:nvSpPr>
        <p:spPr bwMode="auto">
          <a:xfrm>
            <a:off x="5080000" y="1536542"/>
            <a:ext cx="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3" name="Rectangle 139"/>
          <p:cNvSpPr>
            <a:spLocks noChangeArrowheads="1"/>
          </p:cNvSpPr>
          <p:nvPr/>
        </p:nvSpPr>
        <p:spPr bwMode="auto">
          <a:xfrm>
            <a:off x="4330700" y="4165442"/>
            <a:ext cx="385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400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4" name="Rectangle 142"/>
          <p:cNvSpPr>
            <a:spLocks noChangeArrowheads="1"/>
          </p:cNvSpPr>
          <p:nvPr/>
        </p:nvSpPr>
        <p:spPr bwMode="auto">
          <a:xfrm>
            <a:off x="4318000" y="3581242"/>
            <a:ext cx="385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600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5" name="Rectangle 145"/>
          <p:cNvSpPr>
            <a:spLocks noChangeArrowheads="1"/>
          </p:cNvSpPr>
          <p:nvPr/>
        </p:nvSpPr>
        <p:spPr bwMode="auto">
          <a:xfrm>
            <a:off x="4318000" y="2997042"/>
            <a:ext cx="385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800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6" name="Rectangle 147"/>
          <p:cNvSpPr>
            <a:spLocks noChangeArrowheads="1"/>
          </p:cNvSpPr>
          <p:nvPr/>
        </p:nvSpPr>
        <p:spPr bwMode="auto">
          <a:xfrm>
            <a:off x="4724400" y="2997042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7" name="Rectangle 148"/>
          <p:cNvSpPr>
            <a:spLocks noChangeArrowheads="1"/>
          </p:cNvSpPr>
          <p:nvPr/>
        </p:nvSpPr>
        <p:spPr bwMode="auto">
          <a:xfrm>
            <a:off x="4178300" y="2425542"/>
            <a:ext cx="513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1000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68" name="Rectangle 182"/>
          <p:cNvSpPr>
            <a:spLocks noChangeArrowheads="1"/>
          </p:cNvSpPr>
          <p:nvPr/>
        </p:nvSpPr>
        <p:spPr bwMode="auto">
          <a:xfrm>
            <a:off x="7315200" y="4863942"/>
            <a:ext cx="31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990099"/>
                </a:solidFill>
                <a:latin typeface="Arial"/>
                <a:cs typeface="Arial"/>
              </a:rPr>
              <a:t>C</a:t>
            </a:r>
            <a:r>
              <a:rPr lang="en-US" sz="1800" baseline="-25000">
                <a:solidFill>
                  <a:srgbClr val="990099"/>
                </a:solidFill>
                <a:latin typeface="Arial"/>
                <a:cs typeface="Arial"/>
              </a:rPr>
              <a:t>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69" name="Rectangle 185"/>
          <p:cNvSpPr>
            <a:spLocks noChangeArrowheads="1"/>
          </p:cNvSpPr>
          <p:nvPr/>
        </p:nvSpPr>
        <p:spPr bwMode="auto">
          <a:xfrm>
            <a:off x="3956050" y="3035142"/>
            <a:ext cx="391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990099"/>
                </a:solidFill>
                <a:latin typeface="Arial"/>
                <a:cs typeface="Arial"/>
              </a:rPr>
              <a:t>T</a:t>
            </a:r>
            <a:r>
              <a:rPr lang="en-US" baseline="-25000">
                <a:solidFill>
                  <a:srgbClr val="990099"/>
                </a:solidFill>
                <a:latin typeface="Arial"/>
                <a:cs typeface="Arial"/>
              </a:rPr>
              <a:t>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3070" name="Rectangle 188"/>
          <p:cNvSpPr>
            <a:spLocks noChangeArrowheads="1"/>
          </p:cNvSpPr>
          <p:nvPr/>
        </p:nvSpPr>
        <p:spPr bwMode="auto">
          <a:xfrm>
            <a:off x="5041900" y="3162142"/>
            <a:ext cx="320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8.0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71" name="Rectangle 190"/>
          <p:cNvSpPr>
            <a:spLocks noChangeArrowheads="1"/>
          </p:cNvSpPr>
          <p:nvPr/>
        </p:nvSpPr>
        <p:spPr bwMode="auto">
          <a:xfrm>
            <a:off x="7229475" y="3176430"/>
            <a:ext cx="449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71.9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72" name="Rectangle 193"/>
          <p:cNvSpPr>
            <a:spLocks noChangeArrowheads="1"/>
          </p:cNvSpPr>
          <p:nvPr/>
        </p:nvSpPr>
        <p:spPr bwMode="auto">
          <a:xfrm>
            <a:off x="7797800" y="3162142"/>
            <a:ext cx="4492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91.2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73" name="Oval 195"/>
          <p:cNvSpPr>
            <a:spLocks noChangeArrowheads="1"/>
          </p:cNvSpPr>
          <p:nvPr/>
        </p:nvSpPr>
        <p:spPr bwMode="auto">
          <a:xfrm>
            <a:off x="5005388" y="3162142"/>
            <a:ext cx="63500" cy="50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4" name="Oval 197"/>
          <p:cNvSpPr>
            <a:spLocks noChangeArrowheads="1"/>
          </p:cNvSpPr>
          <p:nvPr/>
        </p:nvSpPr>
        <p:spPr bwMode="auto">
          <a:xfrm>
            <a:off x="8178800" y="3162142"/>
            <a:ext cx="50800" cy="50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5" name="Line 198"/>
          <p:cNvSpPr>
            <a:spLocks noChangeShapeType="1"/>
          </p:cNvSpPr>
          <p:nvPr/>
        </p:nvSpPr>
        <p:spPr bwMode="auto">
          <a:xfrm flipV="1">
            <a:off x="5524500" y="4749642"/>
            <a:ext cx="1588" cy="10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6" name="Line 199"/>
          <p:cNvSpPr>
            <a:spLocks noChangeShapeType="1"/>
          </p:cNvSpPr>
          <p:nvPr/>
        </p:nvSpPr>
        <p:spPr bwMode="auto">
          <a:xfrm flipV="1">
            <a:off x="6273800" y="4749642"/>
            <a:ext cx="1588" cy="114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7" name="Line 200"/>
          <p:cNvSpPr>
            <a:spLocks noChangeShapeType="1"/>
          </p:cNvSpPr>
          <p:nvPr/>
        </p:nvSpPr>
        <p:spPr bwMode="auto">
          <a:xfrm flipV="1">
            <a:off x="7035800" y="4762342"/>
            <a:ext cx="1588" cy="10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8" name="Line 201"/>
          <p:cNvSpPr>
            <a:spLocks noChangeShapeType="1"/>
          </p:cNvSpPr>
          <p:nvPr/>
        </p:nvSpPr>
        <p:spPr bwMode="auto">
          <a:xfrm flipV="1">
            <a:off x="7785100" y="4762342"/>
            <a:ext cx="1588" cy="101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79" name="Line 202"/>
          <p:cNvSpPr>
            <a:spLocks noChangeShapeType="1"/>
          </p:cNvSpPr>
          <p:nvPr/>
        </p:nvSpPr>
        <p:spPr bwMode="auto">
          <a:xfrm>
            <a:off x="4724400" y="4279742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0" name="Line 203"/>
          <p:cNvSpPr>
            <a:spLocks noChangeShapeType="1"/>
          </p:cNvSpPr>
          <p:nvPr/>
        </p:nvSpPr>
        <p:spPr bwMode="auto">
          <a:xfrm>
            <a:off x="4724400" y="3720942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1" name="Line 204"/>
          <p:cNvSpPr>
            <a:spLocks noChangeShapeType="1"/>
          </p:cNvSpPr>
          <p:nvPr/>
        </p:nvSpPr>
        <p:spPr bwMode="auto">
          <a:xfrm>
            <a:off x="4724400" y="3149442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2" name="Line 205"/>
          <p:cNvSpPr>
            <a:spLocks noChangeShapeType="1"/>
          </p:cNvSpPr>
          <p:nvPr/>
        </p:nvSpPr>
        <p:spPr bwMode="auto">
          <a:xfrm>
            <a:off x="4724400" y="2590642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3" name="Rectangle 206"/>
          <p:cNvSpPr>
            <a:spLocks noChangeArrowheads="1"/>
          </p:cNvSpPr>
          <p:nvPr/>
        </p:nvSpPr>
        <p:spPr bwMode="auto">
          <a:xfrm>
            <a:off x="6121400" y="2947830"/>
            <a:ext cx="63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990099"/>
                </a:solidFill>
                <a:latin typeface="Arial"/>
                <a:cs typeface="Arial"/>
              </a:rPr>
              <a:t>779ºC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84" name="Rectangle 207"/>
          <p:cNvSpPr>
            <a:spLocks noChangeArrowheads="1"/>
          </p:cNvSpPr>
          <p:nvPr/>
        </p:nvSpPr>
        <p:spPr bwMode="auto">
          <a:xfrm>
            <a:off x="6794500" y="2971642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43085" name="Line 208"/>
          <p:cNvSpPr>
            <a:spLocks noChangeShapeType="1"/>
          </p:cNvSpPr>
          <p:nvPr/>
        </p:nvSpPr>
        <p:spPr bwMode="auto">
          <a:xfrm>
            <a:off x="7469188" y="2171542"/>
            <a:ext cx="0" cy="2670175"/>
          </a:xfrm>
          <a:prstGeom prst="line">
            <a:avLst/>
          </a:prstGeom>
          <a:noFill/>
          <a:ln w="19050">
            <a:solidFill>
              <a:srgbClr val="990099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6" name="Oval 196"/>
          <p:cNvSpPr>
            <a:spLocks noChangeArrowheads="1"/>
          </p:cNvSpPr>
          <p:nvPr/>
        </p:nvSpPr>
        <p:spPr bwMode="auto">
          <a:xfrm>
            <a:off x="7439025" y="3162142"/>
            <a:ext cx="63500" cy="508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87" name="Rectangle 216"/>
          <p:cNvSpPr>
            <a:spLocks noChangeArrowheads="1"/>
          </p:cNvSpPr>
          <p:nvPr/>
        </p:nvSpPr>
        <p:spPr bwMode="auto">
          <a:xfrm>
            <a:off x="6981825" y="6148230"/>
            <a:ext cx="914400" cy="442912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439046" y="5900579"/>
            <a:ext cx="7385050" cy="690563"/>
            <a:chOff x="328613" y="6067425"/>
            <a:chExt cx="7385050" cy="690563"/>
          </a:xfrm>
        </p:grpSpPr>
        <p:graphicFrame>
          <p:nvGraphicFramePr>
            <p:cNvPr id="43010" name="Object 210"/>
            <p:cNvGraphicFramePr>
              <a:graphicFrameLocks noChangeAspect="1"/>
            </p:cNvGraphicFramePr>
            <p:nvPr/>
          </p:nvGraphicFramePr>
          <p:xfrm>
            <a:off x="328613" y="6224588"/>
            <a:ext cx="7385050" cy="396875"/>
          </p:xfrm>
          <a:graphic>
            <a:graphicData uri="http://schemas.openxmlformats.org/presentationml/2006/ole">
              <p:oleObj spid="_x0000_s43010" name="Equation" r:id="rId4" imgW="3784997" imgH="203597" progId="Equation.3">
                <p:embed/>
              </p:oleObj>
            </a:graphicData>
          </a:graphic>
        </p:graphicFrame>
        <p:grpSp>
          <p:nvGrpSpPr>
            <p:cNvPr id="43096" name="Group 219"/>
            <p:cNvGrpSpPr>
              <a:grpSpLocks/>
            </p:cNvGrpSpPr>
            <p:nvPr/>
          </p:nvGrpSpPr>
          <p:grpSpPr bwMode="auto">
            <a:xfrm>
              <a:off x="2509838" y="6067425"/>
              <a:ext cx="766762" cy="690563"/>
              <a:chOff x="1581" y="3822"/>
              <a:chExt cx="483" cy="435"/>
            </a:xfrm>
          </p:grpSpPr>
          <p:grpSp>
            <p:nvGrpSpPr>
              <p:cNvPr id="43097" name="Group 211"/>
              <p:cNvGrpSpPr>
                <a:grpSpLocks/>
              </p:cNvGrpSpPr>
              <p:nvPr/>
            </p:nvGrpSpPr>
            <p:grpSpPr bwMode="auto">
              <a:xfrm>
                <a:off x="1610" y="3992"/>
                <a:ext cx="425" cy="92"/>
                <a:chOff x="1632" y="1161"/>
                <a:chExt cx="288" cy="92"/>
              </a:xfrm>
            </p:grpSpPr>
            <p:sp>
              <p:nvSpPr>
                <p:cNvPr id="43100" name="Line 212"/>
                <p:cNvSpPr>
                  <a:spLocks noChangeShapeType="1"/>
                </p:cNvSpPr>
                <p:nvPr/>
              </p:nvSpPr>
              <p:spPr bwMode="auto">
                <a:xfrm>
                  <a:off x="1632" y="120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3101" name="Line 213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3102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1865" y="1161"/>
                  <a:ext cx="55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3103" name="Line 215"/>
                <p:cNvSpPr>
                  <a:spLocks noChangeShapeType="1"/>
                </p:cNvSpPr>
                <p:nvPr/>
              </p:nvSpPr>
              <p:spPr bwMode="auto">
                <a:xfrm>
                  <a:off x="1632" y="1223"/>
                  <a:ext cx="78" cy="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3098" name="Text Box 217"/>
              <p:cNvSpPr txBox="1">
                <a:spLocks noChangeArrowheads="1"/>
              </p:cNvSpPr>
              <p:nvPr/>
            </p:nvSpPr>
            <p:spPr bwMode="auto">
              <a:xfrm>
                <a:off x="1587" y="3822"/>
                <a:ext cx="471" cy="192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i="0">
                    <a:latin typeface="Arial"/>
                    <a:cs typeface="Arial"/>
                  </a:rPr>
                  <a:t>cooling</a:t>
                </a:r>
              </a:p>
            </p:txBody>
          </p:sp>
          <p:sp>
            <p:nvSpPr>
              <p:cNvPr id="43099" name="Text Box 218"/>
              <p:cNvSpPr txBox="1">
                <a:spLocks noChangeArrowheads="1"/>
              </p:cNvSpPr>
              <p:nvPr/>
            </p:nvSpPr>
            <p:spPr bwMode="auto">
              <a:xfrm>
                <a:off x="1581" y="4065"/>
                <a:ext cx="483" cy="192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i="0">
                    <a:latin typeface="Arial"/>
                    <a:cs typeface="Arial"/>
                  </a:rPr>
                  <a:t>heating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450931" y="5484560"/>
            <a:ext cx="369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Eutectic Phase Reaction: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5646060" y="1486543"/>
            <a:ext cx="2177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Cu-Ag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33400" y="1709738"/>
            <a:ext cx="41989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alloys for which </a:t>
            </a:r>
          </a:p>
          <a:p>
            <a:r>
              <a:rPr lang="en-US" i="0" dirty="0">
                <a:latin typeface="Arial"/>
                <a:cs typeface="Arial"/>
              </a:rPr>
              <a:t>         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C</a:t>
            </a:r>
            <a:r>
              <a:rPr lang="en-US" sz="2700" i="0" baseline="-20000" dirty="0">
                <a:solidFill>
                  <a:srgbClr val="990099"/>
                </a:solidFill>
                <a:latin typeface="Arial"/>
                <a:cs typeface="Arial"/>
              </a:rPr>
              <a:t>0</a:t>
            </a:r>
            <a:r>
              <a:rPr lang="en-US" i="0" dirty="0">
                <a:latin typeface="Arial"/>
                <a:cs typeface="Arial"/>
              </a:rPr>
              <a:t> &lt; 2 wt% </a:t>
            </a:r>
            <a:r>
              <a:rPr lang="en-US" i="0" dirty="0" err="1">
                <a:latin typeface="Arial"/>
                <a:cs typeface="Arial"/>
              </a:rPr>
              <a:t>Sn</a:t>
            </a:r>
            <a:endParaRPr lang="en-US" i="0" dirty="0">
              <a:latin typeface="Arial"/>
              <a:cs typeface="Arial"/>
            </a:endParaRPr>
          </a:p>
          <a:p>
            <a:r>
              <a:rPr lang="en-US" i="0" dirty="0">
                <a:latin typeface="Arial"/>
                <a:cs typeface="Arial"/>
              </a:rPr>
              <a:t>•  Result: at room temperature</a:t>
            </a:r>
          </a:p>
          <a:p>
            <a:r>
              <a:rPr lang="en-US" sz="2200" i="0" dirty="0">
                <a:latin typeface="Arial"/>
                <a:cs typeface="Arial"/>
              </a:rPr>
              <a:t>    -- polycrystalline with grains of </a:t>
            </a:r>
          </a:p>
          <a:p>
            <a:r>
              <a:rPr lang="en-US" sz="2200" i="0" dirty="0">
                <a:latin typeface="Arial"/>
                <a:cs typeface="Arial"/>
              </a:rPr>
              <a:t>         a phase having </a:t>
            </a:r>
          </a:p>
          <a:p>
            <a:r>
              <a:rPr lang="en-US" sz="2200" i="0" dirty="0">
                <a:latin typeface="Arial"/>
                <a:cs typeface="Arial"/>
              </a:rPr>
              <a:t>         composition </a:t>
            </a:r>
            <a:r>
              <a:rPr lang="en-US" dirty="0">
                <a:solidFill>
                  <a:srgbClr val="990099"/>
                </a:solidFill>
                <a:latin typeface="Arial"/>
                <a:cs typeface="Arial"/>
              </a:rPr>
              <a:t>C</a:t>
            </a:r>
            <a:r>
              <a:rPr lang="en-US" sz="2700" i="0" baseline="-20000" dirty="0">
                <a:solidFill>
                  <a:srgbClr val="990099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8605" y="153597"/>
            <a:ext cx="8435395" cy="533400"/>
          </a:xfrm>
        </p:spPr>
        <p:txBody>
          <a:bodyPr/>
          <a:lstStyle/>
          <a:p>
            <a:r>
              <a:rPr lang="en-US" dirty="0" err="1">
                <a:latin typeface="Arial"/>
                <a:ea typeface="ＭＳ Ｐゴシック" charset="-128"/>
                <a:cs typeface="Arial"/>
              </a:rPr>
              <a:t>Microstructural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Development in 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Eutectic Systems I</a:t>
            </a:r>
          </a:p>
        </p:txBody>
      </p:sp>
      <p:grpSp>
        <p:nvGrpSpPr>
          <p:cNvPr id="49157" name="Group 162"/>
          <p:cNvGrpSpPr>
            <a:grpSpLocks/>
          </p:cNvGrpSpPr>
          <p:nvPr/>
        </p:nvGrpSpPr>
        <p:grpSpPr bwMode="auto">
          <a:xfrm>
            <a:off x="4811712" y="1270001"/>
            <a:ext cx="3095624" cy="4891088"/>
            <a:chOff x="2838" y="800"/>
            <a:chExt cx="1950" cy="3081"/>
          </a:xfrm>
        </p:grpSpPr>
        <p:sp>
          <p:nvSpPr>
            <p:cNvPr id="49194" name="Rectangle 80"/>
            <p:cNvSpPr>
              <a:spLocks noChangeArrowheads="1"/>
            </p:cNvSpPr>
            <p:nvPr/>
          </p:nvSpPr>
          <p:spPr bwMode="auto">
            <a:xfrm>
              <a:off x="3032" y="3389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5" name="Line 135"/>
            <p:cNvSpPr>
              <a:spLocks noChangeShapeType="1"/>
            </p:cNvSpPr>
            <p:nvPr/>
          </p:nvSpPr>
          <p:spPr bwMode="auto">
            <a:xfrm>
              <a:off x="3138" y="3240"/>
              <a:ext cx="1" cy="38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6" name="Freeform 9"/>
            <p:cNvSpPr>
              <a:spLocks/>
            </p:cNvSpPr>
            <p:nvPr/>
          </p:nvSpPr>
          <p:spPr bwMode="auto">
            <a:xfrm>
              <a:off x="3063" y="1650"/>
              <a:ext cx="892" cy="1714"/>
            </a:xfrm>
            <a:custGeom>
              <a:avLst/>
              <a:gdLst>
                <a:gd name="T0" fmla="*/ 0 w 892"/>
                <a:gd name="T1" fmla="*/ 0 h 1714"/>
                <a:gd name="T2" fmla="*/ 199 w 892"/>
                <a:gd name="T3" fmla="*/ 125 h 1714"/>
                <a:gd name="T4" fmla="*/ 449 w 892"/>
                <a:gd name="T5" fmla="*/ 299 h 1714"/>
                <a:gd name="T6" fmla="*/ 717 w 892"/>
                <a:gd name="T7" fmla="*/ 530 h 1714"/>
                <a:gd name="T8" fmla="*/ 842 w 892"/>
                <a:gd name="T9" fmla="*/ 673 h 1714"/>
                <a:gd name="T10" fmla="*/ 892 w 892"/>
                <a:gd name="T11" fmla="*/ 760 h 1714"/>
                <a:gd name="T12" fmla="*/ 717 w 892"/>
                <a:gd name="T13" fmla="*/ 798 h 1714"/>
                <a:gd name="T14" fmla="*/ 580 w 892"/>
                <a:gd name="T15" fmla="*/ 860 h 1714"/>
                <a:gd name="T16" fmla="*/ 449 w 892"/>
                <a:gd name="T17" fmla="*/ 935 h 1714"/>
                <a:gd name="T18" fmla="*/ 312 w 892"/>
                <a:gd name="T19" fmla="*/ 1035 h 1714"/>
                <a:gd name="T20" fmla="*/ 212 w 892"/>
                <a:gd name="T21" fmla="*/ 1159 h 1714"/>
                <a:gd name="T22" fmla="*/ 137 w 892"/>
                <a:gd name="T23" fmla="*/ 1297 h 1714"/>
                <a:gd name="T24" fmla="*/ 93 w 892"/>
                <a:gd name="T25" fmla="*/ 1452 h 1714"/>
                <a:gd name="T26" fmla="*/ 68 w 892"/>
                <a:gd name="T27" fmla="*/ 1596 h 1714"/>
                <a:gd name="T28" fmla="*/ 62 w 892"/>
                <a:gd name="T29" fmla="*/ 1714 h 1714"/>
                <a:gd name="T30" fmla="*/ 0 w 892"/>
                <a:gd name="T31" fmla="*/ 1714 h 1714"/>
                <a:gd name="T32" fmla="*/ 0 w 892"/>
                <a:gd name="T33" fmla="*/ 0 h 17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2"/>
                <a:gd name="T52" fmla="*/ 0 h 1714"/>
                <a:gd name="T53" fmla="*/ 892 w 892"/>
                <a:gd name="T54" fmla="*/ 1714 h 17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2" h="1714">
                  <a:moveTo>
                    <a:pt x="0" y="0"/>
                  </a:moveTo>
                  <a:lnTo>
                    <a:pt x="199" y="125"/>
                  </a:lnTo>
                  <a:lnTo>
                    <a:pt x="449" y="299"/>
                  </a:lnTo>
                  <a:lnTo>
                    <a:pt x="717" y="530"/>
                  </a:lnTo>
                  <a:lnTo>
                    <a:pt x="842" y="673"/>
                  </a:lnTo>
                  <a:lnTo>
                    <a:pt x="892" y="760"/>
                  </a:lnTo>
                  <a:lnTo>
                    <a:pt x="717" y="798"/>
                  </a:lnTo>
                  <a:lnTo>
                    <a:pt x="580" y="860"/>
                  </a:lnTo>
                  <a:lnTo>
                    <a:pt x="449" y="935"/>
                  </a:lnTo>
                  <a:lnTo>
                    <a:pt x="312" y="1035"/>
                  </a:lnTo>
                  <a:lnTo>
                    <a:pt x="212" y="1159"/>
                  </a:lnTo>
                  <a:lnTo>
                    <a:pt x="137" y="1297"/>
                  </a:lnTo>
                  <a:lnTo>
                    <a:pt x="93" y="1452"/>
                  </a:lnTo>
                  <a:lnTo>
                    <a:pt x="68" y="1596"/>
                  </a:lnTo>
                  <a:lnTo>
                    <a:pt x="62" y="1714"/>
                  </a:lnTo>
                  <a:lnTo>
                    <a:pt x="0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7" name="Freeform 11"/>
            <p:cNvSpPr>
              <a:spLocks/>
            </p:cNvSpPr>
            <p:nvPr/>
          </p:nvSpPr>
          <p:spPr bwMode="auto">
            <a:xfrm>
              <a:off x="3063" y="1294"/>
              <a:ext cx="1409" cy="699"/>
            </a:xfrm>
            <a:custGeom>
              <a:avLst/>
              <a:gdLst>
                <a:gd name="T0" fmla="*/ 0 w 1409"/>
                <a:gd name="T1" fmla="*/ 350 h 699"/>
                <a:gd name="T2" fmla="*/ 0 w 1409"/>
                <a:gd name="T3" fmla="*/ 0 h 699"/>
                <a:gd name="T4" fmla="*/ 1409 w 1409"/>
                <a:gd name="T5" fmla="*/ 0 h 699"/>
                <a:gd name="T6" fmla="*/ 1409 w 1409"/>
                <a:gd name="T7" fmla="*/ 699 h 699"/>
                <a:gd name="T8" fmla="*/ 0 w 1409"/>
                <a:gd name="T9" fmla="*/ 350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9"/>
                <a:gd name="T16" fmla="*/ 0 h 699"/>
                <a:gd name="T17" fmla="*/ 1409 w 1409"/>
                <a:gd name="T18" fmla="*/ 699 h 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9" h="699">
                  <a:moveTo>
                    <a:pt x="0" y="350"/>
                  </a:moveTo>
                  <a:lnTo>
                    <a:pt x="0" y="0"/>
                  </a:lnTo>
                  <a:lnTo>
                    <a:pt x="1409" y="0"/>
                  </a:lnTo>
                  <a:lnTo>
                    <a:pt x="1409" y="699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8" name="Rectangle 15"/>
            <p:cNvSpPr>
              <a:spLocks noChangeArrowheads="1"/>
            </p:cNvSpPr>
            <p:nvPr/>
          </p:nvSpPr>
          <p:spPr bwMode="auto">
            <a:xfrm>
              <a:off x="3953" y="2043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199" name="Rectangle 16"/>
            <p:cNvSpPr>
              <a:spLocks noChangeArrowheads="1"/>
            </p:cNvSpPr>
            <p:nvPr/>
          </p:nvSpPr>
          <p:spPr bwMode="auto">
            <a:xfrm>
              <a:off x="4048" y="2055"/>
              <a:ext cx="11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0" name="Rectangle 17"/>
            <p:cNvSpPr>
              <a:spLocks noChangeArrowheads="1"/>
            </p:cNvSpPr>
            <p:nvPr/>
          </p:nvSpPr>
          <p:spPr bwMode="auto">
            <a:xfrm>
              <a:off x="4168" y="2048"/>
              <a:ext cx="11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201" name="Rectangle 18"/>
            <p:cNvSpPr>
              <a:spLocks noChangeArrowheads="1"/>
            </p:cNvSpPr>
            <p:nvPr/>
          </p:nvSpPr>
          <p:spPr bwMode="auto">
            <a:xfrm>
              <a:off x="2838" y="2262"/>
              <a:ext cx="2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2" name="Rectangle 21"/>
            <p:cNvSpPr>
              <a:spLocks noChangeArrowheads="1"/>
            </p:cNvSpPr>
            <p:nvPr/>
          </p:nvSpPr>
          <p:spPr bwMode="auto">
            <a:xfrm>
              <a:off x="2851" y="1077"/>
              <a:ext cx="401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1900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5" name="Rectangle 74"/>
            <p:cNvSpPr>
              <a:spLocks noChangeArrowheads="1"/>
            </p:cNvSpPr>
            <p:nvPr/>
          </p:nvSpPr>
          <p:spPr bwMode="auto">
            <a:xfrm>
              <a:off x="4230" y="3502"/>
              <a:ext cx="55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  <a:latin typeface="Arial"/>
                  <a:cs typeface="Arial"/>
                </a:rPr>
                <a:t>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6" name="Rectangle 75"/>
            <p:cNvSpPr>
              <a:spLocks noChangeArrowheads="1"/>
            </p:cNvSpPr>
            <p:nvPr/>
          </p:nvSpPr>
          <p:spPr bwMode="auto">
            <a:xfrm>
              <a:off x="3468" y="3389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7" name="Rectangle 77"/>
            <p:cNvSpPr>
              <a:spLocks noChangeArrowheads="1"/>
            </p:cNvSpPr>
            <p:nvPr/>
          </p:nvSpPr>
          <p:spPr bwMode="auto">
            <a:xfrm>
              <a:off x="3106" y="3639"/>
              <a:ext cx="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FF0066"/>
                  </a:solidFill>
                  <a:latin typeface="Arial"/>
                  <a:cs typeface="Arial"/>
                </a:rPr>
                <a:t>2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8" name="Rectangle 78"/>
            <p:cNvSpPr>
              <a:spLocks noChangeArrowheads="1"/>
            </p:cNvSpPr>
            <p:nvPr/>
          </p:nvSpPr>
          <p:spPr bwMode="auto">
            <a:xfrm>
              <a:off x="3948" y="3395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09" name="Rectangle 81"/>
            <p:cNvSpPr>
              <a:spLocks noChangeArrowheads="1"/>
            </p:cNvSpPr>
            <p:nvPr/>
          </p:nvSpPr>
          <p:spPr bwMode="auto">
            <a:xfrm>
              <a:off x="2982" y="3508"/>
              <a:ext cx="14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990099"/>
                  </a:solidFill>
                  <a:latin typeface="Arial"/>
                  <a:cs typeface="Arial"/>
                </a:rPr>
                <a:t>C</a:t>
              </a:r>
              <a:r>
                <a:rPr lang="en-US" sz="1600" i="0" baseline="-19000">
                  <a:solidFill>
                    <a:srgbClr val="9900CC"/>
                  </a:solidFill>
                  <a:latin typeface="Arial"/>
                  <a:cs typeface="Arial"/>
                </a:rPr>
                <a:t>0</a:t>
              </a:r>
              <a:endParaRPr lang="en-US" sz="1400" i="0" baseline="-19000">
                <a:solidFill>
                  <a:srgbClr val="009900"/>
                </a:solidFill>
                <a:latin typeface="Arial"/>
                <a:cs typeface="Arial"/>
              </a:endParaRPr>
            </a:p>
          </p:txBody>
        </p:sp>
        <p:sp>
          <p:nvSpPr>
            <p:cNvPr id="49210" name="Line 83"/>
            <p:cNvSpPr>
              <a:spLocks noChangeShapeType="1"/>
            </p:cNvSpPr>
            <p:nvPr/>
          </p:nvSpPr>
          <p:spPr bwMode="auto">
            <a:xfrm flipV="1">
              <a:off x="3537" y="3338"/>
              <a:ext cx="1" cy="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1" name="Line 84"/>
            <p:cNvSpPr>
              <a:spLocks noChangeShapeType="1"/>
            </p:cNvSpPr>
            <p:nvPr/>
          </p:nvSpPr>
          <p:spPr bwMode="auto">
            <a:xfrm flipV="1">
              <a:off x="4005" y="3338"/>
              <a:ext cx="1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2" name="Rectangle 85"/>
            <p:cNvSpPr>
              <a:spLocks noChangeArrowheads="1"/>
            </p:cNvSpPr>
            <p:nvPr/>
          </p:nvSpPr>
          <p:spPr bwMode="auto">
            <a:xfrm>
              <a:off x="2838" y="1743"/>
              <a:ext cx="2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3" name="Rectangle 87"/>
            <p:cNvSpPr>
              <a:spLocks noChangeArrowheads="1"/>
            </p:cNvSpPr>
            <p:nvPr/>
          </p:nvSpPr>
          <p:spPr bwMode="auto">
            <a:xfrm>
              <a:off x="2838" y="2797"/>
              <a:ext cx="2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4" name="Rectangle 89"/>
            <p:cNvSpPr>
              <a:spLocks noChangeArrowheads="1"/>
            </p:cNvSpPr>
            <p:nvPr/>
          </p:nvSpPr>
          <p:spPr bwMode="auto">
            <a:xfrm>
              <a:off x="4273" y="1706"/>
              <a:ext cx="12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5" name="Rectangle 90"/>
            <p:cNvSpPr>
              <a:spLocks noChangeArrowheads="1"/>
            </p:cNvSpPr>
            <p:nvPr/>
          </p:nvSpPr>
          <p:spPr bwMode="auto">
            <a:xfrm>
              <a:off x="3649" y="2154"/>
              <a:ext cx="11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solidFill>
                  <a:srgbClr val="0033CC"/>
                </a:solidFill>
                <a:latin typeface="Arial"/>
                <a:cs typeface="Arial"/>
              </a:endParaRPr>
            </a:p>
          </p:txBody>
        </p:sp>
        <p:sp>
          <p:nvSpPr>
            <p:cNvPr id="49216" name="Rectangle 91"/>
            <p:cNvSpPr>
              <a:spLocks noChangeArrowheads="1"/>
            </p:cNvSpPr>
            <p:nvPr/>
          </p:nvSpPr>
          <p:spPr bwMode="auto">
            <a:xfrm>
              <a:off x="3743" y="2154"/>
              <a:ext cx="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>
                  <a:solidFill>
                    <a:srgbClr val="006699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7" name="Line 92"/>
            <p:cNvSpPr>
              <a:spLocks noChangeShapeType="1"/>
            </p:cNvSpPr>
            <p:nvPr/>
          </p:nvSpPr>
          <p:spPr bwMode="auto">
            <a:xfrm>
              <a:off x="3044" y="2853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8" name="Line 93"/>
            <p:cNvSpPr>
              <a:spLocks noChangeShapeType="1"/>
            </p:cNvSpPr>
            <p:nvPr/>
          </p:nvSpPr>
          <p:spPr bwMode="auto">
            <a:xfrm>
              <a:off x="3044" y="2329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19" name="Line 94"/>
            <p:cNvSpPr>
              <a:spLocks noChangeShapeType="1"/>
            </p:cNvSpPr>
            <p:nvPr/>
          </p:nvSpPr>
          <p:spPr bwMode="auto">
            <a:xfrm>
              <a:off x="3038" y="1806"/>
              <a:ext cx="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0" name="Rectangle 95"/>
            <p:cNvSpPr>
              <a:spLocks noChangeArrowheads="1"/>
            </p:cNvSpPr>
            <p:nvPr/>
          </p:nvSpPr>
          <p:spPr bwMode="auto">
            <a:xfrm>
              <a:off x="4404" y="3401"/>
              <a:ext cx="14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1" name="Line 98"/>
            <p:cNvSpPr>
              <a:spLocks noChangeShapeType="1"/>
            </p:cNvSpPr>
            <p:nvPr/>
          </p:nvSpPr>
          <p:spPr bwMode="auto">
            <a:xfrm>
              <a:off x="3955" y="2404"/>
              <a:ext cx="518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2" name="Rectangle 129"/>
            <p:cNvSpPr>
              <a:spLocks noChangeArrowheads="1"/>
            </p:cNvSpPr>
            <p:nvPr/>
          </p:nvSpPr>
          <p:spPr bwMode="auto">
            <a:xfrm>
              <a:off x="3658" y="2836"/>
              <a:ext cx="11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223" name="Rectangle 130"/>
            <p:cNvSpPr>
              <a:spLocks noChangeArrowheads="1"/>
            </p:cNvSpPr>
            <p:nvPr/>
          </p:nvSpPr>
          <p:spPr bwMode="auto">
            <a:xfrm>
              <a:off x="3768" y="2835"/>
              <a:ext cx="11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4" name="Rectangle 131"/>
            <p:cNvSpPr>
              <a:spLocks noChangeArrowheads="1"/>
            </p:cNvSpPr>
            <p:nvPr/>
          </p:nvSpPr>
          <p:spPr bwMode="auto">
            <a:xfrm>
              <a:off x="3876" y="2828"/>
              <a:ext cx="11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 dirty="0" err="1" smtClean="0">
                  <a:solidFill>
                    <a:srgbClr val="CC0000"/>
                  </a:solidFill>
                  <a:latin typeface="Arial"/>
                  <a:cs typeface="Arial"/>
                </a:rPr>
                <a:t>β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225" name="Rectangle 132"/>
            <p:cNvSpPr>
              <a:spLocks noChangeArrowheads="1"/>
            </p:cNvSpPr>
            <p:nvPr/>
          </p:nvSpPr>
          <p:spPr bwMode="auto">
            <a:xfrm>
              <a:off x="3060" y="1297"/>
              <a:ext cx="1416" cy="209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6" name="Rectangle 133"/>
            <p:cNvSpPr>
              <a:spLocks noChangeArrowheads="1"/>
            </p:cNvSpPr>
            <p:nvPr/>
          </p:nvSpPr>
          <p:spPr bwMode="auto">
            <a:xfrm>
              <a:off x="2844" y="1251"/>
              <a:ext cx="2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Arial"/>
                  <a:cs typeface="Arial"/>
                </a:rPr>
                <a:t>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7" name="Rectangle 138"/>
            <p:cNvSpPr>
              <a:spLocks noChangeArrowheads="1"/>
            </p:cNvSpPr>
            <p:nvPr/>
          </p:nvSpPr>
          <p:spPr bwMode="auto">
            <a:xfrm>
              <a:off x="3081" y="3745"/>
              <a:ext cx="11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FF0066"/>
                  </a:solidFill>
                  <a:latin typeface="Arial"/>
                  <a:cs typeface="Arial"/>
                </a:rPr>
                <a:t>(room </a:t>
              </a:r>
              <a:r>
                <a:rPr lang="en-US" sz="1400">
                  <a:solidFill>
                    <a:srgbClr val="FF0066"/>
                  </a:solidFill>
                  <a:latin typeface="Arial"/>
                  <a:cs typeface="Arial"/>
                </a:rPr>
                <a:t>T</a:t>
              </a:r>
              <a:r>
                <a:rPr lang="en-US" sz="1400" i="0">
                  <a:solidFill>
                    <a:srgbClr val="FF0066"/>
                  </a:solidFill>
                  <a:latin typeface="Arial"/>
                  <a:cs typeface="Arial"/>
                </a:rPr>
                <a:t> solubility limit)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28" name="Rectangle 139"/>
            <p:cNvSpPr>
              <a:spLocks noChangeArrowheads="1"/>
            </p:cNvSpPr>
            <p:nvPr/>
          </p:nvSpPr>
          <p:spPr bwMode="auto">
            <a:xfrm>
              <a:off x="2876" y="2390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990099"/>
                  </a:solidFill>
                  <a:latin typeface="Arial"/>
                  <a:cs typeface="Arial"/>
                </a:rPr>
                <a:t>T</a:t>
              </a:r>
              <a:r>
                <a:rPr lang="en-US" sz="1600" baseline="-25000">
                  <a:solidFill>
                    <a:srgbClr val="990099"/>
                  </a:solidFill>
                  <a:latin typeface="Arial"/>
                  <a:cs typeface="Arial"/>
                </a:rPr>
                <a:t>E</a:t>
              </a:r>
              <a:endParaRPr lang="en-US" sz="1600" baseline="-25000">
                <a:latin typeface="Arial"/>
                <a:cs typeface="Arial"/>
              </a:endParaRPr>
            </a:p>
          </p:txBody>
        </p:sp>
        <p:sp>
          <p:nvSpPr>
            <p:cNvPr id="49229" name="Line 141"/>
            <p:cNvSpPr>
              <a:spLocks noChangeShapeType="1"/>
            </p:cNvSpPr>
            <p:nvPr/>
          </p:nvSpPr>
          <p:spPr bwMode="auto">
            <a:xfrm>
              <a:off x="3038" y="2404"/>
              <a:ext cx="56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9230" name="Rectangle 142"/>
            <p:cNvSpPr>
              <a:spLocks noChangeArrowheads="1"/>
            </p:cNvSpPr>
            <p:nvPr/>
          </p:nvSpPr>
          <p:spPr bwMode="auto">
            <a:xfrm>
              <a:off x="3505" y="800"/>
              <a:ext cx="45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Pb</a:t>
              </a:r>
              <a:r>
                <a:rPr lang="en-US" sz="1900" i="0" dirty="0" err="1">
                  <a:solidFill>
                    <a:srgbClr val="000000"/>
                  </a:solidFill>
                  <a:latin typeface="Arial"/>
                  <a:cs typeface="Arial"/>
                </a:rPr>
                <a:t>-Sn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9232" name="Line 144"/>
            <p:cNvSpPr>
              <a:spLocks noChangeShapeType="1"/>
            </p:cNvSpPr>
            <p:nvPr/>
          </p:nvSpPr>
          <p:spPr bwMode="auto">
            <a:xfrm>
              <a:off x="3114" y="1404"/>
              <a:ext cx="0" cy="212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5233988" y="2282825"/>
            <a:ext cx="1493837" cy="539750"/>
            <a:chOff x="3104" y="1438"/>
            <a:chExt cx="941" cy="340"/>
          </a:xfrm>
        </p:grpSpPr>
        <p:grpSp>
          <p:nvGrpSpPr>
            <p:cNvPr id="49179" name="Group 150"/>
            <p:cNvGrpSpPr>
              <a:grpSpLocks/>
            </p:cNvGrpSpPr>
            <p:nvPr/>
          </p:nvGrpSpPr>
          <p:grpSpPr bwMode="auto">
            <a:xfrm>
              <a:off x="3119" y="1438"/>
              <a:ext cx="926" cy="340"/>
              <a:chOff x="3119" y="1438"/>
              <a:chExt cx="926" cy="340"/>
            </a:xfrm>
          </p:grpSpPr>
          <p:sp>
            <p:nvSpPr>
              <p:cNvPr id="49181" name="Rectangle 104"/>
              <p:cNvSpPr>
                <a:spLocks noChangeArrowheads="1"/>
              </p:cNvSpPr>
              <p:nvPr/>
            </p:nvSpPr>
            <p:spPr bwMode="auto">
              <a:xfrm>
                <a:off x="3948" y="1557"/>
                <a:ext cx="8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i="0" dirty="0" err="1" smtClean="0">
                    <a:solidFill>
                      <a:srgbClr val="0033CC"/>
                    </a:solidFill>
                    <a:latin typeface="Arial"/>
                    <a:cs typeface="Arial"/>
                  </a:rPr>
                  <a:t>α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9182" name="Line 105"/>
              <p:cNvSpPr>
                <a:spLocks noChangeShapeType="1"/>
              </p:cNvSpPr>
              <p:nvPr/>
            </p:nvSpPr>
            <p:spPr bwMode="auto">
              <a:xfrm flipV="1">
                <a:off x="3119" y="1644"/>
                <a:ext cx="461" cy="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83" name="Rectangle 114"/>
              <p:cNvSpPr>
                <a:spLocks noChangeArrowheads="1"/>
              </p:cNvSpPr>
              <p:nvPr/>
            </p:nvSpPr>
            <p:spPr bwMode="auto">
              <a:xfrm>
                <a:off x="3955" y="1438"/>
                <a:ext cx="9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9900"/>
                    </a:solidFill>
                    <a:latin typeface="Arial"/>
                    <a:cs typeface="Arial"/>
                  </a:rPr>
                  <a:t>L</a:t>
                </a:r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49184" name="Group 149"/>
              <p:cNvGrpSpPr>
                <a:grpSpLocks/>
              </p:cNvGrpSpPr>
              <p:nvPr/>
            </p:nvGrpSpPr>
            <p:grpSpPr bwMode="auto">
              <a:xfrm>
                <a:off x="3577" y="1447"/>
                <a:ext cx="365" cy="331"/>
                <a:chOff x="3577" y="1447"/>
                <a:chExt cx="365" cy="331"/>
              </a:xfrm>
            </p:grpSpPr>
            <p:sp>
              <p:nvSpPr>
                <p:cNvPr id="49185" name="Oval 107"/>
                <p:cNvSpPr>
                  <a:spLocks noChangeArrowheads="1"/>
                </p:cNvSpPr>
                <p:nvPr/>
              </p:nvSpPr>
              <p:spPr bwMode="auto">
                <a:xfrm>
                  <a:off x="3577" y="1447"/>
                  <a:ext cx="331" cy="331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86" name="Freeform 108"/>
                <p:cNvSpPr>
                  <a:spLocks/>
                </p:cNvSpPr>
                <p:nvPr/>
              </p:nvSpPr>
              <p:spPr bwMode="auto">
                <a:xfrm>
                  <a:off x="3705" y="1488"/>
                  <a:ext cx="63" cy="43"/>
                </a:xfrm>
                <a:custGeom>
                  <a:avLst/>
                  <a:gdLst>
                    <a:gd name="T0" fmla="*/ 31 w 63"/>
                    <a:gd name="T1" fmla="*/ 0 h 43"/>
                    <a:gd name="T2" fmla="*/ 13 w 63"/>
                    <a:gd name="T3" fmla="*/ 0 h 43"/>
                    <a:gd name="T4" fmla="*/ 0 w 63"/>
                    <a:gd name="T5" fmla="*/ 6 h 43"/>
                    <a:gd name="T6" fmla="*/ 0 w 63"/>
                    <a:gd name="T7" fmla="*/ 25 h 43"/>
                    <a:gd name="T8" fmla="*/ 0 w 63"/>
                    <a:gd name="T9" fmla="*/ 31 h 43"/>
                    <a:gd name="T10" fmla="*/ 13 w 63"/>
                    <a:gd name="T11" fmla="*/ 43 h 43"/>
                    <a:gd name="T12" fmla="*/ 31 w 63"/>
                    <a:gd name="T13" fmla="*/ 43 h 43"/>
                    <a:gd name="T14" fmla="*/ 50 w 63"/>
                    <a:gd name="T15" fmla="*/ 43 h 43"/>
                    <a:gd name="T16" fmla="*/ 63 w 63"/>
                    <a:gd name="T17" fmla="*/ 31 h 43"/>
                    <a:gd name="T18" fmla="*/ 63 w 63"/>
                    <a:gd name="T19" fmla="*/ 12 h 43"/>
                    <a:gd name="T20" fmla="*/ 56 w 63"/>
                    <a:gd name="T21" fmla="*/ 6 h 43"/>
                    <a:gd name="T22" fmla="*/ 44 w 63"/>
                    <a:gd name="T23" fmla="*/ 0 h 43"/>
                    <a:gd name="T24" fmla="*/ 31 w 63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43"/>
                    <a:gd name="T41" fmla="*/ 63 w 63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43">
                      <a:moveTo>
                        <a:pt x="31" y="0"/>
                      </a:moveTo>
                      <a:lnTo>
                        <a:pt x="13" y="0"/>
                      </a:lnTo>
                      <a:lnTo>
                        <a:pt x="0" y="6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3" y="43"/>
                      </a:lnTo>
                      <a:lnTo>
                        <a:pt x="31" y="43"/>
                      </a:lnTo>
                      <a:lnTo>
                        <a:pt x="50" y="43"/>
                      </a:lnTo>
                      <a:lnTo>
                        <a:pt x="63" y="31"/>
                      </a:lnTo>
                      <a:lnTo>
                        <a:pt x="63" y="12"/>
                      </a:lnTo>
                      <a:lnTo>
                        <a:pt x="56" y="6"/>
                      </a:lnTo>
                      <a:lnTo>
                        <a:pt x="44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87" name="Freeform 109"/>
                <p:cNvSpPr>
                  <a:spLocks/>
                </p:cNvSpPr>
                <p:nvPr/>
              </p:nvSpPr>
              <p:spPr bwMode="auto">
                <a:xfrm>
                  <a:off x="3811" y="1544"/>
                  <a:ext cx="50" cy="62"/>
                </a:xfrm>
                <a:custGeom>
                  <a:avLst/>
                  <a:gdLst>
                    <a:gd name="T0" fmla="*/ 13 w 50"/>
                    <a:gd name="T1" fmla="*/ 0 h 62"/>
                    <a:gd name="T2" fmla="*/ 0 w 50"/>
                    <a:gd name="T3" fmla="*/ 25 h 62"/>
                    <a:gd name="T4" fmla="*/ 0 w 50"/>
                    <a:gd name="T5" fmla="*/ 37 h 62"/>
                    <a:gd name="T6" fmla="*/ 13 w 50"/>
                    <a:gd name="T7" fmla="*/ 56 h 62"/>
                    <a:gd name="T8" fmla="*/ 25 w 50"/>
                    <a:gd name="T9" fmla="*/ 62 h 62"/>
                    <a:gd name="T10" fmla="*/ 38 w 50"/>
                    <a:gd name="T11" fmla="*/ 50 h 62"/>
                    <a:gd name="T12" fmla="*/ 50 w 50"/>
                    <a:gd name="T13" fmla="*/ 31 h 62"/>
                    <a:gd name="T14" fmla="*/ 50 w 50"/>
                    <a:gd name="T15" fmla="*/ 19 h 62"/>
                    <a:gd name="T16" fmla="*/ 38 w 50"/>
                    <a:gd name="T17" fmla="*/ 6 h 62"/>
                    <a:gd name="T18" fmla="*/ 25 w 50"/>
                    <a:gd name="T19" fmla="*/ 0 h 62"/>
                    <a:gd name="T20" fmla="*/ 13 w 50"/>
                    <a:gd name="T21" fmla="*/ 0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"/>
                    <a:gd name="T34" fmla="*/ 0 h 62"/>
                    <a:gd name="T35" fmla="*/ 50 w 50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" h="62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0" y="37"/>
                      </a:lnTo>
                      <a:lnTo>
                        <a:pt x="13" y="56"/>
                      </a:lnTo>
                      <a:lnTo>
                        <a:pt x="25" y="62"/>
                      </a:lnTo>
                      <a:lnTo>
                        <a:pt x="38" y="50"/>
                      </a:lnTo>
                      <a:lnTo>
                        <a:pt x="50" y="31"/>
                      </a:lnTo>
                      <a:lnTo>
                        <a:pt x="50" y="19"/>
                      </a:lnTo>
                      <a:lnTo>
                        <a:pt x="38" y="6"/>
                      </a:lnTo>
                      <a:lnTo>
                        <a:pt x="25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88" name="Freeform 110"/>
                <p:cNvSpPr>
                  <a:spLocks/>
                </p:cNvSpPr>
                <p:nvPr/>
              </p:nvSpPr>
              <p:spPr bwMode="auto">
                <a:xfrm>
                  <a:off x="3743" y="1600"/>
                  <a:ext cx="62" cy="69"/>
                </a:xfrm>
                <a:custGeom>
                  <a:avLst/>
                  <a:gdLst>
                    <a:gd name="T0" fmla="*/ 37 w 62"/>
                    <a:gd name="T1" fmla="*/ 6 h 69"/>
                    <a:gd name="T2" fmla="*/ 25 w 62"/>
                    <a:gd name="T3" fmla="*/ 0 h 69"/>
                    <a:gd name="T4" fmla="*/ 12 w 62"/>
                    <a:gd name="T5" fmla="*/ 0 h 69"/>
                    <a:gd name="T6" fmla="*/ 6 w 62"/>
                    <a:gd name="T7" fmla="*/ 12 h 69"/>
                    <a:gd name="T8" fmla="*/ 0 w 62"/>
                    <a:gd name="T9" fmla="*/ 31 h 69"/>
                    <a:gd name="T10" fmla="*/ 6 w 62"/>
                    <a:gd name="T11" fmla="*/ 56 h 69"/>
                    <a:gd name="T12" fmla="*/ 18 w 62"/>
                    <a:gd name="T13" fmla="*/ 69 h 69"/>
                    <a:gd name="T14" fmla="*/ 31 w 62"/>
                    <a:gd name="T15" fmla="*/ 69 h 69"/>
                    <a:gd name="T16" fmla="*/ 56 w 62"/>
                    <a:gd name="T17" fmla="*/ 50 h 69"/>
                    <a:gd name="T18" fmla="*/ 62 w 62"/>
                    <a:gd name="T19" fmla="*/ 37 h 69"/>
                    <a:gd name="T20" fmla="*/ 56 w 62"/>
                    <a:gd name="T21" fmla="*/ 19 h 69"/>
                    <a:gd name="T22" fmla="*/ 37 w 62"/>
                    <a:gd name="T23" fmla="*/ 6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69"/>
                    <a:gd name="T38" fmla="*/ 62 w 62"/>
                    <a:gd name="T39" fmla="*/ 69 h 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69">
                      <a:moveTo>
                        <a:pt x="37" y="6"/>
                      </a:move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6" y="12"/>
                      </a:lnTo>
                      <a:lnTo>
                        <a:pt x="0" y="31"/>
                      </a:lnTo>
                      <a:lnTo>
                        <a:pt x="6" y="56"/>
                      </a:lnTo>
                      <a:lnTo>
                        <a:pt x="18" y="69"/>
                      </a:lnTo>
                      <a:lnTo>
                        <a:pt x="31" y="69"/>
                      </a:lnTo>
                      <a:lnTo>
                        <a:pt x="56" y="50"/>
                      </a:lnTo>
                      <a:lnTo>
                        <a:pt x="62" y="37"/>
                      </a:lnTo>
                      <a:lnTo>
                        <a:pt x="56" y="19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89" name="Freeform 111"/>
                <p:cNvSpPr>
                  <a:spLocks/>
                </p:cNvSpPr>
                <p:nvPr/>
              </p:nvSpPr>
              <p:spPr bwMode="auto">
                <a:xfrm>
                  <a:off x="3805" y="1675"/>
                  <a:ext cx="56" cy="56"/>
                </a:xfrm>
                <a:custGeom>
                  <a:avLst/>
                  <a:gdLst>
                    <a:gd name="T0" fmla="*/ 50 w 56"/>
                    <a:gd name="T1" fmla="*/ 6 h 56"/>
                    <a:gd name="T2" fmla="*/ 25 w 56"/>
                    <a:gd name="T3" fmla="*/ 0 h 56"/>
                    <a:gd name="T4" fmla="*/ 19 w 56"/>
                    <a:gd name="T5" fmla="*/ 0 h 56"/>
                    <a:gd name="T6" fmla="*/ 6 w 56"/>
                    <a:gd name="T7" fmla="*/ 12 h 56"/>
                    <a:gd name="T8" fmla="*/ 0 w 56"/>
                    <a:gd name="T9" fmla="*/ 25 h 56"/>
                    <a:gd name="T10" fmla="*/ 6 w 56"/>
                    <a:gd name="T11" fmla="*/ 37 h 56"/>
                    <a:gd name="T12" fmla="*/ 12 w 56"/>
                    <a:gd name="T13" fmla="*/ 43 h 56"/>
                    <a:gd name="T14" fmla="*/ 31 w 56"/>
                    <a:gd name="T15" fmla="*/ 56 h 56"/>
                    <a:gd name="T16" fmla="*/ 44 w 56"/>
                    <a:gd name="T17" fmla="*/ 43 h 56"/>
                    <a:gd name="T18" fmla="*/ 56 w 56"/>
                    <a:gd name="T19" fmla="*/ 31 h 56"/>
                    <a:gd name="T20" fmla="*/ 56 w 56"/>
                    <a:gd name="T21" fmla="*/ 18 h 56"/>
                    <a:gd name="T22" fmla="*/ 50 w 56"/>
                    <a:gd name="T23" fmla="*/ 6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6"/>
                    <a:gd name="T38" fmla="*/ 56 w 56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6">
                      <a:moveTo>
                        <a:pt x="50" y="6"/>
                      </a:move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6" y="12"/>
                      </a:lnTo>
                      <a:lnTo>
                        <a:pt x="0" y="25"/>
                      </a:lnTo>
                      <a:lnTo>
                        <a:pt x="6" y="37"/>
                      </a:lnTo>
                      <a:lnTo>
                        <a:pt x="12" y="43"/>
                      </a:lnTo>
                      <a:lnTo>
                        <a:pt x="31" y="56"/>
                      </a:lnTo>
                      <a:lnTo>
                        <a:pt x="44" y="43"/>
                      </a:lnTo>
                      <a:lnTo>
                        <a:pt x="56" y="31"/>
                      </a:lnTo>
                      <a:lnTo>
                        <a:pt x="56" y="18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90" name="Freeform 112"/>
                <p:cNvSpPr>
                  <a:spLocks/>
                </p:cNvSpPr>
                <p:nvPr/>
              </p:nvSpPr>
              <p:spPr bwMode="auto">
                <a:xfrm>
                  <a:off x="3655" y="1662"/>
                  <a:ext cx="56" cy="56"/>
                </a:xfrm>
                <a:custGeom>
                  <a:avLst/>
                  <a:gdLst>
                    <a:gd name="T0" fmla="*/ 50 w 56"/>
                    <a:gd name="T1" fmla="*/ 13 h 56"/>
                    <a:gd name="T2" fmla="*/ 38 w 56"/>
                    <a:gd name="T3" fmla="*/ 0 h 56"/>
                    <a:gd name="T4" fmla="*/ 19 w 56"/>
                    <a:gd name="T5" fmla="*/ 0 h 56"/>
                    <a:gd name="T6" fmla="*/ 7 w 56"/>
                    <a:gd name="T7" fmla="*/ 7 h 56"/>
                    <a:gd name="T8" fmla="*/ 0 w 56"/>
                    <a:gd name="T9" fmla="*/ 25 h 56"/>
                    <a:gd name="T10" fmla="*/ 0 w 56"/>
                    <a:gd name="T11" fmla="*/ 44 h 56"/>
                    <a:gd name="T12" fmla="*/ 19 w 56"/>
                    <a:gd name="T13" fmla="*/ 56 h 56"/>
                    <a:gd name="T14" fmla="*/ 38 w 56"/>
                    <a:gd name="T15" fmla="*/ 56 h 56"/>
                    <a:gd name="T16" fmla="*/ 56 w 56"/>
                    <a:gd name="T17" fmla="*/ 50 h 56"/>
                    <a:gd name="T18" fmla="*/ 56 w 56"/>
                    <a:gd name="T19" fmla="*/ 31 h 56"/>
                    <a:gd name="T20" fmla="*/ 50 w 56"/>
                    <a:gd name="T21" fmla="*/ 19 h 56"/>
                    <a:gd name="T22" fmla="*/ 50 w 56"/>
                    <a:gd name="T23" fmla="*/ 13 h 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6"/>
                    <a:gd name="T38" fmla="*/ 56 w 56"/>
                    <a:gd name="T39" fmla="*/ 56 h 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6">
                      <a:moveTo>
                        <a:pt x="50" y="13"/>
                      </a:moveTo>
                      <a:lnTo>
                        <a:pt x="38" y="0"/>
                      </a:lnTo>
                      <a:lnTo>
                        <a:pt x="19" y="0"/>
                      </a:lnTo>
                      <a:lnTo>
                        <a:pt x="7" y="7"/>
                      </a:lnTo>
                      <a:lnTo>
                        <a:pt x="0" y="25"/>
                      </a:lnTo>
                      <a:lnTo>
                        <a:pt x="0" y="44"/>
                      </a:lnTo>
                      <a:lnTo>
                        <a:pt x="19" y="56"/>
                      </a:lnTo>
                      <a:lnTo>
                        <a:pt x="38" y="56"/>
                      </a:lnTo>
                      <a:lnTo>
                        <a:pt x="56" y="50"/>
                      </a:lnTo>
                      <a:lnTo>
                        <a:pt x="56" y="31"/>
                      </a:lnTo>
                      <a:lnTo>
                        <a:pt x="50" y="19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91" name="Freeform 113"/>
                <p:cNvSpPr>
                  <a:spLocks/>
                </p:cNvSpPr>
                <p:nvPr/>
              </p:nvSpPr>
              <p:spPr bwMode="auto">
                <a:xfrm>
                  <a:off x="3630" y="1556"/>
                  <a:ext cx="63" cy="69"/>
                </a:xfrm>
                <a:custGeom>
                  <a:avLst/>
                  <a:gdLst>
                    <a:gd name="T0" fmla="*/ 44 w 63"/>
                    <a:gd name="T1" fmla="*/ 7 h 69"/>
                    <a:gd name="T2" fmla="*/ 25 w 63"/>
                    <a:gd name="T3" fmla="*/ 0 h 69"/>
                    <a:gd name="T4" fmla="*/ 19 w 63"/>
                    <a:gd name="T5" fmla="*/ 13 h 69"/>
                    <a:gd name="T6" fmla="*/ 7 w 63"/>
                    <a:gd name="T7" fmla="*/ 31 h 69"/>
                    <a:gd name="T8" fmla="*/ 0 w 63"/>
                    <a:gd name="T9" fmla="*/ 44 h 69"/>
                    <a:gd name="T10" fmla="*/ 7 w 63"/>
                    <a:gd name="T11" fmla="*/ 56 h 69"/>
                    <a:gd name="T12" fmla="*/ 32 w 63"/>
                    <a:gd name="T13" fmla="*/ 69 h 69"/>
                    <a:gd name="T14" fmla="*/ 50 w 63"/>
                    <a:gd name="T15" fmla="*/ 69 h 69"/>
                    <a:gd name="T16" fmla="*/ 63 w 63"/>
                    <a:gd name="T17" fmla="*/ 56 h 69"/>
                    <a:gd name="T18" fmla="*/ 63 w 63"/>
                    <a:gd name="T19" fmla="*/ 44 h 69"/>
                    <a:gd name="T20" fmla="*/ 63 w 63"/>
                    <a:gd name="T21" fmla="*/ 31 h 69"/>
                    <a:gd name="T22" fmla="*/ 57 w 63"/>
                    <a:gd name="T23" fmla="*/ 19 h 69"/>
                    <a:gd name="T24" fmla="*/ 50 w 63"/>
                    <a:gd name="T25" fmla="*/ 7 h 69"/>
                    <a:gd name="T26" fmla="*/ 38 w 63"/>
                    <a:gd name="T27" fmla="*/ 0 h 69"/>
                    <a:gd name="T28" fmla="*/ 25 w 63"/>
                    <a:gd name="T29" fmla="*/ 0 h 69"/>
                    <a:gd name="T30" fmla="*/ 44 w 63"/>
                    <a:gd name="T31" fmla="*/ 7 h 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3"/>
                    <a:gd name="T49" fmla="*/ 0 h 69"/>
                    <a:gd name="T50" fmla="*/ 63 w 63"/>
                    <a:gd name="T51" fmla="*/ 69 h 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3" h="69">
                      <a:moveTo>
                        <a:pt x="44" y="7"/>
                      </a:moveTo>
                      <a:lnTo>
                        <a:pt x="25" y="0"/>
                      </a:lnTo>
                      <a:lnTo>
                        <a:pt x="19" y="13"/>
                      </a:lnTo>
                      <a:lnTo>
                        <a:pt x="7" y="31"/>
                      </a:lnTo>
                      <a:lnTo>
                        <a:pt x="0" y="44"/>
                      </a:lnTo>
                      <a:lnTo>
                        <a:pt x="7" y="56"/>
                      </a:lnTo>
                      <a:lnTo>
                        <a:pt x="32" y="69"/>
                      </a:lnTo>
                      <a:lnTo>
                        <a:pt x="50" y="69"/>
                      </a:lnTo>
                      <a:lnTo>
                        <a:pt x="63" y="56"/>
                      </a:lnTo>
                      <a:lnTo>
                        <a:pt x="63" y="44"/>
                      </a:lnTo>
                      <a:lnTo>
                        <a:pt x="63" y="31"/>
                      </a:lnTo>
                      <a:lnTo>
                        <a:pt x="57" y="19"/>
                      </a:lnTo>
                      <a:lnTo>
                        <a:pt x="50" y="7"/>
                      </a:ln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92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849" y="1494"/>
                  <a:ext cx="93" cy="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49193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854" y="1636"/>
                  <a:ext cx="86" cy="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49180" name="Oval 152"/>
            <p:cNvSpPr>
              <a:spLocks noChangeArrowheads="1"/>
            </p:cNvSpPr>
            <p:nvPr/>
          </p:nvSpPr>
          <p:spPr bwMode="auto">
            <a:xfrm>
              <a:off x="3104" y="1664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5233988" y="1749425"/>
            <a:ext cx="1762125" cy="865188"/>
            <a:chOff x="3104" y="1102"/>
            <a:chExt cx="1110" cy="545"/>
          </a:xfrm>
        </p:grpSpPr>
        <p:grpSp>
          <p:nvGrpSpPr>
            <p:cNvPr id="49173" name="Group 154"/>
            <p:cNvGrpSpPr>
              <a:grpSpLocks/>
            </p:cNvGrpSpPr>
            <p:nvPr/>
          </p:nvGrpSpPr>
          <p:grpSpPr bwMode="auto">
            <a:xfrm>
              <a:off x="3138" y="1102"/>
              <a:ext cx="1076" cy="545"/>
              <a:chOff x="3138" y="1102"/>
              <a:chExt cx="1076" cy="545"/>
            </a:xfrm>
          </p:grpSpPr>
          <p:sp>
            <p:nvSpPr>
              <p:cNvPr id="49175" name="Oval 14"/>
              <p:cNvSpPr>
                <a:spLocks noChangeArrowheads="1"/>
              </p:cNvSpPr>
              <p:nvPr/>
            </p:nvSpPr>
            <p:spPr bwMode="auto">
              <a:xfrm>
                <a:off x="3222" y="1316"/>
                <a:ext cx="331" cy="331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76" name="Rectangle 100"/>
              <p:cNvSpPr>
                <a:spLocks noChangeArrowheads="1"/>
              </p:cNvSpPr>
              <p:nvPr/>
            </p:nvSpPr>
            <p:spPr bwMode="auto">
              <a:xfrm>
                <a:off x="3480" y="1102"/>
                <a:ext cx="73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9900"/>
                    </a:solidFill>
                    <a:latin typeface="Arial"/>
                    <a:cs typeface="Arial"/>
                  </a:rPr>
                  <a:t>L:  C</a:t>
                </a:r>
                <a:r>
                  <a:rPr lang="en-US" sz="1600" i="0" baseline="-19000">
                    <a:solidFill>
                      <a:srgbClr val="009900"/>
                    </a:solidFill>
                    <a:latin typeface="Arial"/>
                    <a:cs typeface="Arial"/>
                  </a:rPr>
                  <a:t>0</a:t>
                </a:r>
                <a:r>
                  <a:rPr lang="en-US" sz="1400">
                    <a:solidFill>
                      <a:srgbClr val="0099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i="0">
                    <a:solidFill>
                      <a:srgbClr val="009900"/>
                    </a:solidFill>
                    <a:latin typeface="Arial"/>
                    <a:cs typeface="Arial"/>
                  </a:rPr>
                  <a:t>wt% Sn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77" name="Line 103"/>
              <p:cNvSpPr>
                <a:spLocks noChangeShapeType="1"/>
              </p:cNvSpPr>
              <p:nvPr/>
            </p:nvSpPr>
            <p:spPr bwMode="auto">
              <a:xfrm flipV="1">
                <a:off x="3138" y="1519"/>
                <a:ext cx="87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78" name="Line 137"/>
              <p:cNvSpPr>
                <a:spLocks noChangeShapeType="1"/>
              </p:cNvSpPr>
              <p:nvPr/>
            </p:nvSpPr>
            <p:spPr bwMode="auto">
              <a:xfrm flipV="1">
                <a:off x="3381" y="1226"/>
                <a:ext cx="106" cy="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9174" name="Oval 155"/>
            <p:cNvSpPr>
              <a:spLocks noChangeArrowheads="1"/>
            </p:cNvSpPr>
            <p:nvPr/>
          </p:nvSpPr>
          <p:spPr bwMode="auto">
            <a:xfrm>
              <a:off x="3104" y="1528"/>
              <a:ext cx="28" cy="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161"/>
          <p:cNvGrpSpPr>
            <a:grpSpLocks/>
          </p:cNvGrpSpPr>
          <p:nvPr/>
        </p:nvGrpSpPr>
        <p:grpSpPr bwMode="auto">
          <a:xfrm>
            <a:off x="5233990" y="3143250"/>
            <a:ext cx="1196975" cy="849313"/>
            <a:chOff x="3104" y="1980"/>
            <a:chExt cx="754" cy="535"/>
          </a:xfrm>
        </p:grpSpPr>
        <p:sp>
          <p:nvSpPr>
            <p:cNvPr id="49162" name="Rectangle 124"/>
            <p:cNvSpPr>
              <a:spLocks noChangeArrowheads="1"/>
            </p:cNvSpPr>
            <p:nvPr/>
          </p:nvSpPr>
          <p:spPr bwMode="auto">
            <a:xfrm>
              <a:off x="3156" y="2379"/>
              <a:ext cx="7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 dirty="0" err="1" smtClean="0">
                  <a:solidFill>
                    <a:srgbClr val="003399"/>
                  </a:solidFill>
                  <a:latin typeface="Arial"/>
                  <a:cs typeface="Arial"/>
                </a:rPr>
                <a:t>α</a:t>
              </a:r>
              <a:r>
                <a:rPr lang="en-US" sz="1400" dirty="0" smtClean="0">
                  <a:solidFill>
                    <a:srgbClr val="003399"/>
                  </a:solidFill>
                  <a:latin typeface="Arial"/>
                  <a:cs typeface="Arial"/>
                </a:rPr>
                <a:t>:  </a:t>
              </a:r>
              <a:r>
                <a:rPr lang="en-US" sz="1400" dirty="0">
                  <a:solidFill>
                    <a:srgbClr val="003399"/>
                  </a:solidFill>
                  <a:latin typeface="Arial"/>
                  <a:cs typeface="Arial"/>
                </a:rPr>
                <a:t>C</a:t>
              </a:r>
              <a:r>
                <a:rPr lang="en-US" sz="1600" i="0" baseline="-19000" dirty="0">
                  <a:solidFill>
                    <a:srgbClr val="0033CC"/>
                  </a:solidFill>
                  <a:latin typeface="Arial"/>
                  <a:cs typeface="Arial"/>
                </a:rPr>
                <a:t>0</a:t>
              </a:r>
              <a:r>
                <a:rPr lang="en-US" sz="1400" dirty="0">
                  <a:solidFill>
                    <a:srgbClr val="003399"/>
                  </a:solidFill>
                  <a:latin typeface="Arial"/>
                  <a:cs typeface="Arial"/>
                </a:rPr>
                <a:t> </a:t>
              </a:r>
              <a:r>
                <a:rPr lang="en-US" sz="1400" i="0" dirty="0">
                  <a:solidFill>
                    <a:srgbClr val="003399"/>
                  </a:solidFill>
                  <a:latin typeface="Arial"/>
                  <a:cs typeface="Arial"/>
                </a:rPr>
                <a:t>wt% </a:t>
              </a:r>
              <a:r>
                <a:rPr lang="en-US" sz="1400" i="0" dirty="0" err="1">
                  <a:solidFill>
                    <a:srgbClr val="003399"/>
                  </a:solidFill>
                  <a:latin typeface="Arial"/>
                  <a:cs typeface="Arial"/>
                </a:rPr>
                <a:t>Sn</a:t>
              </a:r>
              <a:endParaRPr lang="en-US" sz="1400" i="0" dirty="0">
                <a:solidFill>
                  <a:srgbClr val="003399"/>
                </a:solidFill>
                <a:latin typeface="Arial"/>
                <a:cs typeface="Arial"/>
              </a:endParaRPr>
            </a:p>
          </p:txBody>
        </p:sp>
        <p:grpSp>
          <p:nvGrpSpPr>
            <p:cNvPr id="49163" name="Group 160"/>
            <p:cNvGrpSpPr>
              <a:grpSpLocks/>
            </p:cNvGrpSpPr>
            <p:nvPr/>
          </p:nvGrpSpPr>
          <p:grpSpPr bwMode="auto">
            <a:xfrm>
              <a:off x="3104" y="1980"/>
              <a:ext cx="473" cy="418"/>
              <a:chOff x="3104" y="1980"/>
              <a:chExt cx="473" cy="418"/>
            </a:xfrm>
          </p:grpSpPr>
          <p:sp>
            <p:nvSpPr>
              <p:cNvPr id="49164" name="Line 117"/>
              <p:cNvSpPr>
                <a:spLocks noChangeShapeType="1"/>
              </p:cNvSpPr>
              <p:nvPr/>
            </p:nvSpPr>
            <p:spPr bwMode="auto">
              <a:xfrm>
                <a:off x="3113" y="1986"/>
                <a:ext cx="156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49165" name="Group 148"/>
              <p:cNvGrpSpPr>
                <a:grpSpLocks/>
              </p:cNvGrpSpPr>
              <p:nvPr/>
            </p:nvGrpSpPr>
            <p:grpSpPr bwMode="auto">
              <a:xfrm>
                <a:off x="3247" y="1983"/>
                <a:ext cx="330" cy="331"/>
                <a:chOff x="3247" y="1983"/>
                <a:chExt cx="330" cy="331"/>
              </a:xfrm>
            </p:grpSpPr>
            <p:sp>
              <p:nvSpPr>
                <p:cNvPr id="49168" name="Oval 13"/>
                <p:cNvSpPr>
                  <a:spLocks noChangeArrowheads="1"/>
                </p:cNvSpPr>
                <p:nvPr/>
              </p:nvSpPr>
              <p:spPr bwMode="auto">
                <a:xfrm>
                  <a:off x="3247" y="1983"/>
                  <a:ext cx="330" cy="331"/>
                </a:xfrm>
                <a:prstGeom prst="ellipse">
                  <a:avLst/>
                </a:prstGeom>
                <a:solidFill>
                  <a:srgbClr val="0033CC"/>
                </a:solidFill>
                <a:ln w="95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grpSp>
              <p:nvGrpSpPr>
                <p:cNvPr id="49169" name="Group 147"/>
                <p:cNvGrpSpPr>
                  <a:grpSpLocks/>
                </p:cNvGrpSpPr>
                <p:nvPr/>
              </p:nvGrpSpPr>
              <p:grpSpPr bwMode="auto">
                <a:xfrm>
                  <a:off x="3248" y="1987"/>
                  <a:ext cx="320" cy="320"/>
                  <a:chOff x="3256" y="1999"/>
                  <a:chExt cx="324" cy="312"/>
                </a:xfrm>
              </p:grpSpPr>
              <p:sp>
                <p:nvSpPr>
                  <p:cNvPr id="49170" name="Freeform 119"/>
                  <p:cNvSpPr>
                    <a:spLocks/>
                  </p:cNvSpPr>
                  <p:nvPr/>
                </p:nvSpPr>
                <p:spPr bwMode="auto">
                  <a:xfrm>
                    <a:off x="3387" y="1999"/>
                    <a:ext cx="193" cy="212"/>
                  </a:xfrm>
                  <a:custGeom>
                    <a:avLst/>
                    <a:gdLst>
                      <a:gd name="T0" fmla="*/ 0 w 193"/>
                      <a:gd name="T1" fmla="*/ 0 h 212"/>
                      <a:gd name="T2" fmla="*/ 25 w 193"/>
                      <a:gd name="T3" fmla="*/ 12 h 212"/>
                      <a:gd name="T4" fmla="*/ 38 w 193"/>
                      <a:gd name="T5" fmla="*/ 56 h 212"/>
                      <a:gd name="T6" fmla="*/ 56 w 193"/>
                      <a:gd name="T7" fmla="*/ 93 h 212"/>
                      <a:gd name="T8" fmla="*/ 75 w 193"/>
                      <a:gd name="T9" fmla="*/ 131 h 212"/>
                      <a:gd name="T10" fmla="*/ 94 w 193"/>
                      <a:gd name="T11" fmla="*/ 162 h 212"/>
                      <a:gd name="T12" fmla="*/ 119 w 193"/>
                      <a:gd name="T13" fmla="*/ 193 h 212"/>
                      <a:gd name="T14" fmla="*/ 150 w 193"/>
                      <a:gd name="T15" fmla="*/ 212 h 212"/>
                      <a:gd name="T16" fmla="*/ 181 w 193"/>
                      <a:gd name="T17" fmla="*/ 212 h 212"/>
                      <a:gd name="T18" fmla="*/ 193 w 193"/>
                      <a:gd name="T19" fmla="*/ 212 h 2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3"/>
                      <a:gd name="T31" fmla="*/ 0 h 212"/>
                      <a:gd name="T32" fmla="*/ 193 w 193"/>
                      <a:gd name="T33" fmla="*/ 212 h 2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3" h="212">
                        <a:moveTo>
                          <a:pt x="0" y="0"/>
                        </a:moveTo>
                        <a:lnTo>
                          <a:pt x="25" y="12"/>
                        </a:lnTo>
                        <a:lnTo>
                          <a:pt x="38" y="56"/>
                        </a:lnTo>
                        <a:lnTo>
                          <a:pt x="56" y="93"/>
                        </a:lnTo>
                        <a:lnTo>
                          <a:pt x="75" y="131"/>
                        </a:lnTo>
                        <a:lnTo>
                          <a:pt x="94" y="162"/>
                        </a:lnTo>
                        <a:lnTo>
                          <a:pt x="119" y="193"/>
                        </a:lnTo>
                        <a:lnTo>
                          <a:pt x="150" y="212"/>
                        </a:lnTo>
                        <a:lnTo>
                          <a:pt x="181" y="212"/>
                        </a:lnTo>
                        <a:lnTo>
                          <a:pt x="193" y="21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171" name="Freeform 120"/>
                  <p:cNvSpPr>
                    <a:spLocks/>
                  </p:cNvSpPr>
                  <p:nvPr/>
                </p:nvSpPr>
                <p:spPr bwMode="auto">
                  <a:xfrm>
                    <a:off x="3362" y="2111"/>
                    <a:ext cx="94" cy="200"/>
                  </a:xfrm>
                  <a:custGeom>
                    <a:avLst/>
                    <a:gdLst>
                      <a:gd name="T0" fmla="*/ 94 w 94"/>
                      <a:gd name="T1" fmla="*/ 0 h 200"/>
                      <a:gd name="T2" fmla="*/ 75 w 94"/>
                      <a:gd name="T3" fmla="*/ 19 h 200"/>
                      <a:gd name="T4" fmla="*/ 63 w 94"/>
                      <a:gd name="T5" fmla="*/ 31 h 200"/>
                      <a:gd name="T6" fmla="*/ 50 w 94"/>
                      <a:gd name="T7" fmla="*/ 56 h 200"/>
                      <a:gd name="T8" fmla="*/ 44 w 94"/>
                      <a:gd name="T9" fmla="*/ 94 h 200"/>
                      <a:gd name="T10" fmla="*/ 31 w 94"/>
                      <a:gd name="T11" fmla="*/ 137 h 200"/>
                      <a:gd name="T12" fmla="*/ 25 w 94"/>
                      <a:gd name="T13" fmla="*/ 168 h 200"/>
                      <a:gd name="T14" fmla="*/ 13 w 94"/>
                      <a:gd name="T15" fmla="*/ 187 h 200"/>
                      <a:gd name="T16" fmla="*/ 0 w 94"/>
                      <a:gd name="T17" fmla="*/ 200 h 200"/>
                      <a:gd name="T18" fmla="*/ 0 w 94"/>
                      <a:gd name="T19" fmla="*/ 200 h 200"/>
                      <a:gd name="T20" fmla="*/ 0 w 94"/>
                      <a:gd name="T21" fmla="*/ 200 h 2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4"/>
                      <a:gd name="T34" fmla="*/ 0 h 200"/>
                      <a:gd name="T35" fmla="*/ 94 w 94"/>
                      <a:gd name="T36" fmla="*/ 200 h 2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4" h="200">
                        <a:moveTo>
                          <a:pt x="94" y="0"/>
                        </a:moveTo>
                        <a:lnTo>
                          <a:pt x="75" y="19"/>
                        </a:lnTo>
                        <a:lnTo>
                          <a:pt x="63" y="31"/>
                        </a:lnTo>
                        <a:lnTo>
                          <a:pt x="50" y="56"/>
                        </a:lnTo>
                        <a:lnTo>
                          <a:pt x="44" y="94"/>
                        </a:lnTo>
                        <a:lnTo>
                          <a:pt x="31" y="137"/>
                        </a:lnTo>
                        <a:lnTo>
                          <a:pt x="25" y="168"/>
                        </a:lnTo>
                        <a:lnTo>
                          <a:pt x="13" y="187"/>
                        </a:lnTo>
                        <a:lnTo>
                          <a:pt x="0" y="20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9172" name="Freeform 122"/>
                  <p:cNvSpPr>
                    <a:spLocks/>
                  </p:cNvSpPr>
                  <p:nvPr/>
                </p:nvSpPr>
                <p:spPr bwMode="auto">
                  <a:xfrm>
                    <a:off x="3256" y="2124"/>
                    <a:ext cx="150" cy="81"/>
                  </a:xfrm>
                  <a:custGeom>
                    <a:avLst/>
                    <a:gdLst>
                      <a:gd name="T0" fmla="*/ 0 w 150"/>
                      <a:gd name="T1" fmla="*/ 0 h 81"/>
                      <a:gd name="T2" fmla="*/ 25 w 150"/>
                      <a:gd name="T3" fmla="*/ 12 h 81"/>
                      <a:gd name="T4" fmla="*/ 69 w 150"/>
                      <a:gd name="T5" fmla="*/ 25 h 81"/>
                      <a:gd name="T6" fmla="*/ 119 w 150"/>
                      <a:gd name="T7" fmla="*/ 50 h 81"/>
                      <a:gd name="T8" fmla="*/ 137 w 150"/>
                      <a:gd name="T9" fmla="*/ 62 h 81"/>
                      <a:gd name="T10" fmla="*/ 150 w 150"/>
                      <a:gd name="T11" fmla="*/ 74 h 81"/>
                      <a:gd name="T12" fmla="*/ 150 w 150"/>
                      <a:gd name="T13" fmla="*/ 81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0"/>
                      <a:gd name="T22" fmla="*/ 0 h 81"/>
                      <a:gd name="T23" fmla="*/ 150 w 150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0" h="81">
                        <a:moveTo>
                          <a:pt x="0" y="0"/>
                        </a:moveTo>
                        <a:lnTo>
                          <a:pt x="25" y="12"/>
                        </a:lnTo>
                        <a:lnTo>
                          <a:pt x="69" y="25"/>
                        </a:lnTo>
                        <a:lnTo>
                          <a:pt x="119" y="50"/>
                        </a:lnTo>
                        <a:lnTo>
                          <a:pt x="137" y="62"/>
                        </a:lnTo>
                        <a:lnTo>
                          <a:pt x="150" y="74"/>
                        </a:lnTo>
                        <a:lnTo>
                          <a:pt x="150" y="8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49166" name="Line 128"/>
              <p:cNvSpPr>
                <a:spLocks noChangeShapeType="1"/>
              </p:cNvSpPr>
              <p:nvPr/>
            </p:nvSpPr>
            <p:spPr bwMode="auto">
              <a:xfrm flipV="1">
                <a:off x="3244" y="2248"/>
                <a:ext cx="106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167" name="Oval 159"/>
              <p:cNvSpPr>
                <a:spLocks noChangeArrowheads="1"/>
              </p:cNvSpPr>
              <p:nvPr/>
            </p:nvSpPr>
            <p:spPr bwMode="auto">
              <a:xfrm>
                <a:off x="3104" y="1980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938" y="1709738"/>
            <a:ext cx="457517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alloys for which </a:t>
            </a:r>
          </a:p>
          <a:p>
            <a:r>
              <a:rPr lang="en-US" i="0" dirty="0">
                <a:latin typeface="Arial"/>
                <a:cs typeface="Arial"/>
              </a:rPr>
              <a:t>    2 wt% </a:t>
            </a:r>
            <a:r>
              <a:rPr lang="en-US" i="0" dirty="0" err="1">
                <a:latin typeface="Arial"/>
                <a:cs typeface="Arial"/>
              </a:rPr>
              <a:t>Sn</a:t>
            </a:r>
            <a:r>
              <a:rPr lang="en-US" i="0" dirty="0">
                <a:latin typeface="Arial"/>
                <a:cs typeface="Arial"/>
              </a:rPr>
              <a:t> &lt;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z="2800" i="0" baseline="-20000" dirty="0">
                <a:latin typeface="Arial"/>
                <a:cs typeface="Arial"/>
              </a:rPr>
              <a:t>0</a:t>
            </a:r>
            <a:r>
              <a:rPr lang="en-US" i="0" dirty="0">
                <a:latin typeface="Arial"/>
                <a:cs typeface="Arial"/>
              </a:rPr>
              <a:t> &lt; 18.3 wt% </a:t>
            </a:r>
            <a:r>
              <a:rPr lang="en-US" i="0" dirty="0" err="1">
                <a:latin typeface="Arial"/>
                <a:cs typeface="Arial"/>
              </a:rPr>
              <a:t>Sn</a:t>
            </a:r>
            <a:endParaRPr lang="en-US" i="0" dirty="0">
              <a:latin typeface="Arial"/>
              <a:cs typeface="Arial"/>
            </a:endParaRPr>
          </a:p>
          <a:p>
            <a:r>
              <a:rPr lang="en-US" i="0" dirty="0">
                <a:latin typeface="Arial"/>
                <a:cs typeface="Arial"/>
              </a:rPr>
              <a:t>•  Result:  </a:t>
            </a:r>
          </a:p>
          <a:p>
            <a:r>
              <a:rPr lang="en-US" i="0" dirty="0">
                <a:latin typeface="Arial"/>
                <a:cs typeface="Arial"/>
              </a:rPr>
              <a:t>    at temperatures in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US" i="0" dirty="0" err="1" smtClean="0">
                <a:solidFill>
                  <a:schemeClr val="accent2"/>
                </a:solidFill>
                <a:latin typeface="Arial"/>
                <a:cs typeface="Arial"/>
              </a:rPr>
              <a:t>α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US" i="0" dirty="0">
                <a:latin typeface="Arial"/>
                <a:cs typeface="Arial"/>
              </a:rPr>
              <a:t>+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US" i="0" dirty="0" err="1" smtClean="0">
                <a:solidFill>
                  <a:srgbClr val="CC0000"/>
                </a:solidFill>
                <a:latin typeface="Arial"/>
                <a:cs typeface="Arial"/>
              </a:rPr>
              <a:t>β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US" i="0" dirty="0">
                <a:latin typeface="Arial"/>
                <a:cs typeface="Arial"/>
              </a:rPr>
              <a:t>range</a:t>
            </a:r>
          </a:p>
          <a:p>
            <a:r>
              <a:rPr lang="en-US" i="0" dirty="0">
                <a:latin typeface="Arial"/>
                <a:cs typeface="Arial"/>
              </a:rPr>
              <a:t>    -- polycrystalline with </a:t>
            </a:r>
            <a:r>
              <a:rPr lang="en-US" i="0" dirty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>
                <a:solidFill>
                  <a:schemeClr val="accent2"/>
                </a:solidFill>
                <a:latin typeface="Arial"/>
                <a:cs typeface="Arial"/>
              </a:rPr>
              <a:t>grains</a:t>
            </a:r>
          </a:p>
          <a:p>
            <a:r>
              <a:rPr lang="en-US" i="0" dirty="0">
                <a:latin typeface="Arial"/>
                <a:cs typeface="Arial"/>
              </a:rPr>
              <a:t>      and small</a:t>
            </a:r>
            <a:r>
              <a:rPr lang="en-US" i="0" dirty="0" smtClean="0">
                <a:latin typeface="Arial"/>
                <a:cs typeface="Arial"/>
              </a:rPr>
              <a:t> </a:t>
            </a:r>
            <a:r>
              <a:rPr lang="en-US" i="0" dirty="0" err="1" smtClean="0">
                <a:solidFill>
                  <a:srgbClr val="CC0000"/>
                </a:solidFill>
                <a:latin typeface="Arial"/>
                <a:cs typeface="Arial"/>
              </a:rPr>
              <a:t>β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phase</a:t>
            </a:r>
            <a:r>
              <a:rPr lang="en-US" i="0" dirty="0">
                <a:latin typeface="Arial"/>
                <a:cs typeface="Arial"/>
              </a:rPr>
              <a:t> particles</a:t>
            </a:r>
            <a:endParaRPr lang="en-US" sz="2200" i="0" dirty="0">
              <a:latin typeface="Arial"/>
              <a:cs typeface="Arial"/>
            </a:endParaRP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96945" y="135194"/>
            <a:ext cx="8647056" cy="533400"/>
          </a:xfrm>
        </p:spPr>
        <p:txBody>
          <a:bodyPr/>
          <a:lstStyle/>
          <a:p>
            <a:r>
              <a:rPr lang="en-US" dirty="0" err="1">
                <a:latin typeface="Arial"/>
                <a:ea typeface="ＭＳ Ｐゴシック" charset="-128"/>
                <a:cs typeface="Arial"/>
              </a:rPr>
              <a:t>Microstructural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Development in 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Eutectic Systems II</a:t>
            </a:r>
          </a:p>
        </p:txBody>
      </p:sp>
      <p:grpSp>
        <p:nvGrpSpPr>
          <p:cNvPr id="51206" name="Group 207"/>
          <p:cNvGrpSpPr>
            <a:grpSpLocks/>
          </p:cNvGrpSpPr>
          <p:nvPr/>
        </p:nvGrpSpPr>
        <p:grpSpPr bwMode="auto">
          <a:xfrm>
            <a:off x="4368800" y="1706563"/>
            <a:ext cx="3860800" cy="4708524"/>
            <a:chOff x="2752" y="1075"/>
            <a:chExt cx="2432" cy="2966"/>
          </a:xfrm>
        </p:grpSpPr>
        <p:sp>
          <p:nvSpPr>
            <p:cNvPr id="51274" name="Freeform 193"/>
            <p:cNvSpPr>
              <a:spLocks/>
            </p:cNvSpPr>
            <p:nvPr/>
          </p:nvSpPr>
          <p:spPr bwMode="auto">
            <a:xfrm>
              <a:off x="3305" y="1669"/>
              <a:ext cx="942" cy="1811"/>
            </a:xfrm>
            <a:custGeom>
              <a:avLst/>
              <a:gdLst>
                <a:gd name="T0" fmla="*/ 0 w 942"/>
                <a:gd name="T1" fmla="*/ 0 h 1811"/>
                <a:gd name="T2" fmla="*/ 211 w 942"/>
                <a:gd name="T3" fmla="*/ 131 h 1811"/>
                <a:gd name="T4" fmla="*/ 475 w 942"/>
                <a:gd name="T5" fmla="*/ 309 h 1811"/>
                <a:gd name="T6" fmla="*/ 758 w 942"/>
                <a:gd name="T7" fmla="*/ 560 h 1811"/>
                <a:gd name="T8" fmla="*/ 890 w 942"/>
                <a:gd name="T9" fmla="*/ 711 h 1811"/>
                <a:gd name="T10" fmla="*/ 942 w 942"/>
                <a:gd name="T11" fmla="*/ 803 h 1811"/>
                <a:gd name="T12" fmla="*/ 758 w 942"/>
                <a:gd name="T13" fmla="*/ 843 h 1811"/>
                <a:gd name="T14" fmla="*/ 613 w 942"/>
                <a:gd name="T15" fmla="*/ 902 h 1811"/>
                <a:gd name="T16" fmla="*/ 475 w 942"/>
                <a:gd name="T17" fmla="*/ 988 h 1811"/>
                <a:gd name="T18" fmla="*/ 330 w 942"/>
                <a:gd name="T19" fmla="*/ 1093 h 1811"/>
                <a:gd name="T20" fmla="*/ 224 w 942"/>
                <a:gd name="T21" fmla="*/ 1225 h 1811"/>
                <a:gd name="T22" fmla="*/ 145 w 942"/>
                <a:gd name="T23" fmla="*/ 1370 h 1811"/>
                <a:gd name="T24" fmla="*/ 99 w 942"/>
                <a:gd name="T25" fmla="*/ 1535 h 1811"/>
                <a:gd name="T26" fmla="*/ 73 w 942"/>
                <a:gd name="T27" fmla="*/ 1686 h 1811"/>
                <a:gd name="T28" fmla="*/ 66 w 942"/>
                <a:gd name="T29" fmla="*/ 1811 h 1811"/>
                <a:gd name="T30" fmla="*/ 0 w 942"/>
                <a:gd name="T31" fmla="*/ 1811 h 1811"/>
                <a:gd name="T32" fmla="*/ 0 w 942"/>
                <a:gd name="T33" fmla="*/ 0 h 18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2"/>
                <a:gd name="T52" fmla="*/ 0 h 1811"/>
                <a:gd name="T53" fmla="*/ 942 w 942"/>
                <a:gd name="T54" fmla="*/ 1811 h 18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2" h="1811">
                  <a:moveTo>
                    <a:pt x="0" y="0"/>
                  </a:moveTo>
                  <a:lnTo>
                    <a:pt x="211" y="131"/>
                  </a:lnTo>
                  <a:lnTo>
                    <a:pt x="475" y="309"/>
                  </a:lnTo>
                  <a:lnTo>
                    <a:pt x="758" y="560"/>
                  </a:lnTo>
                  <a:lnTo>
                    <a:pt x="890" y="711"/>
                  </a:lnTo>
                  <a:lnTo>
                    <a:pt x="942" y="803"/>
                  </a:lnTo>
                  <a:lnTo>
                    <a:pt x="758" y="843"/>
                  </a:lnTo>
                  <a:lnTo>
                    <a:pt x="613" y="902"/>
                  </a:lnTo>
                  <a:lnTo>
                    <a:pt x="475" y="988"/>
                  </a:lnTo>
                  <a:lnTo>
                    <a:pt x="330" y="1093"/>
                  </a:lnTo>
                  <a:lnTo>
                    <a:pt x="224" y="1225"/>
                  </a:lnTo>
                  <a:lnTo>
                    <a:pt x="145" y="1370"/>
                  </a:lnTo>
                  <a:lnTo>
                    <a:pt x="99" y="1535"/>
                  </a:lnTo>
                  <a:lnTo>
                    <a:pt x="73" y="1686"/>
                  </a:lnTo>
                  <a:lnTo>
                    <a:pt x="66" y="1811"/>
                  </a:lnTo>
                  <a:lnTo>
                    <a:pt x="0" y="1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6" name="Freeform 18"/>
            <p:cNvSpPr>
              <a:spLocks/>
            </p:cNvSpPr>
            <p:nvPr/>
          </p:nvSpPr>
          <p:spPr bwMode="auto">
            <a:xfrm>
              <a:off x="3305" y="1297"/>
              <a:ext cx="1495" cy="734"/>
            </a:xfrm>
            <a:custGeom>
              <a:avLst/>
              <a:gdLst>
                <a:gd name="T0" fmla="*/ 0 w 1489"/>
                <a:gd name="T1" fmla="*/ 349 h 738"/>
                <a:gd name="T2" fmla="*/ 0 w 1489"/>
                <a:gd name="T3" fmla="*/ 0 h 738"/>
                <a:gd name="T4" fmla="*/ 1549 w 1489"/>
                <a:gd name="T5" fmla="*/ 0 h 738"/>
                <a:gd name="T6" fmla="*/ 1549 w 1489"/>
                <a:gd name="T7" fmla="*/ 698 h 738"/>
                <a:gd name="T8" fmla="*/ 0 w 1489"/>
                <a:gd name="T9" fmla="*/ 349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738"/>
                <a:gd name="T17" fmla="*/ 1489 w 1489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738">
                  <a:moveTo>
                    <a:pt x="0" y="369"/>
                  </a:moveTo>
                  <a:lnTo>
                    <a:pt x="0" y="0"/>
                  </a:lnTo>
                  <a:lnTo>
                    <a:pt x="1489" y="0"/>
                  </a:lnTo>
                  <a:lnTo>
                    <a:pt x="1489" y="738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7" name="Rectangle 21"/>
            <p:cNvSpPr>
              <a:spLocks noChangeArrowheads="1"/>
            </p:cNvSpPr>
            <p:nvPr/>
          </p:nvSpPr>
          <p:spPr bwMode="auto">
            <a:xfrm>
              <a:off x="3918" y="1901"/>
              <a:ext cx="1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8" name="Rectangle 22"/>
            <p:cNvSpPr>
              <a:spLocks noChangeArrowheads="1"/>
            </p:cNvSpPr>
            <p:nvPr/>
          </p:nvSpPr>
          <p:spPr bwMode="auto">
            <a:xfrm>
              <a:off x="4010" y="1917"/>
              <a:ext cx="13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 +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9" name="Rectangle 23"/>
            <p:cNvSpPr>
              <a:spLocks noChangeArrowheads="1"/>
            </p:cNvSpPr>
            <p:nvPr/>
          </p:nvSpPr>
          <p:spPr bwMode="auto">
            <a:xfrm>
              <a:off x="4181" y="1919"/>
              <a:ext cx="1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280" name="Rectangle 24"/>
            <p:cNvSpPr>
              <a:spLocks noChangeArrowheads="1"/>
            </p:cNvSpPr>
            <p:nvPr/>
          </p:nvSpPr>
          <p:spPr bwMode="auto">
            <a:xfrm>
              <a:off x="3068" y="2341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1" name="Rectangle 27"/>
            <p:cNvSpPr>
              <a:spLocks noChangeArrowheads="1"/>
            </p:cNvSpPr>
            <p:nvPr/>
          </p:nvSpPr>
          <p:spPr bwMode="auto">
            <a:xfrm>
              <a:off x="3186" y="1075"/>
              <a:ext cx="4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2" name="Rectangle 76"/>
            <p:cNvSpPr>
              <a:spLocks noChangeArrowheads="1"/>
            </p:cNvSpPr>
            <p:nvPr/>
          </p:nvSpPr>
          <p:spPr bwMode="auto">
            <a:xfrm>
              <a:off x="4293" y="3612"/>
              <a:ext cx="24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  C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3" name="Rectangle 78"/>
            <p:cNvSpPr>
              <a:spLocks noChangeArrowheads="1"/>
            </p:cNvSpPr>
            <p:nvPr/>
          </p:nvSpPr>
          <p:spPr bwMode="auto">
            <a:xfrm>
              <a:off x="4504" y="3612"/>
              <a:ext cx="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,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4" name="Rectangle 79"/>
            <p:cNvSpPr>
              <a:spLocks noChangeArrowheads="1"/>
            </p:cNvSpPr>
            <p:nvPr/>
          </p:nvSpPr>
          <p:spPr bwMode="auto">
            <a:xfrm>
              <a:off x="4597" y="3612"/>
              <a:ext cx="5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5" name="Rectangle 80"/>
            <p:cNvSpPr>
              <a:spLocks noChangeArrowheads="1"/>
            </p:cNvSpPr>
            <p:nvPr/>
          </p:nvSpPr>
          <p:spPr bwMode="auto">
            <a:xfrm>
              <a:off x="3733" y="3512"/>
              <a:ext cx="15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6" name="Rectangle 82"/>
            <p:cNvSpPr>
              <a:spLocks noChangeArrowheads="1"/>
            </p:cNvSpPr>
            <p:nvPr/>
          </p:nvSpPr>
          <p:spPr bwMode="auto">
            <a:xfrm>
              <a:off x="4116" y="3784"/>
              <a:ext cx="26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18.3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7" name="Rectangle 83"/>
            <p:cNvSpPr>
              <a:spLocks noChangeArrowheads="1"/>
            </p:cNvSpPr>
            <p:nvPr/>
          </p:nvSpPr>
          <p:spPr bwMode="auto">
            <a:xfrm>
              <a:off x="4241" y="3512"/>
              <a:ext cx="15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8" name="Rectangle 85"/>
            <p:cNvSpPr>
              <a:spLocks noChangeArrowheads="1"/>
            </p:cNvSpPr>
            <p:nvPr/>
          </p:nvSpPr>
          <p:spPr bwMode="auto">
            <a:xfrm>
              <a:off x="3272" y="3512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89" name="Rectangle 86"/>
            <p:cNvSpPr>
              <a:spLocks noChangeArrowheads="1"/>
            </p:cNvSpPr>
            <p:nvPr/>
          </p:nvSpPr>
          <p:spPr bwMode="auto">
            <a:xfrm>
              <a:off x="3977" y="3632"/>
              <a:ext cx="1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9900CC"/>
                  </a:solidFill>
                  <a:latin typeface="Arial"/>
                  <a:cs typeface="Arial"/>
                </a:rPr>
                <a:t>C</a:t>
              </a:r>
              <a:r>
                <a:rPr lang="en-US" sz="1600" i="0" baseline="-19000">
                  <a:solidFill>
                    <a:srgbClr val="9900CC"/>
                  </a:solidFill>
                  <a:latin typeface="Arial"/>
                  <a:cs typeface="Arial"/>
                </a:rPr>
                <a:t>0</a:t>
              </a:r>
              <a:endParaRPr lang="en-US" sz="1400" i="0" baseline="-19000">
                <a:solidFill>
                  <a:srgbClr val="009900"/>
                </a:solidFill>
                <a:latin typeface="Arial"/>
                <a:cs typeface="Arial"/>
              </a:endParaRPr>
            </a:p>
          </p:txBody>
        </p:sp>
        <p:sp>
          <p:nvSpPr>
            <p:cNvPr id="51290" name="Line 88"/>
            <p:cNvSpPr>
              <a:spLocks noChangeShapeType="1"/>
            </p:cNvSpPr>
            <p:nvPr/>
          </p:nvSpPr>
          <p:spPr bwMode="auto">
            <a:xfrm flipV="1">
              <a:off x="3806" y="3457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1" name="Line 89"/>
            <p:cNvSpPr>
              <a:spLocks noChangeShapeType="1"/>
            </p:cNvSpPr>
            <p:nvPr/>
          </p:nvSpPr>
          <p:spPr bwMode="auto">
            <a:xfrm flipV="1">
              <a:off x="4300" y="3457"/>
              <a:ext cx="1" cy="5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2" name="Rectangle 90"/>
            <p:cNvSpPr>
              <a:spLocks noChangeArrowheads="1"/>
            </p:cNvSpPr>
            <p:nvPr/>
          </p:nvSpPr>
          <p:spPr bwMode="auto">
            <a:xfrm>
              <a:off x="3068" y="1768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3" name="Rectangle 92"/>
            <p:cNvSpPr>
              <a:spLocks noChangeArrowheads="1"/>
            </p:cNvSpPr>
            <p:nvPr/>
          </p:nvSpPr>
          <p:spPr bwMode="auto">
            <a:xfrm>
              <a:off x="3068" y="2881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4" name="Rectangle 94"/>
            <p:cNvSpPr>
              <a:spLocks noChangeArrowheads="1"/>
            </p:cNvSpPr>
            <p:nvPr/>
          </p:nvSpPr>
          <p:spPr bwMode="auto">
            <a:xfrm>
              <a:off x="3628" y="1431"/>
              <a:ext cx="1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5" name="Rectangle 95"/>
            <p:cNvSpPr>
              <a:spLocks noChangeArrowheads="1"/>
            </p:cNvSpPr>
            <p:nvPr/>
          </p:nvSpPr>
          <p:spPr bwMode="auto">
            <a:xfrm>
              <a:off x="3924" y="2202"/>
              <a:ext cx="1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296" name="Line 97"/>
            <p:cNvSpPr>
              <a:spLocks noChangeShapeType="1"/>
            </p:cNvSpPr>
            <p:nvPr/>
          </p:nvSpPr>
          <p:spPr bwMode="auto">
            <a:xfrm>
              <a:off x="3285" y="2940"/>
              <a:ext cx="5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7" name="Line 98"/>
            <p:cNvSpPr>
              <a:spLocks noChangeShapeType="1"/>
            </p:cNvSpPr>
            <p:nvPr/>
          </p:nvSpPr>
          <p:spPr bwMode="auto">
            <a:xfrm>
              <a:off x="3285" y="2387"/>
              <a:ext cx="53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8" name="Line 99"/>
            <p:cNvSpPr>
              <a:spLocks noChangeShapeType="1"/>
            </p:cNvSpPr>
            <p:nvPr/>
          </p:nvSpPr>
          <p:spPr bwMode="auto">
            <a:xfrm>
              <a:off x="3279" y="1833"/>
              <a:ext cx="52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99" name="Rectangle 100"/>
            <p:cNvSpPr>
              <a:spLocks noChangeArrowheads="1"/>
            </p:cNvSpPr>
            <p:nvPr/>
          </p:nvSpPr>
          <p:spPr bwMode="auto">
            <a:xfrm>
              <a:off x="4722" y="3512"/>
              <a:ext cx="15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30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0" name="Rectangle 102"/>
            <p:cNvSpPr>
              <a:spLocks noChangeArrowheads="1"/>
            </p:cNvSpPr>
            <p:nvPr/>
          </p:nvSpPr>
          <p:spPr bwMode="auto">
            <a:xfrm>
              <a:off x="4860" y="3507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1" name="Line 103"/>
            <p:cNvSpPr>
              <a:spLocks noChangeShapeType="1"/>
            </p:cNvSpPr>
            <p:nvPr/>
          </p:nvSpPr>
          <p:spPr bwMode="auto">
            <a:xfrm>
              <a:off x="4249" y="2471"/>
              <a:ext cx="547" cy="1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2" name="Rectangle 120"/>
            <p:cNvSpPr>
              <a:spLocks noChangeArrowheads="1"/>
            </p:cNvSpPr>
            <p:nvPr/>
          </p:nvSpPr>
          <p:spPr bwMode="auto">
            <a:xfrm>
              <a:off x="4264" y="2942"/>
              <a:ext cx="1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303" name="Rectangle 121"/>
            <p:cNvSpPr>
              <a:spLocks noChangeArrowheads="1"/>
            </p:cNvSpPr>
            <p:nvPr/>
          </p:nvSpPr>
          <p:spPr bwMode="auto">
            <a:xfrm>
              <a:off x="4379" y="2940"/>
              <a:ext cx="1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4" name="Rectangle 122"/>
            <p:cNvSpPr>
              <a:spLocks noChangeArrowheads="1"/>
            </p:cNvSpPr>
            <p:nvPr/>
          </p:nvSpPr>
          <p:spPr bwMode="auto">
            <a:xfrm>
              <a:off x="4508" y="2934"/>
              <a:ext cx="1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CC0000"/>
                  </a:solidFill>
                  <a:latin typeface="Arial"/>
                  <a:cs typeface="Arial"/>
                </a:rPr>
                <a:t>β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  <p:sp>
          <p:nvSpPr>
            <p:cNvPr id="51305" name="Rectangle 123"/>
            <p:cNvSpPr>
              <a:spLocks noChangeArrowheads="1"/>
            </p:cNvSpPr>
            <p:nvPr/>
          </p:nvSpPr>
          <p:spPr bwMode="auto">
            <a:xfrm>
              <a:off x="3302" y="1296"/>
              <a:ext cx="1496" cy="221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6" name="Rectangle 124"/>
            <p:cNvSpPr>
              <a:spLocks noChangeArrowheads="1"/>
            </p:cNvSpPr>
            <p:nvPr/>
          </p:nvSpPr>
          <p:spPr bwMode="auto">
            <a:xfrm>
              <a:off x="3074" y="1240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7" name="Rectangle 128"/>
            <p:cNvSpPr>
              <a:spLocks noChangeArrowheads="1"/>
            </p:cNvSpPr>
            <p:nvPr/>
          </p:nvSpPr>
          <p:spPr bwMode="auto">
            <a:xfrm>
              <a:off x="3786" y="3896"/>
              <a:ext cx="83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(sol. limit at </a:t>
              </a:r>
              <a:r>
                <a:rPr lang="en-US" sz="1500">
                  <a:solidFill>
                    <a:srgbClr val="FF0066"/>
                  </a:solidFill>
                  <a:latin typeface="Arial"/>
                  <a:cs typeface="Arial"/>
                </a:rPr>
                <a:t>T</a:t>
              </a:r>
              <a:r>
                <a:rPr lang="en-US" sz="1500" baseline="-25000">
                  <a:solidFill>
                    <a:srgbClr val="FF0066"/>
                  </a:solidFill>
                  <a:latin typeface="Arial"/>
                  <a:cs typeface="Arial"/>
                </a:rPr>
                <a:t>E</a:t>
              </a:r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08" name="Rectangle 131"/>
            <p:cNvSpPr>
              <a:spLocks noChangeArrowheads="1"/>
            </p:cNvSpPr>
            <p:nvPr/>
          </p:nvSpPr>
          <p:spPr bwMode="auto">
            <a:xfrm>
              <a:off x="3127" y="2437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990099"/>
                  </a:solidFill>
                  <a:latin typeface="Arial"/>
                  <a:cs typeface="Arial"/>
                </a:rPr>
                <a:t>T</a:t>
              </a:r>
              <a:r>
                <a:rPr lang="en-US" sz="1600" baseline="-25000">
                  <a:solidFill>
                    <a:srgbClr val="990099"/>
                  </a:solidFill>
                  <a:latin typeface="Arial"/>
                  <a:cs typeface="Arial"/>
                </a:rPr>
                <a:t>E</a:t>
              </a: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51309" name="Line 133"/>
            <p:cNvSpPr>
              <a:spLocks noChangeShapeType="1"/>
            </p:cNvSpPr>
            <p:nvPr/>
          </p:nvSpPr>
          <p:spPr bwMode="auto">
            <a:xfrm>
              <a:off x="3279" y="2466"/>
              <a:ext cx="59" cy="1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0" name="Line 134"/>
            <p:cNvSpPr>
              <a:spLocks noChangeShapeType="1"/>
            </p:cNvSpPr>
            <p:nvPr/>
          </p:nvSpPr>
          <p:spPr bwMode="auto">
            <a:xfrm>
              <a:off x="4234" y="2479"/>
              <a:ext cx="1" cy="127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1" name="Rectangle 135"/>
            <p:cNvSpPr>
              <a:spLocks noChangeArrowheads="1"/>
            </p:cNvSpPr>
            <p:nvPr/>
          </p:nvSpPr>
          <p:spPr bwMode="auto">
            <a:xfrm>
              <a:off x="3345" y="3658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2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2" name="Line 136"/>
            <p:cNvSpPr>
              <a:spLocks noChangeShapeType="1"/>
            </p:cNvSpPr>
            <p:nvPr/>
          </p:nvSpPr>
          <p:spPr bwMode="auto">
            <a:xfrm>
              <a:off x="3378" y="3237"/>
              <a:ext cx="1" cy="402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3" name="Rectangle 137"/>
            <p:cNvSpPr>
              <a:spLocks noChangeArrowheads="1"/>
            </p:cNvSpPr>
            <p:nvPr/>
          </p:nvSpPr>
          <p:spPr bwMode="auto">
            <a:xfrm>
              <a:off x="2752" y="3770"/>
              <a:ext cx="74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(sol. limit at </a:t>
              </a:r>
              <a:r>
                <a:rPr lang="en-US" sz="1500">
                  <a:solidFill>
                    <a:srgbClr val="FF0066"/>
                  </a:solidFill>
                  <a:latin typeface="Arial"/>
                  <a:cs typeface="Arial"/>
                </a:rPr>
                <a:t>T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4" name="Rectangle 138"/>
            <p:cNvSpPr>
              <a:spLocks noChangeArrowheads="1"/>
            </p:cNvSpPr>
            <p:nvPr/>
          </p:nvSpPr>
          <p:spPr bwMode="auto">
            <a:xfrm>
              <a:off x="3474" y="3797"/>
              <a:ext cx="3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room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5" name="Rectangle 139"/>
            <p:cNvSpPr>
              <a:spLocks noChangeArrowheads="1"/>
            </p:cNvSpPr>
            <p:nvPr/>
          </p:nvSpPr>
          <p:spPr bwMode="auto">
            <a:xfrm>
              <a:off x="3753" y="3770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FF0066"/>
                  </a:solidFill>
                  <a:latin typeface="Arial"/>
                  <a:cs typeface="Arial"/>
                </a:rPr>
                <a:t>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6" name="Line 194"/>
            <p:cNvSpPr>
              <a:spLocks noChangeShapeType="1"/>
            </p:cNvSpPr>
            <p:nvPr/>
          </p:nvSpPr>
          <p:spPr bwMode="auto">
            <a:xfrm>
              <a:off x="4058" y="1433"/>
              <a:ext cx="0" cy="217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317" name="Line 198"/>
            <p:cNvSpPr>
              <a:spLocks noChangeShapeType="1"/>
            </p:cNvSpPr>
            <p:nvPr/>
          </p:nvSpPr>
          <p:spPr bwMode="auto">
            <a:xfrm>
              <a:off x="4063" y="2828"/>
              <a:ext cx="1" cy="27"/>
            </a:xfrm>
            <a:prstGeom prst="line">
              <a:avLst/>
            </a:prstGeom>
            <a:noFill/>
            <a:ln w="20638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6418267" y="2576513"/>
            <a:ext cx="1635126" cy="590550"/>
            <a:chOff x="4043" y="1623"/>
            <a:chExt cx="1030" cy="372"/>
          </a:xfrm>
        </p:grpSpPr>
        <p:sp>
          <p:nvSpPr>
            <p:cNvPr id="51263" name="Line 109"/>
            <p:cNvSpPr>
              <a:spLocks noChangeShapeType="1"/>
            </p:cNvSpPr>
            <p:nvPr/>
          </p:nvSpPr>
          <p:spPr bwMode="auto">
            <a:xfrm flipV="1">
              <a:off x="4064" y="1859"/>
              <a:ext cx="494" cy="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4" name="Rectangle 142"/>
            <p:cNvSpPr>
              <a:spLocks noChangeArrowheads="1"/>
            </p:cNvSpPr>
            <p:nvPr/>
          </p:nvSpPr>
          <p:spPr bwMode="auto">
            <a:xfrm>
              <a:off x="4959" y="1623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5" name="Oval 143"/>
            <p:cNvSpPr>
              <a:spLocks noChangeArrowheads="1"/>
            </p:cNvSpPr>
            <p:nvPr/>
          </p:nvSpPr>
          <p:spPr bwMode="auto">
            <a:xfrm>
              <a:off x="4560" y="1645"/>
              <a:ext cx="350" cy="350"/>
            </a:xfrm>
            <a:prstGeom prst="ellipse">
              <a:avLst/>
            </a:prstGeom>
            <a:solidFill>
              <a:srgbClr val="009900"/>
            </a:solidFill>
            <a:ln w="11113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6" name="Freeform 144"/>
            <p:cNvSpPr>
              <a:spLocks/>
            </p:cNvSpPr>
            <p:nvPr/>
          </p:nvSpPr>
          <p:spPr bwMode="auto">
            <a:xfrm>
              <a:off x="4814" y="1728"/>
              <a:ext cx="59" cy="66"/>
            </a:xfrm>
            <a:custGeom>
              <a:avLst/>
              <a:gdLst>
                <a:gd name="T0" fmla="*/ 13 w 59"/>
                <a:gd name="T1" fmla="*/ 0 h 66"/>
                <a:gd name="T2" fmla="*/ 0 w 59"/>
                <a:gd name="T3" fmla="*/ 26 h 66"/>
                <a:gd name="T4" fmla="*/ 0 w 59"/>
                <a:gd name="T5" fmla="*/ 46 h 66"/>
                <a:gd name="T6" fmla="*/ 13 w 59"/>
                <a:gd name="T7" fmla="*/ 66 h 66"/>
                <a:gd name="T8" fmla="*/ 26 w 59"/>
                <a:gd name="T9" fmla="*/ 66 h 66"/>
                <a:gd name="T10" fmla="*/ 46 w 59"/>
                <a:gd name="T11" fmla="*/ 59 h 66"/>
                <a:gd name="T12" fmla="*/ 59 w 59"/>
                <a:gd name="T13" fmla="*/ 40 h 66"/>
                <a:gd name="T14" fmla="*/ 53 w 59"/>
                <a:gd name="T15" fmla="*/ 20 h 66"/>
                <a:gd name="T16" fmla="*/ 46 w 59"/>
                <a:gd name="T17" fmla="*/ 13 h 66"/>
                <a:gd name="T18" fmla="*/ 26 w 59"/>
                <a:gd name="T19" fmla="*/ 0 h 66"/>
                <a:gd name="T20" fmla="*/ 13 w 59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66"/>
                <a:gd name="T35" fmla="*/ 59 w 5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66">
                  <a:moveTo>
                    <a:pt x="13" y="0"/>
                  </a:moveTo>
                  <a:lnTo>
                    <a:pt x="0" y="26"/>
                  </a:lnTo>
                  <a:lnTo>
                    <a:pt x="0" y="46"/>
                  </a:lnTo>
                  <a:lnTo>
                    <a:pt x="13" y="66"/>
                  </a:lnTo>
                  <a:lnTo>
                    <a:pt x="26" y="66"/>
                  </a:lnTo>
                  <a:lnTo>
                    <a:pt x="46" y="59"/>
                  </a:lnTo>
                  <a:lnTo>
                    <a:pt x="59" y="40"/>
                  </a:lnTo>
                  <a:lnTo>
                    <a:pt x="53" y="20"/>
                  </a:lnTo>
                  <a:lnTo>
                    <a:pt x="46" y="13"/>
                  </a:lnTo>
                  <a:lnTo>
                    <a:pt x="2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7" name="Freeform 145"/>
            <p:cNvSpPr>
              <a:spLocks/>
            </p:cNvSpPr>
            <p:nvPr/>
          </p:nvSpPr>
          <p:spPr bwMode="auto">
            <a:xfrm>
              <a:off x="4755" y="1880"/>
              <a:ext cx="59" cy="59"/>
            </a:xfrm>
            <a:custGeom>
              <a:avLst/>
              <a:gdLst>
                <a:gd name="T0" fmla="*/ 52 w 59"/>
                <a:gd name="T1" fmla="*/ 13 h 59"/>
                <a:gd name="T2" fmla="*/ 26 w 59"/>
                <a:gd name="T3" fmla="*/ 0 h 59"/>
                <a:gd name="T4" fmla="*/ 13 w 59"/>
                <a:gd name="T5" fmla="*/ 0 h 59"/>
                <a:gd name="T6" fmla="*/ 6 w 59"/>
                <a:gd name="T7" fmla="*/ 19 h 59"/>
                <a:gd name="T8" fmla="*/ 0 w 59"/>
                <a:gd name="T9" fmla="*/ 32 h 59"/>
                <a:gd name="T10" fmla="*/ 6 w 59"/>
                <a:gd name="T11" fmla="*/ 46 h 59"/>
                <a:gd name="T12" fmla="*/ 13 w 59"/>
                <a:gd name="T13" fmla="*/ 52 h 59"/>
                <a:gd name="T14" fmla="*/ 26 w 59"/>
                <a:gd name="T15" fmla="*/ 59 h 59"/>
                <a:gd name="T16" fmla="*/ 46 w 59"/>
                <a:gd name="T17" fmla="*/ 52 h 59"/>
                <a:gd name="T18" fmla="*/ 52 w 59"/>
                <a:gd name="T19" fmla="*/ 39 h 59"/>
                <a:gd name="T20" fmla="*/ 59 w 59"/>
                <a:gd name="T21" fmla="*/ 26 h 59"/>
                <a:gd name="T22" fmla="*/ 52 w 59"/>
                <a:gd name="T23" fmla="*/ 13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59"/>
                <a:gd name="T38" fmla="*/ 59 w 59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59">
                  <a:moveTo>
                    <a:pt x="52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6" y="19"/>
                  </a:lnTo>
                  <a:lnTo>
                    <a:pt x="0" y="32"/>
                  </a:lnTo>
                  <a:lnTo>
                    <a:pt x="6" y="46"/>
                  </a:lnTo>
                  <a:lnTo>
                    <a:pt x="13" y="52"/>
                  </a:lnTo>
                  <a:lnTo>
                    <a:pt x="26" y="59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9" y="26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8" name="Freeform 146"/>
            <p:cNvSpPr>
              <a:spLocks/>
            </p:cNvSpPr>
            <p:nvPr/>
          </p:nvSpPr>
          <p:spPr bwMode="auto">
            <a:xfrm>
              <a:off x="4630" y="1880"/>
              <a:ext cx="65" cy="59"/>
            </a:xfrm>
            <a:custGeom>
              <a:avLst/>
              <a:gdLst>
                <a:gd name="T0" fmla="*/ 52 w 65"/>
                <a:gd name="T1" fmla="*/ 6 h 59"/>
                <a:gd name="T2" fmla="*/ 39 w 65"/>
                <a:gd name="T3" fmla="*/ 0 h 59"/>
                <a:gd name="T4" fmla="*/ 26 w 65"/>
                <a:gd name="T5" fmla="*/ 0 h 59"/>
                <a:gd name="T6" fmla="*/ 13 w 65"/>
                <a:gd name="T7" fmla="*/ 6 h 59"/>
                <a:gd name="T8" fmla="*/ 0 w 65"/>
                <a:gd name="T9" fmla="*/ 26 h 59"/>
                <a:gd name="T10" fmla="*/ 6 w 65"/>
                <a:gd name="T11" fmla="*/ 46 h 59"/>
                <a:gd name="T12" fmla="*/ 19 w 65"/>
                <a:gd name="T13" fmla="*/ 59 h 59"/>
                <a:gd name="T14" fmla="*/ 46 w 65"/>
                <a:gd name="T15" fmla="*/ 59 h 59"/>
                <a:gd name="T16" fmla="*/ 65 w 65"/>
                <a:gd name="T17" fmla="*/ 52 h 59"/>
                <a:gd name="T18" fmla="*/ 65 w 65"/>
                <a:gd name="T19" fmla="*/ 32 h 59"/>
                <a:gd name="T20" fmla="*/ 59 w 65"/>
                <a:gd name="T21" fmla="*/ 19 h 59"/>
                <a:gd name="T22" fmla="*/ 52 w 65"/>
                <a:gd name="T23" fmla="*/ 6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9"/>
                <a:gd name="T38" fmla="*/ 65 w 65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9">
                  <a:moveTo>
                    <a:pt x="52" y="6"/>
                  </a:moveTo>
                  <a:lnTo>
                    <a:pt x="39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26"/>
                  </a:lnTo>
                  <a:lnTo>
                    <a:pt x="6" y="46"/>
                  </a:lnTo>
                  <a:lnTo>
                    <a:pt x="19" y="59"/>
                  </a:lnTo>
                  <a:lnTo>
                    <a:pt x="46" y="59"/>
                  </a:lnTo>
                  <a:lnTo>
                    <a:pt x="65" y="52"/>
                  </a:lnTo>
                  <a:lnTo>
                    <a:pt x="65" y="32"/>
                  </a:lnTo>
                  <a:lnTo>
                    <a:pt x="59" y="19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9" name="Freeform 147"/>
            <p:cNvSpPr>
              <a:spLocks/>
            </p:cNvSpPr>
            <p:nvPr/>
          </p:nvSpPr>
          <p:spPr bwMode="auto">
            <a:xfrm>
              <a:off x="4656" y="1721"/>
              <a:ext cx="66" cy="73"/>
            </a:xfrm>
            <a:custGeom>
              <a:avLst/>
              <a:gdLst>
                <a:gd name="T0" fmla="*/ 46 w 66"/>
                <a:gd name="T1" fmla="*/ 7 h 73"/>
                <a:gd name="T2" fmla="*/ 26 w 66"/>
                <a:gd name="T3" fmla="*/ 0 h 73"/>
                <a:gd name="T4" fmla="*/ 20 w 66"/>
                <a:gd name="T5" fmla="*/ 14 h 73"/>
                <a:gd name="T6" fmla="*/ 6 w 66"/>
                <a:gd name="T7" fmla="*/ 33 h 73"/>
                <a:gd name="T8" fmla="*/ 0 w 66"/>
                <a:gd name="T9" fmla="*/ 47 h 73"/>
                <a:gd name="T10" fmla="*/ 6 w 66"/>
                <a:gd name="T11" fmla="*/ 60 h 73"/>
                <a:gd name="T12" fmla="*/ 33 w 66"/>
                <a:gd name="T13" fmla="*/ 73 h 73"/>
                <a:gd name="T14" fmla="*/ 53 w 66"/>
                <a:gd name="T15" fmla="*/ 73 h 73"/>
                <a:gd name="T16" fmla="*/ 66 w 66"/>
                <a:gd name="T17" fmla="*/ 60 h 73"/>
                <a:gd name="T18" fmla="*/ 66 w 66"/>
                <a:gd name="T19" fmla="*/ 47 h 73"/>
                <a:gd name="T20" fmla="*/ 66 w 66"/>
                <a:gd name="T21" fmla="*/ 33 h 73"/>
                <a:gd name="T22" fmla="*/ 59 w 66"/>
                <a:gd name="T23" fmla="*/ 20 h 73"/>
                <a:gd name="T24" fmla="*/ 53 w 66"/>
                <a:gd name="T25" fmla="*/ 7 h 73"/>
                <a:gd name="T26" fmla="*/ 39 w 66"/>
                <a:gd name="T27" fmla="*/ 0 h 73"/>
                <a:gd name="T28" fmla="*/ 26 w 66"/>
                <a:gd name="T29" fmla="*/ 0 h 73"/>
                <a:gd name="T30" fmla="*/ 46 w 66"/>
                <a:gd name="T31" fmla="*/ 7 h 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"/>
                <a:gd name="T49" fmla="*/ 0 h 73"/>
                <a:gd name="T50" fmla="*/ 66 w 66"/>
                <a:gd name="T51" fmla="*/ 73 h 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" h="73">
                  <a:moveTo>
                    <a:pt x="46" y="7"/>
                  </a:moveTo>
                  <a:lnTo>
                    <a:pt x="26" y="0"/>
                  </a:lnTo>
                  <a:lnTo>
                    <a:pt x="20" y="14"/>
                  </a:lnTo>
                  <a:lnTo>
                    <a:pt x="6" y="33"/>
                  </a:lnTo>
                  <a:lnTo>
                    <a:pt x="0" y="47"/>
                  </a:lnTo>
                  <a:lnTo>
                    <a:pt x="6" y="60"/>
                  </a:lnTo>
                  <a:lnTo>
                    <a:pt x="33" y="73"/>
                  </a:lnTo>
                  <a:lnTo>
                    <a:pt x="53" y="73"/>
                  </a:lnTo>
                  <a:lnTo>
                    <a:pt x="66" y="60"/>
                  </a:lnTo>
                  <a:lnTo>
                    <a:pt x="66" y="47"/>
                  </a:lnTo>
                  <a:lnTo>
                    <a:pt x="66" y="33"/>
                  </a:lnTo>
                  <a:lnTo>
                    <a:pt x="59" y="20"/>
                  </a:lnTo>
                  <a:lnTo>
                    <a:pt x="53" y="7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0" name="Line 148"/>
            <p:cNvSpPr>
              <a:spLocks noChangeShapeType="1"/>
            </p:cNvSpPr>
            <p:nvPr/>
          </p:nvSpPr>
          <p:spPr bwMode="auto">
            <a:xfrm flipV="1">
              <a:off x="4847" y="1682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1" name="Rectangle 149"/>
            <p:cNvSpPr>
              <a:spLocks noChangeArrowheads="1"/>
            </p:cNvSpPr>
            <p:nvPr/>
          </p:nvSpPr>
          <p:spPr bwMode="auto">
            <a:xfrm>
              <a:off x="4979" y="1780"/>
              <a:ext cx="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272" name="Line 150"/>
            <p:cNvSpPr>
              <a:spLocks noChangeShapeType="1"/>
            </p:cNvSpPr>
            <p:nvPr/>
          </p:nvSpPr>
          <p:spPr bwMode="auto">
            <a:xfrm flipV="1">
              <a:off x="4807" y="1880"/>
              <a:ext cx="152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73" name="Oval 196"/>
            <p:cNvSpPr>
              <a:spLocks noChangeArrowheads="1"/>
            </p:cNvSpPr>
            <p:nvPr/>
          </p:nvSpPr>
          <p:spPr bwMode="auto">
            <a:xfrm>
              <a:off x="4043" y="1932"/>
              <a:ext cx="40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6418263" y="1630363"/>
            <a:ext cx="1862137" cy="1014412"/>
            <a:chOff x="4043" y="1027"/>
            <a:chExt cx="1173" cy="639"/>
          </a:xfrm>
        </p:grpSpPr>
        <p:sp>
          <p:nvSpPr>
            <p:cNvPr id="51258" name="Oval 20"/>
            <p:cNvSpPr>
              <a:spLocks noChangeArrowheads="1"/>
            </p:cNvSpPr>
            <p:nvPr/>
          </p:nvSpPr>
          <p:spPr bwMode="auto">
            <a:xfrm>
              <a:off x="4158" y="1316"/>
              <a:ext cx="350" cy="350"/>
            </a:xfrm>
            <a:prstGeom prst="ellipse">
              <a:avLst/>
            </a:prstGeom>
            <a:solidFill>
              <a:srgbClr val="009900"/>
            </a:solidFill>
            <a:ln w="11113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59" name="Rectangle 105"/>
            <p:cNvSpPr>
              <a:spLocks noChangeArrowheads="1"/>
            </p:cNvSpPr>
            <p:nvPr/>
          </p:nvSpPr>
          <p:spPr bwMode="auto">
            <a:xfrm>
              <a:off x="4457" y="1027"/>
              <a:ext cx="75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9900"/>
                  </a:solidFill>
                  <a:latin typeface="Arial"/>
                  <a:cs typeface="Arial"/>
                </a:rPr>
                <a:t>L:  C</a:t>
              </a:r>
              <a:r>
                <a:rPr lang="en-US" sz="1600" i="0" baseline="-19000">
                  <a:solidFill>
                    <a:srgbClr val="009900"/>
                  </a:solidFill>
                  <a:latin typeface="Arial"/>
                  <a:cs typeface="Arial"/>
                </a:rPr>
                <a:t>0</a:t>
              </a:r>
              <a:r>
                <a:rPr lang="en-US" sz="1500" i="0">
                  <a:solidFill>
                    <a:srgbClr val="009900"/>
                  </a:solidFill>
                  <a:latin typeface="Arial"/>
                  <a:cs typeface="Arial"/>
                </a:rPr>
                <a:t> wt% Sn</a:t>
              </a:r>
            </a:p>
          </p:txBody>
        </p:sp>
        <p:sp>
          <p:nvSpPr>
            <p:cNvPr id="51260" name="Line 108"/>
            <p:cNvSpPr>
              <a:spLocks noChangeShapeType="1"/>
            </p:cNvSpPr>
            <p:nvPr/>
          </p:nvSpPr>
          <p:spPr bwMode="auto">
            <a:xfrm flipV="1">
              <a:off x="4076" y="1511"/>
              <a:ext cx="99" cy="1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1" name="Line 127"/>
            <p:cNvSpPr>
              <a:spLocks noChangeShapeType="1"/>
            </p:cNvSpPr>
            <p:nvPr/>
          </p:nvSpPr>
          <p:spPr bwMode="auto">
            <a:xfrm flipV="1">
              <a:off x="4359" y="1167"/>
              <a:ext cx="112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62" name="Oval 195"/>
            <p:cNvSpPr>
              <a:spLocks noChangeArrowheads="1"/>
            </p:cNvSpPr>
            <p:nvPr/>
          </p:nvSpPr>
          <p:spPr bwMode="auto">
            <a:xfrm>
              <a:off x="4043" y="1511"/>
              <a:ext cx="40" cy="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" name="Group 206"/>
          <p:cNvGrpSpPr>
            <a:grpSpLocks/>
          </p:cNvGrpSpPr>
          <p:nvPr/>
        </p:nvGrpSpPr>
        <p:grpSpPr bwMode="auto">
          <a:xfrm>
            <a:off x="6413506" y="4086225"/>
            <a:ext cx="1409702" cy="544513"/>
            <a:chOff x="4040" y="2574"/>
            <a:chExt cx="888" cy="343"/>
          </a:xfrm>
        </p:grpSpPr>
        <p:sp>
          <p:nvSpPr>
            <p:cNvPr id="51220" name="Line 151"/>
            <p:cNvSpPr>
              <a:spLocks noChangeShapeType="1"/>
            </p:cNvSpPr>
            <p:nvPr/>
          </p:nvSpPr>
          <p:spPr bwMode="auto">
            <a:xfrm flipV="1">
              <a:off x="4043" y="2769"/>
              <a:ext cx="343" cy="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21" name="Rectangle 160"/>
            <p:cNvSpPr>
              <a:spLocks noChangeArrowheads="1"/>
            </p:cNvSpPr>
            <p:nvPr/>
          </p:nvSpPr>
          <p:spPr bwMode="auto">
            <a:xfrm>
              <a:off x="4827" y="2584"/>
              <a:ext cx="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 dirty="0" err="1" smtClean="0">
                  <a:solidFill>
                    <a:srgbClr val="003399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222" name="Line 161"/>
            <p:cNvSpPr>
              <a:spLocks noChangeShapeType="1"/>
            </p:cNvSpPr>
            <p:nvPr/>
          </p:nvSpPr>
          <p:spPr bwMode="auto">
            <a:xfrm flipV="1">
              <a:off x="4715" y="2683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1223" name="Group 201"/>
            <p:cNvGrpSpPr>
              <a:grpSpLocks/>
            </p:cNvGrpSpPr>
            <p:nvPr/>
          </p:nvGrpSpPr>
          <p:grpSpPr bwMode="auto">
            <a:xfrm>
              <a:off x="4382" y="2574"/>
              <a:ext cx="350" cy="343"/>
              <a:chOff x="4382" y="2574"/>
              <a:chExt cx="350" cy="343"/>
            </a:xfrm>
          </p:grpSpPr>
          <p:sp>
            <p:nvSpPr>
              <p:cNvPr id="51227" name="Oval 152"/>
              <p:cNvSpPr>
                <a:spLocks noChangeArrowheads="1"/>
              </p:cNvSpPr>
              <p:nvPr/>
            </p:nvSpPr>
            <p:spPr bwMode="auto">
              <a:xfrm>
                <a:off x="4382" y="2574"/>
                <a:ext cx="350" cy="343"/>
              </a:xfrm>
              <a:prstGeom prst="ellipse">
                <a:avLst/>
              </a:prstGeom>
              <a:solidFill>
                <a:srgbClr val="0033CC"/>
              </a:solidFill>
              <a:ln w="11113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28" name="Freeform 153"/>
              <p:cNvSpPr>
                <a:spLocks/>
              </p:cNvSpPr>
              <p:nvPr/>
            </p:nvSpPr>
            <p:spPr bwMode="auto">
              <a:xfrm>
                <a:off x="4524" y="2578"/>
                <a:ext cx="204" cy="224"/>
              </a:xfrm>
              <a:custGeom>
                <a:avLst/>
                <a:gdLst>
                  <a:gd name="T0" fmla="*/ 0 w 204"/>
                  <a:gd name="T1" fmla="*/ 0 h 224"/>
                  <a:gd name="T2" fmla="*/ 26 w 204"/>
                  <a:gd name="T3" fmla="*/ 13 h 224"/>
                  <a:gd name="T4" fmla="*/ 40 w 204"/>
                  <a:gd name="T5" fmla="*/ 59 h 224"/>
                  <a:gd name="T6" fmla="*/ 59 w 204"/>
                  <a:gd name="T7" fmla="*/ 99 h 224"/>
                  <a:gd name="T8" fmla="*/ 79 w 204"/>
                  <a:gd name="T9" fmla="*/ 138 h 224"/>
                  <a:gd name="T10" fmla="*/ 99 w 204"/>
                  <a:gd name="T11" fmla="*/ 178 h 224"/>
                  <a:gd name="T12" fmla="*/ 125 w 204"/>
                  <a:gd name="T13" fmla="*/ 204 h 224"/>
                  <a:gd name="T14" fmla="*/ 158 w 204"/>
                  <a:gd name="T15" fmla="*/ 224 h 224"/>
                  <a:gd name="T16" fmla="*/ 191 w 204"/>
                  <a:gd name="T17" fmla="*/ 224 h 224"/>
                  <a:gd name="T18" fmla="*/ 204 w 204"/>
                  <a:gd name="T19" fmla="*/ 224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4"/>
                  <a:gd name="T31" fmla="*/ 0 h 224"/>
                  <a:gd name="T32" fmla="*/ 204 w 204"/>
                  <a:gd name="T33" fmla="*/ 224 h 2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4" h="224">
                    <a:moveTo>
                      <a:pt x="0" y="0"/>
                    </a:moveTo>
                    <a:lnTo>
                      <a:pt x="26" y="13"/>
                    </a:lnTo>
                    <a:lnTo>
                      <a:pt x="40" y="59"/>
                    </a:lnTo>
                    <a:lnTo>
                      <a:pt x="59" y="99"/>
                    </a:lnTo>
                    <a:lnTo>
                      <a:pt x="79" y="138"/>
                    </a:lnTo>
                    <a:lnTo>
                      <a:pt x="99" y="178"/>
                    </a:lnTo>
                    <a:lnTo>
                      <a:pt x="125" y="204"/>
                    </a:lnTo>
                    <a:lnTo>
                      <a:pt x="158" y="224"/>
                    </a:lnTo>
                    <a:lnTo>
                      <a:pt x="191" y="224"/>
                    </a:lnTo>
                    <a:lnTo>
                      <a:pt x="204" y="224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29" name="Freeform 155"/>
              <p:cNvSpPr>
                <a:spLocks/>
              </p:cNvSpPr>
              <p:nvPr/>
            </p:nvSpPr>
            <p:spPr bwMode="auto">
              <a:xfrm>
                <a:off x="4504" y="2703"/>
                <a:ext cx="99" cy="211"/>
              </a:xfrm>
              <a:custGeom>
                <a:avLst/>
                <a:gdLst>
                  <a:gd name="T0" fmla="*/ 99 w 99"/>
                  <a:gd name="T1" fmla="*/ 0 h 211"/>
                  <a:gd name="T2" fmla="*/ 79 w 99"/>
                  <a:gd name="T3" fmla="*/ 20 h 211"/>
                  <a:gd name="T4" fmla="*/ 66 w 99"/>
                  <a:gd name="T5" fmla="*/ 33 h 211"/>
                  <a:gd name="T6" fmla="*/ 53 w 99"/>
                  <a:gd name="T7" fmla="*/ 59 h 211"/>
                  <a:gd name="T8" fmla="*/ 46 w 99"/>
                  <a:gd name="T9" fmla="*/ 99 h 211"/>
                  <a:gd name="T10" fmla="*/ 33 w 99"/>
                  <a:gd name="T11" fmla="*/ 145 h 211"/>
                  <a:gd name="T12" fmla="*/ 27 w 99"/>
                  <a:gd name="T13" fmla="*/ 178 h 211"/>
                  <a:gd name="T14" fmla="*/ 14 w 99"/>
                  <a:gd name="T15" fmla="*/ 198 h 211"/>
                  <a:gd name="T16" fmla="*/ 0 w 99"/>
                  <a:gd name="T17" fmla="*/ 211 h 211"/>
                  <a:gd name="T18" fmla="*/ 0 w 99"/>
                  <a:gd name="T19" fmla="*/ 211 h 211"/>
                  <a:gd name="T20" fmla="*/ 0 w 99"/>
                  <a:gd name="T21" fmla="*/ 211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211"/>
                  <a:gd name="T35" fmla="*/ 99 w 99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211">
                    <a:moveTo>
                      <a:pt x="99" y="0"/>
                    </a:moveTo>
                    <a:lnTo>
                      <a:pt x="79" y="20"/>
                    </a:lnTo>
                    <a:lnTo>
                      <a:pt x="66" y="33"/>
                    </a:lnTo>
                    <a:lnTo>
                      <a:pt x="53" y="59"/>
                    </a:lnTo>
                    <a:lnTo>
                      <a:pt x="46" y="99"/>
                    </a:lnTo>
                    <a:lnTo>
                      <a:pt x="33" y="145"/>
                    </a:lnTo>
                    <a:lnTo>
                      <a:pt x="27" y="178"/>
                    </a:lnTo>
                    <a:lnTo>
                      <a:pt x="14" y="198"/>
                    </a:lnTo>
                    <a:lnTo>
                      <a:pt x="0" y="211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30" name="Freeform 157"/>
              <p:cNvSpPr>
                <a:spLocks/>
              </p:cNvSpPr>
              <p:nvPr/>
            </p:nvSpPr>
            <p:spPr bwMode="auto">
              <a:xfrm>
                <a:off x="4392" y="2716"/>
                <a:ext cx="152" cy="86"/>
              </a:xfrm>
              <a:custGeom>
                <a:avLst/>
                <a:gdLst>
                  <a:gd name="T0" fmla="*/ 0 w 152"/>
                  <a:gd name="T1" fmla="*/ 0 h 86"/>
                  <a:gd name="T2" fmla="*/ 27 w 152"/>
                  <a:gd name="T3" fmla="*/ 13 h 86"/>
                  <a:gd name="T4" fmla="*/ 73 w 152"/>
                  <a:gd name="T5" fmla="*/ 27 h 86"/>
                  <a:gd name="T6" fmla="*/ 119 w 152"/>
                  <a:gd name="T7" fmla="*/ 53 h 86"/>
                  <a:gd name="T8" fmla="*/ 145 w 152"/>
                  <a:gd name="T9" fmla="*/ 73 h 86"/>
                  <a:gd name="T10" fmla="*/ 152 w 152"/>
                  <a:gd name="T11" fmla="*/ 79 h 86"/>
                  <a:gd name="T12" fmla="*/ 152 w 152"/>
                  <a:gd name="T13" fmla="*/ 86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86"/>
                  <a:gd name="T23" fmla="*/ 152 w 15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86">
                    <a:moveTo>
                      <a:pt x="0" y="0"/>
                    </a:moveTo>
                    <a:lnTo>
                      <a:pt x="27" y="13"/>
                    </a:lnTo>
                    <a:lnTo>
                      <a:pt x="73" y="27"/>
                    </a:lnTo>
                    <a:lnTo>
                      <a:pt x="119" y="53"/>
                    </a:lnTo>
                    <a:lnTo>
                      <a:pt x="145" y="73"/>
                    </a:lnTo>
                    <a:lnTo>
                      <a:pt x="152" y="79"/>
                    </a:lnTo>
                    <a:lnTo>
                      <a:pt x="152" y="86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51231" name="Group 188"/>
              <p:cNvGrpSpPr>
                <a:grpSpLocks/>
              </p:cNvGrpSpPr>
              <p:nvPr/>
            </p:nvGrpSpPr>
            <p:grpSpPr bwMode="auto">
              <a:xfrm>
                <a:off x="4419" y="2611"/>
                <a:ext cx="296" cy="277"/>
                <a:chOff x="4419" y="2611"/>
                <a:chExt cx="296" cy="277"/>
              </a:xfrm>
            </p:grpSpPr>
            <p:sp>
              <p:nvSpPr>
                <p:cNvPr id="51232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452" y="2637"/>
                  <a:ext cx="1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3" name="Line 163"/>
                <p:cNvSpPr>
                  <a:spLocks noChangeShapeType="1"/>
                </p:cNvSpPr>
                <p:nvPr/>
              </p:nvSpPr>
              <p:spPr bwMode="auto">
                <a:xfrm>
                  <a:off x="4504" y="2644"/>
                  <a:ext cx="7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4" name="Line 164"/>
                <p:cNvSpPr>
                  <a:spLocks noChangeShapeType="1"/>
                </p:cNvSpPr>
                <p:nvPr/>
              </p:nvSpPr>
              <p:spPr bwMode="auto">
                <a:xfrm>
                  <a:off x="4491" y="2696"/>
                  <a:ext cx="27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5" name="Line 165"/>
                <p:cNvSpPr>
                  <a:spLocks noChangeShapeType="1"/>
                </p:cNvSpPr>
                <p:nvPr/>
              </p:nvSpPr>
              <p:spPr bwMode="auto">
                <a:xfrm>
                  <a:off x="4465" y="2703"/>
                  <a:ext cx="1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6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537" y="2690"/>
                  <a:ext cx="7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597" y="2644"/>
                  <a:ext cx="19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8" name="Line 168"/>
                <p:cNvSpPr>
                  <a:spLocks noChangeShapeType="1"/>
                </p:cNvSpPr>
                <p:nvPr/>
              </p:nvSpPr>
              <p:spPr bwMode="auto">
                <a:xfrm>
                  <a:off x="4597" y="2611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39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662" y="2650"/>
                  <a:ext cx="7" cy="2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0" name="Line 170"/>
                <p:cNvSpPr>
                  <a:spLocks noChangeShapeType="1"/>
                </p:cNvSpPr>
                <p:nvPr/>
              </p:nvSpPr>
              <p:spPr bwMode="auto">
                <a:xfrm>
                  <a:off x="4623" y="2677"/>
                  <a:ext cx="13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1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4656" y="2716"/>
                  <a:ext cx="33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2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4709" y="2743"/>
                  <a:ext cx="6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3" name="Line 173"/>
                <p:cNvSpPr>
                  <a:spLocks noChangeShapeType="1"/>
                </p:cNvSpPr>
                <p:nvPr/>
              </p:nvSpPr>
              <p:spPr bwMode="auto">
                <a:xfrm>
                  <a:off x="4583" y="2782"/>
                  <a:ext cx="14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4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4610" y="2808"/>
                  <a:ext cx="6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5" name="Line 175"/>
                <p:cNvSpPr>
                  <a:spLocks noChangeShapeType="1"/>
                </p:cNvSpPr>
                <p:nvPr/>
              </p:nvSpPr>
              <p:spPr bwMode="auto">
                <a:xfrm>
                  <a:off x="4623" y="2828"/>
                  <a:ext cx="26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6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570" y="2822"/>
                  <a:ext cx="7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7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570" y="2868"/>
                  <a:ext cx="1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8" name="Line 178"/>
                <p:cNvSpPr>
                  <a:spLocks noChangeShapeType="1"/>
                </p:cNvSpPr>
                <p:nvPr/>
              </p:nvSpPr>
              <p:spPr bwMode="auto">
                <a:xfrm>
                  <a:off x="4583" y="2868"/>
                  <a:ext cx="33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4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636" y="2868"/>
                  <a:ext cx="1" cy="20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0" name="Line 180"/>
                <p:cNvSpPr>
                  <a:spLocks noChangeShapeType="1"/>
                </p:cNvSpPr>
                <p:nvPr/>
              </p:nvSpPr>
              <p:spPr bwMode="auto">
                <a:xfrm>
                  <a:off x="4419" y="2769"/>
                  <a:ext cx="13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1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4452" y="2795"/>
                  <a:ext cx="13" cy="13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2" name="Line 182"/>
                <p:cNvSpPr>
                  <a:spLocks noChangeShapeType="1"/>
                </p:cNvSpPr>
                <p:nvPr/>
              </p:nvSpPr>
              <p:spPr bwMode="auto">
                <a:xfrm>
                  <a:off x="4485" y="2808"/>
                  <a:ext cx="1" cy="14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504" y="2808"/>
                  <a:ext cx="27" cy="7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4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419" y="2822"/>
                  <a:ext cx="6" cy="6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4452" y="2841"/>
                  <a:ext cx="1" cy="14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6" name="Line 186"/>
                <p:cNvSpPr>
                  <a:spLocks noChangeShapeType="1"/>
                </p:cNvSpPr>
                <p:nvPr/>
              </p:nvSpPr>
              <p:spPr bwMode="auto">
                <a:xfrm>
                  <a:off x="4478" y="2855"/>
                  <a:ext cx="7" cy="19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1257" name="Line 187"/>
                <p:cNvSpPr>
                  <a:spLocks noChangeShapeType="1"/>
                </p:cNvSpPr>
                <p:nvPr/>
              </p:nvSpPr>
              <p:spPr bwMode="auto">
                <a:xfrm>
                  <a:off x="4504" y="2861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51224" name="Rectangle 189"/>
            <p:cNvSpPr>
              <a:spLocks noChangeArrowheads="1"/>
            </p:cNvSpPr>
            <p:nvPr/>
          </p:nvSpPr>
          <p:spPr bwMode="auto">
            <a:xfrm>
              <a:off x="4834" y="2703"/>
              <a:ext cx="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 dirty="0" err="1" smtClean="0">
                  <a:solidFill>
                    <a:srgbClr val="CC0000"/>
                  </a:solidFill>
                  <a:latin typeface="Arial"/>
                  <a:cs typeface="Arial"/>
                </a:rPr>
                <a:t>β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1225" name="Line 190"/>
            <p:cNvSpPr>
              <a:spLocks noChangeShapeType="1"/>
            </p:cNvSpPr>
            <p:nvPr/>
          </p:nvSpPr>
          <p:spPr bwMode="auto">
            <a:xfrm>
              <a:off x="4709" y="2749"/>
              <a:ext cx="112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26" name="Oval 199"/>
            <p:cNvSpPr>
              <a:spLocks noChangeArrowheads="1"/>
            </p:cNvSpPr>
            <p:nvPr/>
          </p:nvSpPr>
          <p:spPr bwMode="auto">
            <a:xfrm>
              <a:off x="4040" y="2818"/>
              <a:ext cx="40" cy="34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05"/>
          <p:cNvGrpSpPr>
            <a:grpSpLocks/>
          </p:cNvGrpSpPr>
          <p:nvPr/>
        </p:nvGrpSpPr>
        <p:grpSpPr bwMode="auto">
          <a:xfrm>
            <a:off x="6418263" y="3313113"/>
            <a:ext cx="2060575" cy="555625"/>
            <a:chOff x="4043" y="2087"/>
            <a:chExt cx="1298" cy="350"/>
          </a:xfrm>
        </p:grpSpPr>
        <p:sp>
          <p:nvSpPr>
            <p:cNvPr id="51211" name="Rectangle 10"/>
            <p:cNvSpPr>
              <a:spLocks noChangeArrowheads="1"/>
            </p:cNvSpPr>
            <p:nvPr/>
          </p:nvSpPr>
          <p:spPr bwMode="auto">
            <a:xfrm>
              <a:off x="4623" y="2090"/>
              <a:ext cx="7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3399"/>
                  </a:solidFill>
                  <a:latin typeface="Arial"/>
                  <a:cs typeface="Arial"/>
                </a:rPr>
                <a:t>a</a:t>
              </a:r>
              <a:r>
                <a:rPr lang="en-US" sz="1500">
                  <a:solidFill>
                    <a:srgbClr val="003399"/>
                  </a:solidFill>
                  <a:latin typeface="Arial"/>
                  <a:cs typeface="Arial"/>
                </a:rPr>
                <a:t>: C</a:t>
              </a:r>
              <a:r>
                <a:rPr lang="en-US" sz="1600" i="0" baseline="-19000">
                  <a:solidFill>
                    <a:srgbClr val="0033CC"/>
                  </a:solidFill>
                  <a:latin typeface="Arial"/>
                  <a:cs typeface="Arial"/>
                </a:rPr>
                <a:t>0</a:t>
              </a:r>
              <a:r>
                <a:rPr lang="en-US" sz="1500">
                  <a:solidFill>
                    <a:srgbClr val="003399"/>
                  </a:solidFill>
                  <a:latin typeface="Arial"/>
                  <a:cs typeface="Arial"/>
                </a:rPr>
                <a:t> </a:t>
              </a:r>
              <a:r>
                <a:rPr lang="en-US" sz="1500" i="0">
                  <a:solidFill>
                    <a:srgbClr val="003399"/>
                  </a:solidFill>
                  <a:latin typeface="Arial"/>
                  <a:cs typeface="Arial"/>
                </a:rPr>
                <a:t>wt% Sn</a:t>
              </a:r>
            </a:p>
          </p:txBody>
        </p:sp>
        <p:sp>
          <p:nvSpPr>
            <p:cNvPr id="51212" name="Line 111"/>
            <p:cNvSpPr>
              <a:spLocks noChangeShapeType="1"/>
            </p:cNvSpPr>
            <p:nvPr/>
          </p:nvSpPr>
          <p:spPr bwMode="auto">
            <a:xfrm flipV="1">
              <a:off x="4511" y="2176"/>
              <a:ext cx="99" cy="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13" name="Line 141"/>
            <p:cNvSpPr>
              <a:spLocks noChangeShapeType="1"/>
            </p:cNvSpPr>
            <p:nvPr/>
          </p:nvSpPr>
          <p:spPr bwMode="auto">
            <a:xfrm flipV="1">
              <a:off x="4051" y="2355"/>
              <a:ext cx="165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1214" name="Oval 197"/>
            <p:cNvSpPr>
              <a:spLocks noChangeArrowheads="1"/>
            </p:cNvSpPr>
            <p:nvPr/>
          </p:nvSpPr>
          <p:spPr bwMode="auto">
            <a:xfrm>
              <a:off x="4043" y="2380"/>
              <a:ext cx="40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1215" name="Group 200"/>
            <p:cNvGrpSpPr>
              <a:grpSpLocks/>
            </p:cNvGrpSpPr>
            <p:nvPr/>
          </p:nvGrpSpPr>
          <p:grpSpPr bwMode="auto">
            <a:xfrm>
              <a:off x="4184" y="2087"/>
              <a:ext cx="350" cy="350"/>
              <a:chOff x="4184" y="2087"/>
              <a:chExt cx="350" cy="350"/>
            </a:xfrm>
          </p:grpSpPr>
          <p:sp>
            <p:nvSpPr>
              <p:cNvPr id="51216" name="Oval 112"/>
              <p:cNvSpPr>
                <a:spLocks noChangeArrowheads="1"/>
              </p:cNvSpPr>
              <p:nvPr/>
            </p:nvSpPr>
            <p:spPr bwMode="auto">
              <a:xfrm>
                <a:off x="4184" y="2087"/>
                <a:ext cx="350" cy="350"/>
              </a:xfrm>
              <a:prstGeom prst="ellipse">
                <a:avLst/>
              </a:prstGeom>
              <a:solidFill>
                <a:srgbClr val="0033CC"/>
              </a:solidFill>
              <a:ln w="11113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17" name="Freeform 113"/>
              <p:cNvSpPr>
                <a:spLocks/>
              </p:cNvSpPr>
              <p:nvPr/>
            </p:nvSpPr>
            <p:spPr bwMode="auto">
              <a:xfrm>
                <a:off x="4326" y="2090"/>
                <a:ext cx="198" cy="224"/>
              </a:xfrm>
              <a:custGeom>
                <a:avLst/>
                <a:gdLst>
                  <a:gd name="T0" fmla="*/ 0 w 198"/>
                  <a:gd name="T1" fmla="*/ 0 h 224"/>
                  <a:gd name="T2" fmla="*/ 20 w 198"/>
                  <a:gd name="T3" fmla="*/ 20 h 224"/>
                  <a:gd name="T4" fmla="*/ 40 w 198"/>
                  <a:gd name="T5" fmla="*/ 66 h 224"/>
                  <a:gd name="T6" fmla="*/ 60 w 198"/>
                  <a:gd name="T7" fmla="*/ 106 h 224"/>
                  <a:gd name="T8" fmla="*/ 80 w 198"/>
                  <a:gd name="T9" fmla="*/ 139 h 224"/>
                  <a:gd name="T10" fmla="*/ 99 w 198"/>
                  <a:gd name="T11" fmla="*/ 178 h 224"/>
                  <a:gd name="T12" fmla="*/ 126 w 198"/>
                  <a:gd name="T13" fmla="*/ 205 h 224"/>
                  <a:gd name="T14" fmla="*/ 152 w 198"/>
                  <a:gd name="T15" fmla="*/ 224 h 224"/>
                  <a:gd name="T16" fmla="*/ 192 w 198"/>
                  <a:gd name="T17" fmla="*/ 224 h 224"/>
                  <a:gd name="T18" fmla="*/ 198 w 198"/>
                  <a:gd name="T19" fmla="*/ 224 h 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224"/>
                  <a:gd name="T32" fmla="*/ 198 w 198"/>
                  <a:gd name="T33" fmla="*/ 224 h 2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224">
                    <a:moveTo>
                      <a:pt x="0" y="0"/>
                    </a:moveTo>
                    <a:lnTo>
                      <a:pt x="20" y="20"/>
                    </a:lnTo>
                    <a:lnTo>
                      <a:pt x="40" y="66"/>
                    </a:lnTo>
                    <a:lnTo>
                      <a:pt x="60" y="106"/>
                    </a:lnTo>
                    <a:lnTo>
                      <a:pt x="80" y="139"/>
                    </a:lnTo>
                    <a:lnTo>
                      <a:pt x="99" y="178"/>
                    </a:lnTo>
                    <a:lnTo>
                      <a:pt x="126" y="205"/>
                    </a:lnTo>
                    <a:lnTo>
                      <a:pt x="152" y="224"/>
                    </a:lnTo>
                    <a:lnTo>
                      <a:pt x="192" y="224"/>
                    </a:lnTo>
                    <a:lnTo>
                      <a:pt x="198" y="224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18" name="Freeform 115"/>
              <p:cNvSpPr>
                <a:spLocks/>
              </p:cNvSpPr>
              <p:nvPr/>
            </p:nvSpPr>
            <p:spPr bwMode="auto">
              <a:xfrm>
                <a:off x="4307" y="2216"/>
                <a:ext cx="92" cy="217"/>
              </a:xfrm>
              <a:custGeom>
                <a:avLst/>
                <a:gdLst>
                  <a:gd name="T0" fmla="*/ 92 w 92"/>
                  <a:gd name="T1" fmla="*/ 0 h 217"/>
                  <a:gd name="T2" fmla="*/ 72 w 92"/>
                  <a:gd name="T3" fmla="*/ 19 h 217"/>
                  <a:gd name="T4" fmla="*/ 59 w 92"/>
                  <a:gd name="T5" fmla="*/ 39 h 217"/>
                  <a:gd name="T6" fmla="*/ 52 w 92"/>
                  <a:gd name="T7" fmla="*/ 59 h 217"/>
                  <a:gd name="T8" fmla="*/ 39 w 92"/>
                  <a:gd name="T9" fmla="*/ 98 h 217"/>
                  <a:gd name="T10" fmla="*/ 33 w 92"/>
                  <a:gd name="T11" fmla="*/ 151 h 217"/>
                  <a:gd name="T12" fmla="*/ 26 w 92"/>
                  <a:gd name="T13" fmla="*/ 184 h 217"/>
                  <a:gd name="T14" fmla="*/ 13 w 92"/>
                  <a:gd name="T15" fmla="*/ 204 h 217"/>
                  <a:gd name="T16" fmla="*/ 0 w 92"/>
                  <a:gd name="T17" fmla="*/ 210 h 217"/>
                  <a:gd name="T18" fmla="*/ 0 w 92"/>
                  <a:gd name="T19" fmla="*/ 210 h 217"/>
                  <a:gd name="T20" fmla="*/ 0 w 92"/>
                  <a:gd name="T21" fmla="*/ 217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217"/>
                  <a:gd name="T35" fmla="*/ 92 w 92"/>
                  <a:gd name="T36" fmla="*/ 217 h 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217">
                    <a:moveTo>
                      <a:pt x="92" y="0"/>
                    </a:moveTo>
                    <a:lnTo>
                      <a:pt x="72" y="19"/>
                    </a:lnTo>
                    <a:lnTo>
                      <a:pt x="59" y="39"/>
                    </a:lnTo>
                    <a:lnTo>
                      <a:pt x="52" y="59"/>
                    </a:lnTo>
                    <a:lnTo>
                      <a:pt x="39" y="98"/>
                    </a:lnTo>
                    <a:lnTo>
                      <a:pt x="33" y="151"/>
                    </a:lnTo>
                    <a:lnTo>
                      <a:pt x="26" y="184"/>
                    </a:lnTo>
                    <a:lnTo>
                      <a:pt x="13" y="204"/>
                    </a:lnTo>
                    <a:lnTo>
                      <a:pt x="0" y="210"/>
                    </a:lnTo>
                    <a:lnTo>
                      <a:pt x="0" y="217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1219" name="Freeform 117"/>
              <p:cNvSpPr>
                <a:spLocks/>
              </p:cNvSpPr>
              <p:nvPr/>
            </p:nvSpPr>
            <p:spPr bwMode="auto">
              <a:xfrm>
                <a:off x="4188" y="2229"/>
                <a:ext cx="158" cy="85"/>
              </a:xfrm>
              <a:custGeom>
                <a:avLst/>
                <a:gdLst>
                  <a:gd name="T0" fmla="*/ 0 w 158"/>
                  <a:gd name="T1" fmla="*/ 0 h 85"/>
                  <a:gd name="T2" fmla="*/ 26 w 158"/>
                  <a:gd name="T3" fmla="*/ 19 h 85"/>
                  <a:gd name="T4" fmla="*/ 79 w 158"/>
                  <a:gd name="T5" fmla="*/ 33 h 85"/>
                  <a:gd name="T6" fmla="*/ 125 w 158"/>
                  <a:gd name="T7" fmla="*/ 52 h 85"/>
                  <a:gd name="T8" fmla="*/ 152 w 158"/>
                  <a:gd name="T9" fmla="*/ 72 h 85"/>
                  <a:gd name="T10" fmla="*/ 158 w 158"/>
                  <a:gd name="T11" fmla="*/ 85 h 85"/>
                  <a:gd name="T12" fmla="*/ 158 w 158"/>
                  <a:gd name="T13" fmla="*/ 85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85"/>
                  <a:gd name="T23" fmla="*/ 158 w 158"/>
                  <a:gd name="T24" fmla="*/ 85 h 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85">
                    <a:moveTo>
                      <a:pt x="0" y="0"/>
                    </a:moveTo>
                    <a:lnTo>
                      <a:pt x="26" y="19"/>
                    </a:lnTo>
                    <a:lnTo>
                      <a:pt x="79" y="33"/>
                    </a:lnTo>
                    <a:lnTo>
                      <a:pt x="125" y="52"/>
                    </a:lnTo>
                    <a:lnTo>
                      <a:pt x="152" y="72"/>
                    </a:lnTo>
                    <a:lnTo>
                      <a:pt x="158" y="85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570211" y="817178"/>
            <a:ext cx="6973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alloy of composition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z="2800" i="0" baseline="-20000" dirty="0">
                <a:latin typeface="Arial"/>
                <a:cs typeface="Arial"/>
              </a:rPr>
              <a:t>0</a:t>
            </a:r>
            <a:r>
              <a:rPr lang="en-US" i="0" dirty="0">
                <a:latin typeface="Arial"/>
                <a:cs typeface="Arial"/>
              </a:rPr>
              <a:t> =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z="2800" baseline="-20000" dirty="0">
                <a:latin typeface="Arial"/>
                <a:cs typeface="Arial"/>
              </a:rPr>
              <a:t>E</a:t>
            </a:r>
            <a:r>
              <a:rPr lang="en-US" i="0" dirty="0">
                <a:latin typeface="Arial"/>
                <a:cs typeface="Arial"/>
              </a:rPr>
              <a:t> </a:t>
            </a:r>
          </a:p>
          <a:p>
            <a:r>
              <a:rPr lang="en-US" i="0" dirty="0">
                <a:latin typeface="Arial"/>
                <a:cs typeface="Arial"/>
              </a:rPr>
              <a:t>•  Result:</a:t>
            </a:r>
            <a:r>
              <a:rPr lang="en-US" sz="2200" i="0" dirty="0">
                <a:latin typeface="Arial"/>
                <a:cs typeface="Arial"/>
              </a:rPr>
              <a:t>  Eutectic microstructure (lamellar structure)</a:t>
            </a:r>
            <a:endParaRPr lang="en-US" i="0" dirty="0">
              <a:latin typeface="Arial"/>
              <a:cs typeface="Arial"/>
            </a:endParaRPr>
          </a:p>
          <a:p>
            <a:r>
              <a:rPr lang="en-US" sz="2200" i="0" dirty="0">
                <a:latin typeface="Arial"/>
                <a:cs typeface="Arial"/>
              </a:rPr>
              <a:t>    -- alternating layers (lamellae) of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 err="1" smtClean="0">
                <a:latin typeface="Arial"/>
                <a:cs typeface="Arial"/>
              </a:rPr>
              <a:t>α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>
                <a:latin typeface="Arial"/>
                <a:cs typeface="Arial"/>
              </a:rPr>
              <a:t>and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 err="1" smtClean="0">
                <a:latin typeface="Arial"/>
                <a:cs typeface="Arial"/>
              </a:rPr>
              <a:t>β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>
                <a:latin typeface="Arial"/>
                <a:cs typeface="Arial"/>
              </a:rPr>
              <a:t>phases.</a:t>
            </a:r>
          </a:p>
        </p:txBody>
      </p:sp>
      <p:sp>
        <p:nvSpPr>
          <p:cNvPr id="5325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62592" y="135194"/>
            <a:ext cx="8481408" cy="533400"/>
          </a:xfrm>
        </p:spPr>
        <p:txBody>
          <a:bodyPr/>
          <a:lstStyle/>
          <a:p>
            <a:r>
              <a:rPr lang="en-US" dirty="0" err="1">
                <a:latin typeface="Arial"/>
                <a:ea typeface="ＭＳ Ｐゴシック" charset="-128"/>
                <a:cs typeface="Arial"/>
              </a:rPr>
              <a:t>Microstructural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Development in 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Eutectic Systems III</a:t>
            </a:r>
          </a:p>
        </p:txBody>
      </p:sp>
      <p:grpSp>
        <p:nvGrpSpPr>
          <p:cNvPr id="53355" name="Group 121"/>
          <p:cNvGrpSpPr>
            <a:grpSpLocks/>
          </p:cNvGrpSpPr>
          <p:nvPr/>
        </p:nvGrpSpPr>
        <p:grpSpPr bwMode="auto">
          <a:xfrm>
            <a:off x="6019800" y="2554287"/>
            <a:ext cx="2235200" cy="2674938"/>
            <a:chOff x="3792" y="1609"/>
            <a:chExt cx="1408" cy="1685"/>
          </a:xfrm>
        </p:grpSpPr>
        <p:pic>
          <p:nvPicPr>
            <p:cNvPr id="5335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6" y="2072"/>
              <a:ext cx="138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357" name="Group 17"/>
            <p:cNvGrpSpPr>
              <a:grpSpLocks/>
            </p:cNvGrpSpPr>
            <p:nvPr/>
          </p:nvGrpSpPr>
          <p:grpSpPr bwMode="auto">
            <a:xfrm>
              <a:off x="3816" y="3056"/>
              <a:ext cx="1384" cy="80"/>
              <a:chOff x="3816" y="3056"/>
              <a:chExt cx="1384" cy="80"/>
            </a:xfrm>
          </p:grpSpPr>
          <p:sp>
            <p:nvSpPr>
              <p:cNvPr id="53362" name="Freeform 14"/>
              <p:cNvSpPr>
                <a:spLocks/>
              </p:cNvSpPr>
              <p:nvPr/>
            </p:nvSpPr>
            <p:spPr bwMode="auto">
              <a:xfrm>
                <a:off x="3816" y="3056"/>
                <a:ext cx="88" cy="80"/>
              </a:xfrm>
              <a:custGeom>
                <a:avLst/>
                <a:gdLst>
                  <a:gd name="T0" fmla="*/ 0 w 88"/>
                  <a:gd name="T1" fmla="*/ 40 h 80"/>
                  <a:gd name="T2" fmla="*/ 88 w 88"/>
                  <a:gd name="T3" fmla="*/ 0 h 80"/>
                  <a:gd name="T4" fmla="*/ 56 w 88"/>
                  <a:gd name="T5" fmla="*/ 40 h 80"/>
                  <a:gd name="T6" fmla="*/ 88 w 88"/>
                  <a:gd name="T7" fmla="*/ 80 h 80"/>
                  <a:gd name="T8" fmla="*/ 0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0" y="40"/>
                    </a:moveTo>
                    <a:lnTo>
                      <a:pt x="88" y="0"/>
                    </a:lnTo>
                    <a:lnTo>
                      <a:pt x="56" y="40"/>
                    </a:lnTo>
                    <a:lnTo>
                      <a:pt x="88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993300"/>
              </a:solidFill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363" name="Freeform 15"/>
              <p:cNvSpPr>
                <a:spLocks/>
              </p:cNvSpPr>
              <p:nvPr/>
            </p:nvSpPr>
            <p:spPr bwMode="auto">
              <a:xfrm>
                <a:off x="5112" y="3056"/>
                <a:ext cx="88" cy="80"/>
              </a:xfrm>
              <a:custGeom>
                <a:avLst/>
                <a:gdLst>
                  <a:gd name="T0" fmla="*/ 88 w 88"/>
                  <a:gd name="T1" fmla="*/ 40 h 80"/>
                  <a:gd name="T2" fmla="*/ 0 w 88"/>
                  <a:gd name="T3" fmla="*/ 80 h 80"/>
                  <a:gd name="T4" fmla="*/ 32 w 88"/>
                  <a:gd name="T5" fmla="*/ 40 h 80"/>
                  <a:gd name="T6" fmla="*/ 0 w 88"/>
                  <a:gd name="T7" fmla="*/ 0 h 80"/>
                  <a:gd name="T8" fmla="*/ 88 w 88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80"/>
                  <a:gd name="T17" fmla="*/ 88 w 8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80">
                    <a:moveTo>
                      <a:pt x="88" y="40"/>
                    </a:moveTo>
                    <a:lnTo>
                      <a:pt x="0" y="80"/>
                    </a:lnTo>
                    <a:lnTo>
                      <a:pt x="32" y="40"/>
                    </a:lnTo>
                    <a:lnTo>
                      <a:pt x="0" y="0"/>
                    </a:lnTo>
                    <a:lnTo>
                      <a:pt x="88" y="40"/>
                    </a:lnTo>
                    <a:close/>
                  </a:path>
                </a:pathLst>
              </a:custGeom>
              <a:solidFill>
                <a:srgbClr val="993300"/>
              </a:solidFill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364" name="Line 16"/>
              <p:cNvSpPr>
                <a:spLocks noChangeShapeType="1"/>
              </p:cNvSpPr>
              <p:nvPr/>
            </p:nvSpPr>
            <p:spPr bwMode="auto">
              <a:xfrm>
                <a:off x="3872" y="3096"/>
                <a:ext cx="1272" cy="1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3358" name="Rectangle 18"/>
            <p:cNvSpPr>
              <a:spLocks noChangeArrowheads="1"/>
            </p:cNvSpPr>
            <p:nvPr/>
          </p:nvSpPr>
          <p:spPr bwMode="auto">
            <a:xfrm>
              <a:off x="4312" y="3120"/>
              <a:ext cx="49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solidFill>
                    <a:srgbClr val="993300"/>
                  </a:solidFill>
                  <a:latin typeface="Arial"/>
                  <a:cs typeface="Arial"/>
                </a:rPr>
                <a:t>160</a:t>
              </a:r>
              <a:r>
                <a:rPr lang="en-US" sz="800" i="0" dirty="0" smtClean="0">
                  <a:solidFill>
                    <a:srgbClr val="993300"/>
                  </a:solidFill>
                  <a:latin typeface="Arial"/>
                  <a:cs typeface="Arial"/>
                </a:rPr>
                <a:t> </a:t>
              </a:r>
              <a:r>
                <a:rPr lang="en-US" sz="1800" i="0" dirty="0" err="1" smtClean="0">
                  <a:solidFill>
                    <a:srgbClr val="993300"/>
                  </a:solidFill>
                  <a:latin typeface="Arial"/>
                  <a:cs typeface="Arial"/>
                  <a:sym typeface="Symbol" charset="2"/>
                </a:rPr>
                <a:t>μ</a:t>
              </a:r>
              <a:r>
                <a:rPr lang="en-US" sz="1800" i="0" dirty="0" err="1" smtClean="0">
                  <a:solidFill>
                    <a:srgbClr val="993300"/>
                  </a:solidFill>
                  <a:latin typeface="Arial"/>
                  <a:cs typeface="Arial"/>
                </a:rPr>
                <a:t>m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3359" name="Rectangle 21"/>
            <p:cNvSpPr>
              <a:spLocks noChangeArrowheads="1"/>
            </p:cNvSpPr>
            <p:nvPr/>
          </p:nvSpPr>
          <p:spPr bwMode="auto">
            <a:xfrm>
              <a:off x="3809" y="1609"/>
              <a:ext cx="13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0" dirty="0">
                  <a:solidFill>
                    <a:srgbClr val="993300"/>
                  </a:solidFill>
                  <a:latin typeface="Arial"/>
                  <a:cs typeface="Arial"/>
                </a:rPr>
                <a:t>Micrograph of </a:t>
              </a:r>
              <a:r>
                <a:rPr lang="en-US" sz="1400" i="0" dirty="0" err="1">
                  <a:solidFill>
                    <a:srgbClr val="993300"/>
                  </a:solidFill>
                  <a:latin typeface="Arial"/>
                  <a:cs typeface="Arial"/>
                </a:rPr>
                <a:t>Pb-</a:t>
              </a:r>
              <a:r>
                <a:rPr lang="en-US" sz="1400" i="0" dirty="0" err="1" smtClean="0">
                  <a:solidFill>
                    <a:srgbClr val="993300"/>
                  </a:solidFill>
                  <a:latin typeface="Arial"/>
                  <a:cs typeface="Arial"/>
                </a:rPr>
                <a:t>Sn</a:t>
              </a:r>
              <a:r>
                <a:rPr lang="en-US" sz="1400" i="0" dirty="0" smtClean="0">
                  <a:solidFill>
                    <a:srgbClr val="993300"/>
                  </a:solidFill>
                  <a:latin typeface="Arial"/>
                  <a:cs typeface="Arial"/>
                </a:rPr>
                <a:t> eutectic  microstructure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/>
              <a:r>
                <a:rPr lang="en-US" sz="1800" i="0" dirty="0" smtClean="0">
                  <a:solidFill>
                    <a:srgbClr val="993300"/>
                  </a:solidFill>
                  <a:latin typeface="Arial"/>
                  <a:cs typeface="Arial"/>
                </a:rPr>
                <a:t>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3360" name="Rectangle 22"/>
            <p:cNvSpPr>
              <a:spLocks noChangeArrowheads="1"/>
            </p:cNvSpPr>
            <p:nvPr/>
          </p:nvSpPr>
          <p:spPr bwMode="auto">
            <a:xfrm>
              <a:off x="3792" y="1696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3361" name="Rectangle 23"/>
            <p:cNvSpPr>
              <a:spLocks noChangeArrowheads="1"/>
            </p:cNvSpPr>
            <p:nvPr/>
          </p:nvSpPr>
          <p:spPr bwMode="auto">
            <a:xfrm>
              <a:off x="3792" y="186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53255" name="Group 155"/>
          <p:cNvGrpSpPr>
            <a:grpSpLocks/>
          </p:cNvGrpSpPr>
          <p:nvPr/>
        </p:nvGrpSpPr>
        <p:grpSpPr bwMode="auto">
          <a:xfrm>
            <a:off x="965200" y="2489200"/>
            <a:ext cx="4556125" cy="4070350"/>
            <a:chOff x="608" y="1568"/>
            <a:chExt cx="2870" cy="2564"/>
          </a:xfrm>
        </p:grpSpPr>
        <p:sp>
          <p:nvSpPr>
            <p:cNvPr id="53305" name="Freeform 28"/>
            <p:cNvSpPr>
              <a:spLocks/>
            </p:cNvSpPr>
            <p:nvPr/>
          </p:nvSpPr>
          <p:spPr bwMode="auto">
            <a:xfrm>
              <a:off x="880" y="1816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30 w 2432"/>
                <a:gd name="T5" fmla="*/ 184 h 880"/>
                <a:gd name="T6" fmla="*/ 342 w 2432"/>
                <a:gd name="T7" fmla="*/ 296 h 880"/>
                <a:gd name="T8" fmla="*/ 756 w 2432"/>
                <a:gd name="T9" fmla="*/ 480 h 880"/>
                <a:gd name="T10" fmla="*/ 1180 w 2432"/>
                <a:gd name="T11" fmla="*/ 664 h 880"/>
                <a:gd name="T12" fmla="*/ 1528 w 2432"/>
                <a:gd name="T13" fmla="*/ 808 h 880"/>
                <a:gd name="T14" fmla="*/ 1641 w 2432"/>
                <a:gd name="T15" fmla="*/ 880 h 880"/>
                <a:gd name="T16" fmla="*/ 1979 w 2432"/>
                <a:gd name="T17" fmla="*/ 792 h 880"/>
                <a:gd name="T18" fmla="*/ 2345 w 2432"/>
                <a:gd name="T19" fmla="*/ 696 h 880"/>
                <a:gd name="T20" fmla="*/ 2639 w 2432"/>
                <a:gd name="T21" fmla="*/ 608 h 880"/>
                <a:gd name="T22" fmla="*/ 2639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06" name="Line 29"/>
            <p:cNvSpPr>
              <a:spLocks noChangeShapeType="1"/>
            </p:cNvSpPr>
            <p:nvPr/>
          </p:nvSpPr>
          <p:spPr bwMode="auto">
            <a:xfrm>
              <a:off x="1312" y="2704"/>
              <a:ext cx="1984" cy="1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09" name="Rectangle 35"/>
            <p:cNvSpPr>
              <a:spLocks noChangeArrowheads="1"/>
            </p:cNvSpPr>
            <p:nvPr/>
          </p:nvSpPr>
          <p:spPr bwMode="auto">
            <a:xfrm>
              <a:off x="608" y="2544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10" name="Rectangle 36"/>
            <p:cNvSpPr>
              <a:spLocks noChangeArrowheads="1"/>
            </p:cNvSpPr>
            <p:nvPr/>
          </p:nvSpPr>
          <p:spPr bwMode="auto">
            <a:xfrm>
              <a:off x="864" y="254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11" name="Rectangle 37"/>
            <p:cNvSpPr>
              <a:spLocks noChangeArrowheads="1"/>
            </p:cNvSpPr>
            <p:nvPr/>
          </p:nvSpPr>
          <p:spPr bwMode="auto">
            <a:xfrm>
              <a:off x="808" y="1568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12" name="Line 38"/>
            <p:cNvSpPr>
              <a:spLocks noChangeShapeType="1"/>
            </p:cNvSpPr>
            <p:nvPr/>
          </p:nvSpPr>
          <p:spPr bwMode="auto">
            <a:xfrm>
              <a:off x="1864" y="3624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13" name="Rectangle 40"/>
            <p:cNvSpPr>
              <a:spLocks noChangeArrowheads="1"/>
            </p:cNvSpPr>
            <p:nvPr/>
          </p:nvSpPr>
          <p:spPr bwMode="auto">
            <a:xfrm>
              <a:off x="2862" y="3938"/>
              <a:ext cx="5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  <a:r>
                <a:rPr lang="en-US" sz="2000" i="0" dirty="0">
                  <a:solidFill>
                    <a:srgbClr val="000000"/>
                  </a:solidFill>
                  <a:latin typeface="Arial"/>
                  <a:cs typeface="Arial"/>
                </a:rPr>
                <a:t>% </a:t>
              </a:r>
              <a:r>
                <a:rPr lang="en-US" sz="2000" i="0" dirty="0" err="1">
                  <a:solidFill>
                    <a:srgbClr val="000000"/>
                  </a:solidFill>
                  <a:latin typeface="Arial"/>
                  <a:cs typeface="Arial"/>
                </a:rPr>
                <a:t>Sn</a:t>
              </a:r>
              <a:endParaRPr lang="en-US" sz="2000" i="0" dirty="0">
                <a:latin typeface="Arial"/>
                <a:cs typeface="Arial"/>
              </a:endParaRPr>
            </a:p>
          </p:txBody>
        </p:sp>
        <p:sp>
          <p:nvSpPr>
            <p:cNvPr id="53314" name="Rectangle 41"/>
            <p:cNvSpPr>
              <a:spLocks noChangeArrowheads="1"/>
            </p:cNvSpPr>
            <p:nvPr/>
          </p:nvSpPr>
          <p:spPr bwMode="auto">
            <a:xfrm>
              <a:off x="1316" y="3712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15" name="Rectangle 42"/>
            <p:cNvSpPr>
              <a:spLocks noChangeArrowheads="1"/>
            </p:cNvSpPr>
            <p:nvPr/>
          </p:nvSpPr>
          <p:spPr bwMode="auto">
            <a:xfrm>
              <a:off x="2280" y="3712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16" name="Rectangle 43"/>
            <p:cNvSpPr>
              <a:spLocks noChangeArrowheads="1"/>
            </p:cNvSpPr>
            <p:nvPr/>
          </p:nvSpPr>
          <p:spPr bwMode="auto">
            <a:xfrm>
              <a:off x="2760" y="3712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17" name="Rectangle 44"/>
            <p:cNvSpPr>
              <a:spLocks noChangeArrowheads="1"/>
            </p:cNvSpPr>
            <p:nvPr/>
          </p:nvSpPr>
          <p:spPr bwMode="auto">
            <a:xfrm>
              <a:off x="3264" y="371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18" name="Rectangle 45"/>
            <p:cNvSpPr>
              <a:spLocks noChangeArrowheads="1"/>
            </p:cNvSpPr>
            <p:nvPr/>
          </p:nvSpPr>
          <p:spPr bwMode="auto">
            <a:xfrm>
              <a:off x="864" y="3712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19" name="Line 46"/>
            <p:cNvSpPr>
              <a:spLocks noChangeShapeType="1"/>
            </p:cNvSpPr>
            <p:nvPr/>
          </p:nvSpPr>
          <p:spPr bwMode="auto">
            <a:xfrm flipV="1">
              <a:off x="1376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0" name="Line 47"/>
            <p:cNvSpPr>
              <a:spLocks noChangeShapeType="1"/>
            </p:cNvSpPr>
            <p:nvPr/>
          </p:nvSpPr>
          <p:spPr bwMode="auto">
            <a:xfrm flipV="1">
              <a:off x="1864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1" name="Line 48"/>
            <p:cNvSpPr>
              <a:spLocks noChangeShapeType="1"/>
            </p:cNvSpPr>
            <p:nvPr/>
          </p:nvSpPr>
          <p:spPr bwMode="auto">
            <a:xfrm flipV="1">
              <a:off x="2352" y="362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2" name="Line 49"/>
            <p:cNvSpPr>
              <a:spLocks noChangeShapeType="1"/>
            </p:cNvSpPr>
            <p:nvPr/>
          </p:nvSpPr>
          <p:spPr bwMode="auto">
            <a:xfrm flipV="1">
              <a:off x="2840" y="363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3" name="Rectangle 50"/>
            <p:cNvSpPr>
              <a:spLocks noChangeArrowheads="1"/>
            </p:cNvSpPr>
            <p:nvPr/>
          </p:nvSpPr>
          <p:spPr bwMode="auto">
            <a:xfrm>
              <a:off x="608" y="2008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24" name="Rectangle 51"/>
            <p:cNvSpPr>
              <a:spLocks noChangeArrowheads="1"/>
            </p:cNvSpPr>
            <p:nvPr/>
          </p:nvSpPr>
          <p:spPr bwMode="auto">
            <a:xfrm>
              <a:off x="864" y="200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25" name="Rectangle 52"/>
            <p:cNvSpPr>
              <a:spLocks noChangeArrowheads="1"/>
            </p:cNvSpPr>
            <p:nvPr/>
          </p:nvSpPr>
          <p:spPr bwMode="auto">
            <a:xfrm>
              <a:off x="608" y="3096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26" name="Rectangle 53"/>
            <p:cNvSpPr>
              <a:spLocks noChangeArrowheads="1"/>
            </p:cNvSpPr>
            <p:nvPr/>
          </p:nvSpPr>
          <p:spPr bwMode="auto">
            <a:xfrm>
              <a:off x="864" y="30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27" name="Freeform 54"/>
            <p:cNvSpPr>
              <a:spLocks/>
            </p:cNvSpPr>
            <p:nvPr/>
          </p:nvSpPr>
          <p:spPr bwMode="auto">
            <a:xfrm>
              <a:off x="880" y="1928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8" name="Freeform 55"/>
            <p:cNvSpPr>
              <a:spLocks/>
            </p:cNvSpPr>
            <p:nvPr/>
          </p:nvSpPr>
          <p:spPr bwMode="auto">
            <a:xfrm>
              <a:off x="3264" y="2432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29" name="Freeform 56"/>
            <p:cNvSpPr>
              <a:spLocks/>
            </p:cNvSpPr>
            <p:nvPr/>
          </p:nvSpPr>
          <p:spPr bwMode="auto">
            <a:xfrm>
              <a:off x="3264" y="2432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0" name="Rectangle 57"/>
            <p:cNvSpPr>
              <a:spLocks noChangeArrowheads="1"/>
            </p:cNvSpPr>
            <p:nvPr/>
          </p:nvSpPr>
          <p:spPr bwMode="auto">
            <a:xfrm>
              <a:off x="1896" y="2008"/>
              <a:ext cx="1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31" name="Rectangle 58"/>
            <p:cNvSpPr>
              <a:spLocks noChangeArrowheads="1"/>
            </p:cNvSpPr>
            <p:nvPr/>
          </p:nvSpPr>
          <p:spPr bwMode="auto">
            <a:xfrm>
              <a:off x="976" y="2424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6699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332" name="Rectangle 59"/>
            <p:cNvSpPr>
              <a:spLocks noChangeArrowheads="1"/>
            </p:cNvSpPr>
            <p:nvPr/>
          </p:nvSpPr>
          <p:spPr bwMode="auto">
            <a:xfrm>
              <a:off x="2288" y="256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33" name="Line 60"/>
            <p:cNvSpPr>
              <a:spLocks noChangeShapeType="1"/>
            </p:cNvSpPr>
            <p:nvPr/>
          </p:nvSpPr>
          <p:spPr bwMode="auto">
            <a:xfrm flipH="1">
              <a:off x="916" y="3448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4" name="Line 61"/>
            <p:cNvSpPr>
              <a:spLocks noChangeShapeType="1"/>
            </p:cNvSpPr>
            <p:nvPr/>
          </p:nvSpPr>
          <p:spPr bwMode="auto">
            <a:xfrm>
              <a:off x="912" y="3504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5" name="Line 62"/>
            <p:cNvSpPr>
              <a:spLocks noChangeShapeType="1"/>
            </p:cNvSpPr>
            <p:nvPr/>
          </p:nvSpPr>
          <p:spPr bwMode="auto">
            <a:xfrm>
              <a:off x="912" y="3560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6" name="Line 63"/>
            <p:cNvSpPr>
              <a:spLocks noChangeShapeType="1"/>
            </p:cNvSpPr>
            <p:nvPr/>
          </p:nvSpPr>
          <p:spPr bwMode="auto">
            <a:xfrm>
              <a:off x="3304" y="3400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7" name="Line 64"/>
            <p:cNvSpPr>
              <a:spLocks noChangeShapeType="1"/>
            </p:cNvSpPr>
            <p:nvPr/>
          </p:nvSpPr>
          <p:spPr bwMode="auto">
            <a:xfrm>
              <a:off x="3304" y="3456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8" name="Line 65"/>
            <p:cNvSpPr>
              <a:spLocks noChangeShapeType="1"/>
            </p:cNvSpPr>
            <p:nvPr/>
          </p:nvSpPr>
          <p:spPr bwMode="auto">
            <a:xfrm>
              <a:off x="3304" y="3512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39" name="Rectangle 66"/>
            <p:cNvSpPr>
              <a:spLocks noChangeArrowheads="1"/>
            </p:cNvSpPr>
            <p:nvPr/>
          </p:nvSpPr>
          <p:spPr bwMode="auto">
            <a:xfrm>
              <a:off x="884" y="1820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0" name="Line 67"/>
            <p:cNvSpPr>
              <a:spLocks noChangeShapeType="1"/>
            </p:cNvSpPr>
            <p:nvPr/>
          </p:nvSpPr>
          <p:spPr bwMode="auto">
            <a:xfrm>
              <a:off x="864" y="319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1" name="Line 68"/>
            <p:cNvSpPr>
              <a:spLocks noChangeShapeType="1"/>
            </p:cNvSpPr>
            <p:nvPr/>
          </p:nvSpPr>
          <p:spPr bwMode="auto">
            <a:xfrm>
              <a:off x="864" y="264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2" name="Line 69"/>
            <p:cNvSpPr>
              <a:spLocks noChangeShapeType="1"/>
            </p:cNvSpPr>
            <p:nvPr/>
          </p:nvSpPr>
          <p:spPr bwMode="auto">
            <a:xfrm>
              <a:off x="864" y="2088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3" name="Oval 70"/>
            <p:cNvSpPr>
              <a:spLocks noChangeArrowheads="1"/>
            </p:cNvSpPr>
            <p:nvPr/>
          </p:nvSpPr>
          <p:spPr bwMode="auto">
            <a:xfrm>
              <a:off x="3248" y="2688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4" name="Oval 71"/>
            <p:cNvSpPr>
              <a:spLocks noChangeArrowheads="1"/>
            </p:cNvSpPr>
            <p:nvPr/>
          </p:nvSpPr>
          <p:spPr bwMode="auto">
            <a:xfrm>
              <a:off x="1304" y="2688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5" name="Rectangle 72"/>
            <p:cNvSpPr>
              <a:spLocks noChangeArrowheads="1"/>
            </p:cNvSpPr>
            <p:nvPr/>
          </p:nvSpPr>
          <p:spPr bwMode="auto">
            <a:xfrm>
              <a:off x="3328" y="2496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53346" name="Rectangle 73"/>
            <p:cNvSpPr>
              <a:spLocks noChangeArrowheads="1"/>
            </p:cNvSpPr>
            <p:nvPr/>
          </p:nvSpPr>
          <p:spPr bwMode="auto">
            <a:xfrm>
              <a:off x="1238" y="2212"/>
              <a:ext cx="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47" name="Rectangle 74"/>
            <p:cNvSpPr>
              <a:spLocks noChangeArrowheads="1"/>
            </p:cNvSpPr>
            <p:nvPr/>
          </p:nvSpPr>
          <p:spPr bwMode="auto">
            <a:xfrm>
              <a:off x="1350" y="2212"/>
              <a:ext cx="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+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3348" name="Rectangle 75"/>
            <p:cNvSpPr>
              <a:spLocks noChangeArrowheads="1"/>
            </p:cNvSpPr>
            <p:nvPr/>
          </p:nvSpPr>
          <p:spPr bwMode="auto">
            <a:xfrm>
              <a:off x="1474" y="2210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349" name="Rectangle 76"/>
            <p:cNvSpPr>
              <a:spLocks noChangeArrowheads="1"/>
            </p:cNvSpPr>
            <p:nvPr/>
          </p:nvSpPr>
          <p:spPr bwMode="auto">
            <a:xfrm>
              <a:off x="1620" y="2558"/>
              <a:ext cx="3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990099"/>
                  </a:solidFill>
                  <a:latin typeface="Arial"/>
                  <a:cs typeface="Arial"/>
                </a:rPr>
                <a:t>183</a:t>
              </a:r>
              <a:r>
                <a:rPr lang="en-US" sz="1600" i="0">
                  <a:solidFill>
                    <a:srgbClr val="990099"/>
                  </a:solidFill>
                  <a:latin typeface="Arial"/>
                  <a:ea typeface="Arial" charset="0"/>
                  <a:cs typeface="Arial"/>
                </a:rPr>
                <a:t>ºC</a:t>
              </a:r>
              <a:endParaRPr lang="en-US" sz="1600" i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3350" name="Rectangle 79"/>
            <p:cNvSpPr>
              <a:spLocks noChangeArrowheads="1"/>
            </p:cNvSpPr>
            <p:nvPr/>
          </p:nvSpPr>
          <p:spPr bwMode="auto">
            <a:xfrm>
              <a:off x="1788" y="3712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3351" name="Rectangle 118"/>
            <p:cNvSpPr>
              <a:spLocks noChangeArrowheads="1"/>
            </p:cNvSpPr>
            <p:nvPr/>
          </p:nvSpPr>
          <p:spPr bwMode="auto">
            <a:xfrm>
              <a:off x="700" y="2681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990099"/>
                  </a:solidFill>
                  <a:latin typeface="Arial"/>
                  <a:cs typeface="Arial"/>
                </a:rPr>
                <a:t>T</a:t>
              </a:r>
              <a:r>
                <a:rPr lang="en-US" sz="1600" baseline="-25000">
                  <a:solidFill>
                    <a:srgbClr val="990099"/>
                  </a:solidFill>
                  <a:latin typeface="Arial"/>
                  <a:cs typeface="Arial"/>
                </a:rPr>
                <a:t>E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52" name="Line 119"/>
            <p:cNvSpPr>
              <a:spLocks noChangeShapeType="1"/>
            </p:cNvSpPr>
            <p:nvPr/>
          </p:nvSpPr>
          <p:spPr bwMode="auto">
            <a:xfrm>
              <a:off x="861" y="2689"/>
              <a:ext cx="69" cy="1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353" name="Oval 39"/>
            <p:cNvSpPr>
              <a:spLocks noChangeArrowheads="1"/>
            </p:cNvSpPr>
            <p:nvPr/>
          </p:nvSpPr>
          <p:spPr bwMode="auto">
            <a:xfrm>
              <a:off x="2384" y="2688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1914525" y="4267201"/>
            <a:ext cx="3167063" cy="2068513"/>
            <a:chOff x="1206" y="2688"/>
            <a:chExt cx="1995" cy="1303"/>
          </a:xfrm>
        </p:grpSpPr>
        <p:grpSp>
          <p:nvGrpSpPr>
            <p:cNvPr id="53296" name="Group 153"/>
            <p:cNvGrpSpPr>
              <a:grpSpLocks/>
            </p:cNvGrpSpPr>
            <p:nvPr/>
          </p:nvGrpSpPr>
          <p:grpSpPr bwMode="auto">
            <a:xfrm>
              <a:off x="1206" y="2688"/>
              <a:ext cx="1197" cy="1303"/>
              <a:chOff x="1206" y="2688"/>
              <a:chExt cx="1197" cy="1303"/>
            </a:xfrm>
          </p:grpSpPr>
          <p:sp>
            <p:nvSpPr>
              <p:cNvPr id="53301" name="Line 78"/>
              <p:cNvSpPr>
                <a:spLocks noChangeShapeType="1"/>
              </p:cNvSpPr>
              <p:nvPr/>
            </p:nvSpPr>
            <p:spPr bwMode="auto">
              <a:xfrm>
                <a:off x="1312" y="2688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302" name="Line 86"/>
              <p:cNvSpPr>
                <a:spLocks noChangeShapeType="1"/>
              </p:cNvSpPr>
              <p:nvPr/>
            </p:nvSpPr>
            <p:spPr bwMode="auto">
              <a:xfrm>
                <a:off x="1262" y="2744"/>
                <a:ext cx="1141" cy="1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303" name="Rectangle 114"/>
              <p:cNvSpPr>
                <a:spLocks noChangeArrowheads="1"/>
              </p:cNvSpPr>
              <p:nvPr/>
            </p:nvSpPr>
            <p:spPr bwMode="auto">
              <a:xfrm>
                <a:off x="1206" y="3836"/>
                <a:ext cx="2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0">
                    <a:solidFill>
                      <a:srgbClr val="0033CC"/>
                    </a:solidFill>
                    <a:latin typeface="Arial"/>
                    <a:cs typeface="Arial"/>
                  </a:rPr>
                  <a:t>18.3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3297" name="Rectangle 89"/>
            <p:cNvSpPr>
              <a:spLocks noChangeArrowheads="1"/>
            </p:cNvSpPr>
            <p:nvPr/>
          </p:nvSpPr>
          <p:spPr bwMode="auto">
            <a:xfrm>
              <a:off x="2447" y="3361"/>
              <a:ext cx="7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 dirty="0" err="1" smtClean="0">
                  <a:solidFill>
                    <a:srgbClr val="003399"/>
                  </a:solidFill>
                  <a:latin typeface="Arial"/>
                  <a:cs typeface="Arial"/>
                  <a:sym typeface="Symbol" charset="2"/>
                </a:rPr>
                <a:t>α</a:t>
              </a:r>
              <a:r>
                <a:rPr lang="en-US" sz="1400" i="0" dirty="0" smtClean="0">
                  <a:solidFill>
                    <a:srgbClr val="003399"/>
                  </a:solidFill>
                  <a:latin typeface="Arial"/>
                  <a:cs typeface="Arial"/>
                </a:rPr>
                <a:t>: </a:t>
              </a:r>
              <a:r>
                <a:rPr lang="en-US" sz="1400" i="0" dirty="0">
                  <a:solidFill>
                    <a:srgbClr val="003399"/>
                  </a:solidFill>
                  <a:latin typeface="Arial"/>
                  <a:cs typeface="Arial"/>
                </a:rPr>
                <a:t>18.3 </a:t>
              </a:r>
              <a:r>
                <a:rPr lang="en-US" sz="1400" i="0" dirty="0" err="1">
                  <a:solidFill>
                    <a:srgbClr val="003399"/>
                  </a:solidFill>
                  <a:latin typeface="Arial"/>
                  <a:cs typeface="Arial"/>
                </a:rPr>
                <a:t>wt%Sn</a:t>
              </a:r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53298" name="Group 106"/>
            <p:cNvGrpSpPr>
              <a:grpSpLocks/>
            </p:cNvGrpSpPr>
            <p:nvPr/>
          </p:nvGrpSpPr>
          <p:grpSpPr bwMode="auto">
            <a:xfrm>
              <a:off x="2512" y="3170"/>
              <a:ext cx="173" cy="222"/>
              <a:chOff x="2568" y="3186"/>
              <a:chExt cx="173" cy="222"/>
            </a:xfrm>
          </p:grpSpPr>
          <p:sp>
            <p:nvSpPr>
              <p:cNvPr id="53299" name="Freeform 107"/>
              <p:cNvSpPr>
                <a:spLocks/>
              </p:cNvSpPr>
              <p:nvPr/>
            </p:nvSpPr>
            <p:spPr bwMode="auto">
              <a:xfrm>
                <a:off x="2665" y="3186"/>
                <a:ext cx="76" cy="83"/>
              </a:xfrm>
              <a:custGeom>
                <a:avLst/>
                <a:gdLst>
                  <a:gd name="T0" fmla="*/ 76 w 76"/>
                  <a:gd name="T1" fmla="*/ 0 h 83"/>
                  <a:gd name="T2" fmla="*/ 56 w 76"/>
                  <a:gd name="T3" fmla="*/ 83 h 83"/>
                  <a:gd name="T4" fmla="*/ 49 w 76"/>
                  <a:gd name="T5" fmla="*/ 42 h 83"/>
                  <a:gd name="T6" fmla="*/ 0 w 76"/>
                  <a:gd name="T7" fmla="*/ 42 h 83"/>
                  <a:gd name="T8" fmla="*/ 76 w 76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83"/>
                  <a:gd name="T17" fmla="*/ 76 w 76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83">
                    <a:moveTo>
                      <a:pt x="76" y="0"/>
                    </a:moveTo>
                    <a:lnTo>
                      <a:pt x="56" y="83"/>
                    </a:lnTo>
                    <a:lnTo>
                      <a:pt x="49" y="42"/>
                    </a:lnTo>
                    <a:lnTo>
                      <a:pt x="0" y="4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300" name="Line 108"/>
              <p:cNvSpPr>
                <a:spLocks noChangeShapeType="1"/>
              </p:cNvSpPr>
              <p:nvPr/>
            </p:nvSpPr>
            <p:spPr bwMode="auto">
              <a:xfrm flipV="1">
                <a:off x="2568" y="3228"/>
                <a:ext cx="146" cy="1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Group 160"/>
          <p:cNvGrpSpPr>
            <a:grpSpLocks/>
          </p:cNvGrpSpPr>
          <p:nvPr/>
        </p:nvGrpSpPr>
        <p:grpSpPr bwMode="auto">
          <a:xfrm>
            <a:off x="3810000" y="4305301"/>
            <a:ext cx="2022475" cy="2019301"/>
            <a:chOff x="2400" y="2712"/>
            <a:chExt cx="1274" cy="1272"/>
          </a:xfrm>
        </p:grpSpPr>
        <p:grpSp>
          <p:nvGrpSpPr>
            <p:cNvPr id="53288" name="Group 154"/>
            <p:cNvGrpSpPr>
              <a:grpSpLocks/>
            </p:cNvGrpSpPr>
            <p:nvPr/>
          </p:nvGrpSpPr>
          <p:grpSpPr bwMode="auto">
            <a:xfrm>
              <a:off x="2400" y="2712"/>
              <a:ext cx="1087" cy="1272"/>
              <a:chOff x="2400" y="2712"/>
              <a:chExt cx="1087" cy="1272"/>
            </a:xfrm>
          </p:grpSpPr>
          <p:sp>
            <p:nvSpPr>
              <p:cNvPr id="53293" name="Line 27"/>
              <p:cNvSpPr>
                <a:spLocks noChangeShapeType="1"/>
              </p:cNvSpPr>
              <p:nvPr/>
            </p:nvSpPr>
            <p:spPr bwMode="auto">
              <a:xfrm>
                <a:off x="2400" y="2745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94" name="Line 80"/>
              <p:cNvSpPr>
                <a:spLocks noChangeShapeType="1"/>
              </p:cNvSpPr>
              <p:nvPr/>
            </p:nvSpPr>
            <p:spPr bwMode="auto">
              <a:xfrm>
                <a:off x="3256" y="2712"/>
                <a:ext cx="0" cy="112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95" name="Rectangle 115"/>
              <p:cNvSpPr>
                <a:spLocks noChangeArrowheads="1"/>
              </p:cNvSpPr>
              <p:nvPr/>
            </p:nvSpPr>
            <p:spPr bwMode="auto">
              <a:xfrm>
                <a:off x="3211" y="3829"/>
                <a:ext cx="2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0">
                    <a:solidFill>
                      <a:srgbClr val="CC0000"/>
                    </a:solidFill>
                    <a:latin typeface="Arial"/>
                    <a:cs typeface="Arial"/>
                  </a:rPr>
                  <a:t>97.8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3289" name="Rectangle 105"/>
            <p:cNvSpPr>
              <a:spLocks noChangeArrowheads="1"/>
            </p:cNvSpPr>
            <p:nvPr/>
          </p:nvSpPr>
          <p:spPr bwMode="auto">
            <a:xfrm>
              <a:off x="2889" y="3225"/>
              <a:ext cx="7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 dirty="0" err="1" smtClean="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rPr>
                <a:t>β</a:t>
              </a:r>
              <a:r>
                <a:rPr lang="en-US" sz="1400" i="0" dirty="0" smtClean="0">
                  <a:solidFill>
                    <a:srgbClr val="FF6600"/>
                  </a:solidFill>
                  <a:latin typeface="Arial"/>
                  <a:cs typeface="Arial"/>
                </a:rPr>
                <a:t>: </a:t>
              </a:r>
              <a:r>
                <a:rPr lang="en-US" sz="1400" i="0" dirty="0">
                  <a:solidFill>
                    <a:srgbClr val="FF6600"/>
                  </a:solidFill>
                  <a:latin typeface="Arial"/>
                  <a:cs typeface="Arial"/>
                </a:rPr>
                <a:t>97.8 wt% </a:t>
              </a:r>
              <a:r>
                <a:rPr lang="en-US" sz="1400" i="0" dirty="0" err="1">
                  <a:solidFill>
                    <a:srgbClr val="FF6600"/>
                  </a:solidFill>
                  <a:latin typeface="Arial"/>
                  <a:cs typeface="Arial"/>
                </a:rPr>
                <a:t>Sn</a:t>
              </a:r>
              <a:endParaRPr lang="en-US" sz="1400" dirty="0">
                <a:latin typeface="Arial"/>
                <a:cs typeface="Arial"/>
              </a:endParaRPr>
            </a:p>
          </p:txBody>
        </p:sp>
        <p:grpSp>
          <p:nvGrpSpPr>
            <p:cNvPr id="53290" name="Group 109"/>
            <p:cNvGrpSpPr>
              <a:grpSpLocks/>
            </p:cNvGrpSpPr>
            <p:nvPr/>
          </p:nvGrpSpPr>
          <p:grpSpPr bwMode="auto">
            <a:xfrm>
              <a:off x="2796" y="3170"/>
              <a:ext cx="83" cy="104"/>
              <a:chOff x="2852" y="3186"/>
              <a:chExt cx="83" cy="104"/>
            </a:xfrm>
          </p:grpSpPr>
          <p:sp>
            <p:nvSpPr>
              <p:cNvPr id="53291" name="Freeform 110"/>
              <p:cNvSpPr>
                <a:spLocks/>
              </p:cNvSpPr>
              <p:nvPr/>
            </p:nvSpPr>
            <p:spPr bwMode="auto">
              <a:xfrm>
                <a:off x="2852" y="3186"/>
                <a:ext cx="76" cy="83"/>
              </a:xfrm>
              <a:custGeom>
                <a:avLst/>
                <a:gdLst>
                  <a:gd name="T0" fmla="*/ 0 w 76"/>
                  <a:gd name="T1" fmla="*/ 0 h 83"/>
                  <a:gd name="T2" fmla="*/ 76 w 76"/>
                  <a:gd name="T3" fmla="*/ 42 h 83"/>
                  <a:gd name="T4" fmla="*/ 28 w 76"/>
                  <a:gd name="T5" fmla="*/ 42 h 83"/>
                  <a:gd name="T6" fmla="*/ 21 w 76"/>
                  <a:gd name="T7" fmla="*/ 83 h 83"/>
                  <a:gd name="T8" fmla="*/ 0 w 76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83"/>
                  <a:gd name="T17" fmla="*/ 76 w 76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83">
                    <a:moveTo>
                      <a:pt x="0" y="0"/>
                    </a:moveTo>
                    <a:lnTo>
                      <a:pt x="76" y="42"/>
                    </a:lnTo>
                    <a:lnTo>
                      <a:pt x="28" y="42"/>
                    </a:lnTo>
                    <a:lnTo>
                      <a:pt x="21" y="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92" name="Line 111"/>
              <p:cNvSpPr>
                <a:spLocks noChangeShapeType="1"/>
              </p:cNvSpPr>
              <p:nvPr/>
            </p:nvSpPr>
            <p:spPr bwMode="auto">
              <a:xfrm>
                <a:off x="2880" y="3228"/>
                <a:ext cx="55" cy="6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3703634" y="3340101"/>
            <a:ext cx="438149" cy="3225801"/>
            <a:chOff x="2333" y="2104"/>
            <a:chExt cx="276" cy="2032"/>
          </a:xfrm>
        </p:grpSpPr>
        <p:sp>
          <p:nvSpPr>
            <p:cNvPr id="53285" name="Line 77"/>
            <p:cNvSpPr>
              <a:spLocks noChangeShapeType="1"/>
            </p:cNvSpPr>
            <p:nvPr/>
          </p:nvSpPr>
          <p:spPr bwMode="auto">
            <a:xfrm>
              <a:off x="2400" y="2104"/>
              <a:ext cx="0" cy="1744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3286" name="Rectangle 113"/>
            <p:cNvSpPr>
              <a:spLocks noChangeArrowheads="1"/>
            </p:cNvSpPr>
            <p:nvPr/>
          </p:nvSpPr>
          <p:spPr bwMode="auto">
            <a:xfrm>
              <a:off x="2368" y="3850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990099"/>
                  </a:solidFill>
                  <a:latin typeface="Arial"/>
                  <a:cs typeface="Arial"/>
                </a:rPr>
                <a:t>C</a:t>
              </a:r>
              <a:r>
                <a:rPr lang="en-US" sz="1600" baseline="-25000">
                  <a:solidFill>
                    <a:srgbClr val="990099"/>
                  </a:solidFill>
                  <a:latin typeface="Arial"/>
                  <a:cs typeface="Arial"/>
                </a:rPr>
                <a:t>E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3287" name="Rectangle 116"/>
            <p:cNvSpPr>
              <a:spLocks noChangeArrowheads="1"/>
            </p:cNvSpPr>
            <p:nvPr/>
          </p:nvSpPr>
          <p:spPr bwMode="auto">
            <a:xfrm>
              <a:off x="2333" y="3981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990099"/>
                  </a:solidFill>
                  <a:latin typeface="Arial"/>
                  <a:cs typeface="Arial"/>
                </a:rPr>
                <a:t>61.9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3783013" y="4330700"/>
            <a:ext cx="858837" cy="717550"/>
            <a:chOff x="2383" y="2728"/>
            <a:chExt cx="541" cy="452"/>
          </a:xfrm>
        </p:grpSpPr>
        <p:sp>
          <p:nvSpPr>
            <p:cNvPr id="53266" name="Line 90"/>
            <p:cNvSpPr>
              <a:spLocks noChangeShapeType="1"/>
            </p:cNvSpPr>
            <p:nvPr/>
          </p:nvSpPr>
          <p:spPr bwMode="auto">
            <a:xfrm>
              <a:off x="2402" y="2741"/>
              <a:ext cx="193" cy="1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3267" name="Group 147"/>
            <p:cNvGrpSpPr>
              <a:grpSpLocks/>
            </p:cNvGrpSpPr>
            <p:nvPr/>
          </p:nvGrpSpPr>
          <p:grpSpPr bwMode="auto">
            <a:xfrm>
              <a:off x="2543" y="2813"/>
              <a:ext cx="381" cy="367"/>
              <a:chOff x="2543" y="2813"/>
              <a:chExt cx="381" cy="367"/>
            </a:xfrm>
          </p:grpSpPr>
          <p:grpSp>
            <p:nvGrpSpPr>
              <p:cNvPr id="53269" name="Group 146"/>
              <p:cNvGrpSpPr>
                <a:grpSpLocks/>
              </p:cNvGrpSpPr>
              <p:nvPr/>
            </p:nvGrpSpPr>
            <p:grpSpPr bwMode="auto">
              <a:xfrm>
                <a:off x="2543" y="2813"/>
                <a:ext cx="381" cy="367"/>
                <a:chOff x="2543" y="2813"/>
                <a:chExt cx="381" cy="367"/>
              </a:xfrm>
            </p:grpSpPr>
            <p:sp>
              <p:nvSpPr>
                <p:cNvPr id="53272" name="Oval 87"/>
                <p:cNvSpPr>
                  <a:spLocks noChangeArrowheads="1"/>
                </p:cNvSpPr>
                <p:nvPr/>
              </p:nvSpPr>
              <p:spPr bwMode="auto">
                <a:xfrm>
                  <a:off x="2543" y="2813"/>
                  <a:ext cx="381" cy="36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grpSp>
              <p:nvGrpSpPr>
                <p:cNvPr id="53273" name="Group 133"/>
                <p:cNvGrpSpPr>
                  <a:grpSpLocks/>
                </p:cNvGrpSpPr>
                <p:nvPr/>
              </p:nvGrpSpPr>
              <p:grpSpPr bwMode="auto">
                <a:xfrm>
                  <a:off x="2544" y="2817"/>
                  <a:ext cx="380" cy="359"/>
                  <a:chOff x="2547" y="2825"/>
                  <a:chExt cx="380" cy="359"/>
                </a:xfrm>
              </p:grpSpPr>
              <p:sp>
                <p:nvSpPr>
                  <p:cNvPr id="53275" name="Freeform 134"/>
                  <p:cNvSpPr>
                    <a:spLocks/>
                  </p:cNvSpPr>
                  <p:nvPr/>
                </p:nvSpPr>
                <p:spPr bwMode="auto">
                  <a:xfrm>
                    <a:off x="2561" y="3074"/>
                    <a:ext cx="55" cy="69"/>
                  </a:xfrm>
                  <a:custGeom>
                    <a:avLst/>
                    <a:gdLst>
                      <a:gd name="T0" fmla="*/ 0 w 55"/>
                      <a:gd name="T1" fmla="*/ 0 h 69"/>
                      <a:gd name="T2" fmla="*/ 34 w 55"/>
                      <a:gd name="T3" fmla="*/ 7 h 69"/>
                      <a:gd name="T4" fmla="*/ 55 w 55"/>
                      <a:gd name="T5" fmla="*/ 69 h 69"/>
                      <a:gd name="T6" fmla="*/ 34 w 55"/>
                      <a:gd name="T7" fmla="*/ 55 h 69"/>
                      <a:gd name="T8" fmla="*/ 21 w 55"/>
                      <a:gd name="T9" fmla="*/ 41 h 69"/>
                      <a:gd name="T10" fmla="*/ 7 w 55"/>
                      <a:gd name="T11" fmla="*/ 20 h 69"/>
                      <a:gd name="T12" fmla="*/ 0 w 55"/>
                      <a:gd name="T13" fmla="*/ 0 h 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5"/>
                      <a:gd name="T22" fmla="*/ 0 h 69"/>
                      <a:gd name="T23" fmla="*/ 55 w 55"/>
                      <a:gd name="T24" fmla="*/ 69 h 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5" h="69">
                        <a:moveTo>
                          <a:pt x="0" y="0"/>
                        </a:moveTo>
                        <a:lnTo>
                          <a:pt x="34" y="7"/>
                        </a:lnTo>
                        <a:lnTo>
                          <a:pt x="55" y="69"/>
                        </a:lnTo>
                        <a:lnTo>
                          <a:pt x="34" y="55"/>
                        </a:lnTo>
                        <a:lnTo>
                          <a:pt x="21" y="41"/>
                        </a:lnTo>
                        <a:lnTo>
                          <a:pt x="7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Arial"/>
                      <a:cs typeface="Arial"/>
                    </a:endParaRPr>
                  </a:p>
                </p:txBody>
              </p:sp>
              <p:grpSp>
                <p:nvGrpSpPr>
                  <p:cNvPr id="53276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47" y="2825"/>
                    <a:ext cx="380" cy="359"/>
                    <a:chOff x="2547" y="2825"/>
                    <a:chExt cx="380" cy="359"/>
                  </a:xfrm>
                </p:grpSpPr>
                <p:sp>
                  <p:nvSpPr>
                    <p:cNvPr id="53277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651" y="2825"/>
                      <a:ext cx="103" cy="34"/>
                    </a:xfrm>
                    <a:custGeom>
                      <a:avLst/>
                      <a:gdLst>
                        <a:gd name="T0" fmla="*/ 0 w 103"/>
                        <a:gd name="T1" fmla="*/ 21 h 34"/>
                        <a:gd name="T2" fmla="*/ 41 w 103"/>
                        <a:gd name="T3" fmla="*/ 34 h 34"/>
                        <a:gd name="T4" fmla="*/ 103 w 103"/>
                        <a:gd name="T5" fmla="*/ 0 h 34"/>
                        <a:gd name="T6" fmla="*/ 55 w 103"/>
                        <a:gd name="T7" fmla="*/ 0 h 34"/>
                        <a:gd name="T8" fmla="*/ 20 w 103"/>
                        <a:gd name="T9" fmla="*/ 7 h 34"/>
                        <a:gd name="T10" fmla="*/ 0 w 103"/>
                        <a:gd name="T11" fmla="*/ 21 h 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3"/>
                        <a:gd name="T19" fmla="*/ 0 h 34"/>
                        <a:gd name="T20" fmla="*/ 103 w 103"/>
                        <a:gd name="T21" fmla="*/ 34 h 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3" h="34">
                          <a:moveTo>
                            <a:pt x="0" y="21"/>
                          </a:moveTo>
                          <a:lnTo>
                            <a:pt x="41" y="34"/>
                          </a:lnTo>
                          <a:lnTo>
                            <a:pt x="103" y="0"/>
                          </a:lnTo>
                          <a:lnTo>
                            <a:pt x="55" y="0"/>
                          </a:lnTo>
                          <a:lnTo>
                            <a:pt x="20" y="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78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582" y="2825"/>
                      <a:ext cx="248" cy="117"/>
                    </a:xfrm>
                    <a:custGeom>
                      <a:avLst/>
                      <a:gdLst>
                        <a:gd name="T0" fmla="*/ 34 w 248"/>
                        <a:gd name="T1" fmla="*/ 41 h 117"/>
                        <a:gd name="T2" fmla="*/ 145 w 248"/>
                        <a:gd name="T3" fmla="*/ 69 h 117"/>
                        <a:gd name="T4" fmla="*/ 138 w 248"/>
                        <a:gd name="T5" fmla="*/ 48 h 117"/>
                        <a:gd name="T6" fmla="*/ 207 w 248"/>
                        <a:gd name="T7" fmla="*/ 0 h 117"/>
                        <a:gd name="T8" fmla="*/ 228 w 248"/>
                        <a:gd name="T9" fmla="*/ 7 h 117"/>
                        <a:gd name="T10" fmla="*/ 248 w 248"/>
                        <a:gd name="T11" fmla="*/ 21 h 117"/>
                        <a:gd name="T12" fmla="*/ 159 w 248"/>
                        <a:gd name="T13" fmla="*/ 76 h 117"/>
                        <a:gd name="T14" fmla="*/ 179 w 248"/>
                        <a:gd name="T15" fmla="*/ 117 h 117"/>
                        <a:gd name="T16" fmla="*/ 0 w 248"/>
                        <a:gd name="T17" fmla="*/ 76 h 117"/>
                        <a:gd name="T18" fmla="*/ 13 w 248"/>
                        <a:gd name="T19" fmla="*/ 55 h 117"/>
                        <a:gd name="T20" fmla="*/ 34 w 248"/>
                        <a:gd name="T21" fmla="*/ 41 h 1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48"/>
                        <a:gd name="T34" fmla="*/ 0 h 117"/>
                        <a:gd name="T35" fmla="*/ 248 w 248"/>
                        <a:gd name="T36" fmla="*/ 117 h 1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48" h="117">
                          <a:moveTo>
                            <a:pt x="34" y="41"/>
                          </a:moveTo>
                          <a:lnTo>
                            <a:pt x="145" y="69"/>
                          </a:lnTo>
                          <a:lnTo>
                            <a:pt x="138" y="48"/>
                          </a:lnTo>
                          <a:lnTo>
                            <a:pt x="207" y="0"/>
                          </a:lnTo>
                          <a:lnTo>
                            <a:pt x="228" y="7"/>
                          </a:lnTo>
                          <a:lnTo>
                            <a:pt x="248" y="21"/>
                          </a:lnTo>
                          <a:lnTo>
                            <a:pt x="159" y="76"/>
                          </a:lnTo>
                          <a:lnTo>
                            <a:pt x="179" y="117"/>
                          </a:lnTo>
                          <a:lnTo>
                            <a:pt x="0" y="76"/>
                          </a:lnTo>
                          <a:lnTo>
                            <a:pt x="13" y="55"/>
                          </a:lnTo>
                          <a:lnTo>
                            <a:pt x="34" y="41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79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547" y="2991"/>
                      <a:ext cx="166" cy="193"/>
                    </a:xfrm>
                    <a:custGeom>
                      <a:avLst/>
                      <a:gdLst>
                        <a:gd name="T0" fmla="*/ 0 w 166"/>
                        <a:gd name="T1" fmla="*/ 0 h 193"/>
                        <a:gd name="T2" fmla="*/ 111 w 166"/>
                        <a:gd name="T3" fmla="*/ 27 h 193"/>
                        <a:gd name="T4" fmla="*/ 166 w 166"/>
                        <a:gd name="T5" fmla="*/ 193 h 193"/>
                        <a:gd name="T6" fmla="*/ 152 w 166"/>
                        <a:gd name="T7" fmla="*/ 193 h 193"/>
                        <a:gd name="T8" fmla="*/ 131 w 166"/>
                        <a:gd name="T9" fmla="*/ 186 h 193"/>
                        <a:gd name="T10" fmla="*/ 118 w 166"/>
                        <a:gd name="T11" fmla="*/ 179 h 193"/>
                        <a:gd name="T12" fmla="*/ 76 w 166"/>
                        <a:gd name="T13" fmla="*/ 55 h 193"/>
                        <a:gd name="T14" fmla="*/ 69 w 166"/>
                        <a:gd name="T15" fmla="*/ 62 h 193"/>
                        <a:gd name="T16" fmla="*/ 0 w 166"/>
                        <a:gd name="T17" fmla="*/ 48 h 193"/>
                        <a:gd name="T18" fmla="*/ 0 w 166"/>
                        <a:gd name="T19" fmla="*/ 20 h 193"/>
                        <a:gd name="T20" fmla="*/ 0 w 166"/>
                        <a:gd name="T21" fmla="*/ 0 h 19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6"/>
                        <a:gd name="T34" fmla="*/ 0 h 193"/>
                        <a:gd name="T35" fmla="*/ 166 w 166"/>
                        <a:gd name="T36" fmla="*/ 193 h 19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6" h="193">
                          <a:moveTo>
                            <a:pt x="0" y="0"/>
                          </a:moveTo>
                          <a:lnTo>
                            <a:pt x="111" y="27"/>
                          </a:lnTo>
                          <a:lnTo>
                            <a:pt x="166" y="193"/>
                          </a:lnTo>
                          <a:lnTo>
                            <a:pt x="152" y="193"/>
                          </a:lnTo>
                          <a:lnTo>
                            <a:pt x="131" y="186"/>
                          </a:lnTo>
                          <a:lnTo>
                            <a:pt x="118" y="179"/>
                          </a:lnTo>
                          <a:lnTo>
                            <a:pt x="76" y="55"/>
                          </a:lnTo>
                          <a:lnTo>
                            <a:pt x="69" y="62"/>
                          </a:lnTo>
                          <a:lnTo>
                            <a:pt x="0" y="48"/>
                          </a:lnTo>
                          <a:lnTo>
                            <a:pt x="0" y="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8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685" y="2991"/>
                      <a:ext cx="104" cy="193"/>
                    </a:xfrm>
                    <a:custGeom>
                      <a:avLst/>
                      <a:gdLst>
                        <a:gd name="T0" fmla="*/ 0 w 104"/>
                        <a:gd name="T1" fmla="*/ 14 h 193"/>
                        <a:gd name="T2" fmla="*/ 63 w 104"/>
                        <a:gd name="T3" fmla="*/ 193 h 193"/>
                        <a:gd name="T4" fmla="*/ 83 w 104"/>
                        <a:gd name="T5" fmla="*/ 193 h 193"/>
                        <a:gd name="T6" fmla="*/ 104 w 104"/>
                        <a:gd name="T7" fmla="*/ 186 h 193"/>
                        <a:gd name="T8" fmla="*/ 35 w 104"/>
                        <a:gd name="T9" fmla="*/ 0 h 193"/>
                        <a:gd name="T10" fmla="*/ 21 w 104"/>
                        <a:gd name="T11" fmla="*/ 7 h 193"/>
                        <a:gd name="T12" fmla="*/ 0 w 104"/>
                        <a:gd name="T13" fmla="*/ 14 h 19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4"/>
                        <a:gd name="T22" fmla="*/ 0 h 193"/>
                        <a:gd name="T23" fmla="*/ 104 w 104"/>
                        <a:gd name="T24" fmla="*/ 193 h 19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4" h="193">
                          <a:moveTo>
                            <a:pt x="0" y="14"/>
                          </a:moveTo>
                          <a:lnTo>
                            <a:pt x="63" y="193"/>
                          </a:lnTo>
                          <a:lnTo>
                            <a:pt x="83" y="193"/>
                          </a:lnTo>
                          <a:lnTo>
                            <a:pt x="104" y="186"/>
                          </a:lnTo>
                          <a:lnTo>
                            <a:pt x="35" y="0"/>
                          </a:lnTo>
                          <a:lnTo>
                            <a:pt x="21" y="7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8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754" y="2977"/>
                      <a:ext cx="97" cy="193"/>
                    </a:xfrm>
                    <a:custGeom>
                      <a:avLst/>
                      <a:gdLst>
                        <a:gd name="T0" fmla="*/ 0 w 97"/>
                        <a:gd name="T1" fmla="*/ 7 h 193"/>
                        <a:gd name="T2" fmla="*/ 63 w 97"/>
                        <a:gd name="T3" fmla="*/ 193 h 193"/>
                        <a:gd name="T4" fmla="*/ 76 w 97"/>
                        <a:gd name="T5" fmla="*/ 187 h 193"/>
                        <a:gd name="T6" fmla="*/ 97 w 97"/>
                        <a:gd name="T7" fmla="*/ 166 h 193"/>
                        <a:gd name="T8" fmla="*/ 76 w 97"/>
                        <a:gd name="T9" fmla="*/ 97 h 193"/>
                        <a:gd name="T10" fmla="*/ 56 w 97"/>
                        <a:gd name="T11" fmla="*/ 76 h 193"/>
                        <a:gd name="T12" fmla="*/ 35 w 97"/>
                        <a:gd name="T13" fmla="*/ 34 h 193"/>
                        <a:gd name="T14" fmla="*/ 14 w 97"/>
                        <a:gd name="T15" fmla="*/ 0 h 193"/>
                        <a:gd name="T16" fmla="*/ 0 w 97"/>
                        <a:gd name="T17" fmla="*/ 7 h 19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7"/>
                        <a:gd name="T28" fmla="*/ 0 h 193"/>
                        <a:gd name="T29" fmla="*/ 97 w 97"/>
                        <a:gd name="T30" fmla="*/ 193 h 19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7" h="193">
                          <a:moveTo>
                            <a:pt x="0" y="7"/>
                          </a:moveTo>
                          <a:lnTo>
                            <a:pt x="63" y="193"/>
                          </a:lnTo>
                          <a:lnTo>
                            <a:pt x="76" y="187"/>
                          </a:lnTo>
                          <a:lnTo>
                            <a:pt x="97" y="166"/>
                          </a:lnTo>
                          <a:lnTo>
                            <a:pt x="76" y="97"/>
                          </a:lnTo>
                          <a:lnTo>
                            <a:pt x="56" y="76"/>
                          </a:lnTo>
                          <a:lnTo>
                            <a:pt x="35" y="34"/>
                          </a:lnTo>
                          <a:lnTo>
                            <a:pt x="14" y="0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8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817" y="2977"/>
                      <a:ext cx="110" cy="104"/>
                    </a:xfrm>
                    <a:custGeom>
                      <a:avLst/>
                      <a:gdLst>
                        <a:gd name="T0" fmla="*/ 0 w 110"/>
                        <a:gd name="T1" fmla="*/ 69 h 104"/>
                        <a:gd name="T2" fmla="*/ 110 w 110"/>
                        <a:gd name="T3" fmla="*/ 0 h 104"/>
                        <a:gd name="T4" fmla="*/ 110 w 110"/>
                        <a:gd name="T5" fmla="*/ 21 h 104"/>
                        <a:gd name="T6" fmla="*/ 110 w 110"/>
                        <a:gd name="T7" fmla="*/ 41 h 104"/>
                        <a:gd name="T8" fmla="*/ 110 w 110"/>
                        <a:gd name="T9" fmla="*/ 55 h 104"/>
                        <a:gd name="T10" fmla="*/ 20 w 110"/>
                        <a:gd name="T11" fmla="*/ 104 h 104"/>
                        <a:gd name="T12" fmla="*/ 7 w 110"/>
                        <a:gd name="T13" fmla="*/ 90 h 104"/>
                        <a:gd name="T14" fmla="*/ 0 w 110"/>
                        <a:gd name="T15" fmla="*/ 69 h 1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10"/>
                        <a:gd name="T25" fmla="*/ 0 h 104"/>
                        <a:gd name="T26" fmla="*/ 110 w 110"/>
                        <a:gd name="T27" fmla="*/ 104 h 1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10" h="104">
                          <a:moveTo>
                            <a:pt x="0" y="69"/>
                          </a:moveTo>
                          <a:lnTo>
                            <a:pt x="110" y="0"/>
                          </a:lnTo>
                          <a:lnTo>
                            <a:pt x="110" y="21"/>
                          </a:lnTo>
                          <a:lnTo>
                            <a:pt x="110" y="41"/>
                          </a:lnTo>
                          <a:lnTo>
                            <a:pt x="110" y="55"/>
                          </a:lnTo>
                          <a:lnTo>
                            <a:pt x="20" y="104"/>
                          </a:lnTo>
                          <a:lnTo>
                            <a:pt x="7" y="90"/>
                          </a:lnTo>
                          <a:lnTo>
                            <a:pt x="0" y="69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8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865" y="3074"/>
                      <a:ext cx="48" cy="55"/>
                    </a:xfrm>
                    <a:custGeom>
                      <a:avLst/>
                      <a:gdLst>
                        <a:gd name="T0" fmla="*/ 48 w 48"/>
                        <a:gd name="T1" fmla="*/ 0 h 55"/>
                        <a:gd name="T2" fmla="*/ 0 w 48"/>
                        <a:gd name="T3" fmla="*/ 20 h 55"/>
                        <a:gd name="T4" fmla="*/ 7 w 48"/>
                        <a:gd name="T5" fmla="*/ 55 h 55"/>
                        <a:gd name="T6" fmla="*/ 21 w 48"/>
                        <a:gd name="T7" fmla="*/ 41 h 55"/>
                        <a:gd name="T8" fmla="*/ 35 w 48"/>
                        <a:gd name="T9" fmla="*/ 20 h 55"/>
                        <a:gd name="T10" fmla="*/ 48 w 48"/>
                        <a:gd name="T11" fmla="*/ 0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8"/>
                        <a:gd name="T19" fmla="*/ 0 h 55"/>
                        <a:gd name="T20" fmla="*/ 48 w 48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8" h="55">
                          <a:moveTo>
                            <a:pt x="48" y="0"/>
                          </a:moveTo>
                          <a:lnTo>
                            <a:pt x="0" y="20"/>
                          </a:lnTo>
                          <a:lnTo>
                            <a:pt x="7" y="55"/>
                          </a:lnTo>
                          <a:lnTo>
                            <a:pt x="21" y="41"/>
                          </a:lnTo>
                          <a:lnTo>
                            <a:pt x="35" y="20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5328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554" y="2859"/>
                      <a:ext cx="366" cy="166"/>
                    </a:xfrm>
                    <a:custGeom>
                      <a:avLst/>
                      <a:gdLst>
                        <a:gd name="T0" fmla="*/ 14 w 366"/>
                        <a:gd name="T1" fmla="*/ 63 h 166"/>
                        <a:gd name="T2" fmla="*/ 221 w 366"/>
                        <a:gd name="T3" fmla="*/ 118 h 166"/>
                        <a:gd name="T4" fmla="*/ 200 w 366"/>
                        <a:gd name="T5" fmla="*/ 69 h 166"/>
                        <a:gd name="T6" fmla="*/ 304 w 366"/>
                        <a:gd name="T7" fmla="*/ 0 h 166"/>
                        <a:gd name="T8" fmla="*/ 332 w 366"/>
                        <a:gd name="T9" fmla="*/ 35 h 166"/>
                        <a:gd name="T10" fmla="*/ 214 w 366"/>
                        <a:gd name="T11" fmla="*/ 104 h 166"/>
                        <a:gd name="T12" fmla="*/ 228 w 366"/>
                        <a:gd name="T13" fmla="*/ 125 h 166"/>
                        <a:gd name="T14" fmla="*/ 353 w 366"/>
                        <a:gd name="T15" fmla="*/ 56 h 166"/>
                        <a:gd name="T16" fmla="*/ 366 w 366"/>
                        <a:gd name="T17" fmla="*/ 90 h 166"/>
                        <a:gd name="T18" fmla="*/ 242 w 366"/>
                        <a:gd name="T19" fmla="*/ 166 h 166"/>
                        <a:gd name="T20" fmla="*/ 221 w 366"/>
                        <a:gd name="T21" fmla="*/ 111 h 166"/>
                        <a:gd name="T22" fmla="*/ 173 w 366"/>
                        <a:gd name="T23" fmla="*/ 125 h 166"/>
                        <a:gd name="T24" fmla="*/ 145 w 366"/>
                        <a:gd name="T25" fmla="*/ 139 h 166"/>
                        <a:gd name="T26" fmla="*/ 0 w 366"/>
                        <a:gd name="T27" fmla="*/ 104 h 166"/>
                        <a:gd name="T28" fmla="*/ 0 w 366"/>
                        <a:gd name="T29" fmla="*/ 83 h 166"/>
                        <a:gd name="T30" fmla="*/ 14 w 366"/>
                        <a:gd name="T31" fmla="*/ 63 h 16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66"/>
                        <a:gd name="T49" fmla="*/ 0 h 166"/>
                        <a:gd name="T50" fmla="*/ 366 w 366"/>
                        <a:gd name="T51" fmla="*/ 166 h 16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66" h="166">
                          <a:moveTo>
                            <a:pt x="14" y="63"/>
                          </a:moveTo>
                          <a:lnTo>
                            <a:pt x="221" y="118"/>
                          </a:lnTo>
                          <a:lnTo>
                            <a:pt x="200" y="69"/>
                          </a:lnTo>
                          <a:lnTo>
                            <a:pt x="304" y="0"/>
                          </a:lnTo>
                          <a:lnTo>
                            <a:pt x="332" y="35"/>
                          </a:lnTo>
                          <a:lnTo>
                            <a:pt x="214" y="104"/>
                          </a:lnTo>
                          <a:lnTo>
                            <a:pt x="228" y="125"/>
                          </a:lnTo>
                          <a:lnTo>
                            <a:pt x="353" y="56"/>
                          </a:lnTo>
                          <a:lnTo>
                            <a:pt x="366" y="90"/>
                          </a:lnTo>
                          <a:lnTo>
                            <a:pt x="242" y="166"/>
                          </a:lnTo>
                          <a:lnTo>
                            <a:pt x="221" y="111"/>
                          </a:lnTo>
                          <a:lnTo>
                            <a:pt x="173" y="125"/>
                          </a:lnTo>
                          <a:lnTo>
                            <a:pt x="145" y="139"/>
                          </a:lnTo>
                          <a:lnTo>
                            <a:pt x="0" y="104"/>
                          </a:lnTo>
                          <a:lnTo>
                            <a:pt x="0" y="83"/>
                          </a:lnTo>
                          <a:lnTo>
                            <a:pt x="14" y="63"/>
                          </a:lnTo>
                          <a:close/>
                        </a:path>
                      </a:pathLst>
                    </a:custGeom>
                    <a:solidFill>
                      <a:srgbClr val="0000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sp>
              <p:nvSpPr>
                <p:cNvPr id="53274" name="Oval 145"/>
                <p:cNvSpPr>
                  <a:spLocks noChangeArrowheads="1"/>
                </p:cNvSpPr>
                <p:nvPr/>
              </p:nvSpPr>
              <p:spPr bwMode="auto">
                <a:xfrm>
                  <a:off x="2543" y="2813"/>
                  <a:ext cx="381" cy="367"/>
                </a:xfrm>
                <a:prstGeom prst="ellips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3270" name="Freeform 144"/>
              <p:cNvSpPr>
                <a:spLocks/>
              </p:cNvSpPr>
              <p:nvPr/>
            </p:nvSpPr>
            <p:spPr bwMode="auto">
              <a:xfrm>
                <a:off x="2584" y="2967"/>
                <a:ext cx="190" cy="135"/>
              </a:xfrm>
              <a:custGeom>
                <a:avLst/>
                <a:gdLst>
                  <a:gd name="T0" fmla="*/ 163 w 193"/>
                  <a:gd name="T1" fmla="*/ 0 h 138"/>
                  <a:gd name="T2" fmla="*/ 132 w 193"/>
                  <a:gd name="T3" fmla="*/ 7 h 138"/>
                  <a:gd name="T4" fmla="*/ 97 w 193"/>
                  <a:gd name="T5" fmla="*/ 21 h 138"/>
                  <a:gd name="T6" fmla="*/ 59 w 193"/>
                  <a:gd name="T7" fmla="*/ 38 h 138"/>
                  <a:gd name="T8" fmla="*/ 32 w 193"/>
                  <a:gd name="T9" fmla="*/ 59 h 138"/>
                  <a:gd name="T10" fmla="*/ 7 w 193"/>
                  <a:gd name="T11" fmla="*/ 91 h 138"/>
                  <a:gd name="T12" fmla="*/ 0 w 193"/>
                  <a:gd name="T13" fmla="*/ 11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"/>
                  <a:gd name="T22" fmla="*/ 0 h 138"/>
                  <a:gd name="T23" fmla="*/ 193 w 193"/>
                  <a:gd name="T24" fmla="*/ 138 h 1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" h="138">
                    <a:moveTo>
                      <a:pt x="193" y="0"/>
                    </a:moveTo>
                    <a:lnTo>
                      <a:pt x="152" y="7"/>
                    </a:lnTo>
                    <a:lnTo>
                      <a:pt x="117" y="21"/>
                    </a:lnTo>
                    <a:lnTo>
                      <a:pt x="69" y="48"/>
                    </a:lnTo>
                    <a:lnTo>
                      <a:pt x="34" y="69"/>
                    </a:lnTo>
                    <a:lnTo>
                      <a:pt x="7" y="111"/>
                    </a:lnTo>
                    <a:lnTo>
                      <a:pt x="0" y="13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71" name="Freeform 100"/>
              <p:cNvSpPr>
                <a:spLocks/>
              </p:cNvSpPr>
              <p:nvPr/>
            </p:nvSpPr>
            <p:spPr bwMode="auto">
              <a:xfrm>
                <a:off x="2661" y="2828"/>
                <a:ext cx="221" cy="276"/>
              </a:xfrm>
              <a:custGeom>
                <a:avLst/>
                <a:gdLst>
                  <a:gd name="T0" fmla="*/ 0 w 221"/>
                  <a:gd name="T1" fmla="*/ 0 h 276"/>
                  <a:gd name="T2" fmla="*/ 34 w 221"/>
                  <a:gd name="T3" fmla="*/ 27 h 276"/>
                  <a:gd name="T4" fmla="*/ 62 w 221"/>
                  <a:gd name="T5" fmla="*/ 55 h 276"/>
                  <a:gd name="T6" fmla="*/ 96 w 221"/>
                  <a:gd name="T7" fmla="*/ 110 h 276"/>
                  <a:gd name="T8" fmla="*/ 117 w 221"/>
                  <a:gd name="T9" fmla="*/ 166 h 276"/>
                  <a:gd name="T10" fmla="*/ 145 w 221"/>
                  <a:gd name="T11" fmla="*/ 214 h 276"/>
                  <a:gd name="T12" fmla="*/ 172 w 221"/>
                  <a:gd name="T13" fmla="*/ 256 h 276"/>
                  <a:gd name="T14" fmla="*/ 221 w 221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"/>
                  <a:gd name="T25" fmla="*/ 0 h 276"/>
                  <a:gd name="T26" fmla="*/ 221 w 221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" h="276">
                    <a:moveTo>
                      <a:pt x="0" y="0"/>
                    </a:moveTo>
                    <a:lnTo>
                      <a:pt x="34" y="27"/>
                    </a:lnTo>
                    <a:lnTo>
                      <a:pt x="62" y="55"/>
                    </a:lnTo>
                    <a:lnTo>
                      <a:pt x="96" y="110"/>
                    </a:lnTo>
                    <a:lnTo>
                      <a:pt x="117" y="166"/>
                    </a:lnTo>
                    <a:lnTo>
                      <a:pt x="145" y="214"/>
                    </a:lnTo>
                    <a:lnTo>
                      <a:pt x="172" y="256"/>
                    </a:lnTo>
                    <a:lnTo>
                      <a:pt x="221" y="2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3268" name="Oval 148"/>
            <p:cNvSpPr>
              <a:spLocks noChangeArrowheads="1"/>
            </p:cNvSpPr>
            <p:nvPr/>
          </p:nvSpPr>
          <p:spPr bwMode="auto">
            <a:xfrm>
              <a:off x="2383" y="2728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8" name="Group 152"/>
          <p:cNvGrpSpPr>
            <a:grpSpLocks/>
          </p:cNvGrpSpPr>
          <p:nvPr/>
        </p:nvGrpSpPr>
        <p:grpSpPr bwMode="auto">
          <a:xfrm>
            <a:off x="3787775" y="2901950"/>
            <a:ext cx="1468438" cy="862013"/>
            <a:chOff x="2386" y="1828"/>
            <a:chExt cx="925" cy="543"/>
          </a:xfrm>
        </p:grpSpPr>
        <p:sp>
          <p:nvSpPr>
            <p:cNvPr id="53261" name="Rectangle 83"/>
            <p:cNvSpPr>
              <a:spLocks noChangeArrowheads="1"/>
            </p:cNvSpPr>
            <p:nvPr/>
          </p:nvSpPr>
          <p:spPr bwMode="auto">
            <a:xfrm>
              <a:off x="2506" y="1828"/>
              <a:ext cx="8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r>
                <a:rPr lang="en-US" sz="1600" i="0">
                  <a:solidFill>
                    <a:srgbClr val="009900"/>
                  </a:solidFill>
                  <a:latin typeface="Arial"/>
                  <a:cs typeface="Arial"/>
                </a:rPr>
                <a:t>:  </a:t>
              </a:r>
              <a:r>
                <a:rPr lang="en-US" sz="1600">
                  <a:solidFill>
                    <a:srgbClr val="009900"/>
                  </a:solidFill>
                  <a:latin typeface="Arial"/>
                  <a:cs typeface="Arial"/>
                </a:rPr>
                <a:t>C</a:t>
              </a:r>
              <a:r>
                <a:rPr lang="en-US" sz="1600" i="0" baseline="-19000">
                  <a:solidFill>
                    <a:srgbClr val="009900"/>
                  </a:solidFill>
                  <a:latin typeface="Arial"/>
                  <a:cs typeface="Arial"/>
                </a:rPr>
                <a:t>0</a:t>
              </a:r>
              <a:r>
                <a:rPr lang="en-US" sz="1600" i="0">
                  <a:solidFill>
                    <a:srgbClr val="009900"/>
                  </a:solidFill>
                  <a:latin typeface="Arial"/>
                  <a:cs typeface="Arial"/>
                </a:rPr>
                <a:t> wt% Sn</a:t>
              </a:r>
            </a:p>
          </p:txBody>
        </p:sp>
        <p:grpSp>
          <p:nvGrpSpPr>
            <p:cNvPr id="53262" name="Group 150"/>
            <p:cNvGrpSpPr>
              <a:grpSpLocks/>
            </p:cNvGrpSpPr>
            <p:nvPr/>
          </p:nvGrpSpPr>
          <p:grpSpPr bwMode="auto">
            <a:xfrm>
              <a:off x="2386" y="1993"/>
              <a:ext cx="665" cy="378"/>
              <a:chOff x="2386" y="1993"/>
              <a:chExt cx="665" cy="378"/>
            </a:xfrm>
          </p:grpSpPr>
          <p:sp>
            <p:nvSpPr>
              <p:cNvPr id="53263" name="Line 85"/>
              <p:cNvSpPr>
                <a:spLocks noChangeShapeType="1"/>
              </p:cNvSpPr>
              <p:nvPr/>
            </p:nvSpPr>
            <p:spPr bwMode="auto">
              <a:xfrm flipV="1">
                <a:off x="2406" y="2240"/>
                <a:ext cx="296" cy="11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64" name="Oval 149"/>
              <p:cNvSpPr>
                <a:spLocks noChangeArrowheads="1"/>
              </p:cNvSpPr>
              <p:nvPr/>
            </p:nvSpPr>
            <p:spPr bwMode="auto">
              <a:xfrm>
                <a:off x="2386" y="2339"/>
                <a:ext cx="32" cy="3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3265" name="Oval 81"/>
              <p:cNvSpPr>
                <a:spLocks noChangeArrowheads="1"/>
              </p:cNvSpPr>
              <p:nvPr/>
            </p:nvSpPr>
            <p:spPr bwMode="auto">
              <a:xfrm>
                <a:off x="2684" y="1993"/>
                <a:ext cx="367" cy="368"/>
              </a:xfrm>
              <a:prstGeom prst="ellipse">
                <a:avLst/>
              </a:prstGeom>
              <a:solidFill>
                <a:srgbClr val="009900"/>
              </a:solidFill>
              <a:ln w="11113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1747838"/>
            <a:ext cx="3940175" cy="37925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Lamellar Eutectic Structure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1631627"/>
            <a:ext cx="4343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78184" y="923270"/>
            <a:ext cx="75041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alloys for which 18.3 wt% </a:t>
            </a:r>
            <a:r>
              <a:rPr lang="en-US" i="0" dirty="0" err="1">
                <a:latin typeface="Arial"/>
                <a:cs typeface="Arial"/>
              </a:rPr>
              <a:t>Sn</a:t>
            </a:r>
            <a:r>
              <a:rPr lang="en-US" i="0" dirty="0">
                <a:latin typeface="Arial"/>
                <a:cs typeface="Arial"/>
              </a:rPr>
              <a:t> &lt;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z="2800" i="0" baseline="-20000" dirty="0">
                <a:latin typeface="Arial"/>
                <a:cs typeface="Arial"/>
              </a:rPr>
              <a:t>0</a:t>
            </a:r>
            <a:r>
              <a:rPr lang="en-US" i="0" dirty="0">
                <a:latin typeface="Arial"/>
                <a:cs typeface="Arial"/>
              </a:rPr>
              <a:t> &lt; 61.9 wt% </a:t>
            </a:r>
            <a:r>
              <a:rPr lang="en-US" i="0" dirty="0" err="1">
                <a:latin typeface="Arial"/>
                <a:cs typeface="Arial"/>
              </a:rPr>
              <a:t>Sn</a:t>
            </a:r>
            <a:endParaRPr lang="en-US" i="0" dirty="0">
              <a:latin typeface="Arial"/>
              <a:cs typeface="Arial"/>
            </a:endParaRPr>
          </a:p>
          <a:p>
            <a:r>
              <a:rPr lang="en-US" i="0" dirty="0">
                <a:latin typeface="Arial"/>
                <a:cs typeface="Arial"/>
              </a:rPr>
              <a:t>•  Result:</a:t>
            </a:r>
            <a:r>
              <a:rPr lang="en-US" sz="2200" i="0" dirty="0">
                <a:latin typeface="Arial"/>
                <a:cs typeface="Arial"/>
              </a:rPr>
              <a:t> 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 err="1" smtClean="0">
                <a:latin typeface="Arial"/>
                <a:cs typeface="Arial"/>
              </a:rPr>
              <a:t>α</a:t>
            </a:r>
            <a:r>
              <a:rPr lang="en-US" sz="2200" i="0" dirty="0" smtClean="0">
                <a:latin typeface="Arial"/>
                <a:cs typeface="Arial"/>
              </a:rPr>
              <a:t> </a:t>
            </a:r>
            <a:r>
              <a:rPr lang="en-US" sz="2200" i="0" dirty="0">
                <a:latin typeface="Arial"/>
                <a:cs typeface="Arial"/>
              </a:rPr>
              <a:t>phase particles and a eutectic </a:t>
            </a:r>
            <a:r>
              <a:rPr lang="en-US" sz="2200" i="0" dirty="0" err="1">
                <a:latin typeface="Arial"/>
                <a:cs typeface="Arial"/>
              </a:rPr>
              <a:t>microconstituent</a:t>
            </a:r>
            <a:endParaRPr lang="en-US" sz="2200" i="0" dirty="0">
              <a:latin typeface="Arial"/>
              <a:cs typeface="Arial"/>
            </a:endParaRPr>
          </a:p>
        </p:txBody>
      </p:sp>
      <p:sp>
        <p:nvSpPr>
          <p:cNvPr id="5734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61363" y="135194"/>
            <a:ext cx="8582637" cy="533400"/>
          </a:xfrm>
        </p:spPr>
        <p:txBody>
          <a:bodyPr/>
          <a:lstStyle/>
          <a:p>
            <a:r>
              <a:rPr lang="en-US" dirty="0" err="1">
                <a:latin typeface="Arial"/>
                <a:ea typeface="ＭＳ Ｐゴシック" charset="-128"/>
                <a:cs typeface="Arial"/>
              </a:rPr>
              <a:t>Microstructural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dirty="0" smtClean="0">
                <a:latin typeface="Arial"/>
                <a:ea typeface="ＭＳ Ｐゴシック" charset="-128"/>
                <a:cs typeface="Arial"/>
              </a:rPr>
              <a:t>Development in </a:t>
            </a:r>
            <a:r>
              <a:rPr lang="en-US" dirty="0">
                <a:latin typeface="Arial"/>
                <a:ea typeface="ＭＳ Ｐゴシック" charset="-128"/>
                <a:cs typeface="Arial"/>
              </a:rPr>
              <a:t>Eutectic Systems IV</a:t>
            </a: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1647825" y="3910014"/>
            <a:ext cx="2132013" cy="2351088"/>
            <a:chOff x="1038" y="2463"/>
            <a:chExt cx="1343" cy="1481"/>
          </a:xfrm>
        </p:grpSpPr>
        <p:sp>
          <p:nvSpPr>
            <p:cNvPr id="57539" name="Rectangle 66"/>
            <p:cNvSpPr>
              <a:spLocks noChangeArrowheads="1"/>
            </p:cNvSpPr>
            <p:nvPr/>
          </p:nvSpPr>
          <p:spPr bwMode="auto">
            <a:xfrm>
              <a:off x="1038" y="3789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33CC"/>
                  </a:solidFill>
                  <a:latin typeface="Arial"/>
                  <a:cs typeface="Arial"/>
                </a:rPr>
                <a:t>18.3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540" name="Rectangle 68"/>
            <p:cNvSpPr>
              <a:spLocks noChangeArrowheads="1"/>
            </p:cNvSpPr>
            <p:nvPr/>
          </p:nvSpPr>
          <p:spPr bwMode="auto">
            <a:xfrm>
              <a:off x="2105" y="3789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8800"/>
                  </a:solidFill>
                  <a:latin typeface="Arial"/>
                  <a:cs typeface="Arial"/>
                </a:rPr>
                <a:t>61.9</a:t>
              </a:r>
              <a:endParaRPr lang="en-US">
                <a:solidFill>
                  <a:srgbClr val="008800"/>
                </a:solidFill>
                <a:latin typeface="Arial"/>
                <a:cs typeface="Arial"/>
              </a:endParaRPr>
            </a:p>
          </p:txBody>
        </p:sp>
        <p:grpSp>
          <p:nvGrpSpPr>
            <p:cNvPr id="57541" name="Group 220"/>
            <p:cNvGrpSpPr>
              <a:grpSpLocks/>
            </p:cNvGrpSpPr>
            <p:nvPr/>
          </p:nvGrpSpPr>
          <p:grpSpPr bwMode="auto">
            <a:xfrm>
              <a:off x="1134" y="2463"/>
              <a:ext cx="1098" cy="1313"/>
              <a:chOff x="1134" y="2463"/>
              <a:chExt cx="1098" cy="1313"/>
            </a:xfrm>
          </p:grpSpPr>
          <p:sp>
            <p:nvSpPr>
              <p:cNvPr id="57542" name="Line 60"/>
              <p:cNvSpPr>
                <a:spLocks noChangeShapeType="1"/>
              </p:cNvSpPr>
              <p:nvPr/>
            </p:nvSpPr>
            <p:spPr bwMode="auto">
              <a:xfrm>
                <a:off x="2232" y="2632"/>
                <a:ext cx="0" cy="1144"/>
              </a:xfrm>
              <a:prstGeom prst="line">
                <a:avLst/>
              </a:prstGeom>
              <a:noFill/>
              <a:ln w="19050">
                <a:solidFill>
                  <a:srgbClr val="0088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43" name="Line 61"/>
              <p:cNvSpPr>
                <a:spLocks noChangeShapeType="1"/>
              </p:cNvSpPr>
              <p:nvPr/>
            </p:nvSpPr>
            <p:spPr bwMode="auto">
              <a:xfrm>
                <a:off x="1144" y="2616"/>
                <a:ext cx="0" cy="1152"/>
              </a:xfrm>
              <a:prstGeom prst="line">
                <a:avLst/>
              </a:prstGeom>
              <a:noFill/>
              <a:ln w="19050">
                <a:solidFill>
                  <a:srgbClr val="0033CC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57544" name="Group 219"/>
              <p:cNvGrpSpPr>
                <a:grpSpLocks/>
              </p:cNvGrpSpPr>
              <p:nvPr/>
            </p:nvGrpSpPr>
            <p:grpSpPr bwMode="auto">
              <a:xfrm>
                <a:off x="1134" y="2463"/>
                <a:ext cx="1062" cy="136"/>
                <a:chOff x="1134" y="2463"/>
                <a:chExt cx="1062" cy="136"/>
              </a:xfrm>
            </p:grpSpPr>
            <p:sp>
              <p:nvSpPr>
                <p:cNvPr id="57545" name="Line 11"/>
                <p:cNvSpPr>
                  <a:spLocks noChangeShapeType="1"/>
                </p:cNvSpPr>
                <p:nvPr/>
              </p:nvSpPr>
              <p:spPr bwMode="auto">
                <a:xfrm>
                  <a:off x="1686" y="2598"/>
                  <a:ext cx="510" cy="0"/>
                </a:xfrm>
                <a:prstGeom prst="line">
                  <a:avLst/>
                </a:prstGeom>
                <a:noFill/>
                <a:ln w="19050">
                  <a:solidFill>
                    <a:srgbClr val="0088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46" name="Line 12"/>
                <p:cNvSpPr>
                  <a:spLocks noChangeShapeType="1"/>
                </p:cNvSpPr>
                <p:nvPr/>
              </p:nvSpPr>
              <p:spPr bwMode="auto">
                <a:xfrm>
                  <a:off x="1134" y="2598"/>
                  <a:ext cx="558" cy="0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47" name="Rectangle 96"/>
                <p:cNvSpPr>
                  <a:spLocks noChangeArrowheads="1"/>
                </p:cNvSpPr>
                <p:nvPr/>
              </p:nvSpPr>
              <p:spPr bwMode="auto">
                <a:xfrm>
                  <a:off x="1895" y="2463"/>
                  <a:ext cx="10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8800"/>
                      </a:solidFill>
                      <a:latin typeface="Arial"/>
                      <a:cs typeface="Arial"/>
                    </a:rPr>
                    <a:t>S</a:t>
                  </a:r>
                  <a:endParaRPr lang="en-US" sz="1400">
                    <a:latin typeface="Arial"/>
                    <a:cs typeface="Arial"/>
                  </a:endParaRPr>
                </a:p>
              </p:txBody>
            </p:sp>
            <p:sp>
              <p:nvSpPr>
                <p:cNvPr id="57548" name="Rectangle 98"/>
                <p:cNvSpPr>
                  <a:spLocks noChangeArrowheads="1"/>
                </p:cNvSpPr>
                <p:nvPr/>
              </p:nvSpPr>
              <p:spPr bwMode="auto">
                <a:xfrm>
                  <a:off x="1381" y="2463"/>
                  <a:ext cx="109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33FF"/>
                      </a:solidFill>
                      <a:latin typeface="Arial"/>
                      <a:cs typeface="Arial"/>
                    </a:rPr>
                    <a:t>R</a:t>
                  </a:r>
                  <a:endParaRPr lang="en-US" sz="1400"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5" name="Group 226"/>
          <p:cNvGrpSpPr>
            <a:grpSpLocks/>
          </p:cNvGrpSpPr>
          <p:nvPr/>
        </p:nvGrpSpPr>
        <p:grpSpPr bwMode="auto">
          <a:xfrm>
            <a:off x="1800225" y="4191001"/>
            <a:ext cx="3468688" cy="2070101"/>
            <a:chOff x="1134" y="2640"/>
            <a:chExt cx="2185" cy="1304"/>
          </a:xfrm>
        </p:grpSpPr>
        <p:grpSp>
          <p:nvGrpSpPr>
            <p:cNvPr id="57532" name="Group 224"/>
            <p:cNvGrpSpPr>
              <a:grpSpLocks/>
            </p:cNvGrpSpPr>
            <p:nvPr/>
          </p:nvGrpSpPr>
          <p:grpSpPr bwMode="auto">
            <a:xfrm>
              <a:off x="1134" y="2640"/>
              <a:ext cx="2185" cy="1304"/>
              <a:chOff x="1134" y="2640"/>
              <a:chExt cx="2185" cy="1304"/>
            </a:xfrm>
          </p:grpSpPr>
          <p:sp>
            <p:nvSpPr>
              <p:cNvPr id="57535" name="Line 63"/>
              <p:cNvSpPr>
                <a:spLocks noChangeShapeType="1"/>
              </p:cNvSpPr>
              <p:nvPr/>
            </p:nvSpPr>
            <p:spPr bwMode="auto">
              <a:xfrm>
                <a:off x="3088" y="2640"/>
                <a:ext cx="0" cy="112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36" name="Line 13"/>
              <p:cNvSpPr>
                <a:spLocks noChangeShapeType="1"/>
              </p:cNvSpPr>
              <p:nvPr/>
            </p:nvSpPr>
            <p:spPr bwMode="auto">
              <a:xfrm>
                <a:off x="1696" y="2657"/>
                <a:ext cx="14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37" name="Line 64"/>
              <p:cNvSpPr>
                <a:spLocks noChangeShapeType="1"/>
              </p:cNvSpPr>
              <p:nvPr/>
            </p:nvSpPr>
            <p:spPr bwMode="auto">
              <a:xfrm>
                <a:off x="1134" y="2656"/>
                <a:ext cx="557" cy="1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38" name="Rectangle 67"/>
              <p:cNvSpPr>
                <a:spLocks noChangeArrowheads="1"/>
              </p:cNvSpPr>
              <p:nvPr/>
            </p:nvSpPr>
            <p:spPr bwMode="auto">
              <a:xfrm>
                <a:off x="3043" y="3789"/>
                <a:ext cx="2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0">
                    <a:solidFill>
                      <a:srgbClr val="CC0000"/>
                    </a:solidFill>
                    <a:latin typeface="Arial"/>
                    <a:cs typeface="Arial"/>
                  </a:rPr>
                  <a:t>97.8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533" name="Rectangle 97"/>
            <p:cNvSpPr>
              <a:spLocks noChangeArrowheads="1"/>
            </p:cNvSpPr>
            <p:nvPr/>
          </p:nvSpPr>
          <p:spPr bwMode="auto">
            <a:xfrm>
              <a:off x="2307" y="2671"/>
              <a:ext cx="11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DD00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534" name="Rectangle 99"/>
            <p:cNvSpPr>
              <a:spLocks noChangeArrowheads="1"/>
            </p:cNvSpPr>
            <p:nvPr/>
          </p:nvSpPr>
          <p:spPr bwMode="auto">
            <a:xfrm>
              <a:off x="1381" y="2676"/>
              <a:ext cx="12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33FF"/>
                  </a:solidFill>
                  <a:latin typeface="Arial"/>
                  <a:cs typeface="Arial"/>
                </a:rPr>
                <a:t>R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2655888" y="4191001"/>
            <a:ext cx="3213100" cy="1504951"/>
            <a:chOff x="1697" y="2608"/>
            <a:chExt cx="2024" cy="948"/>
          </a:xfrm>
        </p:grpSpPr>
        <p:grpSp>
          <p:nvGrpSpPr>
            <p:cNvPr id="57488" name="Group 101"/>
            <p:cNvGrpSpPr>
              <a:grpSpLocks/>
            </p:cNvGrpSpPr>
            <p:nvPr/>
          </p:nvGrpSpPr>
          <p:grpSpPr bwMode="auto">
            <a:xfrm>
              <a:off x="3500" y="3119"/>
              <a:ext cx="133" cy="323"/>
              <a:chOff x="3500" y="3119"/>
              <a:chExt cx="133" cy="323"/>
            </a:xfrm>
          </p:grpSpPr>
          <p:sp>
            <p:nvSpPr>
              <p:cNvPr id="57530" name="Freeform 102"/>
              <p:cNvSpPr>
                <a:spLocks/>
              </p:cNvSpPr>
              <p:nvPr/>
            </p:nvSpPr>
            <p:spPr bwMode="auto">
              <a:xfrm>
                <a:off x="3500" y="3119"/>
                <a:ext cx="64" cy="76"/>
              </a:xfrm>
              <a:custGeom>
                <a:avLst/>
                <a:gdLst>
                  <a:gd name="T0" fmla="*/ 6 w 64"/>
                  <a:gd name="T1" fmla="*/ 0 h 76"/>
                  <a:gd name="T2" fmla="*/ 64 w 64"/>
                  <a:gd name="T3" fmla="*/ 50 h 76"/>
                  <a:gd name="T4" fmla="*/ 26 w 64"/>
                  <a:gd name="T5" fmla="*/ 44 h 76"/>
                  <a:gd name="T6" fmla="*/ 0 w 64"/>
                  <a:gd name="T7" fmla="*/ 76 h 76"/>
                  <a:gd name="T8" fmla="*/ 6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6" y="0"/>
                    </a:moveTo>
                    <a:lnTo>
                      <a:pt x="64" y="50"/>
                    </a:lnTo>
                    <a:lnTo>
                      <a:pt x="26" y="44"/>
                    </a:lnTo>
                    <a:lnTo>
                      <a:pt x="0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0000"/>
              </a:solidFill>
              <a:ln w="952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31" name="Line 103"/>
              <p:cNvSpPr>
                <a:spLocks noChangeShapeType="1"/>
              </p:cNvSpPr>
              <p:nvPr/>
            </p:nvSpPr>
            <p:spPr bwMode="auto">
              <a:xfrm>
                <a:off x="3526" y="3163"/>
                <a:ext cx="107" cy="279"/>
              </a:xfrm>
              <a:prstGeom prst="line">
                <a:avLst/>
              </a:prstGeom>
              <a:noFill/>
              <a:ln w="952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7489" name="Group 104"/>
            <p:cNvGrpSpPr>
              <a:grpSpLocks/>
            </p:cNvGrpSpPr>
            <p:nvPr/>
          </p:nvGrpSpPr>
          <p:grpSpPr bwMode="auto">
            <a:xfrm>
              <a:off x="3275" y="2801"/>
              <a:ext cx="358" cy="343"/>
              <a:chOff x="3275" y="2801"/>
              <a:chExt cx="358" cy="343"/>
            </a:xfrm>
          </p:grpSpPr>
          <p:sp>
            <p:nvSpPr>
              <p:cNvPr id="57506" name="Oval 105"/>
              <p:cNvSpPr>
                <a:spLocks noChangeArrowheads="1"/>
              </p:cNvSpPr>
              <p:nvPr/>
            </p:nvSpPr>
            <p:spPr bwMode="auto">
              <a:xfrm>
                <a:off x="3275" y="2804"/>
                <a:ext cx="355" cy="337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07" name="Freeform 106"/>
              <p:cNvSpPr>
                <a:spLocks/>
              </p:cNvSpPr>
              <p:nvPr/>
            </p:nvSpPr>
            <p:spPr bwMode="auto">
              <a:xfrm>
                <a:off x="3373" y="2814"/>
                <a:ext cx="102" cy="32"/>
              </a:xfrm>
              <a:custGeom>
                <a:avLst/>
                <a:gdLst>
                  <a:gd name="T0" fmla="*/ 0 w 102"/>
                  <a:gd name="T1" fmla="*/ 19 h 32"/>
                  <a:gd name="T2" fmla="*/ 45 w 102"/>
                  <a:gd name="T3" fmla="*/ 32 h 32"/>
                  <a:gd name="T4" fmla="*/ 102 w 102"/>
                  <a:gd name="T5" fmla="*/ 0 h 32"/>
                  <a:gd name="T6" fmla="*/ 57 w 102"/>
                  <a:gd name="T7" fmla="*/ 0 h 32"/>
                  <a:gd name="T8" fmla="*/ 26 w 102"/>
                  <a:gd name="T9" fmla="*/ 6 h 32"/>
                  <a:gd name="T10" fmla="*/ 0 w 102"/>
                  <a:gd name="T11" fmla="*/ 19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32"/>
                  <a:gd name="T20" fmla="*/ 102 w 10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32">
                    <a:moveTo>
                      <a:pt x="0" y="19"/>
                    </a:moveTo>
                    <a:lnTo>
                      <a:pt x="45" y="32"/>
                    </a:lnTo>
                    <a:lnTo>
                      <a:pt x="102" y="0"/>
                    </a:lnTo>
                    <a:lnTo>
                      <a:pt x="57" y="0"/>
                    </a:lnTo>
                    <a:lnTo>
                      <a:pt x="26" y="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08" name="Freeform 107"/>
              <p:cNvSpPr>
                <a:spLocks/>
              </p:cNvSpPr>
              <p:nvPr/>
            </p:nvSpPr>
            <p:spPr bwMode="auto">
              <a:xfrm>
                <a:off x="3316" y="2820"/>
                <a:ext cx="229" cy="102"/>
              </a:xfrm>
              <a:custGeom>
                <a:avLst/>
                <a:gdLst>
                  <a:gd name="T0" fmla="*/ 32 w 229"/>
                  <a:gd name="T1" fmla="*/ 32 h 102"/>
                  <a:gd name="T2" fmla="*/ 133 w 229"/>
                  <a:gd name="T3" fmla="*/ 57 h 102"/>
                  <a:gd name="T4" fmla="*/ 127 w 229"/>
                  <a:gd name="T5" fmla="*/ 38 h 102"/>
                  <a:gd name="T6" fmla="*/ 190 w 229"/>
                  <a:gd name="T7" fmla="*/ 0 h 102"/>
                  <a:gd name="T8" fmla="*/ 210 w 229"/>
                  <a:gd name="T9" fmla="*/ 0 h 102"/>
                  <a:gd name="T10" fmla="*/ 229 w 229"/>
                  <a:gd name="T11" fmla="*/ 13 h 102"/>
                  <a:gd name="T12" fmla="*/ 140 w 229"/>
                  <a:gd name="T13" fmla="*/ 64 h 102"/>
                  <a:gd name="T14" fmla="*/ 159 w 229"/>
                  <a:gd name="T15" fmla="*/ 102 h 102"/>
                  <a:gd name="T16" fmla="*/ 0 w 229"/>
                  <a:gd name="T17" fmla="*/ 64 h 102"/>
                  <a:gd name="T18" fmla="*/ 6 w 229"/>
                  <a:gd name="T19" fmla="*/ 45 h 102"/>
                  <a:gd name="T20" fmla="*/ 32 w 229"/>
                  <a:gd name="T21" fmla="*/ 32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102"/>
                  <a:gd name="T35" fmla="*/ 229 w 229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102">
                    <a:moveTo>
                      <a:pt x="32" y="32"/>
                    </a:moveTo>
                    <a:lnTo>
                      <a:pt x="133" y="57"/>
                    </a:lnTo>
                    <a:lnTo>
                      <a:pt x="127" y="38"/>
                    </a:lnTo>
                    <a:lnTo>
                      <a:pt x="190" y="0"/>
                    </a:lnTo>
                    <a:lnTo>
                      <a:pt x="210" y="0"/>
                    </a:lnTo>
                    <a:lnTo>
                      <a:pt x="229" y="13"/>
                    </a:lnTo>
                    <a:lnTo>
                      <a:pt x="140" y="64"/>
                    </a:lnTo>
                    <a:lnTo>
                      <a:pt x="159" y="102"/>
                    </a:lnTo>
                    <a:lnTo>
                      <a:pt x="0" y="64"/>
                    </a:lnTo>
                    <a:lnTo>
                      <a:pt x="6" y="45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09" name="Freeform 108"/>
              <p:cNvSpPr>
                <a:spLocks/>
              </p:cNvSpPr>
              <p:nvPr/>
            </p:nvSpPr>
            <p:spPr bwMode="auto">
              <a:xfrm>
                <a:off x="3278" y="2966"/>
                <a:ext cx="159" cy="178"/>
              </a:xfrm>
              <a:custGeom>
                <a:avLst/>
                <a:gdLst>
                  <a:gd name="T0" fmla="*/ 6 w 159"/>
                  <a:gd name="T1" fmla="*/ 0 h 178"/>
                  <a:gd name="T2" fmla="*/ 108 w 159"/>
                  <a:gd name="T3" fmla="*/ 26 h 178"/>
                  <a:gd name="T4" fmla="*/ 159 w 159"/>
                  <a:gd name="T5" fmla="*/ 178 h 178"/>
                  <a:gd name="T6" fmla="*/ 146 w 159"/>
                  <a:gd name="T7" fmla="*/ 178 h 178"/>
                  <a:gd name="T8" fmla="*/ 121 w 159"/>
                  <a:gd name="T9" fmla="*/ 172 h 178"/>
                  <a:gd name="T10" fmla="*/ 114 w 159"/>
                  <a:gd name="T11" fmla="*/ 165 h 178"/>
                  <a:gd name="T12" fmla="*/ 76 w 159"/>
                  <a:gd name="T13" fmla="*/ 51 h 178"/>
                  <a:gd name="T14" fmla="*/ 70 w 159"/>
                  <a:gd name="T15" fmla="*/ 64 h 178"/>
                  <a:gd name="T16" fmla="*/ 6 w 159"/>
                  <a:gd name="T17" fmla="*/ 45 h 178"/>
                  <a:gd name="T18" fmla="*/ 0 w 159"/>
                  <a:gd name="T19" fmla="*/ 19 h 178"/>
                  <a:gd name="T20" fmla="*/ 6 w 159"/>
                  <a:gd name="T21" fmla="*/ 0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9"/>
                  <a:gd name="T34" fmla="*/ 0 h 178"/>
                  <a:gd name="T35" fmla="*/ 159 w 159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9" h="178">
                    <a:moveTo>
                      <a:pt x="6" y="0"/>
                    </a:moveTo>
                    <a:lnTo>
                      <a:pt x="108" y="26"/>
                    </a:lnTo>
                    <a:lnTo>
                      <a:pt x="159" y="178"/>
                    </a:lnTo>
                    <a:lnTo>
                      <a:pt x="146" y="178"/>
                    </a:lnTo>
                    <a:lnTo>
                      <a:pt x="121" y="172"/>
                    </a:lnTo>
                    <a:lnTo>
                      <a:pt x="114" y="165"/>
                    </a:lnTo>
                    <a:lnTo>
                      <a:pt x="76" y="51"/>
                    </a:lnTo>
                    <a:lnTo>
                      <a:pt x="70" y="64"/>
                    </a:lnTo>
                    <a:lnTo>
                      <a:pt x="6" y="45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0" name="Freeform 109"/>
              <p:cNvSpPr>
                <a:spLocks/>
              </p:cNvSpPr>
              <p:nvPr/>
            </p:nvSpPr>
            <p:spPr bwMode="auto">
              <a:xfrm>
                <a:off x="3297" y="3042"/>
                <a:ext cx="51" cy="64"/>
              </a:xfrm>
              <a:custGeom>
                <a:avLst/>
                <a:gdLst>
                  <a:gd name="T0" fmla="*/ 0 w 51"/>
                  <a:gd name="T1" fmla="*/ 0 h 64"/>
                  <a:gd name="T2" fmla="*/ 32 w 51"/>
                  <a:gd name="T3" fmla="*/ 7 h 64"/>
                  <a:gd name="T4" fmla="*/ 51 w 51"/>
                  <a:gd name="T5" fmla="*/ 64 h 64"/>
                  <a:gd name="T6" fmla="*/ 32 w 51"/>
                  <a:gd name="T7" fmla="*/ 51 h 64"/>
                  <a:gd name="T8" fmla="*/ 19 w 51"/>
                  <a:gd name="T9" fmla="*/ 38 h 64"/>
                  <a:gd name="T10" fmla="*/ 6 w 51"/>
                  <a:gd name="T11" fmla="*/ 19 h 64"/>
                  <a:gd name="T12" fmla="*/ 0 w 51"/>
                  <a:gd name="T13" fmla="*/ 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4"/>
                  <a:gd name="T23" fmla="*/ 51 w 51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4">
                    <a:moveTo>
                      <a:pt x="0" y="0"/>
                    </a:moveTo>
                    <a:lnTo>
                      <a:pt x="32" y="7"/>
                    </a:lnTo>
                    <a:lnTo>
                      <a:pt x="51" y="64"/>
                    </a:lnTo>
                    <a:lnTo>
                      <a:pt x="32" y="51"/>
                    </a:lnTo>
                    <a:lnTo>
                      <a:pt x="19" y="38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1" name="Freeform 110"/>
              <p:cNvSpPr>
                <a:spLocks/>
              </p:cNvSpPr>
              <p:nvPr/>
            </p:nvSpPr>
            <p:spPr bwMode="auto">
              <a:xfrm>
                <a:off x="3411" y="2966"/>
                <a:ext cx="89" cy="178"/>
              </a:xfrm>
              <a:custGeom>
                <a:avLst/>
                <a:gdLst>
                  <a:gd name="T0" fmla="*/ 0 w 89"/>
                  <a:gd name="T1" fmla="*/ 13 h 178"/>
                  <a:gd name="T2" fmla="*/ 57 w 89"/>
                  <a:gd name="T3" fmla="*/ 178 h 178"/>
                  <a:gd name="T4" fmla="*/ 70 w 89"/>
                  <a:gd name="T5" fmla="*/ 178 h 178"/>
                  <a:gd name="T6" fmla="*/ 89 w 89"/>
                  <a:gd name="T7" fmla="*/ 172 h 178"/>
                  <a:gd name="T8" fmla="*/ 32 w 89"/>
                  <a:gd name="T9" fmla="*/ 0 h 178"/>
                  <a:gd name="T10" fmla="*/ 19 w 89"/>
                  <a:gd name="T11" fmla="*/ 7 h 178"/>
                  <a:gd name="T12" fmla="*/ 0 w 89"/>
                  <a:gd name="T13" fmla="*/ 13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178"/>
                  <a:gd name="T23" fmla="*/ 89 w 89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178">
                    <a:moveTo>
                      <a:pt x="0" y="13"/>
                    </a:moveTo>
                    <a:lnTo>
                      <a:pt x="57" y="178"/>
                    </a:lnTo>
                    <a:lnTo>
                      <a:pt x="70" y="178"/>
                    </a:lnTo>
                    <a:lnTo>
                      <a:pt x="89" y="172"/>
                    </a:lnTo>
                    <a:lnTo>
                      <a:pt x="32" y="0"/>
                    </a:lnTo>
                    <a:lnTo>
                      <a:pt x="19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2" name="Freeform 111"/>
              <p:cNvSpPr>
                <a:spLocks/>
              </p:cNvSpPr>
              <p:nvPr/>
            </p:nvSpPr>
            <p:spPr bwMode="auto">
              <a:xfrm>
                <a:off x="3468" y="2954"/>
                <a:ext cx="96" cy="177"/>
              </a:xfrm>
              <a:custGeom>
                <a:avLst/>
                <a:gdLst>
                  <a:gd name="T0" fmla="*/ 0 w 96"/>
                  <a:gd name="T1" fmla="*/ 6 h 177"/>
                  <a:gd name="T2" fmla="*/ 58 w 96"/>
                  <a:gd name="T3" fmla="*/ 177 h 177"/>
                  <a:gd name="T4" fmla="*/ 77 w 96"/>
                  <a:gd name="T5" fmla="*/ 171 h 177"/>
                  <a:gd name="T6" fmla="*/ 96 w 96"/>
                  <a:gd name="T7" fmla="*/ 158 h 177"/>
                  <a:gd name="T8" fmla="*/ 70 w 96"/>
                  <a:gd name="T9" fmla="*/ 88 h 177"/>
                  <a:gd name="T10" fmla="*/ 58 w 96"/>
                  <a:gd name="T11" fmla="*/ 69 h 177"/>
                  <a:gd name="T12" fmla="*/ 38 w 96"/>
                  <a:gd name="T13" fmla="*/ 31 h 177"/>
                  <a:gd name="T14" fmla="*/ 19 w 96"/>
                  <a:gd name="T15" fmla="*/ 0 h 177"/>
                  <a:gd name="T16" fmla="*/ 0 w 96"/>
                  <a:gd name="T17" fmla="*/ 6 h 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77"/>
                  <a:gd name="T29" fmla="*/ 96 w 96"/>
                  <a:gd name="T30" fmla="*/ 177 h 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77">
                    <a:moveTo>
                      <a:pt x="0" y="6"/>
                    </a:moveTo>
                    <a:lnTo>
                      <a:pt x="58" y="177"/>
                    </a:lnTo>
                    <a:lnTo>
                      <a:pt x="77" y="171"/>
                    </a:lnTo>
                    <a:lnTo>
                      <a:pt x="96" y="158"/>
                    </a:lnTo>
                    <a:lnTo>
                      <a:pt x="70" y="88"/>
                    </a:lnTo>
                    <a:lnTo>
                      <a:pt x="58" y="69"/>
                    </a:lnTo>
                    <a:lnTo>
                      <a:pt x="38" y="31"/>
                    </a:lnTo>
                    <a:lnTo>
                      <a:pt x="1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3" name="Freeform 112"/>
              <p:cNvSpPr>
                <a:spLocks/>
              </p:cNvSpPr>
              <p:nvPr/>
            </p:nvSpPr>
            <p:spPr bwMode="auto">
              <a:xfrm>
                <a:off x="3532" y="2954"/>
                <a:ext cx="101" cy="101"/>
              </a:xfrm>
              <a:custGeom>
                <a:avLst/>
                <a:gdLst>
                  <a:gd name="T0" fmla="*/ 0 w 101"/>
                  <a:gd name="T1" fmla="*/ 63 h 101"/>
                  <a:gd name="T2" fmla="*/ 95 w 101"/>
                  <a:gd name="T3" fmla="*/ 0 h 101"/>
                  <a:gd name="T4" fmla="*/ 101 w 101"/>
                  <a:gd name="T5" fmla="*/ 19 h 101"/>
                  <a:gd name="T6" fmla="*/ 101 w 101"/>
                  <a:gd name="T7" fmla="*/ 38 h 101"/>
                  <a:gd name="T8" fmla="*/ 95 w 101"/>
                  <a:gd name="T9" fmla="*/ 50 h 101"/>
                  <a:gd name="T10" fmla="*/ 19 w 101"/>
                  <a:gd name="T11" fmla="*/ 101 h 101"/>
                  <a:gd name="T12" fmla="*/ 6 w 101"/>
                  <a:gd name="T13" fmla="*/ 82 h 101"/>
                  <a:gd name="T14" fmla="*/ 0 w 101"/>
                  <a:gd name="T15" fmla="*/ 63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"/>
                  <a:gd name="T25" fmla="*/ 0 h 101"/>
                  <a:gd name="T26" fmla="*/ 101 w 101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" h="101">
                    <a:moveTo>
                      <a:pt x="0" y="63"/>
                    </a:moveTo>
                    <a:lnTo>
                      <a:pt x="95" y="0"/>
                    </a:lnTo>
                    <a:lnTo>
                      <a:pt x="101" y="19"/>
                    </a:lnTo>
                    <a:lnTo>
                      <a:pt x="101" y="38"/>
                    </a:lnTo>
                    <a:lnTo>
                      <a:pt x="95" y="50"/>
                    </a:lnTo>
                    <a:lnTo>
                      <a:pt x="19" y="101"/>
                    </a:lnTo>
                    <a:lnTo>
                      <a:pt x="6" y="8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4" name="Freeform 113"/>
              <p:cNvSpPr>
                <a:spLocks/>
              </p:cNvSpPr>
              <p:nvPr/>
            </p:nvSpPr>
            <p:spPr bwMode="auto">
              <a:xfrm>
                <a:off x="3576" y="3042"/>
                <a:ext cx="45" cy="51"/>
              </a:xfrm>
              <a:custGeom>
                <a:avLst/>
                <a:gdLst>
                  <a:gd name="T0" fmla="*/ 45 w 45"/>
                  <a:gd name="T1" fmla="*/ 0 h 51"/>
                  <a:gd name="T2" fmla="*/ 0 w 45"/>
                  <a:gd name="T3" fmla="*/ 19 h 51"/>
                  <a:gd name="T4" fmla="*/ 0 w 45"/>
                  <a:gd name="T5" fmla="*/ 51 h 51"/>
                  <a:gd name="T6" fmla="*/ 19 w 45"/>
                  <a:gd name="T7" fmla="*/ 38 h 51"/>
                  <a:gd name="T8" fmla="*/ 32 w 45"/>
                  <a:gd name="T9" fmla="*/ 19 h 51"/>
                  <a:gd name="T10" fmla="*/ 45 w 4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1"/>
                  <a:gd name="T20" fmla="*/ 45 w 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1">
                    <a:moveTo>
                      <a:pt x="45" y="0"/>
                    </a:moveTo>
                    <a:lnTo>
                      <a:pt x="0" y="19"/>
                    </a:lnTo>
                    <a:lnTo>
                      <a:pt x="0" y="51"/>
                    </a:lnTo>
                    <a:lnTo>
                      <a:pt x="19" y="38"/>
                    </a:lnTo>
                    <a:lnTo>
                      <a:pt x="32" y="1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5" name="Freeform 114"/>
              <p:cNvSpPr>
                <a:spLocks/>
              </p:cNvSpPr>
              <p:nvPr/>
            </p:nvSpPr>
            <p:spPr bwMode="auto">
              <a:xfrm>
                <a:off x="3284" y="2846"/>
                <a:ext cx="343" cy="152"/>
              </a:xfrm>
              <a:custGeom>
                <a:avLst/>
                <a:gdLst>
                  <a:gd name="T0" fmla="*/ 13 w 343"/>
                  <a:gd name="T1" fmla="*/ 63 h 152"/>
                  <a:gd name="T2" fmla="*/ 203 w 343"/>
                  <a:gd name="T3" fmla="*/ 108 h 152"/>
                  <a:gd name="T4" fmla="*/ 184 w 343"/>
                  <a:gd name="T5" fmla="*/ 63 h 152"/>
                  <a:gd name="T6" fmla="*/ 286 w 343"/>
                  <a:gd name="T7" fmla="*/ 0 h 152"/>
                  <a:gd name="T8" fmla="*/ 311 w 343"/>
                  <a:gd name="T9" fmla="*/ 31 h 152"/>
                  <a:gd name="T10" fmla="*/ 197 w 343"/>
                  <a:gd name="T11" fmla="*/ 95 h 152"/>
                  <a:gd name="T12" fmla="*/ 210 w 343"/>
                  <a:gd name="T13" fmla="*/ 120 h 152"/>
                  <a:gd name="T14" fmla="*/ 324 w 343"/>
                  <a:gd name="T15" fmla="*/ 50 h 152"/>
                  <a:gd name="T16" fmla="*/ 343 w 343"/>
                  <a:gd name="T17" fmla="*/ 82 h 152"/>
                  <a:gd name="T18" fmla="*/ 229 w 343"/>
                  <a:gd name="T19" fmla="*/ 152 h 152"/>
                  <a:gd name="T20" fmla="*/ 203 w 343"/>
                  <a:gd name="T21" fmla="*/ 101 h 152"/>
                  <a:gd name="T22" fmla="*/ 165 w 343"/>
                  <a:gd name="T23" fmla="*/ 114 h 152"/>
                  <a:gd name="T24" fmla="*/ 134 w 343"/>
                  <a:gd name="T25" fmla="*/ 127 h 152"/>
                  <a:gd name="T26" fmla="*/ 0 w 343"/>
                  <a:gd name="T27" fmla="*/ 101 h 152"/>
                  <a:gd name="T28" fmla="*/ 7 w 343"/>
                  <a:gd name="T29" fmla="*/ 76 h 152"/>
                  <a:gd name="T30" fmla="*/ 13 w 343"/>
                  <a:gd name="T31" fmla="*/ 63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152"/>
                  <a:gd name="T50" fmla="*/ 343 w 343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152">
                    <a:moveTo>
                      <a:pt x="13" y="63"/>
                    </a:moveTo>
                    <a:lnTo>
                      <a:pt x="203" y="108"/>
                    </a:lnTo>
                    <a:lnTo>
                      <a:pt x="184" y="63"/>
                    </a:lnTo>
                    <a:lnTo>
                      <a:pt x="286" y="0"/>
                    </a:lnTo>
                    <a:lnTo>
                      <a:pt x="311" y="31"/>
                    </a:lnTo>
                    <a:lnTo>
                      <a:pt x="197" y="95"/>
                    </a:lnTo>
                    <a:lnTo>
                      <a:pt x="210" y="120"/>
                    </a:lnTo>
                    <a:lnTo>
                      <a:pt x="324" y="50"/>
                    </a:lnTo>
                    <a:lnTo>
                      <a:pt x="343" y="82"/>
                    </a:lnTo>
                    <a:lnTo>
                      <a:pt x="229" y="152"/>
                    </a:lnTo>
                    <a:lnTo>
                      <a:pt x="203" y="101"/>
                    </a:lnTo>
                    <a:lnTo>
                      <a:pt x="165" y="114"/>
                    </a:lnTo>
                    <a:lnTo>
                      <a:pt x="134" y="127"/>
                    </a:lnTo>
                    <a:lnTo>
                      <a:pt x="0" y="101"/>
                    </a:lnTo>
                    <a:lnTo>
                      <a:pt x="7" y="76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6" name="Freeform 115"/>
              <p:cNvSpPr>
                <a:spLocks/>
              </p:cNvSpPr>
              <p:nvPr/>
            </p:nvSpPr>
            <p:spPr bwMode="auto">
              <a:xfrm>
                <a:off x="3386" y="2814"/>
                <a:ext cx="203" cy="254"/>
              </a:xfrm>
              <a:custGeom>
                <a:avLst/>
                <a:gdLst>
                  <a:gd name="T0" fmla="*/ 0 w 203"/>
                  <a:gd name="T1" fmla="*/ 0 h 254"/>
                  <a:gd name="T2" fmla="*/ 32 w 203"/>
                  <a:gd name="T3" fmla="*/ 25 h 254"/>
                  <a:gd name="T4" fmla="*/ 57 w 203"/>
                  <a:gd name="T5" fmla="*/ 57 h 254"/>
                  <a:gd name="T6" fmla="*/ 82 w 203"/>
                  <a:gd name="T7" fmla="*/ 102 h 254"/>
                  <a:gd name="T8" fmla="*/ 108 w 203"/>
                  <a:gd name="T9" fmla="*/ 152 h 254"/>
                  <a:gd name="T10" fmla="*/ 127 w 203"/>
                  <a:gd name="T11" fmla="*/ 197 h 254"/>
                  <a:gd name="T12" fmla="*/ 159 w 203"/>
                  <a:gd name="T13" fmla="*/ 235 h 254"/>
                  <a:gd name="T14" fmla="*/ 203 w 203"/>
                  <a:gd name="T15" fmla="*/ 254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3"/>
                  <a:gd name="T25" fmla="*/ 0 h 254"/>
                  <a:gd name="T26" fmla="*/ 203 w 203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3" h="254">
                    <a:moveTo>
                      <a:pt x="0" y="0"/>
                    </a:moveTo>
                    <a:lnTo>
                      <a:pt x="32" y="25"/>
                    </a:lnTo>
                    <a:lnTo>
                      <a:pt x="57" y="57"/>
                    </a:lnTo>
                    <a:lnTo>
                      <a:pt x="82" y="102"/>
                    </a:lnTo>
                    <a:lnTo>
                      <a:pt x="108" y="152"/>
                    </a:lnTo>
                    <a:lnTo>
                      <a:pt x="127" y="197"/>
                    </a:lnTo>
                    <a:lnTo>
                      <a:pt x="159" y="235"/>
                    </a:lnTo>
                    <a:lnTo>
                      <a:pt x="203" y="2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7" name="Freeform 116"/>
              <p:cNvSpPr>
                <a:spLocks/>
              </p:cNvSpPr>
              <p:nvPr/>
            </p:nvSpPr>
            <p:spPr bwMode="auto">
              <a:xfrm>
                <a:off x="3392" y="2820"/>
                <a:ext cx="203" cy="254"/>
              </a:xfrm>
              <a:custGeom>
                <a:avLst/>
                <a:gdLst>
                  <a:gd name="T0" fmla="*/ 0 w 203"/>
                  <a:gd name="T1" fmla="*/ 0 h 254"/>
                  <a:gd name="T2" fmla="*/ 32 w 203"/>
                  <a:gd name="T3" fmla="*/ 26 h 254"/>
                  <a:gd name="T4" fmla="*/ 57 w 203"/>
                  <a:gd name="T5" fmla="*/ 51 h 254"/>
                  <a:gd name="T6" fmla="*/ 83 w 203"/>
                  <a:gd name="T7" fmla="*/ 102 h 254"/>
                  <a:gd name="T8" fmla="*/ 108 w 203"/>
                  <a:gd name="T9" fmla="*/ 153 h 254"/>
                  <a:gd name="T10" fmla="*/ 127 w 203"/>
                  <a:gd name="T11" fmla="*/ 197 h 254"/>
                  <a:gd name="T12" fmla="*/ 159 w 203"/>
                  <a:gd name="T13" fmla="*/ 235 h 254"/>
                  <a:gd name="T14" fmla="*/ 203 w 203"/>
                  <a:gd name="T15" fmla="*/ 254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3"/>
                  <a:gd name="T25" fmla="*/ 0 h 254"/>
                  <a:gd name="T26" fmla="*/ 203 w 203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3" h="254">
                    <a:moveTo>
                      <a:pt x="0" y="0"/>
                    </a:moveTo>
                    <a:lnTo>
                      <a:pt x="32" y="26"/>
                    </a:lnTo>
                    <a:lnTo>
                      <a:pt x="57" y="51"/>
                    </a:lnTo>
                    <a:lnTo>
                      <a:pt x="83" y="102"/>
                    </a:lnTo>
                    <a:lnTo>
                      <a:pt x="108" y="153"/>
                    </a:lnTo>
                    <a:lnTo>
                      <a:pt x="127" y="197"/>
                    </a:lnTo>
                    <a:lnTo>
                      <a:pt x="159" y="235"/>
                    </a:lnTo>
                    <a:lnTo>
                      <a:pt x="203" y="2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8" name="Freeform 117"/>
              <p:cNvSpPr>
                <a:spLocks/>
              </p:cNvSpPr>
              <p:nvPr/>
            </p:nvSpPr>
            <p:spPr bwMode="auto">
              <a:xfrm>
                <a:off x="3303" y="2947"/>
                <a:ext cx="184" cy="127"/>
              </a:xfrm>
              <a:custGeom>
                <a:avLst/>
                <a:gdLst>
                  <a:gd name="T0" fmla="*/ 184 w 184"/>
                  <a:gd name="T1" fmla="*/ 0 h 127"/>
                  <a:gd name="T2" fmla="*/ 146 w 184"/>
                  <a:gd name="T3" fmla="*/ 7 h 127"/>
                  <a:gd name="T4" fmla="*/ 108 w 184"/>
                  <a:gd name="T5" fmla="*/ 19 h 127"/>
                  <a:gd name="T6" fmla="*/ 70 w 184"/>
                  <a:gd name="T7" fmla="*/ 45 h 127"/>
                  <a:gd name="T8" fmla="*/ 39 w 184"/>
                  <a:gd name="T9" fmla="*/ 64 h 127"/>
                  <a:gd name="T10" fmla="*/ 13 w 184"/>
                  <a:gd name="T11" fmla="*/ 102 h 127"/>
                  <a:gd name="T12" fmla="*/ 0 w 184"/>
                  <a:gd name="T13" fmla="*/ 127 h 1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"/>
                  <a:gd name="T22" fmla="*/ 0 h 127"/>
                  <a:gd name="T23" fmla="*/ 184 w 184"/>
                  <a:gd name="T24" fmla="*/ 127 h 1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" h="127">
                    <a:moveTo>
                      <a:pt x="184" y="0"/>
                    </a:moveTo>
                    <a:lnTo>
                      <a:pt x="146" y="7"/>
                    </a:lnTo>
                    <a:lnTo>
                      <a:pt x="108" y="19"/>
                    </a:lnTo>
                    <a:lnTo>
                      <a:pt x="70" y="45"/>
                    </a:lnTo>
                    <a:lnTo>
                      <a:pt x="39" y="64"/>
                    </a:lnTo>
                    <a:lnTo>
                      <a:pt x="13" y="102"/>
                    </a:lnTo>
                    <a:lnTo>
                      <a:pt x="0" y="1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19" name="Freeform 118"/>
              <p:cNvSpPr>
                <a:spLocks/>
              </p:cNvSpPr>
              <p:nvPr/>
            </p:nvSpPr>
            <p:spPr bwMode="auto">
              <a:xfrm>
                <a:off x="3310" y="2954"/>
                <a:ext cx="177" cy="126"/>
              </a:xfrm>
              <a:custGeom>
                <a:avLst/>
                <a:gdLst>
                  <a:gd name="T0" fmla="*/ 177 w 177"/>
                  <a:gd name="T1" fmla="*/ 0 h 126"/>
                  <a:gd name="T2" fmla="*/ 139 w 177"/>
                  <a:gd name="T3" fmla="*/ 6 h 126"/>
                  <a:gd name="T4" fmla="*/ 108 w 177"/>
                  <a:gd name="T5" fmla="*/ 19 h 126"/>
                  <a:gd name="T6" fmla="*/ 63 w 177"/>
                  <a:gd name="T7" fmla="*/ 44 h 126"/>
                  <a:gd name="T8" fmla="*/ 32 w 177"/>
                  <a:gd name="T9" fmla="*/ 63 h 126"/>
                  <a:gd name="T10" fmla="*/ 6 w 177"/>
                  <a:gd name="T11" fmla="*/ 101 h 126"/>
                  <a:gd name="T12" fmla="*/ 0 w 177"/>
                  <a:gd name="T13" fmla="*/ 12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26"/>
                  <a:gd name="T23" fmla="*/ 177 w 177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26">
                    <a:moveTo>
                      <a:pt x="177" y="0"/>
                    </a:moveTo>
                    <a:lnTo>
                      <a:pt x="139" y="6"/>
                    </a:lnTo>
                    <a:lnTo>
                      <a:pt x="108" y="19"/>
                    </a:lnTo>
                    <a:lnTo>
                      <a:pt x="63" y="44"/>
                    </a:lnTo>
                    <a:lnTo>
                      <a:pt x="32" y="63"/>
                    </a:lnTo>
                    <a:lnTo>
                      <a:pt x="6" y="101"/>
                    </a:lnTo>
                    <a:lnTo>
                      <a:pt x="0" y="1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57520" name="Group 119"/>
              <p:cNvGrpSpPr>
                <a:grpSpLocks/>
              </p:cNvGrpSpPr>
              <p:nvPr/>
            </p:nvGrpSpPr>
            <p:grpSpPr bwMode="auto">
              <a:xfrm>
                <a:off x="3310" y="2801"/>
                <a:ext cx="292" cy="292"/>
                <a:chOff x="3310" y="2801"/>
                <a:chExt cx="292" cy="292"/>
              </a:xfrm>
            </p:grpSpPr>
            <p:sp>
              <p:nvSpPr>
                <p:cNvPr id="57521" name="Freeform 120"/>
                <p:cNvSpPr>
                  <a:spLocks/>
                </p:cNvSpPr>
                <p:nvPr/>
              </p:nvSpPr>
              <p:spPr bwMode="auto">
                <a:xfrm>
                  <a:off x="3449" y="2909"/>
                  <a:ext cx="64" cy="76"/>
                </a:xfrm>
                <a:custGeom>
                  <a:avLst/>
                  <a:gdLst>
                    <a:gd name="T0" fmla="*/ 13 w 64"/>
                    <a:gd name="T1" fmla="*/ 0 h 76"/>
                    <a:gd name="T2" fmla="*/ 0 w 64"/>
                    <a:gd name="T3" fmla="*/ 32 h 76"/>
                    <a:gd name="T4" fmla="*/ 0 w 64"/>
                    <a:gd name="T5" fmla="*/ 51 h 76"/>
                    <a:gd name="T6" fmla="*/ 13 w 64"/>
                    <a:gd name="T7" fmla="*/ 76 h 76"/>
                    <a:gd name="T8" fmla="*/ 26 w 64"/>
                    <a:gd name="T9" fmla="*/ 76 h 76"/>
                    <a:gd name="T10" fmla="*/ 45 w 64"/>
                    <a:gd name="T11" fmla="*/ 70 h 76"/>
                    <a:gd name="T12" fmla="*/ 64 w 64"/>
                    <a:gd name="T13" fmla="*/ 45 h 76"/>
                    <a:gd name="T14" fmla="*/ 64 w 64"/>
                    <a:gd name="T15" fmla="*/ 19 h 76"/>
                    <a:gd name="T16" fmla="*/ 45 w 64"/>
                    <a:gd name="T17" fmla="*/ 13 h 76"/>
                    <a:gd name="T18" fmla="*/ 26 w 64"/>
                    <a:gd name="T19" fmla="*/ 0 h 76"/>
                    <a:gd name="T20" fmla="*/ 13 w 64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76"/>
                    <a:gd name="T35" fmla="*/ 64 w 64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76">
                      <a:moveTo>
                        <a:pt x="13" y="0"/>
                      </a:moveTo>
                      <a:lnTo>
                        <a:pt x="0" y="32"/>
                      </a:lnTo>
                      <a:lnTo>
                        <a:pt x="0" y="51"/>
                      </a:lnTo>
                      <a:lnTo>
                        <a:pt x="13" y="76"/>
                      </a:lnTo>
                      <a:lnTo>
                        <a:pt x="26" y="76"/>
                      </a:lnTo>
                      <a:lnTo>
                        <a:pt x="45" y="70"/>
                      </a:lnTo>
                      <a:lnTo>
                        <a:pt x="64" y="45"/>
                      </a:lnTo>
                      <a:lnTo>
                        <a:pt x="64" y="19"/>
                      </a:lnTo>
                      <a:lnTo>
                        <a:pt x="45" y="13"/>
                      </a:lnTo>
                      <a:lnTo>
                        <a:pt x="26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2" name="Freeform 121"/>
                <p:cNvSpPr>
                  <a:spLocks/>
                </p:cNvSpPr>
                <p:nvPr/>
              </p:nvSpPr>
              <p:spPr bwMode="auto">
                <a:xfrm>
                  <a:off x="3456" y="2916"/>
                  <a:ext cx="63" cy="76"/>
                </a:xfrm>
                <a:custGeom>
                  <a:avLst/>
                  <a:gdLst>
                    <a:gd name="T0" fmla="*/ 12 w 63"/>
                    <a:gd name="T1" fmla="*/ 0 h 76"/>
                    <a:gd name="T2" fmla="*/ 0 w 63"/>
                    <a:gd name="T3" fmla="*/ 31 h 76"/>
                    <a:gd name="T4" fmla="*/ 0 w 63"/>
                    <a:gd name="T5" fmla="*/ 50 h 76"/>
                    <a:gd name="T6" fmla="*/ 12 w 63"/>
                    <a:gd name="T7" fmla="*/ 76 h 76"/>
                    <a:gd name="T8" fmla="*/ 25 w 63"/>
                    <a:gd name="T9" fmla="*/ 76 h 76"/>
                    <a:gd name="T10" fmla="*/ 44 w 63"/>
                    <a:gd name="T11" fmla="*/ 69 h 76"/>
                    <a:gd name="T12" fmla="*/ 63 w 63"/>
                    <a:gd name="T13" fmla="*/ 38 h 76"/>
                    <a:gd name="T14" fmla="*/ 57 w 63"/>
                    <a:gd name="T15" fmla="*/ 19 h 76"/>
                    <a:gd name="T16" fmla="*/ 44 w 63"/>
                    <a:gd name="T17" fmla="*/ 6 h 76"/>
                    <a:gd name="T18" fmla="*/ 25 w 63"/>
                    <a:gd name="T19" fmla="*/ 0 h 76"/>
                    <a:gd name="T20" fmla="*/ 12 w 63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76"/>
                    <a:gd name="T35" fmla="*/ 63 w 63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76">
                      <a:moveTo>
                        <a:pt x="12" y="0"/>
                      </a:moveTo>
                      <a:lnTo>
                        <a:pt x="0" y="31"/>
                      </a:lnTo>
                      <a:lnTo>
                        <a:pt x="0" y="50"/>
                      </a:lnTo>
                      <a:lnTo>
                        <a:pt x="12" y="76"/>
                      </a:lnTo>
                      <a:lnTo>
                        <a:pt x="25" y="76"/>
                      </a:lnTo>
                      <a:lnTo>
                        <a:pt x="44" y="69"/>
                      </a:lnTo>
                      <a:lnTo>
                        <a:pt x="63" y="38"/>
                      </a:lnTo>
                      <a:lnTo>
                        <a:pt x="57" y="19"/>
                      </a:lnTo>
                      <a:lnTo>
                        <a:pt x="44" y="6"/>
                      </a:lnTo>
                      <a:lnTo>
                        <a:pt x="25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3" name="Freeform 122"/>
                <p:cNvSpPr>
                  <a:spLocks/>
                </p:cNvSpPr>
                <p:nvPr/>
              </p:nvSpPr>
              <p:spPr bwMode="auto">
                <a:xfrm>
                  <a:off x="3526" y="3017"/>
                  <a:ext cx="76" cy="76"/>
                </a:xfrm>
                <a:custGeom>
                  <a:avLst/>
                  <a:gdLst>
                    <a:gd name="T0" fmla="*/ 63 w 76"/>
                    <a:gd name="T1" fmla="*/ 13 h 76"/>
                    <a:gd name="T2" fmla="*/ 38 w 76"/>
                    <a:gd name="T3" fmla="*/ 0 h 76"/>
                    <a:gd name="T4" fmla="*/ 25 w 76"/>
                    <a:gd name="T5" fmla="*/ 0 h 76"/>
                    <a:gd name="T6" fmla="*/ 6 w 76"/>
                    <a:gd name="T7" fmla="*/ 19 h 76"/>
                    <a:gd name="T8" fmla="*/ 0 w 76"/>
                    <a:gd name="T9" fmla="*/ 38 h 76"/>
                    <a:gd name="T10" fmla="*/ 6 w 76"/>
                    <a:gd name="T11" fmla="*/ 51 h 76"/>
                    <a:gd name="T12" fmla="*/ 19 w 76"/>
                    <a:gd name="T13" fmla="*/ 63 h 76"/>
                    <a:gd name="T14" fmla="*/ 38 w 76"/>
                    <a:gd name="T15" fmla="*/ 76 h 76"/>
                    <a:gd name="T16" fmla="*/ 63 w 76"/>
                    <a:gd name="T17" fmla="*/ 63 h 76"/>
                    <a:gd name="T18" fmla="*/ 69 w 76"/>
                    <a:gd name="T19" fmla="*/ 44 h 76"/>
                    <a:gd name="T20" fmla="*/ 76 w 76"/>
                    <a:gd name="T21" fmla="*/ 25 h 76"/>
                    <a:gd name="T22" fmla="*/ 63 w 76"/>
                    <a:gd name="T23" fmla="*/ 13 h 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76"/>
                    <a:gd name="T38" fmla="*/ 76 w 76"/>
                    <a:gd name="T39" fmla="*/ 76 h 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76">
                      <a:moveTo>
                        <a:pt x="63" y="13"/>
                      </a:move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6" y="19"/>
                      </a:lnTo>
                      <a:lnTo>
                        <a:pt x="0" y="38"/>
                      </a:lnTo>
                      <a:lnTo>
                        <a:pt x="6" y="51"/>
                      </a:lnTo>
                      <a:lnTo>
                        <a:pt x="19" y="63"/>
                      </a:lnTo>
                      <a:lnTo>
                        <a:pt x="38" y="76"/>
                      </a:lnTo>
                      <a:lnTo>
                        <a:pt x="63" y="63"/>
                      </a:lnTo>
                      <a:lnTo>
                        <a:pt x="69" y="44"/>
                      </a:lnTo>
                      <a:lnTo>
                        <a:pt x="76" y="25"/>
                      </a:lnTo>
                      <a:lnTo>
                        <a:pt x="63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4" name="Freeform 123"/>
                <p:cNvSpPr>
                  <a:spLocks/>
                </p:cNvSpPr>
                <p:nvPr/>
              </p:nvSpPr>
              <p:spPr bwMode="auto">
                <a:xfrm>
                  <a:off x="3532" y="3023"/>
                  <a:ext cx="70" cy="70"/>
                </a:xfrm>
                <a:custGeom>
                  <a:avLst/>
                  <a:gdLst>
                    <a:gd name="T0" fmla="*/ 57 w 70"/>
                    <a:gd name="T1" fmla="*/ 7 h 70"/>
                    <a:gd name="T2" fmla="*/ 32 w 70"/>
                    <a:gd name="T3" fmla="*/ 0 h 70"/>
                    <a:gd name="T4" fmla="*/ 19 w 70"/>
                    <a:gd name="T5" fmla="*/ 0 h 70"/>
                    <a:gd name="T6" fmla="*/ 6 w 70"/>
                    <a:gd name="T7" fmla="*/ 13 h 70"/>
                    <a:gd name="T8" fmla="*/ 0 w 70"/>
                    <a:gd name="T9" fmla="*/ 32 h 70"/>
                    <a:gd name="T10" fmla="*/ 6 w 70"/>
                    <a:gd name="T11" fmla="*/ 51 h 70"/>
                    <a:gd name="T12" fmla="*/ 13 w 70"/>
                    <a:gd name="T13" fmla="*/ 57 h 70"/>
                    <a:gd name="T14" fmla="*/ 32 w 70"/>
                    <a:gd name="T15" fmla="*/ 70 h 70"/>
                    <a:gd name="T16" fmla="*/ 57 w 70"/>
                    <a:gd name="T17" fmla="*/ 57 h 70"/>
                    <a:gd name="T18" fmla="*/ 70 w 70"/>
                    <a:gd name="T19" fmla="*/ 38 h 70"/>
                    <a:gd name="T20" fmla="*/ 70 w 70"/>
                    <a:gd name="T21" fmla="*/ 26 h 70"/>
                    <a:gd name="T22" fmla="*/ 57 w 70"/>
                    <a:gd name="T23" fmla="*/ 13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70"/>
                    <a:gd name="T38" fmla="*/ 70 w 70"/>
                    <a:gd name="T39" fmla="*/ 70 h 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70">
                      <a:moveTo>
                        <a:pt x="57" y="7"/>
                      </a:move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6" y="13"/>
                      </a:lnTo>
                      <a:lnTo>
                        <a:pt x="0" y="32"/>
                      </a:lnTo>
                      <a:lnTo>
                        <a:pt x="6" y="51"/>
                      </a:lnTo>
                      <a:lnTo>
                        <a:pt x="13" y="57"/>
                      </a:lnTo>
                      <a:lnTo>
                        <a:pt x="32" y="70"/>
                      </a:lnTo>
                      <a:lnTo>
                        <a:pt x="57" y="57"/>
                      </a:lnTo>
                      <a:lnTo>
                        <a:pt x="70" y="38"/>
                      </a:lnTo>
                      <a:lnTo>
                        <a:pt x="70" y="26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5" name="Freeform 124"/>
                <p:cNvSpPr>
                  <a:spLocks/>
                </p:cNvSpPr>
                <p:nvPr/>
              </p:nvSpPr>
              <p:spPr bwMode="auto">
                <a:xfrm>
                  <a:off x="3310" y="2985"/>
                  <a:ext cx="70" cy="70"/>
                </a:xfrm>
                <a:custGeom>
                  <a:avLst/>
                  <a:gdLst>
                    <a:gd name="T0" fmla="*/ 57 w 70"/>
                    <a:gd name="T1" fmla="*/ 7 h 70"/>
                    <a:gd name="T2" fmla="*/ 44 w 70"/>
                    <a:gd name="T3" fmla="*/ 0 h 70"/>
                    <a:gd name="T4" fmla="*/ 25 w 70"/>
                    <a:gd name="T5" fmla="*/ 0 h 70"/>
                    <a:gd name="T6" fmla="*/ 6 w 70"/>
                    <a:gd name="T7" fmla="*/ 0 h 70"/>
                    <a:gd name="T8" fmla="*/ 0 w 70"/>
                    <a:gd name="T9" fmla="*/ 32 h 70"/>
                    <a:gd name="T10" fmla="*/ 0 w 70"/>
                    <a:gd name="T11" fmla="*/ 57 h 70"/>
                    <a:gd name="T12" fmla="*/ 19 w 70"/>
                    <a:gd name="T13" fmla="*/ 70 h 70"/>
                    <a:gd name="T14" fmla="*/ 51 w 70"/>
                    <a:gd name="T15" fmla="*/ 70 h 70"/>
                    <a:gd name="T16" fmla="*/ 70 w 70"/>
                    <a:gd name="T17" fmla="*/ 64 h 70"/>
                    <a:gd name="T18" fmla="*/ 70 w 70"/>
                    <a:gd name="T19" fmla="*/ 38 h 70"/>
                    <a:gd name="T20" fmla="*/ 63 w 70"/>
                    <a:gd name="T21" fmla="*/ 26 h 70"/>
                    <a:gd name="T22" fmla="*/ 57 w 70"/>
                    <a:gd name="T23" fmla="*/ 7 h 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70"/>
                    <a:gd name="T38" fmla="*/ 70 w 70"/>
                    <a:gd name="T39" fmla="*/ 70 h 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70">
                      <a:moveTo>
                        <a:pt x="57" y="7"/>
                      </a:moveTo>
                      <a:lnTo>
                        <a:pt x="44" y="0"/>
                      </a:lnTo>
                      <a:lnTo>
                        <a:pt x="25" y="0"/>
                      </a:lnTo>
                      <a:lnTo>
                        <a:pt x="6" y="0"/>
                      </a:lnTo>
                      <a:lnTo>
                        <a:pt x="0" y="32"/>
                      </a:lnTo>
                      <a:lnTo>
                        <a:pt x="0" y="57"/>
                      </a:lnTo>
                      <a:lnTo>
                        <a:pt x="19" y="70"/>
                      </a:lnTo>
                      <a:lnTo>
                        <a:pt x="51" y="70"/>
                      </a:lnTo>
                      <a:lnTo>
                        <a:pt x="70" y="64"/>
                      </a:lnTo>
                      <a:lnTo>
                        <a:pt x="70" y="38"/>
                      </a:lnTo>
                      <a:lnTo>
                        <a:pt x="63" y="26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6" name="Freeform 125"/>
                <p:cNvSpPr>
                  <a:spLocks/>
                </p:cNvSpPr>
                <p:nvPr/>
              </p:nvSpPr>
              <p:spPr bwMode="auto">
                <a:xfrm>
                  <a:off x="3316" y="2992"/>
                  <a:ext cx="70" cy="69"/>
                </a:xfrm>
                <a:custGeom>
                  <a:avLst/>
                  <a:gdLst>
                    <a:gd name="T0" fmla="*/ 57 w 70"/>
                    <a:gd name="T1" fmla="*/ 6 h 69"/>
                    <a:gd name="T2" fmla="*/ 38 w 70"/>
                    <a:gd name="T3" fmla="*/ 0 h 69"/>
                    <a:gd name="T4" fmla="*/ 26 w 70"/>
                    <a:gd name="T5" fmla="*/ 0 h 69"/>
                    <a:gd name="T6" fmla="*/ 6 w 70"/>
                    <a:gd name="T7" fmla="*/ 0 h 69"/>
                    <a:gd name="T8" fmla="*/ 0 w 70"/>
                    <a:gd name="T9" fmla="*/ 25 h 69"/>
                    <a:gd name="T10" fmla="*/ 0 w 70"/>
                    <a:gd name="T11" fmla="*/ 50 h 69"/>
                    <a:gd name="T12" fmla="*/ 19 w 70"/>
                    <a:gd name="T13" fmla="*/ 69 h 69"/>
                    <a:gd name="T14" fmla="*/ 51 w 70"/>
                    <a:gd name="T15" fmla="*/ 69 h 69"/>
                    <a:gd name="T16" fmla="*/ 70 w 70"/>
                    <a:gd name="T17" fmla="*/ 57 h 69"/>
                    <a:gd name="T18" fmla="*/ 70 w 70"/>
                    <a:gd name="T19" fmla="*/ 38 h 69"/>
                    <a:gd name="T20" fmla="*/ 64 w 70"/>
                    <a:gd name="T21" fmla="*/ 19 h 69"/>
                    <a:gd name="T22" fmla="*/ 57 w 70"/>
                    <a:gd name="T23" fmla="*/ 6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0"/>
                    <a:gd name="T37" fmla="*/ 0 h 69"/>
                    <a:gd name="T38" fmla="*/ 70 w 70"/>
                    <a:gd name="T39" fmla="*/ 69 h 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0" h="69">
                      <a:moveTo>
                        <a:pt x="57" y="6"/>
                      </a:moveTo>
                      <a:lnTo>
                        <a:pt x="38" y="0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lnTo>
                        <a:pt x="0" y="50"/>
                      </a:lnTo>
                      <a:lnTo>
                        <a:pt x="19" y="69"/>
                      </a:lnTo>
                      <a:lnTo>
                        <a:pt x="51" y="69"/>
                      </a:lnTo>
                      <a:lnTo>
                        <a:pt x="70" y="57"/>
                      </a:lnTo>
                      <a:lnTo>
                        <a:pt x="70" y="38"/>
                      </a:lnTo>
                      <a:lnTo>
                        <a:pt x="64" y="19"/>
                      </a:lnTo>
                      <a:lnTo>
                        <a:pt x="57" y="6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7" name="Freeform 126"/>
                <p:cNvSpPr>
                  <a:spLocks/>
                </p:cNvSpPr>
                <p:nvPr/>
              </p:nvSpPr>
              <p:spPr bwMode="auto">
                <a:xfrm>
                  <a:off x="3361" y="2801"/>
                  <a:ext cx="76" cy="89"/>
                </a:xfrm>
                <a:custGeom>
                  <a:avLst/>
                  <a:gdLst>
                    <a:gd name="T0" fmla="*/ 50 w 76"/>
                    <a:gd name="T1" fmla="*/ 7 h 89"/>
                    <a:gd name="T2" fmla="*/ 31 w 76"/>
                    <a:gd name="T3" fmla="*/ 0 h 89"/>
                    <a:gd name="T4" fmla="*/ 19 w 76"/>
                    <a:gd name="T5" fmla="*/ 13 h 89"/>
                    <a:gd name="T6" fmla="*/ 0 w 76"/>
                    <a:gd name="T7" fmla="*/ 38 h 89"/>
                    <a:gd name="T8" fmla="*/ 0 w 76"/>
                    <a:gd name="T9" fmla="*/ 57 h 89"/>
                    <a:gd name="T10" fmla="*/ 6 w 76"/>
                    <a:gd name="T11" fmla="*/ 70 h 89"/>
                    <a:gd name="T12" fmla="*/ 38 w 76"/>
                    <a:gd name="T13" fmla="*/ 89 h 89"/>
                    <a:gd name="T14" fmla="*/ 63 w 76"/>
                    <a:gd name="T15" fmla="*/ 89 h 89"/>
                    <a:gd name="T16" fmla="*/ 76 w 76"/>
                    <a:gd name="T17" fmla="*/ 70 h 89"/>
                    <a:gd name="T18" fmla="*/ 76 w 76"/>
                    <a:gd name="T19" fmla="*/ 51 h 89"/>
                    <a:gd name="T20" fmla="*/ 76 w 76"/>
                    <a:gd name="T21" fmla="*/ 38 h 89"/>
                    <a:gd name="T22" fmla="*/ 69 w 76"/>
                    <a:gd name="T23" fmla="*/ 19 h 89"/>
                    <a:gd name="T24" fmla="*/ 57 w 76"/>
                    <a:gd name="T25" fmla="*/ 7 h 89"/>
                    <a:gd name="T26" fmla="*/ 44 w 76"/>
                    <a:gd name="T27" fmla="*/ 0 h 89"/>
                    <a:gd name="T28" fmla="*/ 31 w 76"/>
                    <a:gd name="T29" fmla="*/ 0 h 89"/>
                    <a:gd name="T30" fmla="*/ 50 w 76"/>
                    <a:gd name="T31" fmla="*/ 7 h 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6"/>
                    <a:gd name="T49" fmla="*/ 0 h 89"/>
                    <a:gd name="T50" fmla="*/ 76 w 76"/>
                    <a:gd name="T51" fmla="*/ 89 h 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6" h="89">
                      <a:moveTo>
                        <a:pt x="50" y="7"/>
                      </a:moveTo>
                      <a:lnTo>
                        <a:pt x="31" y="0"/>
                      </a:lnTo>
                      <a:lnTo>
                        <a:pt x="19" y="13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6" y="70"/>
                      </a:lnTo>
                      <a:lnTo>
                        <a:pt x="38" y="89"/>
                      </a:lnTo>
                      <a:lnTo>
                        <a:pt x="63" y="89"/>
                      </a:lnTo>
                      <a:lnTo>
                        <a:pt x="76" y="70"/>
                      </a:lnTo>
                      <a:lnTo>
                        <a:pt x="76" y="51"/>
                      </a:lnTo>
                      <a:lnTo>
                        <a:pt x="76" y="38"/>
                      </a:lnTo>
                      <a:lnTo>
                        <a:pt x="69" y="19"/>
                      </a:lnTo>
                      <a:lnTo>
                        <a:pt x="57" y="7"/>
                      </a:lnTo>
                      <a:lnTo>
                        <a:pt x="44" y="0"/>
                      </a:lnTo>
                      <a:lnTo>
                        <a:pt x="31" y="0"/>
                      </a:lnTo>
                      <a:lnTo>
                        <a:pt x="50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8" name="Freeform 127"/>
                <p:cNvSpPr>
                  <a:spLocks/>
                </p:cNvSpPr>
                <p:nvPr/>
              </p:nvSpPr>
              <p:spPr bwMode="auto">
                <a:xfrm>
                  <a:off x="3361" y="2801"/>
                  <a:ext cx="76" cy="89"/>
                </a:xfrm>
                <a:custGeom>
                  <a:avLst/>
                  <a:gdLst>
                    <a:gd name="T0" fmla="*/ 50 w 76"/>
                    <a:gd name="T1" fmla="*/ 7 h 89"/>
                    <a:gd name="T2" fmla="*/ 31 w 76"/>
                    <a:gd name="T3" fmla="*/ 0 h 89"/>
                    <a:gd name="T4" fmla="*/ 19 w 76"/>
                    <a:gd name="T5" fmla="*/ 13 h 89"/>
                    <a:gd name="T6" fmla="*/ 0 w 76"/>
                    <a:gd name="T7" fmla="*/ 38 h 89"/>
                    <a:gd name="T8" fmla="*/ 0 w 76"/>
                    <a:gd name="T9" fmla="*/ 57 h 89"/>
                    <a:gd name="T10" fmla="*/ 6 w 76"/>
                    <a:gd name="T11" fmla="*/ 70 h 89"/>
                    <a:gd name="T12" fmla="*/ 38 w 76"/>
                    <a:gd name="T13" fmla="*/ 89 h 89"/>
                    <a:gd name="T14" fmla="*/ 63 w 76"/>
                    <a:gd name="T15" fmla="*/ 89 h 89"/>
                    <a:gd name="T16" fmla="*/ 76 w 76"/>
                    <a:gd name="T17" fmla="*/ 70 h 89"/>
                    <a:gd name="T18" fmla="*/ 76 w 76"/>
                    <a:gd name="T19" fmla="*/ 51 h 89"/>
                    <a:gd name="T20" fmla="*/ 76 w 76"/>
                    <a:gd name="T21" fmla="*/ 38 h 89"/>
                    <a:gd name="T22" fmla="*/ 69 w 76"/>
                    <a:gd name="T23" fmla="*/ 19 h 89"/>
                    <a:gd name="T24" fmla="*/ 57 w 76"/>
                    <a:gd name="T25" fmla="*/ 7 h 89"/>
                    <a:gd name="T26" fmla="*/ 44 w 76"/>
                    <a:gd name="T27" fmla="*/ 0 h 89"/>
                    <a:gd name="T28" fmla="*/ 31 w 76"/>
                    <a:gd name="T29" fmla="*/ 0 h 8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6"/>
                    <a:gd name="T46" fmla="*/ 0 h 89"/>
                    <a:gd name="T47" fmla="*/ 76 w 76"/>
                    <a:gd name="T48" fmla="*/ 89 h 8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6" h="89">
                      <a:moveTo>
                        <a:pt x="50" y="7"/>
                      </a:moveTo>
                      <a:lnTo>
                        <a:pt x="31" y="0"/>
                      </a:lnTo>
                      <a:lnTo>
                        <a:pt x="19" y="13"/>
                      </a:lnTo>
                      <a:lnTo>
                        <a:pt x="0" y="38"/>
                      </a:lnTo>
                      <a:lnTo>
                        <a:pt x="0" y="57"/>
                      </a:lnTo>
                      <a:lnTo>
                        <a:pt x="6" y="70"/>
                      </a:lnTo>
                      <a:lnTo>
                        <a:pt x="38" y="89"/>
                      </a:lnTo>
                      <a:lnTo>
                        <a:pt x="63" y="89"/>
                      </a:lnTo>
                      <a:lnTo>
                        <a:pt x="76" y="70"/>
                      </a:lnTo>
                      <a:lnTo>
                        <a:pt x="76" y="51"/>
                      </a:lnTo>
                      <a:lnTo>
                        <a:pt x="76" y="38"/>
                      </a:lnTo>
                      <a:lnTo>
                        <a:pt x="69" y="19"/>
                      </a:lnTo>
                      <a:lnTo>
                        <a:pt x="57" y="7"/>
                      </a:lnTo>
                      <a:lnTo>
                        <a:pt x="44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529" name="Freeform 128"/>
                <p:cNvSpPr>
                  <a:spLocks/>
                </p:cNvSpPr>
                <p:nvPr/>
              </p:nvSpPr>
              <p:spPr bwMode="auto">
                <a:xfrm>
                  <a:off x="3367" y="2808"/>
                  <a:ext cx="76" cy="82"/>
                </a:xfrm>
                <a:custGeom>
                  <a:avLst/>
                  <a:gdLst>
                    <a:gd name="T0" fmla="*/ 51 w 76"/>
                    <a:gd name="T1" fmla="*/ 0 h 82"/>
                    <a:gd name="T2" fmla="*/ 32 w 76"/>
                    <a:gd name="T3" fmla="*/ 0 h 82"/>
                    <a:gd name="T4" fmla="*/ 19 w 76"/>
                    <a:gd name="T5" fmla="*/ 6 h 82"/>
                    <a:gd name="T6" fmla="*/ 0 w 76"/>
                    <a:gd name="T7" fmla="*/ 31 h 82"/>
                    <a:gd name="T8" fmla="*/ 0 w 76"/>
                    <a:gd name="T9" fmla="*/ 50 h 82"/>
                    <a:gd name="T10" fmla="*/ 6 w 76"/>
                    <a:gd name="T11" fmla="*/ 69 h 82"/>
                    <a:gd name="T12" fmla="*/ 38 w 76"/>
                    <a:gd name="T13" fmla="*/ 82 h 82"/>
                    <a:gd name="T14" fmla="*/ 63 w 76"/>
                    <a:gd name="T15" fmla="*/ 82 h 82"/>
                    <a:gd name="T16" fmla="*/ 76 w 76"/>
                    <a:gd name="T17" fmla="*/ 69 h 82"/>
                    <a:gd name="T18" fmla="*/ 76 w 76"/>
                    <a:gd name="T19" fmla="*/ 50 h 82"/>
                    <a:gd name="T20" fmla="*/ 76 w 76"/>
                    <a:gd name="T21" fmla="*/ 31 h 82"/>
                    <a:gd name="T22" fmla="*/ 70 w 76"/>
                    <a:gd name="T23" fmla="*/ 19 h 82"/>
                    <a:gd name="T24" fmla="*/ 57 w 76"/>
                    <a:gd name="T25" fmla="*/ 6 h 82"/>
                    <a:gd name="T26" fmla="*/ 38 w 76"/>
                    <a:gd name="T27" fmla="*/ 0 h 82"/>
                    <a:gd name="T28" fmla="*/ 32 w 76"/>
                    <a:gd name="T29" fmla="*/ 0 h 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6"/>
                    <a:gd name="T46" fmla="*/ 0 h 82"/>
                    <a:gd name="T47" fmla="*/ 76 w 76"/>
                    <a:gd name="T48" fmla="*/ 82 h 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6" h="82">
                      <a:moveTo>
                        <a:pt x="51" y="0"/>
                      </a:moveTo>
                      <a:lnTo>
                        <a:pt x="32" y="0"/>
                      </a:lnTo>
                      <a:lnTo>
                        <a:pt x="19" y="6"/>
                      </a:lnTo>
                      <a:lnTo>
                        <a:pt x="0" y="31"/>
                      </a:lnTo>
                      <a:lnTo>
                        <a:pt x="0" y="50"/>
                      </a:lnTo>
                      <a:lnTo>
                        <a:pt x="6" y="69"/>
                      </a:lnTo>
                      <a:lnTo>
                        <a:pt x="38" y="82"/>
                      </a:lnTo>
                      <a:lnTo>
                        <a:pt x="63" y="82"/>
                      </a:lnTo>
                      <a:lnTo>
                        <a:pt x="76" y="69"/>
                      </a:lnTo>
                      <a:lnTo>
                        <a:pt x="76" y="50"/>
                      </a:lnTo>
                      <a:lnTo>
                        <a:pt x="76" y="31"/>
                      </a:lnTo>
                      <a:lnTo>
                        <a:pt x="70" y="19"/>
                      </a:lnTo>
                      <a:lnTo>
                        <a:pt x="57" y="6"/>
                      </a:lnTo>
                      <a:lnTo>
                        <a:pt x="38" y="0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9525">
                  <a:solidFill>
                    <a:srgbClr val="EEEEEE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57490" name="Rectangle 129"/>
            <p:cNvSpPr>
              <a:spLocks noChangeArrowheads="1"/>
            </p:cNvSpPr>
            <p:nvPr/>
          </p:nvSpPr>
          <p:spPr bwMode="auto">
            <a:xfrm>
              <a:off x="2948" y="3195"/>
              <a:ext cx="482" cy="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91" name="Rectangle 130"/>
            <p:cNvSpPr>
              <a:spLocks noChangeArrowheads="1"/>
            </p:cNvSpPr>
            <p:nvPr/>
          </p:nvSpPr>
          <p:spPr bwMode="auto">
            <a:xfrm>
              <a:off x="2996" y="3195"/>
              <a:ext cx="35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>
                  <a:solidFill>
                    <a:srgbClr val="0000DD"/>
                  </a:solidFill>
                  <a:latin typeface="Arial"/>
                  <a:cs typeface="Arial"/>
                </a:rPr>
                <a:t>primary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92" name="Rectangle 131"/>
            <p:cNvSpPr>
              <a:spLocks noChangeArrowheads="1"/>
            </p:cNvSpPr>
            <p:nvPr/>
          </p:nvSpPr>
          <p:spPr bwMode="auto">
            <a:xfrm>
              <a:off x="3367" y="3188"/>
              <a:ext cx="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 dirty="0" err="1" smtClean="0">
                  <a:solidFill>
                    <a:srgbClr val="0000DD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493" name="Freeform 132"/>
            <p:cNvSpPr>
              <a:spLocks/>
            </p:cNvSpPr>
            <p:nvPr/>
          </p:nvSpPr>
          <p:spPr bwMode="auto">
            <a:xfrm>
              <a:off x="1705" y="2624"/>
              <a:ext cx="1573" cy="399"/>
            </a:xfrm>
            <a:custGeom>
              <a:avLst/>
              <a:gdLst>
                <a:gd name="T0" fmla="*/ 0 w 1573"/>
                <a:gd name="T1" fmla="*/ 0 h 399"/>
                <a:gd name="T2" fmla="*/ 355 w 1573"/>
                <a:gd name="T3" fmla="*/ 304 h 399"/>
                <a:gd name="T4" fmla="*/ 1573 w 1573"/>
                <a:gd name="T5" fmla="*/ 399 h 399"/>
                <a:gd name="T6" fmla="*/ 0 60000 65536"/>
                <a:gd name="T7" fmla="*/ 0 60000 65536"/>
                <a:gd name="T8" fmla="*/ 0 60000 65536"/>
                <a:gd name="T9" fmla="*/ 0 w 1573"/>
                <a:gd name="T10" fmla="*/ 0 h 399"/>
                <a:gd name="T11" fmla="*/ 1573 w 1573"/>
                <a:gd name="T12" fmla="*/ 399 h 3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3" h="399">
                  <a:moveTo>
                    <a:pt x="0" y="0"/>
                  </a:moveTo>
                  <a:lnTo>
                    <a:pt x="355" y="304"/>
                  </a:lnTo>
                  <a:lnTo>
                    <a:pt x="1573" y="39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7494" name="Group 133"/>
            <p:cNvGrpSpPr>
              <a:grpSpLocks/>
            </p:cNvGrpSpPr>
            <p:nvPr/>
          </p:nvGrpSpPr>
          <p:grpSpPr bwMode="auto">
            <a:xfrm>
              <a:off x="3265" y="3036"/>
              <a:ext cx="77" cy="184"/>
              <a:chOff x="3265" y="3036"/>
              <a:chExt cx="77" cy="184"/>
            </a:xfrm>
          </p:grpSpPr>
          <p:sp>
            <p:nvSpPr>
              <p:cNvPr id="57504" name="Freeform 134"/>
              <p:cNvSpPr>
                <a:spLocks/>
              </p:cNvSpPr>
              <p:nvPr/>
            </p:nvSpPr>
            <p:spPr bwMode="auto">
              <a:xfrm>
                <a:off x="3278" y="3036"/>
                <a:ext cx="64" cy="76"/>
              </a:xfrm>
              <a:custGeom>
                <a:avLst/>
                <a:gdLst>
                  <a:gd name="T0" fmla="*/ 57 w 64"/>
                  <a:gd name="T1" fmla="*/ 0 h 76"/>
                  <a:gd name="T2" fmla="*/ 64 w 64"/>
                  <a:gd name="T3" fmla="*/ 76 h 76"/>
                  <a:gd name="T4" fmla="*/ 44 w 64"/>
                  <a:gd name="T5" fmla="*/ 44 h 76"/>
                  <a:gd name="T6" fmla="*/ 0 w 64"/>
                  <a:gd name="T7" fmla="*/ 57 h 76"/>
                  <a:gd name="T8" fmla="*/ 57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57" y="0"/>
                    </a:moveTo>
                    <a:lnTo>
                      <a:pt x="64" y="76"/>
                    </a:lnTo>
                    <a:lnTo>
                      <a:pt x="44" y="44"/>
                    </a:lnTo>
                    <a:lnTo>
                      <a:pt x="0" y="5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05" name="Line 135"/>
              <p:cNvSpPr>
                <a:spLocks noChangeShapeType="1"/>
              </p:cNvSpPr>
              <p:nvPr/>
            </p:nvSpPr>
            <p:spPr bwMode="auto">
              <a:xfrm flipV="1">
                <a:off x="3265" y="3080"/>
                <a:ext cx="57" cy="1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495" name="Rectangle 136"/>
            <p:cNvSpPr>
              <a:spLocks noChangeArrowheads="1"/>
            </p:cNvSpPr>
            <p:nvPr/>
          </p:nvSpPr>
          <p:spPr bwMode="auto">
            <a:xfrm>
              <a:off x="3031" y="3315"/>
              <a:ext cx="501" cy="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96" name="Rectangle 137"/>
            <p:cNvSpPr>
              <a:spLocks noChangeArrowheads="1"/>
            </p:cNvSpPr>
            <p:nvPr/>
          </p:nvSpPr>
          <p:spPr bwMode="auto">
            <a:xfrm>
              <a:off x="3079" y="3315"/>
              <a:ext cx="36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>
                  <a:solidFill>
                    <a:srgbClr val="0000DD"/>
                  </a:solidFill>
                  <a:latin typeface="Arial"/>
                  <a:cs typeface="Arial"/>
                </a:rPr>
                <a:t>eutectic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97" name="Rectangle 138"/>
            <p:cNvSpPr>
              <a:spLocks noChangeArrowheads="1"/>
            </p:cNvSpPr>
            <p:nvPr/>
          </p:nvSpPr>
          <p:spPr bwMode="auto">
            <a:xfrm>
              <a:off x="3462" y="3308"/>
              <a:ext cx="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 dirty="0" err="1" smtClean="0">
                  <a:solidFill>
                    <a:srgbClr val="0000DD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57498" name="Group 139"/>
            <p:cNvGrpSpPr>
              <a:grpSpLocks/>
            </p:cNvGrpSpPr>
            <p:nvPr/>
          </p:nvGrpSpPr>
          <p:grpSpPr bwMode="auto">
            <a:xfrm>
              <a:off x="3399" y="3119"/>
              <a:ext cx="76" cy="215"/>
              <a:chOff x="3399" y="3119"/>
              <a:chExt cx="76" cy="215"/>
            </a:xfrm>
          </p:grpSpPr>
          <p:sp>
            <p:nvSpPr>
              <p:cNvPr id="57502" name="Freeform 140"/>
              <p:cNvSpPr>
                <a:spLocks/>
              </p:cNvSpPr>
              <p:nvPr/>
            </p:nvSpPr>
            <p:spPr bwMode="auto">
              <a:xfrm>
                <a:off x="3399" y="3119"/>
                <a:ext cx="57" cy="76"/>
              </a:xfrm>
              <a:custGeom>
                <a:avLst/>
                <a:gdLst>
                  <a:gd name="T0" fmla="*/ 6 w 57"/>
                  <a:gd name="T1" fmla="*/ 0 h 76"/>
                  <a:gd name="T2" fmla="*/ 57 w 57"/>
                  <a:gd name="T3" fmla="*/ 57 h 76"/>
                  <a:gd name="T4" fmla="*/ 19 w 57"/>
                  <a:gd name="T5" fmla="*/ 44 h 76"/>
                  <a:gd name="T6" fmla="*/ 0 w 57"/>
                  <a:gd name="T7" fmla="*/ 76 h 76"/>
                  <a:gd name="T8" fmla="*/ 6 w 57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6"/>
                  <a:gd name="T17" fmla="*/ 57 w 57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6">
                    <a:moveTo>
                      <a:pt x="6" y="0"/>
                    </a:moveTo>
                    <a:lnTo>
                      <a:pt x="57" y="57"/>
                    </a:lnTo>
                    <a:lnTo>
                      <a:pt x="19" y="44"/>
                    </a:lnTo>
                    <a:lnTo>
                      <a:pt x="0" y="7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DD"/>
              </a:solidFill>
              <a:ln w="9525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503" name="Line 141"/>
              <p:cNvSpPr>
                <a:spLocks noChangeShapeType="1"/>
              </p:cNvSpPr>
              <p:nvPr/>
            </p:nvSpPr>
            <p:spPr bwMode="auto">
              <a:xfrm>
                <a:off x="3418" y="3163"/>
                <a:ext cx="57" cy="171"/>
              </a:xfrm>
              <a:prstGeom prst="line">
                <a:avLst/>
              </a:prstGeom>
              <a:noFill/>
              <a:ln w="9525">
                <a:solidFill>
                  <a:srgbClr val="0000DD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499" name="Rectangle 142"/>
            <p:cNvSpPr>
              <a:spLocks noChangeArrowheads="1"/>
            </p:cNvSpPr>
            <p:nvPr/>
          </p:nvSpPr>
          <p:spPr bwMode="auto">
            <a:xfrm>
              <a:off x="3257" y="3430"/>
              <a:ext cx="36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>
                  <a:solidFill>
                    <a:srgbClr val="CC0000"/>
                  </a:solidFill>
                  <a:latin typeface="Arial"/>
                  <a:cs typeface="Arial"/>
                </a:rPr>
                <a:t>eutectic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500" name="Rectangle 143"/>
            <p:cNvSpPr>
              <a:spLocks noChangeArrowheads="1"/>
            </p:cNvSpPr>
            <p:nvPr/>
          </p:nvSpPr>
          <p:spPr bwMode="auto">
            <a:xfrm>
              <a:off x="3640" y="3423"/>
              <a:ext cx="8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300" i="0" dirty="0" err="1" smtClean="0">
                  <a:solidFill>
                    <a:srgbClr val="CC0000"/>
                  </a:solidFill>
                  <a:latin typeface="Arial"/>
                  <a:cs typeface="Arial"/>
                </a:rPr>
                <a:t>β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501" name="Oval 144"/>
            <p:cNvSpPr>
              <a:spLocks noChangeArrowheads="1"/>
            </p:cNvSpPr>
            <p:nvPr/>
          </p:nvSpPr>
          <p:spPr bwMode="auto">
            <a:xfrm>
              <a:off x="1697" y="2608"/>
              <a:ext cx="32" cy="3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3" name="Group 190"/>
          <p:cNvGrpSpPr>
            <a:grpSpLocks/>
          </p:cNvGrpSpPr>
          <p:nvPr/>
        </p:nvGrpSpPr>
        <p:grpSpPr bwMode="auto">
          <a:xfrm>
            <a:off x="5892801" y="2222500"/>
            <a:ext cx="2516188" cy="1958975"/>
            <a:chOff x="3712" y="1400"/>
            <a:chExt cx="1585" cy="1234"/>
          </a:xfrm>
        </p:grpSpPr>
        <p:sp>
          <p:nvSpPr>
            <p:cNvPr id="57466" name="Rectangle 164"/>
            <p:cNvSpPr>
              <a:spLocks noChangeArrowheads="1"/>
            </p:cNvSpPr>
            <p:nvPr/>
          </p:nvSpPr>
          <p:spPr bwMode="auto">
            <a:xfrm>
              <a:off x="3832" y="2424"/>
              <a:ext cx="2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800"/>
                  </a:solidFill>
                  <a:latin typeface="Arial"/>
                  <a:cs typeface="Arial"/>
                </a:rPr>
                <a:t>W</a:t>
              </a:r>
              <a:r>
                <a:rPr lang="en-US" sz="2000" baseline="-25000">
                  <a:solidFill>
                    <a:srgbClr val="0088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7" name="Rectangle 167"/>
            <p:cNvSpPr>
              <a:spLocks noChangeArrowheads="1"/>
            </p:cNvSpPr>
            <p:nvPr/>
          </p:nvSpPr>
          <p:spPr bwMode="auto">
            <a:xfrm>
              <a:off x="4102" y="2424"/>
              <a:ext cx="3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= (1-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8" name="Rectangle 168"/>
            <p:cNvSpPr>
              <a:spLocks noChangeArrowheads="1"/>
            </p:cNvSpPr>
            <p:nvPr/>
          </p:nvSpPr>
          <p:spPr bwMode="auto">
            <a:xfrm>
              <a:off x="4456" y="2424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W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9" name="Rectangle 169"/>
            <p:cNvSpPr>
              <a:spLocks noChangeArrowheads="1"/>
            </p:cNvSpPr>
            <p:nvPr/>
          </p:nvSpPr>
          <p:spPr bwMode="auto">
            <a:xfrm>
              <a:off x="4608" y="2440"/>
              <a:ext cx="12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470" name="Rectangle 170"/>
            <p:cNvSpPr>
              <a:spLocks noChangeArrowheads="1"/>
            </p:cNvSpPr>
            <p:nvPr/>
          </p:nvSpPr>
          <p:spPr bwMode="auto">
            <a:xfrm>
              <a:off x="4712" y="2424"/>
              <a:ext cx="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1" name="Rectangle 171"/>
            <p:cNvSpPr>
              <a:spLocks noChangeArrowheads="1"/>
            </p:cNvSpPr>
            <p:nvPr/>
          </p:nvSpPr>
          <p:spPr bwMode="auto">
            <a:xfrm>
              <a:off x="4768" y="2424"/>
              <a:ext cx="5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 = 0.50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2" name="Rectangle 172"/>
            <p:cNvSpPr>
              <a:spLocks noChangeArrowheads="1"/>
            </p:cNvSpPr>
            <p:nvPr/>
          </p:nvSpPr>
          <p:spPr bwMode="auto">
            <a:xfrm>
              <a:off x="3816" y="1656"/>
              <a:ext cx="2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00DD"/>
                  </a:solidFill>
                  <a:latin typeface="Arial"/>
                  <a:cs typeface="Arial"/>
                </a:rPr>
                <a:t>C</a:t>
              </a:r>
              <a:r>
                <a:rPr lang="en-US" i="0" baseline="-16000" dirty="0" smtClean="0">
                  <a:solidFill>
                    <a:srgbClr val="0000DD"/>
                  </a:solidFill>
                  <a:latin typeface="Arial"/>
                  <a:cs typeface="Arial"/>
                </a:rPr>
                <a:t>α</a:t>
              </a:r>
              <a:endParaRPr lang="en-US" baseline="-16000" dirty="0">
                <a:latin typeface="Arial"/>
                <a:cs typeface="Arial"/>
              </a:endParaRPr>
            </a:p>
          </p:txBody>
        </p:sp>
        <p:sp>
          <p:nvSpPr>
            <p:cNvPr id="57473" name="Rectangle 174"/>
            <p:cNvSpPr>
              <a:spLocks noChangeArrowheads="1"/>
            </p:cNvSpPr>
            <p:nvPr/>
          </p:nvSpPr>
          <p:spPr bwMode="auto">
            <a:xfrm>
              <a:off x="4040" y="1656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FF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4" name="Rectangle 175"/>
            <p:cNvSpPr>
              <a:spLocks noChangeArrowheads="1"/>
            </p:cNvSpPr>
            <p:nvPr/>
          </p:nvSpPr>
          <p:spPr bwMode="auto">
            <a:xfrm>
              <a:off x="4080" y="1656"/>
              <a:ext cx="10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= 18.3 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5" name="Rectangle 176"/>
            <p:cNvSpPr>
              <a:spLocks noChangeArrowheads="1"/>
            </p:cNvSpPr>
            <p:nvPr/>
          </p:nvSpPr>
          <p:spPr bwMode="auto">
            <a:xfrm>
              <a:off x="5072" y="1656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FF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6" name="Rectangle 177"/>
            <p:cNvSpPr>
              <a:spLocks noChangeArrowheads="1"/>
            </p:cNvSpPr>
            <p:nvPr/>
          </p:nvSpPr>
          <p:spPr bwMode="auto">
            <a:xfrm>
              <a:off x="3816" y="1896"/>
              <a:ext cx="21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800"/>
                  </a:solidFill>
                  <a:latin typeface="Arial"/>
                  <a:cs typeface="Arial"/>
                </a:rPr>
                <a:t>C</a:t>
              </a:r>
              <a:r>
                <a:rPr lang="en-US" sz="2000" baseline="-25000">
                  <a:solidFill>
                    <a:srgbClr val="0088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7" name="Rectangle 179"/>
            <p:cNvSpPr>
              <a:spLocks noChangeArrowheads="1"/>
            </p:cNvSpPr>
            <p:nvPr/>
          </p:nvSpPr>
          <p:spPr bwMode="auto">
            <a:xfrm>
              <a:off x="4032" y="1896"/>
              <a:ext cx="11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 = 61.9 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8" name="Line 180"/>
            <p:cNvSpPr>
              <a:spLocks noChangeShapeType="1"/>
            </p:cNvSpPr>
            <p:nvPr/>
          </p:nvSpPr>
          <p:spPr bwMode="auto">
            <a:xfrm>
              <a:off x="4232" y="2256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79" name="Rectangle 181"/>
            <p:cNvSpPr>
              <a:spLocks noChangeArrowheads="1"/>
            </p:cNvSpPr>
            <p:nvPr/>
          </p:nvSpPr>
          <p:spPr bwMode="auto">
            <a:xfrm>
              <a:off x="4392" y="2072"/>
              <a:ext cx="1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8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0" name="Rectangle 182"/>
            <p:cNvSpPr>
              <a:spLocks noChangeArrowheads="1"/>
            </p:cNvSpPr>
            <p:nvPr/>
          </p:nvSpPr>
          <p:spPr bwMode="auto">
            <a:xfrm>
              <a:off x="4256" y="2272"/>
              <a:ext cx="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/>
                  <a:cs typeface="Arial"/>
                </a:rPr>
                <a:t>R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1" name="Rectangle 183"/>
            <p:cNvSpPr>
              <a:spLocks noChangeArrowheads="1"/>
            </p:cNvSpPr>
            <p:nvPr/>
          </p:nvSpPr>
          <p:spPr bwMode="auto">
            <a:xfrm>
              <a:off x="4368" y="2272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FF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2" name="Rectangle 184"/>
            <p:cNvSpPr>
              <a:spLocks noChangeArrowheads="1"/>
            </p:cNvSpPr>
            <p:nvPr/>
          </p:nvSpPr>
          <p:spPr bwMode="auto">
            <a:xfrm>
              <a:off x="4408" y="2272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3" name="Rectangle 185"/>
            <p:cNvSpPr>
              <a:spLocks noChangeArrowheads="1"/>
            </p:cNvSpPr>
            <p:nvPr/>
          </p:nvSpPr>
          <p:spPr bwMode="auto">
            <a:xfrm>
              <a:off x="4544" y="2272"/>
              <a:ext cx="1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8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4" name="Rectangle 186"/>
            <p:cNvSpPr>
              <a:spLocks noChangeArrowheads="1"/>
            </p:cNvSpPr>
            <p:nvPr/>
          </p:nvSpPr>
          <p:spPr bwMode="auto">
            <a:xfrm>
              <a:off x="3832" y="2152"/>
              <a:ext cx="2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00DD"/>
                  </a:solidFill>
                  <a:latin typeface="Arial"/>
                  <a:cs typeface="Arial"/>
                </a:rPr>
                <a:t>W</a:t>
              </a:r>
              <a:r>
                <a:rPr lang="en-US" i="0" baseline="-16000" dirty="0" smtClean="0">
                  <a:solidFill>
                    <a:srgbClr val="0000DD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485" name="Rectangle 188"/>
            <p:cNvSpPr>
              <a:spLocks noChangeArrowheads="1"/>
            </p:cNvSpPr>
            <p:nvPr/>
          </p:nvSpPr>
          <p:spPr bwMode="auto">
            <a:xfrm>
              <a:off x="4061" y="2170"/>
              <a:ext cx="1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DD"/>
                  </a:solidFill>
                  <a:latin typeface="Arial"/>
                  <a:cs typeface="Arial"/>
                </a:rPr>
                <a:t> =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6" name="Rectangle 189"/>
            <p:cNvSpPr>
              <a:spLocks noChangeArrowheads="1"/>
            </p:cNvSpPr>
            <p:nvPr/>
          </p:nvSpPr>
          <p:spPr bwMode="auto">
            <a:xfrm>
              <a:off x="4728" y="2168"/>
              <a:ext cx="4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= 0.50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87" name="Rectangle 161"/>
            <p:cNvSpPr>
              <a:spLocks noChangeArrowheads="1"/>
            </p:cNvSpPr>
            <p:nvPr/>
          </p:nvSpPr>
          <p:spPr bwMode="auto">
            <a:xfrm>
              <a:off x="3712" y="1400"/>
              <a:ext cx="13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  <a:latin typeface="Arial"/>
                  <a:cs typeface="Arial"/>
                </a:rPr>
                <a:t>• Just above </a:t>
              </a:r>
              <a:r>
                <a:rPr lang="en-US" sz="22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2200" baseline="-25000">
                  <a:solidFill>
                    <a:srgbClr val="000000"/>
                  </a:solidFill>
                  <a:latin typeface="Arial"/>
                  <a:cs typeface="Arial"/>
                </a:rPr>
                <a:t>E </a:t>
              </a:r>
              <a:r>
                <a:rPr lang="en-US" sz="2200" i="0">
                  <a:solidFill>
                    <a:srgbClr val="000000"/>
                  </a:solidFill>
                  <a:latin typeface="Arial"/>
                  <a:cs typeface="Arial"/>
                </a:rPr>
                <a:t>: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4" name="Group 218"/>
          <p:cNvGrpSpPr>
            <a:grpSpLocks/>
          </p:cNvGrpSpPr>
          <p:nvPr/>
        </p:nvGrpSpPr>
        <p:grpSpPr bwMode="auto">
          <a:xfrm>
            <a:off x="5867400" y="4330701"/>
            <a:ext cx="2509838" cy="1973263"/>
            <a:chOff x="3696" y="2728"/>
            <a:chExt cx="1581" cy="1243"/>
          </a:xfrm>
        </p:grpSpPr>
        <p:sp>
          <p:nvSpPr>
            <p:cNvPr id="57444" name="Rectangle 193"/>
            <p:cNvSpPr>
              <a:spLocks noChangeArrowheads="1"/>
            </p:cNvSpPr>
            <p:nvPr/>
          </p:nvSpPr>
          <p:spPr bwMode="auto">
            <a:xfrm>
              <a:off x="3696" y="2728"/>
              <a:ext cx="132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  <a:latin typeface="Arial"/>
                  <a:cs typeface="Arial"/>
                </a:rPr>
                <a:t>• Just below </a:t>
              </a:r>
              <a:r>
                <a:rPr lang="en-US" sz="22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2200" baseline="-2500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r>
                <a:rPr lang="en-US" sz="2200" i="0">
                  <a:solidFill>
                    <a:srgbClr val="000000"/>
                  </a:solidFill>
                  <a:latin typeface="Arial"/>
                  <a:cs typeface="Arial"/>
                </a:rPr>
                <a:t> :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45" name="Rectangle 196"/>
            <p:cNvSpPr>
              <a:spLocks noChangeArrowheads="1"/>
            </p:cNvSpPr>
            <p:nvPr/>
          </p:nvSpPr>
          <p:spPr bwMode="auto">
            <a:xfrm>
              <a:off x="3880" y="2968"/>
              <a:ext cx="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/>
                  <a:cs typeface="Arial"/>
                </a:rPr>
                <a:t>C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46" name="Rectangle 197"/>
            <p:cNvSpPr>
              <a:spLocks noChangeArrowheads="1"/>
            </p:cNvSpPr>
            <p:nvPr/>
          </p:nvSpPr>
          <p:spPr bwMode="auto">
            <a:xfrm>
              <a:off x="4000" y="2984"/>
              <a:ext cx="9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900" i="0" baseline="-10000" dirty="0" err="1" smtClean="0">
                  <a:solidFill>
                    <a:srgbClr val="0000DD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900" i="0" baseline="-10000" dirty="0">
                <a:solidFill>
                  <a:srgbClr val="0000DD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57447" name="Rectangle 198"/>
            <p:cNvSpPr>
              <a:spLocks noChangeArrowheads="1"/>
            </p:cNvSpPr>
            <p:nvPr/>
          </p:nvSpPr>
          <p:spPr bwMode="auto">
            <a:xfrm>
              <a:off x="4104" y="2968"/>
              <a:ext cx="11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 = 18.3 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48" name="Rectangle 200"/>
            <p:cNvSpPr>
              <a:spLocks noChangeArrowheads="1"/>
            </p:cNvSpPr>
            <p:nvPr/>
          </p:nvSpPr>
          <p:spPr bwMode="auto">
            <a:xfrm>
              <a:off x="3880" y="3208"/>
              <a:ext cx="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  <a:latin typeface="Arial"/>
                  <a:cs typeface="Arial"/>
                </a:rPr>
                <a:t>C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49" name="Rectangle 201"/>
            <p:cNvSpPr>
              <a:spLocks noChangeArrowheads="1"/>
            </p:cNvSpPr>
            <p:nvPr/>
          </p:nvSpPr>
          <p:spPr bwMode="auto">
            <a:xfrm>
              <a:off x="4000" y="3224"/>
              <a:ext cx="9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900" i="0" baseline="-10000" dirty="0" err="1" smtClean="0">
                  <a:solidFill>
                    <a:schemeClr val="tx2"/>
                  </a:solidFill>
                  <a:latin typeface="Arial"/>
                  <a:cs typeface="Arial"/>
                  <a:sym typeface="Symbol" charset="2"/>
                </a:rPr>
                <a:t>β</a:t>
              </a:r>
              <a:endParaRPr lang="en-US" sz="2900" i="0" baseline="-10000" dirty="0">
                <a:solidFill>
                  <a:schemeClr val="tx2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57450" name="Rectangle 202"/>
            <p:cNvSpPr>
              <a:spLocks noChangeArrowheads="1"/>
            </p:cNvSpPr>
            <p:nvPr/>
          </p:nvSpPr>
          <p:spPr bwMode="auto">
            <a:xfrm>
              <a:off x="4088" y="3208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AA0000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1" name="Rectangle 203"/>
            <p:cNvSpPr>
              <a:spLocks noChangeArrowheads="1"/>
            </p:cNvSpPr>
            <p:nvPr/>
          </p:nvSpPr>
          <p:spPr bwMode="auto">
            <a:xfrm>
              <a:off x="4128" y="3208"/>
              <a:ext cx="10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= 97.8 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2" name="Line 204"/>
            <p:cNvSpPr>
              <a:spLocks noChangeShapeType="1"/>
            </p:cNvSpPr>
            <p:nvPr/>
          </p:nvSpPr>
          <p:spPr bwMode="auto">
            <a:xfrm>
              <a:off x="4296" y="3552"/>
              <a:ext cx="4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3" name="Rectangle 205"/>
            <p:cNvSpPr>
              <a:spLocks noChangeArrowheads="1"/>
            </p:cNvSpPr>
            <p:nvPr/>
          </p:nvSpPr>
          <p:spPr bwMode="auto">
            <a:xfrm>
              <a:off x="4456" y="3376"/>
              <a:ext cx="1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4" name="Rectangle 206"/>
            <p:cNvSpPr>
              <a:spLocks noChangeArrowheads="1"/>
            </p:cNvSpPr>
            <p:nvPr/>
          </p:nvSpPr>
          <p:spPr bwMode="auto">
            <a:xfrm>
              <a:off x="4320" y="3576"/>
              <a:ext cx="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/>
                  <a:cs typeface="Arial"/>
                </a:rPr>
                <a:t>R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5" name="Rectangle 207"/>
            <p:cNvSpPr>
              <a:spLocks noChangeArrowheads="1"/>
            </p:cNvSpPr>
            <p:nvPr/>
          </p:nvSpPr>
          <p:spPr bwMode="auto">
            <a:xfrm>
              <a:off x="4432" y="3576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FF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6" name="Rectangle 208"/>
            <p:cNvSpPr>
              <a:spLocks noChangeArrowheads="1"/>
            </p:cNvSpPr>
            <p:nvPr/>
          </p:nvSpPr>
          <p:spPr bwMode="auto">
            <a:xfrm>
              <a:off x="4472" y="3576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7" name="Rectangle 209"/>
            <p:cNvSpPr>
              <a:spLocks noChangeArrowheads="1"/>
            </p:cNvSpPr>
            <p:nvPr/>
          </p:nvSpPr>
          <p:spPr bwMode="auto">
            <a:xfrm>
              <a:off x="4608" y="3576"/>
              <a:ext cx="1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8" name="Rectangle 210"/>
            <p:cNvSpPr>
              <a:spLocks noChangeArrowheads="1"/>
            </p:cNvSpPr>
            <p:nvPr/>
          </p:nvSpPr>
          <p:spPr bwMode="auto">
            <a:xfrm>
              <a:off x="3896" y="3440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/>
                  <a:cs typeface="Arial"/>
                </a:rPr>
                <a:t>W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59" name="Rectangle 211"/>
            <p:cNvSpPr>
              <a:spLocks noChangeArrowheads="1"/>
            </p:cNvSpPr>
            <p:nvPr/>
          </p:nvSpPr>
          <p:spPr bwMode="auto">
            <a:xfrm>
              <a:off x="4048" y="3456"/>
              <a:ext cx="9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900" i="0" baseline="-10000" dirty="0" err="1" smtClean="0">
                  <a:solidFill>
                    <a:srgbClr val="0000DD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900" i="0" baseline="-10000" dirty="0">
                <a:solidFill>
                  <a:srgbClr val="0000DD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57460" name="Rectangle 212"/>
            <p:cNvSpPr>
              <a:spLocks noChangeArrowheads="1"/>
            </p:cNvSpPr>
            <p:nvPr/>
          </p:nvSpPr>
          <p:spPr bwMode="auto">
            <a:xfrm>
              <a:off x="4125" y="3458"/>
              <a:ext cx="1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DD"/>
                  </a:solidFill>
                  <a:latin typeface="Arial"/>
                  <a:cs typeface="Arial"/>
                </a:rPr>
                <a:t> =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1" name="Rectangle 213"/>
            <p:cNvSpPr>
              <a:spLocks noChangeArrowheads="1"/>
            </p:cNvSpPr>
            <p:nvPr/>
          </p:nvSpPr>
          <p:spPr bwMode="auto">
            <a:xfrm>
              <a:off x="4792" y="3456"/>
              <a:ext cx="4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= 0.73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2" name="Rectangle 214"/>
            <p:cNvSpPr>
              <a:spLocks noChangeArrowheads="1"/>
            </p:cNvSpPr>
            <p:nvPr/>
          </p:nvSpPr>
          <p:spPr bwMode="auto">
            <a:xfrm>
              <a:off x="3896" y="3768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AA0000"/>
                  </a:solidFill>
                  <a:latin typeface="Arial"/>
                  <a:cs typeface="Arial"/>
                </a:rPr>
                <a:t>W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57463" name="Rectangle 215"/>
            <p:cNvSpPr>
              <a:spLocks noChangeArrowheads="1"/>
            </p:cNvSpPr>
            <p:nvPr/>
          </p:nvSpPr>
          <p:spPr bwMode="auto">
            <a:xfrm>
              <a:off x="4048" y="3784"/>
              <a:ext cx="9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900" i="0" baseline="-10000" dirty="0" err="1" smtClean="0">
                  <a:solidFill>
                    <a:schemeClr val="tx2"/>
                  </a:solidFill>
                  <a:latin typeface="Arial"/>
                  <a:cs typeface="Arial"/>
                  <a:sym typeface="Symbol" charset="2"/>
                </a:rPr>
                <a:t>β</a:t>
              </a:r>
              <a:endParaRPr lang="en-US" sz="2900" i="0" baseline="-10000" dirty="0">
                <a:solidFill>
                  <a:srgbClr val="0000DD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57464" name="Rectangle 216"/>
            <p:cNvSpPr>
              <a:spLocks noChangeArrowheads="1"/>
            </p:cNvSpPr>
            <p:nvPr/>
          </p:nvSpPr>
          <p:spPr bwMode="auto">
            <a:xfrm>
              <a:off x="4136" y="3768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AA0000"/>
                  </a:solidFill>
                  <a:latin typeface="Arial"/>
                  <a:cs typeface="Arial"/>
                </a:rPr>
                <a:t>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65" name="Rectangle 217"/>
            <p:cNvSpPr>
              <a:spLocks noChangeArrowheads="1"/>
            </p:cNvSpPr>
            <p:nvPr/>
          </p:nvSpPr>
          <p:spPr bwMode="auto">
            <a:xfrm>
              <a:off x="4176" y="3768"/>
              <a:ext cx="4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000000"/>
                  </a:solidFill>
                  <a:latin typeface="Arial"/>
                  <a:cs typeface="Arial"/>
                </a:rPr>
                <a:t>= 0.27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57374" name="Rectangle 84"/>
          <p:cNvSpPr>
            <a:spLocks noChangeArrowheads="1"/>
          </p:cNvSpPr>
          <p:nvPr/>
        </p:nvSpPr>
        <p:spPr bwMode="auto">
          <a:xfrm>
            <a:off x="5275264" y="2408238"/>
            <a:ext cx="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7377" name="Rectangle 87"/>
          <p:cNvSpPr>
            <a:spLocks noChangeArrowheads="1"/>
          </p:cNvSpPr>
          <p:nvPr/>
        </p:nvSpPr>
        <p:spPr bwMode="auto">
          <a:xfrm>
            <a:off x="4983164" y="2498726"/>
            <a:ext cx="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 sz="3100" i="0" baseline="-18000" dirty="0">
              <a:solidFill>
                <a:srgbClr val="0033CC"/>
              </a:solidFill>
              <a:latin typeface="Arial"/>
              <a:cs typeface="Arial"/>
              <a:sym typeface="Symbol" charset="2"/>
            </a:endParaRPr>
          </a:p>
        </p:txBody>
      </p:sp>
      <p:grpSp>
        <p:nvGrpSpPr>
          <p:cNvPr id="57354" name="Group 225"/>
          <p:cNvGrpSpPr>
            <a:grpSpLocks/>
          </p:cNvGrpSpPr>
          <p:nvPr/>
        </p:nvGrpSpPr>
        <p:grpSpPr bwMode="auto">
          <a:xfrm>
            <a:off x="698500" y="2357438"/>
            <a:ext cx="4556125" cy="4211637"/>
            <a:chOff x="440" y="1485"/>
            <a:chExt cx="2870" cy="2653"/>
          </a:xfrm>
        </p:grpSpPr>
        <p:sp>
          <p:nvSpPr>
            <p:cNvPr id="57386" name="Freeform 14"/>
            <p:cNvSpPr>
              <a:spLocks/>
            </p:cNvSpPr>
            <p:nvPr/>
          </p:nvSpPr>
          <p:spPr bwMode="auto">
            <a:xfrm>
              <a:off x="712" y="1744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30 w 2432"/>
                <a:gd name="T5" fmla="*/ 184 h 880"/>
                <a:gd name="T6" fmla="*/ 342 w 2432"/>
                <a:gd name="T7" fmla="*/ 296 h 880"/>
                <a:gd name="T8" fmla="*/ 756 w 2432"/>
                <a:gd name="T9" fmla="*/ 480 h 880"/>
                <a:gd name="T10" fmla="*/ 1180 w 2432"/>
                <a:gd name="T11" fmla="*/ 664 h 880"/>
                <a:gd name="T12" fmla="*/ 1528 w 2432"/>
                <a:gd name="T13" fmla="*/ 808 h 880"/>
                <a:gd name="T14" fmla="*/ 1641 w 2432"/>
                <a:gd name="T15" fmla="*/ 880 h 880"/>
                <a:gd name="T16" fmla="*/ 1979 w 2432"/>
                <a:gd name="T17" fmla="*/ 792 h 880"/>
                <a:gd name="T18" fmla="*/ 2345 w 2432"/>
                <a:gd name="T19" fmla="*/ 696 h 880"/>
                <a:gd name="T20" fmla="*/ 2639 w 2432"/>
                <a:gd name="T21" fmla="*/ 608 h 880"/>
                <a:gd name="T22" fmla="*/ 2639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87" name="Line 15"/>
            <p:cNvSpPr>
              <a:spLocks noChangeShapeType="1"/>
            </p:cNvSpPr>
            <p:nvPr/>
          </p:nvSpPr>
          <p:spPr bwMode="auto">
            <a:xfrm>
              <a:off x="1144" y="2632"/>
              <a:ext cx="19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90" name="Rectangle 18"/>
            <p:cNvSpPr>
              <a:spLocks noChangeArrowheads="1"/>
            </p:cNvSpPr>
            <p:nvPr/>
          </p:nvSpPr>
          <p:spPr bwMode="auto">
            <a:xfrm>
              <a:off x="2938" y="2432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000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57391" name="Rectangle 19"/>
            <p:cNvSpPr>
              <a:spLocks noChangeArrowheads="1"/>
            </p:cNvSpPr>
            <p:nvPr/>
          </p:nvSpPr>
          <p:spPr bwMode="auto">
            <a:xfrm>
              <a:off x="440" y="2472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392" name="Rectangle 20"/>
            <p:cNvSpPr>
              <a:spLocks noChangeArrowheads="1"/>
            </p:cNvSpPr>
            <p:nvPr/>
          </p:nvSpPr>
          <p:spPr bwMode="auto">
            <a:xfrm>
              <a:off x="696" y="247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393" name="Rectangle 21"/>
            <p:cNvSpPr>
              <a:spLocks noChangeArrowheads="1"/>
            </p:cNvSpPr>
            <p:nvPr/>
          </p:nvSpPr>
          <p:spPr bwMode="auto">
            <a:xfrm>
              <a:off x="640" y="1496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394" name="Line 22"/>
            <p:cNvSpPr>
              <a:spLocks noChangeShapeType="1"/>
            </p:cNvSpPr>
            <p:nvPr/>
          </p:nvSpPr>
          <p:spPr bwMode="auto">
            <a:xfrm>
              <a:off x="1696" y="3552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95" name="Oval 23"/>
            <p:cNvSpPr>
              <a:spLocks noChangeArrowheads="1"/>
            </p:cNvSpPr>
            <p:nvPr/>
          </p:nvSpPr>
          <p:spPr bwMode="auto">
            <a:xfrm>
              <a:off x="2216" y="2616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96" name="Rectangle 24"/>
            <p:cNvSpPr>
              <a:spLocks noChangeArrowheads="1"/>
            </p:cNvSpPr>
            <p:nvPr/>
          </p:nvSpPr>
          <p:spPr bwMode="auto">
            <a:xfrm>
              <a:off x="2220" y="3944"/>
              <a:ext cx="5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  <a:r>
                <a:rPr lang="en-US" sz="2000" i="0" dirty="0">
                  <a:solidFill>
                    <a:srgbClr val="000000"/>
                  </a:solidFill>
                  <a:latin typeface="Arial"/>
                  <a:cs typeface="Arial"/>
                </a:rPr>
                <a:t>% </a:t>
              </a:r>
              <a:r>
                <a:rPr lang="en-US" sz="2000" i="0" dirty="0" err="1">
                  <a:solidFill>
                    <a:srgbClr val="000000"/>
                  </a:solidFill>
                  <a:latin typeface="Arial"/>
                  <a:cs typeface="Arial"/>
                </a:rPr>
                <a:t>Sn</a:t>
              </a:r>
              <a:endParaRPr lang="en-US" sz="2000" i="0" dirty="0">
                <a:latin typeface="Arial"/>
                <a:cs typeface="Arial"/>
              </a:endParaRPr>
            </a:p>
          </p:txBody>
        </p:sp>
        <p:sp>
          <p:nvSpPr>
            <p:cNvPr id="57397" name="Rectangle 25"/>
            <p:cNvSpPr>
              <a:spLocks noChangeArrowheads="1"/>
            </p:cNvSpPr>
            <p:nvPr/>
          </p:nvSpPr>
          <p:spPr bwMode="auto">
            <a:xfrm>
              <a:off x="1148" y="3640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398" name="Rectangle 26"/>
            <p:cNvSpPr>
              <a:spLocks noChangeArrowheads="1"/>
            </p:cNvSpPr>
            <p:nvPr/>
          </p:nvSpPr>
          <p:spPr bwMode="auto">
            <a:xfrm>
              <a:off x="2112" y="3640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399" name="Rectangle 27"/>
            <p:cNvSpPr>
              <a:spLocks noChangeArrowheads="1"/>
            </p:cNvSpPr>
            <p:nvPr/>
          </p:nvSpPr>
          <p:spPr bwMode="auto">
            <a:xfrm>
              <a:off x="2592" y="3640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400" name="Rectangle 28"/>
            <p:cNvSpPr>
              <a:spLocks noChangeArrowheads="1"/>
            </p:cNvSpPr>
            <p:nvPr/>
          </p:nvSpPr>
          <p:spPr bwMode="auto">
            <a:xfrm>
              <a:off x="3096" y="364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401" name="Rectangle 29"/>
            <p:cNvSpPr>
              <a:spLocks noChangeArrowheads="1"/>
            </p:cNvSpPr>
            <p:nvPr/>
          </p:nvSpPr>
          <p:spPr bwMode="auto">
            <a:xfrm>
              <a:off x="696" y="3640"/>
              <a:ext cx="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402" name="Line 30"/>
            <p:cNvSpPr>
              <a:spLocks noChangeShapeType="1"/>
            </p:cNvSpPr>
            <p:nvPr/>
          </p:nvSpPr>
          <p:spPr bwMode="auto">
            <a:xfrm flipV="1">
              <a:off x="1208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03" name="Line 31"/>
            <p:cNvSpPr>
              <a:spLocks noChangeShapeType="1"/>
            </p:cNvSpPr>
            <p:nvPr/>
          </p:nvSpPr>
          <p:spPr bwMode="auto">
            <a:xfrm flipV="1">
              <a:off x="1696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04" name="Line 32"/>
            <p:cNvSpPr>
              <a:spLocks noChangeShapeType="1"/>
            </p:cNvSpPr>
            <p:nvPr/>
          </p:nvSpPr>
          <p:spPr bwMode="auto">
            <a:xfrm flipV="1">
              <a:off x="2184" y="3552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05" name="Line 33"/>
            <p:cNvSpPr>
              <a:spLocks noChangeShapeType="1"/>
            </p:cNvSpPr>
            <p:nvPr/>
          </p:nvSpPr>
          <p:spPr bwMode="auto">
            <a:xfrm flipV="1">
              <a:off x="2672" y="3560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06" name="Rectangle 34"/>
            <p:cNvSpPr>
              <a:spLocks noChangeArrowheads="1"/>
            </p:cNvSpPr>
            <p:nvPr/>
          </p:nvSpPr>
          <p:spPr bwMode="auto">
            <a:xfrm>
              <a:off x="440" y="1936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407" name="Rectangle 35"/>
            <p:cNvSpPr>
              <a:spLocks noChangeArrowheads="1"/>
            </p:cNvSpPr>
            <p:nvPr/>
          </p:nvSpPr>
          <p:spPr bwMode="auto">
            <a:xfrm>
              <a:off x="696" y="193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408" name="Rectangle 36"/>
            <p:cNvSpPr>
              <a:spLocks noChangeArrowheads="1"/>
            </p:cNvSpPr>
            <p:nvPr/>
          </p:nvSpPr>
          <p:spPr bwMode="auto">
            <a:xfrm>
              <a:off x="440" y="3024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409" name="Rectangle 37"/>
            <p:cNvSpPr>
              <a:spLocks noChangeArrowheads="1"/>
            </p:cNvSpPr>
            <p:nvPr/>
          </p:nvSpPr>
          <p:spPr bwMode="auto">
            <a:xfrm>
              <a:off x="696" y="302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410" name="Freeform 38"/>
            <p:cNvSpPr>
              <a:spLocks/>
            </p:cNvSpPr>
            <p:nvPr/>
          </p:nvSpPr>
          <p:spPr bwMode="auto">
            <a:xfrm>
              <a:off x="712" y="1856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1" name="Freeform 39"/>
            <p:cNvSpPr>
              <a:spLocks/>
            </p:cNvSpPr>
            <p:nvPr/>
          </p:nvSpPr>
          <p:spPr bwMode="auto">
            <a:xfrm>
              <a:off x="3096" y="2360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2" name="Freeform 40"/>
            <p:cNvSpPr>
              <a:spLocks/>
            </p:cNvSpPr>
            <p:nvPr/>
          </p:nvSpPr>
          <p:spPr bwMode="auto">
            <a:xfrm>
              <a:off x="3096" y="2360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3" name="Rectangle 41"/>
            <p:cNvSpPr>
              <a:spLocks noChangeArrowheads="1"/>
            </p:cNvSpPr>
            <p:nvPr/>
          </p:nvSpPr>
          <p:spPr bwMode="auto">
            <a:xfrm>
              <a:off x="1728" y="1936"/>
              <a:ext cx="1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57414" name="Rectangle 42"/>
            <p:cNvSpPr>
              <a:spLocks noChangeArrowheads="1"/>
            </p:cNvSpPr>
            <p:nvPr/>
          </p:nvSpPr>
          <p:spPr bwMode="auto">
            <a:xfrm>
              <a:off x="808" y="2352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415" name="Line 44"/>
            <p:cNvSpPr>
              <a:spLocks noChangeShapeType="1"/>
            </p:cNvSpPr>
            <p:nvPr/>
          </p:nvSpPr>
          <p:spPr bwMode="auto">
            <a:xfrm flipH="1">
              <a:off x="748" y="3376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6" name="Line 45"/>
            <p:cNvSpPr>
              <a:spLocks noChangeShapeType="1"/>
            </p:cNvSpPr>
            <p:nvPr/>
          </p:nvSpPr>
          <p:spPr bwMode="auto">
            <a:xfrm>
              <a:off x="744" y="3432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7" name="Line 46"/>
            <p:cNvSpPr>
              <a:spLocks noChangeShapeType="1"/>
            </p:cNvSpPr>
            <p:nvPr/>
          </p:nvSpPr>
          <p:spPr bwMode="auto">
            <a:xfrm>
              <a:off x="744" y="3488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8" name="Line 47"/>
            <p:cNvSpPr>
              <a:spLocks noChangeShapeType="1"/>
            </p:cNvSpPr>
            <p:nvPr/>
          </p:nvSpPr>
          <p:spPr bwMode="auto">
            <a:xfrm>
              <a:off x="3136" y="332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19" name="Line 48"/>
            <p:cNvSpPr>
              <a:spLocks noChangeShapeType="1"/>
            </p:cNvSpPr>
            <p:nvPr/>
          </p:nvSpPr>
          <p:spPr bwMode="auto">
            <a:xfrm>
              <a:off x="3136" y="3384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0" name="Line 49"/>
            <p:cNvSpPr>
              <a:spLocks noChangeShapeType="1"/>
            </p:cNvSpPr>
            <p:nvPr/>
          </p:nvSpPr>
          <p:spPr bwMode="auto">
            <a:xfrm>
              <a:off x="3136" y="3440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1" name="Rectangle 50"/>
            <p:cNvSpPr>
              <a:spLocks noChangeArrowheads="1"/>
            </p:cNvSpPr>
            <p:nvPr/>
          </p:nvSpPr>
          <p:spPr bwMode="auto">
            <a:xfrm>
              <a:off x="716" y="1748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2" name="Line 51"/>
            <p:cNvSpPr>
              <a:spLocks noChangeShapeType="1"/>
            </p:cNvSpPr>
            <p:nvPr/>
          </p:nvSpPr>
          <p:spPr bwMode="auto">
            <a:xfrm>
              <a:off x="696" y="312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3" name="Line 52"/>
            <p:cNvSpPr>
              <a:spLocks noChangeShapeType="1"/>
            </p:cNvSpPr>
            <p:nvPr/>
          </p:nvSpPr>
          <p:spPr bwMode="auto">
            <a:xfrm>
              <a:off x="696" y="2568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4" name="Line 53"/>
            <p:cNvSpPr>
              <a:spLocks noChangeShapeType="1"/>
            </p:cNvSpPr>
            <p:nvPr/>
          </p:nvSpPr>
          <p:spPr bwMode="auto">
            <a:xfrm>
              <a:off x="696" y="2016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5" name="Oval 54"/>
            <p:cNvSpPr>
              <a:spLocks noChangeArrowheads="1"/>
            </p:cNvSpPr>
            <p:nvPr/>
          </p:nvSpPr>
          <p:spPr bwMode="auto">
            <a:xfrm>
              <a:off x="3080" y="2616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6" name="Oval 55"/>
            <p:cNvSpPr>
              <a:spLocks noChangeArrowheads="1"/>
            </p:cNvSpPr>
            <p:nvPr/>
          </p:nvSpPr>
          <p:spPr bwMode="auto">
            <a:xfrm>
              <a:off x="1136" y="2616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28" name="Rectangle 57"/>
            <p:cNvSpPr>
              <a:spLocks noChangeArrowheads="1"/>
            </p:cNvSpPr>
            <p:nvPr/>
          </p:nvSpPr>
          <p:spPr bwMode="auto">
            <a:xfrm>
              <a:off x="1082" y="2164"/>
              <a:ext cx="1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57429" name="Rectangle 58"/>
            <p:cNvSpPr>
              <a:spLocks noChangeArrowheads="1"/>
            </p:cNvSpPr>
            <p:nvPr/>
          </p:nvSpPr>
          <p:spPr bwMode="auto">
            <a:xfrm>
              <a:off x="1176" y="2164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57430" name="Rectangle 59"/>
            <p:cNvSpPr>
              <a:spLocks noChangeArrowheads="1"/>
            </p:cNvSpPr>
            <p:nvPr/>
          </p:nvSpPr>
          <p:spPr bwMode="auto">
            <a:xfrm>
              <a:off x="1282" y="2162"/>
              <a:ext cx="97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100" i="0" baseline="-2000" dirty="0" err="1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3100" i="0" baseline="-2000" dirty="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57431" name="Rectangle 62"/>
            <p:cNvSpPr>
              <a:spLocks noChangeArrowheads="1"/>
            </p:cNvSpPr>
            <p:nvPr/>
          </p:nvSpPr>
          <p:spPr bwMode="auto">
            <a:xfrm>
              <a:off x="1620" y="3640"/>
              <a:ext cx="1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40</a:t>
              </a:r>
              <a:endParaRPr lang="en-US" sz="1600" i="0">
                <a:latin typeface="Arial"/>
                <a:cs typeface="Arial"/>
              </a:endParaRPr>
            </a:p>
          </p:txBody>
        </p:sp>
        <p:sp>
          <p:nvSpPr>
            <p:cNvPr id="57433" name="Rectangle 73"/>
            <p:cNvSpPr>
              <a:spLocks noChangeArrowheads="1"/>
            </p:cNvSpPr>
            <p:nvPr/>
          </p:nvSpPr>
          <p:spPr bwMode="auto">
            <a:xfrm>
              <a:off x="532" y="2609"/>
              <a:ext cx="1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990099"/>
                  </a:solidFill>
                  <a:latin typeface="Arial"/>
                  <a:cs typeface="Arial"/>
                </a:rPr>
                <a:t>T</a:t>
              </a:r>
              <a:r>
                <a:rPr lang="en-US" sz="1600" baseline="-25000">
                  <a:solidFill>
                    <a:srgbClr val="990099"/>
                  </a:solidFill>
                  <a:latin typeface="Arial"/>
                  <a:cs typeface="Arial"/>
                </a:rPr>
                <a:t>E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4" name="Line 74"/>
            <p:cNvSpPr>
              <a:spLocks noChangeShapeType="1"/>
            </p:cNvSpPr>
            <p:nvPr/>
          </p:nvSpPr>
          <p:spPr bwMode="auto">
            <a:xfrm>
              <a:off x="693" y="2617"/>
              <a:ext cx="69" cy="1"/>
            </a:xfrm>
            <a:prstGeom prst="line">
              <a:avLst/>
            </a:prstGeom>
            <a:noFill/>
            <a:ln w="22225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5" name="Rectangle 76"/>
            <p:cNvSpPr>
              <a:spLocks noChangeArrowheads="1"/>
            </p:cNvSpPr>
            <p:nvPr/>
          </p:nvSpPr>
          <p:spPr bwMode="auto">
            <a:xfrm>
              <a:off x="1684" y="1501"/>
              <a:ext cx="41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r>
                <a:rPr lang="en-US" sz="1900" i="0">
                  <a:solidFill>
                    <a:srgbClr val="009900"/>
                  </a:solidFill>
                  <a:latin typeface="Arial"/>
                  <a:cs typeface="Arial"/>
                </a:rPr>
                <a:t>:  </a:t>
              </a:r>
              <a:r>
                <a:rPr lang="en-US" sz="1900">
                  <a:solidFill>
                    <a:srgbClr val="009900"/>
                  </a:solidFill>
                  <a:latin typeface="Arial"/>
                  <a:cs typeface="Arial"/>
                </a:rPr>
                <a:t>C</a:t>
              </a:r>
              <a:r>
                <a:rPr lang="en-US" sz="2100" i="0" baseline="-21000">
                  <a:solidFill>
                    <a:srgbClr val="0099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6" name="Rectangle 77"/>
            <p:cNvSpPr>
              <a:spLocks noChangeArrowheads="1"/>
            </p:cNvSpPr>
            <p:nvPr/>
          </p:nvSpPr>
          <p:spPr bwMode="auto">
            <a:xfrm>
              <a:off x="2103" y="1501"/>
              <a:ext cx="55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i="0">
                  <a:solidFill>
                    <a:srgbClr val="009900"/>
                  </a:solidFill>
                  <a:latin typeface="Arial"/>
                  <a:cs typeface="Arial"/>
                </a:rPr>
                <a:t>wt% Sn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7" name="Oval 78"/>
            <p:cNvSpPr>
              <a:spLocks noChangeArrowheads="1"/>
            </p:cNvSpPr>
            <p:nvPr/>
          </p:nvSpPr>
          <p:spPr bwMode="auto">
            <a:xfrm>
              <a:off x="1289" y="1485"/>
              <a:ext cx="336" cy="33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8" name="Line 79"/>
            <p:cNvSpPr>
              <a:spLocks noChangeShapeType="1"/>
            </p:cNvSpPr>
            <p:nvPr/>
          </p:nvSpPr>
          <p:spPr bwMode="auto">
            <a:xfrm>
              <a:off x="1476" y="1799"/>
              <a:ext cx="216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39" name="Line 80"/>
            <p:cNvSpPr>
              <a:spLocks noChangeShapeType="1"/>
            </p:cNvSpPr>
            <p:nvPr/>
          </p:nvSpPr>
          <p:spPr bwMode="auto">
            <a:xfrm>
              <a:off x="1692" y="2016"/>
              <a:ext cx="0" cy="1476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440" name="Oval 75"/>
            <p:cNvSpPr>
              <a:spLocks noChangeArrowheads="1"/>
            </p:cNvSpPr>
            <p:nvPr/>
          </p:nvSpPr>
          <p:spPr bwMode="auto">
            <a:xfrm>
              <a:off x="1679" y="2008"/>
              <a:ext cx="32" cy="3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2686051" y="2836863"/>
            <a:ext cx="3027364" cy="1293812"/>
            <a:chOff x="2686051" y="2836863"/>
            <a:chExt cx="3027364" cy="1293812"/>
          </a:xfrm>
        </p:grpSpPr>
        <p:grpSp>
          <p:nvGrpSpPr>
            <p:cNvPr id="193" name="Group 192"/>
            <p:cNvGrpSpPr/>
            <p:nvPr/>
          </p:nvGrpSpPr>
          <p:grpSpPr>
            <a:xfrm>
              <a:off x="5178427" y="2836863"/>
              <a:ext cx="534988" cy="533400"/>
              <a:chOff x="5178427" y="2836863"/>
              <a:chExt cx="534988" cy="533400"/>
            </a:xfrm>
          </p:grpSpPr>
          <p:sp>
            <p:nvSpPr>
              <p:cNvPr id="57375" name="Oval 85"/>
              <p:cNvSpPr>
                <a:spLocks noChangeArrowheads="1"/>
              </p:cNvSpPr>
              <p:nvPr/>
            </p:nvSpPr>
            <p:spPr bwMode="auto">
              <a:xfrm>
                <a:off x="5178427" y="2836863"/>
                <a:ext cx="534988" cy="533400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80" name="Freeform 89"/>
              <p:cNvSpPr>
                <a:spLocks/>
              </p:cNvSpPr>
              <p:nvPr/>
            </p:nvSpPr>
            <p:spPr bwMode="auto">
              <a:xfrm>
                <a:off x="5426397" y="2921698"/>
                <a:ext cx="141215" cy="207077"/>
              </a:xfrm>
              <a:custGeom>
                <a:avLst/>
                <a:gdLst>
                  <a:gd name="T0" fmla="*/ 13 w 64"/>
                  <a:gd name="T1" fmla="*/ 0 h 77"/>
                  <a:gd name="T2" fmla="*/ 0 w 64"/>
                  <a:gd name="T3" fmla="*/ 32 h 77"/>
                  <a:gd name="T4" fmla="*/ 0 w 64"/>
                  <a:gd name="T5" fmla="*/ 51 h 77"/>
                  <a:gd name="T6" fmla="*/ 13 w 64"/>
                  <a:gd name="T7" fmla="*/ 77 h 77"/>
                  <a:gd name="T8" fmla="*/ 26 w 64"/>
                  <a:gd name="T9" fmla="*/ 77 h 77"/>
                  <a:gd name="T10" fmla="*/ 45 w 64"/>
                  <a:gd name="T11" fmla="*/ 70 h 77"/>
                  <a:gd name="T12" fmla="*/ 64 w 64"/>
                  <a:gd name="T13" fmla="*/ 45 h 77"/>
                  <a:gd name="T14" fmla="*/ 64 w 64"/>
                  <a:gd name="T15" fmla="*/ 19 h 77"/>
                  <a:gd name="T16" fmla="*/ 45 w 64"/>
                  <a:gd name="T17" fmla="*/ 7 h 77"/>
                  <a:gd name="T18" fmla="*/ 26 w 64"/>
                  <a:gd name="T19" fmla="*/ 0 h 77"/>
                  <a:gd name="T20" fmla="*/ 13 w 64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77"/>
                  <a:gd name="T35" fmla="*/ 64 w 64"/>
                  <a:gd name="T36" fmla="*/ 77 h 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77">
                    <a:moveTo>
                      <a:pt x="13" y="0"/>
                    </a:moveTo>
                    <a:lnTo>
                      <a:pt x="0" y="32"/>
                    </a:lnTo>
                    <a:lnTo>
                      <a:pt x="0" y="51"/>
                    </a:lnTo>
                    <a:lnTo>
                      <a:pt x="13" y="77"/>
                    </a:lnTo>
                    <a:lnTo>
                      <a:pt x="26" y="77"/>
                    </a:lnTo>
                    <a:lnTo>
                      <a:pt x="45" y="70"/>
                    </a:lnTo>
                    <a:lnTo>
                      <a:pt x="64" y="45"/>
                    </a:lnTo>
                    <a:lnTo>
                      <a:pt x="64" y="19"/>
                    </a:lnTo>
                    <a:lnTo>
                      <a:pt x="45" y="7"/>
                    </a:lnTo>
                    <a:lnTo>
                      <a:pt x="2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81" name="Freeform 90"/>
              <p:cNvSpPr>
                <a:spLocks/>
              </p:cNvSpPr>
              <p:nvPr/>
            </p:nvSpPr>
            <p:spPr bwMode="auto">
              <a:xfrm>
                <a:off x="5466384" y="3147180"/>
                <a:ext cx="202903" cy="167521"/>
              </a:xfrm>
              <a:custGeom>
                <a:avLst/>
                <a:gdLst>
                  <a:gd name="T0" fmla="*/ 64 w 77"/>
                  <a:gd name="T1" fmla="*/ 13 h 70"/>
                  <a:gd name="T2" fmla="*/ 39 w 77"/>
                  <a:gd name="T3" fmla="*/ 0 h 70"/>
                  <a:gd name="T4" fmla="*/ 26 w 77"/>
                  <a:gd name="T5" fmla="*/ 0 h 70"/>
                  <a:gd name="T6" fmla="*/ 7 w 77"/>
                  <a:gd name="T7" fmla="*/ 19 h 70"/>
                  <a:gd name="T8" fmla="*/ 0 w 77"/>
                  <a:gd name="T9" fmla="*/ 32 h 70"/>
                  <a:gd name="T10" fmla="*/ 7 w 77"/>
                  <a:gd name="T11" fmla="*/ 51 h 70"/>
                  <a:gd name="T12" fmla="*/ 20 w 77"/>
                  <a:gd name="T13" fmla="*/ 64 h 70"/>
                  <a:gd name="T14" fmla="*/ 39 w 77"/>
                  <a:gd name="T15" fmla="*/ 70 h 70"/>
                  <a:gd name="T16" fmla="*/ 58 w 77"/>
                  <a:gd name="T17" fmla="*/ 57 h 70"/>
                  <a:gd name="T18" fmla="*/ 70 w 77"/>
                  <a:gd name="T19" fmla="*/ 45 h 70"/>
                  <a:gd name="T20" fmla="*/ 77 w 77"/>
                  <a:gd name="T21" fmla="*/ 26 h 70"/>
                  <a:gd name="T22" fmla="*/ 64 w 77"/>
                  <a:gd name="T23" fmla="*/ 13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"/>
                  <a:gd name="T37" fmla="*/ 0 h 70"/>
                  <a:gd name="T38" fmla="*/ 77 w 77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" h="70">
                    <a:moveTo>
                      <a:pt x="64" y="13"/>
                    </a:moveTo>
                    <a:lnTo>
                      <a:pt x="39" y="0"/>
                    </a:lnTo>
                    <a:lnTo>
                      <a:pt x="26" y="0"/>
                    </a:lnTo>
                    <a:lnTo>
                      <a:pt x="7" y="19"/>
                    </a:lnTo>
                    <a:lnTo>
                      <a:pt x="0" y="32"/>
                    </a:lnTo>
                    <a:lnTo>
                      <a:pt x="7" y="51"/>
                    </a:lnTo>
                    <a:lnTo>
                      <a:pt x="20" y="64"/>
                    </a:lnTo>
                    <a:lnTo>
                      <a:pt x="39" y="70"/>
                    </a:lnTo>
                    <a:lnTo>
                      <a:pt x="58" y="57"/>
                    </a:lnTo>
                    <a:lnTo>
                      <a:pt x="70" y="45"/>
                    </a:lnTo>
                    <a:lnTo>
                      <a:pt x="77" y="26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82" name="Freeform 91"/>
              <p:cNvSpPr>
                <a:spLocks/>
              </p:cNvSpPr>
              <p:nvPr/>
            </p:nvSpPr>
            <p:spPr bwMode="auto">
              <a:xfrm>
                <a:off x="5205736" y="3082764"/>
                <a:ext cx="187027" cy="181137"/>
              </a:xfrm>
              <a:custGeom>
                <a:avLst/>
                <a:gdLst>
                  <a:gd name="T0" fmla="*/ 57 w 70"/>
                  <a:gd name="T1" fmla="*/ 6 h 69"/>
                  <a:gd name="T2" fmla="*/ 44 w 70"/>
                  <a:gd name="T3" fmla="*/ 0 h 69"/>
                  <a:gd name="T4" fmla="*/ 25 w 70"/>
                  <a:gd name="T5" fmla="*/ 0 h 69"/>
                  <a:gd name="T6" fmla="*/ 6 w 70"/>
                  <a:gd name="T7" fmla="*/ 0 h 69"/>
                  <a:gd name="T8" fmla="*/ 0 w 70"/>
                  <a:gd name="T9" fmla="*/ 25 h 69"/>
                  <a:gd name="T10" fmla="*/ 0 w 70"/>
                  <a:gd name="T11" fmla="*/ 50 h 69"/>
                  <a:gd name="T12" fmla="*/ 19 w 70"/>
                  <a:gd name="T13" fmla="*/ 69 h 69"/>
                  <a:gd name="T14" fmla="*/ 51 w 70"/>
                  <a:gd name="T15" fmla="*/ 69 h 69"/>
                  <a:gd name="T16" fmla="*/ 70 w 70"/>
                  <a:gd name="T17" fmla="*/ 63 h 69"/>
                  <a:gd name="T18" fmla="*/ 70 w 70"/>
                  <a:gd name="T19" fmla="*/ 38 h 69"/>
                  <a:gd name="T20" fmla="*/ 63 w 70"/>
                  <a:gd name="T21" fmla="*/ 19 h 69"/>
                  <a:gd name="T22" fmla="*/ 57 w 70"/>
                  <a:gd name="T23" fmla="*/ 6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69"/>
                  <a:gd name="T38" fmla="*/ 70 w 70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69">
                    <a:moveTo>
                      <a:pt x="57" y="6"/>
                    </a:move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19" y="69"/>
                    </a:lnTo>
                    <a:lnTo>
                      <a:pt x="51" y="69"/>
                    </a:lnTo>
                    <a:lnTo>
                      <a:pt x="70" y="63"/>
                    </a:lnTo>
                    <a:lnTo>
                      <a:pt x="70" y="38"/>
                    </a:lnTo>
                    <a:lnTo>
                      <a:pt x="63" y="19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83" name="Freeform 92"/>
              <p:cNvSpPr>
                <a:spLocks/>
              </p:cNvSpPr>
              <p:nvPr/>
            </p:nvSpPr>
            <p:spPr bwMode="auto">
              <a:xfrm>
                <a:off x="5286699" y="2862263"/>
                <a:ext cx="133672" cy="156085"/>
              </a:xfrm>
              <a:custGeom>
                <a:avLst/>
                <a:gdLst>
                  <a:gd name="T0" fmla="*/ 50 w 76"/>
                  <a:gd name="T1" fmla="*/ 6 h 82"/>
                  <a:gd name="T2" fmla="*/ 31 w 76"/>
                  <a:gd name="T3" fmla="*/ 0 h 82"/>
                  <a:gd name="T4" fmla="*/ 19 w 76"/>
                  <a:gd name="T5" fmla="*/ 12 h 82"/>
                  <a:gd name="T6" fmla="*/ 0 w 76"/>
                  <a:gd name="T7" fmla="*/ 31 h 82"/>
                  <a:gd name="T8" fmla="*/ 0 w 76"/>
                  <a:gd name="T9" fmla="*/ 57 h 82"/>
                  <a:gd name="T10" fmla="*/ 6 w 76"/>
                  <a:gd name="T11" fmla="*/ 69 h 82"/>
                  <a:gd name="T12" fmla="*/ 38 w 76"/>
                  <a:gd name="T13" fmla="*/ 82 h 82"/>
                  <a:gd name="T14" fmla="*/ 63 w 76"/>
                  <a:gd name="T15" fmla="*/ 82 h 82"/>
                  <a:gd name="T16" fmla="*/ 76 w 76"/>
                  <a:gd name="T17" fmla="*/ 69 h 82"/>
                  <a:gd name="T18" fmla="*/ 76 w 76"/>
                  <a:gd name="T19" fmla="*/ 50 h 82"/>
                  <a:gd name="T20" fmla="*/ 76 w 76"/>
                  <a:gd name="T21" fmla="*/ 31 h 82"/>
                  <a:gd name="T22" fmla="*/ 69 w 76"/>
                  <a:gd name="T23" fmla="*/ 19 h 82"/>
                  <a:gd name="T24" fmla="*/ 57 w 76"/>
                  <a:gd name="T25" fmla="*/ 6 h 82"/>
                  <a:gd name="T26" fmla="*/ 44 w 76"/>
                  <a:gd name="T27" fmla="*/ 0 h 82"/>
                  <a:gd name="T28" fmla="*/ 31 w 76"/>
                  <a:gd name="T29" fmla="*/ 0 h 82"/>
                  <a:gd name="T30" fmla="*/ 50 w 76"/>
                  <a:gd name="T31" fmla="*/ 6 h 8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82"/>
                  <a:gd name="T50" fmla="*/ 76 w 76"/>
                  <a:gd name="T51" fmla="*/ 82 h 8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82">
                    <a:moveTo>
                      <a:pt x="50" y="6"/>
                    </a:moveTo>
                    <a:lnTo>
                      <a:pt x="31" y="0"/>
                    </a:lnTo>
                    <a:lnTo>
                      <a:pt x="19" y="12"/>
                    </a:lnTo>
                    <a:lnTo>
                      <a:pt x="0" y="31"/>
                    </a:lnTo>
                    <a:lnTo>
                      <a:pt x="0" y="57"/>
                    </a:lnTo>
                    <a:lnTo>
                      <a:pt x="6" y="69"/>
                    </a:lnTo>
                    <a:lnTo>
                      <a:pt x="38" y="82"/>
                    </a:lnTo>
                    <a:lnTo>
                      <a:pt x="63" y="82"/>
                    </a:lnTo>
                    <a:lnTo>
                      <a:pt x="76" y="69"/>
                    </a:lnTo>
                    <a:lnTo>
                      <a:pt x="76" y="50"/>
                    </a:lnTo>
                    <a:lnTo>
                      <a:pt x="76" y="31"/>
                    </a:lnTo>
                    <a:lnTo>
                      <a:pt x="69" y="19"/>
                    </a:lnTo>
                    <a:lnTo>
                      <a:pt x="57" y="6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373" name="Freeform 94"/>
            <p:cNvSpPr>
              <a:spLocks/>
            </p:cNvSpPr>
            <p:nvPr/>
          </p:nvSpPr>
          <p:spPr bwMode="auto">
            <a:xfrm>
              <a:off x="2686051" y="3082925"/>
              <a:ext cx="2487613" cy="1047750"/>
            </a:xfrm>
            <a:custGeom>
              <a:avLst/>
              <a:gdLst>
                <a:gd name="T0" fmla="*/ 0 w 1567"/>
                <a:gd name="T1" fmla="*/ 660 h 660"/>
                <a:gd name="T2" fmla="*/ 368 w 1567"/>
                <a:gd name="T3" fmla="*/ 381 h 660"/>
                <a:gd name="T4" fmla="*/ 1567 w 1567"/>
                <a:gd name="T5" fmla="*/ 0 h 660"/>
                <a:gd name="T6" fmla="*/ 0 60000 65536"/>
                <a:gd name="T7" fmla="*/ 0 60000 65536"/>
                <a:gd name="T8" fmla="*/ 0 60000 65536"/>
                <a:gd name="T9" fmla="*/ 0 w 1567"/>
                <a:gd name="T10" fmla="*/ 0 h 660"/>
                <a:gd name="T11" fmla="*/ 1567 w 1567"/>
                <a:gd name="T12" fmla="*/ 660 h 6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7" h="660">
                  <a:moveTo>
                    <a:pt x="0" y="660"/>
                  </a:moveTo>
                  <a:lnTo>
                    <a:pt x="368" y="381"/>
                  </a:lnTo>
                  <a:lnTo>
                    <a:pt x="156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7371" name="Oval 95"/>
          <p:cNvSpPr>
            <a:spLocks noChangeArrowheads="1"/>
          </p:cNvSpPr>
          <p:nvPr/>
        </p:nvSpPr>
        <p:spPr bwMode="auto">
          <a:xfrm>
            <a:off x="2655888" y="4092575"/>
            <a:ext cx="50800" cy="6032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21" name="Group 145"/>
          <p:cNvGrpSpPr>
            <a:grpSpLocks/>
          </p:cNvGrpSpPr>
          <p:nvPr/>
        </p:nvGrpSpPr>
        <p:grpSpPr bwMode="auto">
          <a:xfrm>
            <a:off x="2665414" y="2767013"/>
            <a:ext cx="1243013" cy="1014412"/>
            <a:chOff x="1685" y="1743"/>
            <a:chExt cx="783" cy="639"/>
          </a:xfrm>
        </p:grpSpPr>
        <p:grpSp>
          <p:nvGrpSpPr>
            <p:cNvPr id="57357" name="Group 146"/>
            <p:cNvGrpSpPr>
              <a:grpSpLocks/>
            </p:cNvGrpSpPr>
            <p:nvPr/>
          </p:nvGrpSpPr>
          <p:grpSpPr bwMode="auto">
            <a:xfrm>
              <a:off x="1705" y="1743"/>
              <a:ext cx="763" cy="616"/>
              <a:chOff x="1705" y="1743"/>
              <a:chExt cx="763" cy="616"/>
            </a:xfrm>
          </p:grpSpPr>
          <p:sp>
            <p:nvSpPr>
              <p:cNvPr id="57359" name="Rectangle 147"/>
              <p:cNvSpPr>
                <a:spLocks noChangeArrowheads="1"/>
              </p:cNvSpPr>
              <p:nvPr/>
            </p:nvSpPr>
            <p:spPr bwMode="auto">
              <a:xfrm>
                <a:off x="2345" y="1743"/>
                <a:ext cx="12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900">
                    <a:solidFill>
                      <a:srgbClr val="009900"/>
                    </a:solidFill>
                    <a:latin typeface="Arial"/>
                    <a:cs typeface="Arial"/>
                  </a:rPr>
                  <a:t>L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60" name="Oval 148"/>
              <p:cNvSpPr>
                <a:spLocks noChangeArrowheads="1"/>
              </p:cNvSpPr>
              <p:nvPr/>
            </p:nvSpPr>
            <p:spPr bwMode="auto">
              <a:xfrm>
                <a:off x="1961" y="1810"/>
                <a:ext cx="337" cy="33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61" name="Line 149"/>
              <p:cNvSpPr>
                <a:spLocks noChangeShapeType="1"/>
              </p:cNvSpPr>
              <p:nvPr/>
            </p:nvSpPr>
            <p:spPr bwMode="auto">
              <a:xfrm flipV="1">
                <a:off x="2238" y="1851"/>
                <a:ext cx="88" cy="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62" name="Rectangle 150"/>
              <p:cNvSpPr>
                <a:spLocks noChangeArrowheads="1"/>
              </p:cNvSpPr>
              <p:nvPr/>
            </p:nvSpPr>
            <p:spPr bwMode="auto">
              <a:xfrm>
                <a:off x="2377" y="1889"/>
                <a:ext cx="83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300" i="0" baseline="-18000" dirty="0" err="1" smtClean="0">
                    <a:solidFill>
                      <a:srgbClr val="0033CC"/>
                    </a:solidFill>
                    <a:latin typeface="Arial"/>
                    <a:cs typeface="Arial"/>
                    <a:sym typeface="Symbol" charset="2"/>
                  </a:rPr>
                  <a:t>α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57363" name="Line 151"/>
              <p:cNvSpPr>
                <a:spLocks noChangeShapeType="1"/>
              </p:cNvSpPr>
              <p:nvPr/>
            </p:nvSpPr>
            <p:spPr bwMode="auto">
              <a:xfrm flipV="1">
                <a:off x="1705" y="2003"/>
                <a:ext cx="260" cy="3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grpSp>
            <p:nvGrpSpPr>
              <p:cNvPr id="57364" name="Group 152"/>
              <p:cNvGrpSpPr>
                <a:grpSpLocks/>
              </p:cNvGrpSpPr>
              <p:nvPr/>
            </p:nvGrpSpPr>
            <p:grpSpPr bwMode="auto">
              <a:xfrm>
                <a:off x="1984" y="1845"/>
                <a:ext cx="273" cy="266"/>
                <a:chOff x="1984" y="1869"/>
                <a:chExt cx="273" cy="266"/>
              </a:xfrm>
            </p:grpSpPr>
            <p:sp>
              <p:nvSpPr>
                <p:cNvPr id="57366" name="Freeform 153"/>
                <p:cNvSpPr>
                  <a:spLocks/>
                </p:cNvSpPr>
                <p:nvPr/>
              </p:nvSpPr>
              <p:spPr bwMode="auto">
                <a:xfrm>
                  <a:off x="2123" y="1970"/>
                  <a:ext cx="51" cy="64"/>
                </a:xfrm>
                <a:custGeom>
                  <a:avLst/>
                  <a:gdLst>
                    <a:gd name="T0" fmla="*/ 7 w 51"/>
                    <a:gd name="T1" fmla="*/ 0 h 64"/>
                    <a:gd name="T2" fmla="*/ 0 w 51"/>
                    <a:gd name="T3" fmla="*/ 26 h 64"/>
                    <a:gd name="T4" fmla="*/ 0 w 51"/>
                    <a:gd name="T5" fmla="*/ 45 h 64"/>
                    <a:gd name="T6" fmla="*/ 7 w 51"/>
                    <a:gd name="T7" fmla="*/ 64 h 64"/>
                    <a:gd name="T8" fmla="*/ 19 w 51"/>
                    <a:gd name="T9" fmla="*/ 64 h 64"/>
                    <a:gd name="T10" fmla="*/ 38 w 51"/>
                    <a:gd name="T11" fmla="*/ 57 h 64"/>
                    <a:gd name="T12" fmla="*/ 51 w 51"/>
                    <a:gd name="T13" fmla="*/ 38 h 64"/>
                    <a:gd name="T14" fmla="*/ 45 w 51"/>
                    <a:gd name="T15" fmla="*/ 19 h 64"/>
                    <a:gd name="T16" fmla="*/ 38 w 51"/>
                    <a:gd name="T17" fmla="*/ 13 h 64"/>
                    <a:gd name="T18" fmla="*/ 19 w 51"/>
                    <a:gd name="T19" fmla="*/ 7 h 64"/>
                    <a:gd name="T20" fmla="*/ 7 w 51"/>
                    <a:gd name="T21" fmla="*/ 0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1"/>
                    <a:gd name="T34" fmla="*/ 0 h 64"/>
                    <a:gd name="T35" fmla="*/ 51 w 51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1" h="64">
                      <a:moveTo>
                        <a:pt x="7" y="0"/>
                      </a:moveTo>
                      <a:lnTo>
                        <a:pt x="0" y="26"/>
                      </a:lnTo>
                      <a:lnTo>
                        <a:pt x="0" y="45"/>
                      </a:lnTo>
                      <a:lnTo>
                        <a:pt x="7" y="64"/>
                      </a:lnTo>
                      <a:lnTo>
                        <a:pt x="19" y="64"/>
                      </a:lnTo>
                      <a:lnTo>
                        <a:pt x="38" y="57"/>
                      </a:lnTo>
                      <a:lnTo>
                        <a:pt x="51" y="38"/>
                      </a:lnTo>
                      <a:lnTo>
                        <a:pt x="45" y="19"/>
                      </a:lnTo>
                      <a:lnTo>
                        <a:pt x="38" y="13"/>
                      </a:lnTo>
                      <a:lnTo>
                        <a:pt x="19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367" name="Freeform 154"/>
                <p:cNvSpPr>
                  <a:spLocks/>
                </p:cNvSpPr>
                <p:nvPr/>
              </p:nvSpPr>
              <p:spPr bwMode="auto">
                <a:xfrm>
                  <a:off x="2199" y="2084"/>
                  <a:ext cx="58" cy="51"/>
                </a:xfrm>
                <a:custGeom>
                  <a:avLst/>
                  <a:gdLst>
                    <a:gd name="T0" fmla="*/ 51 w 58"/>
                    <a:gd name="T1" fmla="*/ 7 h 51"/>
                    <a:gd name="T2" fmla="*/ 32 w 58"/>
                    <a:gd name="T3" fmla="*/ 0 h 51"/>
                    <a:gd name="T4" fmla="*/ 19 w 58"/>
                    <a:gd name="T5" fmla="*/ 0 h 51"/>
                    <a:gd name="T6" fmla="*/ 7 w 58"/>
                    <a:gd name="T7" fmla="*/ 13 h 51"/>
                    <a:gd name="T8" fmla="*/ 0 w 58"/>
                    <a:gd name="T9" fmla="*/ 26 h 51"/>
                    <a:gd name="T10" fmla="*/ 7 w 58"/>
                    <a:gd name="T11" fmla="*/ 39 h 51"/>
                    <a:gd name="T12" fmla="*/ 19 w 58"/>
                    <a:gd name="T13" fmla="*/ 45 h 51"/>
                    <a:gd name="T14" fmla="*/ 32 w 58"/>
                    <a:gd name="T15" fmla="*/ 51 h 51"/>
                    <a:gd name="T16" fmla="*/ 45 w 58"/>
                    <a:gd name="T17" fmla="*/ 45 h 51"/>
                    <a:gd name="T18" fmla="*/ 58 w 58"/>
                    <a:gd name="T19" fmla="*/ 32 h 51"/>
                    <a:gd name="T20" fmla="*/ 58 w 58"/>
                    <a:gd name="T21" fmla="*/ 20 h 51"/>
                    <a:gd name="T22" fmla="*/ 51 w 58"/>
                    <a:gd name="T23" fmla="*/ 7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"/>
                    <a:gd name="T37" fmla="*/ 0 h 51"/>
                    <a:gd name="T38" fmla="*/ 58 w 58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" h="51">
                      <a:moveTo>
                        <a:pt x="51" y="7"/>
                      </a:move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7" y="13"/>
                      </a:lnTo>
                      <a:lnTo>
                        <a:pt x="0" y="26"/>
                      </a:lnTo>
                      <a:lnTo>
                        <a:pt x="7" y="39"/>
                      </a:lnTo>
                      <a:lnTo>
                        <a:pt x="19" y="45"/>
                      </a:lnTo>
                      <a:lnTo>
                        <a:pt x="32" y="51"/>
                      </a:lnTo>
                      <a:lnTo>
                        <a:pt x="45" y="45"/>
                      </a:lnTo>
                      <a:lnTo>
                        <a:pt x="58" y="32"/>
                      </a:lnTo>
                      <a:lnTo>
                        <a:pt x="58" y="20"/>
                      </a:ln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368" name="Freeform 155"/>
                <p:cNvSpPr>
                  <a:spLocks/>
                </p:cNvSpPr>
                <p:nvPr/>
              </p:nvSpPr>
              <p:spPr bwMode="auto">
                <a:xfrm>
                  <a:off x="1984" y="2046"/>
                  <a:ext cx="57" cy="58"/>
                </a:xfrm>
                <a:custGeom>
                  <a:avLst/>
                  <a:gdLst>
                    <a:gd name="T0" fmla="*/ 44 w 57"/>
                    <a:gd name="T1" fmla="*/ 13 h 58"/>
                    <a:gd name="T2" fmla="*/ 31 w 57"/>
                    <a:gd name="T3" fmla="*/ 0 h 58"/>
                    <a:gd name="T4" fmla="*/ 19 w 57"/>
                    <a:gd name="T5" fmla="*/ 0 h 58"/>
                    <a:gd name="T6" fmla="*/ 6 w 57"/>
                    <a:gd name="T7" fmla="*/ 7 h 58"/>
                    <a:gd name="T8" fmla="*/ 0 w 57"/>
                    <a:gd name="T9" fmla="*/ 26 h 58"/>
                    <a:gd name="T10" fmla="*/ 0 w 57"/>
                    <a:gd name="T11" fmla="*/ 45 h 58"/>
                    <a:gd name="T12" fmla="*/ 19 w 57"/>
                    <a:gd name="T13" fmla="*/ 58 h 58"/>
                    <a:gd name="T14" fmla="*/ 38 w 57"/>
                    <a:gd name="T15" fmla="*/ 58 h 58"/>
                    <a:gd name="T16" fmla="*/ 50 w 57"/>
                    <a:gd name="T17" fmla="*/ 51 h 58"/>
                    <a:gd name="T18" fmla="*/ 57 w 57"/>
                    <a:gd name="T19" fmla="*/ 32 h 58"/>
                    <a:gd name="T20" fmla="*/ 50 w 57"/>
                    <a:gd name="T21" fmla="*/ 19 h 58"/>
                    <a:gd name="T22" fmla="*/ 44 w 57"/>
                    <a:gd name="T23" fmla="*/ 13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7"/>
                    <a:gd name="T37" fmla="*/ 0 h 58"/>
                    <a:gd name="T38" fmla="*/ 57 w 57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7" h="58">
                      <a:moveTo>
                        <a:pt x="44" y="13"/>
                      </a:move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6" y="7"/>
                      </a:lnTo>
                      <a:lnTo>
                        <a:pt x="0" y="26"/>
                      </a:lnTo>
                      <a:lnTo>
                        <a:pt x="0" y="45"/>
                      </a:lnTo>
                      <a:lnTo>
                        <a:pt x="19" y="58"/>
                      </a:lnTo>
                      <a:lnTo>
                        <a:pt x="38" y="58"/>
                      </a:lnTo>
                      <a:lnTo>
                        <a:pt x="50" y="51"/>
                      </a:lnTo>
                      <a:lnTo>
                        <a:pt x="57" y="32"/>
                      </a:lnTo>
                      <a:lnTo>
                        <a:pt x="50" y="19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7369" name="Freeform 156"/>
                <p:cNvSpPr>
                  <a:spLocks/>
                </p:cNvSpPr>
                <p:nvPr/>
              </p:nvSpPr>
              <p:spPr bwMode="auto">
                <a:xfrm>
                  <a:off x="2034" y="1869"/>
                  <a:ext cx="58" cy="63"/>
                </a:xfrm>
                <a:custGeom>
                  <a:avLst/>
                  <a:gdLst>
                    <a:gd name="T0" fmla="*/ 39 w 58"/>
                    <a:gd name="T1" fmla="*/ 0 h 63"/>
                    <a:gd name="T2" fmla="*/ 26 w 58"/>
                    <a:gd name="T3" fmla="*/ 0 h 63"/>
                    <a:gd name="T4" fmla="*/ 13 w 58"/>
                    <a:gd name="T5" fmla="*/ 6 h 63"/>
                    <a:gd name="T6" fmla="*/ 0 w 58"/>
                    <a:gd name="T7" fmla="*/ 25 h 63"/>
                    <a:gd name="T8" fmla="*/ 0 w 58"/>
                    <a:gd name="T9" fmla="*/ 38 h 63"/>
                    <a:gd name="T10" fmla="*/ 7 w 58"/>
                    <a:gd name="T11" fmla="*/ 51 h 63"/>
                    <a:gd name="T12" fmla="*/ 26 w 58"/>
                    <a:gd name="T13" fmla="*/ 63 h 63"/>
                    <a:gd name="T14" fmla="*/ 45 w 58"/>
                    <a:gd name="T15" fmla="*/ 63 h 63"/>
                    <a:gd name="T16" fmla="*/ 58 w 58"/>
                    <a:gd name="T17" fmla="*/ 51 h 63"/>
                    <a:gd name="T18" fmla="*/ 58 w 58"/>
                    <a:gd name="T19" fmla="*/ 38 h 63"/>
                    <a:gd name="T20" fmla="*/ 58 w 58"/>
                    <a:gd name="T21" fmla="*/ 25 h 63"/>
                    <a:gd name="T22" fmla="*/ 51 w 58"/>
                    <a:gd name="T23" fmla="*/ 12 h 63"/>
                    <a:gd name="T24" fmla="*/ 45 w 58"/>
                    <a:gd name="T25" fmla="*/ 6 h 63"/>
                    <a:gd name="T26" fmla="*/ 32 w 58"/>
                    <a:gd name="T27" fmla="*/ 0 h 63"/>
                    <a:gd name="T28" fmla="*/ 26 w 58"/>
                    <a:gd name="T29" fmla="*/ 0 h 63"/>
                    <a:gd name="T30" fmla="*/ 39 w 58"/>
                    <a:gd name="T31" fmla="*/ 0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8"/>
                    <a:gd name="T49" fmla="*/ 0 h 63"/>
                    <a:gd name="T50" fmla="*/ 58 w 58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8" h="63">
                      <a:moveTo>
                        <a:pt x="39" y="0"/>
                      </a:moveTo>
                      <a:lnTo>
                        <a:pt x="26" y="0"/>
                      </a:lnTo>
                      <a:lnTo>
                        <a:pt x="13" y="6"/>
                      </a:lnTo>
                      <a:lnTo>
                        <a:pt x="0" y="25"/>
                      </a:lnTo>
                      <a:lnTo>
                        <a:pt x="0" y="38"/>
                      </a:lnTo>
                      <a:lnTo>
                        <a:pt x="7" y="51"/>
                      </a:lnTo>
                      <a:lnTo>
                        <a:pt x="26" y="63"/>
                      </a:lnTo>
                      <a:lnTo>
                        <a:pt x="45" y="63"/>
                      </a:lnTo>
                      <a:lnTo>
                        <a:pt x="58" y="51"/>
                      </a:lnTo>
                      <a:lnTo>
                        <a:pt x="58" y="38"/>
                      </a:lnTo>
                      <a:lnTo>
                        <a:pt x="58" y="25"/>
                      </a:lnTo>
                      <a:lnTo>
                        <a:pt x="51" y="12"/>
                      </a:lnTo>
                      <a:lnTo>
                        <a:pt x="45" y="6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7365" name="Line 157"/>
              <p:cNvSpPr>
                <a:spLocks noChangeShapeType="1"/>
              </p:cNvSpPr>
              <p:nvPr/>
            </p:nvSpPr>
            <p:spPr bwMode="auto">
              <a:xfrm flipV="1">
                <a:off x="2231" y="2048"/>
                <a:ext cx="152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358" name="Oval 158"/>
            <p:cNvSpPr>
              <a:spLocks noChangeArrowheads="1"/>
            </p:cNvSpPr>
            <p:nvPr/>
          </p:nvSpPr>
          <p:spPr bwMode="auto">
            <a:xfrm>
              <a:off x="1685" y="2344"/>
              <a:ext cx="32" cy="3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reeform 378"/>
          <p:cNvSpPr>
            <a:spLocks/>
          </p:cNvSpPr>
          <p:nvPr/>
        </p:nvSpPr>
        <p:spPr bwMode="auto">
          <a:xfrm>
            <a:off x="3209925" y="1063625"/>
            <a:ext cx="2901950" cy="1041400"/>
          </a:xfrm>
          <a:custGeom>
            <a:avLst/>
            <a:gdLst>
              <a:gd name="T0" fmla="*/ 0 w 2432"/>
              <a:gd name="T1" fmla="*/ 0 h 880"/>
              <a:gd name="T2" fmla="*/ 0 w 2432"/>
              <a:gd name="T3" fmla="*/ 2147483647 h 880"/>
              <a:gd name="T4" fmla="*/ 2147483647 w 2432"/>
              <a:gd name="T5" fmla="*/ 2147483647 h 880"/>
              <a:gd name="T6" fmla="*/ 2147483647 w 2432"/>
              <a:gd name="T7" fmla="*/ 2147483647 h 880"/>
              <a:gd name="T8" fmla="*/ 2147483647 w 2432"/>
              <a:gd name="T9" fmla="*/ 2147483647 h 880"/>
              <a:gd name="T10" fmla="*/ 2147483647 w 2432"/>
              <a:gd name="T11" fmla="*/ 2147483647 h 880"/>
              <a:gd name="T12" fmla="*/ 2147483647 w 2432"/>
              <a:gd name="T13" fmla="*/ 2147483647 h 880"/>
              <a:gd name="T14" fmla="*/ 2147483647 w 2432"/>
              <a:gd name="T15" fmla="*/ 2147483647 h 880"/>
              <a:gd name="T16" fmla="*/ 2147483647 w 2432"/>
              <a:gd name="T17" fmla="*/ 2147483647 h 880"/>
              <a:gd name="T18" fmla="*/ 2147483647 w 2432"/>
              <a:gd name="T19" fmla="*/ 2147483647 h 880"/>
              <a:gd name="T20" fmla="*/ 2147483647 w 2432"/>
              <a:gd name="T21" fmla="*/ 2147483647 h 880"/>
              <a:gd name="T22" fmla="*/ 2147483647 w 2432"/>
              <a:gd name="T23" fmla="*/ 0 h 880"/>
              <a:gd name="T24" fmla="*/ 0 w 2432"/>
              <a:gd name="T25" fmla="*/ 0 h 8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32"/>
              <a:gd name="T40" fmla="*/ 0 h 880"/>
              <a:gd name="T41" fmla="*/ 2432 w 2432"/>
              <a:gd name="T42" fmla="*/ 880 h 8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32" h="880">
                <a:moveTo>
                  <a:pt x="0" y="0"/>
                </a:moveTo>
                <a:lnTo>
                  <a:pt x="0" y="104"/>
                </a:lnTo>
                <a:lnTo>
                  <a:pt x="120" y="184"/>
                </a:lnTo>
                <a:lnTo>
                  <a:pt x="312" y="296"/>
                </a:lnTo>
                <a:lnTo>
                  <a:pt x="696" y="480"/>
                </a:lnTo>
                <a:lnTo>
                  <a:pt x="1088" y="664"/>
                </a:lnTo>
                <a:lnTo>
                  <a:pt x="1408" y="808"/>
                </a:lnTo>
                <a:lnTo>
                  <a:pt x="1512" y="880"/>
                </a:lnTo>
                <a:lnTo>
                  <a:pt x="1824" y="792"/>
                </a:lnTo>
                <a:lnTo>
                  <a:pt x="2160" y="696"/>
                </a:lnTo>
                <a:lnTo>
                  <a:pt x="2432" y="608"/>
                </a:lnTo>
                <a:lnTo>
                  <a:pt x="2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396" name="Line 379"/>
          <p:cNvSpPr>
            <a:spLocks noChangeShapeType="1"/>
          </p:cNvSpPr>
          <p:nvPr/>
        </p:nvSpPr>
        <p:spPr bwMode="auto">
          <a:xfrm>
            <a:off x="3733800" y="2114550"/>
            <a:ext cx="2336800" cy="1588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397" name="Rectangle 380"/>
          <p:cNvSpPr>
            <a:spLocks noChangeArrowheads="1"/>
          </p:cNvSpPr>
          <p:nvPr/>
        </p:nvSpPr>
        <p:spPr bwMode="auto">
          <a:xfrm>
            <a:off x="3711575" y="1717675"/>
            <a:ext cx="178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CC00"/>
                </a:solidFill>
                <a:latin typeface="Arial"/>
                <a:cs typeface="Arial"/>
              </a:rPr>
              <a:t>L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59398" name="Rectangle 381"/>
          <p:cNvSpPr>
            <a:spLocks noChangeArrowheads="1"/>
          </p:cNvSpPr>
          <p:nvPr/>
        </p:nvSpPr>
        <p:spPr bwMode="auto">
          <a:xfrm>
            <a:off x="3844925" y="1717675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399" name="Rectangle 382"/>
          <p:cNvSpPr>
            <a:spLocks noChangeArrowheads="1"/>
          </p:cNvSpPr>
          <p:nvPr/>
        </p:nvSpPr>
        <p:spPr bwMode="auto">
          <a:xfrm>
            <a:off x="3998913" y="1704975"/>
            <a:ext cx="133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0033CC"/>
                </a:solidFill>
                <a:latin typeface="Arial"/>
                <a:cs typeface="Arial"/>
              </a:rPr>
              <a:t>α</a:t>
            </a:r>
            <a:endParaRPr lang="en-US" sz="1800" i="0" dirty="0">
              <a:latin typeface="Arial"/>
              <a:cs typeface="Arial"/>
            </a:endParaRPr>
          </a:p>
        </p:txBody>
      </p:sp>
      <p:sp>
        <p:nvSpPr>
          <p:cNvPr id="59400" name="Rectangle 383"/>
          <p:cNvSpPr>
            <a:spLocks noChangeArrowheads="1"/>
          </p:cNvSpPr>
          <p:nvPr/>
        </p:nvSpPr>
        <p:spPr bwMode="auto">
          <a:xfrm>
            <a:off x="5605463" y="1885950"/>
            <a:ext cx="178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CC00"/>
                </a:solidFill>
                <a:latin typeface="Arial"/>
                <a:cs typeface="Arial"/>
              </a:rPr>
              <a:t>L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59401" name="Rectangle 384"/>
          <p:cNvSpPr>
            <a:spLocks noChangeArrowheads="1"/>
          </p:cNvSpPr>
          <p:nvPr/>
        </p:nvSpPr>
        <p:spPr bwMode="auto">
          <a:xfrm>
            <a:off x="5729288" y="1885950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02" name="Rectangle 385"/>
          <p:cNvSpPr>
            <a:spLocks noChangeArrowheads="1"/>
          </p:cNvSpPr>
          <p:nvPr/>
        </p:nvSpPr>
        <p:spPr bwMode="auto">
          <a:xfrm>
            <a:off x="5853113" y="1878013"/>
            <a:ext cx="132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FF6600"/>
                </a:solidFill>
                <a:latin typeface="Arial"/>
                <a:cs typeface="Arial"/>
              </a:rPr>
              <a:t>β</a:t>
            </a:r>
            <a:endParaRPr lang="en-US" sz="1800" i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59403" name="Rectangle 386"/>
          <p:cNvSpPr>
            <a:spLocks noChangeArrowheads="1"/>
          </p:cNvSpPr>
          <p:nvPr/>
        </p:nvSpPr>
        <p:spPr bwMode="auto">
          <a:xfrm>
            <a:off x="4379913" y="2319338"/>
            <a:ext cx="133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0033CC"/>
                </a:solidFill>
                <a:latin typeface="Arial"/>
                <a:cs typeface="Arial"/>
              </a:rPr>
              <a:t>α</a:t>
            </a:r>
            <a:endParaRPr lang="en-US" sz="1800" i="0" dirty="0">
              <a:latin typeface="Arial"/>
              <a:cs typeface="Arial"/>
            </a:endParaRPr>
          </a:p>
        </p:txBody>
      </p:sp>
      <p:sp>
        <p:nvSpPr>
          <p:cNvPr id="59404" name="Rectangle 387"/>
          <p:cNvSpPr>
            <a:spLocks noChangeArrowheads="1"/>
          </p:cNvSpPr>
          <p:nvPr/>
        </p:nvSpPr>
        <p:spPr bwMode="auto">
          <a:xfrm>
            <a:off x="4559300" y="231933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05" name="Rectangle 388"/>
          <p:cNvSpPr>
            <a:spLocks noChangeArrowheads="1"/>
          </p:cNvSpPr>
          <p:nvPr/>
        </p:nvSpPr>
        <p:spPr bwMode="auto">
          <a:xfrm>
            <a:off x="4730750" y="2319338"/>
            <a:ext cx="132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993300"/>
                </a:solidFill>
                <a:latin typeface="Arial"/>
                <a:cs typeface="Arial"/>
              </a:rPr>
              <a:t>β</a:t>
            </a:r>
            <a:endParaRPr lang="en-US" sz="1800" i="0" dirty="0">
              <a:latin typeface="Arial"/>
              <a:cs typeface="Arial"/>
            </a:endParaRPr>
          </a:p>
        </p:txBody>
      </p:sp>
      <p:sp>
        <p:nvSpPr>
          <p:cNvPr id="59406" name="Rectangle 389"/>
          <p:cNvSpPr>
            <a:spLocks noChangeArrowheads="1"/>
          </p:cNvSpPr>
          <p:nvPr/>
        </p:nvSpPr>
        <p:spPr bwMode="auto">
          <a:xfrm>
            <a:off x="2855913" y="1924050"/>
            <a:ext cx="2995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07" name="Rectangle 390"/>
          <p:cNvSpPr>
            <a:spLocks noChangeArrowheads="1"/>
          </p:cNvSpPr>
          <p:nvPr/>
        </p:nvSpPr>
        <p:spPr bwMode="auto">
          <a:xfrm>
            <a:off x="3189288" y="1924050"/>
            <a:ext cx="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08" name="Line 391"/>
          <p:cNvSpPr>
            <a:spLocks noChangeShapeType="1"/>
          </p:cNvSpPr>
          <p:nvPr/>
        </p:nvSpPr>
        <p:spPr bwMode="auto">
          <a:xfrm>
            <a:off x="4375150" y="3203575"/>
            <a:ext cx="0" cy="38100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09" name="Oval 392"/>
          <p:cNvSpPr>
            <a:spLocks noChangeArrowheads="1"/>
          </p:cNvSpPr>
          <p:nvPr/>
        </p:nvSpPr>
        <p:spPr bwMode="auto">
          <a:xfrm>
            <a:off x="4989513" y="2095500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10" name="Rectangle 393"/>
          <p:cNvSpPr>
            <a:spLocks noChangeArrowheads="1"/>
          </p:cNvSpPr>
          <p:nvPr/>
        </p:nvSpPr>
        <p:spPr bwMode="auto">
          <a:xfrm>
            <a:off x="6380163" y="3222625"/>
            <a:ext cx="1088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, wt% Sn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1" name="Rectangle 394"/>
          <p:cNvSpPr>
            <a:spLocks noChangeArrowheads="1"/>
          </p:cNvSpPr>
          <p:nvPr/>
        </p:nvSpPr>
        <p:spPr bwMode="auto">
          <a:xfrm>
            <a:off x="3695700" y="3330575"/>
            <a:ext cx="199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2" name="Rectangle 395"/>
          <p:cNvSpPr>
            <a:spLocks noChangeArrowheads="1"/>
          </p:cNvSpPr>
          <p:nvPr/>
        </p:nvSpPr>
        <p:spPr bwMode="auto">
          <a:xfrm>
            <a:off x="4865688" y="3330575"/>
            <a:ext cx="199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60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3" name="Rectangle 396"/>
          <p:cNvSpPr>
            <a:spLocks noChangeArrowheads="1"/>
          </p:cNvSpPr>
          <p:nvPr/>
        </p:nvSpPr>
        <p:spPr bwMode="auto">
          <a:xfrm>
            <a:off x="5434013" y="3330575"/>
            <a:ext cx="199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80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4" name="Rectangle 397"/>
          <p:cNvSpPr>
            <a:spLocks noChangeArrowheads="1"/>
          </p:cNvSpPr>
          <p:nvPr/>
        </p:nvSpPr>
        <p:spPr bwMode="auto">
          <a:xfrm>
            <a:off x="5951538" y="3330575"/>
            <a:ext cx="2995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5" name="Rectangle 398"/>
          <p:cNvSpPr>
            <a:spLocks noChangeArrowheads="1"/>
          </p:cNvSpPr>
          <p:nvPr/>
        </p:nvSpPr>
        <p:spPr bwMode="auto">
          <a:xfrm>
            <a:off x="3190875" y="3330575"/>
            <a:ext cx="998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16" name="Line 399"/>
          <p:cNvSpPr>
            <a:spLocks noChangeShapeType="1"/>
          </p:cNvSpPr>
          <p:nvPr/>
        </p:nvSpPr>
        <p:spPr bwMode="auto">
          <a:xfrm flipV="1">
            <a:off x="379730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17" name="Line 400"/>
          <p:cNvSpPr>
            <a:spLocks noChangeShapeType="1"/>
          </p:cNvSpPr>
          <p:nvPr/>
        </p:nvSpPr>
        <p:spPr bwMode="auto">
          <a:xfrm flipV="1">
            <a:off x="437515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18" name="Line 401"/>
          <p:cNvSpPr>
            <a:spLocks noChangeShapeType="1"/>
          </p:cNvSpPr>
          <p:nvPr/>
        </p:nvSpPr>
        <p:spPr bwMode="auto">
          <a:xfrm flipV="1">
            <a:off x="4953000" y="3203575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19" name="Line 402"/>
          <p:cNvSpPr>
            <a:spLocks noChangeShapeType="1"/>
          </p:cNvSpPr>
          <p:nvPr/>
        </p:nvSpPr>
        <p:spPr bwMode="auto">
          <a:xfrm flipV="1">
            <a:off x="5530850" y="3213100"/>
            <a:ext cx="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20" name="Rectangle 403"/>
          <p:cNvSpPr>
            <a:spLocks noChangeArrowheads="1"/>
          </p:cNvSpPr>
          <p:nvPr/>
        </p:nvSpPr>
        <p:spPr bwMode="auto">
          <a:xfrm>
            <a:off x="2855913" y="1292225"/>
            <a:ext cx="2995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300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21" name="Rectangle 404"/>
          <p:cNvSpPr>
            <a:spLocks noChangeArrowheads="1"/>
          </p:cNvSpPr>
          <p:nvPr/>
        </p:nvSpPr>
        <p:spPr bwMode="auto">
          <a:xfrm>
            <a:off x="3190875" y="1292225"/>
            <a:ext cx="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22" name="Rectangle 405"/>
          <p:cNvSpPr>
            <a:spLocks noChangeArrowheads="1"/>
          </p:cNvSpPr>
          <p:nvPr/>
        </p:nvSpPr>
        <p:spPr bwMode="auto">
          <a:xfrm>
            <a:off x="2855913" y="2579688"/>
            <a:ext cx="2995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23" name="Rectangle 406"/>
          <p:cNvSpPr>
            <a:spLocks noChangeArrowheads="1"/>
          </p:cNvSpPr>
          <p:nvPr/>
        </p:nvSpPr>
        <p:spPr bwMode="auto">
          <a:xfrm>
            <a:off x="3190875" y="2579688"/>
            <a:ext cx="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24" name="Freeform 407"/>
          <p:cNvSpPr>
            <a:spLocks/>
          </p:cNvSpPr>
          <p:nvPr/>
        </p:nvSpPr>
        <p:spPr bwMode="auto">
          <a:xfrm>
            <a:off x="3209925" y="1195388"/>
            <a:ext cx="511175" cy="1800225"/>
          </a:xfrm>
          <a:custGeom>
            <a:avLst/>
            <a:gdLst>
              <a:gd name="T0" fmla="*/ 0 w 432"/>
              <a:gd name="T1" fmla="*/ 0 h 1520"/>
              <a:gd name="T2" fmla="*/ 2147483647 w 432"/>
              <a:gd name="T3" fmla="*/ 2147483647 h 1520"/>
              <a:gd name="T4" fmla="*/ 2147483647 w 432"/>
              <a:gd name="T5" fmla="*/ 2147483647 h 1520"/>
              <a:gd name="T6" fmla="*/ 2147483647 w 432"/>
              <a:gd name="T7" fmla="*/ 2147483647 h 1520"/>
              <a:gd name="T8" fmla="*/ 2147483647 w 432"/>
              <a:gd name="T9" fmla="*/ 2147483647 h 1520"/>
              <a:gd name="T10" fmla="*/ 2147483647 w 432"/>
              <a:gd name="T11" fmla="*/ 2147483647 h 1520"/>
              <a:gd name="T12" fmla="*/ 2147483647 w 432"/>
              <a:gd name="T13" fmla="*/ 2147483647 h 1520"/>
              <a:gd name="T14" fmla="*/ 2147483647 w 432"/>
              <a:gd name="T15" fmla="*/ 2147483647 h 1520"/>
              <a:gd name="T16" fmla="*/ 2147483647 w 432"/>
              <a:gd name="T17" fmla="*/ 2147483647 h 1520"/>
              <a:gd name="T18" fmla="*/ 2147483647 w 432"/>
              <a:gd name="T19" fmla="*/ 2147483647 h 1520"/>
              <a:gd name="T20" fmla="*/ 2147483647 w 432"/>
              <a:gd name="T21" fmla="*/ 2147483647 h 1520"/>
              <a:gd name="T22" fmla="*/ 2147483647 w 432"/>
              <a:gd name="T23" fmla="*/ 2147483647 h 1520"/>
              <a:gd name="T24" fmla="*/ 2147483647 w 432"/>
              <a:gd name="T25" fmla="*/ 2147483647 h 1520"/>
              <a:gd name="T26" fmla="*/ 2147483647 w 432"/>
              <a:gd name="T27" fmla="*/ 2147483647 h 1520"/>
              <a:gd name="T28" fmla="*/ 0 w 432"/>
              <a:gd name="T29" fmla="*/ 2147483647 h 1520"/>
              <a:gd name="T30" fmla="*/ 0 w 432"/>
              <a:gd name="T31" fmla="*/ 0 h 15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2"/>
              <a:gd name="T49" fmla="*/ 0 h 1520"/>
              <a:gd name="T50" fmla="*/ 432 w 432"/>
              <a:gd name="T51" fmla="*/ 1520 h 15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2" h="1520">
                <a:moveTo>
                  <a:pt x="0" y="0"/>
                </a:moveTo>
                <a:lnTo>
                  <a:pt x="96" y="88"/>
                </a:lnTo>
                <a:lnTo>
                  <a:pt x="192" y="208"/>
                </a:lnTo>
                <a:lnTo>
                  <a:pt x="296" y="368"/>
                </a:lnTo>
                <a:lnTo>
                  <a:pt x="368" y="504"/>
                </a:lnTo>
                <a:lnTo>
                  <a:pt x="400" y="632"/>
                </a:lnTo>
                <a:lnTo>
                  <a:pt x="432" y="776"/>
                </a:lnTo>
                <a:lnTo>
                  <a:pt x="336" y="848"/>
                </a:lnTo>
                <a:lnTo>
                  <a:pt x="264" y="928"/>
                </a:lnTo>
                <a:lnTo>
                  <a:pt x="192" y="1040"/>
                </a:lnTo>
                <a:lnTo>
                  <a:pt x="128" y="1192"/>
                </a:lnTo>
                <a:lnTo>
                  <a:pt x="80" y="1352"/>
                </a:lnTo>
                <a:lnTo>
                  <a:pt x="48" y="1480"/>
                </a:lnTo>
                <a:lnTo>
                  <a:pt x="40" y="1520"/>
                </a:lnTo>
                <a:lnTo>
                  <a:pt x="0" y="152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25" name="Freeform 408"/>
          <p:cNvSpPr>
            <a:spLocks/>
          </p:cNvSpPr>
          <p:nvPr/>
        </p:nvSpPr>
        <p:spPr bwMode="auto">
          <a:xfrm>
            <a:off x="6032500" y="1792288"/>
            <a:ext cx="74613" cy="1146175"/>
          </a:xfrm>
          <a:custGeom>
            <a:avLst/>
            <a:gdLst>
              <a:gd name="T0" fmla="*/ 2147483647 w 64"/>
              <a:gd name="T1" fmla="*/ 0 h 968"/>
              <a:gd name="T2" fmla="*/ 2147483647 w 64"/>
              <a:gd name="T3" fmla="*/ 2147483647 h 968"/>
              <a:gd name="T4" fmla="*/ 0 w 64"/>
              <a:gd name="T5" fmla="*/ 2147483647 h 968"/>
              <a:gd name="T6" fmla="*/ 0 w 64"/>
              <a:gd name="T7" fmla="*/ 2147483647 h 968"/>
              <a:gd name="T8" fmla="*/ 2147483647 w 64"/>
              <a:gd name="T9" fmla="*/ 2147483647 h 968"/>
              <a:gd name="T10" fmla="*/ 2147483647 w 64"/>
              <a:gd name="T11" fmla="*/ 2147483647 h 968"/>
              <a:gd name="T12" fmla="*/ 2147483647 w 64"/>
              <a:gd name="T13" fmla="*/ 2147483647 h 968"/>
              <a:gd name="T14" fmla="*/ 2147483647 w 64"/>
              <a:gd name="T15" fmla="*/ 2147483647 h 968"/>
              <a:gd name="T16" fmla="*/ 2147483647 w 64"/>
              <a:gd name="T17" fmla="*/ 2147483647 h 968"/>
              <a:gd name="T18" fmla="*/ 2147483647 w 64"/>
              <a:gd name="T19" fmla="*/ 2147483647 h 968"/>
              <a:gd name="T20" fmla="*/ 2147483647 w 64"/>
              <a:gd name="T21" fmla="*/ 0 h 968"/>
              <a:gd name="T22" fmla="*/ 2147483647 w 64"/>
              <a:gd name="T23" fmla="*/ 0 h 9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4"/>
              <a:gd name="T37" fmla="*/ 0 h 968"/>
              <a:gd name="T38" fmla="*/ 64 w 64"/>
              <a:gd name="T39" fmla="*/ 968 h 9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4" h="968">
                <a:moveTo>
                  <a:pt x="48" y="0"/>
                </a:moveTo>
                <a:lnTo>
                  <a:pt x="24" y="72"/>
                </a:lnTo>
                <a:lnTo>
                  <a:pt x="0" y="160"/>
                </a:lnTo>
                <a:lnTo>
                  <a:pt x="0" y="264"/>
                </a:lnTo>
                <a:lnTo>
                  <a:pt x="8" y="376"/>
                </a:lnTo>
                <a:lnTo>
                  <a:pt x="24" y="504"/>
                </a:lnTo>
                <a:lnTo>
                  <a:pt x="32" y="640"/>
                </a:lnTo>
                <a:lnTo>
                  <a:pt x="40" y="816"/>
                </a:lnTo>
                <a:lnTo>
                  <a:pt x="40" y="968"/>
                </a:lnTo>
                <a:lnTo>
                  <a:pt x="64" y="968"/>
                </a:lnTo>
                <a:lnTo>
                  <a:pt x="64" y="0"/>
                </a:lnTo>
                <a:lnTo>
                  <a:pt x="48" y="0"/>
                </a:lnTo>
                <a:close/>
              </a:path>
            </a:pathLst>
          </a:custGeom>
          <a:solidFill>
            <a:srgbClr val="FFCC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26" name="Freeform 409"/>
          <p:cNvSpPr>
            <a:spLocks/>
          </p:cNvSpPr>
          <p:nvPr/>
        </p:nvSpPr>
        <p:spPr bwMode="auto">
          <a:xfrm>
            <a:off x="6032500" y="1792288"/>
            <a:ext cx="74613" cy="1146175"/>
          </a:xfrm>
          <a:custGeom>
            <a:avLst/>
            <a:gdLst>
              <a:gd name="T0" fmla="*/ 2147483647 w 64"/>
              <a:gd name="T1" fmla="*/ 0 h 968"/>
              <a:gd name="T2" fmla="*/ 2147483647 w 64"/>
              <a:gd name="T3" fmla="*/ 2147483647 h 968"/>
              <a:gd name="T4" fmla="*/ 0 w 64"/>
              <a:gd name="T5" fmla="*/ 2147483647 h 968"/>
              <a:gd name="T6" fmla="*/ 0 w 64"/>
              <a:gd name="T7" fmla="*/ 2147483647 h 968"/>
              <a:gd name="T8" fmla="*/ 2147483647 w 64"/>
              <a:gd name="T9" fmla="*/ 2147483647 h 968"/>
              <a:gd name="T10" fmla="*/ 2147483647 w 64"/>
              <a:gd name="T11" fmla="*/ 2147483647 h 968"/>
              <a:gd name="T12" fmla="*/ 2147483647 w 64"/>
              <a:gd name="T13" fmla="*/ 2147483647 h 968"/>
              <a:gd name="T14" fmla="*/ 2147483647 w 64"/>
              <a:gd name="T15" fmla="*/ 2147483647 h 968"/>
              <a:gd name="T16" fmla="*/ 2147483647 w 64"/>
              <a:gd name="T17" fmla="*/ 2147483647 h 968"/>
              <a:gd name="T18" fmla="*/ 2147483647 w 64"/>
              <a:gd name="T19" fmla="*/ 2147483647 h 968"/>
              <a:gd name="T20" fmla="*/ 2147483647 w 64"/>
              <a:gd name="T21" fmla="*/ 0 h 9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968"/>
              <a:gd name="T35" fmla="*/ 64 w 64"/>
              <a:gd name="T36" fmla="*/ 968 h 9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968">
                <a:moveTo>
                  <a:pt x="48" y="0"/>
                </a:moveTo>
                <a:lnTo>
                  <a:pt x="24" y="72"/>
                </a:lnTo>
                <a:lnTo>
                  <a:pt x="0" y="160"/>
                </a:lnTo>
                <a:lnTo>
                  <a:pt x="0" y="264"/>
                </a:lnTo>
                <a:lnTo>
                  <a:pt x="8" y="376"/>
                </a:lnTo>
                <a:lnTo>
                  <a:pt x="24" y="504"/>
                </a:lnTo>
                <a:lnTo>
                  <a:pt x="32" y="640"/>
                </a:lnTo>
                <a:lnTo>
                  <a:pt x="40" y="816"/>
                </a:lnTo>
                <a:lnTo>
                  <a:pt x="40" y="968"/>
                </a:lnTo>
                <a:lnTo>
                  <a:pt x="64" y="968"/>
                </a:lnTo>
                <a:lnTo>
                  <a:pt x="64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27" name="Rectangle 410"/>
          <p:cNvSpPr>
            <a:spLocks noChangeArrowheads="1"/>
          </p:cNvSpPr>
          <p:nvPr/>
        </p:nvSpPr>
        <p:spPr bwMode="auto">
          <a:xfrm>
            <a:off x="4533900" y="1376363"/>
            <a:ext cx="139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Arial"/>
                <a:cs typeface="Arial"/>
              </a:rPr>
              <a:t>L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28" name="Rectangle 411"/>
          <p:cNvSpPr>
            <a:spLocks noChangeArrowheads="1"/>
          </p:cNvSpPr>
          <p:nvPr/>
        </p:nvSpPr>
        <p:spPr bwMode="auto">
          <a:xfrm>
            <a:off x="3322638" y="1784350"/>
            <a:ext cx="133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006699"/>
                </a:solidFill>
                <a:latin typeface="Arial"/>
                <a:cs typeface="Arial"/>
              </a:rPr>
              <a:t>α</a:t>
            </a:r>
            <a:endParaRPr lang="en-US" sz="1800" i="0" dirty="0">
              <a:latin typeface="Arial"/>
              <a:cs typeface="Arial"/>
            </a:endParaRPr>
          </a:p>
        </p:txBody>
      </p:sp>
      <p:sp>
        <p:nvSpPr>
          <p:cNvPr id="59429" name="Rectangle 412"/>
          <p:cNvSpPr>
            <a:spLocks noChangeArrowheads="1"/>
          </p:cNvSpPr>
          <p:nvPr/>
        </p:nvSpPr>
        <p:spPr bwMode="auto">
          <a:xfrm>
            <a:off x="4876800" y="1944688"/>
            <a:ext cx="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30" name="Line 413"/>
          <p:cNvSpPr>
            <a:spLocks noChangeShapeType="1"/>
          </p:cNvSpPr>
          <p:nvPr/>
        </p:nvSpPr>
        <p:spPr bwMode="auto">
          <a:xfrm flipH="1">
            <a:off x="3252788" y="2995613"/>
            <a:ext cx="952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1" name="Line 414"/>
          <p:cNvSpPr>
            <a:spLocks noChangeShapeType="1"/>
          </p:cNvSpPr>
          <p:nvPr/>
        </p:nvSpPr>
        <p:spPr bwMode="auto">
          <a:xfrm>
            <a:off x="3248025" y="3062288"/>
            <a:ext cx="0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2" name="Line 415"/>
          <p:cNvSpPr>
            <a:spLocks noChangeShapeType="1"/>
          </p:cNvSpPr>
          <p:nvPr/>
        </p:nvSpPr>
        <p:spPr bwMode="auto">
          <a:xfrm>
            <a:off x="3248025" y="3128963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3" name="Line 416"/>
          <p:cNvSpPr>
            <a:spLocks noChangeShapeType="1"/>
          </p:cNvSpPr>
          <p:nvPr/>
        </p:nvSpPr>
        <p:spPr bwMode="auto">
          <a:xfrm>
            <a:off x="6080125" y="2938463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4" name="Line 417"/>
          <p:cNvSpPr>
            <a:spLocks noChangeShapeType="1"/>
          </p:cNvSpPr>
          <p:nvPr/>
        </p:nvSpPr>
        <p:spPr bwMode="auto">
          <a:xfrm>
            <a:off x="6080125" y="3005138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5" name="Line 418"/>
          <p:cNvSpPr>
            <a:spLocks noChangeShapeType="1"/>
          </p:cNvSpPr>
          <p:nvPr/>
        </p:nvSpPr>
        <p:spPr bwMode="auto">
          <a:xfrm>
            <a:off x="6080125" y="307181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6" name="Rectangle 419"/>
          <p:cNvSpPr>
            <a:spLocks noChangeArrowheads="1"/>
          </p:cNvSpPr>
          <p:nvPr/>
        </p:nvSpPr>
        <p:spPr bwMode="auto">
          <a:xfrm>
            <a:off x="3208338" y="1068388"/>
            <a:ext cx="2903537" cy="2216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9437" name="Group 420"/>
          <p:cNvGrpSpPr>
            <a:grpSpLocks/>
          </p:cNvGrpSpPr>
          <p:nvPr/>
        </p:nvGrpSpPr>
        <p:grpSpPr bwMode="auto">
          <a:xfrm>
            <a:off x="3203575" y="1385888"/>
            <a:ext cx="76200" cy="1308100"/>
            <a:chOff x="2009" y="873"/>
            <a:chExt cx="48" cy="824"/>
          </a:xfrm>
        </p:grpSpPr>
        <p:sp>
          <p:nvSpPr>
            <p:cNvPr id="59541" name="Line 421"/>
            <p:cNvSpPr>
              <a:spLocks noChangeShapeType="1"/>
            </p:cNvSpPr>
            <p:nvPr/>
          </p:nvSpPr>
          <p:spPr bwMode="auto">
            <a:xfrm>
              <a:off x="2009" y="1696"/>
              <a:ext cx="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42" name="Line 422"/>
            <p:cNvSpPr>
              <a:spLocks noChangeShapeType="1"/>
            </p:cNvSpPr>
            <p:nvPr/>
          </p:nvSpPr>
          <p:spPr bwMode="auto">
            <a:xfrm>
              <a:off x="2009" y="1285"/>
              <a:ext cx="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43" name="Line 423"/>
            <p:cNvSpPr>
              <a:spLocks noChangeShapeType="1"/>
            </p:cNvSpPr>
            <p:nvPr/>
          </p:nvSpPr>
          <p:spPr bwMode="auto">
            <a:xfrm>
              <a:off x="2009" y="873"/>
              <a:ext cx="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9438" name="Oval 424"/>
          <p:cNvSpPr>
            <a:spLocks noChangeArrowheads="1"/>
          </p:cNvSpPr>
          <p:nvPr/>
        </p:nvSpPr>
        <p:spPr bwMode="auto">
          <a:xfrm>
            <a:off x="6013450" y="2095500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39" name="Oval 425"/>
          <p:cNvSpPr>
            <a:spLocks noChangeArrowheads="1"/>
          </p:cNvSpPr>
          <p:nvPr/>
        </p:nvSpPr>
        <p:spPr bwMode="auto">
          <a:xfrm>
            <a:off x="3711575" y="2095500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40" name="Rectangle 426"/>
          <p:cNvSpPr>
            <a:spLocks noChangeArrowheads="1"/>
          </p:cNvSpPr>
          <p:nvPr/>
        </p:nvSpPr>
        <p:spPr bwMode="auto">
          <a:xfrm>
            <a:off x="6108700" y="1868488"/>
            <a:ext cx="1327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0" dirty="0" err="1" smtClean="0">
                <a:solidFill>
                  <a:srgbClr val="FF6600"/>
                </a:solidFill>
                <a:latin typeface="Arial"/>
                <a:cs typeface="Arial"/>
              </a:rPr>
              <a:t>β</a:t>
            </a:r>
            <a:endParaRPr lang="en-US" sz="1800" i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59441" name="Line 427"/>
          <p:cNvSpPr>
            <a:spLocks noChangeShapeType="1"/>
          </p:cNvSpPr>
          <p:nvPr/>
        </p:nvSpPr>
        <p:spPr bwMode="auto">
          <a:xfrm>
            <a:off x="5006975" y="1812925"/>
            <a:ext cx="0" cy="1800225"/>
          </a:xfrm>
          <a:prstGeom prst="line">
            <a:avLst/>
          </a:prstGeom>
          <a:noFill/>
          <a:ln w="19050">
            <a:solidFill>
              <a:srgbClr val="990099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42" name="Line 430"/>
          <p:cNvSpPr>
            <a:spLocks noChangeShapeType="1"/>
          </p:cNvSpPr>
          <p:nvPr/>
        </p:nvSpPr>
        <p:spPr bwMode="auto">
          <a:xfrm>
            <a:off x="3724275" y="2127250"/>
            <a:ext cx="0" cy="1160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43" name="Line 431"/>
          <p:cNvSpPr>
            <a:spLocks noChangeShapeType="1"/>
          </p:cNvSpPr>
          <p:nvPr/>
        </p:nvSpPr>
        <p:spPr bwMode="auto">
          <a:xfrm>
            <a:off x="6029325" y="2127250"/>
            <a:ext cx="0" cy="11604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44" name="Line 432"/>
          <p:cNvSpPr>
            <a:spLocks noChangeShapeType="1"/>
          </p:cNvSpPr>
          <p:nvPr/>
        </p:nvSpPr>
        <p:spPr bwMode="auto">
          <a:xfrm>
            <a:off x="3163888" y="2114550"/>
            <a:ext cx="1143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45" name="Text Box 433"/>
          <p:cNvSpPr txBox="1">
            <a:spLocks noChangeArrowheads="1"/>
          </p:cNvSpPr>
          <p:nvPr/>
        </p:nvSpPr>
        <p:spPr bwMode="auto">
          <a:xfrm>
            <a:off x="2887663" y="2039938"/>
            <a:ext cx="380528" cy="27699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990099"/>
                </a:solidFill>
                <a:latin typeface="Arial"/>
                <a:cs typeface="Arial"/>
              </a:rPr>
              <a:t>T</a:t>
            </a:r>
            <a:r>
              <a:rPr lang="en-US" sz="1200" baseline="-25000">
                <a:solidFill>
                  <a:srgbClr val="990099"/>
                </a:solidFill>
                <a:latin typeface="Arial"/>
                <a:cs typeface="Arial"/>
              </a:rPr>
              <a:t>E</a:t>
            </a:r>
            <a:endParaRPr lang="en-US" sz="1200">
              <a:solidFill>
                <a:srgbClr val="990099"/>
              </a:solidFill>
              <a:latin typeface="Arial"/>
              <a:cs typeface="Arial"/>
            </a:endParaRPr>
          </a:p>
        </p:txBody>
      </p:sp>
      <p:sp>
        <p:nvSpPr>
          <p:cNvPr id="59446" name="Rectangle 434"/>
          <p:cNvSpPr>
            <a:spLocks noChangeArrowheads="1"/>
          </p:cNvSpPr>
          <p:nvPr/>
        </p:nvSpPr>
        <p:spPr bwMode="auto">
          <a:xfrm>
            <a:off x="4276725" y="3330575"/>
            <a:ext cx="1996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Arial"/>
                <a:cs typeface="Arial"/>
              </a:rPr>
              <a:t>40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48" name="Rectangle 5"/>
          <p:cNvSpPr>
            <a:spLocks noChangeArrowheads="1"/>
          </p:cNvSpPr>
          <p:nvPr/>
        </p:nvSpPr>
        <p:spPr bwMode="auto">
          <a:xfrm>
            <a:off x="6958013" y="2184400"/>
            <a:ext cx="931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Arial"/>
                <a:cs typeface="Arial"/>
              </a:rPr>
              <a:t>System)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59449" name="Rectangle 18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/>
                <a:ea typeface="ＭＳ Ｐゴシック" charset="-128"/>
                <a:cs typeface="Arial"/>
              </a:rPr>
              <a:t>Hypo</a:t>
            </a:r>
            <a:r>
              <a:rPr lang="en-US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eutectic &amp; </a:t>
            </a:r>
            <a:r>
              <a:rPr lang="en-US">
                <a:latin typeface="Arial"/>
                <a:ea typeface="ＭＳ Ｐゴシック" charset="-128"/>
                <a:cs typeface="Arial"/>
              </a:rPr>
              <a:t>Hyper</a:t>
            </a:r>
            <a:r>
              <a:rPr lang="en-US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rPr>
              <a:t>eutectic</a:t>
            </a: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5945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25" y="4419600"/>
            <a:ext cx="1824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52" name="Group 185"/>
          <p:cNvGrpSpPr>
            <a:grpSpLocks/>
          </p:cNvGrpSpPr>
          <p:nvPr/>
        </p:nvGrpSpPr>
        <p:grpSpPr bwMode="auto">
          <a:xfrm>
            <a:off x="4154488" y="5610225"/>
            <a:ext cx="1824037" cy="104775"/>
            <a:chOff x="2617" y="3534"/>
            <a:chExt cx="1149" cy="66"/>
          </a:xfrm>
        </p:grpSpPr>
        <p:sp>
          <p:nvSpPr>
            <p:cNvPr id="59538" name="Freeform 186"/>
            <p:cNvSpPr>
              <a:spLocks/>
            </p:cNvSpPr>
            <p:nvPr/>
          </p:nvSpPr>
          <p:spPr bwMode="auto">
            <a:xfrm>
              <a:off x="2617" y="3534"/>
              <a:ext cx="73" cy="66"/>
            </a:xfrm>
            <a:custGeom>
              <a:avLst/>
              <a:gdLst>
                <a:gd name="T0" fmla="*/ 0 w 73"/>
                <a:gd name="T1" fmla="*/ 33 h 66"/>
                <a:gd name="T2" fmla="*/ 73 w 73"/>
                <a:gd name="T3" fmla="*/ 0 h 66"/>
                <a:gd name="T4" fmla="*/ 47 w 73"/>
                <a:gd name="T5" fmla="*/ 33 h 66"/>
                <a:gd name="T6" fmla="*/ 73 w 73"/>
                <a:gd name="T7" fmla="*/ 66 h 66"/>
                <a:gd name="T8" fmla="*/ 0 w 73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6"/>
                <a:gd name="T17" fmla="*/ 73 w 7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6">
                  <a:moveTo>
                    <a:pt x="0" y="33"/>
                  </a:moveTo>
                  <a:lnTo>
                    <a:pt x="73" y="0"/>
                  </a:lnTo>
                  <a:lnTo>
                    <a:pt x="47" y="33"/>
                  </a:lnTo>
                  <a:lnTo>
                    <a:pt x="73" y="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39" name="Freeform 187"/>
            <p:cNvSpPr>
              <a:spLocks/>
            </p:cNvSpPr>
            <p:nvPr/>
          </p:nvSpPr>
          <p:spPr bwMode="auto">
            <a:xfrm>
              <a:off x="3693" y="3534"/>
              <a:ext cx="73" cy="66"/>
            </a:xfrm>
            <a:custGeom>
              <a:avLst/>
              <a:gdLst>
                <a:gd name="T0" fmla="*/ 73 w 73"/>
                <a:gd name="T1" fmla="*/ 33 h 66"/>
                <a:gd name="T2" fmla="*/ 0 w 73"/>
                <a:gd name="T3" fmla="*/ 66 h 66"/>
                <a:gd name="T4" fmla="*/ 26 w 73"/>
                <a:gd name="T5" fmla="*/ 33 h 66"/>
                <a:gd name="T6" fmla="*/ 0 w 73"/>
                <a:gd name="T7" fmla="*/ 0 h 66"/>
                <a:gd name="T8" fmla="*/ 73 w 73"/>
                <a:gd name="T9" fmla="*/ 33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66"/>
                <a:gd name="T17" fmla="*/ 73 w 7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66">
                  <a:moveTo>
                    <a:pt x="73" y="33"/>
                  </a:moveTo>
                  <a:lnTo>
                    <a:pt x="0" y="66"/>
                  </a:lnTo>
                  <a:lnTo>
                    <a:pt x="26" y="33"/>
                  </a:lnTo>
                  <a:lnTo>
                    <a:pt x="0" y="0"/>
                  </a:lnTo>
                  <a:lnTo>
                    <a:pt x="73" y="3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40" name="Line 188"/>
            <p:cNvSpPr>
              <a:spLocks noChangeShapeType="1"/>
            </p:cNvSpPr>
            <p:nvPr/>
          </p:nvSpPr>
          <p:spPr bwMode="auto">
            <a:xfrm>
              <a:off x="2664" y="3567"/>
              <a:ext cx="10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9453" name="Rectangle 189"/>
          <p:cNvSpPr>
            <a:spLocks noChangeArrowheads="1"/>
          </p:cNvSpPr>
          <p:nvPr/>
        </p:nvSpPr>
        <p:spPr bwMode="auto">
          <a:xfrm>
            <a:off x="4786313" y="5683250"/>
            <a:ext cx="6948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i="0">
                <a:solidFill>
                  <a:srgbClr val="000000"/>
                </a:solidFill>
                <a:latin typeface="Arial"/>
                <a:cs typeface="Arial"/>
              </a:rPr>
              <a:t>160 mm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59454" name="Rectangle 195"/>
          <p:cNvSpPr>
            <a:spLocks noChangeArrowheads="1"/>
          </p:cNvSpPr>
          <p:nvPr/>
        </p:nvSpPr>
        <p:spPr bwMode="auto">
          <a:xfrm>
            <a:off x="3681413" y="5978525"/>
            <a:ext cx="2160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i="0">
                <a:solidFill>
                  <a:srgbClr val="990099"/>
                </a:solidFill>
                <a:latin typeface="Arial"/>
                <a:cs typeface="Arial"/>
              </a:rPr>
              <a:t>eutectic micro-constituent</a:t>
            </a:r>
            <a:endParaRPr lang="en-US" i="0">
              <a:latin typeface="Arial"/>
              <a:cs typeface="Arial"/>
            </a:endParaRPr>
          </a:p>
        </p:txBody>
      </p:sp>
      <p:sp>
        <p:nvSpPr>
          <p:cNvPr id="59455" name="Rectangle 196"/>
          <p:cNvSpPr>
            <a:spLocks noChangeArrowheads="1"/>
          </p:cNvSpPr>
          <p:nvPr/>
        </p:nvSpPr>
        <p:spPr bwMode="auto">
          <a:xfrm>
            <a:off x="4902200" y="5081588"/>
            <a:ext cx="412750" cy="403225"/>
          </a:xfrm>
          <a:prstGeom prst="rect">
            <a:avLst/>
          </a:prstGeom>
          <a:noFill/>
          <a:ln w="20638">
            <a:solidFill>
              <a:srgbClr val="990099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9456" name="Group 197"/>
          <p:cNvGrpSpPr>
            <a:grpSpLocks/>
          </p:cNvGrpSpPr>
          <p:nvPr/>
        </p:nvGrpSpPr>
        <p:grpSpPr bwMode="auto">
          <a:xfrm>
            <a:off x="4576763" y="5441950"/>
            <a:ext cx="295275" cy="504825"/>
            <a:chOff x="2883" y="3428"/>
            <a:chExt cx="186" cy="318"/>
          </a:xfrm>
        </p:grpSpPr>
        <p:sp>
          <p:nvSpPr>
            <p:cNvPr id="59536" name="Freeform 198"/>
            <p:cNvSpPr>
              <a:spLocks/>
            </p:cNvSpPr>
            <p:nvPr/>
          </p:nvSpPr>
          <p:spPr bwMode="auto">
            <a:xfrm>
              <a:off x="2976" y="3428"/>
              <a:ext cx="93" cy="106"/>
            </a:xfrm>
            <a:custGeom>
              <a:avLst/>
              <a:gdLst>
                <a:gd name="T0" fmla="*/ 93 w 93"/>
                <a:gd name="T1" fmla="*/ 0 h 106"/>
                <a:gd name="T2" fmla="*/ 79 w 93"/>
                <a:gd name="T3" fmla="*/ 106 h 106"/>
                <a:gd name="T4" fmla="*/ 59 w 93"/>
                <a:gd name="T5" fmla="*/ 59 h 106"/>
                <a:gd name="T6" fmla="*/ 0 w 93"/>
                <a:gd name="T7" fmla="*/ 59 h 106"/>
                <a:gd name="T8" fmla="*/ 93 w 93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06"/>
                <a:gd name="T17" fmla="*/ 93 w 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06">
                  <a:moveTo>
                    <a:pt x="93" y="0"/>
                  </a:moveTo>
                  <a:lnTo>
                    <a:pt x="79" y="106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90099"/>
            </a:solidFill>
            <a:ln w="11113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37" name="Line 199"/>
            <p:cNvSpPr>
              <a:spLocks noChangeShapeType="1"/>
            </p:cNvSpPr>
            <p:nvPr/>
          </p:nvSpPr>
          <p:spPr bwMode="auto">
            <a:xfrm flipV="1">
              <a:off x="2883" y="3487"/>
              <a:ext cx="152" cy="259"/>
            </a:xfrm>
            <a:prstGeom prst="line">
              <a:avLst/>
            </a:prstGeom>
            <a:noFill/>
            <a:ln w="42863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9458" name="Group 202"/>
          <p:cNvGrpSpPr>
            <a:grpSpLocks/>
          </p:cNvGrpSpPr>
          <p:nvPr/>
        </p:nvGrpSpPr>
        <p:grpSpPr bwMode="auto">
          <a:xfrm>
            <a:off x="4913313" y="3776663"/>
            <a:ext cx="231775" cy="484187"/>
            <a:chOff x="3095" y="2379"/>
            <a:chExt cx="146" cy="305"/>
          </a:xfrm>
        </p:grpSpPr>
        <p:sp>
          <p:nvSpPr>
            <p:cNvPr id="59534" name="Freeform 203"/>
            <p:cNvSpPr>
              <a:spLocks/>
            </p:cNvSpPr>
            <p:nvPr/>
          </p:nvSpPr>
          <p:spPr bwMode="auto">
            <a:xfrm>
              <a:off x="3095" y="2518"/>
              <a:ext cx="146" cy="166"/>
            </a:xfrm>
            <a:custGeom>
              <a:avLst/>
              <a:gdLst>
                <a:gd name="T0" fmla="*/ 73 w 146"/>
                <a:gd name="T1" fmla="*/ 166 h 166"/>
                <a:gd name="T2" fmla="*/ 0 w 146"/>
                <a:gd name="T3" fmla="*/ 0 h 166"/>
                <a:gd name="T4" fmla="*/ 73 w 146"/>
                <a:gd name="T5" fmla="*/ 53 h 166"/>
                <a:gd name="T6" fmla="*/ 146 w 146"/>
                <a:gd name="T7" fmla="*/ 0 h 166"/>
                <a:gd name="T8" fmla="*/ 73 w 146"/>
                <a:gd name="T9" fmla="*/ 166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166"/>
                <a:gd name="T17" fmla="*/ 146 w 146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166">
                  <a:moveTo>
                    <a:pt x="73" y="166"/>
                  </a:moveTo>
                  <a:lnTo>
                    <a:pt x="0" y="0"/>
                  </a:lnTo>
                  <a:lnTo>
                    <a:pt x="73" y="53"/>
                  </a:lnTo>
                  <a:lnTo>
                    <a:pt x="146" y="0"/>
                  </a:lnTo>
                  <a:lnTo>
                    <a:pt x="73" y="166"/>
                  </a:lnTo>
                  <a:close/>
                </a:path>
              </a:pathLst>
            </a:custGeom>
            <a:solidFill>
              <a:srgbClr val="FF99FF"/>
            </a:solidFill>
            <a:ln w="11113">
              <a:solidFill>
                <a:srgbClr val="FF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535" name="Line 204"/>
            <p:cNvSpPr>
              <a:spLocks noChangeShapeType="1"/>
            </p:cNvSpPr>
            <p:nvPr/>
          </p:nvSpPr>
          <p:spPr bwMode="auto">
            <a:xfrm flipV="1">
              <a:off x="3168" y="2379"/>
              <a:ext cx="1" cy="192"/>
            </a:xfrm>
            <a:prstGeom prst="line">
              <a:avLst/>
            </a:prstGeom>
            <a:noFill/>
            <a:ln w="84138">
              <a:solidFill>
                <a:srgbClr val="FF99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90"/>
          <p:cNvGrpSpPr>
            <a:grpSpLocks/>
          </p:cNvGrpSpPr>
          <p:nvPr/>
        </p:nvGrpSpPr>
        <p:grpSpPr bwMode="auto">
          <a:xfrm>
            <a:off x="5419725" y="3197225"/>
            <a:ext cx="2919413" cy="2781300"/>
            <a:chOff x="3414" y="2014"/>
            <a:chExt cx="1839" cy="1752"/>
          </a:xfrm>
        </p:grpSpPr>
        <p:grpSp>
          <p:nvGrpSpPr>
            <p:cNvPr id="59491" name="Group 247"/>
            <p:cNvGrpSpPr>
              <a:grpSpLocks/>
            </p:cNvGrpSpPr>
            <p:nvPr/>
          </p:nvGrpSpPr>
          <p:grpSpPr bwMode="auto">
            <a:xfrm>
              <a:off x="3613" y="2014"/>
              <a:ext cx="624" cy="318"/>
              <a:chOff x="3613" y="2014"/>
              <a:chExt cx="624" cy="318"/>
            </a:xfrm>
          </p:grpSpPr>
          <p:sp>
            <p:nvSpPr>
              <p:cNvPr id="59532" name="Freeform 248"/>
              <p:cNvSpPr>
                <a:spLocks/>
              </p:cNvSpPr>
              <p:nvPr/>
            </p:nvSpPr>
            <p:spPr bwMode="auto">
              <a:xfrm>
                <a:off x="4058" y="2193"/>
                <a:ext cx="179" cy="139"/>
              </a:xfrm>
              <a:custGeom>
                <a:avLst/>
                <a:gdLst>
                  <a:gd name="T0" fmla="*/ 179 w 179"/>
                  <a:gd name="T1" fmla="*/ 139 h 139"/>
                  <a:gd name="T2" fmla="*/ 0 w 179"/>
                  <a:gd name="T3" fmla="*/ 126 h 139"/>
                  <a:gd name="T4" fmla="*/ 79 w 179"/>
                  <a:gd name="T5" fmla="*/ 86 h 139"/>
                  <a:gd name="T6" fmla="*/ 66 w 179"/>
                  <a:gd name="T7" fmla="*/ 0 h 139"/>
                  <a:gd name="T8" fmla="*/ 179 w 179"/>
                  <a:gd name="T9" fmla="*/ 139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39"/>
                  <a:gd name="T17" fmla="*/ 179 w 179"/>
                  <a:gd name="T18" fmla="*/ 139 h 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39">
                    <a:moveTo>
                      <a:pt x="179" y="139"/>
                    </a:moveTo>
                    <a:lnTo>
                      <a:pt x="0" y="126"/>
                    </a:lnTo>
                    <a:lnTo>
                      <a:pt x="79" y="86"/>
                    </a:lnTo>
                    <a:lnTo>
                      <a:pt x="66" y="0"/>
                    </a:lnTo>
                    <a:lnTo>
                      <a:pt x="179" y="139"/>
                    </a:lnTo>
                    <a:close/>
                  </a:path>
                </a:pathLst>
              </a:custGeom>
              <a:solidFill>
                <a:srgbClr val="FF6666"/>
              </a:solidFill>
              <a:ln w="11113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33" name="Line 249"/>
              <p:cNvSpPr>
                <a:spLocks noChangeShapeType="1"/>
              </p:cNvSpPr>
              <p:nvPr/>
            </p:nvSpPr>
            <p:spPr bwMode="auto">
              <a:xfrm>
                <a:off x="3613" y="2014"/>
                <a:ext cx="524" cy="265"/>
              </a:xfrm>
              <a:prstGeom prst="line">
                <a:avLst/>
              </a:prstGeom>
              <a:noFill/>
              <a:ln w="104775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9492" name="Group 289"/>
            <p:cNvGrpSpPr>
              <a:grpSpLocks/>
            </p:cNvGrpSpPr>
            <p:nvPr/>
          </p:nvGrpSpPr>
          <p:grpSpPr bwMode="auto">
            <a:xfrm>
              <a:off x="3414" y="2332"/>
              <a:ext cx="1839" cy="1434"/>
              <a:chOff x="3414" y="2332"/>
              <a:chExt cx="1839" cy="1434"/>
            </a:xfrm>
          </p:grpSpPr>
          <p:pic>
            <p:nvPicPr>
              <p:cNvPr id="59493" name="Picture 25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19" y="2352"/>
                <a:ext cx="1527" cy="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94" name="Freeform 251"/>
              <p:cNvSpPr>
                <a:spLocks/>
              </p:cNvSpPr>
              <p:nvPr/>
            </p:nvSpPr>
            <p:spPr bwMode="auto">
              <a:xfrm>
                <a:off x="4051" y="2996"/>
                <a:ext cx="292" cy="252"/>
              </a:xfrm>
              <a:custGeom>
                <a:avLst/>
                <a:gdLst>
                  <a:gd name="T0" fmla="*/ 60 w 292"/>
                  <a:gd name="T1" fmla="*/ 53 h 252"/>
                  <a:gd name="T2" fmla="*/ 80 w 292"/>
                  <a:gd name="T3" fmla="*/ 27 h 252"/>
                  <a:gd name="T4" fmla="*/ 106 w 292"/>
                  <a:gd name="T5" fmla="*/ 27 h 252"/>
                  <a:gd name="T6" fmla="*/ 146 w 292"/>
                  <a:gd name="T7" fmla="*/ 20 h 252"/>
                  <a:gd name="T8" fmla="*/ 173 w 292"/>
                  <a:gd name="T9" fmla="*/ 7 h 252"/>
                  <a:gd name="T10" fmla="*/ 192 w 292"/>
                  <a:gd name="T11" fmla="*/ 7 h 252"/>
                  <a:gd name="T12" fmla="*/ 212 w 292"/>
                  <a:gd name="T13" fmla="*/ 0 h 252"/>
                  <a:gd name="T14" fmla="*/ 226 w 292"/>
                  <a:gd name="T15" fmla="*/ 7 h 252"/>
                  <a:gd name="T16" fmla="*/ 259 w 292"/>
                  <a:gd name="T17" fmla="*/ 7 h 252"/>
                  <a:gd name="T18" fmla="*/ 285 w 292"/>
                  <a:gd name="T19" fmla="*/ 27 h 252"/>
                  <a:gd name="T20" fmla="*/ 292 w 292"/>
                  <a:gd name="T21" fmla="*/ 46 h 252"/>
                  <a:gd name="T22" fmla="*/ 292 w 292"/>
                  <a:gd name="T23" fmla="*/ 73 h 252"/>
                  <a:gd name="T24" fmla="*/ 279 w 292"/>
                  <a:gd name="T25" fmla="*/ 93 h 252"/>
                  <a:gd name="T26" fmla="*/ 279 w 292"/>
                  <a:gd name="T27" fmla="*/ 133 h 252"/>
                  <a:gd name="T28" fmla="*/ 272 w 292"/>
                  <a:gd name="T29" fmla="*/ 153 h 252"/>
                  <a:gd name="T30" fmla="*/ 252 w 292"/>
                  <a:gd name="T31" fmla="*/ 179 h 252"/>
                  <a:gd name="T32" fmla="*/ 212 w 292"/>
                  <a:gd name="T33" fmla="*/ 206 h 252"/>
                  <a:gd name="T34" fmla="*/ 173 w 292"/>
                  <a:gd name="T35" fmla="*/ 226 h 252"/>
                  <a:gd name="T36" fmla="*/ 133 w 292"/>
                  <a:gd name="T37" fmla="*/ 246 h 252"/>
                  <a:gd name="T38" fmla="*/ 113 w 292"/>
                  <a:gd name="T39" fmla="*/ 252 h 252"/>
                  <a:gd name="T40" fmla="*/ 86 w 292"/>
                  <a:gd name="T41" fmla="*/ 246 h 252"/>
                  <a:gd name="T42" fmla="*/ 53 w 292"/>
                  <a:gd name="T43" fmla="*/ 226 h 252"/>
                  <a:gd name="T44" fmla="*/ 33 w 292"/>
                  <a:gd name="T45" fmla="*/ 206 h 252"/>
                  <a:gd name="T46" fmla="*/ 20 w 292"/>
                  <a:gd name="T47" fmla="*/ 193 h 252"/>
                  <a:gd name="T48" fmla="*/ 7 w 292"/>
                  <a:gd name="T49" fmla="*/ 179 h 252"/>
                  <a:gd name="T50" fmla="*/ 7 w 292"/>
                  <a:gd name="T51" fmla="*/ 146 h 252"/>
                  <a:gd name="T52" fmla="*/ 7 w 292"/>
                  <a:gd name="T53" fmla="*/ 133 h 252"/>
                  <a:gd name="T54" fmla="*/ 0 w 292"/>
                  <a:gd name="T55" fmla="*/ 126 h 252"/>
                  <a:gd name="T56" fmla="*/ 13 w 292"/>
                  <a:gd name="T57" fmla="*/ 100 h 252"/>
                  <a:gd name="T58" fmla="*/ 20 w 292"/>
                  <a:gd name="T59" fmla="*/ 86 h 252"/>
                  <a:gd name="T60" fmla="*/ 60 w 292"/>
                  <a:gd name="T61" fmla="*/ 46 h 252"/>
                  <a:gd name="T62" fmla="*/ 73 w 292"/>
                  <a:gd name="T63" fmla="*/ 40 h 252"/>
                  <a:gd name="T64" fmla="*/ 60 w 292"/>
                  <a:gd name="T65" fmla="*/ 53 h 2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2"/>
                  <a:gd name="T100" fmla="*/ 0 h 252"/>
                  <a:gd name="T101" fmla="*/ 292 w 292"/>
                  <a:gd name="T102" fmla="*/ 252 h 2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2" h="252">
                    <a:moveTo>
                      <a:pt x="60" y="53"/>
                    </a:moveTo>
                    <a:lnTo>
                      <a:pt x="80" y="27"/>
                    </a:lnTo>
                    <a:lnTo>
                      <a:pt x="106" y="27"/>
                    </a:lnTo>
                    <a:lnTo>
                      <a:pt x="146" y="20"/>
                    </a:lnTo>
                    <a:lnTo>
                      <a:pt x="173" y="7"/>
                    </a:lnTo>
                    <a:lnTo>
                      <a:pt x="192" y="7"/>
                    </a:lnTo>
                    <a:lnTo>
                      <a:pt x="212" y="0"/>
                    </a:lnTo>
                    <a:lnTo>
                      <a:pt x="226" y="7"/>
                    </a:lnTo>
                    <a:lnTo>
                      <a:pt x="259" y="7"/>
                    </a:lnTo>
                    <a:lnTo>
                      <a:pt x="285" y="27"/>
                    </a:lnTo>
                    <a:lnTo>
                      <a:pt x="292" y="46"/>
                    </a:lnTo>
                    <a:lnTo>
                      <a:pt x="292" y="73"/>
                    </a:lnTo>
                    <a:lnTo>
                      <a:pt x="279" y="93"/>
                    </a:lnTo>
                    <a:lnTo>
                      <a:pt x="279" y="133"/>
                    </a:lnTo>
                    <a:lnTo>
                      <a:pt x="272" y="153"/>
                    </a:lnTo>
                    <a:lnTo>
                      <a:pt x="252" y="179"/>
                    </a:lnTo>
                    <a:lnTo>
                      <a:pt x="212" y="206"/>
                    </a:lnTo>
                    <a:lnTo>
                      <a:pt x="173" y="226"/>
                    </a:lnTo>
                    <a:lnTo>
                      <a:pt x="133" y="246"/>
                    </a:lnTo>
                    <a:lnTo>
                      <a:pt x="113" y="252"/>
                    </a:lnTo>
                    <a:lnTo>
                      <a:pt x="86" y="246"/>
                    </a:lnTo>
                    <a:lnTo>
                      <a:pt x="53" y="226"/>
                    </a:lnTo>
                    <a:lnTo>
                      <a:pt x="33" y="206"/>
                    </a:lnTo>
                    <a:lnTo>
                      <a:pt x="20" y="193"/>
                    </a:lnTo>
                    <a:lnTo>
                      <a:pt x="7" y="179"/>
                    </a:lnTo>
                    <a:lnTo>
                      <a:pt x="7" y="146"/>
                    </a:lnTo>
                    <a:lnTo>
                      <a:pt x="7" y="133"/>
                    </a:lnTo>
                    <a:lnTo>
                      <a:pt x="0" y="126"/>
                    </a:lnTo>
                    <a:lnTo>
                      <a:pt x="13" y="100"/>
                    </a:lnTo>
                    <a:lnTo>
                      <a:pt x="20" y="86"/>
                    </a:lnTo>
                    <a:lnTo>
                      <a:pt x="60" y="46"/>
                    </a:lnTo>
                    <a:lnTo>
                      <a:pt x="73" y="40"/>
                    </a:lnTo>
                    <a:lnTo>
                      <a:pt x="60" y="53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5" name="Freeform 252"/>
              <p:cNvSpPr>
                <a:spLocks/>
              </p:cNvSpPr>
              <p:nvPr/>
            </p:nvSpPr>
            <p:spPr bwMode="auto">
              <a:xfrm>
                <a:off x="4051" y="2996"/>
                <a:ext cx="292" cy="252"/>
              </a:xfrm>
              <a:custGeom>
                <a:avLst/>
                <a:gdLst>
                  <a:gd name="T0" fmla="*/ 60 w 292"/>
                  <a:gd name="T1" fmla="*/ 53 h 252"/>
                  <a:gd name="T2" fmla="*/ 80 w 292"/>
                  <a:gd name="T3" fmla="*/ 27 h 252"/>
                  <a:gd name="T4" fmla="*/ 106 w 292"/>
                  <a:gd name="T5" fmla="*/ 27 h 252"/>
                  <a:gd name="T6" fmla="*/ 146 w 292"/>
                  <a:gd name="T7" fmla="*/ 20 h 252"/>
                  <a:gd name="T8" fmla="*/ 173 w 292"/>
                  <a:gd name="T9" fmla="*/ 7 h 252"/>
                  <a:gd name="T10" fmla="*/ 192 w 292"/>
                  <a:gd name="T11" fmla="*/ 7 h 252"/>
                  <a:gd name="T12" fmla="*/ 212 w 292"/>
                  <a:gd name="T13" fmla="*/ 0 h 252"/>
                  <a:gd name="T14" fmla="*/ 226 w 292"/>
                  <a:gd name="T15" fmla="*/ 7 h 252"/>
                  <a:gd name="T16" fmla="*/ 259 w 292"/>
                  <a:gd name="T17" fmla="*/ 7 h 252"/>
                  <a:gd name="T18" fmla="*/ 285 w 292"/>
                  <a:gd name="T19" fmla="*/ 27 h 252"/>
                  <a:gd name="T20" fmla="*/ 292 w 292"/>
                  <a:gd name="T21" fmla="*/ 46 h 252"/>
                  <a:gd name="T22" fmla="*/ 292 w 292"/>
                  <a:gd name="T23" fmla="*/ 73 h 252"/>
                  <a:gd name="T24" fmla="*/ 279 w 292"/>
                  <a:gd name="T25" fmla="*/ 93 h 252"/>
                  <a:gd name="T26" fmla="*/ 279 w 292"/>
                  <a:gd name="T27" fmla="*/ 133 h 252"/>
                  <a:gd name="T28" fmla="*/ 272 w 292"/>
                  <a:gd name="T29" fmla="*/ 153 h 252"/>
                  <a:gd name="T30" fmla="*/ 252 w 292"/>
                  <a:gd name="T31" fmla="*/ 179 h 252"/>
                  <a:gd name="T32" fmla="*/ 212 w 292"/>
                  <a:gd name="T33" fmla="*/ 206 h 252"/>
                  <a:gd name="T34" fmla="*/ 173 w 292"/>
                  <a:gd name="T35" fmla="*/ 226 h 252"/>
                  <a:gd name="T36" fmla="*/ 133 w 292"/>
                  <a:gd name="T37" fmla="*/ 246 h 252"/>
                  <a:gd name="T38" fmla="*/ 113 w 292"/>
                  <a:gd name="T39" fmla="*/ 252 h 252"/>
                  <a:gd name="T40" fmla="*/ 86 w 292"/>
                  <a:gd name="T41" fmla="*/ 246 h 252"/>
                  <a:gd name="T42" fmla="*/ 53 w 292"/>
                  <a:gd name="T43" fmla="*/ 226 h 252"/>
                  <a:gd name="T44" fmla="*/ 33 w 292"/>
                  <a:gd name="T45" fmla="*/ 206 h 252"/>
                  <a:gd name="T46" fmla="*/ 20 w 292"/>
                  <a:gd name="T47" fmla="*/ 193 h 252"/>
                  <a:gd name="T48" fmla="*/ 7 w 292"/>
                  <a:gd name="T49" fmla="*/ 179 h 252"/>
                  <a:gd name="T50" fmla="*/ 7 w 292"/>
                  <a:gd name="T51" fmla="*/ 146 h 252"/>
                  <a:gd name="T52" fmla="*/ 7 w 292"/>
                  <a:gd name="T53" fmla="*/ 133 h 252"/>
                  <a:gd name="T54" fmla="*/ 0 w 292"/>
                  <a:gd name="T55" fmla="*/ 126 h 252"/>
                  <a:gd name="T56" fmla="*/ 13 w 292"/>
                  <a:gd name="T57" fmla="*/ 100 h 252"/>
                  <a:gd name="T58" fmla="*/ 20 w 292"/>
                  <a:gd name="T59" fmla="*/ 86 h 252"/>
                  <a:gd name="T60" fmla="*/ 60 w 292"/>
                  <a:gd name="T61" fmla="*/ 46 h 252"/>
                  <a:gd name="T62" fmla="*/ 73 w 292"/>
                  <a:gd name="T63" fmla="*/ 40 h 2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252"/>
                  <a:gd name="T98" fmla="*/ 292 w 292"/>
                  <a:gd name="T99" fmla="*/ 252 h 2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252">
                    <a:moveTo>
                      <a:pt x="60" y="53"/>
                    </a:moveTo>
                    <a:lnTo>
                      <a:pt x="80" y="27"/>
                    </a:lnTo>
                    <a:lnTo>
                      <a:pt x="106" y="27"/>
                    </a:lnTo>
                    <a:lnTo>
                      <a:pt x="146" y="20"/>
                    </a:lnTo>
                    <a:lnTo>
                      <a:pt x="173" y="7"/>
                    </a:lnTo>
                    <a:lnTo>
                      <a:pt x="192" y="7"/>
                    </a:lnTo>
                    <a:lnTo>
                      <a:pt x="212" y="0"/>
                    </a:lnTo>
                    <a:lnTo>
                      <a:pt x="226" y="7"/>
                    </a:lnTo>
                    <a:lnTo>
                      <a:pt x="259" y="7"/>
                    </a:lnTo>
                    <a:lnTo>
                      <a:pt x="285" y="27"/>
                    </a:lnTo>
                    <a:lnTo>
                      <a:pt x="292" y="46"/>
                    </a:lnTo>
                    <a:lnTo>
                      <a:pt x="292" y="73"/>
                    </a:lnTo>
                    <a:lnTo>
                      <a:pt x="279" y="93"/>
                    </a:lnTo>
                    <a:lnTo>
                      <a:pt x="279" y="133"/>
                    </a:lnTo>
                    <a:lnTo>
                      <a:pt x="272" y="153"/>
                    </a:lnTo>
                    <a:lnTo>
                      <a:pt x="252" y="179"/>
                    </a:lnTo>
                    <a:lnTo>
                      <a:pt x="212" y="206"/>
                    </a:lnTo>
                    <a:lnTo>
                      <a:pt x="173" y="226"/>
                    </a:lnTo>
                    <a:lnTo>
                      <a:pt x="133" y="246"/>
                    </a:lnTo>
                    <a:lnTo>
                      <a:pt x="113" y="252"/>
                    </a:lnTo>
                    <a:lnTo>
                      <a:pt x="86" y="246"/>
                    </a:lnTo>
                    <a:lnTo>
                      <a:pt x="53" y="226"/>
                    </a:lnTo>
                    <a:lnTo>
                      <a:pt x="33" y="206"/>
                    </a:lnTo>
                    <a:lnTo>
                      <a:pt x="20" y="193"/>
                    </a:lnTo>
                    <a:lnTo>
                      <a:pt x="7" y="179"/>
                    </a:lnTo>
                    <a:lnTo>
                      <a:pt x="7" y="146"/>
                    </a:lnTo>
                    <a:lnTo>
                      <a:pt x="7" y="133"/>
                    </a:lnTo>
                    <a:lnTo>
                      <a:pt x="0" y="126"/>
                    </a:lnTo>
                    <a:lnTo>
                      <a:pt x="13" y="100"/>
                    </a:lnTo>
                    <a:lnTo>
                      <a:pt x="20" y="86"/>
                    </a:lnTo>
                    <a:lnTo>
                      <a:pt x="60" y="46"/>
                    </a:lnTo>
                    <a:lnTo>
                      <a:pt x="73" y="40"/>
                    </a:lnTo>
                  </a:path>
                </a:pathLst>
              </a:custGeom>
              <a:noFill/>
              <a:ln w="11113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6" name="Freeform 253"/>
              <p:cNvSpPr>
                <a:spLocks/>
              </p:cNvSpPr>
              <p:nvPr/>
            </p:nvSpPr>
            <p:spPr bwMode="auto">
              <a:xfrm>
                <a:off x="4058" y="3003"/>
                <a:ext cx="292" cy="245"/>
              </a:xfrm>
              <a:custGeom>
                <a:avLst/>
                <a:gdLst>
                  <a:gd name="T0" fmla="*/ 59 w 292"/>
                  <a:gd name="T1" fmla="*/ 46 h 245"/>
                  <a:gd name="T2" fmla="*/ 79 w 292"/>
                  <a:gd name="T3" fmla="*/ 26 h 245"/>
                  <a:gd name="T4" fmla="*/ 106 w 292"/>
                  <a:gd name="T5" fmla="*/ 20 h 245"/>
                  <a:gd name="T6" fmla="*/ 146 w 292"/>
                  <a:gd name="T7" fmla="*/ 13 h 245"/>
                  <a:gd name="T8" fmla="*/ 166 w 292"/>
                  <a:gd name="T9" fmla="*/ 6 h 245"/>
                  <a:gd name="T10" fmla="*/ 192 w 292"/>
                  <a:gd name="T11" fmla="*/ 0 h 245"/>
                  <a:gd name="T12" fmla="*/ 212 w 292"/>
                  <a:gd name="T13" fmla="*/ 0 h 245"/>
                  <a:gd name="T14" fmla="*/ 225 w 292"/>
                  <a:gd name="T15" fmla="*/ 6 h 245"/>
                  <a:gd name="T16" fmla="*/ 258 w 292"/>
                  <a:gd name="T17" fmla="*/ 6 h 245"/>
                  <a:gd name="T18" fmla="*/ 278 w 292"/>
                  <a:gd name="T19" fmla="*/ 26 h 245"/>
                  <a:gd name="T20" fmla="*/ 292 w 292"/>
                  <a:gd name="T21" fmla="*/ 46 h 245"/>
                  <a:gd name="T22" fmla="*/ 285 w 292"/>
                  <a:gd name="T23" fmla="*/ 66 h 245"/>
                  <a:gd name="T24" fmla="*/ 278 w 292"/>
                  <a:gd name="T25" fmla="*/ 93 h 245"/>
                  <a:gd name="T26" fmla="*/ 278 w 292"/>
                  <a:gd name="T27" fmla="*/ 126 h 245"/>
                  <a:gd name="T28" fmla="*/ 272 w 292"/>
                  <a:gd name="T29" fmla="*/ 146 h 245"/>
                  <a:gd name="T30" fmla="*/ 252 w 292"/>
                  <a:gd name="T31" fmla="*/ 179 h 245"/>
                  <a:gd name="T32" fmla="*/ 212 w 292"/>
                  <a:gd name="T33" fmla="*/ 199 h 245"/>
                  <a:gd name="T34" fmla="*/ 166 w 292"/>
                  <a:gd name="T35" fmla="*/ 219 h 245"/>
                  <a:gd name="T36" fmla="*/ 132 w 292"/>
                  <a:gd name="T37" fmla="*/ 239 h 245"/>
                  <a:gd name="T38" fmla="*/ 112 w 292"/>
                  <a:gd name="T39" fmla="*/ 245 h 245"/>
                  <a:gd name="T40" fmla="*/ 86 w 292"/>
                  <a:gd name="T41" fmla="*/ 239 h 245"/>
                  <a:gd name="T42" fmla="*/ 53 w 292"/>
                  <a:gd name="T43" fmla="*/ 225 h 245"/>
                  <a:gd name="T44" fmla="*/ 33 w 292"/>
                  <a:gd name="T45" fmla="*/ 205 h 245"/>
                  <a:gd name="T46" fmla="*/ 20 w 292"/>
                  <a:gd name="T47" fmla="*/ 186 h 245"/>
                  <a:gd name="T48" fmla="*/ 6 w 292"/>
                  <a:gd name="T49" fmla="*/ 179 h 245"/>
                  <a:gd name="T50" fmla="*/ 6 w 292"/>
                  <a:gd name="T51" fmla="*/ 146 h 245"/>
                  <a:gd name="T52" fmla="*/ 6 w 292"/>
                  <a:gd name="T53" fmla="*/ 126 h 245"/>
                  <a:gd name="T54" fmla="*/ 0 w 292"/>
                  <a:gd name="T55" fmla="*/ 119 h 245"/>
                  <a:gd name="T56" fmla="*/ 13 w 292"/>
                  <a:gd name="T57" fmla="*/ 99 h 245"/>
                  <a:gd name="T58" fmla="*/ 20 w 292"/>
                  <a:gd name="T59" fmla="*/ 79 h 245"/>
                  <a:gd name="T60" fmla="*/ 53 w 292"/>
                  <a:gd name="T61" fmla="*/ 46 h 245"/>
                  <a:gd name="T62" fmla="*/ 66 w 292"/>
                  <a:gd name="T63" fmla="*/ 33 h 2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2"/>
                  <a:gd name="T97" fmla="*/ 0 h 245"/>
                  <a:gd name="T98" fmla="*/ 292 w 292"/>
                  <a:gd name="T99" fmla="*/ 245 h 2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2" h="245">
                    <a:moveTo>
                      <a:pt x="59" y="46"/>
                    </a:moveTo>
                    <a:lnTo>
                      <a:pt x="79" y="26"/>
                    </a:lnTo>
                    <a:lnTo>
                      <a:pt x="106" y="20"/>
                    </a:lnTo>
                    <a:lnTo>
                      <a:pt x="146" y="13"/>
                    </a:lnTo>
                    <a:lnTo>
                      <a:pt x="166" y="6"/>
                    </a:lnTo>
                    <a:lnTo>
                      <a:pt x="192" y="0"/>
                    </a:lnTo>
                    <a:lnTo>
                      <a:pt x="212" y="0"/>
                    </a:lnTo>
                    <a:lnTo>
                      <a:pt x="225" y="6"/>
                    </a:lnTo>
                    <a:lnTo>
                      <a:pt x="258" y="6"/>
                    </a:lnTo>
                    <a:lnTo>
                      <a:pt x="278" y="26"/>
                    </a:lnTo>
                    <a:lnTo>
                      <a:pt x="292" y="46"/>
                    </a:lnTo>
                    <a:lnTo>
                      <a:pt x="285" y="66"/>
                    </a:lnTo>
                    <a:lnTo>
                      <a:pt x="278" y="93"/>
                    </a:lnTo>
                    <a:lnTo>
                      <a:pt x="278" y="126"/>
                    </a:lnTo>
                    <a:lnTo>
                      <a:pt x="272" y="146"/>
                    </a:lnTo>
                    <a:lnTo>
                      <a:pt x="252" y="179"/>
                    </a:lnTo>
                    <a:lnTo>
                      <a:pt x="212" y="199"/>
                    </a:lnTo>
                    <a:lnTo>
                      <a:pt x="166" y="219"/>
                    </a:lnTo>
                    <a:lnTo>
                      <a:pt x="132" y="239"/>
                    </a:lnTo>
                    <a:lnTo>
                      <a:pt x="112" y="245"/>
                    </a:lnTo>
                    <a:lnTo>
                      <a:pt x="86" y="239"/>
                    </a:lnTo>
                    <a:lnTo>
                      <a:pt x="53" y="225"/>
                    </a:lnTo>
                    <a:lnTo>
                      <a:pt x="33" y="205"/>
                    </a:lnTo>
                    <a:lnTo>
                      <a:pt x="20" y="186"/>
                    </a:lnTo>
                    <a:lnTo>
                      <a:pt x="6" y="179"/>
                    </a:lnTo>
                    <a:lnTo>
                      <a:pt x="6" y="146"/>
                    </a:lnTo>
                    <a:lnTo>
                      <a:pt x="6" y="126"/>
                    </a:lnTo>
                    <a:lnTo>
                      <a:pt x="0" y="119"/>
                    </a:lnTo>
                    <a:lnTo>
                      <a:pt x="13" y="99"/>
                    </a:lnTo>
                    <a:lnTo>
                      <a:pt x="20" y="79"/>
                    </a:lnTo>
                    <a:lnTo>
                      <a:pt x="53" y="46"/>
                    </a:lnTo>
                    <a:lnTo>
                      <a:pt x="66" y="33"/>
                    </a:lnTo>
                  </a:path>
                </a:pathLst>
              </a:custGeom>
              <a:noFill/>
              <a:ln w="11113">
                <a:solidFill>
                  <a:srgbClr val="6666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7" name="Freeform 254"/>
              <p:cNvSpPr>
                <a:spLocks/>
              </p:cNvSpPr>
              <p:nvPr/>
            </p:nvSpPr>
            <p:spPr bwMode="auto">
              <a:xfrm>
                <a:off x="4350" y="3036"/>
                <a:ext cx="179" cy="172"/>
              </a:xfrm>
              <a:custGeom>
                <a:avLst/>
                <a:gdLst>
                  <a:gd name="T0" fmla="*/ 79 w 179"/>
                  <a:gd name="T1" fmla="*/ 0 h 172"/>
                  <a:gd name="T2" fmla="*/ 132 w 179"/>
                  <a:gd name="T3" fmla="*/ 20 h 172"/>
                  <a:gd name="T4" fmla="*/ 172 w 179"/>
                  <a:gd name="T5" fmla="*/ 46 h 172"/>
                  <a:gd name="T6" fmla="*/ 179 w 179"/>
                  <a:gd name="T7" fmla="*/ 99 h 172"/>
                  <a:gd name="T8" fmla="*/ 172 w 179"/>
                  <a:gd name="T9" fmla="*/ 139 h 172"/>
                  <a:gd name="T10" fmla="*/ 152 w 179"/>
                  <a:gd name="T11" fmla="*/ 159 h 172"/>
                  <a:gd name="T12" fmla="*/ 113 w 179"/>
                  <a:gd name="T13" fmla="*/ 166 h 172"/>
                  <a:gd name="T14" fmla="*/ 79 w 179"/>
                  <a:gd name="T15" fmla="*/ 172 h 172"/>
                  <a:gd name="T16" fmla="*/ 46 w 179"/>
                  <a:gd name="T17" fmla="*/ 159 h 172"/>
                  <a:gd name="T18" fmla="*/ 26 w 179"/>
                  <a:gd name="T19" fmla="*/ 146 h 172"/>
                  <a:gd name="T20" fmla="*/ 6 w 179"/>
                  <a:gd name="T21" fmla="*/ 106 h 172"/>
                  <a:gd name="T22" fmla="*/ 0 w 179"/>
                  <a:gd name="T23" fmla="*/ 79 h 172"/>
                  <a:gd name="T24" fmla="*/ 0 w 179"/>
                  <a:gd name="T25" fmla="*/ 53 h 172"/>
                  <a:gd name="T26" fmla="*/ 26 w 179"/>
                  <a:gd name="T27" fmla="*/ 20 h 172"/>
                  <a:gd name="T28" fmla="*/ 46 w 179"/>
                  <a:gd name="T29" fmla="*/ 6 h 172"/>
                  <a:gd name="T30" fmla="*/ 73 w 179"/>
                  <a:gd name="T31" fmla="*/ 0 h 172"/>
                  <a:gd name="T32" fmla="*/ 93 w 179"/>
                  <a:gd name="T33" fmla="*/ 0 h 172"/>
                  <a:gd name="T34" fmla="*/ 119 w 179"/>
                  <a:gd name="T35" fmla="*/ 6 h 172"/>
                  <a:gd name="T36" fmla="*/ 79 w 179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9"/>
                  <a:gd name="T58" fmla="*/ 0 h 172"/>
                  <a:gd name="T59" fmla="*/ 179 w 179"/>
                  <a:gd name="T60" fmla="*/ 172 h 1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9" h="172">
                    <a:moveTo>
                      <a:pt x="79" y="0"/>
                    </a:moveTo>
                    <a:lnTo>
                      <a:pt x="132" y="20"/>
                    </a:lnTo>
                    <a:lnTo>
                      <a:pt x="172" y="46"/>
                    </a:lnTo>
                    <a:lnTo>
                      <a:pt x="179" y="99"/>
                    </a:lnTo>
                    <a:lnTo>
                      <a:pt x="172" y="139"/>
                    </a:lnTo>
                    <a:lnTo>
                      <a:pt x="152" y="159"/>
                    </a:lnTo>
                    <a:lnTo>
                      <a:pt x="113" y="166"/>
                    </a:lnTo>
                    <a:lnTo>
                      <a:pt x="79" y="172"/>
                    </a:lnTo>
                    <a:lnTo>
                      <a:pt x="46" y="159"/>
                    </a:lnTo>
                    <a:lnTo>
                      <a:pt x="26" y="146"/>
                    </a:lnTo>
                    <a:lnTo>
                      <a:pt x="6" y="106"/>
                    </a:lnTo>
                    <a:lnTo>
                      <a:pt x="0" y="79"/>
                    </a:lnTo>
                    <a:lnTo>
                      <a:pt x="0" y="53"/>
                    </a:lnTo>
                    <a:lnTo>
                      <a:pt x="26" y="20"/>
                    </a:lnTo>
                    <a:lnTo>
                      <a:pt x="46" y="6"/>
                    </a:lnTo>
                    <a:lnTo>
                      <a:pt x="73" y="0"/>
                    </a:lnTo>
                    <a:lnTo>
                      <a:pt x="93" y="0"/>
                    </a:lnTo>
                    <a:lnTo>
                      <a:pt x="119" y="6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8" name="Freeform 255"/>
              <p:cNvSpPr>
                <a:spLocks/>
              </p:cNvSpPr>
              <p:nvPr/>
            </p:nvSpPr>
            <p:spPr bwMode="auto">
              <a:xfrm>
                <a:off x="4350" y="3036"/>
                <a:ext cx="179" cy="172"/>
              </a:xfrm>
              <a:custGeom>
                <a:avLst/>
                <a:gdLst>
                  <a:gd name="T0" fmla="*/ 79 w 179"/>
                  <a:gd name="T1" fmla="*/ 0 h 172"/>
                  <a:gd name="T2" fmla="*/ 132 w 179"/>
                  <a:gd name="T3" fmla="*/ 20 h 172"/>
                  <a:gd name="T4" fmla="*/ 172 w 179"/>
                  <a:gd name="T5" fmla="*/ 46 h 172"/>
                  <a:gd name="T6" fmla="*/ 179 w 179"/>
                  <a:gd name="T7" fmla="*/ 99 h 172"/>
                  <a:gd name="T8" fmla="*/ 172 w 179"/>
                  <a:gd name="T9" fmla="*/ 139 h 172"/>
                  <a:gd name="T10" fmla="*/ 152 w 179"/>
                  <a:gd name="T11" fmla="*/ 159 h 172"/>
                  <a:gd name="T12" fmla="*/ 113 w 179"/>
                  <a:gd name="T13" fmla="*/ 166 h 172"/>
                  <a:gd name="T14" fmla="*/ 79 w 179"/>
                  <a:gd name="T15" fmla="*/ 172 h 172"/>
                  <a:gd name="T16" fmla="*/ 46 w 179"/>
                  <a:gd name="T17" fmla="*/ 159 h 172"/>
                  <a:gd name="T18" fmla="*/ 26 w 179"/>
                  <a:gd name="T19" fmla="*/ 146 h 172"/>
                  <a:gd name="T20" fmla="*/ 6 w 179"/>
                  <a:gd name="T21" fmla="*/ 106 h 172"/>
                  <a:gd name="T22" fmla="*/ 0 w 179"/>
                  <a:gd name="T23" fmla="*/ 79 h 172"/>
                  <a:gd name="T24" fmla="*/ 0 w 179"/>
                  <a:gd name="T25" fmla="*/ 53 h 172"/>
                  <a:gd name="T26" fmla="*/ 26 w 179"/>
                  <a:gd name="T27" fmla="*/ 20 h 172"/>
                  <a:gd name="T28" fmla="*/ 46 w 179"/>
                  <a:gd name="T29" fmla="*/ 6 h 172"/>
                  <a:gd name="T30" fmla="*/ 73 w 179"/>
                  <a:gd name="T31" fmla="*/ 0 h 172"/>
                  <a:gd name="T32" fmla="*/ 93 w 179"/>
                  <a:gd name="T33" fmla="*/ 0 h 172"/>
                  <a:gd name="T34" fmla="*/ 119 w 179"/>
                  <a:gd name="T35" fmla="*/ 6 h 1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172"/>
                  <a:gd name="T56" fmla="*/ 179 w 179"/>
                  <a:gd name="T57" fmla="*/ 172 h 1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172">
                    <a:moveTo>
                      <a:pt x="79" y="0"/>
                    </a:moveTo>
                    <a:lnTo>
                      <a:pt x="132" y="20"/>
                    </a:lnTo>
                    <a:lnTo>
                      <a:pt x="172" y="46"/>
                    </a:lnTo>
                    <a:lnTo>
                      <a:pt x="179" y="99"/>
                    </a:lnTo>
                    <a:lnTo>
                      <a:pt x="172" y="139"/>
                    </a:lnTo>
                    <a:lnTo>
                      <a:pt x="152" y="159"/>
                    </a:lnTo>
                    <a:lnTo>
                      <a:pt x="113" y="166"/>
                    </a:lnTo>
                    <a:lnTo>
                      <a:pt x="79" y="172"/>
                    </a:lnTo>
                    <a:lnTo>
                      <a:pt x="46" y="159"/>
                    </a:lnTo>
                    <a:lnTo>
                      <a:pt x="26" y="146"/>
                    </a:lnTo>
                    <a:lnTo>
                      <a:pt x="6" y="106"/>
                    </a:lnTo>
                    <a:lnTo>
                      <a:pt x="0" y="79"/>
                    </a:lnTo>
                    <a:lnTo>
                      <a:pt x="0" y="53"/>
                    </a:lnTo>
                    <a:lnTo>
                      <a:pt x="26" y="20"/>
                    </a:lnTo>
                    <a:lnTo>
                      <a:pt x="46" y="6"/>
                    </a:lnTo>
                    <a:lnTo>
                      <a:pt x="73" y="0"/>
                    </a:lnTo>
                    <a:lnTo>
                      <a:pt x="93" y="0"/>
                    </a:lnTo>
                    <a:lnTo>
                      <a:pt x="119" y="6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9" name="Freeform 256"/>
              <p:cNvSpPr>
                <a:spLocks/>
              </p:cNvSpPr>
              <p:nvPr/>
            </p:nvSpPr>
            <p:spPr bwMode="auto">
              <a:xfrm>
                <a:off x="4356" y="3042"/>
                <a:ext cx="173" cy="166"/>
              </a:xfrm>
              <a:custGeom>
                <a:avLst/>
                <a:gdLst>
                  <a:gd name="T0" fmla="*/ 73 w 173"/>
                  <a:gd name="T1" fmla="*/ 0 h 166"/>
                  <a:gd name="T2" fmla="*/ 133 w 173"/>
                  <a:gd name="T3" fmla="*/ 14 h 166"/>
                  <a:gd name="T4" fmla="*/ 166 w 173"/>
                  <a:gd name="T5" fmla="*/ 47 h 166"/>
                  <a:gd name="T6" fmla="*/ 173 w 173"/>
                  <a:gd name="T7" fmla="*/ 100 h 166"/>
                  <a:gd name="T8" fmla="*/ 166 w 173"/>
                  <a:gd name="T9" fmla="*/ 140 h 166"/>
                  <a:gd name="T10" fmla="*/ 146 w 173"/>
                  <a:gd name="T11" fmla="*/ 160 h 166"/>
                  <a:gd name="T12" fmla="*/ 107 w 173"/>
                  <a:gd name="T13" fmla="*/ 166 h 166"/>
                  <a:gd name="T14" fmla="*/ 73 w 173"/>
                  <a:gd name="T15" fmla="*/ 166 h 166"/>
                  <a:gd name="T16" fmla="*/ 47 w 173"/>
                  <a:gd name="T17" fmla="*/ 160 h 166"/>
                  <a:gd name="T18" fmla="*/ 20 w 173"/>
                  <a:gd name="T19" fmla="*/ 140 h 166"/>
                  <a:gd name="T20" fmla="*/ 0 w 173"/>
                  <a:gd name="T21" fmla="*/ 100 h 166"/>
                  <a:gd name="T22" fmla="*/ 0 w 173"/>
                  <a:gd name="T23" fmla="*/ 73 h 166"/>
                  <a:gd name="T24" fmla="*/ 0 w 173"/>
                  <a:gd name="T25" fmla="*/ 54 h 166"/>
                  <a:gd name="T26" fmla="*/ 20 w 173"/>
                  <a:gd name="T27" fmla="*/ 20 h 166"/>
                  <a:gd name="T28" fmla="*/ 47 w 173"/>
                  <a:gd name="T29" fmla="*/ 7 h 166"/>
                  <a:gd name="T30" fmla="*/ 67 w 173"/>
                  <a:gd name="T31" fmla="*/ 0 h 166"/>
                  <a:gd name="T32" fmla="*/ 87 w 173"/>
                  <a:gd name="T33" fmla="*/ 0 h 166"/>
                  <a:gd name="T34" fmla="*/ 113 w 173"/>
                  <a:gd name="T35" fmla="*/ 7 h 1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3"/>
                  <a:gd name="T55" fmla="*/ 0 h 166"/>
                  <a:gd name="T56" fmla="*/ 173 w 173"/>
                  <a:gd name="T57" fmla="*/ 166 h 1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3" h="166">
                    <a:moveTo>
                      <a:pt x="73" y="0"/>
                    </a:moveTo>
                    <a:lnTo>
                      <a:pt x="133" y="14"/>
                    </a:lnTo>
                    <a:lnTo>
                      <a:pt x="166" y="47"/>
                    </a:lnTo>
                    <a:lnTo>
                      <a:pt x="173" y="100"/>
                    </a:lnTo>
                    <a:lnTo>
                      <a:pt x="166" y="140"/>
                    </a:lnTo>
                    <a:lnTo>
                      <a:pt x="146" y="160"/>
                    </a:lnTo>
                    <a:lnTo>
                      <a:pt x="107" y="166"/>
                    </a:lnTo>
                    <a:lnTo>
                      <a:pt x="73" y="166"/>
                    </a:lnTo>
                    <a:lnTo>
                      <a:pt x="47" y="160"/>
                    </a:lnTo>
                    <a:lnTo>
                      <a:pt x="20" y="140"/>
                    </a:lnTo>
                    <a:lnTo>
                      <a:pt x="0" y="100"/>
                    </a:lnTo>
                    <a:lnTo>
                      <a:pt x="0" y="73"/>
                    </a:lnTo>
                    <a:lnTo>
                      <a:pt x="0" y="54"/>
                    </a:lnTo>
                    <a:lnTo>
                      <a:pt x="20" y="20"/>
                    </a:lnTo>
                    <a:lnTo>
                      <a:pt x="47" y="7"/>
                    </a:lnTo>
                    <a:lnTo>
                      <a:pt x="67" y="0"/>
                    </a:lnTo>
                    <a:lnTo>
                      <a:pt x="87" y="0"/>
                    </a:lnTo>
                    <a:lnTo>
                      <a:pt x="113" y="7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0" name="Freeform 257"/>
              <p:cNvSpPr>
                <a:spLocks/>
              </p:cNvSpPr>
              <p:nvPr/>
            </p:nvSpPr>
            <p:spPr bwMode="auto">
              <a:xfrm>
                <a:off x="3858" y="3149"/>
                <a:ext cx="220" cy="232"/>
              </a:xfrm>
              <a:custGeom>
                <a:avLst/>
                <a:gdLst>
                  <a:gd name="T0" fmla="*/ 186 w 220"/>
                  <a:gd name="T1" fmla="*/ 172 h 232"/>
                  <a:gd name="T2" fmla="*/ 206 w 220"/>
                  <a:gd name="T3" fmla="*/ 113 h 232"/>
                  <a:gd name="T4" fmla="*/ 220 w 220"/>
                  <a:gd name="T5" fmla="*/ 79 h 232"/>
                  <a:gd name="T6" fmla="*/ 220 w 220"/>
                  <a:gd name="T7" fmla="*/ 59 h 232"/>
                  <a:gd name="T8" fmla="*/ 200 w 220"/>
                  <a:gd name="T9" fmla="*/ 40 h 232"/>
                  <a:gd name="T10" fmla="*/ 180 w 220"/>
                  <a:gd name="T11" fmla="*/ 26 h 232"/>
                  <a:gd name="T12" fmla="*/ 153 w 220"/>
                  <a:gd name="T13" fmla="*/ 13 h 232"/>
                  <a:gd name="T14" fmla="*/ 113 w 220"/>
                  <a:gd name="T15" fmla="*/ 0 h 232"/>
                  <a:gd name="T16" fmla="*/ 100 w 220"/>
                  <a:gd name="T17" fmla="*/ 0 h 232"/>
                  <a:gd name="T18" fmla="*/ 54 w 220"/>
                  <a:gd name="T19" fmla="*/ 20 h 232"/>
                  <a:gd name="T20" fmla="*/ 34 w 220"/>
                  <a:gd name="T21" fmla="*/ 40 h 232"/>
                  <a:gd name="T22" fmla="*/ 14 w 220"/>
                  <a:gd name="T23" fmla="*/ 40 h 232"/>
                  <a:gd name="T24" fmla="*/ 0 w 220"/>
                  <a:gd name="T25" fmla="*/ 106 h 232"/>
                  <a:gd name="T26" fmla="*/ 7 w 220"/>
                  <a:gd name="T27" fmla="*/ 139 h 232"/>
                  <a:gd name="T28" fmla="*/ 47 w 220"/>
                  <a:gd name="T29" fmla="*/ 192 h 232"/>
                  <a:gd name="T30" fmla="*/ 60 w 220"/>
                  <a:gd name="T31" fmla="*/ 219 h 232"/>
                  <a:gd name="T32" fmla="*/ 100 w 220"/>
                  <a:gd name="T33" fmla="*/ 232 h 232"/>
                  <a:gd name="T34" fmla="*/ 133 w 220"/>
                  <a:gd name="T35" fmla="*/ 232 h 232"/>
                  <a:gd name="T36" fmla="*/ 153 w 220"/>
                  <a:gd name="T37" fmla="*/ 212 h 232"/>
                  <a:gd name="T38" fmla="*/ 173 w 220"/>
                  <a:gd name="T39" fmla="*/ 199 h 232"/>
                  <a:gd name="T40" fmla="*/ 186 w 220"/>
                  <a:gd name="T41" fmla="*/ 172 h 232"/>
                  <a:gd name="T42" fmla="*/ 200 w 220"/>
                  <a:gd name="T43" fmla="*/ 152 h 232"/>
                  <a:gd name="T44" fmla="*/ 186 w 220"/>
                  <a:gd name="T45" fmla="*/ 172 h 2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0"/>
                  <a:gd name="T70" fmla="*/ 0 h 232"/>
                  <a:gd name="T71" fmla="*/ 220 w 220"/>
                  <a:gd name="T72" fmla="*/ 232 h 2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0" h="232">
                    <a:moveTo>
                      <a:pt x="186" y="172"/>
                    </a:moveTo>
                    <a:lnTo>
                      <a:pt x="206" y="113"/>
                    </a:lnTo>
                    <a:lnTo>
                      <a:pt x="220" y="79"/>
                    </a:lnTo>
                    <a:lnTo>
                      <a:pt x="220" y="59"/>
                    </a:lnTo>
                    <a:lnTo>
                      <a:pt x="200" y="40"/>
                    </a:lnTo>
                    <a:lnTo>
                      <a:pt x="180" y="26"/>
                    </a:lnTo>
                    <a:lnTo>
                      <a:pt x="153" y="13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54" y="20"/>
                    </a:lnTo>
                    <a:lnTo>
                      <a:pt x="34" y="40"/>
                    </a:lnTo>
                    <a:lnTo>
                      <a:pt x="14" y="40"/>
                    </a:lnTo>
                    <a:lnTo>
                      <a:pt x="0" y="106"/>
                    </a:lnTo>
                    <a:lnTo>
                      <a:pt x="7" y="139"/>
                    </a:lnTo>
                    <a:lnTo>
                      <a:pt x="47" y="192"/>
                    </a:lnTo>
                    <a:lnTo>
                      <a:pt x="60" y="219"/>
                    </a:lnTo>
                    <a:lnTo>
                      <a:pt x="100" y="232"/>
                    </a:lnTo>
                    <a:lnTo>
                      <a:pt x="133" y="232"/>
                    </a:lnTo>
                    <a:lnTo>
                      <a:pt x="153" y="212"/>
                    </a:lnTo>
                    <a:lnTo>
                      <a:pt x="173" y="199"/>
                    </a:lnTo>
                    <a:lnTo>
                      <a:pt x="186" y="172"/>
                    </a:lnTo>
                    <a:lnTo>
                      <a:pt x="200" y="152"/>
                    </a:lnTo>
                    <a:lnTo>
                      <a:pt x="186" y="172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1" name="Freeform 258"/>
              <p:cNvSpPr>
                <a:spLocks/>
              </p:cNvSpPr>
              <p:nvPr/>
            </p:nvSpPr>
            <p:spPr bwMode="auto">
              <a:xfrm>
                <a:off x="3858" y="3149"/>
                <a:ext cx="220" cy="232"/>
              </a:xfrm>
              <a:custGeom>
                <a:avLst/>
                <a:gdLst>
                  <a:gd name="T0" fmla="*/ 186 w 220"/>
                  <a:gd name="T1" fmla="*/ 172 h 232"/>
                  <a:gd name="T2" fmla="*/ 206 w 220"/>
                  <a:gd name="T3" fmla="*/ 113 h 232"/>
                  <a:gd name="T4" fmla="*/ 220 w 220"/>
                  <a:gd name="T5" fmla="*/ 79 h 232"/>
                  <a:gd name="T6" fmla="*/ 220 w 220"/>
                  <a:gd name="T7" fmla="*/ 59 h 232"/>
                  <a:gd name="T8" fmla="*/ 200 w 220"/>
                  <a:gd name="T9" fmla="*/ 40 h 232"/>
                  <a:gd name="T10" fmla="*/ 180 w 220"/>
                  <a:gd name="T11" fmla="*/ 26 h 232"/>
                  <a:gd name="T12" fmla="*/ 153 w 220"/>
                  <a:gd name="T13" fmla="*/ 13 h 232"/>
                  <a:gd name="T14" fmla="*/ 113 w 220"/>
                  <a:gd name="T15" fmla="*/ 0 h 232"/>
                  <a:gd name="T16" fmla="*/ 100 w 220"/>
                  <a:gd name="T17" fmla="*/ 0 h 232"/>
                  <a:gd name="T18" fmla="*/ 54 w 220"/>
                  <a:gd name="T19" fmla="*/ 20 h 232"/>
                  <a:gd name="T20" fmla="*/ 34 w 220"/>
                  <a:gd name="T21" fmla="*/ 40 h 232"/>
                  <a:gd name="T22" fmla="*/ 14 w 220"/>
                  <a:gd name="T23" fmla="*/ 40 h 232"/>
                  <a:gd name="T24" fmla="*/ 0 w 220"/>
                  <a:gd name="T25" fmla="*/ 106 h 232"/>
                  <a:gd name="T26" fmla="*/ 7 w 220"/>
                  <a:gd name="T27" fmla="*/ 139 h 232"/>
                  <a:gd name="T28" fmla="*/ 47 w 220"/>
                  <a:gd name="T29" fmla="*/ 192 h 232"/>
                  <a:gd name="T30" fmla="*/ 60 w 220"/>
                  <a:gd name="T31" fmla="*/ 219 h 232"/>
                  <a:gd name="T32" fmla="*/ 100 w 220"/>
                  <a:gd name="T33" fmla="*/ 232 h 232"/>
                  <a:gd name="T34" fmla="*/ 133 w 220"/>
                  <a:gd name="T35" fmla="*/ 232 h 232"/>
                  <a:gd name="T36" fmla="*/ 153 w 220"/>
                  <a:gd name="T37" fmla="*/ 212 h 232"/>
                  <a:gd name="T38" fmla="*/ 173 w 220"/>
                  <a:gd name="T39" fmla="*/ 199 h 232"/>
                  <a:gd name="T40" fmla="*/ 186 w 220"/>
                  <a:gd name="T41" fmla="*/ 172 h 232"/>
                  <a:gd name="T42" fmla="*/ 200 w 220"/>
                  <a:gd name="T43" fmla="*/ 152 h 2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0"/>
                  <a:gd name="T67" fmla="*/ 0 h 232"/>
                  <a:gd name="T68" fmla="*/ 220 w 220"/>
                  <a:gd name="T69" fmla="*/ 232 h 2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0" h="232">
                    <a:moveTo>
                      <a:pt x="186" y="172"/>
                    </a:moveTo>
                    <a:lnTo>
                      <a:pt x="206" y="113"/>
                    </a:lnTo>
                    <a:lnTo>
                      <a:pt x="220" y="79"/>
                    </a:lnTo>
                    <a:lnTo>
                      <a:pt x="220" y="59"/>
                    </a:lnTo>
                    <a:lnTo>
                      <a:pt x="200" y="40"/>
                    </a:lnTo>
                    <a:lnTo>
                      <a:pt x="180" y="26"/>
                    </a:lnTo>
                    <a:lnTo>
                      <a:pt x="153" y="13"/>
                    </a:lnTo>
                    <a:lnTo>
                      <a:pt x="113" y="0"/>
                    </a:lnTo>
                    <a:lnTo>
                      <a:pt x="100" y="0"/>
                    </a:lnTo>
                    <a:lnTo>
                      <a:pt x="54" y="20"/>
                    </a:lnTo>
                    <a:lnTo>
                      <a:pt x="34" y="40"/>
                    </a:lnTo>
                    <a:lnTo>
                      <a:pt x="14" y="40"/>
                    </a:lnTo>
                    <a:lnTo>
                      <a:pt x="0" y="106"/>
                    </a:lnTo>
                    <a:lnTo>
                      <a:pt x="7" y="139"/>
                    </a:lnTo>
                    <a:lnTo>
                      <a:pt x="47" y="192"/>
                    </a:lnTo>
                    <a:lnTo>
                      <a:pt x="60" y="219"/>
                    </a:lnTo>
                    <a:lnTo>
                      <a:pt x="100" y="232"/>
                    </a:lnTo>
                    <a:lnTo>
                      <a:pt x="133" y="232"/>
                    </a:lnTo>
                    <a:lnTo>
                      <a:pt x="153" y="212"/>
                    </a:lnTo>
                    <a:lnTo>
                      <a:pt x="173" y="199"/>
                    </a:lnTo>
                    <a:lnTo>
                      <a:pt x="186" y="172"/>
                    </a:lnTo>
                    <a:lnTo>
                      <a:pt x="200" y="152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2" name="Freeform 259"/>
              <p:cNvSpPr>
                <a:spLocks/>
              </p:cNvSpPr>
              <p:nvPr/>
            </p:nvSpPr>
            <p:spPr bwMode="auto">
              <a:xfrm>
                <a:off x="3865" y="3155"/>
                <a:ext cx="213" cy="233"/>
              </a:xfrm>
              <a:custGeom>
                <a:avLst/>
                <a:gdLst>
                  <a:gd name="T0" fmla="*/ 186 w 213"/>
                  <a:gd name="T1" fmla="*/ 166 h 233"/>
                  <a:gd name="T2" fmla="*/ 206 w 213"/>
                  <a:gd name="T3" fmla="*/ 113 h 233"/>
                  <a:gd name="T4" fmla="*/ 213 w 213"/>
                  <a:gd name="T5" fmla="*/ 80 h 233"/>
                  <a:gd name="T6" fmla="*/ 213 w 213"/>
                  <a:gd name="T7" fmla="*/ 53 h 233"/>
                  <a:gd name="T8" fmla="*/ 193 w 213"/>
                  <a:gd name="T9" fmla="*/ 40 h 233"/>
                  <a:gd name="T10" fmla="*/ 173 w 213"/>
                  <a:gd name="T11" fmla="*/ 27 h 233"/>
                  <a:gd name="T12" fmla="*/ 146 w 213"/>
                  <a:gd name="T13" fmla="*/ 14 h 233"/>
                  <a:gd name="T14" fmla="*/ 106 w 213"/>
                  <a:gd name="T15" fmla="*/ 0 h 233"/>
                  <a:gd name="T16" fmla="*/ 93 w 213"/>
                  <a:gd name="T17" fmla="*/ 0 h 233"/>
                  <a:gd name="T18" fmla="*/ 53 w 213"/>
                  <a:gd name="T19" fmla="*/ 14 h 233"/>
                  <a:gd name="T20" fmla="*/ 33 w 213"/>
                  <a:gd name="T21" fmla="*/ 34 h 233"/>
                  <a:gd name="T22" fmla="*/ 7 w 213"/>
                  <a:gd name="T23" fmla="*/ 40 h 233"/>
                  <a:gd name="T24" fmla="*/ 0 w 213"/>
                  <a:gd name="T25" fmla="*/ 107 h 233"/>
                  <a:gd name="T26" fmla="*/ 7 w 213"/>
                  <a:gd name="T27" fmla="*/ 140 h 233"/>
                  <a:gd name="T28" fmla="*/ 40 w 213"/>
                  <a:gd name="T29" fmla="*/ 193 h 233"/>
                  <a:gd name="T30" fmla="*/ 53 w 213"/>
                  <a:gd name="T31" fmla="*/ 213 h 233"/>
                  <a:gd name="T32" fmla="*/ 93 w 213"/>
                  <a:gd name="T33" fmla="*/ 233 h 233"/>
                  <a:gd name="T34" fmla="*/ 126 w 213"/>
                  <a:gd name="T35" fmla="*/ 233 h 233"/>
                  <a:gd name="T36" fmla="*/ 146 w 213"/>
                  <a:gd name="T37" fmla="*/ 213 h 233"/>
                  <a:gd name="T38" fmla="*/ 166 w 213"/>
                  <a:gd name="T39" fmla="*/ 199 h 233"/>
                  <a:gd name="T40" fmla="*/ 179 w 213"/>
                  <a:gd name="T41" fmla="*/ 166 h 233"/>
                  <a:gd name="T42" fmla="*/ 199 w 213"/>
                  <a:gd name="T43" fmla="*/ 153 h 2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3"/>
                  <a:gd name="T67" fmla="*/ 0 h 233"/>
                  <a:gd name="T68" fmla="*/ 213 w 213"/>
                  <a:gd name="T69" fmla="*/ 233 h 2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3" h="233">
                    <a:moveTo>
                      <a:pt x="186" y="166"/>
                    </a:moveTo>
                    <a:lnTo>
                      <a:pt x="206" y="113"/>
                    </a:lnTo>
                    <a:lnTo>
                      <a:pt x="213" y="80"/>
                    </a:lnTo>
                    <a:lnTo>
                      <a:pt x="213" y="53"/>
                    </a:lnTo>
                    <a:lnTo>
                      <a:pt x="193" y="40"/>
                    </a:lnTo>
                    <a:lnTo>
                      <a:pt x="173" y="27"/>
                    </a:lnTo>
                    <a:lnTo>
                      <a:pt x="146" y="14"/>
                    </a:lnTo>
                    <a:lnTo>
                      <a:pt x="106" y="0"/>
                    </a:lnTo>
                    <a:lnTo>
                      <a:pt x="93" y="0"/>
                    </a:lnTo>
                    <a:lnTo>
                      <a:pt x="53" y="14"/>
                    </a:lnTo>
                    <a:lnTo>
                      <a:pt x="33" y="34"/>
                    </a:lnTo>
                    <a:lnTo>
                      <a:pt x="7" y="40"/>
                    </a:lnTo>
                    <a:lnTo>
                      <a:pt x="0" y="107"/>
                    </a:lnTo>
                    <a:lnTo>
                      <a:pt x="7" y="140"/>
                    </a:lnTo>
                    <a:lnTo>
                      <a:pt x="40" y="193"/>
                    </a:lnTo>
                    <a:lnTo>
                      <a:pt x="53" y="213"/>
                    </a:lnTo>
                    <a:lnTo>
                      <a:pt x="93" y="233"/>
                    </a:lnTo>
                    <a:lnTo>
                      <a:pt x="126" y="233"/>
                    </a:lnTo>
                    <a:lnTo>
                      <a:pt x="146" y="213"/>
                    </a:lnTo>
                    <a:lnTo>
                      <a:pt x="166" y="199"/>
                    </a:lnTo>
                    <a:lnTo>
                      <a:pt x="179" y="166"/>
                    </a:lnTo>
                    <a:lnTo>
                      <a:pt x="199" y="15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3" name="Freeform 260"/>
              <p:cNvSpPr>
                <a:spLocks/>
              </p:cNvSpPr>
              <p:nvPr/>
            </p:nvSpPr>
            <p:spPr bwMode="auto">
              <a:xfrm>
                <a:off x="3812" y="2850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6 h 325"/>
                  <a:gd name="T4" fmla="*/ 179 w 179"/>
                  <a:gd name="T5" fmla="*/ 199 h 325"/>
                  <a:gd name="T6" fmla="*/ 166 w 179"/>
                  <a:gd name="T7" fmla="*/ 159 h 325"/>
                  <a:gd name="T8" fmla="*/ 139 w 179"/>
                  <a:gd name="T9" fmla="*/ 113 h 325"/>
                  <a:gd name="T10" fmla="*/ 119 w 179"/>
                  <a:gd name="T11" fmla="*/ 66 h 325"/>
                  <a:gd name="T12" fmla="*/ 80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7 h 325"/>
                  <a:gd name="T20" fmla="*/ 0 w 179"/>
                  <a:gd name="T21" fmla="*/ 312 h 325"/>
                  <a:gd name="T22" fmla="*/ 27 w 179"/>
                  <a:gd name="T23" fmla="*/ 319 h 325"/>
                  <a:gd name="T24" fmla="*/ 60 w 179"/>
                  <a:gd name="T25" fmla="*/ 325 h 325"/>
                  <a:gd name="T26" fmla="*/ 93 w 179"/>
                  <a:gd name="T27" fmla="*/ 319 h 325"/>
                  <a:gd name="T28" fmla="*/ 119 w 179"/>
                  <a:gd name="T29" fmla="*/ 305 h 325"/>
                  <a:gd name="T30" fmla="*/ 146 w 179"/>
                  <a:gd name="T31" fmla="*/ 292 h 325"/>
                  <a:gd name="T32" fmla="*/ 159 w 179"/>
                  <a:gd name="T33" fmla="*/ 279 h 325"/>
                  <a:gd name="T34" fmla="*/ 146 w 179"/>
                  <a:gd name="T35" fmla="*/ 285 h 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325"/>
                  <a:gd name="T56" fmla="*/ 179 w 179"/>
                  <a:gd name="T57" fmla="*/ 325 h 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325">
                    <a:moveTo>
                      <a:pt x="146" y="285"/>
                    </a:moveTo>
                    <a:lnTo>
                      <a:pt x="166" y="246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9" y="113"/>
                    </a:lnTo>
                    <a:lnTo>
                      <a:pt x="119" y="66"/>
                    </a:lnTo>
                    <a:lnTo>
                      <a:pt x="80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312"/>
                    </a:lnTo>
                    <a:lnTo>
                      <a:pt x="27" y="319"/>
                    </a:lnTo>
                    <a:lnTo>
                      <a:pt x="60" y="325"/>
                    </a:lnTo>
                    <a:lnTo>
                      <a:pt x="93" y="319"/>
                    </a:lnTo>
                    <a:lnTo>
                      <a:pt x="119" y="305"/>
                    </a:lnTo>
                    <a:lnTo>
                      <a:pt x="146" y="292"/>
                    </a:lnTo>
                    <a:lnTo>
                      <a:pt x="159" y="279"/>
                    </a:lnTo>
                    <a:lnTo>
                      <a:pt x="146" y="285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4" name="Freeform 261"/>
              <p:cNvSpPr>
                <a:spLocks/>
              </p:cNvSpPr>
              <p:nvPr/>
            </p:nvSpPr>
            <p:spPr bwMode="auto">
              <a:xfrm>
                <a:off x="3812" y="2850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6 h 325"/>
                  <a:gd name="T4" fmla="*/ 179 w 179"/>
                  <a:gd name="T5" fmla="*/ 199 h 325"/>
                  <a:gd name="T6" fmla="*/ 166 w 179"/>
                  <a:gd name="T7" fmla="*/ 159 h 325"/>
                  <a:gd name="T8" fmla="*/ 139 w 179"/>
                  <a:gd name="T9" fmla="*/ 113 h 325"/>
                  <a:gd name="T10" fmla="*/ 119 w 179"/>
                  <a:gd name="T11" fmla="*/ 66 h 325"/>
                  <a:gd name="T12" fmla="*/ 80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7 h 325"/>
                  <a:gd name="T20" fmla="*/ 0 w 179"/>
                  <a:gd name="T21" fmla="*/ 312 h 325"/>
                  <a:gd name="T22" fmla="*/ 27 w 179"/>
                  <a:gd name="T23" fmla="*/ 319 h 325"/>
                  <a:gd name="T24" fmla="*/ 60 w 179"/>
                  <a:gd name="T25" fmla="*/ 325 h 325"/>
                  <a:gd name="T26" fmla="*/ 93 w 179"/>
                  <a:gd name="T27" fmla="*/ 319 h 325"/>
                  <a:gd name="T28" fmla="*/ 119 w 179"/>
                  <a:gd name="T29" fmla="*/ 305 h 325"/>
                  <a:gd name="T30" fmla="*/ 146 w 179"/>
                  <a:gd name="T31" fmla="*/ 292 h 325"/>
                  <a:gd name="T32" fmla="*/ 159 w 179"/>
                  <a:gd name="T33" fmla="*/ 279 h 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9"/>
                  <a:gd name="T52" fmla="*/ 0 h 325"/>
                  <a:gd name="T53" fmla="*/ 179 w 179"/>
                  <a:gd name="T54" fmla="*/ 325 h 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9" h="325">
                    <a:moveTo>
                      <a:pt x="146" y="285"/>
                    </a:moveTo>
                    <a:lnTo>
                      <a:pt x="166" y="246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9" y="113"/>
                    </a:lnTo>
                    <a:lnTo>
                      <a:pt x="119" y="66"/>
                    </a:lnTo>
                    <a:lnTo>
                      <a:pt x="80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312"/>
                    </a:lnTo>
                    <a:lnTo>
                      <a:pt x="27" y="319"/>
                    </a:lnTo>
                    <a:lnTo>
                      <a:pt x="60" y="325"/>
                    </a:lnTo>
                    <a:lnTo>
                      <a:pt x="93" y="319"/>
                    </a:lnTo>
                    <a:lnTo>
                      <a:pt x="119" y="305"/>
                    </a:lnTo>
                    <a:lnTo>
                      <a:pt x="146" y="292"/>
                    </a:lnTo>
                    <a:lnTo>
                      <a:pt x="159" y="279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5" name="Freeform 262"/>
              <p:cNvSpPr>
                <a:spLocks/>
              </p:cNvSpPr>
              <p:nvPr/>
            </p:nvSpPr>
            <p:spPr bwMode="auto">
              <a:xfrm>
                <a:off x="3819" y="2857"/>
                <a:ext cx="179" cy="325"/>
              </a:xfrm>
              <a:custGeom>
                <a:avLst/>
                <a:gdLst>
                  <a:gd name="T0" fmla="*/ 146 w 179"/>
                  <a:gd name="T1" fmla="*/ 285 h 325"/>
                  <a:gd name="T2" fmla="*/ 166 w 179"/>
                  <a:gd name="T3" fmla="*/ 245 h 325"/>
                  <a:gd name="T4" fmla="*/ 179 w 179"/>
                  <a:gd name="T5" fmla="*/ 199 h 325"/>
                  <a:gd name="T6" fmla="*/ 166 w 179"/>
                  <a:gd name="T7" fmla="*/ 159 h 325"/>
                  <a:gd name="T8" fmla="*/ 132 w 179"/>
                  <a:gd name="T9" fmla="*/ 112 h 325"/>
                  <a:gd name="T10" fmla="*/ 112 w 179"/>
                  <a:gd name="T11" fmla="*/ 66 h 325"/>
                  <a:gd name="T12" fmla="*/ 73 w 179"/>
                  <a:gd name="T13" fmla="*/ 33 h 325"/>
                  <a:gd name="T14" fmla="*/ 53 w 179"/>
                  <a:gd name="T15" fmla="*/ 13 h 325"/>
                  <a:gd name="T16" fmla="*/ 13 w 179"/>
                  <a:gd name="T17" fmla="*/ 0 h 325"/>
                  <a:gd name="T18" fmla="*/ 0 w 179"/>
                  <a:gd name="T19" fmla="*/ 6 h 325"/>
                  <a:gd name="T20" fmla="*/ 0 w 179"/>
                  <a:gd name="T21" fmla="*/ 312 h 325"/>
                  <a:gd name="T22" fmla="*/ 20 w 179"/>
                  <a:gd name="T23" fmla="*/ 318 h 325"/>
                  <a:gd name="T24" fmla="*/ 53 w 179"/>
                  <a:gd name="T25" fmla="*/ 325 h 325"/>
                  <a:gd name="T26" fmla="*/ 93 w 179"/>
                  <a:gd name="T27" fmla="*/ 318 h 325"/>
                  <a:gd name="T28" fmla="*/ 112 w 179"/>
                  <a:gd name="T29" fmla="*/ 305 h 325"/>
                  <a:gd name="T30" fmla="*/ 139 w 179"/>
                  <a:gd name="T31" fmla="*/ 292 h 325"/>
                  <a:gd name="T32" fmla="*/ 152 w 179"/>
                  <a:gd name="T33" fmla="*/ 278 h 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9"/>
                  <a:gd name="T52" fmla="*/ 0 h 325"/>
                  <a:gd name="T53" fmla="*/ 179 w 179"/>
                  <a:gd name="T54" fmla="*/ 325 h 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9" h="325">
                    <a:moveTo>
                      <a:pt x="146" y="285"/>
                    </a:moveTo>
                    <a:lnTo>
                      <a:pt x="166" y="245"/>
                    </a:lnTo>
                    <a:lnTo>
                      <a:pt x="179" y="199"/>
                    </a:lnTo>
                    <a:lnTo>
                      <a:pt x="166" y="159"/>
                    </a:lnTo>
                    <a:lnTo>
                      <a:pt x="132" y="112"/>
                    </a:lnTo>
                    <a:lnTo>
                      <a:pt x="112" y="66"/>
                    </a:lnTo>
                    <a:lnTo>
                      <a:pt x="73" y="33"/>
                    </a:lnTo>
                    <a:lnTo>
                      <a:pt x="53" y="13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312"/>
                    </a:lnTo>
                    <a:lnTo>
                      <a:pt x="20" y="318"/>
                    </a:lnTo>
                    <a:lnTo>
                      <a:pt x="53" y="325"/>
                    </a:lnTo>
                    <a:lnTo>
                      <a:pt x="93" y="318"/>
                    </a:lnTo>
                    <a:lnTo>
                      <a:pt x="112" y="305"/>
                    </a:lnTo>
                    <a:lnTo>
                      <a:pt x="139" y="292"/>
                    </a:lnTo>
                    <a:lnTo>
                      <a:pt x="152" y="278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6" name="Freeform 263"/>
              <p:cNvSpPr>
                <a:spLocks/>
              </p:cNvSpPr>
              <p:nvPr/>
            </p:nvSpPr>
            <p:spPr bwMode="auto">
              <a:xfrm>
                <a:off x="4270" y="3361"/>
                <a:ext cx="259" cy="173"/>
              </a:xfrm>
              <a:custGeom>
                <a:avLst/>
                <a:gdLst>
                  <a:gd name="T0" fmla="*/ 179 w 259"/>
                  <a:gd name="T1" fmla="*/ 0 h 173"/>
                  <a:gd name="T2" fmla="*/ 119 w 259"/>
                  <a:gd name="T3" fmla="*/ 0 h 173"/>
                  <a:gd name="T4" fmla="*/ 146 w 259"/>
                  <a:gd name="T5" fmla="*/ 0 h 173"/>
                  <a:gd name="T6" fmla="*/ 173 w 259"/>
                  <a:gd name="T7" fmla="*/ 0 h 173"/>
                  <a:gd name="T8" fmla="*/ 212 w 259"/>
                  <a:gd name="T9" fmla="*/ 27 h 173"/>
                  <a:gd name="T10" fmla="*/ 232 w 259"/>
                  <a:gd name="T11" fmla="*/ 53 h 173"/>
                  <a:gd name="T12" fmla="*/ 252 w 259"/>
                  <a:gd name="T13" fmla="*/ 73 h 173"/>
                  <a:gd name="T14" fmla="*/ 259 w 259"/>
                  <a:gd name="T15" fmla="*/ 93 h 173"/>
                  <a:gd name="T16" fmla="*/ 252 w 259"/>
                  <a:gd name="T17" fmla="*/ 120 h 173"/>
                  <a:gd name="T18" fmla="*/ 246 w 259"/>
                  <a:gd name="T19" fmla="*/ 153 h 173"/>
                  <a:gd name="T20" fmla="*/ 239 w 259"/>
                  <a:gd name="T21" fmla="*/ 173 h 173"/>
                  <a:gd name="T22" fmla="*/ 20 w 259"/>
                  <a:gd name="T23" fmla="*/ 173 h 173"/>
                  <a:gd name="T24" fmla="*/ 7 w 259"/>
                  <a:gd name="T25" fmla="*/ 153 h 173"/>
                  <a:gd name="T26" fmla="*/ 0 w 259"/>
                  <a:gd name="T27" fmla="*/ 120 h 173"/>
                  <a:gd name="T28" fmla="*/ 0 w 259"/>
                  <a:gd name="T29" fmla="*/ 93 h 173"/>
                  <a:gd name="T30" fmla="*/ 7 w 259"/>
                  <a:gd name="T31" fmla="*/ 60 h 173"/>
                  <a:gd name="T32" fmla="*/ 33 w 259"/>
                  <a:gd name="T33" fmla="*/ 27 h 173"/>
                  <a:gd name="T34" fmla="*/ 53 w 259"/>
                  <a:gd name="T35" fmla="*/ 20 h 173"/>
                  <a:gd name="T36" fmla="*/ 66 w 259"/>
                  <a:gd name="T37" fmla="*/ 20 h 173"/>
                  <a:gd name="T38" fmla="*/ 86 w 259"/>
                  <a:gd name="T39" fmla="*/ 7 h 173"/>
                  <a:gd name="T40" fmla="*/ 126 w 259"/>
                  <a:gd name="T41" fmla="*/ 0 h 173"/>
                  <a:gd name="T42" fmla="*/ 166 w 259"/>
                  <a:gd name="T43" fmla="*/ 0 h 173"/>
                  <a:gd name="T44" fmla="*/ 193 w 259"/>
                  <a:gd name="T45" fmla="*/ 13 h 173"/>
                  <a:gd name="T46" fmla="*/ 219 w 259"/>
                  <a:gd name="T47" fmla="*/ 33 h 173"/>
                  <a:gd name="T48" fmla="*/ 239 w 259"/>
                  <a:gd name="T49" fmla="*/ 53 h 173"/>
                  <a:gd name="T50" fmla="*/ 259 w 259"/>
                  <a:gd name="T51" fmla="*/ 80 h 173"/>
                  <a:gd name="T52" fmla="*/ 179 w 259"/>
                  <a:gd name="T53" fmla="*/ 0 h 1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9"/>
                  <a:gd name="T82" fmla="*/ 0 h 173"/>
                  <a:gd name="T83" fmla="*/ 259 w 259"/>
                  <a:gd name="T84" fmla="*/ 173 h 1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9" h="173">
                    <a:moveTo>
                      <a:pt x="179" y="0"/>
                    </a:moveTo>
                    <a:lnTo>
                      <a:pt x="119" y="0"/>
                    </a:lnTo>
                    <a:lnTo>
                      <a:pt x="146" y="0"/>
                    </a:lnTo>
                    <a:lnTo>
                      <a:pt x="173" y="0"/>
                    </a:lnTo>
                    <a:lnTo>
                      <a:pt x="212" y="27"/>
                    </a:lnTo>
                    <a:lnTo>
                      <a:pt x="232" y="53"/>
                    </a:lnTo>
                    <a:lnTo>
                      <a:pt x="252" y="73"/>
                    </a:lnTo>
                    <a:lnTo>
                      <a:pt x="259" y="93"/>
                    </a:lnTo>
                    <a:lnTo>
                      <a:pt x="252" y="120"/>
                    </a:lnTo>
                    <a:lnTo>
                      <a:pt x="246" y="153"/>
                    </a:lnTo>
                    <a:lnTo>
                      <a:pt x="239" y="173"/>
                    </a:lnTo>
                    <a:lnTo>
                      <a:pt x="20" y="173"/>
                    </a:lnTo>
                    <a:lnTo>
                      <a:pt x="7" y="153"/>
                    </a:lnTo>
                    <a:lnTo>
                      <a:pt x="0" y="120"/>
                    </a:lnTo>
                    <a:lnTo>
                      <a:pt x="0" y="93"/>
                    </a:lnTo>
                    <a:lnTo>
                      <a:pt x="7" y="60"/>
                    </a:lnTo>
                    <a:lnTo>
                      <a:pt x="33" y="27"/>
                    </a:lnTo>
                    <a:lnTo>
                      <a:pt x="53" y="20"/>
                    </a:lnTo>
                    <a:lnTo>
                      <a:pt x="66" y="20"/>
                    </a:lnTo>
                    <a:lnTo>
                      <a:pt x="86" y="7"/>
                    </a:lnTo>
                    <a:lnTo>
                      <a:pt x="126" y="0"/>
                    </a:lnTo>
                    <a:lnTo>
                      <a:pt x="166" y="0"/>
                    </a:lnTo>
                    <a:lnTo>
                      <a:pt x="193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9" y="8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7" name="Freeform 264"/>
              <p:cNvSpPr>
                <a:spLocks/>
              </p:cNvSpPr>
              <p:nvPr/>
            </p:nvSpPr>
            <p:spPr bwMode="auto">
              <a:xfrm>
                <a:off x="4270" y="3361"/>
                <a:ext cx="259" cy="173"/>
              </a:xfrm>
              <a:custGeom>
                <a:avLst/>
                <a:gdLst>
                  <a:gd name="T0" fmla="*/ 179 w 259"/>
                  <a:gd name="T1" fmla="*/ 0 h 173"/>
                  <a:gd name="T2" fmla="*/ 119 w 259"/>
                  <a:gd name="T3" fmla="*/ 0 h 173"/>
                  <a:gd name="T4" fmla="*/ 146 w 259"/>
                  <a:gd name="T5" fmla="*/ 0 h 173"/>
                  <a:gd name="T6" fmla="*/ 173 w 259"/>
                  <a:gd name="T7" fmla="*/ 0 h 173"/>
                  <a:gd name="T8" fmla="*/ 212 w 259"/>
                  <a:gd name="T9" fmla="*/ 27 h 173"/>
                  <a:gd name="T10" fmla="*/ 232 w 259"/>
                  <a:gd name="T11" fmla="*/ 53 h 173"/>
                  <a:gd name="T12" fmla="*/ 252 w 259"/>
                  <a:gd name="T13" fmla="*/ 73 h 173"/>
                  <a:gd name="T14" fmla="*/ 259 w 259"/>
                  <a:gd name="T15" fmla="*/ 93 h 173"/>
                  <a:gd name="T16" fmla="*/ 252 w 259"/>
                  <a:gd name="T17" fmla="*/ 120 h 173"/>
                  <a:gd name="T18" fmla="*/ 246 w 259"/>
                  <a:gd name="T19" fmla="*/ 153 h 173"/>
                  <a:gd name="T20" fmla="*/ 239 w 259"/>
                  <a:gd name="T21" fmla="*/ 173 h 173"/>
                  <a:gd name="T22" fmla="*/ 20 w 259"/>
                  <a:gd name="T23" fmla="*/ 173 h 173"/>
                  <a:gd name="T24" fmla="*/ 7 w 259"/>
                  <a:gd name="T25" fmla="*/ 153 h 173"/>
                  <a:gd name="T26" fmla="*/ 0 w 259"/>
                  <a:gd name="T27" fmla="*/ 120 h 173"/>
                  <a:gd name="T28" fmla="*/ 0 w 259"/>
                  <a:gd name="T29" fmla="*/ 93 h 173"/>
                  <a:gd name="T30" fmla="*/ 7 w 259"/>
                  <a:gd name="T31" fmla="*/ 60 h 173"/>
                  <a:gd name="T32" fmla="*/ 33 w 259"/>
                  <a:gd name="T33" fmla="*/ 27 h 173"/>
                  <a:gd name="T34" fmla="*/ 53 w 259"/>
                  <a:gd name="T35" fmla="*/ 20 h 173"/>
                  <a:gd name="T36" fmla="*/ 66 w 259"/>
                  <a:gd name="T37" fmla="*/ 20 h 173"/>
                  <a:gd name="T38" fmla="*/ 86 w 259"/>
                  <a:gd name="T39" fmla="*/ 7 h 173"/>
                  <a:gd name="T40" fmla="*/ 126 w 259"/>
                  <a:gd name="T41" fmla="*/ 0 h 173"/>
                  <a:gd name="T42" fmla="*/ 166 w 259"/>
                  <a:gd name="T43" fmla="*/ 0 h 173"/>
                  <a:gd name="T44" fmla="*/ 193 w 259"/>
                  <a:gd name="T45" fmla="*/ 13 h 173"/>
                  <a:gd name="T46" fmla="*/ 219 w 259"/>
                  <a:gd name="T47" fmla="*/ 33 h 173"/>
                  <a:gd name="T48" fmla="*/ 239 w 259"/>
                  <a:gd name="T49" fmla="*/ 53 h 173"/>
                  <a:gd name="T50" fmla="*/ 259 w 259"/>
                  <a:gd name="T51" fmla="*/ 80 h 1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9"/>
                  <a:gd name="T79" fmla="*/ 0 h 173"/>
                  <a:gd name="T80" fmla="*/ 259 w 259"/>
                  <a:gd name="T81" fmla="*/ 173 h 1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9" h="173">
                    <a:moveTo>
                      <a:pt x="179" y="0"/>
                    </a:moveTo>
                    <a:lnTo>
                      <a:pt x="119" y="0"/>
                    </a:lnTo>
                    <a:lnTo>
                      <a:pt x="146" y="0"/>
                    </a:lnTo>
                    <a:lnTo>
                      <a:pt x="173" y="0"/>
                    </a:lnTo>
                    <a:lnTo>
                      <a:pt x="212" y="27"/>
                    </a:lnTo>
                    <a:lnTo>
                      <a:pt x="232" y="53"/>
                    </a:lnTo>
                    <a:lnTo>
                      <a:pt x="252" y="73"/>
                    </a:lnTo>
                    <a:lnTo>
                      <a:pt x="259" y="93"/>
                    </a:lnTo>
                    <a:lnTo>
                      <a:pt x="252" y="120"/>
                    </a:lnTo>
                    <a:lnTo>
                      <a:pt x="246" y="153"/>
                    </a:lnTo>
                    <a:lnTo>
                      <a:pt x="239" y="173"/>
                    </a:lnTo>
                    <a:lnTo>
                      <a:pt x="20" y="173"/>
                    </a:lnTo>
                    <a:lnTo>
                      <a:pt x="7" y="153"/>
                    </a:lnTo>
                    <a:lnTo>
                      <a:pt x="0" y="120"/>
                    </a:lnTo>
                    <a:lnTo>
                      <a:pt x="0" y="93"/>
                    </a:lnTo>
                    <a:lnTo>
                      <a:pt x="7" y="60"/>
                    </a:lnTo>
                    <a:lnTo>
                      <a:pt x="33" y="27"/>
                    </a:lnTo>
                    <a:lnTo>
                      <a:pt x="53" y="20"/>
                    </a:lnTo>
                    <a:lnTo>
                      <a:pt x="66" y="20"/>
                    </a:lnTo>
                    <a:lnTo>
                      <a:pt x="86" y="7"/>
                    </a:lnTo>
                    <a:lnTo>
                      <a:pt x="126" y="0"/>
                    </a:lnTo>
                    <a:lnTo>
                      <a:pt x="166" y="0"/>
                    </a:lnTo>
                    <a:lnTo>
                      <a:pt x="193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9" y="8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8" name="Freeform 265"/>
              <p:cNvSpPr>
                <a:spLocks/>
              </p:cNvSpPr>
              <p:nvPr/>
            </p:nvSpPr>
            <p:spPr bwMode="auto">
              <a:xfrm>
                <a:off x="4277" y="3368"/>
                <a:ext cx="252" cy="172"/>
              </a:xfrm>
              <a:custGeom>
                <a:avLst/>
                <a:gdLst>
                  <a:gd name="T0" fmla="*/ 172 w 252"/>
                  <a:gd name="T1" fmla="*/ 0 h 172"/>
                  <a:gd name="T2" fmla="*/ 112 w 252"/>
                  <a:gd name="T3" fmla="*/ 0 h 172"/>
                  <a:gd name="T4" fmla="*/ 139 w 252"/>
                  <a:gd name="T5" fmla="*/ 0 h 172"/>
                  <a:gd name="T6" fmla="*/ 172 w 252"/>
                  <a:gd name="T7" fmla="*/ 0 h 172"/>
                  <a:gd name="T8" fmla="*/ 205 w 252"/>
                  <a:gd name="T9" fmla="*/ 26 h 172"/>
                  <a:gd name="T10" fmla="*/ 225 w 252"/>
                  <a:gd name="T11" fmla="*/ 53 h 172"/>
                  <a:gd name="T12" fmla="*/ 252 w 252"/>
                  <a:gd name="T13" fmla="*/ 73 h 172"/>
                  <a:gd name="T14" fmla="*/ 252 w 252"/>
                  <a:gd name="T15" fmla="*/ 93 h 172"/>
                  <a:gd name="T16" fmla="*/ 252 w 252"/>
                  <a:gd name="T17" fmla="*/ 119 h 172"/>
                  <a:gd name="T18" fmla="*/ 245 w 252"/>
                  <a:gd name="T19" fmla="*/ 146 h 172"/>
                  <a:gd name="T20" fmla="*/ 232 w 252"/>
                  <a:gd name="T21" fmla="*/ 172 h 172"/>
                  <a:gd name="T22" fmla="*/ 20 w 252"/>
                  <a:gd name="T23" fmla="*/ 172 h 172"/>
                  <a:gd name="T24" fmla="*/ 6 w 252"/>
                  <a:gd name="T25" fmla="*/ 146 h 172"/>
                  <a:gd name="T26" fmla="*/ 0 w 252"/>
                  <a:gd name="T27" fmla="*/ 119 h 172"/>
                  <a:gd name="T28" fmla="*/ 0 w 252"/>
                  <a:gd name="T29" fmla="*/ 93 h 172"/>
                  <a:gd name="T30" fmla="*/ 6 w 252"/>
                  <a:gd name="T31" fmla="*/ 60 h 172"/>
                  <a:gd name="T32" fmla="*/ 26 w 252"/>
                  <a:gd name="T33" fmla="*/ 26 h 172"/>
                  <a:gd name="T34" fmla="*/ 46 w 252"/>
                  <a:gd name="T35" fmla="*/ 20 h 172"/>
                  <a:gd name="T36" fmla="*/ 66 w 252"/>
                  <a:gd name="T37" fmla="*/ 20 h 172"/>
                  <a:gd name="T38" fmla="*/ 86 w 252"/>
                  <a:gd name="T39" fmla="*/ 6 h 172"/>
                  <a:gd name="T40" fmla="*/ 119 w 252"/>
                  <a:gd name="T41" fmla="*/ 0 h 172"/>
                  <a:gd name="T42" fmla="*/ 159 w 252"/>
                  <a:gd name="T43" fmla="*/ 0 h 172"/>
                  <a:gd name="T44" fmla="*/ 192 w 252"/>
                  <a:gd name="T45" fmla="*/ 13 h 172"/>
                  <a:gd name="T46" fmla="*/ 219 w 252"/>
                  <a:gd name="T47" fmla="*/ 33 h 172"/>
                  <a:gd name="T48" fmla="*/ 239 w 252"/>
                  <a:gd name="T49" fmla="*/ 53 h 172"/>
                  <a:gd name="T50" fmla="*/ 252 w 252"/>
                  <a:gd name="T51" fmla="*/ 79 h 1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2"/>
                  <a:gd name="T79" fmla="*/ 0 h 172"/>
                  <a:gd name="T80" fmla="*/ 252 w 252"/>
                  <a:gd name="T81" fmla="*/ 172 h 1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2" h="172">
                    <a:moveTo>
                      <a:pt x="172" y="0"/>
                    </a:moveTo>
                    <a:lnTo>
                      <a:pt x="112" y="0"/>
                    </a:lnTo>
                    <a:lnTo>
                      <a:pt x="139" y="0"/>
                    </a:lnTo>
                    <a:lnTo>
                      <a:pt x="172" y="0"/>
                    </a:lnTo>
                    <a:lnTo>
                      <a:pt x="205" y="26"/>
                    </a:lnTo>
                    <a:lnTo>
                      <a:pt x="225" y="53"/>
                    </a:lnTo>
                    <a:lnTo>
                      <a:pt x="252" y="73"/>
                    </a:lnTo>
                    <a:lnTo>
                      <a:pt x="252" y="93"/>
                    </a:lnTo>
                    <a:lnTo>
                      <a:pt x="252" y="119"/>
                    </a:lnTo>
                    <a:lnTo>
                      <a:pt x="245" y="146"/>
                    </a:lnTo>
                    <a:lnTo>
                      <a:pt x="232" y="172"/>
                    </a:lnTo>
                    <a:lnTo>
                      <a:pt x="20" y="172"/>
                    </a:lnTo>
                    <a:lnTo>
                      <a:pt x="6" y="146"/>
                    </a:lnTo>
                    <a:lnTo>
                      <a:pt x="0" y="119"/>
                    </a:lnTo>
                    <a:lnTo>
                      <a:pt x="0" y="93"/>
                    </a:lnTo>
                    <a:lnTo>
                      <a:pt x="6" y="60"/>
                    </a:lnTo>
                    <a:lnTo>
                      <a:pt x="26" y="26"/>
                    </a:lnTo>
                    <a:lnTo>
                      <a:pt x="46" y="20"/>
                    </a:lnTo>
                    <a:lnTo>
                      <a:pt x="66" y="20"/>
                    </a:lnTo>
                    <a:lnTo>
                      <a:pt x="86" y="6"/>
                    </a:lnTo>
                    <a:lnTo>
                      <a:pt x="119" y="0"/>
                    </a:lnTo>
                    <a:lnTo>
                      <a:pt x="159" y="0"/>
                    </a:lnTo>
                    <a:lnTo>
                      <a:pt x="192" y="13"/>
                    </a:lnTo>
                    <a:lnTo>
                      <a:pt x="219" y="33"/>
                    </a:lnTo>
                    <a:lnTo>
                      <a:pt x="239" y="53"/>
                    </a:lnTo>
                    <a:lnTo>
                      <a:pt x="252" y="79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09" name="Freeform 266"/>
              <p:cNvSpPr>
                <a:spLocks/>
              </p:cNvSpPr>
              <p:nvPr/>
            </p:nvSpPr>
            <p:spPr bwMode="auto">
              <a:xfrm>
                <a:off x="4927" y="2704"/>
                <a:ext cx="233" cy="265"/>
              </a:xfrm>
              <a:custGeom>
                <a:avLst/>
                <a:gdLst>
                  <a:gd name="T0" fmla="*/ 173 w 233"/>
                  <a:gd name="T1" fmla="*/ 20 h 265"/>
                  <a:gd name="T2" fmla="*/ 126 w 233"/>
                  <a:gd name="T3" fmla="*/ 7 h 265"/>
                  <a:gd name="T4" fmla="*/ 100 w 233"/>
                  <a:gd name="T5" fmla="*/ 7 h 265"/>
                  <a:gd name="T6" fmla="*/ 67 w 233"/>
                  <a:gd name="T7" fmla="*/ 26 h 265"/>
                  <a:gd name="T8" fmla="*/ 40 w 233"/>
                  <a:gd name="T9" fmla="*/ 53 h 265"/>
                  <a:gd name="T10" fmla="*/ 13 w 233"/>
                  <a:gd name="T11" fmla="*/ 86 h 265"/>
                  <a:gd name="T12" fmla="*/ 0 w 233"/>
                  <a:gd name="T13" fmla="*/ 133 h 265"/>
                  <a:gd name="T14" fmla="*/ 0 w 233"/>
                  <a:gd name="T15" fmla="*/ 179 h 265"/>
                  <a:gd name="T16" fmla="*/ 20 w 233"/>
                  <a:gd name="T17" fmla="*/ 219 h 265"/>
                  <a:gd name="T18" fmla="*/ 47 w 233"/>
                  <a:gd name="T19" fmla="*/ 246 h 265"/>
                  <a:gd name="T20" fmla="*/ 80 w 233"/>
                  <a:gd name="T21" fmla="*/ 265 h 265"/>
                  <a:gd name="T22" fmla="*/ 126 w 233"/>
                  <a:gd name="T23" fmla="*/ 265 h 265"/>
                  <a:gd name="T24" fmla="*/ 173 w 233"/>
                  <a:gd name="T25" fmla="*/ 246 h 265"/>
                  <a:gd name="T26" fmla="*/ 199 w 233"/>
                  <a:gd name="T27" fmla="*/ 219 h 265"/>
                  <a:gd name="T28" fmla="*/ 226 w 233"/>
                  <a:gd name="T29" fmla="*/ 179 h 265"/>
                  <a:gd name="T30" fmla="*/ 233 w 233"/>
                  <a:gd name="T31" fmla="*/ 139 h 265"/>
                  <a:gd name="T32" fmla="*/ 233 w 233"/>
                  <a:gd name="T33" fmla="*/ 66 h 265"/>
                  <a:gd name="T34" fmla="*/ 219 w 233"/>
                  <a:gd name="T35" fmla="*/ 46 h 265"/>
                  <a:gd name="T36" fmla="*/ 193 w 233"/>
                  <a:gd name="T37" fmla="*/ 33 h 265"/>
                  <a:gd name="T38" fmla="*/ 166 w 233"/>
                  <a:gd name="T39" fmla="*/ 20 h 265"/>
                  <a:gd name="T40" fmla="*/ 140 w 233"/>
                  <a:gd name="T41" fmla="*/ 13 h 265"/>
                  <a:gd name="T42" fmla="*/ 113 w 233"/>
                  <a:gd name="T43" fmla="*/ 0 h 265"/>
                  <a:gd name="T44" fmla="*/ 106 w 233"/>
                  <a:gd name="T45" fmla="*/ 0 h 265"/>
                  <a:gd name="T46" fmla="*/ 173 w 233"/>
                  <a:gd name="T47" fmla="*/ 20 h 2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3"/>
                  <a:gd name="T73" fmla="*/ 0 h 265"/>
                  <a:gd name="T74" fmla="*/ 233 w 233"/>
                  <a:gd name="T75" fmla="*/ 265 h 2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3" h="265">
                    <a:moveTo>
                      <a:pt x="173" y="20"/>
                    </a:moveTo>
                    <a:lnTo>
                      <a:pt x="126" y="7"/>
                    </a:lnTo>
                    <a:lnTo>
                      <a:pt x="100" y="7"/>
                    </a:lnTo>
                    <a:lnTo>
                      <a:pt x="67" y="26"/>
                    </a:lnTo>
                    <a:lnTo>
                      <a:pt x="40" y="53"/>
                    </a:lnTo>
                    <a:lnTo>
                      <a:pt x="13" y="86"/>
                    </a:lnTo>
                    <a:lnTo>
                      <a:pt x="0" y="133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7" y="246"/>
                    </a:lnTo>
                    <a:lnTo>
                      <a:pt x="80" y="265"/>
                    </a:lnTo>
                    <a:lnTo>
                      <a:pt x="126" y="265"/>
                    </a:lnTo>
                    <a:lnTo>
                      <a:pt x="173" y="246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3" y="139"/>
                    </a:lnTo>
                    <a:lnTo>
                      <a:pt x="233" y="66"/>
                    </a:lnTo>
                    <a:lnTo>
                      <a:pt x="219" y="46"/>
                    </a:lnTo>
                    <a:lnTo>
                      <a:pt x="193" y="33"/>
                    </a:lnTo>
                    <a:lnTo>
                      <a:pt x="166" y="20"/>
                    </a:lnTo>
                    <a:lnTo>
                      <a:pt x="140" y="13"/>
                    </a:lnTo>
                    <a:lnTo>
                      <a:pt x="113" y="0"/>
                    </a:lnTo>
                    <a:lnTo>
                      <a:pt x="106" y="0"/>
                    </a:lnTo>
                    <a:lnTo>
                      <a:pt x="173" y="2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0" name="Freeform 267"/>
              <p:cNvSpPr>
                <a:spLocks/>
              </p:cNvSpPr>
              <p:nvPr/>
            </p:nvSpPr>
            <p:spPr bwMode="auto">
              <a:xfrm>
                <a:off x="4927" y="2704"/>
                <a:ext cx="233" cy="265"/>
              </a:xfrm>
              <a:custGeom>
                <a:avLst/>
                <a:gdLst>
                  <a:gd name="T0" fmla="*/ 173 w 233"/>
                  <a:gd name="T1" fmla="*/ 20 h 265"/>
                  <a:gd name="T2" fmla="*/ 126 w 233"/>
                  <a:gd name="T3" fmla="*/ 7 h 265"/>
                  <a:gd name="T4" fmla="*/ 100 w 233"/>
                  <a:gd name="T5" fmla="*/ 7 h 265"/>
                  <a:gd name="T6" fmla="*/ 67 w 233"/>
                  <a:gd name="T7" fmla="*/ 26 h 265"/>
                  <a:gd name="T8" fmla="*/ 40 w 233"/>
                  <a:gd name="T9" fmla="*/ 53 h 265"/>
                  <a:gd name="T10" fmla="*/ 13 w 233"/>
                  <a:gd name="T11" fmla="*/ 86 h 265"/>
                  <a:gd name="T12" fmla="*/ 0 w 233"/>
                  <a:gd name="T13" fmla="*/ 133 h 265"/>
                  <a:gd name="T14" fmla="*/ 0 w 233"/>
                  <a:gd name="T15" fmla="*/ 179 h 265"/>
                  <a:gd name="T16" fmla="*/ 20 w 233"/>
                  <a:gd name="T17" fmla="*/ 219 h 265"/>
                  <a:gd name="T18" fmla="*/ 47 w 233"/>
                  <a:gd name="T19" fmla="*/ 246 h 265"/>
                  <a:gd name="T20" fmla="*/ 80 w 233"/>
                  <a:gd name="T21" fmla="*/ 265 h 265"/>
                  <a:gd name="T22" fmla="*/ 126 w 233"/>
                  <a:gd name="T23" fmla="*/ 265 h 265"/>
                  <a:gd name="T24" fmla="*/ 173 w 233"/>
                  <a:gd name="T25" fmla="*/ 246 h 265"/>
                  <a:gd name="T26" fmla="*/ 199 w 233"/>
                  <a:gd name="T27" fmla="*/ 219 h 265"/>
                  <a:gd name="T28" fmla="*/ 226 w 233"/>
                  <a:gd name="T29" fmla="*/ 179 h 265"/>
                  <a:gd name="T30" fmla="*/ 233 w 233"/>
                  <a:gd name="T31" fmla="*/ 139 h 265"/>
                  <a:gd name="T32" fmla="*/ 233 w 233"/>
                  <a:gd name="T33" fmla="*/ 66 h 265"/>
                  <a:gd name="T34" fmla="*/ 219 w 233"/>
                  <a:gd name="T35" fmla="*/ 46 h 265"/>
                  <a:gd name="T36" fmla="*/ 193 w 233"/>
                  <a:gd name="T37" fmla="*/ 33 h 265"/>
                  <a:gd name="T38" fmla="*/ 166 w 233"/>
                  <a:gd name="T39" fmla="*/ 20 h 265"/>
                  <a:gd name="T40" fmla="*/ 140 w 233"/>
                  <a:gd name="T41" fmla="*/ 13 h 265"/>
                  <a:gd name="T42" fmla="*/ 113 w 233"/>
                  <a:gd name="T43" fmla="*/ 0 h 265"/>
                  <a:gd name="T44" fmla="*/ 106 w 233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3"/>
                  <a:gd name="T70" fmla="*/ 0 h 265"/>
                  <a:gd name="T71" fmla="*/ 233 w 233"/>
                  <a:gd name="T72" fmla="*/ 265 h 2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3" h="265">
                    <a:moveTo>
                      <a:pt x="173" y="20"/>
                    </a:moveTo>
                    <a:lnTo>
                      <a:pt x="126" y="7"/>
                    </a:lnTo>
                    <a:lnTo>
                      <a:pt x="100" y="7"/>
                    </a:lnTo>
                    <a:lnTo>
                      <a:pt x="67" y="26"/>
                    </a:lnTo>
                    <a:lnTo>
                      <a:pt x="40" y="53"/>
                    </a:lnTo>
                    <a:lnTo>
                      <a:pt x="13" y="86"/>
                    </a:lnTo>
                    <a:lnTo>
                      <a:pt x="0" y="133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7" y="246"/>
                    </a:lnTo>
                    <a:lnTo>
                      <a:pt x="80" y="265"/>
                    </a:lnTo>
                    <a:lnTo>
                      <a:pt x="126" y="265"/>
                    </a:lnTo>
                    <a:lnTo>
                      <a:pt x="173" y="246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3" y="139"/>
                    </a:lnTo>
                    <a:lnTo>
                      <a:pt x="233" y="66"/>
                    </a:lnTo>
                    <a:lnTo>
                      <a:pt x="219" y="46"/>
                    </a:lnTo>
                    <a:lnTo>
                      <a:pt x="193" y="33"/>
                    </a:lnTo>
                    <a:lnTo>
                      <a:pt x="166" y="20"/>
                    </a:lnTo>
                    <a:lnTo>
                      <a:pt x="140" y="13"/>
                    </a:lnTo>
                    <a:lnTo>
                      <a:pt x="113" y="0"/>
                    </a:lnTo>
                    <a:lnTo>
                      <a:pt x="106" y="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1" name="Freeform 268"/>
              <p:cNvSpPr>
                <a:spLocks/>
              </p:cNvSpPr>
              <p:nvPr/>
            </p:nvSpPr>
            <p:spPr bwMode="auto">
              <a:xfrm>
                <a:off x="4934" y="2711"/>
                <a:ext cx="232" cy="265"/>
              </a:xfrm>
              <a:custGeom>
                <a:avLst/>
                <a:gdLst>
                  <a:gd name="T0" fmla="*/ 166 w 232"/>
                  <a:gd name="T1" fmla="*/ 13 h 265"/>
                  <a:gd name="T2" fmla="*/ 119 w 232"/>
                  <a:gd name="T3" fmla="*/ 6 h 265"/>
                  <a:gd name="T4" fmla="*/ 99 w 232"/>
                  <a:gd name="T5" fmla="*/ 6 h 265"/>
                  <a:gd name="T6" fmla="*/ 66 w 232"/>
                  <a:gd name="T7" fmla="*/ 26 h 265"/>
                  <a:gd name="T8" fmla="*/ 33 w 232"/>
                  <a:gd name="T9" fmla="*/ 53 h 265"/>
                  <a:gd name="T10" fmla="*/ 6 w 232"/>
                  <a:gd name="T11" fmla="*/ 86 h 265"/>
                  <a:gd name="T12" fmla="*/ 0 w 232"/>
                  <a:gd name="T13" fmla="*/ 132 h 265"/>
                  <a:gd name="T14" fmla="*/ 0 w 232"/>
                  <a:gd name="T15" fmla="*/ 179 h 265"/>
                  <a:gd name="T16" fmla="*/ 20 w 232"/>
                  <a:gd name="T17" fmla="*/ 219 h 265"/>
                  <a:gd name="T18" fmla="*/ 46 w 232"/>
                  <a:gd name="T19" fmla="*/ 245 h 265"/>
                  <a:gd name="T20" fmla="*/ 79 w 232"/>
                  <a:gd name="T21" fmla="*/ 265 h 265"/>
                  <a:gd name="T22" fmla="*/ 126 w 232"/>
                  <a:gd name="T23" fmla="*/ 265 h 265"/>
                  <a:gd name="T24" fmla="*/ 166 w 232"/>
                  <a:gd name="T25" fmla="*/ 245 h 265"/>
                  <a:gd name="T26" fmla="*/ 199 w 232"/>
                  <a:gd name="T27" fmla="*/ 219 h 265"/>
                  <a:gd name="T28" fmla="*/ 226 w 232"/>
                  <a:gd name="T29" fmla="*/ 179 h 265"/>
                  <a:gd name="T30" fmla="*/ 232 w 232"/>
                  <a:gd name="T31" fmla="*/ 139 h 265"/>
                  <a:gd name="T32" fmla="*/ 232 w 232"/>
                  <a:gd name="T33" fmla="*/ 66 h 265"/>
                  <a:gd name="T34" fmla="*/ 212 w 232"/>
                  <a:gd name="T35" fmla="*/ 46 h 265"/>
                  <a:gd name="T36" fmla="*/ 192 w 232"/>
                  <a:gd name="T37" fmla="*/ 33 h 265"/>
                  <a:gd name="T38" fmla="*/ 166 w 232"/>
                  <a:gd name="T39" fmla="*/ 13 h 265"/>
                  <a:gd name="T40" fmla="*/ 139 w 232"/>
                  <a:gd name="T41" fmla="*/ 6 h 265"/>
                  <a:gd name="T42" fmla="*/ 113 w 232"/>
                  <a:gd name="T43" fmla="*/ 0 h 265"/>
                  <a:gd name="T44" fmla="*/ 99 w 232"/>
                  <a:gd name="T45" fmla="*/ 0 h 26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2"/>
                  <a:gd name="T70" fmla="*/ 0 h 265"/>
                  <a:gd name="T71" fmla="*/ 232 w 232"/>
                  <a:gd name="T72" fmla="*/ 265 h 26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2" h="265">
                    <a:moveTo>
                      <a:pt x="166" y="13"/>
                    </a:moveTo>
                    <a:lnTo>
                      <a:pt x="119" y="6"/>
                    </a:lnTo>
                    <a:lnTo>
                      <a:pt x="99" y="6"/>
                    </a:lnTo>
                    <a:lnTo>
                      <a:pt x="66" y="26"/>
                    </a:lnTo>
                    <a:lnTo>
                      <a:pt x="33" y="53"/>
                    </a:lnTo>
                    <a:lnTo>
                      <a:pt x="6" y="86"/>
                    </a:lnTo>
                    <a:lnTo>
                      <a:pt x="0" y="132"/>
                    </a:lnTo>
                    <a:lnTo>
                      <a:pt x="0" y="179"/>
                    </a:lnTo>
                    <a:lnTo>
                      <a:pt x="20" y="219"/>
                    </a:lnTo>
                    <a:lnTo>
                      <a:pt x="46" y="245"/>
                    </a:lnTo>
                    <a:lnTo>
                      <a:pt x="79" y="265"/>
                    </a:lnTo>
                    <a:lnTo>
                      <a:pt x="126" y="265"/>
                    </a:lnTo>
                    <a:lnTo>
                      <a:pt x="166" y="245"/>
                    </a:lnTo>
                    <a:lnTo>
                      <a:pt x="199" y="219"/>
                    </a:lnTo>
                    <a:lnTo>
                      <a:pt x="226" y="179"/>
                    </a:lnTo>
                    <a:lnTo>
                      <a:pt x="232" y="139"/>
                    </a:lnTo>
                    <a:lnTo>
                      <a:pt x="232" y="66"/>
                    </a:lnTo>
                    <a:lnTo>
                      <a:pt x="212" y="46"/>
                    </a:lnTo>
                    <a:lnTo>
                      <a:pt x="192" y="33"/>
                    </a:lnTo>
                    <a:lnTo>
                      <a:pt x="166" y="13"/>
                    </a:lnTo>
                    <a:lnTo>
                      <a:pt x="139" y="6"/>
                    </a:lnTo>
                    <a:lnTo>
                      <a:pt x="113" y="0"/>
                    </a:lnTo>
                    <a:lnTo>
                      <a:pt x="99" y="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2" name="Freeform 269"/>
              <p:cNvSpPr>
                <a:spLocks/>
              </p:cNvSpPr>
              <p:nvPr/>
            </p:nvSpPr>
            <p:spPr bwMode="auto">
              <a:xfrm>
                <a:off x="3998" y="2465"/>
                <a:ext cx="93" cy="93"/>
              </a:xfrm>
              <a:custGeom>
                <a:avLst/>
                <a:gdLst>
                  <a:gd name="T0" fmla="*/ 46 w 93"/>
                  <a:gd name="T1" fmla="*/ 86 h 93"/>
                  <a:gd name="T2" fmla="*/ 80 w 93"/>
                  <a:gd name="T3" fmla="*/ 86 h 93"/>
                  <a:gd name="T4" fmla="*/ 86 w 93"/>
                  <a:gd name="T5" fmla="*/ 66 h 93"/>
                  <a:gd name="T6" fmla="*/ 93 w 93"/>
                  <a:gd name="T7" fmla="*/ 53 h 93"/>
                  <a:gd name="T8" fmla="*/ 80 w 93"/>
                  <a:gd name="T9" fmla="*/ 26 h 93"/>
                  <a:gd name="T10" fmla="*/ 66 w 93"/>
                  <a:gd name="T11" fmla="*/ 13 h 93"/>
                  <a:gd name="T12" fmla="*/ 46 w 93"/>
                  <a:gd name="T13" fmla="*/ 0 h 93"/>
                  <a:gd name="T14" fmla="*/ 26 w 93"/>
                  <a:gd name="T15" fmla="*/ 0 h 93"/>
                  <a:gd name="T16" fmla="*/ 6 w 93"/>
                  <a:gd name="T17" fmla="*/ 13 h 93"/>
                  <a:gd name="T18" fmla="*/ 0 w 93"/>
                  <a:gd name="T19" fmla="*/ 40 h 93"/>
                  <a:gd name="T20" fmla="*/ 0 w 93"/>
                  <a:gd name="T21" fmla="*/ 66 h 93"/>
                  <a:gd name="T22" fmla="*/ 26 w 93"/>
                  <a:gd name="T23" fmla="*/ 80 h 93"/>
                  <a:gd name="T24" fmla="*/ 53 w 93"/>
                  <a:gd name="T25" fmla="*/ 93 h 93"/>
                  <a:gd name="T26" fmla="*/ 80 w 93"/>
                  <a:gd name="T27" fmla="*/ 93 h 93"/>
                  <a:gd name="T28" fmla="*/ 86 w 93"/>
                  <a:gd name="T29" fmla="*/ 80 h 93"/>
                  <a:gd name="T30" fmla="*/ 46 w 93"/>
                  <a:gd name="T31" fmla="*/ 86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3"/>
                  <a:gd name="T49" fmla="*/ 0 h 93"/>
                  <a:gd name="T50" fmla="*/ 93 w 93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3" h="93">
                    <a:moveTo>
                      <a:pt x="46" y="86"/>
                    </a:moveTo>
                    <a:lnTo>
                      <a:pt x="80" y="86"/>
                    </a:lnTo>
                    <a:lnTo>
                      <a:pt x="86" y="66"/>
                    </a:lnTo>
                    <a:lnTo>
                      <a:pt x="93" y="53"/>
                    </a:lnTo>
                    <a:lnTo>
                      <a:pt x="80" y="26"/>
                    </a:lnTo>
                    <a:lnTo>
                      <a:pt x="66" y="13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6" y="13"/>
                    </a:lnTo>
                    <a:lnTo>
                      <a:pt x="0" y="40"/>
                    </a:lnTo>
                    <a:lnTo>
                      <a:pt x="0" y="66"/>
                    </a:lnTo>
                    <a:lnTo>
                      <a:pt x="26" y="80"/>
                    </a:lnTo>
                    <a:lnTo>
                      <a:pt x="53" y="93"/>
                    </a:lnTo>
                    <a:lnTo>
                      <a:pt x="80" y="93"/>
                    </a:lnTo>
                    <a:lnTo>
                      <a:pt x="86" y="80"/>
                    </a:lnTo>
                    <a:lnTo>
                      <a:pt x="46" y="86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3" name="Freeform 270"/>
              <p:cNvSpPr>
                <a:spLocks/>
              </p:cNvSpPr>
              <p:nvPr/>
            </p:nvSpPr>
            <p:spPr bwMode="auto">
              <a:xfrm>
                <a:off x="3998" y="2465"/>
                <a:ext cx="93" cy="93"/>
              </a:xfrm>
              <a:custGeom>
                <a:avLst/>
                <a:gdLst>
                  <a:gd name="T0" fmla="*/ 46 w 93"/>
                  <a:gd name="T1" fmla="*/ 86 h 93"/>
                  <a:gd name="T2" fmla="*/ 80 w 93"/>
                  <a:gd name="T3" fmla="*/ 86 h 93"/>
                  <a:gd name="T4" fmla="*/ 86 w 93"/>
                  <a:gd name="T5" fmla="*/ 66 h 93"/>
                  <a:gd name="T6" fmla="*/ 93 w 93"/>
                  <a:gd name="T7" fmla="*/ 53 h 93"/>
                  <a:gd name="T8" fmla="*/ 80 w 93"/>
                  <a:gd name="T9" fmla="*/ 26 h 93"/>
                  <a:gd name="T10" fmla="*/ 66 w 93"/>
                  <a:gd name="T11" fmla="*/ 13 h 93"/>
                  <a:gd name="T12" fmla="*/ 46 w 93"/>
                  <a:gd name="T13" fmla="*/ 0 h 93"/>
                  <a:gd name="T14" fmla="*/ 26 w 93"/>
                  <a:gd name="T15" fmla="*/ 0 h 93"/>
                  <a:gd name="T16" fmla="*/ 6 w 93"/>
                  <a:gd name="T17" fmla="*/ 13 h 93"/>
                  <a:gd name="T18" fmla="*/ 0 w 93"/>
                  <a:gd name="T19" fmla="*/ 40 h 93"/>
                  <a:gd name="T20" fmla="*/ 0 w 93"/>
                  <a:gd name="T21" fmla="*/ 66 h 93"/>
                  <a:gd name="T22" fmla="*/ 26 w 93"/>
                  <a:gd name="T23" fmla="*/ 80 h 93"/>
                  <a:gd name="T24" fmla="*/ 53 w 93"/>
                  <a:gd name="T25" fmla="*/ 93 h 93"/>
                  <a:gd name="T26" fmla="*/ 80 w 93"/>
                  <a:gd name="T27" fmla="*/ 93 h 93"/>
                  <a:gd name="T28" fmla="*/ 86 w 93"/>
                  <a:gd name="T29" fmla="*/ 80 h 9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93"/>
                  <a:gd name="T47" fmla="*/ 93 w 93"/>
                  <a:gd name="T48" fmla="*/ 93 h 9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93">
                    <a:moveTo>
                      <a:pt x="46" y="86"/>
                    </a:moveTo>
                    <a:lnTo>
                      <a:pt x="80" y="86"/>
                    </a:lnTo>
                    <a:lnTo>
                      <a:pt x="86" y="66"/>
                    </a:lnTo>
                    <a:lnTo>
                      <a:pt x="93" y="53"/>
                    </a:lnTo>
                    <a:lnTo>
                      <a:pt x="80" y="26"/>
                    </a:lnTo>
                    <a:lnTo>
                      <a:pt x="66" y="13"/>
                    </a:lnTo>
                    <a:lnTo>
                      <a:pt x="46" y="0"/>
                    </a:lnTo>
                    <a:lnTo>
                      <a:pt x="26" y="0"/>
                    </a:lnTo>
                    <a:lnTo>
                      <a:pt x="6" y="13"/>
                    </a:lnTo>
                    <a:lnTo>
                      <a:pt x="0" y="40"/>
                    </a:lnTo>
                    <a:lnTo>
                      <a:pt x="0" y="66"/>
                    </a:lnTo>
                    <a:lnTo>
                      <a:pt x="26" y="80"/>
                    </a:lnTo>
                    <a:lnTo>
                      <a:pt x="53" y="93"/>
                    </a:lnTo>
                    <a:lnTo>
                      <a:pt x="80" y="93"/>
                    </a:lnTo>
                    <a:lnTo>
                      <a:pt x="86" y="80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4" name="Freeform 271"/>
              <p:cNvSpPr>
                <a:spLocks/>
              </p:cNvSpPr>
              <p:nvPr/>
            </p:nvSpPr>
            <p:spPr bwMode="auto">
              <a:xfrm>
                <a:off x="4004" y="2472"/>
                <a:ext cx="93" cy="86"/>
              </a:xfrm>
              <a:custGeom>
                <a:avLst/>
                <a:gdLst>
                  <a:gd name="T0" fmla="*/ 47 w 93"/>
                  <a:gd name="T1" fmla="*/ 79 h 86"/>
                  <a:gd name="T2" fmla="*/ 74 w 93"/>
                  <a:gd name="T3" fmla="*/ 79 h 86"/>
                  <a:gd name="T4" fmla="*/ 87 w 93"/>
                  <a:gd name="T5" fmla="*/ 66 h 86"/>
                  <a:gd name="T6" fmla="*/ 93 w 93"/>
                  <a:gd name="T7" fmla="*/ 46 h 86"/>
                  <a:gd name="T8" fmla="*/ 80 w 93"/>
                  <a:gd name="T9" fmla="*/ 19 h 86"/>
                  <a:gd name="T10" fmla="*/ 67 w 93"/>
                  <a:gd name="T11" fmla="*/ 6 h 86"/>
                  <a:gd name="T12" fmla="*/ 47 w 93"/>
                  <a:gd name="T13" fmla="*/ 0 h 86"/>
                  <a:gd name="T14" fmla="*/ 27 w 93"/>
                  <a:gd name="T15" fmla="*/ 0 h 86"/>
                  <a:gd name="T16" fmla="*/ 7 w 93"/>
                  <a:gd name="T17" fmla="*/ 6 h 86"/>
                  <a:gd name="T18" fmla="*/ 0 w 93"/>
                  <a:gd name="T19" fmla="*/ 33 h 86"/>
                  <a:gd name="T20" fmla="*/ 0 w 93"/>
                  <a:gd name="T21" fmla="*/ 66 h 86"/>
                  <a:gd name="T22" fmla="*/ 27 w 93"/>
                  <a:gd name="T23" fmla="*/ 73 h 86"/>
                  <a:gd name="T24" fmla="*/ 54 w 93"/>
                  <a:gd name="T25" fmla="*/ 86 h 86"/>
                  <a:gd name="T26" fmla="*/ 80 w 93"/>
                  <a:gd name="T27" fmla="*/ 86 h 86"/>
                  <a:gd name="T28" fmla="*/ 80 w 93"/>
                  <a:gd name="T29" fmla="*/ 73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86"/>
                  <a:gd name="T47" fmla="*/ 93 w 93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86">
                    <a:moveTo>
                      <a:pt x="47" y="79"/>
                    </a:moveTo>
                    <a:lnTo>
                      <a:pt x="74" y="79"/>
                    </a:lnTo>
                    <a:lnTo>
                      <a:pt x="87" y="66"/>
                    </a:lnTo>
                    <a:lnTo>
                      <a:pt x="93" y="46"/>
                    </a:lnTo>
                    <a:lnTo>
                      <a:pt x="80" y="19"/>
                    </a:lnTo>
                    <a:lnTo>
                      <a:pt x="67" y="6"/>
                    </a:lnTo>
                    <a:lnTo>
                      <a:pt x="47" y="0"/>
                    </a:lnTo>
                    <a:lnTo>
                      <a:pt x="27" y="0"/>
                    </a:lnTo>
                    <a:lnTo>
                      <a:pt x="7" y="6"/>
                    </a:lnTo>
                    <a:lnTo>
                      <a:pt x="0" y="33"/>
                    </a:lnTo>
                    <a:lnTo>
                      <a:pt x="0" y="66"/>
                    </a:lnTo>
                    <a:lnTo>
                      <a:pt x="27" y="73"/>
                    </a:lnTo>
                    <a:lnTo>
                      <a:pt x="54" y="86"/>
                    </a:lnTo>
                    <a:lnTo>
                      <a:pt x="80" y="86"/>
                    </a:lnTo>
                    <a:lnTo>
                      <a:pt x="80" y="7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5" name="Freeform 272"/>
              <p:cNvSpPr>
                <a:spLocks/>
              </p:cNvSpPr>
              <p:nvPr/>
            </p:nvSpPr>
            <p:spPr bwMode="auto">
              <a:xfrm>
                <a:off x="3819" y="2465"/>
                <a:ext cx="139" cy="60"/>
              </a:xfrm>
              <a:custGeom>
                <a:avLst/>
                <a:gdLst>
                  <a:gd name="T0" fmla="*/ 0 w 139"/>
                  <a:gd name="T1" fmla="*/ 40 h 60"/>
                  <a:gd name="T2" fmla="*/ 26 w 139"/>
                  <a:gd name="T3" fmla="*/ 60 h 60"/>
                  <a:gd name="T4" fmla="*/ 46 w 139"/>
                  <a:gd name="T5" fmla="*/ 60 h 60"/>
                  <a:gd name="T6" fmla="*/ 86 w 139"/>
                  <a:gd name="T7" fmla="*/ 60 h 60"/>
                  <a:gd name="T8" fmla="*/ 112 w 139"/>
                  <a:gd name="T9" fmla="*/ 33 h 60"/>
                  <a:gd name="T10" fmla="*/ 139 w 139"/>
                  <a:gd name="T11" fmla="*/ 13 h 60"/>
                  <a:gd name="T12" fmla="*/ 139 w 139"/>
                  <a:gd name="T13" fmla="*/ 0 h 60"/>
                  <a:gd name="T14" fmla="*/ 0 w 139"/>
                  <a:gd name="T15" fmla="*/ 0 h 60"/>
                  <a:gd name="T16" fmla="*/ 0 w 139"/>
                  <a:gd name="T17" fmla="*/ 53 h 60"/>
                  <a:gd name="T18" fmla="*/ 0 w 139"/>
                  <a:gd name="T19" fmla="*/ 4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60"/>
                  <a:gd name="T32" fmla="*/ 139 w 13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60">
                    <a:moveTo>
                      <a:pt x="0" y="40"/>
                    </a:moveTo>
                    <a:lnTo>
                      <a:pt x="26" y="60"/>
                    </a:lnTo>
                    <a:lnTo>
                      <a:pt x="46" y="60"/>
                    </a:lnTo>
                    <a:lnTo>
                      <a:pt x="86" y="60"/>
                    </a:lnTo>
                    <a:lnTo>
                      <a:pt x="112" y="33"/>
                    </a:lnTo>
                    <a:lnTo>
                      <a:pt x="139" y="13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6" name="Freeform 273"/>
              <p:cNvSpPr>
                <a:spLocks/>
              </p:cNvSpPr>
              <p:nvPr/>
            </p:nvSpPr>
            <p:spPr bwMode="auto">
              <a:xfrm>
                <a:off x="3819" y="2465"/>
                <a:ext cx="139" cy="60"/>
              </a:xfrm>
              <a:custGeom>
                <a:avLst/>
                <a:gdLst>
                  <a:gd name="T0" fmla="*/ 0 w 139"/>
                  <a:gd name="T1" fmla="*/ 40 h 60"/>
                  <a:gd name="T2" fmla="*/ 26 w 139"/>
                  <a:gd name="T3" fmla="*/ 60 h 60"/>
                  <a:gd name="T4" fmla="*/ 46 w 139"/>
                  <a:gd name="T5" fmla="*/ 60 h 60"/>
                  <a:gd name="T6" fmla="*/ 86 w 139"/>
                  <a:gd name="T7" fmla="*/ 60 h 60"/>
                  <a:gd name="T8" fmla="*/ 112 w 139"/>
                  <a:gd name="T9" fmla="*/ 33 h 60"/>
                  <a:gd name="T10" fmla="*/ 139 w 139"/>
                  <a:gd name="T11" fmla="*/ 13 h 60"/>
                  <a:gd name="T12" fmla="*/ 139 w 139"/>
                  <a:gd name="T13" fmla="*/ 0 h 60"/>
                  <a:gd name="T14" fmla="*/ 0 w 139"/>
                  <a:gd name="T15" fmla="*/ 0 h 60"/>
                  <a:gd name="T16" fmla="*/ 0 w 139"/>
                  <a:gd name="T17" fmla="*/ 53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60"/>
                  <a:gd name="T29" fmla="*/ 139 w 13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60">
                    <a:moveTo>
                      <a:pt x="0" y="40"/>
                    </a:moveTo>
                    <a:lnTo>
                      <a:pt x="26" y="60"/>
                    </a:lnTo>
                    <a:lnTo>
                      <a:pt x="46" y="60"/>
                    </a:lnTo>
                    <a:lnTo>
                      <a:pt x="86" y="60"/>
                    </a:lnTo>
                    <a:lnTo>
                      <a:pt x="112" y="33"/>
                    </a:lnTo>
                    <a:lnTo>
                      <a:pt x="139" y="13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7" name="Freeform 274"/>
              <p:cNvSpPr>
                <a:spLocks/>
              </p:cNvSpPr>
              <p:nvPr/>
            </p:nvSpPr>
            <p:spPr bwMode="auto">
              <a:xfrm>
                <a:off x="3825" y="2472"/>
                <a:ext cx="140" cy="53"/>
              </a:xfrm>
              <a:custGeom>
                <a:avLst/>
                <a:gdLst>
                  <a:gd name="T0" fmla="*/ 0 w 140"/>
                  <a:gd name="T1" fmla="*/ 33 h 53"/>
                  <a:gd name="T2" fmla="*/ 27 w 140"/>
                  <a:gd name="T3" fmla="*/ 53 h 53"/>
                  <a:gd name="T4" fmla="*/ 47 w 140"/>
                  <a:gd name="T5" fmla="*/ 53 h 53"/>
                  <a:gd name="T6" fmla="*/ 80 w 140"/>
                  <a:gd name="T7" fmla="*/ 53 h 53"/>
                  <a:gd name="T8" fmla="*/ 113 w 140"/>
                  <a:gd name="T9" fmla="*/ 26 h 53"/>
                  <a:gd name="T10" fmla="*/ 140 w 140"/>
                  <a:gd name="T11" fmla="*/ 6 h 53"/>
                  <a:gd name="T12" fmla="*/ 140 w 140"/>
                  <a:gd name="T13" fmla="*/ 0 h 53"/>
                  <a:gd name="T14" fmla="*/ 0 w 140"/>
                  <a:gd name="T15" fmla="*/ 0 h 53"/>
                  <a:gd name="T16" fmla="*/ 0 w 140"/>
                  <a:gd name="T17" fmla="*/ 46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0"/>
                  <a:gd name="T28" fmla="*/ 0 h 53"/>
                  <a:gd name="T29" fmla="*/ 140 w 14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0" h="53">
                    <a:moveTo>
                      <a:pt x="0" y="33"/>
                    </a:moveTo>
                    <a:lnTo>
                      <a:pt x="27" y="53"/>
                    </a:lnTo>
                    <a:lnTo>
                      <a:pt x="47" y="53"/>
                    </a:lnTo>
                    <a:lnTo>
                      <a:pt x="80" y="53"/>
                    </a:lnTo>
                    <a:lnTo>
                      <a:pt x="113" y="26"/>
                    </a:lnTo>
                    <a:lnTo>
                      <a:pt x="140" y="6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46"/>
                    </a:lnTo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8" name="Freeform 275"/>
              <p:cNvSpPr>
                <a:spLocks/>
              </p:cNvSpPr>
              <p:nvPr/>
            </p:nvSpPr>
            <p:spPr bwMode="auto">
              <a:xfrm>
                <a:off x="3991" y="2651"/>
                <a:ext cx="60" cy="46"/>
              </a:xfrm>
              <a:custGeom>
                <a:avLst/>
                <a:gdLst>
                  <a:gd name="T0" fmla="*/ 0 w 60"/>
                  <a:gd name="T1" fmla="*/ 6 h 46"/>
                  <a:gd name="T2" fmla="*/ 0 w 60"/>
                  <a:gd name="T3" fmla="*/ 33 h 46"/>
                  <a:gd name="T4" fmla="*/ 27 w 60"/>
                  <a:gd name="T5" fmla="*/ 46 h 46"/>
                  <a:gd name="T6" fmla="*/ 53 w 60"/>
                  <a:gd name="T7" fmla="*/ 46 h 46"/>
                  <a:gd name="T8" fmla="*/ 60 w 60"/>
                  <a:gd name="T9" fmla="*/ 20 h 46"/>
                  <a:gd name="T10" fmla="*/ 47 w 60"/>
                  <a:gd name="T11" fmla="*/ 6 h 46"/>
                  <a:gd name="T12" fmla="*/ 33 w 60"/>
                  <a:gd name="T13" fmla="*/ 0 h 46"/>
                  <a:gd name="T14" fmla="*/ 13 w 60"/>
                  <a:gd name="T15" fmla="*/ 0 h 46"/>
                  <a:gd name="T16" fmla="*/ 0 w 60"/>
                  <a:gd name="T17" fmla="*/ 0 h 46"/>
                  <a:gd name="T18" fmla="*/ 0 w 60"/>
                  <a:gd name="T19" fmla="*/ 6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46"/>
                  <a:gd name="T32" fmla="*/ 60 w 60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46">
                    <a:moveTo>
                      <a:pt x="0" y="6"/>
                    </a:moveTo>
                    <a:lnTo>
                      <a:pt x="0" y="33"/>
                    </a:lnTo>
                    <a:lnTo>
                      <a:pt x="27" y="46"/>
                    </a:lnTo>
                    <a:lnTo>
                      <a:pt x="53" y="46"/>
                    </a:lnTo>
                    <a:lnTo>
                      <a:pt x="60" y="20"/>
                    </a:lnTo>
                    <a:lnTo>
                      <a:pt x="47" y="6"/>
                    </a:lnTo>
                    <a:lnTo>
                      <a:pt x="3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19" name="Freeform 276"/>
              <p:cNvSpPr>
                <a:spLocks/>
              </p:cNvSpPr>
              <p:nvPr/>
            </p:nvSpPr>
            <p:spPr bwMode="auto">
              <a:xfrm>
                <a:off x="3998" y="2657"/>
                <a:ext cx="60" cy="47"/>
              </a:xfrm>
              <a:custGeom>
                <a:avLst/>
                <a:gdLst>
                  <a:gd name="T0" fmla="*/ 0 w 60"/>
                  <a:gd name="T1" fmla="*/ 7 h 47"/>
                  <a:gd name="T2" fmla="*/ 0 w 60"/>
                  <a:gd name="T3" fmla="*/ 34 h 47"/>
                  <a:gd name="T4" fmla="*/ 26 w 60"/>
                  <a:gd name="T5" fmla="*/ 47 h 47"/>
                  <a:gd name="T6" fmla="*/ 53 w 60"/>
                  <a:gd name="T7" fmla="*/ 47 h 47"/>
                  <a:gd name="T8" fmla="*/ 60 w 60"/>
                  <a:gd name="T9" fmla="*/ 20 h 47"/>
                  <a:gd name="T10" fmla="*/ 46 w 60"/>
                  <a:gd name="T11" fmla="*/ 7 h 47"/>
                  <a:gd name="T12" fmla="*/ 33 w 60"/>
                  <a:gd name="T13" fmla="*/ 0 h 47"/>
                  <a:gd name="T14" fmla="*/ 13 w 60"/>
                  <a:gd name="T15" fmla="*/ 0 h 47"/>
                  <a:gd name="T16" fmla="*/ 0 w 60"/>
                  <a:gd name="T17" fmla="*/ 0 h 47"/>
                  <a:gd name="T18" fmla="*/ 0 w 60"/>
                  <a:gd name="T19" fmla="*/ 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47"/>
                  <a:gd name="T32" fmla="*/ 60 w 60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47">
                    <a:moveTo>
                      <a:pt x="0" y="7"/>
                    </a:moveTo>
                    <a:lnTo>
                      <a:pt x="0" y="34"/>
                    </a:lnTo>
                    <a:lnTo>
                      <a:pt x="26" y="47"/>
                    </a:lnTo>
                    <a:lnTo>
                      <a:pt x="53" y="47"/>
                    </a:lnTo>
                    <a:lnTo>
                      <a:pt x="60" y="20"/>
                    </a:lnTo>
                    <a:lnTo>
                      <a:pt x="46" y="7"/>
                    </a:lnTo>
                    <a:lnTo>
                      <a:pt x="3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11113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520" name="Rectangle 277"/>
              <p:cNvSpPr>
                <a:spLocks noChangeArrowheads="1"/>
              </p:cNvSpPr>
              <p:nvPr/>
            </p:nvSpPr>
            <p:spPr bwMode="auto">
              <a:xfrm>
                <a:off x="3819" y="2332"/>
                <a:ext cx="143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i="0">
                    <a:solidFill>
                      <a:srgbClr val="CC0000"/>
                    </a:solidFill>
                    <a:latin typeface="Arial"/>
                    <a:cs typeface="Arial"/>
                  </a:rPr>
                  <a:t>hypereutectic: (illustration only)</a:t>
                </a:r>
                <a:endParaRPr lang="en-US" i="0">
                  <a:latin typeface="Arial"/>
                  <a:cs typeface="Arial"/>
                </a:endParaRPr>
              </a:p>
            </p:txBody>
          </p:sp>
          <p:sp>
            <p:nvSpPr>
              <p:cNvPr id="59521" name="Rectangle 278"/>
              <p:cNvSpPr>
                <a:spLocks noChangeArrowheads="1"/>
              </p:cNvSpPr>
              <p:nvPr/>
            </p:nvSpPr>
            <p:spPr bwMode="auto">
              <a:xfrm>
                <a:off x="4987" y="2718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522" name="Rectangle 279"/>
              <p:cNvSpPr>
                <a:spLocks noChangeArrowheads="1"/>
              </p:cNvSpPr>
              <p:nvPr/>
            </p:nvSpPr>
            <p:spPr bwMode="auto">
              <a:xfrm>
                <a:off x="4144" y="2990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523" name="Rectangle 280"/>
              <p:cNvSpPr>
                <a:spLocks noChangeArrowheads="1"/>
              </p:cNvSpPr>
              <p:nvPr/>
            </p:nvSpPr>
            <p:spPr bwMode="auto">
              <a:xfrm>
                <a:off x="3832" y="2897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524" name="Rectangle 281"/>
              <p:cNvSpPr>
                <a:spLocks noChangeArrowheads="1"/>
              </p:cNvSpPr>
              <p:nvPr/>
            </p:nvSpPr>
            <p:spPr bwMode="auto">
              <a:xfrm>
                <a:off x="3898" y="3156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525" name="Rectangle 282"/>
              <p:cNvSpPr>
                <a:spLocks noChangeArrowheads="1"/>
              </p:cNvSpPr>
              <p:nvPr/>
            </p:nvSpPr>
            <p:spPr bwMode="auto">
              <a:xfrm>
                <a:off x="4350" y="3328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526" name="Rectangle 283"/>
              <p:cNvSpPr>
                <a:spLocks noChangeArrowheads="1"/>
              </p:cNvSpPr>
              <p:nvPr/>
            </p:nvSpPr>
            <p:spPr bwMode="auto">
              <a:xfrm>
                <a:off x="4389" y="3010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CC0000"/>
                    </a:solidFill>
                    <a:latin typeface="Arial"/>
                    <a:cs typeface="Arial"/>
                  </a:rPr>
                  <a:t>β</a:t>
                </a:r>
                <a:endParaRPr lang="en-US" i="0" dirty="0">
                  <a:latin typeface="Arial"/>
                  <a:cs typeface="Arial"/>
                </a:endParaRPr>
              </a:p>
            </p:txBody>
          </p:sp>
          <p:grpSp>
            <p:nvGrpSpPr>
              <p:cNvPr id="59527" name="Group 284"/>
              <p:cNvGrpSpPr>
                <a:grpSpLocks/>
              </p:cNvGrpSpPr>
              <p:nvPr/>
            </p:nvGrpSpPr>
            <p:grpSpPr bwMode="auto">
              <a:xfrm>
                <a:off x="3414" y="3361"/>
                <a:ext cx="1287" cy="405"/>
                <a:chOff x="3414" y="3361"/>
                <a:chExt cx="1287" cy="405"/>
              </a:xfrm>
            </p:grpSpPr>
            <p:sp>
              <p:nvSpPr>
                <p:cNvPr id="59530" name="Freeform 285"/>
                <p:cNvSpPr>
                  <a:spLocks/>
                </p:cNvSpPr>
                <p:nvPr/>
              </p:nvSpPr>
              <p:spPr bwMode="auto">
                <a:xfrm>
                  <a:off x="4595" y="3361"/>
                  <a:ext cx="106" cy="86"/>
                </a:xfrm>
                <a:custGeom>
                  <a:avLst/>
                  <a:gdLst>
                    <a:gd name="T0" fmla="*/ 106 w 106"/>
                    <a:gd name="T1" fmla="*/ 13 h 86"/>
                    <a:gd name="T2" fmla="*/ 27 w 106"/>
                    <a:gd name="T3" fmla="*/ 86 h 86"/>
                    <a:gd name="T4" fmla="*/ 40 w 106"/>
                    <a:gd name="T5" fmla="*/ 33 h 86"/>
                    <a:gd name="T6" fmla="*/ 0 w 106"/>
                    <a:gd name="T7" fmla="*/ 0 h 86"/>
                    <a:gd name="T8" fmla="*/ 106 w 106"/>
                    <a:gd name="T9" fmla="*/ 13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86"/>
                    <a:gd name="T17" fmla="*/ 106 w 106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86">
                      <a:moveTo>
                        <a:pt x="106" y="13"/>
                      </a:moveTo>
                      <a:lnTo>
                        <a:pt x="27" y="86"/>
                      </a:lnTo>
                      <a:lnTo>
                        <a:pt x="40" y="33"/>
                      </a:lnTo>
                      <a:lnTo>
                        <a:pt x="0" y="0"/>
                      </a:lnTo>
                      <a:lnTo>
                        <a:pt x="106" y="13"/>
                      </a:lnTo>
                      <a:close/>
                    </a:path>
                  </a:pathLst>
                </a:custGeom>
                <a:solidFill>
                  <a:srgbClr val="990099"/>
                </a:solidFill>
                <a:ln w="11113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9531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414" y="3394"/>
                  <a:ext cx="1221" cy="372"/>
                </a:xfrm>
                <a:prstGeom prst="line">
                  <a:avLst/>
                </a:prstGeom>
                <a:noFill/>
                <a:ln w="317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9528" name="Rectangle 287"/>
              <p:cNvSpPr>
                <a:spLocks noChangeArrowheads="1"/>
              </p:cNvSpPr>
              <p:nvPr/>
            </p:nvSpPr>
            <p:spPr bwMode="auto">
              <a:xfrm>
                <a:off x="4701" y="3148"/>
                <a:ext cx="260" cy="254"/>
              </a:xfrm>
              <a:prstGeom prst="rect">
                <a:avLst/>
              </a:prstGeom>
              <a:noFill/>
              <a:ln w="20638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0" name="Group 438"/>
          <p:cNvGrpSpPr>
            <a:grpSpLocks/>
          </p:cNvGrpSpPr>
          <p:nvPr/>
        </p:nvGrpSpPr>
        <p:grpSpPr bwMode="auto">
          <a:xfrm>
            <a:off x="1793875" y="3217864"/>
            <a:ext cx="2592388" cy="2719388"/>
            <a:chOff x="1130" y="2027"/>
            <a:chExt cx="1633" cy="1713"/>
          </a:xfrm>
        </p:grpSpPr>
        <p:grpSp>
          <p:nvGrpSpPr>
            <p:cNvPr id="59467" name="Group 315"/>
            <p:cNvGrpSpPr>
              <a:grpSpLocks/>
            </p:cNvGrpSpPr>
            <p:nvPr/>
          </p:nvGrpSpPr>
          <p:grpSpPr bwMode="auto">
            <a:xfrm>
              <a:off x="2159" y="2027"/>
              <a:ext cx="604" cy="299"/>
              <a:chOff x="2159" y="2027"/>
              <a:chExt cx="604" cy="299"/>
            </a:xfrm>
          </p:grpSpPr>
          <p:sp>
            <p:nvSpPr>
              <p:cNvPr id="59489" name="Freeform 316"/>
              <p:cNvSpPr>
                <a:spLocks/>
              </p:cNvSpPr>
              <p:nvPr/>
            </p:nvSpPr>
            <p:spPr bwMode="auto">
              <a:xfrm>
                <a:off x="2159" y="2186"/>
                <a:ext cx="179" cy="140"/>
              </a:xfrm>
              <a:custGeom>
                <a:avLst/>
                <a:gdLst>
                  <a:gd name="T0" fmla="*/ 0 w 179"/>
                  <a:gd name="T1" fmla="*/ 140 h 140"/>
                  <a:gd name="T2" fmla="*/ 120 w 179"/>
                  <a:gd name="T3" fmla="*/ 0 h 140"/>
                  <a:gd name="T4" fmla="*/ 100 w 179"/>
                  <a:gd name="T5" fmla="*/ 86 h 140"/>
                  <a:gd name="T6" fmla="*/ 179 w 179"/>
                  <a:gd name="T7" fmla="*/ 133 h 140"/>
                  <a:gd name="T8" fmla="*/ 0 w 179"/>
                  <a:gd name="T9" fmla="*/ 14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40"/>
                  <a:gd name="T17" fmla="*/ 179 w 179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40">
                    <a:moveTo>
                      <a:pt x="0" y="140"/>
                    </a:moveTo>
                    <a:lnTo>
                      <a:pt x="120" y="0"/>
                    </a:lnTo>
                    <a:lnTo>
                      <a:pt x="100" y="86"/>
                    </a:lnTo>
                    <a:lnTo>
                      <a:pt x="179" y="13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9999FF"/>
              </a:solidFill>
              <a:ln w="11113">
                <a:solidFill>
                  <a:srgbClr val="9999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90" name="Line 317"/>
              <p:cNvSpPr>
                <a:spLocks noChangeShapeType="1"/>
              </p:cNvSpPr>
              <p:nvPr/>
            </p:nvSpPr>
            <p:spPr bwMode="auto">
              <a:xfrm flipV="1">
                <a:off x="2259" y="2027"/>
                <a:ext cx="504" cy="245"/>
              </a:xfrm>
              <a:prstGeom prst="line">
                <a:avLst/>
              </a:prstGeom>
              <a:noFill/>
              <a:ln w="104775">
                <a:solidFill>
                  <a:srgbClr val="9999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59470" name="Group 436"/>
            <p:cNvGrpSpPr>
              <a:grpSpLocks/>
            </p:cNvGrpSpPr>
            <p:nvPr/>
          </p:nvGrpSpPr>
          <p:grpSpPr bwMode="auto">
            <a:xfrm>
              <a:off x="1130" y="2312"/>
              <a:ext cx="1554" cy="1428"/>
              <a:chOff x="1130" y="2312"/>
              <a:chExt cx="1554" cy="1428"/>
            </a:xfrm>
          </p:grpSpPr>
          <p:pic>
            <p:nvPicPr>
              <p:cNvPr id="59471" name="Picture 29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332"/>
                <a:ext cx="1527" cy="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9472" name="Group 292"/>
              <p:cNvGrpSpPr>
                <a:grpSpLocks/>
              </p:cNvGrpSpPr>
              <p:nvPr/>
            </p:nvGrpSpPr>
            <p:grpSpPr bwMode="auto">
              <a:xfrm>
                <a:off x="1236" y="3527"/>
                <a:ext cx="1328" cy="66"/>
                <a:chOff x="1236" y="3527"/>
                <a:chExt cx="1328" cy="66"/>
              </a:xfrm>
            </p:grpSpPr>
            <p:sp>
              <p:nvSpPr>
                <p:cNvPr id="59486" name="Freeform 293"/>
                <p:cNvSpPr>
                  <a:spLocks/>
                </p:cNvSpPr>
                <p:nvPr/>
              </p:nvSpPr>
              <p:spPr bwMode="auto">
                <a:xfrm>
                  <a:off x="1236" y="3527"/>
                  <a:ext cx="73" cy="66"/>
                </a:xfrm>
                <a:custGeom>
                  <a:avLst/>
                  <a:gdLst>
                    <a:gd name="T0" fmla="*/ 0 w 73"/>
                    <a:gd name="T1" fmla="*/ 33 h 66"/>
                    <a:gd name="T2" fmla="*/ 73 w 73"/>
                    <a:gd name="T3" fmla="*/ 0 h 66"/>
                    <a:gd name="T4" fmla="*/ 47 w 73"/>
                    <a:gd name="T5" fmla="*/ 33 h 66"/>
                    <a:gd name="T6" fmla="*/ 73 w 73"/>
                    <a:gd name="T7" fmla="*/ 66 h 66"/>
                    <a:gd name="T8" fmla="*/ 0 w 73"/>
                    <a:gd name="T9" fmla="*/ 33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0" y="33"/>
                      </a:moveTo>
                      <a:lnTo>
                        <a:pt x="73" y="0"/>
                      </a:lnTo>
                      <a:lnTo>
                        <a:pt x="47" y="33"/>
                      </a:lnTo>
                      <a:lnTo>
                        <a:pt x="73" y="66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9487" name="Freeform 294"/>
                <p:cNvSpPr>
                  <a:spLocks/>
                </p:cNvSpPr>
                <p:nvPr/>
              </p:nvSpPr>
              <p:spPr bwMode="auto">
                <a:xfrm>
                  <a:off x="2491" y="3527"/>
                  <a:ext cx="73" cy="66"/>
                </a:xfrm>
                <a:custGeom>
                  <a:avLst/>
                  <a:gdLst>
                    <a:gd name="T0" fmla="*/ 73 w 73"/>
                    <a:gd name="T1" fmla="*/ 33 h 66"/>
                    <a:gd name="T2" fmla="*/ 0 w 73"/>
                    <a:gd name="T3" fmla="*/ 66 h 66"/>
                    <a:gd name="T4" fmla="*/ 27 w 73"/>
                    <a:gd name="T5" fmla="*/ 33 h 66"/>
                    <a:gd name="T6" fmla="*/ 0 w 73"/>
                    <a:gd name="T7" fmla="*/ 0 h 66"/>
                    <a:gd name="T8" fmla="*/ 73 w 73"/>
                    <a:gd name="T9" fmla="*/ 33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73" y="33"/>
                      </a:moveTo>
                      <a:lnTo>
                        <a:pt x="0" y="66"/>
                      </a:lnTo>
                      <a:lnTo>
                        <a:pt x="27" y="33"/>
                      </a:lnTo>
                      <a:lnTo>
                        <a:pt x="0" y="0"/>
                      </a:lnTo>
                      <a:lnTo>
                        <a:pt x="73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9488" name="Line 295"/>
                <p:cNvSpPr>
                  <a:spLocks noChangeShapeType="1"/>
                </p:cNvSpPr>
                <p:nvPr/>
              </p:nvSpPr>
              <p:spPr bwMode="auto">
                <a:xfrm>
                  <a:off x="1283" y="3560"/>
                  <a:ext cx="1235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9473" name="Rectangle 296"/>
              <p:cNvSpPr>
                <a:spLocks noChangeArrowheads="1"/>
              </p:cNvSpPr>
              <p:nvPr/>
            </p:nvSpPr>
            <p:spPr bwMode="auto">
              <a:xfrm>
                <a:off x="1708" y="3560"/>
                <a:ext cx="43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  <a:latin typeface="Arial"/>
                    <a:cs typeface="Arial"/>
                  </a:rPr>
                  <a:t>175 mm </a:t>
                </a:r>
                <a:endParaRPr lang="en-US" i="0">
                  <a:latin typeface="Arial"/>
                  <a:cs typeface="Arial"/>
                </a:endParaRPr>
              </a:p>
            </p:txBody>
          </p:sp>
          <p:sp>
            <p:nvSpPr>
              <p:cNvPr id="59474" name="Rectangle 299"/>
              <p:cNvSpPr>
                <a:spLocks noChangeArrowheads="1"/>
              </p:cNvSpPr>
              <p:nvPr/>
            </p:nvSpPr>
            <p:spPr bwMode="auto">
              <a:xfrm>
                <a:off x="2378" y="2698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sz="2000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475" name="Rectangle 300"/>
              <p:cNvSpPr>
                <a:spLocks noChangeArrowheads="1"/>
              </p:cNvSpPr>
              <p:nvPr/>
            </p:nvSpPr>
            <p:spPr bwMode="auto">
              <a:xfrm>
                <a:off x="1787" y="2990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476" name="Rectangle 301"/>
              <p:cNvSpPr>
                <a:spLocks noChangeArrowheads="1"/>
              </p:cNvSpPr>
              <p:nvPr/>
            </p:nvSpPr>
            <p:spPr bwMode="auto">
              <a:xfrm>
                <a:off x="1734" y="3322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sz="2000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477" name="Rectangle 302"/>
              <p:cNvSpPr>
                <a:spLocks noChangeArrowheads="1"/>
              </p:cNvSpPr>
              <p:nvPr/>
            </p:nvSpPr>
            <p:spPr bwMode="auto">
              <a:xfrm>
                <a:off x="1542" y="2983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sz="2000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478" name="Rectangle 303"/>
              <p:cNvSpPr>
                <a:spLocks noChangeArrowheads="1"/>
              </p:cNvSpPr>
              <p:nvPr/>
            </p:nvSpPr>
            <p:spPr bwMode="auto">
              <a:xfrm>
                <a:off x="1230" y="2870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sz="2000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479" name="Rectangle 304"/>
              <p:cNvSpPr>
                <a:spLocks noChangeArrowheads="1"/>
              </p:cNvSpPr>
              <p:nvPr/>
            </p:nvSpPr>
            <p:spPr bwMode="auto">
              <a:xfrm>
                <a:off x="1316" y="3129"/>
                <a:ext cx="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chemeClr val="bg1"/>
                    </a:solidFill>
                    <a:latin typeface="Arial"/>
                    <a:cs typeface="Arial"/>
                  </a:rPr>
                  <a:t>α</a:t>
                </a:r>
                <a:endParaRPr lang="en-US" sz="2000" i="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59480" name="Group 305"/>
              <p:cNvGrpSpPr>
                <a:grpSpLocks/>
              </p:cNvGrpSpPr>
              <p:nvPr/>
            </p:nvGrpSpPr>
            <p:grpSpPr bwMode="auto">
              <a:xfrm>
                <a:off x="2279" y="3434"/>
                <a:ext cx="305" cy="306"/>
                <a:chOff x="2279" y="3434"/>
                <a:chExt cx="305" cy="306"/>
              </a:xfrm>
            </p:grpSpPr>
            <p:sp>
              <p:nvSpPr>
                <p:cNvPr id="59484" name="Freeform 306"/>
                <p:cNvSpPr>
                  <a:spLocks/>
                </p:cNvSpPr>
                <p:nvPr/>
              </p:nvSpPr>
              <p:spPr bwMode="auto">
                <a:xfrm>
                  <a:off x="2279" y="3434"/>
                  <a:ext cx="106" cy="106"/>
                </a:xfrm>
                <a:custGeom>
                  <a:avLst/>
                  <a:gdLst>
                    <a:gd name="T0" fmla="*/ 0 w 106"/>
                    <a:gd name="T1" fmla="*/ 0 h 106"/>
                    <a:gd name="T2" fmla="*/ 106 w 106"/>
                    <a:gd name="T3" fmla="*/ 40 h 106"/>
                    <a:gd name="T4" fmla="*/ 46 w 106"/>
                    <a:gd name="T5" fmla="*/ 47 h 106"/>
                    <a:gd name="T6" fmla="*/ 39 w 106"/>
                    <a:gd name="T7" fmla="*/ 106 h 106"/>
                    <a:gd name="T8" fmla="*/ 0 w 10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"/>
                    <a:gd name="T16" fmla="*/ 0 h 106"/>
                    <a:gd name="T17" fmla="*/ 106 w 10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" h="106">
                      <a:moveTo>
                        <a:pt x="0" y="0"/>
                      </a:moveTo>
                      <a:lnTo>
                        <a:pt x="106" y="40"/>
                      </a:lnTo>
                      <a:lnTo>
                        <a:pt x="46" y="47"/>
                      </a:lnTo>
                      <a:lnTo>
                        <a:pt x="39" y="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0099"/>
                </a:solidFill>
                <a:ln w="11113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59485" name="Line 307"/>
                <p:cNvSpPr>
                  <a:spLocks noChangeShapeType="1"/>
                </p:cNvSpPr>
                <p:nvPr/>
              </p:nvSpPr>
              <p:spPr bwMode="auto">
                <a:xfrm>
                  <a:off x="2325" y="3481"/>
                  <a:ext cx="259" cy="259"/>
                </a:xfrm>
                <a:prstGeom prst="line">
                  <a:avLst/>
                </a:prstGeom>
                <a:noFill/>
                <a:ln w="42863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59481" name="Rectangle 308"/>
              <p:cNvSpPr>
                <a:spLocks noChangeArrowheads="1"/>
              </p:cNvSpPr>
              <p:nvPr/>
            </p:nvSpPr>
            <p:spPr bwMode="auto">
              <a:xfrm>
                <a:off x="2092" y="3175"/>
                <a:ext cx="254" cy="253"/>
              </a:xfrm>
              <a:prstGeom prst="rect">
                <a:avLst/>
              </a:prstGeom>
              <a:noFill/>
              <a:ln w="20638">
                <a:solidFill>
                  <a:srgbClr val="990099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82" name="Rectangle 309"/>
              <p:cNvSpPr>
                <a:spLocks noChangeArrowheads="1"/>
              </p:cNvSpPr>
              <p:nvPr/>
            </p:nvSpPr>
            <p:spPr bwMode="auto">
              <a:xfrm>
                <a:off x="1246" y="2312"/>
                <a:ext cx="143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300" i="0">
                    <a:solidFill>
                      <a:srgbClr val="0000CC"/>
                    </a:solidFill>
                    <a:latin typeface="Arial"/>
                    <a:cs typeface="Arial"/>
                  </a:rPr>
                  <a:t>hypoeutectic:  </a:t>
                </a:r>
                <a:r>
                  <a:rPr lang="en-US" sz="1300">
                    <a:solidFill>
                      <a:srgbClr val="0000CC"/>
                    </a:solidFill>
                    <a:latin typeface="Arial"/>
                    <a:cs typeface="Arial"/>
                  </a:rPr>
                  <a:t>C</a:t>
                </a:r>
                <a:r>
                  <a:rPr lang="en-US" sz="1300" i="0" baseline="-25000">
                    <a:solidFill>
                      <a:srgbClr val="0000CC"/>
                    </a:solidFill>
                    <a:latin typeface="Arial"/>
                    <a:cs typeface="Arial"/>
                  </a:rPr>
                  <a:t>0</a:t>
                </a:r>
                <a:r>
                  <a:rPr lang="en-US" sz="1300" i="0">
                    <a:solidFill>
                      <a:srgbClr val="0000CC"/>
                    </a:solidFill>
                    <a:latin typeface="Arial"/>
                    <a:cs typeface="Arial"/>
                  </a:rPr>
                  <a:t> = 50 wt% Sn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59461" name="Rectangle 435"/>
          <p:cNvSpPr>
            <a:spLocks noChangeArrowheads="1"/>
          </p:cNvSpPr>
          <p:nvPr/>
        </p:nvSpPr>
        <p:spPr bwMode="auto">
          <a:xfrm>
            <a:off x="2487613" y="1525588"/>
            <a:ext cx="556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(ºC)</a:t>
            </a:r>
            <a:endParaRPr lang="en-US" sz="1800" i="0">
              <a:latin typeface="Arial"/>
              <a:cs typeface="Arial"/>
            </a:endParaRPr>
          </a:p>
        </p:txBody>
      </p:sp>
      <p:sp>
        <p:nvSpPr>
          <p:cNvPr id="59462" name="Rectangle 428"/>
          <p:cNvSpPr>
            <a:spLocks noChangeArrowheads="1"/>
          </p:cNvSpPr>
          <p:nvPr/>
        </p:nvSpPr>
        <p:spPr bwMode="auto">
          <a:xfrm>
            <a:off x="4838700" y="3741738"/>
            <a:ext cx="29951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i="0">
                <a:solidFill>
                  <a:srgbClr val="990099"/>
                </a:solidFill>
                <a:latin typeface="Arial"/>
                <a:cs typeface="Arial"/>
              </a:rPr>
              <a:t>61.9</a:t>
            </a:r>
            <a:endParaRPr lang="en-US" sz="1200" i="0">
              <a:latin typeface="Arial"/>
              <a:cs typeface="Arial"/>
            </a:endParaRPr>
          </a:p>
        </p:txBody>
      </p:sp>
      <p:sp>
        <p:nvSpPr>
          <p:cNvPr id="59463" name="Rectangle 429"/>
          <p:cNvSpPr>
            <a:spLocks noChangeArrowheads="1"/>
          </p:cNvSpPr>
          <p:nvPr/>
        </p:nvSpPr>
        <p:spPr bwMode="auto">
          <a:xfrm>
            <a:off x="4724400" y="3552825"/>
            <a:ext cx="5303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i="0">
                <a:solidFill>
                  <a:srgbClr val="990099"/>
                </a:solidFill>
                <a:latin typeface="Arial"/>
                <a:cs typeface="Arial"/>
              </a:rPr>
              <a:t>eutectic</a:t>
            </a:r>
            <a:endParaRPr lang="en-US" sz="1200" i="0">
              <a:latin typeface="Arial"/>
              <a:cs typeface="Arial"/>
            </a:endParaRPr>
          </a:p>
        </p:txBody>
      </p:sp>
      <p:sp>
        <p:nvSpPr>
          <p:cNvPr id="59464" name="Rectangle 192"/>
          <p:cNvSpPr>
            <a:spLocks noChangeArrowheads="1"/>
          </p:cNvSpPr>
          <p:nvPr/>
        </p:nvSpPr>
        <p:spPr bwMode="auto">
          <a:xfrm>
            <a:off x="4133850" y="4217988"/>
            <a:ext cx="197948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i="0">
                <a:solidFill>
                  <a:srgbClr val="990099"/>
                </a:solidFill>
                <a:latin typeface="Arial"/>
                <a:cs typeface="Arial"/>
              </a:rPr>
              <a:t>eutectic: </a:t>
            </a:r>
            <a:r>
              <a:rPr lang="en-US" sz="1300">
                <a:solidFill>
                  <a:srgbClr val="990099"/>
                </a:solidFill>
                <a:latin typeface="Arial"/>
                <a:cs typeface="Arial"/>
              </a:rPr>
              <a:t> C</a:t>
            </a:r>
            <a:r>
              <a:rPr lang="en-US" sz="1300" i="0" baseline="-25000">
                <a:solidFill>
                  <a:srgbClr val="990099"/>
                </a:solidFill>
                <a:latin typeface="Arial"/>
                <a:cs typeface="Arial"/>
              </a:rPr>
              <a:t>0</a:t>
            </a:r>
            <a:r>
              <a:rPr lang="en-US" sz="600" i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1300" i="0">
                <a:solidFill>
                  <a:srgbClr val="990099"/>
                </a:solidFill>
                <a:latin typeface="Arial"/>
                <a:cs typeface="Arial"/>
              </a:rPr>
              <a:t>=</a:t>
            </a:r>
            <a:r>
              <a:rPr lang="en-US" sz="600" i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1300" i="0">
                <a:solidFill>
                  <a:srgbClr val="990099"/>
                </a:solidFill>
                <a:latin typeface="Arial"/>
                <a:cs typeface="Arial"/>
              </a:rPr>
              <a:t>61.9</a:t>
            </a:r>
            <a:r>
              <a:rPr lang="en-US" sz="600" i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z="1300" i="0">
                <a:solidFill>
                  <a:srgbClr val="990099"/>
                </a:solidFill>
                <a:latin typeface="Arial"/>
                <a:cs typeface="Arial"/>
              </a:rPr>
              <a:t>wt% Sn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56791" name="Line 439"/>
          <p:cNvSpPr>
            <a:spLocks noChangeShapeType="1"/>
          </p:cNvSpPr>
          <p:nvPr/>
        </p:nvSpPr>
        <p:spPr bwMode="auto">
          <a:xfrm>
            <a:off x="3716338" y="3071813"/>
            <a:ext cx="1276350" cy="0"/>
          </a:xfrm>
          <a:prstGeom prst="line">
            <a:avLst/>
          </a:prstGeom>
          <a:noFill/>
          <a:ln w="28575">
            <a:solidFill>
              <a:srgbClr val="9999FF"/>
            </a:solidFill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6792" name="Line 440"/>
          <p:cNvSpPr>
            <a:spLocks noChangeShapeType="1"/>
          </p:cNvSpPr>
          <p:nvPr/>
        </p:nvSpPr>
        <p:spPr bwMode="auto">
          <a:xfrm>
            <a:off x="5014913" y="3070225"/>
            <a:ext cx="1014412" cy="0"/>
          </a:xfrm>
          <a:prstGeom prst="line">
            <a:avLst/>
          </a:prstGeom>
          <a:noFill/>
          <a:ln w="28575">
            <a:solidFill>
              <a:srgbClr val="FF6666"/>
            </a:solidFill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791" grpId="0" animBg="1"/>
      <p:bldP spid="3567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4"/>
          <p:cNvGraphicFramePr>
            <a:graphicFrameLocks noChangeAspect="1"/>
          </p:cNvGraphicFramePr>
          <p:nvPr/>
        </p:nvGraphicFramePr>
        <p:xfrm>
          <a:off x="2473325" y="3230563"/>
          <a:ext cx="3862388" cy="3084512"/>
        </p:xfrm>
        <a:graphic>
          <a:graphicData uri="http://schemas.openxmlformats.org/presentationml/2006/ole">
            <p:oleObj spid="_x0000_s18434" name="Image" r:id="rId4" imgW="3974603" imgH="3174603" progId="">
              <p:embed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47535" y="721648"/>
            <a:ext cx="8440128" cy="20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+mj-lt"/>
              </a:rPr>
              <a:t>•  </a:t>
            </a:r>
            <a:r>
              <a:rPr lang="en-US" i="0" dirty="0">
                <a:solidFill>
                  <a:schemeClr val="accent2"/>
                </a:solidFill>
                <a:latin typeface="+mj-lt"/>
              </a:rPr>
              <a:t>Components</a:t>
            </a:r>
            <a:r>
              <a:rPr lang="en-US" i="0" dirty="0">
                <a:latin typeface="+mj-lt"/>
              </a:rPr>
              <a:t>:</a:t>
            </a:r>
          </a:p>
          <a:p>
            <a:r>
              <a:rPr lang="en-US" sz="2200" i="0" dirty="0">
                <a:latin typeface="+mj-lt"/>
              </a:rPr>
              <a:t>      The elements or compounds which are present in the alloy</a:t>
            </a:r>
          </a:p>
          <a:p>
            <a:r>
              <a:rPr lang="en-US" sz="2200" i="0" dirty="0">
                <a:latin typeface="+mj-lt"/>
              </a:rPr>
              <a:t>        </a:t>
            </a:r>
            <a:r>
              <a:rPr lang="en-US" sz="2000" i="0" dirty="0">
                <a:latin typeface="+mj-lt"/>
              </a:rPr>
              <a:t>(e.g., Al and Cu)</a:t>
            </a:r>
          </a:p>
          <a:p>
            <a:r>
              <a:rPr lang="en-US" i="0" dirty="0">
                <a:latin typeface="+mj-lt"/>
              </a:rPr>
              <a:t>•  </a:t>
            </a:r>
            <a:r>
              <a:rPr lang="en-US" i="0" dirty="0">
                <a:solidFill>
                  <a:schemeClr val="accent2"/>
                </a:solidFill>
                <a:latin typeface="+mj-lt"/>
              </a:rPr>
              <a:t>Phases</a:t>
            </a:r>
            <a:r>
              <a:rPr lang="en-US" i="0" dirty="0">
                <a:latin typeface="+mj-lt"/>
              </a:rPr>
              <a:t>:</a:t>
            </a:r>
          </a:p>
          <a:p>
            <a:r>
              <a:rPr lang="en-US" sz="2200" i="0" dirty="0">
                <a:latin typeface="+mj-lt"/>
              </a:rPr>
              <a:t>      The physically and chemically distinct material regions</a:t>
            </a:r>
          </a:p>
          <a:p>
            <a:r>
              <a:rPr lang="en-US" sz="2200" i="0" dirty="0">
                <a:latin typeface="+mj-lt"/>
              </a:rPr>
              <a:t>       that form </a:t>
            </a:r>
            <a:r>
              <a:rPr lang="en-US" sz="2000" i="0" dirty="0">
                <a:latin typeface="+mj-lt"/>
              </a:rPr>
              <a:t>(e.g.,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i="0" dirty="0" err="1" smtClean="0">
                <a:solidFill>
                  <a:srgbClr val="555555"/>
                </a:solidFill>
                <a:latin typeface="+mj-lt"/>
              </a:rPr>
              <a:t>α</a:t>
            </a:r>
            <a:r>
              <a:rPr lang="en-US" sz="2000" dirty="0">
                <a:latin typeface="+mj-lt"/>
              </a:rPr>
              <a:t> </a:t>
            </a:r>
            <a:r>
              <a:rPr lang="en-US" sz="2000" i="0" dirty="0" smtClean="0">
                <a:latin typeface="+mj-lt"/>
              </a:rPr>
              <a:t>and </a:t>
            </a:r>
            <a:r>
              <a:rPr lang="en-US" sz="2000" i="0" dirty="0" err="1" smtClean="0">
                <a:solidFill>
                  <a:srgbClr val="555555"/>
                </a:solidFill>
                <a:latin typeface="+mj-lt"/>
              </a:rPr>
              <a:t>β</a:t>
            </a:r>
            <a:r>
              <a:rPr lang="en-US" sz="2000" i="0" dirty="0" smtClean="0">
                <a:latin typeface="+mj-lt"/>
              </a:rPr>
              <a:t>)</a:t>
            </a:r>
            <a:r>
              <a:rPr lang="en-US" sz="2000" i="0" dirty="0">
                <a:latin typeface="+mj-lt"/>
              </a:rPr>
              <a:t>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94172" y="6344166"/>
            <a:ext cx="3013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i="0" dirty="0">
                <a:latin typeface="+mj-lt"/>
              </a:rPr>
              <a:t>Aluminum</a:t>
            </a:r>
            <a:r>
              <a:rPr lang="en-US" sz="2000" i="0" dirty="0" smtClean="0">
                <a:latin typeface="+mj-lt"/>
              </a:rPr>
              <a:t>-Copper</a:t>
            </a:r>
            <a:r>
              <a:rPr lang="en-US" sz="2000" i="0" dirty="0">
                <a:latin typeface="+mj-lt"/>
              </a:rPr>
              <a:t> </a:t>
            </a:r>
            <a:r>
              <a:rPr lang="en-US" sz="2000" i="0" dirty="0" smtClean="0">
                <a:latin typeface="+mj-lt"/>
              </a:rPr>
              <a:t>Alloy</a:t>
            </a:r>
            <a:endParaRPr lang="en-US" sz="2000" i="0" dirty="0">
              <a:latin typeface="+mj-lt"/>
            </a:endParaRPr>
          </a:p>
        </p:txBody>
      </p:sp>
      <p:sp>
        <p:nvSpPr>
          <p:cNvPr id="1843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Components and Phases</a:t>
            </a: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6642100" y="4521200"/>
            <a:ext cx="176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555555"/>
                </a:solidFill>
                <a:latin typeface="+mj-lt"/>
              </a:rPr>
              <a:t>β</a:t>
            </a:r>
            <a:endParaRPr lang="en-US" dirty="0" smtClean="0">
              <a:latin typeface="+mj-lt"/>
            </a:endParaRPr>
          </a:p>
          <a:p>
            <a:r>
              <a:rPr lang="en-US" i="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6908800" y="4533900"/>
            <a:ext cx="106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+mj-lt"/>
              </a:rPr>
              <a:t>(darker </a:t>
            </a:r>
            <a:endParaRPr lang="en-US">
              <a:latin typeface="+mj-lt"/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6642100" y="4914900"/>
            <a:ext cx="94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+mj-lt"/>
              </a:rPr>
              <a:t>phase)</a:t>
            </a:r>
            <a:endParaRPr lang="en-US">
              <a:latin typeface="+mj-lt"/>
            </a:endParaRPr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6705600" y="3403600"/>
            <a:ext cx="177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 err="1" smtClean="0">
                <a:solidFill>
                  <a:srgbClr val="555555"/>
                </a:solidFill>
                <a:latin typeface="+mj-lt"/>
              </a:rPr>
              <a:t>α</a:t>
            </a:r>
            <a:endParaRPr lang="en-US" dirty="0">
              <a:latin typeface="+mj-lt"/>
            </a:endParaRPr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6870700" y="3416300"/>
            <a:ext cx="111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solidFill>
                  <a:srgbClr val="555555"/>
                </a:solidFill>
                <a:latin typeface="+mj-lt"/>
              </a:rPr>
              <a:t> (lighter </a:t>
            </a:r>
            <a:endParaRPr lang="en-US" dirty="0">
              <a:latin typeface="+mj-lt"/>
            </a:endParaRP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6705600" y="3797300"/>
            <a:ext cx="94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555555"/>
                </a:solidFill>
                <a:latin typeface="+mj-lt"/>
              </a:rPr>
              <a:t>phase)</a:t>
            </a:r>
            <a:endParaRPr lang="en-US">
              <a:latin typeface="+mj-lt"/>
            </a:endParaRPr>
          </a:p>
        </p:txBody>
      </p:sp>
      <p:grpSp>
        <p:nvGrpSpPr>
          <p:cNvPr id="18445" name="Group 20"/>
          <p:cNvGrpSpPr>
            <a:grpSpLocks/>
          </p:cNvGrpSpPr>
          <p:nvPr/>
        </p:nvGrpSpPr>
        <p:grpSpPr bwMode="auto">
          <a:xfrm>
            <a:off x="4914900" y="4800600"/>
            <a:ext cx="1638300" cy="457200"/>
            <a:chOff x="3096" y="3024"/>
            <a:chExt cx="1032" cy="288"/>
          </a:xfrm>
        </p:grpSpPr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3096" y="3208"/>
              <a:ext cx="128" cy="104"/>
            </a:xfrm>
            <a:custGeom>
              <a:avLst/>
              <a:gdLst>
                <a:gd name="T0" fmla="*/ 0 w 128"/>
                <a:gd name="T1" fmla="*/ 80 h 104"/>
                <a:gd name="T2" fmla="*/ 104 w 128"/>
                <a:gd name="T3" fmla="*/ 0 h 104"/>
                <a:gd name="T4" fmla="*/ 80 w 128"/>
                <a:gd name="T5" fmla="*/ 64 h 104"/>
                <a:gd name="T6" fmla="*/ 128 w 128"/>
                <a:gd name="T7" fmla="*/ 104 h 104"/>
                <a:gd name="T8" fmla="*/ 0 w 128"/>
                <a:gd name="T9" fmla="*/ 8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04"/>
                <a:gd name="T17" fmla="*/ 128 w 12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04">
                  <a:moveTo>
                    <a:pt x="0" y="80"/>
                  </a:moveTo>
                  <a:lnTo>
                    <a:pt x="104" y="0"/>
                  </a:lnTo>
                  <a:lnTo>
                    <a:pt x="80" y="64"/>
                  </a:lnTo>
                  <a:lnTo>
                    <a:pt x="128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99"/>
            </a:solidFill>
            <a:ln w="12700">
              <a:solidFill>
                <a:srgbClr val="FF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3176" y="3024"/>
              <a:ext cx="952" cy="248"/>
            </a:xfrm>
            <a:prstGeom prst="line">
              <a:avLst/>
            </a:prstGeom>
            <a:noFill/>
            <a:ln w="38100">
              <a:solidFill>
                <a:srgbClr val="FF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8446" name="Group 23"/>
          <p:cNvGrpSpPr>
            <a:grpSpLocks/>
          </p:cNvGrpSpPr>
          <p:nvPr/>
        </p:nvGrpSpPr>
        <p:grpSpPr bwMode="auto">
          <a:xfrm>
            <a:off x="5003800" y="3683000"/>
            <a:ext cx="1651000" cy="457200"/>
            <a:chOff x="3152" y="2320"/>
            <a:chExt cx="1040" cy="288"/>
          </a:xfrm>
        </p:grpSpPr>
        <p:sp>
          <p:nvSpPr>
            <p:cNvPr id="18448" name="Freeform 21"/>
            <p:cNvSpPr>
              <a:spLocks/>
            </p:cNvSpPr>
            <p:nvPr/>
          </p:nvSpPr>
          <p:spPr bwMode="auto">
            <a:xfrm>
              <a:off x="3152" y="2504"/>
              <a:ext cx="128" cy="104"/>
            </a:xfrm>
            <a:custGeom>
              <a:avLst/>
              <a:gdLst>
                <a:gd name="T0" fmla="*/ 0 w 128"/>
                <a:gd name="T1" fmla="*/ 80 h 104"/>
                <a:gd name="T2" fmla="*/ 104 w 128"/>
                <a:gd name="T3" fmla="*/ 0 h 104"/>
                <a:gd name="T4" fmla="*/ 80 w 128"/>
                <a:gd name="T5" fmla="*/ 64 h 104"/>
                <a:gd name="T6" fmla="*/ 128 w 128"/>
                <a:gd name="T7" fmla="*/ 104 h 104"/>
                <a:gd name="T8" fmla="*/ 0 w 128"/>
                <a:gd name="T9" fmla="*/ 8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04"/>
                <a:gd name="T17" fmla="*/ 128 w 128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04">
                  <a:moveTo>
                    <a:pt x="0" y="80"/>
                  </a:moveTo>
                  <a:lnTo>
                    <a:pt x="104" y="0"/>
                  </a:lnTo>
                  <a:lnTo>
                    <a:pt x="80" y="64"/>
                  </a:lnTo>
                  <a:lnTo>
                    <a:pt x="128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0099"/>
            </a:solidFill>
            <a:ln w="12700">
              <a:solidFill>
                <a:srgbClr val="FF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449" name="Line 22"/>
            <p:cNvSpPr>
              <a:spLocks noChangeShapeType="1"/>
            </p:cNvSpPr>
            <p:nvPr/>
          </p:nvSpPr>
          <p:spPr bwMode="auto">
            <a:xfrm flipV="1">
              <a:off x="3232" y="2320"/>
              <a:ext cx="960" cy="248"/>
            </a:xfrm>
            <a:prstGeom prst="line">
              <a:avLst/>
            </a:prstGeom>
            <a:noFill/>
            <a:ln w="38100">
              <a:solidFill>
                <a:srgbClr val="FF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rot="16200000" flipV="1">
            <a:off x="1994599" y="5059345"/>
            <a:ext cx="321547" cy="1004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36915" y="484330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Times" pitchFamily="18" charset="0"/>
              </a:rPr>
              <a:t>1µm</a:t>
            </a:r>
            <a:endParaRPr lang="en-US" i="0" dirty="0"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3974" y="2813538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</a:t>
            </a:r>
            <a:r>
              <a:rPr lang="en-US" dirty="0" err="1" smtClean="0"/>
              <a:t>Mettalography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1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752" y="558686"/>
            <a:ext cx="6323013" cy="47402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144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Intermetallic Compounds</a:t>
            </a:r>
          </a:p>
        </p:txBody>
      </p:sp>
      <p:sp>
        <p:nvSpPr>
          <p:cNvPr id="61445" name="Rectangle 1030"/>
          <p:cNvSpPr>
            <a:spLocks noChangeArrowheads="1"/>
          </p:cNvSpPr>
          <p:nvPr/>
        </p:nvSpPr>
        <p:spPr bwMode="auto">
          <a:xfrm>
            <a:off x="4029696" y="4196565"/>
            <a:ext cx="1285875" cy="519112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0" dirty="0">
                <a:solidFill>
                  <a:srgbClr val="CC0000"/>
                </a:solidFill>
                <a:ea typeface="Times New Roman" charset="0"/>
                <a:cs typeface="Times New Roman" charset="0"/>
              </a:rPr>
              <a:t>Mg</a:t>
            </a:r>
            <a:r>
              <a:rPr lang="en-US" sz="2800" b="1" i="0" baseline="-25000" dirty="0">
                <a:solidFill>
                  <a:srgbClr val="CC0000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sz="2800" b="1" i="0" dirty="0">
                <a:solidFill>
                  <a:srgbClr val="CC0000"/>
                </a:solidFill>
                <a:ea typeface="Times New Roman" charset="0"/>
                <a:cs typeface="Times New Roman" charset="0"/>
              </a:rPr>
              <a:t>Pb</a:t>
            </a:r>
          </a:p>
        </p:txBody>
      </p:sp>
      <p:sp>
        <p:nvSpPr>
          <p:cNvPr id="61446" name="Rectangle 1033"/>
          <p:cNvSpPr>
            <a:spLocks noChangeArrowheads="1"/>
          </p:cNvSpPr>
          <p:nvPr/>
        </p:nvSpPr>
        <p:spPr bwMode="auto">
          <a:xfrm>
            <a:off x="519757" y="5324736"/>
            <a:ext cx="8116887" cy="7078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ea typeface="Times New Roman" charset="0"/>
                <a:cs typeface="Times New Roman" charset="0"/>
              </a:rPr>
              <a:t>Note: </a:t>
            </a:r>
            <a:r>
              <a:rPr lang="en-US" sz="2000" i="0" dirty="0" err="1">
                <a:ea typeface="Times New Roman" charset="0"/>
                <a:cs typeface="Times New Roman" charset="0"/>
              </a:rPr>
              <a:t>intermetallic</a:t>
            </a:r>
            <a:r>
              <a:rPr lang="en-US" sz="2000" i="0" dirty="0">
                <a:ea typeface="Times New Roman" charset="0"/>
                <a:cs typeface="Times New Roman" charset="0"/>
              </a:rPr>
              <a:t> compound exists as a line</a:t>
            </a:r>
            <a:r>
              <a:rPr lang="en-US" sz="2000" i="0" dirty="0" smtClean="0">
                <a:ea typeface="Times New Roman" charset="0"/>
                <a:cs typeface="Times New Roman" charset="0"/>
              </a:rPr>
              <a:t> - </a:t>
            </a:r>
            <a:r>
              <a:rPr lang="en-US" sz="2000" i="0" dirty="0">
                <a:ea typeface="Times New Roman" charset="0"/>
                <a:cs typeface="Times New Roman" charset="0"/>
              </a:rPr>
              <a:t>not an area</a:t>
            </a:r>
            <a:r>
              <a:rPr lang="en-US" sz="2000" i="0" dirty="0" smtClean="0">
                <a:ea typeface="Times New Roman" charset="0"/>
                <a:cs typeface="Times New Roman" charset="0"/>
              </a:rPr>
              <a:t> – </a:t>
            </a:r>
            <a:r>
              <a:rPr lang="en-US" sz="2000" i="0" dirty="0">
                <a:ea typeface="Times New Roman" charset="0"/>
                <a:cs typeface="Times New Roman" charset="0"/>
              </a:rPr>
              <a:t>because</a:t>
            </a:r>
            <a:r>
              <a:rPr lang="en-US" sz="2000" i="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i="0" dirty="0" err="1" smtClean="0">
                <a:ea typeface="Times New Roman" charset="0"/>
                <a:cs typeface="Times New Roman" charset="0"/>
              </a:rPr>
              <a:t>stoichiometry</a:t>
            </a:r>
            <a:r>
              <a:rPr lang="en-US" sz="2000" i="0" dirty="0" smtClean="0">
                <a:ea typeface="Times New Roman" charset="0"/>
                <a:cs typeface="Times New Roman" charset="0"/>
              </a:rPr>
              <a:t> </a:t>
            </a:r>
            <a:r>
              <a:rPr lang="en-US" sz="2000" i="0" dirty="0">
                <a:ea typeface="Times New Roman" charset="0"/>
                <a:cs typeface="Times New Roman" charset="0"/>
              </a:rPr>
              <a:t>(i.e. composition of a </a:t>
            </a:r>
            <a:r>
              <a:rPr lang="en-US" sz="2000" i="0" dirty="0" smtClean="0">
                <a:ea typeface="Times New Roman" charset="0"/>
                <a:cs typeface="Times New Roman" charset="0"/>
              </a:rPr>
              <a:t>compound) is fixed.</a:t>
            </a:r>
            <a:endParaRPr lang="en-US" sz="2000" i="0" dirty="0">
              <a:ea typeface="Times New Roman" charset="0"/>
              <a:cs typeface="Times New Roman" charset="0"/>
            </a:endParaRPr>
          </a:p>
        </p:txBody>
      </p:sp>
      <p:sp>
        <p:nvSpPr>
          <p:cNvPr id="61447" name="Line 1035"/>
          <p:cNvSpPr>
            <a:spLocks noChangeShapeType="1"/>
          </p:cNvSpPr>
          <p:nvPr/>
        </p:nvSpPr>
        <p:spPr bwMode="auto">
          <a:xfrm flipV="1">
            <a:off x="5573713" y="2002381"/>
            <a:ext cx="0" cy="2757487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7" name="Rectangle 41"/>
          <p:cNvSpPr>
            <a:spLocks noChangeArrowheads="1"/>
          </p:cNvSpPr>
          <p:nvPr/>
        </p:nvSpPr>
        <p:spPr bwMode="auto">
          <a:xfrm>
            <a:off x="688975" y="2248223"/>
            <a:ext cx="7772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0" dirty="0">
                <a:solidFill>
                  <a:srgbClr val="0066FF"/>
                </a:solidFill>
                <a:ea typeface="Times New Roman" charset="0"/>
                <a:cs typeface="Times New Roman" charset="0"/>
              </a:rPr>
              <a:t>Eutectoid</a:t>
            </a:r>
            <a:r>
              <a:rPr lang="en-US" i="0" dirty="0">
                <a:ea typeface="Times New Roman" charset="0"/>
                <a:cs typeface="Times New Roman" charset="0"/>
              </a:rPr>
              <a:t> </a:t>
            </a:r>
            <a:r>
              <a:rPr lang="en-US" i="0" dirty="0" smtClean="0">
                <a:ea typeface="Times New Roman" charset="0"/>
                <a:cs typeface="Times New Roman" charset="0"/>
              </a:rPr>
              <a:t>–all solid </a:t>
            </a:r>
            <a:r>
              <a:rPr lang="en-US" i="0" dirty="0">
                <a:ea typeface="Times New Roman" charset="0"/>
                <a:cs typeface="Times New Roman" charset="0"/>
              </a:rPr>
              <a:t>phases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S</a:t>
            </a:r>
            <a:r>
              <a:rPr lang="en-US" i="0" baseline="-25000" dirty="0">
                <a:ea typeface="Times New Roman" charset="0"/>
                <a:cs typeface="Times New Roman" charset="0"/>
              </a:rPr>
              <a:t>2</a:t>
            </a:r>
            <a:r>
              <a:rPr lang="en-US" i="0" dirty="0">
                <a:ea typeface="Times New Roman" charset="0"/>
                <a:cs typeface="Times New Roman" charset="0"/>
                <a:sym typeface="ChemSyn" pitchFamily="2" charset="2"/>
              </a:rPr>
              <a:t>          </a:t>
            </a:r>
            <a:r>
              <a:rPr lang="en-US" dirty="0">
                <a:ea typeface="Times New Roman" charset="0"/>
                <a:cs typeface="Times New Roman" charset="0"/>
                <a:sym typeface="ChemSyn" pitchFamily="2" charset="2"/>
              </a:rPr>
              <a:t>S</a:t>
            </a:r>
            <a:r>
              <a:rPr lang="en-US" i="0" baseline="-25000" dirty="0">
                <a:ea typeface="Times New Roman" charset="0"/>
                <a:cs typeface="Times New Roman" charset="0"/>
                <a:sym typeface="ChemSyn" pitchFamily="2" charset="2"/>
              </a:rPr>
              <a:t>1</a:t>
            </a:r>
            <a:r>
              <a:rPr lang="en-US" i="0" dirty="0">
                <a:ea typeface="Times New Roman" charset="0"/>
                <a:cs typeface="Times New Roman" charset="0"/>
                <a:sym typeface="ChemSyn" pitchFamily="2" charset="2"/>
              </a:rPr>
              <a:t>+</a:t>
            </a:r>
            <a:r>
              <a:rPr lang="en-US" dirty="0">
                <a:ea typeface="Times New Roman" charset="0"/>
                <a:cs typeface="Times New Roman" charset="0"/>
                <a:sym typeface="ChemSyn" pitchFamily="2" charset="2"/>
              </a:rPr>
              <a:t>S</a:t>
            </a:r>
            <a:r>
              <a:rPr lang="en-US" i="0" baseline="-25000" dirty="0">
                <a:ea typeface="Times New Roman" charset="0"/>
                <a:cs typeface="Times New Roman" charset="0"/>
                <a:sym typeface="ChemSyn" pitchFamily="2" charset="2"/>
              </a:rPr>
              <a:t>3				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i="0" dirty="0" smtClean="0"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i="0" dirty="0" err="1" smtClean="0">
                <a:latin typeface="Times"/>
                <a:ea typeface="Times New Roman" charset="0"/>
                <a:cs typeface="Times"/>
                <a:sym typeface="Symbol" charset="2"/>
              </a:rPr>
              <a:t>ϒ</a:t>
            </a:r>
            <a:r>
              <a:rPr lang="en-US" i="0" dirty="0" smtClean="0">
                <a:ea typeface="Times New Roman" charset="0"/>
                <a:cs typeface="Times New Roman" charset="0"/>
                <a:sym typeface="ChemSyn" pitchFamily="2" charset="2"/>
              </a:rPr>
              <a:t>           </a:t>
            </a:r>
            <a:r>
              <a:rPr lang="en-US" i="0" dirty="0" err="1" smtClean="0">
                <a:ea typeface="Times New Roman" charset="0"/>
                <a:cs typeface="Times New Roman" charset="0"/>
                <a:sym typeface="ChemSyn" pitchFamily="2" charset="2"/>
              </a:rPr>
              <a:t>α</a:t>
            </a:r>
            <a:r>
              <a:rPr lang="en-US" i="0" dirty="0" smtClean="0">
                <a:ea typeface="Times New Roman" charset="0"/>
                <a:cs typeface="Times New Roman" charset="0"/>
                <a:sym typeface="Symbol" charset="2"/>
              </a:rPr>
              <a:t>+ </a:t>
            </a:r>
            <a:r>
              <a:rPr lang="en-US" i="0" dirty="0">
                <a:ea typeface="Times New Roman" charset="0"/>
                <a:cs typeface="Times New Roman" charset="0"/>
                <a:sym typeface="Symbol" charset="2"/>
              </a:rPr>
              <a:t>Fe</a:t>
            </a:r>
            <a:r>
              <a:rPr lang="en-US" i="0" baseline="-25000" dirty="0">
                <a:ea typeface="Times New Roman" charset="0"/>
                <a:cs typeface="Times New Roman" charset="0"/>
                <a:sym typeface="Symbol" charset="2"/>
              </a:rPr>
              <a:t>3</a:t>
            </a:r>
            <a:r>
              <a:rPr lang="en-US" i="0" dirty="0">
                <a:ea typeface="Times New Roman" charset="0"/>
                <a:cs typeface="Times New Roman" charset="0"/>
                <a:sym typeface="Symbol" charset="2"/>
              </a:rPr>
              <a:t>C  (For Fe-C, 727</a:t>
            </a:r>
            <a:r>
              <a:rPr lang="en-US" i="0" dirty="0">
                <a:ea typeface="Arial" charset="0"/>
                <a:cs typeface="Arial" charset="0"/>
                <a:sym typeface="Symbol" charset="2"/>
              </a:rPr>
              <a:t>º</a:t>
            </a:r>
            <a:r>
              <a:rPr lang="en-US" i="0" dirty="0">
                <a:ea typeface="Times New Roman" charset="0"/>
                <a:cs typeface="Times New Roman" charset="0"/>
                <a:sym typeface="Symbol" charset="2"/>
              </a:rPr>
              <a:t>C, 0.76 wt% C)</a:t>
            </a:r>
            <a:r>
              <a:rPr lang="en-US" b="1" i="0" dirty="0">
                <a:ea typeface="Times New Roman" charset="0"/>
                <a:cs typeface="Times New Roman" charset="0"/>
                <a:sym typeface="Symbol" charset="2"/>
              </a:rPr>
              <a:t> </a:t>
            </a:r>
          </a:p>
        </p:txBody>
      </p:sp>
      <p:sp>
        <p:nvSpPr>
          <p:cNvPr id="63518" name="Text Box 12"/>
          <p:cNvSpPr txBox="1">
            <a:spLocks noChangeArrowheads="1"/>
          </p:cNvSpPr>
          <p:nvPr/>
        </p:nvSpPr>
        <p:spPr bwMode="auto">
          <a:xfrm>
            <a:off x="3607267" y="2688284"/>
            <a:ext cx="49420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i="0" dirty="0" err="1">
                <a:ea typeface="Times New Roman" charset="0"/>
                <a:cs typeface="Times New Roman" charset="0"/>
                <a:sym typeface="Wingdings" charset="2"/>
              </a:rPr>
              <a:t>intermetallic</a:t>
            </a:r>
            <a:r>
              <a:rPr lang="en-US" sz="1800" i="0" dirty="0">
                <a:ea typeface="Times New Roman" charset="0"/>
                <a:cs typeface="Times New Roman" charset="0"/>
                <a:sym typeface="Wingdings" charset="2"/>
              </a:rPr>
              <a:t> compound - </a:t>
            </a:r>
            <a:r>
              <a:rPr lang="en-US" sz="1800" i="0" dirty="0" err="1">
                <a:ea typeface="Times New Roman" charset="0"/>
                <a:cs typeface="Times New Roman" charset="0"/>
                <a:sym typeface="Wingdings" charset="2"/>
              </a:rPr>
              <a:t>cementite</a:t>
            </a:r>
            <a:endParaRPr lang="en-US" sz="1800" i="0" dirty="0"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63519" name="Line 13"/>
          <p:cNvSpPr>
            <a:spLocks noChangeShapeType="1"/>
          </p:cNvSpPr>
          <p:nvPr/>
        </p:nvSpPr>
        <p:spPr bwMode="auto">
          <a:xfrm flipH="1">
            <a:off x="3605213" y="2883223"/>
            <a:ext cx="320675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520" name="Group 14"/>
          <p:cNvGrpSpPr>
            <a:grpSpLocks/>
          </p:cNvGrpSpPr>
          <p:nvPr/>
        </p:nvGrpSpPr>
        <p:grpSpPr bwMode="auto">
          <a:xfrm>
            <a:off x="1757685" y="3041886"/>
            <a:ext cx="579438" cy="641350"/>
            <a:chOff x="1277" y="1007"/>
            <a:chExt cx="365" cy="404"/>
          </a:xfrm>
        </p:grpSpPr>
        <p:grpSp>
          <p:nvGrpSpPr>
            <p:cNvPr id="63526" name="Group 15"/>
            <p:cNvGrpSpPr>
              <a:grpSpLocks/>
            </p:cNvGrpSpPr>
            <p:nvPr/>
          </p:nvGrpSpPr>
          <p:grpSpPr bwMode="auto">
            <a:xfrm>
              <a:off x="1315" y="1161"/>
              <a:ext cx="288" cy="92"/>
              <a:chOff x="1632" y="1161"/>
              <a:chExt cx="288" cy="92"/>
            </a:xfrm>
          </p:grpSpPr>
          <p:sp>
            <p:nvSpPr>
              <p:cNvPr id="63529" name="Line 16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0" name="Line 17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1" name="Line 18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2" name="Line 19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527" name="Text Box 20"/>
            <p:cNvSpPr txBox="1">
              <a:spLocks noChangeArrowheads="1"/>
            </p:cNvSpPr>
            <p:nvPr/>
          </p:nvSpPr>
          <p:spPr bwMode="auto">
            <a:xfrm>
              <a:off x="1284" y="1007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cool</a:t>
              </a:r>
            </a:p>
          </p:txBody>
        </p:sp>
        <p:sp>
          <p:nvSpPr>
            <p:cNvPr id="63528" name="Text Box 21"/>
            <p:cNvSpPr txBox="1">
              <a:spLocks noChangeArrowheads="1"/>
            </p:cNvSpPr>
            <p:nvPr/>
          </p:nvSpPr>
          <p:spPr bwMode="auto">
            <a:xfrm>
              <a:off x="1277" y="1199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heat</a:t>
              </a:r>
            </a:p>
          </p:txBody>
        </p:sp>
      </p:grpSp>
      <p:grpSp>
        <p:nvGrpSpPr>
          <p:cNvPr id="63521" name="Group 22"/>
          <p:cNvGrpSpPr>
            <a:grpSpLocks/>
          </p:cNvGrpSpPr>
          <p:nvPr/>
        </p:nvGrpSpPr>
        <p:grpSpPr bwMode="auto">
          <a:xfrm>
            <a:off x="1824981" y="2831044"/>
            <a:ext cx="457200" cy="146050"/>
            <a:chOff x="1632" y="1161"/>
            <a:chExt cx="288" cy="92"/>
          </a:xfrm>
        </p:grpSpPr>
        <p:sp>
          <p:nvSpPr>
            <p:cNvPr id="63522" name="Line 23"/>
            <p:cNvSpPr>
              <a:spLocks noChangeShapeType="1"/>
            </p:cNvSpPr>
            <p:nvPr/>
          </p:nvSpPr>
          <p:spPr bwMode="auto">
            <a:xfrm>
              <a:off x="1632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3" name="Line 24"/>
            <p:cNvSpPr>
              <a:spLocks noChangeShapeType="1"/>
            </p:cNvSpPr>
            <p:nvPr/>
          </p:nvSpPr>
          <p:spPr bwMode="auto">
            <a:xfrm>
              <a:off x="1632" y="122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4" name="Line 25"/>
            <p:cNvSpPr>
              <a:spLocks noChangeShapeType="1"/>
            </p:cNvSpPr>
            <p:nvPr/>
          </p:nvSpPr>
          <p:spPr bwMode="auto">
            <a:xfrm flipH="1" flipV="1">
              <a:off x="1865" y="1161"/>
              <a:ext cx="55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5" name="Line 26"/>
            <p:cNvSpPr>
              <a:spLocks noChangeShapeType="1"/>
            </p:cNvSpPr>
            <p:nvPr/>
          </p:nvSpPr>
          <p:spPr bwMode="auto">
            <a:xfrm>
              <a:off x="1632" y="1223"/>
              <a:ext cx="78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imes New Roman" charset="0"/>
                <a:cs typeface="Times New Roman" charset="0"/>
              </a:rPr>
              <a:t>Eutectic, Eutectoid, &amp; Peritectic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6913" y="1203325"/>
            <a:ext cx="7772400" cy="10826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>
                <a:solidFill>
                  <a:srgbClr val="0066FF"/>
                </a:solidFill>
                <a:ea typeface="Times New Roman" charset="0"/>
                <a:cs typeface="Times New Roman" charset="0"/>
              </a:rPr>
              <a:t>Eutectic</a:t>
            </a:r>
            <a:r>
              <a:rPr lang="en-US" sz="2400" b="0" dirty="0">
                <a:ea typeface="Times New Roman" charset="0"/>
                <a:cs typeface="Times New Roman" charset="0"/>
              </a:rPr>
              <a:t> - liquid transforms to two solid phases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="0" i="1" dirty="0">
                <a:ea typeface="Times New Roman" charset="0"/>
                <a:cs typeface="Times New Roman" charset="0"/>
              </a:rPr>
              <a:t>L</a:t>
            </a:r>
            <a:r>
              <a:rPr lang="en-US" sz="2400" b="0" dirty="0">
                <a:ea typeface="Times New Roman" charset="0"/>
                <a:cs typeface="Times New Roman" charset="0"/>
              </a:rPr>
              <a:t> </a:t>
            </a:r>
            <a:r>
              <a:rPr lang="en-US" sz="2400" b="0" dirty="0">
                <a:ea typeface="Times New Roman" charset="0"/>
                <a:cs typeface="Times New Roman" charset="0"/>
                <a:sym typeface="ChemSyn" pitchFamily="2" charset="2"/>
              </a:rPr>
              <a:t>         </a:t>
            </a:r>
            <a:r>
              <a:rPr lang="en-US" sz="2400" b="0" dirty="0" smtClean="0">
                <a:ea typeface="Times New Roman" charset="0"/>
                <a:cs typeface="Times New Roman" charset="0"/>
                <a:sym typeface="ChemSyn" pitchFamily="2" charset="2"/>
              </a:rPr>
              <a:t> S</a:t>
            </a:r>
            <a:r>
              <a:rPr lang="en-US" sz="2400" b="0" baseline="-25000" dirty="0" smtClean="0">
                <a:ea typeface="Times New Roman" charset="0"/>
                <a:cs typeface="Times New Roman" charset="0"/>
                <a:sym typeface="ChemSyn" pitchFamily="2" charset="2"/>
              </a:rPr>
              <a:t>1</a:t>
            </a:r>
            <a:r>
              <a:rPr lang="en-US" sz="2400" b="0" dirty="0" smtClean="0">
                <a:ea typeface="Times New Roman" charset="0"/>
                <a:cs typeface="Times New Roman" charset="0"/>
                <a:sym typeface="ChemSyn" pitchFamily="2" charset="2"/>
              </a:rPr>
              <a:t>+S</a:t>
            </a:r>
            <a:r>
              <a:rPr lang="en-US" sz="2400" b="0" baseline="-25000" dirty="0" smtClean="0">
                <a:ea typeface="Times New Roman" charset="0"/>
                <a:cs typeface="Times New Roman" charset="0"/>
                <a:sym typeface="ChemSyn" pitchFamily="2" charset="2"/>
              </a:rPr>
              <a:t>3</a:t>
            </a:r>
            <a:r>
              <a:rPr lang="en-US" sz="2400" b="0" dirty="0" smtClean="0">
                <a:ea typeface="Times New Roman" charset="0"/>
                <a:cs typeface="Times New Roman" charset="0"/>
                <a:sym typeface="Symbol" charset="2"/>
              </a:rPr>
              <a:t>	</a:t>
            </a:r>
            <a:r>
              <a:rPr lang="en-US" sz="2400" b="0" dirty="0">
                <a:ea typeface="Times New Roman" charset="0"/>
                <a:cs typeface="Times New Roman" charset="0"/>
                <a:sym typeface="Symbol" charset="2"/>
              </a:rPr>
              <a:t>   </a:t>
            </a:r>
            <a:r>
              <a:rPr lang="en-US" sz="2400" b="0" dirty="0">
                <a:sym typeface="Symbol" charset="2"/>
              </a:rPr>
              <a:t>(For </a:t>
            </a:r>
            <a:r>
              <a:rPr lang="en-US" sz="2400" b="0" dirty="0" err="1">
                <a:sym typeface="Symbol" charset="2"/>
              </a:rPr>
              <a:t>Pb-Sn</a:t>
            </a:r>
            <a:r>
              <a:rPr lang="en-US" sz="2400" b="0" dirty="0">
                <a:sym typeface="Symbol" charset="2"/>
              </a:rPr>
              <a:t>, 183</a:t>
            </a:r>
            <a:r>
              <a:rPr lang="en-US" sz="2400" b="0" dirty="0">
                <a:ea typeface="Arial" charset="0"/>
                <a:cs typeface="Arial" charset="0"/>
                <a:sym typeface="Symbol" charset="2"/>
              </a:rPr>
              <a:t>º</a:t>
            </a:r>
            <a:r>
              <a:rPr lang="en-US" sz="2400" b="0" dirty="0">
                <a:sym typeface="Symbol" charset="2"/>
              </a:rPr>
              <a:t>C, 61.9 wt% </a:t>
            </a:r>
            <a:r>
              <a:rPr lang="en-US" sz="2400" b="0" dirty="0" err="1">
                <a:sym typeface="Symbol" charset="2"/>
              </a:rPr>
              <a:t>Sn</a:t>
            </a:r>
            <a:r>
              <a:rPr lang="en-US" sz="2400" b="0" dirty="0">
                <a:sym typeface="Symbol" charset="2"/>
              </a:rPr>
              <a:t>)</a:t>
            </a:r>
            <a:r>
              <a:rPr lang="en-US" dirty="0">
                <a:sym typeface="Symbol" charset="2"/>
              </a:rPr>
              <a:t> </a:t>
            </a:r>
            <a:endParaRPr lang="en-US" sz="2400" b="0" dirty="0">
              <a:ea typeface="Times New Roman" charset="0"/>
              <a:cs typeface="Times New Roman" charset="0"/>
              <a:sym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="0" dirty="0">
              <a:ea typeface="Times New Roman" charset="0"/>
              <a:cs typeface="Times New Roman" charset="0"/>
              <a:sym typeface="Wingdings" charset="2"/>
            </a:endParaRPr>
          </a:p>
        </p:txBody>
      </p:sp>
      <p:grpSp>
        <p:nvGrpSpPr>
          <p:cNvPr id="63494" name="Group 11"/>
          <p:cNvGrpSpPr>
            <a:grpSpLocks/>
          </p:cNvGrpSpPr>
          <p:nvPr/>
        </p:nvGrpSpPr>
        <p:grpSpPr bwMode="auto">
          <a:xfrm>
            <a:off x="1619250" y="1576388"/>
            <a:ext cx="579438" cy="641350"/>
            <a:chOff x="1277" y="1007"/>
            <a:chExt cx="365" cy="404"/>
          </a:xfrm>
        </p:grpSpPr>
        <p:grpSp>
          <p:nvGrpSpPr>
            <p:cNvPr id="63510" name="Group 4"/>
            <p:cNvGrpSpPr>
              <a:grpSpLocks/>
            </p:cNvGrpSpPr>
            <p:nvPr/>
          </p:nvGrpSpPr>
          <p:grpSpPr bwMode="auto">
            <a:xfrm>
              <a:off x="1315" y="1161"/>
              <a:ext cx="288" cy="92"/>
              <a:chOff x="1632" y="1161"/>
              <a:chExt cx="288" cy="92"/>
            </a:xfrm>
          </p:grpSpPr>
          <p:sp>
            <p:nvSpPr>
              <p:cNvPr id="63513" name="Line 5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4" name="Line 6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5" name="Line 7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6" name="Line 8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511" name="Text Box 9"/>
            <p:cNvSpPr txBox="1">
              <a:spLocks noChangeArrowheads="1"/>
            </p:cNvSpPr>
            <p:nvPr/>
          </p:nvSpPr>
          <p:spPr bwMode="auto">
            <a:xfrm>
              <a:off x="1284" y="1007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cool</a:t>
              </a:r>
            </a:p>
          </p:txBody>
        </p:sp>
        <p:sp>
          <p:nvSpPr>
            <p:cNvPr id="63512" name="Text Box 10"/>
            <p:cNvSpPr txBox="1">
              <a:spLocks noChangeArrowheads="1"/>
            </p:cNvSpPr>
            <p:nvPr/>
          </p:nvSpPr>
          <p:spPr bwMode="auto">
            <a:xfrm>
              <a:off x="1277" y="1199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heat</a:t>
              </a:r>
            </a:p>
          </p:txBody>
        </p:sp>
      </p:grpSp>
      <p:grpSp>
        <p:nvGrpSpPr>
          <p:cNvPr id="63496" name="Group 27"/>
          <p:cNvGrpSpPr>
            <a:grpSpLocks/>
          </p:cNvGrpSpPr>
          <p:nvPr/>
        </p:nvGrpSpPr>
        <p:grpSpPr bwMode="auto">
          <a:xfrm>
            <a:off x="2182813" y="5062220"/>
            <a:ext cx="579438" cy="641350"/>
            <a:chOff x="1277" y="1007"/>
            <a:chExt cx="365" cy="404"/>
          </a:xfrm>
        </p:grpSpPr>
        <p:grpSp>
          <p:nvGrpSpPr>
            <p:cNvPr id="63503" name="Group 28"/>
            <p:cNvGrpSpPr>
              <a:grpSpLocks/>
            </p:cNvGrpSpPr>
            <p:nvPr/>
          </p:nvGrpSpPr>
          <p:grpSpPr bwMode="auto">
            <a:xfrm>
              <a:off x="1315" y="1161"/>
              <a:ext cx="288" cy="92"/>
              <a:chOff x="1632" y="1161"/>
              <a:chExt cx="288" cy="92"/>
            </a:xfrm>
          </p:grpSpPr>
          <p:sp>
            <p:nvSpPr>
              <p:cNvPr id="63506" name="Line 29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7" name="Line 30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8" name="Line 31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9" name="Line 32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504" name="Text Box 33"/>
            <p:cNvSpPr txBox="1">
              <a:spLocks noChangeArrowheads="1"/>
            </p:cNvSpPr>
            <p:nvPr/>
          </p:nvSpPr>
          <p:spPr bwMode="auto">
            <a:xfrm>
              <a:off x="1284" y="1007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cool</a:t>
              </a:r>
            </a:p>
          </p:txBody>
        </p:sp>
        <p:sp>
          <p:nvSpPr>
            <p:cNvPr id="63505" name="Text Box 34"/>
            <p:cNvSpPr txBox="1">
              <a:spLocks noChangeArrowheads="1"/>
            </p:cNvSpPr>
            <p:nvPr/>
          </p:nvSpPr>
          <p:spPr bwMode="auto">
            <a:xfrm>
              <a:off x="1277" y="1199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i="0"/>
                <a:t>heat</a:t>
              </a:r>
            </a:p>
          </p:txBody>
        </p:sp>
      </p:grpSp>
      <p:grpSp>
        <p:nvGrpSpPr>
          <p:cNvPr id="63497" name="Group 35"/>
          <p:cNvGrpSpPr>
            <a:grpSpLocks/>
          </p:cNvGrpSpPr>
          <p:nvPr/>
        </p:nvGrpSpPr>
        <p:grpSpPr bwMode="auto">
          <a:xfrm>
            <a:off x="2200276" y="4857433"/>
            <a:ext cx="457200" cy="146050"/>
            <a:chOff x="1632" y="1161"/>
            <a:chExt cx="288" cy="92"/>
          </a:xfrm>
        </p:grpSpPr>
        <p:sp>
          <p:nvSpPr>
            <p:cNvPr id="63499" name="Line 36"/>
            <p:cNvSpPr>
              <a:spLocks noChangeShapeType="1"/>
            </p:cNvSpPr>
            <p:nvPr/>
          </p:nvSpPr>
          <p:spPr bwMode="auto">
            <a:xfrm>
              <a:off x="1632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37"/>
            <p:cNvSpPr>
              <a:spLocks noChangeShapeType="1"/>
            </p:cNvSpPr>
            <p:nvPr/>
          </p:nvSpPr>
          <p:spPr bwMode="auto">
            <a:xfrm>
              <a:off x="1632" y="122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38"/>
            <p:cNvSpPr>
              <a:spLocks noChangeShapeType="1"/>
            </p:cNvSpPr>
            <p:nvPr/>
          </p:nvSpPr>
          <p:spPr bwMode="auto">
            <a:xfrm flipH="1" flipV="1">
              <a:off x="1865" y="1161"/>
              <a:ext cx="55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2" name="Line 39"/>
            <p:cNvSpPr>
              <a:spLocks noChangeShapeType="1"/>
            </p:cNvSpPr>
            <p:nvPr/>
          </p:nvSpPr>
          <p:spPr bwMode="auto">
            <a:xfrm>
              <a:off x="1632" y="1223"/>
              <a:ext cx="78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8" name="Rectangle 42"/>
          <p:cNvSpPr>
            <a:spLocks noChangeArrowheads="1"/>
          </p:cNvSpPr>
          <p:nvPr/>
        </p:nvSpPr>
        <p:spPr bwMode="auto">
          <a:xfrm>
            <a:off x="633413" y="3827145"/>
            <a:ext cx="7772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0" dirty="0">
                <a:solidFill>
                  <a:srgbClr val="0066FF"/>
                </a:solidFill>
                <a:ea typeface="Times New Roman" charset="0"/>
                <a:cs typeface="Times New Roman" charset="0"/>
                <a:sym typeface="Wingdings" charset="2"/>
              </a:rPr>
              <a:t>Peritectic</a:t>
            </a:r>
            <a:r>
              <a:rPr lang="en-US" i="0" dirty="0">
                <a:ea typeface="Times New Roman" charset="0"/>
                <a:cs typeface="Times New Roman" charset="0"/>
                <a:sym typeface="Wingdings" charset="2"/>
              </a:rPr>
              <a:t> - liquid and one solid phase transform to a second solid phase</a:t>
            </a:r>
            <a:r>
              <a:rPr lang="en-US" sz="2800" b="1" i="0" dirty="0">
                <a:ea typeface="Times New Roman" charset="0"/>
                <a:cs typeface="Times New Roman" charset="0"/>
                <a:sym typeface="Wingdings" charset="2"/>
              </a:rPr>
              <a:t> </a:t>
            </a:r>
            <a:endParaRPr lang="en-US" i="0" dirty="0">
              <a:ea typeface="Times New Roman" charset="0"/>
              <a:cs typeface="Times New Roman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dirty="0">
                <a:ea typeface="Times New Roman" charset="0"/>
                <a:cs typeface="Times New Roman" charset="0"/>
              </a:rPr>
              <a:t>S</a:t>
            </a:r>
            <a:r>
              <a:rPr lang="en-US" i="0" baseline="-25000" dirty="0">
                <a:ea typeface="Times New Roman" charset="0"/>
                <a:cs typeface="Times New Roman" charset="0"/>
              </a:rPr>
              <a:t>1 </a:t>
            </a:r>
            <a:r>
              <a:rPr lang="en-US" i="0" dirty="0">
                <a:ea typeface="Times New Roman" charset="0"/>
                <a:cs typeface="Times New Roman" charset="0"/>
              </a:rPr>
              <a:t>+ </a:t>
            </a:r>
            <a:r>
              <a:rPr lang="en-US" dirty="0">
                <a:ea typeface="Times New Roman" charset="0"/>
                <a:cs typeface="Times New Roman" charset="0"/>
              </a:rPr>
              <a:t>L</a:t>
            </a:r>
            <a:r>
              <a:rPr lang="en-US" i="0" dirty="0">
                <a:ea typeface="Times New Roman" charset="0"/>
                <a:cs typeface="Times New Roman" charset="0"/>
                <a:sym typeface="ChemSyn" pitchFamily="2" charset="2"/>
              </a:rPr>
              <a:t>          </a:t>
            </a:r>
            <a:r>
              <a:rPr lang="en-US" dirty="0">
                <a:ea typeface="Times New Roman" charset="0"/>
                <a:cs typeface="Times New Roman" charset="0"/>
                <a:sym typeface="ChemSyn" pitchFamily="2" charset="2"/>
              </a:rPr>
              <a:t>S</a:t>
            </a:r>
            <a:r>
              <a:rPr lang="en-US" i="0" baseline="-25000" dirty="0">
                <a:ea typeface="Times New Roman" charset="0"/>
                <a:cs typeface="Times New Roman" charset="0"/>
                <a:sym typeface="ChemSyn" pitchFamily="2" charset="2"/>
              </a:rPr>
              <a:t>2</a:t>
            </a:r>
            <a:endParaRPr lang="en-US" i="0" dirty="0">
              <a:ea typeface="Times New Roman" charset="0"/>
              <a:cs typeface="Times New Roman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1200" i="0" dirty="0" smtClean="0"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i="0" dirty="0" smtClean="0">
                <a:ea typeface="Times New Roman" charset="0"/>
                <a:cs typeface="Times New Roman" charset="0"/>
                <a:sym typeface="Symbol" charset="2"/>
              </a:rPr>
              <a:t>δ</a:t>
            </a:r>
            <a:r>
              <a:rPr lang="en-US" i="0" dirty="0" smtClean="0">
                <a:ea typeface="Times New Roman" charset="0"/>
                <a:cs typeface="Times New Roman" charset="0"/>
                <a:sym typeface="ChemSyn" pitchFamily="2" charset="2"/>
              </a:rPr>
              <a:t>  </a:t>
            </a:r>
            <a:r>
              <a:rPr lang="en-US" i="0" dirty="0">
                <a:ea typeface="Times New Roman" charset="0"/>
                <a:cs typeface="Times New Roman" charset="0"/>
                <a:sym typeface="ChemSyn" pitchFamily="2" charset="2"/>
              </a:rPr>
              <a:t>+ </a:t>
            </a:r>
            <a:r>
              <a:rPr lang="en-US" dirty="0">
                <a:ea typeface="Times New Roman" charset="0"/>
                <a:cs typeface="Times New Roman" charset="0"/>
                <a:sym typeface="ChemSyn" pitchFamily="2" charset="2"/>
              </a:rPr>
              <a:t>L</a:t>
            </a:r>
            <a:r>
              <a:rPr lang="en-US" i="0" dirty="0">
                <a:ea typeface="Times New Roman" charset="0"/>
                <a:cs typeface="Times New Roman" charset="0"/>
                <a:sym typeface="ChemSyn" pitchFamily="2" charset="2"/>
              </a:rPr>
              <a:t>   </a:t>
            </a:r>
            <a:r>
              <a:rPr lang="en-US" i="0" dirty="0" smtClean="0">
                <a:ea typeface="Times New Roman" charset="0"/>
                <a:cs typeface="Times New Roman" charset="0"/>
                <a:sym typeface="ChemSyn" pitchFamily="2" charset="2"/>
              </a:rPr>
              <a:t>        </a:t>
            </a:r>
            <a:r>
              <a:rPr lang="en-US" i="0" dirty="0" smtClean="0">
                <a:latin typeface="Times"/>
                <a:ea typeface="Times New Roman" charset="0"/>
                <a:cs typeface="Times"/>
                <a:sym typeface="Symbol" charset="2"/>
              </a:rPr>
              <a:t>ϒ</a:t>
            </a:r>
            <a:r>
              <a:rPr lang="en-US" i="0" dirty="0" smtClean="0">
                <a:ea typeface="Times New Roman" charset="0"/>
                <a:cs typeface="Times New Roman" charset="0"/>
                <a:sym typeface="Symbol" charset="2"/>
              </a:rPr>
              <a:t>         </a:t>
            </a:r>
            <a:r>
              <a:rPr lang="en-US" i="0" dirty="0">
                <a:ea typeface="Times New Roman" charset="0"/>
                <a:cs typeface="Times New Roman" charset="0"/>
                <a:sym typeface="Symbol" charset="2"/>
              </a:rPr>
              <a:t>(For Fe-C, 1493ºC, 0.16 wt% C)</a:t>
            </a:r>
            <a:r>
              <a:rPr lang="en-US" sz="2800" b="1" i="0" dirty="0"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i="0" dirty="0">
                <a:ea typeface="Times New Roman" charset="0"/>
                <a:cs typeface="Times New Roman" charset="0"/>
                <a:sym typeface="Symbol" charset="2"/>
              </a:rPr>
              <a:t>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5744706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0" dirty="0" err="1" smtClean="0">
                <a:solidFill>
                  <a:srgbClr val="0066FF"/>
                </a:solidFill>
                <a:ea typeface="Times New Roman" charset="0"/>
                <a:cs typeface="Times New Roman" charset="0"/>
                <a:sym typeface="Wingdings" charset="2"/>
              </a:rPr>
              <a:t>Peritectoid</a:t>
            </a:r>
            <a:r>
              <a:rPr lang="en-US" i="0" dirty="0" smtClean="0">
                <a:ea typeface="Times New Roman" charset="0"/>
                <a:cs typeface="Times New Roman" charset="0"/>
                <a:sym typeface="Wingdings" charset="2"/>
              </a:rPr>
              <a:t> – all solid phases</a:t>
            </a:r>
            <a:endParaRPr lang="en-US" i="0" dirty="0"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6419" y="6215688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dirty="0" smtClean="0">
                <a:ea typeface="Times New Roman" charset="0"/>
                <a:cs typeface="Times New Roman" charset="0"/>
              </a:rPr>
              <a:t>S</a:t>
            </a:r>
            <a:r>
              <a:rPr lang="en-US" i="0" baseline="-25000" dirty="0" smtClean="0">
                <a:ea typeface="Times New Roman" charset="0"/>
                <a:cs typeface="Times New Roman" charset="0"/>
              </a:rPr>
              <a:t>1 </a:t>
            </a:r>
            <a:r>
              <a:rPr lang="en-US" i="0" dirty="0" smtClean="0">
                <a:ea typeface="Times New Roman" charset="0"/>
                <a:cs typeface="Times New Roman" charset="0"/>
              </a:rPr>
              <a:t>+ </a:t>
            </a:r>
            <a:r>
              <a:rPr lang="en-US" dirty="0" smtClean="0">
                <a:ea typeface="Times New Roman" charset="0"/>
                <a:cs typeface="Times New Roman" charset="0"/>
              </a:rPr>
              <a:t>S</a:t>
            </a:r>
            <a:r>
              <a:rPr lang="en-US" baseline="-25000" dirty="0" smtClean="0">
                <a:ea typeface="Times New Roman" charset="0"/>
                <a:cs typeface="Times New Roman" charset="0"/>
              </a:rPr>
              <a:t>2</a:t>
            </a:r>
            <a:r>
              <a:rPr lang="en-US" i="0" dirty="0" smtClean="0">
                <a:ea typeface="Times New Roman" charset="0"/>
                <a:cs typeface="Times New Roman" charset="0"/>
                <a:sym typeface="ChemSyn" pitchFamily="2" charset="2"/>
              </a:rPr>
              <a:t>          </a:t>
            </a:r>
            <a:r>
              <a:rPr lang="en-US" dirty="0" smtClean="0">
                <a:ea typeface="Times New Roman" charset="0"/>
                <a:cs typeface="Times New Roman" charset="0"/>
                <a:sym typeface="ChemSyn" pitchFamily="2" charset="2"/>
              </a:rPr>
              <a:t>S</a:t>
            </a:r>
            <a:r>
              <a:rPr lang="en-US" i="0" baseline="-25000" dirty="0" smtClean="0">
                <a:ea typeface="Times New Roman" charset="0"/>
                <a:cs typeface="Times New Roman" charset="0"/>
                <a:sym typeface="ChemSyn" pitchFamily="2" charset="2"/>
              </a:rPr>
              <a:t>3</a:t>
            </a:r>
            <a:endParaRPr lang="en-US" i="0" dirty="0">
              <a:ea typeface="Times New Roman" charset="0"/>
              <a:cs typeface="Times New Roman" charset="0"/>
              <a:sym typeface="Wingdings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4145" name="Picture 1" descr="\\.psf\Home\Desktop\001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060" y="6211684"/>
            <a:ext cx="635000" cy="496455"/>
          </a:xfrm>
          <a:prstGeom prst="rect">
            <a:avLst/>
          </a:prstGeom>
          <a:noFill/>
        </p:spPr>
      </p:pic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7267672" y="1587178"/>
            <a:ext cx="463847" cy="146050"/>
            <a:chOff x="1632" y="1161"/>
            <a:chExt cx="288" cy="92"/>
          </a:xfrm>
        </p:grpSpPr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1632" y="1200"/>
              <a:ext cx="28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1632" y="1223"/>
              <a:ext cx="28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 flipH="1" flipV="1">
              <a:off x="1865" y="1161"/>
              <a:ext cx="55" cy="39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>
              <a:off x="1632" y="1223"/>
              <a:ext cx="78" cy="3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imes New Roman" charset="0"/>
                <a:cs typeface="Times New Roman" charset="0"/>
              </a:rPr>
              <a:t>Eutectoid &amp; Peritectic</a:t>
            </a:r>
            <a:endParaRPr lang="en-US">
              <a:ea typeface="Times New Roman" charset="0"/>
              <a:cs typeface="Times New Roman" charset="0"/>
              <a:sym typeface="Wingdings" charset="2"/>
            </a:endParaRP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2105025"/>
            <a:ext cx="5861050" cy="351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4163" y="3903663"/>
            <a:ext cx="6075362" cy="2354262"/>
            <a:chOff x="179" y="2459"/>
            <a:chExt cx="3827" cy="1483"/>
          </a:xfrm>
        </p:grpSpPr>
        <p:grpSp>
          <p:nvGrpSpPr>
            <p:cNvPr id="65558" name="Group 6"/>
            <p:cNvGrpSpPr>
              <a:grpSpLocks/>
            </p:cNvGrpSpPr>
            <p:nvPr/>
          </p:nvGrpSpPr>
          <p:grpSpPr bwMode="auto">
            <a:xfrm>
              <a:off x="2265" y="3774"/>
              <a:ext cx="261" cy="92"/>
              <a:chOff x="1632" y="1161"/>
              <a:chExt cx="288" cy="92"/>
            </a:xfrm>
          </p:grpSpPr>
          <p:sp>
            <p:nvSpPr>
              <p:cNvPr id="65562" name="Line 7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3" name="Line 8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4" name="Line 9"/>
              <p:cNvSpPr>
                <a:spLocks noChangeShapeType="1"/>
              </p:cNvSpPr>
              <p:nvPr/>
            </p:nvSpPr>
            <p:spPr bwMode="auto">
              <a:xfrm flipH="1" flipV="1">
                <a:off x="1865" y="1161"/>
                <a:ext cx="55" cy="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5" name="Line 10"/>
              <p:cNvSpPr>
                <a:spLocks noChangeShapeType="1"/>
              </p:cNvSpPr>
              <p:nvPr/>
            </p:nvSpPr>
            <p:spPr bwMode="auto">
              <a:xfrm>
                <a:off x="1632" y="1223"/>
                <a:ext cx="78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559" name="Text Box 5"/>
            <p:cNvSpPr txBox="1">
              <a:spLocks noChangeArrowheads="1"/>
            </p:cNvSpPr>
            <p:nvPr/>
          </p:nvSpPr>
          <p:spPr bwMode="auto">
            <a:xfrm>
              <a:off x="179" y="3692"/>
              <a:ext cx="38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000" i="0" dirty="0">
                  <a:solidFill>
                    <a:schemeClr val="accent2"/>
                  </a:solidFill>
                </a:rPr>
                <a:t>Eutectoid transformation</a:t>
              </a:r>
              <a:r>
                <a:rPr lang="en-US" sz="2000" i="0" dirty="0">
                  <a:solidFill>
                    <a:schemeClr val="accent2"/>
                  </a:solidFill>
                  <a:latin typeface="Times New Roman" charset="0"/>
                </a:rPr>
                <a:t>   </a:t>
              </a:r>
              <a:r>
                <a:rPr lang="en-US" sz="2000" i="0" dirty="0" smtClean="0">
                  <a:solidFill>
                    <a:schemeClr val="accent2"/>
                  </a:solidFill>
                  <a:latin typeface="Times New Roman" charset="0"/>
                </a:rPr>
                <a:t> </a:t>
              </a:r>
              <a:r>
                <a:rPr lang="en-US" sz="2000" i="0" dirty="0" err="1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δ</a:t>
              </a:r>
              <a:r>
                <a:rPr lang="en-US" sz="2000" i="0" dirty="0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         </a:t>
              </a:r>
              <a:r>
                <a:rPr lang="en-US" sz="2000" i="0" dirty="0" err="1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γ</a:t>
              </a:r>
              <a:r>
                <a:rPr lang="en-US" sz="2000" i="0" dirty="0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sz="2000" i="0" dirty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+</a:t>
              </a:r>
              <a:r>
                <a:rPr lang="en-US" sz="2000" i="0" dirty="0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 </a:t>
              </a:r>
              <a:r>
                <a:rPr lang="en-US" sz="2000" i="0" dirty="0" err="1" smtClean="0">
                  <a:solidFill>
                    <a:schemeClr val="accent2"/>
                  </a:solidFill>
                  <a:latin typeface="Times New Roman" charset="0"/>
                  <a:sym typeface="Symbol" charset="2"/>
                </a:rPr>
                <a:t>ε</a:t>
              </a:r>
              <a:endParaRPr lang="en-US" sz="2000" i="0" dirty="0">
                <a:solidFill>
                  <a:schemeClr val="accent2"/>
                </a:solidFill>
                <a:latin typeface="Times New Roman" charset="0"/>
              </a:endParaRPr>
            </a:p>
          </p:txBody>
        </p:sp>
        <p:sp>
          <p:nvSpPr>
            <p:cNvPr id="65560" name="Line 12"/>
            <p:cNvSpPr>
              <a:spLocks noChangeShapeType="1"/>
            </p:cNvSpPr>
            <p:nvPr/>
          </p:nvSpPr>
          <p:spPr bwMode="auto">
            <a:xfrm flipV="1">
              <a:off x="1797" y="2575"/>
              <a:ext cx="745" cy="10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Oval 24"/>
            <p:cNvSpPr>
              <a:spLocks noChangeArrowheads="1"/>
            </p:cNvSpPr>
            <p:nvPr/>
          </p:nvSpPr>
          <p:spPr bwMode="auto">
            <a:xfrm>
              <a:off x="2514" y="2459"/>
              <a:ext cx="137" cy="13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i="0">
                <a:solidFill>
                  <a:schemeClr val="accent2"/>
                </a:solidFill>
                <a:latin typeface="Times" charset="0"/>
              </a:endParaRPr>
            </a:p>
          </p:txBody>
        </p:sp>
      </p:grpSp>
      <p:sp>
        <p:nvSpPr>
          <p:cNvPr id="65545" name="Oval 23"/>
          <p:cNvSpPr>
            <a:spLocks noChangeArrowheads="1"/>
          </p:cNvSpPr>
          <p:nvPr/>
        </p:nvSpPr>
        <p:spPr bwMode="auto">
          <a:xfrm>
            <a:off x="3875088" y="2511426"/>
            <a:ext cx="259470" cy="246063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0">
              <a:solidFill>
                <a:srgbClr val="00CC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3788047" y="1443422"/>
            <a:ext cx="4567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i="0" dirty="0">
                <a:solidFill>
                  <a:srgbClr val="00CC00"/>
                </a:solidFill>
              </a:rPr>
              <a:t>Peritectic transformation </a:t>
            </a:r>
            <a:r>
              <a:rPr lang="en-US" sz="2000" i="0" dirty="0" smtClean="0">
                <a:solidFill>
                  <a:srgbClr val="00CC00"/>
                </a:solidFill>
              </a:rPr>
              <a:t> </a:t>
            </a:r>
            <a:r>
              <a:rPr lang="en-US" sz="2000" i="0" dirty="0" err="1" smtClean="0">
                <a:solidFill>
                  <a:srgbClr val="00CC00"/>
                </a:solidFill>
                <a:latin typeface="Times"/>
                <a:cs typeface="Times"/>
                <a:sym typeface="Symbol" charset="2"/>
              </a:rPr>
              <a:t>γ</a:t>
            </a:r>
            <a:r>
              <a:rPr lang="en-US" sz="2000" i="0" dirty="0" smtClean="0">
                <a:solidFill>
                  <a:srgbClr val="00CC00"/>
                </a:solidFill>
                <a:latin typeface="Times"/>
                <a:cs typeface="Times"/>
                <a:sym typeface="Symbol" charset="2"/>
              </a:rPr>
              <a:t> </a:t>
            </a:r>
            <a:r>
              <a:rPr lang="en-US" sz="2000" i="0" dirty="0">
                <a:solidFill>
                  <a:srgbClr val="00CC00"/>
                </a:solidFill>
                <a:latin typeface="Times"/>
                <a:cs typeface="Times"/>
                <a:sym typeface="Symbol" charset="2"/>
              </a:rPr>
              <a:t>+ </a:t>
            </a:r>
            <a:r>
              <a:rPr lang="en-US" sz="2000" dirty="0">
                <a:solidFill>
                  <a:srgbClr val="00CC00"/>
                </a:solidFill>
                <a:latin typeface="Times"/>
                <a:cs typeface="Times"/>
                <a:sym typeface="Symbol" charset="2"/>
              </a:rPr>
              <a:t>L</a:t>
            </a:r>
            <a:r>
              <a:rPr lang="en-US" sz="2000" i="0" dirty="0">
                <a:solidFill>
                  <a:srgbClr val="00CC00"/>
                </a:solidFill>
                <a:latin typeface="Times"/>
                <a:cs typeface="Times"/>
              </a:rPr>
              <a:t>       </a:t>
            </a:r>
            <a:r>
              <a:rPr lang="en-US" sz="2000" i="0" dirty="0" smtClean="0">
                <a:solidFill>
                  <a:srgbClr val="00CC00"/>
                </a:solidFill>
                <a:latin typeface="Times"/>
                <a:cs typeface="Times"/>
              </a:rPr>
              <a:t> </a:t>
            </a:r>
            <a:r>
              <a:rPr lang="en-US" sz="2000" i="0" dirty="0" err="1" smtClean="0">
                <a:solidFill>
                  <a:srgbClr val="00CC00"/>
                </a:solidFill>
                <a:latin typeface="Times"/>
                <a:cs typeface="Times"/>
                <a:sym typeface="Symbol" charset="2"/>
              </a:rPr>
              <a:t>δ</a:t>
            </a:r>
            <a:endParaRPr lang="en-US" sz="2000" i="0" dirty="0">
              <a:solidFill>
                <a:srgbClr val="00CC00"/>
              </a:solidFill>
              <a:latin typeface="Times"/>
              <a:cs typeface="Times"/>
              <a:sym typeface="Symbol" charset="2"/>
            </a:endParaRPr>
          </a:p>
        </p:txBody>
      </p:sp>
      <p:sp>
        <p:nvSpPr>
          <p:cNvPr id="65548" name="Line 20"/>
          <p:cNvSpPr>
            <a:spLocks noChangeShapeType="1"/>
          </p:cNvSpPr>
          <p:nvPr/>
        </p:nvSpPr>
        <p:spPr bwMode="auto">
          <a:xfrm flipV="1">
            <a:off x="4100791" y="1776040"/>
            <a:ext cx="1144729" cy="7607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549" name="Group 29"/>
          <p:cNvGrpSpPr>
            <a:grpSpLocks/>
          </p:cNvGrpSpPr>
          <p:nvPr/>
        </p:nvGrpSpPr>
        <p:grpSpPr bwMode="auto">
          <a:xfrm>
            <a:off x="7267672" y="1587178"/>
            <a:ext cx="463847" cy="146050"/>
            <a:chOff x="1632" y="1161"/>
            <a:chExt cx="288" cy="92"/>
          </a:xfrm>
        </p:grpSpPr>
        <p:sp>
          <p:nvSpPr>
            <p:cNvPr id="65550" name="Line 30"/>
            <p:cNvSpPr>
              <a:spLocks noChangeShapeType="1"/>
            </p:cNvSpPr>
            <p:nvPr/>
          </p:nvSpPr>
          <p:spPr bwMode="auto">
            <a:xfrm>
              <a:off x="1632" y="1200"/>
              <a:ext cx="28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Line 31"/>
            <p:cNvSpPr>
              <a:spLocks noChangeShapeType="1"/>
            </p:cNvSpPr>
            <p:nvPr/>
          </p:nvSpPr>
          <p:spPr bwMode="auto">
            <a:xfrm>
              <a:off x="1632" y="1223"/>
              <a:ext cx="28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2" name="Line 32"/>
            <p:cNvSpPr>
              <a:spLocks noChangeShapeType="1"/>
            </p:cNvSpPr>
            <p:nvPr/>
          </p:nvSpPr>
          <p:spPr bwMode="auto">
            <a:xfrm flipH="1" flipV="1">
              <a:off x="1865" y="1161"/>
              <a:ext cx="55" cy="39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3" name="Line 33"/>
            <p:cNvSpPr>
              <a:spLocks noChangeShapeType="1"/>
            </p:cNvSpPr>
            <p:nvPr/>
          </p:nvSpPr>
          <p:spPr bwMode="auto">
            <a:xfrm>
              <a:off x="1632" y="1223"/>
              <a:ext cx="78" cy="3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5413" y="897597"/>
            <a:ext cx="32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ea typeface="Times New Roman" charset="0"/>
                <a:cs typeface="Times New Roman" charset="0"/>
                <a:sym typeface="Symbol" charset="2"/>
              </a:rPr>
              <a:t>Cu-Zn Phase diagram</a:t>
            </a:r>
            <a:endParaRPr lang="en-US" dirty="0">
              <a:ea typeface="Times New Roman" charset="0"/>
              <a:cs typeface="Times New Roman" charset="0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/>
                <a:ea typeface="ＭＳ Ｐゴシック" charset="-128"/>
                <a:cs typeface="Arial"/>
              </a:rPr>
              <a:t>Iron-Carbon (Fe-C) Phase Diagram</a:t>
            </a:r>
          </a:p>
        </p:txBody>
      </p:sp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856283" y="2665736"/>
            <a:ext cx="2112963" cy="798512"/>
            <a:chOff x="522" y="1685"/>
            <a:chExt cx="1331" cy="503"/>
          </a:xfrm>
        </p:grpSpPr>
        <p:sp>
          <p:nvSpPr>
            <p:cNvPr id="67750" name="Rectangle 20"/>
            <p:cNvSpPr>
              <a:spLocks noChangeArrowheads="1"/>
            </p:cNvSpPr>
            <p:nvPr/>
          </p:nvSpPr>
          <p:spPr bwMode="auto">
            <a:xfrm>
              <a:off x="522" y="1685"/>
              <a:ext cx="13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CC6600"/>
                  </a:solidFill>
                  <a:latin typeface="Arial"/>
                  <a:cs typeface="Arial"/>
                </a:rPr>
                <a:t>- Eutectoid (</a:t>
              </a:r>
              <a:r>
                <a:rPr lang="en-US">
                  <a:solidFill>
                    <a:srgbClr val="CC6600"/>
                  </a:solidFill>
                  <a:latin typeface="Arial"/>
                  <a:cs typeface="Arial"/>
                </a:rPr>
                <a:t>B</a:t>
              </a:r>
              <a:r>
                <a:rPr lang="en-US" i="0">
                  <a:solidFill>
                    <a:srgbClr val="CC6600"/>
                  </a:solidFill>
                  <a:latin typeface="Arial"/>
                  <a:cs typeface="Arial"/>
                </a:rPr>
                <a:t>):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7751" name="Group 118"/>
            <p:cNvGrpSpPr>
              <a:grpSpLocks/>
            </p:cNvGrpSpPr>
            <p:nvPr/>
          </p:nvGrpSpPr>
          <p:grpSpPr bwMode="auto">
            <a:xfrm>
              <a:off x="724" y="1941"/>
              <a:ext cx="967" cy="247"/>
              <a:chOff x="724" y="1941"/>
              <a:chExt cx="967" cy="247"/>
            </a:xfrm>
          </p:grpSpPr>
          <p:sp>
            <p:nvSpPr>
              <p:cNvPr id="67752" name="Rectangle 27"/>
              <p:cNvSpPr>
                <a:spLocks noChangeArrowheads="1"/>
              </p:cNvSpPr>
              <p:nvPr/>
            </p:nvSpPr>
            <p:spPr bwMode="auto">
              <a:xfrm>
                <a:off x="724" y="1994"/>
                <a:ext cx="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  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753" name="Rectangle 28"/>
              <p:cNvSpPr>
                <a:spLocks noChangeArrowheads="1"/>
              </p:cNvSpPr>
              <p:nvPr/>
            </p:nvSpPr>
            <p:spPr bwMode="auto">
              <a:xfrm>
                <a:off x="731" y="1941"/>
                <a:ext cx="11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7754" name="Rectangle 29"/>
              <p:cNvSpPr>
                <a:spLocks noChangeArrowheads="1"/>
              </p:cNvSpPr>
              <p:nvPr/>
            </p:nvSpPr>
            <p:spPr bwMode="auto">
              <a:xfrm>
                <a:off x="852" y="1941"/>
                <a:ext cx="1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→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7755" name="Rectangle 30"/>
              <p:cNvSpPr>
                <a:spLocks noChangeArrowheads="1"/>
              </p:cNvSpPr>
              <p:nvPr/>
            </p:nvSpPr>
            <p:spPr bwMode="auto">
              <a:xfrm>
                <a:off x="1047" y="1941"/>
                <a:ext cx="12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α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7756" name="Rectangle 31"/>
              <p:cNvSpPr>
                <a:spLocks noChangeArrowheads="1"/>
              </p:cNvSpPr>
              <p:nvPr/>
            </p:nvSpPr>
            <p:spPr bwMode="auto">
              <a:xfrm>
                <a:off x="1188" y="1941"/>
                <a:ext cx="12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+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757" name="Rectangle 32"/>
              <p:cNvSpPr>
                <a:spLocks noChangeArrowheads="1"/>
              </p:cNvSpPr>
              <p:nvPr/>
            </p:nvSpPr>
            <p:spPr bwMode="auto">
              <a:xfrm>
                <a:off x="1295" y="1947"/>
                <a:ext cx="39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Fe</a:t>
                </a:r>
                <a:r>
                  <a:rPr lang="en-US" sz="2000" i="0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893763" y="1885950"/>
            <a:ext cx="1924049" cy="755650"/>
            <a:chOff x="563" y="1188"/>
            <a:chExt cx="1212" cy="476"/>
          </a:xfrm>
        </p:grpSpPr>
        <p:sp>
          <p:nvSpPr>
            <p:cNvPr id="67743" name="Rectangle 19"/>
            <p:cNvSpPr>
              <a:spLocks noChangeArrowheads="1"/>
            </p:cNvSpPr>
            <p:nvPr/>
          </p:nvSpPr>
          <p:spPr bwMode="auto">
            <a:xfrm>
              <a:off x="563" y="1188"/>
              <a:ext cx="12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990099"/>
                  </a:solidFill>
                  <a:latin typeface="Arial"/>
                  <a:cs typeface="Arial"/>
                </a:rPr>
                <a:t>- Eutectic (</a:t>
              </a:r>
              <a:r>
                <a:rPr lang="en-US">
                  <a:solidFill>
                    <a:srgbClr val="990099"/>
                  </a:solidFill>
                  <a:latin typeface="Arial"/>
                  <a:cs typeface="Arial"/>
                </a:rPr>
                <a:t>A</a:t>
              </a:r>
              <a:r>
                <a:rPr lang="en-US" i="0">
                  <a:solidFill>
                    <a:srgbClr val="990099"/>
                  </a:solidFill>
                  <a:latin typeface="Arial"/>
                  <a:cs typeface="Arial"/>
                </a:rPr>
                <a:t>):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4" name="Rectangle 21"/>
            <p:cNvSpPr>
              <a:spLocks noChangeArrowheads="1"/>
            </p:cNvSpPr>
            <p:nvPr/>
          </p:nvSpPr>
          <p:spPr bwMode="auto">
            <a:xfrm>
              <a:off x="731" y="1470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  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5" name="Rectangle 22"/>
            <p:cNvSpPr>
              <a:spLocks noChangeArrowheads="1"/>
            </p:cNvSpPr>
            <p:nvPr/>
          </p:nvSpPr>
          <p:spPr bwMode="auto">
            <a:xfrm>
              <a:off x="731" y="1423"/>
              <a:ext cx="1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6" name="Rectangle 23"/>
            <p:cNvSpPr>
              <a:spLocks noChangeArrowheads="1"/>
            </p:cNvSpPr>
            <p:nvPr/>
          </p:nvSpPr>
          <p:spPr bwMode="auto">
            <a:xfrm>
              <a:off x="858" y="1417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→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7747" name="Rectangle 24"/>
            <p:cNvSpPr>
              <a:spLocks noChangeArrowheads="1"/>
            </p:cNvSpPr>
            <p:nvPr/>
          </p:nvSpPr>
          <p:spPr bwMode="auto">
            <a:xfrm>
              <a:off x="1060" y="1417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748" name="Rectangle 25"/>
            <p:cNvSpPr>
              <a:spLocks noChangeArrowheads="1"/>
            </p:cNvSpPr>
            <p:nvPr/>
          </p:nvSpPr>
          <p:spPr bwMode="auto">
            <a:xfrm>
              <a:off x="1181" y="1417"/>
              <a:ext cx="1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49" name="Rectangle 26"/>
            <p:cNvSpPr>
              <a:spLocks noChangeArrowheads="1"/>
            </p:cNvSpPr>
            <p:nvPr/>
          </p:nvSpPr>
          <p:spPr bwMode="auto">
            <a:xfrm>
              <a:off x="1295" y="1423"/>
              <a:ext cx="39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Fe</a:t>
              </a:r>
              <a:r>
                <a:rPr lang="en-US" sz="2000" i="0" baseline="-2500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592" name="Group 438"/>
          <p:cNvGrpSpPr>
            <a:grpSpLocks/>
          </p:cNvGrpSpPr>
          <p:nvPr/>
        </p:nvGrpSpPr>
        <p:grpSpPr bwMode="auto">
          <a:xfrm>
            <a:off x="3036566" y="1106488"/>
            <a:ext cx="5518149" cy="4373563"/>
            <a:chOff x="1907" y="697"/>
            <a:chExt cx="3476" cy="2755"/>
          </a:xfrm>
        </p:grpSpPr>
        <p:sp>
          <p:nvSpPr>
            <p:cNvPr id="67681" name="Rectangle 125"/>
            <p:cNvSpPr>
              <a:spLocks noChangeArrowheads="1"/>
            </p:cNvSpPr>
            <p:nvPr/>
          </p:nvSpPr>
          <p:spPr bwMode="auto">
            <a:xfrm rot="16200000">
              <a:off x="4661" y="2273"/>
              <a:ext cx="12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Fe</a:t>
              </a:r>
              <a:r>
                <a:rPr lang="en-US" sz="2000" i="0" baseline="-25000">
                  <a:solidFill>
                    <a:srgbClr val="CC0000"/>
                  </a:solidFill>
                  <a:latin typeface="Arial"/>
                  <a:cs typeface="Arial"/>
                </a:rPr>
                <a:t>3</a:t>
              </a:r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C (cementite)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2" name="Line 126"/>
            <p:cNvSpPr>
              <a:spLocks noChangeShapeType="1"/>
            </p:cNvSpPr>
            <p:nvPr/>
          </p:nvSpPr>
          <p:spPr bwMode="auto">
            <a:xfrm>
              <a:off x="2256" y="2552"/>
              <a:ext cx="2890" cy="1"/>
            </a:xfrm>
            <a:prstGeom prst="line">
              <a:avLst/>
            </a:prstGeom>
            <a:noFill/>
            <a:ln w="20638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3" name="Rectangle 127"/>
            <p:cNvSpPr>
              <a:spLocks noChangeArrowheads="1"/>
            </p:cNvSpPr>
            <p:nvPr/>
          </p:nvSpPr>
          <p:spPr bwMode="auto">
            <a:xfrm>
              <a:off x="2212" y="936"/>
              <a:ext cx="2937" cy="221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4" name="Freeform 128"/>
            <p:cNvSpPr>
              <a:spLocks/>
            </p:cNvSpPr>
            <p:nvPr/>
          </p:nvSpPr>
          <p:spPr bwMode="auto">
            <a:xfrm>
              <a:off x="2209" y="1148"/>
              <a:ext cx="934" cy="1398"/>
            </a:xfrm>
            <a:custGeom>
              <a:avLst/>
              <a:gdLst>
                <a:gd name="T0" fmla="*/ 7 w 934"/>
                <a:gd name="T1" fmla="*/ 208 h 1398"/>
                <a:gd name="T2" fmla="*/ 108 w 934"/>
                <a:gd name="T3" fmla="*/ 0 h 1398"/>
                <a:gd name="T4" fmla="*/ 894 w 934"/>
                <a:gd name="T5" fmla="*/ 598 h 1398"/>
                <a:gd name="T6" fmla="*/ 934 w 934"/>
                <a:gd name="T7" fmla="*/ 632 h 1398"/>
                <a:gd name="T8" fmla="*/ 565 w 934"/>
                <a:gd name="T9" fmla="*/ 1109 h 1398"/>
                <a:gd name="T10" fmla="*/ 444 w 934"/>
                <a:gd name="T11" fmla="*/ 1263 h 1398"/>
                <a:gd name="T12" fmla="*/ 336 w 934"/>
                <a:gd name="T13" fmla="*/ 1398 h 1398"/>
                <a:gd name="T14" fmla="*/ 289 w 934"/>
                <a:gd name="T15" fmla="*/ 1384 h 1398"/>
                <a:gd name="T16" fmla="*/ 242 w 934"/>
                <a:gd name="T17" fmla="*/ 1344 h 1398"/>
                <a:gd name="T18" fmla="*/ 195 w 934"/>
                <a:gd name="T19" fmla="*/ 1297 h 1398"/>
                <a:gd name="T20" fmla="*/ 135 w 934"/>
                <a:gd name="T21" fmla="*/ 1236 h 1398"/>
                <a:gd name="T22" fmla="*/ 94 w 934"/>
                <a:gd name="T23" fmla="*/ 1176 h 1398"/>
                <a:gd name="T24" fmla="*/ 40 w 934"/>
                <a:gd name="T25" fmla="*/ 1102 h 1398"/>
                <a:gd name="T26" fmla="*/ 0 w 934"/>
                <a:gd name="T27" fmla="*/ 1028 h 1398"/>
                <a:gd name="T28" fmla="*/ 7 w 934"/>
                <a:gd name="T29" fmla="*/ 208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5" name="Freeform 130"/>
            <p:cNvSpPr>
              <a:spLocks/>
            </p:cNvSpPr>
            <p:nvPr/>
          </p:nvSpPr>
          <p:spPr bwMode="auto">
            <a:xfrm>
              <a:off x="2209" y="939"/>
              <a:ext cx="2937" cy="834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101 h 834"/>
                <a:gd name="T4" fmla="*/ 182 w 2937"/>
                <a:gd name="T5" fmla="*/ 155 h 834"/>
                <a:gd name="T6" fmla="*/ 282 w 2937"/>
                <a:gd name="T7" fmla="*/ 202 h 834"/>
                <a:gd name="T8" fmla="*/ 403 w 2937"/>
                <a:gd name="T9" fmla="*/ 242 h 834"/>
                <a:gd name="T10" fmla="*/ 773 w 2937"/>
                <a:gd name="T11" fmla="*/ 370 h 834"/>
                <a:gd name="T12" fmla="*/ 1196 w 2937"/>
                <a:gd name="T13" fmla="*/ 531 h 834"/>
                <a:gd name="T14" fmla="*/ 1633 w 2937"/>
                <a:gd name="T15" fmla="*/ 706 h 834"/>
                <a:gd name="T16" fmla="*/ 1895 w 2937"/>
                <a:gd name="T17" fmla="*/ 834 h 834"/>
                <a:gd name="T18" fmla="*/ 2070 w 2937"/>
                <a:gd name="T19" fmla="*/ 773 h 834"/>
                <a:gd name="T20" fmla="*/ 2352 w 2937"/>
                <a:gd name="T21" fmla="*/ 720 h 834"/>
                <a:gd name="T22" fmla="*/ 2648 w 2937"/>
                <a:gd name="T23" fmla="*/ 666 h 834"/>
                <a:gd name="T24" fmla="*/ 2843 w 2937"/>
                <a:gd name="T25" fmla="*/ 646 h 834"/>
                <a:gd name="T26" fmla="*/ 2937 w 2937"/>
                <a:gd name="T27" fmla="*/ 639 h 834"/>
                <a:gd name="T28" fmla="*/ 2937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6" name="Freeform 132"/>
            <p:cNvSpPr>
              <a:spLocks/>
            </p:cNvSpPr>
            <p:nvPr/>
          </p:nvSpPr>
          <p:spPr bwMode="auto">
            <a:xfrm>
              <a:off x="2210" y="2196"/>
              <a:ext cx="41" cy="961"/>
            </a:xfrm>
            <a:custGeom>
              <a:avLst/>
              <a:gdLst>
                <a:gd name="T0" fmla="*/ 0 w 41"/>
                <a:gd name="T1" fmla="*/ 0 h 961"/>
                <a:gd name="T2" fmla="*/ 41 w 41"/>
                <a:gd name="T3" fmla="*/ 356 h 961"/>
                <a:gd name="T4" fmla="*/ 0 w 41"/>
                <a:gd name="T5" fmla="*/ 961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7" name="Line 134"/>
            <p:cNvSpPr>
              <a:spLocks noChangeShapeType="1"/>
            </p:cNvSpPr>
            <p:nvPr/>
          </p:nvSpPr>
          <p:spPr bwMode="auto">
            <a:xfrm>
              <a:off x="3139" y="1786"/>
              <a:ext cx="2013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8" name="Line 135"/>
            <p:cNvSpPr>
              <a:spLocks noChangeShapeType="1"/>
            </p:cNvSpPr>
            <p:nvPr/>
          </p:nvSpPr>
          <p:spPr bwMode="auto">
            <a:xfrm>
              <a:off x="2270" y="1141"/>
              <a:ext cx="20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89" name="Freeform 136"/>
            <p:cNvSpPr>
              <a:spLocks/>
            </p:cNvSpPr>
            <p:nvPr/>
          </p:nvSpPr>
          <p:spPr bwMode="auto">
            <a:xfrm>
              <a:off x="2209" y="1054"/>
              <a:ext cx="61" cy="269"/>
            </a:xfrm>
            <a:custGeom>
              <a:avLst/>
              <a:gdLst>
                <a:gd name="T0" fmla="*/ 0 w 61"/>
                <a:gd name="T1" fmla="*/ 0 h 269"/>
                <a:gd name="T2" fmla="*/ 61 w 61"/>
                <a:gd name="T3" fmla="*/ 94 h 269"/>
                <a:gd name="T4" fmla="*/ 7 w 61"/>
                <a:gd name="T5" fmla="*/ 269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0" name="Rectangle 138"/>
            <p:cNvSpPr>
              <a:spLocks noChangeArrowheads="1"/>
            </p:cNvSpPr>
            <p:nvPr/>
          </p:nvSpPr>
          <p:spPr bwMode="auto">
            <a:xfrm>
              <a:off x="1907" y="886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1600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1" name="Rectangle 139"/>
            <p:cNvSpPr>
              <a:spLocks noChangeArrowheads="1"/>
            </p:cNvSpPr>
            <p:nvPr/>
          </p:nvSpPr>
          <p:spPr bwMode="auto">
            <a:xfrm>
              <a:off x="1920" y="1249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2" name="Line 140"/>
            <p:cNvSpPr>
              <a:spLocks noChangeShapeType="1"/>
            </p:cNvSpPr>
            <p:nvPr/>
          </p:nvSpPr>
          <p:spPr bwMode="auto">
            <a:xfrm>
              <a:off x="2202" y="1309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3" name="Line 141"/>
            <p:cNvSpPr>
              <a:spLocks noChangeShapeType="1"/>
            </p:cNvSpPr>
            <p:nvPr/>
          </p:nvSpPr>
          <p:spPr bwMode="auto">
            <a:xfrm>
              <a:off x="2202" y="1679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4" name="Line 142"/>
            <p:cNvSpPr>
              <a:spLocks noChangeShapeType="1"/>
            </p:cNvSpPr>
            <p:nvPr/>
          </p:nvSpPr>
          <p:spPr bwMode="auto">
            <a:xfrm>
              <a:off x="2202" y="2048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5" name="Line 143"/>
            <p:cNvSpPr>
              <a:spLocks noChangeShapeType="1"/>
            </p:cNvSpPr>
            <p:nvPr/>
          </p:nvSpPr>
          <p:spPr bwMode="auto">
            <a:xfrm>
              <a:off x="2202" y="2418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6" name="Line 144"/>
            <p:cNvSpPr>
              <a:spLocks noChangeShapeType="1"/>
            </p:cNvSpPr>
            <p:nvPr/>
          </p:nvSpPr>
          <p:spPr bwMode="auto">
            <a:xfrm>
              <a:off x="2202" y="2788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7" name="Rectangle 145"/>
            <p:cNvSpPr>
              <a:spLocks noChangeArrowheads="1"/>
            </p:cNvSpPr>
            <p:nvPr/>
          </p:nvSpPr>
          <p:spPr bwMode="auto">
            <a:xfrm>
              <a:off x="1913" y="1612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1200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8" name="Rectangle 146"/>
            <p:cNvSpPr>
              <a:spLocks noChangeArrowheads="1"/>
            </p:cNvSpPr>
            <p:nvPr/>
          </p:nvSpPr>
          <p:spPr bwMode="auto">
            <a:xfrm>
              <a:off x="1920" y="1988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1000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99" name="Rectangle 147"/>
            <p:cNvSpPr>
              <a:spLocks noChangeArrowheads="1"/>
            </p:cNvSpPr>
            <p:nvPr/>
          </p:nvSpPr>
          <p:spPr bwMode="auto">
            <a:xfrm>
              <a:off x="1981" y="2364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800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0" name="Rectangle 148"/>
            <p:cNvSpPr>
              <a:spLocks noChangeArrowheads="1"/>
            </p:cNvSpPr>
            <p:nvPr/>
          </p:nvSpPr>
          <p:spPr bwMode="auto">
            <a:xfrm>
              <a:off x="1981" y="2734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1" name="Rectangle 149"/>
            <p:cNvSpPr>
              <a:spLocks noChangeArrowheads="1"/>
            </p:cNvSpPr>
            <p:nvPr/>
          </p:nvSpPr>
          <p:spPr bwMode="auto">
            <a:xfrm>
              <a:off x="1987" y="3077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2" name="Rectangle 150"/>
            <p:cNvSpPr>
              <a:spLocks noChangeArrowheads="1"/>
            </p:cNvSpPr>
            <p:nvPr/>
          </p:nvSpPr>
          <p:spPr bwMode="auto">
            <a:xfrm>
              <a:off x="2176" y="3158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3" name="Rectangle 151"/>
            <p:cNvSpPr>
              <a:spLocks noChangeArrowheads="1"/>
            </p:cNvSpPr>
            <p:nvPr/>
          </p:nvSpPr>
          <p:spPr bwMode="auto">
            <a:xfrm>
              <a:off x="2619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4" name="Rectangle 152"/>
            <p:cNvSpPr>
              <a:spLocks noChangeArrowheads="1"/>
            </p:cNvSpPr>
            <p:nvPr/>
          </p:nvSpPr>
          <p:spPr bwMode="auto">
            <a:xfrm>
              <a:off x="3063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5" name="Rectangle 153"/>
            <p:cNvSpPr>
              <a:spLocks noChangeArrowheads="1"/>
            </p:cNvSpPr>
            <p:nvPr/>
          </p:nvSpPr>
          <p:spPr bwMode="auto">
            <a:xfrm>
              <a:off x="3499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6" name="Rectangle 154"/>
            <p:cNvSpPr>
              <a:spLocks noChangeArrowheads="1"/>
            </p:cNvSpPr>
            <p:nvPr/>
          </p:nvSpPr>
          <p:spPr bwMode="auto">
            <a:xfrm>
              <a:off x="3936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7" name="Rectangle 155"/>
            <p:cNvSpPr>
              <a:spLocks noChangeArrowheads="1"/>
            </p:cNvSpPr>
            <p:nvPr/>
          </p:nvSpPr>
          <p:spPr bwMode="auto">
            <a:xfrm>
              <a:off x="4373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8" name="Rectangle 156"/>
            <p:cNvSpPr>
              <a:spLocks noChangeArrowheads="1"/>
            </p:cNvSpPr>
            <p:nvPr/>
          </p:nvSpPr>
          <p:spPr bwMode="auto">
            <a:xfrm>
              <a:off x="4816" y="316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09" name="Rectangle 157"/>
            <p:cNvSpPr>
              <a:spLocks noChangeArrowheads="1"/>
            </p:cNvSpPr>
            <p:nvPr/>
          </p:nvSpPr>
          <p:spPr bwMode="auto">
            <a:xfrm>
              <a:off x="5065" y="3164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6.7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0" name="Rectangle 158"/>
            <p:cNvSpPr>
              <a:spLocks noChangeArrowheads="1"/>
            </p:cNvSpPr>
            <p:nvPr/>
          </p:nvSpPr>
          <p:spPr bwMode="auto">
            <a:xfrm>
              <a:off x="3788" y="1188"/>
              <a:ext cx="12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1" name="Rectangle 159"/>
            <p:cNvSpPr>
              <a:spLocks noChangeArrowheads="1"/>
            </p:cNvSpPr>
            <p:nvPr/>
          </p:nvSpPr>
          <p:spPr bwMode="auto">
            <a:xfrm>
              <a:off x="2585" y="1498"/>
              <a:ext cx="11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 smtClean="0">
                <a:latin typeface="Times"/>
                <a:cs typeface="Times"/>
              </a:endParaRPr>
            </a:p>
            <a:p>
              <a:r>
                <a:rPr lang="en-US" sz="20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7712" name="Rectangle 160"/>
            <p:cNvSpPr>
              <a:spLocks noChangeArrowheads="1"/>
            </p:cNvSpPr>
            <p:nvPr/>
          </p:nvSpPr>
          <p:spPr bwMode="auto">
            <a:xfrm>
              <a:off x="2234" y="1705"/>
              <a:ext cx="7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(austenite)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3" name="Line 161"/>
            <p:cNvSpPr>
              <a:spLocks noChangeShapeType="1"/>
            </p:cNvSpPr>
            <p:nvPr/>
          </p:nvSpPr>
          <p:spPr bwMode="auto">
            <a:xfrm flipV="1">
              <a:off x="2653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4" name="Line 162"/>
            <p:cNvSpPr>
              <a:spLocks noChangeShapeType="1"/>
            </p:cNvSpPr>
            <p:nvPr/>
          </p:nvSpPr>
          <p:spPr bwMode="auto">
            <a:xfrm flipV="1">
              <a:off x="3089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5" name="Line 163"/>
            <p:cNvSpPr>
              <a:spLocks noChangeShapeType="1"/>
            </p:cNvSpPr>
            <p:nvPr/>
          </p:nvSpPr>
          <p:spPr bwMode="auto">
            <a:xfrm flipV="1">
              <a:off x="3520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6" name="Line 164"/>
            <p:cNvSpPr>
              <a:spLocks noChangeShapeType="1"/>
            </p:cNvSpPr>
            <p:nvPr/>
          </p:nvSpPr>
          <p:spPr bwMode="auto">
            <a:xfrm flipV="1">
              <a:off x="3950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7" name="Line 165"/>
            <p:cNvSpPr>
              <a:spLocks noChangeShapeType="1"/>
            </p:cNvSpPr>
            <p:nvPr/>
          </p:nvSpPr>
          <p:spPr bwMode="auto">
            <a:xfrm flipV="1">
              <a:off x="4400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8" name="Line 166"/>
            <p:cNvSpPr>
              <a:spLocks noChangeShapeType="1"/>
            </p:cNvSpPr>
            <p:nvPr/>
          </p:nvSpPr>
          <p:spPr bwMode="auto">
            <a:xfrm flipV="1">
              <a:off x="4857" y="3090"/>
              <a:ext cx="1" cy="8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19" name="Rectangle 167"/>
            <p:cNvSpPr>
              <a:spLocks noChangeArrowheads="1"/>
            </p:cNvSpPr>
            <p:nvPr/>
          </p:nvSpPr>
          <p:spPr bwMode="auto">
            <a:xfrm>
              <a:off x="2995" y="1450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720" name="Rectangle 168"/>
            <p:cNvSpPr>
              <a:spLocks noChangeArrowheads="1"/>
            </p:cNvSpPr>
            <p:nvPr/>
          </p:nvSpPr>
          <p:spPr bwMode="auto">
            <a:xfrm>
              <a:off x="3081" y="1456"/>
              <a:ext cx="2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21" name="Rectangle 169"/>
            <p:cNvSpPr>
              <a:spLocks noChangeArrowheads="1"/>
            </p:cNvSpPr>
            <p:nvPr/>
          </p:nvSpPr>
          <p:spPr bwMode="auto">
            <a:xfrm>
              <a:off x="3822" y="2055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7722" name="Rectangle 170"/>
            <p:cNvSpPr>
              <a:spLocks noChangeArrowheads="1"/>
            </p:cNvSpPr>
            <p:nvPr/>
          </p:nvSpPr>
          <p:spPr bwMode="auto">
            <a:xfrm>
              <a:off x="3901" y="2061"/>
              <a:ext cx="4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+Fe</a:t>
              </a:r>
              <a:r>
                <a:rPr lang="en-US" sz="1800" i="0" baseline="-2500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 sz="2000">
                <a:latin typeface="Arial"/>
                <a:cs typeface="Arial"/>
              </a:endParaRPr>
            </a:p>
          </p:txBody>
        </p:sp>
        <p:grpSp>
          <p:nvGrpSpPr>
            <p:cNvPr id="67723" name="Group 339"/>
            <p:cNvGrpSpPr>
              <a:grpSpLocks/>
            </p:cNvGrpSpPr>
            <p:nvPr/>
          </p:nvGrpSpPr>
          <p:grpSpPr bwMode="auto">
            <a:xfrm>
              <a:off x="3918" y="2768"/>
              <a:ext cx="591" cy="200"/>
              <a:chOff x="3918" y="2768"/>
              <a:chExt cx="591" cy="200"/>
            </a:xfrm>
          </p:grpSpPr>
          <p:sp>
            <p:nvSpPr>
              <p:cNvPr id="67741" name="Rectangle 171"/>
              <p:cNvSpPr>
                <a:spLocks noChangeArrowheads="1"/>
              </p:cNvSpPr>
              <p:nvPr/>
            </p:nvSpPr>
            <p:spPr bwMode="auto">
              <a:xfrm>
                <a:off x="3918" y="2768"/>
                <a:ext cx="12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α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7742" name="Rectangle 172"/>
              <p:cNvSpPr>
                <a:spLocks noChangeArrowheads="1"/>
              </p:cNvSpPr>
              <p:nvPr/>
            </p:nvSpPr>
            <p:spPr bwMode="auto">
              <a:xfrm>
                <a:off x="4019" y="2774"/>
                <a:ext cx="49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+Fe</a:t>
                </a:r>
                <a:r>
                  <a:rPr lang="en-US" sz="2000" i="0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r>
                  <a:rPr lang="en-US" sz="2000" i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7724" name="Rectangle 173"/>
            <p:cNvSpPr>
              <a:spLocks noChangeArrowheads="1"/>
            </p:cNvSpPr>
            <p:nvPr/>
          </p:nvSpPr>
          <p:spPr bwMode="auto">
            <a:xfrm rot="3360000">
              <a:off x="2216" y="2228"/>
              <a:ext cx="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725" name="Rectangle 174"/>
            <p:cNvSpPr>
              <a:spLocks noChangeArrowheads="1"/>
            </p:cNvSpPr>
            <p:nvPr/>
          </p:nvSpPr>
          <p:spPr bwMode="auto">
            <a:xfrm rot="3360000">
              <a:off x="2272" y="2310"/>
              <a:ext cx="1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7726" name="Rectangle 175"/>
            <p:cNvSpPr>
              <a:spLocks noChangeArrowheads="1"/>
            </p:cNvSpPr>
            <p:nvPr/>
          </p:nvSpPr>
          <p:spPr bwMode="auto">
            <a:xfrm rot="3360000">
              <a:off x="2329" y="2367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727" name="Rectangle 176"/>
            <p:cNvSpPr>
              <a:spLocks noChangeArrowheads="1"/>
            </p:cNvSpPr>
            <p:nvPr/>
          </p:nvSpPr>
          <p:spPr bwMode="auto">
            <a:xfrm>
              <a:off x="4575" y="1618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67728" name="Rectangle 177"/>
            <p:cNvSpPr>
              <a:spLocks noChangeArrowheads="1"/>
            </p:cNvSpPr>
            <p:nvPr/>
          </p:nvSpPr>
          <p:spPr bwMode="auto">
            <a:xfrm>
              <a:off x="2008" y="993"/>
              <a:ext cx="1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66CC00"/>
                  </a:solidFill>
                  <a:latin typeface="Arial"/>
                  <a:cs typeface="Arial"/>
                </a:rPr>
                <a:t>δ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7729" name="Rectangle 178"/>
            <p:cNvSpPr>
              <a:spLocks noChangeArrowheads="1"/>
            </p:cNvSpPr>
            <p:nvPr/>
          </p:nvSpPr>
          <p:spPr bwMode="auto">
            <a:xfrm>
              <a:off x="2102" y="3285"/>
              <a:ext cx="24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(Fe)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30" name="Rectangle 179"/>
            <p:cNvSpPr>
              <a:spLocks noChangeArrowheads="1"/>
            </p:cNvSpPr>
            <p:nvPr/>
          </p:nvSpPr>
          <p:spPr bwMode="auto">
            <a:xfrm>
              <a:off x="4595" y="3278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  <a:r>
                <a:rPr lang="en-US" sz="1800" i="0" dirty="0">
                  <a:solidFill>
                    <a:srgbClr val="000000"/>
                  </a:solidFill>
                  <a:latin typeface="Arial"/>
                  <a:cs typeface="Arial"/>
                </a:rPr>
                <a:t>% C</a:t>
              </a:r>
              <a:endParaRPr lang="en-US" sz="2000" i="0" dirty="0">
                <a:latin typeface="Arial"/>
                <a:cs typeface="Arial"/>
              </a:endParaRPr>
            </a:p>
          </p:txBody>
        </p:sp>
        <p:grpSp>
          <p:nvGrpSpPr>
            <p:cNvPr id="67731" name="Group 180"/>
            <p:cNvGrpSpPr>
              <a:grpSpLocks/>
            </p:cNvGrpSpPr>
            <p:nvPr/>
          </p:nvGrpSpPr>
          <p:grpSpPr bwMode="auto">
            <a:xfrm>
              <a:off x="2075" y="1107"/>
              <a:ext cx="161" cy="61"/>
              <a:chOff x="2075" y="1107"/>
              <a:chExt cx="161" cy="61"/>
            </a:xfrm>
          </p:grpSpPr>
          <p:sp>
            <p:nvSpPr>
              <p:cNvPr id="67739" name="Freeform 181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740" name="Line 182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7732" name="Rectangle 183"/>
            <p:cNvSpPr>
              <a:spLocks noChangeArrowheads="1"/>
            </p:cNvSpPr>
            <p:nvPr/>
          </p:nvSpPr>
          <p:spPr bwMode="auto">
            <a:xfrm>
              <a:off x="3412" y="1659"/>
              <a:ext cx="4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777777"/>
                  </a:solidFill>
                  <a:latin typeface="Arial"/>
                  <a:cs typeface="Arial"/>
                </a:rPr>
                <a:t>1148ºC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33" name="Rectangle 184"/>
            <p:cNvSpPr>
              <a:spLocks noChangeArrowheads="1"/>
            </p:cNvSpPr>
            <p:nvPr/>
          </p:nvSpPr>
          <p:spPr bwMode="auto">
            <a:xfrm>
              <a:off x="2095" y="697"/>
              <a:ext cx="4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2000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734" name="Rectangle 185"/>
            <p:cNvSpPr>
              <a:spLocks noChangeArrowheads="1"/>
            </p:cNvSpPr>
            <p:nvPr/>
          </p:nvSpPr>
          <p:spPr bwMode="auto">
            <a:xfrm>
              <a:off x="2068" y="2398"/>
              <a:ext cx="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CCCC"/>
                  </a:solidFill>
                  <a:latin typeface="Arial"/>
                  <a:cs typeface="Arial"/>
                </a:rPr>
                <a:t>α</a:t>
              </a: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67735" name="Group 55"/>
            <p:cNvGrpSpPr>
              <a:grpSpLocks/>
            </p:cNvGrpSpPr>
            <p:nvPr/>
          </p:nvGrpSpPr>
          <p:grpSpPr bwMode="auto">
            <a:xfrm>
              <a:off x="3766" y="2380"/>
              <a:ext cx="1038" cy="172"/>
              <a:chOff x="2921" y="2405"/>
              <a:chExt cx="1038" cy="172"/>
            </a:xfrm>
          </p:grpSpPr>
          <p:sp>
            <p:nvSpPr>
              <p:cNvPr id="67737" name="Rectangle 56"/>
              <p:cNvSpPr>
                <a:spLocks noChangeArrowheads="1"/>
              </p:cNvSpPr>
              <p:nvPr/>
            </p:nvSpPr>
            <p:spPr bwMode="auto">
              <a:xfrm>
                <a:off x="2921" y="2405"/>
                <a:ext cx="568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 i="0">
                    <a:solidFill>
                      <a:srgbClr val="CC6600"/>
                    </a:solidFill>
                    <a:latin typeface="Arial"/>
                    <a:cs typeface="Arial"/>
                  </a:rPr>
                  <a:t>727ºC = T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738" name="Rectangle 57"/>
              <p:cNvSpPr>
                <a:spLocks noChangeArrowheads="1"/>
              </p:cNvSpPr>
              <p:nvPr/>
            </p:nvSpPr>
            <p:spPr bwMode="auto">
              <a:xfrm>
                <a:off x="3467" y="2432"/>
                <a:ext cx="49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 i="0">
                    <a:solidFill>
                      <a:srgbClr val="CC6600"/>
                    </a:solidFill>
                    <a:latin typeface="Arial"/>
                    <a:cs typeface="Arial"/>
                  </a:rPr>
                  <a:t>eutectoid</a:t>
                </a:r>
                <a:endParaRPr lang="en-US" i="0">
                  <a:latin typeface="Arial"/>
                  <a:cs typeface="Arial"/>
                </a:endParaRPr>
              </a:p>
            </p:txBody>
          </p:sp>
        </p:grpSp>
        <p:sp>
          <p:nvSpPr>
            <p:cNvPr id="67736" name="Line 437"/>
            <p:cNvSpPr>
              <a:spLocks noChangeShapeType="1"/>
            </p:cNvSpPr>
            <p:nvPr/>
          </p:nvSpPr>
          <p:spPr bwMode="auto">
            <a:xfrm>
              <a:off x="5146" y="1573"/>
              <a:ext cx="0" cy="157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7593" name="Group 351"/>
          <p:cNvGrpSpPr>
            <a:grpSpLocks/>
          </p:cNvGrpSpPr>
          <p:nvPr/>
        </p:nvGrpSpPr>
        <p:grpSpPr bwMode="auto">
          <a:xfrm>
            <a:off x="6354764" y="4830763"/>
            <a:ext cx="547687" cy="584200"/>
            <a:chOff x="4003" y="3043"/>
            <a:chExt cx="345" cy="368"/>
          </a:xfrm>
        </p:grpSpPr>
        <p:sp>
          <p:nvSpPr>
            <p:cNvPr id="67678" name="Rectangle 352"/>
            <p:cNvSpPr>
              <a:spLocks noChangeArrowheads="1"/>
            </p:cNvSpPr>
            <p:nvPr/>
          </p:nvSpPr>
          <p:spPr bwMode="auto">
            <a:xfrm>
              <a:off x="4003" y="3217"/>
              <a:ext cx="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9900CC"/>
                  </a:solidFill>
                  <a:latin typeface="Arial"/>
                  <a:cs typeface="Arial"/>
                </a:rPr>
                <a:t>4.30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79" name="Line 353"/>
            <p:cNvSpPr>
              <a:spLocks noChangeShapeType="1"/>
            </p:cNvSpPr>
            <p:nvPr/>
          </p:nvSpPr>
          <p:spPr bwMode="auto">
            <a:xfrm>
              <a:off x="4104" y="3043"/>
              <a:ext cx="1" cy="148"/>
            </a:xfrm>
            <a:prstGeom prst="line">
              <a:avLst/>
            </a:prstGeom>
            <a:noFill/>
            <a:ln w="31750">
              <a:solidFill>
                <a:srgbClr val="99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0" name="Group 444"/>
          <p:cNvGrpSpPr>
            <a:grpSpLocks/>
          </p:cNvGrpSpPr>
          <p:nvPr/>
        </p:nvGrpSpPr>
        <p:grpSpPr bwMode="auto">
          <a:xfrm>
            <a:off x="850901" y="3433763"/>
            <a:ext cx="2601913" cy="2849562"/>
            <a:chOff x="536" y="2163"/>
            <a:chExt cx="1639" cy="1795"/>
          </a:xfrm>
        </p:grpSpPr>
        <p:grpSp>
          <p:nvGrpSpPr>
            <p:cNvPr id="67662" name="Group 355"/>
            <p:cNvGrpSpPr>
              <a:grpSpLocks/>
            </p:cNvGrpSpPr>
            <p:nvPr/>
          </p:nvGrpSpPr>
          <p:grpSpPr bwMode="auto">
            <a:xfrm>
              <a:off x="596" y="3484"/>
              <a:ext cx="1212" cy="474"/>
              <a:chOff x="596" y="3484"/>
              <a:chExt cx="1212" cy="474"/>
            </a:xfrm>
          </p:grpSpPr>
          <p:sp>
            <p:nvSpPr>
              <p:cNvPr id="67674" name="Rectangle 356"/>
              <p:cNvSpPr>
                <a:spLocks noChangeArrowheads="1"/>
              </p:cNvSpPr>
              <p:nvPr/>
            </p:nvSpPr>
            <p:spPr bwMode="auto">
              <a:xfrm>
                <a:off x="596" y="3484"/>
                <a:ext cx="108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 i="0">
                    <a:solidFill>
                      <a:srgbClr val="CC6600"/>
                    </a:solidFill>
                    <a:latin typeface="Arial"/>
                    <a:cs typeface="Arial"/>
                  </a:rPr>
                  <a:t>Result:  Pearlite = </a:t>
                </a: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75" name="Rectangle 357"/>
              <p:cNvSpPr>
                <a:spLocks noChangeArrowheads="1"/>
              </p:cNvSpPr>
              <p:nvPr/>
            </p:nvSpPr>
            <p:spPr bwMode="auto">
              <a:xfrm>
                <a:off x="596" y="3639"/>
                <a:ext cx="121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 i="0" dirty="0">
                    <a:solidFill>
                      <a:srgbClr val="CC6600"/>
                    </a:solidFill>
                    <a:latin typeface="Arial"/>
                    <a:cs typeface="Arial"/>
                  </a:rPr>
                  <a:t>alternating layers of 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7676" name="Rectangle 358"/>
              <p:cNvSpPr>
                <a:spLocks noChangeArrowheads="1"/>
              </p:cNvSpPr>
              <p:nvPr/>
            </p:nvSpPr>
            <p:spPr bwMode="auto">
              <a:xfrm>
                <a:off x="596" y="3787"/>
                <a:ext cx="10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 i="0" dirty="0" err="1" smtClean="0">
                    <a:solidFill>
                      <a:srgbClr val="CC6600"/>
                    </a:solidFill>
                    <a:latin typeface="Arial"/>
                    <a:cs typeface="Arial"/>
                  </a:rPr>
                  <a:t>α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7677" name="Rectangle 359"/>
              <p:cNvSpPr>
                <a:spLocks noChangeArrowheads="1"/>
              </p:cNvSpPr>
              <p:nvPr/>
            </p:nvSpPr>
            <p:spPr bwMode="auto">
              <a:xfrm>
                <a:off x="684" y="3793"/>
                <a:ext cx="112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 i="0">
                    <a:solidFill>
                      <a:srgbClr val="CC6600"/>
                    </a:solidFill>
                    <a:latin typeface="Arial"/>
                    <a:cs typeface="Arial"/>
                  </a:rPr>
                  <a:t> and Fe</a:t>
                </a:r>
                <a:r>
                  <a:rPr lang="en-US" sz="1700" i="0" baseline="-25000">
                    <a:solidFill>
                      <a:srgbClr val="CC6600"/>
                    </a:solidFill>
                    <a:latin typeface="Arial"/>
                    <a:cs typeface="Arial"/>
                  </a:rPr>
                  <a:t>3</a:t>
                </a:r>
                <a:r>
                  <a:rPr lang="en-US" sz="1700" i="0">
                    <a:solidFill>
                      <a:srgbClr val="CC6600"/>
                    </a:solidFill>
                    <a:latin typeface="Arial"/>
                    <a:cs typeface="Arial"/>
                  </a:rPr>
                  <a:t>C phases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7663" name="Group 360"/>
            <p:cNvGrpSpPr>
              <a:grpSpLocks/>
            </p:cNvGrpSpPr>
            <p:nvPr/>
          </p:nvGrpSpPr>
          <p:grpSpPr bwMode="auto">
            <a:xfrm>
              <a:off x="536" y="2163"/>
              <a:ext cx="1243" cy="1328"/>
              <a:chOff x="536" y="2163"/>
              <a:chExt cx="1243" cy="1328"/>
            </a:xfrm>
          </p:grpSpPr>
          <p:pic>
            <p:nvPicPr>
              <p:cNvPr id="67668" name="Picture 3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6" y="2163"/>
                <a:ext cx="1243" cy="1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7669" name="Group 362"/>
              <p:cNvGrpSpPr>
                <a:grpSpLocks/>
              </p:cNvGrpSpPr>
              <p:nvPr/>
            </p:nvGrpSpPr>
            <p:grpSpPr bwMode="auto">
              <a:xfrm>
                <a:off x="583" y="3298"/>
                <a:ext cx="1162" cy="68"/>
                <a:chOff x="583" y="3298"/>
                <a:chExt cx="1162" cy="68"/>
              </a:xfrm>
            </p:grpSpPr>
            <p:sp>
              <p:nvSpPr>
                <p:cNvPr id="67671" name="Freeform 363"/>
                <p:cNvSpPr>
                  <a:spLocks/>
                </p:cNvSpPr>
                <p:nvPr/>
              </p:nvSpPr>
              <p:spPr bwMode="auto">
                <a:xfrm>
                  <a:off x="583" y="3298"/>
                  <a:ext cx="74" cy="68"/>
                </a:xfrm>
                <a:custGeom>
                  <a:avLst/>
                  <a:gdLst>
                    <a:gd name="T0" fmla="*/ 0 w 74"/>
                    <a:gd name="T1" fmla="*/ 34 h 68"/>
                    <a:gd name="T2" fmla="*/ 74 w 74"/>
                    <a:gd name="T3" fmla="*/ 0 h 68"/>
                    <a:gd name="T4" fmla="*/ 47 w 74"/>
                    <a:gd name="T5" fmla="*/ 34 h 68"/>
                    <a:gd name="T6" fmla="*/ 74 w 74"/>
                    <a:gd name="T7" fmla="*/ 68 h 68"/>
                    <a:gd name="T8" fmla="*/ 0 w 74"/>
                    <a:gd name="T9" fmla="*/ 34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68"/>
                    <a:gd name="T17" fmla="*/ 74 w 74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68">
                      <a:moveTo>
                        <a:pt x="0" y="34"/>
                      </a:moveTo>
                      <a:lnTo>
                        <a:pt x="74" y="0"/>
                      </a:lnTo>
                      <a:lnTo>
                        <a:pt x="47" y="34"/>
                      </a:lnTo>
                      <a:lnTo>
                        <a:pt x="74" y="6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72" name="Freeform 364"/>
                <p:cNvSpPr>
                  <a:spLocks/>
                </p:cNvSpPr>
                <p:nvPr/>
              </p:nvSpPr>
              <p:spPr bwMode="auto">
                <a:xfrm>
                  <a:off x="1672" y="3298"/>
                  <a:ext cx="73" cy="68"/>
                </a:xfrm>
                <a:custGeom>
                  <a:avLst/>
                  <a:gdLst>
                    <a:gd name="T0" fmla="*/ 73 w 73"/>
                    <a:gd name="T1" fmla="*/ 34 h 68"/>
                    <a:gd name="T2" fmla="*/ 0 w 73"/>
                    <a:gd name="T3" fmla="*/ 68 h 68"/>
                    <a:gd name="T4" fmla="*/ 26 w 73"/>
                    <a:gd name="T5" fmla="*/ 34 h 68"/>
                    <a:gd name="T6" fmla="*/ 0 w 73"/>
                    <a:gd name="T7" fmla="*/ 0 h 68"/>
                    <a:gd name="T8" fmla="*/ 73 w 73"/>
                    <a:gd name="T9" fmla="*/ 34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8"/>
                    <a:gd name="T17" fmla="*/ 73 w 7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8">
                      <a:moveTo>
                        <a:pt x="73" y="34"/>
                      </a:moveTo>
                      <a:lnTo>
                        <a:pt x="0" y="68"/>
                      </a:lnTo>
                      <a:lnTo>
                        <a:pt x="26" y="34"/>
                      </a:lnTo>
                      <a:lnTo>
                        <a:pt x="0" y="0"/>
                      </a:lnTo>
                      <a:lnTo>
                        <a:pt x="73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73" name="Line 365"/>
                <p:cNvSpPr>
                  <a:spLocks noChangeShapeType="1"/>
                </p:cNvSpPr>
                <p:nvPr/>
              </p:nvSpPr>
              <p:spPr bwMode="auto">
                <a:xfrm>
                  <a:off x="630" y="3332"/>
                  <a:ext cx="1068" cy="1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7670" name="Rectangle 366"/>
              <p:cNvSpPr>
                <a:spLocks noChangeArrowheads="1"/>
              </p:cNvSpPr>
              <p:nvPr/>
            </p:nvSpPr>
            <p:spPr bwMode="auto">
              <a:xfrm>
                <a:off x="993" y="3346"/>
                <a:ext cx="462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 i="0">
                    <a:solidFill>
                      <a:srgbClr val="000000"/>
                    </a:solidFill>
                    <a:latin typeface="Arial"/>
                    <a:cs typeface="Arial"/>
                  </a:rPr>
                  <a:t>120 mm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7666" name="Freeform 369"/>
            <p:cNvSpPr>
              <a:spLocks/>
            </p:cNvSpPr>
            <p:nvPr/>
          </p:nvSpPr>
          <p:spPr bwMode="auto">
            <a:xfrm>
              <a:off x="2001" y="2734"/>
              <a:ext cx="174" cy="148"/>
            </a:xfrm>
            <a:custGeom>
              <a:avLst/>
              <a:gdLst>
                <a:gd name="T0" fmla="*/ 0 w 174"/>
                <a:gd name="T1" fmla="*/ 54 h 148"/>
                <a:gd name="T2" fmla="*/ 174 w 174"/>
                <a:gd name="T3" fmla="*/ 0 h 148"/>
                <a:gd name="T4" fmla="*/ 114 w 174"/>
                <a:gd name="T5" fmla="*/ 67 h 148"/>
                <a:gd name="T6" fmla="*/ 154 w 174"/>
                <a:gd name="T7" fmla="*/ 148 h 148"/>
                <a:gd name="T8" fmla="*/ 0 w 174"/>
                <a:gd name="T9" fmla="*/ 54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48"/>
                <a:gd name="T17" fmla="*/ 174 w 17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48">
                  <a:moveTo>
                    <a:pt x="0" y="54"/>
                  </a:moveTo>
                  <a:lnTo>
                    <a:pt x="174" y="0"/>
                  </a:lnTo>
                  <a:lnTo>
                    <a:pt x="114" y="67"/>
                  </a:lnTo>
                  <a:lnTo>
                    <a:pt x="154" y="1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DDDDD"/>
            </a:solidFill>
            <a:ln w="11113">
              <a:solidFill>
                <a:srgbClr val="DDDDD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5" name="Group 451"/>
          <p:cNvGrpSpPr>
            <a:grpSpLocks/>
          </p:cNvGrpSpPr>
          <p:nvPr/>
        </p:nvGrpSpPr>
        <p:grpSpPr bwMode="auto">
          <a:xfrm>
            <a:off x="3576638" y="4000500"/>
            <a:ext cx="4589462" cy="85725"/>
            <a:chOff x="2253" y="2520"/>
            <a:chExt cx="2891" cy="54"/>
          </a:xfrm>
        </p:grpSpPr>
        <p:sp>
          <p:nvSpPr>
            <p:cNvPr id="67659" name="Line 413"/>
            <p:cNvSpPr>
              <a:spLocks noChangeShapeType="1"/>
            </p:cNvSpPr>
            <p:nvPr/>
          </p:nvSpPr>
          <p:spPr bwMode="auto">
            <a:xfrm>
              <a:off x="2538" y="2552"/>
              <a:ext cx="2606" cy="1"/>
            </a:xfrm>
            <a:prstGeom prst="line">
              <a:avLst/>
            </a:prstGeom>
            <a:noFill/>
            <a:ln w="31750">
              <a:solidFill>
                <a:srgbClr val="DD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60" name="Line 414"/>
            <p:cNvSpPr>
              <a:spLocks noChangeShapeType="1"/>
            </p:cNvSpPr>
            <p:nvPr/>
          </p:nvSpPr>
          <p:spPr bwMode="auto">
            <a:xfrm>
              <a:off x="2253" y="2552"/>
              <a:ext cx="259" cy="1"/>
            </a:xfrm>
            <a:prstGeom prst="line">
              <a:avLst/>
            </a:prstGeom>
            <a:noFill/>
            <a:ln w="31750">
              <a:solidFill>
                <a:srgbClr val="00CC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61" name="Oval 433"/>
            <p:cNvSpPr>
              <a:spLocks noChangeArrowheads="1"/>
            </p:cNvSpPr>
            <p:nvPr/>
          </p:nvSpPr>
          <p:spPr bwMode="auto">
            <a:xfrm>
              <a:off x="2504" y="2520"/>
              <a:ext cx="54" cy="54"/>
            </a:xfrm>
            <a:prstGeom prst="ellipse">
              <a:avLst/>
            </a:pr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6" name="Group 452"/>
          <p:cNvGrpSpPr>
            <a:grpSpLocks/>
          </p:cNvGrpSpPr>
          <p:nvPr/>
        </p:nvGrpSpPr>
        <p:grpSpPr bwMode="auto">
          <a:xfrm>
            <a:off x="3798888" y="3619500"/>
            <a:ext cx="547687" cy="1817688"/>
            <a:chOff x="2393" y="2280"/>
            <a:chExt cx="345" cy="1145"/>
          </a:xfrm>
        </p:grpSpPr>
        <p:sp>
          <p:nvSpPr>
            <p:cNvPr id="67655" name="Rectangle 412"/>
            <p:cNvSpPr>
              <a:spLocks noChangeArrowheads="1"/>
            </p:cNvSpPr>
            <p:nvPr/>
          </p:nvSpPr>
          <p:spPr bwMode="auto">
            <a:xfrm>
              <a:off x="2393" y="3231"/>
              <a:ext cx="3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  <a:latin typeface="Arial"/>
                  <a:cs typeface="Arial"/>
                </a:rPr>
                <a:t>0.76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56" name="Line 416"/>
            <p:cNvSpPr>
              <a:spLocks noChangeShapeType="1"/>
            </p:cNvSpPr>
            <p:nvPr/>
          </p:nvSpPr>
          <p:spPr bwMode="auto">
            <a:xfrm>
              <a:off x="2528" y="3030"/>
              <a:ext cx="1" cy="147"/>
            </a:xfrm>
            <a:prstGeom prst="line">
              <a:avLst/>
            </a:prstGeom>
            <a:noFill/>
            <a:ln w="31750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57" name="Rectangle 430"/>
            <p:cNvSpPr>
              <a:spLocks noChangeArrowheads="1"/>
            </p:cNvSpPr>
            <p:nvPr/>
          </p:nvSpPr>
          <p:spPr bwMode="auto">
            <a:xfrm>
              <a:off x="2554" y="2364"/>
              <a:ext cx="1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6600"/>
                  </a:solidFill>
                  <a:latin typeface="Arial"/>
                  <a:cs typeface="Arial"/>
                </a:rPr>
                <a:t>B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58" name="Line 431"/>
            <p:cNvSpPr>
              <a:spLocks noChangeShapeType="1"/>
            </p:cNvSpPr>
            <p:nvPr/>
          </p:nvSpPr>
          <p:spPr bwMode="auto">
            <a:xfrm>
              <a:off x="2531" y="2280"/>
              <a:ext cx="0" cy="392"/>
            </a:xfrm>
            <a:prstGeom prst="line">
              <a:avLst/>
            </a:prstGeom>
            <a:noFill/>
            <a:ln w="19050">
              <a:solidFill>
                <a:srgbClr val="CC66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7" name="Group 453"/>
          <p:cNvGrpSpPr>
            <a:grpSpLocks/>
          </p:cNvGrpSpPr>
          <p:nvPr/>
        </p:nvGrpSpPr>
        <p:grpSpPr bwMode="auto">
          <a:xfrm>
            <a:off x="3975100" y="3135313"/>
            <a:ext cx="1466850" cy="623887"/>
            <a:chOff x="2504" y="1975"/>
            <a:chExt cx="924" cy="393"/>
          </a:xfrm>
        </p:grpSpPr>
        <p:grpSp>
          <p:nvGrpSpPr>
            <p:cNvPr id="67641" name="Group 372"/>
            <p:cNvGrpSpPr>
              <a:grpSpLocks/>
            </p:cNvGrpSpPr>
            <p:nvPr/>
          </p:nvGrpSpPr>
          <p:grpSpPr bwMode="auto">
            <a:xfrm>
              <a:off x="2557" y="1975"/>
              <a:ext cx="871" cy="393"/>
              <a:chOff x="2867" y="1995"/>
              <a:chExt cx="871" cy="393"/>
            </a:xfrm>
          </p:grpSpPr>
          <p:grpSp>
            <p:nvGrpSpPr>
              <p:cNvPr id="67643" name="Group 373"/>
              <p:cNvGrpSpPr>
                <a:grpSpLocks/>
              </p:cNvGrpSpPr>
              <p:nvPr/>
            </p:nvGrpSpPr>
            <p:grpSpPr bwMode="auto">
              <a:xfrm>
                <a:off x="2867" y="2156"/>
                <a:ext cx="478" cy="161"/>
                <a:chOff x="2538" y="2129"/>
                <a:chExt cx="478" cy="161"/>
              </a:xfrm>
            </p:grpSpPr>
            <p:sp>
              <p:nvSpPr>
                <p:cNvPr id="67653" name="Freeform 374"/>
                <p:cNvSpPr>
                  <a:spLocks/>
                </p:cNvSpPr>
                <p:nvPr/>
              </p:nvSpPr>
              <p:spPr bwMode="auto">
                <a:xfrm>
                  <a:off x="2538" y="2223"/>
                  <a:ext cx="81" cy="67"/>
                </a:xfrm>
                <a:custGeom>
                  <a:avLst/>
                  <a:gdLst>
                    <a:gd name="T0" fmla="*/ 0 w 81"/>
                    <a:gd name="T1" fmla="*/ 54 h 67"/>
                    <a:gd name="T2" fmla="*/ 61 w 81"/>
                    <a:gd name="T3" fmla="*/ 0 h 67"/>
                    <a:gd name="T4" fmla="*/ 47 w 81"/>
                    <a:gd name="T5" fmla="*/ 40 h 67"/>
                    <a:gd name="T6" fmla="*/ 81 w 81"/>
                    <a:gd name="T7" fmla="*/ 67 h 67"/>
                    <a:gd name="T8" fmla="*/ 0 w 81"/>
                    <a:gd name="T9" fmla="*/ 54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67"/>
                    <a:gd name="T17" fmla="*/ 81 w 81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67">
                      <a:moveTo>
                        <a:pt x="0" y="54"/>
                      </a:moveTo>
                      <a:lnTo>
                        <a:pt x="61" y="0"/>
                      </a:lnTo>
                      <a:lnTo>
                        <a:pt x="47" y="40"/>
                      </a:lnTo>
                      <a:lnTo>
                        <a:pt x="81" y="67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54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585" y="2129"/>
                  <a:ext cx="431" cy="134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7644" name="Group 376"/>
              <p:cNvGrpSpPr>
                <a:grpSpLocks/>
              </p:cNvGrpSpPr>
              <p:nvPr/>
            </p:nvGrpSpPr>
            <p:grpSpPr bwMode="auto">
              <a:xfrm>
                <a:off x="3354" y="1995"/>
                <a:ext cx="384" cy="393"/>
                <a:chOff x="3025" y="1968"/>
                <a:chExt cx="384" cy="393"/>
              </a:xfrm>
            </p:grpSpPr>
            <p:sp>
              <p:nvSpPr>
                <p:cNvPr id="67645" name="Oval 377"/>
                <p:cNvSpPr>
                  <a:spLocks noChangeArrowheads="1"/>
                </p:cNvSpPr>
                <p:nvPr/>
              </p:nvSpPr>
              <p:spPr bwMode="auto">
                <a:xfrm>
                  <a:off x="3025" y="1977"/>
                  <a:ext cx="384" cy="384"/>
                </a:xfrm>
                <a:prstGeom prst="ellipse">
                  <a:avLst/>
                </a:prstGeom>
                <a:solidFill>
                  <a:srgbClr val="CCCC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46" name="Freeform 378"/>
                <p:cNvSpPr>
                  <a:spLocks/>
                </p:cNvSpPr>
                <p:nvPr/>
              </p:nvSpPr>
              <p:spPr bwMode="auto">
                <a:xfrm>
                  <a:off x="3204" y="1981"/>
                  <a:ext cx="174" cy="285"/>
                </a:xfrm>
                <a:custGeom>
                  <a:avLst/>
                  <a:gdLst>
                    <a:gd name="T0" fmla="*/ 0 w 168"/>
                    <a:gd name="T1" fmla="*/ 0 h 282"/>
                    <a:gd name="T2" fmla="*/ 37 w 168"/>
                    <a:gd name="T3" fmla="*/ 98 h 282"/>
                    <a:gd name="T4" fmla="*/ 114 w 168"/>
                    <a:gd name="T5" fmla="*/ 215 h 282"/>
                    <a:gd name="T6" fmla="*/ 238 w 168"/>
                    <a:gd name="T7" fmla="*/ 312 h 2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8"/>
                    <a:gd name="T13" fmla="*/ 0 h 282"/>
                    <a:gd name="T14" fmla="*/ 168 w 168"/>
                    <a:gd name="T15" fmla="*/ 282 h 2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8" h="282">
                      <a:moveTo>
                        <a:pt x="0" y="0"/>
                      </a:moveTo>
                      <a:lnTo>
                        <a:pt x="27" y="88"/>
                      </a:lnTo>
                      <a:lnTo>
                        <a:pt x="80" y="195"/>
                      </a:lnTo>
                      <a:lnTo>
                        <a:pt x="168" y="282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47" name="Freeform 379"/>
                <p:cNvSpPr>
                  <a:spLocks/>
                </p:cNvSpPr>
                <p:nvPr/>
              </p:nvSpPr>
              <p:spPr bwMode="auto">
                <a:xfrm>
                  <a:off x="3036" y="2102"/>
                  <a:ext cx="215" cy="128"/>
                </a:xfrm>
                <a:custGeom>
                  <a:avLst/>
                  <a:gdLst>
                    <a:gd name="T0" fmla="*/ 0 w 215"/>
                    <a:gd name="T1" fmla="*/ 0 h 128"/>
                    <a:gd name="T2" fmla="*/ 53 w 215"/>
                    <a:gd name="T3" fmla="*/ 47 h 128"/>
                    <a:gd name="T4" fmla="*/ 114 w 215"/>
                    <a:gd name="T5" fmla="*/ 61 h 128"/>
                    <a:gd name="T6" fmla="*/ 161 w 215"/>
                    <a:gd name="T7" fmla="*/ 74 h 128"/>
                    <a:gd name="T8" fmla="*/ 201 w 215"/>
                    <a:gd name="T9" fmla="*/ 101 h 128"/>
                    <a:gd name="T10" fmla="*/ 215 w 215"/>
                    <a:gd name="T11" fmla="*/ 128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5"/>
                    <a:gd name="T19" fmla="*/ 0 h 128"/>
                    <a:gd name="T20" fmla="*/ 215 w 215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5" h="128">
                      <a:moveTo>
                        <a:pt x="0" y="0"/>
                      </a:moveTo>
                      <a:lnTo>
                        <a:pt x="53" y="47"/>
                      </a:lnTo>
                      <a:lnTo>
                        <a:pt x="114" y="61"/>
                      </a:lnTo>
                      <a:lnTo>
                        <a:pt x="161" y="74"/>
                      </a:lnTo>
                      <a:lnTo>
                        <a:pt x="201" y="101"/>
                      </a:lnTo>
                      <a:lnTo>
                        <a:pt x="215" y="12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48" name="Freeform 380"/>
                <p:cNvSpPr>
                  <a:spLocks/>
                </p:cNvSpPr>
                <p:nvPr/>
              </p:nvSpPr>
              <p:spPr bwMode="auto">
                <a:xfrm>
                  <a:off x="3210" y="2183"/>
                  <a:ext cx="81" cy="168"/>
                </a:xfrm>
                <a:custGeom>
                  <a:avLst/>
                  <a:gdLst>
                    <a:gd name="T0" fmla="*/ 81 w 81"/>
                    <a:gd name="T1" fmla="*/ 0 h 168"/>
                    <a:gd name="T2" fmla="*/ 41 w 81"/>
                    <a:gd name="T3" fmla="*/ 47 h 168"/>
                    <a:gd name="T4" fmla="*/ 21 w 81"/>
                    <a:gd name="T5" fmla="*/ 101 h 168"/>
                    <a:gd name="T6" fmla="*/ 0 w 81"/>
                    <a:gd name="T7" fmla="*/ 168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168"/>
                    <a:gd name="T14" fmla="*/ 81 w 81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168">
                      <a:moveTo>
                        <a:pt x="81" y="0"/>
                      </a:moveTo>
                      <a:lnTo>
                        <a:pt x="41" y="47"/>
                      </a:lnTo>
                      <a:lnTo>
                        <a:pt x="21" y="101"/>
                      </a:lnTo>
                      <a:lnTo>
                        <a:pt x="0" y="168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67649" name="Rectangle 381"/>
                <p:cNvSpPr>
                  <a:spLocks noChangeArrowheads="1"/>
                </p:cNvSpPr>
                <p:nvPr/>
              </p:nvSpPr>
              <p:spPr bwMode="auto">
                <a:xfrm>
                  <a:off x="3083" y="2116"/>
                  <a:ext cx="11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7650" name="Rectangle 382"/>
                <p:cNvSpPr>
                  <a:spLocks noChangeArrowheads="1"/>
                </p:cNvSpPr>
                <p:nvPr/>
              </p:nvSpPr>
              <p:spPr bwMode="auto">
                <a:xfrm>
                  <a:off x="3257" y="2156"/>
                  <a:ext cx="11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7651" name="Rectangle 383"/>
                <p:cNvSpPr>
                  <a:spLocks noChangeArrowheads="1"/>
                </p:cNvSpPr>
                <p:nvPr/>
              </p:nvSpPr>
              <p:spPr bwMode="auto">
                <a:xfrm>
                  <a:off x="3278" y="1968"/>
                  <a:ext cx="11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7652" name="Rectangle 384"/>
                <p:cNvSpPr>
                  <a:spLocks noChangeArrowheads="1"/>
                </p:cNvSpPr>
                <p:nvPr/>
              </p:nvSpPr>
              <p:spPr bwMode="auto">
                <a:xfrm>
                  <a:off x="3103" y="1968"/>
                  <a:ext cx="11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</p:grpSp>
        </p:grpSp>
        <p:sp>
          <p:nvSpPr>
            <p:cNvPr id="67642" name="Oval 432"/>
            <p:cNvSpPr>
              <a:spLocks noChangeArrowheads="1"/>
            </p:cNvSpPr>
            <p:nvPr/>
          </p:nvSpPr>
          <p:spPr bwMode="auto">
            <a:xfrm>
              <a:off x="2504" y="2263"/>
              <a:ext cx="53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" name="Group 448"/>
          <p:cNvGrpSpPr>
            <a:grpSpLocks/>
          </p:cNvGrpSpPr>
          <p:nvPr/>
        </p:nvGrpSpPr>
        <p:grpSpPr bwMode="auto">
          <a:xfrm>
            <a:off x="4989513" y="2387600"/>
            <a:ext cx="3168650" cy="854075"/>
            <a:chOff x="3143" y="1504"/>
            <a:chExt cx="1996" cy="538"/>
          </a:xfrm>
        </p:grpSpPr>
        <p:sp>
          <p:nvSpPr>
            <p:cNvPr id="67636" name="Rectangle 344"/>
            <p:cNvSpPr>
              <a:spLocks noChangeArrowheads="1"/>
            </p:cNvSpPr>
            <p:nvPr/>
          </p:nvSpPr>
          <p:spPr bwMode="auto">
            <a:xfrm>
              <a:off x="4138" y="1504"/>
              <a:ext cx="1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CC"/>
                  </a:solidFill>
                  <a:latin typeface="Arial"/>
                  <a:cs typeface="Arial"/>
                </a:rPr>
                <a:t>A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37" name="Line 345"/>
            <p:cNvSpPr>
              <a:spLocks noChangeShapeType="1"/>
            </p:cNvSpPr>
            <p:nvPr/>
          </p:nvSpPr>
          <p:spPr bwMode="auto">
            <a:xfrm>
              <a:off x="3143" y="1785"/>
              <a:ext cx="961" cy="1"/>
            </a:xfrm>
            <a:prstGeom prst="line">
              <a:avLst/>
            </a:prstGeom>
            <a:noFill/>
            <a:ln w="31750">
              <a:solidFill>
                <a:srgbClr val="99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38" name="Line 346"/>
            <p:cNvSpPr>
              <a:spLocks noChangeShapeType="1"/>
            </p:cNvSpPr>
            <p:nvPr/>
          </p:nvSpPr>
          <p:spPr bwMode="auto">
            <a:xfrm>
              <a:off x="4111" y="1785"/>
              <a:ext cx="1028" cy="1"/>
            </a:xfrm>
            <a:prstGeom prst="line">
              <a:avLst/>
            </a:prstGeom>
            <a:noFill/>
            <a:ln w="31750">
              <a:solidFill>
                <a:srgbClr val="DD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39" name="Line 349"/>
            <p:cNvSpPr>
              <a:spLocks noChangeShapeType="1"/>
            </p:cNvSpPr>
            <p:nvPr/>
          </p:nvSpPr>
          <p:spPr bwMode="auto">
            <a:xfrm>
              <a:off x="4111" y="1554"/>
              <a:ext cx="0" cy="488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40" name="Oval 343"/>
            <p:cNvSpPr>
              <a:spLocks noChangeArrowheads="1"/>
            </p:cNvSpPr>
            <p:nvPr/>
          </p:nvSpPr>
          <p:spPr bwMode="auto">
            <a:xfrm>
              <a:off x="4084" y="1758"/>
              <a:ext cx="54" cy="54"/>
            </a:xfrm>
            <a:prstGeom prst="ellipse">
              <a:avLst/>
            </a:prstGeom>
            <a:solidFill>
              <a:srgbClr val="99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7599" name="Rectangle 447"/>
          <p:cNvSpPr>
            <a:spLocks noChangeArrowheads="1"/>
          </p:cNvSpPr>
          <p:nvPr/>
        </p:nvSpPr>
        <p:spPr bwMode="auto">
          <a:xfrm>
            <a:off x="7172325" y="2524125"/>
            <a:ext cx="989913" cy="36933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+Fe</a:t>
            </a:r>
            <a:r>
              <a:rPr lang="en-US" sz="1800" i="0" baseline="-2500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1800" i="0">
                <a:solidFill>
                  <a:srgbClr val="000000"/>
                </a:solidFill>
                <a:latin typeface="Arial"/>
                <a:cs typeface="Arial"/>
              </a:rPr>
              <a:t>C</a:t>
            </a:r>
          </a:p>
        </p:txBody>
      </p:sp>
      <p:grpSp>
        <p:nvGrpSpPr>
          <p:cNvPr id="22" name="Group 454"/>
          <p:cNvGrpSpPr>
            <a:grpSpLocks/>
          </p:cNvGrpSpPr>
          <p:nvPr/>
        </p:nvGrpSpPr>
        <p:grpSpPr bwMode="auto">
          <a:xfrm>
            <a:off x="3975100" y="4206875"/>
            <a:ext cx="4005263" cy="2025650"/>
            <a:chOff x="2504" y="2650"/>
            <a:chExt cx="2523" cy="1276"/>
          </a:xfrm>
        </p:grpSpPr>
        <p:sp>
          <p:nvSpPr>
            <p:cNvPr id="67601" name="Rectangle 424"/>
            <p:cNvSpPr>
              <a:spLocks noChangeArrowheads="1"/>
            </p:cNvSpPr>
            <p:nvPr/>
          </p:nvSpPr>
          <p:spPr bwMode="auto">
            <a:xfrm>
              <a:off x="3401" y="3504"/>
              <a:ext cx="16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Fe</a:t>
              </a:r>
              <a:r>
                <a:rPr lang="en-US" sz="2000" i="0" baseline="-25000">
                  <a:solidFill>
                    <a:srgbClr val="CC0000"/>
                  </a:solidFill>
                  <a:latin typeface="Arial"/>
                  <a:cs typeface="Arial"/>
                </a:rPr>
                <a:t>3</a:t>
              </a:r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C (cementite-hard)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67602" name="Rectangle 425"/>
            <p:cNvSpPr>
              <a:spLocks noChangeArrowheads="1"/>
            </p:cNvSpPr>
            <p:nvPr/>
          </p:nvSpPr>
          <p:spPr bwMode="auto">
            <a:xfrm>
              <a:off x="3294" y="3726"/>
              <a:ext cx="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CCCC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7603" name="Rectangle 426"/>
            <p:cNvSpPr>
              <a:spLocks noChangeArrowheads="1"/>
            </p:cNvSpPr>
            <p:nvPr/>
          </p:nvSpPr>
          <p:spPr bwMode="auto">
            <a:xfrm>
              <a:off x="3421" y="3732"/>
              <a:ext cx="8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CC"/>
                  </a:solidFill>
                  <a:latin typeface="Arial"/>
                  <a:cs typeface="Arial"/>
                </a:rPr>
                <a:t>(ferrite-soft)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7604" name="Group 386"/>
            <p:cNvGrpSpPr>
              <a:grpSpLocks/>
            </p:cNvGrpSpPr>
            <p:nvPr/>
          </p:nvGrpSpPr>
          <p:grpSpPr bwMode="auto">
            <a:xfrm>
              <a:off x="2557" y="2691"/>
              <a:ext cx="519" cy="199"/>
              <a:chOff x="2538" y="2620"/>
              <a:chExt cx="491" cy="235"/>
            </a:xfrm>
          </p:grpSpPr>
          <p:sp>
            <p:nvSpPr>
              <p:cNvPr id="67634" name="Freeform 387"/>
              <p:cNvSpPr>
                <a:spLocks/>
              </p:cNvSpPr>
              <p:nvPr/>
            </p:nvSpPr>
            <p:spPr bwMode="auto">
              <a:xfrm>
                <a:off x="2538" y="2620"/>
                <a:ext cx="81" cy="60"/>
              </a:xfrm>
              <a:custGeom>
                <a:avLst/>
                <a:gdLst>
                  <a:gd name="T0" fmla="*/ 0 w 81"/>
                  <a:gd name="T1" fmla="*/ 0 h 60"/>
                  <a:gd name="T2" fmla="*/ 81 w 81"/>
                  <a:gd name="T3" fmla="*/ 0 h 60"/>
                  <a:gd name="T4" fmla="*/ 41 w 81"/>
                  <a:gd name="T5" fmla="*/ 20 h 60"/>
                  <a:gd name="T6" fmla="*/ 54 w 81"/>
                  <a:gd name="T7" fmla="*/ 60 h 60"/>
                  <a:gd name="T8" fmla="*/ 0 w 8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0"/>
                  <a:gd name="T17" fmla="*/ 81 w 8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0">
                    <a:moveTo>
                      <a:pt x="0" y="0"/>
                    </a:moveTo>
                    <a:lnTo>
                      <a:pt x="81" y="0"/>
                    </a:lnTo>
                    <a:lnTo>
                      <a:pt x="41" y="20"/>
                    </a:lnTo>
                    <a:lnTo>
                      <a:pt x="5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35" name="Line 388"/>
              <p:cNvSpPr>
                <a:spLocks noChangeShapeType="1"/>
              </p:cNvSpPr>
              <p:nvPr/>
            </p:nvSpPr>
            <p:spPr bwMode="auto">
              <a:xfrm>
                <a:off x="2579" y="2640"/>
                <a:ext cx="450" cy="2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7605" name="Group 389"/>
            <p:cNvGrpSpPr>
              <a:grpSpLocks/>
            </p:cNvGrpSpPr>
            <p:nvPr/>
          </p:nvGrpSpPr>
          <p:grpSpPr bwMode="auto">
            <a:xfrm>
              <a:off x="3055" y="2731"/>
              <a:ext cx="383" cy="384"/>
              <a:chOff x="3030" y="2680"/>
              <a:chExt cx="383" cy="384"/>
            </a:xfrm>
          </p:grpSpPr>
          <p:sp>
            <p:nvSpPr>
              <p:cNvPr id="67613" name="Oval 390"/>
              <p:cNvSpPr>
                <a:spLocks noChangeArrowheads="1"/>
              </p:cNvSpPr>
              <p:nvPr/>
            </p:nvSpPr>
            <p:spPr bwMode="auto">
              <a:xfrm>
                <a:off x="3030" y="2680"/>
                <a:ext cx="383" cy="384"/>
              </a:xfrm>
              <a:prstGeom prst="ellipse">
                <a:avLst/>
              </a:prstGeom>
              <a:solidFill>
                <a:srgbClr val="66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4" name="Freeform 391"/>
              <p:cNvSpPr>
                <a:spLocks/>
              </p:cNvSpPr>
              <p:nvPr/>
            </p:nvSpPr>
            <p:spPr bwMode="auto">
              <a:xfrm>
                <a:off x="3069" y="2734"/>
                <a:ext cx="27" cy="101"/>
              </a:xfrm>
              <a:custGeom>
                <a:avLst/>
                <a:gdLst>
                  <a:gd name="T0" fmla="*/ 0 w 27"/>
                  <a:gd name="T1" fmla="*/ 27 h 101"/>
                  <a:gd name="T2" fmla="*/ 0 w 27"/>
                  <a:gd name="T3" fmla="*/ 94 h 101"/>
                  <a:gd name="T4" fmla="*/ 14 w 27"/>
                  <a:gd name="T5" fmla="*/ 101 h 101"/>
                  <a:gd name="T6" fmla="*/ 20 w 27"/>
                  <a:gd name="T7" fmla="*/ 101 h 101"/>
                  <a:gd name="T8" fmla="*/ 27 w 27"/>
                  <a:gd name="T9" fmla="*/ 67 h 101"/>
                  <a:gd name="T10" fmla="*/ 27 w 27"/>
                  <a:gd name="T11" fmla="*/ 0 h 101"/>
                  <a:gd name="T12" fmla="*/ 7 w 27"/>
                  <a:gd name="T13" fmla="*/ 27 h 101"/>
                  <a:gd name="T14" fmla="*/ 0 w 27"/>
                  <a:gd name="T15" fmla="*/ 27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01"/>
                  <a:gd name="T26" fmla="*/ 27 w 27"/>
                  <a:gd name="T27" fmla="*/ 101 h 1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01">
                    <a:moveTo>
                      <a:pt x="0" y="27"/>
                    </a:moveTo>
                    <a:lnTo>
                      <a:pt x="0" y="94"/>
                    </a:lnTo>
                    <a:lnTo>
                      <a:pt x="14" y="101"/>
                    </a:lnTo>
                    <a:lnTo>
                      <a:pt x="20" y="101"/>
                    </a:lnTo>
                    <a:lnTo>
                      <a:pt x="27" y="67"/>
                    </a:lnTo>
                    <a:lnTo>
                      <a:pt x="27" y="0"/>
                    </a:lnTo>
                    <a:lnTo>
                      <a:pt x="7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5" name="Freeform 392"/>
              <p:cNvSpPr>
                <a:spLocks/>
              </p:cNvSpPr>
              <p:nvPr/>
            </p:nvSpPr>
            <p:spPr bwMode="auto">
              <a:xfrm>
                <a:off x="3116" y="2700"/>
                <a:ext cx="27" cy="135"/>
              </a:xfrm>
              <a:custGeom>
                <a:avLst/>
                <a:gdLst>
                  <a:gd name="T0" fmla="*/ 0 w 27"/>
                  <a:gd name="T1" fmla="*/ 20 h 135"/>
                  <a:gd name="T2" fmla="*/ 0 w 27"/>
                  <a:gd name="T3" fmla="*/ 135 h 135"/>
                  <a:gd name="T4" fmla="*/ 14 w 27"/>
                  <a:gd name="T5" fmla="*/ 135 h 135"/>
                  <a:gd name="T6" fmla="*/ 20 w 27"/>
                  <a:gd name="T7" fmla="*/ 135 h 135"/>
                  <a:gd name="T8" fmla="*/ 27 w 27"/>
                  <a:gd name="T9" fmla="*/ 0 h 135"/>
                  <a:gd name="T10" fmla="*/ 0 w 27"/>
                  <a:gd name="T11" fmla="*/ 2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5"/>
                  <a:gd name="T20" fmla="*/ 27 w 27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5">
                    <a:moveTo>
                      <a:pt x="0" y="20"/>
                    </a:moveTo>
                    <a:lnTo>
                      <a:pt x="0" y="135"/>
                    </a:lnTo>
                    <a:lnTo>
                      <a:pt x="14" y="135"/>
                    </a:lnTo>
                    <a:lnTo>
                      <a:pt x="20" y="135"/>
                    </a:lnTo>
                    <a:lnTo>
                      <a:pt x="27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6" name="Freeform 393"/>
              <p:cNvSpPr>
                <a:spLocks/>
              </p:cNvSpPr>
              <p:nvPr/>
            </p:nvSpPr>
            <p:spPr bwMode="auto">
              <a:xfrm>
                <a:off x="3157" y="2687"/>
                <a:ext cx="33" cy="168"/>
              </a:xfrm>
              <a:custGeom>
                <a:avLst/>
                <a:gdLst>
                  <a:gd name="T0" fmla="*/ 6 w 33"/>
                  <a:gd name="T1" fmla="*/ 7 h 168"/>
                  <a:gd name="T2" fmla="*/ 0 w 33"/>
                  <a:gd name="T3" fmla="*/ 154 h 168"/>
                  <a:gd name="T4" fmla="*/ 6 w 33"/>
                  <a:gd name="T5" fmla="*/ 168 h 168"/>
                  <a:gd name="T6" fmla="*/ 20 w 33"/>
                  <a:gd name="T7" fmla="*/ 161 h 168"/>
                  <a:gd name="T8" fmla="*/ 27 w 33"/>
                  <a:gd name="T9" fmla="*/ 128 h 168"/>
                  <a:gd name="T10" fmla="*/ 33 w 33"/>
                  <a:gd name="T11" fmla="*/ 0 h 168"/>
                  <a:gd name="T12" fmla="*/ 6 w 33"/>
                  <a:gd name="T13" fmla="*/ 7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68"/>
                  <a:gd name="T23" fmla="*/ 33 w 3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68">
                    <a:moveTo>
                      <a:pt x="6" y="7"/>
                    </a:moveTo>
                    <a:lnTo>
                      <a:pt x="0" y="154"/>
                    </a:lnTo>
                    <a:lnTo>
                      <a:pt x="6" y="168"/>
                    </a:lnTo>
                    <a:lnTo>
                      <a:pt x="20" y="161"/>
                    </a:lnTo>
                    <a:lnTo>
                      <a:pt x="27" y="128"/>
                    </a:lnTo>
                    <a:lnTo>
                      <a:pt x="33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7" name="Freeform 394"/>
              <p:cNvSpPr>
                <a:spLocks/>
              </p:cNvSpPr>
              <p:nvPr/>
            </p:nvSpPr>
            <p:spPr bwMode="auto">
              <a:xfrm>
                <a:off x="3210" y="2687"/>
                <a:ext cx="41" cy="188"/>
              </a:xfrm>
              <a:custGeom>
                <a:avLst/>
                <a:gdLst>
                  <a:gd name="T0" fmla="*/ 0 w 41"/>
                  <a:gd name="T1" fmla="*/ 0 h 188"/>
                  <a:gd name="T2" fmla="*/ 0 w 41"/>
                  <a:gd name="T3" fmla="*/ 161 h 188"/>
                  <a:gd name="T4" fmla="*/ 0 w 41"/>
                  <a:gd name="T5" fmla="*/ 181 h 188"/>
                  <a:gd name="T6" fmla="*/ 14 w 41"/>
                  <a:gd name="T7" fmla="*/ 188 h 188"/>
                  <a:gd name="T8" fmla="*/ 21 w 41"/>
                  <a:gd name="T9" fmla="*/ 175 h 188"/>
                  <a:gd name="T10" fmla="*/ 41 w 41"/>
                  <a:gd name="T11" fmla="*/ 0 h 188"/>
                  <a:gd name="T12" fmla="*/ 0 w 41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188"/>
                  <a:gd name="T23" fmla="*/ 41 w 41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188">
                    <a:moveTo>
                      <a:pt x="0" y="0"/>
                    </a:moveTo>
                    <a:lnTo>
                      <a:pt x="0" y="161"/>
                    </a:lnTo>
                    <a:lnTo>
                      <a:pt x="0" y="181"/>
                    </a:lnTo>
                    <a:lnTo>
                      <a:pt x="14" y="188"/>
                    </a:lnTo>
                    <a:lnTo>
                      <a:pt x="21" y="175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8" name="Freeform 395"/>
              <p:cNvSpPr>
                <a:spLocks/>
              </p:cNvSpPr>
              <p:nvPr/>
            </p:nvSpPr>
            <p:spPr bwMode="auto">
              <a:xfrm>
                <a:off x="3264" y="2700"/>
                <a:ext cx="67" cy="54"/>
              </a:xfrm>
              <a:custGeom>
                <a:avLst/>
                <a:gdLst>
                  <a:gd name="T0" fmla="*/ 40 w 67"/>
                  <a:gd name="T1" fmla="*/ 0 h 54"/>
                  <a:gd name="T2" fmla="*/ 7 w 67"/>
                  <a:gd name="T3" fmla="*/ 34 h 54"/>
                  <a:gd name="T4" fmla="*/ 0 w 67"/>
                  <a:gd name="T5" fmla="*/ 41 h 54"/>
                  <a:gd name="T6" fmla="*/ 7 w 67"/>
                  <a:gd name="T7" fmla="*/ 54 h 54"/>
                  <a:gd name="T8" fmla="*/ 20 w 67"/>
                  <a:gd name="T9" fmla="*/ 54 h 54"/>
                  <a:gd name="T10" fmla="*/ 67 w 67"/>
                  <a:gd name="T11" fmla="*/ 20 h 54"/>
                  <a:gd name="T12" fmla="*/ 40 w 67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54"/>
                  <a:gd name="T23" fmla="*/ 67 w 67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54">
                    <a:moveTo>
                      <a:pt x="40" y="0"/>
                    </a:moveTo>
                    <a:lnTo>
                      <a:pt x="7" y="34"/>
                    </a:lnTo>
                    <a:lnTo>
                      <a:pt x="0" y="41"/>
                    </a:lnTo>
                    <a:lnTo>
                      <a:pt x="7" y="54"/>
                    </a:lnTo>
                    <a:lnTo>
                      <a:pt x="20" y="54"/>
                    </a:lnTo>
                    <a:lnTo>
                      <a:pt x="67" y="2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9" name="Freeform 396"/>
              <p:cNvSpPr>
                <a:spLocks/>
              </p:cNvSpPr>
              <p:nvPr/>
            </p:nvSpPr>
            <p:spPr bwMode="auto">
              <a:xfrm>
                <a:off x="3304" y="2731"/>
                <a:ext cx="67" cy="47"/>
              </a:xfrm>
              <a:custGeom>
                <a:avLst/>
                <a:gdLst>
                  <a:gd name="T0" fmla="*/ 47 w 67"/>
                  <a:gd name="T1" fmla="*/ 0 h 47"/>
                  <a:gd name="T2" fmla="*/ 0 w 67"/>
                  <a:gd name="T3" fmla="*/ 33 h 47"/>
                  <a:gd name="T4" fmla="*/ 0 w 67"/>
                  <a:gd name="T5" fmla="*/ 40 h 47"/>
                  <a:gd name="T6" fmla="*/ 6 w 67"/>
                  <a:gd name="T7" fmla="*/ 47 h 47"/>
                  <a:gd name="T8" fmla="*/ 40 w 67"/>
                  <a:gd name="T9" fmla="*/ 33 h 47"/>
                  <a:gd name="T10" fmla="*/ 67 w 67"/>
                  <a:gd name="T11" fmla="*/ 20 h 47"/>
                  <a:gd name="T12" fmla="*/ 47 w 6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47"/>
                  <a:gd name="T23" fmla="*/ 67 w 6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47">
                    <a:moveTo>
                      <a:pt x="47" y="0"/>
                    </a:moveTo>
                    <a:lnTo>
                      <a:pt x="0" y="33"/>
                    </a:lnTo>
                    <a:lnTo>
                      <a:pt x="0" y="40"/>
                    </a:lnTo>
                    <a:lnTo>
                      <a:pt x="6" y="47"/>
                    </a:lnTo>
                    <a:lnTo>
                      <a:pt x="40" y="33"/>
                    </a:lnTo>
                    <a:lnTo>
                      <a:pt x="67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0" name="Freeform 397"/>
              <p:cNvSpPr>
                <a:spLocks/>
              </p:cNvSpPr>
              <p:nvPr/>
            </p:nvSpPr>
            <p:spPr bwMode="auto">
              <a:xfrm>
                <a:off x="3304" y="2761"/>
                <a:ext cx="88" cy="67"/>
              </a:xfrm>
              <a:custGeom>
                <a:avLst/>
                <a:gdLst>
                  <a:gd name="T0" fmla="*/ 68 w 88"/>
                  <a:gd name="T1" fmla="*/ 0 h 67"/>
                  <a:gd name="T2" fmla="*/ 7 w 88"/>
                  <a:gd name="T3" fmla="*/ 47 h 67"/>
                  <a:gd name="T4" fmla="*/ 0 w 88"/>
                  <a:gd name="T5" fmla="*/ 60 h 67"/>
                  <a:gd name="T6" fmla="*/ 0 w 88"/>
                  <a:gd name="T7" fmla="*/ 67 h 67"/>
                  <a:gd name="T8" fmla="*/ 14 w 88"/>
                  <a:gd name="T9" fmla="*/ 67 h 67"/>
                  <a:gd name="T10" fmla="*/ 88 w 88"/>
                  <a:gd name="T11" fmla="*/ 27 h 67"/>
                  <a:gd name="T12" fmla="*/ 68 w 88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"/>
                  <a:gd name="T22" fmla="*/ 0 h 67"/>
                  <a:gd name="T23" fmla="*/ 88 w 88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" h="67">
                    <a:moveTo>
                      <a:pt x="68" y="0"/>
                    </a:moveTo>
                    <a:lnTo>
                      <a:pt x="7" y="47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14" y="67"/>
                    </a:lnTo>
                    <a:lnTo>
                      <a:pt x="88" y="2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1" name="Freeform 398"/>
              <p:cNvSpPr>
                <a:spLocks/>
              </p:cNvSpPr>
              <p:nvPr/>
            </p:nvSpPr>
            <p:spPr bwMode="auto">
              <a:xfrm>
                <a:off x="3325" y="2808"/>
                <a:ext cx="87" cy="74"/>
              </a:xfrm>
              <a:custGeom>
                <a:avLst/>
                <a:gdLst>
                  <a:gd name="T0" fmla="*/ 74 w 87"/>
                  <a:gd name="T1" fmla="*/ 0 h 74"/>
                  <a:gd name="T2" fmla="*/ 6 w 87"/>
                  <a:gd name="T3" fmla="*/ 47 h 74"/>
                  <a:gd name="T4" fmla="*/ 0 w 87"/>
                  <a:gd name="T5" fmla="*/ 60 h 74"/>
                  <a:gd name="T6" fmla="*/ 6 w 87"/>
                  <a:gd name="T7" fmla="*/ 74 h 74"/>
                  <a:gd name="T8" fmla="*/ 13 w 87"/>
                  <a:gd name="T9" fmla="*/ 74 h 74"/>
                  <a:gd name="T10" fmla="*/ 87 w 87"/>
                  <a:gd name="T11" fmla="*/ 27 h 74"/>
                  <a:gd name="T12" fmla="*/ 80 w 87"/>
                  <a:gd name="T13" fmla="*/ 13 h 74"/>
                  <a:gd name="T14" fmla="*/ 74 w 87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74"/>
                  <a:gd name="T26" fmla="*/ 87 w 87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74">
                    <a:moveTo>
                      <a:pt x="74" y="0"/>
                    </a:moveTo>
                    <a:lnTo>
                      <a:pt x="6" y="47"/>
                    </a:lnTo>
                    <a:lnTo>
                      <a:pt x="0" y="60"/>
                    </a:lnTo>
                    <a:lnTo>
                      <a:pt x="6" y="74"/>
                    </a:lnTo>
                    <a:lnTo>
                      <a:pt x="13" y="74"/>
                    </a:lnTo>
                    <a:lnTo>
                      <a:pt x="87" y="27"/>
                    </a:lnTo>
                    <a:lnTo>
                      <a:pt x="80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2" name="Freeform 399"/>
              <p:cNvSpPr>
                <a:spLocks/>
              </p:cNvSpPr>
              <p:nvPr/>
            </p:nvSpPr>
            <p:spPr bwMode="auto">
              <a:xfrm>
                <a:off x="3365" y="2862"/>
                <a:ext cx="47" cy="40"/>
              </a:xfrm>
              <a:custGeom>
                <a:avLst/>
                <a:gdLst>
                  <a:gd name="T0" fmla="*/ 47 w 47"/>
                  <a:gd name="T1" fmla="*/ 0 h 40"/>
                  <a:gd name="T2" fmla="*/ 7 w 47"/>
                  <a:gd name="T3" fmla="*/ 20 h 40"/>
                  <a:gd name="T4" fmla="*/ 0 w 47"/>
                  <a:gd name="T5" fmla="*/ 26 h 40"/>
                  <a:gd name="T6" fmla="*/ 0 w 47"/>
                  <a:gd name="T7" fmla="*/ 40 h 40"/>
                  <a:gd name="T8" fmla="*/ 7 w 47"/>
                  <a:gd name="T9" fmla="*/ 40 h 40"/>
                  <a:gd name="T10" fmla="*/ 34 w 47"/>
                  <a:gd name="T11" fmla="*/ 40 h 40"/>
                  <a:gd name="T12" fmla="*/ 47 w 47"/>
                  <a:gd name="T13" fmla="*/ 33 h 40"/>
                  <a:gd name="T14" fmla="*/ 47 w 47"/>
                  <a:gd name="T15" fmla="*/ 13 h 40"/>
                  <a:gd name="T16" fmla="*/ 47 w 47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47" y="0"/>
                    </a:moveTo>
                    <a:lnTo>
                      <a:pt x="7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7" y="40"/>
                    </a:lnTo>
                    <a:lnTo>
                      <a:pt x="34" y="40"/>
                    </a:lnTo>
                    <a:lnTo>
                      <a:pt x="47" y="33"/>
                    </a:lnTo>
                    <a:lnTo>
                      <a:pt x="47" y="1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3" name="Freeform 400"/>
              <p:cNvSpPr>
                <a:spLocks/>
              </p:cNvSpPr>
              <p:nvPr/>
            </p:nvSpPr>
            <p:spPr bwMode="auto">
              <a:xfrm>
                <a:off x="3271" y="2902"/>
                <a:ext cx="121" cy="67"/>
              </a:xfrm>
              <a:custGeom>
                <a:avLst/>
                <a:gdLst>
                  <a:gd name="T0" fmla="*/ 121 w 121"/>
                  <a:gd name="T1" fmla="*/ 40 h 67"/>
                  <a:gd name="T2" fmla="*/ 13 w 121"/>
                  <a:gd name="T3" fmla="*/ 0 h 67"/>
                  <a:gd name="T4" fmla="*/ 0 w 121"/>
                  <a:gd name="T5" fmla="*/ 0 h 67"/>
                  <a:gd name="T6" fmla="*/ 0 w 121"/>
                  <a:gd name="T7" fmla="*/ 13 h 67"/>
                  <a:gd name="T8" fmla="*/ 13 w 121"/>
                  <a:gd name="T9" fmla="*/ 27 h 67"/>
                  <a:gd name="T10" fmla="*/ 114 w 121"/>
                  <a:gd name="T11" fmla="*/ 67 h 67"/>
                  <a:gd name="T12" fmla="*/ 121 w 121"/>
                  <a:gd name="T13" fmla="*/ 54 h 67"/>
                  <a:gd name="T14" fmla="*/ 121 w 121"/>
                  <a:gd name="T15" fmla="*/ 4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67"/>
                  <a:gd name="T26" fmla="*/ 121 w 121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67">
                    <a:moveTo>
                      <a:pt x="121" y="4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27"/>
                    </a:lnTo>
                    <a:lnTo>
                      <a:pt x="114" y="67"/>
                    </a:lnTo>
                    <a:lnTo>
                      <a:pt x="121" y="54"/>
                    </a:lnTo>
                    <a:lnTo>
                      <a:pt x="121" y="4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4" name="Freeform 401"/>
              <p:cNvSpPr>
                <a:spLocks/>
              </p:cNvSpPr>
              <p:nvPr/>
            </p:nvSpPr>
            <p:spPr bwMode="auto">
              <a:xfrm>
                <a:off x="3264" y="2936"/>
                <a:ext cx="108" cy="60"/>
              </a:xfrm>
              <a:custGeom>
                <a:avLst/>
                <a:gdLst>
                  <a:gd name="T0" fmla="*/ 108 w 108"/>
                  <a:gd name="T1" fmla="*/ 47 h 60"/>
                  <a:gd name="T2" fmla="*/ 14 w 108"/>
                  <a:gd name="T3" fmla="*/ 0 h 60"/>
                  <a:gd name="T4" fmla="*/ 0 w 108"/>
                  <a:gd name="T5" fmla="*/ 0 h 60"/>
                  <a:gd name="T6" fmla="*/ 0 w 108"/>
                  <a:gd name="T7" fmla="*/ 6 h 60"/>
                  <a:gd name="T8" fmla="*/ 7 w 108"/>
                  <a:gd name="T9" fmla="*/ 20 h 60"/>
                  <a:gd name="T10" fmla="*/ 20 w 108"/>
                  <a:gd name="T11" fmla="*/ 26 h 60"/>
                  <a:gd name="T12" fmla="*/ 94 w 108"/>
                  <a:gd name="T13" fmla="*/ 60 h 60"/>
                  <a:gd name="T14" fmla="*/ 108 w 108"/>
                  <a:gd name="T15" fmla="*/ 47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60"/>
                  <a:gd name="T26" fmla="*/ 108 w 108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60">
                    <a:moveTo>
                      <a:pt x="108" y="47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7" y="20"/>
                    </a:lnTo>
                    <a:lnTo>
                      <a:pt x="20" y="26"/>
                    </a:lnTo>
                    <a:lnTo>
                      <a:pt x="94" y="60"/>
                    </a:lnTo>
                    <a:lnTo>
                      <a:pt x="108" y="4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5" name="Freeform 402"/>
              <p:cNvSpPr>
                <a:spLocks/>
              </p:cNvSpPr>
              <p:nvPr/>
            </p:nvSpPr>
            <p:spPr bwMode="auto">
              <a:xfrm>
                <a:off x="3244" y="2969"/>
                <a:ext cx="101" cy="54"/>
              </a:xfrm>
              <a:custGeom>
                <a:avLst/>
                <a:gdLst>
                  <a:gd name="T0" fmla="*/ 101 w 101"/>
                  <a:gd name="T1" fmla="*/ 40 h 54"/>
                  <a:gd name="T2" fmla="*/ 34 w 101"/>
                  <a:gd name="T3" fmla="*/ 7 h 54"/>
                  <a:gd name="T4" fmla="*/ 7 w 101"/>
                  <a:gd name="T5" fmla="*/ 0 h 54"/>
                  <a:gd name="T6" fmla="*/ 7 w 101"/>
                  <a:gd name="T7" fmla="*/ 0 h 54"/>
                  <a:gd name="T8" fmla="*/ 0 w 101"/>
                  <a:gd name="T9" fmla="*/ 7 h 54"/>
                  <a:gd name="T10" fmla="*/ 7 w 101"/>
                  <a:gd name="T11" fmla="*/ 14 h 54"/>
                  <a:gd name="T12" fmla="*/ 20 w 101"/>
                  <a:gd name="T13" fmla="*/ 27 h 54"/>
                  <a:gd name="T14" fmla="*/ 87 w 101"/>
                  <a:gd name="T15" fmla="*/ 54 h 54"/>
                  <a:gd name="T16" fmla="*/ 101 w 101"/>
                  <a:gd name="T17" fmla="*/ 4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54"/>
                  <a:gd name="T29" fmla="*/ 101 w 10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54">
                    <a:moveTo>
                      <a:pt x="101" y="40"/>
                    </a:moveTo>
                    <a:lnTo>
                      <a:pt x="34" y="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20" y="27"/>
                    </a:lnTo>
                    <a:lnTo>
                      <a:pt x="87" y="54"/>
                    </a:lnTo>
                    <a:lnTo>
                      <a:pt x="101" y="4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6" name="Freeform 403"/>
              <p:cNvSpPr>
                <a:spLocks/>
              </p:cNvSpPr>
              <p:nvPr/>
            </p:nvSpPr>
            <p:spPr bwMode="auto">
              <a:xfrm>
                <a:off x="3244" y="3009"/>
                <a:ext cx="67" cy="41"/>
              </a:xfrm>
              <a:custGeom>
                <a:avLst/>
                <a:gdLst>
                  <a:gd name="T0" fmla="*/ 67 w 67"/>
                  <a:gd name="T1" fmla="*/ 27 h 41"/>
                  <a:gd name="T2" fmla="*/ 34 w 67"/>
                  <a:gd name="T3" fmla="*/ 7 h 41"/>
                  <a:gd name="T4" fmla="*/ 0 w 67"/>
                  <a:gd name="T5" fmla="*/ 0 h 41"/>
                  <a:gd name="T6" fmla="*/ 0 w 67"/>
                  <a:gd name="T7" fmla="*/ 0 h 41"/>
                  <a:gd name="T8" fmla="*/ 0 w 67"/>
                  <a:gd name="T9" fmla="*/ 14 h 41"/>
                  <a:gd name="T10" fmla="*/ 34 w 67"/>
                  <a:gd name="T11" fmla="*/ 41 h 41"/>
                  <a:gd name="T12" fmla="*/ 54 w 67"/>
                  <a:gd name="T13" fmla="*/ 34 h 41"/>
                  <a:gd name="T14" fmla="*/ 67 w 67"/>
                  <a:gd name="T15" fmla="*/ 27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41"/>
                  <a:gd name="T26" fmla="*/ 67 w 67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41">
                    <a:moveTo>
                      <a:pt x="67" y="27"/>
                    </a:moveTo>
                    <a:lnTo>
                      <a:pt x="34" y="7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4" y="41"/>
                    </a:lnTo>
                    <a:lnTo>
                      <a:pt x="54" y="34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7" name="Freeform 404"/>
              <p:cNvSpPr>
                <a:spLocks/>
              </p:cNvSpPr>
              <p:nvPr/>
            </p:nvSpPr>
            <p:spPr bwMode="auto">
              <a:xfrm>
                <a:off x="3160" y="3009"/>
                <a:ext cx="61" cy="53"/>
              </a:xfrm>
              <a:custGeom>
                <a:avLst/>
                <a:gdLst>
                  <a:gd name="T0" fmla="*/ 27 w 61"/>
                  <a:gd name="T1" fmla="*/ 53 h 53"/>
                  <a:gd name="T2" fmla="*/ 61 w 61"/>
                  <a:gd name="T3" fmla="*/ 13 h 53"/>
                  <a:gd name="T4" fmla="*/ 61 w 61"/>
                  <a:gd name="T5" fmla="*/ 6 h 53"/>
                  <a:gd name="T6" fmla="*/ 54 w 61"/>
                  <a:gd name="T7" fmla="*/ 0 h 53"/>
                  <a:gd name="T8" fmla="*/ 41 w 61"/>
                  <a:gd name="T9" fmla="*/ 0 h 53"/>
                  <a:gd name="T10" fmla="*/ 0 w 61"/>
                  <a:gd name="T11" fmla="*/ 40 h 53"/>
                  <a:gd name="T12" fmla="*/ 14 w 61"/>
                  <a:gd name="T13" fmla="*/ 47 h 53"/>
                  <a:gd name="T14" fmla="*/ 27 w 61"/>
                  <a:gd name="T15" fmla="*/ 53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53"/>
                  <a:gd name="T26" fmla="*/ 61 w 61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53">
                    <a:moveTo>
                      <a:pt x="27" y="53"/>
                    </a:moveTo>
                    <a:lnTo>
                      <a:pt x="61" y="13"/>
                    </a:lnTo>
                    <a:lnTo>
                      <a:pt x="61" y="6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14" y="47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8" name="Freeform 405"/>
              <p:cNvSpPr>
                <a:spLocks/>
              </p:cNvSpPr>
              <p:nvPr/>
            </p:nvSpPr>
            <p:spPr bwMode="auto">
              <a:xfrm>
                <a:off x="3104" y="2932"/>
                <a:ext cx="127" cy="107"/>
              </a:xfrm>
              <a:custGeom>
                <a:avLst/>
                <a:gdLst>
                  <a:gd name="T0" fmla="*/ 33 w 127"/>
                  <a:gd name="T1" fmla="*/ 107 h 107"/>
                  <a:gd name="T2" fmla="*/ 94 w 127"/>
                  <a:gd name="T3" fmla="*/ 47 h 107"/>
                  <a:gd name="T4" fmla="*/ 127 w 127"/>
                  <a:gd name="T5" fmla="*/ 13 h 107"/>
                  <a:gd name="T6" fmla="*/ 127 w 127"/>
                  <a:gd name="T7" fmla="*/ 7 h 107"/>
                  <a:gd name="T8" fmla="*/ 121 w 127"/>
                  <a:gd name="T9" fmla="*/ 0 h 107"/>
                  <a:gd name="T10" fmla="*/ 107 w 127"/>
                  <a:gd name="T11" fmla="*/ 0 h 107"/>
                  <a:gd name="T12" fmla="*/ 94 w 127"/>
                  <a:gd name="T13" fmla="*/ 7 h 107"/>
                  <a:gd name="T14" fmla="*/ 0 w 127"/>
                  <a:gd name="T15" fmla="*/ 87 h 107"/>
                  <a:gd name="T16" fmla="*/ 13 w 127"/>
                  <a:gd name="T17" fmla="*/ 101 h 107"/>
                  <a:gd name="T18" fmla="*/ 33 w 127"/>
                  <a:gd name="T19" fmla="*/ 107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"/>
                  <a:gd name="T31" fmla="*/ 0 h 107"/>
                  <a:gd name="T32" fmla="*/ 127 w 127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" h="107">
                    <a:moveTo>
                      <a:pt x="33" y="107"/>
                    </a:moveTo>
                    <a:lnTo>
                      <a:pt x="94" y="47"/>
                    </a:lnTo>
                    <a:lnTo>
                      <a:pt x="127" y="13"/>
                    </a:lnTo>
                    <a:lnTo>
                      <a:pt x="127" y="7"/>
                    </a:lnTo>
                    <a:lnTo>
                      <a:pt x="121" y="0"/>
                    </a:lnTo>
                    <a:lnTo>
                      <a:pt x="107" y="0"/>
                    </a:lnTo>
                    <a:lnTo>
                      <a:pt x="94" y="7"/>
                    </a:lnTo>
                    <a:lnTo>
                      <a:pt x="0" y="87"/>
                    </a:lnTo>
                    <a:lnTo>
                      <a:pt x="13" y="101"/>
                    </a:lnTo>
                    <a:lnTo>
                      <a:pt x="33" y="10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29" name="Freeform 406"/>
              <p:cNvSpPr>
                <a:spLocks/>
              </p:cNvSpPr>
              <p:nvPr/>
            </p:nvSpPr>
            <p:spPr bwMode="auto">
              <a:xfrm>
                <a:off x="3063" y="2898"/>
                <a:ext cx="135" cy="108"/>
              </a:xfrm>
              <a:custGeom>
                <a:avLst/>
                <a:gdLst>
                  <a:gd name="T0" fmla="*/ 27 w 135"/>
                  <a:gd name="T1" fmla="*/ 108 h 108"/>
                  <a:gd name="T2" fmla="*/ 135 w 135"/>
                  <a:gd name="T3" fmla="*/ 7 h 108"/>
                  <a:gd name="T4" fmla="*/ 128 w 135"/>
                  <a:gd name="T5" fmla="*/ 0 h 108"/>
                  <a:gd name="T6" fmla="*/ 121 w 135"/>
                  <a:gd name="T7" fmla="*/ 0 h 108"/>
                  <a:gd name="T8" fmla="*/ 108 w 135"/>
                  <a:gd name="T9" fmla="*/ 0 h 108"/>
                  <a:gd name="T10" fmla="*/ 0 w 135"/>
                  <a:gd name="T11" fmla="*/ 81 h 108"/>
                  <a:gd name="T12" fmla="*/ 14 w 135"/>
                  <a:gd name="T13" fmla="*/ 101 h 108"/>
                  <a:gd name="T14" fmla="*/ 27 w 135"/>
                  <a:gd name="T15" fmla="*/ 108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5"/>
                  <a:gd name="T25" fmla="*/ 0 h 108"/>
                  <a:gd name="T26" fmla="*/ 135 w 135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5" h="108">
                    <a:moveTo>
                      <a:pt x="27" y="108"/>
                    </a:moveTo>
                    <a:lnTo>
                      <a:pt x="135" y="7"/>
                    </a:lnTo>
                    <a:lnTo>
                      <a:pt x="128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0" y="81"/>
                    </a:lnTo>
                    <a:lnTo>
                      <a:pt x="14" y="101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30" name="Freeform 407"/>
              <p:cNvSpPr>
                <a:spLocks/>
              </p:cNvSpPr>
              <p:nvPr/>
            </p:nvSpPr>
            <p:spPr bwMode="auto">
              <a:xfrm>
                <a:off x="3043" y="2868"/>
                <a:ext cx="108" cy="94"/>
              </a:xfrm>
              <a:custGeom>
                <a:avLst/>
                <a:gdLst>
                  <a:gd name="T0" fmla="*/ 14 w 108"/>
                  <a:gd name="T1" fmla="*/ 94 h 94"/>
                  <a:gd name="T2" fmla="*/ 101 w 108"/>
                  <a:gd name="T3" fmla="*/ 20 h 94"/>
                  <a:gd name="T4" fmla="*/ 108 w 108"/>
                  <a:gd name="T5" fmla="*/ 7 h 94"/>
                  <a:gd name="T6" fmla="*/ 101 w 108"/>
                  <a:gd name="T7" fmla="*/ 0 h 94"/>
                  <a:gd name="T8" fmla="*/ 87 w 108"/>
                  <a:gd name="T9" fmla="*/ 0 h 94"/>
                  <a:gd name="T10" fmla="*/ 0 w 108"/>
                  <a:gd name="T11" fmla="*/ 61 h 94"/>
                  <a:gd name="T12" fmla="*/ 0 w 108"/>
                  <a:gd name="T13" fmla="*/ 74 h 94"/>
                  <a:gd name="T14" fmla="*/ 14 w 108"/>
                  <a:gd name="T15" fmla="*/ 94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94"/>
                  <a:gd name="T26" fmla="*/ 108 w 108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94">
                    <a:moveTo>
                      <a:pt x="14" y="94"/>
                    </a:moveTo>
                    <a:lnTo>
                      <a:pt x="101" y="20"/>
                    </a:lnTo>
                    <a:lnTo>
                      <a:pt x="108" y="7"/>
                    </a:lnTo>
                    <a:lnTo>
                      <a:pt x="101" y="0"/>
                    </a:lnTo>
                    <a:lnTo>
                      <a:pt x="87" y="0"/>
                    </a:lnTo>
                    <a:lnTo>
                      <a:pt x="0" y="61"/>
                    </a:lnTo>
                    <a:lnTo>
                      <a:pt x="0" y="74"/>
                    </a:lnTo>
                    <a:lnTo>
                      <a:pt x="14" y="94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31" name="Freeform 408"/>
              <p:cNvSpPr>
                <a:spLocks/>
              </p:cNvSpPr>
              <p:nvPr/>
            </p:nvSpPr>
            <p:spPr bwMode="auto">
              <a:xfrm>
                <a:off x="3036" y="2848"/>
                <a:ext cx="74" cy="54"/>
              </a:xfrm>
              <a:custGeom>
                <a:avLst/>
                <a:gdLst>
                  <a:gd name="T0" fmla="*/ 0 w 74"/>
                  <a:gd name="T1" fmla="*/ 54 h 54"/>
                  <a:gd name="T2" fmla="*/ 74 w 74"/>
                  <a:gd name="T3" fmla="*/ 7 h 54"/>
                  <a:gd name="T4" fmla="*/ 74 w 74"/>
                  <a:gd name="T5" fmla="*/ 0 h 54"/>
                  <a:gd name="T6" fmla="*/ 60 w 74"/>
                  <a:gd name="T7" fmla="*/ 0 h 54"/>
                  <a:gd name="T8" fmla="*/ 47 w 74"/>
                  <a:gd name="T9" fmla="*/ 0 h 54"/>
                  <a:gd name="T10" fmla="*/ 0 w 74"/>
                  <a:gd name="T11" fmla="*/ 27 h 54"/>
                  <a:gd name="T12" fmla="*/ 0 w 74"/>
                  <a:gd name="T13" fmla="*/ 40 h 54"/>
                  <a:gd name="T14" fmla="*/ 0 w 74"/>
                  <a:gd name="T15" fmla="*/ 54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54"/>
                  <a:gd name="T26" fmla="*/ 74 w 74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54">
                    <a:moveTo>
                      <a:pt x="0" y="54"/>
                    </a:moveTo>
                    <a:lnTo>
                      <a:pt x="74" y="7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0" y="27"/>
                    </a:lnTo>
                    <a:lnTo>
                      <a:pt x="0" y="4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32" name="Freeform 409"/>
              <p:cNvSpPr>
                <a:spLocks/>
              </p:cNvSpPr>
              <p:nvPr/>
            </p:nvSpPr>
            <p:spPr bwMode="auto">
              <a:xfrm>
                <a:off x="3251" y="2781"/>
                <a:ext cx="33" cy="114"/>
              </a:xfrm>
              <a:custGeom>
                <a:avLst/>
                <a:gdLst>
                  <a:gd name="T0" fmla="*/ 13 w 33"/>
                  <a:gd name="T1" fmla="*/ 114 h 114"/>
                  <a:gd name="T2" fmla="*/ 27 w 33"/>
                  <a:gd name="T3" fmla="*/ 94 h 114"/>
                  <a:gd name="T4" fmla="*/ 33 w 33"/>
                  <a:gd name="T5" fmla="*/ 60 h 114"/>
                  <a:gd name="T6" fmla="*/ 33 w 33"/>
                  <a:gd name="T7" fmla="*/ 27 h 114"/>
                  <a:gd name="T8" fmla="*/ 27 w 33"/>
                  <a:gd name="T9" fmla="*/ 7 h 114"/>
                  <a:gd name="T10" fmla="*/ 20 w 33"/>
                  <a:gd name="T11" fmla="*/ 0 h 114"/>
                  <a:gd name="T12" fmla="*/ 13 w 33"/>
                  <a:gd name="T13" fmla="*/ 7 h 114"/>
                  <a:gd name="T14" fmla="*/ 0 w 33"/>
                  <a:gd name="T15" fmla="*/ 40 h 114"/>
                  <a:gd name="T16" fmla="*/ 0 w 33"/>
                  <a:gd name="T17" fmla="*/ 81 h 114"/>
                  <a:gd name="T18" fmla="*/ 0 w 33"/>
                  <a:gd name="T19" fmla="*/ 101 h 114"/>
                  <a:gd name="T20" fmla="*/ 13 w 33"/>
                  <a:gd name="T21" fmla="*/ 114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4"/>
                  <a:gd name="T35" fmla="*/ 33 w 33"/>
                  <a:gd name="T36" fmla="*/ 114 h 1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4">
                    <a:moveTo>
                      <a:pt x="13" y="114"/>
                    </a:moveTo>
                    <a:lnTo>
                      <a:pt x="27" y="94"/>
                    </a:lnTo>
                    <a:lnTo>
                      <a:pt x="33" y="60"/>
                    </a:lnTo>
                    <a:lnTo>
                      <a:pt x="33" y="27"/>
                    </a:lnTo>
                    <a:lnTo>
                      <a:pt x="27" y="7"/>
                    </a:lnTo>
                    <a:lnTo>
                      <a:pt x="20" y="0"/>
                    </a:lnTo>
                    <a:lnTo>
                      <a:pt x="13" y="7"/>
                    </a:lnTo>
                    <a:lnTo>
                      <a:pt x="0" y="40"/>
                    </a:lnTo>
                    <a:lnTo>
                      <a:pt x="0" y="81"/>
                    </a:lnTo>
                    <a:lnTo>
                      <a:pt x="0" y="101"/>
                    </a:lnTo>
                    <a:lnTo>
                      <a:pt x="13" y="114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33" name="Oval 410"/>
              <p:cNvSpPr>
                <a:spLocks noChangeArrowheads="1"/>
              </p:cNvSpPr>
              <p:nvPr/>
            </p:nvSpPr>
            <p:spPr bwMode="auto">
              <a:xfrm>
                <a:off x="3030" y="2680"/>
                <a:ext cx="383" cy="38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7606" name="Oval 435"/>
            <p:cNvSpPr>
              <a:spLocks noChangeArrowheads="1"/>
            </p:cNvSpPr>
            <p:nvPr/>
          </p:nvSpPr>
          <p:spPr bwMode="auto">
            <a:xfrm>
              <a:off x="2504" y="2650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7607" name="Group 421"/>
            <p:cNvGrpSpPr>
              <a:grpSpLocks/>
            </p:cNvGrpSpPr>
            <p:nvPr/>
          </p:nvGrpSpPr>
          <p:grpSpPr bwMode="auto">
            <a:xfrm>
              <a:off x="3224" y="3104"/>
              <a:ext cx="94" cy="639"/>
              <a:chOff x="3204" y="3056"/>
              <a:chExt cx="94" cy="639"/>
            </a:xfrm>
          </p:grpSpPr>
          <p:sp>
            <p:nvSpPr>
              <p:cNvPr id="67611" name="Freeform 422"/>
              <p:cNvSpPr>
                <a:spLocks/>
              </p:cNvSpPr>
              <p:nvPr/>
            </p:nvSpPr>
            <p:spPr bwMode="auto">
              <a:xfrm>
                <a:off x="3204" y="3056"/>
                <a:ext cx="67" cy="74"/>
              </a:xfrm>
              <a:custGeom>
                <a:avLst/>
                <a:gdLst>
                  <a:gd name="T0" fmla="*/ 27 w 67"/>
                  <a:gd name="T1" fmla="*/ 0 h 74"/>
                  <a:gd name="T2" fmla="*/ 67 w 67"/>
                  <a:gd name="T3" fmla="*/ 68 h 74"/>
                  <a:gd name="T4" fmla="*/ 33 w 67"/>
                  <a:gd name="T5" fmla="*/ 48 h 74"/>
                  <a:gd name="T6" fmla="*/ 0 w 67"/>
                  <a:gd name="T7" fmla="*/ 74 h 74"/>
                  <a:gd name="T8" fmla="*/ 27 w 6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4"/>
                  <a:gd name="T17" fmla="*/ 67 w 67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4">
                    <a:moveTo>
                      <a:pt x="27" y="0"/>
                    </a:moveTo>
                    <a:lnTo>
                      <a:pt x="67" y="68"/>
                    </a:lnTo>
                    <a:lnTo>
                      <a:pt x="33" y="48"/>
                    </a:lnTo>
                    <a:lnTo>
                      <a:pt x="0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66FFFF"/>
              </a:solidFill>
              <a:ln w="11113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2" name="Line 423"/>
              <p:cNvSpPr>
                <a:spLocks noChangeShapeType="1"/>
              </p:cNvSpPr>
              <p:nvPr/>
            </p:nvSpPr>
            <p:spPr bwMode="auto">
              <a:xfrm>
                <a:off x="3237" y="3104"/>
                <a:ext cx="61" cy="591"/>
              </a:xfrm>
              <a:prstGeom prst="line">
                <a:avLst/>
              </a:prstGeom>
              <a:noFill/>
              <a:ln w="11113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7608" name="Group 418"/>
            <p:cNvGrpSpPr>
              <a:grpSpLocks/>
            </p:cNvGrpSpPr>
            <p:nvPr/>
          </p:nvGrpSpPr>
          <p:grpSpPr bwMode="auto">
            <a:xfrm>
              <a:off x="3298" y="3096"/>
              <a:ext cx="127" cy="384"/>
              <a:chOff x="3278" y="3056"/>
              <a:chExt cx="127" cy="384"/>
            </a:xfrm>
          </p:grpSpPr>
          <p:sp>
            <p:nvSpPr>
              <p:cNvPr id="67609" name="Freeform 419"/>
              <p:cNvSpPr>
                <a:spLocks/>
              </p:cNvSpPr>
              <p:nvPr/>
            </p:nvSpPr>
            <p:spPr bwMode="auto">
              <a:xfrm>
                <a:off x="3278" y="3056"/>
                <a:ext cx="67" cy="81"/>
              </a:xfrm>
              <a:custGeom>
                <a:avLst/>
                <a:gdLst>
                  <a:gd name="T0" fmla="*/ 13 w 67"/>
                  <a:gd name="T1" fmla="*/ 0 h 81"/>
                  <a:gd name="T2" fmla="*/ 67 w 67"/>
                  <a:gd name="T3" fmla="*/ 61 h 81"/>
                  <a:gd name="T4" fmla="*/ 26 w 67"/>
                  <a:gd name="T5" fmla="*/ 48 h 81"/>
                  <a:gd name="T6" fmla="*/ 0 w 67"/>
                  <a:gd name="T7" fmla="*/ 81 h 81"/>
                  <a:gd name="T8" fmla="*/ 13 w 67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1"/>
                  <a:gd name="T17" fmla="*/ 67 w 67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1">
                    <a:moveTo>
                      <a:pt x="13" y="0"/>
                    </a:moveTo>
                    <a:lnTo>
                      <a:pt x="67" y="61"/>
                    </a:lnTo>
                    <a:lnTo>
                      <a:pt x="26" y="48"/>
                    </a:lnTo>
                    <a:lnTo>
                      <a:pt x="0" y="8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7610" name="Line 420"/>
              <p:cNvSpPr>
                <a:spLocks noChangeShapeType="1"/>
              </p:cNvSpPr>
              <p:nvPr/>
            </p:nvSpPr>
            <p:spPr bwMode="auto">
              <a:xfrm>
                <a:off x="3304" y="3104"/>
                <a:ext cx="101" cy="336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"/>
                <a:ea typeface="ＭＳ Ｐゴシック" charset="-128"/>
                <a:cs typeface="Times"/>
              </a:rPr>
              <a:t>Hyper</a:t>
            </a:r>
            <a:r>
              <a:rPr lang="en-US">
                <a:solidFill>
                  <a:schemeClr val="tx1"/>
                </a:solidFill>
                <a:latin typeface="Times"/>
                <a:ea typeface="ＭＳ Ｐゴシック" charset="-128"/>
                <a:cs typeface="Times"/>
              </a:rPr>
              <a:t>eutectoid Steel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636424" y="794293"/>
            <a:ext cx="5753099" cy="3859213"/>
            <a:chOff x="598" y="738"/>
            <a:chExt cx="3624" cy="2431"/>
          </a:xfrm>
        </p:grpSpPr>
        <p:sp>
          <p:nvSpPr>
            <p:cNvPr id="73846" name="Line 6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47" name="Rectangle 7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48" name="Freeform 8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17 h 1398"/>
                <a:gd name="T2" fmla="*/ 66 w 934"/>
                <a:gd name="T3" fmla="*/ 0 h 1398"/>
                <a:gd name="T4" fmla="*/ 546 w 934"/>
                <a:gd name="T5" fmla="*/ 335 h 1398"/>
                <a:gd name="T6" fmla="*/ 570 w 934"/>
                <a:gd name="T7" fmla="*/ 353 h 1398"/>
                <a:gd name="T8" fmla="*/ 346 w 934"/>
                <a:gd name="T9" fmla="*/ 619 h 1398"/>
                <a:gd name="T10" fmla="*/ 271 w 934"/>
                <a:gd name="T11" fmla="*/ 706 h 1398"/>
                <a:gd name="T12" fmla="*/ 206 w 934"/>
                <a:gd name="T13" fmla="*/ 780 h 1398"/>
                <a:gd name="T14" fmla="*/ 177 w 934"/>
                <a:gd name="T15" fmla="*/ 774 h 1398"/>
                <a:gd name="T16" fmla="*/ 147 w 934"/>
                <a:gd name="T17" fmla="*/ 750 h 1398"/>
                <a:gd name="T18" fmla="*/ 119 w 934"/>
                <a:gd name="T19" fmla="*/ 725 h 1398"/>
                <a:gd name="T20" fmla="*/ 82 w 934"/>
                <a:gd name="T21" fmla="*/ 691 h 1398"/>
                <a:gd name="T22" fmla="*/ 57 w 934"/>
                <a:gd name="T23" fmla="*/ 657 h 1398"/>
                <a:gd name="T24" fmla="*/ 25 w 934"/>
                <a:gd name="T25" fmla="*/ 617 h 1398"/>
                <a:gd name="T26" fmla="*/ 0 w 934"/>
                <a:gd name="T27" fmla="*/ 575 h 1398"/>
                <a:gd name="T28" fmla="*/ 7 w 934"/>
                <a:gd name="T29" fmla="*/ 117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49" name="Freeform 9"/>
            <p:cNvSpPr>
              <a:spLocks/>
            </p:cNvSpPr>
            <p:nvPr/>
          </p:nvSpPr>
          <p:spPr bwMode="auto">
            <a:xfrm>
              <a:off x="1333" y="991"/>
              <a:ext cx="890" cy="1314"/>
            </a:xfrm>
            <a:custGeom>
              <a:avLst/>
              <a:gdLst>
                <a:gd name="T0" fmla="*/ 7 w 934"/>
                <a:gd name="T1" fmla="*/ 118 h 1392"/>
                <a:gd name="T2" fmla="*/ 62 w 934"/>
                <a:gd name="T3" fmla="*/ 0 h 1392"/>
                <a:gd name="T4" fmla="*/ 552 w 934"/>
                <a:gd name="T5" fmla="*/ 333 h 1392"/>
                <a:gd name="T6" fmla="*/ 576 w 934"/>
                <a:gd name="T7" fmla="*/ 352 h 1392"/>
                <a:gd name="T8" fmla="*/ 348 w 934"/>
                <a:gd name="T9" fmla="*/ 620 h 1392"/>
                <a:gd name="T10" fmla="*/ 269 w 934"/>
                <a:gd name="T11" fmla="*/ 706 h 1392"/>
                <a:gd name="T12" fmla="*/ 208 w 934"/>
                <a:gd name="T13" fmla="*/ 783 h 1392"/>
                <a:gd name="T14" fmla="*/ 174 w 934"/>
                <a:gd name="T15" fmla="*/ 773 h 1392"/>
                <a:gd name="T16" fmla="*/ 150 w 934"/>
                <a:gd name="T17" fmla="*/ 756 h 1392"/>
                <a:gd name="T18" fmla="*/ 116 w 934"/>
                <a:gd name="T19" fmla="*/ 727 h 1392"/>
                <a:gd name="T20" fmla="*/ 83 w 934"/>
                <a:gd name="T21" fmla="*/ 691 h 1392"/>
                <a:gd name="T22" fmla="*/ 59 w 934"/>
                <a:gd name="T23" fmla="*/ 658 h 1392"/>
                <a:gd name="T24" fmla="*/ 22 w 934"/>
                <a:gd name="T25" fmla="*/ 620 h 1392"/>
                <a:gd name="T26" fmla="*/ 0 w 934"/>
                <a:gd name="T27" fmla="*/ 574 h 1392"/>
                <a:gd name="T28" fmla="*/ 0 w 934"/>
                <a:gd name="T29" fmla="*/ 113 h 1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2"/>
                <a:gd name="T47" fmla="*/ 934 w 934"/>
                <a:gd name="T48" fmla="*/ 1392 h 1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2">
                  <a:moveTo>
                    <a:pt x="7" y="209"/>
                  </a:moveTo>
                  <a:lnTo>
                    <a:pt x="101" y="0"/>
                  </a:lnTo>
                  <a:lnTo>
                    <a:pt x="894" y="592"/>
                  </a:lnTo>
                  <a:lnTo>
                    <a:pt x="934" y="626"/>
                  </a:lnTo>
                  <a:lnTo>
                    <a:pt x="564" y="1103"/>
                  </a:lnTo>
                  <a:lnTo>
                    <a:pt x="437" y="1257"/>
                  </a:lnTo>
                  <a:lnTo>
                    <a:pt x="336" y="1392"/>
                  </a:lnTo>
                  <a:lnTo>
                    <a:pt x="282" y="1378"/>
                  </a:lnTo>
                  <a:lnTo>
                    <a:pt x="242" y="1345"/>
                  </a:lnTo>
                  <a:lnTo>
                    <a:pt x="188" y="1291"/>
                  </a:lnTo>
                  <a:lnTo>
                    <a:pt x="134" y="1230"/>
                  </a:lnTo>
                  <a:lnTo>
                    <a:pt x="94" y="1170"/>
                  </a:lnTo>
                  <a:lnTo>
                    <a:pt x="33" y="1103"/>
                  </a:lnTo>
                  <a:lnTo>
                    <a:pt x="0" y="1022"/>
                  </a:lnTo>
                  <a:lnTo>
                    <a:pt x="0" y="20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0" name="Freeform 10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57 h 834"/>
                <a:gd name="T4" fmla="*/ 112 w 2937"/>
                <a:gd name="T5" fmla="*/ 88 h 834"/>
                <a:gd name="T6" fmla="*/ 173 w 2937"/>
                <a:gd name="T7" fmla="*/ 114 h 834"/>
                <a:gd name="T8" fmla="*/ 248 w 2937"/>
                <a:gd name="T9" fmla="*/ 138 h 834"/>
                <a:gd name="T10" fmla="*/ 475 w 2937"/>
                <a:gd name="T11" fmla="*/ 211 h 834"/>
                <a:gd name="T12" fmla="*/ 737 w 2937"/>
                <a:gd name="T13" fmla="*/ 300 h 834"/>
                <a:gd name="T14" fmla="*/ 1005 w 2937"/>
                <a:gd name="T15" fmla="*/ 400 h 834"/>
                <a:gd name="T16" fmla="*/ 1167 w 2937"/>
                <a:gd name="T17" fmla="*/ 472 h 834"/>
                <a:gd name="T18" fmla="*/ 1275 w 2937"/>
                <a:gd name="T19" fmla="*/ 438 h 834"/>
                <a:gd name="T20" fmla="*/ 1449 w 2937"/>
                <a:gd name="T21" fmla="*/ 408 h 834"/>
                <a:gd name="T22" fmla="*/ 1632 w 2937"/>
                <a:gd name="T23" fmla="*/ 377 h 834"/>
                <a:gd name="T24" fmla="*/ 1750 w 2937"/>
                <a:gd name="T25" fmla="*/ 366 h 834"/>
                <a:gd name="T26" fmla="*/ 1809 w 2937"/>
                <a:gd name="T27" fmla="*/ 363 h 834"/>
                <a:gd name="T28" fmla="*/ 1809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1" name="Freeform 11"/>
            <p:cNvSpPr>
              <a:spLocks/>
            </p:cNvSpPr>
            <p:nvPr/>
          </p:nvSpPr>
          <p:spPr bwMode="auto">
            <a:xfrm>
              <a:off x="1333" y="788"/>
              <a:ext cx="2792" cy="788"/>
            </a:xfrm>
            <a:custGeom>
              <a:avLst/>
              <a:gdLst>
                <a:gd name="T0" fmla="*/ 0 w 2930"/>
                <a:gd name="T1" fmla="*/ 0 h 834"/>
                <a:gd name="T2" fmla="*/ 0 w 2930"/>
                <a:gd name="T3" fmla="*/ 61 h 834"/>
                <a:gd name="T4" fmla="*/ 109 w 2930"/>
                <a:gd name="T5" fmla="*/ 92 h 834"/>
                <a:gd name="T6" fmla="*/ 170 w 2930"/>
                <a:gd name="T7" fmla="*/ 118 h 834"/>
                <a:gd name="T8" fmla="*/ 244 w 2930"/>
                <a:gd name="T9" fmla="*/ 141 h 834"/>
                <a:gd name="T10" fmla="*/ 473 w 2930"/>
                <a:gd name="T11" fmla="*/ 211 h 834"/>
                <a:gd name="T12" fmla="*/ 735 w 2930"/>
                <a:gd name="T13" fmla="*/ 305 h 834"/>
                <a:gd name="T14" fmla="*/ 1003 w 2930"/>
                <a:gd name="T15" fmla="*/ 400 h 834"/>
                <a:gd name="T16" fmla="*/ 1165 w 2930"/>
                <a:gd name="T17" fmla="*/ 472 h 834"/>
                <a:gd name="T18" fmla="*/ 1274 w 2930"/>
                <a:gd name="T19" fmla="*/ 443 h 834"/>
                <a:gd name="T20" fmla="*/ 1447 w 2930"/>
                <a:gd name="T21" fmla="*/ 408 h 834"/>
                <a:gd name="T22" fmla="*/ 1629 w 2930"/>
                <a:gd name="T23" fmla="*/ 381 h 834"/>
                <a:gd name="T24" fmla="*/ 1750 w 2930"/>
                <a:gd name="T25" fmla="*/ 369 h 834"/>
                <a:gd name="T26" fmla="*/ 1810 w 2930"/>
                <a:gd name="T27" fmla="*/ 366 h 834"/>
                <a:gd name="T28" fmla="*/ 1810 w 2930"/>
                <a:gd name="T29" fmla="*/ 0 h 834"/>
                <a:gd name="T30" fmla="*/ 0 w 2930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0"/>
                <a:gd name="T49" fmla="*/ 0 h 834"/>
                <a:gd name="T50" fmla="*/ 2930 w 2930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0" h="834">
                  <a:moveTo>
                    <a:pt x="0" y="0"/>
                  </a:moveTo>
                  <a:lnTo>
                    <a:pt x="0" y="108"/>
                  </a:lnTo>
                  <a:lnTo>
                    <a:pt x="175" y="162"/>
                  </a:lnTo>
                  <a:lnTo>
                    <a:pt x="275" y="209"/>
                  </a:lnTo>
                  <a:lnTo>
                    <a:pt x="396" y="249"/>
                  </a:lnTo>
                  <a:lnTo>
                    <a:pt x="766" y="370"/>
                  </a:lnTo>
                  <a:lnTo>
                    <a:pt x="1189" y="538"/>
                  </a:lnTo>
                  <a:lnTo>
                    <a:pt x="1626" y="706"/>
                  </a:lnTo>
                  <a:lnTo>
                    <a:pt x="1888" y="834"/>
                  </a:lnTo>
                  <a:lnTo>
                    <a:pt x="2063" y="780"/>
                  </a:lnTo>
                  <a:lnTo>
                    <a:pt x="2345" y="720"/>
                  </a:lnTo>
                  <a:lnTo>
                    <a:pt x="2641" y="672"/>
                  </a:lnTo>
                  <a:lnTo>
                    <a:pt x="2836" y="652"/>
                  </a:lnTo>
                  <a:lnTo>
                    <a:pt x="2930" y="646"/>
                  </a:lnTo>
                  <a:lnTo>
                    <a:pt x="29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2" name="Freeform 12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25 w 41"/>
                <a:gd name="T3" fmla="*/ 199 h 961"/>
                <a:gd name="T4" fmla="*/ 0 w 41"/>
                <a:gd name="T5" fmla="*/ 540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3" name="Freeform 13"/>
            <p:cNvSpPr>
              <a:spLocks/>
            </p:cNvSpPr>
            <p:nvPr/>
          </p:nvSpPr>
          <p:spPr bwMode="auto">
            <a:xfrm>
              <a:off x="1331" y="1982"/>
              <a:ext cx="32" cy="900"/>
            </a:xfrm>
            <a:custGeom>
              <a:avLst/>
              <a:gdLst>
                <a:gd name="T0" fmla="*/ 0 w 34"/>
                <a:gd name="T1" fmla="*/ 0 h 954"/>
                <a:gd name="T2" fmla="*/ 19 w 34"/>
                <a:gd name="T3" fmla="*/ 193 h 954"/>
                <a:gd name="T4" fmla="*/ 0 w 34"/>
                <a:gd name="T5" fmla="*/ 533 h 954"/>
                <a:gd name="T6" fmla="*/ 0 w 34"/>
                <a:gd name="T7" fmla="*/ 0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54"/>
                <a:gd name="T14" fmla="*/ 34 w 34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54">
                  <a:moveTo>
                    <a:pt x="0" y="0"/>
                  </a:moveTo>
                  <a:lnTo>
                    <a:pt x="34" y="349"/>
                  </a:lnTo>
                  <a:lnTo>
                    <a:pt x="0" y="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4" name="Line 14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5" name="Line 15"/>
            <p:cNvSpPr>
              <a:spLocks noChangeShapeType="1"/>
            </p:cNvSpPr>
            <p:nvPr/>
          </p:nvSpPr>
          <p:spPr bwMode="auto">
            <a:xfrm>
              <a:off x="1385" y="986"/>
              <a:ext cx="19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6" name="Freeform 16"/>
            <p:cNvSpPr>
              <a:spLocks/>
            </p:cNvSpPr>
            <p:nvPr/>
          </p:nvSpPr>
          <p:spPr bwMode="auto">
            <a:xfrm>
              <a:off x="1320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37 w 61"/>
                <a:gd name="T3" fmla="*/ 53 h 269"/>
                <a:gd name="T4" fmla="*/ 7 w 61"/>
                <a:gd name="T5" fmla="*/ 152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7" name="Freeform 17"/>
            <p:cNvSpPr>
              <a:spLocks/>
            </p:cNvSpPr>
            <p:nvPr/>
          </p:nvSpPr>
          <p:spPr bwMode="auto">
            <a:xfrm>
              <a:off x="1327" y="903"/>
              <a:ext cx="51" cy="248"/>
            </a:xfrm>
            <a:custGeom>
              <a:avLst/>
              <a:gdLst>
                <a:gd name="T0" fmla="*/ 0 w 54"/>
                <a:gd name="T1" fmla="*/ 0 h 263"/>
                <a:gd name="T2" fmla="*/ 31 w 54"/>
                <a:gd name="T3" fmla="*/ 52 h 263"/>
                <a:gd name="T4" fmla="*/ 0 w 54"/>
                <a:gd name="T5" fmla="*/ 146 h 263"/>
                <a:gd name="T6" fmla="*/ 0 w 54"/>
                <a:gd name="T7" fmla="*/ 7 h 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63"/>
                <a:gd name="T14" fmla="*/ 54 w 54"/>
                <a:gd name="T15" fmla="*/ 263 h 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63">
                  <a:moveTo>
                    <a:pt x="0" y="0"/>
                  </a:moveTo>
                  <a:lnTo>
                    <a:pt x="54" y="94"/>
                  </a:lnTo>
                  <a:lnTo>
                    <a:pt x="0" y="263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8" name="Rectangle 18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1600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59" name="Rectangle 19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1400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0" name="Line 20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1" name="Line 21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2" name="Line 22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3" name="Line 23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4" name="Line 24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5" name="Rectangle 25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1200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6" name="Rectangle 26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1000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7" name="Rectangle 27"/>
            <p:cNvSpPr>
              <a:spLocks noChangeArrowheads="1"/>
            </p:cNvSpPr>
            <p:nvPr/>
          </p:nvSpPr>
          <p:spPr bwMode="auto">
            <a:xfrm>
              <a:off x="1109" y="2134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800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8" name="Rectangle 28"/>
            <p:cNvSpPr>
              <a:spLocks noChangeArrowheads="1"/>
            </p:cNvSpPr>
            <p:nvPr/>
          </p:nvSpPr>
          <p:spPr bwMode="auto">
            <a:xfrm>
              <a:off x="1109" y="2483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69" name="Rectangle 29"/>
            <p:cNvSpPr>
              <a:spLocks noChangeArrowheads="1"/>
            </p:cNvSpPr>
            <p:nvPr/>
          </p:nvSpPr>
          <p:spPr bwMode="auto">
            <a:xfrm>
              <a:off x="1115" y="2807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400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0" name="Rectangle 30"/>
            <p:cNvSpPr>
              <a:spLocks noChangeArrowheads="1"/>
            </p:cNvSpPr>
            <p:nvPr/>
          </p:nvSpPr>
          <p:spPr bwMode="auto">
            <a:xfrm>
              <a:off x="1295" y="2883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1" name="Rectangle 31"/>
            <p:cNvSpPr>
              <a:spLocks noChangeArrowheads="1"/>
            </p:cNvSpPr>
            <p:nvPr/>
          </p:nvSpPr>
          <p:spPr bwMode="auto">
            <a:xfrm>
              <a:off x="1717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2" name="Rectangle 32"/>
            <p:cNvSpPr>
              <a:spLocks noChangeArrowheads="1"/>
            </p:cNvSpPr>
            <p:nvPr/>
          </p:nvSpPr>
          <p:spPr bwMode="auto">
            <a:xfrm>
              <a:off x="2140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2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3" name="Rectangle 33"/>
            <p:cNvSpPr>
              <a:spLocks noChangeArrowheads="1"/>
            </p:cNvSpPr>
            <p:nvPr/>
          </p:nvSpPr>
          <p:spPr bwMode="auto">
            <a:xfrm>
              <a:off x="2555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4" name="Rectangle 34"/>
            <p:cNvSpPr>
              <a:spLocks noChangeArrowheads="1"/>
            </p:cNvSpPr>
            <p:nvPr/>
          </p:nvSpPr>
          <p:spPr bwMode="auto">
            <a:xfrm>
              <a:off x="2972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4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5" name="Rectangle 35"/>
            <p:cNvSpPr>
              <a:spLocks noChangeArrowheads="1"/>
            </p:cNvSpPr>
            <p:nvPr/>
          </p:nvSpPr>
          <p:spPr bwMode="auto">
            <a:xfrm>
              <a:off x="3388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5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6" name="Rectangle 36"/>
            <p:cNvSpPr>
              <a:spLocks noChangeArrowheads="1"/>
            </p:cNvSpPr>
            <p:nvPr/>
          </p:nvSpPr>
          <p:spPr bwMode="auto">
            <a:xfrm>
              <a:off x="3810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7" name="Rectangle 37"/>
            <p:cNvSpPr>
              <a:spLocks noChangeArrowheads="1"/>
            </p:cNvSpPr>
            <p:nvPr/>
          </p:nvSpPr>
          <p:spPr bwMode="auto">
            <a:xfrm>
              <a:off x="4047" y="2889"/>
              <a:ext cx="1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6.7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8" name="Rectangle 38"/>
            <p:cNvSpPr>
              <a:spLocks noChangeArrowheads="1"/>
            </p:cNvSpPr>
            <p:nvPr/>
          </p:nvSpPr>
          <p:spPr bwMode="auto">
            <a:xfrm>
              <a:off x="2831" y="1023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79" name="Rectangle 39"/>
            <p:cNvSpPr>
              <a:spLocks noChangeArrowheads="1"/>
            </p:cNvSpPr>
            <p:nvPr/>
          </p:nvSpPr>
          <p:spPr bwMode="auto">
            <a:xfrm>
              <a:off x="1685" y="1316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r>
                <a:rPr lang="en-US" sz="2000" i="0" dirty="0" smtClean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80" name="Rectangle 40"/>
            <p:cNvSpPr>
              <a:spLocks noChangeArrowheads="1"/>
            </p:cNvSpPr>
            <p:nvPr/>
          </p:nvSpPr>
          <p:spPr bwMode="auto">
            <a:xfrm>
              <a:off x="1350" y="1511"/>
              <a:ext cx="7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000000"/>
                  </a:solidFill>
                  <a:latin typeface="Times"/>
                  <a:cs typeface="Times"/>
                </a:rPr>
                <a:t>(austenite)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81" name="Line 41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2" name="Line 42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3" name="Line 43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4" name="Line 44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5" name="Line 45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6" name="Line 46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7" name="Rectangle 47"/>
            <p:cNvSpPr>
              <a:spLocks noChangeArrowheads="1"/>
            </p:cNvSpPr>
            <p:nvPr/>
          </p:nvSpPr>
          <p:spPr bwMode="auto">
            <a:xfrm>
              <a:off x="2075" y="1271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88" name="Rectangle 48"/>
            <p:cNvSpPr>
              <a:spLocks noChangeArrowheads="1"/>
            </p:cNvSpPr>
            <p:nvPr/>
          </p:nvSpPr>
          <p:spPr bwMode="auto">
            <a:xfrm>
              <a:off x="2157" y="1276"/>
              <a:ext cx="2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Times"/>
                  <a:cs typeface="Times"/>
                </a:rPr>
                <a:t>+</a:t>
              </a:r>
              <a:r>
                <a:rPr lang="en-US" sz="20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89" name="Rectangle 49"/>
            <p:cNvSpPr>
              <a:spLocks noChangeArrowheads="1"/>
            </p:cNvSpPr>
            <p:nvPr/>
          </p:nvSpPr>
          <p:spPr bwMode="auto">
            <a:xfrm>
              <a:off x="2863" y="1842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90" name="Rectangle 50"/>
            <p:cNvSpPr>
              <a:spLocks noChangeArrowheads="1"/>
            </p:cNvSpPr>
            <p:nvPr/>
          </p:nvSpPr>
          <p:spPr bwMode="auto">
            <a:xfrm>
              <a:off x="2939" y="1848"/>
              <a:ext cx="4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 +Fe</a:t>
              </a:r>
              <a:r>
                <a:rPr lang="en-US" sz="1800" i="0" baseline="-2500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73891" name="Rectangle 51"/>
            <p:cNvSpPr>
              <a:spLocks noChangeArrowheads="1"/>
            </p:cNvSpPr>
            <p:nvPr/>
          </p:nvSpPr>
          <p:spPr bwMode="auto">
            <a:xfrm>
              <a:off x="2703" y="2515"/>
              <a:ext cx="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92" name="Rectangle 52"/>
            <p:cNvSpPr>
              <a:spLocks noChangeArrowheads="1"/>
            </p:cNvSpPr>
            <p:nvPr/>
          </p:nvSpPr>
          <p:spPr bwMode="auto">
            <a:xfrm>
              <a:off x="2800" y="2521"/>
              <a:ext cx="4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Times"/>
                  <a:cs typeface="Times"/>
                </a:rPr>
                <a:t> +Fe</a:t>
              </a:r>
              <a:r>
                <a:rPr lang="en-US" sz="2000" i="0" baseline="-2500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2000" i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93" name="Rectangle 53"/>
            <p:cNvSpPr>
              <a:spLocks noChangeArrowheads="1"/>
            </p:cNvSpPr>
            <p:nvPr/>
          </p:nvSpPr>
          <p:spPr bwMode="auto">
            <a:xfrm>
              <a:off x="3581" y="1429"/>
              <a:ext cx="5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+Fe</a:t>
              </a:r>
              <a:r>
                <a:rPr lang="en-US" sz="1800" i="0" baseline="-2500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73894" name="Rectangle 54"/>
            <p:cNvSpPr>
              <a:spLocks noChangeArrowheads="1"/>
            </p:cNvSpPr>
            <p:nvPr/>
          </p:nvSpPr>
          <p:spPr bwMode="auto">
            <a:xfrm>
              <a:off x="1135" y="839"/>
              <a:ext cx="1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66CC00"/>
                  </a:solidFill>
                  <a:latin typeface="Times"/>
                  <a:cs typeface="Times"/>
                </a:rPr>
                <a:t>δ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895" name="Rectangle 55"/>
            <p:cNvSpPr>
              <a:spLocks noChangeArrowheads="1"/>
            </p:cNvSpPr>
            <p:nvPr/>
          </p:nvSpPr>
          <p:spPr bwMode="auto">
            <a:xfrm>
              <a:off x="1225" y="3003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(Fe)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96" name="Rectangle 56"/>
            <p:cNvSpPr>
              <a:spLocks noChangeArrowheads="1"/>
            </p:cNvSpPr>
            <p:nvPr/>
          </p:nvSpPr>
          <p:spPr bwMode="auto">
            <a:xfrm>
              <a:off x="3599" y="2996"/>
              <a:ext cx="5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"/>
                  <a:cs typeface="Times"/>
                </a:rPr>
                <a:t>C, 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wt%C</a:t>
              </a:r>
              <a:endParaRPr lang="en-US" sz="2000" i="0">
                <a:latin typeface="Times"/>
                <a:cs typeface="Times"/>
              </a:endParaRPr>
            </a:p>
          </p:txBody>
        </p:sp>
        <p:grpSp>
          <p:nvGrpSpPr>
            <p:cNvPr id="73897" name="Group 57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73903" name="Freeform 58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904" name="Line 59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73898" name="Rectangle 60"/>
            <p:cNvSpPr>
              <a:spLocks noChangeArrowheads="1"/>
            </p:cNvSpPr>
            <p:nvPr/>
          </p:nvSpPr>
          <p:spPr bwMode="auto">
            <a:xfrm>
              <a:off x="2464" y="1450"/>
              <a:ext cx="38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777777"/>
                  </a:solidFill>
                  <a:latin typeface="Times"/>
                  <a:cs typeface="Times"/>
                </a:rPr>
                <a:t>1148ºC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99" name="Rectangle 61"/>
            <p:cNvSpPr>
              <a:spLocks noChangeArrowheads="1"/>
            </p:cNvSpPr>
            <p:nvPr/>
          </p:nvSpPr>
          <p:spPr bwMode="auto">
            <a:xfrm>
              <a:off x="598" y="769"/>
              <a:ext cx="3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"/>
                  <a:cs typeface="Times"/>
                </a:rPr>
                <a:t>T</a:t>
              </a:r>
              <a:r>
                <a:rPr lang="en-US" sz="2000" i="0" dirty="0">
                  <a:solidFill>
                    <a:srgbClr val="000000"/>
                  </a:solidFill>
                  <a:latin typeface="Times"/>
                  <a:cs typeface="Times"/>
                </a:rPr>
                <a:t>(ºC)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73900" name="Rectangle 62"/>
            <p:cNvSpPr>
              <a:spLocks noChangeArrowheads="1"/>
            </p:cNvSpPr>
            <p:nvPr/>
          </p:nvSpPr>
          <p:spPr bwMode="auto">
            <a:xfrm>
              <a:off x="1192" y="2301"/>
              <a:ext cx="1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CCCC"/>
                  </a:solidFill>
                  <a:latin typeface="Times"/>
                  <a:cs typeface="Times"/>
                </a:rPr>
                <a:t>a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73901" name="Line 63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902" name="Rectangle 64"/>
            <p:cNvSpPr>
              <a:spLocks noChangeArrowheads="1"/>
            </p:cNvSpPr>
            <p:nvPr/>
          </p:nvSpPr>
          <p:spPr bwMode="auto">
            <a:xfrm>
              <a:off x="2134" y="2180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3735" name="Line 84"/>
          <p:cNvSpPr>
            <a:spLocks noChangeShapeType="1"/>
          </p:cNvSpPr>
          <p:nvPr/>
        </p:nvSpPr>
        <p:spPr bwMode="auto">
          <a:xfrm>
            <a:off x="3223726" y="2148431"/>
            <a:ext cx="0" cy="2046287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36" name="Line 87"/>
          <p:cNvSpPr>
            <a:spLocks noChangeShapeType="1"/>
          </p:cNvSpPr>
          <p:nvPr/>
        </p:nvSpPr>
        <p:spPr bwMode="auto">
          <a:xfrm flipV="1">
            <a:off x="2655401" y="2531018"/>
            <a:ext cx="0" cy="1612900"/>
          </a:xfrm>
          <a:prstGeom prst="line">
            <a:avLst/>
          </a:prstGeom>
          <a:noFill/>
          <a:ln w="19050">
            <a:solidFill>
              <a:srgbClr val="DD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37" name="Line 89"/>
          <p:cNvSpPr>
            <a:spLocks noChangeShapeType="1"/>
          </p:cNvSpPr>
          <p:nvPr/>
        </p:nvSpPr>
        <p:spPr bwMode="auto">
          <a:xfrm>
            <a:off x="2299801" y="3334293"/>
            <a:ext cx="0" cy="847725"/>
          </a:xfrm>
          <a:prstGeom prst="line">
            <a:avLst/>
          </a:prstGeom>
          <a:noFill/>
          <a:ln w="1905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38" name="Oval 90"/>
          <p:cNvSpPr>
            <a:spLocks noChangeArrowheads="1"/>
          </p:cNvSpPr>
          <p:nvPr/>
        </p:nvSpPr>
        <p:spPr bwMode="auto">
          <a:xfrm>
            <a:off x="2260114" y="3239043"/>
            <a:ext cx="77787" cy="87313"/>
          </a:xfrm>
          <a:prstGeom prst="ellipse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39" name="Rectangle 91"/>
          <p:cNvSpPr>
            <a:spLocks noChangeArrowheads="1"/>
          </p:cNvSpPr>
          <p:nvPr/>
        </p:nvSpPr>
        <p:spPr bwMode="auto">
          <a:xfrm rot="-5400000">
            <a:off x="2128310" y="4384103"/>
            <a:ext cx="33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i="0">
                <a:solidFill>
                  <a:srgbClr val="777777"/>
                </a:solidFill>
                <a:latin typeface="Times"/>
                <a:cs typeface="Times"/>
              </a:rPr>
              <a:t>0.76</a:t>
            </a:r>
            <a:endParaRPr lang="en-US" i="0">
              <a:latin typeface="Times"/>
              <a:cs typeface="Times"/>
            </a:endParaRPr>
          </a:p>
        </p:txBody>
      </p:sp>
      <p:grpSp>
        <p:nvGrpSpPr>
          <p:cNvPr id="73740" name="Group 92"/>
          <p:cNvGrpSpPr>
            <a:grpSpLocks/>
          </p:cNvGrpSpPr>
          <p:nvPr/>
        </p:nvGrpSpPr>
        <p:grpSpPr bwMode="auto">
          <a:xfrm>
            <a:off x="2318851" y="3935956"/>
            <a:ext cx="893763" cy="214312"/>
            <a:chOff x="1589" y="2789"/>
            <a:chExt cx="609" cy="144"/>
          </a:xfrm>
        </p:grpSpPr>
        <p:sp>
          <p:nvSpPr>
            <p:cNvPr id="73840" name="Freeform 93"/>
            <p:cNvSpPr>
              <a:spLocks/>
            </p:cNvSpPr>
            <p:nvPr/>
          </p:nvSpPr>
          <p:spPr bwMode="auto">
            <a:xfrm>
              <a:off x="1589" y="2789"/>
              <a:ext cx="92" cy="144"/>
            </a:xfrm>
            <a:custGeom>
              <a:avLst/>
              <a:gdLst>
                <a:gd name="T0" fmla="*/ 0 w 92"/>
                <a:gd name="T1" fmla="*/ 72 h 144"/>
                <a:gd name="T2" fmla="*/ 92 w 92"/>
                <a:gd name="T3" fmla="*/ 0 h 144"/>
                <a:gd name="T4" fmla="*/ 59 w 92"/>
                <a:gd name="T5" fmla="*/ 72 h 144"/>
                <a:gd name="T6" fmla="*/ 92 w 92"/>
                <a:gd name="T7" fmla="*/ 144 h 144"/>
                <a:gd name="T8" fmla="*/ 0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0" y="72"/>
                  </a:moveTo>
                  <a:lnTo>
                    <a:pt x="92" y="0"/>
                  </a:lnTo>
                  <a:lnTo>
                    <a:pt x="59" y="72"/>
                  </a:lnTo>
                  <a:lnTo>
                    <a:pt x="92" y="1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41" name="Freeform 94"/>
            <p:cNvSpPr>
              <a:spLocks/>
            </p:cNvSpPr>
            <p:nvPr/>
          </p:nvSpPr>
          <p:spPr bwMode="auto">
            <a:xfrm>
              <a:off x="2106" y="2789"/>
              <a:ext cx="92" cy="144"/>
            </a:xfrm>
            <a:custGeom>
              <a:avLst/>
              <a:gdLst>
                <a:gd name="T0" fmla="*/ 92 w 92"/>
                <a:gd name="T1" fmla="*/ 72 h 144"/>
                <a:gd name="T2" fmla="*/ 0 w 92"/>
                <a:gd name="T3" fmla="*/ 144 h 144"/>
                <a:gd name="T4" fmla="*/ 33 w 92"/>
                <a:gd name="T5" fmla="*/ 72 h 144"/>
                <a:gd name="T6" fmla="*/ 0 w 92"/>
                <a:gd name="T7" fmla="*/ 0 h 144"/>
                <a:gd name="T8" fmla="*/ 92 w 92"/>
                <a:gd name="T9" fmla="*/ 72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4"/>
                <a:gd name="T17" fmla="*/ 92 w 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4">
                  <a:moveTo>
                    <a:pt x="92" y="72"/>
                  </a:moveTo>
                  <a:lnTo>
                    <a:pt x="0" y="144"/>
                  </a:lnTo>
                  <a:lnTo>
                    <a:pt x="33" y="72"/>
                  </a:lnTo>
                  <a:lnTo>
                    <a:pt x="0" y="0"/>
                  </a:lnTo>
                  <a:lnTo>
                    <a:pt x="92" y="72"/>
                  </a:lnTo>
                  <a:close/>
                </a:path>
              </a:pathLst>
            </a:custGeom>
            <a:solidFill>
              <a:srgbClr val="CC0000"/>
            </a:solidFill>
            <a:ln w="11113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42" name="Line 95"/>
            <p:cNvSpPr>
              <a:spLocks noChangeShapeType="1"/>
            </p:cNvSpPr>
            <p:nvPr/>
          </p:nvSpPr>
          <p:spPr bwMode="auto">
            <a:xfrm>
              <a:off x="1648" y="2861"/>
              <a:ext cx="491" cy="1"/>
            </a:xfrm>
            <a:prstGeom prst="line">
              <a:avLst/>
            </a:prstGeom>
            <a:noFill/>
            <a:ln w="82550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3741" name="Text Box 96"/>
          <p:cNvSpPr txBox="1">
            <a:spLocks noChangeArrowheads="1"/>
          </p:cNvSpPr>
          <p:nvPr/>
        </p:nvSpPr>
        <p:spPr bwMode="auto">
          <a:xfrm>
            <a:off x="2496651" y="4180431"/>
            <a:ext cx="479425" cy="304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DD0000"/>
                </a:solidFill>
                <a:latin typeface="Times"/>
                <a:cs typeface="Times"/>
              </a:rPr>
              <a:t>C</a:t>
            </a:r>
            <a:r>
              <a:rPr lang="en-US" sz="1400" i="0" baseline="-25000">
                <a:solidFill>
                  <a:srgbClr val="DD0000"/>
                </a:solidFill>
                <a:latin typeface="Times"/>
                <a:cs typeface="Times"/>
              </a:rPr>
              <a:t>0</a:t>
            </a:r>
            <a:endParaRPr lang="en-US" sz="1400">
              <a:solidFill>
                <a:srgbClr val="DD0000"/>
              </a:solidFill>
              <a:latin typeface="Times"/>
              <a:cs typeface="Times"/>
            </a:endParaRPr>
          </a:p>
        </p:txBody>
      </p:sp>
      <p:grpSp>
        <p:nvGrpSpPr>
          <p:cNvPr id="6" name="Group 237"/>
          <p:cNvGrpSpPr>
            <a:grpSpLocks/>
          </p:cNvGrpSpPr>
          <p:nvPr/>
        </p:nvGrpSpPr>
        <p:grpSpPr bwMode="auto">
          <a:xfrm>
            <a:off x="112226" y="2897705"/>
            <a:ext cx="2586038" cy="825501"/>
            <a:chOff x="262" y="2034"/>
            <a:chExt cx="1629" cy="520"/>
          </a:xfrm>
        </p:grpSpPr>
        <p:sp>
          <p:nvSpPr>
            <p:cNvPr id="73823" name="Line 184"/>
            <p:cNvSpPr>
              <a:spLocks noChangeShapeType="1"/>
            </p:cNvSpPr>
            <p:nvPr/>
          </p:nvSpPr>
          <p:spPr bwMode="auto">
            <a:xfrm flipV="1">
              <a:off x="818" y="2124"/>
              <a:ext cx="72" cy="10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24" name="Oval 185"/>
            <p:cNvSpPr>
              <a:spLocks noChangeArrowheads="1"/>
            </p:cNvSpPr>
            <p:nvPr/>
          </p:nvSpPr>
          <p:spPr bwMode="auto">
            <a:xfrm>
              <a:off x="1838" y="2225"/>
              <a:ext cx="53" cy="5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73825" name="Group 186"/>
            <p:cNvGrpSpPr>
              <a:grpSpLocks/>
            </p:cNvGrpSpPr>
            <p:nvPr/>
          </p:nvGrpSpPr>
          <p:grpSpPr bwMode="auto">
            <a:xfrm>
              <a:off x="1439" y="2124"/>
              <a:ext cx="391" cy="137"/>
              <a:chOff x="1419" y="2148"/>
              <a:chExt cx="399" cy="170"/>
            </a:xfrm>
          </p:grpSpPr>
          <p:sp>
            <p:nvSpPr>
              <p:cNvPr id="73838" name="Freeform 187"/>
              <p:cNvSpPr>
                <a:spLocks/>
              </p:cNvSpPr>
              <p:nvPr/>
            </p:nvSpPr>
            <p:spPr bwMode="auto">
              <a:xfrm>
                <a:off x="1772" y="2260"/>
                <a:ext cx="46" cy="58"/>
              </a:xfrm>
              <a:custGeom>
                <a:avLst/>
                <a:gdLst>
                  <a:gd name="T0" fmla="*/ 46 w 46"/>
                  <a:gd name="T1" fmla="*/ 45 h 58"/>
                  <a:gd name="T2" fmla="*/ 0 w 46"/>
                  <a:gd name="T3" fmla="*/ 58 h 58"/>
                  <a:gd name="T4" fmla="*/ 20 w 46"/>
                  <a:gd name="T5" fmla="*/ 39 h 58"/>
                  <a:gd name="T6" fmla="*/ 20 w 46"/>
                  <a:gd name="T7" fmla="*/ 0 h 58"/>
                  <a:gd name="T8" fmla="*/ 46 w 46"/>
                  <a:gd name="T9" fmla="*/ 4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8"/>
                  <a:gd name="T17" fmla="*/ 46 w 4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8">
                    <a:moveTo>
                      <a:pt x="46" y="45"/>
                    </a:moveTo>
                    <a:lnTo>
                      <a:pt x="0" y="58"/>
                    </a:lnTo>
                    <a:lnTo>
                      <a:pt x="20" y="39"/>
                    </a:lnTo>
                    <a:lnTo>
                      <a:pt x="20" y="0"/>
                    </a:lnTo>
                    <a:lnTo>
                      <a:pt x="4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39" name="Line 188"/>
              <p:cNvSpPr>
                <a:spLocks noChangeShapeType="1"/>
              </p:cNvSpPr>
              <p:nvPr/>
            </p:nvSpPr>
            <p:spPr bwMode="auto">
              <a:xfrm>
                <a:off x="1419" y="2148"/>
                <a:ext cx="373" cy="1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73826" name="Line 189"/>
            <p:cNvSpPr>
              <a:spLocks noChangeShapeType="1"/>
            </p:cNvSpPr>
            <p:nvPr/>
          </p:nvSpPr>
          <p:spPr bwMode="auto">
            <a:xfrm>
              <a:off x="891" y="2123"/>
              <a:ext cx="5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73827" name="Group 190"/>
            <p:cNvGrpSpPr>
              <a:grpSpLocks/>
            </p:cNvGrpSpPr>
            <p:nvPr/>
          </p:nvGrpSpPr>
          <p:grpSpPr bwMode="auto">
            <a:xfrm>
              <a:off x="419" y="2196"/>
              <a:ext cx="65" cy="131"/>
              <a:chOff x="399" y="2220"/>
              <a:chExt cx="65" cy="131"/>
            </a:xfrm>
          </p:grpSpPr>
          <p:sp>
            <p:nvSpPr>
              <p:cNvPr id="73836" name="Freeform 191"/>
              <p:cNvSpPr>
                <a:spLocks/>
              </p:cNvSpPr>
              <p:nvPr/>
            </p:nvSpPr>
            <p:spPr bwMode="auto">
              <a:xfrm>
                <a:off x="406" y="2273"/>
                <a:ext cx="58" cy="78"/>
              </a:xfrm>
              <a:custGeom>
                <a:avLst/>
                <a:gdLst>
                  <a:gd name="T0" fmla="*/ 58 w 58"/>
                  <a:gd name="T1" fmla="*/ 78 h 78"/>
                  <a:gd name="T2" fmla="*/ 0 w 58"/>
                  <a:gd name="T3" fmla="*/ 26 h 78"/>
                  <a:gd name="T4" fmla="*/ 39 w 58"/>
                  <a:gd name="T5" fmla="*/ 39 h 78"/>
                  <a:gd name="T6" fmla="*/ 58 w 58"/>
                  <a:gd name="T7" fmla="*/ 0 h 78"/>
                  <a:gd name="T8" fmla="*/ 58 w 58"/>
                  <a:gd name="T9" fmla="*/ 78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8"/>
                  <a:gd name="T17" fmla="*/ 58 w 5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8">
                    <a:moveTo>
                      <a:pt x="58" y="78"/>
                    </a:moveTo>
                    <a:lnTo>
                      <a:pt x="0" y="26"/>
                    </a:lnTo>
                    <a:lnTo>
                      <a:pt x="39" y="39"/>
                    </a:lnTo>
                    <a:lnTo>
                      <a:pt x="58" y="0"/>
                    </a:lnTo>
                    <a:lnTo>
                      <a:pt x="58" y="78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37" name="Line 192"/>
              <p:cNvSpPr>
                <a:spLocks noChangeShapeType="1"/>
              </p:cNvSpPr>
              <p:nvPr/>
            </p:nvSpPr>
            <p:spPr bwMode="auto">
              <a:xfrm>
                <a:off x="399" y="2220"/>
                <a:ext cx="46" cy="92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73828" name="Rectangle 193"/>
            <p:cNvSpPr>
              <a:spLocks noChangeArrowheads="1"/>
            </p:cNvSpPr>
            <p:nvPr/>
          </p:nvSpPr>
          <p:spPr bwMode="auto">
            <a:xfrm>
              <a:off x="262" y="2034"/>
              <a:ext cx="2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CC0000"/>
                  </a:solidFill>
                  <a:latin typeface="Times"/>
                  <a:cs typeface="Times"/>
                </a:rPr>
                <a:t>Fe</a:t>
              </a:r>
              <a:r>
                <a:rPr lang="en-US" sz="1500" i="0" baseline="-25000">
                  <a:solidFill>
                    <a:srgbClr val="CC0000"/>
                  </a:solidFill>
                  <a:latin typeface="Times"/>
                  <a:cs typeface="Times"/>
                </a:rPr>
                <a:t>3</a:t>
              </a:r>
              <a:r>
                <a:rPr lang="en-US" sz="1500" i="0">
                  <a:solidFill>
                    <a:srgbClr val="CC0000"/>
                  </a:solidFill>
                  <a:latin typeface="Times"/>
                  <a:cs typeface="Times"/>
                </a:rPr>
                <a:t>C</a:t>
              </a:r>
              <a:endParaRPr lang="en-US" i="0">
                <a:latin typeface="Times"/>
                <a:cs typeface="Times"/>
              </a:endParaRPr>
            </a:p>
          </p:txBody>
        </p:sp>
        <p:grpSp>
          <p:nvGrpSpPr>
            <p:cNvPr id="73829" name="Group 194"/>
            <p:cNvGrpSpPr>
              <a:grpSpLocks/>
            </p:cNvGrpSpPr>
            <p:nvPr/>
          </p:nvGrpSpPr>
          <p:grpSpPr bwMode="auto">
            <a:xfrm>
              <a:off x="487" y="2112"/>
              <a:ext cx="367" cy="442"/>
              <a:chOff x="467" y="2136"/>
              <a:chExt cx="367" cy="442"/>
            </a:xfrm>
          </p:grpSpPr>
          <p:sp>
            <p:nvSpPr>
              <p:cNvPr id="73830" name="Oval 195"/>
              <p:cNvSpPr>
                <a:spLocks noChangeArrowheads="1"/>
              </p:cNvSpPr>
              <p:nvPr/>
            </p:nvSpPr>
            <p:spPr bwMode="auto">
              <a:xfrm>
                <a:off x="467" y="2196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31" name="Rectangle 196"/>
              <p:cNvSpPr>
                <a:spLocks noChangeArrowheads="1"/>
              </p:cNvSpPr>
              <p:nvPr/>
            </p:nvSpPr>
            <p:spPr bwMode="auto">
              <a:xfrm>
                <a:off x="702" y="2347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sz="2000" i="0" dirty="0">
                  <a:latin typeface="Times"/>
                  <a:cs typeface="Times"/>
                </a:endParaRPr>
              </a:p>
            </p:txBody>
          </p:sp>
          <p:sp>
            <p:nvSpPr>
              <p:cNvPr id="73832" name="Rectangle 197"/>
              <p:cNvSpPr>
                <a:spLocks noChangeArrowheads="1"/>
              </p:cNvSpPr>
              <p:nvPr/>
            </p:nvSpPr>
            <p:spPr bwMode="auto">
              <a:xfrm>
                <a:off x="563" y="2345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33" name="Rectangle 198"/>
              <p:cNvSpPr>
                <a:spLocks noChangeArrowheads="1"/>
              </p:cNvSpPr>
              <p:nvPr/>
            </p:nvSpPr>
            <p:spPr bwMode="auto">
              <a:xfrm>
                <a:off x="582" y="2136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34" name="Rectangle 199"/>
              <p:cNvSpPr>
                <a:spLocks noChangeArrowheads="1"/>
              </p:cNvSpPr>
              <p:nvPr/>
            </p:nvSpPr>
            <p:spPr bwMode="auto">
              <a:xfrm>
                <a:off x="741" y="2186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35" name="Freeform 200"/>
              <p:cNvSpPr>
                <a:spLocks/>
              </p:cNvSpPr>
              <p:nvPr/>
            </p:nvSpPr>
            <p:spPr bwMode="auto">
              <a:xfrm>
                <a:off x="471" y="2199"/>
                <a:ext cx="359" cy="359"/>
              </a:xfrm>
              <a:custGeom>
                <a:avLst/>
                <a:gdLst>
                  <a:gd name="T0" fmla="*/ 6 w 359"/>
                  <a:gd name="T1" fmla="*/ 117 h 359"/>
                  <a:gd name="T2" fmla="*/ 91 w 359"/>
                  <a:gd name="T3" fmla="*/ 137 h 359"/>
                  <a:gd name="T4" fmla="*/ 137 w 359"/>
                  <a:gd name="T5" fmla="*/ 137 h 359"/>
                  <a:gd name="T6" fmla="*/ 183 w 359"/>
                  <a:gd name="T7" fmla="*/ 157 h 359"/>
                  <a:gd name="T8" fmla="*/ 222 w 359"/>
                  <a:gd name="T9" fmla="*/ 183 h 359"/>
                  <a:gd name="T10" fmla="*/ 235 w 359"/>
                  <a:gd name="T11" fmla="*/ 202 h 359"/>
                  <a:gd name="T12" fmla="*/ 248 w 359"/>
                  <a:gd name="T13" fmla="*/ 176 h 359"/>
                  <a:gd name="T14" fmla="*/ 235 w 359"/>
                  <a:gd name="T15" fmla="*/ 130 h 359"/>
                  <a:gd name="T16" fmla="*/ 202 w 359"/>
                  <a:gd name="T17" fmla="*/ 85 h 359"/>
                  <a:gd name="T18" fmla="*/ 196 w 359"/>
                  <a:gd name="T19" fmla="*/ 45 h 359"/>
                  <a:gd name="T20" fmla="*/ 196 w 359"/>
                  <a:gd name="T21" fmla="*/ 6 h 359"/>
                  <a:gd name="T22" fmla="*/ 222 w 359"/>
                  <a:gd name="T23" fmla="*/ 0 h 359"/>
                  <a:gd name="T24" fmla="*/ 248 w 359"/>
                  <a:gd name="T25" fmla="*/ 19 h 359"/>
                  <a:gd name="T26" fmla="*/ 242 w 359"/>
                  <a:gd name="T27" fmla="*/ 32 h 359"/>
                  <a:gd name="T28" fmla="*/ 242 w 359"/>
                  <a:gd name="T29" fmla="*/ 58 h 359"/>
                  <a:gd name="T30" fmla="*/ 261 w 359"/>
                  <a:gd name="T31" fmla="*/ 98 h 359"/>
                  <a:gd name="T32" fmla="*/ 268 w 359"/>
                  <a:gd name="T33" fmla="*/ 144 h 359"/>
                  <a:gd name="T34" fmla="*/ 274 w 359"/>
                  <a:gd name="T35" fmla="*/ 163 h 359"/>
                  <a:gd name="T36" fmla="*/ 307 w 359"/>
                  <a:gd name="T37" fmla="*/ 202 h 359"/>
                  <a:gd name="T38" fmla="*/ 333 w 359"/>
                  <a:gd name="T39" fmla="*/ 215 h 359"/>
                  <a:gd name="T40" fmla="*/ 359 w 359"/>
                  <a:gd name="T41" fmla="*/ 229 h 359"/>
                  <a:gd name="T42" fmla="*/ 340 w 359"/>
                  <a:gd name="T43" fmla="*/ 255 h 359"/>
                  <a:gd name="T44" fmla="*/ 314 w 359"/>
                  <a:gd name="T45" fmla="*/ 248 h 359"/>
                  <a:gd name="T46" fmla="*/ 274 w 359"/>
                  <a:gd name="T47" fmla="*/ 215 h 359"/>
                  <a:gd name="T48" fmla="*/ 268 w 359"/>
                  <a:gd name="T49" fmla="*/ 209 h 359"/>
                  <a:gd name="T50" fmla="*/ 235 w 359"/>
                  <a:gd name="T51" fmla="*/ 222 h 359"/>
                  <a:gd name="T52" fmla="*/ 202 w 359"/>
                  <a:gd name="T53" fmla="*/ 274 h 359"/>
                  <a:gd name="T54" fmla="*/ 202 w 359"/>
                  <a:gd name="T55" fmla="*/ 307 h 359"/>
                  <a:gd name="T56" fmla="*/ 202 w 359"/>
                  <a:gd name="T57" fmla="*/ 353 h 359"/>
                  <a:gd name="T58" fmla="*/ 176 w 359"/>
                  <a:gd name="T59" fmla="*/ 359 h 359"/>
                  <a:gd name="T60" fmla="*/ 176 w 359"/>
                  <a:gd name="T61" fmla="*/ 320 h 359"/>
                  <a:gd name="T62" fmla="*/ 183 w 359"/>
                  <a:gd name="T63" fmla="*/ 294 h 359"/>
                  <a:gd name="T64" fmla="*/ 196 w 359"/>
                  <a:gd name="T65" fmla="*/ 235 h 359"/>
                  <a:gd name="T66" fmla="*/ 196 w 359"/>
                  <a:gd name="T67" fmla="*/ 222 h 359"/>
                  <a:gd name="T68" fmla="*/ 163 w 359"/>
                  <a:gd name="T69" fmla="*/ 202 h 359"/>
                  <a:gd name="T70" fmla="*/ 111 w 359"/>
                  <a:gd name="T71" fmla="*/ 176 h 359"/>
                  <a:gd name="T72" fmla="*/ 65 w 359"/>
                  <a:gd name="T73" fmla="*/ 163 h 359"/>
                  <a:gd name="T74" fmla="*/ 26 w 359"/>
                  <a:gd name="T75" fmla="*/ 157 h 359"/>
                  <a:gd name="T76" fmla="*/ 0 w 359"/>
                  <a:gd name="T77" fmla="*/ 157 h 359"/>
                  <a:gd name="T78" fmla="*/ 6 w 359"/>
                  <a:gd name="T79" fmla="*/ 117 h 3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9"/>
                  <a:gd name="T121" fmla="*/ 0 h 359"/>
                  <a:gd name="T122" fmla="*/ 359 w 359"/>
                  <a:gd name="T123" fmla="*/ 359 h 3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9" h="359">
                    <a:moveTo>
                      <a:pt x="6" y="117"/>
                    </a:moveTo>
                    <a:lnTo>
                      <a:pt x="91" y="137"/>
                    </a:lnTo>
                    <a:lnTo>
                      <a:pt x="137" y="137"/>
                    </a:lnTo>
                    <a:lnTo>
                      <a:pt x="183" y="157"/>
                    </a:lnTo>
                    <a:lnTo>
                      <a:pt x="222" y="183"/>
                    </a:lnTo>
                    <a:lnTo>
                      <a:pt x="235" y="202"/>
                    </a:lnTo>
                    <a:lnTo>
                      <a:pt x="248" y="176"/>
                    </a:lnTo>
                    <a:lnTo>
                      <a:pt x="235" y="130"/>
                    </a:lnTo>
                    <a:lnTo>
                      <a:pt x="202" y="85"/>
                    </a:lnTo>
                    <a:lnTo>
                      <a:pt x="196" y="45"/>
                    </a:lnTo>
                    <a:lnTo>
                      <a:pt x="196" y="6"/>
                    </a:lnTo>
                    <a:lnTo>
                      <a:pt x="222" y="0"/>
                    </a:lnTo>
                    <a:lnTo>
                      <a:pt x="248" y="19"/>
                    </a:lnTo>
                    <a:lnTo>
                      <a:pt x="242" y="32"/>
                    </a:lnTo>
                    <a:lnTo>
                      <a:pt x="242" y="58"/>
                    </a:lnTo>
                    <a:lnTo>
                      <a:pt x="261" y="98"/>
                    </a:lnTo>
                    <a:lnTo>
                      <a:pt x="268" y="144"/>
                    </a:lnTo>
                    <a:lnTo>
                      <a:pt x="274" y="163"/>
                    </a:lnTo>
                    <a:lnTo>
                      <a:pt x="307" y="202"/>
                    </a:lnTo>
                    <a:lnTo>
                      <a:pt x="333" y="215"/>
                    </a:lnTo>
                    <a:lnTo>
                      <a:pt x="359" y="229"/>
                    </a:lnTo>
                    <a:lnTo>
                      <a:pt x="340" y="255"/>
                    </a:lnTo>
                    <a:lnTo>
                      <a:pt x="314" y="248"/>
                    </a:lnTo>
                    <a:lnTo>
                      <a:pt x="274" y="215"/>
                    </a:lnTo>
                    <a:lnTo>
                      <a:pt x="268" y="209"/>
                    </a:lnTo>
                    <a:lnTo>
                      <a:pt x="235" y="222"/>
                    </a:lnTo>
                    <a:lnTo>
                      <a:pt x="202" y="274"/>
                    </a:lnTo>
                    <a:lnTo>
                      <a:pt x="202" y="307"/>
                    </a:lnTo>
                    <a:lnTo>
                      <a:pt x="202" y="353"/>
                    </a:lnTo>
                    <a:lnTo>
                      <a:pt x="176" y="359"/>
                    </a:lnTo>
                    <a:lnTo>
                      <a:pt x="176" y="320"/>
                    </a:lnTo>
                    <a:lnTo>
                      <a:pt x="183" y="294"/>
                    </a:lnTo>
                    <a:lnTo>
                      <a:pt x="196" y="235"/>
                    </a:lnTo>
                    <a:lnTo>
                      <a:pt x="196" y="222"/>
                    </a:lnTo>
                    <a:lnTo>
                      <a:pt x="163" y="202"/>
                    </a:lnTo>
                    <a:lnTo>
                      <a:pt x="111" y="176"/>
                    </a:lnTo>
                    <a:lnTo>
                      <a:pt x="65" y="163"/>
                    </a:lnTo>
                    <a:lnTo>
                      <a:pt x="26" y="157"/>
                    </a:lnTo>
                    <a:lnTo>
                      <a:pt x="0" y="157"/>
                    </a:lnTo>
                    <a:lnTo>
                      <a:pt x="6" y="117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10" name="Group 201"/>
          <p:cNvGrpSpPr>
            <a:grpSpLocks/>
          </p:cNvGrpSpPr>
          <p:nvPr/>
        </p:nvGrpSpPr>
        <p:grpSpPr bwMode="auto">
          <a:xfrm>
            <a:off x="469414" y="2272256"/>
            <a:ext cx="2238375" cy="633412"/>
            <a:chOff x="467" y="1749"/>
            <a:chExt cx="1410" cy="399"/>
          </a:xfrm>
        </p:grpSpPr>
        <p:grpSp>
          <p:nvGrpSpPr>
            <p:cNvPr id="73804" name="Group 202"/>
            <p:cNvGrpSpPr>
              <a:grpSpLocks/>
            </p:cNvGrpSpPr>
            <p:nvPr/>
          </p:nvGrpSpPr>
          <p:grpSpPr bwMode="auto">
            <a:xfrm>
              <a:off x="1393" y="1946"/>
              <a:ext cx="399" cy="170"/>
              <a:chOff x="1393" y="1946"/>
              <a:chExt cx="399" cy="170"/>
            </a:xfrm>
          </p:grpSpPr>
          <p:sp>
            <p:nvSpPr>
              <p:cNvPr id="73821" name="Freeform 203"/>
              <p:cNvSpPr>
                <a:spLocks/>
              </p:cNvSpPr>
              <p:nvPr/>
            </p:nvSpPr>
            <p:spPr bwMode="auto">
              <a:xfrm>
                <a:off x="1746" y="2057"/>
                <a:ext cx="46" cy="59"/>
              </a:xfrm>
              <a:custGeom>
                <a:avLst/>
                <a:gdLst>
                  <a:gd name="T0" fmla="*/ 46 w 46"/>
                  <a:gd name="T1" fmla="*/ 46 h 59"/>
                  <a:gd name="T2" fmla="*/ 0 w 46"/>
                  <a:gd name="T3" fmla="*/ 59 h 59"/>
                  <a:gd name="T4" fmla="*/ 20 w 46"/>
                  <a:gd name="T5" fmla="*/ 39 h 59"/>
                  <a:gd name="T6" fmla="*/ 20 w 46"/>
                  <a:gd name="T7" fmla="*/ 0 h 59"/>
                  <a:gd name="T8" fmla="*/ 46 w 46"/>
                  <a:gd name="T9" fmla="*/ 4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59"/>
                  <a:gd name="T17" fmla="*/ 46 w 46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59">
                    <a:moveTo>
                      <a:pt x="46" y="46"/>
                    </a:moveTo>
                    <a:lnTo>
                      <a:pt x="0" y="59"/>
                    </a:lnTo>
                    <a:lnTo>
                      <a:pt x="20" y="39"/>
                    </a:lnTo>
                    <a:lnTo>
                      <a:pt x="20" y="0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22" name="Line 204"/>
              <p:cNvSpPr>
                <a:spLocks noChangeShapeType="1"/>
              </p:cNvSpPr>
              <p:nvPr/>
            </p:nvSpPr>
            <p:spPr bwMode="auto">
              <a:xfrm>
                <a:off x="1393" y="1946"/>
                <a:ext cx="373" cy="1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73805" name="Line 205"/>
            <p:cNvSpPr>
              <a:spLocks noChangeShapeType="1"/>
            </p:cNvSpPr>
            <p:nvPr/>
          </p:nvSpPr>
          <p:spPr bwMode="auto">
            <a:xfrm>
              <a:off x="837" y="1946"/>
              <a:ext cx="5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806" name="Oval 206"/>
            <p:cNvSpPr>
              <a:spLocks noChangeArrowheads="1"/>
            </p:cNvSpPr>
            <p:nvPr/>
          </p:nvSpPr>
          <p:spPr bwMode="auto">
            <a:xfrm>
              <a:off x="1818" y="2090"/>
              <a:ext cx="59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73807" name="Group 207"/>
            <p:cNvGrpSpPr>
              <a:grpSpLocks/>
            </p:cNvGrpSpPr>
            <p:nvPr/>
          </p:nvGrpSpPr>
          <p:grpSpPr bwMode="auto">
            <a:xfrm>
              <a:off x="467" y="1749"/>
              <a:ext cx="367" cy="390"/>
              <a:chOff x="467" y="1749"/>
              <a:chExt cx="367" cy="390"/>
            </a:xfrm>
          </p:grpSpPr>
          <p:sp>
            <p:nvSpPr>
              <p:cNvPr id="73808" name="Oval 208"/>
              <p:cNvSpPr>
                <a:spLocks noChangeArrowheads="1"/>
              </p:cNvSpPr>
              <p:nvPr/>
            </p:nvSpPr>
            <p:spPr bwMode="auto">
              <a:xfrm>
                <a:off x="467" y="1772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09" name="Rectangle 209"/>
              <p:cNvSpPr>
                <a:spLocks noChangeArrowheads="1"/>
              </p:cNvSpPr>
              <p:nvPr/>
            </p:nvSpPr>
            <p:spPr bwMode="auto">
              <a:xfrm>
                <a:off x="713" y="1939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sz="2000" i="0" dirty="0">
                  <a:latin typeface="Times"/>
                  <a:cs typeface="Times"/>
                </a:endParaRPr>
              </a:p>
            </p:txBody>
          </p:sp>
          <p:sp>
            <p:nvSpPr>
              <p:cNvPr id="73810" name="Rectangle 210"/>
              <p:cNvSpPr>
                <a:spLocks noChangeArrowheads="1"/>
              </p:cNvSpPr>
              <p:nvPr/>
            </p:nvSpPr>
            <p:spPr bwMode="auto">
              <a:xfrm>
                <a:off x="556" y="1919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sz="2000" i="0" dirty="0">
                  <a:latin typeface="Times"/>
                  <a:cs typeface="Times"/>
                </a:endParaRPr>
              </a:p>
            </p:txBody>
          </p:sp>
          <p:sp>
            <p:nvSpPr>
              <p:cNvPr id="73811" name="Rectangle 211"/>
              <p:cNvSpPr>
                <a:spLocks noChangeArrowheads="1"/>
              </p:cNvSpPr>
              <p:nvPr/>
            </p:nvSpPr>
            <p:spPr bwMode="auto">
              <a:xfrm>
                <a:off x="576" y="1749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12" name="Rectangle 212"/>
              <p:cNvSpPr>
                <a:spLocks noChangeArrowheads="1"/>
              </p:cNvSpPr>
              <p:nvPr/>
            </p:nvSpPr>
            <p:spPr bwMode="auto">
              <a:xfrm>
                <a:off x="759" y="1795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13" name="Freeform 213"/>
              <p:cNvSpPr>
                <a:spLocks/>
              </p:cNvSpPr>
              <p:nvPr/>
            </p:nvSpPr>
            <p:spPr bwMode="auto">
              <a:xfrm>
                <a:off x="693" y="1777"/>
                <a:ext cx="118" cy="267"/>
              </a:xfrm>
              <a:custGeom>
                <a:avLst/>
                <a:gdLst>
                  <a:gd name="T0" fmla="*/ 0 w 118"/>
                  <a:gd name="T1" fmla="*/ 0 h 275"/>
                  <a:gd name="T2" fmla="*/ 33 w 118"/>
                  <a:gd name="T3" fmla="*/ 69 h 275"/>
                  <a:gd name="T4" fmla="*/ 53 w 118"/>
                  <a:gd name="T5" fmla="*/ 117 h 275"/>
                  <a:gd name="T6" fmla="*/ 66 w 118"/>
                  <a:gd name="T7" fmla="*/ 150 h 275"/>
                  <a:gd name="T8" fmla="*/ 85 w 118"/>
                  <a:gd name="T9" fmla="*/ 176 h 275"/>
                  <a:gd name="T10" fmla="*/ 118 w 118"/>
                  <a:gd name="T11" fmla="*/ 205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275"/>
                  <a:gd name="T20" fmla="*/ 118 w 118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275">
                    <a:moveTo>
                      <a:pt x="0" y="0"/>
                    </a:moveTo>
                    <a:lnTo>
                      <a:pt x="33" y="92"/>
                    </a:lnTo>
                    <a:lnTo>
                      <a:pt x="53" y="157"/>
                    </a:lnTo>
                    <a:lnTo>
                      <a:pt x="66" y="203"/>
                    </a:lnTo>
                    <a:lnTo>
                      <a:pt x="85" y="236"/>
                    </a:lnTo>
                    <a:lnTo>
                      <a:pt x="118" y="2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14" name="Freeform 214"/>
              <p:cNvSpPr>
                <a:spLocks/>
              </p:cNvSpPr>
              <p:nvPr/>
            </p:nvSpPr>
            <p:spPr bwMode="auto">
              <a:xfrm>
                <a:off x="687" y="1965"/>
                <a:ext cx="72" cy="170"/>
              </a:xfrm>
              <a:custGeom>
                <a:avLst/>
                <a:gdLst>
                  <a:gd name="T0" fmla="*/ 72 w 72"/>
                  <a:gd name="T1" fmla="*/ 0 h 170"/>
                  <a:gd name="T2" fmla="*/ 39 w 72"/>
                  <a:gd name="T3" fmla="*/ 53 h 170"/>
                  <a:gd name="T4" fmla="*/ 19 w 72"/>
                  <a:gd name="T5" fmla="*/ 85 h 170"/>
                  <a:gd name="T6" fmla="*/ 6 w 72"/>
                  <a:gd name="T7" fmla="*/ 131 h 170"/>
                  <a:gd name="T8" fmla="*/ 0 w 72"/>
                  <a:gd name="T9" fmla="*/ 17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0"/>
                  <a:gd name="T17" fmla="*/ 72 w 72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0">
                    <a:moveTo>
                      <a:pt x="72" y="0"/>
                    </a:moveTo>
                    <a:lnTo>
                      <a:pt x="39" y="53"/>
                    </a:lnTo>
                    <a:lnTo>
                      <a:pt x="19" y="85"/>
                    </a:lnTo>
                    <a:lnTo>
                      <a:pt x="6" y="131"/>
                    </a:lnTo>
                    <a:lnTo>
                      <a:pt x="0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15" name="Freeform 215"/>
              <p:cNvSpPr>
                <a:spLocks/>
              </p:cNvSpPr>
              <p:nvPr/>
            </p:nvSpPr>
            <p:spPr bwMode="auto">
              <a:xfrm>
                <a:off x="472" y="1919"/>
                <a:ext cx="234" cy="125"/>
              </a:xfrm>
              <a:custGeom>
                <a:avLst/>
                <a:gdLst>
                  <a:gd name="T0" fmla="*/ 0 w 242"/>
                  <a:gd name="T1" fmla="*/ 0 h 125"/>
                  <a:gd name="T2" fmla="*/ 35 w 242"/>
                  <a:gd name="T3" fmla="*/ 33 h 125"/>
                  <a:gd name="T4" fmla="*/ 71 w 242"/>
                  <a:gd name="T5" fmla="*/ 59 h 125"/>
                  <a:gd name="T6" fmla="*/ 108 w 242"/>
                  <a:gd name="T7" fmla="*/ 66 h 125"/>
                  <a:gd name="T8" fmla="*/ 127 w 242"/>
                  <a:gd name="T9" fmla="*/ 66 h 125"/>
                  <a:gd name="T10" fmla="*/ 151 w 242"/>
                  <a:gd name="T11" fmla="*/ 86 h 125"/>
                  <a:gd name="T12" fmla="*/ 163 w 242"/>
                  <a:gd name="T13" fmla="*/ 105 h 125"/>
                  <a:gd name="T14" fmla="*/ 173 w 242"/>
                  <a:gd name="T15" fmla="*/ 125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125"/>
                  <a:gd name="T26" fmla="*/ 242 w 242"/>
                  <a:gd name="T27" fmla="*/ 125 h 1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125">
                    <a:moveTo>
                      <a:pt x="0" y="0"/>
                    </a:moveTo>
                    <a:lnTo>
                      <a:pt x="46" y="33"/>
                    </a:lnTo>
                    <a:lnTo>
                      <a:pt x="99" y="59"/>
                    </a:lnTo>
                    <a:lnTo>
                      <a:pt x="151" y="66"/>
                    </a:lnTo>
                    <a:lnTo>
                      <a:pt x="177" y="66"/>
                    </a:lnTo>
                    <a:lnTo>
                      <a:pt x="210" y="86"/>
                    </a:lnTo>
                    <a:lnTo>
                      <a:pt x="229" y="105"/>
                    </a:lnTo>
                    <a:lnTo>
                      <a:pt x="242" y="1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grpSp>
            <p:nvGrpSpPr>
              <p:cNvPr id="73816" name="Group 216"/>
              <p:cNvGrpSpPr>
                <a:grpSpLocks/>
              </p:cNvGrpSpPr>
              <p:nvPr/>
            </p:nvGrpSpPr>
            <p:grpSpPr bwMode="auto">
              <a:xfrm>
                <a:off x="513" y="1883"/>
                <a:ext cx="243" cy="138"/>
                <a:chOff x="513" y="1883"/>
                <a:chExt cx="243" cy="138"/>
              </a:xfrm>
            </p:grpSpPr>
            <p:sp>
              <p:nvSpPr>
                <p:cNvPr id="73817" name="Oval 217"/>
                <p:cNvSpPr>
                  <a:spLocks noChangeArrowheads="1"/>
                </p:cNvSpPr>
                <p:nvPr/>
              </p:nvSpPr>
              <p:spPr bwMode="auto">
                <a:xfrm>
                  <a:off x="513" y="1949"/>
                  <a:ext cx="40" cy="33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73818" name="Oval 218"/>
                <p:cNvSpPr>
                  <a:spLocks noChangeArrowheads="1"/>
                </p:cNvSpPr>
                <p:nvPr/>
              </p:nvSpPr>
              <p:spPr bwMode="auto">
                <a:xfrm>
                  <a:off x="618" y="1975"/>
                  <a:ext cx="33" cy="2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73819" name="Oval 219"/>
                <p:cNvSpPr>
                  <a:spLocks noChangeArrowheads="1"/>
                </p:cNvSpPr>
                <p:nvPr/>
              </p:nvSpPr>
              <p:spPr bwMode="auto">
                <a:xfrm>
                  <a:off x="716" y="1994"/>
                  <a:ext cx="40" cy="27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73820" name="Oval 220"/>
                <p:cNvSpPr>
                  <a:spLocks noChangeArrowheads="1"/>
                </p:cNvSpPr>
                <p:nvPr/>
              </p:nvSpPr>
              <p:spPr bwMode="auto">
                <a:xfrm>
                  <a:off x="723" y="1883"/>
                  <a:ext cx="33" cy="40"/>
                </a:xfrm>
                <a:prstGeom prst="ellipse">
                  <a:avLst/>
                </a:pr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</p:grpSp>
        </p:grpSp>
      </p:grpSp>
      <p:grpSp>
        <p:nvGrpSpPr>
          <p:cNvPr id="73744" name="Group 221"/>
          <p:cNvGrpSpPr>
            <a:grpSpLocks/>
          </p:cNvGrpSpPr>
          <p:nvPr/>
        </p:nvGrpSpPr>
        <p:grpSpPr bwMode="auto">
          <a:xfrm>
            <a:off x="469414" y="1640431"/>
            <a:ext cx="2235200" cy="965200"/>
            <a:chOff x="463" y="1311"/>
            <a:chExt cx="1408" cy="608"/>
          </a:xfrm>
        </p:grpSpPr>
        <p:grpSp>
          <p:nvGrpSpPr>
            <p:cNvPr id="73791" name="Group 222"/>
            <p:cNvGrpSpPr>
              <a:grpSpLocks/>
            </p:cNvGrpSpPr>
            <p:nvPr/>
          </p:nvGrpSpPr>
          <p:grpSpPr bwMode="auto">
            <a:xfrm>
              <a:off x="463" y="1311"/>
              <a:ext cx="373" cy="396"/>
              <a:chOff x="463" y="1311"/>
              <a:chExt cx="373" cy="396"/>
            </a:xfrm>
          </p:grpSpPr>
          <p:sp>
            <p:nvSpPr>
              <p:cNvPr id="73796" name="Oval 223"/>
              <p:cNvSpPr>
                <a:spLocks noChangeArrowheads="1"/>
              </p:cNvSpPr>
              <p:nvPr/>
            </p:nvSpPr>
            <p:spPr bwMode="auto">
              <a:xfrm>
                <a:off x="463" y="1340"/>
                <a:ext cx="367" cy="367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797" name="Rectangle 224"/>
              <p:cNvSpPr>
                <a:spLocks noChangeArrowheads="1"/>
              </p:cNvSpPr>
              <p:nvPr/>
            </p:nvSpPr>
            <p:spPr bwMode="auto">
              <a:xfrm>
                <a:off x="709" y="1507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798" name="Rectangle 225"/>
              <p:cNvSpPr>
                <a:spLocks noChangeArrowheads="1"/>
              </p:cNvSpPr>
              <p:nvPr/>
            </p:nvSpPr>
            <p:spPr bwMode="auto">
              <a:xfrm>
                <a:off x="552" y="1487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799" name="Rectangle 226"/>
              <p:cNvSpPr>
                <a:spLocks noChangeArrowheads="1"/>
              </p:cNvSpPr>
              <p:nvPr/>
            </p:nvSpPr>
            <p:spPr bwMode="auto">
              <a:xfrm>
                <a:off x="624" y="1311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00" name="Rectangle 227"/>
              <p:cNvSpPr>
                <a:spLocks noChangeArrowheads="1"/>
              </p:cNvSpPr>
              <p:nvPr/>
            </p:nvSpPr>
            <p:spPr bwMode="auto">
              <a:xfrm>
                <a:off x="755" y="1363"/>
                <a:ext cx="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i="0" dirty="0">
                  <a:latin typeface="Times"/>
                  <a:cs typeface="Times"/>
                </a:endParaRPr>
              </a:p>
            </p:txBody>
          </p:sp>
          <p:sp>
            <p:nvSpPr>
              <p:cNvPr id="73801" name="Freeform 228"/>
              <p:cNvSpPr>
                <a:spLocks/>
              </p:cNvSpPr>
              <p:nvPr/>
            </p:nvSpPr>
            <p:spPr bwMode="auto">
              <a:xfrm>
                <a:off x="689" y="1345"/>
                <a:ext cx="118" cy="267"/>
              </a:xfrm>
              <a:custGeom>
                <a:avLst/>
                <a:gdLst>
                  <a:gd name="T0" fmla="*/ 0 w 118"/>
                  <a:gd name="T1" fmla="*/ 0 h 275"/>
                  <a:gd name="T2" fmla="*/ 33 w 118"/>
                  <a:gd name="T3" fmla="*/ 69 h 275"/>
                  <a:gd name="T4" fmla="*/ 53 w 118"/>
                  <a:gd name="T5" fmla="*/ 117 h 275"/>
                  <a:gd name="T6" fmla="*/ 66 w 118"/>
                  <a:gd name="T7" fmla="*/ 150 h 275"/>
                  <a:gd name="T8" fmla="*/ 85 w 118"/>
                  <a:gd name="T9" fmla="*/ 176 h 275"/>
                  <a:gd name="T10" fmla="*/ 118 w 118"/>
                  <a:gd name="T11" fmla="*/ 205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275"/>
                  <a:gd name="T20" fmla="*/ 118 w 118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275">
                    <a:moveTo>
                      <a:pt x="0" y="0"/>
                    </a:moveTo>
                    <a:lnTo>
                      <a:pt x="33" y="92"/>
                    </a:lnTo>
                    <a:lnTo>
                      <a:pt x="53" y="157"/>
                    </a:lnTo>
                    <a:lnTo>
                      <a:pt x="66" y="203"/>
                    </a:lnTo>
                    <a:lnTo>
                      <a:pt x="85" y="236"/>
                    </a:lnTo>
                    <a:lnTo>
                      <a:pt x="118" y="2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02" name="Freeform 229"/>
              <p:cNvSpPr>
                <a:spLocks/>
              </p:cNvSpPr>
              <p:nvPr/>
            </p:nvSpPr>
            <p:spPr bwMode="auto">
              <a:xfrm>
                <a:off x="683" y="1533"/>
                <a:ext cx="72" cy="170"/>
              </a:xfrm>
              <a:custGeom>
                <a:avLst/>
                <a:gdLst>
                  <a:gd name="T0" fmla="*/ 72 w 72"/>
                  <a:gd name="T1" fmla="*/ 0 h 170"/>
                  <a:gd name="T2" fmla="*/ 39 w 72"/>
                  <a:gd name="T3" fmla="*/ 53 h 170"/>
                  <a:gd name="T4" fmla="*/ 19 w 72"/>
                  <a:gd name="T5" fmla="*/ 85 h 170"/>
                  <a:gd name="T6" fmla="*/ 6 w 72"/>
                  <a:gd name="T7" fmla="*/ 131 h 170"/>
                  <a:gd name="T8" fmla="*/ 0 w 72"/>
                  <a:gd name="T9" fmla="*/ 17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70"/>
                  <a:gd name="T17" fmla="*/ 72 w 72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70">
                    <a:moveTo>
                      <a:pt x="72" y="0"/>
                    </a:moveTo>
                    <a:lnTo>
                      <a:pt x="39" y="53"/>
                    </a:lnTo>
                    <a:lnTo>
                      <a:pt x="19" y="85"/>
                    </a:lnTo>
                    <a:lnTo>
                      <a:pt x="6" y="131"/>
                    </a:lnTo>
                    <a:lnTo>
                      <a:pt x="0" y="1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803" name="Freeform 230"/>
              <p:cNvSpPr>
                <a:spLocks/>
              </p:cNvSpPr>
              <p:nvPr/>
            </p:nvSpPr>
            <p:spPr bwMode="auto">
              <a:xfrm>
                <a:off x="468" y="1487"/>
                <a:ext cx="234" cy="125"/>
              </a:xfrm>
              <a:custGeom>
                <a:avLst/>
                <a:gdLst>
                  <a:gd name="T0" fmla="*/ 0 w 242"/>
                  <a:gd name="T1" fmla="*/ 0 h 125"/>
                  <a:gd name="T2" fmla="*/ 35 w 242"/>
                  <a:gd name="T3" fmla="*/ 33 h 125"/>
                  <a:gd name="T4" fmla="*/ 71 w 242"/>
                  <a:gd name="T5" fmla="*/ 59 h 125"/>
                  <a:gd name="T6" fmla="*/ 108 w 242"/>
                  <a:gd name="T7" fmla="*/ 66 h 125"/>
                  <a:gd name="T8" fmla="*/ 127 w 242"/>
                  <a:gd name="T9" fmla="*/ 66 h 125"/>
                  <a:gd name="T10" fmla="*/ 151 w 242"/>
                  <a:gd name="T11" fmla="*/ 86 h 125"/>
                  <a:gd name="T12" fmla="*/ 163 w 242"/>
                  <a:gd name="T13" fmla="*/ 105 h 125"/>
                  <a:gd name="T14" fmla="*/ 173 w 242"/>
                  <a:gd name="T15" fmla="*/ 125 h 1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125"/>
                  <a:gd name="T26" fmla="*/ 242 w 242"/>
                  <a:gd name="T27" fmla="*/ 125 h 1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125">
                    <a:moveTo>
                      <a:pt x="0" y="0"/>
                    </a:moveTo>
                    <a:lnTo>
                      <a:pt x="46" y="33"/>
                    </a:lnTo>
                    <a:lnTo>
                      <a:pt x="99" y="59"/>
                    </a:lnTo>
                    <a:lnTo>
                      <a:pt x="151" y="66"/>
                    </a:lnTo>
                    <a:lnTo>
                      <a:pt x="177" y="66"/>
                    </a:lnTo>
                    <a:lnTo>
                      <a:pt x="210" y="86"/>
                    </a:lnTo>
                    <a:lnTo>
                      <a:pt x="229" y="105"/>
                    </a:lnTo>
                    <a:lnTo>
                      <a:pt x="242" y="1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73792" name="Oval 231"/>
            <p:cNvSpPr>
              <a:spLocks noChangeArrowheads="1"/>
            </p:cNvSpPr>
            <p:nvPr/>
          </p:nvSpPr>
          <p:spPr bwMode="auto">
            <a:xfrm>
              <a:off x="1812" y="1861"/>
              <a:ext cx="59" cy="5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73793" name="Group 232"/>
            <p:cNvGrpSpPr>
              <a:grpSpLocks/>
            </p:cNvGrpSpPr>
            <p:nvPr/>
          </p:nvGrpSpPr>
          <p:grpSpPr bwMode="auto">
            <a:xfrm>
              <a:off x="832" y="1521"/>
              <a:ext cx="973" cy="379"/>
              <a:chOff x="824" y="1521"/>
              <a:chExt cx="981" cy="379"/>
            </a:xfrm>
          </p:grpSpPr>
          <p:sp>
            <p:nvSpPr>
              <p:cNvPr id="73794" name="Freeform 233"/>
              <p:cNvSpPr>
                <a:spLocks/>
              </p:cNvSpPr>
              <p:nvPr/>
            </p:nvSpPr>
            <p:spPr bwMode="auto">
              <a:xfrm>
                <a:off x="1759" y="1834"/>
                <a:ext cx="46" cy="66"/>
              </a:xfrm>
              <a:custGeom>
                <a:avLst/>
                <a:gdLst>
                  <a:gd name="T0" fmla="*/ 46 w 46"/>
                  <a:gd name="T1" fmla="*/ 46 h 66"/>
                  <a:gd name="T2" fmla="*/ 0 w 46"/>
                  <a:gd name="T3" fmla="*/ 66 h 66"/>
                  <a:gd name="T4" fmla="*/ 20 w 46"/>
                  <a:gd name="T5" fmla="*/ 40 h 66"/>
                  <a:gd name="T6" fmla="*/ 20 w 46"/>
                  <a:gd name="T7" fmla="*/ 0 h 66"/>
                  <a:gd name="T8" fmla="*/ 46 w 46"/>
                  <a:gd name="T9" fmla="*/ 4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6"/>
                  <a:gd name="T17" fmla="*/ 46 w 4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6">
                    <a:moveTo>
                      <a:pt x="46" y="46"/>
                    </a:moveTo>
                    <a:lnTo>
                      <a:pt x="0" y="66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73795" name="Line 234"/>
              <p:cNvSpPr>
                <a:spLocks noChangeShapeType="1"/>
              </p:cNvSpPr>
              <p:nvPr/>
            </p:nvSpPr>
            <p:spPr bwMode="auto">
              <a:xfrm>
                <a:off x="824" y="1521"/>
                <a:ext cx="955" cy="35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</p:grpSp>
      <p:sp>
        <p:nvSpPr>
          <p:cNvPr id="73779" name="Text Box 71"/>
          <p:cNvSpPr txBox="1">
            <a:spLocks noChangeArrowheads="1"/>
          </p:cNvSpPr>
          <p:nvPr/>
        </p:nvSpPr>
        <p:spPr bwMode="auto">
          <a:xfrm>
            <a:off x="6705600" y="114923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i="0" dirty="0" err="1">
                <a:latin typeface="Times"/>
                <a:cs typeface="Times"/>
              </a:rPr>
              <a:t>proeutectoid</a:t>
            </a:r>
            <a:r>
              <a:rPr lang="en-US" sz="1800" b="1" i="0" dirty="0">
                <a:latin typeface="Times"/>
                <a:cs typeface="Times"/>
              </a:rPr>
              <a:t> Fe</a:t>
            </a:r>
            <a:r>
              <a:rPr lang="en-US" sz="1800" b="1" i="0" baseline="-25000" dirty="0">
                <a:latin typeface="Times"/>
                <a:cs typeface="Times"/>
              </a:rPr>
              <a:t>3</a:t>
            </a:r>
            <a:r>
              <a:rPr lang="en-US" sz="1800" b="1" i="0" dirty="0">
                <a:latin typeface="Times"/>
                <a:cs typeface="Times"/>
              </a:rPr>
              <a:t>C</a:t>
            </a:r>
          </a:p>
        </p:txBody>
      </p:sp>
      <p:grpSp>
        <p:nvGrpSpPr>
          <p:cNvPr id="73780" name="Group 72"/>
          <p:cNvGrpSpPr>
            <a:grpSpLocks/>
          </p:cNvGrpSpPr>
          <p:nvPr/>
        </p:nvGrpSpPr>
        <p:grpSpPr bwMode="auto">
          <a:xfrm>
            <a:off x="8759697" y="1849031"/>
            <a:ext cx="103188" cy="1266825"/>
            <a:chOff x="3460" y="3182"/>
            <a:chExt cx="65" cy="798"/>
          </a:xfrm>
        </p:grpSpPr>
        <p:sp>
          <p:nvSpPr>
            <p:cNvPr id="73788" name="Freeform 73"/>
            <p:cNvSpPr>
              <a:spLocks/>
            </p:cNvSpPr>
            <p:nvPr/>
          </p:nvSpPr>
          <p:spPr bwMode="auto">
            <a:xfrm>
              <a:off x="3460" y="3182"/>
              <a:ext cx="65" cy="72"/>
            </a:xfrm>
            <a:custGeom>
              <a:avLst/>
              <a:gdLst>
                <a:gd name="T0" fmla="*/ 32 w 65"/>
                <a:gd name="T1" fmla="*/ 0 h 72"/>
                <a:gd name="T2" fmla="*/ 65 w 65"/>
                <a:gd name="T3" fmla="*/ 72 h 72"/>
                <a:gd name="T4" fmla="*/ 32 w 65"/>
                <a:gd name="T5" fmla="*/ 46 h 72"/>
                <a:gd name="T6" fmla="*/ 0 w 65"/>
                <a:gd name="T7" fmla="*/ 72 h 72"/>
                <a:gd name="T8" fmla="*/ 32 w 65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72"/>
                <a:gd name="T17" fmla="*/ 65 w 6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72">
                  <a:moveTo>
                    <a:pt x="32" y="0"/>
                  </a:moveTo>
                  <a:lnTo>
                    <a:pt x="65" y="72"/>
                  </a:lnTo>
                  <a:lnTo>
                    <a:pt x="32" y="46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789" name="Freeform 74"/>
            <p:cNvSpPr>
              <a:spLocks/>
            </p:cNvSpPr>
            <p:nvPr/>
          </p:nvSpPr>
          <p:spPr bwMode="auto">
            <a:xfrm>
              <a:off x="3460" y="3908"/>
              <a:ext cx="65" cy="72"/>
            </a:xfrm>
            <a:custGeom>
              <a:avLst/>
              <a:gdLst>
                <a:gd name="T0" fmla="*/ 32 w 65"/>
                <a:gd name="T1" fmla="*/ 72 h 72"/>
                <a:gd name="T2" fmla="*/ 0 w 65"/>
                <a:gd name="T3" fmla="*/ 0 h 72"/>
                <a:gd name="T4" fmla="*/ 32 w 65"/>
                <a:gd name="T5" fmla="*/ 26 h 72"/>
                <a:gd name="T6" fmla="*/ 65 w 65"/>
                <a:gd name="T7" fmla="*/ 0 h 72"/>
                <a:gd name="T8" fmla="*/ 32 w 65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72"/>
                <a:gd name="T17" fmla="*/ 65 w 6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72">
                  <a:moveTo>
                    <a:pt x="32" y="72"/>
                  </a:moveTo>
                  <a:lnTo>
                    <a:pt x="0" y="0"/>
                  </a:lnTo>
                  <a:lnTo>
                    <a:pt x="32" y="26"/>
                  </a:lnTo>
                  <a:lnTo>
                    <a:pt x="65" y="0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790" name="Line 75"/>
            <p:cNvSpPr>
              <a:spLocks noChangeShapeType="1"/>
            </p:cNvSpPr>
            <p:nvPr/>
          </p:nvSpPr>
          <p:spPr bwMode="auto">
            <a:xfrm>
              <a:off x="3492" y="3228"/>
              <a:ext cx="1" cy="70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3781" name="Rectangle 76"/>
          <p:cNvSpPr>
            <a:spLocks noChangeArrowheads="1"/>
          </p:cNvSpPr>
          <p:nvPr/>
        </p:nvSpPr>
        <p:spPr bwMode="auto">
          <a:xfrm>
            <a:off x="8646944" y="3269645"/>
            <a:ext cx="4970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i="0" dirty="0">
                <a:solidFill>
                  <a:srgbClr val="000000"/>
                </a:solidFill>
                <a:latin typeface="Times"/>
                <a:cs typeface="Times"/>
              </a:rPr>
              <a:t>60</a:t>
            </a:r>
            <a:r>
              <a:rPr lang="en-US" sz="1500" i="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1500" i="0" dirty="0" err="1" smtClean="0">
                <a:solidFill>
                  <a:srgbClr val="000000"/>
                </a:solidFill>
                <a:latin typeface="Times"/>
                <a:cs typeface="Times"/>
              </a:rPr>
              <a:t>μm</a:t>
            </a:r>
            <a:endParaRPr lang="en-US" i="0" dirty="0">
              <a:latin typeface="Times"/>
              <a:cs typeface="Times"/>
            </a:endParaRPr>
          </a:p>
        </p:txBody>
      </p:sp>
      <p:pic>
        <p:nvPicPr>
          <p:cNvPr id="73784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532" y="1791585"/>
            <a:ext cx="1625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85" name="Line 80"/>
          <p:cNvSpPr>
            <a:spLocks noChangeShapeType="1"/>
          </p:cNvSpPr>
          <p:nvPr/>
        </p:nvSpPr>
        <p:spPr bwMode="auto">
          <a:xfrm flipH="1">
            <a:off x="7330536" y="1481566"/>
            <a:ext cx="280069" cy="441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86" name="Line 81"/>
          <p:cNvSpPr>
            <a:spLocks noChangeShapeType="1"/>
          </p:cNvSpPr>
          <p:nvPr/>
        </p:nvSpPr>
        <p:spPr bwMode="auto">
          <a:xfrm flipV="1">
            <a:off x="6901999" y="2844106"/>
            <a:ext cx="693545" cy="652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73787" name="Text Box 82"/>
          <p:cNvSpPr txBox="1">
            <a:spLocks noChangeArrowheads="1"/>
          </p:cNvSpPr>
          <p:nvPr/>
        </p:nvSpPr>
        <p:spPr bwMode="auto">
          <a:xfrm>
            <a:off x="6842239" y="352880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 i="0" dirty="0" err="1">
                <a:latin typeface="Times"/>
                <a:cs typeface="Times"/>
              </a:rPr>
              <a:t>pearlite</a:t>
            </a:r>
            <a:endParaRPr lang="en-US" sz="1800" b="1" i="0" dirty="0">
              <a:latin typeface="Times"/>
              <a:cs typeface="Times"/>
            </a:endParaRPr>
          </a:p>
        </p:txBody>
      </p:sp>
      <p:grpSp>
        <p:nvGrpSpPr>
          <p:cNvPr id="19" name="Group 240"/>
          <p:cNvGrpSpPr>
            <a:grpSpLocks/>
          </p:cNvGrpSpPr>
          <p:nvPr/>
        </p:nvGrpSpPr>
        <p:grpSpPr bwMode="auto">
          <a:xfrm>
            <a:off x="512276" y="3320006"/>
            <a:ext cx="2185988" cy="1801812"/>
            <a:chOff x="514" y="2329"/>
            <a:chExt cx="1377" cy="1135"/>
          </a:xfrm>
        </p:grpSpPr>
        <p:sp>
          <p:nvSpPr>
            <p:cNvPr id="73747" name="Oval 133"/>
            <p:cNvSpPr>
              <a:spLocks noChangeArrowheads="1"/>
            </p:cNvSpPr>
            <p:nvPr/>
          </p:nvSpPr>
          <p:spPr bwMode="auto">
            <a:xfrm>
              <a:off x="1838" y="2329"/>
              <a:ext cx="53" cy="5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73748" name="Line 238"/>
            <p:cNvSpPr>
              <a:spLocks noChangeShapeType="1"/>
            </p:cNvSpPr>
            <p:nvPr/>
          </p:nvSpPr>
          <p:spPr bwMode="auto">
            <a:xfrm flipV="1">
              <a:off x="676" y="2379"/>
              <a:ext cx="1177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73749" name="Group 239"/>
            <p:cNvGrpSpPr>
              <a:grpSpLocks/>
            </p:cNvGrpSpPr>
            <p:nvPr/>
          </p:nvGrpSpPr>
          <p:grpSpPr bwMode="auto">
            <a:xfrm>
              <a:off x="514" y="3095"/>
              <a:ext cx="791" cy="369"/>
              <a:chOff x="514" y="3095"/>
              <a:chExt cx="791" cy="369"/>
            </a:xfrm>
          </p:grpSpPr>
          <p:sp>
            <p:nvSpPr>
              <p:cNvPr id="73750" name="Rectangle 131"/>
              <p:cNvSpPr>
                <a:spLocks noChangeArrowheads="1"/>
              </p:cNvSpPr>
              <p:nvPr/>
            </p:nvSpPr>
            <p:spPr bwMode="auto">
              <a:xfrm>
                <a:off x="942" y="3160"/>
                <a:ext cx="363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500" i="0">
                    <a:solidFill>
                      <a:srgbClr val="777777"/>
                    </a:solidFill>
                    <a:latin typeface="Times"/>
                    <a:cs typeface="Times"/>
                  </a:rPr>
                  <a:t>pearlite</a:t>
                </a:r>
                <a:endParaRPr lang="en-US" i="0">
                  <a:latin typeface="Times"/>
                  <a:cs typeface="Times"/>
                </a:endParaRPr>
              </a:p>
            </p:txBody>
          </p:sp>
          <p:sp>
            <p:nvSpPr>
              <p:cNvPr id="73751" name="Freeform 138"/>
              <p:cNvSpPr>
                <a:spLocks/>
              </p:cNvSpPr>
              <p:nvPr/>
            </p:nvSpPr>
            <p:spPr bwMode="auto">
              <a:xfrm>
                <a:off x="792" y="3095"/>
                <a:ext cx="144" cy="235"/>
              </a:xfrm>
              <a:custGeom>
                <a:avLst/>
                <a:gdLst>
                  <a:gd name="T0" fmla="*/ 0 w 144"/>
                  <a:gd name="T1" fmla="*/ 6 h 235"/>
                  <a:gd name="T2" fmla="*/ 13 w 144"/>
                  <a:gd name="T3" fmla="*/ 0 h 235"/>
                  <a:gd name="T4" fmla="*/ 33 w 144"/>
                  <a:gd name="T5" fmla="*/ 6 h 235"/>
                  <a:gd name="T6" fmla="*/ 52 w 144"/>
                  <a:gd name="T7" fmla="*/ 26 h 235"/>
                  <a:gd name="T8" fmla="*/ 78 w 144"/>
                  <a:gd name="T9" fmla="*/ 58 h 235"/>
                  <a:gd name="T10" fmla="*/ 91 w 144"/>
                  <a:gd name="T11" fmla="*/ 85 h 235"/>
                  <a:gd name="T12" fmla="*/ 98 w 144"/>
                  <a:gd name="T13" fmla="*/ 104 h 235"/>
                  <a:gd name="T14" fmla="*/ 111 w 144"/>
                  <a:gd name="T15" fmla="*/ 124 h 235"/>
                  <a:gd name="T16" fmla="*/ 124 w 144"/>
                  <a:gd name="T17" fmla="*/ 137 h 235"/>
                  <a:gd name="T18" fmla="*/ 144 w 144"/>
                  <a:gd name="T19" fmla="*/ 144 h 235"/>
                  <a:gd name="T20" fmla="*/ 131 w 144"/>
                  <a:gd name="T21" fmla="*/ 150 h 235"/>
                  <a:gd name="T22" fmla="*/ 118 w 144"/>
                  <a:gd name="T23" fmla="*/ 163 h 235"/>
                  <a:gd name="T24" fmla="*/ 111 w 144"/>
                  <a:gd name="T25" fmla="*/ 183 h 235"/>
                  <a:gd name="T26" fmla="*/ 111 w 144"/>
                  <a:gd name="T27" fmla="*/ 209 h 235"/>
                  <a:gd name="T28" fmla="*/ 104 w 144"/>
                  <a:gd name="T29" fmla="*/ 229 h 235"/>
                  <a:gd name="T30" fmla="*/ 98 w 144"/>
                  <a:gd name="T31" fmla="*/ 235 h 235"/>
                  <a:gd name="T32" fmla="*/ 98 w 144"/>
                  <a:gd name="T33" fmla="*/ 235 h 2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235"/>
                  <a:gd name="T53" fmla="*/ 144 w 144"/>
                  <a:gd name="T54" fmla="*/ 235 h 2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235">
                    <a:moveTo>
                      <a:pt x="0" y="6"/>
                    </a:moveTo>
                    <a:lnTo>
                      <a:pt x="13" y="0"/>
                    </a:lnTo>
                    <a:lnTo>
                      <a:pt x="33" y="6"/>
                    </a:lnTo>
                    <a:lnTo>
                      <a:pt x="52" y="26"/>
                    </a:lnTo>
                    <a:lnTo>
                      <a:pt x="78" y="58"/>
                    </a:lnTo>
                    <a:lnTo>
                      <a:pt x="91" y="85"/>
                    </a:lnTo>
                    <a:lnTo>
                      <a:pt x="98" y="104"/>
                    </a:lnTo>
                    <a:lnTo>
                      <a:pt x="111" y="124"/>
                    </a:lnTo>
                    <a:lnTo>
                      <a:pt x="124" y="137"/>
                    </a:lnTo>
                    <a:lnTo>
                      <a:pt x="144" y="144"/>
                    </a:lnTo>
                    <a:lnTo>
                      <a:pt x="131" y="150"/>
                    </a:lnTo>
                    <a:lnTo>
                      <a:pt x="118" y="163"/>
                    </a:lnTo>
                    <a:lnTo>
                      <a:pt x="111" y="183"/>
                    </a:lnTo>
                    <a:lnTo>
                      <a:pt x="111" y="209"/>
                    </a:lnTo>
                    <a:lnTo>
                      <a:pt x="104" y="229"/>
                    </a:lnTo>
                    <a:lnTo>
                      <a:pt x="98" y="235"/>
                    </a:lnTo>
                  </a:path>
                </a:pathLst>
              </a:custGeom>
              <a:noFill/>
              <a:ln w="2063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grpSp>
            <p:nvGrpSpPr>
              <p:cNvPr id="73752" name="Group 139"/>
              <p:cNvGrpSpPr>
                <a:grpSpLocks/>
              </p:cNvGrpSpPr>
              <p:nvPr/>
            </p:nvGrpSpPr>
            <p:grpSpPr bwMode="auto">
              <a:xfrm>
                <a:off x="514" y="3098"/>
                <a:ext cx="368" cy="366"/>
                <a:chOff x="494" y="3074"/>
                <a:chExt cx="368" cy="366"/>
              </a:xfrm>
            </p:grpSpPr>
            <p:grpSp>
              <p:nvGrpSpPr>
                <p:cNvPr id="73753" name="Group 140"/>
                <p:cNvGrpSpPr>
                  <a:grpSpLocks/>
                </p:cNvGrpSpPr>
                <p:nvPr/>
              </p:nvGrpSpPr>
              <p:grpSpPr bwMode="auto">
                <a:xfrm>
                  <a:off x="494" y="3074"/>
                  <a:ext cx="368" cy="366"/>
                  <a:chOff x="494" y="3074"/>
                  <a:chExt cx="368" cy="366"/>
                </a:xfrm>
              </p:grpSpPr>
              <p:sp>
                <p:nvSpPr>
                  <p:cNvPr id="73755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074"/>
                    <a:ext cx="366" cy="366"/>
                  </a:xfrm>
                  <a:prstGeom prst="ellipse">
                    <a:avLst/>
                  </a:prstGeom>
                  <a:solidFill>
                    <a:srgbClr val="00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56" name="Freeform 142"/>
                  <p:cNvSpPr>
                    <a:spLocks/>
                  </p:cNvSpPr>
                  <p:nvPr/>
                </p:nvSpPr>
                <p:spPr bwMode="auto">
                  <a:xfrm>
                    <a:off x="529" y="3127"/>
                    <a:ext cx="32" cy="92"/>
                  </a:xfrm>
                  <a:custGeom>
                    <a:avLst/>
                    <a:gdLst>
                      <a:gd name="T0" fmla="*/ 6 w 32"/>
                      <a:gd name="T1" fmla="*/ 20 h 92"/>
                      <a:gd name="T2" fmla="*/ 0 w 32"/>
                      <a:gd name="T3" fmla="*/ 85 h 92"/>
                      <a:gd name="T4" fmla="*/ 13 w 32"/>
                      <a:gd name="T5" fmla="*/ 92 h 92"/>
                      <a:gd name="T6" fmla="*/ 19 w 32"/>
                      <a:gd name="T7" fmla="*/ 92 h 92"/>
                      <a:gd name="T8" fmla="*/ 26 w 32"/>
                      <a:gd name="T9" fmla="*/ 59 h 92"/>
                      <a:gd name="T10" fmla="*/ 32 w 32"/>
                      <a:gd name="T11" fmla="*/ 0 h 92"/>
                      <a:gd name="T12" fmla="*/ 6 w 32"/>
                      <a:gd name="T13" fmla="*/ 20 h 92"/>
                      <a:gd name="T14" fmla="*/ 6 w 32"/>
                      <a:gd name="T15" fmla="*/ 20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"/>
                      <a:gd name="T25" fmla="*/ 0 h 92"/>
                      <a:gd name="T26" fmla="*/ 32 w 32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" h="92">
                        <a:moveTo>
                          <a:pt x="6" y="20"/>
                        </a:moveTo>
                        <a:lnTo>
                          <a:pt x="0" y="85"/>
                        </a:lnTo>
                        <a:lnTo>
                          <a:pt x="13" y="92"/>
                        </a:lnTo>
                        <a:lnTo>
                          <a:pt x="19" y="92"/>
                        </a:lnTo>
                        <a:lnTo>
                          <a:pt x="26" y="59"/>
                        </a:lnTo>
                        <a:lnTo>
                          <a:pt x="32" y="0"/>
                        </a:lnTo>
                        <a:lnTo>
                          <a:pt x="6" y="2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57" name="Freeform 143"/>
                  <p:cNvSpPr>
                    <a:spLocks/>
                  </p:cNvSpPr>
                  <p:nvPr/>
                </p:nvSpPr>
                <p:spPr bwMode="auto">
                  <a:xfrm>
                    <a:off x="581" y="3094"/>
                    <a:ext cx="26" cy="131"/>
                  </a:xfrm>
                  <a:custGeom>
                    <a:avLst/>
                    <a:gdLst>
                      <a:gd name="T0" fmla="*/ 0 w 26"/>
                      <a:gd name="T1" fmla="*/ 13 h 131"/>
                      <a:gd name="T2" fmla="*/ 0 w 26"/>
                      <a:gd name="T3" fmla="*/ 125 h 131"/>
                      <a:gd name="T4" fmla="*/ 7 w 26"/>
                      <a:gd name="T5" fmla="*/ 131 h 131"/>
                      <a:gd name="T6" fmla="*/ 13 w 26"/>
                      <a:gd name="T7" fmla="*/ 125 h 131"/>
                      <a:gd name="T8" fmla="*/ 26 w 26"/>
                      <a:gd name="T9" fmla="*/ 0 h 131"/>
                      <a:gd name="T10" fmla="*/ 0 w 26"/>
                      <a:gd name="T11" fmla="*/ 13 h 1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31"/>
                      <a:gd name="T20" fmla="*/ 26 w 26"/>
                      <a:gd name="T21" fmla="*/ 131 h 1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31">
                        <a:moveTo>
                          <a:pt x="0" y="13"/>
                        </a:moveTo>
                        <a:lnTo>
                          <a:pt x="0" y="125"/>
                        </a:lnTo>
                        <a:lnTo>
                          <a:pt x="7" y="131"/>
                        </a:lnTo>
                        <a:lnTo>
                          <a:pt x="13" y="125"/>
                        </a:lnTo>
                        <a:lnTo>
                          <a:pt x="26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58" name="Freeform 144"/>
                  <p:cNvSpPr>
                    <a:spLocks/>
                  </p:cNvSpPr>
                  <p:nvPr/>
                </p:nvSpPr>
                <p:spPr bwMode="auto">
                  <a:xfrm>
                    <a:off x="620" y="3081"/>
                    <a:ext cx="26" cy="157"/>
                  </a:xfrm>
                  <a:custGeom>
                    <a:avLst/>
                    <a:gdLst>
                      <a:gd name="T0" fmla="*/ 0 w 26"/>
                      <a:gd name="T1" fmla="*/ 0 h 157"/>
                      <a:gd name="T2" fmla="*/ 0 w 26"/>
                      <a:gd name="T3" fmla="*/ 144 h 157"/>
                      <a:gd name="T4" fmla="*/ 7 w 26"/>
                      <a:gd name="T5" fmla="*/ 157 h 157"/>
                      <a:gd name="T6" fmla="*/ 20 w 26"/>
                      <a:gd name="T7" fmla="*/ 151 h 157"/>
                      <a:gd name="T8" fmla="*/ 26 w 26"/>
                      <a:gd name="T9" fmla="*/ 124 h 157"/>
                      <a:gd name="T10" fmla="*/ 26 w 26"/>
                      <a:gd name="T11" fmla="*/ 0 h 157"/>
                      <a:gd name="T12" fmla="*/ 0 w 26"/>
                      <a:gd name="T13" fmla="*/ 0 h 1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157"/>
                      <a:gd name="T23" fmla="*/ 26 w 26"/>
                      <a:gd name="T24" fmla="*/ 157 h 1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157">
                        <a:moveTo>
                          <a:pt x="0" y="0"/>
                        </a:moveTo>
                        <a:lnTo>
                          <a:pt x="0" y="144"/>
                        </a:lnTo>
                        <a:lnTo>
                          <a:pt x="7" y="157"/>
                        </a:lnTo>
                        <a:lnTo>
                          <a:pt x="20" y="151"/>
                        </a:lnTo>
                        <a:lnTo>
                          <a:pt x="26" y="124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59" name="Freeform 145"/>
                  <p:cNvSpPr>
                    <a:spLocks/>
                  </p:cNvSpPr>
                  <p:nvPr/>
                </p:nvSpPr>
                <p:spPr bwMode="auto">
                  <a:xfrm>
                    <a:off x="666" y="3075"/>
                    <a:ext cx="46" cy="183"/>
                  </a:xfrm>
                  <a:custGeom>
                    <a:avLst/>
                    <a:gdLst>
                      <a:gd name="T0" fmla="*/ 0 w 46"/>
                      <a:gd name="T1" fmla="*/ 0 h 183"/>
                      <a:gd name="T2" fmla="*/ 0 w 46"/>
                      <a:gd name="T3" fmla="*/ 157 h 183"/>
                      <a:gd name="T4" fmla="*/ 0 w 46"/>
                      <a:gd name="T5" fmla="*/ 176 h 183"/>
                      <a:gd name="T6" fmla="*/ 13 w 46"/>
                      <a:gd name="T7" fmla="*/ 183 h 183"/>
                      <a:gd name="T8" fmla="*/ 26 w 46"/>
                      <a:gd name="T9" fmla="*/ 170 h 183"/>
                      <a:gd name="T10" fmla="*/ 46 w 46"/>
                      <a:gd name="T11" fmla="*/ 0 h 183"/>
                      <a:gd name="T12" fmla="*/ 0 w 46"/>
                      <a:gd name="T13" fmla="*/ 0 h 1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183"/>
                      <a:gd name="T23" fmla="*/ 46 w 46"/>
                      <a:gd name="T24" fmla="*/ 183 h 1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183">
                        <a:moveTo>
                          <a:pt x="0" y="0"/>
                        </a:moveTo>
                        <a:lnTo>
                          <a:pt x="0" y="157"/>
                        </a:lnTo>
                        <a:lnTo>
                          <a:pt x="0" y="176"/>
                        </a:lnTo>
                        <a:lnTo>
                          <a:pt x="13" y="183"/>
                        </a:lnTo>
                        <a:lnTo>
                          <a:pt x="26" y="17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0" name="Freeform 146"/>
                  <p:cNvSpPr>
                    <a:spLocks/>
                  </p:cNvSpPr>
                  <p:nvPr/>
                </p:nvSpPr>
                <p:spPr bwMode="auto">
                  <a:xfrm>
                    <a:off x="725" y="3094"/>
                    <a:ext cx="59" cy="46"/>
                  </a:xfrm>
                  <a:custGeom>
                    <a:avLst/>
                    <a:gdLst>
                      <a:gd name="T0" fmla="*/ 39 w 59"/>
                      <a:gd name="T1" fmla="*/ 0 h 46"/>
                      <a:gd name="T2" fmla="*/ 7 w 59"/>
                      <a:gd name="T3" fmla="*/ 26 h 46"/>
                      <a:gd name="T4" fmla="*/ 0 w 59"/>
                      <a:gd name="T5" fmla="*/ 39 h 46"/>
                      <a:gd name="T6" fmla="*/ 7 w 59"/>
                      <a:gd name="T7" fmla="*/ 46 h 46"/>
                      <a:gd name="T8" fmla="*/ 20 w 59"/>
                      <a:gd name="T9" fmla="*/ 46 h 46"/>
                      <a:gd name="T10" fmla="*/ 59 w 59"/>
                      <a:gd name="T11" fmla="*/ 13 h 46"/>
                      <a:gd name="T12" fmla="*/ 39 w 59"/>
                      <a:gd name="T13" fmla="*/ 0 h 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9"/>
                      <a:gd name="T22" fmla="*/ 0 h 46"/>
                      <a:gd name="T23" fmla="*/ 59 w 59"/>
                      <a:gd name="T24" fmla="*/ 46 h 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9" h="46">
                        <a:moveTo>
                          <a:pt x="39" y="0"/>
                        </a:moveTo>
                        <a:lnTo>
                          <a:pt x="7" y="26"/>
                        </a:lnTo>
                        <a:lnTo>
                          <a:pt x="0" y="39"/>
                        </a:lnTo>
                        <a:lnTo>
                          <a:pt x="7" y="46"/>
                        </a:lnTo>
                        <a:lnTo>
                          <a:pt x="20" y="46"/>
                        </a:lnTo>
                        <a:lnTo>
                          <a:pt x="59" y="1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1" name="Freeform 147"/>
                  <p:cNvSpPr>
                    <a:spLocks/>
                  </p:cNvSpPr>
                  <p:nvPr/>
                </p:nvSpPr>
                <p:spPr bwMode="auto">
                  <a:xfrm>
                    <a:off x="751" y="3120"/>
                    <a:ext cx="66" cy="53"/>
                  </a:xfrm>
                  <a:custGeom>
                    <a:avLst/>
                    <a:gdLst>
                      <a:gd name="T0" fmla="*/ 52 w 66"/>
                      <a:gd name="T1" fmla="*/ 0 h 53"/>
                      <a:gd name="T2" fmla="*/ 7 w 66"/>
                      <a:gd name="T3" fmla="*/ 33 h 53"/>
                      <a:gd name="T4" fmla="*/ 0 w 66"/>
                      <a:gd name="T5" fmla="*/ 46 h 53"/>
                      <a:gd name="T6" fmla="*/ 7 w 66"/>
                      <a:gd name="T7" fmla="*/ 53 h 53"/>
                      <a:gd name="T8" fmla="*/ 46 w 66"/>
                      <a:gd name="T9" fmla="*/ 40 h 53"/>
                      <a:gd name="T10" fmla="*/ 66 w 66"/>
                      <a:gd name="T11" fmla="*/ 20 h 53"/>
                      <a:gd name="T12" fmla="*/ 52 w 66"/>
                      <a:gd name="T13" fmla="*/ 0 h 5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53"/>
                      <a:gd name="T23" fmla="*/ 66 w 66"/>
                      <a:gd name="T24" fmla="*/ 53 h 5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53">
                        <a:moveTo>
                          <a:pt x="52" y="0"/>
                        </a:moveTo>
                        <a:lnTo>
                          <a:pt x="7" y="33"/>
                        </a:lnTo>
                        <a:lnTo>
                          <a:pt x="0" y="46"/>
                        </a:lnTo>
                        <a:lnTo>
                          <a:pt x="7" y="53"/>
                        </a:lnTo>
                        <a:lnTo>
                          <a:pt x="46" y="40"/>
                        </a:lnTo>
                        <a:lnTo>
                          <a:pt x="66" y="2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2" name="Freeform 148"/>
                  <p:cNvSpPr>
                    <a:spLocks/>
                  </p:cNvSpPr>
                  <p:nvPr/>
                </p:nvSpPr>
                <p:spPr bwMode="auto">
                  <a:xfrm>
                    <a:off x="758" y="3153"/>
                    <a:ext cx="85" cy="66"/>
                  </a:xfrm>
                  <a:custGeom>
                    <a:avLst/>
                    <a:gdLst>
                      <a:gd name="T0" fmla="*/ 72 w 85"/>
                      <a:gd name="T1" fmla="*/ 0 h 66"/>
                      <a:gd name="T2" fmla="*/ 6 w 85"/>
                      <a:gd name="T3" fmla="*/ 39 h 66"/>
                      <a:gd name="T4" fmla="*/ 0 w 85"/>
                      <a:gd name="T5" fmla="*/ 52 h 66"/>
                      <a:gd name="T6" fmla="*/ 0 w 85"/>
                      <a:gd name="T7" fmla="*/ 59 h 66"/>
                      <a:gd name="T8" fmla="*/ 19 w 85"/>
                      <a:gd name="T9" fmla="*/ 66 h 66"/>
                      <a:gd name="T10" fmla="*/ 85 w 85"/>
                      <a:gd name="T11" fmla="*/ 26 h 66"/>
                      <a:gd name="T12" fmla="*/ 72 w 85"/>
                      <a:gd name="T13" fmla="*/ 0 h 6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5"/>
                      <a:gd name="T22" fmla="*/ 0 h 66"/>
                      <a:gd name="T23" fmla="*/ 85 w 85"/>
                      <a:gd name="T24" fmla="*/ 66 h 6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5" h="66">
                        <a:moveTo>
                          <a:pt x="72" y="0"/>
                        </a:moveTo>
                        <a:lnTo>
                          <a:pt x="6" y="39"/>
                        </a:lnTo>
                        <a:lnTo>
                          <a:pt x="0" y="52"/>
                        </a:lnTo>
                        <a:lnTo>
                          <a:pt x="0" y="59"/>
                        </a:lnTo>
                        <a:lnTo>
                          <a:pt x="19" y="66"/>
                        </a:lnTo>
                        <a:lnTo>
                          <a:pt x="85" y="2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3" name="Freeform 149"/>
                  <p:cNvSpPr>
                    <a:spLocks/>
                  </p:cNvSpPr>
                  <p:nvPr/>
                </p:nvSpPr>
                <p:spPr bwMode="auto">
                  <a:xfrm>
                    <a:off x="777" y="3199"/>
                    <a:ext cx="85" cy="65"/>
                  </a:xfrm>
                  <a:custGeom>
                    <a:avLst/>
                    <a:gdLst>
                      <a:gd name="T0" fmla="*/ 79 w 85"/>
                      <a:gd name="T1" fmla="*/ 0 h 65"/>
                      <a:gd name="T2" fmla="*/ 7 w 85"/>
                      <a:gd name="T3" fmla="*/ 46 h 65"/>
                      <a:gd name="T4" fmla="*/ 0 w 85"/>
                      <a:gd name="T5" fmla="*/ 52 h 65"/>
                      <a:gd name="T6" fmla="*/ 7 w 85"/>
                      <a:gd name="T7" fmla="*/ 65 h 65"/>
                      <a:gd name="T8" fmla="*/ 20 w 85"/>
                      <a:gd name="T9" fmla="*/ 65 h 65"/>
                      <a:gd name="T10" fmla="*/ 85 w 85"/>
                      <a:gd name="T11" fmla="*/ 26 h 65"/>
                      <a:gd name="T12" fmla="*/ 79 w 85"/>
                      <a:gd name="T13" fmla="*/ 6 h 65"/>
                      <a:gd name="T14" fmla="*/ 79 w 85"/>
                      <a:gd name="T15" fmla="*/ 0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65"/>
                      <a:gd name="T26" fmla="*/ 85 w 85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65">
                        <a:moveTo>
                          <a:pt x="79" y="0"/>
                        </a:moveTo>
                        <a:lnTo>
                          <a:pt x="7" y="46"/>
                        </a:lnTo>
                        <a:lnTo>
                          <a:pt x="0" y="52"/>
                        </a:lnTo>
                        <a:lnTo>
                          <a:pt x="7" y="65"/>
                        </a:lnTo>
                        <a:lnTo>
                          <a:pt x="20" y="65"/>
                        </a:lnTo>
                        <a:lnTo>
                          <a:pt x="85" y="26"/>
                        </a:lnTo>
                        <a:lnTo>
                          <a:pt x="79" y="6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4" name="Freeform 150"/>
                  <p:cNvSpPr>
                    <a:spLocks/>
                  </p:cNvSpPr>
                  <p:nvPr/>
                </p:nvSpPr>
                <p:spPr bwMode="auto">
                  <a:xfrm>
                    <a:off x="817" y="3245"/>
                    <a:ext cx="45" cy="45"/>
                  </a:xfrm>
                  <a:custGeom>
                    <a:avLst/>
                    <a:gdLst>
                      <a:gd name="T0" fmla="*/ 45 w 45"/>
                      <a:gd name="T1" fmla="*/ 0 h 45"/>
                      <a:gd name="T2" fmla="*/ 6 w 45"/>
                      <a:gd name="T3" fmla="*/ 19 h 45"/>
                      <a:gd name="T4" fmla="*/ 0 w 45"/>
                      <a:gd name="T5" fmla="*/ 26 h 45"/>
                      <a:gd name="T6" fmla="*/ 0 w 45"/>
                      <a:gd name="T7" fmla="*/ 39 h 45"/>
                      <a:gd name="T8" fmla="*/ 6 w 45"/>
                      <a:gd name="T9" fmla="*/ 45 h 45"/>
                      <a:gd name="T10" fmla="*/ 32 w 45"/>
                      <a:gd name="T11" fmla="*/ 39 h 45"/>
                      <a:gd name="T12" fmla="*/ 45 w 45"/>
                      <a:gd name="T13" fmla="*/ 32 h 45"/>
                      <a:gd name="T14" fmla="*/ 45 w 45"/>
                      <a:gd name="T15" fmla="*/ 19 h 45"/>
                      <a:gd name="T16" fmla="*/ 45 w 45"/>
                      <a:gd name="T17" fmla="*/ 0 h 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45"/>
                      <a:gd name="T29" fmla="*/ 45 w 45"/>
                      <a:gd name="T30" fmla="*/ 45 h 4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45">
                        <a:moveTo>
                          <a:pt x="45" y="0"/>
                        </a:moveTo>
                        <a:lnTo>
                          <a:pt x="6" y="19"/>
                        </a:lnTo>
                        <a:lnTo>
                          <a:pt x="0" y="26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32" y="39"/>
                        </a:lnTo>
                        <a:lnTo>
                          <a:pt x="45" y="32"/>
                        </a:lnTo>
                        <a:lnTo>
                          <a:pt x="45" y="19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5" name="Freeform 151"/>
                  <p:cNvSpPr>
                    <a:spLocks/>
                  </p:cNvSpPr>
                  <p:nvPr/>
                </p:nvSpPr>
                <p:spPr bwMode="auto">
                  <a:xfrm>
                    <a:off x="725" y="3284"/>
                    <a:ext cx="124" cy="65"/>
                  </a:xfrm>
                  <a:custGeom>
                    <a:avLst/>
                    <a:gdLst>
                      <a:gd name="T0" fmla="*/ 124 w 124"/>
                      <a:gd name="T1" fmla="*/ 46 h 65"/>
                      <a:gd name="T2" fmla="*/ 13 w 124"/>
                      <a:gd name="T3" fmla="*/ 0 h 65"/>
                      <a:gd name="T4" fmla="*/ 7 w 124"/>
                      <a:gd name="T5" fmla="*/ 6 h 65"/>
                      <a:gd name="T6" fmla="*/ 0 w 124"/>
                      <a:gd name="T7" fmla="*/ 20 h 65"/>
                      <a:gd name="T8" fmla="*/ 13 w 124"/>
                      <a:gd name="T9" fmla="*/ 26 h 65"/>
                      <a:gd name="T10" fmla="*/ 111 w 124"/>
                      <a:gd name="T11" fmla="*/ 65 h 65"/>
                      <a:gd name="T12" fmla="*/ 118 w 124"/>
                      <a:gd name="T13" fmla="*/ 52 h 65"/>
                      <a:gd name="T14" fmla="*/ 124 w 124"/>
                      <a:gd name="T15" fmla="*/ 46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4"/>
                      <a:gd name="T25" fmla="*/ 0 h 65"/>
                      <a:gd name="T26" fmla="*/ 124 w 124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4" h="65">
                        <a:moveTo>
                          <a:pt x="124" y="46"/>
                        </a:moveTo>
                        <a:lnTo>
                          <a:pt x="13" y="0"/>
                        </a:lnTo>
                        <a:lnTo>
                          <a:pt x="7" y="6"/>
                        </a:lnTo>
                        <a:lnTo>
                          <a:pt x="0" y="20"/>
                        </a:lnTo>
                        <a:lnTo>
                          <a:pt x="13" y="26"/>
                        </a:lnTo>
                        <a:lnTo>
                          <a:pt x="111" y="65"/>
                        </a:lnTo>
                        <a:lnTo>
                          <a:pt x="118" y="52"/>
                        </a:lnTo>
                        <a:lnTo>
                          <a:pt x="124" y="4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6" name="Freeform 152"/>
                  <p:cNvSpPr>
                    <a:spLocks/>
                  </p:cNvSpPr>
                  <p:nvPr/>
                </p:nvSpPr>
                <p:spPr bwMode="auto">
                  <a:xfrm>
                    <a:off x="718" y="3317"/>
                    <a:ext cx="112" cy="65"/>
                  </a:xfrm>
                  <a:custGeom>
                    <a:avLst/>
                    <a:gdLst>
                      <a:gd name="T0" fmla="*/ 112 w 112"/>
                      <a:gd name="T1" fmla="*/ 45 h 65"/>
                      <a:gd name="T2" fmla="*/ 14 w 112"/>
                      <a:gd name="T3" fmla="*/ 6 h 65"/>
                      <a:gd name="T4" fmla="*/ 7 w 112"/>
                      <a:gd name="T5" fmla="*/ 0 h 65"/>
                      <a:gd name="T6" fmla="*/ 0 w 112"/>
                      <a:gd name="T7" fmla="*/ 6 h 65"/>
                      <a:gd name="T8" fmla="*/ 7 w 112"/>
                      <a:gd name="T9" fmla="*/ 19 h 65"/>
                      <a:gd name="T10" fmla="*/ 27 w 112"/>
                      <a:gd name="T11" fmla="*/ 32 h 65"/>
                      <a:gd name="T12" fmla="*/ 92 w 112"/>
                      <a:gd name="T13" fmla="*/ 65 h 65"/>
                      <a:gd name="T14" fmla="*/ 112 w 112"/>
                      <a:gd name="T15" fmla="*/ 45 h 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2"/>
                      <a:gd name="T25" fmla="*/ 0 h 65"/>
                      <a:gd name="T26" fmla="*/ 112 w 112"/>
                      <a:gd name="T27" fmla="*/ 65 h 6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2" h="65">
                        <a:moveTo>
                          <a:pt x="112" y="45"/>
                        </a:moveTo>
                        <a:lnTo>
                          <a:pt x="14" y="6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  <a:lnTo>
                          <a:pt x="7" y="19"/>
                        </a:lnTo>
                        <a:lnTo>
                          <a:pt x="27" y="32"/>
                        </a:lnTo>
                        <a:lnTo>
                          <a:pt x="92" y="65"/>
                        </a:lnTo>
                        <a:lnTo>
                          <a:pt x="112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7" name="Freeform 153"/>
                  <p:cNvSpPr>
                    <a:spLocks/>
                  </p:cNvSpPr>
                  <p:nvPr/>
                </p:nvSpPr>
                <p:spPr bwMode="auto">
                  <a:xfrm>
                    <a:off x="699" y="3349"/>
                    <a:ext cx="104" cy="59"/>
                  </a:xfrm>
                  <a:custGeom>
                    <a:avLst/>
                    <a:gdLst>
                      <a:gd name="T0" fmla="*/ 104 w 104"/>
                      <a:gd name="T1" fmla="*/ 40 h 59"/>
                      <a:gd name="T2" fmla="*/ 39 w 104"/>
                      <a:gd name="T3" fmla="*/ 13 h 59"/>
                      <a:gd name="T4" fmla="*/ 13 w 104"/>
                      <a:gd name="T5" fmla="*/ 0 h 59"/>
                      <a:gd name="T6" fmla="*/ 6 w 104"/>
                      <a:gd name="T7" fmla="*/ 0 h 59"/>
                      <a:gd name="T8" fmla="*/ 0 w 104"/>
                      <a:gd name="T9" fmla="*/ 7 h 59"/>
                      <a:gd name="T10" fmla="*/ 6 w 104"/>
                      <a:gd name="T11" fmla="*/ 13 h 59"/>
                      <a:gd name="T12" fmla="*/ 26 w 104"/>
                      <a:gd name="T13" fmla="*/ 27 h 59"/>
                      <a:gd name="T14" fmla="*/ 85 w 104"/>
                      <a:gd name="T15" fmla="*/ 59 h 59"/>
                      <a:gd name="T16" fmla="*/ 104 w 104"/>
                      <a:gd name="T17" fmla="*/ 40 h 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4"/>
                      <a:gd name="T28" fmla="*/ 0 h 59"/>
                      <a:gd name="T29" fmla="*/ 104 w 104"/>
                      <a:gd name="T30" fmla="*/ 59 h 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4" h="59">
                        <a:moveTo>
                          <a:pt x="104" y="40"/>
                        </a:moveTo>
                        <a:lnTo>
                          <a:pt x="39" y="13"/>
                        </a:lnTo>
                        <a:lnTo>
                          <a:pt x="13" y="0"/>
                        </a:lnTo>
                        <a:lnTo>
                          <a:pt x="6" y="0"/>
                        </a:lnTo>
                        <a:lnTo>
                          <a:pt x="0" y="7"/>
                        </a:lnTo>
                        <a:lnTo>
                          <a:pt x="6" y="13"/>
                        </a:lnTo>
                        <a:lnTo>
                          <a:pt x="26" y="27"/>
                        </a:lnTo>
                        <a:lnTo>
                          <a:pt x="85" y="59"/>
                        </a:lnTo>
                        <a:lnTo>
                          <a:pt x="104" y="4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8" name="Freeform 154"/>
                  <p:cNvSpPr>
                    <a:spLocks/>
                  </p:cNvSpPr>
                  <p:nvPr/>
                </p:nvSpPr>
                <p:spPr bwMode="auto">
                  <a:xfrm>
                    <a:off x="699" y="3389"/>
                    <a:ext cx="65" cy="39"/>
                  </a:xfrm>
                  <a:custGeom>
                    <a:avLst/>
                    <a:gdLst>
                      <a:gd name="T0" fmla="*/ 65 w 65"/>
                      <a:gd name="T1" fmla="*/ 26 h 39"/>
                      <a:gd name="T2" fmla="*/ 33 w 65"/>
                      <a:gd name="T3" fmla="*/ 13 h 39"/>
                      <a:gd name="T4" fmla="*/ 6 w 65"/>
                      <a:gd name="T5" fmla="*/ 0 h 39"/>
                      <a:gd name="T6" fmla="*/ 0 w 65"/>
                      <a:gd name="T7" fmla="*/ 6 h 39"/>
                      <a:gd name="T8" fmla="*/ 0 w 65"/>
                      <a:gd name="T9" fmla="*/ 13 h 39"/>
                      <a:gd name="T10" fmla="*/ 39 w 65"/>
                      <a:gd name="T11" fmla="*/ 39 h 39"/>
                      <a:gd name="T12" fmla="*/ 52 w 65"/>
                      <a:gd name="T13" fmla="*/ 32 h 39"/>
                      <a:gd name="T14" fmla="*/ 65 w 65"/>
                      <a:gd name="T15" fmla="*/ 26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5"/>
                      <a:gd name="T25" fmla="*/ 0 h 39"/>
                      <a:gd name="T26" fmla="*/ 65 w 65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5" h="39">
                        <a:moveTo>
                          <a:pt x="65" y="26"/>
                        </a:moveTo>
                        <a:lnTo>
                          <a:pt x="33" y="13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39" y="39"/>
                        </a:lnTo>
                        <a:lnTo>
                          <a:pt x="52" y="32"/>
                        </a:lnTo>
                        <a:lnTo>
                          <a:pt x="65" y="26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69" name="Freeform 155"/>
                  <p:cNvSpPr>
                    <a:spLocks/>
                  </p:cNvSpPr>
                  <p:nvPr/>
                </p:nvSpPr>
                <p:spPr bwMode="auto">
                  <a:xfrm>
                    <a:off x="529" y="3277"/>
                    <a:ext cx="131" cy="112"/>
                  </a:xfrm>
                  <a:custGeom>
                    <a:avLst/>
                    <a:gdLst>
                      <a:gd name="T0" fmla="*/ 26 w 131"/>
                      <a:gd name="T1" fmla="*/ 112 h 112"/>
                      <a:gd name="T2" fmla="*/ 131 w 131"/>
                      <a:gd name="T3" fmla="*/ 13 h 112"/>
                      <a:gd name="T4" fmla="*/ 131 w 131"/>
                      <a:gd name="T5" fmla="*/ 0 h 112"/>
                      <a:gd name="T6" fmla="*/ 117 w 131"/>
                      <a:gd name="T7" fmla="*/ 0 h 112"/>
                      <a:gd name="T8" fmla="*/ 104 w 131"/>
                      <a:gd name="T9" fmla="*/ 7 h 112"/>
                      <a:gd name="T10" fmla="*/ 0 w 131"/>
                      <a:gd name="T11" fmla="*/ 79 h 112"/>
                      <a:gd name="T12" fmla="*/ 19 w 131"/>
                      <a:gd name="T13" fmla="*/ 99 h 112"/>
                      <a:gd name="T14" fmla="*/ 26 w 131"/>
                      <a:gd name="T15" fmla="*/ 112 h 1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1"/>
                      <a:gd name="T25" fmla="*/ 0 h 112"/>
                      <a:gd name="T26" fmla="*/ 131 w 131"/>
                      <a:gd name="T27" fmla="*/ 112 h 1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1" h="112">
                        <a:moveTo>
                          <a:pt x="26" y="112"/>
                        </a:moveTo>
                        <a:lnTo>
                          <a:pt x="131" y="13"/>
                        </a:lnTo>
                        <a:lnTo>
                          <a:pt x="131" y="0"/>
                        </a:lnTo>
                        <a:lnTo>
                          <a:pt x="117" y="0"/>
                        </a:lnTo>
                        <a:lnTo>
                          <a:pt x="104" y="7"/>
                        </a:lnTo>
                        <a:lnTo>
                          <a:pt x="0" y="79"/>
                        </a:lnTo>
                        <a:lnTo>
                          <a:pt x="19" y="99"/>
                        </a:lnTo>
                        <a:lnTo>
                          <a:pt x="26" y="11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0" name="Freeform 156"/>
                  <p:cNvSpPr>
                    <a:spLocks/>
                  </p:cNvSpPr>
                  <p:nvPr/>
                </p:nvSpPr>
                <p:spPr bwMode="auto">
                  <a:xfrm>
                    <a:off x="509" y="3251"/>
                    <a:ext cx="105" cy="92"/>
                  </a:xfrm>
                  <a:custGeom>
                    <a:avLst/>
                    <a:gdLst>
                      <a:gd name="T0" fmla="*/ 13 w 105"/>
                      <a:gd name="T1" fmla="*/ 92 h 92"/>
                      <a:gd name="T2" fmla="*/ 98 w 105"/>
                      <a:gd name="T3" fmla="*/ 20 h 92"/>
                      <a:gd name="T4" fmla="*/ 105 w 105"/>
                      <a:gd name="T5" fmla="*/ 7 h 92"/>
                      <a:gd name="T6" fmla="*/ 105 w 105"/>
                      <a:gd name="T7" fmla="*/ 0 h 92"/>
                      <a:gd name="T8" fmla="*/ 85 w 105"/>
                      <a:gd name="T9" fmla="*/ 0 h 92"/>
                      <a:gd name="T10" fmla="*/ 0 w 105"/>
                      <a:gd name="T11" fmla="*/ 59 h 92"/>
                      <a:gd name="T12" fmla="*/ 7 w 105"/>
                      <a:gd name="T13" fmla="*/ 79 h 92"/>
                      <a:gd name="T14" fmla="*/ 13 w 105"/>
                      <a:gd name="T15" fmla="*/ 92 h 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5"/>
                      <a:gd name="T25" fmla="*/ 0 h 92"/>
                      <a:gd name="T26" fmla="*/ 105 w 105"/>
                      <a:gd name="T27" fmla="*/ 92 h 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5" h="92">
                        <a:moveTo>
                          <a:pt x="13" y="92"/>
                        </a:moveTo>
                        <a:lnTo>
                          <a:pt x="98" y="20"/>
                        </a:lnTo>
                        <a:lnTo>
                          <a:pt x="105" y="7"/>
                        </a:lnTo>
                        <a:lnTo>
                          <a:pt x="105" y="0"/>
                        </a:lnTo>
                        <a:lnTo>
                          <a:pt x="85" y="0"/>
                        </a:lnTo>
                        <a:lnTo>
                          <a:pt x="0" y="59"/>
                        </a:lnTo>
                        <a:lnTo>
                          <a:pt x="7" y="79"/>
                        </a:lnTo>
                        <a:lnTo>
                          <a:pt x="13" y="9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1" name="Freeform 157"/>
                  <p:cNvSpPr>
                    <a:spLocks/>
                  </p:cNvSpPr>
                  <p:nvPr/>
                </p:nvSpPr>
                <p:spPr bwMode="auto">
                  <a:xfrm>
                    <a:off x="496" y="3228"/>
                    <a:ext cx="79" cy="52"/>
                  </a:xfrm>
                  <a:custGeom>
                    <a:avLst/>
                    <a:gdLst>
                      <a:gd name="T0" fmla="*/ 7 w 79"/>
                      <a:gd name="T1" fmla="*/ 52 h 52"/>
                      <a:gd name="T2" fmla="*/ 72 w 79"/>
                      <a:gd name="T3" fmla="*/ 13 h 52"/>
                      <a:gd name="T4" fmla="*/ 79 w 79"/>
                      <a:gd name="T5" fmla="*/ 0 h 52"/>
                      <a:gd name="T6" fmla="*/ 65 w 79"/>
                      <a:gd name="T7" fmla="*/ 0 h 52"/>
                      <a:gd name="T8" fmla="*/ 52 w 79"/>
                      <a:gd name="T9" fmla="*/ 0 h 52"/>
                      <a:gd name="T10" fmla="*/ 7 w 79"/>
                      <a:gd name="T11" fmla="*/ 32 h 52"/>
                      <a:gd name="T12" fmla="*/ 0 w 79"/>
                      <a:gd name="T13" fmla="*/ 45 h 52"/>
                      <a:gd name="T14" fmla="*/ 7 w 79"/>
                      <a:gd name="T15" fmla="*/ 52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9"/>
                      <a:gd name="T25" fmla="*/ 0 h 52"/>
                      <a:gd name="T26" fmla="*/ 79 w 79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9" h="52">
                        <a:moveTo>
                          <a:pt x="7" y="52"/>
                        </a:moveTo>
                        <a:lnTo>
                          <a:pt x="72" y="13"/>
                        </a:lnTo>
                        <a:lnTo>
                          <a:pt x="79" y="0"/>
                        </a:lnTo>
                        <a:lnTo>
                          <a:pt x="65" y="0"/>
                        </a:lnTo>
                        <a:lnTo>
                          <a:pt x="52" y="0"/>
                        </a:lnTo>
                        <a:lnTo>
                          <a:pt x="7" y="32"/>
                        </a:lnTo>
                        <a:lnTo>
                          <a:pt x="0" y="45"/>
                        </a:lnTo>
                        <a:lnTo>
                          <a:pt x="7" y="52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2" name="Freeform 158"/>
                  <p:cNvSpPr>
                    <a:spLocks/>
                  </p:cNvSpPr>
                  <p:nvPr/>
                </p:nvSpPr>
                <p:spPr bwMode="auto">
                  <a:xfrm>
                    <a:off x="705" y="3173"/>
                    <a:ext cx="33" cy="111"/>
                  </a:xfrm>
                  <a:custGeom>
                    <a:avLst/>
                    <a:gdLst>
                      <a:gd name="T0" fmla="*/ 13 w 33"/>
                      <a:gd name="T1" fmla="*/ 111 h 111"/>
                      <a:gd name="T2" fmla="*/ 27 w 33"/>
                      <a:gd name="T3" fmla="*/ 85 h 111"/>
                      <a:gd name="T4" fmla="*/ 33 w 33"/>
                      <a:gd name="T5" fmla="*/ 59 h 111"/>
                      <a:gd name="T6" fmla="*/ 33 w 33"/>
                      <a:gd name="T7" fmla="*/ 19 h 111"/>
                      <a:gd name="T8" fmla="*/ 27 w 33"/>
                      <a:gd name="T9" fmla="*/ 0 h 111"/>
                      <a:gd name="T10" fmla="*/ 20 w 33"/>
                      <a:gd name="T11" fmla="*/ 0 h 111"/>
                      <a:gd name="T12" fmla="*/ 13 w 33"/>
                      <a:gd name="T13" fmla="*/ 6 h 111"/>
                      <a:gd name="T14" fmla="*/ 7 w 33"/>
                      <a:gd name="T15" fmla="*/ 32 h 111"/>
                      <a:gd name="T16" fmla="*/ 0 w 33"/>
                      <a:gd name="T17" fmla="*/ 72 h 111"/>
                      <a:gd name="T18" fmla="*/ 7 w 33"/>
                      <a:gd name="T19" fmla="*/ 98 h 111"/>
                      <a:gd name="T20" fmla="*/ 13 w 33"/>
                      <a:gd name="T21" fmla="*/ 111 h 1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111"/>
                      <a:gd name="T35" fmla="*/ 33 w 33"/>
                      <a:gd name="T36" fmla="*/ 111 h 1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111">
                        <a:moveTo>
                          <a:pt x="13" y="111"/>
                        </a:moveTo>
                        <a:lnTo>
                          <a:pt x="27" y="85"/>
                        </a:lnTo>
                        <a:lnTo>
                          <a:pt x="33" y="59"/>
                        </a:lnTo>
                        <a:lnTo>
                          <a:pt x="33" y="19"/>
                        </a:lnTo>
                        <a:lnTo>
                          <a:pt x="27" y="0"/>
                        </a:lnTo>
                        <a:lnTo>
                          <a:pt x="20" y="0"/>
                        </a:lnTo>
                        <a:lnTo>
                          <a:pt x="13" y="6"/>
                        </a:lnTo>
                        <a:lnTo>
                          <a:pt x="7" y="32"/>
                        </a:lnTo>
                        <a:lnTo>
                          <a:pt x="0" y="72"/>
                        </a:lnTo>
                        <a:lnTo>
                          <a:pt x="7" y="98"/>
                        </a:lnTo>
                        <a:lnTo>
                          <a:pt x="13" y="111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3" name="Freeform 159"/>
                  <p:cNvSpPr>
                    <a:spLocks/>
                  </p:cNvSpPr>
                  <p:nvPr/>
                </p:nvSpPr>
                <p:spPr bwMode="auto">
                  <a:xfrm>
                    <a:off x="627" y="3389"/>
                    <a:ext cx="52" cy="45"/>
                  </a:xfrm>
                  <a:custGeom>
                    <a:avLst/>
                    <a:gdLst>
                      <a:gd name="T0" fmla="*/ 19 w 52"/>
                      <a:gd name="T1" fmla="*/ 45 h 45"/>
                      <a:gd name="T2" fmla="*/ 52 w 52"/>
                      <a:gd name="T3" fmla="*/ 13 h 45"/>
                      <a:gd name="T4" fmla="*/ 52 w 52"/>
                      <a:gd name="T5" fmla="*/ 0 h 45"/>
                      <a:gd name="T6" fmla="*/ 46 w 52"/>
                      <a:gd name="T7" fmla="*/ 0 h 45"/>
                      <a:gd name="T8" fmla="*/ 39 w 52"/>
                      <a:gd name="T9" fmla="*/ 0 h 45"/>
                      <a:gd name="T10" fmla="*/ 0 w 52"/>
                      <a:gd name="T11" fmla="*/ 39 h 45"/>
                      <a:gd name="T12" fmla="*/ 6 w 52"/>
                      <a:gd name="T13" fmla="*/ 45 h 45"/>
                      <a:gd name="T14" fmla="*/ 19 w 52"/>
                      <a:gd name="T15" fmla="*/ 45 h 4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2"/>
                      <a:gd name="T25" fmla="*/ 0 h 45"/>
                      <a:gd name="T26" fmla="*/ 52 w 52"/>
                      <a:gd name="T27" fmla="*/ 45 h 4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2" h="45">
                        <a:moveTo>
                          <a:pt x="19" y="45"/>
                        </a:moveTo>
                        <a:lnTo>
                          <a:pt x="52" y="13"/>
                        </a:lnTo>
                        <a:lnTo>
                          <a:pt x="52" y="0"/>
                        </a:lnTo>
                        <a:lnTo>
                          <a:pt x="46" y="0"/>
                        </a:lnTo>
                        <a:lnTo>
                          <a:pt x="39" y="0"/>
                        </a:lnTo>
                        <a:lnTo>
                          <a:pt x="0" y="39"/>
                        </a:lnTo>
                        <a:lnTo>
                          <a:pt x="6" y="45"/>
                        </a:lnTo>
                        <a:lnTo>
                          <a:pt x="19" y="4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4" name="Freeform 160"/>
                  <p:cNvSpPr>
                    <a:spLocks/>
                  </p:cNvSpPr>
                  <p:nvPr/>
                </p:nvSpPr>
                <p:spPr bwMode="auto">
                  <a:xfrm>
                    <a:off x="568" y="3310"/>
                    <a:ext cx="131" cy="105"/>
                  </a:xfrm>
                  <a:custGeom>
                    <a:avLst/>
                    <a:gdLst>
                      <a:gd name="T0" fmla="*/ 33 w 131"/>
                      <a:gd name="T1" fmla="*/ 105 h 105"/>
                      <a:gd name="T2" fmla="*/ 92 w 131"/>
                      <a:gd name="T3" fmla="*/ 46 h 105"/>
                      <a:gd name="T4" fmla="*/ 124 w 131"/>
                      <a:gd name="T5" fmla="*/ 13 h 105"/>
                      <a:gd name="T6" fmla="*/ 131 w 131"/>
                      <a:gd name="T7" fmla="*/ 7 h 105"/>
                      <a:gd name="T8" fmla="*/ 124 w 131"/>
                      <a:gd name="T9" fmla="*/ 7 h 105"/>
                      <a:gd name="T10" fmla="*/ 111 w 131"/>
                      <a:gd name="T11" fmla="*/ 0 h 105"/>
                      <a:gd name="T12" fmla="*/ 98 w 131"/>
                      <a:gd name="T13" fmla="*/ 13 h 105"/>
                      <a:gd name="T14" fmla="*/ 0 w 131"/>
                      <a:gd name="T15" fmla="*/ 85 h 105"/>
                      <a:gd name="T16" fmla="*/ 13 w 131"/>
                      <a:gd name="T17" fmla="*/ 98 h 105"/>
                      <a:gd name="T18" fmla="*/ 33 w 131"/>
                      <a:gd name="T19" fmla="*/ 105 h 10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1"/>
                      <a:gd name="T31" fmla="*/ 0 h 105"/>
                      <a:gd name="T32" fmla="*/ 131 w 131"/>
                      <a:gd name="T33" fmla="*/ 105 h 10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1" h="105">
                        <a:moveTo>
                          <a:pt x="33" y="105"/>
                        </a:moveTo>
                        <a:lnTo>
                          <a:pt x="92" y="46"/>
                        </a:lnTo>
                        <a:lnTo>
                          <a:pt x="124" y="13"/>
                        </a:lnTo>
                        <a:lnTo>
                          <a:pt x="131" y="7"/>
                        </a:lnTo>
                        <a:lnTo>
                          <a:pt x="124" y="7"/>
                        </a:lnTo>
                        <a:lnTo>
                          <a:pt x="111" y="0"/>
                        </a:lnTo>
                        <a:lnTo>
                          <a:pt x="98" y="13"/>
                        </a:lnTo>
                        <a:lnTo>
                          <a:pt x="0" y="85"/>
                        </a:lnTo>
                        <a:lnTo>
                          <a:pt x="13" y="98"/>
                        </a:lnTo>
                        <a:lnTo>
                          <a:pt x="33" y="10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5" name="Freeform 161"/>
                  <p:cNvSpPr>
                    <a:spLocks/>
                  </p:cNvSpPr>
                  <p:nvPr/>
                </p:nvSpPr>
                <p:spPr bwMode="auto">
                  <a:xfrm>
                    <a:off x="535" y="3362"/>
                    <a:ext cx="20" cy="27"/>
                  </a:xfrm>
                  <a:custGeom>
                    <a:avLst/>
                    <a:gdLst>
                      <a:gd name="T0" fmla="*/ 20 w 20"/>
                      <a:gd name="T1" fmla="*/ 27 h 27"/>
                      <a:gd name="T2" fmla="*/ 0 w 20"/>
                      <a:gd name="T3" fmla="*/ 0 h 27"/>
                      <a:gd name="T4" fmla="*/ 20 w 20"/>
                      <a:gd name="T5" fmla="*/ 27 h 27"/>
                      <a:gd name="T6" fmla="*/ 0 60000 65536"/>
                      <a:gd name="T7" fmla="*/ 0 60000 65536"/>
                      <a:gd name="T8" fmla="*/ 0 60000 65536"/>
                      <a:gd name="T9" fmla="*/ 0 w 20"/>
                      <a:gd name="T10" fmla="*/ 0 h 27"/>
                      <a:gd name="T11" fmla="*/ 20 w 20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" h="27">
                        <a:moveTo>
                          <a:pt x="20" y="27"/>
                        </a:moveTo>
                        <a:lnTo>
                          <a:pt x="0" y="0"/>
                        </a:lnTo>
                        <a:lnTo>
                          <a:pt x="20" y="27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6" name="Line 1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7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73777" name="Line 1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35" y="3362"/>
                    <a:ext cx="20" cy="2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</p:grpSp>
            <p:sp>
              <p:nvSpPr>
                <p:cNvPr id="73754" name="Freeform 164"/>
                <p:cNvSpPr>
                  <a:spLocks/>
                </p:cNvSpPr>
                <p:nvPr/>
              </p:nvSpPr>
              <p:spPr bwMode="auto">
                <a:xfrm>
                  <a:off x="499" y="3079"/>
                  <a:ext cx="359" cy="359"/>
                </a:xfrm>
                <a:custGeom>
                  <a:avLst/>
                  <a:gdLst>
                    <a:gd name="T0" fmla="*/ 6 w 359"/>
                    <a:gd name="T1" fmla="*/ 117 h 359"/>
                    <a:gd name="T2" fmla="*/ 91 w 359"/>
                    <a:gd name="T3" fmla="*/ 137 h 359"/>
                    <a:gd name="T4" fmla="*/ 137 w 359"/>
                    <a:gd name="T5" fmla="*/ 137 h 359"/>
                    <a:gd name="T6" fmla="*/ 183 w 359"/>
                    <a:gd name="T7" fmla="*/ 157 h 359"/>
                    <a:gd name="T8" fmla="*/ 222 w 359"/>
                    <a:gd name="T9" fmla="*/ 183 h 359"/>
                    <a:gd name="T10" fmla="*/ 235 w 359"/>
                    <a:gd name="T11" fmla="*/ 202 h 359"/>
                    <a:gd name="T12" fmla="*/ 248 w 359"/>
                    <a:gd name="T13" fmla="*/ 176 h 359"/>
                    <a:gd name="T14" fmla="*/ 235 w 359"/>
                    <a:gd name="T15" fmla="*/ 130 h 359"/>
                    <a:gd name="T16" fmla="*/ 202 w 359"/>
                    <a:gd name="T17" fmla="*/ 85 h 359"/>
                    <a:gd name="T18" fmla="*/ 196 w 359"/>
                    <a:gd name="T19" fmla="*/ 45 h 359"/>
                    <a:gd name="T20" fmla="*/ 196 w 359"/>
                    <a:gd name="T21" fmla="*/ 6 h 359"/>
                    <a:gd name="T22" fmla="*/ 222 w 359"/>
                    <a:gd name="T23" fmla="*/ 0 h 359"/>
                    <a:gd name="T24" fmla="*/ 248 w 359"/>
                    <a:gd name="T25" fmla="*/ 19 h 359"/>
                    <a:gd name="T26" fmla="*/ 242 w 359"/>
                    <a:gd name="T27" fmla="*/ 32 h 359"/>
                    <a:gd name="T28" fmla="*/ 242 w 359"/>
                    <a:gd name="T29" fmla="*/ 58 h 359"/>
                    <a:gd name="T30" fmla="*/ 261 w 359"/>
                    <a:gd name="T31" fmla="*/ 98 h 359"/>
                    <a:gd name="T32" fmla="*/ 268 w 359"/>
                    <a:gd name="T33" fmla="*/ 144 h 359"/>
                    <a:gd name="T34" fmla="*/ 274 w 359"/>
                    <a:gd name="T35" fmla="*/ 163 h 359"/>
                    <a:gd name="T36" fmla="*/ 307 w 359"/>
                    <a:gd name="T37" fmla="*/ 202 h 359"/>
                    <a:gd name="T38" fmla="*/ 333 w 359"/>
                    <a:gd name="T39" fmla="*/ 215 h 359"/>
                    <a:gd name="T40" fmla="*/ 359 w 359"/>
                    <a:gd name="T41" fmla="*/ 229 h 359"/>
                    <a:gd name="T42" fmla="*/ 340 w 359"/>
                    <a:gd name="T43" fmla="*/ 255 h 359"/>
                    <a:gd name="T44" fmla="*/ 314 w 359"/>
                    <a:gd name="T45" fmla="*/ 248 h 359"/>
                    <a:gd name="T46" fmla="*/ 274 w 359"/>
                    <a:gd name="T47" fmla="*/ 215 h 359"/>
                    <a:gd name="T48" fmla="*/ 268 w 359"/>
                    <a:gd name="T49" fmla="*/ 209 h 359"/>
                    <a:gd name="T50" fmla="*/ 235 w 359"/>
                    <a:gd name="T51" fmla="*/ 222 h 359"/>
                    <a:gd name="T52" fmla="*/ 202 w 359"/>
                    <a:gd name="T53" fmla="*/ 274 h 359"/>
                    <a:gd name="T54" fmla="*/ 202 w 359"/>
                    <a:gd name="T55" fmla="*/ 307 h 359"/>
                    <a:gd name="T56" fmla="*/ 202 w 359"/>
                    <a:gd name="T57" fmla="*/ 353 h 359"/>
                    <a:gd name="T58" fmla="*/ 176 w 359"/>
                    <a:gd name="T59" fmla="*/ 359 h 359"/>
                    <a:gd name="T60" fmla="*/ 176 w 359"/>
                    <a:gd name="T61" fmla="*/ 320 h 359"/>
                    <a:gd name="T62" fmla="*/ 183 w 359"/>
                    <a:gd name="T63" fmla="*/ 294 h 359"/>
                    <a:gd name="T64" fmla="*/ 196 w 359"/>
                    <a:gd name="T65" fmla="*/ 235 h 359"/>
                    <a:gd name="T66" fmla="*/ 196 w 359"/>
                    <a:gd name="T67" fmla="*/ 222 h 359"/>
                    <a:gd name="T68" fmla="*/ 163 w 359"/>
                    <a:gd name="T69" fmla="*/ 202 h 359"/>
                    <a:gd name="T70" fmla="*/ 111 w 359"/>
                    <a:gd name="T71" fmla="*/ 176 h 359"/>
                    <a:gd name="T72" fmla="*/ 65 w 359"/>
                    <a:gd name="T73" fmla="*/ 163 h 359"/>
                    <a:gd name="T74" fmla="*/ 26 w 359"/>
                    <a:gd name="T75" fmla="*/ 157 h 359"/>
                    <a:gd name="T76" fmla="*/ 0 w 359"/>
                    <a:gd name="T77" fmla="*/ 157 h 359"/>
                    <a:gd name="T78" fmla="*/ 6 w 359"/>
                    <a:gd name="T79" fmla="*/ 117 h 35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9"/>
                    <a:gd name="T121" fmla="*/ 0 h 359"/>
                    <a:gd name="T122" fmla="*/ 359 w 359"/>
                    <a:gd name="T123" fmla="*/ 359 h 35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9" h="359">
                      <a:moveTo>
                        <a:pt x="6" y="117"/>
                      </a:moveTo>
                      <a:lnTo>
                        <a:pt x="91" y="137"/>
                      </a:lnTo>
                      <a:lnTo>
                        <a:pt x="137" y="137"/>
                      </a:lnTo>
                      <a:lnTo>
                        <a:pt x="183" y="157"/>
                      </a:lnTo>
                      <a:lnTo>
                        <a:pt x="222" y="183"/>
                      </a:lnTo>
                      <a:lnTo>
                        <a:pt x="235" y="202"/>
                      </a:lnTo>
                      <a:lnTo>
                        <a:pt x="248" y="176"/>
                      </a:lnTo>
                      <a:lnTo>
                        <a:pt x="235" y="130"/>
                      </a:lnTo>
                      <a:lnTo>
                        <a:pt x="202" y="85"/>
                      </a:lnTo>
                      <a:lnTo>
                        <a:pt x="196" y="45"/>
                      </a:lnTo>
                      <a:lnTo>
                        <a:pt x="196" y="6"/>
                      </a:lnTo>
                      <a:lnTo>
                        <a:pt x="222" y="0"/>
                      </a:lnTo>
                      <a:lnTo>
                        <a:pt x="248" y="19"/>
                      </a:lnTo>
                      <a:lnTo>
                        <a:pt x="242" y="32"/>
                      </a:lnTo>
                      <a:lnTo>
                        <a:pt x="242" y="58"/>
                      </a:lnTo>
                      <a:lnTo>
                        <a:pt x="261" y="98"/>
                      </a:lnTo>
                      <a:lnTo>
                        <a:pt x="268" y="144"/>
                      </a:lnTo>
                      <a:lnTo>
                        <a:pt x="274" y="163"/>
                      </a:lnTo>
                      <a:lnTo>
                        <a:pt x="307" y="202"/>
                      </a:lnTo>
                      <a:lnTo>
                        <a:pt x="333" y="215"/>
                      </a:lnTo>
                      <a:lnTo>
                        <a:pt x="359" y="229"/>
                      </a:lnTo>
                      <a:lnTo>
                        <a:pt x="340" y="255"/>
                      </a:lnTo>
                      <a:lnTo>
                        <a:pt x="314" y="248"/>
                      </a:lnTo>
                      <a:lnTo>
                        <a:pt x="274" y="215"/>
                      </a:lnTo>
                      <a:lnTo>
                        <a:pt x="268" y="209"/>
                      </a:lnTo>
                      <a:lnTo>
                        <a:pt x="235" y="222"/>
                      </a:lnTo>
                      <a:lnTo>
                        <a:pt x="202" y="274"/>
                      </a:lnTo>
                      <a:lnTo>
                        <a:pt x="202" y="307"/>
                      </a:lnTo>
                      <a:lnTo>
                        <a:pt x="202" y="353"/>
                      </a:lnTo>
                      <a:lnTo>
                        <a:pt x="176" y="359"/>
                      </a:lnTo>
                      <a:lnTo>
                        <a:pt x="176" y="320"/>
                      </a:lnTo>
                      <a:lnTo>
                        <a:pt x="183" y="294"/>
                      </a:lnTo>
                      <a:lnTo>
                        <a:pt x="196" y="235"/>
                      </a:lnTo>
                      <a:lnTo>
                        <a:pt x="196" y="222"/>
                      </a:lnTo>
                      <a:lnTo>
                        <a:pt x="163" y="202"/>
                      </a:lnTo>
                      <a:lnTo>
                        <a:pt x="111" y="176"/>
                      </a:lnTo>
                      <a:lnTo>
                        <a:pt x="65" y="163"/>
                      </a:lnTo>
                      <a:lnTo>
                        <a:pt x="26" y="157"/>
                      </a:lnTo>
                      <a:lnTo>
                        <a:pt x="0" y="157"/>
                      </a:lnTo>
                      <a:lnTo>
                        <a:pt x="6" y="117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Group 910"/>
          <p:cNvGrpSpPr>
            <a:grpSpLocks/>
          </p:cNvGrpSpPr>
          <p:nvPr/>
        </p:nvGrpSpPr>
        <p:grpSpPr bwMode="auto">
          <a:xfrm>
            <a:off x="392113" y="693068"/>
            <a:ext cx="5808663" cy="4008438"/>
            <a:chOff x="563" y="738"/>
            <a:chExt cx="3659" cy="2525"/>
          </a:xfrm>
        </p:grpSpPr>
        <p:sp>
          <p:nvSpPr>
            <p:cNvPr id="69742" name="Line 912"/>
            <p:cNvSpPr>
              <a:spLocks noChangeShapeType="1"/>
            </p:cNvSpPr>
            <p:nvPr/>
          </p:nvSpPr>
          <p:spPr bwMode="auto">
            <a:xfrm>
              <a:off x="1371" y="2311"/>
              <a:ext cx="2754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3" name="Rectangle 913"/>
            <p:cNvSpPr>
              <a:spLocks noChangeArrowheads="1"/>
            </p:cNvSpPr>
            <p:nvPr/>
          </p:nvSpPr>
          <p:spPr bwMode="auto">
            <a:xfrm>
              <a:off x="1330" y="786"/>
              <a:ext cx="2798" cy="20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4" name="Freeform 914"/>
            <p:cNvSpPr>
              <a:spLocks/>
            </p:cNvSpPr>
            <p:nvPr/>
          </p:nvSpPr>
          <p:spPr bwMode="auto">
            <a:xfrm>
              <a:off x="1327" y="986"/>
              <a:ext cx="889" cy="1319"/>
            </a:xfrm>
            <a:custGeom>
              <a:avLst/>
              <a:gdLst>
                <a:gd name="T0" fmla="*/ 7 w 934"/>
                <a:gd name="T1" fmla="*/ 117 h 1398"/>
                <a:gd name="T2" fmla="*/ 66 w 934"/>
                <a:gd name="T3" fmla="*/ 0 h 1398"/>
                <a:gd name="T4" fmla="*/ 546 w 934"/>
                <a:gd name="T5" fmla="*/ 335 h 1398"/>
                <a:gd name="T6" fmla="*/ 570 w 934"/>
                <a:gd name="T7" fmla="*/ 353 h 1398"/>
                <a:gd name="T8" fmla="*/ 346 w 934"/>
                <a:gd name="T9" fmla="*/ 619 h 1398"/>
                <a:gd name="T10" fmla="*/ 271 w 934"/>
                <a:gd name="T11" fmla="*/ 706 h 1398"/>
                <a:gd name="T12" fmla="*/ 206 w 934"/>
                <a:gd name="T13" fmla="*/ 780 h 1398"/>
                <a:gd name="T14" fmla="*/ 177 w 934"/>
                <a:gd name="T15" fmla="*/ 774 h 1398"/>
                <a:gd name="T16" fmla="*/ 147 w 934"/>
                <a:gd name="T17" fmla="*/ 750 h 1398"/>
                <a:gd name="T18" fmla="*/ 119 w 934"/>
                <a:gd name="T19" fmla="*/ 725 h 1398"/>
                <a:gd name="T20" fmla="*/ 82 w 934"/>
                <a:gd name="T21" fmla="*/ 691 h 1398"/>
                <a:gd name="T22" fmla="*/ 57 w 934"/>
                <a:gd name="T23" fmla="*/ 657 h 1398"/>
                <a:gd name="T24" fmla="*/ 25 w 934"/>
                <a:gd name="T25" fmla="*/ 617 h 1398"/>
                <a:gd name="T26" fmla="*/ 0 w 934"/>
                <a:gd name="T27" fmla="*/ 575 h 1398"/>
                <a:gd name="T28" fmla="*/ 7 w 934"/>
                <a:gd name="T29" fmla="*/ 117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5" name="Freeform 915"/>
            <p:cNvSpPr>
              <a:spLocks/>
            </p:cNvSpPr>
            <p:nvPr/>
          </p:nvSpPr>
          <p:spPr bwMode="auto">
            <a:xfrm>
              <a:off x="1327" y="788"/>
              <a:ext cx="2798" cy="788"/>
            </a:xfrm>
            <a:custGeom>
              <a:avLst/>
              <a:gdLst>
                <a:gd name="T0" fmla="*/ 7 w 2937"/>
                <a:gd name="T1" fmla="*/ 0 h 834"/>
                <a:gd name="T2" fmla="*/ 0 w 2937"/>
                <a:gd name="T3" fmla="*/ 57 h 834"/>
                <a:gd name="T4" fmla="*/ 112 w 2937"/>
                <a:gd name="T5" fmla="*/ 88 h 834"/>
                <a:gd name="T6" fmla="*/ 173 w 2937"/>
                <a:gd name="T7" fmla="*/ 114 h 834"/>
                <a:gd name="T8" fmla="*/ 248 w 2937"/>
                <a:gd name="T9" fmla="*/ 138 h 834"/>
                <a:gd name="T10" fmla="*/ 475 w 2937"/>
                <a:gd name="T11" fmla="*/ 211 h 834"/>
                <a:gd name="T12" fmla="*/ 737 w 2937"/>
                <a:gd name="T13" fmla="*/ 300 h 834"/>
                <a:gd name="T14" fmla="*/ 1005 w 2937"/>
                <a:gd name="T15" fmla="*/ 400 h 834"/>
                <a:gd name="T16" fmla="*/ 1167 w 2937"/>
                <a:gd name="T17" fmla="*/ 472 h 834"/>
                <a:gd name="T18" fmla="*/ 1275 w 2937"/>
                <a:gd name="T19" fmla="*/ 438 h 834"/>
                <a:gd name="T20" fmla="*/ 1449 w 2937"/>
                <a:gd name="T21" fmla="*/ 408 h 834"/>
                <a:gd name="T22" fmla="*/ 1632 w 2937"/>
                <a:gd name="T23" fmla="*/ 377 h 834"/>
                <a:gd name="T24" fmla="*/ 1750 w 2937"/>
                <a:gd name="T25" fmla="*/ 366 h 834"/>
                <a:gd name="T26" fmla="*/ 1809 w 2937"/>
                <a:gd name="T27" fmla="*/ 363 h 834"/>
                <a:gd name="T28" fmla="*/ 1809 w 2937"/>
                <a:gd name="T29" fmla="*/ 0 h 834"/>
                <a:gd name="T30" fmla="*/ 7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6" name="Freeform 916"/>
            <p:cNvSpPr>
              <a:spLocks/>
            </p:cNvSpPr>
            <p:nvPr/>
          </p:nvSpPr>
          <p:spPr bwMode="auto">
            <a:xfrm>
              <a:off x="1328" y="1975"/>
              <a:ext cx="39" cy="907"/>
            </a:xfrm>
            <a:custGeom>
              <a:avLst/>
              <a:gdLst>
                <a:gd name="T0" fmla="*/ 0 w 41"/>
                <a:gd name="T1" fmla="*/ 0 h 961"/>
                <a:gd name="T2" fmla="*/ 25 w 41"/>
                <a:gd name="T3" fmla="*/ 199 h 961"/>
                <a:gd name="T4" fmla="*/ 0 w 41"/>
                <a:gd name="T5" fmla="*/ 540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7" name="Line 917"/>
            <p:cNvSpPr>
              <a:spLocks noChangeShapeType="1"/>
            </p:cNvSpPr>
            <p:nvPr/>
          </p:nvSpPr>
          <p:spPr bwMode="auto">
            <a:xfrm>
              <a:off x="2213" y="1588"/>
              <a:ext cx="1917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8" name="Line 918"/>
            <p:cNvSpPr>
              <a:spLocks noChangeShapeType="1"/>
            </p:cNvSpPr>
            <p:nvPr/>
          </p:nvSpPr>
          <p:spPr bwMode="auto">
            <a:xfrm>
              <a:off x="1385" y="983"/>
              <a:ext cx="20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9" name="Freeform 919"/>
            <p:cNvSpPr>
              <a:spLocks/>
            </p:cNvSpPr>
            <p:nvPr/>
          </p:nvSpPr>
          <p:spPr bwMode="auto">
            <a:xfrm>
              <a:off x="1329" y="897"/>
              <a:ext cx="58" cy="254"/>
            </a:xfrm>
            <a:custGeom>
              <a:avLst/>
              <a:gdLst>
                <a:gd name="T0" fmla="*/ 0 w 61"/>
                <a:gd name="T1" fmla="*/ 0 h 269"/>
                <a:gd name="T2" fmla="*/ 37 w 61"/>
                <a:gd name="T3" fmla="*/ 53 h 269"/>
                <a:gd name="T4" fmla="*/ 7 w 61"/>
                <a:gd name="T5" fmla="*/ 152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0" name="Rectangle 920"/>
            <p:cNvSpPr>
              <a:spLocks noChangeArrowheads="1"/>
            </p:cNvSpPr>
            <p:nvPr/>
          </p:nvSpPr>
          <p:spPr bwMode="auto">
            <a:xfrm>
              <a:off x="1039" y="738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1600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1" name="Rectangle 921"/>
            <p:cNvSpPr>
              <a:spLocks noChangeArrowheads="1"/>
            </p:cNvSpPr>
            <p:nvPr/>
          </p:nvSpPr>
          <p:spPr bwMode="auto">
            <a:xfrm>
              <a:off x="1051" y="1081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1400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2" name="Line 922"/>
            <p:cNvSpPr>
              <a:spLocks noChangeShapeType="1"/>
            </p:cNvSpPr>
            <p:nvPr/>
          </p:nvSpPr>
          <p:spPr bwMode="auto">
            <a:xfrm>
              <a:off x="1320" y="1138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3" name="Line 923"/>
            <p:cNvSpPr>
              <a:spLocks noChangeShapeType="1"/>
            </p:cNvSpPr>
            <p:nvPr/>
          </p:nvSpPr>
          <p:spPr bwMode="auto">
            <a:xfrm>
              <a:off x="1320" y="1487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4" name="Line 924"/>
            <p:cNvSpPr>
              <a:spLocks noChangeShapeType="1"/>
            </p:cNvSpPr>
            <p:nvPr/>
          </p:nvSpPr>
          <p:spPr bwMode="auto">
            <a:xfrm>
              <a:off x="1320" y="1835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5" name="Line 925"/>
            <p:cNvSpPr>
              <a:spLocks noChangeShapeType="1"/>
            </p:cNvSpPr>
            <p:nvPr/>
          </p:nvSpPr>
          <p:spPr bwMode="auto">
            <a:xfrm>
              <a:off x="1320" y="218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6" name="Line 926"/>
            <p:cNvSpPr>
              <a:spLocks noChangeShapeType="1"/>
            </p:cNvSpPr>
            <p:nvPr/>
          </p:nvSpPr>
          <p:spPr bwMode="auto">
            <a:xfrm>
              <a:off x="1320" y="2534"/>
              <a:ext cx="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7" name="Rectangle 927"/>
            <p:cNvSpPr>
              <a:spLocks noChangeArrowheads="1"/>
            </p:cNvSpPr>
            <p:nvPr/>
          </p:nvSpPr>
          <p:spPr bwMode="auto">
            <a:xfrm>
              <a:off x="1045" y="1424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1200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8" name="Rectangle 928"/>
            <p:cNvSpPr>
              <a:spLocks noChangeArrowheads="1"/>
            </p:cNvSpPr>
            <p:nvPr/>
          </p:nvSpPr>
          <p:spPr bwMode="auto">
            <a:xfrm>
              <a:off x="1051" y="1779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1000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59" name="Rectangle 929"/>
            <p:cNvSpPr>
              <a:spLocks noChangeArrowheads="1"/>
            </p:cNvSpPr>
            <p:nvPr/>
          </p:nvSpPr>
          <p:spPr bwMode="auto">
            <a:xfrm>
              <a:off x="1109" y="2134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800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0" name="Rectangle 930"/>
            <p:cNvSpPr>
              <a:spLocks noChangeArrowheads="1"/>
            </p:cNvSpPr>
            <p:nvPr/>
          </p:nvSpPr>
          <p:spPr bwMode="auto">
            <a:xfrm>
              <a:off x="1109" y="2483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1" name="Rectangle 931"/>
            <p:cNvSpPr>
              <a:spLocks noChangeArrowheads="1"/>
            </p:cNvSpPr>
            <p:nvPr/>
          </p:nvSpPr>
          <p:spPr bwMode="auto">
            <a:xfrm>
              <a:off x="1115" y="2807"/>
              <a:ext cx="2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400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2" name="Rectangle 932"/>
            <p:cNvSpPr>
              <a:spLocks noChangeArrowheads="1"/>
            </p:cNvSpPr>
            <p:nvPr/>
          </p:nvSpPr>
          <p:spPr bwMode="auto">
            <a:xfrm>
              <a:off x="1295" y="2883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3" name="Rectangle 933"/>
            <p:cNvSpPr>
              <a:spLocks noChangeArrowheads="1"/>
            </p:cNvSpPr>
            <p:nvPr/>
          </p:nvSpPr>
          <p:spPr bwMode="auto">
            <a:xfrm>
              <a:off x="1717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1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4" name="Rectangle 934"/>
            <p:cNvSpPr>
              <a:spLocks noChangeArrowheads="1"/>
            </p:cNvSpPr>
            <p:nvPr/>
          </p:nvSpPr>
          <p:spPr bwMode="auto">
            <a:xfrm>
              <a:off x="2140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2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5" name="Rectangle 935"/>
            <p:cNvSpPr>
              <a:spLocks noChangeArrowheads="1"/>
            </p:cNvSpPr>
            <p:nvPr/>
          </p:nvSpPr>
          <p:spPr bwMode="auto">
            <a:xfrm>
              <a:off x="2555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6" name="Rectangle 936"/>
            <p:cNvSpPr>
              <a:spLocks noChangeArrowheads="1"/>
            </p:cNvSpPr>
            <p:nvPr/>
          </p:nvSpPr>
          <p:spPr bwMode="auto">
            <a:xfrm>
              <a:off x="2972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4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7" name="Rectangle 937"/>
            <p:cNvSpPr>
              <a:spLocks noChangeArrowheads="1"/>
            </p:cNvSpPr>
            <p:nvPr/>
          </p:nvSpPr>
          <p:spPr bwMode="auto">
            <a:xfrm>
              <a:off x="3388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5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8" name="Rectangle 938"/>
            <p:cNvSpPr>
              <a:spLocks noChangeArrowheads="1"/>
            </p:cNvSpPr>
            <p:nvPr/>
          </p:nvSpPr>
          <p:spPr bwMode="auto">
            <a:xfrm>
              <a:off x="3810" y="2889"/>
              <a:ext cx="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69" name="Rectangle 939"/>
            <p:cNvSpPr>
              <a:spLocks noChangeArrowheads="1"/>
            </p:cNvSpPr>
            <p:nvPr/>
          </p:nvSpPr>
          <p:spPr bwMode="auto">
            <a:xfrm>
              <a:off x="4047" y="2889"/>
              <a:ext cx="17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6.7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0" name="Rectangle 940"/>
            <p:cNvSpPr>
              <a:spLocks noChangeArrowheads="1"/>
            </p:cNvSpPr>
            <p:nvPr/>
          </p:nvSpPr>
          <p:spPr bwMode="auto">
            <a:xfrm>
              <a:off x="2831" y="1023"/>
              <a:ext cx="1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1" name="Rectangle 941"/>
            <p:cNvSpPr>
              <a:spLocks noChangeArrowheads="1"/>
            </p:cNvSpPr>
            <p:nvPr/>
          </p:nvSpPr>
          <p:spPr bwMode="auto">
            <a:xfrm>
              <a:off x="1685" y="1316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r>
                <a:rPr lang="en-US" sz="2000" i="0" dirty="0" smtClean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72" name="Rectangle 942"/>
            <p:cNvSpPr>
              <a:spLocks noChangeArrowheads="1"/>
            </p:cNvSpPr>
            <p:nvPr/>
          </p:nvSpPr>
          <p:spPr bwMode="auto">
            <a:xfrm>
              <a:off x="1350" y="1511"/>
              <a:ext cx="71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Times"/>
                  <a:cs typeface="Times"/>
                </a:rPr>
                <a:t>(austenite)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3" name="Line 943"/>
            <p:cNvSpPr>
              <a:spLocks noChangeShapeType="1"/>
            </p:cNvSpPr>
            <p:nvPr/>
          </p:nvSpPr>
          <p:spPr bwMode="auto">
            <a:xfrm flipV="1">
              <a:off x="1750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4" name="Line 944"/>
            <p:cNvSpPr>
              <a:spLocks noChangeShapeType="1"/>
            </p:cNvSpPr>
            <p:nvPr/>
          </p:nvSpPr>
          <p:spPr bwMode="auto">
            <a:xfrm flipV="1">
              <a:off x="216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5" name="Line 945"/>
            <p:cNvSpPr>
              <a:spLocks noChangeShapeType="1"/>
            </p:cNvSpPr>
            <p:nvPr/>
          </p:nvSpPr>
          <p:spPr bwMode="auto">
            <a:xfrm flipV="1">
              <a:off x="2576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6" name="Line 946"/>
            <p:cNvSpPr>
              <a:spLocks noChangeShapeType="1"/>
            </p:cNvSpPr>
            <p:nvPr/>
          </p:nvSpPr>
          <p:spPr bwMode="auto">
            <a:xfrm flipV="1">
              <a:off x="2985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7" name="Line 947"/>
            <p:cNvSpPr>
              <a:spLocks noChangeShapeType="1"/>
            </p:cNvSpPr>
            <p:nvPr/>
          </p:nvSpPr>
          <p:spPr bwMode="auto">
            <a:xfrm flipV="1">
              <a:off x="3414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8" name="Line 948"/>
            <p:cNvSpPr>
              <a:spLocks noChangeShapeType="1"/>
            </p:cNvSpPr>
            <p:nvPr/>
          </p:nvSpPr>
          <p:spPr bwMode="auto">
            <a:xfrm flipV="1">
              <a:off x="3849" y="2819"/>
              <a:ext cx="1" cy="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79" name="Rectangle 949"/>
            <p:cNvSpPr>
              <a:spLocks noChangeArrowheads="1"/>
            </p:cNvSpPr>
            <p:nvPr/>
          </p:nvSpPr>
          <p:spPr bwMode="auto">
            <a:xfrm>
              <a:off x="2075" y="1271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80" name="Rectangle 950"/>
            <p:cNvSpPr>
              <a:spLocks noChangeArrowheads="1"/>
            </p:cNvSpPr>
            <p:nvPr/>
          </p:nvSpPr>
          <p:spPr bwMode="auto">
            <a:xfrm>
              <a:off x="2157" y="1276"/>
              <a:ext cx="2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Times"/>
                  <a:cs typeface="Times"/>
                </a:rPr>
                <a:t>+</a:t>
              </a:r>
              <a:r>
                <a:rPr lang="en-US" sz="20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81" name="Rectangle 951"/>
            <p:cNvSpPr>
              <a:spLocks noChangeArrowheads="1"/>
            </p:cNvSpPr>
            <p:nvPr/>
          </p:nvSpPr>
          <p:spPr bwMode="auto">
            <a:xfrm>
              <a:off x="2863" y="1842"/>
              <a:ext cx="1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82" name="Rectangle 952"/>
            <p:cNvSpPr>
              <a:spLocks noChangeArrowheads="1"/>
            </p:cNvSpPr>
            <p:nvPr/>
          </p:nvSpPr>
          <p:spPr bwMode="auto">
            <a:xfrm>
              <a:off x="2939" y="1848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solidFill>
                    <a:srgbClr val="000000"/>
                  </a:solidFill>
                  <a:latin typeface="Times"/>
                  <a:cs typeface="Times"/>
                </a:rPr>
                <a:t> +</a:t>
              </a:r>
              <a:r>
                <a:rPr lang="en-US" sz="1000" i="0" dirty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r>
                <a:rPr lang="en-US" sz="1800" i="0" dirty="0">
                  <a:solidFill>
                    <a:srgbClr val="000000"/>
                  </a:solidFill>
                  <a:latin typeface="Times"/>
                  <a:cs typeface="Times"/>
                </a:rPr>
                <a:t>Fe</a:t>
              </a:r>
              <a:r>
                <a:rPr lang="en-US" sz="1800" i="0" baseline="-25000" dirty="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1800" i="0" dirty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9783" name="Rectangle 953"/>
            <p:cNvSpPr>
              <a:spLocks noChangeArrowheads="1"/>
            </p:cNvSpPr>
            <p:nvPr/>
          </p:nvSpPr>
          <p:spPr bwMode="auto">
            <a:xfrm>
              <a:off x="2703" y="2515"/>
              <a:ext cx="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84" name="Rectangle 954"/>
            <p:cNvSpPr>
              <a:spLocks noChangeArrowheads="1"/>
            </p:cNvSpPr>
            <p:nvPr/>
          </p:nvSpPr>
          <p:spPr bwMode="auto">
            <a:xfrm>
              <a:off x="2800" y="2521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+</a:t>
              </a:r>
              <a:r>
                <a:rPr lang="en-US" sz="1000" i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Fe</a:t>
              </a:r>
              <a:r>
                <a:rPr lang="en-US" sz="1800" i="0" baseline="-2500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 sz="1800">
                <a:latin typeface="Times"/>
                <a:cs typeface="Times"/>
              </a:endParaRPr>
            </a:p>
          </p:txBody>
        </p:sp>
        <p:sp>
          <p:nvSpPr>
            <p:cNvPr id="69785" name="Rectangle 955"/>
            <p:cNvSpPr>
              <a:spLocks noChangeArrowheads="1"/>
            </p:cNvSpPr>
            <p:nvPr/>
          </p:nvSpPr>
          <p:spPr bwMode="auto">
            <a:xfrm>
              <a:off x="3581" y="1429"/>
              <a:ext cx="5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"/>
                  <a:cs typeface="Times"/>
                </a:rPr>
                <a:t>L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+Fe</a:t>
              </a:r>
              <a:r>
                <a:rPr lang="en-US" sz="1800" i="0" baseline="-25000">
                  <a:solidFill>
                    <a:srgbClr val="000000"/>
                  </a:solidFill>
                  <a:latin typeface="Times"/>
                  <a:cs typeface="Times"/>
                </a:rPr>
                <a:t>3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C</a:t>
              </a:r>
              <a:endParaRPr lang="en-US" sz="2000">
                <a:latin typeface="Times"/>
                <a:cs typeface="Times"/>
              </a:endParaRPr>
            </a:p>
          </p:txBody>
        </p:sp>
        <p:sp>
          <p:nvSpPr>
            <p:cNvPr id="69786" name="Rectangle 956"/>
            <p:cNvSpPr>
              <a:spLocks noChangeArrowheads="1"/>
            </p:cNvSpPr>
            <p:nvPr/>
          </p:nvSpPr>
          <p:spPr bwMode="auto">
            <a:xfrm>
              <a:off x="1135" y="839"/>
              <a:ext cx="12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66CC00"/>
                  </a:solidFill>
                  <a:latin typeface="Times"/>
                  <a:cs typeface="Times"/>
                </a:rPr>
                <a:t>δ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87" name="Rectangle 957"/>
            <p:cNvSpPr>
              <a:spLocks noChangeArrowheads="1"/>
            </p:cNvSpPr>
            <p:nvPr/>
          </p:nvSpPr>
          <p:spPr bwMode="auto">
            <a:xfrm>
              <a:off x="1225" y="3003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Times"/>
                  <a:cs typeface="Times"/>
                </a:rPr>
                <a:t>(Fe)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88" name="Rectangle 958"/>
            <p:cNvSpPr>
              <a:spLocks noChangeArrowheads="1"/>
            </p:cNvSpPr>
            <p:nvPr/>
          </p:nvSpPr>
          <p:spPr bwMode="auto">
            <a:xfrm>
              <a:off x="3599" y="2996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Times"/>
                  <a:cs typeface="Times"/>
                </a:rPr>
                <a:t>C, </a:t>
              </a:r>
              <a:r>
                <a:rPr lang="en-US" sz="1800" i="0">
                  <a:solidFill>
                    <a:srgbClr val="000000"/>
                  </a:solidFill>
                  <a:latin typeface="Times"/>
                  <a:cs typeface="Times"/>
                </a:rPr>
                <a:t>wt% C</a:t>
              </a:r>
              <a:endParaRPr lang="en-US" sz="2000" i="0">
                <a:latin typeface="Times"/>
                <a:cs typeface="Times"/>
              </a:endParaRPr>
            </a:p>
          </p:txBody>
        </p:sp>
        <p:grpSp>
          <p:nvGrpSpPr>
            <p:cNvPr id="69789" name="Group 959"/>
            <p:cNvGrpSpPr>
              <a:grpSpLocks/>
            </p:cNvGrpSpPr>
            <p:nvPr/>
          </p:nvGrpSpPr>
          <p:grpSpPr bwMode="auto">
            <a:xfrm>
              <a:off x="1199" y="947"/>
              <a:ext cx="153" cy="58"/>
              <a:chOff x="2075" y="1107"/>
              <a:chExt cx="161" cy="61"/>
            </a:xfrm>
          </p:grpSpPr>
          <p:sp>
            <p:nvSpPr>
              <p:cNvPr id="69809" name="Freeform 960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810" name="Line 961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69790" name="Rectangle 962"/>
            <p:cNvSpPr>
              <a:spLocks noChangeArrowheads="1"/>
            </p:cNvSpPr>
            <p:nvPr/>
          </p:nvSpPr>
          <p:spPr bwMode="auto">
            <a:xfrm>
              <a:off x="2464" y="1450"/>
              <a:ext cx="3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1148</a:t>
              </a:r>
              <a:r>
                <a:rPr lang="en-US" sz="1400" i="0">
                  <a:solidFill>
                    <a:srgbClr val="777777"/>
                  </a:solidFill>
                  <a:latin typeface="Times"/>
                  <a:ea typeface="Arial" charset="0"/>
                  <a:cs typeface="Times"/>
                </a:rPr>
                <a:t>º</a:t>
              </a:r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C</a:t>
              </a:r>
              <a:endParaRPr lang="en-US" sz="1400">
                <a:latin typeface="Times"/>
                <a:cs typeface="Times"/>
              </a:endParaRPr>
            </a:p>
          </p:txBody>
        </p:sp>
        <p:sp>
          <p:nvSpPr>
            <p:cNvPr id="69791" name="Rectangle 963"/>
            <p:cNvSpPr>
              <a:spLocks noChangeArrowheads="1"/>
            </p:cNvSpPr>
            <p:nvPr/>
          </p:nvSpPr>
          <p:spPr bwMode="auto">
            <a:xfrm>
              <a:off x="563" y="757"/>
              <a:ext cx="3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Times"/>
                  <a:cs typeface="Times"/>
                </a:rPr>
                <a:t>T</a:t>
              </a:r>
              <a:r>
                <a:rPr lang="en-US" sz="2000" i="0" dirty="0">
                  <a:solidFill>
                    <a:srgbClr val="000000"/>
                  </a:solidFill>
                  <a:latin typeface="Times"/>
                  <a:cs typeface="Times"/>
                </a:rPr>
                <a:t>(ºC)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92" name="Rectangle 964"/>
            <p:cNvSpPr>
              <a:spLocks noChangeArrowheads="1"/>
            </p:cNvSpPr>
            <p:nvPr/>
          </p:nvSpPr>
          <p:spPr bwMode="auto">
            <a:xfrm>
              <a:off x="1192" y="2301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CCCC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793" name="Line 965"/>
            <p:cNvSpPr>
              <a:spLocks noChangeShapeType="1"/>
            </p:cNvSpPr>
            <p:nvPr/>
          </p:nvSpPr>
          <p:spPr bwMode="auto">
            <a:xfrm flipV="1">
              <a:off x="4128" y="1393"/>
              <a:ext cx="0" cy="148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94" name="Rectangle 966"/>
            <p:cNvSpPr>
              <a:spLocks noChangeArrowheads="1"/>
            </p:cNvSpPr>
            <p:nvPr/>
          </p:nvSpPr>
          <p:spPr bwMode="auto">
            <a:xfrm>
              <a:off x="2134" y="2180"/>
              <a:ext cx="3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727</a:t>
              </a:r>
              <a:r>
                <a:rPr lang="en-US" sz="1400" i="0">
                  <a:solidFill>
                    <a:srgbClr val="777777"/>
                  </a:solidFill>
                  <a:latin typeface="Times"/>
                  <a:ea typeface="Arial" charset="0"/>
                  <a:cs typeface="Times"/>
                </a:rPr>
                <a:t>º</a:t>
              </a:r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C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95" name="Line 967"/>
            <p:cNvSpPr>
              <a:spLocks noChangeShapeType="1"/>
            </p:cNvSpPr>
            <p:nvPr/>
          </p:nvSpPr>
          <p:spPr bwMode="auto">
            <a:xfrm>
              <a:off x="1360" y="2520"/>
              <a:ext cx="0" cy="456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97" name="Line 971"/>
            <p:cNvSpPr>
              <a:spLocks noChangeShapeType="1"/>
            </p:cNvSpPr>
            <p:nvPr/>
          </p:nvSpPr>
          <p:spPr bwMode="auto">
            <a:xfrm flipV="1">
              <a:off x="1468" y="1832"/>
              <a:ext cx="0" cy="120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98" name="Line 972"/>
            <p:cNvSpPr>
              <a:spLocks noChangeShapeType="1"/>
            </p:cNvSpPr>
            <p:nvPr/>
          </p:nvSpPr>
          <p:spPr bwMode="auto">
            <a:xfrm flipV="1">
              <a:off x="1468" y="792"/>
              <a:ext cx="0" cy="1044"/>
            </a:xfrm>
            <a:prstGeom prst="line">
              <a:avLst/>
            </a:prstGeom>
            <a:noFill/>
            <a:ln w="19050">
              <a:solidFill>
                <a:srgbClr val="00CC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69799" name="Group 973"/>
            <p:cNvGrpSpPr>
              <a:grpSpLocks/>
            </p:cNvGrpSpPr>
            <p:nvPr/>
          </p:nvGrpSpPr>
          <p:grpSpPr bwMode="auto">
            <a:xfrm>
              <a:off x="1358" y="2886"/>
              <a:ext cx="282" cy="135"/>
              <a:chOff x="1514" y="2762"/>
              <a:chExt cx="246" cy="135"/>
            </a:xfrm>
          </p:grpSpPr>
          <p:sp>
            <p:nvSpPr>
              <p:cNvPr id="69804" name="Freeform 974"/>
              <p:cNvSpPr>
                <a:spLocks/>
              </p:cNvSpPr>
              <p:nvPr/>
            </p:nvSpPr>
            <p:spPr bwMode="auto">
              <a:xfrm>
                <a:off x="1514" y="2762"/>
                <a:ext cx="86" cy="135"/>
              </a:xfrm>
              <a:custGeom>
                <a:avLst/>
                <a:gdLst>
                  <a:gd name="T0" fmla="*/ 0 w 86"/>
                  <a:gd name="T1" fmla="*/ 67 h 135"/>
                  <a:gd name="T2" fmla="*/ 86 w 86"/>
                  <a:gd name="T3" fmla="*/ 0 h 135"/>
                  <a:gd name="T4" fmla="*/ 56 w 86"/>
                  <a:gd name="T5" fmla="*/ 67 h 135"/>
                  <a:gd name="T6" fmla="*/ 86 w 86"/>
                  <a:gd name="T7" fmla="*/ 135 h 135"/>
                  <a:gd name="T8" fmla="*/ 0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0" y="67"/>
                    </a:moveTo>
                    <a:lnTo>
                      <a:pt x="86" y="0"/>
                    </a:lnTo>
                    <a:lnTo>
                      <a:pt x="56" y="67"/>
                    </a:lnTo>
                    <a:lnTo>
                      <a:pt x="86" y="135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805" name="Freeform 975"/>
              <p:cNvSpPr>
                <a:spLocks/>
              </p:cNvSpPr>
              <p:nvPr/>
            </p:nvSpPr>
            <p:spPr bwMode="auto">
              <a:xfrm>
                <a:off x="1674" y="2762"/>
                <a:ext cx="86" cy="135"/>
              </a:xfrm>
              <a:custGeom>
                <a:avLst/>
                <a:gdLst>
                  <a:gd name="T0" fmla="*/ 86 w 86"/>
                  <a:gd name="T1" fmla="*/ 67 h 135"/>
                  <a:gd name="T2" fmla="*/ 0 w 86"/>
                  <a:gd name="T3" fmla="*/ 135 h 135"/>
                  <a:gd name="T4" fmla="*/ 31 w 86"/>
                  <a:gd name="T5" fmla="*/ 67 h 135"/>
                  <a:gd name="T6" fmla="*/ 0 w 86"/>
                  <a:gd name="T7" fmla="*/ 0 h 135"/>
                  <a:gd name="T8" fmla="*/ 86 w 86"/>
                  <a:gd name="T9" fmla="*/ 67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35"/>
                  <a:gd name="T17" fmla="*/ 86 w 86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35">
                    <a:moveTo>
                      <a:pt x="86" y="67"/>
                    </a:moveTo>
                    <a:lnTo>
                      <a:pt x="0" y="135"/>
                    </a:lnTo>
                    <a:lnTo>
                      <a:pt x="31" y="67"/>
                    </a:lnTo>
                    <a:lnTo>
                      <a:pt x="0" y="0"/>
                    </a:lnTo>
                    <a:lnTo>
                      <a:pt x="86" y="67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806" name="Line 976"/>
              <p:cNvSpPr>
                <a:spLocks noChangeShapeType="1"/>
              </p:cNvSpPr>
              <p:nvPr/>
            </p:nvSpPr>
            <p:spPr bwMode="auto">
              <a:xfrm>
                <a:off x="1570" y="2829"/>
                <a:ext cx="135" cy="1"/>
              </a:xfrm>
              <a:prstGeom prst="line">
                <a:avLst/>
              </a:prstGeom>
              <a:noFill/>
              <a:ln w="77788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69800" name="Rectangle 977"/>
            <p:cNvSpPr>
              <a:spLocks noChangeArrowheads="1"/>
            </p:cNvSpPr>
            <p:nvPr/>
          </p:nvSpPr>
          <p:spPr bwMode="auto">
            <a:xfrm>
              <a:off x="1431" y="3033"/>
              <a:ext cx="10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CCCC"/>
                  </a:solidFill>
                  <a:latin typeface="Times"/>
                  <a:cs typeface="Times"/>
                </a:rPr>
                <a:t>C</a:t>
              </a:r>
              <a:r>
                <a:rPr lang="en-US" sz="1000" i="0" baseline="-25000">
                  <a:solidFill>
                    <a:srgbClr val="00CCCC"/>
                  </a:solidFill>
                  <a:latin typeface="Times"/>
                  <a:cs typeface="Times"/>
                </a:rPr>
                <a:t>0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801" name="Rectangle 978"/>
            <p:cNvSpPr>
              <a:spLocks noChangeArrowheads="1"/>
            </p:cNvSpPr>
            <p:nvPr/>
          </p:nvSpPr>
          <p:spPr bwMode="auto">
            <a:xfrm rot="16200000">
              <a:off x="1522" y="3084"/>
              <a:ext cx="2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0.76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802" name="Line 979"/>
            <p:cNvSpPr>
              <a:spLocks noChangeShapeType="1"/>
            </p:cNvSpPr>
            <p:nvPr/>
          </p:nvSpPr>
          <p:spPr bwMode="auto">
            <a:xfrm>
              <a:off x="1640" y="2320"/>
              <a:ext cx="0" cy="66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803" name="Oval 980"/>
            <p:cNvSpPr>
              <a:spLocks noChangeArrowheads="1"/>
            </p:cNvSpPr>
            <p:nvPr/>
          </p:nvSpPr>
          <p:spPr bwMode="auto">
            <a:xfrm>
              <a:off x="1615" y="2278"/>
              <a:ext cx="49" cy="55"/>
            </a:xfrm>
            <a:prstGeom prst="ellipse">
              <a:avLst/>
            </a:pr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876" y="144396"/>
            <a:ext cx="7772400" cy="533400"/>
          </a:xfrm>
        </p:spPr>
        <p:txBody>
          <a:bodyPr/>
          <a:lstStyle/>
          <a:p>
            <a:r>
              <a:rPr lang="en-US" dirty="0" err="1">
                <a:solidFill>
                  <a:srgbClr val="3399FF"/>
                </a:solidFill>
                <a:ea typeface="ＭＳ Ｐゴシック" charset="-128"/>
                <a:cs typeface="ＭＳ Ｐゴシック" charset="-128"/>
              </a:rPr>
              <a:t>Hypo</a:t>
            </a:r>
            <a:r>
              <a:rPr lang="en-US" dirty="0" err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eutectoid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Steel</a:t>
            </a:r>
          </a:p>
        </p:txBody>
      </p:sp>
      <p:sp>
        <p:nvSpPr>
          <p:cNvPr id="69729" name="Text Box 543"/>
          <p:cNvSpPr txBox="1">
            <a:spLocks noChangeArrowheads="1"/>
          </p:cNvSpPr>
          <p:nvPr/>
        </p:nvSpPr>
        <p:spPr bwMode="auto">
          <a:xfrm>
            <a:off x="6705600" y="298054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i="0" dirty="0" err="1">
                <a:latin typeface="Times"/>
                <a:cs typeface="Times"/>
              </a:rPr>
              <a:t>proeutectoid</a:t>
            </a:r>
            <a:r>
              <a:rPr lang="en-US" sz="2000" i="0" dirty="0">
                <a:latin typeface="Times"/>
                <a:cs typeface="Times"/>
              </a:rPr>
              <a:t> ferrite</a:t>
            </a:r>
          </a:p>
        </p:txBody>
      </p:sp>
      <p:sp>
        <p:nvSpPr>
          <p:cNvPr id="69730" name="Text Box 544"/>
          <p:cNvSpPr txBox="1">
            <a:spLocks noChangeArrowheads="1"/>
          </p:cNvSpPr>
          <p:nvPr/>
        </p:nvSpPr>
        <p:spPr bwMode="auto">
          <a:xfrm>
            <a:off x="6167649" y="270985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i="0" dirty="0" err="1">
                <a:latin typeface="Times"/>
                <a:cs typeface="Times"/>
              </a:rPr>
              <a:t>pearlite</a:t>
            </a:r>
            <a:endParaRPr lang="en-US" sz="2000" i="0" dirty="0">
              <a:latin typeface="Times"/>
              <a:cs typeface="Times"/>
            </a:endParaRPr>
          </a:p>
        </p:txBody>
      </p:sp>
      <p:grpSp>
        <p:nvGrpSpPr>
          <p:cNvPr id="69731" name="Group 545"/>
          <p:cNvGrpSpPr>
            <a:grpSpLocks/>
          </p:cNvGrpSpPr>
          <p:nvPr/>
        </p:nvGrpSpPr>
        <p:grpSpPr bwMode="auto">
          <a:xfrm>
            <a:off x="8793059" y="1151167"/>
            <a:ext cx="96838" cy="1344613"/>
            <a:chOff x="3515" y="3056"/>
            <a:chExt cx="61" cy="847"/>
          </a:xfrm>
        </p:grpSpPr>
        <p:sp>
          <p:nvSpPr>
            <p:cNvPr id="69738" name="Freeform 546"/>
            <p:cNvSpPr>
              <a:spLocks/>
            </p:cNvSpPr>
            <p:nvPr/>
          </p:nvSpPr>
          <p:spPr bwMode="auto">
            <a:xfrm>
              <a:off x="3515" y="3056"/>
              <a:ext cx="61" cy="68"/>
            </a:xfrm>
            <a:custGeom>
              <a:avLst/>
              <a:gdLst>
                <a:gd name="T0" fmla="*/ 31 w 61"/>
                <a:gd name="T1" fmla="*/ 0 h 68"/>
                <a:gd name="T2" fmla="*/ 61 w 61"/>
                <a:gd name="T3" fmla="*/ 68 h 68"/>
                <a:gd name="T4" fmla="*/ 31 w 61"/>
                <a:gd name="T5" fmla="*/ 43 h 68"/>
                <a:gd name="T6" fmla="*/ 0 w 61"/>
                <a:gd name="T7" fmla="*/ 68 h 68"/>
                <a:gd name="T8" fmla="*/ 31 w 61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8"/>
                <a:gd name="T17" fmla="*/ 61 w 61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8">
                  <a:moveTo>
                    <a:pt x="31" y="0"/>
                  </a:moveTo>
                  <a:lnTo>
                    <a:pt x="61" y="68"/>
                  </a:lnTo>
                  <a:lnTo>
                    <a:pt x="31" y="43"/>
                  </a:lnTo>
                  <a:lnTo>
                    <a:pt x="0" y="6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39" name="Freeform 547"/>
            <p:cNvSpPr>
              <a:spLocks/>
            </p:cNvSpPr>
            <p:nvPr/>
          </p:nvSpPr>
          <p:spPr bwMode="auto">
            <a:xfrm>
              <a:off x="3515" y="3836"/>
              <a:ext cx="61" cy="67"/>
            </a:xfrm>
            <a:custGeom>
              <a:avLst/>
              <a:gdLst>
                <a:gd name="T0" fmla="*/ 31 w 61"/>
                <a:gd name="T1" fmla="*/ 67 h 67"/>
                <a:gd name="T2" fmla="*/ 0 w 61"/>
                <a:gd name="T3" fmla="*/ 0 h 67"/>
                <a:gd name="T4" fmla="*/ 31 w 61"/>
                <a:gd name="T5" fmla="*/ 24 h 67"/>
                <a:gd name="T6" fmla="*/ 61 w 61"/>
                <a:gd name="T7" fmla="*/ 0 h 67"/>
                <a:gd name="T8" fmla="*/ 31 w 61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7"/>
                <a:gd name="T17" fmla="*/ 61 w 61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7">
                  <a:moveTo>
                    <a:pt x="31" y="67"/>
                  </a:moveTo>
                  <a:lnTo>
                    <a:pt x="0" y="0"/>
                  </a:lnTo>
                  <a:lnTo>
                    <a:pt x="31" y="24"/>
                  </a:lnTo>
                  <a:lnTo>
                    <a:pt x="61" y="0"/>
                  </a:lnTo>
                  <a:lnTo>
                    <a:pt x="31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9740" name="Line 548"/>
            <p:cNvSpPr>
              <a:spLocks noChangeShapeType="1"/>
            </p:cNvSpPr>
            <p:nvPr/>
          </p:nvSpPr>
          <p:spPr bwMode="auto">
            <a:xfrm>
              <a:off x="3546" y="3099"/>
              <a:ext cx="1" cy="7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69732" name="Rectangle 549"/>
          <p:cNvSpPr>
            <a:spLocks noChangeArrowheads="1"/>
          </p:cNvSpPr>
          <p:nvPr/>
        </p:nvSpPr>
        <p:spPr bwMode="auto">
          <a:xfrm>
            <a:off x="8552498" y="1736632"/>
            <a:ext cx="5915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latin typeface="Times"/>
                <a:cs typeface="Times"/>
              </a:rPr>
              <a:t>100</a:t>
            </a:r>
            <a:r>
              <a:rPr lang="en-US" sz="1400" i="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sz="1400" i="0" dirty="0" err="1" smtClean="0">
                <a:solidFill>
                  <a:srgbClr val="000000"/>
                </a:solidFill>
                <a:latin typeface="Times"/>
                <a:cs typeface="Times"/>
              </a:rPr>
              <a:t>μm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69733" name="Picture 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848" y="1114358"/>
            <a:ext cx="21828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6" name="Line 553"/>
          <p:cNvSpPr>
            <a:spLocks noChangeShapeType="1"/>
          </p:cNvSpPr>
          <p:nvPr/>
        </p:nvSpPr>
        <p:spPr bwMode="auto">
          <a:xfrm flipV="1">
            <a:off x="6773163" y="2436859"/>
            <a:ext cx="671376" cy="3422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9737" name="Line 554"/>
          <p:cNvSpPr>
            <a:spLocks noChangeShapeType="1"/>
          </p:cNvSpPr>
          <p:nvPr/>
        </p:nvSpPr>
        <p:spPr bwMode="auto">
          <a:xfrm flipH="1" flipV="1">
            <a:off x="7744107" y="2388589"/>
            <a:ext cx="381847" cy="64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grpSp>
        <p:nvGrpSpPr>
          <p:cNvPr id="17" name="Group 659"/>
          <p:cNvGrpSpPr>
            <a:grpSpLocks/>
          </p:cNvGrpSpPr>
          <p:nvPr/>
        </p:nvGrpSpPr>
        <p:grpSpPr bwMode="auto">
          <a:xfrm>
            <a:off x="387350" y="2194843"/>
            <a:ext cx="1481138" cy="808038"/>
            <a:chOff x="710" y="1774"/>
            <a:chExt cx="933" cy="509"/>
          </a:xfrm>
        </p:grpSpPr>
        <p:grpSp>
          <p:nvGrpSpPr>
            <p:cNvPr id="69656" name="Group 660"/>
            <p:cNvGrpSpPr>
              <a:grpSpLocks/>
            </p:cNvGrpSpPr>
            <p:nvPr/>
          </p:nvGrpSpPr>
          <p:grpSpPr bwMode="auto">
            <a:xfrm>
              <a:off x="710" y="1774"/>
              <a:ext cx="347" cy="411"/>
              <a:chOff x="710" y="1774"/>
              <a:chExt cx="347" cy="411"/>
            </a:xfrm>
          </p:grpSpPr>
          <p:sp>
            <p:nvSpPr>
              <p:cNvPr id="69662" name="Oval 661"/>
              <p:cNvSpPr>
                <a:spLocks noChangeArrowheads="1"/>
              </p:cNvSpPr>
              <p:nvPr/>
            </p:nvSpPr>
            <p:spPr bwMode="auto">
              <a:xfrm>
                <a:off x="713" y="1795"/>
                <a:ext cx="344" cy="344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63" name="Rectangle 662"/>
              <p:cNvSpPr>
                <a:spLocks noChangeArrowheads="1"/>
              </p:cNvSpPr>
              <p:nvPr/>
            </p:nvSpPr>
            <p:spPr bwMode="auto">
              <a:xfrm>
                <a:off x="944" y="1952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64" name="Rectangle 663"/>
              <p:cNvSpPr>
                <a:spLocks noChangeArrowheads="1"/>
              </p:cNvSpPr>
              <p:nvPr/>
            </p:nvSpPr>
            <p:spPr bwMode="auto">
              <a:xfrm>
                <a:off x="796" y="1934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65" name="Rectangle 664"/>
              <p:cNvSpPr>
                <a:spLocks noChangeArrowheads="1"/>
              </p:cNvSpPr>
              <p:nvPr/>
            </p:nvSpPr>
            <p:spPr bwMode="auto">
              <a:xfrm>
                <a:off x="815" y="1774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66" name="Rectangle 665"/>
              <p:cNvSpPr>
                <a:spLocks noChangeArrowheads="1"/>
              </p:cNvSpPr>
              <p:nvPr/>
            </p:nvSpPr>
            <p:spPr bwMode="auto">
              <a:xfrm>
                <a:off x="993" y="1817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67" name="Freeform 666"/>
              <p:cNvSpPr>
                <a:spLocks/>
              </p:cNvSpPr>
              <p:nvPr/>
            </p:nvSpPr>
            <p:spPr bwMode="auto">
              <a:xfrm>
                <a:off x="919" y="1798"/>
                <a:ext cx="111" cy="258"/>
              </a:xfrm>
              <a:custGeom>
                <a:avLst/>
                <a:gdLst>
                  <a:gd name="T0" fmla="*/ 0 w 111"/>
                  <a:gd name="T1" fmla="*/ 0 h 258"/>
                  <a:gd name="T2" fmla="*/ 31 w 111"/>
                  <a:gd name="T3" fmla="*/ 86 h 258"/>
                  <a:gd name="T4" fmla="*/ 49 w 111"/>
                  <a:gd name="T5" fmla="*/ 147 h 258"/>
                  <a:gd name="T6" fmla="*/ 62 w 111"/>
                  <a:gd name="T7" fmla="*/ 190 h 258"/>
                  <a:gd name="T8" fmla="*/ 80 w 111"/>
                  <a:gd name="T9" fmla="*/ 221 h 258"/>
                  <a:gd name="T10" fmla="*/ 111 w 111"/>
                  <a:gd name="T11" fmla="*/ 258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258"/>
                  <a:gd name="T20" fmla="*/ 111 w 11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258">
                    <a:moveTo>
                      <a:pt x="0" y="0"/>
                    </a:moveTo>
                    <a:lnTo>
                      <a:pt x="31" y="86"/>
                    </a:lnTo>
                    <a:lnTo>
                      <a:pt x="49" y="147"/>
                    </a:lnTo>
                    <a:lnTo>
                      <a:pt x="62" y="190"/>
                    </a:lnTo>
                    <a:lnTo>
                      <a:pt x="80" y="221"/>
                    </a:lnTo>
                    <a:lnTo>
                      <a:pt x="111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68" name="Freeform 667"/>
              <p:cNvSpPr>
                <a:spLocks/>
              </p:cNvSpPr>
              <p:nvPr/>
            </p:nvSpPr>
            <p:spPr bwMode="auto">
              <a:xfrm>
                <a:off x="919" y="1976"/>
                <a:ext cx="68" cy="160"/>
              </a:xfrm>
              <a:custGeom>
                <a:avLst/>
                <a:gdLst>
                  <a:gd name="T0" fmla="*/ 68 w 68"/>
                  <a:gd name="T1" fmla="*/ 0 h 160"/>
                  <a:gd name="T2" fmla="*/ 37 w 68"/>
                  <a:gd name="T3" fmla="*/ 49 h 160"/>
                  <a:gd name="T4" fmla="*/ 18 w 68"/>
                  <a:gd name="T5" fmla="*/ 80 h 160"/>
                  <a:gd name="T6" fmla="*/ 6 w 68"/>
                  <a:gd name="T7" fmla="*/ 123 h 160"/>
                  <a:gd name="T8" fmla="*/ 0 w 68"/>
                  <a:gd name="T9" fmla="*/ 16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60"/>
                  <a:gd name="T17" fmla="*/ 68 w 6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60">
                    <a:moveTo>
                      <a:pt x="68" y="0"/>
                    </a:moveTo>
                    <a:lnTo>
                      <a:pt x="37" y="49"/>
                    </a:lnTo>
                    <a:lnTo>
                      <a:pt x="18" y="80"/>
                    </a:lnTo>
                    <a:lnTo>
                      <a:pt x="6" y="123"/>
                    </a:lnTo>
                    <a:lnTo>
                      <a:pt x="0" y="1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69" name="Freeform 668"/>
              <p:cNvSpPr>
                <a:spLocks/>
              </p:cNvSpPr>
              <p:nvPr/>
            </p:nvSpPr>
            <p:spPr bwMode="auto">
              <a:xfrm>
                <a:off x="710" y="1933"/>
                <a:ext cx="227" cy="117"/>
              </a:xfrm>
              <a:custGeom>
                <a:avLst/>
                <a:gdLst>
                  <a:gd name="T0" fmla="*/ 0 w 227"/>
                  <a:gd name="T1" fmla="*/ 0 h 117"/>
                  <a:gd name="T2" fmla="*/ 43 w 227"/>
                  <a:gd name="T3" fmla="*/ 31 h 117"/>
                  <a:gd name="T4" fmla="*/ 92 w 227"/>
                  <a:gd name="T5" fmla="*/ 55 h 117"/>
                  <a:gd name="T6" fmla="*/ 142 w 227"/>
                  <a:gd name="T7" fmla="*/ 62 h 117"/>
                  <a:gd name="T8" fmla="*/ 166 w 227"/>
                  <a:gd name="T9" fmla="*/ 62 h 117"/>
                  <a:gd name="T10" fmla="*/ 197 w 227"/>
                  <a:gd name="T11" fmla="*/ 80 h 117"/>
                  <a:gd name="T12" fmla="*/ 215 w 227"/>
                  <a:gd name="T13" fmla="*/ 98 h 117"/>
                  <a:gd name="T14" fmla="*/ 227 w 227"/>
                  <a:gd name="T15" fmla="*/ 117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7"/>
                  <a:gd name="T25" fmla="*/ 0 h 117"/>
                  <a:gd name="T26" fmla="*/ 227 w 227"/>
                  <a:gd name="T27" fmla="*/ 117 h 1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7" h="117">
                    <a:moveTo>
                      <a:pt x="0" y="0"/>
                    </a:moveTo>
                    <a:lnTo>
                      <a:pt x="43" y="31"/>
                    </a:lnTo>
                    <a:lnTo>
                      <a:pt x="92" y="55"/>
                    </a:lnTo>
                    <a:lnTo>
                      <a:pt x="142" y="62"/>
                    </a:lnTo>
                    <a:lnTo>
                      <a:pt x="166" y="62"/>
                    </a:lnTo>
                    <a:lnTo>
                      <a:pt x="197" y="80"/>
                    </a:lnTo>
                    <a:lnTo>
                      <a:pt x="215" y="98"/>
                    </a:lnTo>
                    <a:lnTo>
                      <a:pt x="227" y="1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grpSp>
            <p:nvGrpSpPr>
              <p:cNvPr id="69670" name="Group 669"/>
              <p:cNvGrpSpPr>
                <a:grpSpLocks/>
              </p:cNvGrpSpPr>
              <p:nvPr/>
            </p:nvGrpSpPr>
            <p:grpSpPr bwMode="auto">
              <a:xfrm>
                <a:off x="756" y="1899"/>
                <a:ext cx="228" cy="129"/>
                <a:chOff x="756" y="1899"/>
                <a:chExt cx="228" cy="129"/>
              </a:xfrm>
            </p:grpSpPr>
            <p:sp>
              <p:nvSpPr>
                <p:cNvPr id="69671" name="Oval 670"/>
                <p:cNvSpPr>
                  <a:spLocks noChangeArrowheads="1"/>
                </p:cNvSpPr>
                <p:nvPr/>
              </p:nvSpPr>
              <p:spPr bwMode="auto">
                <a:xfrm>
                  <a:off x="756" y="1961"/>
                  <a:ext cx="37" cy="31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69672" name="Oval 671"/>
                <p:cNvSpPr>
                  <a:spLocks noChangeArrowheads="1"/>
                </p:cNvSpPr>
                <p:nvPr/>
              </p:nvSpPr>
              <p:spPr bwMode="auto">
                <a:xfrm>
                  <a:off x="855" y="1985"/>
                  <a:ext cx="30" cy="2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69673" name="Oval 672"/>
                <p:cNvSpPr>
                  <a:spLocks noChangeArrowheads="1"/>
                </p:cNvSpPr>
                <p:nvPr/>
              </p:nvSpPr>
              <p:spPr bwMode="auto">
                <a:xfrm>
                  <a:off x="947" y="2004"/>
                  <a:ext cx="37" cy="2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69674" name="Oval 673"/>
                <p:cNvSpPr>
                  <a:spLocks noChangeArrowheads="1"/>
                </p:cNvSpPr>
                <p:nvPr/>
              </p:nvSpPr>
              <p:spPr bwMode="auto">
                <a:xfrm>
                  <a:off x="953" y="1899"/>
                  <a:ext cx="31" cy="3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"/>
                    <a:cs typeface="Times"/>
                  </a:endParaRPr>
                </a:p>
              </p:txBody>
            </p:sp>
          </p:grpSp>
        </p:grpSp>
        <p:sp>
          <p:nvSpPr>
            <p:cNvPr id="69657" name="Oval 674"/>
            <p:cNvSpPr>
              <a:spLocks noChangeArrowheads="1"/>
            </p:cNvSpPr>
            <p:nvPr/>
          </p:nvSpPr>
          <p:spPr bwMode="auto">
            <a:xfrm>
              <a:off x="1594" y="2228"/>
              <a:ext cx="49" cy="5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69658" name="Group 675"/>
            <p:cNvGrpSpPr>
              <a:grpSpLocks/>
            </p:cNvGrpSpPr>
            <p:nvPr/>
          </p:nvGrpSpPr>
          <p:grpSpPr bwMode="auto">
            <a:xfrm>
              <a:off x="1570" y="1958"/>
              <a:ext cx="61" cy="264"/>
              <a:chOff x="1570" y="1958"/>
              <a:chExt cx="61" cy="264"/>
            </a:xfrm>
          </p:grpSpPr>
          <p:sp>
            <p:nvSpPr>
              <p:cNvPr id="69660" name="Freeform 676"/>
              <p:cNvSpPr>
                <a:spLocks/>
              </p:cNvSpPr>
              <p:nvPr/>
            </p:nvSpPr>
            <p:spPr bwMode="auto">
              <a:xfrm>
                <a:off x="1570" y="2179"/>
                <a:ext cx="61" cy="43"/>
              </a:xfrm>
              <a:custGeom>
                <a:avLst/>
                <a:gdLst>
                  <a:gd name="T0" fmla="*/ 36 w 61"/>
                  <a:gd name="T1" fmla="*/ 43 h 43"/>
                  <a:gd name="T2" fmla="*/ 0 w 61"/>
                  <a:gd name="T3" fmla="*/ 12 h 43"/>
                  <a:gd name="T4" fmla="*/ 36 w 61"/>
                  <a:gd name="T5" fmla="*/ 18 h 43"/>
                  <a:gd name="T6" fmla="*/ 61 w 61"/>
                  <a:gd name="T7" fmla="*/ 0 h 43"/>
                  <a:gd name="T8" fmla="*/ 36 w 61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3"/>
                  <a:gd name="T17" fmla="*/ 61 w 6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3">
                    <a:moveTo>
                      <a:pt x="36" y="43"/>
                    </a:moveTo>
                    <a:lnTo>
                      <a:pt x="0" y="12"/>
                    </a:lnTo>
                    <a:lnTo>
                      <a:pt x="36" y="18"/>
                    </a:lnTo>
                    <a:lnTo>
                      <a:pt x="61" y="0"/>
                    </a:lnTo>
                    <a:lnTo>
                      <a:pt x="36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61" name="Line 677"/>
              <p:cNvSpPr>
                <a:spLocks noChangeShapeType="1"/>
              </p:cNvSpPr>
              <p:nvPr/>
            </p:nvSpPr>
            <p:spPr bwMode="auto">
              <a:xfrm>
                <a:off x="1576" y="1958"/>
                <a:ext cx="30" cy="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69659" name="Line 678"/>
            <p:cNvSpPr>
              <a:spLocks noChangeShapeType="1"/>
            </p:cNvSpPr>
            <p:nvPr/>
          </p:nvSpPr>
          <p:spPr bwMode="auto">
            <a:xfrm>
              <a:off x="1060" y="1958"/>
              <a:ext cx="51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grpSp>
        <p:nvGrpSpPr>
          <p:cNvPr id="21" name="Group 679"/>
          <p:cNvGrpSpPr>
            <a:grpSpLocks/>
          </p:cNvGrpSpPr>
          <p:nvPr/>
        </p:nvGrpSpPr>
        <p:grpSpPr bwMode="auto">
          <a:xfrm>
            <a:off x="392113" y="1523331"/>
            <a:ext cx="1476375" cy="873125"/>
            <a:chOff x="713" y="1381"/>
            <a:chExt cx="930" cy="550"/>
          </a:xfrm>
        </p:grpSpPr>
        <p:sp>
          <p:nvSpPr>
            <p:cNvPr id="69643" name="Oval 680"/>
            <p:cNvSpPr>
              <a:spLocks noChangeArrowheads="1"/>
            </p:cNvSpPr>
            <p:nvPr/>
          </p:nvSpPr>
          <p:spPr bwMode="auto">
            <a:xfrm>
              <a:off x="1594" y="1882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69644" name="Group 681"/>
            <p:cNvGrpSpPr>
              <a:grpSpLocks/>
            </p:cNvGrpSpPr>
            <p:nvPr/>
          </p:nvGrpSpPr>
          <p:grpSpPr bwMode="auto">
            <a:xfrm>
              <a:off x="713" y="1381"/>
              <a:ext cx="344" cy="359"/>
              <a:chOff x="713" y="1381"/>
              <a:chExt cx="344" cy="359"/>
            </a:xfrm>
          </p:grpSpPr>
          <p:sp>
            <p:nvSpPr>
              <p:cNvPr id="69648" name="Oval 682"/>
              <p:cNvSpPr>
                <a:spLocks noChangeArrowheads="1"/>
              </p:cNvSpPr>
              <p:nvPr/>
            </p:nvSpPr>
            <p:spPr bwMode="auto">
              <a:xfrm>
                <a:off x="713" y="1390"/>
                <a:ext cx="344" cy="350"/>
              </a:xfrm>
              <a:prstGeom prst="ellipse">
                <a:avLst/>
              </a:prstGeom>
              <a:solidFill>
                <a:srgbClr val="CCC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49" name="Freeform 683"/>
              <p:cNvSpPr>
                <a:spLocks/>
              </p:cNvSpPr>
              <p:nvPr/>
            </p:nvSpPr>
            <p:spPr bwMode="auto">
              <a:xfrm>
                <a:off x="876" y="1393"/>
                <a:ext cx="147" cy="258"/>
              </a:xfrm>
              <a:custGeom>
                <a:avLst/>
                <a:gdLst>
                  <a:gd name="T0" fmla="*/ 0 w 147"/>
                  <a:gd name="T1" fmla="*/ 0 h 258"/>
                  <a:gd name="T2" fmla="*/ 19 w 147"/>
                  <a:gd name="T3" fmla="*/ 80 h 258"/>
                  <a:gd name="T4" fmla="*/ 68 w 147"/>
                  <a:gd name="T5" fmla="*/ 178 h 258"/>
                  <a:gd name="T6" fmla="*/ 147 w 147"/>
                  <a:gd name="T7" fmla="*/ 258 h 2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"/>
                  <a:gd name="T13" fmla="*/ 0 h 258"/>
                  <a:gd name="T14" fmla="*/ 147 w 147"/>
                  <a:gd name="T15" fmla="*/ 258 h 2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" h="258">
                    <a:moveTo>
                      <a:pt x="0" y="0"/>
                    </a:moveTo>
                    <a:lnTo>
                      <a:pt x="19" y="80"/>
                    </a:lnTo>
                    <a:lnTo>
                      <a:pt x="68" y="178"/>
                    </a:lnTo>
                    <a:lnTo>
                      <a:pt x="147" y="2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50" name="Freeform 684"/>
              <p:cNvSpPr>
                <a:spLocks/>
              </p:cNvSpPr>
              <p:nvPr/>
            </p:nvSpPr>
            <p:spPr bwMode="auto">
              <a:xfrm>
                <a:off x="723" y="1504"/>
                <a:ext cx="196" cy="122"/>
              </a:xfrm>
              <a:custGeom>
                <a:avLst/>
                <a:gdLst>
                  <a:gd name="T0" fmla="*/ 0 w 196"/>
                  <a:gd name="T1" fmla="*/ 0 h 122"/>
                  <a:gd name="T2" fmla="*/ 49 w 196"/>
                  <a:gd name="T3" fmla="*/ 43 h 122"/>
                  <a:gd name="T4" fmla="*/ 98 w 196"/>
                  <a:gd name="T5" fmla="*/ 61 h 122"/>
                  <a:gd name="T6" fmla="*/ 147 w 196"/>
                  <a:gd name="T7" fmla="*/ 67 h 122"/>
                  <a:gd name="T8" fmla="*/ 178 w 196"/>
                  <a:gd name="T9" fmla="*/ 92 h 122"/>
                  <a:gd name="T10" fmla="*/ 196 w 196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122"/>
                  <a:gd name="T20" fmla="*/ 196 w 196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122">
                    <a:moveTo>
                      <a:pt x="0" y="0"/>
                    </a:moveTo>
                    <a:lnTo>
                      <a:pt x="49" y="43"/>
                    </a:lnTo>
                    <a:lnTo>
                      <a:pt x="98" y="61"/>
                    </a:lnTo>
                    <a:lnTo>
                      <a:pt x="147" y="67"/>
                    </a:lnTo>
                    <a:lnTo>
                      <a:pt x="178" y="92"/>
                    </a:lnTo>
                    <a:lnTo>
                      <a:pt x="196" y="1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51" name="Freeform 685"/>
              <p:cNvSpPr>
                <a:spLocks/>
              </p:cNvSpPr>
              <p:nvPr/>
            </p:nvSpPr>
            <p:spPr bwMode="auto">
              <a:xfrm>
                <a:off x="882" y="1583"/>
                <a:ext cx="68" cy="148"/>
              </a:xfrm>
              <a:custGeom>
                <a:avLst/>
                <a:gdLst>
                  <a:gd name="T0" fmla="*/ 68 w 68"/>
                  <a:gd name="T1" fmla="*/ 0 h 148"/>
                  <a:gd name="T2" fmla="*/ 37 w 68"/>
                  <a:gd name="T3" fmla="*/ 43 h 148"/>
                  <a:gd name="T4" fmla="*/ 13 w 68"/>
                  <a:gd name="T5" fmla="*/ 92 h 148"/>
                  <a:gd name="T6" fmla="*/ 0 w 68"/>
                  <a:gd name="T7" fmla="*/ 148 h 1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148"/>
                  <a:gd name="T14" fmla="*/ 68 w 68"/>
                  <a:gd name="T15" fmla="*/ 148 h 1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148">
                    <a:moveTo>
                      <a:pt x="68" y="0"/>
                    </a:moveTo>
                    <a:lnTo>
                      <a:pt x="37" y="43"/>
                    </a:lnTo>
                    <a:lnTo>
                      <a:pt x="13" y="92"/>
                    </a:lnTo>
                    <a:lnTo>
                      <a:pt x="0" y="14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52" name="Rectangle 686"/>
              <p:cNvSpPr>
                <a:spLocks noChangeArrowheads="1"/>
              </p:cNvSpPr>
              <p:nvPr/>
            </p:nvSpPr>
            <p:spPr bwMode="auto">
              <a:xfrm>
                <a:off x="766" y="1516"/>
                <a:ext cx="1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53" name="Rectangle 687"/>
              <p:cNvSpPr>
                <a:spLocks noChangeArrowheads="1"/>
              </p:cNvSpPr>
              <p:nvPr/>
            </p:nvSpPr>
            <p:spPr bwMode="auto">
              <a:xfrm>
                <a:off x="919" y="1553"/>
                <a:ext cx="1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sz="1800" dirty="0">
                  <a:latin typeface="Times"/>
                  <a:cs typeface="Times"/>
                </a:endParaRPr>
              </a:p>
            </p:txBody>
          </p:sp>
          <p:sp>
            <p:nvSpPr>
              <p:cNvPr id="69654" name="Rectangle 688"/>
              <p:cNvSpPr>
                <a:spLocks noChangeArrowheads="1"/>
              </p:cNvSpPr>
              <p:nvPr/>
            </p:nvSpPr>
            <p:spPr bwMode="auto">
              <a:xfrm>
                <a:off x="944" y="1381"/>
                <a:ext cx="1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69655" name="Rectangle 689"/>
              <p:cNvSpPr>
                <a:spLocks noChangeArrowheads="1"/>
              </p:cNvSpPr>
              <p:nvPr/>
            </p:nvSpPr>
            <p:spPr bwMode="auto">
              <a:xfrm>
                <a:off x="778" y="1381"/>
                <a:ext cx="1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i="0" dirty="0" err="1" smtClean="0">
                    <a:solidFill>
                      <a:srgbClr val="000000"/>
                    </a:solidFill>
                    <a:latin typeface="Times"/>
                    <a:cs typeface="Times"/>
                  </a:rPr>
                  <a:t>γ</a:t>
                </a:r>
                <a:endParaRPr lang="en-US" dirty="0">
                  <a:latin typeface="Times"/>
                  <a:cs typeface="Times"/>
                </a:endParaRPr>
              </a:p>
            </p:txBody>
          </p:sp>
        </p:grpSp>
        <p:grpSp>
          <p:nvGrpSpPr>
            <p:cNvPr id="69645" name="Group 690"/>
            <p:cNvGrpSpPr>
              <a:grpSpLocks/>
            </p:cNvGrpSpPr>
            <p:nvPr/>
          </p:nvGrpSpPr>
          <p:grpSpPr bwMode="auto">
            <a:xfrm>
              <a:off x="1048" y="1559"/>
              <a:ext cx="558" cy="344"/>
              <a:chOff x="1048" y="1559"/>
              <a:chExt cx="558" cy="344"/>
            </a:xfrm>
          </p:grpSpPr>
          <p:sp>
            <p:nvSpPr>
              <p:cNvPr id="69646" name="Freeform 691"/>
              <p:cNvSpPr>
                <a:spLocks/>
              </p:cNvSpPr>
              <p:nvPr/>
            </p:nvSpPr>
            <p:spPr bwMode="auto">
              <a:xfrm>
                <a:off x="1557" y="1853"/>
                <a:ext cx="49" cy="50"/>
              </a:xfrm>
              <a:custGeom>
                <a:avLst/>
                <a:gdLst>
                  <a:gd name="T0" fmla="*/ 49 w 49"/>
                  <a:gd name="T1" fmla="*/ 43 h 50"/>
                  <a:gd name="T2" fmla="*/ 0 w 49"/>
                  <a:gd name="T3" fmla="*/ 50 h 50"/>
                  <a:gd name="T4" fmla="*/ 31 w 49"/>
                  <a:gd name="T5" fmla="*/ 31 h 50"/>
                  <a:gd name="T6" fmla="*/ 31 w 49"/>
                  <a:gd name="T7" fmla="*/ 0 h 50"/>
                  <a:gd name="T8" fmla="*/ 49 w 49"/>
                  <a:gd name="T9" fmla="*/ 4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50"/>
                  <a:gd name="T17" fmla="*/ 49 w 4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50">
                    <a:moveTo>
                      <a:pt x="49" y="43"/>
                    </a:moveTo>
                    <a:lnTo>
                      <a:pt x="0" y="50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4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47" name="Line 692"/>
              <p:cNvSpPr>
                <a:spLocks noChangeShapeType="1"/>
              </p:cNvSpPr>
              <p:nvPr/>
            </p:nvSpPr>
            <p:spPr bwMode="auto">
              <a:xfrm>
                <a:off x="1048" y="1559"/>
                <a:ext cx="540" cy="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412750" y="3247974"/>
            <a:ext cx="1452563" cy="1752923"/>
            <a:chOff x="914400" y="3726481"/>
            <a:chExt cx="1452563" cy="1752923"/>
          </a:xfrm>
        </p:grpSpPr>
        <p:grpSp>
          <p:nvGrpSpPr>
            <p:cNvPr id="69691" name="Group 560"/>
            <p:cNvGrpSpPr>
              <a:grpSpLocks/>
            </p:cNvGrpSpPr>
            <p:nvPr/>
          </p:nvGrpSpPr>
          <p:grpSpPr bwMode="auto">
            <a:xfrm>
              <a:off x="1285875" y="3726481"/>
              <a:ext cx="1081088" cy="1203325"/>
              <a:chOff x="810" y="2330"/>
              <a:chExt cx="681" cy="758"/>
            </a:xfrm>
          </p:grpSpPr>
          <p:sp>
            <p:nvSpPr>
              <p:cNvPr id="69724" name="Oval 561"/>
              <p:cNvSpPr>
                <a:spLocks noChangeArrowheads="1"/>
              </p:cNvSpPr>
              <p:nvPr/>
            </p:nvSpPr>
            <p:spPr bwMode="auto">
              <a:xfrm>
                <a:off x="1442" y="2330"/>
                <a:ext cx="49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5" name="Line 562"/>
              <p:cNvSpPr>
                <a:spLocks noChangeShapeType="1"/>
              </p:cNvSpPr>
              <p:nvPr/>
            </p:nvSpPr>
            <p:spPr bwMode="auto">
              <a:xfrm>
                <a:off x="1135" y="2337"/>
                <a:ext cx="3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6" name="Line 563"/>
              <p:cNvSpPr>
                <a:spLocks noChangeShapeType="1"/>
              </p:cNvSpPr>
              <p:nvPr/>
            </p:nvSpPr>
            <p:spPr bwMode="auto">
              <a:xfrm flipV="1">
                <a:off x="1006" y="2343"/>
                <a:ext cx="129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7" name="Line 564"/>
              <p:cNvSpPr>
                <a:spLocks noChangeShapeType="1"/>
              </p:cNvSpPr>
              <p:nvPr/>
            </p:nvSpPr>
            <p:spPr bwMode="auto">
              <a:xfrm flipV="1">
                <a:off x="810" y="2846"/>
                <a:ext cx="196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grpSp>
          <p:nvGrpSpPr>
            <p:cNvPr id="69693" name="Group 566"/>
            <p:cNvGrpSpPr>
              <a:grpSpLocks/>
            </p:cNvGrpSpPr>
            <p:nvPr/>
          </p:nvGrpSpPr>
          <p:grpSpPr bwMode="auto">
            <a:xfrm>
              <a:off x="914400" y="4923779"/>
              <a:ext cx="555625" cy="555625"/>
              <a:chOff x="834" y="3100"/>
              <a:chExt cx="350" cy="350"/>
            </a:xfrm>
          </p:grpSpPr>
          <p:sp>
            <p:nvSpPr>
              <p:cNvPr id="69701" name="Oval 567"/>
              <p:cNvSpPr>
                <a:spLocks noChangeArrowheads="1"/>
              </p:cNvSpPr>
              <p:nvPr/>
            </p:nvSpPr>
            <p:spPr bwMode="auto">
              <a:xfrm>
                <a:off x="834" y="3100"/>
                <a:ext cx="350" cy="350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2" name="Freeform 568"/>
              <p:cNvSpPr>
                <a:spLocks/>
              </p:cNvSpPr>
              <p:nvPr/>
            </p:nvSpPr>
            <p:spPr bwMode="auto">
              <a:xfrm>
                <a:off x="868" y="3155"/>
                <a:ext cx="24" cy="86"/>
              </a:xfrm>
              <a:custGeom>
                <a:avLst/>
                <a:gdLst>
                  <a:gd name="T0" fmla="*/ 6 w 24"/>
                  <a:gd name="T1" fmla="*/ 19 h 86"/>
                  <a:gd name="T2" fmla="*/ 0 w 24"/>
                  <a:gd name="T3" fmla="*/ 80 h 86"/>
                  <a:gd name="T4" fmla="*/ 12 w 24"/>
                  <a:gd name="T5" fmla="*/ 86 h 86"/>
                  <a:gd name="T6" fmla="*/ 18 w 24"/>
                  <a:gd name="T7" fmla="*/ 86 h 86"/>
                  <a:gd name="T8" fmla="*/ 24 w 24"/>
                  <a:gd name="T9" fmla="*/ 55 h 86"/>
                  <a:gd name="T10" fmla="*/ 24 w 24"/>
                  <a:gd name="T11" fmla="*/ 0 h 86"/>
                  <a:gd name="T12" fmla="*/ 6 w 24"/>
                  <a:gd name="T13" fmla="*/ 19 h 86"/>
                  <a:gd name="T14" fmla="*/ 6 w 24"/>
                  <a:gd name="T15" fmla="*/ 19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86"/>
                  <a:gd name="T26" fmla="*/ 24 w 24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86">
                    <a:moveTo>
                      <a:pt x="6" y="19"/>
                    </a:moveTo>
                    <a:lnTo>
                      <a:pt x="0" y="80"/>
                    </a:lnTo>
                    <a:lnTo>
                      <a:pt x="12" y="86"/>
                    </a:lnTo>
                    <a:lnTo>
                      <a:pt x="18" y="86"/>
                    </a:lnTo>
                    <a:lnTo>
                      <a:pt x="24" y="55"/>
                    </a:lnTo>
                    <a:lnTo>
                      <a:pt x="24" y="0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3" name="Freeform 569"/>
              <p:cNvSpPr>
                <a:spLocks/>
              </p:cNvSpPr>
              <p:nvPr/>
            </p:nvSpPr>
            <p:spPr bwMode="auto">
              <a:xfrm>
                <a:off x="911" y="3125"/>
                <a:ext cx="24" cy="122"/>
              </a:xfrm>
              <a:custGeom>
                <a:avLst/>
                <a:gdLst>
                  <a:gd name="T0" fmla="*/ 0 w 24"/>
                  <a:gd name="T1" fmla="*/ 12 h 122"/>
                  <a:gd name="T2" fmla="*/ 0 w 24"/>
                  <a:gd name="T3" fmla="*/ 116 h 122"/>
                  <a:gd name="T4" fmla="*/ 12 w 24"/>
                  <a:gd name="T5" fmla="*/ 122 h 122"/>
                  <a:gd name="T6" fmla="*/ 18 w 24"/>
                  <a:gd name="T7" fmla="*/ 116 h 122"/>
                  <a:gd name="T8" fmla="*/ 24 w 24"/>
                  <a:gd name="T9" fmla="*/ 0 h 122"/>
                  <a:gd name="T10" fmla="*/ 0 w 24"/>
                  <a:gd name="T11" fmla="*/ 1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2"/>
                  <a:gd name="T20" fmla="*/ 24 w 24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2">
                    <a:moveTo>
                      <a:pt x="0" y="12"/>
                    </a:moveTo>
                    <a:lnTo>
                      <a:pt x="0" y="116"/>
                    </a:lnTo>
                    <a:lnTo>
                      <a:pt x="12" y="122"/>
                    </a:lnTo>
                    <a:lnTo>
                      <a:pt x="18" y="116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4" name="Freeform 570"/>
              <p:cNvSpPr>
                <a:spLocks/>
              </p:cNvSpPr>
              <p:nvPr/>
            </p:nvSpPr>
            <p:spPr bwMode="auto">
              <a:xfrm>
                <a:off x="947" y="3106"/>
                <a:ext cx="31" cy="154"/>
              </a:xfrm>
              <a:custGeom>
                <a:avLst/>
                <a:gdLst>
                  <a:gd name="T0" fmla="*/ 7 w 31"/>
                  <a:gd name="T1" fmla="*/ 6 h 154"/>
                  <a:gd name="T2" fmla="*/ 0 w 31"/>
                  <a:gd name="T3" fmla="*/ 141 h 154"/>
                  <a:gd name="T4" fmla="*/ 13 w 31"/>
                  <a:gd name="T5" fmla="*/ 154 h 154"/>
                  <a:gd name="T6" fmla="*/ 19 w 31"/>
                  <a:gd name="T7" fmla="*/ 147 h 154"/>
                  <a:gd name="T8" fmla="*/ 25 w 31"/>
                  <a:gd name="T9" fmla="*/ 123 h 154"/>
                  <a:gd name="T10" fmla="*/ 31 w 31"/>
                  <a:gd name="T11" fmla="*/ 0 h 154"/>
                  <a:gd name="T12" fmla="*/ 7 w 31"/>
                  <a:gd name="T13" fmla="*/ 6 h 1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154"/>
                  <a:gd name="T23" fmla="*/ 31 w 31"/>
                  <a:gd name="T24" fmla="*/ 154 h 1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154">
                    <a:moveTo>
                      <a:pt x="7" y="6"/>
                    </a:moveTo>
                    <a:lnTo>
                      <a:pt x="0" y="141"/>
                    </a:lnTo>
                    <a:lnTo>
                      <a:pt x="13" y="154"/>
                    </a:lnTo>
                    <a:lnTo>
                      <a:pt x="19" y="147"/>
                    </a:lnTo>
                    <a:lnTo>
                      <a:pt x="25" y="123"/>
                    </a:lnTo>
                    <a:lnTo>
                      <a:pt x="31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5" name="Freeform 571"/>
              <p:cNvSpPr>
                <a:spLocks/>
              </p:cNvSpPr>
              <p:nvPr/>
            </p:nvSpPr>
            <p:spPr bwMode="auto">
              <a:xfrm>
                <a:off x="997" y="3106"/>
                <a:ext cx="42" cy="172"/>
              </a:xfrm>
              <a:custGeom>
                <a:avLst/>
                <a:gdLst>
                  <a:gd name="T0" fmla="*/ 0 w 42"/>
                  <a:gd name="T1" fmla="*/ 0 h 172"/>
                  <a:gd name="T2" fmla="*/ 0 w 42"/>
                  <a:gd name="T3" fmla="*/ 147 h 172"/>
                  <a:gd name="T4" fmla="*/ 0 w 42"/>
                  <a:gd name="T5" fmla="*/ 166 h 172"/>
                  <a:gd name="T6" fmla="*/ 12 w 42"/>
                  <a:gd name="T7" fmla="*/ 172 h 172"/>
                  <a:gd name="T8" fmla="*/ 18 w 42"/>
                  <a:gd name="T9" fmla="*/ 160 h 172"/>
                  <a:gd name="T10" fmla="*/ 42 w 42"/>
                  <a:gd name="T11" fmla="*/ 0 h 172"/>
                  <a:gd name="T12" fmla="*/ 0 w 42"/>
                  <a:gd name="T13" fmla="*/ 0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72"/>
                  <a:gd name="T23" fmla="*/ 42 w 42"/>
                  <a:gd name="T24" fmla="*/ 172 h 1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72">
                    <a:moveTo>
                      <a:pt x="0" y="0"/>
                    </a:moveTo>
                    <a:lnTo>
                      <a:pt x="0" y="147"/>
                    </a:lnTo>
                    <a:lnTo>
                      <a:pt x="0" y="166"/>
                    </a:lnTo>
                    <a:lnTo>
                      <a:pt x="12" y="172"/>
                    </a:lnTo>
                    <a:lnTo>
                      <a:pt x="18" y="160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6" name="Freeform 572"/>
              <p:cNvSpPr>
                <a:spLocks/>
              </p:cNvSpPr>
              <p:nvPr/>
            </p:nvSpPr>
            <p:spPr bwMode="auto">
              <a:xfrm>
                <a:off x="1046" y="3118"/>
                <a:ext cx="61" cy="50"/>
              </a:xfrm>
              <a:custGeom>
                <a:avLst/>
                <a:gdLst>
                  <a:gd name="T0" fmla="*/ 43 w 61"/>
                  <a:gd name="T1" fmla="*/ 0 h 50"/>
                  <a:gd name="T2" fmla="*/ 12 w 61"/>
                  <a:gd name="T3" fmla="*/ 31 h 50"/>
                  <a:gd name="T4" fmla="*/ 0 w 61"/>
                  <a:gd name="T5" fmla="*/ 43 h 50"/>
                  <a:gd name="T6" fmla="*/ 12 w 61"/>
                  <a:gd name="T7" fmla="*/ 50 h 50"/>
                  <a:gd name="T8" fmla="*/ 18 w 61"/>
                  <a:gd name="T9" fmla="*/ 50 h 50"/>
                  <a:gd name="T10" fmla="*/ 61 w 61"/>
                  <a:gd name="T11" fmla="*/ 19 h 50"/>
                  <a:gd name="T12" fmla="*/ 43 w 61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50"/>
                  <a:gd name="T23" fmla="*/ 61 w 61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50">
                    <a:moveTo>
                      <a:pt x="43" y="0"/>
                    </a:moveTo>
                    <a:lnTo>
                      <a:pt x="12" y="31"/>
                    </a:lnTo>
                    <a:lnTo>
                      <a:pt x="0" y="43"/>
                    </a:lnTo>
                    <a:lnTo>
                      <a:pt x="12" y="50"/>
                    </a:lnTo>
                    <a:lnTo>
                      <a:pt x="18" y="50"/>
                    </a:lnTo>
                    <a:lnTo>
                      <a:pt x="61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7" name="Freeform 573"/>
              <p:cNvSpPr>
                <a:spLocks/>
              </p:cNvSpPr>
              <p:nvPr/>
            </p:nvSpPr>
            <p:spPr bwMode="auto">
              <a:xfrm>
                <a:off x="1076" y="3149"/>
                <a:ext cx="62" cy="49"/>
              </a:xfrm>
              <a:custGeom>
                <a:avLst/>
                <a:gdLst>
                  <a:gd name="T0" fmla="*/ 43 w 62"/>
                  <a:gd name="T1" fmla="*/ 0 h 49"/>
                  <a:gd name="T2" fmla="*/ 0 w 62"/>
                  <a:gd name="T3" fmla="*/ 31 h 49"/>
                  <a:gd name="T4" fmla="*/ 0 w 62"/>
                  <a:gd name="T5" fmla="*/ 43 h 49"/>
                  <a:gd name="T6" fmla="*/ 6 w 62"/>
                  <a:gd name="T7" fmla="*/ 49 h 49"/>
                  <a:gd name="T8" fmla="*/ 43 w 62"/>
                  <a:gd name="T9" fmla="*/ 31 h 49"/>
                  <a:gd name="T10" fmla="*/ 62 w 62"/>
                  <a:gd name="T11" fmla="*/ 19 h 49"/>
                  <a:gd name="T12" fmla="*/ 43 w 6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49"/>
                  <a:gd name="T23" fmla="*/ 62 w 6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49">
                    <a:moveTo>
                      <a:pt x="43" y="0"/>
                    </a:moveTo>
                    <a:lnTo>
                      <a:pt x="0" y="31"/>
                    </a:lnTo>
                    <a:lnTo>
                      <a:pt x="0" y="43"/>
                    </a:lnTo>
                    <a:lnTo>
                      <a:pt x="6" y="49"/>
                    </a:lnTo>
                    <a:lnTo>
                      <a:pt x="43" y="31"/>
                    </a:lnTo>
                    <a:lnTo>
                      <a:pt x="62" y="1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8" name="Freeform 574"/>
              <p:cNvSpPr>
                <a:spLocks/>
              </p:cNvSpPr>
              <p:nvPr/>
            </p:nvSpPr>
            <p:spPr bwMode="auto">
              <a:xfrm>
                <a:off x="1082" y="3180"/>
                <a:ext cx="80" cy="61"/>
              </a:xfrm>
              <a:custGeom>
                <a:avLst/>
                <a:gdLst>
                  <a:gd name="T0" fmla="*/ 68 w 80"/>
                  <a:gd name="T1" fmla="*/ 0 h 61"/>
                  <a:gd name="T2" fmla="*/ 7 w 80"/>
                  <a:gd name="T3" fmla="*/ 37 h 61"/>
                  <a:gd name="T4" fmla="*/ 0 w 80"/>
                  <a:gd name="T5" fmla="*/ 49 h 61"/>
                  <a:gd name="T6" fmla="*/ 0 w 80"/>
                  <a:gd name="T7" fmla="*/ 55 h 61"/>
                  <a:gd name="T8" fmla="*/ 13 w 80"/>
                  <a:gd name="T9" fmla="*/ 61 h 61"/>
                  <a:gd name="T10" fmla="*/ 80 w 80"/>
                  <a:gd name="T11" fmla="*/ 18 h 61"/>
                  <a:gd name="T12" fmla="*/ 68 w 80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61"/>
                  <a:gd name="T23" fmla="*/ 80 w 80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61">
                    <a:moveTo>
                      <a:pt x="68" y="0"/>
                    </a:moveTo>
                    <a:lnTo>
                      <a:pt x="7" y="37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13" y="61"/>
                    </a:lnTo>
                    <a:lnTo>
                      <a:pt x="80" y="1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9" name="Freeform 575"/>
              <p:cNvSpPr>
                <a:spLocks/>
              </p:cNvSpPr>
              <p:nvPr/>
            </p:nvSpPr>
            <p:spPr bwMode="auto">
              <a:xfrm>
                <a:off x="1101" y="3223"/>
                <a:ext cx="80" cy="61"/>
              </a:xfrm>
              <a:custGeom>
                <a:avLst/>
                <a:gdLst>
                  <a:gd name="T0" fmla="*/ 73 w 80"/>
                  <a:gd name="T1" fmla="*/ 0 h 61"/>
                  <a:gd name="T2" fmla="*/ 6 w 80"/>
                  <a:gd name="T3" fmla="*/ 37 h 61"/>
                  <a:gd name="T4" fmla="*/ 0 w 80"/>
                  <a:gd name="T5" fmla="*/ 49 h 61"/>
                  <a:gd name="T6" fmla="*/ 6 w 80"/>
                  <a:gd name="T7" fmla="*/ 61 h 61"/>
                  <a:gd name="T8" fmla="*/ 18 w 80"/>
                  <a:gd name="T9" fmla="*/ 61 h 61"/>
                  <a:gd name="T10" fmla="*/ 80 w 80"/>
                  <a:gd name="T11" fmla="*/ 24 h 61"/>
                  <a:gd name="T12" fmla="*/ 73 w 80"/>
                  <a:gd name="T13" fmla="*/ 6 h 61"/>
                  <a:gd name="T14" fmla="*/ 73 w 80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1"/>
                  <a:gd name="T26" fmla="*/ 80 w 80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1">
                    <a:moveTo>
                      <a:pt x="73" y="0"/>
                    </a:moveTo>
                    <a:lnTo>
                      <a:pt x="6" y="37"/>
                    </a:lnTo>
                    <a:lnTo>
                      <a:pt x="0" y="49"/>
                    </a:lnTo>
                    <a:lnTo>
                      <a:pt x="6" y="61"/>
                    </a:lnTo>
                    <a:lnTo>
                      <a:pt x="18" y="61"/>
                    </a:lnTo>
                    <a:lnTo>
                      <a:pt x="80" y="24"/>
                    </a:lnTo>
                    <a:lnTo>
                      <a:pt x="73" y="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0" name="Freeform 576"/>
              <p:cNvSpPr>
                <a:spLocks/>
              </p:cNvSpPr>
              <p:nvPr/>
            </p:nvSpPr>
            <p:spPr bwMode="auto">
              <a:xfrm>
                <a:off x="1138" y="3266"/>
                <a:ext cx="43" cy="43"/>
              </a:xfrm>
              <a:custGeom>
                <a:avLst/>
                <a:gdLst>
                  <a:gd name="T0" fmla="*/ 43 w 43"/>
                  <a:gd name="T1" fmla="*/ 0 h 43"/>
                  <a:gd name="T2" fmla="*/ 6 w 43"/>
                  <a:gd name="T3" fmla="*/ 18 h 43"/>
                  <a:gd name="T4" fmla="*/ 0 w 43"/>
                  <a:gd name="T5" fmla="*/ 24 h 43"/>
                  <a:gd name="T6" fmla="*/ 0 w 43"/>
                  <a:gd name="T7" fmla="*/ 37 h 43"/>
                  <a:gd name="T8" fmla="*/ 6 w 43"/>
                  <a:gd name="T9" fmla="*/ 43 h 43"/>
                  <a:gd name="T10" fmla="*/ 30 w 43"/>
                  <a:gd name="T11" fmla="*/ 37 h 43"/>
                  <a:gd name="T12" fmla="*/ 43 w 43"/>
                  <a:gd name="T13" fmla="*/ 30 h 43"/>
                  <a:gd name="T14" fmla="*/ 43 w 43"/>
                  <a:gd name="T15" fmla="*/ 18 h 43"/>
                  <a:gd name="T16" fmla="*/ 43 w 4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3"/>
                  <a:gd name="T29" fmla="*/ 43 w 43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3">
                    <a:moveTo>
                      <a:pt x="43" y="0"/>
                    </a:moveTo>
                    <a:lnTo>
                      <a:pt x="6" y="18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6" y="43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43" y="1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1" name="Freeform 577"/>
              <p:cNvSpPr>
                <a:spLocks/>
              </p:cNvSpPr>
              <p:nvPr/>
            </p:nvSpPr>
            <p:spPr bwMode="auto">
              <a:xfrm>
                <a:off x="1052" y="3303"/>
                <a:ext cx="110" cy="61"/>
              </a:xfrm>
              <a:custGeom>
                <a:avLst/>
                <a:gdLst>
                  <a:gd name="T0" fmla="*/ 110 w 110"/>
                  <a:gd name="T1" fmla="*/ 42 h 61"/>
                  <a:gd name="T2" fmla="*/ 12 w 110"/>
                  <a:gd name="T3" fmla="*/ 0 h 61"/>
                  <a:gd name="T4" fmla="*/ 6 w 110"/>
                  <a:gd name="T5" fmla="*/ 0 h 61"/>
                  <a:gd name="T6" fmla="*/ 0 w 110"/>
                  <a:gd name="T7" fmla="*/ 18 h 61"/>
                  <a:gd name="T8" fmla="*/ 12 w 110"/>
                  <a:gd name="T9" fmla="*/ 24 h 61"/>
                  <a:gd name="T10" fmla="*/ 104 w 110"/>
                  <a:gd name="T11" fmla="*/ 61 h 61"/>
                  <a:gd name="T12" fmla="*/ 110 w 110"/>
                  <a:gd name="T13" fmla="*/ 49 h 61"/>
                  <a:gd name="T14" fmla="*/ 110 w 110"/>
                  <a:gd name="T15" fmla="*/ 42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"/>
                  <a:gd name="T25" fmla="*/ 0 h 61"/>
                  <a:gd name="T26" fmla="*/ 110 w 110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" h="61">
                    <a:moveTo>
                      <a:pt x="110" y="4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04" y="61"/>
                    </a:lnTo>
                    <a:lnTo>
                      <a:pt x="110" y="49"/>
                    </a:lnTo>
                    <a:lnTo>
                      <a:pt x="110" y="42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2" name="Freeform 578"/>
              <p:cNvSpPr>
                <a:spLocks/>
              </p:cNvSpPr>
              <p:nvPr/>
            </p:nvSpPr>
            <p:spPr bwMode="auto">
              <a:xfrm>
                <a:off x="1046" y="3333"/>
                <a:ext cx="104" cy="62"/>
              </a:xfrm>
              <a:custGeom>
                <a:avLst/>
                <a:gdLst>
                  <a:gd name="T0" fmla="*/ 104 w 104"/>
                  <a:gd name="T1" fmla="*/ 43 h 62"/>
                  <a:gd name="T2" fmla="*/ 12 w 104"/>
                  <a:gd name="T3" fmla="*/ 0 h 62"/>
                  <a:gd name="T4" fmla="*/ 6 w 104"/>
                  <a:gd name="T5" fmla="*/ 0 h 62"/>
                  <a:gd name="T6" fmla="*/ 0 w 104"/>
                  <a:gd name="T7" fmla="*/ 6 h 62"/>
                  <a:gd name="T8" fmla="*/ 6 w 104"/>
                  <a:gd name="T9" fmla="*/ 19 h 62"/>
                  <a:gd name="T10" fmla="*/ 18 w 104"/>
                  <a:gd name="T11" fmla="*/ 31 h 62"/>
                  <a:gd name="T12" fmla="*/ 86 w 104"/>
                  <a:gd name="T13" fmla="*/ 62 h 62"/>
                  <a:gd name="T14" fmla="*/ 104 w 104"/>
                  <a:gd name="T15" fmla="*/ 43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"/>
                  <a:gd name="T25" fmla="*/ 0 h 62"/>
                  <a:gd name="T26" fmla="*/ 104 w 104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" h="62">
                    <a:moveTo>
                      <a:pt x="104" y="43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9"/>
                    </a:lnTo>
                    <a:lnTo>
                      <a:pt x="18" y="31"/>
                    </a:lnTo>
                    <a:lnTo>
                      <a:pt x="86" y="62"/>
                    </a:lnTo>
                    <a:lnTo>
                      <a:pt x="104" y="43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3" name="Freeform 579"/>
              <p:cNvSpPr>
                <a:spLocks/>
              </p:cNvSpPr>
              <p:nvPr/>
            </p:nvSpPr>
            <p:spPr bwMode="auto">
              <a:xfrm>
                <a:off x="1027" y="3364"/>
                <a:ext cx="92" cy="49"/>
              </a:xfrm>
              <a:custGeom>
                <a:avLst/>
                <a:gdLst>
                  <a:gd name="T0" fmla="*/ 92 w 92"/>
                  <a:gd name="T1" fmla="*/ 37 h 49"/>
                  <a:gd name="T2" fmla="*/ 31 w 92"/>
                  <a:gd name="T3" fmla="*/ 12 h 49"/>
                  <a:gd name="T4" fmla="*/ 12 w 92"/>
                  <a:gd name="T5" fmla="*/ 0 h 49"/>
                  <a:gd name="T6" fmla="*/ 6 w 92"/>
                  <a:gd name="T7" fmla="*/ 0 h 49"/>
                  <a:gd name="T8" fmla="*/ 0 w 92"/>
                  <a:gd name="T9" fmla="*/ 6 h 49"/>
                  <a:gd name="T10" fmla="*/ 6 w 92"/>
                  <a:gd name="T11" fmla="*/ 12 h 49"/>
                  <a:gd name="T12" fmla="*/ 19 w 92"/>
                  <a:gd name="T13" fmla="*/ 24 h 49"/>
                  <a:gd name="T14" fmla="*/ 80 w 92"/>
                  <a:gd name="T15" fmla="*/ 49 h 49"/>
                  <a:gd name="T16" fmla="*/ 92 w 92"/>
                  <a:gd name="T17" fmla="*/ 37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49"/>
                  <a:gd name="T29" fmla="*/ 92 w 92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49">
                    <a:moveTo>
                      <a:pt x="92" y="37"/>
                    </a:moveTo>
                    <a:lnTo>
                      <a:pt x="31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9" y="24"/>
                    </a:lnTo>
                    <a:lnTo>
                      <a:pt x="80" y="49"/>
                    </a:lnTo>
                    <a:lnTo>
                      <a:pt x="92" y="37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4" name="Freeform 580"/>
              <p:cNvSpPr>
                <a:spLocks/>
              </p:cNvSpPr>
              <p:nvPr/>
            </p:nvSpPr>
            <p:spPr bwMode="auto">
              <a:xfrm>
                <a:off x="1027" y="3401"/>
                <a:ext cx="62" cy="37"/>
              </a:xfrm>
              <a:custGeom>
                <a:avLst/>
                <a:gdLst>
                  <a:gd name="T0" fmla="*/ 62 w 62"/>
                  <a:gd name="T1" fmla="*/ 24 h 37"/>
                  <a:gd name="T2" fmla="*/ 31 w 62"/>
                  <a:gd name="T3" fmla="*/ 12 h 37"/>
                  <a:gd name="T4" fmla="*/ 0 w 62"/>
                  <a:gd name="T5" fmla="*/ 0 h 37"/>
                  <a:gd name="T6" fmla="*/ 0 w 62"/>
                  <a:gd name="T7" fmla="*/ 6 h 37"/>
                  <a:gd name="T8" fmla="*/ 0 w 62"/>
                  <a:gd name="T9" fmla="*/ 12 h 37"/>
                  <a:gd name="T10" fmla="*/ 31 w 62"/>
                  <a:gd name="T11" fmla="*/ 37 h 37"/>
                  <a:gd name="T12" fmla="*/ 49 w 62"/>
                  <a:gd name="T13" fmla="*/ 30 h 37"/>
                  <a:gd name="T14" fmla="*/ 62 w 62"/>
                  <a:gd name="T15" fmla="*/ 24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37"/>
                  <a:gd name="T26" fmla="*/ 62 w 62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37">
                    <a:moveTo>
                      <a:pt x="62" y="24"/>
                    </a:moveTo>
                    <a:lnTo>
                      <a:pt x="31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31" y="37"/>
                    </a:lnTo>
                    <a:lnTo>
                      <a:pt x="49" y="30"/>
                    </a:lnTo>
                    <a:lnTo>
                      <a:pt x="62" y="2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5" name="Freeform 581"/>
              <p:cNvSpPr>
                <a:spLocks/>
              </p:cNvSpPr>
              <p:nvPr/>
            </p:nvSpPr>
            <p:spPr bwMode="auto">
              <a:xfrm>
                <a:off x="954" y="3401"/>
                <a:ext cx="55" cy="43"/>
              </a:xfrm>
              <a:custGeom>
                <a:avLst/>
                <a:gdLst>
                  <a:gd name="T0" fmla="*/ 24 w 55"/>
                  <a:gd name="T1" fmla="*/ 43 h 43"/>
                  <a:gd name="T2" fmla="*/ 55 w 55"/>
                  <a:gd name="T3" fmla="*/ 12 h 43"/>
                  <a:gd name="T4" fmla="*/ 55 w 55"/>
                  <a:gd name="T5" fmla="*/ 0 h 43"/>
                  <a:gd name="T6" fmla="*/ 49 w 55"/>
                  <a:gd name="T7" fmla="*/ 0 h 43"/>
                  <a:gd name="T8" fmla="*/ 43 w 55"/>
                  <a:gd name="T9" fmla="*/ 0 h 43"/>
                  <a:gd name="T10" fmla="*/ 0 w 55"/>
                  <a:gd name="T11" fmla="*/ 37 h 43"/>
                  <a:gd name="T12" fmla="*/ 12 w 55"/>
                  <a:gd name="T13" fmla="*/ 43 h 43"/>
                  <a:gd name="T14" fmla="*/ 24 w 55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43"/>
                  <a:gd name="T26" fmla="*/ 55 w 5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43">
                    <a:moveTo>
                      <a:pt x="24" y="43"/>
                    </a:moveTo>
                    <a:lnTo>
                      <a:pt x="55" y="12"/>
                    </a:lnTo>
                    <a:lnTo>
                      <a:pt x="55" y="0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0" y="37"/>
                    </a:lnTo>
                    <a:lnTo>
                      <a:pt x="12" y="43"/>
                    </a:lnTo>
                    <a:lnTo>
                      <a:pt x="24" y="43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6" name="Freeform 582"/>
              <p:cNvSpPr>
                <a:spLocks/>
              </p:cNvSpPr>
              <p:nvPr/>
            </p:nvSpPr>
            <p:spPr bwMode="auto">
              <a:xfrm>
                <a:off x="904" y="3327"/>
                <a:ext cx="123" cy="98"/>
              </a:xfrm>
              <a:custGeom>
                <a:avLst/>
                <a:gdLst>
                  <a:gd name="T0" fmla="*/ 31 w 123"/>
                  <a:gd name="T1" fmla="*/ 98 h 98"/>
                  <a:gd name="T2" fmla="*/ 86 w 123"/>
                  <a:gd name="T3" fmla="*/ 43 h 98"/>
                  <a:gd name="T4" fmla="*/ 117 w 123"/>
                  <a:gd name="T5" fmla="*/ 12 h 98"/>
                  <a:gd name="T6" fmla="*/ 123 w 123"/>
                  <a:gd name="T7" fmla="*/ 6 h 98"/>
                  <a:gd name="T8" fmla="*/ 111 w 123"/>
                  <a:gd name="T9" fmla="*/ 6 h 98"/>
                  <a:gd name="T10" fmla="*/ 105 w 123"/>
                  <a:gd name="T11" fmla="*/ 0 h 98"/>
                  <a:gd name="T12" fmla="*/ 93 w 123"/>
                  <a:gd name="T13" fmla="*/ 6 h 98"/>
                  <a:gd name="T14" fmla="*/ 0 w 123"/>
                  <a:gd name="T15" fmla="*/ 80 h 98"/>
                  <a:gd name="T16" fmla="*/ 13 w 123"/>
                  <a:gd name="T17" fmla="*/ 92 h 98"/>
                  <a:gd name="T18" fmla="*/ 31 w 123"/>
                  <a:gd name="T19" fmla="*/ 98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"/>
                  <a:gd name="T31" fmla="*/ 0 h 98"/>
                  <a:gd name="T32" fmla="*/ 123 w 123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" h="98">
                    <a:moveTo>
                      <a:pt x="31" y="98"/>
                    </a:moveTo>
                    <a:lnTo>
                      <a:pt x="86" y="43"/>
                    </a:lnTo>
                    <a:lnTo>
                      <a:pt x="117" y="12"/>
                    </a:lnTo>
                    <a:lnTo>
                      <a:pt x="123" y="6"/>
                    </a:lnTo>
                    <a:lnTo>
                      <a:pt x="111" y="6"/>
                    </a:lnTo>
                    <a:lnTo>
                      <a:pt x="105" y="0"/>
                    </a:lnTo>
                    <a:lnTo>
                      <a:pt x="93" y="6"/>
                    </a:lnTo>
                    <a:lnTo>
                      <a:pt x="0" y="80"/>
                    </a:lnTo>
                    <a:lnTo>
                      <a:pt x="13" y="92"/>
                    </a:lnTo>
                    <a:lnTo>
                      <a:pt x="31" y="98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7" name="Freeform 583"/>
              <p:cNvSpPr>
                <a:spLocks/>
              </p:cNvSpPr>
              <p:nvPr/>
            </p:nvSpPr>
            <p:spPr bwMode="auto">
              <a:xfrm>
                <a:off x="868" y="3296"/>
                <a:ext cx="122" cy="99"/>
              </a:xfrm>
              <a:custGeom>
                <a:avLst/>
                <a:gdLst>
                  <a:gd name="T0" fmla="*/ 24 w 122"/>
                  <a:gd name="T1" fmla="*/ 99 h 99"/>
                  <a:gd name="T2" fmla="*/ 122 w 122"/>
                  <a:gd name="T3" fmla="*/ 13 h 99"/>
                  <a:gd name="T4" fmla="*/ 122 w 122"/>
                  <a:gd name="T5" fmla="*/ 0 h 99"/>
                  <a:gd name="T6" fmla="*/ 110 w 122"/>
                  <a:gd name="T7" fmla="*/ 0 h 99"/>
                  <a:gd name="T8" fmla="*/ 98 w 122"/>
                  <a:gd name="T9" fmla="*/ 7 h 99"/>
                  <a:gd name="T10" fmla="*/ 0 w 122"/>
                  <a:gd name="T11" fmla="*/ 74 h 99"/>
                  <a:gd name="T12" fmla="*/ 12 w 122"/>
                  <a:gd name="T13" fmla="*/ 92 h 99"/>
                  <a:gd name="T14" fmla="*/ 24 w 122"/>
                  <a:gd name="T15" fmla="*/ 99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"/>
                  <a:gd name="T25" fmla="*/ 0 h 99"/>
                  <a:gd name="T26" fmla="*/ 122 w 12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" h="99">
                    <a:moveTo>
                      <a:pt x="24" y="99"/>
                    </a:moveTo>
                    <a:lnTo>
                      <a:pt x="122" y="13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8" y="7"/>
                    </a:lnTo>
                    <a:lnTo>
                      <a:pt x="0" y="74"/>
                    </a:lnTo>
                    <a:lnTo>
                      <a:pt x="12" y="92"/>
                    </a:lnTo>
                    <a:lnTo>
                      <a:pt x="24" y="99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8" name="Freeform 584"/>
              <p:cNvSpPr>
                <a:spLocks/>
              </p:cNvSpPr>
              <p:nvPr/>
            </p:nvSpPr>
            <p:spPr bwMode="auto">
              <a:xfrm>
                <a:off x="874" y="3376"/>
                <a:ext cx="18" cy="19"/>
              </a:xfrm>
              <a:custGeom>
                <a:avLst/>
                <a:gdLst>
                  <a:gd name="T0" fmla="*/ 18 w 18"/>
                  <a:gd name="T1" fmla="*/ 19 h 19"/>
                  <a:gd name="T2" fmla="*/ 0 w 18"/>
                  <a:gd name="T3" fmla="*/ 0 h 19"/>
                  <a:gd name="T4" fmla="*/ 18 w 18"/>
                  <a:gd name="T5" fmla="*/ 19 h 1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9"/>
                  <a:gd name="T11" fmla="*/ 18 w 1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9">
                    <a:moveTo>
                      <a:pt x="18" y="19"/>
                    </a:moveTo>
                    <a:lnTo>
                      <a:pt x="0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19" name="Line 585"/>
              <p:cNvSpPr>
                <a:spLocks noChangeShapeType="1"/>
              </p:cNvSpPr>
              <p:nvPr/>
            </p:nvSpPr>
            <p:spPr bwMode="auto">
              <a:xfrm flipH="1" flipV="1">
                <a:off x="874" y="3376"/>
                <a:ext cx="18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0" name="Line 586"/>
              <p:cNvSpPr>
                <a:spLocks noChangeShapeType="1"/>
              </p:cNvSpPr>
              <p:nvPr/>
            </p:nvSpPr>
            <p:spPr bwMode="auto">
              <a:xfrm flipH="1" flipV="1">
                <a:off x="874" y="3376"/>
                <a:ext cx="18" cy="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1" name="Freeform 587"/>
              <p:cNvSpPr>
                <a:spLocks/>
              </p:cNvSpPr>
              <p:nvPr/>
            </p:nvSpPr>
            <p:spPr bwMode="auto">
              <a:xfrm>
                <a:off x="849" y="3272"/>
                <a:ext cx="98" cy="86"/>
              </a:xfrm>
              <a:custGeom>
                <a:avLst/>
                <a:gdLst>
                  <a:gd name="T0" fmla="*/ 13 w 98"/>
                  <a:gd name="T1" fmla="*/ 86 h 86"/>
                  <a:gd name="T2" fmla="*/ 92 w 98"/>
                  <a:gd name="T3" fmla="*/ 18 h 86"/>
                  <a:gd name="T4" fmla="*/ 98 w 98"/>
                  <a:gd name="T5" fmla="*/ 6 h 86"/>
                  <a:gd name="T6" fmla="*/ 98 w 98"/>
                  <a:gd name="T7" fmla="*/ 0 h 86"/>
                  <a:gd name="T8" fmla="*/ 80 w 98"/>
                  <a:gd name="T9" fmla="*/ 0 h 86"/>
                  <a:gd name="T10" fmla="*/ 0 w 98"/>
                  <a:gd name="T11" fmla="*/ 55 h 86"/>
                  <a:gd name="T12" fmla="*/ 6 w 98"/>
                  <a:gd name="T13" fmla="*/ 73 h 86"/>
                  <a:gd name="T14" fmla="*/ 13 w 98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86"/>
                  <a:gd name="T26" fmla="*/ 98 w 98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86">
                    <a:moveTo>
                      <a:pt x="13" y="86"/>
                    </a:moveTo>
                    <a:lnTo>
                      <a:pt x="92" y="18"/>
                    </a:lnTo>
                    <a:lnTo>
                      <a:pt x="98" y="6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0" y="55"/>
                    </a:lnTo>
                    <a:lnTo>
                      <a:pt x="6" y="73"/>
                    </a:ln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2" name="Freeform 588"/>
              <p:cNvSpPr>
                <a:spLocks/>
              </p:cNvSpPr>
              <p:nvPr/>
            </p:nvSpPr>
            <p:spPr bwMode="auto">
              <a:xfrm>
                <a:off x="837" y="3253"/>
                <a:ext cx="67" cy="50"/>
              </a:xfrm>
              <a:custGeom>
                <a:avLst/>
                <a:gdLst>
                  <a:gd name="T0" fmla="*/ 6 w 67"/>
                  <a:gd name="T1" fmla="*/ 50 h 50"/>
                  <a:gd name="T2" fmla="*/ 67 w 67"/>
                  <a:gd name="T3" fmla="*/ 13 h 50"/>
                  <a:gd name="T4" fmla="*/ 67 w 67"/>
                  <a:gd name="T5" fmla="*/ 0 h 50"/>
                  <a:gd name="T6" fmla="*/ 61 w 67"/>
                  <a:gd name="T7" fmla="*/ 0 h 50"/>
                  <a:gd name="T8" fmla="*/ 49 w 67"/>
                  <a:gd name="T9" fmla="*/ 0 h 50"/>
                  <a:gd name="T10" fmla="*/ 6 w 67"/>
                  <a:gd name="T11" fmla="*/ 31 h 50"/>
                  <a:gd name="T12" fmla="*/ 0 w 67"/>
                  <a:gd name="T13" fmla="*/ 43 h 50"/>
                  <a:gd name="T14" fmla="*/ 6 w 67"/>
                  <a:gd name="T15" fmla="*/ 5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50"/>
                  <a:gd name="T26" fmla="*/ 67 w 67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50">
                    <a:moveTo>
                      <a:pt x="6" y="50"/>
                    </a:moveTo>
                    <a:lnTo>
                      <a:pt x="67" y="13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6" y="31"/>
                    </a:lnTo>
                    <a:lnTo>
                      <a:pt x="0" y="43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23" name="Freeform 589"/>
              <p:cNvSpPr>
                <a:spLocks/>
              </p:cNvSpPr>
              <p:nvPr/>
            </p:nvSpPr>
            <p:spPr bwMode="auto">
              <a:xfrm>
                <a:off x="1033" y="3198"/>
                <a:ext cx="31" cy="105"/>
              </a:xfrm>
              <a:custGeom>
                <a:avLst/>
                <a:gdLst>
                  <a:gd name="T0" fmla="*/ 13 w 31"/>
                  <a:gd name="T1" fmla="*/ 105 h 105"/>
                  <a:gd name="T2" fmla="*/ 25 w 31"/>
                  <a:gd name="T3" fmla="*/ 80 h 105"/>
                  <a:gd name="T4" fmla="*/ 31 w 31"/>
                  <a:gd name="T5" fmla="*/ 55 h 105"/>
                  <a:gd name="T6" fmla="*/ 31 w 31"/>
                  <a:gd name="T7" fmla="*/ 19 h 105"/>
                  <a:gd name="T8" fmla="*/ 25 w 31"/>
                  <a:gd name="T9" fmla="*/ 0 h 105"/>
                  <a:gd name="T10" fmla="*/ 19 w 31"/>
                  <a:gd name="T11" fmla="*/ 0 h 105"/>
                  <a:gd name="T12" fmla="*/ 13 w 31"/>
                  <a:gd name="T13" fmla="*/ 6 h 105"/>
                  <a:gd name="T14" fmla="*/ 6 w 31"/>
                  <a:gd name="T15" fmla="*/ 31 h 105"/>
                  <a:gd name="T16" fmla="*/ 0 w 31"/>
                  <a:gd name="T17" fmla="*/ 68 h 105"/>
                  <a:gd name="T18" fmla="*/ 0 w 31"/>
                  <a:gd name="T19" fmla="*/ 92 h 105"/>
                  <a:gd name="T20" fmla="*/ 13 w 31"/>
                  <a:gd name="T21" fmla="*/ 105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05"/>
                  <a:gd name="T35" fmla="*/ 31 w 31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05">
                    <a:moveTo>
                      <a:pt x="13" y="105"/>
                    </a:moveTo>
                    <a:lnTo>
                      <a:pt x="25" y="80"/>
                    </a:lnTo>
                    <a:lnTo>
                      <a:pt x="31" y="55"/>
                    </a:lnTo>
                    <a:lnTo>
                      <a:pt x="31" y="19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6"/>
                    </a:lnTo>
                    <a:lnTo>
                      <a:pt x="6" y="31"/>
                    </a:lnTo>
                    <a:lnTo>
                      <a:pt x="0" y="68"/>
                    </a:lnTo>
                    <a:lnTo>
                      <a:pt x="0" y="92"/>
                    </a:lnTo>
                    <a:lnTo>
                      <a:pt x="13" y="105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  <p:sp>
          <p:nvSpPr>
            <p:cNvPr id="69694" name="Rectangle 590"/>
            <p:cNvSpPr>
              <a:spLocks noChangeArrowheads="1"/>
            </p:cNvSpPr>
            <p:nvPr/>
          </p:nvSpPr>
          <p:spPr bwMode="auto">
            <a:xfrm>
              <a:off x="1049338" y="4688829"/>
              <a:ext cx="15557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9695" name="Rectangle 615"/>
            <p:cNvSpPr>
              <a:spLocks noChangeArrowheads="1"/>
            </p:cNvSpPr>
            <p:nvPr/>
          </p:nvSpPr>
          <p:spPr bwMode="auto">
            <a:xfrm>
              <a:off x="1552575" y="5036492"/>
              <a:ext cx="5762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Times"/>
                  <a:cs typeface="Times"/>
                </a:rPr>
                <a:t>pearlite</a:t>
              </a:r>
              <a:endParaRPr lang="en-US">
                <a:latin typeface="Times"/>
                <a:cs typeface="Times"/>
              </a:endParaRPr>
            </a:p>
          </p:txBody>
        </p:sp>
        <p:sp>
          <p:nvSpPr>
            <p:cNvPr id="69696" name="Freeform 616"/>
            <p:cNvSpPr>
              <a:spLocks/>
            </p:cNvSpPr>
            <p:nvPr/>
          </p:nvSpPr>
          <p:spPr bwMode="auto">
            <a:xfrm>
              <a:off x="1328738" y="4938067"/>
              <a:ext cx="214313" cy="350838"/>
            </a:xfrm>
            <a:custGeom>
              <a:avLst/>
              <a:gdLst>
                <a:gd name="T0" fmla="*/ 0 w 135"/>
                <a:gd name="T1" fmla="*/ 6 h 221"/>
                <a:gd name="T2" fmla="*/ 12 w 135"/>
                <a:gd name="T3" fmla="*/ 0 h 221"/>
                <a:gd name="T4" fmla="*/ 31 w 135"/>
                <a:gd name="T5" fmla="*/ 6 h 221"/>
                <a:gd name="T6" fmla="*/ 49 w 135"/>
                <a:gd name="T7" fmla="*/ 25 h 221"/>
                <a:gd name="T8" fmla="*/ 73 w 135"/>
                <a:gd name="T9" fmla="*/ 56 h 221"/>
                <a:gd name="T10" fmla="*/ 86 w 135"/>
                <a:gd name="T11" fmla="*/ 80 h 221"/>
                <a:gd name="T12" fmla="*/ 92 w 135"/>
                <a:gd name="T13" fmla="*/ 98 h 221"/>
                <a:gd name="T14" fmla="*/ 104 w 135"/>
                <a:gd name="T15" fmla="*/ 117 h 221"/>
                <a:gd name="T16" fmla="*/ 116 w 135"/>
                <a:gd name="T17" fmla="*/ 129 h 221"/>
                <a:gd name="T18" fmla="*/ 135 w 135"/>
                <a:gd name="T19" fmla="*/ 135 h 221"/>
                <a:gd name="T20" fmla="*/ 123 w 135"/>
                <a:gd name="T21" fmla="*/ 141 h 221"/>
                <a:gd name="T22" fmla="*/ 110 w 135"/>
                <a:gd name="T23" fmla="*/ 154 h 221"/>
                <a:gd name="T24" fmla="*/ 104 w 135"/>
                <a:gd name="T25" fmla="*/ 172 h 221"/>
                <a:gd name="T26" fmla="*/ 104 w 135"/>
                <a:gd name="T27" fmla="*/ 197 h 221"/>
                <a:gd name="T28" fmla="*/ 98 w 135"/>
                <a:gd name="T29" fmla="*/ 215 h 221"/>
                <a:gd name="T30" fmla="*/ 92 w 135"/>
                <a:gd name="T31" fmla="*/ 221 h 221"/>
                <a:gd name="T32" fmla="*/ 92 w 135"/>
                <a:gd name="T33" fmla="*/ 221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221"/>
                <a:gd name="T53" fmla="*/ 135 w 135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221">
                  <a:moveTo>
                    <a:pt x="0" y="6"/>
                  </a:moveTo>
                  <a:lnTo>
                    <a:pt x="12" y="0"/>
                  </a:lnTo>
                  <a:lnTo>
                    <a:pt x="31" y="6"/>
                  </a:lnTo>
                  <a:lnTo>
                    <a:pt x="49" y="25"/>
                  </a:lnTo>
                  <a:lnTo>
                    <a:pt x="73" y="56"/>
                  </a:lnTo>
                  <a:lnTo>
                    <a:pt x="86" y="80"/>
                  </a:lnTo>
                  <a:lnTo>
                    <a:pt x="92" y="98"/>
                  </a:lnTo>
                  <a:lnTo>
                    <a:pt x="104" y="117"/>
                  </a:lnTo>
                  <a:lnTo>
                    <a:pt x="116" y="129"/>
                  </a:lnTo>
                  <a:lnTo>
                    <a:pt x="135" y="135"/>
                  </a:lnTo>
                  <a:lnTo>
                    <a:pt x="123" y="141"/>
                  </a:lnTo>
                  <a:lnTo>
                    <a:pt x="110" y="154"/>
                  </a:lnTo>
                  <a:lnTo>
                    <a:pt x="104" y="172"/>
                  </a:lnTo>
                  <a:lnTo>
                    <a:pt x="104" y="197"/>
                  </a:lnTo>
                  <a:lnTo>
                    <a:pt x="98" y="215"/>
                  </a:lnTo>
                  <a:lnTo>
                    <a:pt x="92" y="221"/>
                  </a:lnTo>
                </a:path>
              </a:pathLst>
            </a:custGeom>
            <a:noFill/>
            <a:ln w="19050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grpSp>
          <p:nvGrpSpPr>
            <p:cNvPr id="69697" name="Group 617"/>
            <p:cNvGrpSpPr>
              <a:grpSpLocks/>
            </p:cNvGrpSpPr>
            <p:nvPr/>
          </p:nvGrpSpPr>
          <p:grpSpPr bwMode="auto">
            <a:xfrm>
              <a:off x="919163" y="4928542"/>
              <a:ext cx="536575" cy="536575"/>
              <a:chOff x="837" y="3103"/>
              <a:chExt cx="338" cy="338"/>
            </a:xfrm>
          </p:grpSpPr>
          <p:sp>
            <p:nvSpPr>
              <p:cNvPr id="69698" name="Freeform 618"/>
              <p:cNvSpPr>
                <a:spLocks/>
              </p:cNvSpPr>
              <p:nvPr/>
            </p:nvSpPr>
            <p:spPr bwMode="auto">
              <a:xfrm>
                <a:off x="1003" y="3103"/>
                <a:ext cx="172" cy="258"/>
              </a:xfrm>
              <a:custGeom>
                <a:avLst/>
                <a:gdLst>
                  <a:gd name="T0" fmla="*/ 61 w 172"/>
                  <a:gd name="T1" fmla="*/ 6 h 258"/>
                  <a:gd name="T2" fmla="*/ 80 w 172"/>
                  <a:gd name="T3" fmla="*/ 37 h 258"/>
                  <a:gd name="T4" fmla="*/ 86 w 172"/>
                  <a:gd name="T5" fmla="*/ 62 h 258"/>
                  <a:gd name="T6" fmla="*/ 92 w 172"/>
                  <a:gd name="T7" fmla="*/ 123 h 258"/>
                  <a:gd name="T8" fmla="*/ 110 w 172"/>
                  <a:gd name="T9" fmla="*/ 178 h 258"/>
                  <a:gd name="T10" fmla="*/ 123 w 172"/>
                  <a:gd name="T11" fmla="*/ 197 h 258"/>
                  <a:gd name="T12" fmla="*/ 172 w 172"/>
                  <a:gd name="T13" fmla="*/ 221 h 258"/>
                  <a:gd name="T14" fmla="*/ 159 w 172"/>
                  <a:gd name="T15" fmla="*/ 246 h 258"/>
                  <a:gd name="T16" fmla="*/ 153 w 172"/>
                  <a:gd name="T17" fmla="*/ 258 h 258"/>
                  <a:gd name="T18" fmla="*/ 141 w 172"/>
                  <a:gd name="T19" fmla="*/ 246 h 258"/>
                  <a:gd name="T20" fmla="*/ 129 w 172"/>
                  <a:gd name="T21" fmla="*/ 233 h 258"/>
                  <a:gd name="T22" fmla="*/ 116 w 172"/>
                  <a:gd name="T23" fmla="*/ 227 h 258"/>
                  <a:gd name="T24" fmla="*/ 92 w 172"/>
                  <a:gd name="T25" fmla="*/ 221 h 258"/>
                  <a:gd name="T26" fmla="*/ 80 w 172"/>
                  <a:gd name="T27" fmla="*/ 215 h 258"/>
                  <a:gd name="T28" fmla="*/ 67 w 172"/>
                  <a:gd name="T29" fmla="*/ 203 h 258"/>
                  <a:gd name="T30" fmla="*/ 55 w 172"/>
                  <a:gd name="T31" fmla="*/ 178 h 258"/>
                  <a:gd name="T32" fmla="*/ 43 w 172"/>
                  <a:gd name="T33" fmla="*/ 135 h 258"/>
                  <a:gd name="T34" fmla="*/ 30 w 172"/>
                  <a:gd name="T35" fmla="*/ 98 h 258"/>
                  <a:gd name="T36" fmla="*/ 24 w 172"/>
                  <a:gd name="T37" fmla="*/ 86 h 258"/>
                  <a:gd name="T38" fmla="*/ 6 w 172"/>
                  <a:gd name="T39" fmla="*/ 74 h 258"/>
                  <a:gd name="T40" fmla="*/ 6 w 172"/>
                  <a:gd name="T41" fmla="*/ 49 h 258"/>
                  <a:gd name="T42" fmla="*/ 6 w 172"/>
                  <a:gd name="T43" fmla="*/ 25 h 258"/>
                  <a:gd name="T44" fmla="*/ 0 w 172"/>
                  <a:gd name="T45" fmla="*/ 0 h 258"/>
                  <a:gd name="T46" fmla="*/ 30 w 172"/>
                  <a:gd name="T47" fmla="*/ 0 h 258"/>
                  <a:gd name="T48" fmla="*/ 61 w 172"/>
                  <a:gd name="T49" fmla="*/ 6 h 2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2"/>
                  <a:gd name="T76" fmla="*/ 0 h 258"/>
                  <a:gd name="T77" fmla="*/ 172 w 172"/>
                  <a:gd name="T78" fmla="*/ 258 h 2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2" h="258">
                    <a:moveTo>
                      <a:pt x="61" y="6"/>
                    </a:moveTo>
                    <a:lnTo>
                      <a:pt x="80" y="37"/>
                    </a:lnTo>
                    <a:lnTo>
                      <a:pt x="86" y="62"/>
                    </a:lnTo>
                    <a:lnTo>
                      <a:pt x="92" y="123"/>
                    </a:lnTo>
                    <a:lnTo>
                      <a:pt x="110" y="178"/>
                    </a:lnTo>
                    <a:lnTo>
                      <a:pt x="123" y="197"/>
                    </a:lnTo>
                    <a:lnTo>
                      <a:pt x="172" y="221"/>
                    </a:lnTo>
                    <a:lnTo>
                      <a:pt x="159" y="246"/>
                    </a:lnTo>
                    <a:lnTo>
                      <a:pt x="153" y="258"/>
                    </a:lnTo>
                    <a:lnTo>
                      <a:pt x="141" y="246"/>
                    </a:lnTo>
                    <a:lnTo>
                      <a:pt x="129" y="233"/>
                    </a:lnTo>
                    <a:lnTo>
                      <a:pt x="116" y="227"/>
                    </a:lnTo>
                    <a:lnTo>
                      <a:pt x="92" y="221"/>
                    </a:lnTo>
                    <a:lnTo>
                      <a:pt x="80" y="215"/>
                    </a:lnTo>
                    <a:lnTo>
                      <a:pt x="67" y="203"/>
                    </a:lnTo>
                    <a:lnTo>
                      <a:pt x="55" y="178"/>
                    </a:lnTo>
                    <a:lnTo>
                      <a:pt x="43" y="135"/>
                    </a:lnTo>
                    <a:lnTo>
                      <a:pt x="30" y="98"/>
                    </a:lnTo>
                    <a:lnTo>
                      <a:pt x="24" y="86"/>
                    </a:lnTo>
                    <a:lnTo>
                      <a:pt x="6" y="74"/>
                    </a:lnTo>
                    <a:lnTo>
                      <a:pt x="6" y="49"/>
                    </a:lnTo>
                    <a:lnTo>
                      <a:pt x="6" y="25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99" name="Freeform 619"/>
              <p:cNvSpPr>
                <a:spLocks/>
              </p:cNvSpPr>
              <p:nvPr/>
            </p:nvSpPr>
            <p:spPr bwMode="auto">
              <a:xfrm>
                <a:off x="837" y="3195"/>
                <a:ext cx="209" cy="111"/>
              </a:xfrm>
              <a:custGeom>
                <a:avLst/>
                <a:gdLst>
                  <a:gd name="T0" fmla="*/ 19 w 209"/>
                  <a:gd name="T1" fmla="*/ 0 h 111"/>
                  <a:gd name="T2" fmla="*/ 43 w 209"/>
                  <a:gd name="T3" fmla="*/ 12 h 111"/>
                  <a:gd name="T4" fmla="*/ 74 w 209"/>
                  <a:gd name="T5" fmla="*/ 25 h 111"/>
                  <a:gd name="T6" fmla="*/ 98 w 209"/>
                  <a:gd name="T7" fmla="*/ 49 h 111"/>
                  <a:gd name="T8" fmla="*/ 123 w 209"/>
                  <a:gd name="T9" fmla="*/ 62 h 111"/>
                  <a:gd name="T10" fmla="*/ 135 w 209"/>
                  <a:gd name="T11" fmla="*/ 68 h 111"/>
                  <a:gd name="T12" fmla="*/ 166 w 209"/>
                  <a:gd name="T13" fmla="*/ 80 h 111"/>
                  <a:gd name="T14" fmla="*/ 190 w 209"/>
                  <a:gd name="T15" fmla="*/ 86 h 111"/>
                  <a:gd name="T16" fmla="*/ 209 w 209"/>
                  <a:gd name="T17" fmla="*/ 92 h 111"/>
                  <a:gd name="T18" fmla="*/ 184 w 209"/>
                  <a:gd name="T19" fmla="*/ 111 h 111"/>
                  <a:gd name="T20" fmla="*/ 166 w 209"/>
                  <a:gd name="T21" fmla="*/ 105 h 111"/>
                  <a:gd name="T22" fmla="*/ 154 w 209"/>
                  <a:gd name="T23" fmla="*/ 105 h 111"/>
                  <a:gd name="T24" fmla="*/ 111 w 209"/>
                  <a:gd name="T25" fmla="*/ 105 h 111"/>
                  <a:gd name="T26" fmla="*/ 55 w 209"/>
                  <a:gd name="T27" fmla="*/ 92 h 111"/>
                  <a:gd name="T28" fmla="*/ 37 w 209"/>
                  <a:gd name="T29" fmla="*/ 80 h 111"/>
                  <a:gd name="T30" fmla="*/ 0 w 209"/>
                  <a:gd name="T31" fmla="*/ 62 h 111"/>
                  <a:gd name="T32" fmla="*/ 0 w 209"/>
                  <a:gd name="T33" fmla="*/ 37 h 111"/>
                  <a:gd name="T34" fmla="*/ 12 w 209"/>
                  <a:gd name="T35" fmla="*/ 6 h 111"/>
                  <a:gd name="T36" fmla="*/ 19 w 209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9"/>
                  <a:gd name="T58" fmla="*/ 0 h 111"/>
                  <a:gd name="T59" fmla="*/ 209 w 209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9" h="111">
                    <a:moveTo>
                      <a:pt x="19" y="0"/>
                    </a:moveTo>
                    <a:lnTo>
                      <a:pt x="43" y="12"/>
                    </a:lnTo>
                    <a:lnTo>
                      <a:pt x="74" y="25"/>
                    </a:lnTo>
                    <a:lnTo>
                      <a:pt x="98" y="49"/>
                    </a:lnTo>
                    <a:lnTo>
                      <a:pt x="123" y="62"/>
                    </a:lnTo>
                    <a:lnTo>
                      <a:pt x="135" y="68"/>
                    </a:lnTo>
                    <a:lnTo>
                      <a:pt x="166" y="80"/>
                    </a:lnTo>
                    <a:lnTo>
                      <a:pt x="190" y="86"/>
                    </a:lnTo>
                    <a:lnTo>
                      <a:pt x="209" y="92"/>
                    </a:lnTo>
                    <a:lnTo>
                      <a:pt x="184" y="111"/>
                    </a:lnTo>
                    <a:lnTo>
                      <a:pt x="166" y="105"/>
                    </a:lnTo>
                    <a:lnTo>
                      <a:pt x="154" y="105"/>
                    </a:lnTo>
                    <a:lnTo>
                      <a:pt x="111" y="105"/>
                    </a:lnTo>
                    <a:lnTo>
                      <a:pt x="55" y="92"/>
                    </a:lnTo>
                    <a:lnTo>
                      <a:pt x="37" y="80"/>
                    </a:lnTo>
                    <a:lnTo>
                      <a:pt x="0" y="62"/>
                    </a:lnTo>
                    <a:lnTo>
                      <a:pt x="0" y="37"/>
                    </a:lnTo>
                    <a:lnTo>
                      <a:pt x="12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700" name="Freeform 620"/>
              <p:cNvSpPr>
                <a:spLocks/>
              </p:cNvSpPr>
              <p:nvPr/>
            </p:nvSpPr>
            <p:spPr bwMode="auto">
              <a:xfrm>
                <a:off x="984" y="3281"/>
                <a:ext cx="92" cy="160"/>
              </a:xfrm>
              <a:custGeom>
                <a:avLst/>
                <a:gdLst>
                  <a:gd name="T0" fmla="*/ 74 w 92"/>
                  <a:gd name="T1" fmla="*/ 0 h 160"/>
                  <a:gd name="T2" fmla="*/ 37 w 92"/>
                  <a:gd name="T3" fmla="*/ 31 h 160"/>
                  <a:gd name="T4" fmla="*/ 19 w 92"/>
                  <a:gd name="T5" fmla="*/ 49 h 160"/>
                  <a:gd name="T6" fmla="*/ 7 w 92"/>
                  <a:gd name="T7" fmla="*/ 68 h 160"/>
                  <a:gd name="T8" fmla="*/ 0 w 92"/>
                  <a:gd name="T9" fmla="*/ 86 h 160"/>
                  <a:gd name="T10" fmla="*/ 0 w 92"/>
                  <a:gd name="T11" fmla="*/ 123 h 160"/>
                  <a:gd name="T12" fmla="*/ 19 w 92"/>
                  <a:gd name="T13" fmla="*/ 154 h 160"/>
                  <a:gd name="T14" fmla="*/ 25 w 92"/>
                  <a:gd name="T15" fmla="*/ 160 h 160"/>
                  <a:gd name="T16" fmla="*/ 31 w 92"/>
                  <a:gd name="T17" fmla="*/ 160 h 160"/>
                  <a:gd name="T18" fmla="*/ 31 w 92"/>
                  <a:gd name="T19" fmla="*/ 141 h 160"/>
                  <a:gd name="T20" fmla="*/ 37 w 92"/>
                  <a:gd name="T21" fmla="*/ 111 h 160"/>
                  <a:gd name="T22" fmla="*/ 56 w 92"/>
                  <a:gd name="T23" fmla="*/ 86 h 160"/>
                  <a:gd name="T24" fmla="*/ 74 w 92"/>
                  <a:gd name="T25" fmla="*/ 74 h 160"/>
                  <a:gd name="T26" fmla="*/ 86 w 92"/>
                  <a:gd name="T27" fmla="*/ 55 h 160"/>
                  <a:gd name="T28" fmla="*/ 86 w 92"/>
                  <a:gd name="T29" fmla="*/ 43 h 160"/>
                  <a:gd name="T30" fmla="*/ 92 w 92"/>
                  <a:gd name="T31" fmla="*/ 31 h 160"/>
                  <a:gd name="T32" fmla="*/ 86 w 92"/>
                  <a:gd name="T33" fmla="*/ 25 h 160"/>
                  <a:gd name="T34" fmla="*/ 74 w 92"/>
                  <a:gd name="T35" fmla="*/ 0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160"/>
                  <a:gd name="T56" fmla="*/ 92 w 92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160">
                    <a:moveTo>
                      <a:pt x="74" y="0"/>
                    </a:moveTo>
                    <a:lnTo>
                      <a:pt x="37" y="31"/>
                    </a:lnTo>
                    <a:lnTo>
                      <a:pt x="19" y="49"/>
                    </a:lnTo>
                    <a:lnTo>
                      <a:pt x="7" y="68"/>
                    </a:lnTo>
                    <a:lnTo>
                      <a:pt x="0" y="86"/>
                    </a:lnTo>
                    <a:lnTo>
                      <a:pt x="0" y="123"/>
                    </a:lnTo>
                    <a:lnTo>
                      <a:pt x="19" y="154"/>
                    </a:lnTo>
                    <a:lnTo>
                      <a:pt x="25" y="160"/>
                    </a:lnTo>
                    <a:lnTo>
                      <a:pt x="31" y="160"/>
                    </a:lnTo>
                    <a:lnTo>
                      <a:pt x="31" y="141"/>
                    </a:lnTo>
                    <a:lnTo>
                      <a:pt x="37" y="111"/>
                    </a:lnTo>
                    <a:lnTo>
                      <a:pt x="56" y="86"/>
                    </a:lnTo>
                    <a:lnTo>
                      <a:pt x="74" y="74"/>
                    </a:lnTo>
                    <a:lnTo>
                      <a:pt x="86" y="55"/>
                    </a:lnTo>
                    <a:lnTo>
                      <a:pt x="86" y="43"/>
                    </a:lnTo>
                    <a:lnTo>
                      <a:pt x="92" y="31"/>
                    </a:lnTo>
                    <a:lnTo>
                      <a:pt x="86" y="2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0" y="2834604"/>
            <a:ext cx="1868488" cy="682624"/>
            <a:chOff x="501650" y="3313111"/>
            <a:chExt cx="1868488" cy="682624"/>
          </a:xfrm>
        </p:grpSpPr>
        <p:grpSp>
          <p:nvGrpSpPr>
            <p:cNvPr id="13" name="Group 765"/>
            <p:cNvGrpSpPr>
              <a:grpSpLocks/>
            </p:cNvGrpSpPr>
            <p:nvPr/>
          </p:nvGrpSpPr>
          <p:grpSpPr bwMode="auto">
            <a:xfrm>
              <a:off x="893763" y="3313111"/>
              <a:ext cx="1476375" cy="682624"/>
              <a:chOff x="563" y="2087"/>
              <a:chExt cx="930" cy="430"/>
            </a:xfrm>
          </p:grpSpPr>
          <p:sp>
            <p:nvSpPr>
              <p:cNvPr id="69675" name="Line 634"/>
              <p:cNvSpPr>
                <a:spLocks noChangeShapeType="1"/>
              </p:cNvSpPr>
              <p:nvPr/>
            </p:nvSpPr>
            <p:spPr bwMode="auto">
              <a:xfrm>
                <a:off x="900" y="2262"/>
                <a:ext cx="576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69676" name="Oval 635"/>
              <p:cNvSpPr>
                <a:spLocks noChangeArrowheads="1"/>
              </p:cNvSpPr>
              <p:nvPr/>
            </p:nvSpPr>
            <p:spPr bwMode="auto">
              <a:xfrm>
                <a:off x="1444" y="2266"/>
                <a:ext cx="49" cy="4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Times"/>
                  <a:cs typeface="Times"/>
                </a:endParaRPr>
              </a:p>
            </p:txBody>
          </p:sp>
          <p:grpSp>
            <p:nvGrpSpPr>
              <p:cNvPr id="69677" name="Group 764"/>
              <p:cNvGrpSpPr>
                <a:grpSpLocks/>
              </p:cNvGrpSpPr>
              <p:nvPr/>
            </p:nvGrpSpPr>
            <p:grpSpPr bwMode="auto">
              <a:xfrm>
                <a:off x="563" y="2087"/>
                <a:ext cx="370" cy="430"/>
                <a:chOff x="563" y="2087"/>
                <a:chExt cx="370" cy="430"/>
              </a:xfrm>
            </p:grpSpPr>
            <p:grpSp>
              <p:nvGrpSpPr>
                <p:cNvPr id="69678" name="Group 628"/>
                <p:cNvGrpSpPr>
                  <a:grpSpLocks/>
                </p:cNvGrpSpPr>
                <p:nvPr/>
              </p:nvGrpSpPr>
              <p:grpSpPr bwMode="auto">
                <a:xfrm>
                  <a:off x="563" y="2146"/>
                  <a:ext cx="344" cy="350"/>
                  <a:chOff x="713" y="2194"/>
                  <a:chExt cx="344" cy="350"/>
                </a:xfrm>
              </p:grpSpPr>
              <p:sp>
                <p:nvSpPr>
                  <p:cNvPr id="69686" name="Oval 629"/>
                  <p:cNvSpPr>
                    <a:spLocks noChangeArrowheads="1"/>
                  </p:cNvSpPr>
                  <p:nvPr/>
                </p:nvSpPr>
                <p:spPr bwMode="auto">
                  <a:xfrm>
                    <a:off x="713" y="2194"/>
                    <a:ext cx="344" cy="350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Times"/>
                      <a:cs typeface="Times"/>
                    </a:endParaRPr>
                  </a:p>
                </p:txBody>
              </p:sp>
              <p:grpSp>
                <p:nvGrpSpPr>
                  <p:cNvPr id="69687" name="Group 630"/>
                  <p:cNvGrpSpPr>
                    <a:grpSpLocks/>
                  </p:cNvGrpSpPr>
                  <p:nvPr/>
                </p:nvGrpSpPr>
                <p:grpSpPr bwMode="auto">
                  <a:xfrm>
                    <a:off x="717" y="2203"/>
                    <a:ext cx="338" cy="338"/>
                    <a:chOff x="837" y="3103"/>
                    <a:chExt cx="338" cy="338"/>
                  </a:xfrm>
                </p:grpSpPr>
                <p:sp>
                  <p:nvSpPr>
                    <p:cNvPr id="69688" name="Freeform 631"/>
                    <p:cNvSpPr>
                      <a:spLocks/>
                    </p:cNvSpPr>
                    <p:nvPr/>
                  </p:nvSpPr>
                  <p:spPr bwMode="auto">
                    <a:xfrm>
                      <a:off x="1003" y="3103"/>
                      <a:ext cx="172" cy="258"/>
                    </a:xfrm>
                    <a:custGeom>
                      <a:avLst/>
                      <a:gdLst>
                        <a:gd name="T0" fmla="*/ 61 w 172"/>
                        <a:gd name="T1" fmla="*/ 6 h 258"/>
                        <a:gd name="T2" fmla="*/ 80 w 172"/>
                        <a:gd name="T3" fmla="*/ 37 h 258"/>
                        <a:gd name="T4" fmla="*/ 86 w 172"/>
                        <a:gd name="T5" fmla="*/ 62 h 258"/>
                        <a:gd name="T6" fmla="*/ 92 w 172"/>
                        <a:gd name="T7" fmla="*/ 123 h 258"/>
                        <a:gd name="T8" fmla="*/ 110 w 172"/>
                        <a:gd name="T9" fmla="*/ 178 h 258"/>
                        <a:gd name="T10" fmla="*/ 123 w 172"/>
                        <a:gd name="T11" fmla="*/ 197 h 258"/>
                        <a:gd name="T12" fmla="*/ 172 w 172"/>
                        <a:gd name="T13" fmla="*/ 221 h 258"/>
                        <a:gd name="T14" fmla="*/ 159 w 172"/>
                        <a:gd name="T15" fmla="*/ 246 h 258"/>
                        <a:gd name="T16" fmla="*/ 153 w 172"/>
                        <a:gd name="T17" fmla="*/ 258 h 258"/>
                        <a:gd name="T18" fmla="*/ 141 w 172"/>
                        <a:gd name="T19" fmla="*/ 246 h 258"/>
                        <a:gd name="T20" fmla="*/ 129 w 172"/>
                        <a:gd name="T21" fmla="*/ 233 h 258"/>
                        <a:gd name="T22" fmla="*/ 116 w 172"/>
                        <a:gd name="T23" fmla="*/ 227 h 258"/>
                        <a:gd name="T24" fmla="*/ 92 w 172"/>
                        <a:gd name="T25" fmla="*/ 221 h 258"/>
                        <a:gd name="T26" fmla="*/ 80 w 172"/>
                        <a:gd name="T27" fmla="*/ 215 h 258"/>
                        <a:gd name="T28" fmla="*/ 67 w 172"/>
                        <a:gd name="T29" fmla="*/ 203 h 258"/>
                        <a:gd name="T30" fmla="*/ 55 w 172"/>
                        <a:gd name="T31" fmla="*/ 178 h 258"/>
                        <a:gd name="T32" fmla="*/ 43 w 172"/>
                        <a:gd name="T33" fmla="*/ 135 h 258"/>
                        <a:gd name="T34" fmla="*/ 30 w 172"/>
                        <a:gd name="T35" fmla="*/ 98 h 258"/>
                        <a:gd name="T36" fmla="*/ 24 w 172"/>
                        <a:gd name="T37" fmla="*/ 86 h 258"/>
                        <a:gd name="T38" fmla="*/ 6 w 172"/>
                        <a:gd name="T39" fmla="*/ 74 h 258"/>
                        <a:gd name="T40" fmla="*/ 6 w 172"/>
                        <a:gd name="T41" fmla="*/ 49 h 258"/>
                        <a:gd name="T42" fmla="*/ 6 w 172"/>
                        <a:gd name="T43" fmla="*/ 25 h 258"/>
                        <a:gd name="T44" fmla="*/ 0 w 172"/>
                        <a:gd name="T45" fmla="*/ 0 h 258"/>
                        <a:gd name="T46" fmla="*/ 30 w 172"/>
                        <a:gd name="T47" fmla="*/ 0 h 258"/>
                        <a:gd name="T48" fmla="*/ 61 w 172"/>
                        <a:gd name="T49" fmla="*/ 6 h 258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72"/>
                        <a:gd name="T76" fmla="*/ 0 h 258"/>
                        <a:gd name="T77" fmla="*/ 172 w 172"/>
                        <a:gd name="T78" fmla="*/ 258 h 258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72" h="258">
                          <a:moveTo>
                            <a:pt x="61" y="6"/>
                          </a:moveTo>
                          <a:lnTo>
                            <a:pt x="80" y="37"/>
                          </a:lnTo>
                          <a:lnTo>
                            <a:pt x="86" y="62"/>
                          </a:lnTo>
                          <a:lnTo>
                            <a:pt x="92" y="123"/>
                          </a:lnTo>
                          <a:lnTo>
                            <a:pt x="110" y="178"/>
                          </a:lnTo>
                          <a:lnTo>
                            <a:pt x="123" y="197"/>
                          </a:lnTo>
                          <a:lnTo>
                            <a:pt x="172" y="221"/>
                          </a:lnTo>
                          <a:lnTo>
                            <a:pt x="159" y="246"/>
                          </a:lnTo>
                          <a:lnTo>
                            <a:pt x="153" y="258"/>
                          </a:lnTo>
                          <a:lnTo>
                            <a:pt x="141" y="246"/>
                          </a:lnTo>
                          <a:lnTo>
                            <a:pt x="129" y="233"/>
                          </a:lnTo>
                          <a:lnTo>
                            <a:pt x="116" y="227"/>
                          </a:lnTo>
                          <a:lnTo>
                            <a:pt x="92" y="221"/>
                          </a:lnTo>
                          <a:lnTo>
                            <a:pt x="80" y="215"/>
                          </a:lnTo>
                          <a:lnTo>
                            <a:pt x="67" y="203"/>
                          </a:lnTo>
                          <a:lnTo>
                            <a:pt x="55" y="178"/>
                          </a:lnTo>
                          <a:lnTo>
                            <a:pt x="43" y="135"/>
                          </a:lnTo>
                          <a:lnTo>
                            <a:pt x="30" y="98"/>
                          </a:lnTo>
                          <a:lnTo>
                            <a:pt x="24" y="86"/>
                          </a:lnTo>
                          <a:lnTo>
                            <a:pt x="6" y="74"/>
                          </a:lnTo>
                          <a:lnTo>
                            <a:pt x="6" y="49"/>
                          </a:lnTo>
                          <a:lnTo>
                            <a:pt x="6" y="25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61" y="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69689" name="Freeform 632"/>
                    <p:cNvSpPr>
                      <a:spLocks/>
                    </p:cNvSpPr>
                    <p:nvPr/>
                  </p:nvSpPr>
                  <p:spPr bwMode="auto">
                    <a:xfrm>
                      <a:off x="837" y="3195"/>
                      <a:ext cx="209" cy="111"/>
                    </a:xfrm>
                    <a:custGeom>
                      <a:avLst/>
                      <a:gdLst>
                        <a:gd name="T0" fmla="*/ 19 w 209"/>
                        <a:gd name="T1" fmla="*/ 0 h 111"/>
                        <a:gd name="T2" fmla="*/ 43 w 209"/>
                        <a:gd name="T3" fmla="*/ 12 h 111"/>
                        <a:gd name="T4" fmla="*/ 74 w 209"/>
                        <a:gd name="T5" fmla="*/ 25 h 111"/>
                        <a:gd name="T6" fmla="*/ 98 w 209"/>
                        <a:gd name="T7" fmla="*/ 49 h 111"/>
                        <a:gd name="T8" fmla="*/ 123 w 209"/>
                        <a:gd name="T9" fmla="*/ 62 h 111"/>
                        <a:gd name="T10" fmla="*/ 135 w 209"/>
                        <a:gd name="T11" fmla="*/ 68 h 111"/>
                        <a:gd name="T12" fmla="*/ 166 w 209"/>
                        <a:gd name="T13" fmla="*/ 80 h 111"/>
                        <a:gd name="T14" fmla="*/ 190 w 209"/>
                        <a:gd name="T15" fmla="*/ 86 h 111"/>
                        <a:gd name="T16" fmla="*/ 209 w 209"/>
                        <a:gd name="T17" fmla="*/ 92 h 111"/>
                        <a:gd name="T18" fmla="*/ 184 w 209"/>
                        <a:gd name="T19" fmla="*/ 111 h 111"/>
                        <a:gd name="T20" fmla="*/ 166 w 209"/>
                        <a:gd name="T21" fmla="*/ 105 h 111"/>
                        <a:gd name="T22" fmla="*/ 154 w 209"/>
                        <a:gd name="T23" fmla="*/ 105 h 111"/>
                        <a:gd name="T24" fmla="*/ 111 w 209"/>
                        <a:gd name="T25" fmla="*/ 105 h 111"/>
                        <a:gd name="T26" fmla="*/ 55 w 209"/>
                        <a:gd name="T27" fmla="*/ 92 h 111"/>
                        <a:gd name="T28" fmla="*/ 37 w 209"/>
                        <a:gd name="T29" fmla="*/ 80 h 111"/>
                        <a:gd name="T30" fmla="*/ 0 w 209"/>
                        <a:gd name="T31" fmla="*/ 62 h 111"/>
                        <a:gd name="T32" fmla="*/ 0 w 209"/>
                        <a:gd name="T33" fmla="*/ 37 h 111"/>
                        <a:gd name="T34" fmla="*/ 12 w 209"/>
                        <a:gd name="T35" fmla="*/ 6 h 111"/>
                        <a:gd name="T36" fmla="*/ 19 w 209"/>
                        <a:gd name="T37" fmla="*/ 0 h 1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09"/>
                        <a:gd name="T58" fmla="*/ 0 h 111"/>
                        <a:gd name="T59" fmla="*/ 209 w 209"/>
                        <a:gd name="T60" fmla="*/ 111 h 111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09" h="111">
                          <a:moveTo>
                            <a:pt x="19" y="0"/>
                          </a:moveTo>
                          <a:lnTo>
                            <a:pt x="43" y="12"/>
                          </a:lnTo>
                          <a:lnTo>
                            <a:pt x="74" y="25"/>
                          </a:lnTo>
                          <a:lnTo>
                            <a:pt x="98" y="49"/>
                          </a:lnTo>
                          <a:lnTo>
                            <a:pt x="123" y="62"/>
                          </a:lnTo>
                          <a:lnTo>
                            <a:pt x="135" y="68"/>
                          </a:lnTo>
                          <a:lnTo>
                            <a:pt x="166" y="80"/>
                          </a:lnTo>
                          <a:lnTo>
                            <a:pt x="190" y="86"/>
                          </a:lnTo>
                          <a:lnTo>
                            <a:pt x="209" y="92"/>
                          </a:lnTo>
                          <a:lnTo>
                            <a:pt x="184" y="111"/>
                          </a:lnTo>
                          <a:lnTo>
                            <a:pt x="166" y="105"/>
                          </a:lnTo>
                          <a:lnTo>
                            <a:pt x="154" y="105"/>
                          </a:lnTo>
                          <a:lnTo>
                            <a:pt x="111" y="105"/>
                          </a:lnTo>
                          <a:lnTo>
                            <a:pt x="55" y="92"/>
                          </a:lnTo>
                          <a:lnTo>
                            <a:pt x="37" y="80"/>
                          </a:lnTo>
                          <a:lnTo>
                            <a:pt x="0" y="62"/>
                          </a:lnTo>
                          <a:lnTo>
                            <a:pt x="0" y="37"/>
                          </a:lnTo>
                          <a:lnTo>
                            <a:pt x="12" y="6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69690" name="Freeform 633"/>
                    <p:cNvSpPr>
                      <a:spLocks/>
                    </p:cNvSpPr>
                    <p:nvPr/>
                  </p:nvSpPr>
                  <p:spPr bwMode="auto">
                    <a:xfrm>
                      <a:off x="984" y="3281"/>
                      <a:ext cx="92" cy="160"/>
                    </a:xfrm>
                    <a:custGeom>
                      <a:avLst/>
                      <a:gdLst>
                        <a:gd name="T0" fmla="*/ 74 w 92"/>
                        <a:gd name="T1" fmla="*/ 0 h 160"/>
                        <a:gd name="T2" fmla="*/ 37 w 92"/>
                        <a:gd name="T3" fmla="*/ 31 h 160"/>
                        <a:gd name="T4" fmla="*/ 19 w 92"/>
                        <a:gd name="T5" fmla="*/ 49 h 160"/>
                        <a:gd name="T6" fmla="*/ 7 w 92"/>
                        <a:gd name="T7" fmla="*/ 68 h 160"/>
                        <a:gd name="T8" fmla="*/ 0 w 92"/>
                        <a:gd name="T9" fmla="*/ 86 h 160"/>
                        <a:gd name="T10" fmla="*/ 0 w 92"/>
                        <a:gd name="T11" fmla="*/ 123 h 160"/>
                        <a:gd name="T12" fmla="*/ 19 w 92"/>
                        <a:gd name="T13" fmla="*/ 154 h 160"/>
                        <a:gd name="T14" fmla="*/ 25 w 92"/>
                        <a:gd name="T15" fmla="*/ 160 h 160"/>
                        <a:gd name="T16" fmla="*/ 31 w 92"/>
                        <a:gd name="T17" fmla="*/ 160 h 160"/>
                        <a:gd name="T18" fmla="*/ 31 w 92"/>
                        <a:gd name="T19" fmla="*/ 141 h 160"/>
                        <a:gd name="T20" fmla="*/ 37 w 92"/>
                        <a:gd name="T21" fmla="*/ 111 h 160"/>
                        <a:gd name="T22" fmla="*/ 56 w 92"/>
                        <a:gd name="T23" fmla="*/ 86 h 160"/>
                        <a:gd name="T24" fmla="*/ 74 w 92"/>
                        <a:gd name="T25" fmla="*/ 74 h 160"/>
                        <a:gd name="T26" fmla="*/ 86 w 92"/>
                        <a:gd name="T27" fmla="*/ 55 h 160"/>
                        <a:gd name="T28" fmla="*/ 86 w 92"/>
                        <a:gd name="T29" fmla="*/ 43 h 160"/>
                        <a:gd name="T30" fmla="*/ 92 w 92"/>
                        <a:gd name="T31" fmla="*/ 31 h 160"/>
                        <a:gd name="T32" fmla="*/ 86 w 92"/>
                        <a:gd name="T33" fmla="*/ 25 h 160"/>
                        <a:gd name="T34" fmla="*/ 74 w 92"/>
                        <a:gd name="T35" fmla="*/ 0 h 160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2"/>
                        <a:gd name="T55" fmla="*/ 0 h 160"/>
                        <a:gd name="T56" fmla="*/ 92 w 92"/>
                        <a:gd name="T57" fmla="*/ 160 h 160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2" h="160">
                          <a:moveTo>
                            <a:pt x="74" y="0"/>
                          </a:moveTo>
                          <a:lnTo>
                            <a:pt x="37" y="31"/>
                          </a:lnTo>
                          <a:lnTo>
                            <a:pt x="19" y="49"/>
                          </a:lnTo>
                          <a:lnTo>
                            <a:pt x="7" y="68"/>
                          </a:lnTo>
                          <a:lnTo>
                            <a:pt x="0" y="86"/>
                          </a:lnTo>
                          <a:lnTo>
                            <a:pt x="0" y="123"/>
                          </a:lnTo>
                          <a:lnTo>
                            <a:pt x="19" y="154"/>
                          </a:lnTo>
                          <a:lnTo>
                            <a:pt x="25" y="160"/>
                          </a:lnTo>
                          <a:lnTo>
                            <a:pt x="31" y="160"/>
                          </a:lnTo>
                          <a:lnTo>
                            <a:pt x="31" y="141"/>
                          </a:lnTo>
                          <a:lnTo>
                            <a:pt x="37" y="111"/>
                          </a:lnTo>
                          <a:lnTo>
                            <a:pt x="56" y="86"/>
                          </a:lnTo>
                          <a:lnTo>
                            <a:pt x="74" y="74"/>
                          </a:lnTo>
                          <a:lnTo>
                            <a:pt x="86" y="55"/>
                          </a:lnTo>
                          <a:lnTo>
                            <a:pt x="86" y="43"/>
                          </a:lnTo>
                          <a:lnTo>
                            <a:pt x="92" y="31"/>
                          </a:lnTo>
                          <a:lnTo>
                            <a:pt x="86" y="25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Times"/>
                        <a:cs typeface="Times"/>
                      </a:endParaRPr>
                    </a:p>
                  </p:txBody>
                </p:sp>
              </p:grpSp>
            </p:grpSp>
            <p:sp>
              <p:nvSpPr>
                <p:cNvPr id="69679" name="Rectangle 652"/>
                <p:cNvSpPr>
                  <a:spLocks noChangeArrowheads="1"/>
                </p:cNvSpPr>
                <p:nvPr/>
              </p:nvSpPr>
              <p:spPr bwMode="auto">
                <a:xfrm>
                  <a:off x="640" y="2131"/>
                  <a:ext cx="10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0" name="Rectangle 653"/>
                <p:cNvSpPr>
                  <a:spLocks noChangeArrowheads="1"/>
                </p:cNvSpPr>
                <p:nvPr/>
              </p:nvSpPr>
              <p:spPr bwMode="auto">
                <a:xfrm>
                  <a:off x="622" y="2321"/>
                  <a:ext cx="10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1" name="Rectangle 654"/>
                <p:cNvSpPr>
                  <a:spLocks noChangeArrowheads="1"/>
                </p:cNvSpPr>
                <p:nvPr/>
              </p:nvSpPr>
              <p:spPr bwMode="auto">
                <a:xfrm>
                  <a:off x="818" y="2333"/>
                  <a:ext cx="10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2" name="Rectangle 655"/>
                <p:cNvSpPr>
                  <a:spLocks noChangeArrowheads="1"/>
                </p:cNvSpPr>
                <p:nvPr/>
              </p:nvSpPr>
              <p:spPr bwMode="auto">
                <a:xfrm>
                  <a:off x="830" y="2131"/>
                  <a:ext cx="10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800" i="0" dirty="0" err="1" smtClean="0">
                      <a:solidFill>
                        <a:srgbClr val="000000"/>
                      </a:solidFill>
                      <a:latin typeface="Times"/>
                      <a:cs typeface="Times"/>
                    </a:rPr>
                    <a:t>γ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3" name="Rectangle 656"/>
                <p:cNvSpPr>
                  <a:spLocks noChangeArrowheads="1"/>
                </p:cNvSpPr>
                <p:nvPr/>
              </p:nvSpPr>
              <p:spPr bwMode="auto">
                <a:xfrm>
                  <a:off x="738" y="2087"/>
                  <a:ext cx="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4" name="Rectangle 657"/>
                <p:cNvSpPr>
                  <a:spLocks noChangeArrowheads="1"/>
                </p:cNvSpPr>
                <p:nvPr/>
              </p:nvSpPr>
              <p:spPr bwMode="auto">
                <a:xfrm>
                  <a:off x="726" y="2284"/>
                  <a:ext cx="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69685" name="Rectangle 658"/>
                <p:cNvSpPr>
                  <a:spLocks noChangeArrowheads="1"/>
                </p:cNvSpPr>
                <p:nvPr/>
              </p:nvSpPr>
              <p:spPr bwMode="auto">
                <a:xfrm>
                  <a:off x="567" y="2210"/>
                  <a:ext cx="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 dirty="0">
                    <a:latin typeface="Times"/>
                    <a:cs typeface="Times"/>
                  </a:endParaRPr>
                </a:p>
              </p:txBody>
            </p:sp>
          </p:grpSp>
        </p:grpSp>
        <p:sp>
          <p:nvSpPr>
            <p:cNvPr id="178" name="Rectangle 590"/>
            <p:cNvSpPr>
              <a:spLocks noChangeArrowheads="1"/>
            </p:cNvSpPr>
            <p:nvPr/>
          </p:nvSpPr>
          <p:spPr bwMode="auto">
            <a:xfrm>
              <a:off x="501650" y="3323579"/>
              <a:ext cx="15557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α</a:t>
              </a:r>
              <a:endParaRPr lang="en-US" dirty="0">
                <a:latin typeface="Times"/>
                <a:cs typeface="Times"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690200" y="3524474"/>
              <a:ext cx="156445" cy="552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75" name="Rectangle 8"/>
          <p:cNvSpPr txBox="1">
            <a:spLocks noChangeArrowheads="1"/>
          </p:cNvSpPr>
          <p:nvPr/>
        </p:nvSpPr>
        <p:spPr>
          <a:xfrm>
            <a:off x="595683" y="5199423"/>
            <a:ext cx="7772400" cy="1419325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For a 99.6 wt% Fe-0.40 wt% C steel at a temperature just below the eutectoid, determine the following: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The compositions of Fe</a:t>
            </a:r>
            <a:r>
              <a:rPr kumimoji="0" lang="en-US" sz="1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3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C and ferrite (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  <a:sym typeface="Symbol" charset="2"/>
              </a:rPr>
              <a:t>α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The amount of cementite (in grams) that forms in 100 g of steel.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The amounts of pearlite and proeutectoid ferrite (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  <a:sym typeface="Symbol" charset="2"/>
              </a:rPr>
              <a:t>α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Symbol" charset="2"/>
              </a:rPr>
              <a:t>) in the 100 g.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/>
                <a:ea typeface="ＭＳ Ｐゴシック" charset="-128"/>
                <a:cs typeface="Arial"/>
              </a:rPr>
              <a:t>Solution to Example Problem</a:t>
            </a:r>
            <a:endParaRPr lang="en-US" sz="3200">
              <a:latin typeface="Arial"/>
              <a:ea typeface="ＭＳ Ｐゴシック" charset="-128"/>
              <a:cs typeface="Arial"/>
              <a:sym typeface="Symbol" charset="2"/>
            </a:endParaRPr>
          </a:p>
        </p:txBody>
      </p:sp>
      <p:graphicFrame>
        <p:nvGraphicFramePr>
          <p:cNvPr id="465920" name="Object 0"/>
          <p:cNvGraphicFramePr>
            <a:graphicFrameLocks noChangeAspect="1"/>
          </p:cNvGraphicFramePr>
          <p:nvPr/>
        </p:nvGraphicFramePr>
        <p:xfrm>
          <a:off x="323850" y="3189288"/>
          <a:ext cx="3440113" cy="1511300"/>
        </p:xfrm>
        <a:graphic>
          <a:graphicData uri="http://schemas.openxmlformats.org/presentationml/2006/ole">
            <p:oleObj spid="_x0000_s79874" name="Equation" r:id="rId4" imgW="1968500" imgH="863600" progId="Equation.3">
              <p:embed/>
            </p:oleObj>
          </a:graphicData>
        </a:graphic>
      </p:graphicFrame>
      <p:sp>
        <p:nvSpPr>
          <p:cNvPr id="79877" name="Text Box 14"/>
          <p:cNvSpPr txBox="1">
            <a:spLocks noChangeArrowheads="1"/>
          </p:cNvSpPr>
          <p:nvPr/>
        </p:nvSpPr>
        <p:spPr bwMode="auto">
          <a:xfrm>
            <a:off x="685800" y="22098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b="1" i="0">
              <a:latin typeface="Arial"/>
              <a:cs typeface="Arial"/>
            </a:endParaRP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301625" y="2371725"/>
            <a:ext cx="4767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lphaLcParenR" startAt="2"/>
            </a:pPr>
            <a:r>
              <a:rPr lang="en-US" dirty="0" smtClean="0">
                <a:latin typeface="Arial"/>
                <a:cs typeface="Arial"/>
                <a:sym typeface="Symbol" charset="2"/>
              </a:rPr>
              <a:t>Wight </a:t>
            </a:r>
            <a:r>
              <a:rPr lang="en-US" dirty="0" smtClean="0">
                <a:latin typeface="Arial"/>
                <a:cs typeface="Arial"/>
                <a:sym typeface="Symbol" charset="2"/>
              </a:rPr>
              <a:t>Fraction </a:t>
            </a:r>
            <a:r>
              <a:rPr lang="en-US" dirty="0" smtClean="0">
                <a:latin typeface="Arial"/>
                <a:cs typeface="Arial"/>
                <a:sym typeface="Symbol" charset="2"/>
              </a:rPr>
              <a:t>of </a:t>
            </a:r>
            <a:r>
              <a:rPr lang="en-US" dirty="0" err="1" smtClean="0">
                <a:latin typeface="Arial"/>
                <a:cs typeface="Arial"/>
                <a:sym typeface="Symbol" charset="2"/>
              </a:rPr>
              <a:t>cementite</a:t>
            </a:r>
            <a:endParaRPr lang="en-US" i="0" dirty="0">
              <a:latin typeface="Arial"/>
              <a:cs typeface="Arial"/>
              <a:sym typeface="Symbol" charset="2"/>
            </a:endParaRPr>
          </a:p>
        </p:txBody>
      </p:sp>
      <p:sp>
        <p:nvSpPr>
          <p:cNvPr id="79879" name="Rectangle 23"/>
          <p:cNvSpPr>
            <a:spLocks noChangeArrowheads="1"/>
          </p:cNvSpPr>
          <p:nvPr/>
        </p:nvSpPr>
        <p:spPr bwMode="auto">
          <a:xfrm>
            <a:off x="275283" y="841131"/>
            <a:ext cx="6202630" cy="83099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>
                <a:latin typeface="Arial"/>
                <a:cs typeface="Arial"/>
                <a:sym typeface="Symbol" charset="2"/>
              </a:rPr>
              <a:t>The compositions of Fe</a:t>
            </a:r>
            <a:r>
              <a:rPr lang="en-US" baseline="-25000" dirty="0" smtClean="0">
                <a:latin typeface="Arial"/>
                <a:cs typeface="Arial"/>
                <a:sym typeface="Symbol" charset="2"/>
              </a:rPr>
              <a:t>3</a:t>
            </a:r>
            <a:r>
              <a:rPr lang="en-US" dirty="0" smtClean="0">
                <a:latin typeface="Arial"/>
                <a:cs typeface="Arial"/>
                <a:sym typeface="Symbol" charset="2"/>
              </a:rPr>
              <a:t>C and ferrite (</a:t>
            </a:r>
            <a:r>
              <a:rPr lang="en-US" dirty="0" err="1" smtClean="0">
                <a:latin typeface="Arial"/>
                <a:ea typeface="Times New Roman" charset="0"/>
                <a:cs typeface="Arial"/>
                <a:sym typeface="Symbol" charset="2"/>
              </a:rPr>
              <a:t>α</a:t>
            </a:r>
            <a:r>
              <a:rPr lang="en-US" dirty="0" smtClean="0">
                <a:latin typeface="Arial"/>
                <a:cs typeface="Arial"/>
                <a:sym typeface="Symbol" charset="2"/>
              </a:rPr>
              <a:t>).</a:t>
            </a:r>
          </a:p>
          <a:p>
            <a:pPr marL="1371600" lvl="2" indent="-457200"/>
            <a:r>
              <a:rPr lang="en-US" dirty="0" smtClean="0">
                <a:latin typeface="Arial"/>
                <a:cs typeface="Arial"/>
                <a:sym typeface="Symbol" charset="2"/>
              </a:rPr>
              <a:t>RS</a:t>
            </a:r>
            <a:r>
              <a:rPr lang="en-US" i="0" dirty="0" smtClean="0">
                <a:latin typeface="Arial"/>
                <a:cs typeface="Arial"/>
                <a:sym typeface="Symbol" charset="2"/>
              </a:rPr>
              <a:t> </a:t>
            </a:r>
            <a:r>
              <a:rPr lang="en-US" i="0" dirty="0">
                <a:latin typeface="Arial"/>
                <a:cs typeface="Arial"/>
                <a:sym typeface="Symbol" charset="2"/>
              </a:rPr>
              <a:t>tie line just below the eutectoid</a:t>
            </a:r>
          </a:p>
        </p:txBody>
      </p:sp>
      <p:sp>
        <p:nvSpPr>
          <p:cNvPr id="79880" name="Rectangle 264"/>
          <p:cNvSpPr>
            <a:spLocks noChangeArrowheads="1"/>
          </p:cNvSpPr>
          <p:nvPr/>
        </p:nvSpPr>
        <p:spPr bwMode="auto">
          <a:xfrm>
            <a:off x="1049338" y="1235075"/>
            <a:ext cx="2617787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E5E0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rgbClr val="00E5E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E5E0"/>
                </a:solidFill>
                <a:latin typeface="Arial"/>
                <a:cs typeface="Arial"/>
              </a:rPr>
              <a:t>C</a:t>
            </a:r>
            <a:r>
              <a:rPr lang="en-US" sz="2200" i="0" baseline="-25000" dirty="0" smtClean="0">
                <a:solidFill>
                  <a:srgbClr val="00E5E0"/>
                </a:solidFill>
                <a:latin typeface="Arial"/>
                <a:cs typeface="Arial"/>
              </a:rPr>
              <a:t>α</a:t>
            </a:r>
            <a:r>
              <a:rPr lang="en-US" sz="2000" i="0" dirty="0" smtClean="0">
                <a:solidFill>
                  <a:srgbClr val="00E5E0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rgbClr val="00E5E0"/>
                </a:solidFill>
                <a:latin typeface="Arial"/>
                <a:cs typeface="Arial"/>
              </a:rPr>
              <a:t>= 0.022 wt% C</a:t>
            </a:r>
            <a:r>
              <a:rPr lang="en-US" sz="2000" i="0" dirty="0">
                <a:latin typeface="Arial"/>
                <a:cs typeface="Arial"/>
              </a:rPr>
              <a:t/>
            </a:r>
            <a:br>
              <a:rPr lang="en-US" sz="2000" i="0" dirty="0">
                <a:latin typeface="Arial"/>
                <a:cs typeface="Arial"/>
              </a:rPr>
            </a:br>
            <a:r>
              <a:rPr lang="en-US" sz="2000" dirty="0">
                <a:solidFill>
                  <a:srgbClr val="CC3300"/>
                </a:solidFill>
                <a:latin typeface="Arial"/>
                <a:cs typeface="Arial"/>
              </a:rPr>
              <a:t>C</a:t>
            </a:r>
            <a:r>
              <a:rPr lang="en-US" sz="2200" b="1" i="0" baseline="-25000" dirty="0">
                <a:solidFill>
                  <a:srgbClr val="CC3300"/>
                </a:solidFill>
                <a:latin typeface="Arial"/>
                <a:cs typeface="Arial"/>
              </a:rPr>
              <a:t>Fe</a:t>
            </a:r>
            <a:r>
              <a:rPr lang="en-US" sz="2000" b="1" i="0" baseline="-44000" dirty="0">
                <a:solidFill>
                  <a:srgbClr val="CC3300"/>
                </a:solidFill>
                <a:latin typeface="Arial"/>
                <a:cs typeface="Arial"/>
              </a:rPr>
              <a:t>3</a:t>
            </a:r>
            <a:r>
              <a:rPr lang="en-US" sz="2200" b="1" i="0" baseline="-25000" dirty="0">
                <a:solidFill>
                  <a:srgbClr val="CC3300"/>
                </a:solidFill>
                <a:latin typeface="Arial"/>
                <a:cs typeface="Arial"/>
              </a:rPr>
              <a:t>C</a:t>
            </a:r>
            <a:r>
              <a:rPr lang="en-US" sz="2000" i="0" dirty="0">
                <a:solidFill>
                  <a:srgbClr val="CC3300"/>
                </a:solidFill>
                <a:latin typeface="Arial"/>
                <a:cs typeface="Arial"/>
              </a:rPr>
              <a:t> = 6.70 wt% C</a:t>
            </a:r>
          </a:p>
        </p:txBody>
      </p:sp>
      <p:grpSp>
        <p:nvGrpSpPr>
          <p:cNvPr id="79881" name="Group 328"/>
          <p:cNvGrpSpPr>
            <a:grpSpLocks/>
          </p:cNvGrpSpPr>
          <p:nvPr/>
        </p:nvGrpSpPr>
        <p:grpSpPr bwMode="auto">
          <a:xfrm>
            <a:off x="3924300" y="2647950"/>
            <a:ext cx="5219701" cy="3568701"/>
            <a:chOff x="2217" y="1724"/>
            <a:chExt cx="3288" cy="2248"/>
          </a:xfrm>
        </p:grpSpPr>
        <p:sp>
          <p:nvSpPr>
            <p:cNvPr id="79901" name="Rectangle 329"/>
            <p:cNvSpPr>
              <a:spLocks noChangeArrowheads="1"/>
            </p:cNvSpPr>
            <p:nvPr/>
          </p:nvSpPr>
          <p:spPr bwMode="auto">
            <a:xfrm rot="16200000">
              <a:off x="4783" y="2817"/>
              <a:ext cx="12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Fe</a:t>
              </a:r>
              <a:r>
                <a:rPr lang="en-US" sz="2000" i="0" baseline="-25000">
                  <a:solidFill>
                    <a:srgbClr val="CC0000"/>
                  </a:solidFill>
                  <a:latin typeface="Arial"/>
                  <a:cs typeface="Arial"/>
                </a:rPr>
                <a:t>3</a:t>
              </a:r>
              <a:r>
                <a:rPr lang="en-US" sz="2000" i="0">
                  <a:solidFill>
                    <a:srgbClr val="CC0000"/>
                  </a:solidFill>
                  <a:latin typeface="Arial"/>
                  <a:cs typeface="Arial"/>
                </a:rPr>
                <a:t>C (cementite)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2" name="Line 330"/>
            <p:cNvSpPr>
              <a:spLocks noChangeShapeType="1"/>
            </p:cNvSpPr>
            <p:nvPr/>
          </p:nvSpPr>
          <p:spPr bwMode="auto">
            <a:xfrm>
              <a:off x="2777" y="3150"/>
              <a:ext cx="2496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3" name="Rectangle 331"/>
            <p:cNvSpPr>
              <a:spLocks noChangeArrowheads="1"/>
            </p:cNvSpPr>
            <p:nvPr/>
          </p:nvSpPr>
          <p:spPr bwMode="auto">
            <a:xfrm>
              <a:off x="2740" y="1768"/>
              <a:ext cx="2536" cy="18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4" name="Freeform 332"/>
            <p:cNvSpPr>
              <a:spLocks/>
            </p:cNvSpPr>
            <p:nvPr/>
          </p:nvSpPr>
          <p:spPr bwMode="auto">
            <a:xfrm>
              <a:off x="2737" y="1949"/>
              <a:ext cx="806" cy="1196"/>
            </a:xfrm>
            <a:custGeom>
              <a:avLst/>
              <a:gdLst>
                <a:gd name="T0" fmla="*/ 3 w 934"/>
                <a:gd name="T1" fmla="*/ 43 h 1398"/>
                <a:gd name="T2" fmla="*/ 25 w 934"/>
                <a:gd name="T3" fmla="*/ 0 h 1398"/>
                <a:gd name="T4" fmla="*/ 204 w 934"/>
                <a:gd name="T5" fmla="*/ 126 h 1398"/>
                <a:gd name="T6" fmla="*/ 215 w 934"/>
                <a:gd name="T7" fmla="*/ 133 h 1398"/>
                <a:gd name="T8" fmla="*/ 129 w 934"/>
                <a:gd name="T9" fmla="*/ 233 h 1398"/>
                <a:gd name="T10" fmla="*/ 102 w 934"/>
                <a:gd name="T11" fmla="*/ 265 h 1398"/>
                <a:gd name="T12" fmla="*/ 78 w 934"/>
                <a:gd name="T13" fmla="*/ 293 h 1398"/>
                <a:gd name="T14" fmla="*/ 67 w 934"/>
                <a:gd name="T15" fmla="*/ 291 h 1398"/>
                <a:gd name="T16" fmla="*/ 55 w 934"/>
                <a:gd name="T17" fmla="*/ 282 h 1398"/>
                <a:gd name="T18" fmla="*/ 45 w 934"/>
                <a:gd name="T19" fmla="*/ 272 h 1398"/>
                <a:gd name="T20" fmla="*/ 30 w 934"/>
                <a:gd name="T21" fmla="*/ 258 h 1398"/>
                <a:gd name="T22" fmla="*/ 22 w 934"/>
                <a:gd name="T23" fmla="*/ 247 h 1398"/>
                <a:gd name="T24" fmla="*/ 9 w 934"/>
                <a:gd name="T25" fmla="*/ 232 h 1398"/>
                <a:gd name="T26" fmla="*/ 0 w 934"/>
                <a:gd name="T27" fmla="*/ 216 h 1398"/>
                <a:gd name="T28" fmla="*/ 3 w 934"/>
                <a:gd name="T29" fmla="*/ 43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5" name="Freeform 333"/>
            <p:cNvSpPr>
              <a:spLocks/>
            </p:cNvSpPr>
            <p:nvPr/>
          </p:nvSpPr>
          <p:spPr bwMode="auto">
            <a:xfrm>
              <a:off x="2742" y="1954"/>
              <a:ext cx="807" cy="1191"/>
            </a:xfrm>
            <a:custGeom>
              <a:avLst/>
              <a:gdLst>
                <a:gd name="T0" fmla="*/ 3 w 934"/>
                <a:gd name="T1" fmla="*/ 44 h 1392"/>
                <a:gd name="T2" fmla="*/ 22 w 934"/>
                <a:gd name="T3" fmla="*/ 0 h 1392"/>
                <a:gd name="T4" fmla="*/ 207 w 934"/>
                <a:gd name="T5" fmla="*/ 124 h 1392"/>
                <a:gd name="T6" fmla="*/ 216 w 934"/>
                <a:gd name="T7" fmla="*/ 132 h 1392"/>
                <a:gd name="T8" fmla="*/ 130 w 934"/>
                <a:gd name="T9" fmla="*/ 232 h 1392"/>
                <a:gd name="T10" fmla="*/ 102 w 934"/>
                <a:gd name="T11" fmla="*/ 264 h 1392"/>
                <a:gd name="T12" fmla="*/ 79 w 934"/>
                <a:gd name="T13" fmla="*/ 293 h 1392"/>
                <a:gd name="T14" fmla="*/ 66 w 934"/>
                <a:gd name="T15" fmla="*/ 289 h 1392"/>
                <a:gd name="T16" fmla="*/ 56 w 934"/>
                <a:gd name="T17" fmla="*/ 283 h 1392"/>
                <a:gd name="T18" fmla="*/ 44 w 934"/>
                <a:gd name="T19" fmla="*/ 271 h 1392"/>
                <a:gd name="T20" fmla="*/ 30 w 934"/>
                <a:gd name="T21" fmla="*/ 258 h 1392"/>
                <a:gd name="T22" fmla="*/ 22 w 934"/>
                <a:gd name="T23" fmla="*/ 246 h 1392"/>
                <a:gd name="T24" fmla="*/ 8 w 934"/>
                <a:gd name="T25" fmla="*/ 232 h 1392"/>
                <a:gd name="T26" fmla="*/ 0 w 934"/>
                <a:gd name="T27" fmla="*/ 215 h 1392"/>
                <a:gd name="T28" fmla="*/ 0 w 934"/>
                <a:gd name="T29" fmla="*/ 43 h 1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2"/>
                <a:gd name="T47" fmla="*/ 934 w 934"/>
                <a:gd name="T48" fmla="*/ 1392 h 1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2">
                  <a:moveTo>
                    <a:pt x="7" y="209"/>
                  </a:moveTo>
                  <a:lnTo>
                    <a:pt x="101" y="0"/>
                  </a:lnTo>
                  <a:lnTo>
                    <a:pt x="894" y="592"/>
                  </a:lnTo>
                  <a:lnTo>
                    <a:pt x="934" y="626"/>
                  </a:lnTo>
                  <a:lnTo>
                    <a:pt x="564" y="1103"/>
                  </a:lnTo>
                  <a:lnTo>
                    <a:pt x="437" y="1257"/>
                  </a:lnTo>
                  <a:lnTo>
                    <a:pt x="336" y="1392"/>
                  </a:lnTo>
                  <a:lnTo>
                    <a:pt x="282" y="1378"/>
                  </a:lnTo>
                  <a:lnTo>
                    <a:pt x="242" y="1345"/>
                  </a:lnTo>
                  <a:lnTo>
                    <a:pt x="188" y="1291"/>
                  </a:lnTo>
                  <a:lnTo>
                    <a:pt x="134" y="1230"/>
                  </a:lnTo>
                  <a:lnTo>
                    <a:pt x="94" y="1170"/>
                  </a:lnTo>
                  <a:lnTo>
                    <a:pt x="33" y="1103"/>
                  </a:lnTo>
                  <a:lnTo>
                    <a:pt x="0" y="1022"/>
                  </a:lnTo>
                  <a:lnTo>
                    <a:pt x="0" y="20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6" name="Freeform 334"/>
            <p:cNvSpPr>
              <a:spLocks/>
            </p:cNvSpPr>
            <p:nvPr/>
          </p:nvSpPr>
          <p:spPr bwMode="auto">
            <a:xfrm>
              <a:off x="2737" y="1770"/>
              <a:ext cx="2536" cy="714"/>
            </a:xfrm>
            <a:custGeom>
              <a:avLst/>
              <a:gdLst>
                <a:gd name="T0" fmla="*/ 3 w 2937"/>
                <a:gd name="T1" fmla="*/ 0 h 834"/>
                <a:gd name="T2" fmla="*/ 0 w 2937"/>
                <a:gd name="T3" fmla="*/ 21 h 834"/>
                <a:gd name="T4" fmla="*/ 41 w 2937"/>
                <a:gd name="T5" fmla="*/ 33 h 834"/>
                <a:gd name="T6" fmla="*/ 65 w 2937"/>
                <a:gd name="T7" fmla="*/ 43 h 834"/>
                <a:gd name="T8" fmla="*/ 92 w 2937"/>
                <a:gd name="T9" fmla="*/ 51 h 834"/>
                <a:gd name="T10" fmla="*/ 177 w 2937"/>
                <a:gd name="T11" fmla="*/ 79 h 834"/>
                <a:gd name="T12" fmla="*/ 275 w 2937"/>
                <a:gd name="T13" fmla="*/ 113 h 834"/>
                <a:gd name="T14" fmla="*/ 376 w 2937"/>
                <a:gd name="T15" fmla="*/ 149 h 834"/>
                <a:gd name="T16" fmla="*/ 436 w 2937"/>
                <a:gd name="T17" fmla="*/ 176 h 834"/>
                <a:gd name="T18" fmla="*/ 477 w 2937"/>
                <a:gd name="T19" fmla="*/ 164 h 834"/>
                <a:gd name="T20" fmla="*/ 542 w 2937"/>
                <a:gd name="T21" fmla="*/ 152 h 834"/>
                <a:gd name="T22" fmla="*/ 610 w 2937"/>
                <a:gd name="T23" fmla="*/ 140 h 834"/>
                <a:gd name="T24" fmla="*/ 655 w 2937"/>
                <a:gd name="T25" fmla="*/ 136 h 834"/>
                <a:gd name="T26" fmla="*/ 677 w 2937"/>
                <a:gd name="T27" fmla="*/ 135 h 834"/>
                <a:gd name="T28" fmla="*/ 677 w 2937"/>
                <a:gd name="T29" fmla="*/ 0 h 834"/>
                <a:gd name="T30" fmla="*/ 3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7" name="Freeform 335"/>
            <p:cNvSpPr>
              <a:spLocks/>
            </p:cNvSpPr>
            <p:nvPr/>
          </p:nvSpPr>
          <p:spPr bwMode="auto">
            <a:xfrm>
              <a:off x="2742" y="1770"/>
              <a:ext cx="2531" cy="714"/>
            </a:xfrm>
            <a:custGeom>
              <a:avLst/>
              <a:gdLst>
                <a:gd name="T0" fmla="*/ 0 w 2930"/>
                <a:gd name="T1" fmla="*/ 0 h 834"/>
                <a:gd name="T2" fmla="*/ 0 w 2930"/>
                <a:gd name="T3" fmla="*/ 23 h 834"/>
                <a:gd name="T4" fmla="*/ 41 w 2930"/>
                <a:gd name="T5" fmla="*/ 33 h 834"/>
                <a:gd name="T6" fmla="*/ 64 w 2930"/>
                <a:gd name="T7" fmla="*/ 44 h 834"/>
                <a:gd name="T8" fmla="*/ 92 w 2930"/>
                <a:gd name="T9" fmla="*/ 53 h 834"/>
                <a:gd name="T10" fmla="*/ 178 w 2930"/>
                <a:gd name="T11" fmla="*/ 79 h 834"/>
                <a:gd name="T12" fmla="*/ 276 w 2930"/>
                <a:gd name="T13" fmla="*/ 114 h 834"/>
                <a:gd name="T14" fmla="*/ 376 w 2930"/>
                <a:gd name="T15" fmla="*/ 149 h 834"/>
                <a:gd name="T16" fmla="*/ 436 w 2930"/>
                <a:gd name="T17" fmla="*/ 176 h 834"/>
                <a:gd name="T18" fmla="*/ 477 w 2930"/>
                <a:gd name="T19" fmla="*/ 165 h 834"/>
                <a:gd name="T20" fmla="*/ 542 w 2930"/>
                <a:gd name="T21" fmla="*/ 152 h 834"/>
                <a:gd name="T22" fmla="*/ 611 w 2930"/>
                <a:gd name="T23" fmla="*/ 141 h 834"/>
                <a:gd name="T24" fmla="*/ 656 w 2930"/>
                <a:gd name="T25" fmla="*/ 138 h 834"/>
                <a:gd name="T26" fmla="*/ 677 w 2930"/>
                <a:gd name="T27" fmla="*/ 136 h 834"/>
                <a:gd name="T28" fmla="*/ 677 w 2930"/>
                <a:gd name="T29" fmla="*/ 0 h 834"/>
                <a:gd name="T30" fmla="*/ 0 w 2930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0"/>
                <a:gd name="T49" fmla="*/ 0 h 834"/>
                <a:gd name="T50" fmla="*/ 2930 w 2930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0" h="834">
                  <a:moveTo>
                    <a:pt x="0" y="0"/>
                  </a:moveTo>
                  <a:lnTo>
                    <a:pt x="0" y="108"/>
                  </a:lnTo>
                  <a:lnTo>
                    <a:pt x="175" y="162"/>
                  </a:lnTo>
                  <a:lnTo>
                    <a:pt x="275" y="209"/>
                  </a:lnTo>
                  <a:lnTo>
                    <a:pt x="396" y="249"/>
                  </a:lnTo>
                  <a:lnTo>
                    <a:pt x="766" y="370"/>
                  </a:lnTo>
                  <a:lnTo>
                    <a:pt x="1189" y="538"/>
                  </a:lnTo>
                  <a:lnTo>
                    <a:pt x="1626" y="706"/>
                  </a:lnTo>
                  <a:lnTo>
                    <a:pt x="1888" y="834"/>
                  </a:lnTo>
                  <a:lnTo>
                    <a:pt x="2063" y="780"/>
                  </a:lnTo>
                  <a:lnTo>
                    <a:pt x="2345" y="720"/>
                  </a:lnTo>
                  <a:lnTo>
                    <a:pt x="2641" y="672"/>
                  </a:lnTo>
                  <a:lnTo>
                    <a:pt x="2836" y="652"/>
                  </a:lnTo>
                  <a:lnTo>
                    <a:pt x="2930" y="646"/>
                  </a:lnTo>
                  <a:lnTo>
                    <a:pt x="29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8" name="Freeform 336"/>
            <p:cNvSpPr>
              <a:spLocks/>
            </p:cNvSpPr>
            <p:nvPr/>
          </p:nvSpPr>
          <p:spPr bwMode="auto">
            <a:xfrm>
              <a:off x="2738" y="2845"/>
              <a:ext cx="35" cy="823"/>
            </a:xfrm>
            <a:custGeom>
              <a:avLst/>
              <a:gdLst>
                <a:gd name="T0" fmla="*/ 0 w 41"/>
                <a:gd name="T1" fmla="*/ 0 h 961"/>
                <a:gd name="T2" fmla="*/ 9 w 41"/>
                <a:gd name="T3" fmla="*/ 75 h 961"/>
                <a:gd name="T4" fmla="*/ 0 w 41"/>
                <a:gd name="T5" fmla="*/ 204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09" name="Freeform 337"/>
            <p:cNvSpPr>
              <a:spLocks/>
            </p:cNvSpPr>
            <p:nvPr/>
          </p:nvSpPr>
          <p:spPr bwMode="auto">
            <a:xfrm>
              <a:off x="2741" y="2852"/>
              <a:ext cx="29" cy="816"/>
            </a:xfrm>
            <a:custGeom>
              <a:avLst/>
              <a:gdLst>
                <a:gd name="T0" fmla="*/ 0 w 34"/>
                <a:gd name="T1" fmla="*/ 0 h 954"/>
                <a:gd name="T2" fmla="*/ 7 w 34"/>
                <a:gd name="T3" fmla="*/ 74 h 954"/>
                <a:gd name="T4" fmla="*/ 0 w 34"/>
                <a:gd name="T5" fmla="*/ 200 h 954"/>
                <a:gd name="T6" fmla="*/ 0 w 34"/>
                <a:gd name="T7" fmla="*/ 0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54"/>
                <a:gd name="T14" fmla="*/ 34 w 34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54">
                  <a:moveTo>
                    <a:pt x="0" y="0"/>
                  </a:moveTo>
                  <a:lnTo>
                    <a:pt x="34" y="349"/>
                  </a:lnTo>
                  <a:lnTo>
                    <a:pt x="0" y="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0" name="Line 338"/>
            <p:cNvSpPr>
              <a:spLocks noChangeShapeType="1"/>
            </p:cNvSpPr>
            <p:nvPr/>
          </p:nvSpPr>
          <p:spPr bwMode="auto">
            <a:xfrm>
              <a:off x="3540" y="2495"/>
              <a:ext cx="1738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1" name="Line 339"/>
            <p:cNvSpPr>
              <a:spLocks noChangeShapeType="1"/>
            </p:cNvSpPr>
            <p:nvPr/>
          </p:nvSpPr>
          <p:spPr bwMode="auto">
            <a:xfrm>
              <a:off x="2790" y="1949"/>
              <a:ext cx="1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2" name="Freeform 340"/>
            <p:cNvSpPr>
              <a:spLocks/>
            </p:cNvSpPr>
            <p:nvPr/>
          </p:nvSpPr>
          <p:spPr bwMode="auto">
            <a:xfrm>
              <a:off x="2731" y="1868"/>
              <a:ext cx="52" cy="231"/>
            </a:xfrm>
            <a:custGeom>
              <a:avLst/>
              <a:gdLst>
                <a:gd name="T0" fmla="*/ 0 w 61"/>
                <a:gd name="T1" fmla="*/ 0 h 269"/>
                <a:gd name="T2" fmla="*/ 12 w 61"/>
                <a:gd name="T3" fmla="*/ 21 h 269"/>
                <a:gd name="T4" fmla="*/ 3 w 61"/>
                <a:gd name="T5" fmla="*/ 58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3" name="Freeform 341"/>
            <p:cNvSpPr>
              <a:spLocks/>
            </p:cNvSpPr>
            <p:nvPr/>
          </p:nvSpPr>
          <p:spPr bwMode="auto">
            <a:xfrm>
              <a:off x="2737" y="1874"/>
              <a:ext cx="46" cy="225"/>
            </a:xfrm>
            <a:custGeom>
              <a:avLst/>
              <a:gdLst>
                <a:gd name="T0" fmla="*/ 0 w 54"/>
                <a:gd name="T1" fmla="*/ 0 h 263"/>
                <a:gd name="T2" fmla="*/ 10 w 54"/>
                <a:gd name="T3" fmla="*/ 20 h 263"/>
                <a:gd name="T4" fmla="*/ 0 w 54"/>
                <a:gd name="T5" fmla="*/ 55 h 263"/>
                <a:gd name="T6" fmla="*/ 0 w 54"/>
                <a:gd name="T7" fmla="*/ 3 h 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63"/>
                <a:gd name="T14" fmla="*/ 54 w 54"/>
                <a:gd name="T15" fmla="*/ 263 h 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63">
                  <a:moveTo>
                    <a:pt x="0" y="0"/>
                  </a:moveTo>
                  <a:lnTo>
                    <a:pt x="54" y="94"/>
                  </a:lnTo>
                  <a:lnTo>
                    <a:pt x="0" y="263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4" name="Rectangle 342"/>
            <p:cNvSpPr>
              <a:spLocks noChangeArrowheads="1"/>
            </p:cNvSpPr>
            <p:nvPr/>
          </p:nvSpPr>
          <p:spPr bwMode="auto">
            <a:xfrm>
              <a:off x="2476" y="1724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1600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5" name="Rectangle 343"/>
            <p:cNvSpPr>
              <a:spLocks noChangeArrowheads="1"/>
            </p:cNvSpPr>
            <p:nvPr/>
          </p:nvSpPr>
          <p:spPr bwMode="auto">
            <a:xfrm>
              <a:off x="2487" y="2035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6" name="Line 344"/>
            <p:cNvSpPr>
              <a:spLocks noChangeShapeType="1"/>
            </p:cNvSpPr>
            <p:nvPr/>
          </p:nvSpPr>
          <p:spPr bwMode="auto">
            <a:xfrm>
              <a:off x="2731" y="2087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7" name="Line 345"/>
            <p:cNvSpPr>
              <a:spLocks noChangeShapeType="1"/>
            </p:cNvSpPr>
            <p:nvPr/>
          </p:nvSpPr>
          <p:spPr bwMode="auto">
            <a:xfrm>
              <a:off x="2731" y="2403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8" name="Line 346"/>
            <p:cNvSpPr>
              <a:spLocks noChangeShapeType="1"/>
            </p:cNvSpPr>
            <p:nvPr/>
          </p:nvSpPr>
          <p:spPr bwMode="auto">
            <a:xfrm>
              <a:off x="2731" y="2719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19" name="Line 347"/>
            <p:cNvSpPr>
              <a:spLocks noChangeShapeType="1"/>
            </p:cNvSpPr>
            <p:nvPr/>
          </p:nvSpPr>
          <p:spPr bwMode="auto">
            <a:xfrm>
              <a:off x="2731" y="3035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0" name="Line 348"/>
            <p:cNvSpPr>
              <a:spLocks noChangeShapeType="1"/>
            </p:cNvSpPr>
            <p:nvPr/>
          </p:nvSpPr>
          <p:spPr bwMode="auto">
            <a:xfrm>
              <a:off x="2731" y="3352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1" name="Rectangle 349"/>
            <p:cNvSpPr>
              <a:spLocks noChangeArrowheads="1"/>
            </p:cNvSpPr>
            <p:nvPr/>
          </p:nvSpPr>
          <p:spPr bwMode="auto">
            <a:xfrm>
              <a:off x="2481" y="2346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1200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2" name="Rectangle 350"/>
            <p:cNvSpPr>
              <a:spLocks noChangeArrowheads="1"/>
            </p:cNvSpPr>
            <p:nvPr/>
          </p:nvSpPr>
          <p:spPr bwMode="auto">
            <a:xfrm>
              <a:off x="2487" y="2668"/>
              <a:ext cx="29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1000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3" name="Rectangle 351"/>
            <p:cNvSpPr>
              <a:spLocks noChangeArrowheads="1"/>
            </p:cNvSpPr>
            <p:nvPr/>
          </p:nvSpPr>
          <p:spPr bwMode="auto">
            <a:xfrm>
              <a:off x="2539" y="2990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800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4" name="Rectangle 352"/>
            <p:cNvSpPr>
              <a:spLocks noChangeArrowheads="1"/>
            </p:cNvSpPr>
            <p:nvPr/>
          </p:nvSpPr>
          <p:spPr bwMode="auto">
            <a:xfrm>
              <a:off x="2539" y="3306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5" name="Rectangle 353"/>
            <p:cNvSpPr>
              <a:spLocks noChangeArrowheads="1"/>
            </p:cNvSpPr>
            <p:nvPr/>
          </p:nvSpPr>
          <p:spPr bwMode="auto">
            <a:xfrm>
              <a:off x="2545" y="3600"/>
              <a:ext cx="2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400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6" name="Rectangle 354"/>
            <p:cNvSpPr>
              <a:spLocks noChangeArrowheads="1"/>
            </p:cNvSpPr>
            <p:nvPr/>
          </p:nvSpPr>
          <p:spPr bwMode="auto">
            <a:xfrm>
              <a:off x="2708" y="3668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7" name="Rectangle 355"/>
            <p:cNvSpPr>
              <a:spLocks noChangeArrowheads="1"/>
            </p:cNvSpPr>
            <p:nvPr/>
          </p:nvSpPr>
          <p:spPr bwMode="auto">
            <a:xfrm>
              <a:off x="3090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8" name="Rectangle 356"/>
            <p:cNvSpPr>
              <a:spLocks noChangeArrowheads="1"/>
            </p:cNvSpPr>
            <p:nvPr/>
          </p:nvSpPr>
          <p:spPr bwMode="auto">
            <a:xfrm>
              <a:off x="3474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29" name="Rectangle 357"/>
            <p:cNvSpPr>
              <a:spLocks noChangeArrowheads="1"/>
            </p:cNvSpPr>
            <p:nvPr/>
          </p:nvSpPr>
          <p:spPr bwMode="auto">
            <a:xfrm>
              <a:off x="3850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0" name="Rectangle 358"/>
            <p:cNvSpPr>
              <a:spLocks noChangeArrowheads="1"/>
            </p:cNvSpPr>
            <p:nvPr/>
          </p:nvSpPr>
          <p:spPr bwMode="auto">
            <a:xfrm>
              <a:off x="4228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1" name="Rectangle 359"/>
            <p:cNvSpPr>
              <a:spLocks noChangeArrowheads="1"/>
            </p:cNvSpPr>
            <p:nvPr/>
          </p:nvSpPr>
          <p:spPr bwMode="auto">
            <a:xfrm>
              <a:off x="4605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2" name="Rectangle 360"/>
            <p:cNvSpPr>
              <a:spLocks noChangeArrowheads="1"/>
            </p:cNvSpPr>
            <p:nvPr/>
          </p:nvSpPr>
          <p:spPr bwMode="auto">
            <a:xfrm>
              <a:off x="4987" y="3674"/>
              <a:ext cx="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3" name="Rectangle 361"/>
            <p:cNvSpPr>
              <a:spLocks noChangeArrowheads="1"/>
            </p:cNvSpPr>
            <p:nvPr/>
          </p:nvSpPr>
          <p:spPr bwMode="auto">
            <a:xfrm>
              <a:off x="5202" y="3674"/>
              <a:ext cx="19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  <a:latin typeface="Arial"/>
                  <a:cs typeface="Arial"/>
                </a:rPr>
                <a:t>6.7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4" name="Rectangle 362"/>
            <p:cNvSpPr>
              <a:spLocks noChangeArrowheads="1"/>
            </p:cNvSpPr>
            <p:nvPr/>
          </p:nvSpPr>
          <p:spPr bwMode="auto">
            <a:xfrm>
              <a:off x="4100" y="1983"/>
              <a:ext cx="1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79935" name="Rectangle 363"/>
            <p:cNvSpPr>
              <a:spLocks noChangeArrowheads="1"/>
            </p:cNvSpPr>
            <p:nvPr/>
          </p:nvSpPr>
          <p:spPr bwMode="auto">
            <a:xfrm>
              <a:off x="3061" y="2248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r>
                <a:rPr lang="en-US" sz="2000" i="0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9936" name="Rectangle 364"/>
            <p:cNvSpPr>
              <a:spLocks noChangeArrowheads="1"/>
            </p:cNvSpPr>
            <p:nvPr/>
          </p:nvSpPr>
          <p:spPr bwMode="auto">
            <a:xfrm>
              <a:off x="2758" y="2425"/>
              <a:ext cx="7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(austenite)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79937" name="Line 365"/>
            <p:cNvSpPr>
              <a:spLocks noChangeShapeType="1"/>
            </p:cNvSpPr>
            <p:nvPr/>
          </p:nvSpPr>
          <p:spPr bwMode="auto">
            <a:xfrm flipV="1">
              <a:off x="3120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8" name="Line 366"/>
            <p:cNvSpPr>
              <a:spLocks noChangeShapeType="1"/>
            </p:cNvSpPr>
            <p:nvPr/>
          </p:nvSpPr>
          <p:spPr bwMode="auto">
            <a:xfrm flipV="1">
              <a:off x="3497" y="3610"/>
              <a:ext cx="0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39" name="Line 367"/>
            <p:cNvSpPr>
              <a:spLocks noChangeShapeType="1"/>
            </p:cNvSpPr>
            <p:nvPr/>
          </p:nvSpPr>
          <p:spPr bwMode="auto">
            <a:xfrm flipV="1">
              <a:off x="3869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40" name="Line 368"/>
            <p:cNvSpPr>
              <a:spLocks noChangeShapeType="1"/>
            </p:cNvSpPr>
            <p:nvPr/>
          </p:nvSpPr>
          <p:spPr bwMode="auto">
            <a:xfrm flipV="1">
              <a:off x="4240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41" name="Line 369"/>
            <p:cNvSpPr>
              <a:spLocks noChangeShapeType="1"/>
            </p:cNvSpPr>
            <p:nvPr/>
          </p:nvSpPr>
          <p:spPr bwMode="auto">
            <a:xfrm flipV="1">
              <a:off x="4629" y="3610"/>
              <a:ext cx="0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42" name="Line 370"/>
            <p:cNvSpPr>
              <a:spLocks noChangeShapeType="1"/>
            </p:cNvSpPr>
            <p:nvPr/>
          </p:nvSpPr>
          <p:spPr bwMode="auto">
            <a:xfrm flipV="1">
              <a:off x="5023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43" name="Rectangle 371"/>
            <p:cNvSpPr>
              <a:spLocks noChangeArrowheads="1"/>
            </p:cNvSpPr>
            <p:nvPr/>
          </p:nvSpPr>
          <p:spPr bwMode="auto">
            <a:xfrm>
              <a:off x="3415" y="2207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79944" name="Rectangle 372"/>
            <p:cNvSpPr>
              <a:spLocks noChangeArrowheads="1"/>
            </p:cNvSpPr>
            <p:nvPr/>
          </p:nvSpPr>
          <p:spPr bwMode="auto">
            <a:xfrm>
              <a:off x="3489" y="2212"/>
              <a:ext cx="19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r>
                <a:rPr lang="en-US" sz="18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79945" name="Rectangle 373"/>
            <p:cNvSpPr>
              <a:spLocks noChangeArrowheads="1"/>
            </p:cNvSpPr>
            <p:nvPr/>
          </p:nvSpPr>
          <p:spPr bwMode="auto">
            <a:xfrm>
              <a:off x="4129" y="2725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79946" name="Rectangle 374"/>
            <p:cNvSpPr>
              <a:spLocks noChangeArrowheads="1"/>
            </p:cNvSpPr>
            <p:nvPr/>
          </p:nvSpPr>
          <p:spPr bwMode="auto">
            <a:xfrm>
              <a:off x="4198" y="2730"/>
              <a:ext cx="4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r>
                <a:rPr lang="en-US" sz="9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Fe</a:t>
              </a:r>
              <a:r>
                <a:rPr lang="en-US" sz="1600" i="0" baseline="-2500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9947" name="Rectangle 375"/>
            <p:cNvSpPr>
              <a:spLocks noChangeArrowheads="1"/>
            </p:cNvSpPr>
            <p:nvPr/>
          </p:nvSpPr>
          <p:spPr bwMode="auto">
            <a:xfrm>
              <a:off x="3984" y="3335"/>
              <a:ext cx="11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α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79948" name="Rectangle 376"/>
            <p:cNvSpPr>
              <a:spLocks noChangeArrowheads="1"/>
            </p:cNvSpPr>
            <p:nvPr/>
          </p:nvSpPr>
          <p:spPr bwMode="auto">
            <a:xfrm>
              <a:off x="4072" y="3340"/>
              <a:ext cx="43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r>
                <a:rPr lang="en-US" sz="9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Fe</a:t>
              </a:r>
              <a:r>
                <a:rPr lang="en-US" sz="1600" i="0" baseline="-2500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79949" name="Rectangle 377"/>
            <p:cNvSpPr>
              <a:spLocks noChangeArrowheads="1"/>
            </p:cNvSpPr>
            <p:nvPr/>
          </p:nvSpPr>
          <p:spPr bwMode="auto">
            <a:xfrm>
              <a:off x="4780" y="2351"/>
              <a:ext cx="47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/>
                  <a:cs typeface="Arial"/>
                </a:rPr>
                <a:t>L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+Fe</a:t>
              </a:r>
              <a:r>
                <a:rPr lang="en-US" sz="1600" i="0" baseline="-2500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79950" name="Rectangle 378"/>
            <p:cNvSpPr>
              <a:spLocks noChangeArrowheads="1"/>
            </p:cNvSpPr>
            <p:nvPr/>
          </p:nvSpPr>
          <p:spPr bwMode="auto">
            <a:xfrm>
              <a:off x="2563" y="1816"/>
              <a:ext cx="1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66CC00"/>
                  </a:solidFill>
                  <a:latin typeface="Arial"/>
                  <a:cs typeface="Arial"/>
                </a:rPr>
                <a:t>δ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9951" name="Rectangle 379"/>
            <p:cNvSpPr>
              <a:spLocks noChangeArrowheads="1"/>
            </p:cNvSpPr>
            <p:nvPr/>
          </p:nvSpPr>
          <p:spPr bwMode="auto">
            <a:xfrm>
              <a:off x="3727" y="3817"/>
              <a:ext cx="5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r>
                <a:rPr lang="en-US" sz="700" baseline="-2500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Arial"/>
                  <a:cs typeface="Arial"/>
                </a:rPr>
                <a:t>, </a:t>
              </a:r>
              <a:r>
                <a:rPr lang="en-US" sz="1600" i="0">
                  <a:solidFill>
                    <a:srgbClr val="000000"/>
                  </a:solidFill>
                  <a:latin typeface="Arial"/>
                  <a:cs typeface="Arial"/>
                </a:rPr>
                <a:t>wt% C</a:t>
              </a:r>
              <a:endParaRPr lang="en-US" sz="1800" i="0">
                <a:latin typeface="Arial"/>
                <a:cs typeface="Arial"/>
              </a:endParaRPr>
            </a:p>
          </p:txBody>
        </p:sp>
        <p:grpSp>
          <p:nvGrpSpPr>
            <p:cNvPr id="79952" name="Group 380"/>
            <p:cNvGrpSpPr>
              <a:grpSpLocks/>
            </p:cNvGrpSpPr>
            <p:nvPr/>
          </p:nvGrpSpPr>
          <p:grpSpPr bwMode="auto">
            <a:xfrm>
              <a:off x="2621" y="1914"/>
              <a:ext cx="139" cy="52"/>
              <a:chOff x="2075" y="1107"/>
              <a:chExt cx="161" cy="61"/>
            </a:xfrm>
          </p:grpSpPr>
          <p:sp>
            <p:nvSpPr>
              <p:cNvPr id="79957" name="Freeform 381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9958" name="Line 382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79953" name="Rectangle 383"/>
            <p:cNvSpPr>
              <a:spLocks noChangeArrowheads="1"/>
            </p:cNvSpPr>
            <p:nvPr/>
          </p:nvSpPr>
          <p:spPr bwMode="auto">
            <a:xfrm>
              <a:off x="3768" y="2370"/>
              <a:ext cx="38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Arial"/>
                  <a:cs typeface="Arial"/>
                </a:rPr>
                <a:t>1148ºC</a:t>
              </a: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9954" name="Rectangle 384"/>
            <p:cNvSpPr>
              <a:spLocks noChangeArrowheads="1"/>
            </p:cNvSpPr>
            <p:nvPr/>
          </p:nvSpPr>
          <p:spPr bwMode="auto">
            <a:xfrm>
              <a:off x="2217" y="2139"/>
              <a:ext cx="3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79955" name="Line 385"/>
            <p:cNvSpPr>
              <a:spLocks noChangeShapeType="1"/>
            </p:cNvSpPr>
            <p:nvPr/>
          </p:nvSpPr>
          <p:spPr bwMode="auto">
            <a:xfrm flipV="1">
              <a:off x="5276" y="2318"/>
              <a:ext cx="0" cy="13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956" name="Rectangle 386"/>
            <p:cNvSpPr>
              <a:spLocks noChangeArrowheads="1"/>
            </p:cNvSpPr>
            <p:nvPr/>
          </p:nvSpPr>
          <p:spPr bwMode="auto">
            <a:xfrm>
              <a:off x="3468" y="3030"/>
              <a:ext cx="33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  <a:latin typeface="Arial"/>
                  <a:cs typeface="Arial"/>
                </a:rPr>
                <a:t>727ºC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4" name="Group 387"/>
          <p:cNvGrpSpPr>
            <a:grpSpLocks/>
          </p:cNvGrpSpPr>
          <p:nvPr/>
        </p:nvGrpSpPr>
        <p:grpSpPr bwMode="auto">
          <a:xfrm>
            <a:off x="4692650" y="2970213"/>
            <a:ext cx="4087813" cy="3252787"/>
            <a:chOff x="2956" y="1871"/>
            <a:chExt cx="2575" cy="2049"/>
          </a:xfrm>
        </p:grpSpPr>
        <p:sp>
          <p:nvSpPr>
            <p:cNvPr id="79898" name="Line 249"/>
            <p:cNvSpPr>
              <a:spLocks noChangeShapeType="1"/>
            </p:cNvSpPr>
            <p:nvPr/>
          </p:nvSpPr>
          <p:spPr bwMode="auto">
            <a:xfrm flipV="1">
              <a:off x="3149" y="1871"/>
              <a:ext cx="0" cy="1732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899" name="Text Box 250"/>
            <p:cNvSpPr txBox="1">
              <a:spLocks noChangeArrowheads="1"/>
            </p:cNvSpPr>
            <p:nvPr/>
          </p:nvSpPr>
          <p:spPr bwMode="auto">
            <a:xfrm>
              <a:off x="2956" y="3689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990099"/>
                  </a:solidFill>
                  <a:latin typeface="Arial"/>
                  <a:cs typeface="Arial"/>
                </a:rPr>
                <a:t>C</a:t>
              </a:r>
              <a:r>
                <a:rPr lang="en-US" sz="1800" b="1" i="0" baseline="-25000">
                  <a:solidFill>
                    <a:srgbClr val="990099"/>
                  </a:solidFill>
                  <a:latin typeface="Arial"/>
                  <a:cs typeface="Arial"/>
                  <a:sym typeface="Symbol" charset="2"/>
                </a:rPr>
                <a:t>0</a:t>
              </a:r>
              <a:endParaRPr lang="en-US" sz="1800" b="1">
                <a:solidFill>
                  <a:srgbClr val="990099"/>
                </a:solidFill>
                <a:latin typeface="Arial"/>
                <a:cs typeface="Arial"/>
              </a:endParaRPr>
            </a:p>
          </p:txBody>
        </p:sp>
        <p:sp>
          <p:nvSpPr>
            <p:cNvPr id="79900" name="Line 251"/>
            <p:cNvSpPr>
              <a:spLocks noChangeShapeType="1"/>
            </p:cNvSpPr>
            <p:nvPr/>
          </p:nvSpPr>
          <p:spPr bwMode="auto">
            <a:xfrm>
              <a:off x="2990" y="3109"/>
              <a:ext cx="2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" name="Group 389"/>
          <p:cNvGrpSpPr>
            <a:grpSpLocks/>
          </p:cNvGrpSpPr>
          <p:nvPr/>
        </p:nvGrpSpPr>
        <p:grpSpPr bwMode="auto">
          <a:xfrm>
            <a:off x="4313238" y="4902200"/>
            <a:ext cx="4805362" cy="1390650"/>
            <a:chOff x="2717" y="3088"/>
            <a:chExt cx="3027" cy="876"/>
          </a:xfrm>
        </p:grpSpPr>
        <p:grpSp>
          <p:nvGrpSpPr>
            <p:cNvPr id="79887" name="Group 388"/>
            <p:cNvGrpSpPr>
              <a:grpSpLocks/>
            </p:cNvGrpSpPr>
            <p:nvPr/>
          </p:nvGrpSpPr>
          <p:grpSpPr bwMode="auto">
            <a:xfrm>
              <a:off x="2717" y="3105"/>
              <a:ext cx="3027" cy="859"/>
              <a:chOff x="2717" y="3105"/>
              <a:chExt cx="3027" cy="859"/>
            </a:xfrm>
          </p:grpSpPr>
          <p:sp>
            <p:nvSpPr>
              <p:cNvPr id="79889" name="Rectangle 254"/>
              <p:cNvSpPr>
                <a:spLocks noChangeArrowheads="1"/>
              </p:cNvSpPr>
              <p:nvPr/>
            </p:nvSpPr>
            <p:spPr bwMode="auto">
              <a:xfrm>
                <a:off x="3039" y="3105"/>
                <a:ext cx="12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CCCC"/>
                    </a:solidFill>
                    <a:latin typeface="Arial"/>
                    <a:cs typeface="Arial"/>
                  </a:rPr>
                  <a:t>R</a:t>
                </a:r>
                <a:endParaRPr lang="en-US" sz="2000">
                  <a:latin typeface="Arial"/>
                  <a:cs typeface="Arial"/>
                </a:endParaRPr>
              </a:p>
            </p:txBody>
          </p:sp>
          <p:sp>
            <p:nvSpPr>
              <p:cNvPr id="79890" name="Rectangle 255"/>
              <p:cNvSpPr>
                <a:spLocks noChangeArrowheads="1"/>
              </p:cNvSpPr>
              <p:nvPr/>
            </p:nvSpPr>
            <p:spPr bwMode="auto">
              <a:xfrm>
                <a:off x="4416" y="3106"/>
                <a:ext cx="11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E80000"/>
                    </a:solidFill>
                    <a:latin typeface="Arial"/>
                    <a:cs typeface="Arial"/>
                  </a:rPr>
                  <a:t>S</a:t>
                </a:r>
                <a:endParaRPr lang="en-US" sz="2000">
                  <a:solidFill>
                    <a:srgbClr val="E8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9891" name="Group 256"/>
              <p:cNvGrpSpPr>
                <a:grpSpLocks/>
              </p:cNvGrpSpPr>
              <p:nvPr/>
            </p:nvGrpSpPr>
            <p:grpSpPr bwMode="auto">
              <a:xfrm>
                <a:off x="5260" y="3670"/>
                <a:ext cx="484" cy="294"/>
                <a:chOff x="5276" y="3971"/>
                <a:chExt cx="484" cy="294"/>
              </a:xfrm>
            </p:grpSpPr>
            <p:sp>
              <p:nvSpPr>
                <p:cNvPr id="79896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5276" y="3971"/>
                  <a:ext cx="4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E80000"/>
                      </a:solidFill>
                      <a:latin typeface="Arial"/>
                      <a:cs typeface="Arial"/>
                    </a:rPr>
                    <a:t>C</a:t>
                  </a:r>
                  <a:r>
                    <a:rPr lang="en-US" sz="1800" b="1" i="0" baseline="-25000">
                      <a:solidFill>
                        <a:srgbClr val="E80000"/>
                      </a:solidFill>
                      <a:latin typeface="Arial"/>
                      <a:cs typeface="Arial"/>
                      <a:sym typeface="Symbol" charset="2"/>
                    </a:rPr>
                    <a:t>Fe  C</a:t>
                  </a:r>
                  <a:endParaRPr lang="en-US" sz="1800" b="1" i="0">
                    <a:solidFill>
                      <a:srgbClr val="E8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897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5504" y="4092"/>
                  <a:ext cx="188" cy="173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i="0">
                      <a:solidFill>
                        <a:srgbClr val="E80000"/>
                      </a:solidFill>
                      <a:latin typeface="Arial"/>
                      <a:cs typeface="Arial"/>
                    </a:rPr>
                    <a:t>3</a:t>
                  </a:r>
                </a:p>
              </p:txBody>
            </p:sp>
          </p:grpSp>
          <p:sp>
            <p:nvSpPr>
              <p:cNvPr id="79892" name="Text Box 259"/>
              <p:cNvSpPr txBox="1">
                <a:spLocks noChangeArrowheads="1"/>
              </p:cNvSpPr>
              <p:nvPr/>
            </p:nvSpPr>
            <p:spPr bwMode="auto">
              <a:xfrm>
                <a:off x="2717" y="3697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 dirty="0" smtClean="0">
                    <a:solidFill>
                      <a:srgbClr val="00E5E0"/>
                    </a:solidFill>
                    <a:latin typeface="Arial"/>
                    <a:cs typeface="Arial"/>
                  </a:rPr>
                  <a:t>C</a:t>
                </a:r>
                <a:r>
                  <a:rPr lang="en-US" sz="1800" b="1" i="0" baseline="-25000" dirty="0" smtClean="0">
                    <a:solidFill>
                      <a:srgbClr val="00E5E0"/>
                    </a:solidFill>
                    <a:latin typeface="Arial"/>
                    <a:cs typeface="Arial"/>
                    <a:sym typeface="Symbol" charset="2"/>
                  </a:rPr>
                  <a:t>α</a:t>
                </a:r>
                <a:endParaRPr lang="en-US" sz="1800" b="1" i="0" dirty="0">
                  <a:solidFill>
                    <a:srgbClr val="00E5E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893" name="Line 260"/>
              <p:cNvSpPr>
                <a:spLocks noChangeShapeType="1"/>
              </p:cNvSpPr>
              <p:nvPr/>
            </p:nvSpPr>
            <p:spPr bwMode="auto">
              <a:xfrm flipV="1">
                <a:off x="3037" y="3107"/>
                <a:ext cx="0" cy="492"/>
              </a:xfrm>
              <a:prstGeom prst="line">
                <a:avLst/>
              </a:prstGeom>
              <a:noFill/>
              <a:ln w="28575">
                <a:solidFill>
                  <a:srgbClr val="00E5E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9894" name="Line 261"/>
              <p:cNvSpPr>
                <a:spLocks noChangeShapeType="1"/>
              </p:cNvSpPr>
              <p:nvPr/>
            </p:nvSpPr>
            <p:spPr bwMode="auto">
              <a:xfrm>
                <a:off x="3162" y="3111"/>
                <a:ext cx="2360" cy="1"/>
              </a:xfrm>
              <a:prstGeom prst="line">
                <a:avLst/>
              </a:prstGeom>
              <a:noFill/>
              <a:ln w="28575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9895" name="Line 262"/>
              <p:cNvSpPr>
                <a:spLocks noChangeShapeType="1"/>
              </p:cNvSpPr>
              <p:nvPr/>
            </p:nvSpPr>
            <p:spPr bwMode="auto">
              <a:xfrm>
                <a:off x="3045" y="3111"/>
                <a:ext cx="105" cy="1"/>
              </a:xfrm>
              <a:prstGeom prst="line">
                <a:avLst/>
              </a:prstGeom>
              <a:noFill/>
              <a:ln w="28575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79888" name="Oval 263"/>
            <p:cNvSpPr>
              <a:spLocks noChangeArrowheads="1"/>
            </p:cNvSpPr>
            <p:nvPr/>
          </p:nvSpPr>
          <p:spPr bwMode="auto">
            <a:xfrm>
              <a:off x="3125" y="3088"/>
              <a:ext cx="49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489"/>
          <p:cNvGrpSpPr>
            <a:grpSpLocks/>
          </p:cNvGrpSpPr>
          <p:nvPr/>
        </p:nvGrpSpPr>
        <p:grpSpPr bwMode="auto">
          <a:xfrm>
            <a:off x="187325" y="5002213"/>
            <a:ext cx="4699000" cy="1508125"/>
            <a:chOff x="118" y="3031"/>
            <a:chExt cx="2960" cy="950"/>
          </a:xfrm>
        </p:grpSpPr>
        <p:sp>
          <p:nvSpPr>
            <p:cNvPr id="79885" name="Rectangle 488"/>
            <p:cNvSpPr>
              <a:spLocks noChangeArrowheads="1"/>
            </p:cNvSpPr>
            <p:nvPr/>
          </p:nvSpPr>
          <p:spPr bwMode="auto">
            <a:xfrm>
              <a:off x="2304" y="3706"/>
              <a:ext cx="493" cy="258"/>
            </a:xfrm>
            <a:prstGeom prst="rect">
              <a:avLst/>
            </a:prstGeom>
            <a:solidFill>
              <a:srgbClr val="FF7C80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9886" name="Rectangle 487"/>
            <p:cNvSpPr>
              <a:spLocks noChangeArrowheads="1"/>
            </p:cNvSpPr>
            <p:nvPr/>
          </p:nvSpPr>
          <p:spPr bwMode="auto">
            <a:xfrm>
              <a:off x="118" y="3031"/>
              <a:ext cx="2960" cy="9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dirty="0">
                  <a:latin typeface="Arial"/>
                  <a:cs typeface="Arial"/>
                </a:rPr>
                <a:t>Amount of Fe</a:t>
              </a:r>
              <a:r>
                <a:rPr lang="en-US" baseline="-25000" dirty="0">
                  <a:latin typeface="Arial"/>
                  <a:cs typeface="Arial"/>
                </a:rPr>
                <a:t>3</a:t>
              </a:r>
              <a:r>
                <a:rPr lang="en-US" dirty="0">
                  <a:latin typeface="Arial"/>
                  <a:cs typeface="Arial"/>
                </a:rPr>
                <a:t>C in 100 </a:t>
              </a:r>
              <a:r>
                <a:rPr lang="en-US" dirty="0" err="1">
                  <a:latin typeface="Arial"/>
                  <a:cs typeface="Arial"/>
                </a:rPr>
                <a:t>g</a:t>
              </a:r>
              <a:r>
                <a:rPr lang="en-US" i="0" dirty="0">
                  <a:latin typeface="Arial"/>
                  <a:cs typeface="Arial"/>
                </a:rPr>
                <a:t> </a:t>
              </a:r>
            </a:p>
            <a:p>
              <a:pPr eaLnBrk="1" hangingPunct="1"/>
              <a:endParaRPr lang="en-US" sz="800" i="0" dirty="0">
                <a:latin typeface="Arial"/>
                <a:cs typeface="Arial"/>
              </a:endParaRPr>
            </a:p>
            <a:p>
              <a:pPr eaLnBrk="1" hangingPunct="1"/>
              <a:r>
                <a:rPr lang="en-US" i="0" dirty="0">
                  <a:latin typeface="Arial"/>
                  <a:cs typeface="Arial"/>
                </a:rPr>
                <a:t>	= (100 g)</a:t>
              </a:r>
              <a:r>
                <a:rPr lang="en-US" dirty="0">
                  <a:latin typeface="Arial"/>
                  <a:cs typeface="Arial"/>
                </a:rPr>
                <a:t>W</a:t>
              </a:r>
              <a:r>
                <a:rPr lang="en-US" sz="2800" i="0" baseline="-25000" dirty="0">
                  <a:latin typeface="Arial"/>
                  <a:cs typeface="Arial"/>
                </a:rPr>
                <a:t>Fe</a:t>
              </a:r>
              <a:r>
                <a:rPr lang="en-US" i="0" baseline="-40000" dirty="0">
                  <a:latin typeface="Arial"/>
                  <a:cs typeface="Arial"/>
                </a:rPr>
                <a:t>3</a:t>
              </a:r>
              <a:r>
                <a:rPr lang="en-US" sz="2800" i="0" baseline="-25000" dirty="0">
                  <a:latin typeface="Arial"/>
                  <a:cs typeface="Arial"/>
                </a:rPr>
                <a:t>C</a:t>
              </a:r>
              <a:r>
                <a:rPr lang="en-US" dirty="0">
                  <a:latin typeface="Arial"/>
                  <a:cs typeface="Arial"/>
                </a:rPr>
                <a:t>  </a:t>
              </a:r>
            </a:p>
            <a:p>
              <a:pPr eaLnBrk="1" hangingPunct="1"/>
              <a:endParaRPr lang="en-US" sz="1200" dirty="0">
                <a:latin typeface="Arial"/>
                <a:cs typeface="Arial"/>
              </a:endParaRPr>
            </a:p>
            <a:p>
              <a:pPr eaLnBrk="1" hangingPunct="1"/>
              <a:r>
                <a:rPr lang="en-US" dirty="0">
                  <a:latin typeface="Arial"/>
                  <a:cs typeface="Arial"/>
                </a:rPr>
                <a:t>	</a:t>
              </a:r>
              <a:r>
                <a:rPr lang="en-US" i="0" dirty="0">
                  <a:latin typeface="Arial"/>
                  <a:cs typeface="Arial"/>
                </a:rPr>
                <a:t>= (100 g)(0.057) = 5.7 </a:t>
              </a:r>
              <a:r>
                <a:rPr lang="en-US" i="0" dirty="0" err="1">
                  <a:latin typeface="Arial"/>
                  <a:cs typeface="Arial"/>
                </a:rPr>
                <a:t>g</a:t>
              </a:r>
              <a:r>
                <a:rPr lang="en-US" sz="2000" dirty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86" name="Group 566"/>
          <p:cNvGrpSpPr>
            <a:grpSpLocks/>
          </p:cNvGrpSpPr>
          <p:nvPr/>
        </p:nvGrpSpPr>
        <p:grpSpPr bwMode="auto">
          <a:xfrm>
            <a:off x="5755003" y="1969847"/>
            <a:ext cx="555625" cy="555625"/>
            <a:chOff x="834" y="3100"/>
            <a:chExt cx="350" cy="350"/>
          </a:xfrm>
        </p:grpSpPr>
        <p:sp>
          <p:nvSpPr>
            <p:cNvPr id="87" name="Oval 567"/>
            <p:cNvSpPr>
              <a:spLocks noChangeArrowheads="1"/>
            </p:cNvSpPr>
            <p:nvPr/>
          </p:nvSpPr>
          <p:spPr bwMode="auto">
            <a:xfrm>
              <a:off x="834" y="3100"/>
              <a:ext cx="350" cy="350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88" name="Freeform 568"/>
            <p:cNvSpPr>
              <a:spLocks/>
            </p:cNvSpPr>
            <p:nvPr/>
          </p:nvSpPr>
          <p:spPr bwMode="auto">
            <a:xfrm>
              <a:off x="868" y="3155"/>
              <a:ext cx="24" cy="86"/>
            </a:xfrm>
            <a:custGeom>
              <a:avLst/>
              <a:gdLst>
                <a:gd name="T0" fmla="*/ 6 w 24"/>
                <a:gd name="T1" fmla="*/ 19 h 86"/>
                <a:gd name="T2" fmla="*/ 0 w 24"/>
                <a:gd name="T3" fmla="*/ 80 h 86"/>
                <a:gd name="T4" fmla="*/ 12 w 24"/>
                <a:gd name="T5" fmla="*/ 86 h 86"/>
                <a:gd name="T6" fmla="*/ 18 w 24"/>
                <a:gd name="T7" fmla="*/ 86 h 86"/>
                <a:gd name="T8" fmla="*/ 24 w 24"/>
                <a:gd name="T9" fmla="*/ 55 h 86"/>
                <a:gd name="T10" fmla="*/ 24 w 24"/>
                <a:gd name="T11" fmla="*/ 0 h 86"/>
                <a:gd name="T12" fmla="*/ 6 w 24"/>
                <a:gd name="T13" fmla="*/ 19 h 86"/>
                <a:gd name="T14" fmla="*/ 6 w 24"/>
                <a:gd name="T15" fmla="*/ 19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86"/>
                <a:gd name="T26" fmla="*/ 24 w 24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86">
                  <a:moveTo>
                    <a:pt x="6" y="19"/>
                  </a:moveTo>
                  <a:lnTo>
                    <a:pt x="0" y="80"/>
                  </a:lnTo>
                  <a:lnTo>
                    <a:pt x="12" y="86"/>
                  </a:lnTo>
                  <a:lnTo>
                    <a:pt x="18" y="86"/>
                  </a:lnTo>
                  <a:lnTo>
                    <a:pt x="24" y="55"/>
                  </a:lnTo>
                  <a:lnTo>
                    <a:pt x="24" y="0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89" name="Freeform 569"/>
            <p:cNvSpPr>
              <a:spLocks/>
            </p:cNvSpPr>
            <p:nvPr/>
          </p:nvSpPr>
          <p:spPr bwMode="auto">
            <a:xfrm>
              <a:off x="911" y="3125"/>
              <a:ext cx="24" cy="122"/>
            </a:xfrm>
            <a:custGeom>
              <a:avLst/>
              <a:gdLst>
                <a:gd name="T0" fmla="*/ 0 w 24"/>
                <a:gd name="T1" fmla="*/ 12 h 122"/>
                <a:gd name="T2" fmla="*/ 0 w 24"/>
                <a:gd name="T3" fmla="*/ 116 h 122"/>
                <a:gd name="T4" fmla="*/ 12 w 24"/>
                <a:gd name="T5" fmla="*/ 122 h 122"/>
                <a:gd name="T6" fmla="*/ 18 w 24"/>
                <a:gd name="T7" fmla="*/ 116 h 122"/>
                <a:gd name="T8" fmla="*/ 24 w 24"/>
                <a:gd name="T9" fmla="*/ 0 h 122"/>
                <a:gd name="T10" fmla="*/ 0 w 24"/>
                <a:gd name="T11" fmla="*/ 1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2"/>
                <a:gd name="T20" fmla="*/ 24 w 24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2">
                  <a:moveTo>
                    <a:pt x="0" y="12"/>
                  </a:moveTo>
                  <a:lnTo>
                    <a:pt x="0" y="116"/>
                  </a:lnTo>
                  <a:lnTo>
                    <a:pt x="12" y="122"/>
                  </a:lnTo>
                  <a:lnTo>
                    <a:pt x="18" y="116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0" name="Freeform 570"/>
            <p:cNvSpPr>
              <a:spLocks/>
            </p:cNvSpPr>
            <p:nvPr/>
          </p:nvSpPr>
          <p:spPr bwMode="auto">
            <a:xfrm>
              <a:off x="947" y="3106"/>
              <a:ext cx="31" cy="154"/>
            </a:xfrm>
            <a:custGeom>
              <a:avLst/>
              <a:gdLst>
                <a:gd name="T0" fmla="*/ 7 w 31"/>
                <a:gd name="T1" fmla="*/ 6 h 154"/>
                <a:gd name="T2" fmla="*/ 0 w 31"/>
                <a:gd name="T3" fmla="*/ 141 h 154"/>
                <a:gd name="T4" fmla="*/ 13 w 31"/>
                <a:gd name="T5" fmla="*/ 154 h 154"/>
                <a:gd name="T6" fmla="*/ 19 w 31"/>
                <a:gd name="T7" fmla="*/ 147 h 154"/>
                <a:gd name="T8" fmla="*/ 25 w 31"/>
                <a:gd name="T9" fmla="*/ 123 h 154"/>
                <a:gd name="T10" fmla="*/ 31 w 31"/>
                <a:gd name="T11" fmla="*/ 0 h 154"/>
                <a:gd name="T12" fmla="*/ 7 w 31"/>
                <a:gd name="T13" fmla="*/ 6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54"/>
                <a:gd name="T23" fmla="*/ 31 w 3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54">
                  <a:moveTo>
                    <a:pt x="7" y="6"/>
                  </a:moveTo>
                  <a:lnTo>
                    <a:pt x="0" y="141"/>
                  </a:lnTo>
                  <a:lnTo>
                    <a:pt x="13" y="154"/>
                  </a:lnTo>
                  <a:lnTo>
                    <a:pt x="19" y="147"/>
                  </a:lnTo>
                  <a:lnTo>
                    <a:pt x="25" y="123"/>
                  </a:lnTo>
                  <a:lnTo>
                    <a:pt x="31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1" name="Freeform 571"/>
            <p:cNvSpPr>
              <a:spLocks/>
            </p:cNvSpPr>
            <p:nvPr/>
          </p:nvSpPr>
          <p:spPr bwMode="auto">
            <a:xfrm>
              <a:off x="997" y="3106"/>
              <a:ext cx="42" cy="172"/>
            </a:xfrm>
            <a:custGeom>
              <a:avLst/>
              <a:gdLst>
                <a:gd name="T0" fmla="*/ 0 w 42"/>
                <a:gd name="T1" fmla="*/ 0 h 172"/>
                <a:gd name="T2" fmla="*/ 0 w 42"/>
                <a:gd name="T3" fmla="*/ 147 h 172"/>
                <a:gd name="T4" fmla="*/ 0 w 42"/>
                <a:gd name="T5" fmla="*/ 166 h 172"/>
                <a:gd name="T6" fmla="*/ 12 w 42"/>
                <a:gd name="T7" fmla="*/ 172 h 172"/>
                <a:gd name="T8" fmla="*/ 18 w 42"/>
                <a:gd name="T9" fmla="*/ 160 h 172"/>
                <a:gd name="T10" fmla="*/ 42 w 42"/>
                <a:gd name="T11" fmla="*/ 0 h 172"/>
                <a:gd name="T12" fmla="*/ 0 w 42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72"/>
                <a:gd name="T23" fmla="*/ 42 w 42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72">
                  <a:moveTo>
                    <a:pt x="0" y="0"/>
                  </a:moveTo>
                  <a:lnTo>
                    <a:pt x="0" y="147"/>
                  </a:lnTo>
                  <a:lnTo>
                    <a:pt x="0" y="166"/>
                  </a:lnTo>
                  <a:lnTo>
                    <a:pt x="12" y="172"/>
                  </a:lnTo>
                  <a:lnTo>
                    <a:pt x="18" y="160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2" name="Freeform 572"/>
            <p:cNvSpPr>
              <a:spLocks/>
            </p:cNvSpPr>
            <p:nvPr/>
          </p:nvSpPr>
          <p:spPr bwMode="auto">
            <a:xfrm>
              <a:off x="1046" y="3118"/>
              <a:ext cx="61" cy="50"/>
            </a:xfrm>
            <a:custGeom>
              <a:avLst/>
              <a:gdLst>
                <a:gd name="T0" fmla="*/ 43 w 61"/>
                <a:gd name="T1" fmla="*/ 0 h 50"/>
                <a:gd name="T2" fmla="*/ 12 w 61"/>
                <a:gd name="T3" fmla="*/ 31 h 50"/>
                <a:gd name="T4" fmla="*/ 0 w 61"/>
                <a:gd name="T5" fmla="*/ 43 h 50"/>
                <a:gd name="T6" fmla="*/ 12 w 61"/>
                <a:gd name="T7" fmla="*/ 50 h 50"/>
                <a:gd name="T8" fmla="*/ 18 w 61"/>
                <a:gd name="T9" fmla="*/ 50 h 50"/>
                <a:gd name="T10" fmla="*/ 61 w 61"/>
                <a:gd name="T11" fmla="*/ 19 h 50"/>
                <a:gd name="T12" fmla="*/ 43 w 6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50"/>
                <a:gd name="T23" fmla="*/ 61 w 6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50">
                  <a:moveTo>
                    <a:pt x="43" y="0"/>
                  </a:moveTo>
                  <a:lnTo>
                    <a:pt x="12" y="31"/>
                  </a:lnTo>
                  <a:lnTo>
                    <a:pt x="0" y="43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61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3" name="Freeform 573"/>
            <p:cNvSpPr>
              <a:spLocks/>
            </p:cNvSpPr>
            <p:nvPr/>
          </p:nvSpPr>
          <p:spPr bwMode="auto">
            <a:xfrm>
              <a:off x="1076" y="3149"/>
              <a:ext cx="62" cy="49"/>
            </a:xfrm>
            <a:custGeom>
              <a:avLst/>
              <a:gdLst>
                <a:gd name="T0" fmla="*/ 43 w 62"/>
                <a:gd name="T1" fmla="*/ 0 h 49"/>
                <a:gd name="T2" fmla="*/ 0 w 62"/>
                <a:gd name="T3" fmla="*/ 31 h 49"/>
                <a:gd name="T4" fmla="*/ 0 w 62"/>
                <a:gd name="T5" fmla="*/ 43 h 49"/>
                <a:gd name="T6" fmla="*/ 6 w 62"/>
                <a:gd name="T7" fmla="*/ 49 h 49"/>
                <a:gd name="T8" fmla="*/ 43 w 62"/>
                <a:gd name="T9" fmla="*/ 31 h 49"/>
                <a:gd name="T10" fmla="*/ 62 w 62"/>
                <a:gd name="T11" fmla="*/ 19 h 49"/>
                <a:gd name="T12" fmla="*/ 43 w 62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9"/>
                <a:gd name="T23" fmla="*/ 62 w 6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9">
                  <a:moveTo>
                    <a:pt x="43" y="0"/>
                  </a:moveTo>
                  <a:lnTo>
                    <a:pt x="0" y="31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43" y="31"/>
                  </a:lnTo>
                  <a:lnTo>
                    <a:pt x="62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4" name="Freeform 574"/>
            <p:cNvSpPr>
              <a:spLocks/>
            </p:cNvSpPr>
            <p:nvPr/>
          </p:nvSpPr>
          <p:spPr bwMode="auto">
            <a:xfrm>
              <a:off x="1082" y="3180"/>
              <a:ext cx="80" cy="61"/>
            </a:xfrm>
            <a:custGeom>
              <a:avLst/>
              <a:gdLst>
                <a:gd name="T0" fmla="*/ 68 w 80"/>
                <a:gd name="T1" fmla="*/ 0 h 61"/>
                <a:gd name="T2" fmla="*/ 7 w 80"/>
                <a:gd name="T3" fmla="*/ 37 h 61"/>
                <a:gd name="T4" fmla="*/ 0 w 80"/>
                <a:gd name="T5" fmla="*/ 49 h 61"/>
                <a:gd name="T6" fmla="*/ 0 w 80"/>
                <a:gd name="T7" fmla="*/ 55 h 61"/>
                <a:gd name="T8" fmla="*/ 13 w 80"/>
                <a:gd name="T9" fmla="*/ 61 h 61"/>
                <a:gd name="T10" fmla="*/ 80 w 80"/>
                <a:gd name="T11" fmla="*/ 18 h 61"/>
                <a:gd name="T12" fmla="*/ 68 w 80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61"/>
                <a:gd name="T23" fmla="*/ 80 w 8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61">
                  <a:moveTo>
                    <a:pt x="68" y="0"/>
                  </a:moveTo>
                  <a:lnTo>
                    <a:pt x="7" y="37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13" y="61"/>
                  </a:lnTo>
                  <a:lnTo>
                    <a:pt x="80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5" name="Freeform 575"/>
            <p:cNvSpPr>
              <a:spLocks/>
            </p:cNvSpPr>
            <p:nvPr/>
          </p:nvSpPr>
          <p:spPr bwMode="auto">
            <a:xfrm>
              <a:off x="1101" y="3223"/>
              <a:ext cx="80" cy="61"/>
            </a:xfrm>
            <a:custGeom>
              <a:avLst/>
              <a:gdLst>
                <a:gd name="T0" fmla="*/ 73 w 80"/>
                <a:gd name="T1" fmla="*/ 0 h 61"/>
                <a:gd name="T2" fmla="*/ 6 w 80"/>
                <a:gd name="T3" fmla="*/ 37 h 61"/>
                <a:gd name="T4" fmla="*/ 0 w 80"/>
                <a:gd name="T5" fmla="*/ 49 h 61"/>
                <a:gd name="T6" fmla="*/ 6 w 80"/>
                <a:gd name="T7" fmla="*/ 61 h 61"/>
                <a:gd name="T8" fmla="*/ 18 w 80"/>
                <a:gd name="T9" fmla="*/ 61 h 61"/>
                <a:gd name="T10" fmla="*/ 80 w 80"/>
                <a:gd name="T11" fmla="*/ 24 h 61"/>
                <a:gd name="T12" fmla="*/ 73 w 80"/>
                <a:gd name="T13" fmla="*/ 6 h 61"/>
                <a:gd name="T14" fmla="*/ 73 w 80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1"/>
                <a:gd name="T26" fmla="*/ 80 w 8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1">
                  <a:moveTo>
                    <a:pt x="73" y="0"/>
                  </a:moveTo>
                  <a:lnTo>
                    <a:pt x="6" y="37"/>
                  </a:lnTo>
                  <a:lnTo>
                    <a:pt x="0" y="49"/>
                  </a:lnTo>
                  <a:lnTo>
                    <a:pt x="6" y="61"/>
                  </a:lnTo>
                  <a:lnTo>
                    <a:pt x="18" y="61"/>
                  </a:lnTo>
                  <a:lnTo>
                    <a:pt x="80" y="24"/>
                  </a:lnTo>
                  <a:lnTo>
                    <a:pt x="73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6" name="Freeform 576"/>
            <p:cNvSpPr>
              <a:spLocks/>
            </p:cNvSpPr>
            <p:nvPr/>
          </p:nvSpPr>
          <p:spPr bwMode="auto">
            <a:xfrm>
              <a:off x="1138" y="3266"/>
              <a:ext cx="43" cy="43"/>
            </a:xfrm>
            <a:custGeom>
              <a:avLst/>
              <a:gdLst>
                <a:gd name="T0" fmla="*/ 43 w 43"/>
                <a:gd name="T1" fmla="*/ 0 h 43"/>
                <a:gd name="T2" fmla="*/ 6 w 43"/>
                <a:gd name="T3" fmla="*/ 18 h 43"/>
                <a:gd name="T4" fmla="*/ 0 w 43"/>
                <a:gd name="T5" fmla="*/ 24 h 43"/>
                <a:gd name="T6" fmla="*/ 0 w 43"/>
                <a:gd name="T7" fmla="*/ 37 h 43"/>
                <a:gd name="T8" fmla="*/ 6 w 43"/>
                <a:gd name="T9" fmla="*/ 43 h 43"/>
                <a:gd name="T10" fmla="*/ 30 w 43"/>
                <a:gd name="T11" fmla="*/ 37 h 43"/>
                <a:gd name="T12" fmla="*/ 43 w 43"/>
                <a:gd name="T13" fmla="*/ 30 h 43"/>
                <a:gd name="T14" fmla="*/ 43 w 43"/>
                <a:gd name="T15" fmla="*/ 18 h 43"/>
                <a:gd name="T16" fmla="*/ 43 w 43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43"/>
                <a:gd name="T29" fmla="*/ 43 w 4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43">
                  <a:moveTo>
                    <a:pt x="43" y="0"/>
                  </a:moveTo>
                  <a:lnTo>
                    <a:pt x="6" y="18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43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7" name="Freeform 577"/>
            <p:cNvSpPr>
              <a:spLocks/>
            </p:cNvSpPr>
            <p:nvPr/>
          </p:nvSpPr>
          <p:spPr bwMode="auto">
            <a:xfrm>
              <a:off x="1052" y="3303"/>
              <a:ext cx="110" cy="61"/>
            </a:xfrm>
            <a:custGeom>
              <a:avLst/>
              <a:gdLst>
                <a:gd name="T0" fmla="*/ 110 w 110"/>
                <a:gd name="T1" fmla="*/ 42 h 61"/>
                <a:gd name="T2" fmla="*/ 12 w 110"/>
                <a:gd name="T3" fmla="*/ 0 h 61"/>
                <a:gd name="T4" fmla="*/ 6 w 110"/>
                <a:gd name="T5" fmla="*/ 0 h 61"/>
                <a:gd name="T6" fmla="*/ 0 w 110"/>
                <a:gd name="T7" fmla="*/ 18 h 61"/>
                <a:gd name="T8" fmla="*/ 12 w 110"/>
                <a:gd name="T9" fmla="*/ 24 h 61"/>
                <a:gd name="T10" fmla="*/ 104 w 110"/>
                <a:gd name="T11" fmla="*/ 61 h 61"/>
                <a:gd name="T12" fmla="*/ 110 w 110"/>
                <a:gd name="T13" fmla="*/ 49 h 61"/>
                <a:gd name="T14" fmla="*/ 110 w 110"/>
                <a:gd name="T15" fmla="*/ 42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61"/>
                <a:gd name="T26" fmla="*/ 110 w 11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61">
                  <a:moveTo>
                    <a:pt x="110" y="4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04" y="61"/>
                  </a:lnTo>
                  <a:lnTo>
                    <a:pt x="110" y="49"/>
                  </a:lnTo>
                  <a:lnTo>
                    <a:pt x="110" y="42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8" name="Freeform 578"/>
            <p:cNvSpPr>
              <a:spLocks/>
            </p:cNvSpPr>
            <p:nvPr/>
          </p:nvSpPr>
          <p:spPr bwMode="auto">
            <a:xfrm>
              <a:off x="1046" y="3333"/>
              <a:ext cx="104" cy="62"/>
            </a:xfrm>
            <a:custGeom>
              <a:avLst/>
              <a:gdLst>
                <a:gd name="T0" fmla="*/ 104 w 104"/>
                <a:gd name="T1" fmla="*/ 43 h 62"/>
                <a:gd name="T2" fmla="*/ 12 w 104"/>
                <a:gd name="T3" fmla="*/ 0 h 62"/>
                <a:gd name="T4" fmla="*/ 6 w 104"/>
                <a:gd name="T5" fmla="*/ 0 h 62"/>
                <a:gd name="T6" fmla="*/ 0 w 104"/>
                <a:gd name="T7" fmla="*/ 6 h 62"/>
                <a:gd name="T8" fmla="*/ 6 w 104"/>
                <a:gd name="T9" fmla="*/ 19 h 62"/>
                <a:gd name="T10" fmla="*/ 18 w 104"/>
                <a:gd name="T11" fmla="*/ 31 h 62"/>
                <a:gd name="T12" fmla="*/ 86 w 104"/>
                <a:gd name="T13" fmla="*/ 62 h 62"/>
                <a:gd name="T14" fmla="*/ 104 w 104"/>
                <a:gd name="T15" fmla="*/ 43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104" y="43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9"/>
                  </a:lnTo>
                  <a:lnTo>
                    <a:pt x="18" y="31"/>
                  </a:lnTo>
                  <a:lnTo>
                    <a:pt x="86" y="62"/>
                  </a:lnTo>
                  <a:lnTo>
                    <a:pt x="104" y="43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9" name="Freeform 579"/>
            <p:cNvSpPr>
              <a:spLocks/>
            </p:cNvSpPr>
            <p:nvPr/>
          </p:nvSpPr>
          <p:spPr bwMode="auto">
            <a:xfrm>
              <a:off x="1027" y="3364"/>
              <a:ext cx="92" cy="49"/>
            </a:xfrm>
            <a:custGeom>
              <a:avLst/>
              <a:gdLst>
                <a:gd name="T0" fmla="*/ 92 w 92"/>
                <a:gd name="T1" fmla="*/ 37 h 49"/>
                <a:gd name="T2" fmla="*/ 31 w 92"/>
                <a:gd name="T3" fmla="*/ 12 h 49"/>
                <a:gd name="T4" fmla="*/ 12 w 92"/>
                <a:gd name="T5" fmla="*/ 0 h 49"/>
                <a:gd name="T6" fmla="*/ 6 w 92"/>
                <a:gd name="T7" fmla="*/ 0 h 49"/>
                <a:gd name="T8" fmla="*/ 0 w 92"/>
                <a:gd name="T9" fmla="*/ 6 h 49"/>
                <a:gd name="T10" fmla="*/ 6 w 92"/>
                <a:gd name="T11" fmla="*/ 12 h 49"/>
                <a:gd name="T12" fmla="*/ 19 w 92"/>
                <a:gd name="T13" fmla="*/ 24 h 49"/>
                <a:gd name="T14" fmla="*/ 80 w 92"/>
                <a:gd name="T15" fmla="*/ 49 h 49"/>
                <a:gd name="T16" fmla="*/ 92 w 92"/>
                <a:gd name="T17" fmla="*/ 3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49"/>
                <a:gd name="T29" fmla="*/ 92 w 9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49">
                  <a:moveTo>
                    <a:pt x="92" y="37"/>
                  </a:moveTo>
                  <a:lnTo>
                    <a:pt x="31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9" y="24"/>
                  </a:lnTo>
                  <a:lnTo>
                    <a:pt x="80" y="49"/>
                  </a:lnTo>
                  <a:lnTo>
                    <a:pt x="92" y="37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0" name="Freeform 580"/>
            <p:cNvSpPr>
              <a:spLocks/>
            </p:cNvSpPr>
            <p:nvPr/>
          </p:nvSpPr>
          <p:spPr bwMode="auto">
            <a:xfrm>
              <a:off x="1027" y="3401"/>
              <a:ext cx="62" cy="37"/>
            </a:xfrm>
            <a:custGeom>
              <a:avLst/>
              <a:gdLst>
                <a:gd name="T0" fmla="*/ 62 w 62"/>
                <a:gd name="T1" fmla="*/ 24 h 37"/>
                <a:gd name="T2" fmla="*/ 31 w 62"/>
                <a:gd name="T3" fmla="*/ 12 h 37"/>
                <a:gd name="T4" fmla="*/ 0 w 62"/>
                <a:gd name="T5" fmla="*/ 0 h 37"/>
                <a:gd name="T6" fmla="*/ 0 w 62"/>
                <a:gd name="T7" fmla="*/ 6 h 37"/>
                <a:gd name="T8" fmla="*/ 0 w 62"/>
                <a:gd name="T9" fmla="*/ 12 h 37"/>
                <a:gd name="T10" fmla="*/ 31 w 62"/>
                <a:gd name="T11" fmla="*/ 37 h 37"/>
                <a:gd name="T12" fmla="*/ 49 w 62"/>
                <a:gd name="T13" fmla="*/ 30 h 37"/>
                <a:gd name="T14" fmla="*/ 62 w 62"/>
                <a:gd name="T15" fmla="*/ 24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37"/>
                <a:gd name="T26" fmla="*/ 62 w 6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37">
                  <a:moveTo>
                    <a:pt x="62" y="24"/>
                  </a:moveTo>
                  <a:lnTo>
                    <a:pt x="31" y="12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1" y="37"/>
                  </a:lnTo>
                  <a:lnTo>
                    <a:pt x="49" y="30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1" name="Freeform 581"/>
            <p:cNvSpPr>
              <a:spLocks/>
            </p:cNvSpPr>
            <p:nvPr/>
          </p:nvSpPr>
          <p:spPr bwMode="auto">
            <a:xfrm>
              <a:off x="954" y="3401"/>
              <a:ext cx="55" cy="43"/>
            </a:xfrm>
            <a:custGeom>
              <a:avLst/>
              <a:gdLst>
                <a:gd name="T0" fmla="*/ 24 w 55"/>
                <a:gd name="T1" fmla="*/ 43 h 43"/>
                <a:gd name="T2" fmla="*/ 55 w 55"/>
                <a:gd name="T3" fmla="*/ 12 h 43"/>
                <a:gd name="T4" fmla="*/ 55 w 55"/>
                <a:gd name="T5" fmla="*/ 0 h 43"/>
                <a:gd name="T6" fmla="*/ 49 w 55"/>
                <a:gd name="T7" fmla="*/ 0 h 43"/>
                <a:gd name="T8" fmla="*/ 43 w 55"/>
                <a:gd name="T9" fmla="*/ 0 h 43"/>
                <a:gd name="T10" fmla="*/ 0 w 55"/>
                <a:gd name="T11" fmla="*/ 37 h 43"/>
                <a:gd name="T12" fmla="*/ 12 w 55"/>
                <a:gd name="T13" fmla="*/ 43 h 43"/>
                <a:gd name="T14" fmla="*/ 24 w 55"/>
                <a:gd name="T15" fmla="*/ 4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43"/>
                <a:gd name="T26" fmla="*/ 55 w 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43">
                  <a:moveTo>
                    <a:pt x="24" y="43"/>
                  </a:moveTo>
                  <a:lnTo>
                    <a:pt x="55" y="1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0" y="37"/>
                  </a:lnTo>
                  <a:lnTo>
                    <a:pt x="12" y="43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2" name="Freeform 582"/>
            <p:cNvSpPr>
              <a:spLocks/>
            </p:cNvSpPr>
            <p:nvPr/>
          </p:nvSpPr>
          <p:spPr bwMode="auto">
            <a:xfrm>
              <a:off x="904" y="3327"/>
              <a:ext cx="123" cy="98"/>
            </a:xfrm>
            <a:custGeom>
              <a:avLst/>
              <a:gdLst>
                <a:gd name="T0" fmla="*/ 31 w 123"/>
                <a:gd name="T1" fmla="*/ 98 h 98"/>
                <a:gd name="T2" fmla="*/ 86 w 123"/>
                <a:gd name="T3" fmla="*/ 43 h 98"/>
                <a:gd name="T4" fmla="*/ 117 w 123"/>
                <a:gd name="T5" fmla="*/ 12 h 98"/>
                <a:gd name="T6" fmla="*/ 123 w 123"/>
                <a:gd name="T7" fmla="*/ 6 h 98"/>
                <a:gd name="T8" fmla="*/ 111 w 123"/>
                <a:gd name="T9" fmla="*/ 6 h 98"/>
                <a:gd name="T10" fmla="*/ 105 w 123"/>
                <a:gd name="T11" fmla="*/ 0 h 98"/>
                <a:gd name="T12" fmla="*/ 93 w 123"/>
                <a:gd name="T13" fmla="*/ 6 h 98"/>
                <a:gd name="T14" fmla="*/ 0 w 123"/>
                <a:gd name="T15" fmla="*/ 80 h 98"/>
                <a:gd name="T16" fmla="*/ 13 w 123"/>
                <a:gd name="T17" fmla="*/ 92 h 98"/>
                <a:gd name="T18" fmla="*/ 31 w 123"/>
                <a:gd name="T19" fmla="*/ 98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98"/>
                <a:gd name="T32" fmla="*/ 123 w 123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98">
                  <a:moveTo>
                    <a:pt x="31" y="98"/>
                  </a:moveTo>
                  <a:lnTo>
                    <a:pt x="86" y="43"/>
                  </a:lnTo>
                  <a:lnTo>
                    <a:pt x="117" y="12"/>
                  </a:lnTo>
                  <a:lnTo>
                    <a:pt x="123" y="6"/>
                  </a:lnTo>
                  <a:lnTo>
                    <a:pt x="111" y="6"/>
                  </a:lnTo>
                  <a:lnTo>
                    <a:pt x="105" y="0"/>
                  </a:lnTo>
                  <a:lnTo>
                    <a:pt x="93" y="6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3" name="Freeform 583"/>
            <p:cNvSpPr>
              <a:spLocks/>
            </p:cNvSpPr>
            <p:nvPr/>
          </p:nvSpPr>
          <p:spPr bwMode="auto">
            <a:xfrm>
              <a:off x="868" y="3296"/>
              <a:ext cx="122" cy="99"/>
            </a:xfrm>
            <a:custGeom>
              <a:avLst/>
              <a:gdLst>
                <a:gd name="T0" fmla="*/ 24 w 122"/>
                <a:gd name="T1" fmla="*/ 99 h 99"/>
                <a:gd name="T2" fmla="*/ 122 w 122"/>
                <a:gd name="T3" fmla="*/ 13 h 99"/>
                <a:gd name="T4" fmla="*/ 122 w 122"/>
                <a:gd name="T5" fmla="*/ 0 h 99"/>
                <a:gd name="T6" fmla="*/ 110 w 122"/>
                <a:gd name="T7" fmla="*/ 0 h 99"/>
                <a:gd name="T8" fmla="*/ 98 w 122"/>
                <a:gd name="T9" fmla="*/ 7 h 99"/>
                <a:gd name="T10" fmla="*/ 0 w 122"/>
                <a:gd name="T11" fmla="*/ 74 h 99"/>
                <a:gd name="T12" fmla="*/ 12 w 122"/>
                <a:gd name="T13" fmla="*/ 92 h 99"/>
                <a:gd name="T14" fmla="*/ 24 w 122"/>
                <a:gd name="T15" fmla="*/ 99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99"/>
                <a:gd name="T26" fmla="*/ 122 w 122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99">
                  <a:moveTo>
                    <a:pt x="24" y="99"/>
                  </a:moveTo>
                  <a:lnTo>
                    <a:pt x="122" y="13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8" y="7"/>
                  </a:lnTo>
                  <a:lnTo>
                    <a:pt x="0" y="74"/>
                  </a:lnTo>
                  <a:lnTo>
                    <a:pt x="12" y="92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4" name="Freeform 584"/>
            <p:cNvSpPr>
              <a:spLocks/>
            </p:cNvSpPr>
            <p:nvPr/>
          </p:nvSpPr>
          <p:spPr bwMode="auto">
            <a:xfrm>
              <a:off x="874" y="3376"/>
              <a:ext cx="18" cy="19"/>
            </a:xfrm>
            <a:custGeom>
              <a:avLst/>
              <a:gdLst>
                <a:gd name="T0" fmla="*/ 18 w 18"/>
                <a:gd name="T1" fmla="*/ 19 h 19"/>
                <a:gd name="T2" fmla="*/ 0 w 18"/>
                <a:gd name="T3" fmla="*/ 0 h 19"/>
                <a:gd name="T4" fmla="*/ 18 w 18"/>
                <a:gd name="T5" fmla="*/ 19 h 19"/>
                <a:gd name="T6" fmla="*/ 0 60000 65536"/>
                <a:gd name="T7" fmla="*/ 0 60000 65536"/>
                <a:gd name="T8" fmla="*/ 0 60000 65536"/>
                <a:gd name="T9" fmla="*/ 0 w 18"/>
                <a:gd name="T10" fmla="*/ 0 h 19"/>
                <a:gd name="T11" fmla="*/ 18 w 1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9">
                  <a:moveTo>
                    <a:pt x="18" y="19"/>
                  </a:moveTo>
                  <a:lnTo>
                    <a:pt x="0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5" name="Line 585"/>
            <p:cNvSpPr>
              <a:spLocks noChangeShapeType="1"/>
            </p:cNvSpPr>
            <p:nvPr/>
          </p:nvSpPr>
          <p:spPr bwMode="auto">
            <a:xfrm flipH="1" flipV="1">
              <a:off x="874" y="3376"/>
              <a:ext cx="18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6" name="Line 586"/>
            <p:cNvSpPr>
              <a:spLocks noChangeShapeType="1"/>
            </p:cNvSpPr>
            <p:nvPr/>
          </p:nvSpPr>
          <p:spPr bwMode="auto">
            <a:xfrm flipH="1" flipV="1">
              <a:off x="874" y="3376"/>
              <a:ext cx="18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7" name="Freeform 587"/>
            <p:cNvSpPr>
              <a:spLocks/>
            </p:cNvSpPr>
            <p:nvPr/>
          </p:nvSpPr>
          <p:spPr bwMode="auto">
            <a:xfrm>
              <a:off x="849" y="3272"/>
              <a:ext cx="98" cy="86"/>
            </a:xfrm>
            <a:custGeom>
              <a:avLst/>
              <a:gdLst>
                <a:gd name="T0" fmla="*/ 13 w 98"/>
                <a:gd name="T1" fmla="*/ 86 h 86"/>
                <a:gd name="T2" fmla="*/ 92 w 98"/>
                <a:gd name="T3" fmla="*/ 18 h 86"/>
                <a:gd name="T4" fmla="*/ 98 w 98"/>
                <a:gd name="T5" fmla="*/ 6 h 86"/>
                <a:gd name="T6" fmla="*/ 98 w 98"/>
                <a:gd name="T7" fmla="*/ 0 h 86"/>
                <a:gd name="T8" fmla="*/ 80 w 98"/>
                <a:gd name="T9" fmla="*/ 0 h 86"/>
                <a:gd name="T10" fmla="*/ 0 w 98"/>
                <a:gd name="T11" fmla="*/ 55 h 86"/>
                <a:gd name="T12" fmla="*/ 6 w 98"/>
                <a:gd name="T13" fmla="*/ 73 h 86"/>
                <a:gd name="T14" fmla="*/ 13 w 98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86"/>
                <a:gd name="T26" fmla="*/ 98 w 98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86">
                  <a:moveTo>
                    <a:pt x="13" y="86"/>
                  </a:moveTo>
                  <a:lnTo>
                    <a:pt x="92" y="18"/>
                  </a:lnTo>
                  <a:lnTo>
                    <a:pt x="98" y="6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0" y="55"/>
                  </a:lnTo>
                  <a:lnTo>
                    <a:pt x="6" y="73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8" name="Freeform 588"/>
            <p:cNvSpPr>
              <a:spLocks/>
            </p:cNvSpPr>
            <p:nvPr/>
          </p:nvSpPr>
          <p:spPr bwMode="auto">
            <a:xfrm>
              <a:off x="837" y="3253"/>
              <a:ext cx="67" cy="50"/>
            </a:xfrm>
            <a:custGeom>
              <a:avLst/>
              <a:gdLst>
                <a:gd name="T0" fmla="*/ 6 w 67"/>
                <a:gd name="T1" fmla="*/ 50 h 50"/>
                <a:gd name="T2" fmla="*/ 67 w 67"/>
                <a:gd name="T3" fmla="*/ 13 h 50"/>
                <a:gd name="T4" fmla="*/ 67 w 67"/>
                <a:gd name="T5" fmla="*/ 0 h 50"/>
                <a:gd name="T6" fmla="*/ 61 w 67"/>
                <a:gd name="T7" fmla="*/ 0 h 50"/>
                <a:gd name="T8" fmla="*/ 49 w 67"/>
                <a:gd name="T9" fmla="*/ 0 h 50"/>
                <a:gd name="T10" fmla="*/ 6 w 67"/>
                <a:gd name="T11" fmla="*/ 31 h 50"/>
                <a:gd name="T12" fmla="*/ 0 w 67"/>
                <a:gd name="T13" fmla="*/ 43 h 50"/>
                <a:gd name="T14" fmla="*/ 6 w 67"/>
                <a:gd name="T15" fmla="*/ 5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50"/>
                <a:gd name="T26" fmla="*/ 67 w 67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50">
                  <a:moveTo>
                    <a:pt x="6" y="50"/>
                  </a:moveTo>
                  <a:lnTo>
                    <a:pt x="67" y="13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6" y="31"/>
                  </a:lnTo>
                  <a:lnTo>
                    <a:pt x="0" y="43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9" name="Freeform 589"/>
            <p:cNvSpPr>
              <a:spLocks/>
            </p:cNvSpPr>
            <p:nvPr/>
          </p:nvSpPr>
          <p:spPr bwMode="auto">
            <a:xfrm>
              <a:off x="1033" y="3198"/>
              <a:ext cx="31" cy="105"/>
            </a:xfrm>
            <a:custGeom>
              <a:avLst/>
              <a:gdLst>
                <a:gd name="T0" fmla="*/ 13 w 31"/>
                <a:gd name="T1" fmla="*/ 105 h 105"/>
                <a:gd name="T2" fmla="*/ 25 w 31"/>
                <a:gd name="T3" fmla="*/ 80 h 105"/>
                <a:gd name="T4" fmla="*/ 31 w 31"/>
                <a:gd name="T5" fmla="*/ 55 h 105"/>
                <a:gd name="T6" fmla="*/ 31 w 31"/>
                <a:gd name="T7" fmla="*/ 19 h 105"/>
                <a:gd name="T8" fmla="*/ 25 w 31"/>
                <a:gd name="T9" fmla="*/ 0 h 105"/>
                <a:gd name="T10" fmla="*/ 19 w 31"/>
                <a:gd name="T11" fmla="*/ 0 h 105"/>
                <a:gd name="T12" fmla="*/ 13 w 31"/>
                <a:gd name="T13" fmla="*/ 6 h 105"/>
                <a:gd name="T14" fmla="*/ 6 w 31"/>
                <a:gd name="T15" fmla="*/ 31 h 105"/>
                <a:gd name="T16" fmla="*/ 0 w 31"/>
                <a:gd name="T17" fmla="*/ 68 h 105"/>
                <a:gd name="T18" fmla="*/ 0 w 31"/>
                <a:gd name="T19" fmla="*/ 92 h 105"/>
                <a:gd name="T20" fmla="*/ 13 w 31"/>
                <a:gd name="T21" fmla="*/ 105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5"/>
                <a:gd name="T35" fmla="*/ 31 w 31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5">
                  <a:moveTo>
                    <a:pt x="13" y="105"/>
                  </a:moveTo>
                  <a:lnTo>
                    <a:pt x="25" y="80"/>
                  </a:lnTo>
                  <a:lnTo>
                    <a:pt x="31" y="55"/>
                  </a:lnTo>
                  <a:lnTo>
                    <a:pt x="31" y="19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13" y="1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10" name="Rectangle 615"/>
          <p:cNvSpPr>
            <a:spLocks noChangeArrowheads="1"/>
          </p:cNvSpPr>
          <p:nvPr/>
        </p:nvSpPr>
        <p:spPr bwMode="auto">
          <a:xfrm>
            <a:off x="6393178" y="2082560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777777"/>
                </a:solidFill>
                <a:latin typeface="Times"/>
                <a:cs typeface="Times"/>
              </a:rPr>
              <a:t>pearlite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111" name="Freeform 616"/>
          <p:cNvSpPr>
            <a:spLocks/>
          </p:cNvSpPr>
          <p:nvPr/>
        </p:nvSpPr>
        <p:spPr bwMode="auto">
          <a:xfrm>
            <a:off x="6169341" y="1984135"/>
            <a:ext cx="214313" cy="350838"/>
          </a:xfrm>
          <a:custGeom>
            <a:avLst/>
            <a:gdLst>
              <a:gd name="T0" fmla="*/ 0 w 135"/>
              <a:gd name="T1" fmla="*/ 6 h 221"/>
              <a:gd name="T2" fmla="*/ 12 w 135"/>
              <a:gd name="T3" fmla="*/ 0 h 221"/>
              <a:gd name="T4" fmla="*/ 31 w 135"/>
              <a:gd name="T5" fmla="*/ 6 h 221"/>
              <a:gd name="T6" fmla="*/ 49 w 135"/>
              <a:gd name="T7" fmla="*/ 25 h 221"/>
              <a:gd name="T8" fmla="*/ 73 w 135"/>
              <a:gd name="T9" fmla="*/ 56 h 221"/>
              <a:gd name="T10" fmla="*/ 86 w 135"/>
              <a:gd name="T11" fmla="*/ 80 h 221"/>
              <a:gd name="T12" fmla="*/ 92 w 135"/>
              <a:gd name="T13" fmla="*/ 98 h 221"/>
              <a:gd name="T14" fmla="*/ 104 w 135"/>
              <a:gd name="T15" fmla="*/ 117 h 221"/>
              <a:gd name="T16" fmla="*/ 116 w 135"/>
              <a:gd name="T17" fmla="*/ 129 h 221"/>
              <a:gd name="T18" fmla="*/ 135 w 135"/>
              <a:gd name="T19" fmla="*/ 135 h 221"/>
              <a:gd name="T20" fmla="*/ 123 w 135"/>
              <a:gd name="T21" fmla="*/ 141 h 221"/>
              <a:gd name="T22" fmla="*/ 110 w 135"/>
              <a:gd name="T23" fmla="*/ 154 h 221"/>
              <a:gd name="T24" fmla="*/ 104 w 135"/>
              <a:gd name="T25" fmla="*/ 172 h 221"/>
              <a:gd name="T26" fmla="*/ 104 w 135"/>
              <a:gd name="T27" fmla="*/ 197 h 221"/>
              <a:gd name="T28" fmla="*/ 98 w 135"/>
              <a:gd name="T29" fmla="*/ 215 h 221"/>
              <a:gd name="T30" fmla="*/ 92 w 135"/>
              <a:gd name="T31" fmla="*/ 221 h 221"/>
              <a:gd name="T32" fmla="*/ 92 w 135"/>
              <a:gd name="T33" fmla="*/ 221 h 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221"/>
              <a:gd name="T53" fmla="*/ 135 w 135"/>
              <a:gd name="T54" fmla="*/ 221 h 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221">
                <a:moveTo>
                  <a:pt x="0" y="6"/>
                </a:moveTo>
                <a:lnTo>
                  <a:pt x="12" y="0"/>
                </a:lnTo>
                <a:lnTo>
                  <a:pt x="31" y="6"/>
                </a:lnTo>
                <a:lnTo>
                  <a:pt x="49" y="25"/>
                </a:lnTo>
                <a:lnTo>
                  <a:pt x="73" y="56"/>
                </a:lnTo>
                <a:lnTo>
                  <a:pt x="86" y="80"/>
                </a:lnTo>
                <a:lnTo>
                  <a:pt x="92" y="98"/>
                </a:lnTo>
                <a:lnTo>
                  <a:pt x="104" y="117"/>
                </a:lnTo>
                <a:lnTo>
                  <a:pt x="116" y="129"/>
                </a:lnTo>
                <a:lnTo>
                  <a:pt x="135" y="135"/>
                </a:lnTo>
                <a:lnTo>
                  <a:pt x="123" y="141"/>
                </a:lnTo>
                <a:lnTo>
                  <a:pt x="110" y="154"/>
                </a:lnTo>
                <a:lnTo>
                  <a:pt x="104" y="172"/>
                </a:lnTo>
                <a:lnTo>
                  <a:pt x="104" y="197"/>
                </a:lnTo>
                <a:lnTo>
                  <a:pt x="98" y="215"/>
                </a:lnTo>
                <a:lnTo>
                  <a:pt x="92" y="221"/>
                </a:lnTo>
              </a:path>
            </a:pathLst>
          </a:custGeom>
          <a:noFill/>
          <a:ln w="19050">
            <a:solidFill>
              <a:srgbClr val="77777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grpSp>
        <p:nvGrpSpPr>
          <p:cNvPr id="112" name="Group 617"/>
          <p:cNvGrpSpPr>
            <a:grpSpLocks/>
          </p:cNvGrpSpPr>
          <p:nvPr/>
        </p:nvGrpSpPr>
        <p:grpSpPr bwMode="auto">
          <a:xfrm>
            <a:off x="5759766" y="1974610"/>
            <a:ext cx="536575" cy="536575"/>
            <a:chOff x="837" y="3103"/>
            <a:chExt cx="338" cy="338"/>
          </a:xfrm>
        </p:grpSpPr>
        <p:sp>
          <p:nvSpPr>
            <p:cNvPr id="113" name="Freeform 618"/>
            <p:cNvSpPr>
              <a:spLocks/>
            </p:cNvSpPr>
            <p:nvPr/>
          </p:nvSpPr>
          <p:spPr bwMode="auto">
            <a:xfrm>
              <a:off x="1003" y="3103"/>
              <a:ext cx="172" cy="258"/>
            </a:xfrm>
            <a:custGeom>
              <a:avLst/>
              <a:gdLst>
                <a:gd name="T0" fmla="*/ 61 w 172"/>
                <a:gd name="T1" fmla="*/ 6 h 258"/>
                <a:gd name="T2" fmla="*/ 80 w 172"/>
                <a:gd name="T3" fmla="*/ 37 h 258"/>
                <a:gd name="T4" fmla="*/ 86 w 172"/>
                <a:gd name="T5" fmla="*/ 62 h 258"/>
                <a:gd name="T6" fmla="*/ 92 w 172"/>
                <a:gd name="T7" fmla="*/ 123 h 258"/>
                <a:gd name="T8" fmla="*/ 110 w 172"/>
                <a:gd name="T9" fmla="*/ 178 h 258"/>
                <a:gd name="T10" fmla="*/ 123 w 172"/>
                <a:gd name="T11" fmla="*/ 197 h 258"/>
                <a:gd name="T12" fmla="*/ 172 w 172"/>
                <a:gd name="T13" fmla="*/ 221 h 258"/>
                <a:gd name="T14" fmla="*/ 159 w 172"/>
                <a:gd name="T15" fmla="*/ 246 h 258"/>
                <a:gd name="T16" fmla="*/ 153 w 172"/>
                <a:gd name="T17" fmla="*/ 258 h 258"/>
                <a:gd name="T18" fmla="*/ 141 w 172"/>
                <a:gd name="T19" fmla="*/ 246 h 258"/>
                <a:gd name="T20" fmla="*/ 129 w 172"/>
                <a:gd name="T21" fmla="*/ 233 h 258"/>
                <a:gd name="T22" fmla="*/ 116 w 172"/>
                <a:gd name="T23" fmla="*/ 227 h 258"/>
                <a:gd name="T24" fmla="*/ 92 w 172"/>
                <a:gd name="T25" fmla="*/ 221 h 258"/>
                <a:gd name="T26" fmla="*/ 80 w 172"/>
                <a:gd name="T27" fmla="*/ 215 h 258"/>
                <a:gd name="T28" fmla="*/ 67 w 172"/>
                <a:gd name="T29" fmla="*/ 203 h 258"/>
                <a:gd name="T30" fmla="*/ 55 w 172"/>
                <a:gd name="T31" fmla="*/ 178 h 258"/>
                <a:gd name="T32" fmla="*/ 43 w 172"/>
                <a:gd name="T33" fmla="*/ 135 h 258"/>
                <a:gd name="T34" fmla="*/ 30 w 172"/>
                <a:gd name="T35" fmla="*/ 98 h 258"/>
                <a:gd name="T36" fmla="*/ 24 w 172"/>
                <a:gd name="T37" fmla="*/ 86 h 258"/>
                <a:gd name="T38" fmla="*/ 6 w 172"/>
                <a:gd name="T39" fmla="*/ 74 h 258"/>
                <a:gd name="T40" fmla="*/ 6 w 172"/>
                <a:gd name="T41" fmla="*/ 49 h 258"/>
                <a:gd name="T42" fmla="*/ 6 w 172"/>
                <a:gd name="T43" fmla="*/ 25 h 258"/>
                <a:gd name="T44" fmla="*/ 0 w 172"/>
                <a:gd name="T45" fmla="*/ 0 h 258"/>
                <a:gd name="T46" fmla="*/ 30 w 172"/>
                <a:gd name="T47" fmla="*/ 0 h 258"/>
                <a:gd name="T48" fmla="*/ 61 w 172"/>
                <a:gd name="T49" fmla="*/ 6 h 2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2"/>
                <a:gd name="T76" fmla="*/ 0 h 258"/>
                <a:gd name="T77" fmla="*/ 172 w 172"/>
                <a:gd name="T78" fmla="*/ 258 h 2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2" h="258">
                  <a:moveTo>
                    <a:pt x="61" y="6"/>
                  </a:moveTo>
                  <a:lnTo>
                    <a:pt x="80" y="37"/>
                  </a:lnTo>
                  <a:lnTo>
                    <a:pt x="86" y="62"/>
                  </a:lnTo>
                  <a:lnTo>
                    <a:pt x="92" y="123"/>
                  </a:lnTo>
                  <a:lnTo>
                    <a:pt x="110" y="178"/>
                  </a:lnTo>
                  <a:lnTo>
                    <a:pt x="123" y="197"/>
                  </a:lnTo>
                  <a:lnTo>
                    <a:pt x="172" y="221"/>
                  </a:lnTo>
                  <a:lnTo>
                    <a:pt x="159" y="246"/>
                  </a:lnTo>
                  <a:lnTo>
                    <a:pt x="153" y="258"/>
                  </a:lnTo>
                  <a:lnTo>
                    <a:pt x="141" y="246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92" y="221"/>
                  </a:lnTo>
                  <a:lnTo>
                    <a:pt x="80" y="215"/>
                  </a:lnTo>
                  <a:lnTo>
                    <a:pt x="67" y="203"/>
                  </a:lnTo>
                  <a:lnTo>
                    <a:pt x="55" y="178"/>
                  </a:lnTo>
                  <a:lnTo>
                    <a:pt x="43" y="135"/>
                  </a:lnTo>
                  <a:lnTo>
                    <a:pt x="30" y="98"/>
                  </a:lnTo>
                  <a:lnTo>
                    <a:pt x="24" y="86"/>
                  </a:lnTo>
                  <a:lnTo>
                    <a:pt x="6" y="74"/>
                  </a:lnTo>
                  <a:lnTo>
                    <a:pt x="6" y="49"/>
                  </a:lnTo>
                  <a:lnTo>
                    <a:pt x="6" y="2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4" name="Freeform 619"/>
            <p:cNvSpPr>
              <a:spLocks/>
            </p:cNvSpPr>
            <p:nvPr/>
          </p:nvSpPr>
          <p:spPr bwMode="auto">
            <a:xfrm>
              <a:off x="837" y="3195"/>
              <a:ext cx="209" cy="111"/>
            </a:xfrm>
            <a:custGeom>
              <a:avLst/>
              <a:gdLst>
                <a:gd name="T0" fmla="*/ 19 w 209"/>
                <a:gd name="T1" fmla="*/ 0 h 111"/>
                <a:gd name="T2" fmla="*/ 43 w 209"/>
                <a:gd name="T3" fmla="*/ 12 h 111"/>
                <a:gd name="T4" fmla="*/ 74 w 209"/>
                <a:gd name="T5" fmla="*/ 25 h 111"/>
                <a:gd name="T6" fmla="*/ 98 w 209"/>
                <a:gd name="T7" fmla="*/ 49 h 111"/>
                <a:gd name="T8" fmla="*/ 123 w 209"/>
                <a:gd name="T9" fmla="*/ 62 h 111"/>
                <a:gd name="T10" fmla="*/ 135 w 209"/>
                <a:gd name="T11" fmla="*/ 68 h 111"/>
                <a:gd name="T12" fmla="*/ 166 w 209"/>
                <a:gd name="T13" fmla="*/ 80 h 111"/>
                <a:gd name="T14" fmla="*/ 190 w 209"/>
                <a:gd name="T15" fmla="*/ 86 h 111"/>
                <a:gd name="T16" fmla="*/ 209 w 209"/>
                <a:gd name="T17" fmla="*/ 92 h 111"/>
                <a:gd name="T18" fmla="*/ 184 w 209"/>
                <a:gd name="T19" fmla="*/ 111 h 111"/>
                <a:gd name="T20" fmla="*/ 166 w 209"/>
                <a:gd name="T21" fmla="*/ 105 h 111"/>
                <a:gd name="T22" fmla="*/ 154 w 209"/>
                <a:gd name="T23" fmla="*/ 105 h 111"/>
                <a:gd name="T24" fmla="*/ 111 w 209"/>
                <a:gd name="T25" fmla="*/ 105 h 111"/>
                <a:gd name="T26" fmla="*/ 55 w 209"/>
                <a:gd name="T27" fmla="*/ 92 h 111"/>
                <a:gd name="T28" fmla="*/ 37 w 209"/>
                <a:gd name="T29" fmla="*/ 80 h 111"/>
                <a:gd name="T30" fmla="*/ 0 w 209"/>
                <a:gd name="T31" fmla="*/ 62 h 111"/>
                <a:gd name="T32" fmla="*/ 0 w 209"/>
                <a:gd name="T33" fmla="*/ 37 h 111"/>
                <a:gd name="T34" fmla="*/ 12 w 209"/>
                <a:gd name="T35" fmla="*/ 6 h 111"/>
                <a:gd name="T36" fmla="*/ 19 w 209"/>
                <a:gd name="T37" fmla="*/ 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9"/>
                <a:gd name="T58" fmla="*/ 0 h 111"/>
                <a:gd name="T59" fmla="*/ 209 w 209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9" h="111">
                  <a:moveTo>
                    <a:pt x="19" y="0"/>
                  </a:moveTo>
                  <a:lnTo>
                    <a:pt x="43" y="12"/>
                  </a:lnTo>
                  <a:lnTo>
                    <a:pt x="74" y="25"/>
                  </a:lnTo>
                  <a:lnTo>
                    <a:pt x="98" y="49"/>
                  </a:lnTo>
                  <a:lnTo>
                    <a:pt x="123" y="62"/>
                  </a:lnTo>
                  <a:lnTo>
                    <a:pt x="135" y="68"/>
                  </a:lnTo>
                  <a:lnTo>
                    <a:pt x="166" y="80"/>
                  </a:lnTo>
                  <a:lnTo>
                    <a:pt x="190" y="86"/>
                  </a:lnTo>
                  <a:lnTo>
                    <a:pt x="209" y="92"/>
                  </a:lnTo>
                  <a:lnTo>
                    <a:pt x="184" y="111"/>
                  </a:lnTo>
                  <a:lnTo>
                    <a:pt x="166" y="105"/>
                  </a:lnTo>
                  <a:lnTo>
                    <a:pt x="154" y="105"/>
                  </a:lnTo>
                  <a:lnTo>
                    <a:pt x="111" y="105"/>
                  </a:lnTo>
                  <a:lnTo>
                    <a:pt x="55" y="92"/>
                  </a:lnTo>
                  <a:lnTo>
                    <a:pt x="37" y="80"/>
                  </a:lnTo>
                  <a:lnTo>
                    <a:pt x="0" y="62"/>
                  </a:lnTo>
                  <a:lnTo>
                    <a:pt x="0" y="37"/>
                  </a:lnTo>
                  <a:lnTo>
                    <a:pt x="12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5" name="Freeform 620"/>
            <p:cNvSpPr>
              <a:spLocks/>
            </p:cNvSpPr>
            <p:nvPr/>
          </p:nvSpPr>
          <p:spPr bwMode="auto">
            <a:xfrm>
              <a:off x="984" y="3281"/>
              <a:ext cx="92" cy="160"/>
            </a:xfrm>
            <a:custGeom>
              <a:avLst/>
              <a:gdLst>
                <a:gd name="T0" fmla="*/ 74 w 92"/>
                <a:gd name="T1" fmla="*/ 0 h 160"/>
                <a:gd name="T2" fmla="*/ 37 w 92"/>
                <a:gd name="T3" fmla="*/ 31 h 160"/>
                <a:gd name="T4" fmla="*/ 19 w 92"/>
                <a:gd name="T5" fmla="*/ 49 h 160"/>
                <a:gd name="T6" fmla="*/ 7 w 92"/>
                <a:gd name="T7" fmla="*/ 68 h 160"/>
                <a:gd name="T8" fmla="*/ 0 w 92"/>
                <a:gd name="T9" fmla="*/ 86 h 160"/>
                <a:gd name="T10" fmla="*/ 0 w 92"/>
                <a:gd name="T11" fmla="*/ 123 h 160"/>
                <a:gd name="T12" fmla="*/ 19 w 92"/>
                <a:gd name="T13" fmla="*/ 154 h 160"/>
                <a:gd name="T14" fmla="*/ 25 w 92"/>
                <a:gd name="T15" fmla="*/ 160 h 160"/>
                <a:gd name="T16" fmla="*/ 31 w 92"/>
                <a:gd name="T17" fmla="*/ 160 h 160"/>
                <a:gd name="T18" fmla="*/ 31 w 92"/>
                <a:gd name="T19" fmla="*/ 141 h 160"/>
                <a:gd name="T20" fmla="*/ 37 w 92"/>
                <a:gd name="T21" fmla="*/ 111 h 160"/>
                <a:gd name="T22" fmla="*/ 56 w 92"/>
                <a:gd name="T23" fmla="*/ 86 h 160"/>
                <a:gd name="T24" fmla="*/ 74 w 92"/>
                <a:gd name="T25" fmla="*/ 74 h 160"/>
                <a:gd name="T26" fmla="*/ 86 w 92"/>
                <a:gd name="T27" fmla="*/ 55 h 160"/>
                <a:gd name="T28" fmla="*/ 86 w 92"/>
                <a:gd name="T29" fmla="*/ 43 h 160"/>
                <a:gd name="T30" fmla="*/ 92 w 92"/>
                <a:gd name="T31" fmla="*/ 31 h 160"/>
                <a:gd name="T32" fmla="*/ 86 w 92"/>
                <a:gd name="T33" fmla="*/ 25 h 160"/>
                <a:gd name="T34" fmla="*/ 74 w 92"/>
                <a:gd name="T35" fmla="*/ 0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160"/>
                <a:gd name="T56" fmla="*/ 92 w 92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160">
                  <a:moveTo>
                    <a:pt x="74" y="0"/>
                  </a:moveTo>
                  <a:lnTo>
                    <a:pt x="37" y="31"/>
                  </a:lnTo>
                  <a:lnTo>
                    <a:pt x="19" y="49"/>
                  </a:lnTo>
                  <a:lnTo>
                    <a:pt x="7" y="68"/>
                  </a:lnTo>
                  <a:lnTo>
                    <a:pt x="0" y="86"/>
                  </a:lnTo>
                  <a:lnTo>
                    <a:pt x="0" y="123"/>
                  </a:lnTo>
                  <a:lnTo>
                    <a:pt x="19" y="154"/>
                  </a:lnTo>
                  <a:lnTo>
                    <a:pt x="25" y="160"/>
                  </a:lnTo>
                  <a:lnTo>
                    <a:pt x="31" y="160"/>
                  </a:lnTo>
                  <a:lnTo>
                    <a:pt x="31" y="141"/>
                  </a:lnTo>
                  <a:lnTo>
                    <a:pt x="37" y="111"/>
                  </a:lnTo>
                  <a:lnTo>
                    <a:pt x="56" y="86"/>
                  </a:lnTo>
                  <a:lnTo>
                    <a:pt x="74" y="74"/>
                  </a:lnTo>
                  <a:lnTo>
                    <a:pt x="86" y="55"/>
                  </a:lnTo>
                  <a:lnTo>
                    <a:pt x="86" y="43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4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200" dirty="0" smtClean="0">
                <a:ea typeface="ＭＳ Ｐゴシック" charset="-128"/>
                <a:cs typeface="Arial"/>
                <a:sym typeface="Symbol" charset="2"/>
              </a:rPr>
              <a:t>The amounts of </a:t>
            </a:r>
            <a:r>
              <a:rPr lang="en-US" sz="3200" dirty="0" err="1" smtClean="0">
                <a:ea typeface="ＭＳ Ｐゴシック" charset="-128"/>
                <a:cs typeface="Arial"/>
                <a:sym typeface="Symbol" charset="2"/>
              </a:rPr>
              <a:t>pearlite</a:t>
            </a:r>
            <a:r>
              <a:rPr lang="en-US" sz="3200" dirty="0" smtClean="0">
                <a:ea typeface="ＭＳ Ｐゴシック" charset="-128"/>
                <a:cs typeface="Arial"/>
                <a:sym typeface="Symbol" charset="2"/>
              </a:rPr>
              <a:t> in the 100 </a:t>
            </a:r>
            <a:r>
              <a:rPr lang="en-US" sz="3200" dirty="0" err="1" smtClean="0">
                <a:ea typeface="ＭＳ Ｐゴシック" charset="-128"/>
                <a:cs typeface="Arial"/>
                <a:sym typeface="Symbol" charset="2"/>
              </a:rPr>
              <a:t>g</a:t>
            </a:r>
            <a:r>
              <a:rPr lang="en-US" sz="3200" dirty="0" smtClean="0">
                <a:ea typeface="ＭＳ Ｐゴシック" charset="-128"/>
                <a:cs typeface="Arial"/>
                <a:sym typeface="Symbol" charset="2"/>
              </a:rPr>
              <a:t>.</a:t>
            </a:r>
            <a:endParaRPr lang="en-US" sz="3200" dirty="0">
              <a:ea typeface="ＭＳ Ｐゴシック" charset="-128"/>
              <a:cs typeface="Arial"/>
              <a:sym typeface="Symbol" charset="2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946150"/>
            <a:ext cx="8174038" cy="1173163"/>
          </a:xfrm>
          <a:prstGeom prst="rect">
            <a:avLst/>
          </a:prstGeo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b="0" dirty="0" err="1">
                <a:ea typeface="ＭＳ Ｐゴシック" charset="-128"/>
                <a:cs typeface="ＭＳ Ｐゴシック" charset="-128"/>
                <a:sym typeface="Symbol" charset="2"/>
              </a:rPr>
              <a:t>c</a:t>
            </a:r>
            <a:r>
              <a:rPr lang="en-US" sz="2400" b="0" dirty="0">
                <a:ea typeface="ＭＳ Ｐゴシック" charset="-128"/>
                <a:cs typeface="ＭＳ Ｐゴシック" charset="-128"/>
                <a:sym typeface="Symbol" charset="2"/>
              </a:rPr>
              <a:t>)   Using the </a:t>
            </a:r>
            <a:r>
              <a:rPr lang="en-US" sz="2400" b="0" i="1" dirty="0">
                <a:ea typeface="ＭＳ Ｐゴシック" charset="-128"/>
                <a:cs typeface="ＭＳ Ｐゴシック" charset="-128"/>
                <a:sym typeface="Symbol" charset="2"/>
              </a:rPr>
              <a:t>VX</a:t>
            </a:r>
            <a:r>
              <a:rPr lang="en-US" sz="2400" b="0" dirty="0">
                <a:ea typeface="ＭＳ Ｐゴシック" charset="-128"/>
                <a:cs typeface="ＭＳ Ｐゴシック" charset="-128"/>
                <a:sym typeface="Symbol" charset="2"/>
              </a:rPr>
              <a:t> tie line just above the eutectoid and realizing that</a:t>
            </a:r>
            <a:endParaRPr lang="en-US" sz="2400" b="0" i="1" baseline="-25000" dirty="0"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361569" name="Rectangle 97"/>
          <p:cNvSpPr>
            <a:spLocks noChangeArrowheads="1"/>
          </p:cNvSpPr>
          <p:nvPr/>
        </p:nvSpPr>
        <p:spPr bwMode="auto">
          <a:xfrm>
            <a:off x="862013" y="1771650"/>
            <a:ext cx="3910012" cy="10064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C00CC"/>
                </a:solidFill>
              </a:rPr>
              <a:t>C</a:t>
            </a:r>
            <a:r>
              <a:rPr lang="en-US" sz="2000" i="0" baseline="-25000" dirty="0">
                <a:solidFill>
                  <a:srgbClr val="CC00CC"/>
                </a:solidFill>
              </a:rPr>
              <a:t>0</a:t>
            </a:r>
            <a:r>
              <a:rPr lang="en-US" sz="2000" i="0" dirty="0">
                <a:solidFill>
                  <a:srgbClr val="CC00CC"/>
                </a:solidFill>
              </a:rPr>
              <a:t> = 0.40 wt% C</a:t>
            </a:r>
            <a:br>
              <a:rPr lang="en-US" sz="2000" i="0" dirty="0">
                <a:solidFill>
                  <a:srgbClr val="CC00CC"/>
                </a:solidFill>
              </a:rPr>
            </a:br>
            <a:r>
              <a:rPr lang="en-US" sz="2000" dirty="0" smtClean="0">
                <a:solidFill>
                  <a:srgbClr val="00E5E0"/>
                </a:solidFill>
              </a:rPr>
              <a:t>C</a:t>
            </a:r>
            <a:r>
              <a:rPr lang="en-US" sz="2200" i="0" baseline="-25000" dirty="0" smtClean="0">
                <a:solidFill>
                  <a:srgbClr val="00E5E0"/>
                </a:solidFill>
                <a:latin typeface="+mj-lt"/>
              </a:rPr>
              <a:t>α</a:t>
            </a:r>
            <a:r>
              <a:rPr lang="en-US" sz="2000" i="0" dirty="0" smtClean="0">
                <a:solidFill>
                  <a:srgbClr val="00E5E0"/>
                </a:solidFill>
              </a:rPr>
              <a:t> </a:t>
            </a:r>
            <a:r>
              <a:rPr lang="en-US" sz="2000" i="0" dirty="0">
                <a:solidFill>
                  <a:srgbClr val="00E5E0"/>
                </a:solidFill>
              </a:rPr>
              <a:t>= 0.022 wt% C</a:t>
            </a:r>
            <a:r>
              <a:rPr lang="en-US" sz="2000" i="0" dirty="0"/>
              <a:t/>
            </a:r>
            <a:br>
              <a:rPr lang="en-US" sz="2000" i="0" dirty="0"/>
            </a:br>
            <a:r>
              <a:rPr lang="en-US" sz="2000" dirty="0" err="1">
                <a:solidFill>
                  <a:srgbClr val="AB57FF"/>
                </a:solidFill>
              </a:rPr>
              <a:t>C</a:t>
            </a:r>
            <a:r>
              <a:rPr lang="en-US" sz="2000" i="0" baseline="-25000" dirty="0" err="1">
                <a:solidFill>
                  <a:srgbClr val="AB57FF"/>
                </a:solidFill>
              </a:rPr>
              <a:t>pearlite</a:t>
            </a:r>
            <a:r>
              <a:rPr lang="en-US" sz="2000" i="0" dirty="0">
                <a:solidFill>
                  <a:srgbClr val="AB57FF"/>
                </a:solidFill>
              </a:rPr>
              <a:t> = </a:t>
            </a:r>
            <a:r>
              <a:rPr lang="en-US" sz="2000" dirty="0" smtClean="0">
                <a:solidFill>
                  <a:srgbClr val="AB57FF"/>
                </a:solidFill>
              </a:rPr>
              <a:t>C</a:t>
            </a:r>
            <a:r>
              <a:rPr lang="en-US" sz="2000" i="0" baseline="-25000" dirty="0" smtClean="0">
                <a:solidFill>
                  <a:srgbClr val="AB57FF"/>
                </a:solidFill>
                <a:sym typeface="Symbol" charset="2"/>
              </a:rPr>
              <a:t>γ</a:t>
            </a:r>
            <a:r>
              <a:rPr lang="en-US" sz="2000" i="0" dirty="0" smtClean="0">
                <a:solidFill>
                  <a:srgbClr val="AB57FF"/>
                </a:solidFill>
              </a:rPr>
              <a:t> </a:t>
            </a:r>
            <a:r>
              <a:rPr lang="en-US" sz="2000" i="0" dirty="0">
                <a:solidFill>
                  <a:srgbClr val="AB57FF"/>
                </a:solidFill>
              </a:rPr>
              <a:t>= 0.76 wt% C</a:t>
            </a:r>
          </a:p>
        </p:txBody>
      </p:sp>
      <p:grpSp>
        <p:nvGrpSpPr>
          <p:cNvPr id="81927" name="Group 171"/>
          <p:cNvGrpSpPr>
            <a:grpSpLocks/>
          </p:cNvGrpSpPr>
          <p:nvPr/>
        </p:nvGrpSpPr>
        <p:grpSpPr bwMode="auto">
          <a:xfrm>
            <a:off x="3924300" y="2647950"/>
            <a:ext cx="5218113" cy="3567113"/>
            <a:chOff x="2217" y="1724"/>
            <a:chExt cx="3287" cy="2247"/>
          </a:xfrm>
        </p:grpSpPr>
        <p:sp>
          <p:nvSpPr>
            <p:cNvPr id="81945" name="Rectangle 172"/>
            <p:cNvSpPr>
              <a:spLocks noChangeArrowheads="1"/>
            </p:cNvSpPr>
            <p:nvPr/>
          </p:nvSpPr>
          <p:spPr bwMode="auto">
            <a:xfrm rot="-5400000">
              <a:off x="4805" y="2818"/>
              <a:ext cx="1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0000"/>
                  </a:solidFill>
                </a:rPr>
                <a:t>Fe</a:t>
              </a:r>
              <a:r>
                <a:rPr lang="en-US" sz="2000" i="0" baseline="-25000">
                  <a:solidFill>
                    <a:srgbClr val="CC0000"/>
                  </a:solidFill>
                </a:rPr>
                <a:t>3</a:t>
              </a:r>
              <a:r>
                <a:rPr lang="en-US" sz="2000" i="0">
                  <a:solidFill>
                    <a:srgbClr val="CC0000"/>
                  </a:solidFill>
                </a:rPr>
                <a:t>C (cementite)</a:t>
              </a:r>
              <a:endParaRPr lang="en-US"/>
            </a:p>
          </p:txBody>
        </p:sp>
        <p:sp>
          <p:nvSpPr>
            <p:cNvPr id="81946" name="Line 173"/>
            <p:cNvSpPr>
              <a:spLocks noChangeShapeType="1"/>
            </p:cNvSpPr>
            <p:nvPr/>
          </p:nvSpPr>
          <p:spPr bwMode="auto">
            <a:xfrm>
              <a:off x="2777" y="3150"/>
              <a:ext cx="2496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Rectangle 174"/>
            <p:cNvSpPr>
              <a:spLocks noChangeArrowheads="1"/>
            </p:cNvSpPr>
            <p:nvPr/>
          </p:nvSpPr>
          <p:spPr bwMode="auto">
            <a:xfrm>
              <a:off x="2740" y="1768"/>
              <a:ext cx="2536" cy="189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Freeform 175"/>
            <p:cNvSpPr>
              <a:spLocks/>
            </p:cNvSpPr>
            <p:nvPr/>
          </p:nvSpPr>
          <p:spPr bwMode="auto">
            <a:xfrm>
              <a:off x="2737" y="1949"/>
              <a:ext cx="806" cy="1196"/>
            </a:xfrm>
            <a:custGeom>
              <a:avLst/>
              <a:gdLst>
                <a:gd name="T0" fmla="*/ 3 w 934"/>
                <a:gd name="T1" fmla="*/ 43 h 1398"/>
                <a:gd name="T2" fmla="*/ 25 w 934"/>
                <a:gd name="T3" fmla="*/ 0 h 1398"/>
                <a:gd name="T4" fmla="*/ 204 w 934"/>
                <a:gd name="T5" fmla="*/ 126 h 1398"/>
                <a:gd name="T6" fmla="*/ 215 w 934"/>
                <a:gd name="T7" fmla="*/ 133 h 1398"/>
                <a:gd name="T8" fmla="*/ 129 w 934"/>
                <a:gd name="T9" fmla="*/ 233 h 1398"/>
                <a:gd name="T10" fmla="*/ 102 w 934"/>
                <a:gd name="T11" fmla="*/ 265 h 1398"/>
                <a:gd name="T12" fmla="*/ 78 w 934"/>
                <a:gd name="T13" fmla="*/ 293 h 1398"/>
                <a:gd name="T14" fmla="*/ 67 w 934"/>
                <a:gd name="T15" fmla="*/ 291 h 1398"/>
                <a:gd name="T16" fmla="*/ 55 w 934"/>
                <a:gd name="T17" fmla="*/ 282 h 1398"/>
                <a:gd name="T18" fmla="*/ 45 w 934"/>
                <a:gd name="T19" fmla="*/ 272 h 1398"/>
                <a:gd name="T20" fmla="*/ 30 w 934"/>
                <a:gd name="T21" fmla="*/ 258 h 1398"/>
                <a:gd name="T22" fmla="*/ 22 w 934"/>
                <a:gd name="T23" fmla="*/ 247 h 1398"/>
                <a:gd name="T24" fmla="*/ 9 w 934"/>
                <a:gd name="T25" fmla="*/ 232 h 1398"/>
                <a:gd name="T26" fmla="*/ 0 w 934"/>
                <a:gd name="T27" fmla="*/ 216 h 1398"/>
                <a:gd name="T28" fmla="*/ 3 w 934"/>
                <a:gd name="T29" fmla="*/ 43 h 13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8"/>
                <a:gd name="T47" fmla="*/ 934 w 934"/>
                <a:gd name="T48" fmla="*/ 1398 h 13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8">
                  <a:moveTo>
                    <a:pt x="7" y="208"/>
                  </a:moveTo>
                  <a:lnTo>
                    <a:pt x="108" y="0"/>
                  </a:lnTo>
                  <a:lnTo>
                    <a:pt x="894" y="598"/>
                  </a:lnTo>
                  <a:lnTo>
                    <a:pt x="934" y="632"/>
                  </a:lnTo>
                  <a:lnTo>
                    <a:pt x="565" y="1109"/>
                  </a:lnTo>
                  <a:lnTo>
                    <a:pt x="444" y="1263"/>
                  </a:lnTo>
                  <a:lnTo>
                    <a:pt x="336" y="1398"/>
                  </a:lnTo>
                  <a:lnTo>
                    <a:pt x="289" y="1384"/>
                  </a:lnTo>
                  <a:lnTo>
                    <a:pt x="242" y="1344"/>
                  </a:lnTo>
                  <a:lnTo>
                    <a:pt x="195" y="1297"/>
                  </a:lnTo>
                  <a:lnTo>
                    <a:pt x="135" y="1236"/>
                  </a:lnTo>
                  <a:lnTo>
                    <a:pt x="94" y="1176"/>
                  </a:lnTo>
                  <a:lnTo>
                    <a:pt x="40" y="1102"/>
                  </a:lnTo>
                  <a:lnTo>
                    <a:pt x="0" y="1028"/>
                  </a:lnTo>
                  <a:lnTo>
                    <a:pt x="7" y="208"/>
                  </a:lnTo>
                  <a:close/>
                </a:path>
              </a:pathLst>
            </a:custGeom>
            <a:solidFill>
              <a:srgbClr val="CCCC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Freeform 176"/>
            <p:cNvSpPr>
              <a:spLocks/>
            </p:cNvSpPr>
            <p:nvPr/>
          </p:nvSpPr>
          <p:spPr bwMode="auto">
            <a:xfrm>
              <a:off x="2742" y="1954"/>
              <a:ext cx="807" cy="1191"/>
            </a:xfrm>
            <a:custGeom>
              <a:avLst/>
              <a:gdLst>
                <a:gd name="T0" fmla="*/ 3 w 934"/>
                <a:gd name="T1" fmla="*/ 44 h 1392"/>
                <a:gd name="T2" fmla="*/ 22 w 934"/>
                <a:gd name="T3" fmla="*/ 0 h 1392"/>
                <a:gd name="T4" fmla="*/ 207 w 934"/>
                <a:gd name="T5" fmla="*/ 124 h 1392"/>
                <a:gd name="T6" fmla="*/ 216 w 934"/>
                <a:gd name="T7" fmla="*/ 132 h 1392"/>
                <a:gd name="T8" fmla="*/ 130 w 934"/>
                <a:gd name="T9" fmla="*/ 232 h 1392"/>
                <a:gd name="T10" fmla="*/ 102 w 934"/>
                <a:gd name="T11" fmla="*/ 264 h 1392"/>
                <a:gd name="T12" fmla="*/ 79 w 934"/>
                <a:gd name="T13" fmla="*/ 293 h 1392"/>
                <a:gd name="T14" fmla="*/ 66 w 934"/>
                <a:gd name="T15" fmla="*/ 289 h 1392"/>
                <a:gd name="T16" fmla="*/ 56 w 934"/>
                <a:gd name="T17" fmla="*/ 283 h 1392"/>
                <a:gd name="T18" fmla="*/ 44 w 934"/>
                <a:gd name="T19" fmla="*/ 271 h 1392"/>
                <a:gd name="T20" fmla="*/ 30 w 934"/>
                <a:gd name="T21" fmla="*/ 258 h 1392"/>
                <a:gd name="T22" fmla="*/ 22 w 934"/>
                <a:gd name="T23" fmla="*/ 246 h 1392"/>
                <a:gd name="T24" fmla="*/ 8 w 934"/>
                <a:gd name="T25" fmla="*/ 232 h 1392"/>
                <a:gd name="T26" fmla="*/ 0 w 934"/>
                <a:gd name="T27" fmla="*/ 215 h 1392"/>
                <a:gd name="T28" fmla="*/ 0 w 934"/>
                <a:gd name="T29" fmla="*/ 43 h 1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4"/>
                <a:gd name="T46" fmla="*/ 0 h 1392"/>
                <a:gd name="T47" fmla="*/ 934 w 934"/>
                <a:gd name="T48" fmla="*/ 1392 h 13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4" h="1392">
                  <a:moveTo>
                    <a:pt x="7" y="209"/>
                  </a:moveTo>
                  <a:lnTo>
                    <a:pt x="101" y="0"/>
                  </a:lnTo>
                  <a:lnTo>
                    <a:pt x="894" y="592"/>
                  </a:lnTo>
                  <a:lnTo>
                    <a:pt x="934" y="626"/>
                  </a:lnTo>
                  <a:lnTo>
                    <a:pt x="564" y="1103"/>
                  </a:lnTo>
                  <a:lnTo>
                    <a:pt x="437" y="1257"/>
                  </a:lnTo>
                  <a:lnTo>
                    <a:pt x="336" y="1392"/>
                  </a:lnTo>
                  <a:lnTo>
                    <a:pt x="282" y="1378"/>
                  </a:lnTo>
                  <a:lnTo>
                    <a:pt x="242" y="1345"/>
                  </a:lnTo>
                  <a:lnTo>
                    <a:pt x="188" y="1291"/>
                  </a:lnTo>
                  <a:lnTo>
                    <a:pt x="134" y="1230"/>
                  </a:lnTo>
                  <a:lnTo>
                    <a:pt x="94" y="1170"/>
                  </a:lnTo>
                  <a:lnTo>
                    <a:pt x="33" y="1103"/>
                  </a:lnTo>
                  <a:lnTo>
                    <a:pt x="0" y="1022"/>
                  </a:lnTo>
                  <a:lnTo>
                    <a:pt x="0" y="20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Freeform 177"/>
            <p:cNvSpPr>
              <a:spLocks/>
            </p:cNvSpPr>
            <p:nvPr/>
          </p:nvSpPr>
          <p:spPr bwMode="auto">
            <a:xfrm>
              <a:off x="2737" y="1770"/>
              <a:ext cx="2536" cy="714"/>
            </a:xfrm>
            <a:custGeom>
              <a:avLst/>
              <a:gdLst>
                <a:gd name="T0" fmla="*/ 3 w 2937"/>
                <a:gd name="T1" fmla="*/ 0 h 834"/>
                <a:gd name="T2" fmla="*/ 0 w 2937"/>
                <a:gd name="T3" fmla="*/ 21 h 834"/>
                <a:gd name="T4" fmla="*/ 41 w 2937"/>
                <a:gd name="T5" fmla="*/ 33 h 834"/>
                <a:gd name="T6" fmla="*/ 65 w 2937"/>
                <a:gd name="T7" fmla="*/ 43 h 834"/>
                <a:gd name="T8" fmla="*/ 92 w 2937"/>
                <a:gd name="T9" fmla="*/ 51 h 834"/>
                <a:gd name="T10" fmla="*/ 177 w 2937"/>
                <a:gd name="T11" fmla="*/ 79 h 834"/>
                <a:gd name="T12" fmla="*/ 275 w 2937"/>
                <a:gd name="T13" fmla="*/ 113 h 834"/>
                <a:gd name="T14" fmla="*/ 376 w 2937"/>
                <a:gd name="T15" fmla="*/ 149 h 834"/>
                <a:gd name="T16" fmla="*/ 436 w 2937"/>
                <a:gd name="T17" fmla="*/ 176 h 834"/>
                <a:gd name="T18" fmla="*/ 477 w 2937"/>
                <a:gd name="T19" fmla="*/ 164 h 834"/>
                <a:gd name="T20" fmla="*/ 542 w 2937"/>
                <a:gd name="T21" fmla="*/ 152 h 834"/>
                <a:gd name="T22" fmla="*/ 610 w 2937"/>
                <a:gd name="T23" fmla="*/ 140 h 834"/>
                <a:gd name="T24" fmla="*/ 655 w 2937"/>
                <a:gd name="T25" fmla="*/ 136 h 834"/>
                <a:gd name="T26" fmla="*/ 677 w 2937"/>
                <a:gd name="T27" fmla="*/ 135 h 834"/>
                <a:gd name="T28" fmla="*/ 677 w 2937"/>
                <a:gd name="T29" fmla="*/ 0 h 834"/>
                <a:gd name="T30" fmla="*/ 3 w 2937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7"/>
                <a:gd name="T49" fmla="*/ 0 h 834"/>
                <a:gd name="T50" fmla="*/ 2937 w 2937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7" h="834">
                  <a:moveTo>
                    <a:pt x="7" y="0"/>
                  </a:moveTo>
                  <a:lnTo>
                    <a:pt x="0" y="101"/>
                  </a:lnTo>
                  <a:lnTo>
                    <a:pt x="182" y="155"/>
                  </a:lnTo>
                  <a:lnTo>
                    <a:pt x="282" y="202"/>
                  </a:lnTo>
                  <a:lnTo>
                    <a:pt x="403" y="242"/>
                  </a:lnTo>
                  <a:lnTo>
                    <a:pt x="773" y="370"/>
                  </a:lnTo>
                  <a:lnTo>
                    <a:pt x="1196" y="531"/>
                  </a:lnTo>
                  <a:lnTo>
                    <a:pt x="1633" y="706"/>
                  </a:lnTo>
                  <a:lnTo>
                    <a:pt x="1895" y="834"/>
                  </a:lnTo>
                  <a:lnTo>
                    <a:pt x="2070" y="773"/>
                  </a:lnTo>
                  <a:lnTo>
                    <a:pt x="2352" y="720"/>
                  </a:lnTo>
                  <a:lnTo>
                    <a:pt x="2648" y="666"/>
                  </a:lnTo>
                  <a:lnTo>
                    <a:pt x="2843" y="646"/>
                  </a:lnTo>
                  <a:lnTo>
                    <a:pt x="2937" y="639"/>
                  </a:lnTo>
                  <a:lnTo>
                    <a:pt x="293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Freeform 178"/>
            <p:cNvSpPr>
              <a:spLocks/>
            </p:cNvSpPr>
            <p:nvPr/>
          </p:nvSpPr>
          <p:spPr bwMode="auto">
            <a:xfrm>
              <a:off x="2742" y="1770"/>
              <a:ext cx="2531" cy="714"/>
            </a:xfrm>
            <a:custGeom>
              <a:avLst/>
              <a:gdLst>
                <a:gd name="T0" fmla="*/ 0 w 2930"/>
                <a:gd name="T1" fmla="*/ 0 h 834"/>
                <a:gd name="T2" fmla="*/ 0 w 2930"/>
                <a:gd name="T3" fmla="*/ 23 h 834"/>
                <a:gd name="T4" fmla="*/ 41 w 2930"/>
                <a:gd name="T5" fmla="*/ 33 h 834"/>
                <a:gd name="T6" fmla="*/ 64 w 2930"/>
                <a:gd name="T7" fmla="*/ 44 h 834"/>
                <a:gd name="T8" fmla="*/ 92 w 2930"/>
                <a:gd name="T9" fmla="*/ 53 h 834"/>
                <a:gd name="T10" fmla="*/ 178 w 2930"/>
                <a:gd name="T11" fmla="*/ 79 h 834"/>
                <a:gd name="T12" fmla="*/ 276 w 2930"/>
                <a:gd name="T13" fmla="*/ 114 h 834"/>
                <a:gd name="T14" fmla="*/ 376 w 2930"/>
                <a:gd name="T15" fmla="*/ 149 h 834"/>
                <a:gd name="T16" fmla="*/ 436 w 2930"/>
                <a:gd name="T17" fmla="*/ 176 h 834"/>
                <a:gd name="T18" fmla="*/ 477 w 2930"/>
                <a:gd name="T19" fmla="*/ 165 h 834"/>
                <a:gd name="T20" fmla="*/ 542 w 2930"/>
                <a:gd name="T21" fmla="*/ 152 h 834"/>
                <a:gd name="T22" fmla="*/ 611 w 2930"/>
                <a:gd name="T23" fmla="*/ 141 h 834"/>
                <a:gd name="T24" fmla="*/ 656 w 2930"/>
                <a:gd name="T25" fmla="*/ 138 h 834"/>
                <a:gd name="T26" fmla="*/ 677 w 2930"/>
                <a:gd name="T27" fmla="*/ 136 h 834"/>
                <a:gd name="T28" fmla="*/ 677 w 2930"/>
                <a:gd name="T29" fmla="*/ 0 h 834"/>
                <a:gd name="T30" fmla="*/ 0 w 2930"/>
                <a:gd name="T31" fmla="*/ 0 h 8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30"/>
                <a:gd name="T49" fmla="*/ 0 h 834"/>
                <a:gd name="T50" fmla="*/ 2930 w 2930"/>
                <a:gd name="T51" fmla="*/ 834 h 83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30" h="834">
                  <a:moveTo>
                    <a:pt x="0" y="0"/>
                  </a:moveTo>
                  <a:lnTo>
                    <a:pt x="0" y="108"/>
                  </a:lnTo>
                  <a:lnTo>
                    <a:pt x="175" y="162"/>
                  </a:lnTo>
                  <a:lnTo>
                    <a:pt x="275" y="209"/>
                  </a:lnTo>
                  <a:lnTo>
                    <a:pt x="396" y="249"/>
                  </a:lnTo>
                  <a:lnTo>
                    <a:pt x="766" y="370"/>
                  </a:lnTo>
                  <a:lnTo>
                    <a:pt x="1189" y="538"/>
                  </a:lnTo>
                  <a:lnTo>
                    <a:pt x="1626" y="706"/>
                  </a:lnTo>
                  <a:lnTo>
                    <a:pt x="1888" y="834"/>
                  </a:lnTo>
                  <a:lnTo>
                    <a:pt x="2063" y="780"/>
                  </a:lnTo>
                  <a:lnTo>
                    <a:pt x="2345" y="720"/>
                  </a:lnTo>
                  <a:lnTo>
                    <a:pt x="2641" y="672"/>
                  </a:lnTo>
                  <a:lnTo>
                    <a:pt x="2836" y="652"/>
                  </a:lnTo>
                  <a:lnTo>
                    <a:pt x="2930" y="646"/>
                  </a:lnTo>
                  <a:lnTo>
                    <a:pt x="293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2" name="Freeform 179"/>
            <p:cNvSpPr>
              <a:spLocks/>
            </p:cNvSpPr>
            <p:nvPr/>
          </p:nvSpPr>
          <p:spPr bwMode="auto">
            <a:xfrm>
              <a:off x="2738" y="2845"/>
              <a:ext cx="35" cy="823"/>
            </a:xfrm>
            <a:custGeom>
              <a:avLst/>
              <a:gdLst>
                <a:gd name="T0" fmla="*/ 0 w 41"/>
                <a:gd name="T1" fmla="*/ 0 h 961"/>
                <a:gd name="T2" fmla="*/ 9 w 41"/>
                <a:gd name="T3" fmla="*/ 75 h 961"/>
                <a:gd name="T4" fmla="*/ 0 w 41"/>
                <a:gd name="T5" fmla="*/ 204 h 961"/>
                <a:gd name="T6" fmla="*/ 0 w 41"/>
                <a:gd name="T7" fmla="*/ 0 h 9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61"/>
                <a:gd name="T14" fmla="*/ 41 w 41"/>
                <a:gd name="T15" fmla="*/ 961 h 9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61">
                  <a:moveTo>
                    <a:pt x="0" y="0"/>
                  </a:moveTo>
                  <a:lnTo>
                    <a:pt x="41" y="356"/>
                  </a:lnTo>
                  <a:lnTo>
                    <a:pt x="0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3" name="Freeform 180"/>
            <p:cNvSpPr>
              <a:spLocks/>
            </p:cNvSpPr>
            <p:nvPr/>
          </p:nvSpPr>
          <p:spPr bwMode="auto">
            <a:xfrm>
              <a:off x="2741" y="2852"/>
              <a:ext cx="29" cy="816"/>
            </a:xfrm>
            <a:custGeom>
              <a:avLst/>
              <a:gdLst>
                <a:gd name="T0" fmla="*/ 0 w 34"/>
                <a:gd name="T1" fmla="*/ 0 h 954"/>
                <a:gd name="T2" fmla="*/ 7 w 34"/>
                <a:gd name="T3" fmla="*/ 74 h 954"/>
                <a:gd name="T4" fmla="*/ 0 w 34"/>
                <a:gd name="T5" fmla="*/ 200 h 954"/>
                <a:gd name="T6" fmla="*/ 0 w 34"/>
                <a:gd name="T7" fmla="*/ 0 h 9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54"/>
                <a:gd name="T14" fmla="*/ 34 w 34"/>
                <a:gd name="T15" fmla="*/ 954 h 9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54">
                  <a:moveTo>
                    <a:pt x="0" y="0"/>
                  </a:moveTo>
                  <a:lnTo>
                    <a:pt x="34" y="349"/>
                  </a:lnTo>
                  <a:lnTo>
                    <a:pt x="0" y="95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4" name="Line 181"/>
            <p:cNvSpPr>
              <a:spLocks noChangeShapeType="1"/>
            </p:cNvSpPr>
            <p:nvPr/>
          </p:nvSpPr>
          <p:spPr bwMode="auto">
            <a:xfrm>
              <a:off x="3540" y="2495"/>
              <a:ext cx="1738" cy="1"/>
            </a:xfrm>
            <a:prstGeom prst="line">
              <a:avLst/>
            </a:prstGeom>
            <a:noFill/>
            <a:ln w="20638">
              <a:solidFill>
                <a:srgbClr val="77777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5" name="Line 182"/>
            <p:cNvSpPr>
              <a:spLocks noChangeShapeType="1"/>
            </p:cNvSpPr>
            <p:nvPr/>
          </p:nvSpPr>
          <p:spPr bwMode="auto">
            <a:xfrm>
              <a:off x="2790" y="1949"/>
              <a:ext cx="17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6" name="Freeform 183"/>
            <p:cNvSpPr>
              <a:spLocks/>
            </p:cNvSpPr>
            <p:nvPr/>
          </p:nvSpPr>
          <p:spPr bwMode="auto">
            <a:xfrm>
              <a:off x="2731" y="1868"/>
              <a:ext cx="52" cy="231"/>
            </a:xfrm>
            <a:custGeom>
              <a:avLst/>
              <a:gdLst>
                <a:gd name="T0" fmla="*/ 0 w 61"/>
                <a:gd name="T1" fmla="*/ 0 h 269"/>
                <a:gd name="T2" fmla="*/ 12 w 61"/>
                <a:gd name="T3" fmla="*/ 21 h 269"/>
                <a:gd name="T4" fmla="*/ 3 w 61"/>
                <a:gd name="T5" fmla="*/ 58 h 269"/>
                <a:gd name="T6" fmla="*/ 0 w 61"/>
                <a:gd name="T7" fmla="*/ 0 h 2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69"/>
                <a:gd name="T14" fmla="*/ 61 w 61"/>
                <a:gd name="T15" fmla="*/ 269 h 2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69">
                  <a:moveTo>
                    <a:pt x="0" y="0"/>
                  </a:moveTo>
                  <a:lnTo>
                    <a:pt x="61" y="94"/>
                  </a:lnTo>
                  <a:lnTo>
                    <a:pt x="7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7" name="Freeform 184"/>
            <p:cNvSpPr>
              <a:spLocks/>
            </p:cNvSpPr>
            <p:nvPr/>
          </p:nvSpPr>
          <p:spPr bwMode="auto">
            <a:xfrm>
              <a:off x="2737" y="1874"/>
              <a:ext cx="46" cy="225"/>
            </a:xfrm>
            <a:custGeom>
              <a:avLst/>
              <a:gdLst>
                <a:gd name="T0" fmla="*/ 0 w 54"/>
                <a:gd name="T1" fmla="*/ 0 h 263"/>
                <a:gd name="T2" fmla="*/ 10 w 54"/>
                <a:gd name="T3" fmla="*/ 20 h 263"/>
                <a:gd name="T4" fmla="*/ 0 w 54"/>
                <a:gd name="T5" fmla="*/ 55 h 263"/>
                <a:gd name="T6" fmla="*/ 0 w 54"/>
                <a:gd name="T7" fmla="*/ 3 h 2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263"/>
                <a:gd name="T14" fmla="*/ 54 w 54"/>
                <a:gd name="T15" fmla="*/ 263 h 2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263">
                  <a:moveTo>
                    <a:pt x="0" y="0"/>
                  </a:moveTo>
                  <a:lnTo>
                    <a:pt x="54" y="94"/>
                  </a:lnTo>
                  <a:lnTo>
                    <a:pt x="0" y="263"/>
                  </a:lnTo>
                  <a:lnTo>
                    <a:pt x="0" y="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8" name="Rectangle 185"/>
            <p:cNvSpPr>
              <a:spLocks noChangeArrowheads="1"/>
            </p:cNvSpPr>
            <p:nvPr/>
          </p:nvSpPr>
          <p:spPr bwMode="auto">
            <a:xfrm>
              <a:off x="2476" y="1724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1600</a:t>
              </a:r>
              <a:endParaRPr lang="en-US"/>
            </a:p>
          </p:txBody>
        </p:sp>
        <p:sp>
          <p:nvSpPr>
            <p:cNvPr id="81959" name="Rectangle 186"/>
            <p:cNvSpPr>
              <a:spLocks noChangeArrowheads="1"/>
            </p:cNvSpPr>
            <p:nvPr/>
          </p:nvSpPr>
          <p:spPr bwMode="auto">
            <a:xfrm>
              <a:off x="2487" y="203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1400</a:t>
              </a:r>
              <a:endParaRPr lang="en-US"/>
            </a:p>
          </p:txBody>
        </p:sp>
        <p:sp>
          <p:nvSpPr>
            <p:cNvPr id="81960" name="Line 187"/>
            <p:cNvSpPr>
              <a:spLocks noChangeShapeType="1"/>
            </p:cNvSpPr>
            <p:nvPr/>
          </p:nvSpPr>
          <p:spPr bwMode="auto">
            <a:xfrm>
              <a:off x="2731" y="2087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1" name="Line 188"/>
            <p:cNvSpPr>
              <a:spLocks noChangeShapeType="1"/>
            </p:cNvSpPr>
            <p:nvPr/>
          </p:nvSpPr>
          <p:spPr bwMode="auto">
            <a:xfrm>
              <a:off x="2731" y="2403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2" name="Line 189"/>
            <p:cNvSpPr>
              <a:spLocks noChangeShapeType="1"/>
            </p:cNvSpPr>
            <p:nvPr/>
          </p:nvSpPr>
          <p:spPr bwMode="auto">
            <a:xfrm>
              <a:off x="2731" y="2719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3" name="Line 190"/>
            <p:cNvSpPr>
              <a:spLocks noChangeShapeType="1"/>
            </p:cNvSpPr>
            <p:nvPr/>
          </p:nvSpPr>
          <p:spPr bwMode="auto">
            <a:xfrm>
              <a:off x="2731" y="3035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4" name="Line 191"/>
            <p:cNvSpPr>
              <a:spLocks noChangeShapeType="1"/>
            </p:cNvSpPr>
            <p:nvPr/>
          </p:nvSpPr>
          <p:spPr bwMode="auto">
            <a:xfrm>
              <a:off x="2731" y="3352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5" name="Rectangle 192"/>
            <p:cNvSpPr>
              <a:spLocks noChangeArrowheads="1"/>
            </p:cNvSpPr>
            <p:nvPr/>
          </p:nvSpPr>
          <p:spPr bwMode="auto">
            <a:xfrm>
              <a:off x="2481" y="2346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81966" name="Rectangle 193"/>
            <p:cNvSpPr>
              <a:spLocks noChangeArrowheads="1"/>
            </p:cNvSpPr>
            <p:nvPr/>
          </p:nvSpPr>
          <p:spPr bwMode="auto">
            <a:xfrm>
              <a:off x="2487" y="2668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81967" name="Rectangle 194"/>
            <p:cNvSpPr>
              <a:spLocks noChangeArrowheads="1"/>
            </p:cNvSpPr>
            <p:nvPr/>
          </p:nvSpPr>
          <p:spPr bwMode="auto">
            <a:xfrm>
              <a:off x="2539" y="2990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81968" name="Rectangle 195"/>
            <p:cNvSpPr>
              <a:spLocks noChangeArrowheads="1"/>
            </p:cNvSpPr>
            <p:nvPr/>
          </p:nvSpPr>
          <p:spPr bwMode="auto">
            <a:xfrm>
              <a:off x="2539" y="3306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81969" name="Rectangle 196"/>
            <p:cNvSpPr>
              <a:spLocks noChangeArrowheads="1"/>
            </p:cNvSpPr>
            <p:nvPr/>
          </p:nvSpPr>
          <p:spPr bwMode="auto">
            <a:xfrm>
              <a:off x="2545" y="3600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81970" name="Rectangle 197"/>
            <p:cNvSpPr>
              <a:spLocks noChangeArrowheads="1"/>
            </p:cNvSpPr>
            <p:nvPr/>
          </p:nvSpPr>
          <p:spPr bwMode="auto">
            <a:xfrm>
              <a:off x="2708" y="366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81971" name="Rectangle 198"/>
            <p:cNvSpPr>
              <a:spLocks noChangeArrowheads="1"/>
            </p:cNvSpPr>
            <p:nvPr/>
          </p:nvSpPr>
          <p:spPr bwMode="auto">
            <a:xfrm>
              <a:off x="3090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81972" name="Rectangle 199"/>
            <p:cNvSpPr>
              <a:spLocks noChangeArrowheads="1"/>
            </p:cNvSpPr>
            <p:nvPr/>
          </p:nvSpPr>
          <p:spPr bwMode="auto">
            <a:xfrm>
              <a:off x="3474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81973" name="Rectangle 200"/>
            <p:cNvSpPr>
              <a:spLocks noChangeArrowheads="1"/>
            </p:cNvSpPr>
            <p:nvPr/>
          </p:nvSpPr>
          <p:spPr bwMode="auto">
            <a:xfrm>
              <a:off x="3850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81974" name="Rectangle 201"/>
            <p:cNvSpPr>
              <a:spLocks noChangeArrowheads="1"/>
            </p:cNvSpPr>
            <p:nvPr/>
          </p:nvSpPr>
          <p:spPr bwMode="auto">
            <a:xfrm>
              <a:off x="4228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81975" name="Rectangle 202"/>
            <p:cNvSpPr>
              <a:spLocks noChangeArrowheads="1"/>
            </p:cNvSpPr>
            <p:nvPr/>
          </p:nvSpPr>
          <p:spPr bwMode="auto">
            <a:xfrm>
              <a:off x="4605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81976" name="Rectangle 203"/>
            <p:cNvSpPr>
              <a:spLocks noChangeArrowheads="1"/>
            </p:cNvSpPr>
            <p:nvPr/>
          </p:nvSpPr>
          <p:spPr bwMode="auto">
            <a:xfrm>
              <a:off x="4987" y="367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81977" name="Rectangle 204"/>
            <p:cNvSpPr>
              <a:spLocks noChangeArrowheads="1"/>
            </p:cNvSpPr>
            <p:nvPr/>
          </p:nvSpPr>
          <p:spPr bwMode="auto">
            <a:xfrm>
              <a:off x="5202" y="3674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6.7</a:t>
              </a:r>
              <a:endParaRPr lang="en-US"/>
            </a:p>
          </p:txBody>
        </p:sp>
        <p:sp>
          <p:nvSpPr>
            <p:cNvPr id="81978" name="Rectangle 205"/>
            <p:cNvSpPr>
              <a:spLocks noChangeArrowheads="1"/>
            </p:cNvSpPr>
            <p:nvPr/>
          </p:nvSpPr>
          <p:spPr bwMode="auto">
            <a:xfrm>
              <a:off x="4100" y="198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L</a:t>
              </a:r>
              <a:endParaRPr lang="en-US" sz="2000"/>
            </a:p>
          </p:txBody>
        </p:sp>
        <p:sp>
          <p:nvSpPr>
            <p:cNvPr id="81979" name="Rectangle 206"/>
            <p:cNvSpPr>
              <a:spLocks noChangeArrowheads="1"/>
            </p:cNvSpPr>
            <p:nvPr/>
          </p:nvSpPr>
          <p:spPr bwMode="auto">
            <a:xfrm>
              <a:off x="3061" y="2248"/>
              <a:ext cx="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r>
                <a:rPr lang="en-US" sz="2000" i="0" dirty="0" smtClean="0">
                  <a:solidFill>
                    <a:srgbClr val="000000"/>
                  </a:solidFill>
                  <a:latin typeface="Symbol" charset="2"/>
                </a:rPr>
                <a:t> </a:t>
              </a:r>
              <a:endParaRPr lang="en-US" dirty="0"/>
            </a:p>
          </p:txBody>
        </p:sp>
        <p:sp>
          <p:nvSpPr>
            <p:cNvPr id="81980" name="Rectangle 207"/>
            <p:cNvSpPr>
              <a:spLocks noChangeArrowheads="1"/>
            </p:cNvSpPr>
            <p:nvPr/>
          </p:nvSpPr>
          <p:spPr bwMode="auto">
            <a:xfrm>
              <a:off x="2758" y="2425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(austenite)</a:t>
              </a:r>
              <a:endParaRPr lang="en-US" sz="2000"/>
            </a:p>
          </p:txBody>
        </p:sp>
        <p:sp>
          <p:nvSpPr>
            <p:cNvPr id="81981" name="Line 208"/>
            <p:cNvSpPr>
              <a:spLocks noChangeShapeType="1"/>
            </p:cNvSpPr>
            <p:nvPr/>
          </p:nvSpPr>
          <p:spPr bwMode="auto">
            <a:xfrm flipV="1">
              <a:off x="3120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2" name="Line 209"/>
            <p:cNvSpPr>
              <a:spLocks noChangeShapeType="1"/>
            </p:cNvSpPr>
            <p:nvPr/>
          </p:nvSpPr>
          <p:spPr bwMode="auto">
            <a:xfrm flipV="1">
              <a:off x="3497" y="3610"/>
              <a:ext cx="0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3" name="Line 210"/>
            <p:cNvSpPr>
              <a:spLocks noChangeShapeType="1"/>
            </p:cNvSpPr>
            <p:nvPr/>
          </p:nvSpPr>
          <p:spPr bwMode="auto">
            <a:xfrm flipV="1">
              <a:off x="3869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4" name="Line 211"/>
            <p:cNvSpPr>
              <a:spLocks noChangeShapeType="1"/>
            </p:cNvSpPr>
            <p:nvPr/>
          </p:nvSpPr>
          <p:spPr bwMode="auto">
            <a:xfrm flipV="1">
              <a:off x="4240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5" name="Line 212"/>
            <p:cNvSpPr>
              <a:spLocks noChangeShapeType="1"/>
            </p:cNvSpPr>
            <p:nvPr/>
          </p:nvSpPr>
          <p:spPr bwMode="auto">
            <a:xfrm flipV="1">
              <a:off x="4629" y="3610"/>
              <a:ext cx="0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6" name="Line 213"/>
            <p:cNvSpPr>
              <a:spLocks noChangeShapeType="1"/>
            </p:cNvSpPr>
            <p:nvPr/>
          </p:nvSpPr>
          <p:spPr bwMode="auto">
            <a:xfrm flipV="1">
              <a:off x="5023" y="3610"/>
              <a:ext cx="1" cy="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7" name="Rectangle 214"/>
            <p:cNvSpPr>
              <a:spLocks noChangeArrowheads="1"/>
            </p:cNvSpPr>
            <p:nvPr/>
          </p:nvSpPr>
          <p:spPr bwMode="auto">
            <a:xfrm>
              <a:off x="3415" y="2207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/>
            </a:p>
          </p:txBody>
        </p:sp>
        <p:sp>
          <p:nvSpPr>
            <p:cNvPr id="81988" name="Rectangle 215"/>
            <p:cNvSpPr>
              <a:spLocks noChangeArrowheads="1"/>
            </p:cNvSpPr>
            <p:nvPr/>
          </p:nvSpPr>
          <p:spPr bwMode="auto">
            <a:xfrm>
              <a:off x="3489" y="2212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+</a:t>
              </a:r>
              <a:r>
                <a:rPr lang="en-US" sz="1800">
                  <a:solidFill>
                    <a:srgbClr val="000000"/>
                  </a:solidFill>
                </a:rPr>
                <a:t>L</a:t>
              </a:r>
              <a:endParaRPr lang="en-US" sz="2000"/>
            </a:p>
          </p:txBody>
        </p:sp>
        <p:sp>
          <p:nvSpPr>
            <p:cNvPr id="81989" name="Rectangle 216"/>
            <p:cNvSpPr>
              <a:spLocks noChangeArrowheads="1"/>
            </p:cNvSpPr>
            <p:nvPr/>
          </p:nvSpPr>
          <p:spPr bwMode="auto">
            <a:xfrm>
              <a:off x="4129" y="2725"/>
              <a:ext cx="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γ</a:t>
              </a:r>
              <a:endParaRPr lang="en-US" sz="2000" dirty="0"/>
            </a:p>
          </p:txBody>
        </p:sp>
        <p:sp>
          <p:nvSpPr>
            <p:cNvPr id="81990" name="Rectangle 217"/>
            <p:cNvSpPr>
              <a:spLocks noChangeArrowheads="1"/>
            </p:cNvSpPr>
            <p:nvPr/>
          </p:nvSpPr>
          <p:spPr bwMode="auto">
            <a:xfrm>
              <a:off x="4198" y="2730"/>
              <a:ext cx="4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 </a:t>
              </a:r>
              <a:r>
                <a:rPr lang="en-US" sz="1600" i="0">
                  <a:solidFill>
                    <a:srgbClr val="000000"/>
                  </a:solidFill>
                </a:rPr>
                <a:t>+</a:t>
              </a:r>
              <a:r>
                <a:rPr lang="en-US" sz="900" i="0">
                  <a:solidFill>
                    <a:srgbClr val="000000"/>
                  </a:solidFill>
                </a:rPr>
                <a:t> </a:t>
              </a:r>
              <a:r>
                <a:rPr lang="en-US" sz="1600" i="0">
                  <a:solidFill>
                    <a:srgbClr val="000000"/>
                  </a:solidFill>
                </a:rPr>
                <a:t>Fe</a:t>
              </a:r>
              <a:r>
                <a:rPr lang="en-US" sz="1600" i="0" baseline="-25000">
                  <a:solidFill>
                    <a:srgbClr val="000000"/>
                  </a:solidFill>
                </a:rPr>
                <a:t>3</a:t>
              </a:r>
              <a:r>
                <a:rPr lang="en-US" sz="1600" i="0">
                  <a:solidFill>
                    <a:srgbClr val="000000"/>
                  </a:solidFill>
                </a:rPr>
                <a:t>C</a:t>
              </a:r>
              <a:endParaRPr lang="en-US" sz="1800"/>
            </a:p>
          </p:txBody>
        </p:sp>
        <p:sp>
          <p:nvSpPr>
            <p:cNvPr id="81991" name="Rectangle 218"/>
            <p:cNvSpPr>
              <a:spLocks noChangeArrowheads="1"/>
            </p:cNvSpPr>
            <p:nvPr/>
          </p:nvSpPr>
          <p:spPr bwMode="auto">
            <a:xfrm>
              <a:off x="3984" y="3335"/>
              <a:ext cx="1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 err="1" smtClean="0">
                  <a:solidFill>
                    <a:srgbClr val="000000"/>
                  </a:solidFill>
                  <a:latin typeface="Symbol" charset="2"/>
                </a:rPr>
                <a:t>α</a:t>
              </a:r>
              <a:endParaRPr lang="en-US" sz="2000" dirty="0"/>
            </a:p>
          </p:txBody>
        </p:sp>
        <p:sp>
          <p:nvSpPr>
            <p:cNvPr id="81992" name="Rectangle 219"/>
            <p:cNvSpPr>
              <a:spLocks noChangeArrowheads="1"/>
            </p:cNvSpPr>
            <p:nvPr/>
          </p:nvSpPr>
          <p:spPr bwMode="auto">
            <a:xfrm>
              <a:off x="4072" y="3340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 </a:t>
              </a:r>
              <a:r>
                <a:rPr lang="en-US" sz="1600" i="0">
                  <a:solidFill>
                    <a:srgbClr val="000000"/>
                  </a:solidFill>
                </a:rPr>
                <a:t>+</a:t>
              </a:r>
              <a:r>
                <a:rPr lang="en-US" sz="900" i="0">
                  <a:solidFill>
                    <a:srgbClr val="000000"/>
                  </a:solidFill>
                </a:rPr>
                <a:t> </a:t>
              </a:r>
              <a:r>
                <a:rPr lang="en-US" sz="1600" i="0">
                  <a:solidFill>
                    <a:srgbClr val="000000"/>
                  </a:solidFill>
                </a:rPr>
                <a:t>Fe</a:t>
              </a:r>
              <a:r>
                <a:rPr lang="en-US" sz="1600" i="0" baseline="-25000">
                  <a:solidFill>
                    <a:srgbClr val="000000"/>
                  </a:solidFill>
                </a:rPr>
                <a:t>3</a:t>
              </a:r>
              <a:r>
                <a:rPr lang="en-US" sz="1600" i="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  <p:sp>
          <p:nvSpPr>
            <p:cNvPr id="81993" name="Rectangle 220"/>
            <p:cNvSpPr>
              <a:spLocks noChangeArrowheads="1"/>
            </p:cNvSpPr>
            <p:nvPr/>
          </p:nvSpPr>
          <p:spPr bwMode="auto">
            <a:xfrm>
              <a:off x="4780" y="2351"/>
              <a:ext cx="4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L</a:t>
              </a:r>
              <a:r>
                <a:rPr lang="en-US" sz="1600" i="0">
                  <a:solidFill>
                    <a:srgbClr val="000000"/>
                  </a:solidFill>
                </a:rPr>
                <a:t>+Fe</a:t>
              </a:r>
              <a:r>
                <a:rPr lang="en-US" sz="1600" i="0" baseline="-25000">
                  <a:solidFill>
                    <a:srgbClr val="000000"/>
                  </a:solidFill>
                </a:rPr>
                <a:t>3</a:t>
              </a:r>
              <a:r>
                <a:rPr lang="en-US" sz="1600" i="0">
                  <a:solidFill>
                    <a:srgbClr val="000000"/>
                  </a:solidFill>
                </a:rPr>
                <a:t>C</a:t>
              </a:r>
              <a:endParaRPr lang="en-US" sz="1800"/>
            </a:p>
          </p:txBody>
        </p:sp>
        <p:sp>
          <p:nvSpPr>
            <p:cNvPr id="81994" name="Rectangle 221"/>
            <p:cNvSpPr>
              <a:spLocks noChangeArrowheads="1"/>
            </p:cNvSpPr>
            <p:nvPr/>
          </p:nvSpPr>
          <p:spPr bwMode="auto">
            <a:xfrm>
              <a:off x="2563" y="1816"/>
              <a:ext cx="10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66CC00"/>
                  </a:solidFill>
                  <a:latin typeface="Symbol" charset="2"/>
                </a:rPr>
                <a:t>δ</a:t>
              </a:r>
              <a:endParaRPr lang="en-US" dirty="0"/>
            </a:p>
          </p:txBody>
        </p:sp>
        <p:sp>
          <p:nvSpPr>
            <p:cNvPr id="81995" name="Rectangle 222"/>
            <p:cNvSpPr>
              <a:spLocks noChangeArrowheads="1"/>
            </p:cNvSpPr>
            <p:nvPr/>
          </p:nvSpPr>
          <p:spPr bwMode="auto">
            <a:xfrm>
              <a:off x="3727" y="3817"/>
              <a:ext cx="5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C, </a:t>
              </a:r>
              <a:r>
                <a:rPr lang="en-US" sz="1600" i="0">
                  <a:solidFill>
                    <a:srgbClr val="000000"/>
                  </a:solidFill>
                </a:rPr>
                <a:t>wt% C</a:t>
              </a:r>
              <a:endParaRPr lang="en-US" sz="1800" i="0"/>
            </a:p>
          </p:txBody>
        </p:sp>
        <p:grpSp>
          <p:nvGrpSpPr>
            <p:cNvPr id="81996" name="Group 223"/>
            <p:cNvGrpSpPr>
              <a:grpSpLocks/>
            </p:cNvGrpSpPr>
            <p:nvPr/>
          </p:nvGrpSpPr>
          <p:grpSpPr bwMode="auto">
            <a:xfrm>
              <a:off x="2621" y="1914"/>
              <a:ext cx="139" cy="52"/>
              <a:chOff x="2075" y="1107"/>
              <a:chExt cx="161" cy="61"/>
            </a:xfrm>
          </p:grpSpPr>
          <p:sp>
            <p:nvSpPr>
              <p:cNvPr id="82001" name="Freeform 224"/>
              <p:cNvSpPr>
                <a:spLocks/>
              </p:cNvSpPr>
              <p:nvPr/>
            </p:nvSpPr>
            <p:spPr bwMode="auto">
              <a:xfrm>
                <a:off x="2155" y="1107"/>
                <a:ext cx="81" cy="61"/>
              </a:xfrm>
              <a:custGeom>
                <a:avLst/>
                <a:gdLst>
                  <a:gd name="T0" fmla="*/ 81 w 81"/>
                  <a:gd name="T1" fmla="*/ 54 h 61"/>
                  <a:gd name="T2" fmla="*/ 0 w 81"/>
                  <a:gd name="T3" fmla="*/ 61 h 61"/>
                  <a:gd name="T4" fmla="*/ 34 w 81"/>
                  <a:gd name="T5" fmla="*/ 41 h 61"/>
                  <a:gd name="T6" fmla="*/ 21 w 81"/>
                  <a:gd name="T7" fmla="*/ 0 h 61"/>
                  <a:gd name="T8" fmla="*/ 81 w 81"/>
                  <a:gd name="T9" fmla="*/ 5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61"/>
                  <a:gd name="T17" fmla="*/ 81 w 81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61">
                    <a:moveTo>
                      <a:pt x="81" y="54"/>
                    </a:moveTo>
                    <a:lnTo>
                      <a:pt x="0" y="61"/>
                    </a:lnTo>
                    <a:lnTo>
                      <a:pt x="34" y="41"/>
                    </a:lnTo>
                    <a:lnTo>
                      <a:pt x="21" y="0"/>
                    </a:lnTo>
                    <a:lnTo>
                      <a:pt x="81" y="54"/>
                    </a:lnTo>
                    <a:close/>
                  </a:path>
                </a:pathLst>
              </a:custGeom>
              <a:solidFill>
                <a:srgbClr val="66CC00"/>
              </a:solidFill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02" name="Line 225"/>
              <p:cNvSpPr>
                <a:spLocks noChangeShapeType="1"/>
              </p:cNvSpPr>
              <p:nvPr/>
            </p:nvSpPr>
            <p:spPr bwMode="auto">
              <a:xfrm>
                <a:off x="2075" y="1107"/>
                <a:ext cx="114" cy="41"/>
              </a:xfrm>
              <a:prstGeom prst="line">
                <a:avLst/>
              </a:prstGeom>
              <a:noFill/>
              <a:ln w="11113">
                <a:solidFill>
                  <a:srgbClr val="66CC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1997" name="Rectangle 226"/>
            <p:cNvSpPr>
              <a:spLocks noChangeArrowheads="1"/>
            </p:cNvSpPr>
            <p:nvPr/>
          </p:nvSpPr>
          <p:spPr bwMode="auto">
            <a:xfrm>
              <a:off x="3768" y="2370"/>
              <a:ext cx="3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</a:rPr>
                <a:t>1148ºC</a:t>
              </a:r>
              <a:endParaRPr lang="en-US" sz="1400"/>
            </a:p>
          </p:txBody>
        </p:sp>
        <p:sp>
          <p:nvSpPr>
            <p:cNvPr id="81998" name="Rectangle 227"/>
            <p:cNvSpPr>
              <a:spLocks noChangeArrowheads="1"/>
            </p:cNvSpPr>
            <p:nvPr/>
          </p:nvSpPr>
          <p:spPr bwMode="auto">
            <a:xfrm>
              <a:off x="2217" y="2139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</a:t>
              </a:r>
              <a:r>
                <a:rPr lang="en-US" sz="1800" i="0">
                  <a:solidFill>
                    <a:srgbClr val="000000"/>
                  </a:solidFill>
                </a:rPr>
                <a:t>(ºC)</a:t>
              </a:r>
              <a:endParaRPr lang="en-US" sz="2000"/>
            </a:p>
          </p:txBody>
        </p:sp>
        <p:sp>
          <p:nvSpPr>
            <p:cNvPr id="81999" name="Line 228"/>
            <p:cNvSpPr>
              <a:spLocks noChangeShapeType="1"/>
            </p:cNvSpPr>
            <p:nvPr/>
          </p:nvSpPr>
          <p:spPr bwMode="auto">
            <a:xfrm flipV="1">
              <a:off x="5276" y="2318"/>
              <a:ext cx="0" cy="134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0" name="Rectangle 229"/>
            <p:cNvSpPr>
              <a:spLocks noChangeArrowheads="1"/>
            </p:cNvSpPr>
            <p:nvPr/>
          </p:nvSpPr>
          <p:spPr bwMode="auto">
            <a:xfrm>
              <a:off x="3468" y="3030"/>
              <a:ext cx="3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0">
                  <a:solidFill>
                    <a:srgbClr val="777777"/>
                  </a:solidFill>
                </a:rPr>
                <a:t>727ºC</a:t>
              </a:r>
              <a:endParaRPr lang="en-US"/>
            </a:p>
          </p:txBody>
        </p:sp>
      </p:grpSp>
      <p:grpSp>
        <p:nvGrpSpPr>
          <p:cNvPr id="81928" name="Group 242"/>
          <p:cNvGrpSpPr>
            <a:grpSpLocks/>
          </p:cNvGrpSpPr>
          <p:nvPr/>
        </p:nvGrpSpPr>
        <p:grpSpPr bwMode="auto">
          <a:xfrm>
            <a:off x="4600575" y="2982913"/>
            <a:ext cx="4167188" cy="3252787"/>
            <a:chOff x="2898" y="1843"/>
            <a:chExt cx="2625" cy="2049"/>
          </a:xfrm>
        </p:grpSpPr>
        <p:sp>
          <p:nvSpPr>
            <p:cNvPr id="81941" name="Text Box 237"/>
            <p:cNvSpPr txBox="1">
              <a:spLocks noChangeArrowheads="1"/>
            </p:cNvSpPr>
            <p:nvPr/>
          </p:nvSpPr>
          <p:spPr bwMode="auto">
            <a:xfrm>
              <a:off x="2898" y="3661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990099"/>
                  </a:solidFill>
                </a:rPr>
                <a:t>C</a:t>
              </a:r>
              <a:r>
                <a:rPr lang="en-US" sz="1800" b="1" i="0" baseline="-25000" dirty="0">
                  <a:solidFill>
                    <a:srgbClr val="990099"/>
                  </a:solidFill>
                  <a:sym typeface="Symbol" charset="2"/>
                </a:rPr>
                <a:t>0</a:t>
              </a:r>
              <a:endParaRPr lang="en-US" sz="1800" b="1" dirty="0">
                <a:solidFill>
                  <a:srgbClr val="990099"/>
                </a:solidFill>
              </a:endParaRPr>
            </a:p>
          </p:txBody>
        </p:sp>
        <p:sp>
          <p:nvSpPr>
            <p:cNvPr id="81942" name="Line 239"/>
            <p:cNvSpPr>
              <a:spLocks noChangeShapeType="1"/>
            </p:cNvSpPr>
            <p:nvPr/>
          </p:nvSpPr>
          <p:spPr bwMode="auto">
            <a:xfrm flipV="1">
              <a:off x="3150" y="1843"/>
              <a:ext cx="0" cy="1732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3" name="Line 240"/>
            <p:cNvSpPr>
              <a:spLocks noChangeShapeType="1"/>
            </p:cNvSpPr>
            <p:nvPr/>
          </p:nvSpPr>
          <p:spPr bwMode="auto">
            <a:xfrm>
              <a:off x="3018" y="3081"/>
              <a:ext cx="25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4" name="Oval 241"/>
            <p:cNvSpPr>
              <a:spLocks noChangeArrowheads="1"/>
            </p:cNvSpPr>
            <p:nvPr/>
          </p:nvSpPr>
          <p:spPr bwMode="auto">
            <a:xfrm>
              <a:off x="3126" y="3060"/>
              <a:ext cx="49" cy="5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29" name="Group 244"/>
          <p:cNvGrpSpPr>
            <a:grpSpLocks/>
          </p:cNvGrpSpPr>
          <p:nvPr/>
        </p:nvGrpSpPr>
        <p:grpSpPr bwMode="auto">
          <a:xfrm>
            <a:off x="4391027" y="4846638"/>
            <a:ext cx="1268413" cy="1331912"/>
            <a:chOff x="2766" y="3093"/>
            <a:chExt cx="799" cy="839"/>
          </a:xfrm>
        </p:grpSpPr>
        <p:sp>
          <p:nvSpPr>
            <p:cNvPr id="81933" name="Rectangle 86"/>
            <p:cNvSpPr>
              <a:spLocks noChangeArrowheads="1"/>
            </p:cNvSpPr>
            <p:nvPr/>
          </p:nvSpPr>
          <p:spPr bwMode="auto">
            <a:xfrm>
              <a:off x="3032" y="3109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CCCC"/>
                  </a:solidFill>
                </a:rPr>
                <a:t>V</a:t>
              </a:r>
              <a:endParaRPr lang="en-US"/>
            </a:p>
          </p:txBody>
        </p:sp>
        <p:sp>
          <p:nvSpPr>
            <p:cNvPr id="81934" name="Rectangle 87"/>
            <p:cNvSpPr>
              <a:spLocks noChangeArrowheads="1"/>
            </p:cNvSpPr>
            <p:nvPr/>
          </p:nvSpPr>
          <p:spPr bwMode="auto">
            <a:xfrm>
              <a:off x="3169" y="3110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AB57FF"/>
                  </a:solidFill>
                </a:rPr>
                <a:t>X</a:t>
              </a:r>
              <a:endParaRPr lang="en-US">
                <a:solidFill>
                  <a:srgbClr val="AB57FF"/>
                </a:solidFill>
              </a:endParaRPr>
            </a:p>
          </p:txBody>
        </p:sp>
        <p:sp>
          <p:nvSpPr>
            <p:cNvPr id="81935" name="Text Box 89"/>
            <p:cNvSpPr txBox="1">
              <a:spLocks noChangeArrowheads="1"/>
            </p:cNvSpPr>
            <p:nvPr/>
          </p:nvSpPr>
          <p:spPr bwMode="auto">
            <a:xfrm>
              <a:off x="3202" y="3689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AB57FF"/>
                  </a:solidFill>
                </a:rPr>
                <a:t>C</a:t>
              </a:r>
              <a:r>
                <a:rPr lang="en-US" sz="1800" b="1" i="0" baseline="-25000" dirty="0" smtClean="0">
                  <a:solidFill>
                    <a:srgbClr val="AB57FF"/>
                  </a:solidFill>
                  <a:sym typeface="Symbol" charset="2"/>
                </a:rPr>
                <a:t>γ</a:t>
              </a:r>
              <a:endParaRPr lang="en-US" sz="1800" b="1" i="0" dirty="0">
                <a:solidFill>
                  <a:srgbClr val="AB57FF"/>
                </a:solidFill>
              </a:endParaRPr>
            </a:p>
          </p:txBody>
        </p:sp>
        <p:sp>
          <p:nvSpPr>
            <p:cNvPr id="81936" name="Text Box 91"/>
            <p:cNvSpPr txBox="1">
              <a:spLocks noChangeArrowheads="1"/>
            </p:cNvSpPr>
            <p:nvPr/>
          </p:nvSpPr>
          <p:spPr bwMode="auto">
            <a:xfrm>
              <a:off x="2766" y="3701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00E5E0"/>
                  </a:solidFill>
                </a:rPr>
                <a:t>C</a:t>
              </a:r>
              <a:r>
                <a:rPr lang="en-US" sz="1800" b="1" i="0" baseline="-25000" dirty="0" smtClean="0">
                  <a:solidFill>
                    <a:srgbClr val="00E5E0"/>
                  </a:solidFill>
                  <a:sym typeface="Symbol" charset="2"/>
                </a:rPr>
                <a:t>α</a:t>
              </a:r>
              <a:endParaRPr lang="en-US" sz="1800" b="1" i="0" dirty="0">
                <a:solidFill>
                  <a:srgbClr val="00E5E0"/>
                </a:solidFill>
              </a:endParaRPr>
            </a:p>
          </p:txBody>
        </p:sp>
        <p:sp>
          <p:nvSpPr>
            <p:cNvPr id="81937" name="Line 92"/>
            <p:cNvSpPr>
              <a:spLocks noChangeShapeType="1"/>
            </p:cNvSpPr>
            <p:nvPr/>
          </p:nvSpPr>
          <p:spPr bwMode="auto">
            <a:xfrm flipV="1">
              <a:off x="3030" y="3111"/>
              <a:ext cx="0" cy="492"/>
            </a:xfrm>
            <a:prstGeom prst="line">
              <a:avLst/>
            </a:prstGeom>
            <a:noFill/>
            <a:ln w="28575">
              <a:solidFill>
                <a:srgbClr val="00E5E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8" name="Line 104"/>
            <p:cNvSpPr>
              <a:spLocks noChangeShapeType="1"/>
            </p:cNvSpPr>
            <p:nvPr/>
          </p:nvSpPr>
          <p:spPr bwMode="auto">
            <a:xfrm flipV="1">
              <a:off x="3278" y="3093"/>
              <a:ext cx="1" cy="514"/>
            </a:xfrm>
            <a:prstGeom prst="line">
              <a:avLst/>
            </a:prstGeom>
            <a:noFill/>
            <a:ln w="28575">
              <a:solidFill>
                <a:srgbClr val="AB57FF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9" name="Line 93"/>
            <p:cNvSpPr>
              <a:spLocks noChangeShapeType="1"/>
            </p:cNvSpPr>
            <p:nvPr/>
          </p:nvSpPr>
          <p:spPr bwMode="auto">
            <a:xfrm>
              <a:off x="3151" y="3115"/>
              <a:ext cx="134" cy="1"/>
            </a:xfrm>
            <a:prstGeom prst="line">
              <a:avLst/>
            </a:prstGeom>
            <a:noFill/>
            <a:ln w="28575">
              <a:solidFill>
                <a:srgbClr val="AB57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0" name="Line 94"/>
            <p:cNvSpPr>
              <a:spLocks noChangeShapeType="1"/>
            </p:cNvSpPr>
            <p:nvPr/>
          </p:nvSpPr>
          <p:spPr bwMode="auto">
            <a:xfrm>
              <a:off x="3030" y="3115"/>
              <a:ext cx="113" cy="1"/>
            </a:xfrm>
            <a:prstGeom prst="line">
              <a:avLst/>
            </a:prstGeom>
            <a:noFill/>
            <a:ln w="28575">
              <a:solidFill>
                <a:srgbClr val="00CC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66944" name="Object 0"/>
          <p:cNvGraphicFramePr>
            <a:graphicFrameLocks noChangeAspect="1"/>
          </p:cNvGraphicFramePr>
          <p:nvPr/>
        </p:nvGraphicFramePr>
        <p:xfrm>
          <a:off x="195263" y="3225800"/>
          <a:ext cx="3440112" cy="1512888"/>
        </p:xfrm>
        <a:graphic>
          <a:graphicData uri="http://schemas.openxmlformats.org/presentationml/2006/ole">
            <p:oleObj spid="_x0000_s81922" name="Equation" r:id="rId4" imgW="1968500" imgH="863600" progId="Equation.3">
              <p:embed/>
            </p:oleObj>
          </a:graphicData>
        </a:graphic>
      </p:graphicFrame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7325" y="5010150"/>
            <a:ext cx="4699000" cy="1492250"/>
            <a:chOff x="118" y="3156"/>
            <a:chExt cx="2960" cy="940"/>
          </a:xfrm>
        </p:grpSpPr>
        <p:sp>
          <p:nvSpPr>
            <p:cNvPr id="81931" name="Rectangle 7"/>
            <p:cNvSpPr>
              <a:spLocks noChangeArrowheads="1"/>
            </p:cNvSpPr>
            <p:nvPr/>
          </p:nvSpPr>
          <p:spPr bwMode="auto">
            <a:xfrm>
              <a:off x="2304" y="3826"/>
              <a:ext cx="584" cy="258"/>
            </a:xfrm>
            <a:prstGeom prst="rect">
              <a:avLst/>
            </a:prstGeom>
            <a:solidFill>
              <a:srgbClr val="E0C1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2" name="Rectangle 8"/>
            <p:cNvSpPr>
              <a:spLocks noChangeArrowheads="1"/>
            </p:cNvSpPr>
            <p:nvPr/>
          </p:nvSpPr>
          <p:spPr bwMode="auto">
            <a:xfrm>
              <a:off x="118" y="3156"/>
              <a:ext cx="2960" cy="94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i="0"/>
                <a:t>Amount of pearlite in 100 g </a:t>
              </a:r>
            </a:p>
            <a:p>
              <a:pPr eaLnBrk="1" hangingPunct="1"/>
              <a:endParaRPr lang="en-US" sz="800" i="0"/>
            </a:p>
            <a:p>
              <a:pPr eaLnBrk="1" hangingPunct="1"/>
              <a:r>
                <a:rPr lang="en-US" i="0"/>
                <a:t>	= (100 g)</a:t>
              </a:r>
              <a:r>
                <a:rPr lang="en-US"/>
                <a:t>W</a:t>
              </a:r>
              <a:r>
                <a:rPr lang="en-US" sz="2800" i="0" baseline="-25000"/>
                <a:t>pearlite</a:t>
              </a:r>
              <a:r>
                <a:rPr lang="en-US"/>
                <a:t>  </a:t>
              </a:r>
            </a:p>
            <a:p>
              <a:pPr eaLnBrk="1" hangingPunct="1"/>
              <a:endParaRPr lang="en-US" sz="1200"/>
            </a:p>
            <a:p>
              <a:pPr eaLnBrk="1" hangingPunct="1"/>
              <a:r>
                <a:rPr lang="en-US"/>
                <a:t>	</a:t>
              </a:r>
              <a:r>
                <a:rPr lang="en-US" i="0"/>
                <a:t>= (100 g)(0.512) = 51.2 g</a:t>
              </a:r>
              <a:r>
                <a:rPr lang="en-US" sz="2000"/>
                <a:t> </a:t>
              </a:r>
            </a:p>
          </p:txBody>
        </p:sp>
      </p:grpSp>
      <p:grpSp>
        <p:nvGrpSpPr>
          <p:cNvPr id="84" name="Group 566"/>
          <p:cNvGrpSpPr>
            <a:grpSpLocks/>
          </p:cNvGrpSpPr>
          <p:nvPr/>
        </p:nvGrpSpPr>
        <p:grpSpPr bwMode="auto">
          <a:xfrm>
            <a:off x="5755003" y="1969847"/>
            <a:ext cx="555625" cy="555625"/>
            <a:chOff x="834" y="3100"/>
            <a:chExt cx="350" cy="350"/>
          </a:xfrm>
        </p:grpSpPr>
        <p:sp>
          <p:nvSpPr>
            <p:cNvPr id="92" name="Oval 567"/>
            <p:cNvSpPr>
              <a:spLocks noChangeArrowheads="1"/>
            </p:cNvSpPr>
            <p:nvPr/>
          </p:nvSpPr>
          <p:spPr bwMode="auto">
            <a:xfrm>
              <a:off x="834" y="3100"/>
              <a:ext cx="350" cy="350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3" name="Freeform 568"/>
            <p:cNvSpPr>
              <a:spLocks/>
            </p:cNvSpPr>
            <p:nvPr/>
          </p:nvSpPr>
          <p:spPr bwMode="auto">
            <a:xfrm>
              <a:off x="868" y="3155"/>
              <a:ext cx="24" cy="86"/>
            </a:xfrm>
            <a:custGeom>
              <a:avLst/>
              <a:gdLst>
                <a:gd name="T0" fmla="*/ 6 w 24"/>
                <a:gd name="T1" fmla="*/ 19 h 86"/>
                <a:gd name="T2" fmla="*/ 0 w 24"/>
                <a:gd name="T3" fmla="*/ 80 h 86"/>
                <a:gd name="T4" fmla="*/ 12 w 24"/>
                <a:gd name="T5" fmla="*/ 86 h 86"/>
                <a:gd name="T6" fmla="*/ 18 w 24"/>
                <a:gd name="T7" fmla="*/ 86 h 86"/>
                <a:gd name="T8" fmla="*/ 24 w 24"/>
                <a:gd name="T9" fmla="*/ 55 h 86"/>
                <a:gd name="T10" fmla="*/ 24 w 24"/>
                <a:gd name="T11" fmla="*/ 0 h 86"/>
                <a:gd name="T12" fmla="*/ 6 w 24"/>
                <a:gd name="T13" fmla="*/ 19 h 86"/>
                <a:gd name="T14" fmla="*/ 6 w 24"/>
                <a:gd name="T15" fmla="*/ 19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86"/>
                <a:gd name="T26" fmla="*/ 24 w 24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86">
                  <a:moveTo>
                    <a:pt x="6" y="19"/>
                  </a:moveTo>
                  <a:lnTo>
                    <a:pt x="0" y="80"/>
                  </a:lnTo>
                  <a:lnTo>
                    <a:pt x="12" y="86"/>
                  </a:lnTo>
                  <a:lnTo>
                    <a:pt x="18" y="86"/>
                  </a:lnTo>
                  <a:lnTo>
                    <a:pt x="24" y="55"/>
                  </a:lnTo>
                  <a:lnTo>
                    <a:pt x="24" y="0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4" name="Freeform 569"/>
            <p:cNvSpPr>
              <a:spLocks/>
            </p:cNvSpPr>
            <p:nvPr/>
          </p:nvSpPr>
          <p:spPr bwMode="auto">
            <a:xfrm>
              <a:off x="911" y="3125"/>
              <a:ext cx="24" cy="122"/>
            </a:xfrm>
            <a:custGeom>
              <a:avLst/>
              <a:gdLst>
                <a:gd name="T0" fmla="*/ 0 w 24"/>
                <a:gd name="T1" fmla="*/ 12 h 122"/>
                <a:gd name="T2" fmla="*/ 0 w 24"/>
                <a:gd name="T3" fmla="*/ 116 h 122"/>
                <a:gd name="T4" fmla="*/ 12 w 24"/>
                <a:gd name="T5" fmla="*/ 122 h 122"/>
                <a:gd name="T6" fmla="*/ 18 w 24"/>
                <a:gd name="T7" fmla="*/ 116 h 122"/>
                <a:gd name="T8" fmla="*/ 24 w 24"/>
                <a:gd name="T9" fmla="*/ 0 h 122"/>
                <a:gd name="T10" fmla="*/ 0 w 24"/>
                <a:gd name="T11" fmla="*/ 1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22"/>
                <a:gd name="T20" fmla="*/ 24 w 24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22">
                  <a:moveTo>
                    <a:pt x="0" y="12"/>
                  </a:moveTo>
                  <a:lnTo>
                    <a:pt x="0" y="116"/>
                  </a:lnTo>
                  <a:lnTo>
                    <a:pt x="12" y="122"/>
                  </a:lnTo>
                  <a:lnTo>
                    <a:pt x="18" y="116"/>
                  </a:lnTo>
                  <a:lnTo>
                    <a:pt x="2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5" name="Freeform 570"/>
            <p:cNvSpPr>
              <a:spLocks/>
            </p:cNvSpPr>
            <p:nvPr/>
          </p:nvSpPr>
          <p:spPr bwMode="auto">
            <a:xfrm>
              <a:off x="947" y="3106"/>
              <a:ext cx="31" cy="154"/>
            </a:xfrm>
            <a:custGeom>
              <a:avLst/>
              <a:gdLst>
                <a:gd name="T0" fmla="*/ 7 w 31"/>
                <a:gd name="T1" fmla="*/ 6 h 154"/>
                <a:gd name="T2" fmla="*/ 0 w 31"/>
                <a:gd name="T3" fmla="*/ 141 h 154"/>
                <a:gd name="T4" fmla="*/ 13 w 31"/>
                <a:gd name="T5" fmla="*/ 154 h 154"/>
                <a:gd name="T6" fmla="*/ 19 w 31"/>
                <a:gd name="T7" fmla="*/ 147 h 154"/>
                <a:gd name="T8" fmla="*/ 25 w 31"/>
                <a:gd name="T9" fmla="*/ 123 h 154"/>
                <a:gd name="T10" fmla="*/ 31 w 31"/>
                <a:gd name="T11" fmla="*/ 0 h 154"/>
                <a:gd name="T12" fmla="*/ 7 w 31"/>
                <a:gd name="T13" fmla="*/ 6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54"/>
                <a:gd name="T23" fmla="*/ 31 w 31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54">
                  <a:moveTo>
                    <a:pt x="7" y="6"/>
                  </a:moveTo>
                  <a:lnTo>
                    <a:pt x="0" y="141"/>
                  </a:lnTo>
                  <a:lnTo>
                    <a:pt x="13" y="154"/>
                  </a:lnTo>
                  <a:lnTo>
                    <a:pt x="19" y="147"/>
                  </a:lnTo>
                  <a:lnTo>
                    <a:pt x="25" y="123"/>
                  </a:lnTo>
                  <a:lnTo>
                    <a:pt x="31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6" name="Freeform 571"/>
            <p:cNvSpPr>
              <a:spLocks/>
            </p:cNvSpPr>
            <p:nvPr/>
          </p:nvSpPr>
          <p:spPr bwMode="auto">
            <a:xfrm>
              <a:off x="997" y="3106"/>
              <a:ext cx="42" cy="172"/>
            </a:xfrm>
            <a:custGeom>
              <a:avLst/>
              <a:gdLst>
                <a:gd name="T0" fmla="*/ 0 w 42"/>
                <a:gd name="T1" fmla="*/ 0 h 172"/>
                <a:gd name="T2" fmla="*/ 0 w 42"/>
                <a:gd name="T3" fmla="*/ 147 h 172"/>
                <a:gd name="T4" fmla="*/ 0 w 42"/>
                <a:gd name="T5" fmla="*/ 166 h 172"/>
                <a:gd name="T6" fmla="*/ 12 w 42"/>
                <a:gd name="T7" fmla="*/ 172 h 172"/>
                <a:gd name="T8" fmla="*/ 18 w 42"/>
                <a:gd name="T9" fmla="*/ 160 h 172"/>
                <a:gd name="T10" fmla="*/ 42 w 42"/>
                <a:gd name="T11" fmla="*/ 0 h 172"/>
                <a:gd name="T12" fmla="*/ 0 w 42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72"/>
                <a:gd name="T23" fmla="*/ 42 w 42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72">
                  <a:moveTo>
                    <a:pt x="0" y="0"/>
                  </a:moveTo>
                  <a:lnTo>
                    <a:pt x="0" y="147"/>
                  </a:lnTo>
                  <a:lnTo>
                    <a:pt x="0" y="166"/>
                  </a:lnTo>
                  <a:lnTo>
                    <a:pt x="12" y="172"/>
                  </a:lnTo>
                  <a:lnTo>
                    <a:pt x="18" y="160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7" name="Freeform 572"/>
            <p:cNvSpPr>
              <a:spLocks/>
            </p:cNvSpPr>
            <p:nvPr/>
          </p:nvSpPr>
          <p:spPr bwMode="auto">
            <a:xfrm>
              <a:off x="1046" y="3118"/>
              <a:ext cx="61" cy="50"/>
            </a:xfrm>
            <a:custGeom>
              <a:avLst/>
              <a:gdLst>
                <a:gd name="T0" fmla="*/ 43 w 61"/>
                <a:gd name="T1" fmla="*/ 0 h 50"/>
                <a:gd name="T2" fmla="*/ 12 w 61"/>
                <a:gd name="T3" fmla="*/ 31 h 50"/>
                <a:gd name="T4" fmla="*/ 0 w 61"/>
                <a:gd name="T5" fmla="*/ 43 h 50"/>
                <a:gd name="T6" fmla="*/ 12 w 61"/>
                <a:gd name="T7" fmla="*/ 50 h 50"/>
                <a:gd name="T8" fmla="*/ 18 w 61"/>
                <a:gd name="T9" fmla="*/ 50 h 50"/>
                <a:gd name="T10" fmla="*/ 61 w 61"/>
                <a:gd name="T11" fmla="*/ 19 h 50"/>
                <a:gd name="T12" fmla="*/ 43 w 6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50"/>
                <a:gd name="T23" fmla="*/ 61 w 6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50">
                  <a:moveTo>
                    <a:pt x="43" y="0"/>
                  </a:moveTo>
                  <a:lnTo>
                    <a:pt x="12" y="31"/>
                  </a:lnTo>
                  <a:lnTo>
                    <a:pt x="0" y="43"/>
                  </a:lnTo>
                  <a:lnTo>
                    <a:pt x="12" y="50"/>
                  </a:lnTo>
                  <a:lnTo>
                    <a:pt x="18" y="50"/>
                  </a:lnTo>
                  <a:lnTo>
                    <a:pt x="61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8" name="Freeform 573"/>
            <p:cNvSpPr>
              <a:spLocks/>
            </p:cNvSpPr>
            <p:nvPr/>
          </p:nvSpPr>
          <p:spPr bwMode="auto">
            <a:xfrm>
              <a:off x="1076" y="3149"/>
              <a:ext cx="62" cy="49"/>
            </a:xfrm>
            <a:custGeom>
              <a:avLst/>
              <a:gdLst>
                <a:gd name="T0" fmla="*/ 43 w 62"/>
                <a:gd name="T1" fmla="*/ 0 h 49"/>
                <a:gd name="T2" fmla="*/ 0 w 62"/>
                <a:gd name="T3" fmla="*/ 31 h 49"/>
                <a:gd name="T4" fmla="*/ 0 w 62"/>
                <a:gd name="T5" fmla="*/ 43 h 49"/>
                <a:gd name="T6" fmla="*/ 6 w 62"/>
                <a:gd name="T7" fmla="*/ 49 h 49"/>
                <a:gd name="T8" fmla="*/ 43 w 62"/>
                <a:gd name="T9" fmla="*/ 31 h 49"/>
                <a:gd name="T10" fmla="*/ 62 w 62"/>
                <a:gd name="T11" fmla="*/ 19 h 49"/>
                <a:gd name="T12" fmla="*/ 43 w 62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9"/>
                <a:gd name="T23" fmla="*/ 62 w 62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9">
                  <a:moveTo>
                    <a:pt x="43" y="0"/>
                  </a:moveTo>
                  <a:lnTo>
                    <a:pt x="0" y="31"/>
                  </a:lnTo>
                  <a:lnTo>
                    <a:pt x="0" y="43"/>
                  </a:lnTo>
                  <a:lnTo>
                    <a:pt x="6" y="49"/>
                  </a:lnTo>
                  <a:lnTo>
                    <a:pt x="43" y="31"/>
                  </a:lnTo>
                  <a:lnTo>
                    <a:pt x="62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9" name="Freeform 574"/>
            <p:cNvSpPr>
              <a:spLocks/>
            </p:cNvSpPr>
            <p:nvPr/>
          </p:nvSpPr>
          <p:spPr bwMode="auto">
            <a:xfrm>
              <a:off x="1082" y="3180"/>
              <a:ext cx="80" cy="61"/>
            </a:xfrm>
            <a:custGeom>
              <a:avLst/>
              <a:gdLst>
                <a:gd name="T0" fmla="*/ 68 w 80"/>
                <a:gd name="T1" fmla="*/ 0 h 61"/>
                <a:gd name="T2" fmla="*/ 7 w 80"/>
                <a:gd name="T3" fmla="*/ 37 h 61"/>
                <a:gd name="T4" fmla="*/ 0 w 80"/>
                <a:gd name="T5" fmla="*/ 49 h 61"/>
                <a:gd name="T6" fmla="*/ 0 w 80"/>
                <a:gd name="T7" fmla="*/ 55 h 61"/>
                <a:gd name="T8" fmla="*/ 13 w 80"/>
                <a:gd name="T9" fmla="*/ 61 h 61"/>
                <a:gd name="T10" fmla="*/ 80 w 80"/>
                <a:gd name="T11" fmla="*/ 18 h 61"/>
                <a:gd name="T12" fmla="*/ 68 w 80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61"/>
                <a:gd name="T23" fmla="*/ 80 w 8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61">
                  <a:moveTo>
                    <a:pt x="68" y="0"/>
                  </a:moveTo>
                  <a:lnTo>
                    <a:pt x="7" y="37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13" y="61"/>
                  </a:lnTo>
                  <a:lnTo>
                    <a:pt x="80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0" name="Freeform 575"/>
            <p:cNvSpPr>
              <a:spLocks/>
            </p:cNvSpPr>
            <p:nvPr/>
          </p:nvSpPr>
          <p:spPr bwMode="auto">
            <a:xfrm>
              <a:off x="1101" y="3223"/>
              <a:ext cx="80" cy="61"/>
            </a:xfrm>
            <a:custGeom>
              <a:avLst/>
              <a:gdLst>
                <a:gd name="T0" fmla="*/ 73 w 80"/>
                <a:gd name="T1" fmla="*/ 0 h 61"/>
                <a:gd name="T2" fmla="*/ 6 w 80"/>
                <a:gd name="T3" fmla="*/ 37 h 61"/>
                <a:gd name="T4" fmla="*/ 0 w 80"/>
                <a:gd name="T5" fmla="*/ 49 h 61"/>
                <a:gd name="T6" fmla="*/ 6 w 80"/>
                <a:gd name="T7" fmla="*/ 61 h 61"/>
                <a:gd name="T8" fmla="*/ 18 w 80"/>
                <a:gd name="T9" fmla="*/ 61 h 61"/>
                <a:gd name="T10" fmla="*/ 80 w 80"/>
                <a:gd name="T11" fmla="*/ 24 h 61"/>
                <a:gd name="T12" fmla="*/ 73 w 80"/>
                <a:gd name="T13" fmla="*/ 6 h 61"/>
                <a:gd name="T14" fmla="*/ 73 w 80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1"/>
                <a:gd name="T26" fmla="*/ 80 w 8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1">
                  <a:moveTo>
                    <a:pt x="73" y="0"/>
                  </a:moveTo>
                  <a:lnTo>
                    <a:pt x="6" y="37"/>
                  </a:lnTo>
                  <a:lnTo>
                    <a:pt x="0" y="49"/>
                  </a:lnTo>
                  <a:lnTo>
                    <a:pt x="6" y="61"/>
                  </a:lnTo>
                  <a:lnTo>
                    <a:pt x="18" y="61"/>
                  </a:lnTo>
                  <a:lnTo>
                    <a:pt x="80" y="24"/>
                  </a:lnTo>
                  <a:lnTo>
                    <a:pt x="73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1" name="Freeform 576"/>
            <p:cNvSpPr>
              <a:spLocks/>
            </p:cNvSpPr>
            <p:nvPr/>
          </p:nvSpPr>
          <p:spPr bwMode="auto">
            <a:xfrm>
              <a:off x="1138" y="3266"/>
              <a:ext cx="43" cy="43"/>
            </a:xfrm>
            <a:custGeom>
              <a:avLst/>
              <a:gdLst>
                <a:gd name="T0" fmla="*/ 43 w 43"/>
                <a:gd name="T1" fmla="*/ 0 h 43"/>
                <a:gd name="T2" fmla="*/ 6 w 43"/>
                <a:gd name="T3" fmla="*/ 18 h 43"/>
                <a:gd name="T4" fmla="*/ 0 w 43"/>
                <a:gd name="T5" fmla="*/ 24 h 43"/>
                <a:gd name="T6" fmla="*/ 0 w 43"/>
                <a:gd name="T7" fmla="*/ 37 h 43"/>
                <a:gd name="T8" fmla="*/ 6 w 43"/>
                <a:gd name="T9" fmla="*/ 43 h 43"/>
                <a:gd name="T10" fmla="*/ 30 w 43"/>
                <a:gd name="T11" fmla="*/ 37 h 43"/>
                <a:gd name="T12" fmla="*/ 43 w 43"/>
                <a:gd name="T13" fmla="*/ 30 h 43"/>
                <a:gd name="T14" fmla="*/ 43 w 43"/>
                <a:gd name="T15" fmla="*/ 18 h 43"/>
                <a:gd name="T16" fmla="*/ 43 w 43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43"/>
                <a:gd name="T29" fmla="*/ 43 w 43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43">
                  <a:moveTo>
                    <a:pt x="43" y="0"/>
                  </a:moveTo>
                  <a:lnTo>
                    <a:pt x="6" y="18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6" y="43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43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2" name="Freeform 577"/>
            <p:cNvSpPr>
              <a:spLocks/>
            </p:cNvSpPr>
            <p:nvPr/>
          </p:nvSpPr>
          <p:spPr bwMode="auto">
            <a:xfrm>
              <a:off x="1052" y="3303"/>
              <a:ext cx="110" cy="61"/>
            </a:xfrm>
            <a:custGeom>
              <a:avLst/>
              <a:gdLst>
                <a:gd name="T0" fmla="*/ 110 w 110"/>
                <a:gd name="T1" fmla="*/ 42 h 61"/>
                <a:gd name="T2" fmla="*/ 12 w 110"/>
                <a:gd name="T3" fmla="*/ 0 h 61"/>
                <a:gd name="T4" fmla="*/ 6 w 110"/>
                <a:gd name="T5" fmla="*/ 0 h 61"/>
                <a:gd name="T6" fmla="*/ 0 w 110"/>
                <a:gd name="T7" fmla="*/ 18 h 61"/>
                <a:gd name="T8" fmla="*/ 12 w 110"/>
                <a:gd name="T9" fmla="*/ 24 h 61"/>
                <a:gd name="T10" fmla="*/ 104 w 110"/>
                <a:gd name="T11" fmla="*/ 61 h 61"/>
                <a:gd name="T12" fmla="*/ 110 w 110"/>
                <a:gd name="T13" fmla="*/ 49 h 61"/>
                <a:gd name="T14" fmla="*/ 110 w 110"/>
                <a:gd name="T15" fmla="*/ 42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61"/>
                <a:gd name="T26" fmla="*/ 110 w 110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61">
                  <a:moveTo>
                    <a:pt x="110" y="4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12" y="24"/>
                  </a:lnTo>
                  <a:lnTo>
                    <a:pt x="104" y="61"/>
                  </a:lnTo>
                  <a:lnTo>
                    <a:pt x="110" y="49"/>
                  </a:lnTo>
                  <a:lnTo>
                    <a:pt x="110" y="42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3" name="Freeform 578"/>
            <p:cNvSpPr>
              <a:spLocks/>
            </p:cNvSpPr>
            <p:nvPr/>
          </p:nvSpPr>
          <p:spPr bwMode="auto">
            <a:xfrm>
              <a:off x="1046" y="3333"/>
              <a:ext cx="104" cy="62"/>
            </a:xfrm>
            <a:custGeom>
              <a:avLst/>
              <a:gdLst>
                <a:gd name="T0" fmla="*/ 104 w 104"/>
                <a:gd name="T1" fmla="*/ 43 h 62"/>
                <a:gd name="T2" fmla="*/ 12 w 104"/>
                <a:gd name="T3" fmla="*/ 0 h 62"/>
                <a:gd name="T4" fmla="*/ 6 w 104"/>
                <a:gd name="T5" fmla="*/ 0 h 62"/>
                <a:gd name="T6" fmla="*/ 0 w 104"/>
                <a:gd name="T7" fmla="*/ 6 h 62"/>
                <a:gd name="T8" fmla="*/ 6 w 104"/>
                <a:gd name="T9" fmla="*/ 19 h 62"/>
                <a:gd name="T10" fmla="*/ 18 w 104"/>
                <a:gd name="T11" fmla="*/ 31 h 62"/>
                <a:gd name="T12" fmla="*/ 86 w 104"/>
                <a:gd name="T13" fmla="*/ 62 h 62"/>
                <a:gd name="T14" fmla="*/ 104 w 104"/>
                <a:gd name="T15" fmla="*/ 43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2"/>
                <a:gd name="T26" fmla="*/ 104 w 10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2">
                  <a:moveTo>
                    <a:pt x="104" y="43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9"/>
                  </a:lnTo>
                  <a:lnTo>
                    <a:pt x="18" y="31"/>
                  </a:lnTo>
                  <a:lnTo>
                    <a:pt x="86" y="62"/>
                  </a:lnTo>
                  <a:lnTo>
                    <a:pt x="104" y="43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4" name="Freeform 579"/>
            <p:cNvSpPr>
              <a:spLocks/>
            </p:cNvSpPr>
            <p:nvPr/>
          </p:nvSpPr>
          <p:spPr bwMode="auto">
            <a:xfrm>
              <a:off x="1027" y="3364"/>
              <a:ext cx="92" cy="49"/>
            </a:xfrm>
            <a:custGeom>
              <a:avLst/>
              <a:gdLst>
                <a:gd name="T0" fmla="*/ 92 w 92"/>
                <a:gd name="T1" fmla="*/ 37 h 49"/>
                <a:gd name="T2" fmla="*/ 31 w 92"/>
                <a:gd name="T3" fmla="*/ 12 h 49"/>
                <a:gd name="T4" fmla="*/ 12 w 92"/>
                <a:gd name="T5" fmla="*/ 0 h 49"/>
                <a:gd name="T6" fmla="*/ 6 w 92"/>
                <a:gd name="T7" fmla="*/ 0 h 49"/>
                <a:gd name="T8" fmla="*/ 0 w 92"/>
                <a:gd name="T9" fmla="*/ 6 h 49"/>
                <a:gd name="T10" fmla="*/ 6 w 92"/>
                <a:gd name="T11" fmla="*/ 12 h 49"/>
                <a:gd name="T12" fmla="*/ 19 w 92"/>
                <a:gd name="T13" fmla="*/ 24 h 49"/>
                <a:gd name="T14" fmla="*/ 80 w 92"/>
                <a:gd name="T15" fmla="*/ 49 h 49"/>
                <a:gd name="T16" fmla="*/ 92 w 92"/>
                <a:gd name="T17" fmla="*/ 3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49"/>
                <a:gd name="T29" fmla="*/ 92 w 92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49">
                  <a:moveTo>
                    <a:pt x="92" y="37"/>
                  </a:moveTo>
                  <a:lnTo>
                    <a:pt x="31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9" y="24"/>
                  </a:lnTo>
                  <a:lnTo>
                    <a:pt x="80" y="49"/>
                  </a:lnTo>
                  <a:lnTo>
                    <a:pt x="92" y="37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5" name="Freeform 580"/>
            <p:cNvSpPr>
              <a:spLocks/>
            </p:cNvSpPr>
            <p:nvPr/>
          </p:nvSpPr>
          <p:spPr bwMode="auto">
            <a:xfrm>
              <a:off x="1027" y="3401"/>
              <a:ext cx="62" cy="37"/>
            </a:xfrm>
            <a:custGeom>
              <a:avLst/>
              <a:gdLst>
                <a:gd name="T0" fmla="*/ 62 w 62"/>
                <a:gd name="T1" fmla="*/ 24 h 37"/>
                <a:gd name="T2" fmla="*/ 31 w 62"/>
                <a:gd name="T3" fmla="*/ 12 h 37"/>
                <a:gd name="T4" fmla="*/ 0 w 62"/>
                <a:gd name="T5" fmla="*/ 0 h 37"/>
                <a:gd name="T6" fmla="*/ 0 w 62"/>
                <a:gd name="T7" fmla="*/ 6 h 37"/>
                <a:gd name="T8" fmla="*/ 0 w 62"/>
                <a:gd name="T9" fmla="*/ 12 h 37"/>
                <a:gd name="T10" fmla="*/ 31 w 62"/>
                <a:gd name="T11" fmla="*/ 37 h 37"/>
                <a:gd name="T12" fmla="*/ 49 w 62"/>
                <a:gd name="T13" fmla="*/ 30 h 37"/>
                <a:gd name="T14" fmla="*/ 62 w 62"/>
                <a:gd name="T15" fmla="*/ 24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37"/>
                <a:gd name="T26" fmla="*/ 62 w 62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37">
                  <a:moveTo>
                    <a:pt x="62" y="24"/>
                  </a:moveTo>
                  <a:lnTo>
                    <a:pt x="31" y="12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31" y="37"/>
                  </a:lnTo>
                  <a:lnTo>
                    <a:pt x="49" y="30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6" name="Freeform 581"/>
            <p:cNvSpPr>
              <a:spLocks/>
            </p:cNvSpPr>
            <p:nvPr/>
          </p:nvSpPr>
          <p:spPr bwMode="auto">
            <a:xfrm>
              <a:off x="954" y="3401"/>
              <a:ext cx="55" cy="43"/>
            </a:xfrm>
            <a:custGeom>
              <a:avLst/>
              <a:gdLst>
                <a:gd name="T0" fmla="*/ 24 w 55"/>
                <a:gd name="T1" fmla="*/ 43 h 43"/>
                <a:gd name="T2" fmla="*/ 55 w 55"/>
                <a:gd name="T3" fmla="*/ 12 h 43"/>
                <a:gd name="T4" fmla="*/ 55 w 55"/>
                <a:gd name="T5" fmla="*/ 0 h 43"/>
                <a:gd name="T6" fmla="*/ 49 w 55"/>
                <a:gd name="T7" fmla="*/ 0 h 43"/>
                <a:gd name="T8" fmla="*/ 43 w 55"/>
                <a:gd name="T9" fmla="*/ 0 h 43"/>
                <a:gd name="T10" fmla="*/ 0 w 55"/>
                <a:gd name="T11" fmla="*/ 37 h 43"/>
                <a:gd name="T12" fmla="*/ 12 w 55"/>
                <a:gd name="T13" fmla="*/ 43 h 43"/>
                <a:gd name="T14" fmla="*/ 24 w 55"/>
                <a:gd name="T15" fmla="*/ 4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43"/>
                <a:gd name="T26" fmla="*/ 55 w 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43">
                  <a:moveTo>
                    <a:pt x="24" y="43"/>
                  </a:moveTo>
                  <a:lnTo>
                    <a:pt x="55" y="12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0" y="37"/>
                  </a:lnTo>
                  <a:lnTo>
                    <a:pt x="12" y="43"/>
                  </a:lnTo>
                  <a:lnTo>
                    <a:pt x="24" y="43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7" name="Freeform 582"/>
            <p:cNvSpPr>
              <a:spLocks/>
            </p:cNvSpPr>
            <p:nvPr/>
          </p:nvSpPr>
          <p:spPr bwMode="auto">
            <a:xfrm>
              <a:off x="904" y="3327"/>
              <a:ext cx="123" cy="98"/>
            </a:xfrm>
            <a:custGeom>
              <a:avLst/>
              <a:gdLst>
                <a:gd name="T0" fmla="*/ 31 w 123"/>
                <a:gd name="T1" fmla="*/ 98 h 98"/>
                <a:gd name="T2" fmla="*/ 86 w 123"/>
                <a:gd name="T3" fmla="*/ 43 h 98"/>
                <a:gd name="T4" fmla="*/ 117 w 123"/>
                <a:gd name="T5" fmla="*/ 12 h 98"/>
                <a:gd name="T6" fmla="*/ 123 w 123"/>
                <a:gd name="T7" fmla="*/ 6 h 98"/>
                <a:gd name="T8" fmla="*/ 111 w 123"/>
                <a:gd name="T9" fmla="*/ 6 h 98"/>
                <a:gd name="T10" fmla="*/ 105 w 123"/>
                <a:gd name="T11" fmla="*/ 0 h 98"/>
                <a:gd name="T12" fmla="*/ 93 w 123"/>
                <a:gd name="T13" fmla="*/ 6 h 98"/>
                <a:gd name="T14" fmla="*/ 0 w 123"/>
                <a:gd name="T15" fmla="*/ 80 h 98"/>
                <a:gd name="T16" fmla="*/ 13 w 123"/>
                <a:gd name="T17" fmla="*/ 92 h 98"/>
                <a:gd name="T18" fmla="*/ 31 w 123"/>
                <a:gd name="T19" fmla="*/ 98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98"/>
                <a:gd name="T32" fmla="*/ 123 w 123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98">
                  <a:moveTo>
                    <a:pt x="31" y="98"/>
                  </a:moveTo>
                  <a:lnTo>
                    <a:pt x="86" y="43"/>
                  </a:lnTo>
                  <a:lnTo>
                    <a:pt x="117" y="12"/>
                  </a:lnTo>
                  <a:lnTo>
                    <a:pt x="123" y="6"/>
                  </a:lnTo>
                  <a:lnTo>
                    <a:pt x="111" y="6"/>
                  </a:lnTo>
                  <a:lnTo>
                    <a:pt x="105" y="0"/>
                  </a:lnTo>
                  <a:lnTo>
                    <a:pt x="93" y="6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8" name="Freeform 583"/>
            <p:cNvSpPr>
              <a:spLocks/>
            </p:cNvSpPr>
            <p:nvPr/>
          </p:nvSpPr>
          <p:spPr bwMode="auto">
            <a:xfrm>
              <a:off x="868" y="3296"/>
              <a:ext cx="122" cy="99"/>
            </a:xfrm>
            <a:custGeom>
              <a:avLst/>
              <a:gdLst>
                <a:gd name="T0" fmla="*/ 24 w 122"/>
                <a:gd name="T1" fmla="*/ 99 h 99"/>
                <a:gd name="T2" fmla="*/ 122 w 122"/>
                <a:gd name="T3" fmla="*/ 13 h 99"/>
                <a:gd name="T4" fmla="*/ 122 w 122"/>
                <a:gd name="T5" fmla="*/ 0 h 99"/>
                <a:gd name="T6" fmla="*/ 110 w 122"/>
                <a:gd name="T7" fmla="*/ 0 h 99"/>
                <a:gd name="T8" fmla="*/ 98 w 122"/>
                <a:gd name="T9" fmla="*/ 7 h 99"/>
                <a:gd name="T10" fmla="*/ 0 w 122"/>
                <a:gd name="T11" fmla="*/ 74 h 99"/>
                <a:gd name="T12" fmla="*/ 12 w 122"/>
                <a:gd name="T13" fmla="*/ 92 h 99"/>
                <a:gd name="T14" fmla="*/ 24 w 122"/>
                <a:gd name="T15" fmla="*/ 99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99"/>
                <a:gd name="T26" fmla="*/ 122 w 122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99">
                  <a:moveTo>
                    <a:pt x="24" y="99"/>
                  </a:moveTo>
                  <a:lnTo>
                    <a:pt x="122" y="13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8" y="7"/>
                  </a:lnTo>
                  <a:lnTo>
                    <a:pt x="0" y="74"/>
                  </a:lnTo>
                  <a:lnTo>
                    <a:pt x="12" y="92"/>
                  </a:lnTo>
                  <a:lnTo>
                    <a:pt x="24" y="99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09" name="Freeform 584"/>
            <p:cNvSpPr>
              <a:spLocks/>
            </p:cNvSpPr>
            <p:nvPr/>
          </p:nvSpPr>
          <p:spPr bwMode="auto">
            <a:xfrm>
              <a:off x="874" y="3376"/>
              <a:ext cx="18" cy="19"/>
            </a:xfrm>
            <a:custGeom>
              <a:avLst/>
              <a:gdLst>
                <a:gd name="T0" fmla="*/ 18 w 18"/>
                <a:gd name="T1" fmla="*/ 19 h 19"/>
                <a:gd name="T2" fmla="*/ 0 w 18"/>
                <a:gd name="T3" fmla="*/ 0 h 19"/>
                <a:gd name="T4" fmla="*/ 18 w 18"/>
                <a:gd name="T5" fmla="*/ 19 h 19"/>
                <a:gd name="T6" fmla="*/ 0 60000 65536"/>
                <a:gd name="T7" fmla="*/ 0 60000 65536"/>
                <a:gd name="T8" fmla="*/ 0 60000 65536"/>
                <a:gd name="T9" fmla="*/ 0 w 18"/>
                <a:gd name="T10" fmla="*/ 0 h 19"/>
                <a:gd name="T11" fmla="*/ 18 w 1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9">
                  <a:moveTo>
                    <a:pt x="18" y="19"/>
                  </a:moveTo>
                  <a:lnTo>
                    <a:pt x="0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0" name="Line 585"/>
            <p:cNvSpPr>
              <a:spLocks noChangeShapeType="1"/>
            </p:cNvSpPr>
            <p:nvPr/>
          </p:nvSpPr>
          <p:spPr bwMode="auto">
            <a:xfrm flipH="1" flipV="1">
              <a:off x="874" y="3376"/>
              <a:ext cx="18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1" name="Line 586"/>
            <p:cNvSpPr>
              <a:spLocks noChangeShapeType="1"/>
            </p:cNvSpPr>
            <p:nvPr/>
          </p:nvSpPr>
          <p:spPr bwMode="auto">
            <a:xfrm flipH="1" flipV="1">
              <a:off x="874" y="3376"/>
              <a:ext cx="18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2" name="Freeform 587"/>
            <p:cNvSpPr>
              <a:spLocks/>
            </p:cNvSpPr>
            <p:nvPr/>
          </p:nvSpPr>
          <p:spPr bwMode="auto">
            <a:xfrm>
              <a:off x="849" y="3272"/>
              <a:ext cx="98" cy="86"/>
            </a:xfrm>
            <a:custGeom>
              <a:avLst/>
              <a:gdLst>
                <a:gd name="T0" fmla="*/ 13 w 98"/>
                <a:gd name="T1" fmla="*/ 86 h 86"/>
                <a:gd name="T2" fmla="*/ 92 w 98"/>
                <a:gd name="T3" fmla="*/ 18 h 86"/>
                <a:gd name="T4" fmla="*/ 98 w 98"/>
                <a:gd name="T5" fmla="*/ 6 h 86"/>
                <a:gd name="T6" fmla="*/ 98 w 98"/>
                <a:gd name="T7" fmla="*/ 0 h 86"/>
                <a:gd name="T8" fmla="*/ 80 w 98"/>
                <a:gd name="T9" fmla="*/ 0 h 86"/>
                <a:gd name="T10" fmla="*/ 0 w 98"/>
                <a:gd name="T11" fmla="*/ 55 h 86"/>
                <a:gd name="T12" fmla="*/ 6 w 98"/>
                <a:gd name="T13" fmla="*/ 73 h 86"/>
                <a:gd name="T14" fmla="*/ 13 w 98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86"/>
                <a:gd name="T26" fmla="*/ 98 w 98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86">
                  <a:moveTo>
                    <a:pt x="13" y="86"/>
                  </a:moveTo>
                  <a:lnTo>
                    <a:pt x="92" y="18"/>
                  </a:lnTo>
                  <a:lnTo>
                    <a:pt x="98" y="6"/>
                  </a:lnTo>
                  <a:lnTo>
                    <a:pt x="98" y="0"/>
                  </a:lnTo>
                  <a:lnTo>
                    <a:pt x="80" y="0"/>
                  </a:lnTo>
                  <a:lnTo>
                    <a:pt x="0" y="55"/>
                  </a:lnTo>
                  <a:lnTo>
                    <a:pt x="6" y="73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3" name="Freeform 588"/>
            <p:cNvSpPr>
              <a:spLocks/>
            </p:cNvSpPr>
            <p:nvPr/>
          </p:nvSpPr>
          <p:spPr bwMode="auto">
            <a:xfrm>
              <a:off x="837" y="3253"/>
              <a:ext cx="67" cy="50"/>
            </a:xfrm>
            <a:custGeom>
              <a:avLst/>
              <a:gdLst>
                <a:gd name="T0" fmla="*/ 6 w 67"/>
                <a:gd name="T1" fmla="*/ 50 h 50"/>
                <a:gd name="T2" fmla="*/ 67 w 67"/>
                <a:gd name="T3" fmla="*/ 13 h 50"/>
                <a:gd name="T4" fmla="*/ 67 w 67"/>
                <a:gd name="T5" fmla="*/ 0 h 50"/>
                <a:gd name="T6" fmla="*/ 61 w 67"/>
                <a:gd name="T7" fmla="*/ 0 h 50"/>
                <a:gd name="T8" fmla="*/ 49 w 67"/>
                <a:gd name="T9" fmla="*/ 0 h 50"/>
                <a:gd name="T10" fmla="*/ 6 w 67"/>
                <a:gd name="T11" fmla="*/ 31 h 50"/>
                <a:gd name="T12" fmla="*/ 0 w 67"/>
                <a:gd name="T13" fmla="*/ 43 h 50"/>
                <a:gd name="T14" fmla="*/ 6 w 67"/>
                <a:gd name="T15" fmla="*/ 5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50"/>
                <a:gd name="T26" fmla="*/ 67 w 67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50">
                  <a:moveTo>
                    <a:pt x="6" y="50"/>
                  </a:moveTo>
                  <a:lnTo>
                    <a:pt x="67" y="13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6" y="31"/>
                  </a:lnTo>
                  <a:lnTo>
                    <a:pt x="0" y="43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14" name="Freeform 589"/>
            <p:cNvSpPr>
              <a:spLocks/>
            </p:cNvSpPr>
            <p:nvPr/>
          </p:nvSpPr>
          <p:spPr bwMode="auto">
            <a:xfrm>
              <a:off x="1033" y="3198"/>
              <a:ext cx="31" cy="105"/>
            </a:xfrm>
            <a:custGeom>
              <a:avLst/>
              <a:gdLst>
                <a:gd name="T0" fmla="*/ 13 w 31"/>
                <a:gd name="T1" fmla="*/ 105 h 105"/>
                <a:gd name="T2" fmla="*/ 25 w 31"/>
                <a:gd name="T3" fmla="*/ 80 h 105"/>
                <a:gd name="T4" fmla="*/ 31 w 31"/>
                <a:gd name="T5" fmla="*/ 55 h 105"/>
                <a:gd name="T6" fmla="*/ 31 w 31"/>
                <a:gd name="T7" fmla="*/ 19 h 105"/>
                <a:gd name="T8" fmla="*/ 25 w 31"/>
                <a:gd name="T9" fmla="*/ 0 h 105"/>
                <a:gd name="T10" fmla="*/ 19 w 31"/>
                <a:gd name="T11" fmla="*/ 0 h 105"/>
                <a:gd name="T12" fmla="*/ 13 w 31"/>
                <a:gd name="T13" fmla="*/ 6 h 105"/>
                <a:gd name="T14" fmla="*/ 6 w 31"/>
                <a:gd name="T15" fmla="*/ 31 h 105"/>
                <a:gd name="T16" fmla="*/ 0 w 31"/>
                <a:gd name="T17" fmla="*/ 68 h 105"/>
                <a:gd name="T18" fmla="*/ 0 w 31"/>
                <a:gd name="T19" fmla="*/ 92 h 105"/>
                <a:gd name="T20" fmla="*/ 13 w 31"/>
                <a:gd name="T21" fmla="*/ 105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5"/>
                <a:gd name="T35" fmla="*/ 31 w 31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5">
                  <a:moveTo>
                    <a:pt x="13" y="105"/>
                  </a:moveTo>
                  <a:lnTo>
                    <a:pt x="25" y="80"/>
                  </a:lnTo>
                  <a:lnTo>
                    <a:pt x="31" y="55"/>
                  </a:lnTo>
                  <a:lnTo>
                    <a:pt x="31" y="19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13" y="105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85" name="Rectangle 590"/>
          <p:cNvSpPr>
            <a:spLocks noChangeArrowheads="1"/>
          </p:cNvSpPr>
          <p:nvPr/>
        </p:nvSpPr>
        <p:spPr bwMode="auto">
          <a:xfrm>
            <a:off x="5889941" y="1734897"/>
            <a:ext cx="1555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i="0" dirty="0" err="1" smtClean="0">
                <a:solidFill>
                  <a:srgbClr val="000000"/>
                </a:solidFill>
                <a:latin typeface="Times"/>
                <a:cs typeface="Times"/>
              </a:rPr>
              <a:t>α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6" name="Rectangle 615"/>
          <p:cNvSpPr>
            <a:spLocks noChangeArrowheads="1"/>
          </p:cNvSpPr>
          <p:nvPr/>
        </p:nvSpPr>
        <p:spPr bwMode="auto">
          <a:xfrm>
            <a:off x="6393178" y="2082560"/>
            <a:ext cx="576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777777"/>
                </a:solidFill>
                <a:latin typeface="Times"/>
                <a:cs typeface="Times"/>
              </a:rPr>
              <a:t>pearlite</a:t>
            </a:r>
            <a:endParaRPr lang="en-US">
              <a:latin typeface="Times"/>
              <a:cs typeface="Times"/>
            </a:endParaRPr>
          </a:p>
        </p:txBody>
      </p:sp>
      <p:sp>
        <p:nvSpPr>
          <p:cNvPr id="87" name="Freeform 616"/>
          <p:cNvSpPr>
            <a:spLocks/>
          </p:cNvSpPr>
          <p:nvPr/>
        </p:nvSpPr>
        <p:spPr bwMode="auto">
          <a:xfrm>
            <a:off x="6169341" y="1984135"/>
            <a:ext cx="214313" cy="350838"/>
          </a:xfrm>
          <a:custGeom>
            <a:avLst/>
            <a:gdLst>
              <a:gd name="T0" fmla="*/ 0 w 135"/>
              <a:gd name="T1" fmla="*/ 6 h 221"/>
              <a:gd name="T2" fmla="*/ 12 w 135"/>
              <a:gd name="T3" fmla="*/ 0 h 221"/>
              <a:gd name="T4" fmla="*/ 31 w 135"/>
              <a:gd name="T5" fmla="*/ 6 h 221"/>
              <a:gd name="T6" fmla="*/ 49 w 135"/>
              <a:gd name="T7" fmla="*/ 25 h 221"/>
              <a:gd name="T8" fmla="*/ 73 w 135"/>
              <a:gd name="T9" fmla="*/ 56 h 221"/>
              <a:gd name="T10" fmla="*/ 86 w 135"/>
              <a:gd name="T11" fmla="*/ 80 h 221"/>
              <a:gd name="T12" fmla="*/ 92 w 135"/>
              <a:gd name="T13" fmla="*/ 98 h 221"/>
              <a:gd name="T14" fmla="*/ 104 w 135"/>
              <a:gd name="T15" fmla="*/ 117 h 221"/>
              <a:gd name="T16" fmla="*/ 116 w 135"/>
              <a:gd name="T17" fmla="*/ 129 h 221"/>
              <a:gd name="T18" fmla="*/ 135 w 135"/>
              <a:gd name="T19" fmla="*/ 135 h 221"/>
              <a:gd name="T20" fmla="*/ 123 w 135"/>
              <a:gd name="T21" fmla="*/ 141 h 221"/>
              <a:gd name="T22" fmla="*/ 110 w 135"/>
              <a:gd name="T23" fmla="*/ 154 h 221"/>
              <a:gd name="T24" fmla="*/ 104 w 135"/>
              <a:gd name="T25" fmla="*/ 172 h 221"/>
              <a:gd name="T26" fmla="*/ 104 w 135"/>
              <a:gd name="T27" fmla="*/ 197 h 221"/>
              <a:gd name="T28" fmla="*/ 98 w 135"/>
              <a:gd name="T29" fmla="*/ 215 h 221"/>
              <a:gd name="T30" fmla="*/ 92 w 135"/>
              <a:gd name="T31" fmla="*/ 221 h 221"/>
              <a:gd name="T32" fmla="*/ 92 w 135"/>
              <a:gd name="T33" fmla="*/ 221 h 2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221"/>
              <a:gd name="T53" fmla="*/ 135 w 135"/>
              <a:gd name="T54" fmla="*/ 221 h 2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221">
                <a:moveTo>
                  <a:pt x="0" y="6"/>
                </a:moveTo>
                <a:lnTo>
                  <a:pt x="12" y="0"/>
                </a:lnTo>
                <a:lnTo>
                  <a:pt x="31" y="6"/>
                </a:lnTo>
                <a:lnTo>
                  <a:pt x="49" y="25"/>
                </a:lnTo>
                <a:lnTo>
                  <a:pt x="73" y="56"/>
                </a:lnTo>
                <a:lnTo>
                  <a:pt x="86" y="80"/>
                </a:lnTo>
                <a:lnTo>
                  <a:pt x="92" y="98"/>
                </a:lnTo>
                <a:lnTo>
                  <a:pt x="104" y="117"/>
                </a:lnTo>
                <a:lnTo>
                  <a:pt x="116" y="129"/>
                </a:lnTo>
                <a:lnTo>
                  <a:pt x="135" y="135"/>
                </a:lnTo>
                <a:lnTo>
                  <a:pt x="123" y="141"/>
                </a:lnTo>
                <a:lnTo>
                  <a:pt x="110" y="154"/>
                </a:lnTo>
                <a:lnTo>
                  <a:pt x="104" y="172"/>
                </a:lnTo>
                <a:lnTo>
                  <a:pt x="104" y="197"/>
                </a:lnTo>
                <a:lnTo>
                  <a:pt x="98" y="215"/>
                </a:lnTo>
                <a:lnTo>
                  <a:pt x="92" y="221"/>
                </a:lnTo>
              </a:path>
            </a:pathLst>
          </a:custGeom>
          <a:noFill/>
          <a:ln w="19050">
            <a:solidFill>
              <a:srgbClr val="777777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"/>
              <a:cs typeface="Times"/>
            </a:endParaRPr>
          </a:p>
        </p:txBody>
      </p:sp>
      <p:grpSp>
        <p:nvGrpSpPr>
          <p:cNvPr id="88" name="Group 617"/>
          <p:cNvGrpSpPr>
            <a:grpSpLocks/>
          </p:cNvGrpSpPr>
          <p:nvPr/>
        </p:nvGrpSpPr>
        <p:grpSpPr bwMode="auto">
          <a:xfrm>
            <a:off x="5759766" y="1974610"/>
            <a:ext cx="536575" cy="536575"/>
            <a:chOff x="837" y="3103"/>
            <a:chExt cx="338" cy="338"/>
          </a:xfrm>
        </p:grpSpPr>
        <p:sp>
          <p:nvSpPr>
            <p:cNvPr id="89" name="Freeform 618"/>
            <p:cNvSpPr>
              <a:spLocks/>
            </p:cNvSpPr>
            <p:nvPr/>
          </p:nvSpPr>
          <p:spPr bwMode="auto">
            <a:xfrm>
              <a:off x="1003" y="3103"/>
              <a:ext cx="172" cy="258"/>
            </a:xfrm>
            <a:custGeom>
              <a:avLst/>
              <a:gdLst>
                <a:gd name="T0" fmla="*/ 61 w 172"/>
                <a:gd name="T1" fmla="*/ 6 h 258"/>
                <a:gd name="T2" fmla="*/ 80 w 172"/>
                <a:gd name="T3" fmla="*/ 37 h 258"/>
                <a:gd name="T4" fmla="*/ 86 w 172"/>
                <a:gd name="T5" fmla="*/ 62 h 258"/>
                <a:gd name="T6" fmla="*/ 92 w 172"/>
                <a:gd name="T7" fmla="*/ 123 h 258"/>
                <a:gd name="T8" fmla="*/ 110 w 172"/>
                <a:gd name="T9" fmla="*/ 178 h 258"/>
                <a:gd name="T10" fmla="*/ 123 w 172"/>
                <a:gd name="T11" fmla="*/ 197 h 258"/>
                <a:gd name="T12" fmla="*/ 172 w 172"/>
                <a:gd name="T13" fmla="*/ 221 h 258"/>
                <a:gd name="T14" fmla="*/ 159 w 172"/>
                <a:gd name="T15" fmla="*/ 246 h 258"/>
                <a:gd name="T16" fmla="*/ 153 w 172"/>
                <a:gd name="T17" fmla="*/ 258 h 258"/>
                <a:gd name="T18" fmla="*/ 141 w 172"/>
                <a:gd name="T19" fmla="*/ 246 h 258"/>
                <a:gd name="T20" fmla="*/ 129 w 172"/>
                <a:gd name="T21" fmla="*/ 233 h 258"/>
                <a:gd name="T22" fmla="*/ 116 w 172"/>
                <a:gd name="T23" fmla="*/ 227 h 258"/>
                <a:gd name="T24" fmla="*/ 92 w 172"/>
                <a:gd name="T25" fmla="*/ 221 h 258"/>
                <a:gd name="T26" fmla="*/ 80 w 172"/>
                <a:gd name="T27" fmla="*/ 215 h 258"/>
                <a:gd name="T28" fmla="*/ 67 w 172"/>
                <a:gd name="T29" fmla="*/ 203 h 258"/>
                <a:gd name="T30" fmla="*/ 55 w 172"/>
                <a:gd name="T31" fmla="*/ 178 h 258"/>
                <a:gd name="T32" fmla="*/ 43 w 172"/>
                <a:gd name="T33" fmla="*/ 135 h 258"/>
                <a:gd name="T34" fmla="*/ 30 w 172"/>
                <a:gd name="T35" fmla="*/ 98 h 258"/>
                <a:gd name="T36" fmla="*/ 24 w 172"/>
                <a:gd name="T37" fmla="*/ 86 h 258"/>
                <a:gd name="T38" fmla="*/ 6 w 172"/>
                <a:gd name="T39" fmla="*/ 74 h 258"/>
                <a:gd name="T40" fmla="*/ 6 w 172"/>
                <a:gd name="T41" fmla="*/ 49 h 258"/>
                <a:gd name="T42" fmla="*/ 6 w 172"/>
                <a:gd name="T43" fmla="*/ 25 h 258"/>
                <a:gd name="T44" fmla="*/ 0 w 172"/>
                <a:gd name="T45" fmla="*/ 0 h 258"/>
                <a:gd name="T46" fmla="*/ 30 w 172"/>
                <a:gd name="T47" fmla="*/ 0 h 258"/>
                <a:gd name="T48" fmla="*/ 61 w 172"/>
                <a:gd name="T49" fmla="*/ 6 h 2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2"/>
                <a:gd name="T76" fmla="*/ 0 h 258"/>
                <a:gd name="T77" fmla="*/ 172 w 172"/>
                <a:gd name="T78" fmla="*/ 258 h 2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2" h="258">
                  <a:moveTo>
                    <a:pt x="61" y="6"/>
                  </a:moveTo>
                  <a:lnTo>
                    <a:pt x="80" y="37"/>
                  </a:lnTo>
                  <a:lnTo>
                    <a:pt x="86" y="62"/>
                  </a:lnTo>
                  <a:lnTo>
                    <a:pt x="92" y="123"/>
                  </a:lnTo>
                  <a:lnTo>
                    <a:pt x="110" y="178"/>
                  </a:lnTo>
                  <a:lnTo>
                    <a:pt x="123" y="197"/>
                  </a:lnTo>
                  <a:lnTo>
                    <a:pt x="172" y="221"/>
                  </a:lnTo>
                  <a:lnTo>
                    <a:pt x="159" y="246"/>
                  </a:lnTo>
                  <a:lnTo>
                    <a:pt x="153" y="258"/>
                  </a:lnTo>
                  <a:lnTo>
                    <a:pt x="141" y="246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92" y="221"/>
                  </a:lnTo>
                  <a:lnTo>
                    <a:pt x="80" y="215"/>
                  </a:lnTo>
                  <a:lnTo>
                    <a:pt x="67" y="203"/>
                  </a:lnTo>
                  <a:lnTo>
                    <a:pt x="55" y="178"/>
                  </a:lnTo>
                  <a:lnTo>
                    <a:pt x="43" y="135"/>
                  </a:lnTo>
                  <a:lnTo>
                    <a:pt x="30" y="98"/>
                  </a:lnTo>
                  <a:lnTo>
                    <a:pt x="24" y="86"/>
                  </a:lnTo>
                  <a:lnTo>
                    <a:pt x="6" y="74"/>
                  </a:lnTo>
                  <a:lnTo>
                    <a:pt x="6" y="49"/>
                  </a:lnTo>
                  <a:lnTo>
                    <a:pt x="6" y="2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0" name="Freeform 619"/>
            <p:cNvSpPr>
              <a:spLocks/>
            </p:cNvSpPr>
            <p:nvPr/>
          </p:nvSpPr>
          <p:spPr bwMode="auto">
            <a:xfrm>
              <a:off x="837" y="3195"/>
              <a:ext cx="209" cy="111"/>
            </a:xfrm>
            <a:custGeom>
              <a:avLst/>
              <a:gdLst>
                <a:gd name="T0" fmla="*/ 19 w 209"/>
                <a:gd name="T1" fmla="*/ 0 h 111"/>
                <a:gd name="T2" fmla="*/ 43 w 209"/>
                <a:gd name="T3" fmla="*/ 12 h 111"/>
                <a:gd name="T4" fmla="*/ 74 w 209"/>
                <a:gd name="T5" fmla="*/ 25 h 111"/>
                <a:gd name="T6" fmla="*/ 98 w 209"/>
                <a:gd name="T7" fmla="*/ 49 h 111"/>
                <a:gd name="T8" fmla="*/ 123 w 209"/>
                <a:gd name="T9" fmla="*/ 62 h 111"/>
                <a:gd name="T10" fmla="*/ 135 w 209"/>
                <a:gd name="T11" fmla="*/ 68 h 111"/>
                <a:gd name="T12" fmla="*/ 166 w 209"/>
                <a:gd name="T13" fmla="*/ 80 h 111"/>
                <a:gd name="T14" fmla="*/ 190 w 209"/>
                <a:gd name="T15" fmla="*/ 86 h 111"/>
                <a:gd name="T16" fmla="*/ 209 w 209"/>
                <a:gd name="T17" fmla="*/ 92 h 111"/>
                <a:gd name="T18" fmla="*/ 184 w 209"/>
                <a:gd name="T19" fmla="*/ 111 h 111"/>
                <a:gd name="T20" fmla="*/ 166 w 209"/>
                <a:gd name="T21" fmla="*/ 105 h 111"/>
                <a:gd name="T22" fmla="*/ 154 w 209"/>
                <a:gd name="T23" fmla="*/ 105 h 111"/>
                <a:gd name="T24" fmla="*/ 111 w 209"/>
                <a:gd name="T25" fmla="*/ 105 h 111"/>
                <a:gd name="T26" fmla="*/ 55 w 209"/>
                <a:gd name="T27" fmla="*/ 92 h 111"/>
                <a:gd name="T28" fmla="*/ 37 w 209"/>
                <a:gd name="T29" fmla="*/ 80 h 111"/>
                <a:gd name="T30" fmla="*/ 0 w 209"/>
                <a:gd name="T31" fmla="*/ 62 h 111"/>
                <a:gd name="T32" fmla="*/ 0 w 209"/>
                <a:gd name="T33" fmla="*/ 37 h 111"/>
                <a:gd name="T34" fmla="*/ 12 w 209"/>
                <a:gd name="T35" fmla="*/ 6 h 111"/>
                <a:gd name="T36" fmla="*/ 19 w 209"/>
                <a:gd name="T37" fmla="*/ 0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9"/>
                <a:gd name="T58" fmla="*/ 0 h 111"/>
                <a:gd name="T59" fmla="*/ 209 w 209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9" h="111">
                  <a:moveTo>
                    <a:pt x="19" y="0"/>
                  </a:moveTo>
                  <a:lnTo>
                    <a:pt x="43" y="12"/>
                  </a:lnTo>
                  <a:lnTo>
                    <a:pt x="74" y="25"/>
                  </a:lnTo>
                  <a:lnTo>
                    <a:pt x="98" y="49"/>
                  </a:lnTo>
                  <a:lnTo>
                    <a:pt x="123" y="62"/>
                  </a:lnTo>
                  <a:lnTo>
                    <a:pt x="135" y="68"/>
                  </a:lnTo>
                  <a:lnTo>
                    <a:pt x="166" y="80"/>
                  </a:lnTo>
                  <a:lnTo>
                    <a:pt x="190" y="86"/>
                  </a:lnTo>
                  <a:lnTo>
                    <a:pt x="209" y="92"/>
                  </a:lnTo>
                  <a:lnTo>
                    <a:pt x="184" y="111"/>
                  </a:lnTo>
                  <a:lnTo>
                    <a:pt x="166" y="105"/>
                  </a:lnTo>
                  <a:lnTo>
                    <a:pt x="154" y="105"/>
                  </a:lnTo>
                  <a:lnTo>
                    <a:pt x="111" y="105"/>
                  </a:lnTo>
                  <a:lnTo>
                    <a:pt x="55" y="92"/>
                  </a:lnTo>
                  <a:lnTo>
                    <a:pt x="37" y="80"/>
                  </a:lnTo>
                  <a:lnTo>
                    <a:pt x="0" y="62"/>
                  </a:lnTo>
                  <a:lnTo>
                    <a:pt x="0" y="37"/>
                  </a:lnTo>
                  <a:lnTo>
                    <a:pt x="12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91" name="Freeform 620"/>
            <p:cNvSpPr>
              <a:spLocks/>
            </p:cNvSpPr>
            <p:nvPr/>
          </p:nvSpPr>
          <p:spPr bwMode="auto">
            <a:xfrm>
              <a:off x="984" y="3281"/>
              <a:ext cx="92" cy="160"/>
            </a:xfrm>
            <a:custGeom>
              <a:avLst/>
              <a:gdLst>
                <a:gd name="T0" fmla="*/ 74 w 92"/>
                <a:gd name="T1" fmla="*/ 0 h 160"/>
                <a:gd name="T2" fmla="*/ 37 w 92"/>
                <a:gd name="T3" fmla="*/ 31 h 160"/>
                <a:gd name="T4" fmla="*/ 19 w 92"/>
                <a:gd name="T5" fmla="*/ 49 h 160"/>
                <a:gd name="T6" fmla="*/ 7 w 92"/>
                <a:gd name="T7" fmla="*/ 68 h 160"/>
                <a:gd name="T8" fmla="*/ 0 w 92"/>
                <a:gd name="T9" fmla="*/ 86 h 160"/>
                <a:gd name="T10" fmla="*/ 0 w 92"/>
                <a:gd name="T11" fmla="*/ 123 h 160"/>
                <a:gd name="T12" fmla="*/ 19 w 92"/>
                <a:gd name="T13" fmla="*/ 154 h 160"/>
                <a:gd name="T14" fmla="*/ 25 w 92"/>
                <a:gd name="T15" fmla="*/ 160 h 160"/>
                <a:gd name="T16" fmla="*/ 31 w 92"/>
                <a:gd name="T17" fmla="*/ 160 h 160"/>
                <a:gd name="T18" fmla="*/ 31 w 92"/>
                <a:gd name="T19" fmla="*/ 141 h 160"/>
                <a:gd name="T20" fmla="*/ 37 w 92"/>
                <a:gd name="T21" fmla="*/ 111 h 160"/>
                <a:gd name="T22" fmla="*/ 56 w 92"/>
                <a:gd name="T23" fmla="*/ 86 h 160"/>
                <a:gd name="T24" fmla="*/ 74 w 92"/>
                <a:gd name="T25" fmla="*/ 74 h 160"/>
                <a:gd name="T26" fmla="*/ 86 w 92"/>
                <a:gd name="T27" fmla="*/ 55 h 160"/>
                <a:gd name="T28" fmla="*/ 86 w 92"/>
                <a:gd name="T29" fmla="*/ 43 h 160"/>
                <a:gd name="T30" fmla="*/ 92 w 92"/>
                <a:gd name="T31" fmla="*/ 31 h 160"/>
                <a:gd name="T32" fmla="*/ 86 w 92"/>
                <a:gd name="T33" fmla="*/ 25 h 160"/>
                <a:gd name="T34" fmla="*/ 74 w 92"/>
                <a:gd name="T35" fmla="*/ 0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160"/>
                <a:gd name="T56" fmla="*/ 92 w 92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160">
                  <a:moveTo>
                    <a:pt x="74" y="0"/>
                  </a:moveTo>
                  <a:lnTo>
                    <a:pt x="37" y="31"/>
                  </a:lnTo>
                  <a:lnTo>
                    <a:pt x="19" y="49"/>
                  </a:lnTo>
                  <a:lnTo>
                    <a:pt x="7" y="68"/>
                  </a:lnTo>
                  <a:lnTo>
                    <a:pt x="0" y="86"/>
                  </a:lnTo>
                  <a:lnTo>
                    <a:pt x="0" y="123"/>
                  </a:lnTo>
                  <a:lnTo>
                    <a:pt x="19" y="154"/>
                  </a:lnTo>
                  <a:lnTo>
                    <a:pt x="25" y="160"/>
                  </a:lnTo>
                  <a:lnTo>
                    <a:pt x="31" y="160"/>
                  </a:lnTo>
                  <a:lnTo>
                    <a:pt x="31" y="141"/>
                  </a:lnTo>
                  <a:lnTo>
                    <a:pt x="37" y="111"/>
                  </a:lnTo>
                  <a:lnTo>
                    <a:pt x="56" y="86"/>
                  </a:lnTo>
                  <a:lnTo>
                    <a:pt x="74" y="74"/>
                  </a:lnTo>
                  <a:lnTo>
                    <a:pt x="86" y="55"/>
                  </a:lnTo>
                  <a:lnTo>
                    <a:pt x="86" y="43"/>
                  </a:lnTo>
                  <a:lnTo>
                    <a:pt x="92" y="31"/>
                  </a:lnTo>
                  <a:lnTo>
                    <a:pt x="86" y="2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6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ea typeface="ＭＳ Ｐゴシック" charset="-128"/>
                <a:cs typeface="ＭＳ Ｐゴシック" charset="-128"/>
              </a:rPr>
              <a:t>Alloying with Other Elements</a:t>
            </a:r>
          </a:p>
        </p:txBody>
      </p:sp>
      <p:sp>
        <p:nvSpPr>
          <p:cNvPr id="86020" name="Rectangle 15"/>
          <p:cNvSpPr>
            <a:spLocks noChangeArrowheads="1"/>
          </p:cNvSpPr>
          <p:nvPr/>
        </p:nvSpPr>
        <p:spPr bwMode="auto">
          <a:xfrm>
            <a:off x="1498600" y="4406900"/>
            <a:ext cx="3187700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021" name="Group 36"/>
          <p:cNvGrpSpPr>
            <a:grpSpLocks/>
          </p:cNvGrpSpPr>
          <p:nvPr/>
        </p:nvGrpSpPr>
        <p:grpSpPr bwMode="auto">
          <a:xfrm>
            <a:off x="517525" y="1219200"/>
            <a:ext cx="3517900" cy="3491913"/>
            <a:chOff x="517525" y="1219200"/>
            <a:chExt cx="3517900" cy="3492500"/>
          </a:xfrm>
        </p:grpSpPr>
        <p:pic>
          <p:nvPicPr>
            <p:cNvPr id="86039" name="Picture 6" descr="Fig 9_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463" y="1866900"/>
              <a:ext cx="2827338" cy="2563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40" name="Rectangle 7"/>
            <p:cNvSpPr>
              <a:spLocks noChangeArrowheads="1"/>
            </p:cNvSpPr>
            <p:nvPr/>
          </p:nvSpPr>
          <p:spPr bwMode="auto">
            <a:xfrm>
              <a:off x="762000" y="1219200"/>
              <a:ext cx="3032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/>
                <a:t>•  </a:t>
              </a:r>
              <a:r>
                <a:rPr lang="en-US"/>
                <a:t>T</a:t>
              </a:r>
              <a:r>
                <a:rPr lang="en-US" sz="2800" i="0" baseline="-10000"/>
                <a:t>eutectoid</a:t>
              </a:r>
              <a:r>
                <a:rPr lang="en-US" i="0"/>
                <a:t> changes: </a:t>
              </a:r>
            </a:p>
          </p:txBody>
        </p:sp>
        <p:sp>
          <p:nvSpPr>
            <p:cNvPr id="86042" name="Rectangle 11"/>
            <p:cNvSpPr>
              <a:spLocks noChangeArrowheads="1"/>
            </p:cNvSpPr>
            <p:nvPr/>
          </p:nvSpPr>
          <p:spPr bwMode="auto">
            <a:xfrm>
              <a:off x="546100" y="2032000"/>
              <a:ext cx="368300" cy="1892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43" name="Rectangle 12"/>
            <p:cNvSpPr>
              <a:spLocks noChangeArrowheads="1"/>
            </p:cNvSpPr>
            <p:nvPr/>
          </p:nvSpPr>
          <p:spPr bwMode="auto">
            <a:xfrm rot="-5400000">
              <a:off x="592137" y="3694113"/>
              <a:ext cx="155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6600"/>
                  </a:solidFill>
                </a:rPr>
                <a:t>T</a:t>
              </a:r>
              <a:endParaRPr lang="en-US"/>
            </a:p>
          </p:txBody>
        </p:sp>
        <p:sp>
          <p:nvSpPr>
            <p:cNvPr id="86044" name="Rectangle 13"/>
            <p:cNvSpPr>
              <a:spLocks noChangeArrowheads="1"/>
            </p:cNvSpPr>
            <p:nvPr/>
          </p:nvSpPr>
          <p:spPr bwMode="auto">
            <a:xfrm rot="-5400000">
              <a:off x="192087" y="3078163"/>
              <a:ext cx="1058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</a:rPr>
                <a:t>Eutectoid</a:t>
              </a:r>
              <a:endParaRPr lang="en-US"/>
            </a:p>
          </p:txBody>
        </p:sp>
        <p:sp>
          <p:nvSpPr>
            <p:cNvPr id="86045" name="Rectangle 14"/>
            <p:cNvSpPr>
              <a:spLocks noChangeArrowheads="1"/>
            </p:cNvSpPr>
            <p:nvPr/>
          </p:nvSpPr>
          <p:spPr bwMode="auto">
            <a:xfrm rot="-5400000">
              <a:off x="411162" y="2312988"/>
              <a:ext cx="517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  <a:latin typeface="Arial Rounded MT Bold" charset="0"/>
                </a:rPr>
                <a:t> </a:t>
              </a:r>
              <a:r>
                <a:rPr lang="en-US" sz="2000" i="0">
                  <a:solidFill>
                    <a:srgbClr val="CC6600"/>
                  </a:solidFill>
                </a:rPr>
                <a:t>(ºC)</a:t>
              </a:r>
              <a:endParaRPr lang="en-US"/>
            </a:p>
          </p:txBody>
        </p:sp>
        <p:sp>
          <p:nvSpPr>
            <p:cNvPr id="86046" name="Rectangle 16"/>
            <p:cNvSpPr>
              <a:spLocks noChangeArrowheads="1"/>
            </p:cNvSpPr>
            <p:nvPr/>
          </p:nvSpPr>
          <p:spPr bwMode="auto">
            <a:xfrm>
              <a:off x="1098550" y="4406900"/>
              <a:ext cx="2936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wt. % of alloying elements</a:t>
              </a:r>
              <a:endParaRPr lang="en-US"/>
            </a:p>
          </p:txBody>
        </p:sp>
        <p:sp>
          <p:nvSpPr>
            <p:cNvPr id="86047" name="Rectangle 17"/>
            <p:cNvSpPr>
              <a:spLocks noChangeArrowheads="1"/>
            </p:cNvSpPr>
            <p:nvPr/>
          </p:nvSpPr>
          <p:spPr bwMode="auto">
            <a:xfrm>
              <a:off x="1689100" y="2108200"/>
              <a:ext cx="190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0000"/>
                  </a:solidFill>
                </a:rPr>
                <a:t>Ti</a:t>
              </a:r>
              <a:endParaRPr lang="en-US"/>
            </a:p>
          </p:txBody>
        </p:sp>
        <p:sp>
          <p:nvSpPr>
            <p:cNvPr id="86048" name="Rectangle 18"/>
            <p:cNvSpPr>
              <a:spLocks noChangeArrowheads="1"/>
            </p:cNvSpPr>
            <p:nvPr/>
          </p:nvSpPr>
          <p:spPr bwMode="auto">
            <a:xfrm>
              <a:off x="2120900" y="3771900"/>
              <a:ext cx="215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CC00"/>
                  </a:solidFill>
                </a:rPr>
                <a:t>Ni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86049" name="Rectangle 19"/>
            <p:cNvSpPr>
              <a:spLocks noChangeArrowheads="1"/>
            </p:cNvSpPr>
            <p:nvPr/>
          </p:nvSpPr>
          <p:spPr bwMode="auto">
            <a:xfrm>
              <a:off x="2155825" y="23114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FF"/>
                  </a:solidFill>
                </a:rPr>
                <a:t>Mo</a:t>
              </a: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050" name="Rectangle 20"/>
            <p:cNvSpPr>
              <a:spLocks noChangeArrowheads="1"/>
            </p:cNvSpPr>
            <p:nvPr/>
          </p:nvSpPr>
          <p:spPr bwMode="auto">
            <a:xfrm>
              <a:off x="2819400" y="2184400"/>
              <a:ext cx="203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6600"/>
                  </a:solidFill>
                </a:rPr>
                <a:t>Si</a:t>
              </a:r>
              <a:endParaRPr lang="en-US">
                <a:solidFill>
                  <a:srgbClr val="CC6600"/>
                </a:solidFill>
              </a:endParaRPr>
            </a:p>
          </p:txBody>
        </p:sp>
        <p:sp>
          <p:nvSpPr>
            <p:cNvPr id="86051" name="Rectangle 21"/>
            <p:cNvSpPr>
              <a:spLocks noChangeArrowheads="1"/>
            </p:cNvSpPr>
            <p:nvPr/>
          </p:nvSpPr>
          <p:spPr bwMode="auto">
            <a:xfrm>
              <a:off x="3251200" y="2413000"/>
              <a:ext cx="215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6C00"/>
                  </a:solidFill>
                </a:rPr>
                <a:t>W</a:t>
              </a:r>
              <a:endParaRPr lang="en-US">
                <a:solidFill>
                  <a:srgbClr val="006C00"/>
                </a:solidFill>
              </a:endParaRPr>
            </a:p>
          </p:txBody>
        </p:sp>
        <p:sp>
          <p:nvSpPr>
            <p:cNvPr id="86052" name="Rectangle 22"/>
            <p:cNvSpPr>
              <a:spLocks noChangeArrowheads="1"/>
            </p:cNvSpPr>
            <p:nvPr/>
          </p:nvSpPr>
          <p:spPr bwMode="auto">
            <a:xfrm>
              <a:off x="2984500" y="3009900"/>
              <a:ext cx="241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3ADB5"/>
                  </a:solidFill>
                </a:rPr>
                <a:t>Cr</a:t>
              </a:r>
              <a:endParaRPr lang="en-US">
                <a:solidFill>
                  <a:srgbClr val="03ADB5"/>
                </a:solidFill>
              </a:endParaRPr>
            </a:p>
          </p:txBody>
        </p:sp>
        <p:sp>
          <p:nvSpPr>
            <p:cNvPr id="86053" name="Rectangle 23"/>
            <p:cNvSpPr>
              <a:spLocks noChangeArrowheads="1"/>
            </p:cNvSpPr>
            <p:nvPr/>
          </p:nvSpPr>
          <p:spPr bwMode="auto">
            <a:xfrm>
              <a:off x="2946400" y="34925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0000"/>
                  </a:solidFill>
                </a:rPr>
                <a:t>Mn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667250" y="1219200"/>
            <a:ext cx="3616325" cy="3428423"/>
            <a:chOff x="4667250" y="1219200"/>
            <a:chExt cx="3616325" cy="3429000"/>
          </a:xfrm>
        </p:grpSpPr>
        <p:pic>
          <p:nvPicPr>
            <p:cNvPr id="86023" name="Picture 5" descr="Fig 9_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6225" y="1817688"/>
              <a:ext cx="2697163" cy="255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4667250" y="1219200"/>
              <a:ext cx="30654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0"/>
                <a:t>•  </a:t>
              </a:r>
              <a:r>
                <a:rPr lang="en-US"/>
                <a:t>C</a:t>
              </a:r>
              <a:r>
                <a:rPr lang="en-US" sz="2800" i="0" baseline="-10000"/>
                <a:t>eutectoid</a:t>
              </a:r>
              <a:r>
                <a:rPr lang="en-US" i="0"/>
                <a:t> changes: </a:t>
              </a:r>
            </a:p>
          </p:txBody>
        </p:sp>
        <p:sp>
          <p:nvSpPr>
            <p:cNvPr id="86026" name="Rectangle 24"/>
            <p:cNvSpPr>
              <a:spLocks noChangeArrowheads="1"/>
            </p:cNvSpPr>
            <p:nvPr/>
          </p:nvSpPr>
          <p:spPr bwMode="auto">
            <a:xfrm>
              <a:off x="5346700" y="4343400"/>
              <a:ext cx="2936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wt. % of alloying elements</a:t>
              </a:r>
              <a:endParaRPr lang="en-US"/>
            </a:p>
          </p:txBody>
        </p:sp>
        <p:sp>
          <p:nvSpPr>
            <p:cNvPr id="86027" name="Rectangle 25"/>
            <p:cNvSpPr>
              <a:spLocks noChangeArrowheads="1"/>
            </p:cNvSpPr>
            <p:nvPr/>
          </p:nvSpPr>
          <p:spPr bwMode="auto">
            <a:xfrm>
              <a:off x="4737100" y="1612900"/>
              <a:ext cx="368300" cy="2324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Rectangle 26"/>
            <p:cNvSpPr>
              <a:spLocks noChangeArrowheads="1"/>
            </p:cNvSpPr>
            <p:nvPr/>
          </p:nvSpPr>
          <p:spPr bwMode="auto">
            <a:xfrm rot="-5400000">
              <a:off x="4772025" y="3689350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6600"/>
                  </a:solidFill>
                </a:rPr>
                <a:t>C</a:t>
              </a:r>
              <a:endParaRPr lang="en-US"/>
            </a:p>
          </p:txBody>
        </p:sp>
        <p:sp>
          <p:nvSpPr>
            <p:cNvPr id="86029" name="Rectangle 27"/>
            <p:cNvSpPr>
              <a:spLocks noChangeArrowheads="1"/>
            </p:cNvSpPr>
            <p:nvPr/>
          </p:nvSpPr>
          <p:spPr bwMode="auto">
            <a:xfrm rot="-5400000">
              <a:off x="4398962" y="3076575"/>
              <a:ext cx="1030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</a:rPr>
                <a:t>eutectoid</a:t>
              </a:r>
              <a:endParaRPr lang="en-US"/>
            </a:p>
          </p:txBody>
        </p:sp>
        <p:sp>
          <p:nvSpPr>
            <p:cNvPr id="86030" name="Rectangle 28"/>
            <p:cNvSpPr>
              <a:spLocks noChangeArrowheads="1"/>
            </p:cNvSpPr>
            <p:nvPr/>
          </p:nvSpPr>
          <p:spPr bwMode="auto">
            <a:xfrm rot="-5400000">
              <a:off x="4377531" y="2085182"/>
              <a:ext cx="9667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CC6600"/>
                  </a:solidFill>
                  <a:latin typeface="Arial Rounded MT Bold" charset="0"/>
                </a:rPr>
                <a:t> </a:t>
              </a:r>
              <a:r>
                <a:rPr lang="en-US" sz="2000" i="0">
                  <a:solidFill>
                    <a:srgbClr val="CC6600"/>
                  </a:solidFill>
                </a:rPr>
                <a:t>(wt% C)</a:t>
              </a:r>
              <a:endParaRPr lang="en-US"/>
            </a:p>
          </p:txBody>
        </p:sp>
        <p:sp>
          <p:nvSpPr>
            <p:cNvPr id="86031" name="Rectangle 29"/>
            <p:cNvSpPr>
              <a:spLocks noChangeArrowheads="1"/>
            </p:cNvSpPr>
            <p:nvPr/>
          </p:nvSpPr>
          <p:spPr bwMode="auto">
            <a:xfrm>
              <a:off x="6975475" y="2359025"/>
              <a:ext cx="215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CC00"/>
                  </a:solidFill>
                </a:rPr>
                <a:t>Ni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86032" name="Rectangle 30"/>
            <p:cNvSpPr>
              <a:spLocks noChangeArrowheads="1"/>
            </p:cNvSpPr>
            <p:nvPr/>
          </p:nvSpPr>
          <p:spPr bwMode="auto">
            <a:xfrm>
              <a:off x="5880100" y="3594100"/>
              <a:ext cx="228600" cy="266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3" name="Rectangle 31"/>
            <p:cNvSpPr>
              <a:spLocks noChangeArrowheads="1"/>
            </p:cNvSpPr>
            <p:nvPr/>
          </p:nvSpPr>
          <p:spPr bwMode="auto">
            <a:xfrm>
              <a:off x="5880100" y="3594100"/>
              <a:ext cx="190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0000"/>
                  </a:solidFill>
                </a:rPr>
                <a:t>Ti</a:t>
              </a: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86034" name="Rectangle 32"/>
            <p:cNvSpPr>
              <a:spLocks noChangeArrowheads="1"/>
            </p:cNvSpPr>
            <p:nvPr/>
          </p:nvSpPr>
          <p:spPr bwMode="auto">
            <a:xfrm>
              <a:off x="6705600" y="2638425"/>
              <a:ext cx="2413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3ADB5"/>
                  </a:solidFill>
                </a:rPr>
                <a:t>Cr</a:t>
              </a:r>
              <a:endParaRPr lang="en-US">
                <a:solidFill>
                  <a:srgbClr val="03ADB5"/>
                </a:solidFill>
              </a:endParaRPr>
            </a:p>
          </p:txBody>
        </p:sp>
        <p:sp>
          <p:nvSpPr>
            <p:cNvPr id="86035" name="Rectangle 33"/>
            <p:cNvSpPr>
              <a:spLocks noChangeArrowheads="1"/>
            </p:cNvSpPr>
            <p:nvPr/>
          </p:nvSpPr>
          <p:spPr bwMode="auto">
            <a:xfrm>
              <a:off x="6350000" y="3098800"/>
              <a:ext cx="203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777777"/>
                  </a:solidFill>
                </a:rPr>
                <a:t>Si</a:t>
              </a:r>
              <a:endParaRPr lang="en-US"/>
            </a:p>
          </p:txBody>
        </p:sp>
        <p:sp>
          <p:nvSpPr>
            <p:cNvPr id="86036" name="Rectangle 34"/>
            <p:cNvSpPr>
              <a:spLocks noChangeArrowheads="1"/>
            </p:cNvSpPr>
            <p:nvPr/>
          </p:nvSpPr>
          <p:spPr bwMode="auto">
            <a:xfrm>
              <a:off x="7480300" y="33147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0000"/>
                  </a:solidFill>
                </a:rPr>
                <a:t>Mn</a:t>
              </a: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86037" name="Rectangle 35"/>
            <p:cNvSpPr>
              <a:spLocks noChangeArrowheads="1"/>
            </p:cNvSpPr>
            <p:nvPr/>
          </p:nvSpPr>
          <p:spPr bwMode="auto">
            <a:xfrm>
              <a:off x="7019925" y="3460750"/>
              <a:ext cx="2159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6C00"/>
                  </a:solidFill>
                </a:rPr>
                <a:t>W</a:t>
              </a:r>
              <a:endParaRPr lang="en-US">
                <a:solidFill>
                  <a:srgbClr val="006C00"/>
                </a:solidFill>
              </a:endParaRPr>
            </a:p>
          </p:txBody>
        </p:sp>
        <p:sp>
          <p:nvSpPr>
            <p:cNvPr id="86038" name="Rectangle 36"/>
            <p:cNvSpPr>
              <a:spLocks noChangeArrowheads="1"/>
            </p:cNvSpPr>
            <p:nvPr/>
          </p:nvSpPr>
          <p:spPr bwMode="auto">
            <a:xfrm>
              <a:off x="6223000" y="36068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FF"/>
                  </a:solidFill>
                </a:rPr>
                <a:t>Mo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VMSE: Interactive Phase Diagrams</a:t>
            </a:r>
          </a:p>
        </p:txBody>
      </p:sp>
      <p:pic>
        <p:nvPicPr>
          <p:cNvPr id="83972" name="Picture 7" descr="VMSE Phase Diagrams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1390650"/>
            <a:ext cx="684371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55850" y="4206875"/>
            <a:ext cx="2827338" cy="2425700"/>
            <a:chOff x="2355677" y="4207630"/>
            <a:chExt cx="2828058" cy="2424514"/>
          </a:xfrm>
        </p:grpSpPr>
        <p:sp>
          <p:nvSpPr>
            <p:cNvPr id="83980" name="Oval 8"/>
            <p:cNvSpPr>
              <a:spLocks noChangeArrowheads="1"/>
            </p:cNvSpPr>
            <p:nvPr/>
          </p:nvSpPr>
          <p:spPr bwMode="auto">
            <a:xfrm>
              <a:off x="4643494" y="4207630"/>
              <a:ext cx="339325" cy="339325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3981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3518893" y="4934787"/>
              <a:ext cx="1851744" cy="727060"/>
            </a:xfrm>
            <a:prstGeom prst="straightConnector1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arrow" w="med" len="med"/>
            </a:ln>
          </p:spPr>
        </p:cxnSp>
        <p:sp>
          <p:nvSpPr>
            <p:cNvPr id="83982" name="TextBox 11"/>
            <p:cNvSpPr txBox="1">
              <a:spLocks noChangeArrowheads="1"/>
            </p:cNvSpPr>
            <p:nvPr/>
          </p:nvSpPr>
          <p:spPr bwMode="auto">
            <a:xfrm>
              <a:off x="2355677" y="6262969"/>
              <a:ext cx="2828058" cy="36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/>
                <a:t>Change alloy composition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30200" y="928688"/>
            <a:ext cx="8432800" cy="4064000"/>
            <a:chOff x="329597" y="928000"/>
            <a:chExt cx="8433906" cy="4064925"/>
          </a:xfrm>
        </p:grpSpPr>
        <p:sp>
          <p:nvSpPr>
            <p:cNvPr id="83975" name="Oval 12"/>
            <p:cNvSpPr>
              <a:spLocks noChangeArrowheads="1"/>
            </p:cNvSpPr>
            <p:nvPr/>
          </p:nvSpPr>
          <p:spPr bwMode="auto">
            <a:xfrm>
              <a:off x="610740" y="2346190"/>
              <a:ext cx="1357180" cy="2646735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6" name="TextBox 13"/>
            <p:cNvSpPr txBox="1">
              <a:spLocks noChangeArrowheads="1"/>
            </p:cNvSpPr>
            <p:nvPr/>
          </p:nvSpPr>
          <p:spPr bwMode="auto">
            <a:xfrm>
              <a:off x="329597" y="928000"/>
              <a:ext cx="8433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0"/>
                <a:t>Microstructure, phase compositions, and phase fractions respond interactively</a:t>
              </a:r>
            </a:p>
          </p:txBody>
        </p:sp>
        <p:sp>
          <p:nvSpPr>
            <p:cNvPr id="83977" name="Oval 14"/>
            <p:cNvSpPr>
              <a:spLocks noChangeArrowheads="1"/>
            </p:cNvSpPr>
            <p:nvPr/>
          </p:nvSpPr>
          <p:spPr bwMode="auto">
            <a:xfrm>
              <a:off x="1812805" y="2258935"/>
              <a:ext cx="2084240" cy="591395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3978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1439530" y="1381580"/>
              <a:ext cx="1153705" cy="969414"/>
            </a:xfrm>
            <a:prstGeom prst="straightConnector1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arrow" w="med" len="med"/>
            </a:ln>
          </p:spPr>
        </p:cxnSp>
        <p:cxnSp>
          <p:nvCxnSpPr>
            <p:cNvPr id="83979" name="Straight Arrow Connector 17"/>
            <p:cNvCxnSpPr>
              <a:cxnSpLocks noChangeShapeType="1"/>
              <a:endCxn id="83977" idx="0"/>
            </p:cNvCxnSpPr>
            <p:nvPr/>
          </p:nvCxnSpPr>
          <p:spPr bwMode="auto">
            <a:xfrm rot="5400000">
              <a:off x="2524992" y="1606953"/>
              <a:ext cx="981915" cy="322048"/>
            </a:xfrm>
            <a:prstGeom prst="straightConnector1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Solubility </a:t>
            </a:r>
            <a:r>
              <a:rPr lang="en-US" dirty="0">
                <a:ea typeface="ＭＳ Ｐゴシック" charset="-128"/>
                <a:cs typeface="ＭＳ Ｐゴシック" charset="-128"/>
              </a:rPr>
              <a:t>Limit</a:t>
            </a:r>
          </a:p>
        </p:txBody>
      </p:sp>
      <p:sp>
        <p:nvSpPr>
          <p:cNvPr id="321602" name="Rectangle 66"/>
          <p:cNvSpPr>
            <a:spLocks noChangeArrowheads="1"/>
          </p:cNvSpPr>
          <p:nvPr/>
        </p:nvSpPr>
        <p:spPr bwMode="auto">
          <a:xfrm>
            <a:off x="465138" y="3668530"/>
            <a:ext cx="464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 dirty="0" smtClean="0"/>
              <a:t>Question:</a:t>
            </a:r>
            <a:r>
              <a:rPr lang="en-US" sz="2000" i="0" dirty="0" smtClean="0"/>
              <a:t>  What is the</a:t>
            </a:r>
          </a:p>
          <a:p>
            <a:r>
              <a:rPr lang="en-US" sz="2000" i="0" dirty="0" smtClean="0"/>
              <a:t>    solubility limit for sugar in </a:t>
            </a:r>
          </a:p>
          <a:p>
            <a:r>
              <a:rPr lang="en-US" sz="2000" i="0" dirty="0" smtClean="0"/>
              <a:t>    water at </a:t>
            </a:r>
            <a:r>
              <a:rPr lang="en-US" sz="2000" i="0" dirty="0" smtClean="0">
                <a:solidFill>
                  <a:schemeClr val="tx2"/>
                </a:solidFill>
              </a:rPr>
              <a:t>20º</a:t>
            </a:r>
            <a:r>
              <a:rPr lang="en-US" sz="2000" i="0" dirty="0" smtClean="0">
                <a:solidFill>
                  <a:schemeClr val="tx2"/>
                </a:solidFill>
                <a:ea typeface="Arial" charset="0"/>
                <a:cs typeface="Arial" charset="0"/>
              </a:rPr>
              <a:t>C</a:t>
            </a:r>
            <a:r>
              <a:rPr lang="en-US" sz="2000" i="0" dirty="0" smtClean="0">
                <a:ea typeface="Arial" charset="0"/>
                <a:cs typeface="Arial" charset="0"/>
              </a:rPr>
              <a:t>?</a:t>
            </a:r>
            <a:endParaRPr lang="en-US" sz="2000" i="0" dirty="0">
              <a:ea typeface="Arial" charset="0"/>
              <a:cs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867275" y="4413068"/>
            <a:ext cx="2476500" cy="871537"/>
            <a:chOff x="4867275" y="4413068"/>
            <a:chExt cx="2476500" cy="871537"/>
          </a:xfrm>
        </p:grpSpPr>
        <p:sp>
          <p:nvSpPr>
            <p:cNvPr id="321542" name="Line 6"/>
            <p:cNvSpPr>
              <a:spLocks noChangeShapeType="1"/>
            </p:cNvSpPr>
            <p:nvPr/>
          </p:nvSpPr>
          <p:spPr bwMode="auto">
            <a:xfrm>
              <a:off x="4867275" y="4424180"/>
              <a:ext cx="2273300" cy="1588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66"/>
            <p:cNvGrpSpPr>
              <a:grpSpLocks/>
            </p:cNvGrpSpPr>
            <p:nvPr/>
          </p:nvGrpSpPr>
          <p:grpSpPr bwMode="auto">
            <a:xfrm>
              <a:off x="7089775" y="4413068"/>
              <a:ext cx="254000" cy="871537"/>
              <a:chOff x="7089775" y="5033963"/>
              <a:chExt cx="254000" cy="871537"/>
            </a:xfrm>
          </p:grpSpPr>
          <p:sp>
            <p:nvSpPr>
              <p:cNvPr id="16447" name="Rectangle 7"/>
              <p:cNvSpPr>
                <a:spLocks noChangeArrowheads="1"/>
              </p:cNvSpPr>
              <p:nvPr/>
            </p:nvSpPr>
            <p:spPr bwMode="auto">
              <a:xfrm>
                <a:off x="7089775" y="5630863"/>
                <a:ext cx="254000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66FF"/>
                    </a:solidFill>
                  </a:rPr>
                  <a:t>65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48" name="Line 65"/>
              <p:cNvSpPr>
                <a:spLocks noChangeShapeType="1"/>
              </p:cNvSpPr>
              <p:nvPr/>
            </p:nvSpPr>
            <p:spPr bwMode="auto">
              <a:xfrm flipV="1">
                <a:off x="7134225" y="5033963"/>
                <a:ext cx="1588" cy="57150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381000" y="1893705"/>
            <a:ext cx="8283577" cy="3924300"/>
            <a:chOff x="381000" y="2514600"/>
            <a:chExt cx="8283577" cy="3924300"/>
          </a:xfrm>
        </p:grpSpPr>
        <p:sp>
          <p:nvSpPr>
            <p:cNvPr id="16394" name="Rectangle 5"/>
            <p:cNvSpPr>
              <a:spLocks noChangeArrowheads="1"/>
            </p:cNvSpPr>
            <p:nvPr/>
          </p:nvSpPr>
          <p:spPr bwMode="auto">
            <a:xfrm>
              <a:off x="381000" y="2743200"/>
              <a:ext cx="3733800" cy="130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/>
                <a:t>•  </a:t>
              </a:r>
              <a:r>
                <a:rPr lang="en-US" i="0">
                  <a:solidFill>
                    <a:schemeClr val="accent2"/>
                  </a:solidFill>
                </a:rPr>
                <a:t>Solubility Limit</a:t>
              </a:r>
              <a:r>
                <a:rPr lang="en-US" i="0"/>
                <a:t>:</a:t>
              </a:r>
            </a:p>
            <a:p>
              <a:r>
                <a:rPr lang="en-US" sz="2200" i="0"/>
                <a:t>   </a:t>
              </a:r>
              <a:r>
                <a:rPr lang="en-US" sz="2000" i="0"/>
                <a:t>Maximum concentration for</a:t>
              </a:r>
            </a:p>
            <a:p>
              <a:r>
                <a:rPr lang="en-US" sz="2000" i="0"/>
                <a:t>   which only a single phase </a:t>
              </a:r>
              <a:br>
                <a:rPr lang="en-US" sz="2000" i="0"/>
              </a:br>
              <a:r>
                <a:rPr lang="en-US" sz="2000" i="0"/>
                <a:t>   solution exists.</a:t>
              </a:r>
              <a:r>
                <a:rPr lang="en-US" sz="2200" i="0"/>
                <a:t> </a:t>
              </a:r>
              <a:endParaRPr lang="en-US" b="1" i="0">
                <a:sym typeface="Symbol" charset="2"/>
              </a:endParaRPr>
            </a:p>
          </p:txBody>
        </p:sp>
        <p:grpSp>
          <p:nvGrpSpPr>
            <p:cNvPr id="16395" name="Group 73"/>
            <p:cNvGrpSpPr>
              <a:grpSpLocks/>
            </p:cNvGrpSpPr>
            <p:nvPr/>
          </p:nvGrpSpPr>
          <p:grpSpPr bwMode="auto">
            <a:xfrm>
              <a:off x="4129088" y="2514600"/>
              <a:ext cx="4535489" cy="3924300"/>
              <a:chOff x="2601" y="1584"/>
              <a:chExt cx="2857" cy="2472"/>
            </a:xfrm>
          </p:grpSpPr>
          <p:sp>
            <p:nvSpPr>
              <p:cNvPr id="16397" name="Rectangle 9"/>
              <p:cNvSpPr>
                <a:spLocks noChangeArrowheads="1"/>
              </p:cNvSpPr>
              <p:nvPr/>
            </p:nvSpPr>
            <p:spPr bwMode="auto">
              <a:xfrm>
                <a:off x="3056" y="1584"/>
                <a:ext cx="2362" cy="25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0" dirty="0">
                    <a:solidFill>
                      <a:schemeClr val="accent2"/>
                    </a:solidFill>
                    <a:sym typeface="Symbol" charset="2"/>
                  </a:rPr>
                  <a:t>  Sugar/Water Phase Diagram</a:t>
                </a:r>
              </a:p>
            </p:txBody>
          </p:sp>
          <p:sp>
            <p:nvSpPr>
              <p:cNvPr id="16398" name="Rectangle 10"/>
              <p:cNvSpPr>
                <a:spLocks noChangeArrowheads="1"/>
              </p:cNvSpPr>
              <p:nvPr/>
            </p:nvSpPr>
            <p:spPr bwMode="auto">
              <a:xfrm rot="-5400000">
                <a:off x="5267" y="3960"/>
                <a:ext cx="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0">
                    <a:solidFill>
                      <a:srgbClr val="555555"/>
                    </a:solidFill>
                  </a:rPr>
                  <a:t>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0" name="Rectangle 12"/>
              <p:cNvSpPr>
                <a:spLocks noChangeArrowheads="1"/>
              </p:cNvSpPr>
              <p:nvPr/>
            </p:nvSpPr>
            <p:spPr bwMode="auto">
              <a:xfrm rot="-5400000">
                <a:off x="2105" y="2615"/>
                <a:ext cx="116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DD0000"/>
                    </a:solidFill>
                  </a:rPr>
                  <a:t>Temperature (ºC)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1" name="Rectangle 13"/>
              <p:cNvSpPr>
                <a:spLocks noChangeArrowheads="1"/>
              </p:cNvSpPr>
              <p:nvPr/>
            </p:nvSpPr>
            <p:spPr bwMode="auto">
              <a:xfrm>
                <a:off x="3034" y="3522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2" name="Rectangle 14"/>
              <p:cNvSpPr>
                <a:spLocks noChangeArrowheads="1"/>
              </p:cNvSpPr>
              <p:nvPr/>
            </p:nvSpPr>
            <p:spPr bwMode="auto">
              <a:xfrm>
                <a:off x="3426" y="3530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20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3" name="Rectangle 15"/>
              <p:cNvSpPr>
                <a:spLocks noChangeArrowheads="1"/>
              </p:cNvSpPr>
              <p:nvPr/>
            </p:nvSpPr>
            <p:spPr bwMode="auto">
              <a:xfrm>
                <a:off x="3866" y="3538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40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4" name="Rectangle 17"/>
              <p:cNvSpPr>
                <a:spLocks noChangeArrowheads="1"/>
              </p:cNvSpPr>
              <p:nvPr/>
            </p:nvSpPr>
            <p:spPr bwMode="auto">
              <a:xfrm>
                <a:off x="4306" y="3538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60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5" name="Rectangle 19"/>
              <p:cNvSpPr>
                <a:spLocks noChangeArrowheads="1"/>
              </p:cNvSpPr>
              <p:nvPr/>
            </p:nvSpPr>
            <p:spPr bwMode="auto">
              <a:xfrm>
                <a:off x="4762" y="3546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80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6" name="Rectangle 21"/>
              <p:cNvSpPr>
                <a:spLocks noChangeArrowheads="1"/>
              </p:cNvSpPr>
              <p:nvPr/>
            </p:nvSpPr>
            <p:spPr bwMode="auto">
              <a:xfrm>
                <a:off x="5218" y="3546"/>
                <a:ext cx="2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555555"/>
                    </a:solidFill>
                  </a:rPr>
                  <a:t>100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08" name="Rectangle 25"/>
              <p:cNvSpPr>
                <a:spLocks noChangeArrowheads="1"/>
              </p:cNvSpPr>
              <p:nvPr/>
            </p:nvSpPr>
            <p:spPr bwMode="auto">
              <a:xfrm>
                <a:off x="3486" y="3749"/>
                <a:ext cx="175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 dirty="0" smtClean="0">
                    <a:solidFill>
                      <a:srgbClr val="555555"/>
                    </a:solidFill>
                  </a:rPr>
                  <a:t>Composition (</a:t>
                </a:r>
                <a:r>
                  <a:rPr lang="en-US" sz="1800" b="1" i="0" dirty="0">
                    <a:solidFill>
                      <a:srgbClr val="555555"/>
                    </a:solidFill>
                  </a:rPr>
                  <a:t>wt% sugar)</a:t>
                </a:r>
                <a:endParaRPr lang="en-US" b="1" i="0" dirty="0">
                  <a:latin typeface="Times" charset="0"/>
                </a:endParaRPr>
              </a:p>
            </p:txBody>
          </p:sp>
          <p:sp>
            <p:nvSpPr>
              <p:cNvPr id="16409" name="Rectangle 26"/>
              <p:cNvSpPr>
                <a:spLocks noChangeArrowheads="1"/>
              </p:cNvSpPr>
              <p:nvPr/>
            </p:nvSpPr>
            <p:spPr bwMode="auto">
              <a:xfrm>
                <a:off x="3154" y="2538"/>
                <a:ext cx="832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Rectangle 27"/>
              <p:cNvSpPr>
                <a:spLocks noChangeArrowheads="1"/>
              </p:cNvSpPr>
              <p:nvPr/>
            </p:nvSpPr>
            <p:spPr bwMode="auto">
              <a:xfrm>
                <a:off x="3626" y="2130"/>
                <a:ext cx="832" cy="2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Rectangle 28"/>
              <p:cNvSpPr>
                <a:spLocks noChangeArrowheads="1"/>
              </p:cNvSpPr>
              <p:nvPr/>
            </p:nvSpPr>
            <p:spPr bwMode="auto">
              <a:xfrm>
                <a:off x="3666" y="2538"/>
                <a:ext cx="11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L</a:t>
                </a:r>
                <a:endParaRPr lang="en-US" b="1">
                  <a:latin typeface="Times" charset="0"/>
                </a:endParaRPr>
              </a:p>
            </p:txBody>
          </p:sp>
          <p:sp>
            <p:nvSpPr>
              <p:cNvPr id="16412" name="Rectangle 29"/>
              <p:cNvSpPr>
                <a:spLocks noChangeArrowheads="1"/>
              </p:cNvSpPr>
              <p:nvPr/>
            </p:nvSpPr>
            <p:spPr bwMode="auto">
              <a:xfrm>
                <a:off x="3778" y="2586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0000"/>
                    </a:solidFill>
                  </a:rPr>
                  <a:t>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14" name="Rectangle 31"/>
              <p:cNvSpPr>
                <a:spLocks noChangeArrowheads="1"/>
              </p:cNvSpPr>
              <p:nvPr/>
            </p:nvSpPr>
            <p:spPr bwMode="auto">
              <a:xfrm>
                <a:off x="3354" y="2930"/>
                <a:ext cx="49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 dirty="0" smtClean="0">
                    <a:solidFill>
                      <a:srgbClr val="000000"/>
                    </a:solidFill>
                  </a:rPr>
                  <a:t>(syrup</a:t>
                </a:r>
                <a:r>
                  <a:rPr lang="en-US" sz="1800" b="1" i="0" dirty="0">
                    <a:solidFill>
                      <a:srgbClr val="000000"/>
                    </a:solidFill>
                  </a:rPr>
                  <a:t>)</a:t>
                </a:r>
                <a:endParaRPr lang="en-US" b="1" i="0" dirty="0">
                  <a:latin typeface="Times" charset="0"/>
                </a:endParaRPr>
              </a:p>
            </p:txBody>
          </p:sp>
          <p:sp>
            <p:nvSpPr>
              <p:cNvPr id="16415" name="Rectangle 32"/>
              <p:cNvSpPr>
                <a:spLocks noChangeArrowheads="1"/>
              </p:cNvSpPr>
              <p:nvPr/>
            </p:nvSpPr>
            <p:spPr bwMode="auto">
              <a:xfrm>
                <a:off x="3874" y="2010"/>
                <a:ext cx="6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33FF"/>
                    </a:solidFill>
                  </a:rPr>
                  <a:t>Solubility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16" name="Rectangle 33"/>
              <p:cNvSpPr>
                <a:spLocks noChangeArrowheads="1"/>
              </p:cNvSpPr>
              <p:nvPr/>
            </p:nvSpPr>
            <p:spPr bwMode="auto">
              <a:xfrm>
                <a:off x="3874" y="2178"/>
                <a:ext cx="3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33FF"/>
                    </a:solidFill>
                  </a:rPr>
                  <a:t>Limit</a:t>
                </a:r>
                <a:endParaRPr lang="en-US" b="1" i="0">
                  <a:solidFill>
                    <a:srgbClr val="0033FF"/>
                  </a:solidFill>
                  <a:latin typeface="Times" charset="0"/>
                </a:endParaRPr>
              </a:p>
            </p:txBody>
          </p:sp>
          <p:sp>
            <p:nvSpPr>
              <p:cNvPr id="16417" name="Rectangle 34"/>
              <p:cNvSpPr>
                <a:spLocks noChangeArrowheads="1"/>
              </p:cNvSpPr>
              <p:nvPr/>
            </p:nvSpPr>
            <p:spPr bwMode="auto">
              <a:xfrm>
                <a:off x="4938" y="2114"/>
                <a:ext cx="1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L</a:t>
                </a:r>
                <a:r>
                  <a:rPr lang="en-US" b="1" i="0">
                    <a:solidFill>
                      <a:srgbClr val="000000"/>
                    </a:solidFill>
                  </a:rPr>
                  <a:t>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18" name="Rectangle 35"/>
              <p:cNvSpPr>
                <a:spLocks noChangeArrowheads="1"/>
              </p:cNvSpPr>
              <p:nvPr/>
            </p:nvSpPr>
            <p:spPr bwMode="auto">
              <a:xfrm>
                <a:off x="4754" y="2338"/>
                <a:ext cx="5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 dirty="0">
                    <a:solidFill>
                      <a:srgbClr val="000000"/>
                    </a:solidFill>
                  </a:rPr>
                  <a:t>(liquid) </a:t>
                </a:r>
                <a:endParaRPr lang="en-US" b="1" i="0" dirty="0">
                  <a:latin typeface="Times" charset="0"/>
                </a:endParaRPr>
              </a:p>
            </p:txBody>
          </p:sp>
          <p:sp>
            <p:nvSpPr>
              <p:cNvPr id="16419" name="Rectangle 36"/>
              <p:cNvSpPr>
                <a:spLocks noChangeArrowheads="1"/>
              </p:cNvSpPr>
              <p:nvPr/>
            </p:nvSpPr>
            <p:spPr bwMode="auto">
              <a:xfrm>
                <a:off x="4946" y="2506"/>
                <a:ext cx="16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i="0">
                    <a:solidFill>
                      <a:srgbClr val="000000"/>
                    </a:solidFill>
                  </a:rPr>
                  <a:t>+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20" name="Rectangle 37"/>
              <p:cNvSpPr>
                <a:spLocks noChangeArrowheads="1"/>
              </p:cNvSpPr>
              <p:nvPr/>
            </p:nvSpPr>
            <p:spPr bwMode="auto">
              <a:xfrm>
                <a:off x="4930" y="2730"/>
                <a:ext cx="18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S</a:t>
                </a:r>
                <a:r>
                  <a:rPr lang="en-US" b="1" i="0">
                    <a:solidFill>
                      <a:srgbClr val="000000"/>
                    </a:solidFill>
                  </a:rPr>
                  <a:t>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21" name="Rectangle 38"/>
              <p:cNvSpPr>
                <a:spLocks noChangeArrowheads="1"/>
              </p:cNvSpPr>
              <p:nvPr/>
            </p:nvSpPr>
            <p:spPr bwMode="auto">
              <a:xfrm>
                <a:off x="4802" y="2954"/>
                <a:ext cx="4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0000"/>
                    </a:solidFill>
                  </a:rPr>
                  <a:t>(solid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22" name="Rectangle 39"/>
              <p:cNvSpPr>
                <a:spLocks noChangeArrowheads="1"/>
              </p:cNvSpPr>
              <p:nvPr/>
            </p:nvSpPr>
            <p:spPr bwMode="auto">
              <a:xfrm>
                <a:off x="4770" y="3122"/>
                <a:ext cx="4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000000"/>
                    </a:solidFill>
                  </a:rPr>
                  <a:t>sugar)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23" name="Rectangle 42"/>
              <p:cNvSpPr>
                <a:spLocks noChangeArrowheads="1"/>
              </p:cNvSpPr>
              <p:nvPr/>
            </p:nvSpPr>
            <p:spPr bwMode="auto">
              <a:xfrm>
                <a:off x="3070" y="1918"/>
                <a:ext cx="2248" cy="160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4" name="Line 43"/>
              <p:cNvSpPr>
                <a:spLocks noChangeShapeType="1"/>
              </p:cNvSpPr>
              <p:nvPr/>
            </p:nvSpPr>
            <p:spPr bwMode="auto">
              <a:xfrm flipV="1">
                <a:off x="3506" y="3434"/>
                <a:ext cx="1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44"/>
              <p:cNvSpPr>
                <a:spLocks noChangeShapeType="1"/>
              </p:cNvSpPr>
              <p:nvPr/>
            </p:nvSpPr>
            <p:spPr bwMode="auto">
              <a:xfrm flipV="1">
                <a:off x="3954" y="3434"/>
                <a:ext cx="1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45"/>
              <p:cNvSpPr>
                <a:spLocks noChangeShapeType="1"/>
              </p:cNvSpPr>
              <p:nvPr/>
            </p:nvSpPr>
            <p:spPr bwMode="auto">
              <a:xfrm flipV="1">
                <a:off x="4402" y="3434"/>
                <a:ext cx="1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46"/>
              <p:cNvSpPr>
                <a:spLocks noChangeShapeType="1"/>
              </p:cNvSpPr>
              <p:nvPr/>
            </p:nvSpPr>
            <p:spPr bwMode="auto">
              <a:xfrm flipV="1">
                <a:off x="4850" y="3434"/>
                <a:ext cx="1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8" name="Line 47"/>
              <p:cNvSpPr>
                <a:spLocks noChangeShapeType="1"/>
              </p:cNvSpPr>
              <p:nvPr/>
            </p:nvSpPr>
            <p:spPr bwMode="auto">
              <a:xfrm>
                <a:off x="3058" y="3178"/>
                <a:ext cx="8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9" name="Line 48"/>
              <p:cNvSpPr>
                <a:spLocks noChangeShapeType="1"/>
              </p:cNvSpPr>
              <p:nvPr/>
            </p:nvSpPr>
            <p:spPr bwMode="auto">
              <a:xfrm>
                <a:off x="3058" y="2866"/>
                <a:ext cx="8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0" name="Line 49"/>
              <p:cNvSpPr>
                <a:spLocks noChangeShapeType="1"/>
              </p:cNvSpPr>
              <p:nvPr/>
            </p:nvSpPr>
            <p:spPr bwMode="auto">
              <a:xfrm>
                <a:off x="3058" y="2546"/>
                <a:ext cx="8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1" name="Line 50"/>
              <p:cNvSpPr>
                <a:spLocks noChangeShapeType="1"/>
              </p:cNvSpPr>
              <p:nvPr/>
            </p:nvSpPr>
            <p:spPr bwMode="auto">
              <a:xfrm>
                <a:off x="3058" y="2234"/>
                <a:ext cx="8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2" name="Rectangle 51"/>
              <p:cNvSpPr>
                <a:spLocks noChangeArrowheads="1"/>
              </p:cNvSpPr>
              <p:nvPr/>
            </p:nvSpPr>
            <p:spPr bwMode="auto">
              <a:xfrm>
                <a:off x="2858" y="3114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20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3" name="Rectangle 52"/>
              <p:cNvSpPr>
                <a:spLocks noChangeArrowheads="1"/>
              </p:cNvSpPr>
              <p:nvPr/>
            </p:nvSpPr>
            <p:spPr bwMode="auto">
              <a:xfrm>
                <a:off x="2866" y="2802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4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4" name="Rectangle 53"/>
              <p:cNvSpPr>
                <a:spLocks noChangeArrowheads="1"/>
              </p:cNvSpPr>
              <p:nvPr/>
            </p:nvSpPr>
            <p:spPr bwMode="auto">
              <a:xfrm>
                <a:off x="2954" y="2802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5" name="Rectangle 54"/>
              <p:cNvSpPr>
                <a:spLocks noChangeArrowheads="1"/>
              </p:cNvSpPr>
              <p:nvPr/>
            </p:nvSpPr>
            <p:spPr bwMode="auto">
              <a:xfrm>
                <a:off x="2874" y="2490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6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6" name="Rectangle 55"/>
              <p:cNvSpPr>
                <a:spLocks noChangeArrowheads="1"/>
              </p:cNvSpPr>
              <p:nvPr/>
            </p:nvSpPr>
            <p:spPr bwMode="auto">
              <a:xfrm>
                <a:off x="2962" y="2490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7" name="Rectangle 56"/>
              <p:cNvSpPr>
                <a:spLocks noChangeArrowheads="1"/>
              </p:cNvSpPr>
              <p:nvPr/>
            </p:nvSpPr>
            <p:spPr bwMode="auto">
              <a:xfrm>
                <a:off x="2882" y="218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8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8" name="Rectangle 57"/>
              <p:cNvSpPr>
                <a:spLocks noChangeArrowheads="1"/>
              </p:cNvSpPr>
              <p:nvPr/>
            </p:nvSpPr>
            <p:spPr bwMode="auto">
              <a:xfrm>
                <a:off x="2970" y="218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39" name="Rectangle 58"/>
              <p:cNvSpPr>
                <a:spLocks noChangeArrowheads="1"/>
              </p:cNvSpPr>
              <p:nvPr/>
            </p:nvSpPr>
            <p:spPr bwMode="auto">
              <a:xfrm>
                <a:off x="2778" y="1858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10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40" name="Rectangle 59"/>
              <p:cNvSpPr>
                <a:spLocks noChangeArrowheads="1"/>
              </p:cNvSpPr>
              <p:nvPr/>
            </p:nvSpPr>
            <p:spPr bwMode="auto">
              <a:xfrm>
                <a:off x="2946" y="1858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CC0000"/>
                    </a:solidFill>
                  </a:rPr>
                  <a:t>0</a:t>
                </a:r>
                <a:endParaRPr lang="en-US" b="1" i="0">
                  <a:latin typeface="Times" charset="0"/>
                </a:endParaRPr>
              </a:p>
            </p:txBody>
          </p:sp>
          <p:grpSp>
            <p:nvGrpSpPr>
              <p:cNvPr id="16441" name="Group 60"/>
              <p:cNvGrpSpPr>
                <a:grpSpLocks/>
              </p:cNvGrpSpPr>
              <p:nvPr/>
            </p:nvGrpSpPr>
            <p:grpSpPr bwMode="auto">
              <a:xfrm>
                <a:off x="4514" y="2130"/>
                <a:ext cx="192" cy="176"/>
                <a:chOff x="4514" y="2130"/>
                <a:chExt cx="192" cy="176"/>
              </a:xfrm>
            </p:grpSpPr>
            <p:sp>
              <p:nvSpPr>
                <p:cNvPr id="16445" name="Freeform 61"/>
                <p:cNvSpPr>
                  <a:spLocks/>
                </p:cNvSpPr>
                <p:nvPr/>
              </p:nvSpPr>
              <p:spPr bwMode="auto">
                <a:xfrm>
                  <a:off x="4594" y="2202"/>
                  <a:ext cx="112" cy="104"/>
                </a:xfrm>
                <a:custGeom>
                  <a:avLst/>
                  <a:gdLst>
                    <a:gd name="T0" fmla="*/ 112 w 112"/>
                    <a:gd name="T1" fmla="*/ 104 h 104"/>
                    <a:gd name="T2" fmla="*/ 0 w 112"/>
                    <a:gd name="T3" fmla="*/ 64 h 104"/>
                    <a:gd name="T4" fmla="*/ 56 w 112"/>
                    <a:gd name="T5" fmla="*/ 56 h 104"/>
                    <a:gd name="T6" fmla="*/ 72 w 112"/>
                    <a:gd name="T7" fmla="*/ 0 h 104"/>
                    <a:gd name="T8" fmla="*/ 112 w 112"/>
                    <a:gd name="T9" fmla="*/ 10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04"/>
                    <a:gd name="T17" fmla="*/ 112 w 112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04">
                      <a:moveTo>
                        <a:pt x="112" y="104"/>
                      </a:moveTo>
                      <a:lnTo>
                        <a:pt x="0" y="64"/>
                      </a:lnTo>
                      <a:lnTo>
                        <a:pt x="56" y="56"/>
                      </a:lnTo>
                      <a:lnTo>
                        <a:pt x="72" y="0"/>
                      </a:lnTo>
                      <a:lnTo>
                        <a:pt x="112" y="104"/>
                      </a:lnTo>
                      <a:close/>
                    </a:path>
                  </a:pathLst>
                </a:custGeom>
                <a:solidFill>
                  <a:srgbClr val="0033FF"/>
                </a:solidFill>
                <a:ln w="12700">
                  <a:solidFill>
                    <a:srgbClr val="00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Line 62"/>
                <p:cNvSpPr>
                  <a:spLocks noChangeShapeType="1"/>
                </p:cNvSpPr>
                <p:nvPr/>
              </p:nvSpPr>
              <p:spPr bwMode="auto">
                <a:xfrm>
                  <a:off x="4514" y="2130"/>
                  <a:ext cx="136" cy="128"/>
                </a:xfrm>
                <a:prstGeom prst="line">
                  <a:avLst/>
                </a:prstGeom>
                <a:noFill/>
                <a:ln w="25400">
                  <a:solidFill>
                    <a:srgbClr val="00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2" name="Rectangle 63"/>
              <p:cNvSpPr>
                <a:spLocks noChangeArrowheads="1"/>
              </p:cNvSpPr>
              <p:nvPr/>
            </p:nvSpPr>
            <p:spPr bwMode="auto">
              <a:xfrm rot="-5400000">
                <a:off x="2875" y="3961"/>
                <a:ext cx="3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0">
                    <a:solidFill>
                      <a:srgbClr val="555555"/>
                    </a:solidFill>
                  </a:rPr>
                  <a:t> </a:t>
                </a:r>
                <a:endParaRPr lang="en-US" b="1" i="0">
                  <a:latin typeface="Times" charset="0"/>
                </a:endParaRPr>
              </a:p>
            </p:txBody>
          </p:sp>
          <p:sp>
            <p:nvSpPr>
              <p:cNvPr id="16444" name="Freeform 69"/>
              <p:cNvSpPr>
                <a:spLocks/>
              </p:cNvSpPr>
              <p:nvPr/>
            </p:nvSpPr>
            <p:spPr bwMode="auto">
              <a:xfrm>
                <a:off x="4432" y="1920"/>
                <a:ext cx="452" cy="1604"/>
              </a:xfrm>
              <a:custGeom>
                <a:avLst/>
                <a:gdLst>
                  <a:gd name="T0" fmla="*/ 0 w 452"/>
                  <a:gd name="T1" fmla="*/ 1604 h 1604"/>
                  <a:gd name="T2" fmla="*/ 72 w 452"/>
                  <a:gd name="T3" fmla="*/ 1184 h 1604"/>
                  <a:gd name="T4" fmla="*/ 168 w 452"/>
                  <a:gd name="T5" fmla="*/ 748 h 1604"/>
                  <a:gd name="T6" fmla="*/ 308 w 452"/>
                  <a:gd name="T7" fmla="*/ 328 h 1604"/>
                  <a:gd name="T8" fmla="*/ 452 w 452"/>
                  <a:gd name="T9" fmla="*/ 0 h 16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2"/>
                  <a:gd name="T16" fmla="*/ 0 h 1604"/>
                  <a:gd name="T17" fmla="*/ 452 w 452"/>
                  <a:gd name="T18" fmla="*/ 1604 h 16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2" h="1604">
                    <a:moveTo>
                      <a:pt x="0" y="1604"/>
                    </a:moveTo>
                    <a:cubicBezTo>
                      <a:pt x="22" y="1465"/>
                      <a:pt x="44" y="1327"/>
                      <a:pt x="72" y="1184"/>
                    </a:cubicBezTo>
                    <a:cubicBezTo>
                      <a:pt x="100" y="1041"/>
                      <a:pt x="129" y="891"/>
                      <a:pt x="168" y="748"/>
                    </a:cubicBezTo>
                    <a:cubicBezTo>
                      <a:pt x="207" y="605"/>
                      <a:pt x="261" y="453"/>
                      <a:pt x="308" y="328"/>
                    </a:cubicBezTo>
                    <a:cubicBezTo>
                      <a:pt x="355" y="203"/>
                      <a:pt x="403" y="101"/>
                      <a:pt x="452" y="0"/>
                    </a:cubicBezTo>
                  </a:path>
                </a:pathLst>
              </a:custGeom>
              <a:noFill/>
              <a:ln w="28575">
                <a:solidFill>
                  <a:srgbClr val="00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471102" y="774974"/>
            <a:ext cx="812641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i="0" dirty="0"/>
              <a:t>•  </a:t>
            </a:r>
            <a:r>
              <a:rPr lang="en-US" i="0" dirty="0">
                <a:solidFill>
                  <a:schemeClr val="accent2"/>
                </a:solidFill>
              </a:rPr>
              <a:t>Solution</a:t>
            </a:r>
            <a:r>
              <a:rPr lang="en-US" i="0" dirty="0"/>
              <a:t> – solid, liquid, or gas solutions, single phase</a:t>
            </a:r>
          </a:p>
          <a:p>
            <a:r>
              <a:rPr lang="en-US" i="0" dirty="0"/>
              <a:t>•  </a:t>
            </a:r>
            <a:r>
              <a:rPr lang="en-US" i="0" dirty="0">
                <a:solidFill>
                  <a:schemeClr val="accent2"/>
                </a:solidFill>
              </a:rPr>
              <a:t>Mixture</a:t>
            </a:r>
            <a:r>
              <a:rPr lang="en-US" i="0" dirty="0"/>
              <a:t> – more than one phase</a:t>
            </a:r>
            <a:endParaRPr lang="en-US" sz="2000" i="0" dirty="0"/>
          </a:p>
        </p:txBody>
      </p:sp>
      <p:grpSp>
        <p:nvGrpSpPr>
          <p:cNvPr id="66" name="Group 65"/>
          <p:cNvGrpSpPr/>
          <p:nvPr/>
        </p:nvGrpSpPr>
        <p:grpSpPr>
          <a:xfrm>
            <a:off x="4411980" y="2314729"/>
            <a:ext cx="4555319" cy="3285215"/>
            <a:chOff x="591194" y="763392"/>
            <a:chExt cx="7924800" cy="5361720"/>
          </a:xfrm>
        </p:grpSpPr>
        <p:pic>
          <p:nvPicPr>
            <p:cNvPr id="67" name="Picture 4" descr="Sucrose-water PD with process path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14473"/>
            <a:stretch>
              <a:fillRect/>
            </a:stretch>
          </p:blipFill>
          <p:spPr bwMode="auto">
            <a:xfrm>
              <a:off x="591194" y="763392"/>
              <a:ext cx="7924800" cy="5361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Group 7"/>
            <p:cNvGrpSpPr/>
            <p:nvPr/>
          </p:nvGrpSpPr>
          <p:grpSpPr>
            <a:xfrm>
              <a:off x="1380400" y="1490770"/>
              <a:ext cx="4803792" cy="3137977"/>
              <a:chOff x="1380400" y="1490770"/>
              <a:chExt cx="4803792" cy="3137977"/>
            </a:xfrm>
            <a:solidFill>
              <a:srgbClr val="FFFFFF"/>
            </a:solidFill>
          </p:grpSpPr>
          <p:sp>
            <p:nvSpPr>
              <p:cNvPr id="69" name="Freeform 68"/>
              <p:cNvSpPr/>
              <p:nvPr/>
            </p:nvSpPr>
            <p:spPr bwMode="auto">
              <a:xfrm>
                <a:off x="1380400" y="3920172"/>
                <a:ext cx="4224024" cy="699373"/>
              </a:xfrm>
              <a:custGeom>
                <a:avLst/>
                <a:gdLst>
                  <a:gd name="connsiteX0" fmla="*/ 0 w 4224024"/>
                  <a:gd name="connsiteY0" fmla="*/ 0 h 699373"/>
                  <a:gd name="connsiteX1" fmla="*/ 644187 w 4224024"/>
                  <a:gd name="connsiteY1" fmla="*/ 64416 h 699373"/>
                  <a:gd name="connsiteX2" fmla="*/ 2429504 w 4224024"/>
                  <a:gd name="connsiteY2" fmla="*/ 220855 h 699373"/>
                  <a:gd name="connsiteX3" fmla="*/ 3092096 w 4224024"/>
                  <a:gd name="connsiteY3" fmla="*/ 322080 h 699373"/>
                  <a:gd name="connsiteX4" fmla="*/ 3635054 w 4224024"/>
                  <a:gd name="connsiteY4" fmla="*/ 478518 h 699373"/>
                  <a:gd name="connsiteX5" fmla="*/ 4224024 w 4224024"/>
                  <a:gd name="connsiteY5" fmla="*/ 699373 h 699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024" h="699373">
                    <a:moveTo>
                      <a:pt x="0" y="0"/>
                    </a:moveTo>
                    <a:cubicBezTo>
                      <a:pt x="119635" y="13803"/>
                      <a:pt x="644187" y="64416"/>
                      <a:pt x="644187" y="64416"/>
                    </a:cubicBezTo>
                    <a:lnTo>
                      <a:pt x="2429504" y="220855"/>
                    </a:lnTo>
                    <a:cubicBezTo>
                      <a:pt x="2837489" y="263799"/>
                      <a:pt x="2891171" y="279136"/>
                      <a:pt x="3092096" y="322080"/>
                    </a:cubicBezTo>
                    <a:cubicBezTo>
                      <a:pt x="3293021" y="365024"/>
                      <a:pt x="3446399" y="415636"/>
                      <a:pt x="3635054" y="478518"/>
                    </a:cubicBezTo>
                    <a:cubicBezTo>
                      <a:pt x="3823709" y="541400"/>
                      <a:pt x="4224024" y="699373"/>
                      <a:pt x="4224024" y="699373"/>
                    </a:cubicBezTo>
                  </a:path>
                </a:pathLst>
              </a:custGeom>
              <a:noFill/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5595222" y="1490770"/>
                <a:ext cx="588970" cy="3137977"/>
              </a:xfrm>
              <a:custGeom>
                <a:avLst/>
                <a:gdLst>
                  <a:gd name="connsiteX0" fmla="*/ 0 w 588970"/>
                  <a:gd name="connsiteY0" fmla="*/ 3137977 h 3137977"/>
                  <a:gd name="connsiteX1" fmla="*/ 46013 w 588970"/>
                  <a:gd name="connsiteY1" fmla="*/ 2549031 h 3137977"/>
                  <a:gd name="connsiteX2" fmla="*/ 156445 w 588970"/>
                  <a:gd name="connsiteY2" fmla="*/ 1748433 h 3137977"/>
                  <a:gd name="connsiteX3" fmla="*/ 377309 w 588970"/>
                  <a:gd name="connsiteY3" fmla="*/ 846609 h 3137977"/>
                  <a:gd name="connsiteX4" fmla="*/ 588970 w 588970"/>
                  <a:gd name="connsiteY4" fmla="*/ 0 h 313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970" h="3137977">
                    <a:moveTo>
                      <a:pt x="0" y="3137977"/>
                    </a:moveTo>
                    <a:cubicBezTo>
                      <a:pt x="9969" y="2959299"/>
                      <a:pt x="19939" y="2780622"/>
                      <a:pt x="46013" y="2549031"/>
                    </a:cubicBezTo>
                    <a:cubicBezTo>
                      <a:pt x="72087" y="2317440"/>
                      <a:pt x="101229" y="2032170"/>
                      <a:pt x="156445" y="1748433"/>
                    </a:cubicBezTo>
                    <a:cubicBezTo>
                      <a:pt x="211661" y="1464696"/>
                      <a:pt x="305222" y="1138015"/>
                      <a:pt x="377309" y="846609"/>
                    </a:cubicBezTo>
                    <a:cubicBezTo>
                      <a:pt x="449397" y="555204"/>
                      <a:pt x="588970" y="0"/>
                      <a:pt x="588970" y="0"/>
                    </a:cubicBezTo>
                  </a:path>
                </a:pathLst>
              </a:custGeom>
              <a:solidFill>
                <a:srgbClr val="FFFFFF"/>
              </a:solidFill>
              <a:ln w="57150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478539" y="5953876"/>
            <a:ext cx="73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Problem 9.2: At 170°C, what is the maximum solubility (a) of </a:t>
            </a:r>
            <a:r>
              <a:rPr lang="en-US" sz="1400" b="1" dirty="0" err="1" smtClean="0"/>
              <a:t>Pb</a:t>
            </a:r>
            <a:r>
              <a:rPr lang="en-US" sz="1400" b="1" dirty="0" smtClean="0"/>
              <a:t> in </a:t>
            </a:r>
            <a:r>
              <a:rPr lang="en-US" sz="1400" b="1" dirty="0" err="1" smtClean="0"/>
              <a:t>Sn</a:t>
            </a:r>
            <a:r>
              <a:rPr lang="en-US" sz="1400" b="1" dirty="0" smtClean="0"/>
              <a:t>? (</a:t>
            </a:r>
            <a:r>
              <a:rPr lang="en-US" sz="1400" b="1" dirty="0" err="1" smtClean="0"/>
              <a:t>b</a:t>
            </a:r>
            <a:r>
              <a:rPr lang="en-US" sz="1400" b="1" dirty="0" smtClean="0"/>
              <a:t>) of </a:t>
            </a:r>
            <a:r>
              <a:rPr lang="en-US" sz="1400" b="1" dirty="0" err="1" smtClean="0"/>
              <a:t>Sn</a:t>
            </a:r>
            <a:r>
              <a:rPr lang="en-US" sz="1400" b="1" dirty="0" smtClean="0"/>
              <a:t> in </a:t>
            </a:r>
            <a:r>
              <a:rPr lang="en-US" sz="1400" b="1" dirty="0" err="1" smtClean="0"/>
              <a:t>Pb? The</a:t>
            </a:r>
            <a:r>
              <a:rPr lang="en-US" sz="1400" b="1" dirty="0" smtClean="0"/>
              <a:t> lead-tin phase diagram is shown in the</a:t>
            </a:r>
            <a:r>
              <a:rPr lang="en-US" sz="1400" b="1" dirty="0" smtClean="0">
                <a:hlinkClick r:id="rId4"/>
              </a:rPr>
              <a:t> </a:t>
            </a:r>
            <a:r>
              <a:rPr lang="en-US" sz="1400" b="1" u="sng" dirty="0" smtClean="0">
                <a:hlinkClick r:id="rId5"/>
              </a:rPr>
              <a:t>Animated Figure 9.8.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00088" y="1477963"/>
            <a:ext cx="6494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</a:rPr>
              <a:t>•  </a:t>
            </a:r>
            <a:r>
              <a:rPr lang="en-US" i="0">
                <a:solidFill>
                  <a:schemeClr val="accent2"/>
                </a:solidFill>
              </a:rPr>
              <a:t>Phase diagrams</a:t>
            </a:r>
            <a:r>
              <a:rPr lang="en-US" i="0">
                <a:solidFill>
                  <a:srgbClr val="000000"/>
                </a:solidFill>
              </a:rPr>
              <a:t> are useful tools to determine: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066800" y="1905000"/>
            <a:ext cx="53419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</a:rPr>
              <a:t>-- the number and types of phases present,</a:t>
            </a:r>
          </a:p>
          <a:p>
            <a:r>
              <a:rPr lang="en-US" sz="2200" i="0">
                <a:solidFill>
                  <a:srgbClr val="000000"/>
                </a:solidFill>
              </a:rPr>
              <a:t>-- the </a:t>
            </a:r>
            <a:r>
              <a:rPr lang="en-US" sz="2200" i="0">
                <a:solidFill>
                  <a:schemeClr val="accent2"/>
                </a:solidFill>
              </a:rPr>
              <a:t>composition</a:t>
            </a:r>
            <a:r>
              <a:rPr lang="en-US" sz="2200" i="0">
                <a:solidFill>
                  <a:srgbClr val="000000"/>
                </a:solidFill>
              </a:rPr>
              <a:t> of each phase,</a:t>
            </a:r>
          </a:p>
          <a:p>
            <a:r>
              <a:rPr lang="en-US" sz="2200" i="0">
                <a:solidFill>
                  <a:srgbClr val="000000"/>
                </a:solidFill>
              </a:rPr>
              <a:t>-- and the </a:t>
            </a:r>
            <a:r>
              <a:rPr lang="en-US" sz="2200" i="0"/>
              <a:t>weight fraction</a:t>
            </a:r>
            <a:r>
              <a:rPr lang="en-US" sz="2200" i="0">
                <a:solidFill>
                  <a:srgbClr val="000000"/>
                </a:solidFill>
              </a:rPr>
              <a:t> of each phase 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923925" y="2895600"/>
            <a:ext cx="743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</a:rPr>
              <a:t>given the temperature and composition of the system.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85800" y="3444875"/>
            <a:ext cx="6053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</a:rPr>
              <a:t>•  </a:t>
            </a:r>
            <a:r>
              <a:rPr lang="en-US" i="0"/>
              <a:t>The microstructure of an alloy depends on</a:t>
            </a:r>
            <a:r>
              <a:rPr lang="en-US"/>
              <a:t>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990600" y="3786188"/>
            <a:ext cx="74818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i="0">
                <a:solidFill>
                  <a:srgbClr val="000000"/>
                </a:solidFill>
              </a:rPr>
              <a:t>-- </a:t>
            </a:r>
            <a:r>
              <a:rPr lang="en-US" sz="2200" i="0"/>
              <a:t>its composition, and</a:t>
            </a:r>
            <a:r>
              <a:rPr lang="en-US" sz="2200"/>
              <a:t> </a:t>
            </a:r>
            <a:endParaRPr lang="en-US" sz="2200" i="0">
              <a:solidFill>
                <a:srgbClr val="000000"/>
              </a:solidFill>
            </a:endParaRPr>
          </a:p>
          <a:p>
            <a:r>
              <a:rPr lang="en-US" sz="2200" i="0">
                <a:solidFill>
                  <a:srgbClr val="000000"/>
                </a:solidFill>
              </a:rPr>
              <a:t>-- </a:t>
            </a:r>
            <a:r>
              <a:rPr lang="en-US" sz="2200" i="0"/>
              <a:t>whether or not cooling rate allows for maintenance of  </a:t>
            </a:r>
            <a:br>
              <a:rPr lang="en-US" sz="2200" i="0"/>
            </a:br>
            <a:r>
              <a:rPr lang="en-US" sz="2200" i="0"/>
              <a:t>    equilibrium</a:t>
            </a:r>
            <a:r>
              <a:rPr lang="en-US" sz="2200" i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685800" y="4935538"/>
            <a:ext cx="83010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rgbClr val="000000"/>
                </a:solidFill>
              </a:rPr>
              <a:t>•  </a:t>
            </a:r>
            <a:r>
              <a:rPr lang="en-US" i="0"/>
              <a:t>Important phase diagram phase transformations include </a:t>
            </a:r>
            <a:br>
              <a:rPr lang="en-US" i="0"/>
            </a:br>
            <a:r>
              <a:rPr lang="en-US" i="0"/>
              <a:t>     </a:t>
            </a:r>
            <a:r>
              <a:rPr lang="en-US" i="0">
                <a:solidFill>
                  <a:schemeClr val="accent2"/>
                </a:solidFill>
              </a:rPr>
              <a:t>eutectic</a:t>
            </a:r>
            <a:r>
              <a:rPr lang="en-US" i="0"/>
              <a:t>, </a:t>
            </a:r>
            <a:r>
              <a:rPr lang="en-US" i="0">
                <a:solidFill>
                  <a:schemeClr val="accent2"/>
                </a:solidFill>
              </a:rPr>
              <a:t>eutectoid</a:t>
            </a:r>
            <a:r>
              <a:rPr lang="en-US" i="0"/>
              <a:t>, and </a:t>
            </a:r>
            <a:r>
              <a:rPr lang="en-US" i="0">
                <a:solidFill>
                  <a:schemeClr val="accent2"/>
                </a:solidFill>
              </a:rPr>
              <a:t>peritectic</a:t>
            </a:r>
            <a:r>
              <a:rPr lang="en-US" i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2244725" y="2374900"/>
            <a:ext cx="5676900" cy="4017963"/>
            <a:chOff x="1414" y="1496"/>
            <a:chExt cx="3576" cy="2531"/>
          </a:xfrm>
        </p:grpSpPr>
        <p:sp>
          <p:nvSpPr>
            <p:cNvPr id="20503" name="Freeform 211"/>
            <p:cNvSpPr>
              <a:spLocks/>
            </p:cNvSpPr>
            <p:nvPr/>
          </p:nvSpPr>
          <p:spPr bwMode="auto">
            <a:xfrm>
              <a:off x="3691" y="1573"/>
              <a:ext cx="580" cy="2015"/>
            </a:xfrm>
            <a:custGeom>
              <a:avLst/>
              <a:gdLst>
                <a:gd name="T0" fmla="*/ 0 w 452"/>
                <a:gd name="T1" fmla="*/ 15704 h 1604"/>
                <a:gd name="T2" fmla="*/ 867 w 452"/>
                <a:gd name="T3" fmla="*/ 11585 h 1604"/>
                <a:gd name="T4" fmla="*/ 2036 w 452"/>
                <a:gd name="T5" fmla="*/ 7328 h 1604"/>
                <a:gd name="T6" fmla="*/ 3725 w 452"/>
                <a:gd name="T7" fmla="*/ 3216 h 1604"/>
                <a:gd name="T8" fmla="*/ 5468 w 452"/>
                <a:gd name="T9" fmla="*/ 0 h 1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1604"/>
                <a:gd name="T17" fmla="*/ 452 w 452"/>
                <a:gd name="T18" fmla="*/ 1604 h 16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1604">
                  <a:moveTo>
                    <a:pt x="0" y="1604"/>
                  </a:moveTo>
                  <a:cubicBezTo>
                    <a:pt x="22" y="1465"/>
                    <a:pt x="44" y="1327"/>
                    <a:pt x="72" y="1184"/>
                  </a:cubicBezTo>
                  <a:cubicBezTo>
                    <a:pt x="100" y="1041"/>
                    <a:pt x="129" y="891"/>
                    <a:pt x="168" y="748"/>
                  </a:cubicBezTo>
                  <a:cubicBezTo>
                    <a:pt x="207" y="605"/>
                    <a:pt x="261" y="453"/>
                    <a:pt x="308" y="328"/>
                  </a:cubicBezTo>
                  <a:cubicBezTo>
                    <a:pt x="355" y="203"/>
                    <a:pt x="403" y="101"/>
                    <a:pt x="452" y="0"/>
                  </a:cubicBezTo>
                </a:path>
              </a:pathLst>
            </a:custGeom>
            <a:noFill/>
            <a:ln w="57150">
              <a:solidFill>
                <a:srgbClr val="00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Rectangle 212"/>
            <p:cNvSpPr>
              <a:spLocks noChangeArrowheads="1"/>
            </p:cNvSpPr>
            <p:nvPr/>
          </p:nvSpPr>
          <p:spPr bwMode="auto">
            <a:xfrm>
              <a:off x="3875" y="3600"/>
              <a:ext cx="19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70</a:t>
              </a:r>
              <a:endParaRPr lang="en-US" i="0"/>
            </a:p>
          </p:txBody>
        </p:sp>
        <p:sp>
          <p:nvSpPr>
            <p:cNvPr id="20505" name="Rectangle 213"/>
            <p:cNvSpPr>
              <a:spLocks noChangeArrowheads="1"/>
            </p:cNvSpPr>
            <p:nvPr/>
          </p:nvSpPr>
          <p:spPr bwMode="auto">
            <a:xfrm>
              <a:off x="4147" y="3600"/>
              <a:ext cx="19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80</a:t>
              </a:r>
              <a:endParaRPr lang="en-US" i="0"/>
            </a:p>
          </p:txBody>
        </p:sp>
        <p:sp>
          <p:nvSpPr>
            <p:cNvPr id="20506" name="Rectangle 214"/>
            <p:cNvSpPr>
              <a:spLocks noChangeArrowheads="1"/>
            </p:cNvSpPr>
            <p:nvPr/>
          </p:nvSpPr>
          <p:spPr bwMode="auto">
            <a:xfrm>
              <a:off x="4696" y="3600"/>
              <a:ext cx="29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100</a:t>
              </a:r>
              <a:endParaRPr lang="en-US" i="0"/>
            </a:p>
          </p:txBody>
        </p:sp>
        <p:sp>
          <p:nvSpPr>
            <p:cNvPr id="20507" name="Rectangle 215"/>
            <p:cNvSpPr>
              <a:spLocks noChangeArrowheads="1"/>
            </p:cNvSpPr>
            <p:nvPr/>
          </p:nvSpPr>
          <p:spPr bwMode="auto">
            <a:xfrm>
              <a:off x="3579" y="3600"/>
              <a:ext cx="19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60</a:t>
              </a:r>
              <a:endParaRPr lang="en-US" i="0"/>
            </a:p>
          </p:txBody>
        </p:sp>
        <p:sp>
          <p:nvSpPr>
            <p:cNvPr id="20508" name="Rectangle 216"/>
            <p:cNvSpPr>
              <a:spLocks noChangeArrowheads="1"/>
            </p:cNvSpPr>
            <p:nvPr/>
          </p:nvSpPr>
          <p:spPr bwMode="auto">
            <a:xfrm>
              <a:off x="3003" y="3600"/>
              <a:ext cx="19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40</a:t>
              </a:r>
              <a:endParaRPr lang="en-US" i="0"/>
            </a:p>
          </p:txBody>
        </p:sp>
        <p:sp>
          <p:nvSpPr>
            <p:cNvPr id="20509" name="Rectangle 217"/>
            <p:cNvSpPr>
              <a:spLocks noChangeArrowheads="1"/>
            </p:cNvSpPr>
            <p:nvPr/>
          </p:nvSpPr>
          <p:spPr bwMode="auto">
            <a:xfrm>
              <a:off x="2427" y="3600"/>
              <a:ext cx="19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20</a:t>
              </a:r>
              <a:endParaRPr lang="en-US" i="0"/>
            </a:p>
          </p:txBody>
        </p:sp>
        <p:sp>
          <p:nvSpPr>
            <p:cNvPr id="20510" name="Rectangle 218"/>
            <p:cNvSpPr>
              <a:spLocks noChangeArrowheads="1"/>
            </p:cNvSpPr>
            <p:nvPr/>
          </p:nvSpPr>
          <p:spPr bwMode="auto">
            <a:xfrm>
              <a:off x="1936" y="3600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0</a:t>
              </a:r>
              <a:endParaRPr lang="en-US" i="0"/>
            </a:p>
          </p:txBody>
        </p:sp>
        <p:sp>
          <p:nvSpPr>
            <p:cNvPr id="20511" name="Rectangle 219"/>
            <p:cNvSpPr>
              <a:spLocks noChangeArrowheads="1"/>
            </p:cNvSpPr>
            <p:nvPr/>
          </p:nvSpPr>
          <p:spPr bwMode="auto">
            <a:xfrm rot="-5400000">
              <a:off x="840" y="2557"/>
              <a:ext cx="13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Temperature (ºC)</a:t>
              </a:r>
              <a:endParaRPr lang="en-US" i="0"/>
            </a:p>
          </p:txBody>
        </p:sp>
        <p:sp>
          <p:nvSpPr>
            <p:cNvPr id="20512" name="Rectangle 220"/>
            <p:cNvSpPr>
              <a:spLocks noChangeArrowheads="1"/>
            </p:cNvSpPr>
            <p:nvPr/>
          </p:nvSpPr>
          <p:spPr bwMode="auto">
            <a:xfrm>
              <a:off x="2304" y="3816"/>
              <a:ext cx="17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 C</a:t>
              </a:r>
              <a:endParaRPr lang="en-US"/>
            </a:p>
          </p:txBody>
        </p:sp>
        <p:sp>
          <p:nvSpPr>
            <p:cNvPr id="20513" name="Rectangle 221"/>
            <p:cNvSpPr>
              <a:spLocks noChangeArrowheads="1"/>
            </p:cNvSpPr>
            <p:nvPr/>
          </p:nvSpPr>
          <p:spPr bwMode="auto">
            <a:xfrm>
              <a:off x="2536" y="3816"/>
              <a:ext cx="211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</a:rPr>
                <a:t>= Composition (wt% sugar)</a:t>
              </a:r>
              <a:endParaRPr lang="en-US" i="0"/>
            </a:p>
          </p:txBody>
        </p:sp>
        <p:sp>
          <p:nvSpPr>
            <p:cNvPr id="20514" name="Rectangle 222"/>
            <p:cNvSpPr>
              <a:spLocks noChangeArrowheads="1"/>
            </p:cNvSpPr>
            <p:nvPr/>
          </p:nvSpPr>
          <p:spPr bwMode="auto">
            <a:xfrm>
              <a:off x="2088" y="2368"/>
              <a:ext cx="1040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Rectangle 223"/>
            <p:cNvSpPr>
              <a:spLocks noChangeArrowheads="1"/>
            </p:cNvSpPr>
            <p:nvPr/>
          </p:nvSpPr>
          <p:spPr bwMode="auto">
            <a:xfrm>
              <a:off x="2672" y="1856"/>
              <a:ext cx="1040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Rectangle 224"/>
            <p:cNvSpPr>
              <a:spLocks noChangeArrowheads="1"/>
            </p:cNvSpPr>
            <p:nvPr/>
          </p:nvSpPr>
          <p:spPr bwMode="auto">
            <a:xfrm>
              <a:off x="4080" y="2392"/>
              <a:ext cx="416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Rectangle 225"/>
            <p:cNvSpPr>
              <a:spLocks noChangeArrowheads="1"/>
            </p:cNvSpPr>
            <p:nvPr/>
          </p:nvSpPr>
          <p:spPr bwMode="auto">
            <a:xfrm>
              <a:off x="2744" y="2368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</a:t>
              </a:r>
              <a:endParaRPr lang="en-US"/>
            </a:p>
          </p:txBody>
        </p:sp>
        <p:sp>
          <p:nvSpPr>
            <p:cNvPr id="20518" name="Rectangle 226"/>
            <p:cNvSpPr>
              <a:spLocks noChangeArrowheads="1"/>
            </p:cNvSpPr>
            <p:nvPr/>
          </p:nvSpPr>
          <p:spPr bwMode="auto">
            <a:xfrm>
              <a:off x="2856" y="2368"/>
              <a:ext cx="4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 Rounded MT Bold" charset="0"/>
                </a:rPr>
                <a:t>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0519" name="Rectangle 227"/>
            <p:cNvSpPr>
              <a:spLocks noChangeArrowheads="1"/>
            </p:cNvSpPr>
            <p:nvPr/>
          </p:nvSpPr>
          <p:spPr bwMode="auto">
            <a:xfrm>
              <a:off x="2288" y="2592"/>
              <a:ext cx="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  <a:latin typeface="Arial Rounded MT Bold" charset="0"/>
                </a:rPr>
                <a:t>(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0520" name="Rectangle 228"/>
            <p:cNvSpPr>
              <a:spLocks noChangeArrowheads="1"/>
            </p:cNvSpPr>
            <p:nvPr/>
          </p:nvSpPr>
          <p:spPr bwMode="auto">
            <a:xfrm>
              <a:off x="2344" y="2608"/>
              <a:ext cx="9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liquid solution </a:t>
              </a:r>
              <a:endParaRPr lang="en-US" i="0"/>
            </a:p>
          </p:txBody>
        </p:sp>
        <p:sp>
          <p:nvSpPr>
            <p:cNvPr id="20521" name="Rectangle 229"/>
            <p:cNvSpPr>
              <a:spLocks noChangeArrowheads="1"/>
            </p:cNvSpPr>
            <p:nvPr/>
          </p:nvSpPr>
          <p:spPr bwMode="auto">
            <a:xfrm>
              <a:off x="2432" y="277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i.e., syrup)</a:t>
              </a:r>
              <a:endParaRPr lang="en-US" i="0"/>
            </a:p>
          </p:txBody>
        </p:sp>
        <p:sp>
          <p:nvSpPr>
            <p:cNvPr id="20522" name="Rectangle 230"/>
            <p:cNvSpPr>
              <a:spLocks noChangeArrowheads="1"/>
            </p:cNvSpPr>
            <p:nvPr/>
          </p:nvSpPr>
          <p:spPr bwMode="auto">
            <a:xfrm>
              <a:off x="1720" y="3072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20</a:t>
              </a:r>
              <a:endParaRPr lang="en-US" i="0"/>
            </a:p>
          </p:txBody>
        </p:sp>
        <p:sp>
          <p:nvSpPr>
            <p:cNvPr id="20523" name="Rectangle 231"/>
            <p:cNvSpPr>
              <a:spLocks noChangeArrowheads="1"/>
            </p:cNvSpPr>
            <p:nvPr/>
          </p:nvSpPr>
          <p:spPr bwMode="auto">
            <a:xfrm>
              <a:off x="1608" y="1496"/>
              <a:ext cx="3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100</a:t>
              </a:r>
              <a:endParaRPr lang="en-US" i="0"/>
            </a:p>
          </p:txBody>
        </p:sp>
        <p:sp>
          <p:nvSpPr>
            <p:cNvPr id="20524" name="Rectangle 232"/>
            <p:cNvSpPr>
              <a:spLocks noChangeArrowheads="1"/>
            </p:cNvSpPr>
            <p:nvPr/>
          </p:nvSpPr>
          <p:spPr bwMode="auto">
            <a:xfrm>
              <a:off x="1984" y="1584"/>
              <a:ext cx="2824" cy="202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Rectangle 233"/>
            <p:cNvSpPr>
              <a:spLocks noChangeArrowheads="1"/>
            </p:cNvSpPr>
            <p:nvPr/>
          </p:nvSpPr>
          <p:spPr bwMode="auto">
            <a:xfrm>
              <a:off x="1720" y="2680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40</a:t>
              </a:r>
              <a:endParaRPr lang="en-US" i="0"/>
            </a:p>
          </p:txBody>
        </p:sp>
        <p:sp>
          <p:nvSpPr>
            <p:cNvPr id="20526" name="Rectangle 234"/>
            <p:cNvSpPr>
              <a:spLocks noChangeArrowheads="1"/>
            </p:cNvSpPr>
            <p:nvPr/>
          </p:nvSpPr>
          <p:spPr bwMode="auto">
            <a:xfrm>
              <a:off x="1720" y="2288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60</a:t>
              </a:r>
              <a:endParaRPr lang="en-US" i="0"/>
            </a:p>
          </p:txBody>
        </p:sp>
        <p:sp>
          <p:nvSpPr>
            <p:cNvPr id="20527" name="Rectangle 235"/>
            <p:cNvSpPr>
              <a:spLocks noChangeArrowheads="1"/>
            </p:cNvSpPr>
            <p:nvPr/>
          </p:nvSpPr>
          <p:spPr bwMode="auto">
            <a:xfrm>
              <a:off x="1720" y="1888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80</a:t>
              </a:r>
              <a:endParaRPr lang="en-US" i="0"/>
            </a:p>
          </p:txBody>
        </p:sp>
        <p:sp>
          <p:nvSpPr>
            <p:cNvPr id="20528" name="Rectangle 236"/>
            <p:cNvSpPr>
              <a:spLocks noChangeArrowheads="1"/>
            </p:cNvSpPr>
            <p:nvPr/>
          </p:nvSpPr>
          <p:spPr bwMode="auto">
            <a:xfrm>
              <a:off x="1800" y="348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0</a:t>
              </a:r>
              <a:endParaRPr lang="en-US" i="0"/>
            </a:p>
          </p:txBody>
        </p:sp>
        <p:sp>
          <p:nvSpPr>
            <p:cNvPr id="20529" name="Line 237"/>
            <p:cNvSpPr>
              <a:spLocks noChangeShapeType="1"/>
            </p:cNvSpPr>
            <p:nvPr/>
          </p:nvSpPr>
          <p:spPr bwMode="auto">
            <a:xfrm flipV="1">
              <a:off x="2544" y="3488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0" name="Line 238"/>
            <p:cNvSpPr>
              <a:spLocks noChangeShapeType="1"/>
            </p:cNvSpPr>
            <p:nvPr/>
          </p:nvSpPr>
          <p:spPr bwMode="auto">
            <a:xfrm flipV="1">
              <a:off x="3104" y="3488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1" name="Line 239"/>
            <p:cNvSpPr>
              <a:spLocks noChangeShapeType="1"/>
            </p:cNvSpPr>
            <p:nvPr/>
          </p:nvSpPr>
          <p:spPr bwMode="auto">
            <a:xfrm flipV="1">
              <a:off x="3672" y="3488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2" name="Line 240"/>
            <p:cNvSpPr>
              <a:spLocks noChangeShapeType="1"/>
            </p:cNvSpPr>
            <p:nvPr/>
          </p:nvSpPr>
          <p:spPr bwMode="auto">
            <a:xfrm flipV="1">
              <a:off x="4240" y="3488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3" name="Line 241"/>
            <p:cNvSpPr>
              <a:spLocks noChangeShapeType="1"/>
            </p:cNvSpPr>
            <p:nvPr/>
          </p:nvSpPr>
          <p:spPr bwMode="auto">
            <a:xfrm>
              <a:off x="1984" y="3184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Line 242"/>
            <p:cNvSpPr>
              <a:spLocks noChangeShapeType="1"/>
            </p:cNvSpPr>
            <p:nvPr/>
          </p:nvSpPr>
          <p:spPr bwMode="auto">
            <a:xfrm>
              <a:off x="1984" y="2792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5" name="Line 243"/>
            <p:cNvSpPr>
              <a:spLocks noChangeShapeType="1"/>
            </p:cNvSpPr>
            <p:nvPr/>
          </p:nvSpPr>
          <p:spPr bwMode="auto">
            <a:xfrm>
              <a:off x="1984" y="2392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6" name="Line 244"/>
            <p:cNvSpPr>
              <a:spLocks noChangeShapeType="1"/>
            </p:cNvSpPr>
            <p:nvPr/>
          </p:nvSpPr>
          <p:spPr bwMode="auto">
            <a:xfrm>
              <a:off x="1984" y="1992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7" name="Rectangle 245"/>
            <p:cNvSpPr>
              <a:spLocks noChangeArrowheads="1"/>
            </p:cNvSpPr>
            <p:nvPr/>
          </p:nvSpPr>
          <p:spPr bwMode="auto">
            <a:xfrm>
              <a:off x="4352" y="1832"/>
              <a:ext cx="1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</a:t>
              </a:r>
              <a:r>
                <a:rPr lang="en-US" i="0">
                  <a:solidFill>
                    <a:srgbClr val="000000"/>
                  </a:solidFill>
                </a:rPr>
                <a:t> </a:t>
              </a:r>
              <a:endParaRPr lang="en-US" i="0"/>
            </a:p>
          </p:txBody>
        </p:sp>
        <p:sp>
          <p:nvSpPr>
            <p:cNvPr id="20538" name="Rectangle 246"/>
            <p:cNvSpPr>
              <a:spLocks noChangeArrowheads="1"/>
            </p:cNvSpPr>
            <p:nvPr/>
          </p:nvSpPr>
          <p:spPr bwMode="auto">
            <a:xfrm>
              <a:off x="4168" y="2056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(liquid) </a:t>
              </a:r>
              <a:endParaRPr lang="en-US" i="0"/>
            </a:p>
          </p:txBody>
        </p:sp>
        <p:sp>
          <p:nvSpPr>
            <p:cNvPr id="20539" name="Rectangle 247"/>
            <p:cNvSpPr>
              <a:spLocks noChangeArrowheads="1"/>
            </p:cNvSpPr>
            <p:nvPr/>
          </p:nvSpPr>
          <p:spPr bwMode="auto">
            <a:xfrm>
              <a:off x="4360" y="2224"/>
              <a:ext cx="16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+ </a:t>
              </a:r>
              <a:endParaRPr lang="en-US" i="0"/>
            </a:p>
          </p:txBody>
        </p:sp>
        <p:sp>
          <p:nvSpPr>
            <p:cNvPr id="20540" name="Rectangle 248"/>
            <p:cNvSpPr>
              <a:spLocks noChangeArrowheads="1"/>
            </p:cNvSpPr>
            <p:nvPr/>
          </p:nvSpPr>
          <p:spPr bwMode="auto">
            <a:xfrm>
              <a:off x="4344" y="2448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</a:t>
              </a:r>
              <a:r>
                <a:rPr lang="en-US" i="0">
                  <a:solidFill>
                    <a:srgbClr val="000000"/>
                  </a:solidFill>
                </a:rPr>
                <a:t> </a:t>
              </a:r>
              <a:endParaRPr lang="en-US" i="0"/>
            </a:p>
          </p:txBody>
        </p:sp>
        <p:sp>
          <p:nvSpPr>
            <p:cNvPr id="20541" name="Rectangle 249"/>
            <p:cNvSpPr>
              <a:spLocks noChangeArrowheads="1"/>
            </p:cNvSpPr>
            <p:nvPr/>
          </p:nvSpPr>
          <p:spPr bwMode="auto">
            <a:xfrm>
              <a:off x="4216" y="2672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(solid </a:t>
              </a:r>
              <a:endParaRPr lang="en-US" i="0"/>
            </a:p>
          </p:txBody>
        </p:sp>
        <p:sp>
          <p:nvSpPr>
            <p:cNvPr id="20542" name="Rectangle 250"/>
            <p:cNvSpPr>
              <a:spLocks noChangeArrowheads="1"/>
            </p:cNvSpPr>
            <p:nvPr/>
          </p:nvSpPr>
          <p:spPr bwMode="auto">
            <a:xfrm>
              <a:off x="4184" y="2840"/>
              <a:ext cx="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sugar)</a:t>
              </a:r>
              <a:endParaRPr lang="en-US" i="0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Effect of Temperature &amp; Composition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09600" y="1066800"/>
            <a:ext cx="537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/>
              <a:t>•  Altering </a:t>
            </a:r>
            <a:r>
              <a:rPr lang="en-US"/>
              <a:t>T</a:t>
            </a:r>
            <a:r>
              <a:rPr lang="en-US" i="0"/>
              <a:t> can change # of phases: </a:t>
            </a:r>
          </a:p>
        </p:txBody>
      </p:sp>
      <p:sp>
        <p:nvSpPr>
          <p:cNvPr id="354373" name="Rectangle 69"/>
          <p:cNvSpPr>
            <a:spLocks noChangeArrowheads="1"/>
          </p:cNvSpPr>
          <p:nvPr/>
        </p:nvSpPr>
        <p:spPr bwMode="auto">
          <a:xfrm>
            <a:off x="5745163" y="1023938"/>
            <a:ext cx="1776412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path </a:t>
            </a:r>
            <a:r>
              <a:rPr lang="en-US">
                <a:solidFill>
                  <a:srgbClr val="006600"/>
                </a:solidFill>
              </a:rPr>
              <a:t>A</a:t>
            </a:r>
            <a:r>
              <a:rPr lang="en-US" i="0"/>
              <a:t> to </a:t>
            </a:r>
            <a:r>
              <a:rPr lang="en-US">
                <a:solidFill>
                  <a:srgbClr val="FF6600"/>
                </a:solidFill>
              </a:rPr>
              <a:t>B</a:t>
            </a:r>
            <a:r>
              <a:rPr lang="en-US" i="0"/>
              <a:t>.</a:t>
            </a:r>
          </a:p>
        </p:txBody>
      </p:sp>
      <p:sp>
        <p:nvSpPr>
          <p:cNvPr id="354374" name="Rectangle 70"/>
          <p:cNvSpPr>
            <a:spLocks noChangeArrowheads="1"/>
          </p:cNvSpPr>
          <p:nvPr/>
        </p:nvSpPr>
        <p:spPr bwMode="auto">
          <a:xfrm>
            <a:off x="523875" y="1384300"/>
            <a:ext cx="52038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i="0" dirty="0"/>
              <a:t>  Altering </a:t>
            </a:r>
            <a:r>
              <a:rPr lang="en-US" dirty="0"/>
              <a:t>C</a:t>
            </a:r>
            <a:r>
              <a:rPr lang="en-US" i="0" dirty="0"/>
              <a:t> can change # of phases:</a:t>
            </a:r>
          </a:p>
        </p:txBody>
      </p:sp>
      <p:sp>
        <p:nvSpPr>
          <p:cNvPr id="354375" name="Rectangle 71"/>
          <p:cNvSpPr>
            <a:spLocks noChangeArrowheads="1"/>
          </p:cNvSpPr>
          <p:nvPr/>
        </p:nvSpPr>
        <p:spPr bwMode="auto">
          <a:xfrm>
            <a:off x="5838825" y="1385888"/>
            <a:ext cx="17938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path </a:t>
            </a:r>
            <a:r>
              <a:rPr lang="en-US">
                <a:solidFill>
                  <a:srgbClr val="FF6600"/>
                </a:solidFill>
              </a:rPr>
              <a:t>B</a:t>
            </a:r>
            <a:r>
              <a:rPr lang="en-US" i="0"/>
              <a:t> to </a:t>
            </a:r>
            <a:r>
              <a:rPr lang="en-US">
                <a:solidFill>
                  <a:srgbClr val="D60093"/>
                </a:solidFill>
              </a:rPr>
              <a:t>D</a:t>
            </a:r>
            <a:r>
              <a:rPr lang="en-US" i="0"/>
              <a:t>.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6299200" y="1838325"/>
            <a:ext cx="2562225" cy="828675"/>
            <a:chOff x="3968" y="1158"/>
            <a:chExt cx="1614" cy="522"/>
          </a:xfrm>
        </p:grpSpPr>
        <p:sp>
          <p:nvSpPr>
            <p:cNvPr id="20499" name="Line 59"/>
            <p:cNvSpPr>
              <a:spLocks noChangeShapeType="1"/>
            </p:cNvSpPr>
            <p:nvPr/>
          </p:nvSpPr>
          <p:spPr bwMode="auto">
            <a:xfrm>
              <a:off x="3968" y="1627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4354" y="1158"/>
              <a:ext cx="1228" cy="522"/>
              <a:chOff x="4354" y="1158"/>
              <a:chExt cx="1228" cy="522"/>
            </a:xfrm>
          </p:grpSpPr>
          <p:sp>
            <p:nvSpPr>
              <p:cNvPr id="20501" name="Oval 61"/>
              <p:cNvSpPr>
                <a:spLocks noChangeArrowheads="1"/>
              </p:cNvSpPr>
              <p:nvPr/>
            </p:nvSpPr>
            <p:spPr bwMode="auto">
              <a:xfrm>
                <a:off x="4504" y="1600"/>
                <a:ext cx="80" cy="80"/>
              </a:xfrm>
              <a:prstGeom prst="ellipse">
                <a:avLst/>
              </a:prstGeom>
              <a:solidFill>
                <a:srgbClr val="9900C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2" name="Rectangle 62"/>
              <p:cNvSpPr>
                <a:spLocks noChangeArrowheads="1"/>
              </p:cNvSpPr>
              <p:nvPr/>
            </p:nvSpPr>
            <p:spPr bwMode="auto">
              <a:xfrm>
                <a:off x="4354" y="1158"/>
                <a:ext cx="122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rgbClr val="990099"/>
                    </a:solidFill>
                  </a:rPr>
                  <a:t>  D</a:t>
                </a:r>
                <a:r>
                  <a:rPr lang="en-US" sz="1800" i="0">
                    <a:solidFill>
                      <a:srgbClr val="990099"/>
                    </a:solidFill>
                  </a:rPr>
                  <a:t> </a:t>
                </a:r>
                <a:r>
                  <a:rPr lang="en-US" sz="1600" i="0">
                    <a:solidFill>
                      <a:srgbClr val="990099"/>
                    </a:solidFill>
                  </a:rPr>
                  <a:t>(100º</a:t>
                </a:r>
                <a:r>
                  <a:rPr lang="en-US" sz="1600" i="0">
                    <a:solidFill>
                      <a:srgbClr val="990099"/>
                    </a:solidFill>
                    <a:ea typeface="Arial" charset="0"/>
                    <a:cs typeface="Arial" charset="0"/>
                  </a:rPr>
                  <a:t>C,</a:t>
                </a:r>
                <a:r>
                  <a:rPr lang="en-US" sz="1600">
                    <a:solidFill>
                      <a:srgbClr val="990099"/>
                    </a:solidFill>
                    <a:ea typeface="Arial" charset="0"/>
                    <a:cs typeface="Arial" charset="0"/>
                  </a:rPr>
                  <a:t>C</a:t>
                </a:r>
                <a:r>
                  <a:rPr lang="en-US" sz="1600" i="0">
                    <a:solidFill>
                      <a:srgbClr val="990099"/>
                    </a:solidFill>
                    <a:ea typeface="Arial" charset="0"/>
                    <a:cs typeface="Arial" charset="0"/>
                  </a:rPr>
                  <a:t> = 90)</a:t>
                </a:r>
              </a:p>
              <a:p>
                <a:pPr algn="ctr"/>
                <a:r>
                  <a:rPr lang="en-US" sz="1800" i="0">
                    <a:solidFill>
                      <a:srgbClr val="990099"/>
                    </a:solidFill>
                    <a:ea typeface="Arial" charset="0"/>
                    <a:cs typeface="Arial" charset="0"/>
                  </a:rPr>
                  <a:t>2 phases </a:t>
                </a:r>
              </a:p>
            </p:txBody>
          </p:sp>
        </p:grp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5129213" y="1836738"/>
            <a:ext cx="1738312" cy="3184525"/>
            <a:chOff x="3231" y="1157"/>
            <a:chExt cx="1095" cy="2006"/>
          </a:xfrm>
        </p:grpSpPr>
        <p:sp>
          <p:nvSpPr>
            <p:cNvPr id="20496" name="Line 58"/>
            <p:cNvSpPr>
              <a:spLocks noChangeShapeType="1"/>
            </p:cNvSpPr>
            <p:nvPr/>
          </p:nvSpPr>
          <p:spPr bwMode="auto">
            <a:xfrm flipV="1">
              <a:off x="3968" y="1627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Rectangle 64"/>
            <p:cNvSpPr>
              <a:spLocks noChangeArrowheads="1"/>
            </p:cNvSpPr>
            <p:nvPr/>
          </p:nvSpPr>
          <p:spPr bwMode="auto">
            <a:xfrm>
              <a:off x="3231" y="1157"/>
              <a:ext cx="109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3300"/>
                  </a:solidFill>
                </a:rPr>
                <a:t>B</a:t>
              </a:r>
              <a:r>
                <a:rPr lang="en-US" sz="1800" i="0" dirty="0">
                  <a:solidFill>
                    <a:srgbClr val="FF3300"/>
                  </a:solidFill>
                </a:rPr>
                <a:t> </a:t>
              </a:r>
              <a:r>
                <a:rPr lang="en-US" sz="1600" i="0" dirty="0">
                  <a:solidFill>
                    <a:srgbClr val="FF3300"/>
                  </a:solidFill>
                </a:rPr>
                <a:t>(100º</a:t>
              </a:r>
              <a:r>
                <a:rPr lang="en-US" sz="1600" i="0" dirty="0">
                  <a:solidFill>
                    <a:srgbClr val="FF3300"/>
                  </a:solidFill>
                  <a:ea typeface="Arial" charset="0"/>
                  <a:cs typeface="Arial" charset="0"/>
                </a:rPr>
                <a:t>C,</a:t>
              </a:r>
              <a:r>
                <a:rPr lang="en-US" sz="1600" dirty="0">
                  <a:solidFill>
                    <a:srgbClr val="FF3300"/>
                  </a:solidFill>
                  <a:ea typeface="Arial" charset="0"/>
                  <a:cs typeface="Arial" charset="0"/>
                </a:rPr>
                <a:t>C</a:t>
              </a:r>
              <a:r>
                <a:rPr lang="en-US" sz="1600" i="0" dirty="0">
                  <a:solidFill>
                    <a:srgbClr val="FF3300"/>
                  </a:solidFill>
                  <a:ea typeface="Arial" charset="0"/>
                  <a:cs typeface="Arial" charset="0"/>
                </a:rPr>
                <a:t> = 70)</a:t>
              </a:r>
            </a:p>
            <a:p>
              <a:pPr algn="ctr"/>
              <a:r>
                <a:rPr lang="en-US" sz="1800" i="0" dirty="0">
                  <a:solidFill>
                    <a:srgbClr val="FF3300"/>
                  </a:solidFill>
                  <a:ea typeface="Arial" charset="0"/>
                  <a:cs typeface="Arial" charset="0"/>
                </a:rPr>
                <a:t>1 phase </a:t>
              </a:r>
            </a:p>
          </p:txBody>
        </p:sp>
        <p:sp>
          <p:nvSpPr>
            <p:cNvPr id="20498" name="Oval 65"/>
            <p:cNvSpPr>
              <a:spLocks noChangeArrowheads="1"/>
            </p:cNvSpPr>
            <p:nvPr/>
          </p:nvSpPr>
          <p:spPr bwMode="auto">
            <a:xfrm>
              <a:off x="3928" y="1592"/>
              <a:ext cx="88" cy="80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6153150" y="4843463"/>
            <a:ext cx="1770063" cy="646112"/>
            <a:chOff x="3876" y="3051"/>
            <a:chExt cx="1115" cy="407"/>
          </a:xfrm>
        </p:grpSpPr>
        <p:sp>
          <p:nvSpPr>
            <p:cNvPr id="20494" name="Rectangle 163"/>
            <p:cNvSpPr>
              <a:spLocks noChangeArrowheads="1"/>
            </p:cNvSpPr>
            <p:nvPr/>
          </p:nvSpPr>
          <p:spPr bwMode="auto">
            <a:xfrm>
              <a:off x="3876" y="3051"/>
              <a:ext cx="11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009900"/>
                  </a:solidFill>
                </a:rPr>
                <a:t>   A</a:t>
              </a:r>
              <a:r>
                <a:rPr lang="en-US" sz="1800" i="0">
                  <a:solidFill>
                    <a:srgbClr val="009900"/>
                  </a:solidFill>
                </a:rPr>
                <a:t> </a:t>
              </a:r>
              <a:r>
                <a:rPr lang="en-US" sz="1600" i="0">
                  <a:solidFill>
                    <a:srgbClr val="009900"/>
                  </a:solidFill>
                </a:rPr>
                <a:t>(20</a:t>
              </a:r>
              <a:r>
                <a:rPr lang="en-US" sz="1600" i="0">
                  <a:solidFill>
                    <a:srgbClr val="009900"/>
                  </a:solidFill>
                  <a:ea typeface="Arial" charset="0"/>
                  <a:cs typeface="Arial" charset="0"/>
                </a:rPr>
                <a:t>ºC,</a:t>
              </a:r>
              <a:r>
                <a:rPr lang="en-US" sz="1600">
                  <a:solidFill>
                    <a:srgbClr val="009900"/>
                  </a:solidFill>
                  <a:ea typeface="Arial" charset="0"/>
                  <a:cs typeface="Arial" charset="0"/>
                </a:rPr>
                <a:t>C</a:t>
              </a:r>
              <a:r>
                <a:rPr lang="en-US" sz="1600" i="0">
                  <a:solidFill>
                    <a:srgbClr val="009900"/>
                  </a:solidFill>
                  <a:ea typeface="Arial" charset="0"/>
                  <a:cs typeface="Arial" charset="0"/>
                </a:rPr>
                <a:t> = 70)</a:t>
              </a:r>
            </a:p>
            <a:p>
              <a:pPr algn="ctr"/>
              <a:r>
                <a:rPr lang="en-US" sz="1800" i="0">
                  <a:solidFill>
                    <a:srgbClr val="009900"/>
                  </a:solidFill>
                  <a:ea typeface="Arial" charset="0"/>
                  <a:cs typeface="Arial" charset="0"/>
                </a:rPr>
                <a:t>2 phases</a:t>
              </a:r>
            </a:p>
          </p:txBody>
        </p:sp>
        <p:sp>
          <p:nvSpPr>
            <p:cNvPr id="20495" name="Oval 164"/>
            <p:cNvSpPr>
              <a:spLocks noChangeArrowheads="1"/>
            </p:cNvSpPr>
            <p:nvPr/>
          </p:nvSpPr>
          <p:spPr bwMode="auto">
            <a:xfrm>
              <a:off x="3928" y="3128"/>
              <a:ext cx="80" cy="88"/>
            </a:xfrm>
            <a:prstGeom prst="ellipse">
              <a:avLst/>
            </a:prstGeom>
            <a:solidFill>
              <a:srgbClr val="0088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73" grpId="0" autoUpdateAnimBg="0"/>
      <p:bldP spid="354374" grpId="0" autoUpdateAnimBg="0"/>
      <p:bldP spid="35437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4165600" y="1714500"/>
            <a:ext cx="4665663" cy="4068763"/>
            <a:chOff x="2624" y="1080"/>
            <a:chExt cx="2939" cy="2563"/>
          </a:xfrm>
        </p:grpSpPr>
        <p:sp>
          <p:nvSpPr>
            <p:cNvPr id="45137" name="Freeform 264"/>
            <p:cNvSpPr>
              <a:spLocks/>
            </p:cNvSpPr>
            <p:nvPr/>
          </p:nvSpPr>
          <p:spPr bwMode="auto">
            <a:xfrm>
              <a:off x="2896" y="1328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30 w 2432"/>
                <a:gd name="T5" fmla="*/ 184 h 880"/>
                <a:gd name="T6" fmla="*/ 342 w 2432"/>
                <a:gd name="T7" fmla="*/ 296 h 880"/>
                <a:gd name="T8" fmla="*/ 756 w 2432"/>
                <a:gd name="T9" fmla="*/ 480 h 880"/>
                <a:gd name="T10" fmla="*/ 1180 w 2432"/>
                <a:gd name="T11" fmla="*/ 664 h 880"/>
                <a:gd name="T12" fmla="*/ 1528 w 2432"/>
                <a:gd name="T13" fmla="*/ 808 h 880"/>
                <a:gd name="T14" fmla="*/ 1641 w 2432"/>
                <a:gd name="T15" fmla="*/ 880 h 880"/>
                <a:gd name="T16" fmla="*/ 1979 w 2432"/>
                <a:gd name="T17" fmla="*/ 792 h 880"/>
                <a:gd name="T18" fmla="*/ 2345 w 2432"/>
                <a:gd name="T19" fmla="*/ 696 h 880"/>
                <a:gd name="T20" fmla="*/ 2639 w 2432"/>
                <a:gd name="T21" fmla="*/ 608 h 880"/>
                <a:gd name="T22" fmla="*/ 2639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38" name="Line 265"/>
            <p:cNvSpPr>
              <a:spLocks noChangeShapeType="1"/>
            </p:cNvSpPr>
            <p:nvPr/>
          </p:nvSpPr>
          <p:spPr bwMode="auto">
            <a:xfrm>
              <a:off x="3328" y="2216"/>
              <a:ext cx="1984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39" name="Rectangle 266"/>
            <p:cNvSpPr>
              <a:spLocks noChangeArrowheads="1"/>
            </p:cNvSpPr>
            <p:nvPr/>
          </p:nvSpPr>
          <p:spPr bwMode="auto">
            <a:xfrm>
              <a:off x="3320" y="1880"/>
              <a:ext cx="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40" name="Rectangle 267"/>
            <p:cNvSpPr>
              <a:spLocks noChangeArrowheads="1"/>
            </p:cNvSpPr>
            <p:nvPr/>
          </p:nvSpPr>
          <p:spPr bwMode="auto">
            <a:xfrm>
              <a:off x="3432" y="1880"/>
              <a:ext cx="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41" name="Rectangle 268"/>
            <p:cNvSpPr>
              <a:spLocks noChangeArrowheads="1"/>
            </p:cNvSpPr>
            <p:nvPr/>
          </p:nvSpPr>
          <p:spPr bwMode="auto">
            <a:xfrm>
              <a:off x="3564" y="1872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42" name="Rectangle 269"/>
            <p:cNvSpPr>
              <a:spLocks noChangeArrowheads="1"/>
            </p:cNvSpPr>
            <p:nvPr/>
          </p:nvSpPr>
          <p:spPr bwMode="auto">
            <a:xfrm>
              <a:off x="4920" y="2024"/>
              <a:ext cx="1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43" name="Rectangle 270"/>
            <p:cNvSpPr>
              <a:spLocks noChangeArrowheads="1"/>
            </p:cNvSpPr>
            <p:nvPr/>
          </p:nvSpPr>
          <p:spPr bwMode="auto">
            <a:xfrm>
              <a:off x="5024" y="2024"/>
              <a:ext cx="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 dirty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44" name="Rectangle 271"/>
            <p:cNvSpPr>
              <a:spLocks noChangeArrowheads="1"/>
            </p:cNvSpPr>
            <p:nvPr/>
          </p:nvSpPr>
          <p:spPr bwMode="auto">
            <a:xfrm>
              <a:off x="5128" y="2016"/>
              <a:ext cx="1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45145" name="Rectangle 272"/>
            <p:cNvSpPr>
              <a:spLocks noChangeArrowheads="1"/>
            </p:cNvSpPr>
            <p:nvPr/>
          </p:nvSpPr>
          <p:spPr bwMode="auto">
            <a:xfrm>
              <a:off x="4088" y="2688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46" name="Rectangle 273"/>
            <p:cNvSpPr>
              <a:spLocks noChangeArrowheads="1"/>
            </p:cNvSpPr>
            <p:nvPr/>
          </p:nvSpPr>
          <p:spPr bwMode="auto">
            <a:xfrm>
              <a:off x="4240" y="2688"/>
              <a:ext cx="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47" name="Rectangle 274"/>
            <p:cNvSpPr>
              <a:spLocks noChangeArrowheads="1"/>
            </p:cNvSpPr>
            <p:nvPr/>
          </p:nvSpPr>
          <p:spPr bwMode="auto">
            <a:xfrm>
              <a:off x="4384" y="2688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9933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48" name="Rectangle 275"/>
            <p:cNvSpPr>
              <a:spLocks noChangeArrowheads="1"/>
            </p:cNvSpPr>
            <p:nvPr/>
          </p:nvSpPr>
          <p:spPr bwMode="auto">
            <a:xfrm>
              <a:off x="2624" y="2056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49" name="Rectangle 276"/>
            <p:cNvSpPr>
              <a:spLocks noChangeArrowheads="1"/>
            </p:cNvSpPr>
            <p:nvPr/>
          </p:nvSpPr>
          <p:spPr bwMode="auto">
            <a:xfrm>
              <a:off x="2880" y="205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0" name="Rectangle 277"/>
            <p:cNvSpPr>
              <a:spLocks noChangeArrowheads="1"/>
            </p:cNvSpPr>
            <p:nvPr/>
          </p:nvSpPr>
          <p:spPr bwMode="auto">
            <a:xfrm>
              <a:off x="2824" y="1080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1" name="Line 278"/>
            <p:cNvSpPr>
              <a:spLocks noChangeShapeType="1"/>
            </p:cNvSpPr>
            <p:nvPr/>
          </p:nvSpPr>
          <p:spPr bwMode="auto">
            <a:xfrm>
              <a:off x="3880" y="3136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52" name="Rectangle 279"/>
            <p:cNvSpPr>
              <a:spLocks noChangeArrowheads="1"/>
            </p:cNvSpPr>
            <p:nvPr/>
          </p:nvSpPr>
          <p:spPr bwMode="auto">
            <a:xfrm>
              <a:off x="3304" y="2208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18.3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3" name="Oval 280"/>
            <p:cNvSpPr>
              <a:spLocks noChangeArrowheads="1"/>
            </p:cNvSpPr>
            <p:nvPr/>
          </p:nvSpPr>
          <p:spPr bwMode="auto">
            <a:xfrm>
              <a:off x="4400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54" name="Rectangle 281"/>
            <p:cNvSpPr>
              <a:spLocks noChangeArrowheads="1"/>
            </p:cNvSpPr>
            <p:nvPr/>
          </p:nvSpPr>
          <p:spPr bwMode="auto">
            <a:xfrm>
              <a:off x="4198" y="3410"/>
              <a:ext cx="6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  <a:r>
                <a:rPr lang="en-US" i="0" dirty="0">
                  <a:solidFill>
                    <a:srgbClr val="000000"/>
                  </a:solidFill>
                  <a:latin typeface="Arial"/>
                  <a:cs typeface="Arial"/>
                </a:rPr>
                <a:t>% </a:t>
              </a:r>
              <a:r>
                <a:rPr lang="en-US" i="0" dirty="0" err="1">
                  <a:solidFill>
                    <a:srgbClr val="000000"/>
                  </a:solidFill>
                  <a:latin typeface="Arial"/>
                  <a:cs typeface="Arial"/>
                </a:rPr>
                <a:t>Sn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55" name="Rectangle 282"/>
            <p:cNvSpPr>
              <a:spLocks noChangeArrowheads="1"/>
            </p:cNvSpPr>
            <p:nvPr/>
          </p:nvSpPr>
          <p:spPr bwMode="auto">
            <a:xfrm>
              <a:off x="3308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6" name="Rectangle 283"/>
            <p:cNvSpPr>
              <a:spLocks noChangeArrowheads="1"/>
            </p:cNvSpPr>
            <p:nvPr/>
          </p:nvSpPr>
          <p:spPr bwMode="auto">
            <a:xfrm>
              <a:off x="4296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7" name="Rectangle 284"/>
            <p:cNvSpPr>
              <a:spLocks noChangeArrowheads="1"/>
            </p:cNvSpPr>
            <p:nvPr/>
          </p:nvSpPr>
          <p:spPr bwMode="auto">
            <a:xfrm>
              <a:off x="4776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8" name="Rectangle 285"/>
            <p:cNvSpPr>
              <a:spLocks noChangeArrowheads="1"/>
            </p:cNvSpPr>
            <p:nvPr/>
          </p:nvSpPr>
          <p:spPr bwMode="auto">
            <a:xfrm>
              <a:off x="5320" y="3208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59" name="Rectangle 286"/>
            <p:cNvSpPr>
              <a:spLocks noChangeArrowheads="1"/>
            </p:cNvSpPr>
            <p:nvPr/>
          </p:nvSpPr>
          <p:spPr bwMode="auto">
            <a:xfrm>
              <a:off x="2880" y="3224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60" name="Line 287"/>
            <p:cNvSpPr>
              <a:spLocks noChangeShapeType="1"/>
            </p:cNvSpPr>
            <p:nvPr/>
          </p:nvSpPr>
          <p:spPr bwMode="auto">
            <a:xfrm flipV="1">
              <a:off x="3392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61" name="Line 288"/>
            <p:cNvSpPr>
              <a:spLocks noChangeShapeType="1"/>
            </p:cNvSpPr>
            <p:nvPr/>
          </p:nvSpPr>
          <p:spPr bwMode="auto">
            <a:xfrm flipV="1">
              <a:off x="3880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62" name="Line 289"/>
            <p:cNvSpPr>
              <a:spLocks noChangeShapeType="1"/>
            </p:cNvSpPr>
            <p:nvPr/>
          </p:nvSpPr>
          <p:spPr bwMode="auto">
            <a:xfrm flipV="1">
              <a:off x="4368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63" name="Line 290"/>
            <p:cNvSpPr>
              <a:spLocks noChangeShapeType="1"/>
            </p:cNvSpPr>
            <p:nvPr/>
          </p:nvSpPr>
          <p:spPr bwMode="auto">
            <a:xfrm flipV="1">
              <a:off x="4856" y="314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64" name="Rectangle 291"/>
            <p:cNvSpPr>
              <a:spLocks noChangeArrowheads="1"/>
            </p:cNvSpPr>
            <p:nvPr/>
          </p:nvSpPr>
          <p:spPr bwMode="auto">
            <a:xfrm>
              <a:off x="2624" y="1520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65" name="Rectangle 292"/>
            <p:cNvSpPr>
              <a:spLocks noChangeArrowheads="1"/>
            </p:cNvSpPr>
            <p:nvPr/>
          </p:nvSpPr>
          <p:spPr bwMode="auto">
            <a:xfrm>
              <a:off x="2880" y="152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66" name="Rectangle 293"/>
            <p:cNvSpPr>
              <a:spLocks noChangeArrowheads="1"/>
            </p:cNvSpPr>
            <p:nvPr/>
          </p:nvSpPr>
          <p:spPr bwMode="auto">
            <a:xfrm>
              <a:off x="2624" y="2608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67" name="Rectangle 294"/>
            <p:cNvSpPr>
              <a:spLocks noChangeArrowheads="1"/>
            </p:cNvSpPr>
            <p:nvPr/>
          </p:nvSpPr>
          <p:spPr bwMode="auto">
            <a:xfrm>
              <a:off x="2880" y="260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68" name="Freeform 295"/>
            <p:cNvSpPr>
              <a:spLocks/>
            </p:cNvSpPr>
            <p:nvPr/>
          </p:nvSpPr>
          <p:spPr bwMode="auto">
            <a:xfrm>
              <a:off x="2896" y="1440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69" name="Freeform 296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70" name="Freeform 297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71" name="Rectangle 298"/>
            <p:cNvSpPr>
              <a:spLocks noChangeArrowheads="1"/>
            </p:cNvSpPr>
            <p:nvPr/>
          </p:nvSpPr>
          <p:spPr bwMode="auto">
            <a:xfrm>
              <a:off x="4016" y="1592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r>
                <a:rPr lang="en-US" i="0">
                  <a:solidFill>
                    <a:srgbClr val="009900"/>
                  </a:solidFill>
                  <a:latin typeface="Arial"/>
                  <a:cs typeface="Arial"/>
                </a:rPr>
                <a:t> (liquid)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72" name="Rectangle 299"/>
            <p:cNvSpPr>
              <a:spLocks noChangeArrowheads="1"/>
            </p:cNvSpPr>
            <p:nvPr/>
          </p:nvSpPr>
          <p:spPr bwMode="auto">
            <a:xfrm>
              <a:off x="2992" y="1936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6699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173" name="Rectangle 300"/>
            <p:cNvSpPr>
              <a:spLocks noChangeArrowheads="1"/>
            </p:cNvSpPr>
            <p:nvPr/>
          </p:nvSpPr>
          <p:spPr bwMode="auto">
            <a:xfrm>
              <a:off x="3868" y="2068"/>
              <a:ext cx="3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rgbClr val="990099"/>
                  </a:solidFill>
                  <a:latin typeface="Arial"/>
                  <a:cs typeface="Arial"/>
                </a:rPr>
                <a:t>183ºC</a:t>
              </a:r>
            </a:p>
          </p:txBody>
        </p:sp>
        <p:sp>
          <p:nvSpPr>
            <p:cNvPr id="45174" name="Rectangle 301"/>
            <p:cNvSpPr>
              <a:spLocks noChangeArrowheads="1"/>
            </p:cNvSpPr>
            <p:nvPr/>
          </p:nvSpPr>
          <p:spPr bwMode="auto">
            <a:xfrm>
              <a:off x="4304" y="207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75" name="Rectangle 302"/>
            <p:cNvSpPr>
              <a:spLocks noChangeArrowheads="1"/>
            </p:cNvSpPr>
            <p:nvPr/>
          </p:nvSpPr>
          <p:spPr bwMode="auto">
            <a:xfrm>
              <a:off x="4264" y="2224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61.9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76" name="Rectangle 303"/>
            <p:cNvSpPr>
              <a:spLocks noChangeArrowheads="1"/>
            </p:cNvSpPr>
            <p:nvPr/>
          </p:nvSpPr>
          <p:spPr bwMode="auto">
            <a:xfrm>
              <a:off x="4976" y="2224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97.8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77" name="Line 304"/>
            <p:cNvSpPr>
              <a:spLocks noChangeShapeType="1"/>
            </p:cNvSpPr>
            <p:nvPr/>
          </p:nvSpPr>
          <p:spPr bwMode="auto">
            <a:xfrm flipH="1">
              <a:off x="2932" y="2960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78" name="Line 305"/>
            <p:cNvSpPr>
              <a:spLocks noChangeShapeType="1"/>
            </p:cNvSpPr>
            <p:nvPr/>
          </p:nvSpPr>
          <p:spPr bwMode="auto">
            <a:xfrm>
              <a:off x="2928" y="3016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79" name="Line 306"/>
            <p:cNvSpPr>
              <a:spLocks noChangeShapeType="1"/>
            </p:cNvSpPr>
            <p:nvPr/>
          </p:nvSpPr>
          <p:spPr bwMode="auto">
            <a:xfrm>
              <a:off x="2928" y="3072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0" name="Line 307"/>
            <p:cNvSpPr>
              <a:spLocks noChangeShapeType="1"/>
            </p:cNvSpPr>
            <p:nvPr/>
          </p:nvSpPr>
          <p:spPr bwMode="auto">
            <a:xfrm>
              <a:off x="5320" y="291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1" name="Line 308"/>
            <p:cNvSpPr>
              <a:spLocks noChangeShapeType="1"/>
            </p:cNvSpPr>
            <p:nvPr/>
          </p:nvSpPr>
          <p:spPr bwMode="auto">
            <a:xfrm>
              <a:off x="5320" y="296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2" name="Line 309"/>
            <p:cNvSpPr>
              <a:spLocks noChangeShapeType="1"/>
            </p:cNvSpPr>
            <p:nvPr/>
          </p:nvSpPr>
          <p:spPr bwMode="auto">
            <a:xfrm>
              <a:off x="5320" y="30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3" name="Rectangle 310"/>
            <p:cNvSpPr>
              <a:spLocks noChangeArrowheads="1"/>
            </p:cNvSpPr>
            <p:nvPr/>
          </p:nvSpPr>
          <p:spPr bwMode="auto">
            <a:xfrm>
              <a:off x="2900" y="1332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4" name="Line 311"/>
            <p:cNvSpPr>
              <a:spLocks noChangeShapeType="1"/>
            </p:cNvSpPr>
            <p:nvPr/>
          </p:nvSpPr>
          <p:spPr bwMode="auto">
            <a:xfrm>
              <a:off x="2880" y="2704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5" name="Line 312"/>
            <p:cNvSpPr>
              <a:spLocks noChangeShapeType="1"/>
            </p:cNvSpPr>
            <p:nvPr/>
          </p:nvSpPr>
          <p:spPr bwMode="auto">
            <a:xfrm>
              <a:off x="2880" y="215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6" name="Line 313"/>
            <p:cNvSpPr>
              <a:spLocks noChangeShapeType="1"/>
            </p:cNvSpPr>
            <p:nvPr/>
          </p:nvSpPr>
          <p:spPr bwMode="auto">
            <a:xfrm>
              <a:off x="2880" y="160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7" name="Oval 314"/>
            <p:cNvSpPr>
              <a:spLocks noChangeArrowheads="1"/>
            </p:cNvSpPr>
            <p:nvPr/>
          </p:nvSpPr>
          <p:spPr bwMode="auto">
            <a:xfrm>
              <a:off x="5264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8" name="Oval 315"/>
            <p:cNvSpPr>
              <a:spLocks noChangeArrowheads="1"/>
            </p:cNvSpPr>
            <p:nvPr/>
          </p:nvSpPr>
          <p:spPr bwMode="auto">
            <a:xfrm>
              <a:off x="3320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89" name="Rectangle 316"/>
            <p:cNvSpPr>
              <a:spLocks noChangeArrowheads="1"/>
            </p:cNvSpPr>
            <p:nvPr/>
          </p:nvSpPr>
          <p:spPr bwMode="auto">
            <a:xfrm>
              <a:off x="5373" y="2014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422968" y="81833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 40 wt% Sn-60 wt% </a:t>
            </a:r>
            <a:r>
              <a:rPr lang="en-US" i="0" dirty="0" err="1">
                <a:latin typeface="Arial"/>
                <a:cs typeface="Arial"/>
              </a:rPr>
              <a:t>Pb</a:t>
            </a:r>
            <a:r>
              <a:rPr lang="en-US" i="0" dirty="0">
                <a:latin typeface="Arial"/>
                <a:cs typeface="Arial"/>
              </a:rPr>
              <a:t> alloy at </a:t>
            </a:r>
            <a:r>
              <a:rPr lang="en-US" i="0" dirty="0" smtClean="0">
                <a:latin typeface="Arial"/>
                <a:cs typeface="Arial"/>
              </a:rPr>
              <a:t>150</a:t>
            </a:r>
            <a:r>
              <a:rPr lang="en-US" i="0" dirty="0" smtClean="0">
                <a:latin typeface="Arial"/>
                <a:ea typeface="Arial" charset="0"/>
                <a:cs typeface="Arial"/>
              </a:rPr>
              <a:t>ºC</a:t>
            </a:r>
            <a:endParaRPr lang="en-US" sz="2200" i="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696451" y="1650573"/>
            <a:ext cx="2720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0" dirty="0" err="1">
                <a:latin typeface="Arial"/>
                <a:cs typeface="Arial"/>
              </a:rPr>
              <a:t>Pb-</a:t>
            </a:r>
            <a:r>
              <a:rPr lang="en-US" sz="2000" i="0" dirty="0" err="1" smtClean="0">
                <a:latin typeface="Arial"/>
                <a:cs typeface="Arial"/>
              </a:rPr>
              <a:t>Snsystem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4506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 charset="-128"/>
                <a:cs typeface="Arial"/>
              </a:rPr>
              <a:t>EX 1:  Pb-Sn Eutectic System</a:t>
            </a:r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742950" y="3048000"/>
            <a:ext cx="3009900" cy="762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Arial"/>
                <a:cs typeface="Arial"/>
              </a:rPr>
              <a:t>-- the relative amount</a:t>
            </a:r>
            <a:br>
              <a:rPr lang="en-US" sz="2200" i="0" dirty="0">
                <a:latin typeface="Arial"/>
                <a:cs typeface="Arial"/>
              </a:rPr>
            </a:br>
            <a:r>
              <a:rPr lang="en-US" sz="2200" i="0" dirty="0">
                <a:latin typeface="Arial"/>
                <a:cs typeface="Arial"/>
              </a:rPr>
              <a:t>    of each phase</a:t>
            </a:r>
          </a:p>
        </p:txBody>
      </p:sp>
      <p:grpSp>
        <p:nvGrpSpPr>
          <p:cNvPr id="3" name="Group 210"/>
          <p:cNvGrpSpPr>
            <a:grpSpLocks/>
          </p:cNvGrpSpPr>
          <p:nvPr/>
        </p:nvGrpSpPr>
        <p:grpSpPr bwMode="auto">
          <a:xfrm>
            <a:off x="4127500" y="3746507"/>
            <a:ext cx="4368800" cy="276226"/>
            <a:chOff x="2600" y="2360"/>
            <a:chExt cx="2752" cy="174"/>
          </a:xfrm>
        </p:grpSpPr>
        <p:sp>
          <p:nvSpPr>
            <p:cNvPr id="45135" name="Rectangle 211"/>
            <p:cNvSpPr>
              <a:spLocks noChangeArrowheads="1"/>
            </p:cNvSpPr>
            <p:nvPr/>
          </p:nvSpPr>
          <p:spPr bwMode="auto">
            <a:xfrm>
              <a:off x="2600" y="2360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150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36" name="Line 212"/>
            <p:cNvSpPr>
              <a:spLocks noChangeShapeType="1"/>
            </p:cNvSpPr>
            <p:nvPr/>
          </p:nvSpPr>
          <p:spPr bwMode="auto">
            <a:xfrm>
              <a:off x="2880" y="2424"/>
              <a:ext cx="2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4" name="Group 318"/>
          <p:cNvGrpSpPr>
            <a:grpSpLocks/>
          </p:cNvGrpSpPr>
          <p:nvPr/>
        </p:nvGrpSpPr>
        <p:grpSpPr bwMode="auto">
          <a:xfrm>
            <a:off x="6019800" y="3830638"/>
            <a:ext cx="292100" cy="2028825"/>
            <a:chOff x="3792" y="2413"/>
            <a:chExt cx="184" cy="1278"/>
          </a:xfrm>
        </p:grpSpPr>
        <p:sp>
          <p:nvSpPr>
            <p:cNvPr id="45132" name="Line 214"/>
            <p:cNvSpPr>
              <a:spLocks noChangeShapeType="1"/>
            </p:cNvSpPr>
            <p:nvPr/>
          </p:nvSpPr>
          <p:spPr bwMode="auto">
            <a:xfrm flipH="1">
              <a:off x="3881" y="2413"/>
              <a:ext cx="1" cy="807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33" name="Rectangle 215"/>
            <p:cNvSpPr>
              <a:spLocks noChangeArrowheads="1"/>
            </p:cNvSpPr>
            <p:nvPr/>
          </p:nvSpPr>
          <p:spPr bwMode="auto">
            <a:xfrm>
              <a:off x="3792" y="3228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40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34" name="Rectangle 216"/>
            <p:cNvSpPr>
              <a:spLocks noChangeArrowheads="1"/>
            </p:cNvSpPr>
            <p:nvPr/>
          </p:nvSpPr>
          <p:spPr bwMode="auto">
            <a:xfrm>
              <a:off x="3792" y="3364"/>
              <a:ext cx="1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990099"/>
                  </a:solidFill>
                  <a:latin typeface="Arial"/>
                  <a:cs typeface="Arial"/>
                </a:rPr>
                <a:t>C</a:t>
              </a:r>
              <a:r>
                <a:rPr lang="en-US" sz="2200" i="0" baseline="-22000">
                  <a:solidFill>
                    <a:srgbClr val="990099"/>
                  </a:solidFill>
                  <a:latin typeface="Arial"/>
                  <a:cs typeface="Arial"/>
                </a:rPr>
                <a:t>0</a:t>
              </a:r>
              <a:endParaRPr lang="en-US" baseline="-20000">
                <a:solidFill>
                  <a:srgbClr val="990099"/>
                </a:solidFill>
                <a:latin typeface="Arial"/>
                <a:cs typeface="Arial"/>
              </a:endParaRPr>
            </a:p>
            <a:p>
              <a:endParaRPr lang="en-US" i="0" baseline="-20000">
                <a:solidFill>
                  <a:srgbClr val="990099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217"/>
          <p:cNvGrpSpPr>
            <a:grpSpLocks/>
          </p:cNvGrpSpPr>
          <p:nvPr/>
        </p:nvGrpSpPr>
        <p:grpSpPr bwMode="auto">
          <a:xfrm>
            <a:off x="4864100" y="3879850"/>
            <a:ext cx="409575" cy="1973263"/>
            <a:chOff x="3064" y="2444"/>
            <a:chExt cx="258" cy="1243"/>
          </a:xfrm>
        </p:grpSpPr>
        <p:sp>
          <p:nvSpPr>
            <p:cNvPr id="45129" name="Line 218"/>
            <p:cNvSpPr>
              <a:spLocks noChangeShapeType="1"/>
            </p:cNvSpPr>
            <p:nvPr/>
          </p:nvSpPr>
          <p:spPr bwMode="auto">
            <a:xfrm>
              <a:off x="3146" y="2444"/>
              <a:ext cx="1" cy="764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30" name="Rectangle 219"/>
            <p:cNvSpPr>
              <a:spLocks noChangeArrowheads="1"/>
            </p:cNvSpPr>
            <p:nvPr/>
          </p:nvSpPr>
          <p:spPr bwMode="auto">
            <a:xfrm>
              <a:off x="3064" y="3224"/>
              <a:ext cx="15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CC"/>
                  </a:solidFill>
                  <a:latin typeface="Arial"/>
                  <a:cs typeface="Arial"/>
                </a:rPr>
                <a:t>11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5131" name="Rectangle 220"/>
            <p:cNvSpPr>
              <a:spLocks noChangeArrowheads="1"/>
            </p:cNvSpPr>
            <p:nvPr/>
          </p:nvSpPr>
          <p:spPr bwMode="auto">
            <a:xfrm>
              <a:off x="3072" y="3360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Arial"/>
                  <a:cs typeface="Arial"/>
                </a:rPr>
                <a:t>C</a:t>
              </a:r>
              <a:r>
                <a:rPr lang="en-US" i="0" baseline="-20000" dirty="0" smtClean="0">
                  <a:solidFill>
                    <a:schemeClr val="accent2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i="0" baseline="-20000" dirty="0" smtClean="0">
                <a:solidFill>
                  <a:schemeClr val="accent2"/>
                </a:solidFill>
                <a:latin typeface="Arial"/>
                <a:cs typeface="Arial"/>
              </a:endParaRPr>
            </a:p>
            <a:p>
              <a:endParaRPr lang="en-US" i="0" baseline="-200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221"/>
          <p:cNvGrpSpPr>
            <a:grpSpLocks/>
          </p:cNvGrpSpPr>
          <p:nvPr/>
        </p:nvGrpSpPr>
        <p:grpSpPr bwMode="auto">
          <a:xfrm>
            <a:off x="8210550" y="3860800"/>
            <a:ext cx="396875" cy="1992313"/>
            <a:chOff x="5172" y="2432"/>
            <a:chExt cx="250" cy="1255"/>
          </a:xfrm>
        </p:grpSpPr>
        <p:sp>
          <p:nvSpPr>
            <p:cNvPr id="45126" name="Rectangle 222"/>
            <p:cNvSpPr>
              <a:spLocks noChangeArrowheads="1"/>
            </p:cNvSpPr>
            <p:nvPr/>
          </p:nvSpPr>
          <p:spPr bwMode="auto">
            <a:xfrm>
              <a:off x="5176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FF6600"/>
                  </a:solidFill>
                  <a:latin typeface="Arial"/>
                  <a:cs typeface="Arial"/>
                </a:rPr>
                <a:t>99</a:t>
              </a:r>
              <a:endParaRPr lang="en-US" i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45127" name="Line 223"/>
            <p:cNvSpPr>
              <a:spLocks noChangeShapeType="1"/>
            </p:cNvSpPr>
            <p:nvPr/>
          </p:nvSpPr>
          <p:spPr bwMode="auto">
            <a:xfrm>
              <a:off x="5300" y="2432"/>
              <a:ext cx="1" cy="764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28" name="Rectangle 224"/>
            <p:cNvSpPr>
              <a:spLocks noChangeArrowheads="1"/>
            </p:cNvSpPr>
            <p:nvPr/>
          </p:nvSpPr>
          <p:spPr bwMode="auto">
            <a:xfrm>
              <a:off x="5172" y="3360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FF6600"/>
                  </a:solidFill>
                  <a:latin typeface="Arial"/>
                  <a:cs typeface="Arial"/>
                </a:rPr>
                <a:t>C</a:t>
              </a:r>
              <a:r>
                <a:rPr lang="en-US" i="0" baseline="-20000" dirty="0" smtClean="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rPr>
                <a:t>β</a:t>
              </a:r>
              <a:endParaRPr lang="en-US" i="0" baseline="-20000" dirty="0" smtClean="0">
                <a:solidFill>
                  <a:srgbClr val="FF6600"/>
                </a:solidFill>
                <a:latin typeface="Arial"/>
                <a:cs typeface="Arial"/>
              </a:endParaRPr>
            </a:p>
            <a:p>
              <a:endParaRPr lang="en-US" i="0" baseline="-20000" dirty="0">
                <a:solidFill>
                  <a:srgbClr val="CC33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225"/>
          <p:cNvGrpSpPr>
            <a:grpSpLocks/>
          </p:cNvGrpSpPr>
          <p:nvPr/>
        </p:nvGrpSpPr>
        <p:grpSpPr bwMode="auto">
          <a:xfrm>
            <a:off x="6197600" y="3822700"/>
            <a:ext cx="2209800" cy="430213"/>
            <a:chOff x="3904" y="2408"/>
            <a:chExt cx="1392" cy="271"/>
          </a:xfrm>
        </p:grpSpPr>
        <p:sp>
          <p:nvSpPr>
            <p:cNvPr id="45124" name="Line 226"/>
            <p:cNvSpPr>
              <a:spLocks noChangeShapeType="1"/>
            </p:cNvSpPr>
            <p:nvPr/>
          </p:nvSpPr>
          <p:spPr bwMode="auto">
            <a:xfrm>
              <a:off x="3904" y="2424"/>
              <a:ext cx="1392" cy="1"/>
            </a:xfrm>
            <a:prstGeom prst="line">
              <a:avLst/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25" name="Rectangle 227"/>
            <p:cNvSpPr>
              <a:spLocks noChangeArrowheads="1"/>
            </p:cNvSpPr>
            <p:nvPr/>
          </p:nvSpPr>
          <p:spPr bwMode="auto">
            <a:xfrm>
              <a:off x="4448" y="2408"/>
              <a:ext cx="2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CC3300"/>
                  </a:solidFill>
                  <a:latin typeface="Arial"/>
                  <a:cs typeface="Arial"/>
                </a:rPr>
                <a:t>S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228"/>
          <p:cNvGrpSpPr>
            <a:grpSpLocks/>
          </p:cNvGrpSpPr>
          <p:nvPr/>
        </p:nvGrpSpPr>
        <p:grpSpPr bwMode="auto">
          <a:xfrm>
            <a:off x="5003800" y="3810000"/>
            <a:ext cx="1143000" cy="430213"/>
            <a:chOff x="3152" y="2400"/>
            <a:chExt cx="720" cy="271"/>
          </a:xfrm>
        </p:grpSpPr>
        <p:sp>
          <p:nvSpPr>
            <p:cNvPr id="45122" name="Line 229"/>
            <p:cNvSpPr>
              <a:spLocks noChangeShapeType="1"/>
            </p:cNvSpPr>
            <p:nvPr/>
          </p:nvSpPr>
          <p:spPr bwMode="auto">
            <a:xfrm>
              <a:off x="3152" y="2424"/>
              <a:ext cx="720" cy="1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23" name="Rectangle 230"/>
            <p:cNvSpPr>
              <a:spLocks noChangeArrowheads="1"/>
            </p:cNvSpPr>
            <p:nvPr/>
          </p:nvSpPr>
          <p:spPr bwMode="auto">
            <a:xfrm>
              <a:off x="3360" y="2400"/>
              <a:ext cx="21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33CC"/>
                  </a:solidFill>
                  <a:latin typeface="Arial"/>
                  <a:cs typeface="Arial"/>
                </a:rPr>
                <a:t>R</a:t>
              </a: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38151" name="Oval 231"/>
          <p:cNvSpPr>
            <a:spLocks noChangeArrowheads="1"/>
          </p:cNvSpPr>
          <p:nvPr/>
        </p:nvSpPr>
        <p:spPr bwMode="auto">
          <a:xfrm>
            <a:off x="6107113" y="3781425"/>
            <a:ext cx="114300" cy="1270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38152" name="Rectangle 232"/>
          <p:cNvSpPr>
            <a:spLocks noChangeArrowheads="1"/>
          </p:cNvSpPr>
          <p:nvPr/>
        </p:nvSpPr>
        <p:spPr bwMode="auto">
          <a:xfrm>
            <a:off x="505244" y="1575619"/>
            <a:ext cx="315436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C</a:t>
            </a:r>
            <a:r>
              <a:rPr lang="en-US" sz="2200" i="0" baseline="-25000" dirty="0" smtClean="0">
                <a:solidFill>
                  <a:schemeClr val="accent2"/>
                </a:solidFill>
                <a:latin typeface="Arial"/>
                <a:cs typeface="Arial"/>
              </a:rPr>
              <a:t>α</a:t>
            </a:r>
            <a:r>
              <a:rPr lang="en-US" sz="2000" i="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chemeClr val="accent2"/>
                </a:solidFill>
                <a:latin typeface="Arial"/>
                <a:cs typeface="Arial"/>
              </a:rPr>
              <a:t>= 11 wt% </a:t>
            </a:r>
            <a:r>
              <a:rPr lang="en-US" sz="2000" i="0" dirty="0" err="1">
                <a:solidFill>
                  <a:schemeClr val="accent2"/>
                </a:solidFill>
                <a:latin typeface="Arial"/>
                <a:cs typeface="Arial"/>
              </a:rPr>
              <a:t>Sn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338153" name="Rectangle 233"/>
          <p:cNvSpPr>
            <a:spLocks noChangeArrowheads="1"/>
          </p:cNvSpPr>
          <p:nvPr/>
        </p:nvSpPr>
        <p:spPr bwMode="auto">
          <a:xfrm>
            <a:off x="597850" y="2040974"/>
            <a:ext cx="2018679" cy="40011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lang="en-US" sz="2200" i="0" baseline="-25000" dirty="0" smtClean="0">
                <a:solidFill>
                  <a:srgbClr val="FF6600"/>
                </a:solidFill>
                <a:latin typeface="Arial"/>
                <a:cs typeface="Arial"/>
              </a:rPr>
              <a:t>β</a:t>
            </a:r>
            <a:r>
              <a:rPr lang="en-US" sz="2000" i="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rgbClr val="FF6600"/>
                </a:solidFill>
                <a:latin typeface="Arial"/>
                <a:cs typeface="Arial"/>
              </a:rPr>
              <a:t>= 99 wt% </a:t>
            </a:r>
            <a:r>
              <a:rPr lang="en-US" sz="2000" i="0" dirty="0" err="1">
                <a:solidFill>
                  <a:srgbClr val="FF6600"/>
                </a:solidFill>
                <a:latin typeface="Arial"/>
                <a:cs typeface="Arial"/>
              </a:rPr>
              <a:t>Sn</a:t>
            </a:r>
            <a:endParaRPr lang="en-US" sz="2000" i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pSp>
        <p:nvGrpSpPr>
          <p:cNvPr id="9" name="Group 262"/>
          <p:cNvGrpSpPr>
            <a:grpSpLocks/>
          </p:cNvGrpSpPr>
          <p:nvPr/>
        </p:nvGrpSpPr>
        <p:grpSpPr bwMode="auto">
          <a:xfrm>
            <a:off x="717550" y="4016375"/>
            <a:ext cx="3165476" cy="1360488"/>
            <a:chOff x="452" y="2350"/>
            <a:chExt cx="1994" cy="857"/>
          </a:xfrm>
        </p:grpSpPr>
        <p:sp>
          <p:nvSpPr>
            <p:cNvPr id="45101" name="Rectangle 16"/>
            <p:cNvSpPr>
              <a:spLocks noChangeArrowheads="1"/>
            </p:cNvSpPr>
            <p:nvPr/>
          </p:nvSpPr>
          <p:spPr bwMode="auto">
            <a:xfrm>
              <a:off x="452" y="2467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Arial"/>
                  <a:cs typeface="Arial"/>
                </a:rPr>
                <a:t>W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45102" name="Rectangle 17"/>
            <p:cNvSpPr>
              <a:spLocks noChangeArrowheads="1"/>
            </p:cNvSpPr>
            <p:nvPr/>
          </p:nvSpPr>
          <p:spPr bwMode="auto">
            <a:xfrm>
              <a:off x="604" y="2507"/>
              <a:ext cx="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000" i="0" baseline="-11000" dirty="0" err="1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000" i="0" dirty="0">
                <a:latin typeface="Arial"/>
                <a:cs typeface="Arial"/>
              </a:endParaRPr>
            </a:p>
          </p:txBody>
        </p:sp>
        <p:sp>
          <p:nvSpPr>
            <p:cNvPr id="45103" name="Rectangle 18"/>
            <p:cNvSpPr>
              <a:spLocks noChangeArrowheads="1"/>
            </p:cNvSpPr>
            <p:nvPr/>
          </p:nvSpPr>
          <p:spPr bwMode="auto">
            <a:xfrm>
              <a:off x="722" y="2470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5104" name="Rectangle 19"/>
            <p:cNvSpPr>
              <a:spLocks noChangeArrowheads="1"/>
            </p:cNvSpPr>
            <p:nvPr/>
          </p:nvSpPr>
          <p:spPr bwMode="auto">
            <a:xfrm>
              <a:off x="1516" y="2350"/>
              <a:ext cx="53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  <a:latin typeface="Arial"/>
                  <a:cs typeface="Arial"/>
                </a:rPr>
                <a:t>C</a:t>
              </a:r>
              <a:r>
                <a:rPr lang="en-US" sz="2000" i="0" baseline="-25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β</a:t>
              </a:r>
              <a:r>
                <a:rPr lang="en-US" sz="2000" i="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</a:t>
              </a:r>
              <a:r>
                <a:rPr lang="en-US" sz="2000" i="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- </a:t>
              </a:r>
              <a:r>
                <a:rPr lang="en-US" sz="200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C</a:t>
              </a:r>
              <a:r>
                <a:rPr lang="en-US" sz="2000" i="0" baseline="-2500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0</a:t>
              </a:r>
              <a:endParaRPr lang="en-US" sz="2000" dirty="0">
                <a:latin typeface="Arial"/>
                <a:cs typeface="Arial"/>
              </a:endParaRPr>
            </a:p>
          </p:txBody>
        </p:sp>
        <p:sp>
          <p:nvSpPr>
            <p:cNvPr id="45105" name="Rectangle 20"/>
            <p:cNvSpPr>
              <a:spLocks noChangeArrowheads="1"/>
            </p:cNvSpPr>
            <p:nvPr/>
          </p:nvSpPr>
          <p:spPr bwMode="auto">
            <a:xfrm>
              <a:off x="1516" y="2562"/>
              <a:ext cx="51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  <a:latin typeface="Arial"/>
                  <a:cs typeface="Arial"/>
                </a:rPr>
                <a:t>C</a:t>
              </a:r>
              <a:r>
                <a:rPr lang="en-US" sz="2000" i="0" baseline="-25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β</a:t>
              </a:r>
              <a:r>
                <a:rPr lang="en-US" sz="2000" i="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</a:t>
              </a:r>
              <a:r>
                <a:rPr lang="en-US" sz="2000" i="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- </a:t>
              </a:r>
              <a:r>
                <a:rPr lang="en-US" sz="2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C</a:t>
              </a:r>
              <a:r>
                <a:rPr lang="en-US" sz="2000" i="0" baseline="-25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000" i="0" baseline="-25000" dirty="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5106" name="Line 21"/>
            <p:cNvSpPr>
              <a:spLocks noChangeShapeType="1"/>
            </p:cNvSpPr>
            <p:nvPr/>
          </p:nvSpPr>
          <p:spPr bwMode="auto">
            <a:xfrm>
              <a:off x="1502" y="2570"/>
              <a:ext cx="555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07" name="Rectangle 22"/>
            <p:cNvSpPr>
              <a:spLocks noChangeArrowheads="1"/>
            </p:cNvSpPr>
            <p:nvPr/>
          </p:nvSpPr>
          <p:spPr bwMode="auto">
            <a:xfrm>
              <a:off x="722" y="2919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grpSp>
          <p:nvGrpSpPr>
            <p:cNvPr id="10" name="Group 260"/>
            <p:cNvGrpSpPr>
              <a:grpSpLocks/>
            </p:cNvGrpSpPr>
            <p:nvPr/>
          </p:nvGrpSpPr>
          <p:grpSpPr bwMode="auto">
            <a:xfrm>
              <a:off x="883" y="2827"/>
              <a:ext cx="555" cy="380"/>
              <a:chOff x="883" y="2827"/>
              <a:chExt cx="555" cy="380"/>
            </a:xfrm>
          </p:grpSpPr>
          <p:sp>
            <p:nvSpPr>
              <p:cNvPr id="45119" name="Rectangle 23"/>
              <p:cNvSpPr>
                <a:spLocks noChangeArrowheads="1"/>
              </p:cNvSpPr>
              <p:nvPr/>
            </p:nvSpPr>
            <p:spPr bwMode="auto">
              <a:xfrm>
                <a:off x="901" y="2827"/>
                <a:ext cx="50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33CC"/>
                    </a:solidFill>
                    <a:latin typeface="Arial"/>
                    <a:cs typeface="Arial"/>
                  </a:rPr>
                  <a:t>99</a:t>
                </a:r>
                <a:r>
                  <a:rPr lang="en-US" sz="2000" i="0">
                    <a:solidFill>
                      <a:srgbClr val="0033CC"/>
                    </a:solidFill>
                    <a:latin typeface="Arial"/>
                    <a:cs typeface="Arial"/>
                    <a:sym typeface="Symbol" charset="2"/>
                  </a:rPr>
                  <a:t> - 40</a:t>
                </a:r>
                <a:endParaRPr lang="en-US" sz="2000" i="0">
                  <a:latin typeface="Arial"/>
                  <a:cs typeface="Arial"/>
                </a:endParaRPr>
              </a:p>
            </p:txBody>
          </p:sp>
          <p:sp>
            <p:nvSpPr>
              <p:cNvPr id="45120" name="Rectangle 24"/>
              <p:cNvSpPr>
                <a:spLocks noChangeArrowheads="1"/>
              </p:cNvSpPr>
              <p:nvPr/>
            </p:nvSpPr>
            <p:spPr bwMode="auto">
              <a:xfrm>
                <a:off x="901" y="3015"/>
                <a:ext cx="4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0033CC"/>
                    </a:solidFill>
                    <a:latin typeface="Arial"/>
                    <a:cs typeface="Arial"/>
                  </a:rPr>
                  <a:t>99</a:t>
                </a:r>
                <a:r>
                  <a:rPr lang="en-US" sz="2000" i="0">
                    <a:solidFill>
                      <a:srgbClr val="0033CC"/>
                    </a:solidFill>
                    <a:latin typeface="Arial"/>
                    <a:cs typeface="Arial"/>
                    <a:sym typeface="Symbol" charset="2"/>
                  </a:rPr>
                  <a:t> - 11</a:t>
                </a:r>
                <a:endParaRPr lang="en-US" sz="2000" i="0" baseline="-2500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endParaRPr>
              </a:p>
            </p:txBody>
          </p:sp>
          <p:sp>
            <p:nvSpPr>
              <p:cNvPr id="45121" name="Line 25"/>
              <p:cNvSpPr>
                <a:spLocks noChangeShapeType="1"/>
              </p:cNvSpPr>
              <p:nvPr/>
            </p:nvSpPr>
            <p:spPr bwMode="auto">
              <a:xfrm flipV="1">
                <a:off x="883" y="3019"/>
                <a:ext cx="555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109" name="Rectangle 26"/>
            <p:cNvSpPr>
              <a:spLocks noChangeArrowheads="1"/>
            </p:cNvSpPr>
            <p:nvPr/>
          </p:nvSpPr>
          <p:spPr bwMode="auto">
            <a:xfrm>
              <a:off x="1503" y="2916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5110" name="Rectangle 27"/>
            <p:cNvSpPr>
              <a:spLocks noChangeArrowheads="1"/>
            </p:cNvSpPr>
            <p:nvPr/>
          </p:nvSpPr>
          <p:spPr bwMode="auto">
            <a:xfrm>
              <a:off x="1682" y="282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59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5111" name="Rectangle 28"/>
            <p:cNvSpPr>
              <a:spLocks noChangeArrowheads="1"/>
            </p:cNvSpPr>
            <p:nvPr/>
          </p:nvSpPr>
          <p:spPr bwMode="auto">
            <a:xfrm>
              <a:off x="1682" y="301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88</a:t>
              </a:r>
              <a:endParaRPr lang="en-US" sz="2000" i="0" baseline="-2500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5112" name="Line 29"/>
            <p:cNvSpPr>
              <a:spLocks noChangeShapeType="1"/>
            </p:cNvSpPr>
            <p:nvPr/>
          </p:nvSpPr>
          <p:spPr bwMode="auto">
            <a:xfrm flipV="1">
              <a:off x="1664" y="3019"/>
              <a:ext cx="24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113" name="Rectangle 30"/>
            <p:cNvSpPr>
              <a:spLocks noChangeArrowheads="1"/>
            </p:cNvSpPr>
            <p:nvPr/>
          </p:nvSpPr>
          <p:spPr bwMode="auto">
            <a:xfrm>
              <a:off x="1992" y="2920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 0.67</a:t>
              </a:r>
            </a:p>
          </p:txBody>
        </p:sp>
        <p:grpSp>
          <p:nvGrpSpPr>
            <p:cNvPr id="11" name="Group 259"/>
            <p:cNvGrpSpPr>
              <a:grpSpLocks/>
            </p:cNvGrpSpPr>
            <p:nvPr/>
          </p:nvGrpSpPr>
          <p:grpSpPr bwMode="auto">
            <a:xfrm>
              <a:off x="883" y="2379"/>
              <a:ext cx="348" cy="374"/>
              <a:chOff x="892" y="2379"/>
              <a:chExt cx="348" cy="374"/>
            </a:xfrm>
          </p:grpSpPr>
          <p:sp>
            <p:nvSpPr>
              <p:cNvPr id="45116" name="Rectangle 234"/>
              <p:cNvSpPr>
                <a:spLocks noChangeArrowheads="1"/>
              </p:cNvSpPr>
              <p:nvPr/>
            </p:nvSpPr>
            <p:spPr bwMode="auto">
              <a:xfrm>
                <a:off x="992" y="2379"/>
                <a:ext cx="14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33CC"/>
                    </a:solidFill>
                    <a:latin typeface="Arial"/>
                    <a:cs typeface="Arial"/>
                  </a:rPr>
                  <a:t>S</a:t>
                </a:r>
                <a:endParaRPr lang="en-US" sz="2000">
                  <a:latin typeface="Arial"/>
                  <a:cs typeface="Arial"/>
                </a:endParaRPr>
              </a:p>
            </p:txBody>
          </p:sp>
          <p:sp>
            <p:nvSpPr>
              <p:cNvPr id="45117" name="Rectangle 235"/>
              <p:cNvSpPr>
                <a:spLocks noChangeArrowheads="1"/>
              </p:cNvSpPr>
              <p:nvPr/>
            </p:nvSpPr>
            <p:spPr bwMode="auto">
              <a:xfrm>
                <a:off x="892" y="2559"/>
                <a:ext cx="3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33CC"/>
                    </a:solidFill>
                    <a:latin typeface="Arial"/>
                    <a:cs typeface="Arial"/>
                  </a:rPr>
                  <a:t>R</a:t>
                </a:r>
                <a:r>
                  <a:rPr lang="en-US" sz="2000" i="0">
                    <a:solidFill>
                      <a:srgbClr val="0033CC"/>
                    </a:solidFill>
                    <a:latin typeface="Arial"/>
                    <a:cs typeface="Arial"/>
                  </a:rPr>
                  <a:t>+</a:t>
                </a:r>
                <a:r>
                  <a:rPr lang="en-US" sz="2000">
                    <a:solidFill>
                      <a:srgbClr val="0033CC"/>
                    </a:solidFill>
                    <a:latin typeface="Arial"/>
                    <a:cs typeface="Arial"/>
                  </a:rPr>
                  <a:t>S</a:t>
                </a:r>
                <a:endParaRPr lang="en-US" sz="2000" baseline="-2500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endParaRPr>
              </a:p>
            </p:txBody>
          </p:sp>
          <p:sp>
            <p:nvSpPr>
              <p:cNvPr id="45118" name="Line 236"/>
              <p:cNvSpPr>
                <a:spLocks noChangeShapeType="1"/>
              </p:cNvSpPr>
              <p:nvPr/>
            </p:nvSpPr>
            <p:spPr bwMode="auto">
              <a:xfrm>
                <a:off x="900" y="2571"/>
                <a:ext cx="318" cy="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115" name="Rectangle 237"/>
            <p:cNvSpPr>
              <a:spLocks noChangeArrowheads="1"/>
            </p:cNvSpPr>
            <p:nvPr/>
          </p:nvSpPr>
          <p:spPr bwMode="auto">
            <a:xfrm>
              <a:off x="1323" y="2465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</p:grpSp>
      <p:grpSp>
        <p:nvGrpSpPr>
          <p:cNvPr id="12" name="Group 261"/>
          <p:cNvGrpSpPr>
            <a:grpSpLocks/>
          </p:cNvGrpSpPr>
          <p:nvPr/>
        </p:nvGrpSpPr>
        <p:grpSpPr bwMode="auto">
          <a:xfrm>
            <a:off x="717550" y="5380038"/>
            <a:ext cx="3155951" cy="1377950"/>
            <a:chOff x="452" y="3254"/>
            <a:chExt cx="1988" cy="868"/>
          </a:xfrm>
        </p:grpSpPr>
        <p:sp>
          <p:nvSpPr>
            <p:cNvPr id="45079" name="Rectangle 32"/>
            <p:cNvSpPr>
              <a:spLocks noChangeArrowheads="1"/>
            </p:cNvSpPr>
            <p:nvPr/>
          </p:nvSpPr>
          <p:spPr bwMode="auto">
            <a:xfrm>
              <a:off x="452" y="3359"/>
              <a:ext cx="1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6600"/>
                  </a:solidFill>
                  <a:latin typeface="Arial"/>
                  <a:cs typeface="Arial"/>
                </a:rPr>
                <a:t>W</a:t>
              </a:r>
              <a:endParaRPr lang="en-US" sz="2000" i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45080" name="Rectangle 33"/>
            <p:cNvSpPr>
              <a:spLocks noChangeArrowheads="1"/>
            </p:cNvSpPr>
            <p:nvPr/>
          </p:nvSpPr>
          <p:spPr bwMode="auto">
            <a:xfrm>
              <a:off x="604" y="3399"/>
              <a:ext cx="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000" i="0" baseline="-11000" dirty="0" err="1" smtClean="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rPr>
                <a:t>β</a:t>
              </a:r>
              <a:endParaRPr lang="en-US" sz="3000" i="0" baseline="-11000" dirty="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5081" name="Rectangle 34"/>
            <p:cNvSpPr>
              <a:spLocks noChangeArrowheads="1"/>
            </p:cNvSpPr>
            <p:nvPr/>
          </p:nvSpPr>
          <p:spPr bwMode="auto">
            <a:xfrm>
              <a:off x="722" y="3371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13" name="Group 255"/>
            <p:cNvGrpSpPr>
              <a:grpSpLocks/>
            </p:cNvGrpSpPr>
            <p:nvPr/>
          </p:nvGrpSpPr>
          <p:grpSpPr bwMode="auto">
            <a:xfrm>
              <a:off x="1498" y="3254"/>
              <a:ext cx="578" cy="402"/>
              <a:chOff x="885" y="3245"/>
              <a:chExt cx="578" cy="402"/>
            </a:xfrm>
          </p:grpSpPr>
          <p:sp>
            <p:nvSpPr>
              <p:cNvPr id="45098" name="Rectangle 35"/>
              <p:cNvSpPr>
                <a:spLocks noChangeArrowheads="1"/>
              </p:cNvSpPr>
              <p:nvPr/>
            </p:nvSpPr>
            <p:spPr bwMode="auto">
              <a:xfrm>
                <a:off x="903" y="3245"/>
                <a:ext cx="54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solidFill>
                      <a:srgbClr val="FF6600"/>
                    </a:solidFill>
                    <a:latin typeface="Arial"/>
                    <a:cs typeface="Arial"/>
                  </a:rPr>
                  <a:t>C</a:t>
                </a:r>
                <a:r>
                  <a:rPr lang="en-US" sz="2000" i="0" baseline="-25000" dirty="0">
                    <a:solidFill>
                      <a:srgbClr val="FF6600"/>
                    </a:solidFill>
                    <a:latin typeface="Arial"/>
                    <a:cs typeface="Arial"/>
                  </a:rPr>
                  <a:t>0</a:t>
                </a:r>
                <a:r>
                  <a:rPr lang="en-US" sz="2000" dirty="0">
                    <a:solidFill>
                      <a:srgbClr val="FF6600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dirty="0">
                    <a:solidFill>
                      <a:srgbClr val="FF6600"/>
                    </a:solidFill>
                    <a:latin typeface="Arial"/>
                    <a:cs typeface="Arial"/>
                  </a:rPr>
                  <a:t> </a:t>
                </a:r>
                <a:r>
                  <a:rPr lang="en-US" sz="2000" dirty="0">
                    <a:solidFill>
                      <a:srgbClr val="FF6600"/>
                    </a:solidFill>
                    <a:latin typeface="Arial"/>
                    <a:cs typeface="Arial"/>
                  </a:rPr>
                  <a:t>- </a:t>
                </a:r>
                <a:r>
                  <a:rPr lang="en-US" sz="2000" dirty="0" smtClean="0">
                    <a:solidFill>
                      <a:srgbClr val="FF6600"/>
                    </a:solidFill>
                    <a:latin typeface="Arial"/>
                    <a:cs typeface="Arial"/>
                  </a:rPr>
                  <a:t>C</a:t>
                </a:r>
                <a:r>
                  <a:rPr lang="en-US" sz="2000" i="0" baseline="-25000" dirty="0" smtClean="0">
                    <a:solidFill>
                      <a:srgbClr val="FF6600"/>
                    </a:solidFill>
                    <a:latin typeface="Arial"/>
                    <a:cs typeface="Arial"/>
                    <a:sym typeface="Symbol" charset="2"/>
                  </a:rPr>
                  <a:t>α</a:t>
                </a:r>
                <a:endParaRPr lang="en-US" sz="2000" i="0" dirty="0">
                  <a:solidFill>
                    <a:srgbClr val="FF66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099" name="Rectangle 36"/>
              <p:cNvSpPr>
                <a:spLocks noChangeArrowheads="1"/>
              </p:cNvSpPr>
              <p:nvPr/>
            </p:nvSpPr>
            <p:spPr bwMode="auto">
              <a:xfrm>
                <a:off x="903" y="3453"/>
                <a:ext cx="56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rgbClr val="FF6600"/>
                    </a:solidFill>
                    <a:latin typeface="Arial"/>
                    <a:cs typeface="Arial"/>
                  </a:rPr>
                  <a:t>C</a:t>
                </a:r>
                <a:r>
                  <a:rPr lang="en-US" sz="2000" i="0" baseline="-25000" dirty="0" smtClean="0">
                    <a:solidFill>
                      <a:srgbClr val="FF6600"/>
                    </a:solidFill>
                    <a:latin typeface="Arial"/>
                    <a:cs typeface="Arial"/>
                    <a:sym typeface="Symbol" charset="2"/>
                  </a:rPr>
                  <a:t>β</a:t>
                </a:r>
                <a:r>
                  <a:rPr lang="en-US" sz="2000" dirty="0" smtClean="0">
                    <a:solidFill>
                      <a:srgbClr val="FF6600"/>
                    </a:solidFill>
                    <a:latin typeface="Arial"/>
                    <a:cs typeface="Arial"/>
                  </a:rPr>
                  <a:t>  </a:t>
                </a:r>
                <a:r>
                  <a:rPr lang="en-US" sz="2000" dirty="0">
                    <a:solidFill>
                      <a:srgbClr val="FF6600"/>
                    </a:solidFill>
                    <a:latin typeface="Arial"/>
                    <a:cs typeface="Arial"/>
                  </a:rPr>
                  <a:t>- </a:t>
                </a:r>
                <a:r>
                  <a:rPr lang="en-US" sz="2000" dirty="0" smtClean="0">
                    <a:solidFill>
                      <a:srgbClr val="FF6600"/>
                    </a:solidFill>
                    <a:latin typeface="Arial"/>
                    <a:cs typeface="Arial"/>
                  </a:rPr>
                  <a:t>C</a:t>
                </a:r>
                <a:r>
                  <a:rPr lang="en-US" sz="2000" i="0" baseline="-25000" dirty="0" smtClean="0">
                    <a:solidFill>
                      <a:srgbClr val="FF6600"/>
                    </a:solidFill>
                    <a:latin typeface="Arial"/>
                    <a:cs typeface="Arial"/>
                    <a:sym typeface="Symbol" charset="2"/>
                  </a:rPr>
                  <a:t>α</a:t>
                </a:r>
                <a:endParaRPr lang="en-US" sz="2000" i="0" baseline="-25000" dirty="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endParaRPr>
              </a:p>
            </p:txBody>
          </p:sp>
          <p:sp>
            <p:nvSpPr>
              <p:cNvPr id="45100" name="Line 37"/>
              <p:cNvSpPr>
                <a:spLocks noChangeShapeType="1"/>
              </p:cNvSpPr>
              <p:nvPr/>
            </p:nvSpPr>
            <p:spPr bwMode="auto">
              <a:xfrm>
                <a:off x="885" y="3465"/>
                <a:ext cx="555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83" name="Rectangle 38"/>
            <p:cNvSpPr>
              <a:spLocks noChangeArrowheads="1"/>
            </p:cNvSpPr>
            <p:nvPr/>
          </p:nvSpPr>
          <p:spPr bwMode="auto">
            <a:xfrm>
              <a:off x="1323" y="3371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14" name="Group 257"/>
            <p:cNvGrpSpPr>
              <a:grpSpLocks/>
            </p:cNvGrpSpPr>
            <p:nvPr/>
          </p:nvGrpSpPr>
          <p:grpSpPr bwMode="auto">
            <a:xfrm>
              <a:off x="873" y="3286"/>
              <a:ext cx="348" cy="385"/>
              <a:chOff x="1024" y="3277"/>
              <a:chExt cx="348" cy="385"/>
            </a:xfrm>
          </p:grpSpPr>
          <p:sp>
            <p:nvSpPr>
              <p:cNvPr id="45095" name="Rectangle 240"/>
              <p:cNvSpPr>
                <a:spLocks noChangeArrowheads="1"/>
              </p:cNvSpPr>
              <p:nvPr/>
            </p:nvSpPr>
            <p:spPr bwMode="auto">
              <a:xfrm>
                <a:off x="1143" y="3277"/>
                <a:ext cx="15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6600"/>
                    </a:solidFill>
                    <a:latin typeface="Arial"/>
                    <a:cs typeface="Arial"/>
                  </a:rPr>
                  <a:t>R</a:t>
                </a:r>
              </a:p>
            </p:txBody>
          </p:sp>
          <p:sp>
            <p:nvSpPr>
              <p:cNvPr id="45096" name="Rectangle 241"/>
              <p:cNvSpPr>
                <a:spLocks noChangeArrowheads="1"/>
              </p:cNvSpPr>
              <p:nvPr/>
            </p:nvSpPr>
            <p:spPr bwMode="auto">
              <a:xfrm>
                <a:off x="1024" y="3468"/>
                <a:ext cx="3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6600"/>
                    </a:solidFill>
                    <a:latin typeface="Arial"/>
                    <a:cs typeface="Arial"/>
                  </a:rPr>
                  <a:t>R</a:t>
                </a:r>
                <a:r>
                  <a:rPr lang="en-US" sz="2000" i="0">
                    <a:solidFill>
                      <a:srgbClr val="FF6600"/>
                    </a:solidFill>
                    <a:latin typeface="Arial"/>
                    <a:cs typeface="Arial"/>
                  </a:rPr>
                  <a:t>+</a:t>
                </a:r>
                <a:r>
                  <a:rPr lang="en-US" sz="2000">
                    <a:solidFill>
                      <a:srgbClr val="FF6600"/>
                    </a:solidFill>
                    <a:latin typeface="Arial"/>
                    <a:cs typeface="Arial"/>
                  </a:rPr>
                  <a:t>S</a:t>
                </a:r>
                <a:endParaRPr lang="en-US" sz="2000" baseline="-2500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endParaRPr>
              </a:p>
            </p:txBody>
          </p:sp>
          <p:sp>
            <p:nvSpPr>
              <p:cNvPr id="45097" name="Line 242"/>
              <p:cNvSpPr>
                <a:spLocks noChangeShapeType="1"/>
              </p:cNvSpPr>
              <p:nvPr/>
            </p:nvSpPr>
            <p:spPr bwMode="auto">
              <a:xfrm>
                <a:off x="1034" y="3465"/>
                <a:ext cx="326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45085" name="Rectangle 244"/>
            <p:cNvSpPr>
              <a:spLocks noChangeArrowheads="1"/>
            </p:cNvSpPr>
            <p:nvPr/>
          </p:nvSpPr>
          <p:spPr bwMode="auto">
            <a:xfrm>
              <a:off x="1495" y="3810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5086" name="Rectangle 245"/>
            <p:cNvSpPr>
              <a:spLocks noChangeArrowheads="1"/>
            </p:cNvSpPr>
            <p:nvPr/>
          </p:nvSpPr>
          <p:spPr bwMode="auto">
            <a:xfrm>
              <a:off x="1692" y="371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29</a:t>
              </a:r>
            </a:p>
          </p:txBody>
        </p:sp>
        <p:sp>
          <p:nvSpPr>
            <p:cNvPr id="45087" name="Rectangle 246"/>
            <p:cNvSpPr>
              <a:spLocks noChangeArrowheads="1"/>
            </p:cNvSpPr>
            <p:nvPr/>
          </p:nvSpPr>
          <p:spPr bwMode="auto">
            <a:xfrm>
              <a:off x="1692" y="393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88</a:t>
              </a:r>
              <a:endParaRPr lang="en-US" sz="2000" i="0" baseline="-25000">
                <a:solidFill>
                  <a:srgbClr val="FF6600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5088" name="Line 247"/>
            <p:cNvSpPr>
              <a:spLocks noChangeShapeType="1"/>
            </p:cNvSpPr>
            <p:nvPr/>
          </p:nvSpPr>
          <p:spPr bwMode="auto">
            <a:xfrm>
              <a:off x="1674" y="3914"/>
              <a:ext cx="244" cy="1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5089" name="Rectangle 248"/>
            <p:cNvSpPr>
              <a:spLocks noChangeArrowheads="1"/>
            </p:cNvSpPr>
            <p:nvPr/>
          </p:nvSpPr>
          <p:spPr bwMode="auto">
            <a:xfrm>
              <a:off x="1986" y="3810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= 0.33</a:t>
              </a:r>
            </a:p>
          </p:txBody>
        </p:sp>
        <p:sp>
          <p:nvSpPr>
            <p:cNvPr id="45090" name="Rectangle 251"/>
            <p:cNvSpPr>
              <a:spLocks noChangeArrowheads="1"/>
            </p:cNvSpPr>
            <p:nvPr/>
          </p:nvSpPr>
          <p:spPr bwMode="auto">
            <a:xfrm>
              <a:off x="722" y="3811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FF6600"/>
                  </a:solidFill>
                  <a:latin typeface="Arial"/>
                  <a:cs typeface="Arial"/>
                </a:rPr>
                <a:t>=</a:t>
              </a:r>
            </a:p>
          </p:txBody>
        </p:sp>
        <p:grpSp>
          <p:nvGrpSpPr>
            <p:cNvPr id="15" name="Group 258"/>
            <p:cNvGrpSpPr>
              <a:grpSpLocks/>
            </p:cNvGrpSpPr>
            <p:nvPr/>
          </p:nvGrpSpPr>
          <p:grpSpPr bwMode="auto">
            <a:xfrm>
              <a:off x="883" y="3716"/>
              <a:ext cx="518" cy="401"/>
              <a:chOff x="919" y="3716"/>
              <a:chExt cx="518" cy="401"/>
            </a:xfrm>
          </p:grpSpPr>
          <p:sp>
            <p:nvSpPr>
              <p:cNvPr id="45092" name="Rectangle 252"/>
              <p:cNvSpPr>
                <a:spLocks noChangeArrowheads="1"/>
              </p:cNvSpPr>
              <p:nvPr/>
            </p:nvSpPr>
            <p:spPr bwMode="auto">
              <a:xfrm>
                <a:off x="937" y="3716"/>
                <a:ext cx="4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FF6600"/>
                    </a:solidFill>
                    <a:latin typeface="Arial"/>
                    <a:cs typeface="Arial"/>
                  </a:rPr>
                  <a:t>40 - 11</a:t>
                </a:r>
              </a:p>
            </p:txBody>
          </p:sp>
          <p:sp>
            <p:nvSpPr>
              <p:cNvPr id="45093" name="Rectangle 253"/>
              <p:cNvSpPr>
                <a:spLocks noChangeArrowheads="1"/>
              </p:cNvSpPr>
              <p:nvPr/>
            </p:nvSpPr>
            <p:spPr bwMode="auto">
              <a:xfrm>
                <a:off x="937" y="3925"/>
                <a:ext cx="4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0">
                    <a:solidFill>
                      <a:srgbClr val="FF6600"/>
                    </a:solidFill>
                    <a:latin typeface="Arial"/>
                    <a:cs typeface="Arial"/>
                  </a:rPr>
                  <a:t>99 - 11</a:t>
                </a:r>
                <a:endParaRPr lang="en-US" sz="2000" i="0" baseline="-25000">
                  <a:solidFill>
                    <a:srgbClr val="FF6600"/>
                  </a:solidFill>
                  <a:latin typeface="Arial"/>
                  <a:cs typeface="Arial"/>
                  <a:sym typeface="Symbol" charset="2"/>
                </a:endParaRPr>
              </a:p>
            </p:txBody>
          </p:sp>
          <p:sp>
            <p:nvSpPr>
              <p:cNvPr id="45094" name="Line 254"/>
              <p:cNvSpPr>
                <a:spLocks noChangeShapeType="1"/>
              </p:cNvSpPr>
              <p:nvPr/>
            </p:nvSpPr>
            <p:spPr bwMode="auto">
              <a:xfrm>
                <a:off x="919" y="3909"/>
                <a:ext cx="518" cy="1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2" grpId="0" autoUpdateAnimBg="0"/>
      <p:bldP spid="338151" grpId="0" animBg="1"/>
      <p:bldP spid="338152" grpId="0" autoUpdateAnimBg="0"/>
      <p:bldP spid="3381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45" name="Rectangle 553"/>
          <p:cNvSpPr>
            <a:spLocks noChangeArrowheads="1"/>
          </p:cNvSpPr>
          <p:nvPr/>
        </p:nvSpPr>
        <p:spPr bwMode="auto">
          <a:xfrm>
            <a:off x="661690" y="1833283"/>
            <a:ext cx="315436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C</a:t>
            </a:r>
            <a:r>
              <a:rPr lang="en-US" sz="2200" i="0" baseline="-25000" dirty="0" smtClean="0">
                <a:solidFill>
                  <a:schemeClr val="accent2"/>
                </a:solidFill>
                <a:latin typeface="Arial"/>
                <a:cs typeface="Arial"/>
              </a:rPr>
              <a:t>a</a:t>
            </a:r>
            <a:r>
              <a:rPr lang="en-US" sz="2000" i="0" dirty="0" smtClean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chemeClr val="accent2"/>
                </a:solidFill>
                <a:latin typeface="Arial"/>
                <a:cs typeface="Arial"/>
              </a:rPr>
              <a:t>= 17 wt% </a:t>
            </a:r>
            <a:r>
              <a:rPr lang="en-US" sz="2000" i="0" dirty="0" err="1">
                <a:solidFill>
                  <a:schemeClr val="accent2"/>
                </a:solidFill>
                <a:latin typeface="Arial"/>
                <a:cs typeface="Arial"/>
              </a:rPr>
              <a:t>Sn</a:t>
            </a:r>
            <a:endParaRPr lang="en-US" sz="2000" i="0" dirty="0">
              <a:latin typeface="Arial"/>
              <a:cs typeface="Arial"/>
            </a:endParaRPr>
          </a:p>
        </p:txBody>
      </p:sp>
      <p:grpSp>
        <p:nvGrpSpPr>
          <p:cNvPr id="2" name="Group 448"/>
          <p:cNvGrpSpPr>
            <a:grpSpLocks/>
          </p:cNvGrpSpPr>
          <p:nvPr/>
        </p:nvGrpSpPr>
        <p:grpSpPr bwMode="auto">
          <a:xfrm>
            <a:off x="4165600" y="1714500"/>
            <a:ext cx="4665663" cy="4068763"/>
            <a:chOff x="2624" y="1080"/>
            <a:chExt cx="2939" cy="2563"/>
          </a:xfrm>
        </p:grpSpPr>
        <p:sp>
          <p:nvSpPr>
            <p:cNvPr id="47169" name="Freeform 449"/>
            <p:cNvSpPr>
              <a:spLocks/>
            </p:cNvSpPr>
            <p:nvPr/>
          </p:nvSpPr>
          <p:spPr bwMode="auto">
            <a:xfrm>
              <a:off x="2896" y="1328"/>
              <a:ext cx="2452" cy="880"/>
            </a:xfrm>
            <a:custGeom>
              <a:avLst/>
              <a:gdLst>
                <a:gd name="T0" fmla="*/ 0 w 2432"/>
                <a:gd name="T1" fmla="*/ 0 h 880"/>
                <a:gd name="T2" fmla="*/ 0 w 2432"/>
                <a:gd name="T3" fmla="*/ 104 h 880"/>
                <a:gd name="T4" fmla="*/ 130 w 2432"/>
                <a:gd name="T5" fmla="*/ 184 h 880"/>
                <a:gd name="T6" fmla="*/ 342 w 2432"/>
                <a:gd name="T7" fmla="*/ 296 h 880"/>
                <a:gd name="T8" fmla="*/ 756 w 2432"/>
                <a:gd name="T9" fmla="*/ 480 h 880"/>
                <a:gd name="T10" fmla="*/ 1180 w 2432"/>
                <a:gd name="T11" fmla="*/ 664 h 880"/>
                <a:gd name="T12" fmla="*/ 1528 w 2432"/>
                <a:gd name="T13" fmla="*/ 808 h 880"/>
                <a:gd name="T14" fmla="*/ 1641 w 2432"/>
                <a:gd name="T15" fmla="*/ 880 h 880"/>
                <a:gd name="T16" fmla="*/ 1979 w 2432"/>
                <a:gd name="T17" fmla="*/ 792 h 880"/>
                <a:gd name="T18" fmla="*/ 2345 w 2432"/>
                <a:gd name="T19" fmla="*/ 696 h 880"/>
                <a:gd name="T20" fmla="*/ 2639 w 2432"/>
                <a:gd name="T21" fmla="*/ 608 h 880"/>
                <a:gd name="T22" fmla="*/ 2639 w 2432"/>
                <a:gd name="T23" fmla="*/ 0 h 880"/>
                <a:gd name="T24" fmla="*/ 0 w 2432"/>
                <a:gd name="T25" fmla="*/ 0 h 8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2"/>
                <a:gd name="T40" fmla="*/ 0 h 880"/>
                <a:gd name="T41" fmla="*/ 2432 w 2432"/>
                <a:gd name="T42" fmla="*/ 880 h 8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2" h="880">
                  <a:moveTo>
                    <a:pt x="0" y="0"/>
                  </a:moveTo>
                  <a:lnTo>
                    <a:pt x="0" y="104"/>
                  </a:lnTo>
                  <a:lnTo>
                    <a:pt x="120" y="184"/>
                  </a:lnTo>
                  <a:lnTo>
                    <a:pt x="312" y="296"/>
                  </a:lnTo>
                  <a:lnTo>
                    <a:pt x="696" y="480"/>
                  </a:lnTo>
                  <a:lnTo>
                    <a:pt x="1088" y="664"/>
                  </a:lnTo>
                  <a:lnTo>
                    <a:pt x="1408" y="808"/>
                  </a:lnTo>
                  <a:lnTo>
                    <a:pt x="1512" y="880"/>
                  </a:lnTo>
                  <a:lnTo>
                    <a:pt x="1824" y="792"/>
                  </a:lnTo>
                  <a:lnTo>
                    <a:pt x="2160" y="696"/>
                  </a:lnTo>
                  <a:lnTo>
                    <a:pt x="2432" y="608"/>
                  </a:lnTo>
                  <a:lnTo>
                    <a:pt x="2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70" name="Line 450"/>
            <p:cNvSpPr>
              <a:spLocks noChangeShapeType="1"/>
            </p:cNvSpPr>
            <p:nvPr/>
          </p:nvSpPr>
          <p:spPr bwMode="auto">
            <a:xfrm>
              <a:off x="3328" y="2216"/>
              <a:ext cx="1984" cy="1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71" name="Rectangle 451"/>
            <p:cNvSpPr>
              <a:spLocks noChangeArrowheads="1"/>
            </p:cNvSpPr>
            <p:nvPr/>
          </p:nvSpPr>
          <p:spPr bwMode="auto">
            <a:xfrm>
              <a:off x="4920" y="2024"/>
              <a:ext cx="1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72" name="Rectangle 452"/>
            <p:cNvSpPr>
              <a:spLocks noChangeArrowheads="1"/>
            </p:cNvSpPr>
            <p:nvPr/>
          </p:nvSpPr>
          <p:spPr bwMode="auto">
            <a:xfrm>
              <a:off x="5024" y="2024"/>
              <a:ext cx="1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3" name="Rectangle 453"/>
            <p:cNvSpPr>
              <a:spLocks noChangeArrowheads="1"/>
            </p:cNvSpPr>
            <p:nvPr/>
          </p:nvSpPr>
          <p:spPr bwMode="auto">
            <a:xfrm>
              <a:off x="5128" y="2016"/>
              <a:ext cx="1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i="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47174" name="Rectangle 454"/>
            <p:cNvSpPr>
              <a:spLocks noChangeArrowheads="1"/>
            </p:cNvSpPr>
            <p:nvPr/>
          </p:nvSpPr>
          <p:spPr bwMode="auto">
            <a:xfrm>
              <a:off x="4088" y="2688"/>
              <a:ext cx="1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33CC"/>
                  </a:solidFill>
                  <a:latin typeface="Arial"/>
                  <a:cs typeface="Arial"/>
                </a:rPr>
                <a:t>a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5" name="Rectangle 455"/>
            <p:cNvSpPr>
              <a:spLocks noChangeArrowheads="1"/>
            </p:cNvSpPr>
            <p:nvPr/>
          </p:nvSpPr>
          <p:spPr bwMode="auto">
            <a:xfrm>
              <a:off x="4240" y="2688"/>
              <a:ext cx="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6" name="Rectangle 456"/>
            <p:cNvSpPr>
              <a:spLocks noChangeArrowheads="1"/>
            </p:cNvSpPr>
            <p:nvPr/>
          </p:nvSpPr>
          <p:spPr bwMode="auto">
            <a:xfrm>
              <a:off x="4384" y="2688"/>
              <a:ext cx="1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993300"/>
                  </a:solidFill>
                  <a:latin typeface="Arial"/>
                  <a:cs typeface="Arial"/>
                </a:rPr>
                <a:t>b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7" name="Rectangle 457"/>
            <p:cNvSpPr>
              <a:spLocks noChangeArrowheads="1"/>
            </p:cNvSpPr>
            <p:nvPr/>
          </p:nvSpPr>
          <p:spPr bwMode="auto">
            <a:xfrm>
              <a:off x="2624" y="2056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8" name="Rectangle 458"/>
            <p:cNvSpPr>
              <a:spLocks noChangeArrowheads="1"/>
            </p:cNvSpPr>
            <p:nvPr/>
          </p:nvSpPr>
          <p:spPr bwMode="auto">
            <a:xfrm>
              <a:off x="2880" y="205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79" name="Rectangle 459"/>
            <p:cNvSpPr>
              <a:spLocks noChangeArrowheads="1"/>
            </p:cNvSpPr>
            <p:nvPr/>
          </p:nvSpPr>
          <p:spPr bwMode="auto">
            <a:xfrm>
              <a:off x="2824" y="1080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/>
                  <a:cs typeface="Arial"/>
                </a:rPr>
                <a:t>T</a:t>
              </a:r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(ºC)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0" name="Line 460"/>
            <p:cNvSpPr>
              <a:spLocks noChangeShapeType="1"/>
            </p:cNvSpPr>
            <p:nvPr/>
          </p:nvSpPr>
          <p:spPr bwMode="auto">
            <a:xfrm>
              <a:off x="3880" y="3136"/>
              <a:ext cx="1" cy="32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81" name="Oval 461"/>
            <p:cNvSpPr>
              <a:spLocks noChangeArrowheads="1"/>
            </p:cNvSpPr>
            <p:nvPr/>
          </p:nvSpPr>
          <p:spPr bwMode="auto">
            <a:xfrm>
              <a:off x="4400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82" name="Rectangle 462"/>
            <p:cNvSpPr>
              <a:spLocks noChangeArrowheads="1"/>
            </p:cNvSpPr>
            <p:nvPr/>
          </p:nvSpPr>
          <p:spPr bwMode="auto">
            <a:xfrm>
              <a:off x="4198" y="3410"/>
              <a:ext cx="6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  <a:r>
                <a:rPr lang="en-US" i="0" dirty="0">
                  <a:solidFill>
                    <a:srgbClr val="000000"/>
                  </a:solidFill>
                  <a:latin typeface="Arial"/>
                  <a:cs typeface="Arial"/>
                </a:rPr>
                <a:t>% </a:t>
              </a:r>
              <a:r>
                <a:rPr lang="en-US" i="0" dirty="0" err="1">
                  <a:solidFill>
                    <a:srgbClr val="000000"/>
                  </a:solidFill>
                  <a:latin typeface="Arial"/>
                  <a:cs typeface="Arial"/>
                </a:rPr>
                <a:t>Sn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183" name="Rectangle 463"/>
            <p:cNvSpPr>
              <a:spLocks noChangeArrowheads="1"/>
            </p:cNvSpPr>
            <p:nvPr/>
          </p:nvSpPr>
          <p:spPr bwMode="auto">
            <a:xfrm>
              <a:off x="3308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4" name="Rectangle 464"/>
            <p:cNvSpPr>
              <a:spLocks noChangeArrowheads="1"/>
            </p:cNvSpPr>
            <p:nvPr/>
          </p:nvSpPr>
          <p:spPr bwMode="auto">
            <a:xfrm>
              <a:off x="4296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5" name="Rectangle 465"/>
            <p:cNvSpPr>
              <a:spLocks noChangeArrowheads="1"/>
            </p:cNvSpPr>
            <p:nvPr/>
          </p:nvSpPr>
          <p:spPr bwMode="auto">
            <a:xfrm>
              <a:off x="4776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6" name="Rectangle 466"/>
            <p:cNvSpPr>
              <a:spLocks noChangeArrowheads="1"/>
            </p:cNvSpPr>
            <p:nvPr/>
          </p:nvSpPr>
          <p:spPr bwMode="auto">
            <a:xfrm>
              <a:off x="5320" y="3208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7" name="Rectangle 467"/>
            <p:cNvSpPr>
              <a:spLocks noChangeArrowheads="1"/>
            </p:cNvSpPr>
            <p:nvPr/>
          </p:nvSpPr>
          <p:spPr bwMode="auto">
            <a:xfrm>
              <a:off x="2880" y="3224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88" name="Line 468"/>
            <p:cNvSpPr>
              <a:spLocks noChangeShapeType="1"/>
            </p:cNvSpPr>
            <p:nvPr/>
          </p:nvSpPr>
          <p:spPr bwMode="auto">
            <a:xfrm flipV="1">
              <a:off x="3392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89" name="Line 469"/>
            <p:cNvSpPr>
              <a:spLocks noChangeShapeType="1"/>
            </p:cNvSpPr>
            <p:nvPr/>
          </p:nvSpPr>
          <p:spPr bwMode="auto">
            <a:xfrm flipV="1">
              <a:off x="3880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0" name="Line 470"/>
            <p:cNvSpPr>
              <a:spLocks noChangeShapeType="1"/>
            </p:cNvSpPr>
            <p:nvPr/>
          </p:nvSpPr>
          <p:spPr bwMode="auto">
            <a:xfrm flipV="1">
              <a:off x="4368" y="3136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1" name="Line 471"/>
            <p:cNvSpPr>
              <a:spLocks noChangeShapeType="1"/>
            </p:cNvSpPr>
            <p:nvPr/>
          </p:nvSpPr>
          <p:spPr bwMode="auto">
            <a:xfrm flipV="1">
              <a:off x="4856" y="3144"/>
              <a:ext cx="1" cy="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2" name="Rectangle 472"/>
            <p:cNvSpPr>
              <a:spLocks noChangeArrowheads="1"/>
            </p:cNvSpPr>
            <p:nvPr/>
          </p:nvSpPr>
          <p:spPr bwMode="auto">
            <a:xfrm>
              <a:off x="2624" y="1520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300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93" name="Rectangle 473"/>
            <p:cNvSpPr>
              <a:spLocks noChangeArrowheads="1"/>
            </p:cNvSpPr>
            <p:nvPr/>
          </p:nvSpPr>
          <p:spPr bwMode="auto">
            <a:xfrm>
              <a:off x="2880" y="152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94" name="Rectangle 474"/>
            <p:cNvSpPr>
              <a:spLocks noChangeArrowheads="1"/>
            </p:cNvSpPr>
            <p:nvPr/>
          </p:nvSpPr>
          <p:spPr bwMode="auto">
            <a:xfrm>
              <a:off x="2624" y="2608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100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95" name="Rectangle 475"/>
            <p:cNvSpPr>
              <a:spLocks noChangeArrowheads="1"/>
            </p:cNvSpPr>
            <p:nvPr/>
          </p:nvSpPr>
          <p:spPr bwMode="auto">
            <a:xfrm>
              <a:off x="2880" y="260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96" name="Freeform 476"/>
            <p:cNvSpPr>
              <a:spLocks/>
            </p:cNvSpPr>
            <p:nvPr/>
          </p:nvSpPr>
          <p:spPr bwMode="auto">
            <a:xfrm>
              <a:off x="2896" y="1440"/>
              <a:ext cx="432" cy="1520"/>
            </a:xfrm>
            <a:custGeom>
              <a:avLst/>
              <a:gdLst>
                <a:gd name="T0" fmla="*/ 0 w 432"/>
                <a:gd name="T1" fmla="*/ 0 h 1520"/>
                <a:gd name="T2" fmla="*/ 96 w 432"/>
                <a:gd name="T3" fmla="*/ 88 h 1520"/>
                <a:gd name="T4" fmla="*/ 192 w 432"/>
                <a:gd name="T5" fmla="*/ 208 h 1520"/>
                <a:gd name="T6" fmla="*/ 296 w 432"/>
                <a:gd name="T7" fmla="*/ 368 h 1520"/>
                <a:gd name="T8" fmla="*/ 368 w 432"/>
                <a:gd name="T9" fmla="*/ 504 h 1520"/>
                <a:gd name="T10" fmla="*/ 400 w 432"/>
                <a:gd name="T11" fmla="*/ 632 h 1520"/>
                <a:gd name="T12" fmla="*/ 432 w 432"/>
                <a:gd name="T13" fmla="*/ 776 h 1520"/>
                <a:gd name="T14" fmla="*/ 336 w 432"/>
                <a:gd name="T15" fmla="*/ 848 h 1520"/>
                <a:gd name="T16" fmla="*/ 264 w 432"/>
                <a:gd name="T17" fmla="*/ 928 h 1520"/>
                <a:gd name="T18" fmla="*/ 192 w 432"/>
                <a:gd name="T19" fmla="*/ 1040 h 1520"/>
                <a:gd name="T20" fmla="*/ 128 w 432"/>
                <a:gd name="T21" fmla="*/ 1192 h 1520"/>
                <a:gd name="T22" fmla="*/ 80 w 432"/>
                <a:gd name="T23" fmla="*/ 1352 h 1520"/>
                <a:gd name="T24" fmla="*/ 48 w 432"/>
                <a:gd name="T25" fmla="*/ 1480 h 1520"/>
                <a:gd name="T26" fmla="*/ 40 w 432"/>
                <a:gd name="T27" fmla="*/ 1520 h 1520"/>
                <a:gd name="T28" fmla="*/ 0 w 432"/>
                <a:gd name="T29" fmla="*/ 1520 h 1520"/>
                <a:gd name="T30" fmla="*/ 0 w 432"/>
                <a:gd name="T31" fmla="*/ 0 h 15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1520"/>
                <a:gd name="T50" fmla="*/ 432 w 432"/>
                <a:gd name="T51" fmla="*/ 1520 h 15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1520">
                  <a:moveTo>
                    <a:pt x="0" y="0"/>
                  </a:moveTo>
                  <a:lnTo>
                    <a:pt x="96" y="88"/>
                  </a:lnTo>
                  <a:lnTo>
                    <a:pt x="192" y="208"/>
                  </a:lnTo>
                  <a:lnTo>
                    <a:pt x="296" y="368"/>
                  </a:lnTo>
                  <a:lnTo>
                    <a:pt x="368" y="504"/>
                  </a:lnTo>
                  <a:lnTo>
                    <a:pt x="400" y="632"/>
                  </a:lnTo>
                  <a:lnTo>
                    <a:pt x="432" y="776"/>
                  </a:lnTo>
                  <a:lnTo>
                    <a:pt x="336" y="848"/>
                  </a:lnTo>
                  <a:lnTo>
                    <a:pt x="264" y="928"/>
                  </a:lnTo>
                  <a:lnTo>
                    <a:pt x="192" y="1040"/>
                  </a:lnTo>
                  <a:lnTo>
                    <a:pt x="128" y="1192"/>
                  </a:lnTo>
                  <a:lnTo>
                    <a:pt x="80" y="1352"/>
                  </a:lnTo>
                  <a:lnTo>
                    <a:pt x="48" y="1480"/>
                  </a:lnTo>
                  <a:lnTo>
                    <a:pt x="40" y="1520"/>
                  </a:lnTo>
                  <a:lnTo>
                    <a:pt x="0" y="1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7" name="Freeform 477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48 w 64"/>
                <a:gd name="T23" fmla="*/ 0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968"/>
                <a:gd name="T38" fmla="*/ 64 w 64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8" name="Freeform 478"/>
            <p:cNvSpPr>
              <a:spLocks/>
            </p:cNvSpPr>
            <p:nvPr/>
          </p:nvSpPr>
          <p:spPr bwMode="auto">
            <a:xfrm>
              <a:off x="5280" y="1944"/>
              <a:ext cx="64" cy="968"/>
            </a:xfrm>
            <a:custGeom>
              <a:avLst/>
              <a:gdLst>
                <a:gd name="T0" fmla="*/ 48 w 64"/>
                <a:gd name="T1" fmla="*/ 0 h 968"/>
                <a:gd name="T2" fmla="*/ 24 w 64"/>
                <a:gd name="T3" fmla="*/ 72 h 968"/>
                <a:gd name="T4" fmla="*/ 0 w 64"/>
                <a:gd name="T5" fmla="*/ 160 h 968"/>
                <a:gd name="T6" fmla="*/ 0 w 64"/>
                <a:gd name="T7" fmla="*/ 264 h 968"/>
                <a:gd name="T8" fmla="*/ 8 w 64"/>
                <a:gd name="T9" fmla="*/ 376 h 968"/>
                <a:gd name="T10" fmla="*/ 24 w 64"/>
                <a:gd name="T11" fmla="*/ 504 h 968"/>
                <a:gd name="T12" fmla="*/ 32 w 64"/>
                <a:gd name="T13" fmla="*/ 640 h 968"/>
                <a:gd name="T14" fmla="*/ 40 w 64"/>
                <a:gd name="T15" fmla="*/ 816 h 968"/>
                <a:gd name="T16" fmla="*/ 40 w 64"/>
                <a:gd name="T17" fmla="*/ 968 h 968"/>
                <a:gd name="T18" fmla="*/ 64 w 64"/>
                <a:gd name="T19" fmla="*/ 968 h 968"/>
                <a:gd name="T20" fmla="*/ 64 w 64"/>
                <a:gd name="T21" fmla="*/ 0 h 9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968"/>
                <a:gd name="T35" fmla="*/ 64 w 64"/>
                <a:gd name="T36" fmla="*/ 968 h 9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968">
                  <a:moveTo>
                    <a:pt x="48" y="0"/>
                  </a:moveTo>
                  <a:lnTo>
                    <a:pt x="24" y="72"/>
                  </a:lnTo>
                  <a:lnTo>
                    <a:pt x="0" y="160"/>
                  </a:lnTo>
                  <a:lnTo>
                    <a:pt x="0" y="264"/>
                  </a:lnTo>
                  <a:lnTo>
                    <a:pt x="8" y="376"/>
                  </a:lnTo>
                  <a:lnTo>
                    <a:pt x="24" y="504"/>
                  </a:lnTo>
                  <a:lnTo>
                    <a:pt x="32" y="640"/>
                  </a:lnTo>
                  <a:lnTo>
                    <a:pt x="40" y="816"/>
                  </a:lnTo>
                  <a:lnTo>
                    <a:pt x="40" y="968"/>
                  </a:lnTo>
                  <a:lnTo>
                    <a:pt x="64" y="968"/>
                  </a:lnTo>
                  <a:lnTo>
                    <a:pt x="6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99" name="Rectangle 479"/>
            <p:cNvSpPr>
              <a:spLocks noChangeArrowheads="1"/>
            </p:cNvSpPr>
            <p:nvPr/>
          </p:nvSpPr>
          <p:spPr bwMode="auto">
            <a:xfrm>
              <a:off x="4016" y="1592"/>
              <a:ext cx="1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  <a:latin typeface="Arial"/>
                  <a:cs typeface="Arial"/>
                </a:rPr>
                <a:t>L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00" name="Rectangle 480"/>
            <p:cNvSpPr>
              <a:spLocks noChangeArrowheads="1"/>
            </p:cNvSpPr>
            <p:nvPr/>
          </p:nvSpPr>
          <p:spPr bwMode="auto">
            <a:xfrm>
              <a:off x="2968" y="1936"/>
              <a:ext cx="1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6699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01" name="Rectangle 481"/>
            <p:cNvSpPr>
              <a:spLocks noChangeArrowheads="1"/>
            </p:cNvSpPr>
            <p:nvPr/>
          </p:nvSpPr>
          <p:spPr bwMode="auto">
            <a:xfrm>
              <a:off x="4304" y="207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202" name="Line 482"/>
            <p:cNvSpPr>
              <a:spLocks noChangeShapeType="1"/>
            </p:cNvSpPr>
            <p:nvPr/>
          </p:nvSpPr>
          <p:spPr bwMode="auto">
            <a:xfrm flipH="1">
              <a:off x="2932" y="2960"/>
              <a:ext cx="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3" name="Line 483"/>
            <p:cNvSpPr>
              <a:spLocks noChangeShapeType="1"/>
            </p:cNvSpPr>
            <p:nvPr/>
          </p:nvSpPr>
          <p:spPr bwMode="auto">
            <a:xfrm>
              <a:off x="2928" y="3016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4" name="Line 484"/>
            <p:cNvSpPr>
              <a:spLocks noChangeShapeType="1"/>
            </p:cNvSpPr>
            <p:nvPr/>
          </p:nvSpPr>
          <p:spPr bwMode="auto">
            <a:xfrm>
              <a:off x="2928" y="3072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5" name="Line 485"/>
            <p:cNvSpPr>
              <a:spLocks noChangeShapeType="1"/>
            </p:cNvSpPr>
            <p:nvPr/>
          </p:nvSpPr>
          <p:spPr bwMode="auto">
            <a:xfrm>
              <a:off x="5320" y="291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6" name="Line 486"/>
            <p:cNvSpPr>
              <a:spLocks noChangeShapeType="1"/>
            </p:cNvSpPr>
            <p:nvPr/>
          </p:nvSpPr>
          <p:spPr bwMode="auto">
            <a:xfrm>
              <a:off x="5320" y="296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7" name="Line 487"/>
            <p:cNvSpPr>
              <a:spLocks noChangeShapeType="1"/>
            </p:cNvSpPr>
            <p:nvPr/>
          </p:nvSpPr>
          <p:spPr bwMode="auto">
            <a:xfrm>
              <a:off x="5320" y="30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8" name="Rectangle 488"/>
            <p:cNvSpPr>
              <a:spLocks noChangeArrowheads="1"/>
            </p:cNvSpPr>
            <p:nvPr/>
          </p:nvSpPr>
          <p:spPr bwMode="auto">
            <a:xfrm>
              <a:off x="2900" y="1332"/>
              <a:ext cx="2448" cy="187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09" name="Line 489"/>
            <p:cNvSpPr>
              <a:spLocks noChangeShapeType="1"/>
            </p:cNvSpPr>
            <p:nvPr/>
          </p:nvSpPr>
          <p:spPr bwMode="auto">
            <a:xfrm>
              <a:off x="2880" y="2704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0" name="Line 490"/>
            <p:cNvSpPr>
              <a:spLocks noChangeShapeType="1"/>
            </p:cNvSpPr>
            <p:nvPr/>
          </p:nvSpPr>
          <p:spPr bwMode="auto">
            <a:xfrm>
              <a:off x="2880" y="2152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1" name="Line 491"/>
            <p:cNvSpPr>
              <a:spLocks noChangeShapeType="1"/>
            </p:cNvSpPr>
            <p:nvPr/>
          </p:nvSpPr>
          <p:spPr bwMode="auto">
            <a:xfrm>
              <a:off x="2880" y="1600"/>
              <a:ext cx="6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2" name="Oval 492"/>
            <p:cNvSpPr>
              <a:spLocks noChangeArrowheads="1"/>
            </p:cNvSpPr>
            <p:nvPr/>
          </p:nvSpPr>
          <p:spPr bwMode="auto">
            <a:xfrm>
              <a:off x="5264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3" name="Oval 493"/>
            <p:cNvSpPr>
              <a:spLocks noChangeArrowheads="1"/>
            </p:cNvSpPr>
            <p:nvPr/>
          </p:nvSpPr>
          <p:spPr bwMode="auto">
            <a:xfrm>
              <a:off x="3320" y="2200"/>
              <a:ext cx="32" cy="3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4" name="Rectangle 494"/>
            <p:cNvSpPr>
              <a:spLocks noChangeArrowheads="1"/>
            </p:cNvSpPr>
            <p:nvPr/>
          </p:nvSpPr>
          <p:spPr bwMode="auto">
            <a:xfrm>
              <a:off x="5344" y="2008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FF6600"/>
                  </a:solidFill>
                  <a:latin typeface="Arial"/>
                  <a:cs typeface="Arial"/>
                </a:rPr>
                <a:t>β</a:t>
              </a:r>
              <a:endParaRPr lang="en-US" i="0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47215" name="Rectangle 495"/>
            <p:cNvSpPr>
              <a:spLocks noChangeArrowheads="1"/>
            </p:cNvSpPr>
            <p:nvPr/>
          </p:nvSpPr>
          <p:spPr bwMode="auto">
            <a:xfrm>
              <a:off x="3254" y="1724"/>
              <a:ext cx="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>
                <a:latin typeface="Arial"/>
                <a:cs typeface="Arial"/>
              </a:endParaRPr>
            </a:p>
          </p:txBody>
        </p:sp>
        <p:sp>
          <p:nvSpPr>
            <p:cNvPr id="47216" name="Rectangle 496"/>
            <p:cNvSpPr>
              <a:spLocks noChangeArrowheads="1"/>
            </p:cNvSpPr>
            <p:nvPr/>
          </p:nvSpPr>
          <p:spPr bwMode="auto">
            <a:xfrm>
              <a:off x="3366" y="1724"/>
              <a:ext cx="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/>
                  <a:cs typeface="Arial"/>
                </a:rPr>
                <a:t>+ 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217" name="Rectangle 497"/>
            <p:cNvSpPr>
              <a:spLocks noChangeArrowheads="1"/>
            </p:cNvSpPr>
            <p:nvPr/>
          </p:nvSpPr>
          <p:spPr bwMode="auto">
            <a:xfrm>
              <a:off x="3490" y="1722"/>
              <a:ext cx="1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Arial"/>
                  <a:cs typeface="Arial"/>
                </a:rPr>
                <a:t>α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18" name="Rectangle 498"/>
            <p:cNvSpPr>
              <a:spLocks noChangeArrowheads="1"/>
            </p:cNvSpPr>
            <p:nvPr/>
          </p:nvSpPr>
          <p:spPr bwMode="auto">
            <a:xfrm>
              <a:off x="4204" y="2246"/>
              <a:ext cx="4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183</a:t>
              </a:r>
              <a:r>
                <a:rPr lang="en-US" sz="1800" i="0">
                  <a:solidFill>
                    <a:srgbClr val="990099"/>
                  </a:solidFill>
                  <a:latin typeface="Arial"/>
                  <a:ea typeface="Arial" charset="0"/>
                  <a:cs typeface="Arial"/>
                </a:rPr>
                <a:t>ºC</a:t>
              </a:r>
              <a:endParaRPr lang="en-US" i="0">
                <a:latin typeface="Arial"/>
                <a:ea typeface="Arial" charset="0"/>
                <a:cs typeface="Arial"/>
              </a:endParaRPr>
            </a:p>
          </p:txBody>
        </p:sp>
      </p:grp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533400" y="882754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>
                <a:latin typeface="Arial"/>
                <a:cs typeface="Arial"/>
              </a:rPr>
              <a:t>•  For a 40 wt% Sn-60 wt% </a:t>
            </a:r>
            <a:r>
              <a:rPr lang="en-US" i="0" dirty="0" err="1">
                <a:latin typeface="Arial"/>
                <a:cs typeface="Arial"/>
              </a:rPr>
              <a:t>Pb</a:t>
            </a:r>
            <a:r>
              <a:rPr lang="en-US" i="0" dirty="0">
                <a:latin typeface="Arial"/>
                <a:cs typeface="Arial"/>
              </a:rPr>
              <a:t> alloy at </a:t>
            </a:r>
            <a:r>
              <a:rPr lang="en-US" i="0" dirty="0" smtClean="0">
                <a:latin typeface="Arial"/>
                <a:cs typeface="Arial"/>
              </a:rPr>
              <a:t>220</a:t>
            </a:r>
            <a:r>
              <a:rPr lang="en-US" i="0" dirty="0" smtClean="0">
                <a:latin typeface="Arial"/>
                <a:ea typeface="Arial" charset="0"/>
                <a:cs typeface="Arial"/>
              </a:rPr>
              <a:t>ºC</a:t>
            </a:r>
            <a:endParaRPr lang="en-US" sz="2200" i="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4711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 charset="-128"/>
                <a:cs typeface="Arial"/>
              </a:rPr>
              <a:t>EX 2:  Pb-Sn Eutectic System</a:t>
            </a:r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678531" y="3379282"/>
            <a:ext cx="3009900" cy="762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 smtClean="0">
                <a:latin typeface="Arial"/>
                <a:cs typeface="Arial"/>
              </a:rPr>
              <a:t>the </a:t>
            </a:r>
            <a:r>
              <a:rPr lang="en-US" sz="2200" i="0" dirty="0">
                <a:latin typeface="Arial"/>
                <a:cs typeface="Arial"/>
              </a:rPr>
              <a:t>relative amount</a:t>
            </a:r>
            <a:br>
              <a:rPr lang="en-US" sz="2200" i="0" dirty="0">
                <a:latin typeface="Arial"/>
                <a:cs typeface="Arial"/>
              </a:rPr>
            </a:br>
            <a:r>
              <a:rPr lang="en-US" sz="2200" i="0" dirty="0">
                <a:latin typeface="Arial"/>
                <a:cs typeface="Arial"/>
              </a:rPr>
              <a:t>    of each phase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3263" y="4227513"/>
            <a:ext cx="2782887" cy="1435100"/>
            <a:chOff x="351" y="1120"/>
            <a:chExt cx="1753" cy="904"/>
          </a:xfrm>
        </p:grpSpPr>
        <p:sp>
          <p:nvSpPr>
            <p:cNvPr id="47154" name="Rectangle 11"/>
            <p:cNvSpPr>
              <a:spLocks noChangeArrowheads="1"/>
            </p:cNvSpPr>
            <p:nvPr/>
          </p:nvSpPr>
          <p:spPr bwMode="auto">
            <a:xfrm>
              <a:off x="351" y="1258"/>
              <a:ext cx="19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Arial"/>
                  <a:cs typeface="Arial"/>
                </a:rPr>
                <a:t>W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47155" name="Rectangle 12"/>
            <p:cNvSpPr>
              <a:spLocks noChangeArrowheads="1"/>
            </p:cNvSpPr>
            <p:nvPr/>
          </p:nvSpPr>
          <p:spPr bwMode="auto">
            <a:xfrm>
              <a:off x="503" y="1298"/>
              <a:ext cx="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a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56" name="Rectangle 13"/>
            <p:cNvSpPr>
              <a:spLocks noChangeArrowheads="1"/>
            </p:cNvSpPr>
            <p:nvPr/>
          </p:nvSpPr>
          <p:spPr bwMode="auto">
            <a:xfrm>
              <a:off x="632" y="1261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57" name="Rectangle 14"/>
            <p:cNvSpPr>
              <a:spLocks noChangeArrowheads="1"/>
            </p:cNvSpPr>
            <p:nvPr/>
          </p:nvSpPr>
          <p:spPr bwMode="auto">
            <a:xfrm>
              <a:off x="802" y="1120"/>
              <a:ext cx="5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Arial"/>
                  <a:cs typeface="Arial"/>
                </a:rPr>
                <a:t>C</a:t>
              </a:r>
              <a:r>
                <a:rPr lang="en-US" sz="2000" baseline="-2500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L</a:t>
              </a:r>
              <a:r>
                <a:rPr lang="en-US" sz="200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- C</a:t>
              </a:r>
              <a:r>
                <a:rPr lang="en-US" sz="2000" i="0" baseline="-2500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0</a:t>
              </a:r>
              <a:endParaRPr lang="en-US" sz="2000">
                <a:latin typeface="Arial"/>
                <a:cs typeface="Arial"/>
              </a:endParaRPr>
            </a:p>
          </p:txBody>
        </p:sp>
        <p:sp>
          <p:nvSpPr>
            <p:cNvPr id="47158" name="Rectangle 15"/>
            <p:cNvSpPr>
              <a:spLocks noChangeArrowheads="1"/>
            </p:cNvSpPr>
            <p:nvPr/>
          </p:nvSpPr>
          <p:spPr bwMode="auto">
            <a:xfrm>
              <a:off x="802" y="1356"/>
              <a:ext cx="5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Arial"/>
                  <a:cs typeface="Arial"/>
                </a:rPr>
                <a:t>C</a:t>
              </a:r>
              <a:r>
                <a:rPr lang="en-US" sz="2000" baseline="-2500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L</a:t>
              </a:r>
              <a:r>
                <a:rPr lang="en-US" sz="2000" dirty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- </a:t>
              </a:r>
              <a:r>
                <a:rPr lang="en-US" sz="2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C</a:t>
              </a:r>
              <a:r>
                <a:rPr lang="en-US" sz="2000" i="0" baseline="-25000" dirty="0" smtClean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000" i="0" baseline="-25000" dirty="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7159" name="Line 16"/>
            <p:cNvSpPr>
              <a:spLocks noChangeShapeType="1"/>
            </p:cNvSpPr>
            <p:nvPr/>
          </p:nvSpPr>
          <p:spPr bwMode="auto">
            <a:xfrm>
              <a:off x="784" y="1340"/>
              <a:ext cx="555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60" name="Rectangle 17"/>
            <p:cNvSpPr>
              <a:spLocks noChangeArrowheads="1"/>
            </p:cNvSpPr>
            <p:nvPr/>
          </p:nvSpPr>
          <p:spPr bwMode="auto">
            <a:xfrm>
              <a:off x="1388" y="1257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61" name="Rectangle 18"/>
            <p:cNvSpPr>
              <a:spLocks noChangeArrowheads="1"/>
            </p:cNvSpPr>
            <p:nvPr/>
          </p:nvSpPr>
          <p:spPr bwMode="auto">
            <a:xfrm>
              <a:off x="1567" y="1125"/>
              <a:ext cx="5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46</a:t>
              </a:r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- 40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62" name="Rectangle 19"/>
            <p:cNvSpPr>
              <a:spLocks noChangeArrowheads="1"/>
            </p:cNvSpPr>
            <p:nvPr/>
          </p:nvSpPr>
          <p:spPr bwMode="auto">
            <a:xfrm>
              <a:off x="1567" y="1361"/>
              <a:ext cx="5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46</a:t>
              </a:r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  <a:sym typeface="Symbol" charset="2"/>
                </a:rPr>
                <a:t> - 17</a:t>
              </a:r>
              <a:endParaRPr lang="en-US" sz="2000" i="0" baseline="-2500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7163" name="Line 20"/>
            <p:cNvSpPr>
              <a:spLocks noChangeShapeType="1"/>
            </p:cNvSpPr>
            <p:nvPr/>
          </p:nvSpPr>
          <p:spPr bwMode="auto">
            <a:xfrm>
              <a:off x="1549" y="1345"/>
              <a:ext cx="555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64" name="Rectangle 21"/>
            <p:cNvSpPr>
              <a:spLocks noChangeArrowheads="1"/>
            </p:cNvSpPr>
            <p:nvPr/>
          </p:nvSpPr>
          <p:spPr bwMode="auto">
            <a:xfrm>
              <a:off x="634" y="1737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65" name="Rectangle 22"/>
            <p:cNvSpPr>
              <a:spLocks noChangeArrowheads="1"/>
            </p:cNvSpPr>
            <p:nvPr/>
          </p:nvSpPr>
          <p:spPr bwMode="auto">
            <a:xfrm>
              <a:off x="813" y="1596"/>
              <a:ext cx="1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 6</a:t>
              </a:r>
              <a:endParaRPr lang="en-US" sz="2000" i="0">
                <a:latin typeface="Arial"/>
                <a:cs typeface="Arial"/>
              </a:endParaRPr>
            </a:p>
          </p:txBody>
        </p:sp>
        <p:sp>
          <p:nvSpPr>
            <p:cNvPr id="47166" name="Rectangle 23"/>
            <p:cNvSpPr>
              <a:spLocks noChangeArrowheads="1"/>
            </p:cNvSpPr>
            <p:nvPr/>
          </p:nvSpPr>
          <p:spPr bwMode="auto">
            <a:xfrm>
              <a:off x="813" y="183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29</a:t>
              </a:r>
              <a:endParaRPr lang="en-US" sz="2000" i="0" baseline="-25000">
                <a:solidFill>
                  <a:srgbClr val="0033CC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7167" name="Line 24"/>
            <p:cNvSpPr>
              <a:spLocks noChangeShapeType="1"/>
            </p:cNvSpPr>
            <p:nvPr/>
          </p:nvSpPr>
          <p:spPr bwMode="auto">
            <a:xfrm>
              <a:off x="795" y="1816"/>
              <a:ext cx="244" cy="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68" name="Rectangle 25"/>
            <p:cNvSpPr>
              <a:spLocks noChangeArrowheads="1"/>
            </p:cNvSpPr>
            <p:nvPr/>
          </p:nvSpPr>
          <p:spPr bwMode="auto">
            <a:xfrm>
              <a:off x="1123" y="1741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33CC"/>
                  </a:solidFill>
                  <a:latin typeface="Arial"/>
                  <a:cs typeface="Arial"/>
                </a:rPr>
                <a:t>= 0.21</a:t>
              </a:r>
            </a:p>
          </p:txBody>
        </p:sp>
      </p:grpSp>
      <p:grpSp>
        <p:nvGrpSpPr>
          <p:cNvPr id="4" name="Group 384"/>
          <p:cNvGrpSpPr>
            <a:grpSpLocks/>
          </p:cNvGrpSpPr>
          <p:nvPr/>
        </p:nvGrpSpPr>
        <p:grpSpPr bwMode="auto">
          <a:xfrm>
            <a:off x="723900" y="5829300"/>
            <a:ext cx="3152776" cy="682625"/>
            <a:chOff x="456" y="3411"/>
            <a:chExt cx="1986" cy="430"/>
          </a:xfrm>
        </p:grpSpPr>
        <p:sp>
          <p:nvSpPr>
            <p:cNvPr id="47143" name="Rectangle 27"/>
            <p:cNvSpPr>
              <a:spLocks noChangeArrowheads="1"/>
            </p:cNvSpPr>
            <p:nvPr/>
          </p:nvSpPr>
          <p:spPr bwMode="auto">
            <a:xfrm>
              <a:off x="456" y="3549"/>
              <a:ext cx="2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Arial"/>
                  <a:cs typeface="Arial"/>
                </a:rPr>
                <a:t>W</a:t>
              </a:r>
              <a:r>
                <a:rPr lang="en-US" sz="2200" baseline="-210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 sz="200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47144" name="Rectangle 28"/>
            <p:cNvSpPr>
              <a:spLocks noChangeArrowheads="1"/>
            </p:cNvSpPr>
            <p:nvPr/>
          </p:nvSpPr>
          <p:spPr bwMode="auto">
            <a:xfrm>
              <a:off x="608" y="3589"/>
              <a:ext cx="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00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47145" name="Rectangle 29"/>
            <p:cNvSpPr>
              <a:spLocks noChangeArrowheads="1"/>
            </p:cNvSpPr>
            <p:nvPr/>
          </p:nvSpPr>
          <p:spPr bwMode="auto">
            <a:xfrm>
              <a:off x="737" y="3552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46" name="Rectangle 30"/>
            <p:cNvSpPr>
              <a:spLocks noChangeArrowheads="1"/>
            </p:cNvSpPr>
            <p:nvPr/>
          </p:nvSpPr>
          <p:spPr bwMode="auto">
            <a:xfrm>
              <a:off x="907" y="3411"/>
              <a:ext cx="5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CC00"/>
                  </a:solidFill>
                  <a:latin typeface="Arial"/>
                  <a:cs typeface="Arial"/>
                </a:rPr>
                <a:t>C</a:t>
              </a:r>
              <a:r>
                <a:rPr lang="en-US" sz="2000" i="0" baseline="-25000" dirty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0</a:t>
              </a:r>
              <a:r>
                <a:rPr lang="en-US" sz="2000" dirty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 - </a:t>
              </a:r>
              <a:r>
                <a:rPr lang="en-US" sz="2000" dirty="0" smtClean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C</a:t>
              </a:r>
              <a:r>
                <a:rPr lang="en-US" sz="2000" i="0" baseline="-25000" dirty="0" smtClean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000" i="0" dirty="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47147" name="Rectangle 31"/>
            <p:cNvSpPr>
              <a:spLocks noChangeArrowheads="1"/>
            </p:cNvSpPr>
            <p:nvPr/>
          </p:nvSpPr>
          <p:spPr bwMode="auto">
            <a:xfrm>
              <a:off x="907" y="3647"/>
              <a:ext cx="5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CC00"/>
                  </a:solidFill>
                  <a:latin typeface="Arial"/>
                  <a:cs typeface="Arial"/>
                </a:rPr>
                <a:t>C</a:t>
              </a:r>
              <a:r>
                <a:rPr lang="en-US" sz="2000" baseline="-25000" dirty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L</a:t>
              </a:r>
              <a:r>
                <a:rPr lang="en-US" sz="2000" dirty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 - </a:t>
              </a:r>
              <a:r>
                <a:rPr lang="en-US" sz="2000" dirty="0" smtClean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C</a:t>
              </a:r>
              <a:r>
                <a:rPr lang="en-US" sz="2000" baseline="-25000" dirty="0" smtClean="0">
                  <a:solidFill>
                    <a:srgbClr val="00CC00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sz="2000" baseline="-25000" dirty="0">
                <a:solidFill>
                  <a:srgbClr val="00CC00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7148" name="Line 32"/>
            <p:cNvSpPr>
              <a:spLocks noChangeShapeType="1"/>
            </p:cNvSpPr>
            <p:nvPr/>
          </p:nvSpPr>
          <p:spPr bwMode="auto">
            <a:xfrm>
              <a:off x="889" y="3631"/>
              <a:ext cx="555" cy="1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49" name="Rectangle 33"/>
            <p:cNvSpPr>
              <a:spLocks noChangeArrowheads="1"/>
            </p:cNvSpPr>
            <p:nvPr/>
          </p:nvSpPr>
          <p:spPr bwMode="auto">
            <a:xfrm>
              <a:off x="1493" y="3548"/>
              <a:ext cx="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00"/>
                  </a:solidFill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7150" name="Rectangle 34"/>
            <p:cNvSpPr>
              <a:spLocks noChangeArrowheads="1"/>
            </p:cNvSpPr>
            <p:nvPr/>
          </p:nvSpPr>
          <p:spPr bwMode="auto">
            <a:xfrm>
              <a:off x="1678" y="341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00"/>
                  </a:solidFill>
                  <a:latin typeface="Arial"/>
                  <a:cs typeface="Arial"/>
                </a:rPr>
                <a:t>23</a:t>
              </a:r>
            </a:p>
          </p:txBody>
        </p:sp>
        <p:sp>
          <p:nvSpPr>
            <p:cNvPr id="47151" name="Rectangle 35"/>
            <p:cNvSpPr>
              <a:spLocks noChangeArrowheads="1"/>
            </p:cNvSpPr>
            <p:nvPr/>
          </p:nvSpPr>
          <p:spPr bwMode="auto">
            <a:xfrm>
              <a:off x="1678" y="36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00"/>
                  </a:solidFill>
                  <a:latin typeface="Arial"/>
                  <a:cs typeface="Arial"/>
                </a:rPr>
                <a:t>29</a:t>
              </a:r>
              <a:endParaRPr lang="en-US" sz="2000" i="0" baseline="-25000">
                <a:solidFill>
                  <a:srgbClr val="00CC00"/>
                </a:solidFill>
                <a:latin typeface="Arial"/>
                <a:cs typeface="Arial"/>
                <a:sym typeface="Symbol" charset="2"/>
              </a:endParaRPr>
            </a:p>
          </p:txBody>
        </p:sp>
        <p:sp>
          <p:nvSpPr>
            <p:cNvPr id="47152" name="Line 36"/>
            <p:cNvSpPr>
              <a:spLocks noChangeShapeType="1"/>
            </p:cNvSpPr>
            <p:nvPr/>
          </p:nvSpPr>
          <p:spPr bwMode="auto">
            <a:xfrm>
              <a:off x="1660" y="3631"/>
              <a:ext cx="244" cy="1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53" name="Rectangle 37"/>
            <p:cNvSpPr>
              <a:spLocks noChangeArrowheads="1"/>
            </p:cNvSpPr>
            <p:nvPr/>
          </p:nvSpPr>
          <p:spPr bwMode="auto">
            <a:xfrm>
              <a:off x="1988" y="3556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CC00"/>
                  </a:solidFill>
                  <a:latin typeface="Arial"/>
                  <a:cs typeface="Arial"/>
                </a:rPr>
                <a:t>= 0.79</a:t>
              </a:r>
            </a:p>
          </p:txBody>
        </p:sp>
      </p:grpSp>
      <p:sp>
        <p:nvSpPr>
          <p:cNvPr id="47116" name="Rectangle 366"/>
          <p:cNvSpPr>
            <a:spLocks noChangeArrowheads="1"/>
          </p:cNvSpPr>
          <p:nvPr/>
        </p:nvSpPr>
        <p:spPr bwMode="auto">
          <a:xfrm>
            <a:off x="5915025" y="5114925"/>
            <a:ext cx="419100" cy="276225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499"/>
          <p:cNvGrpSpPr>
            <a:grpSpLocks/>
          </p:cNvGrpSpPr>
          <p:nvPr/>
        </p:nvGrpSpPr>
        <p:grpSpPr bwMode="auto">
          <a:xfrm>
            <a:off x="6019800" y="3233738"/>
            <a:ext cx="292100" cy="2619375"/>
            <a:chOff x="3792" y="2037"/>
            <a:chExt cx="184" cy="1650"/>
          </a:xfrm>
        </p:grpSpPr>
        <p:sp>
          <p:nvSpPr>
            <p:cNvPr id="47140" name="Line 368"/>
            <p:cNvSpPr>
              <a:spLocks noChangeShapeType="1"/>
            </p:cNvSpPr>
            <p:nvPr/>
          </p:nvSpPr>
          <p:spPr bwMode="auto">
            <a:xfrm flipH="1">
              <a:off x="3881" y="2037"/>
              <a:ext cx="1" cy="1179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41" name="Rectangle 369"/>
            <p:cNvSpPr>
              <a:spLocks noChangeArrowheads="1"/>
            </p:cNvSpPr>
            <p:nvPr/>
          </p:nvSpPr>
          <p:spPr bwMode="auto">
            <a:xfrm>
              <a:off x="3792" y="3224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990099"/>
                  </a:solidFill>
                  <a:latin typeface="Arial"/>
                  <a:cs typeface="Arial"/>
                </a:rPr>
                <a:t>40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42" name="Rectangle 370"/>
            <p:cNvSpPr>
              <a:spLocks noChangeArrowheads="1"/>
            </p:cNvSpPr>
            <p:nvPr/>
          </p:nvSpPr>
          <p:spPr bwMode="auto">
            <a:xfrm>
              <a:off x="3792" y="3360"/>
              <a:ext cx="1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990099"/>
                  </a:solidFill>
                  <a:latin typeface="Arial"/>
                  <a:cs typeface="Arial"/>
                </a:rPr>
                <a:t>C</a:t>
              </a:r>
              <a:r>
                <a:rPr lang="en-US" sz="2200" i="0" baseline="-20000">
                  <a:solidFill>
                    <a:srgbClr val="990099"/>
                  </a:solidFill>
                  <a:latin typeface="Arial"/>
                  <a:cs typeface="Arial"/>
                </a:rPr>
                <a:t>0</a:t>
              </a:r>
              <a:endParaRPr lang="en-US" baseline="-20000">
                <a:solidFill>
                  <a:srgbClr val="990099"/>
                </a:solidFill>
                <a:latin typeface="Arial"/>
                <a:cs typeface="Arial"/>
              </a:endParaRPr>
            </a:p>
            <a:p>
              <a:endParaRPr lang="en-US" i="0" baseline="-20000">
                <a:solidFill>
                  <a:srgbClr val="990099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389"/>
          <p:cNvGrpSpPr>
            <a:grpSpLocks/>
          </p:cNvGrpSpPr>
          <p:nvPr/>
        </p:nvGrpSpPr>
        <p:grpSpPr bwMode="auto">
          <a:xfrm>
            <a:off x="6372225" y="3222625"/>
            <a:ext cx="396875" cy="2620963"/>
            <a:chOff x="4014" y="2030"/>
            <a:chExt cx="250" cy="1651"/>
          </a:xfrm>
        </p:grpSpPr>
        <p:sp>
          <p:nvSpPr>
            <p:cNvPr id="47137" name="Rectangle 373"/>
            <p:cNvSpPr>
              <a:spLocks noChangeArrowheads="1"/>
            </p:cNvSpPr>
            <p:nvPr/>
          </p:nvSpPr>
          <p:spPr bwMode="auto">
            <a:xfrm>
              <a:off x="4018" y="3218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CC00"/>
                  </a:solidFill>
                  <a:latin typeface="Arial"/>
                  <a:cs typeface="Arial"/>
                </a:rPr>
                <a:t>46</a:t>
              </a:r>
              <a:endParaRPr lang="en-US" i="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47138" name="Line 374"/>
            <p:cNvSpPr>
              <a:spLocks noChangeShapeType="1"/>
            </p:cNvSpPr>
            <p:nvPr/>
          </p:nvSpPr>
          <p:spPr bwMode="auto">
            <a:xfrm>
              <a:off x="4052" y="2030"/>
              <a:ext cx="1" cy="1172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9" name="Rectangle 375"/>
            <p:cNvSpPr>
              <a:spLocks noChangeArrowheads="1"/>
            </p:cNvSpPr>
            <p:nvPr/>
          </p:nvSpPr>
          <p:spPr bwMode="auto">
            <a:xfrm>
              <a:off x="4014" y="3354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CC00"/>
                  </a:solidFill>
                  <a:latin typeface="Arial"/>
                  <a:cs typeface="Arial"/>
                </a:rPr>
                <a:t>C</a:t>
              </a:r>
              <a:r>
                <a:rPr lang="en-US" sz="2200" baseline="-20000">
                  <a:solidFill>
                    <a:srgbClr val="00CC00"/>
                  </a:solidFill>
                  <a:latin typeface="Arial"/>
                  <a:cs typeface="Arial"/>
                </a:rPr>
                <a:t>L</a:t>
              </a:r>
              <a:endParaRPr lang="en-US" baseline="-20000">
                <a:solidFill>
                  <a:srgbClr val="00CC00"/>
                </a:solidFill>
                <a:latin typeface="Arial"/>
                <a:cs typeface="Arial"/>
              </a:endParaRPr>
            </a:p>
            <a:p>
              <a:endParaRPr lang="en-US" i="0" baseline="-20000">
                <a:solidFill>
                  <a:srgbClr val="CC33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387"/>
          <p:cNvGrpSpPr>
            <a:grpSpLocks/>
          </p:cNvGrpSpPr>
          <p:nvPr/>
        </p:nvGrpSpPr>
        <p:grpSpPr bwMode="auto">
          <a:xfrm>
            <a:off x="4968875" y="3241675"/>
            <a:ext cx="457200" cy="2592388"/>
            <a:chOff x="3130" y="2042"/>
            <a:chExt cx="288" cy="1633"/>
          </a:xfrm>
        </p:grpSpPr>
        <p:sp>
          <p:nvSpPr>
            <p:cNvPr id="47134" name="Rectangle 371"/>
            <p:cNvSpPr>
              <a:spLocks noChangeArrowheads="1"/>
            </p:cNvSpPr>
            <p:nvPr/>
          </p:nvSpPr>
          <p:spPr bwMode="auto">
            <a:xfrm>
              <a:off x="3130" y="3212"/>
              <a:ext cx="1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CC"/>
                  </a:solidFill>
                  <a:latin typeface="Arial"/>
                  <a:cs typeface="Arial"/>
                </a:rPr>
                <a:t>17</a:t>
              </a:r>
              <a:endParaRPr lang="en-US" i="0">
                <a:latin typeface="Arial"/>
                <a:cs typeface="Arial"/>
              </a:endParaRPr>
            </a:p>
          </p:txBody>
        </p:sp>
        <p:sp>
          <p:nvSpPr>
            <p:cNvPr id="47135" name="Rectangle 372"/>
            <p:cNvSpPr>
              <a:spLocks noChangeArrowheads="1"/>
            </p:cNvSpPr>
            <p:nvPr/>
          </p:nvSpPr>
          <p:spPr bwMode="auto">
            <a:xfrm>
              <a:off x="3168" y="3348"/>
              <a:ext cx="2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Arial"/>
                  <a:cs typeface="Arial"/>
                </a:rPr>
                <a:t>C</a:t>
              </a:r>
              <a:r>
                <a:rPr lang="en-US" i="0" baseline="-20000" dirty="0" smtClean="0">
                  <a:solidFill>
                    <a:schemeClr val="accent2"/>
                  </a:solidFill>
                  <a:latin typeface="Arial"/>
                  <a:cs typeface="Arial"/>
                  <a:sym typeface="Symbol" charset="2"/>
                </a:rPr>
                <a:t>α</a:t>
              </a:r>
              <a:endParaRPr lang="en-US" i="0" baseline="-20000" dirty="0" smtClean="0">
                <a:solidFill>
                  <a:schemeClr val="accent2"/>
                </a:solidFill>
                <a:latin typeface="Arial"/>
                <a:cs typeface="Arial"/>
              </a:endParaRPr>
            </a:p>
            <a:p>
              <a:endParaRPr lang="en-US" i="0" baseline="-200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47136" name="Line 380"/>
            <p:cNvSpPr>
              <a:spLocks noChangeShapeType="1"/>
            </p:cNvSpPr>
            <p:nvPr/>
          </p:nvSpPr>
          <p:spPr bwMode="auto">
            <a:xfrm>
              <a:off x="3296" y="2042"/>
              <a:ext cx="1" cy="116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385"/>
          <p:cNvGrpSpPr>
            <a:grpSpLocks/>
          </p:cNvGrpSpPr>
          <p:nvPr/>
        </p:nvGrpSpPr>
        <p:grpSpPr bwMode="auto">
          <a:xfrm>
            <a:off x="4162425" y="3041655"/>
            <a:ext cx="4305300" cy="276226"/>
            <a:chOff x="2622" y="1916"/>
            <a:chExt cx="2712" cy="174"/>
          </a:xfrm>
        </p:grpSpPr>
        <p:sp>
          <p:nvSpPr>
            <p:cNvPr id="47132" name="Line 379"/>
            <p:cNvSpPr>
              <a:spLocks noChangeShapeType="1"/>
            </p:cNvSpPr>
            <p:nvPr/>
          </p:nvSpPr>
          <p:spPr bwMode="auto">
            <a:xfrm flipV="1">
              <a:off x="2880" y="2022"/>
              <a:ext cx="245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7133" name="Rectangle 381"/>
            <p:cNvSpPr>
              <a:spLocks noChangeArrowheads="1"/>
            </p:cNvSpPr>
            <p:nvPr/>
          </p:nvSpPr>
          <p:spPr bwMode="auto">
            <a:xfrm>
              <a:off x="2622" y="1916"/>
              <a:ext cx="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CC00CC"/>
                  </a:solidFill>
                  <a:latin typeface="Arial"/>
                  <a:cs typeface="Arial"/>
                </a:rPr>
                <a:t>220</a:t>
              </a:r>
              <a:endParaRPr lang="en-US" i="0">
                <a:solidFill>
                  <a:srgbClr val="CC00CC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 388"/>
          <p:cNvGrpSpPr>
            <a:grpSpLocks/>
          </p:cNvGrpSpPr>
          <p:nvPr/>
        </p:nvGrpSpPr>
        <p:grpSpPr bwMode="auto">
          <a:xfrm>
            <a:off x="6178561" y="3216275"/>
            <a:ext cx="287338" cy="311150"/>
            <a:chOff x="3892" y="2026"/>
            <a:chExt cx="181" cy="196"/>
          </a:xfrm>
        </p:grpSpPr>
        <p:sp>
          <p:nvSpPr>
            <p:cNvPr id="47130" name="Rectangle 377"/>
            <p:cNvSpPr>
              <a:spLocks noChangeArrowheads="1"/>
            </p:cNvSpPr>
            <p:nvPr/>
          </p:nvSpPr>
          <p:spPr bwMode="auto">
            <a:xfrm>
              <a:off x="3926" y="2028"/>
              <a:ext cx="1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  <a:latin typeface="Arial"/>
                  <a:cs typeface="Arial"/>
                </a:rPr>
                <a:t>S</a:t>
              </a:r>
              <a:endParaRPr lang="en-US" sz="1800">
                <a:solidFill>
                  <a:srgbClr val="00CC00"/>
                </a:solidFill>
                <a:latin typeface="Arial"/>
                <a:cs typeface="Arial"/>
              </a:endParaRPr>
            </a:p>
          </p:txBody>
        </p:sp>
        <p:sp>
          <p:nvSpPr>
            <p:cNvPr id="47131" name="Line 382"/>
            <p:cNvSpPr>
              <a:spLocks noChangeShapeType="1"/>
            </p:cNvSpPr>
            <p:nvPr/>
          </p:nvSpPr>
          <p:spPr bwMode="auto">
            <a:xfrm>
              <a:off x="3892" y="2026"/>
              <a:ext cx="156" cy="1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0" name="Group 386"/>
          <p:cNvGrpSpPr>
            <a:grpSpLocks/>
          </p:cNvGrpSpPr>
          <p:nvPr/>
        </p:nvGrpSpPr>
        <p:grpSpPr bwMode="auto">
          <a:xfrm>
            <a:off x="5232400" y="3209925"/>
            <a:ext cx="962025" cy="307975"/>
            <a:chOff x="3296" y="2022"/>
            <a:chExt cx="606" cy="194"/>
          </a:xfrm>
        </p:grpSpPr>
        <p:sp>
          <p:nvSpPr>
            <p:cNvPr id="47128" name="Rectangle 376"/>
            <p:cNvSpPr>
              <a:spLocks noChangeArrowheads="1"/>
            </p:cNvSpPr>
            <p:nvPr/>
          </p:nvSpPr>
          <p:spPr bwMode="auto">
            <a:xfrm>
              <a:off x="3522" y="2022"/>
              <a:ext cx="15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33CC"/>
                  </a:solidFill>
                  <a:latin typeface="Arial"/>
                  <a:cs typeface="Arial"/>
                </a:rPr>
                <a:t>R</a:t>
              </a:r>
              <a:endParaRPr lang="en-US" sz="1800">
                <a:latin typeface="Arial"/>
                <a:cs typeface="Arial"/>
              </a:endParaRPr>
            </a:p>
          </p:txBody>
        </p:sp>
        <p:sp>
          <p:nvSpPr>
            <p:cNvPr id="47129" name="Line 378"/>
            <p:cNvSpPr>
              <a:spLocks noChangeShapeType="1"/>
            </p:cNvSpPr>
            <p:nvPr/>
          </p:nvSpPr>
          <p:spPr bwMode="auto">
            <a:xfrm>
              <a:off x="3296" y="2026"/>
              <a:ext cx="606" cy="1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41375" name="Oval 383"/>
          <p:cNvSpPr>
            <a:spLocks noChangeArrowheads="1"/>
          </p:cNvSpPr>
          <p:nvPr/>
        </p:nvSpPr>
        <p:spPr bwMode="auto">
          <a:xfrm>
            <a:off x="6107113" y="3152775"/>
            <a:ext cx="114300" cy="127000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41546" name="Rectangle 554"/>
          <p:cNvSpPr>
            <a:spLocks noChangeArrowheads="1"/>
          </p:cNvSpPr>
          <p:nvPr/>
        </p:nvSpPr>
        <p:spPr bwMode="auto">
          <a:xfrm>
            <a:off x="689878" y="2234222"/>
            <a:ext cx="2018679" cy="40011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CC00"/>
                </a:solidFill>
                <a:latin typeface="Arial"/>
                <a:cs typeface="Arial"/>
              </a:rPr>
              <a:t>C</a:t>
            </a:r>
            <a:r>
              <a:rPr lang="en-US" sz="2200" baseline="-25000" dirty="0">
                <a:solidFill>
                  <a:srgbClr val="00CC00"/>
                </a:solidFill>
                <a:latin typeface="Arial"/>
                <a:cs typeface="Arial"/>
              </a:rPr>
              <a:t>L</a:t>
            </a:r>
            <a:r>
              <a:rPr lang="en-US" sz="2000" i="0" dirty="0">
                <a:solidFill>
                  <a:srgbClr val="00CC00"/>
                </a:solidFill>
                <a:latin typeface="Arial"/>
                <a:cs typeface="Arial"/>
              </a:rPr>
              <a:t> = 46 wt% </a:t>
            </a:r>
            <a:r>
              <a:rPr lang="en-US" sz="2000" i="0" dirty="0" err="1">
                <a:solidFill>
                  <a:srgbClr val="00CC00"/>
                </a:solidFill>
                <a:latin typeface="Arial"/>
                <a:cs typeface="Arial"/>
              </a:rPr>
              <a:t>Sn</a:t>
            </a:r>
            <a:endParaRPr lang="en-US" sz="2000" i="0" dirty="0">
              <a:solidFill>
                <a:srgbClr val="00CC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545" grpId="0" autoUpdateAnimBg="0"/>
      <p:bldP spid="341001" grpId="0" autoUpdateAnimBg="0"/>
      <p:bldP spid="341375" grpId="0" animBg="1"/>
      <p:bldP spid="34154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ea typeface="ＭＳ Ｐゴシック" charset="-128"/>
                <a:cs typeface="ＭＳ Ｐゴシック" charset="-128"/>
              </a:rPr>
              <a:t>Isomorphous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 Binary Phase Diagram</a:t>
            </a:r>
          </a:p>
        </p:txBody>
      </p:sp>
      <p:sp>
        <p:nvSpPr>
          <p:cNvPr id="26630" name="Rectangle 73"/>
          <p:cNvSpPr>
            <a:spLocks noChangeArrowheads="1"/>
          </p:cNvSpPr>
          <p:nvPr/>
        </p:nvSpPr>
        <p:spPr bwMode="auto">
          <a:xfrm>
            <a:off x="609600" y="1905000"/>
            <a:ext cx="2655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/>
              <a:t>• System is:</a:t>
            </a:r>
            <a:endParaRPr lang="en-US"/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773113" y="2274888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 dirty="0"/>
              <a:t>-- </a:t>
            </a:r>
            <a:r>
              <a:rPr lang="en-US" sz="2200" i="0" dirty="0">
                <a:solidFill>
                  <a:schemeClr val="accent2"/>
                </a:solidFill>
              </a:rPr>
              <a:t>binary</a:t>
            </a:r>
            <a:endParaRPr lang="en-US" sz="2200" i="0" dirty="0" smtClean="0">
              <a:solidFill>
                <a:schemeClr val="accent2"/>
              </a:solidFill>
            </a:endParaRPr>
          </a:p>
          <a:p>
            <a:r>
              <a:rPr lang="en-US" sz="2000" i="0" dirty="0" smtClean="0"/>
              <a:t>   2 components:  Cu </a:t>
            </a:r>
            <a:r>
              <a:rPr lang="en-US" sz="2000" i="0" dirty="0"/>
              <a:t>and Ni.</a:t>
            </a: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773112" y="3211513"/>
            <a:ext cx="37578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i="0" dirty="0"/>
              <a:t>-- </a:t>
            </a:r>
            <a:r>
              <a:rPr lang="en-US" sz="2200" i="0" dirty="0" err="1">
                <a:solidFill>
                  <a:schemeClr val="accent2"/>
                </a:solidFill>
              </a:rPr>
              <a:t>isomorphous</a:t>
            </a:r>
            <a:endParaRPr lang="en-US" sz="2200" i="0" dirty="0">
              <a:solidFill>
                <a:schemeClr val="accent2"/>
              </a:solidFill>
            </a:endParaRPr>
          </a:p>
          <a:p>
            <a:r>
              <a:rPr lang="en-US" sz="2000" i="0" dirty="0"/>
              <a:t>    </a:t>
            </a:r>
            <a:r>
              <a:rPr lang="en-US" sz="2000" dirty="0"/>
              <a:t>i.e</a:t>
            </a:r>
            <a:r>
              <a:rPr lang="en-US" sz="2000" i="0" dirty="0"/>
              <a:t>., </a:t>
            </a:r>
            <a:r>
              <a:rPr lang="en-US" sz="2000" i="0" dirty="0" smtClean="0"/>
              <a:t>complete</a:t>
            </a:r>
            <a:r>
              <a:rPr lang="en-US" sz="2000" i="0" dirty="0"/>
              <a:t> </a:t>
            </a:r>
            <a:r>
              <a:rPr lang="en-US" sz="2000" i="0" dirty="0" smtClean="0"/>
              <a:t>solubility of</a:t>
            </a:r>
          </a:p>
          <a:p>
            <a:r>
              <a:rPr lang="en-US" sz="2000" i="0" dirty="0" smtClean="0"/>
              <a:t>    one component in</a:t>
            </a:r>
            <a:r>
              <a:rPr lang="en-US" sz="2000" i="0" dirty="0"/>
              <a:t> </a:t>
            </a:r>
            <a:r>
              <a:rPr lang="en-US" sz="2000" i="0" dirty="0" smtClean="0"/>
              <a:t>another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950885" y="1080359"/>
            <a:ext cx="4029825" cy="4525882"/>
            <a:chOff x="3347288" y="1112645"/>
            <a:chExt cx="4029825" cy="4525882"/>
          </a:xfrm>
        </p:grpSpPr>
        <p:sp>
          <p:nvSpPr>
            <p:cNvPr id="26627" name="Rectangle 42"/>
            <p:cNvSpPr>
              <a:spLocks noChangeArrowheads="1"/>
            </p:cNvSpPr>
            <p:nvPr/>
          </p:nvSpPr>
          <p:spPr bwMode="auto">
            <a:xfrm>
              <a:off x="4067408" y="1112645"/>
              <a:ext cx="32079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0" dirty="0"/>
                <a:t>Cu-</a:t>
              </a:r>
              <a:r>
                <a:rPr lang="en-US" sz="2000" i="0" dirty="0" smtClean="0"/>
                <a:t>Ni phase  diagram</a:t>
              </a:r>
              <a:endParaRPr lang="en-US" sz="2000" i="0" dirty="0"/>
            </a:p>
          </p:txBody>
        </p:sp>
        <p:sp>
          <p:nvSpPr>
            <p:cNvPr id="26635" name="Freeform 25"/>
            <p:cNvSpPr>
              <a:spLocks/>
            </p:cNvSpPr>
            <p:nvPr/>
          </p:nvSpPr>
          <p:spPr bwMode="auto">
            <a:xfrm>
              <a:off x="4303713" y="1560513"/>
              <a:ext cx="2857500" cy="2895600"/>
            </a:xfrm>
            <a:custGeom>
              <a:avLst/>
              <a:gdLst>
                <a:gd name="T0" fmla="*/ 0 w 1800"/>
                <a:gd name="T1" fmla="*/ 1824 h 1824"/>
                <a:gd name="T2" fmla="*/ 0 w 1800"/>
                <a:gd name="T3" fmla="*/ 0 h 1824"/>
                <a:gd name="T4" fmla="*/ 1800 w 1800"/>
                <a:gd name="T5" fmla="*/ 0 h 1824"/>
                <a:gd name="T6" fmla="*/ 1800 w 1800"/>
                <a:gd name="T7" fmla="*/ 512 h 1824"/>
                <a:gd name="T8" fmla="*/ 1720 w 1800"/>
                <a:gd name="T9" fmla="*/ 552 h 1824"/>
                <a:gd name="T10" fmla="*/ 1552 w 1800"/>
                <a:gd name="T11" fmla="*/ 624 h 1824"/>
                <a:gd name="T12" fmla="*/ 1352 w 1800"/>
                <a:gd name="T13" fmla="*/ 736 h 1824"/>
                <a:gd name="T14" fmla="*/ 1144 w 1800"/>
                <a:gd name="T15" fmla="*/ 856 h 1824"/>
                <a:gd name="T16" fmla="*/ 896 w 1800"/>
                <a:gd name="T17" fmla="*/ 1008 h 1824"/>
                <a:gd name="T18" fmla="*/ 680 w 1800"/>
                <a:gd name="T19" fmla="*/ 1168 h 1824"/>
                <a:gd name="T20" fmla="*/ 400 w 1800"/>
                <a:gd name="T21" fmla="*/ 1392 h 1824"/>
                <a:gd name="T22" fmla="*/ 232 w 1800"/>
                <a:gd name="T23" fmla="*/ 1560 h 1824"/>
                <a:gd name="T24" fmla="*/ 88 w 1800"/>
                <a:gd name="T25" fmla="*/ 1704 h 1824"/>
                <a:gd name="T26" fmla="*/ 0 w 1800"/>
                <a:gd name="T27" fmla="*/ 1824 h 1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0"/>
                <a:gd name="T43" fmla="*/ 0 h 1824"/>
                <a:gd name="T44" fmla="*/ 1800 w 1800"/>
                <a:gd name="T45" fmla="*/ 1824 h 18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0" h="1824">
                  <a:moveTo>
                    <a:pt x="0" y="1824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800" y="512"/>
                  </a:lnTo>
                  <a:lnTo>
                    <a:pt x="1720" y="552"/>
                  </a:lnTo>
                  <a:lnTo>
                    <a:pt x="1552" y="624"/>
                  </a:lnTo>
                  <a:lnTo>
                    <a:pt x="1352" y="736"/>
                  </a:lnTo>
                  <a:lnTo>
                    <a:pt x="1144" y="856"/>
                  </a:lnTo>
                  <a:lnTo>
                    <a:pt x="896" y="1008"/>
                  </a:lnTo>
                  <a:lnTo>
                    <a:pt x="680" y="1168"/>
                  </a:lnTo>
                  <a:lnTo>
                    <a:pt x="400" y="1392"/>
                  </a:lnTo>
                  <a:lnTo>
                    <a:pt x="232" y="1560"/>
                  </a:lnTo>
                  <a:lnTo>
                    <a:pt x="88" y="1704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Freeform 26"/>
            <p:cNvSpPr>
              <a:spLocks/>
            </p:cNvSpPr>
            <p:nvPr/>
          </p:nvSpPr>
          <p:spPr bwMode="auto">
            <a:xfrm>
              <a:off x="4303713" y="2398713"/>
              <a:ext cx="2857500" cy="2540000"/>
            </a:xfrm>
            <a:custGeom>
              <a:avLst/>
              <a:gdLst>
                <a:gd name="T0" fmla="*/ 0 w 1800"/>
                <a:gd name="T1" fmla="*/ 1304 h 1600"/>
                <a:gd name="T2" fmla="*/ 0 w 1800"/>
                <a:gd name="T3" fmla="*/ 1600 h 1600"/>
                <a:gd name="T4" fmla="*/ 1800 w 1800"/>
                <a:gd name="T5" fmla="*/ 1600 h 1600"/>
                <a:gd name="T6" fmla="*/ 1800 w 1800"/>
                <a:gd name="T7" fmla="*/ 0 h 1600"/>
                <a:gd name="T8" fmla="*/ 1648 w 1800"/>
                <a:gd name="T9" fmla="*/ 104 h 1600"/>
                <a:gd name="T10" fmla="*/ 1384 w 1800"/>
                <a:gd name="T11" fmla="*/ 296 h 1600"/>
                <a:gd name="T12" fmla="*/ 1040 w 1800"/>
                <a:gd name="T13" fmla="*/ 552 h 1600"/>
                <a:gd name="T14" fmla="*/ 688 w 1800"/>
                <a:gd name="T15" fmla="*/ 808 h 1600"/>
                <a:gd name="T16" fmla="*/ 320 w 1800"/>
                <a:gd name="T17" fmla="*/ 1064 h 1600"/>
                <a:gd name="T18" fmla="*/ 0 w 1800"/>
                <a:gd name="T19" fmla="*/ 1304 h 1600"/>
                <a:gd name="T20" fmla="*/ 0 w 1800"/>
                <a:gd name="T21" fmla="*/ 1600 h 1600"/>
                <a:gd name="T22" fmla="*/ 0 w 1800"/>
                <a:gd name="T23" fmla="*/ 1304 h 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0"/>
                <a:gd name="T37" fmla="*/ 0 h 1600"/>
                <a:gd name="T38" fmla="*/ 1800 w 1800"/>
                <a:gd name="T39" fmla="*/ 1600 h 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0" h="1600">
                  <a:moveTo>
                    <a:pt x="0" y="1304"/>
                  </a:moveTo>
                  <a:lnTo>
                    <a:pt x="0" y="1600"/>
                  </a:lnTo>
                  <a:lnTo>
                    <a:pt x="1800" y="1600"/>
                  </a:lnTo>
                  <a:lnTo>
                    <a:pt x="1800" y="0"/>
                  </a:lnTo>
                  <a:lnTo>
                    <a:pt x="1648" y="104"/>
                  </a:lnTo>
                  <a:lnTo>
                    <a:pt x="1384" y="296"/>
                  </a:lnTo>
                  <a:lnTo>
                    <a:pt x="1040" y="552"/>
                  </a:lnTo>
                  <a:lnTo>
                    <a:pt x="688" y="808"/>
                  </a:lnTo>
                  <a:lnTo>
                    <a:pt x="320" y="1064"/>
                  </a:lnTo>
                  <a:lnTo>
                    <a:pt x="0" y="1304"/>
                  </a:lnTo>
                  <a:lnTo>
                    <a:pt x="0" y="1600"/>
                  </a:lnTo>
                  <a:lnTo>
                    <a:pt x="0" y="130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Rectangle 27"/>
            <p:cNvSpPr>
              <a:spLocks noChangeArrowheads="1"/>
            </p:cNvSpPr>
            <p:nvPr/>
          </p:nvSpPr>
          <p:spPr bwMode="auto">
            <a:xfrm>
              <a:off x="5323222" y="5273402"/>
              <a:ext cx="9477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solidFill>
                    <a:srgbClr val="000000"/>
                  </a:solidFill>
                </a:rPr>
                <a:t>wt% Ni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26638" name="Rectangle 28"/>
            <p:cNvSpPr>
              <a:spLocks noChangeArrowheads="1"/>
            </p:cNvSpPr>
            <p:nvPr/>
          </p:nvSpPr>
          <p:spPr bwMode="auto">
            <a:xfrm>
              <a:off x="47355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39" name="Rectangle 29"/>
            <p:cNvSpPr>
              <a:spLocks noChangeArrowheads="1"/>
            </p:cNvSpPr>
            <p:nvPr/>
          </p:nvSpPr>
          <p:spPr bwMode="auto">
            <a:xfrm>
              <a:off x="53070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0" name="Rectangle 31"/>
            <p:cNvSpPr>
              <a:spLocks noChangeArrowheads="1"/>
            </p:cNvSpPr>
            <p:nvPr/>
          </p:nvSpPr>
          <p:spPr bwMode="auto">
            <a:xfrm>
              <a:off x="58785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60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1" name="Rectangle 33"/>
            <p:cNvSpPr>
              <a:spLocks noChangeArrowheads="1"/>
            </p:cNvSpPr>
            <p:nvPr/>
          </p:nvSpPr>
          <p:spPr bwMode="auto">
            <a:xfrm>
              <a:off x="64500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80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2" name="Rectangle 35"/>
            <p:cNvSpPr>
              <a:spLocks noChangeArrowheads="1"/>
            </p:cNvSpPr>
            <p:nvPr/>
          </p:nvSpPr>
          <p:spPr bwMode="auto">
            <a:xfrm>
              <a:off x="6996113" y="4926013"/>
              <a:ext cx="381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3" name="Rectangle 37"/>
            <p:cNvSpPr>
              <a:spLocks noChangeArrowheads="1"/>
            </p:cNvSpPr>
            <p:nvPr/>
          </p:nvSpPr>
          <p:spPr bwMode="auto">
            <a:xfrm>
              <a:off x="4227513" y="4926013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4" name="Rectangle 38"/>
            <p:cNvSpPr>
              <a:spLocks noChangeArrowheads="1"/>
            </p:cNvSpPr>
            <p:nvPr/>
          </p:nvSpPr>
          <p:spPr bwMode="auto">
            <a:xfrm>
              <a:off x="3706813" y="47736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5" name="Rectangle 40"/>
            <p:cNvSpPr>
              <a:spLocks noChangeArrowheads="1"/>
            </p:cNvSpPr>
            <p:nvPr/>
          </p:nvSpPr>
          <p:spPr bwMode="auto">
            <a:xfrm>
              <a:off x="3706813" y="42275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1100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6" name="Rectangle 42"/>
            <p:cNvSpPr>
              <a:spLocks noChangeArrowheads="1"/>
            </p:cNvSpPr>
            <p:nvPr/>
          </p:nvSpPr>
          <p:spPr bwMode="auto">
            <a:xfrm>
              <a:off x="3706813" y="36687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1200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7" name="Rectangle 44"/>
            <p:cNvSpPr>
              <a:spLocks noChangeArrowheads="1"/>
            </p:cNvSpPr>
            <p:nvPr/>
          </p:nvSpPr>
          <p:spPr bwMode="auto">
            <a:xfrm>
              <a:off x="3706813" y="31226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1300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8" name="Rectangle 46"/>
            <p:cNvSpPr>
              <a:spLocks noChangeArrowheads="1"/>
            </p:cNvSpPr>
            <p:nvPr/>
          </p:nvSpPr>
          <p:spPr bwMode="auto">
            <a:xfrm>
              <a:off x="3706813" y="25638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1400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49" name="Rectangle 48"/>
            <p:cNvSpPr>
              <a:spLocks noChangeArrowheads="1"/>
            </p:cNvSpPr>
            <p:nvPr/>
          </p:nvSpPr>
          <p:spPr bwMode="auto">
            <a:xfrm>
              <a:off x="3706813" y="20177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1500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50" name="Rectangle 50"/>
            <p:cNvSpPr>
              <a:spLocks noChangeArrowheads="1"/>
            </p:cNvSpPr>
            <p:nvPr/>
          </p:nvSpPr>
          <p:spPr bwMode="auto">
            <a:xfrm>
              <a:off x="3706813" y="14589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1600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51" name="Rectangle 52"/>
            <p:cNvSpPr>
              <a:spLocks noChangeArrowheads="1"/>
            </p:cNvSpPr>
            <p:nvPr/>
          </p:nvSpPr>
          <p:spPr bwMode="auto">
            <a:xfrm rot="16200000">
              <a:off x="3168694" y="3067787"/>
              <a:ext cx="7270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i="0" dirty="0">
                  <a:solidFill>
                    <a:srgbClr val="000000"/>
                  </a:solidFill>
                </a:rPr>
                <a:t>(ºC)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26652" name="Rectangle 53"/>
            <p:cNvSpPr>
              <a:spLocks noChangeArrowheads="1"/>
            </p:cNvSpPr>
            <p:nvPr/>
          </p:nvSpPr>
          <p:spPr bwMode="auto">
            <a:xfrm>
              <a:off x="4824413" y="2030413"/>
              <a:ext cx="11684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L</a:t>
              </a:r>
              <a:r>
                <a:rPr lang="en-US" i="0">
                  <a:solidFill>
                    <a:srgbClr val="00CC00"/>
                  </a:solidFill>
                </a:rPr>
                <a:t> (liquid)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53" name="Rectangle 54"/>
            <p:cNvSpPr>
              <a:spLocks noChangeArrowheads="1"/>
            </p:cNvSpPr>
            <p:nvPr/>
          </p:nvSpPr>
          <p:spPr bwMode="auto">
            <a:xfrm>
              <a:off x="6056313" y="3643313"/>
              <a:ext cx="17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+mj-lt"/>
                </a:rPr>
                <a:t>α</a:t>
              </a:r>
              <a:endParaRPr lang="en-US" i="0" dirty="0">
                <a:latin typeface="+mj-lt"/>
              </a:endParaRPr>
            </a:p>
          </p:txBody>
        </p:sp>
        <p:sp>
          <p:nvSpPr>
            <p:cNvPr id="26654" name="Rectangle 55"/>
            <p:cNvSpPr>
              <a:spLocks noChangeArrowheads="1"/>
            </p:cNvSpPr>
            <p:nvPr/>
          </p:nvSpPr>
          <p:spPr bwMode="auto">
            <a:xfrm>
              <a:off x="6246813" y="3656013"/>
              <a:ext cx="1698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33CC"/>
                  </a:solidFill>
                </a:rPr>
                <a:t> 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55" name="Rectangle 56"/>
            <p:cNvSpPr>
              <a:spLocks noChangeArrowheads="1"/>
            </p:cNvSpPr>
            <p:nvPr/>
          </p:nvSpPr>
          <p:spPr bwMode="auto">
            <a:xfrm>
              <a:off x="4973880" y="4313081"/>
              <a:ext cx="1830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smtClean="0">
                  <a:solidFill>
                    <a:srgbClr val="0033CC"/>
                  </a:solidFill>
                </a:rPr>
                <a:t>solid solution 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26657" name="Rectangle 58"/>
            <p:cNvSpPr>
              <a:spLocks noChangeArrowheads="1"/>
            </p:cNvSpPr>
            <p:nvPr/>
          </p:nvSpPr>
          <p:spPr bwMode="auto">
            <a:xfrm rot="19440000">
              <a:off x="5432425" y="3222626"/>
              <a:ext cx="1698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L</a:t>
              </a:r>
              <a:endParaRPr lang="en-US">
                <a:latin typeface="Times" charset="0"/>
              </a:endParaRPr>
            </a:p>
          </p:txBody>
        </p:sp>
        <p:sp>
          <p:nvSpPr>
            <p:cNvPr id="26658" name="Rectangle 59"/>
            <p:cNvSpPr>
              <a:spLocks noChangeArrowheads="1"/>
            </p:cNvSpPr>
            <p:nvPr/>
          </p:nvSpPr>
          <p:spPr bwMode="auto">
            <a:xfrm rot="19440000">
              <a:off x="5575300" y="3097213"/>
              <a:ext cx="3476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 +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59" name="Rectangle 60"/>
            <p:cNvSpPr>
              <a:spLocks noChangeArrowheads="1"/>
            </p:cNvSpPr>
            <p:nvPr/>
          </p:nvSpPr>
          <p:spPr bwMode="auto">
            <a:xfrm rot="19440000">
              <a:off x="5895253" y="2954438"/>
              <a:ext cx="149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66FF"/>
                  </a:solidFill>
                  <a:latin typeface="+mj-lt"/>
                </a:rPr>
                <a:t>α</a:t>
              </a:r>
              <a:endParaRPr lang="en-US" sz="2000" i="0" dirty="0">
                <a:latin typeface="+mj-lt"/>
              </a:endParaRPr>
            </a:p>
          </p:txBody>
        </p:sp>
        <p:sp>
          <p:nvSpPr>
            <p:cNvPr id="26660" name="Line 62"/>
            <p:cNvSpPr>
              <a:spLocks noChangeShapeType="1"/>
            </p:cNvSpPr>
            <p:nvPr/>
          </p:nvSpPr>
          <p:spPr bwMode="auto">
            <a:xfrm flipH="1" flipV="1">
              <a:off x="7173913" y="2373313"/>
              <a:ext cx="12700" cy="127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Freeform 63"/>
            <p:cNvSpPr>
              <a:spLocks/>
            </p:cNvSpPr>
            <p:nvPr/>
          </p:nvSpPr>
          <p:spPr bwMode="auto">
            <a:xfrm>
              <a:off x="4303713" y="2373313"/>
              <a:ext cx="2870200" cy="2082800"/>
            </a:xfrm>
            <a:custGeom>
              <a:avLst/>
              <a:gdLst>
                <a:gd name="T0" fmla="*/ 0 w 1808"/>
                <a:gd name="T1" fmla="*/ 1312 h 1312"/>
                <a:gd name="T2" fmla="*/ 552 w 1808"/>
                <a:gd name="T3" fmla="*/ 912 h 1312"/>
                <a:gd name="T4" fmla="*/ 1200 w 1808"/>
                <a:gd name="T5" fmla="*/ 448 h 1312"/>
                <a:gd name="T6" fmla="*/ 1808 w 1808"/>
                <a:gd name="T7" fmla="*/ 0 h 1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8"/>
                <a:gd name="T13" fmla="*/ 0 h 1312"/>
                <a:gd name="T14" fmla="*/ 1808 w 1808"/>
                <a:gd name="T15" fmla="*/ 1312 h 1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8" h="1312">
                  <a:moveTo>
                    <a:pt x="0" y="1312"/>
                  </a:moveTo>
                  <a:lnTo>
                    <a:pt x="552" y="912"/>
                  </a:lnTo>
                  <a:lnTo>
                    <a:pt x="1200" y="448"/>
                  </a:lnTo>
                  <a:lnTo>
                    <a:pt x="1808" y="0"/>
                  </a:ln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Rectangle 65"/>
            <p:cNvSpPr>
              <a:spLocks noChangeArrowheads="1"/>
            </p:cNvSpPr>
            <p:nvPr/>
          </p:nvSpPr>
          <p:spPr bwMode="auto">
            <a:xfrm rot="19620000">
              <a:off x="5089525" y="2963863"/>
              <a:ext cx="7747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6600"/>
                  </a:solidFill>
                </a:rPr>
                <a:t>liquidus</a:t>
              </a:r>
              <a:endParaRPr lang="en-US" i="0">
                <a:solidFill>
                  <a:srgbClr val="006600"/>
                </a:solidFill>
                <a:latin typeface="Times" charset="0"/>
              </a:endParaRPr>
            </a:p>
          </p:txBody>
        </p:sp>
        <p:sp>
          <p:nvSpPr>
            <p:cNvPr id="26663" name="Rectangle 66"/>
            <p:cNvSpPr>
              <a:spLocks noChangeArrowheads="1"/>
            </p:cNvSpPr>
            <p:nvPr/>
          </p:nvSpPr>
          <p:spPr bwMode="auto">
            <a:xfrm rot="19500000">
              <a:off x="5441950" y="3403601"/>
              <a:ext cx="711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3399"/>
                  </a:solidFill>
                </a:rPr>
                <a:t>solidus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26664" name="Rectangle 67"/>
            <p:cNvSpPr>
              <a:spLocks noChangeArrowheads="1"/>
            </p:cNvSpPr>
            <p:nvPr/>
          </p:nvSpPr>
          <p:spPr bwMode="auto">
            <a:xfrm>
              <a:off x="4303713" y="1560513"/>
              <a:ext cx="2857500" cy="3378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Line 68"/>
            <p:cNvSpPr>
              <a:spLocks noChangeShapeType="1"/>
            </p:cNvSpPr>
            <p:nvPr/>
          </p:nvSpPr>
          <p:spPr bwMode="auto">
            <a:xfrm flipV="1">
              <a:off x="48752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Line 69"/>
            <p:cNvSpPr>
              <a:spLocks noChangeShapeType="1"/>
            </p:cNvSpPr>
            <p:nvPr/>
          </p:nvSpPr>
          <p:spPr bwMode="auto">
            <a:xfrm flipV="1">
              <a:off x="54467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Line 70"/>
            <p:cNvSpPr>
              <a:spLocks noChangeShapeType="1"/>
            </p:cNvSpPr>
            <p:nvPr/>
          </p:nvSpPr>
          <p:spPr bwMode="auto">
            <a:xfrm flipV="1">
              <a:off x="60182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Line 71"/>
            <p:cNvSpPr>
              <a:spLocks noChangeShapeType="1"/>
            </p:cNvSpPr>
            <p:nvPr/>
          </p:nvSpPr>
          <p:spPr bwMode="auto">
            <a:xfrm flipV="1">
              <a:off x="65897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9" name="Line 72"/>
            <p:cNvSpPr>
              <a:spLocks noChangeShapeType="1"/>
            </p:cNvSpPr>
            <p:nvPr/>
          </p:nvSpPr>
          <p:spPr bwMode="auto">
            <a:xfrm>
              <a:off x="4303713" y="43672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0" name="Line 73"/>
            <p:cNvSpPr>
              <a:spLocks noChangeShapeType="1"/>
            </p:cNvSpPr>
            <p:nvPr/>
          </p:nvSpPr>
          <p:spPr bwMode="auto">
            <a:xfrm>
              <a:off x="4303713" y="38084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1" name="Line 74"/>
            <p:cNvSpPr>
              <a:spLocks noChangeShapeType="1"/>
            </p:cNvSpPr>
            <p:nvPr/>
          </p:nvSpPr>
          <p:spPr bwMode="auto">
            <a:xfrm>
              <a:off x="4303713" y="32496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2" name="Line 75"/>
            <p:cNvSpPr>
              <a:spLocks noChangeShapeType="1"/>
            </p:cNvSpPr>
            <p:nvPr/>
          </p:nvSpPr>
          <p:spPr bwMode="auto">
            <a:xfrm>
              <a:off x="4303713" y="26908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76"/>
            <p:cNvSpPr>
              <a:spLocks noChangeShapeType="1"/>
            </p:cNvSpPr>
            <p:nvPr/>
          </p:nvSpPr>
          <p:spPr bwMode="auto">
            <a:xfrm>
              <a:off x="4303713" y="21320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Freeform 78"/>
            <p:cNvSpPr>
              <a:spLocks/>
            </p:cNvSpPr>
            <p:nvPr/>
          </p:nvSpPr>
          <p:spPr bwMode="auto">
            <a:xfrm>
              <a:off x="4303713" y="2366963"/>
              <a:ext cx="2863850" cy="2076450"/>
            </a:xfrm>
            <a:custGeom>
              <a:avLst/>
              <a:gdLst>
                <a:gd name="T0" fmla="*/ 0 w 1804"/>
                <a:gd name="T1" fmla="*/ 1308 h 1308"/>
                <a:gd name="T2" fmla="*/ 160 w 1804"/>
                <a:gd name="T3" fmla="*/ 1108 h 1308"/>
                <a:gd name="T4" fmla="*/ 424 w 1804"/>
                <a:gd name="T5" fmla="*/ 848 h 1308"/>
                <a:gd name="T6" fmla="*/ 828 w 1804"/>
                <a:gd name="T7" fmla="*/ 544 h 1308"/>
                <a:gd name="T8" fmla="*/ 1164 w 1804"/>
                <a:gd name="T9" fmla="*/ 324 h 1308"/>
                <a:gd name="T10" fmla="*/ 1516 w 1804"/>
                <a:gd name="T11" fmla="*/ 128 h 1308"/>
                <a:gd name="T12" fmla="*/ 1712 w 1804"/>
                <a:gd name="T13" fmla="*/ 32 h 1308"/>
                <a:gd name="T14" fmla="*/ 1804 w 1804"/>
                <a:gd name="T15" fmla="*/ 0 h 1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4"/>
                <a:gd name="T25" fmla="*/ 0 h 1308"/>
                <a:gd name="T26" fmla="*/ 1804 w 1804"/>
                <a:gd name="T27" fmla="*/ 1308 h 1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4" h="1308">
                  <a:moveTo>
                    <a:pt x="0" y="1308"/>
                  </a:moveTo>
                  <a:cubicBezTo>
                    <a:pt x="44" y="1246"/>
                    <a:pt x="89" y="1185"/>
                    <a:pt x="160" y="1108"/>
                  </a:cubicBezTo>
                  <a:cubicBezTo>
                    <a:pt x="231" y="1031"/>
                    <a:pt x="313" y="942"/>
                    <a:pt x="424" y="848"/>
                  </a:cubicBezTo>
                  <a:cubicBezTo>
                    <a:pt x="535" y="754"/>
                    <a:pt x="705" y="631"/>
                    <a:pt x="828" y="544"/>
                  </a:cubicBezTo>
                  <a:cubicBezTo>
                    <a:pt x="951" y="457"/>
                    <a:pt x="1049" y="393"/>
                    <a:pt x="1164" y="324"/>
                  </a:cubicBezTo>
                  <a:cubicBezTo>
                    <a:pt x="1279" y="255"/>
                    <a:pt x="1425" y="177"/>
                    <a:pt x="1516" y="128"/>
                  </a:cubicBezTo>
                  <a:cubicBezTo>
                    <a:pt x="1607" y="79"/>
                    <a:pt x="1664" y="53"/>
                    <a:pt x="1712" y="32"/>
                  </a:cubicBezTo>
                  <a:cubicBezTo>
                    <a:pt x="1760" y="11"/>
                    <a:pt x="1782" y="5"/>
                    <a:pt x="1804" y="0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85655" y="135194"/>
            <a:ext cx="7992093" cy="5334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Criteria for Solid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Solubility: </a:t>
            </a:r>
            <a:r>
              <a:rPr lang="en-US" dirty="0" smtClean="0">
                <a:solidFill>
                  <a:srgbClr val="0000FF"/>
                </a:solidFill>
              </a:rPr>
              <a:t>Hume–</a:t>
            </a:r>
            <a:r>
              <a:rPr lang="en-US" dirty="0" err="1" smtClean="0">
                <a:solidFill>
                  <a:srgbClr val="0000FF"/>
                </a:solidFill>
              </a:rPr>
              <a:t>Rothery</a:t>
            </a:r>
            <a:r>
              <a:rPr lang="en-US" dirty="0" smtClean="0">
                <a:solidFill>
                  <a:srgbClr val="0000FF"/>
                </a:solidFill>
              </a:rPr>
              <a:t> rules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60131" name="Group 35"/>
          <p:cNvGraphicFramePr>
            <a:graphicFrameLocks noGrp="1"/>
          </p:cNvGraphicFramePr>
          <p:nvPr/>
        </p:nvGraphicFramePr>
        <p:xfrm>
          <a:off x="1511682" y="2994893"/>
          <a:ext cx="5232400" cy="1819022"/>
        </p:xfrm>
        <a:graphic>
          <a:graphicData uri="http://schemas.openxmlformats.org/drawingml/2006/table">
            <a:tbl>
              <a:tblPr/>
              <a:tblGrid>
                <a:gridCol w="811213"/>
                <a:gridCol w="1624012"/>
                <a:gridCol w="1533525"/>
                <a:gridCol w="1263650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Crystal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electroneg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 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FCC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  <a:cs typeface="Times New Roman" pitchFamily="-111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0.1246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FCC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  <a:cs typeface="Times New Roman" pitchFamily="-111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0.1278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4" name="Rectangle 36"/>
          <p:cNvSpPr>
            <a:spLocks noChangeArrowheads="1"/>
          </p:cNvSpPr>
          <p:nvPr/>
        </p:nvSpPr>
        <p:spPr bwMode="auto">
          <a:xfrm>
            <a:off x="1395718" y="1542830"/>
            <a:ext cx="3961618" cy="1015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0" dirty="0" smtClean="0">
                <a:sym typeface="Symbol" charset="2"/>
              </a:rPr>
              <a:t>Same crystal structure</a:t>
            </a:r>
          </a:p>
          <a:p>
            <a:pPr>
              <a:buFontTx/>
              <a:buChar char="•"/>
            </a:pPr>
            <a:r>
              <a:rPr lang="en-US" sz="2000" i="0" dirty="0" smtClean="0">
                <a:sym typeface="Symbol" charset="2"/>
              </a:rPr>
              <a:t>Similar </a:t>
            </a:r>
            <a:r>
              <a:rPr lang="en-US" sz="2000" i="0" dirty="0" err="1" smtClean="0">
                <a:sym typeface="Symbol" charset="2"/>
                <a:hlinkClick r:id="rId3"/>
              </a:rPr>
              <a:t>electronegativities</a:t>
            </a:r>
            <a:r>
              <a:rPr lang="en-US" sz="2000" i="0" dirty="0" smtClean="0">
                <a:sym typeface="Symbol" charset="2"/>
                <a:hlinkClick r:id="rId3"/>
              </a:rPr>
              <a:t> </a:t>
            </a:r>
            <a:endParaRPr lang="en-US" sz="2000" i="0" dirty="0" smtClean="0">
              <a:sym typeface="Symbol" charset="2"/>
            </a:endParaRPr>
          </a:p>
          <a:p>
            <a:pPr>
              <a:buFontTx/>
              <a:buChar char="•"/>
            </a:pPr>
            <a:r>
              <a:rPr lang="en-US" sz="2000" i="0" dirty="0" smtClean="0">
                <a:sym typeface="Symbol" charset="2"/>
              </a:rPr>
              <a:t>Similar atomic radii</a:t>
            </a:r>
            <a:endParaRPr lang="en-US" sz="2000" i="0" dirty="0">
              <a:sym typeface="Symbol" charset="2"/>
            </a:endParaRPr>
          </a:p>
        </p:txBody>
      </p:sp>
      <p:sp>
        <p:nvSpPr>
          <p:cNvPr id="22556" name="Rectangle 40"/>
          <p:cNvSpPr>
            <a:spLocks noChangeArrowheads="1"/>
          </p:cNvSpPr>
          <p:nvPr/>
        </p:nvSpPr>
        <p:spPr bwMode="auto">
          <a:xfrm>
            <a:off x="716794" y="5426690"/>
            <a:ext cx="73818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0" dirty="0">
                <a:sym typeface="Symbol" charset="2"/>
              </a:rPr>
              <a:t>  Ni and Cu are totally soluble in one another for all proportions.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3" name="Picture 1" descr="fig_03_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570" y="901614"/>
            <a:ext cx="74072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273" y="3566489"/>
            <a:ext cx="4280924" cy="2013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1331" y="3402345"/>
            <a:ext cx="2302310" cy="2289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15300"/>
            <a:ext cx="9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32687"/>
            <a:ext cx="89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15563" y="910065"/>
          <a:ext cx="8610600" cy="5691188"/>
        </p:xfrm>
        <a:graphic>
          <a:graphicData uri="http://schemas.openxmlformats.org/presentationml/2006/ole">
            <p:oleObj spid="_x0000_s104450" name="Image" r:id="rId3" imgW="15390476" imgH="10171429" progId="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91447" y="0"/>
            <a:ext cx="7772400" cy="533400"/>
          </a:xfrm>
        </p:spPr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24656" y="2871112"/>
            <a:ext cx="487742" cy="901823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6" name="Picture 5" descr="fig_09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266810"/>
            <a:ext cx="4407117" cy="3433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01334" y="2871112"/>
            <a:ext cx="892658" cy="44170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59043" y="3303619"/>
            <a:ext cx="460133" cy="874217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281033"/>
            <a:ext cx="4398874" cy="457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961647" y="1446263"/>
            <a:ext cx="4029825" cy="4525882"/>
            <a:chOff x="3347288" y="1112645"/>
            <a:chExt cx="4029825" cy="4525882"/>
          </a:xfrm>
        </p:grpSpPr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4067408" y="1112645"/>
              <a:ext cx="32079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0" dirty="0"/>
                <a:t>Cu-</a:t>
              </a:r>
              <a:r>
                <a:rPr lang="en-US" sz="2000" i="0" dirty="0" smtClean="0"/>
                <a:t>Ni phase  diagram</a:t>
              </a:r>
              <a:endParaRPr lang="en-US" sz="2000" i="0" dirty="0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4303713" y="1560513"/>
              <a:ext cx="2857500" cy="2895600"/>
            </a:xfrm>
            <a:custGeom>
              <a:avLst/>
              <a:gdLst>
                <a:gd name="T0" fmla="*/ 0 w 1800"/>
                <a:gd name="T1" fmla="*/ 1824 h 1824"/>
                <a:gd name="T2" fmla="*/ 0 w 1800"/>
                <a:gd name="T3" fmla="*/ 0 h 1824"/>
                <a:gd name="T4" fmla="*/ 1800 w 1800"/>
                <a:gd name="T5" fmla="*/ 0 h 1824"/>
                <a:gd name="T6" fmla="*/ 1800 w 1800"/>
                <a:gd name="T7" fmla="*/ 512 h 1824"/>
                <a:gd name="T8" fmla="*/ 1720 w 1800"/>
                <a:gd name="T9" fmla="*/ 552 h 1824"/>
                <a:gd name="T10" fmla="*/ 1552 w 1800"/>
                <a:gd name="T11" fmla="*/ 624 h 1824"/>
                <a:gd name="T12" fmla="*/ 1352 w 1800"/>
                <a:gd name="T13" fmla="*/ 736 h 1824"/>
                <a:gd name="T14" fmla="*/ 1144 w 1800"/>
                <a:gd name="T15" fmla="*/ 856 h 1824"/>
                <a:gd name="T16" fmla="*/ 896 w 1800"/>
                <a:gd name="T17" fmla="*/ 1008 h 1824"/>
                <a:gd name="T18" fmla="*/ 680 w 1800"/>
                <a:gd name="T19" fmla="*/ 1168 h 1824"/>
                <a:gd name="T20" fmla="*/ 400 w 1800"/>
                <a:gd name="T21" fmla="*/ 1392 h 1824"/>
                <a:gd name="T22" fmla="*/ 232 w 1800"/>
                <a:gd name="T23" fmla="*/ 1560 h 1824"/>
                <a:gd name="T24" fmla="*/ 88 w 1800"/>
                <a:gd name="T25" fmla="*/ 1704 h 1824"/>
                <a:gd name="T26" fmla="*/ 0 w 1800"/>
                <a:gd name="T27" fmla="*/ 1824 h 18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0"/>
                <a:gd name="T43" fmla="*/ 0 h 1824"/>
                <a:gd name="T44" fmla="*/ 1800 w 1800"/>
                <a:gd name="T45" fmla="*/ 1824 h 18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0" h="1824">
                  <a:moveTo>
                    <a:pt x="0" y="1824"/>
                  </a:moveTo>
                  <a:lnTo>
                    <a:pt x="0" y="0"/>
                  </a:lnTo>
                  <a:lnTo>
                    <a:pt x="1800" y="0"/>
                  </a:lnTo>
                  <a:lnTo>
                    <a:pt x="1800" y="512"/>
                  </a:lnTo>
                  <a:lnTo>
                    <a:pt x="1720" y="552"/>
                  </a:lnTo>
                  <a:lnTo>
                    <a:pt x="1552" y="624"/>
                  </a:lnTo>
                  <a:lnTo>
                    <a:pt x="1352" y="736"/>
                  </a:lnTo>
                  <a:lnTo>
                    <a:pt x="1144" y="856"/>
                  </a:lnTo>
                  <a:lnTo>
                    <a:pt x="896" y="1008"/>
                  </a:lnTo>
                  <a:lnTo>
                    <a:pt x="680" y="1168"/>
                  </a:lnTo>
                  <a:lnTo>
                    <a:pt x="400" y="1392"/>
                  </a:lnTo>
                  <a:lnTo>
                    <a:pt x="232" y="1560"/>
                  </a:lnTo>
                  <a:lnTo>
                    <a:pt x="88" y="1704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4303713" y="2398713"/>
              <a:ext cx="2857500" cy="2540000"/>
            </a:xfrm>
            <a:custGeom>
              <a:avLst/>
              <a:gdLst>
                <a:gd name="T0" fmla="*/ 0 w 1800"/>
                <a:gd name="T1" fmla="*/ 1304 h 1600"/>
                <a:gd name="T2" fmla="*/ 0 w 1800"/>
                <a:gd name="T3" fmla="*/ 1600 h 1600"/>
                <a:gd name="T4" fmla="*/ 1800 w 1800"/>
                <a:gd name="T5" fmla="*/ 1600 h 1600"/>
                <a:gd name="T6" fmla="*/ 1800 w 1800"/>
                <a:gd name="T7" fmla="*/ 0 h 1600"/>
                <a:gd name="T8" fmla="*/ 1648 w 1800"/>
                <a:gd name="T9" fmla="*/ 104 h 1600"/>
                <a:gd name="T10" fmla="*/ 1384 w 1800"/>
                <a:gd name="T11" fmla="*/ 296 h 1600"/>
                <a:gd name="T12" fmla="*/ 1040 w 1800"/>
                <a:gd name="T13" fmla="*/ 552 h 1600"/>
                <a:gd name="T14" fmla="*/ 688 w 1800"/>
                <a:gd name="T15" fmla="*/ 808 h 1600"/>
                <a:gd name="T16" fmla="*/ 320 w 1800"/>
                <a:gd name="T17" fmla="*/ 1064 h 1600"/>
                <a:gd name="T18" fmla="*/ 0 w 1800"/>
                <a:gd name="T19" fmla="*/ 1304 h 1600"/>
                <a:gd name="T20" fmla="*/ 0 w 1800"/>
                <a:gd name="T21" fmla="*/ 1600 h 1600"/>
                <a:gd name="T22" fmla="*/ 0 w 1800"/>
                <a:gd name="T23" fmla="*/ 1304 h 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0"/>
                <a:gd name="T37" fmla="*/ 0 h 1600"/>
                <a:gd name="T38" fmla="*/ 1800 w 1800"/>
                <a:gd name="T39" fmla="*/ 1600 h 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0" h="1600">
                  <a:moveTo>
                    <a:pt x="0" y="1304"/>
                  </a:moveTo>
                  <a:lnTo>
                    <a:pt x="0" y="1600"/>
                  </a:lnTo>
                  <a:lnTo>
                    <a:pt x="1800" y="1600"/>
                  </a:lnTo>
                  <a:lnTo>
                    <a:pt x="1800" y="0"/>
                  </a:lnTo>
                  <a:lnTo>
                    <a:pt x="1648" y="104"/>
                  </a:lnTo>
                  <a:lnTo>
                    <a:pt x="1384" y="296"/>
                  </a:lnTo>
                  <a:lnTo>
                    <a:pt x="1040" y="552"/>
                  </a:lnTo>
                  <a:lnTo>
                    <a:pt x="688" y="808"/>
                  </a:lnTo>
                  <a:lnTo>
                    <a:pt x="320" y="1064"/>
                  </a:lnTo>
                  <a:lnTo>
                    <a:pt x="0" y="1304"/>
                  </a:lnTo>
                  <a:lnTo>
                    <a:pt x="0" y="1600"/>
                  </a:lnTo>
                  <a:lnTo>
                    <a:pt x="0" y="130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5323222" y="5273402"/>
              <a:ext cx="947737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>
                  <a:solidFill>
                    <a:srgbClr val="000000"/>
                  </a:solidFill>
                </a:rPr>
                <a:t>wt% Ni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47355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20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53070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40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58785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60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6450013" y="4926013"/>
              <a:ext cx="254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80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6996113" y="4926013"/>
              <a:ext cx="381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4227513" y="4926013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3706813" y="47736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1000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5" name="Rectangle 40"/>
            <p:cNvSpPr>
              <a:spLocks noChangeArrowheads="1"/>
            </p:cNvSpPr>
            <p:nvPr/>
          </p:nvSpPr>
          <p:spPr bwMode="auto">
            <a:xfrm>
              <a:off x="3706813" y="42275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1100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3706813" y="36687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1200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7" name="Rectangle 44"/>
            <p:cNvSpPr>
              <a:spLocks noChangeArrowheads="1"/>
            </p:cNvSpPr>
            <p:nvPr/>
          </p:nvSpPr>
          <p:spPr bwMode="auto">
            <a:xfrm>
              <a:off x="3706813" y="31226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1300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8" name="Rectangle 46"/>
            <p:cNvSpPr>
              <a:spLocks noChangeArrowheads="1"/>
            </p:cNvSpPr>
            <p:nvPr/>
          </p:nvSpPr>
          <p:spPr bwMode="auto">
            <a:xfrm>
              <a:off x="3706813" y="25638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1400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auto">
            <a:xfrm>
              <a:off x="3706813" y="20177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1500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90" name="Rectangle 50"/>
            <p:cNvSpPr>
              <a:spLocks noChangeArrowheads="1"/>
            </p:cNvSpPr>
            <p:nvPr/>
          </p:nvSpPr>
          <p:spPr bwMode="auto">
            <a:xfrm>
              <a:off x="3706813" y="1458913"/>
              <a:ext cx="508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0">
                  <a:solidFill>
                    <a:srgbClr val="000000"/>
                  </a:solidFill>
                </a:rPr>
                <a:t>1600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 rot="16200000">
              <a:off x="3168694" y="3067787"/>
              <a:ext cx="7270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</a:t>
              </a:r>
              <a:r>
                <a:rPr lang="en-US" i="0" dirty="0">
                  <a:solidFill>
                    <a:srgbClr val="000000"/>
                  </a:solidFill>
                </a:rPr>
                <a:t>(ºC)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4824413" y="2030413"/>
              <a:ext cx="187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L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6056313" y="3643313"/>
              <a:ext cx="1779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 dirty="0" err="1" smtClean="0">
                  <a:solidFill>
                    <a:srgbClr val="0033CC"/>
                  </a:solidFill>
                  <a:latin typeface="+mj-lt"/>
                </a:rPr>
                <a:t>α</a:t>
              </a:r>
              <a:endParaRPr lang="en-US" i="0" dirty="0">
                <a:latin typeface="+mj-lt"/>
              </a:endParaRPr>
            </a:p>
          </p:txBody>
        </p:sp>
        <p:sp>
          <p:nvSpPr>
            <p:cNvPr id="94" name="Rectangle 55"/>
            <p:cNvSpPr>
              <a:spLocks noChangeArrowheads="1"/>
            </p:cNvSpPr>
            <p:nvPr/>
          </p:nvSpPr>
          <p:spPr bwMode="auto">
            <a:xfrm>
              <a:off x="6246813" y="3656013"/>
              <a:ext cx="1698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33CC"/>
                  </a:solidFill>
                </a:rPr>
                <a:t> 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97" name="Rectangle 58"/>
            <p:cNvSpPr>
              <a:spLocks noChangeArrowheads="1"/>
            </p:cNvSpPr>
            <p:nvPr/>
          </p:nvSpPr>
          <p:spPr bwMode="auto">
            <a:xfrm rot="19440000">
              <a:off x="5432425" y="3222626"/>
              <a:ext cx="1698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CC00"/>
                  </a:solidFill>
                </a:rPr>
                <a:t>L</a:t>
              </a:r>
              <a:endParaRPr lang="en-US">
                <a:latin typeface="Times" charset="0"/>
              </a:endParaRPr>
            </a:p>
          </p:txBody>
        </p:sp>
        <p:sp>
          <p:nvSpPr>
            <p:cNvPr id="98" name="Rectangle 59"/>
            <p:cNvSpPr>
              <a:spLocks noChangeArrowheads="1"/>
            </p:cNvSpPr>
            <p:nvPr/>
          </p:nvSpPr>
          <p:spPr bwMode="auto">
            <a:xfrm rot="19440000">
              <a:off x="5575300" y="3097213"/>
              <a:ext cx="347662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</a:rPr>
                <a:t> +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99" name="Rectangle 60"/>
            <p:cNvSpPr>
              <a:spLocks noChangeArrowheads="1"/>
            </p:cNvSpPr>
            <p:nvPr/>
          </p:nvSpPr>
          <p:spPr bwMode="auto">
            <a:xfrm rot="19440000">
              <a:off x="5895654" y="2954438"/>
              <a:ext cx="1482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66FF"/>
                  </a:solidFill>
                  <a:latin typeface="+mj-lt"/>
                </a:rPr>
                <a:t>α</a:t>
              </a:r>
              <a:endParaRPr lang="en-US" sz="2000" i="0" dirty="0">
                <a:latin typeface="+mj-lt"/>
              </a:endParaRPr>
            </a:p>
          </p:txBody>
        </p:sp>
        <p:sp>
          <p:nvSpPr>
            <p:cNvPr id="100" name="Line 62"/>
            <p:cNvSpPr>
              <a:spLocks noChangeShapeType="1"/>
            </p:cNvSpPr>
            <p:nvPr/>
          </p:nvSpPr>
          <p:spPr bwMode="auto">
            <a:xfrm flipH="1" flipV="1">
              <a:off x="7173913" y="2373313"/>
              <a:ext cx="12700" cy="127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3"/>
            <p:cNvSpPr>
              <a:spLocks/>
            </p:cNvSpPr>
            <p:nvPr/>
          </p:nvSpPr>
          <p:spPr bwMode="auto">
            <a:xfrm>
              <a:off x="4303713" y="2373313"/>
              <a:ext cx="2870200" cy="2082800"/>
            </a:xfrm>
            <a:custGeom>
              <a:avLst/>
              <a:gdLst>
                <a:gd name="T0" fmla="*/ 0 w 1808"/>
                <a:gd name="T1" fmla="*/ 1312 h 1312"/>
                <a:gd name="T2" fmla="*/ 552 w 1808"/>
                <a:gd name="T3" fmla="*/ 912 h 1312"/>
                <a:gd name="T4" fmla="*/ 1200 w 1808"/>
                <a:gd name="T5" fmla="*/ 448 h 1312"/>
                <a:gd name="T6" fmla="*/ 1808 w 1808"/>
                <a:gd name="T7" fmla="*/ 0 h 1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8"/>
                <a:gd name="T13" fmla="*/ 0 h 1312"/>
                <a:gd name="T14" fmla="*/ 1808 w 1808"/>
                <a:gd name="T15" fmla="*/ 1312 h 1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8" h="1312">
                  <a:moveTo>
                    <a:pt x="0" y="1312"/>
                  </a:moveTo>
                  <a:lnTo>
                    <a:pt x="552" y="912"/>
                  </a:lnTo>
                  <a:lnTo>
                    <a:pt x="1200" y="448"/>
                  </a:lnTo>
                  <a:lnTo>
                    <a:pt x="1808" y="0"/>
                  </a:ln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67"/>
            <p:cNvSpPr>
              <a:spLocks noChangeArrowheads="1"/>
            </p:cNvSpPr>
            <p:nvPr/>
          </p:nvSpPr>
          <p:spPr bwMode="auto">
            <a:xfrm>
              <a:off x="4303713" y="1560513"/>
              <a:ext cx="2857500" cy="33782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68"/>
            <p:cNvSpPr>
              <a:spLocks noChangeShapeType="1"/>
            </p:cNvSpPr>
            <p:nvPr/>
          </p:nvSpPr>
          <p:spPr bwMode="auto">
            <a:xfrm flipV="1">
              <a:off x="48752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69"/>
            <p:cNvSpPr>
              <a:spLocks noChangeShapeType="1"/>
            </p:cNvSpPr>
            <p:nvPr/>
          </p:nvSpPr>
          <p:spPr bwMode="auto">
            <a:xfrm flipV="1">
              <a:off x="54467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70"/>
            <p:cNvSpPr>
              <a:spLocks noChangeShapeType="1"/>
            </p:cNvSpPr>
            <p:nvPr/>
          </p:nvSpPr>
          <p:spPr bwMode="auto">
            <a:xfrm flipV="1">
              <a:off x="60182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71"/>
            <p:cNvSpPr>
              <a:spLocks noChangeShapeType="1"/>
            </p:cNvSpPr>
            <p:nvPr/>
          </p:nvSpPr>
          <p:spPr bwMode="auto">
            <a:xfrm flipV="1">
              <a:off x="6589713" y="4799013"/>
              <a:ext cx="1587" cy="1397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72"/>
            <p:cNvSpPr>
              <a:spLocks noChangeShapeType="1"/>
            </p:cNvSpPr>
            <p:nvPr/>
          </p:nvSpPr>
          <p:spPr bwMode="auto">
            <a:xfrm>
              <a:off x="4303713" y="43672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73"/>
            <p:cNvSpPr>
              <a:spLocks noChangeShapeType="1"/>
            </p:cNvSpPr>
            <p:nvPr/>
          </p:nvSpPr>
          <p:spPr bwMode="auto">
            <a:xfrm>
              <a:off x="4303713" y="38084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74"/>
            <p:cNvSpPr>
              <a:spLocks noChangeShapeType="1"/>
            </p:cNvSpPr>
            <p:nvPr/>
          </p:nvSpPr>
          <p:spPr bwMode="auto">
            <a:xfrm>
              <a:off x="4303713" y="32496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75"/>
            <p:cNvSpPr>
              <a:spLocks noChangeShapeType="1"/>
            </p:cNvSpPr>
            <p:nvPr/>
          </p:nvSpPr>
          <p:spPr bwMode="auto">
            <a:xfrm>
              <a:off x="4303713" y="26908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76"/>
            <p:cNvSpPr>
              <a:spLocks noChangeShapeType="1"/>
            </p:cNvSpPr>
            <p:nvPr/>
          </p:nvSpPr>
          <p:spPr bwMode="auto">
            <a:xfrm>
              <a:off x="4303713" y="2132013"/>
              <a:ext cx="10160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8"/>
            <p:cNvSpPr>
              <a:spLocks/>
            </p:cNvSpPr>
            <p:nvPr/>
          </p:nvSpPr>
          <p:spPr bwMode="auto">
            <a:xfrm>
              <a:off x="4303713" y="2366963"/>
              <a:ext cx="2863850" cy="2076450"/>
            </a:xfrm>
            <a:custGeom>
              <a:avLst/>
              <a:gdLst>
                <a:gd name="T0" fmla="*/ 0 w 1804"/>
                <a:gd name="T1" fmla="*/ 1308 h 1308"/>
                <a:gd name="T2" fmla="*/ 160 w 1804"/>
                <a:gd name="T3" fmla="*/ 1108 h 1308"/>
                <a:gd name="T4" fmla="*/ 424 w 1804"/>
                <a:gd name="T5" fmla="*/ 848 h 1308"/>
                <a:gd name="T6" fmla="*/ 828 w 1804"/>
                <a:gd name="T7" fmla="*/ 544 h 1308"/>
                <a:gd name="T8" fmla="*/ 1164 w 1804"/>
                <a:gd name="T9" fmla="*/ 324 h 1308"/>
                <a:gd name="T10" fmla="*/ 1516 w 1804"/>
                <a:gd name="T11" fmla="*/ 128 h 1308"/>
                <a:gd name="T12" fmla="*/ 1712 w 1804"/>
                <a:gd name="T13" fmla="*/ 32 h 1308"/>
                <a:gd name="T14" fmla="*/ 1804 w 1804"/>
                <a:gd name="T15" fmla="*/ 0 h 1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4"/>
                <a:gd name="T25" fmla="*/ 0 h 1308"/>
                <a:gd name="T26" fmla="*/ 1804 w 1804"/>
                <a:gd name="T27" fmla="*/ 1308 h 1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4" h="1308">
                  <a:moveTo>
                    <a:pt x="0" y="1308"/>
                  </a:moveTo>
                  <a:cubicBezTo>
                    <a:pt x="44" y="1246"/>
                    <a:pt x="89" y="1185"/>
                    <a:pt x="160" y="1108"/>
                  </a:cubicBezTo>
                  <a:cubicBezTo>
                    <a:pt x="231" y="1031"/>
                    <a:pt x="313" y="942"/>
                    <a:pt x="424" y="848"/>
                  </a:cubicBezTo>
                  <a:cubicBezTo>
                    <a:pt x="535" y="754"/>
                    <a:pt x="705" y="631"/>
                    <a:pt x="828" y="544"/>
                  </a:cubicBezTo>
                  <a:cubicBezTo>
                    <a:pt x="951" y="457"/>
                    <a:pt x="1049" y="393"/>
                    <a:pt x="1164" y="324"/>
                  </a:cubicBezTo>
                  <a:cubicBezTo>
                    <a:pt x="1279" y="255"/>
                    <a:pt x="1425" y="177"/>
                    <a:pt x="1516" y="128"/>
                  </a:cubicBezTo>
                  <a:cubicBezTo>
                    <a:pt x="1607" y="79"/>
                    <a:pt x="1664" y="53"/>
                    <a:pt x="1712" y="32"/>
                  </a:cubicBezTo>
                  <a:cubicBezTo>
                    <a:pt x="1760" y="11"/>
                    <a:pt x="1782" y="5"/>
                    <a:pt x="1804" y="0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Determination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of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phases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present</a:t>
            </a:r>
          </a:p>
        </p:txBody>
      </p:sp>
      <p:sp>
        <p:nvSpPr>
          <p:cNvPr id="28679" name="Rectangle 3"/>
          <p:cNvSpPr>
            <a:spLocks noChangeArrowheads="1"/>
          </p:cNvSpPr>
          <p:nvPr/>
        </p:nvSpPr>
        <p:spPr bwMode="auto">
          <a:xfrm>
            <a:off x="516450" y="791882"/>
            <a:ext cx="8287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 dirty="0"/>
              <a:t>• </a:t>
            </a:r>
            <a:r>
              <a:rPr lang="en-US" i="0" dirty="0" smtClean="0"/>
              <a:t> </a:t>
            </a:r>
            <a:r>
              <a:rPr lang="en-US" sz="2200" i="0" dirty="0" smtClean="0"/>
              <a:t>If </a:t>
            </a:r>
            <a:r>
              <a:rPr lang="en-US" sz="2200" i="0" dirty="0"/>
              <a:t>we know </a:t>
            </a:r>
            <a:r>
              <a:rPr lang="en-US" sz="2200" dirty="0"/>
              <a:t>T</a:t>
            </a:r>
            <a:r>
              <a:rPr lang="en-US" sz="2200" i="0" dirty="0"/>
              <a:t> and </a:t>
            </a:r>
            <a:r>
              <a:rPr lang="en-US" sz="2200" dirty="0"/>
              <a:t>C</a:t>
            </a:r>
            <a:r>
              <a:rPr lang="en-US" sz="2800" baseline="-10000" dirty="0"/>
              <a:t>o</a:t>
            </a:r>
            <a:r>
              <a:rPr lang="en-US" sz="2200" i="0" dirty="0"/>
              <a:t>, then we </a:t>
            </a:r>
            <a:r>
              <a:rPr lang="en-US" sz="2200" i="0" dirty="0" smtClean="0"/>
              <a:t>know </a:t>
            </a:r>
            <a:r>
              <a:rPr lang="en-US" sz="2000" i="0" dirty="0" smtClean="0"/>
              <a:t>which phases are </a:t>
            </a:r>
            <a:r>
              <a:rPr lang="en-US" sz="2000" i="0" dirty="0"/>
              <a:t>present.</a:t>
            </a:r>
            <a:endParaRPr lang="en-US" sz="2200" i="0" dirty="0"/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533400" y="2209800"/>
            <a:ext cx="188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•  Examples:</a:t>
            </a:r>
          </a:p>
        </p:txBody>
      </p:sp>
      <p:sp>
        <p:nvSpPr>
          <p:cNvPr id="322631" name="Rectangle 71"/>
          <p:cNvSpPr>
            <a:spLocks noChangeArrowheads="1"/>
          </p:cNvSpPr>
          <p:nvPr/>
        </p:nvSpPr>
        <p:spPr bwMode="auto">
          <a:xfrm>
            <a:off x="927100" y="2679700"/>
            <a:ext cx="2614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6666"/>
                </a:solidFill>
              </a:rPr>
              <a:t>A</a:t>
            </a:r>
            <a:r>
              <a:rPr lang="en-US" sz="2000" i="0">
                <a:solidFill>
                  <a:srgbClr val="FF6666"/>
                </a:solidFill>
              </a:rPr>
              <a:t>(1100</a:t>
            </a:r>
            <a:r>
              <a:rPr lang="en-US" sz="2000" i="0">
                <a:solidFill>
                  <a:srgbClr val="FF6666"/>
                </a:solidFill>
                <a:ea typeface="Arial" charset="0"/>
                <a:cs typeface="Arial" charset="0"/>
              </a:rPr>
              <a:t>ºC, 60 wt% Ni): </a:t>
            </a:r>
            <a:endParaRPr lang="en-US" i="0">
              <a:latin typeface="Times" charset="0"/>
              <a:ea typeface="Arial" charset="0"/>
              <a:cs typeface="Arial" charset="0"/>
            </a:endParaRP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927100" y="2959100"/>
            <a:ext cx="1573213" cy="365125"/>
            <a:chOff x="584" y="1864"/>
            <a:chExt cx="991" cy="230"/>
          </a:xfrm>
        </p:grpSpPr>
        <p:sp>
          <p:nvSpPr>
            <p:cNvPr id="28702" name="Rectangle 72"/>
            <p:cNvSpPr>
              <a:spLocks noChangeArrowheads="1"/>
            </p:cNvSpPr>
            <p:nvPr/>
          </p:nvSpPr>
          <p:spPr bwMode="auto">
            <a:xfrm>
              <a:off x="584" y="1872"/>
              <a:ext cx="99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FF6666"/>
                  </a:solidFill>
                </a:rPr>
                <a:t>   1 phase:  </a:t>
              </a:r>
              <a:r>
                <a:rPr lang="en-US" sz="2000" i="0" dirty="0" smtClean="0">
                  <a:solidFill>
                    <a:srgbClr val="FF6666"/>
                  </a:solidFill>
                </a:rPr>
                <a:t> </a:t>
              </a:r>
              <a:r>
                <a:rPr lang="en-US" sz="2000" i="0" dirty="0" err="1" smtClean="0">
                  <a:solidFill>
                    <a:srgbClr val="FF0000"/>
                  </a:solidFill>
                  <a:latin typeface="+mj-lt"/>
                </a:rPr>
                <a:t>α</a:t>
              </a:r>
              <a:endParaRPr lang="en-US" i="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8703" name="Rectangle 73"/>
            <p:cNvSpPr>
              <a:spLocks noChangeArrowheads="1"/>
            </p:cNvSpPr>
            <p:nvPr/>
          </p:nvSpPr>
          <p:spPr bwMode="auto">
            <a:xfrm>
              <a:off x="1440" y="186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i="0">
                <a:latin typeface="Times" charset="0"/>
              </a:endParaRP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927100" y="3441700"/>
            <a:ext cx="2622550" cy="304800"/>
            <a:chOff x="584" y="2168"/>
            <a:chExt cx="1652" cy="192"/>
          </a:xfrm>
        </p:grpSpPr>
        <p:sp>
          <p:nvSpPr>
            <p:cNvPr id="28700" name="Rectangle 74"/>
            <p:cNvSpPr>
              <a:spLocks noChangeArrowheads="1"/>
            </p:cNvSpPr>
            <p:nvPr/>
          </p:nvSpPr>
          <p:spPr bwMode="auto">
            <a:xfrm>
              <a:off x="584" y="2168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</a:rPr>
                <a:t>B</a:t>
              </a:r>
              <a:endParaRPr lang="en-US">
                <a:latin typeface="Times" charset="0"/>
              </a:endParaRPr>
            </a:p>
          </p:txBody>
        </p:sp>
        <p:sp>
          <p:nvSpPr>
            <p:cNvPr id="28701" name="Rectangle 75"/>
            <p:cNvSpPr>
              <a:spLocks noChangeArrowheads="1"/>
            </p:cNvSpPr>
            <p:nvPr/>
          </p:nvSpPr>
          <p:spPr bwMode="auto">
            <a:xfrm>
              <a:off x="696" y="2168"/>
              <a:ext cx="15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AA0000"/>
                  </a:solidFill>
                </a:rPr>
                <a:t>(1250</a:t>
              </a:r>
              <a:r>
                <a:rPr lang="en-US" sz="2000" i="0" dirty="0">
                  <a:solidFill>
                    <a:srgbClr val="AA0000"/>
                  </a:solidFill>
                  <a:ea typeface="Arial" charset="0"/>
                  <a:cs typeface="Arial" charset="0"/>
                </a:rPr>
                <a:t>ºC, 35 wt% Ni): </a:t>
              </a:r>
              <a:endParaRPr lang="en-US" i="0" dirty="0">
                <a:latin typeface="Times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927100" y="3721100"/>
            <a:ext cx="2044700" cy="320675"/>
            <a:chOff x="584" y="2344"/>
            <a:chExt cx="1288" cy="202"/>
          </a:xfrm>
        </p:grpSpPr>
        <p:sp>
          <p:nvSpPr>
            <p:cNvPr id="28698" name="Rectangle 76"/>
            <p:cNvSpPr>
              <a:spLocks noChangeArrowheads="1"/>
            </p:cNvSpPr>
            <p:nvPr/>
          </p:nvSpPr>
          <p:spPr bwMode="auto">
            <a:xfrm>
              <a:off x="584" y="2352"/>
              <a:ext cx="1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>
                  <a:solidFill>
                    <a:srgbClr val="AA0000"/>
                  </a:solidFill>
                </a:rPr>
                <a:t>   2 phases: </a:t>
              </a:r>
              <a:r>
                <a:rPr lang="en-US" sz="2000" dirty="0">
                  <a:solidFill>
                    <a:srgbClr val="AA0000"/>
                  </a:solidFill>
                </a:rPr>
                <a:t>L</a:t>
              </a:r>
              <a:r>
                <a:rPr lang="en-US" sz="2000" i="0" dirty="0">
                  <a:solidFill>
                    <a:srgbClr val="AA0000"/>
                  </a:solidFill>
                </a:rPr>
                <a:t> +</a:t>
              </a:r>
              <a:r>
                <a:rPr lang="en-US" sz="2000" i="0" dirty="0" smtClean="0">
                  <a:solidFill>
                    <a:srgbClr val="AA0000"/>
                  </a:solidFill>
                </a:rPr>
                <a:t> </a:t>
              </a:r>
              <a:r>
                <a:rPr lang="en-US" sz="2000" i="0" dirty="0" err="1" smtClean="0">
                  <a:solidFill>
                    <a:srgbClr val="AA0000"/>
                  </a:solidFill>
                  <a:latin typeface="Arial"/>
                  <a:cs typeface="Arial"/>
                </a:rPr>
                <a:t>α</a:t>
              </a:r>
              <a:r>
                <a:rPr lang="en-US" sz="2000" i="0" dirty="0" smtClean="0">
                  <a:solidFill>
                    <a:srgbClr val="AA0000"/>
                  </a:solidFill>
                </a:rPr>
                <a:t> 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28699" name="Rectangle 77"/>
            <p:cNvSpPr>
              <a:spLocks noChangeArrowheads="1"/>
            </p:cNvSpPr>
            <p:nvPr/>
          </p:nvSpPr>
          <p:spPr bwMode="auto">
            <a:xfrm>
              <a:off x="1760" y="2344"/>
              <a:ext cx="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3200" i="0" baseline="-4000">
                <a:solidFill>
                  <a:srgbClr val="FF6666"/>
                </a:solidFill>
                <a:latin typeface="Symbol" charset="2"/>
                <a:sym typeface="Symbol" charset="2"/>
              </a:endParaRPr>
            </a:p>
          </p:txBody>
        </p:sp>
      </p:grpSp>
      <p:sp>
        <p:nvSpPr>
          <p:cNvPr id="322712" name="Line 152"/>
          <p:cNvSpPr>
            <a:spLocks noChangeShapeType="1"/>
          </p:cNvSpPr>
          <p:nvPr/>
        </p:nvSpPr>
        <p:spPr bwMode="auto">
          <a:xfrm flipH="1">
            <a:off x="5927725" y="4710874"/>
            <a:ext cx="1695450" cy="7938"/>
          </a:xfrm>
          <a:prstGeom prst="line">
            <a:avLst/>
          </a:prstGeom>
          <a:noFill/>
          <a:ln w="25400">
            <a:solidFill>
              <a:srgbClr val="FF6666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713" name="Line 153"/>
          <p:cNvSpPr>
            <a:spLocks noChangeShapeType="1"/>
          </p:cNvSpPr>
          <p:nvPr/>
        </p:nvSpPr>
        <p:spPr bwMode="auto">
          <a:xfrm>
            <a:off x="7648575" y="4710874"/>
            <a:ext cx="1588" cy="565150"/>
          </a:xfrm>
          <a:prstGeom prst="line">
            <a:avLst/>
          </a:prstGeom>
          <a:noFill/>
          <a:ln w="25400">
            <a:solidFill>
              <a:srgbClr val="FF6666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Line 191"/>
          <p:cNvSpPr>
            <a:spLocks noChangeShapeType="1"/>
          </p:cNvSpPr>
          <p:nvPr/>
        </p:nvSpPr>
        <p:spPr bwMode="auto">
          <a:xfrm flipH="1" flipV="1">
            <a:off x="8804275" y="2729674"/>
            <a:ext cx="12700" cy="1270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Line 200"/>
          <p:cNvSpPr>
            <a:spLocks noChangeShapeType="1"/>
          </p:cNvSpPr>
          <p:nvPr/>
        </p:nvSpPr>
        <p:spPr bwMode="auto">
          <a:xfrm>
            <a:off x="5934075" y="4723574"/>
            <a:ext cx="1016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6699250" y="2420112"/>
            <a:ext cx="279400" cy="1568450"/>
            <a:chOff x="3198" y="1844"/>
            <a:chExt cx="176" cy="988"/>
          </a:xfrm>
        </p:grpSpPr>
        <p:grpSp>
          <p:nvGrpSpPr>
            <p:cNvPr id="28694" name="Group 143"/>
            <p:cNvGrpSpPr>
              <a:grpSpLocks/>
            </p:cNvGrpSpPr>
            <p:nvPr/>
          </p:nvGrpSpPr>
          <p:grpSpPr bwMode="auto">
            <a:xfrm>
              <a:off x="3198" y="1844"/>
              <a:ext cx="176" cy="930"/>
              <a:chOff x="3198" y="1844"/>
              <a:chExt cx="176" cy="930"/>
            </a:xfrm>
          </p:grpSpPr>
          <p:sp>
            <p:nvSpPr>
              <p:cNvPr id="28696" name="Rectangle 144"/>
              <p:cNvSpPr>
                <a:spLocks noChangeArrowheads="1"/>
              </p:cNvSpPr>
              <p:nvPr/>
            </p:nvSpPr>
            <p:spPr bwMode="auto">
              <a:xfrm rot="-5400000">
                <a:off x="3233" y="2635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solidFill>
                      <a:srgbClr val="AA0000"/>
                    </a:solidFill>
                  </a:rPr>
                  <a:t>B</a:t>
                </a:r>
                <a:endParaRPr lang="en-US" b="1">
                  <a:latin typeface="Times" charset="0"/>
                </a:endParaRPr>
              </a:p>
            </p:txBody>
          </p:sp>
          <p:sp>
            <p:nvSpPr>
              <p:cNvPr id="28697" name="Rectangle 145"/>
              <p:cNvSpPr>
                <a:spLocks noChangeArrowheads="1"/>
              </p:cNvSpPr>
              <p:nvPr/>
            </p:nvSpPr>
            <p:spPr bwMode="auto">
              <a:xfrm rot="-5400000">
                <a:off x="2876" y="2168"/>
                <a:ext cx="8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 i="0">
                    <a:solidFill>
                      <a:srgbClr val="AA0000"/>
                    </a:solidFill>
                  </a:rPr>
                  <a:t> (1250</a:t>
                </a:r>
                <a:r>
                  <a:rPr lang="en-US" sz="1800" b="1" i="0">
                    <a:solidFill>
                      <a:srgbClr val="AA0000"/>
                    </a:solidFill>
                    <a:ea typeface="Arial" charset="0"/>
                    <a:cs typeface="Arial" charset="0"/>
                  </a:rPr>
                  <a:t>ºC,35)</a:t>
                </a:r>
                <a:endParaRPr lang="en-US" b="1" i="0">
                  <a:latin typeface="Times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8695" name="Oval 146"/>
            <p:cNvSpPr>
              <a:spLocks noChangeArrowheads="1"/>
            </p:cNvSpPr>
            <p:nvPr/>
          </p:nvSpPr>
          <p:spPr bwMode="auto">
            <a:xfrm>
              <a:off x="3288" y="2768"/>
              <a:ext cx="64" cy="64"/>
            </a:xfrm>
            <a:prstGeom prst="ellipse">
              <a:avLst/>
            </a:prstGeom>
            <a:solidFill>
              <a:srgbClr val="AA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2707" name="Line 147"/>
          <p:cNvSpPr>
            <a:spLocks noChangeShapeType="1"/>
          </p:cNvSpPr>
          <p:nvPr/>
        </p:nvSpPr>
        <p:spPr bwMode="auto">
          <a:xfrm>
            <a:off x="5938838" y="3920299"/>
            <a:ext cx="973137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708" name="Line 148"/>
          <p:cNvSpPr>
            <a:spLocks noChangeShapeType="1"/>
          </p:cNvSpPr>
          <p:nvPr/>
        </p:nvSpPr>
        <p:spPr bwMode="auto">
          <a:xfrm>
            <a:off x="6888163" y="3945699"/>
            <a:ext cx="4762" cy="13493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7597775" y="4583874"/>
            <a:ext cx="1546225" cy="276225"/>
            <a:chOff x="3768" y="3240"/>
            <a:chExt cx="974" cy="174"/>
          </a:xfrm>
        </p:grpSpPr>
        <p:sp>
          <p:nvSpPr>
            <p:cNvPr id="28692" name="Rectangle 150"/>
            <p:cNvSpPr>
              <a:spLocks noChangeArrowheads="1"/>
            </p:cNvSpPr>
            <p:nvPr/>
          </p:nvSpPr>
          <p:spPr bwMode="auto">
            <a:xfrm>
              <a:off x="3824" y="3240"/>
              <a:ext cx="91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0">
                  <a:solidFill>
                    <a:srgbClr val="FF6666"/>
                  </a:solidFill>
                </a:rPr>
                <a:t> </a:t>
              </a:r>
              <a:r>
                <a:rPr lang="en-US" sz="1800" b="1">
                  <a:solidFill>
                    <a:srgbClr val="FF6666"/>
                  </a:solidFill>
                </a:rPr>
                <a:t>A</a:t>
              </a:r>
              <a:r>
                <a:rPr lang="en-US" sz="1800" b="1" i="0">
                  <a:solidFill>
                    <a:srgbClr val="FF6666"/>
                  </a:solidFill>
                </a:rPr>
                <a:t>(1100</a:t>
              </a:r>
              <a:r>
                <a:rPr lang="en-US" sz="1800" b="1" i="0">
                  <a:solidFill>
                    <a:srgbClr val="FF6666"/>
                  </a:solidFill>
                  <a:ea typeface="Arial" charset="0"/>
                  <a:cs typeface="Arial" charset="0"/>
                </a:rPr>
                <a:t>ºC,60)</a:t>
              </a:r>
              <a:endParaRPr lang="en-US" b="1" i="0">
                <a:latin typeface="Times" charset="0"/>
                <a:ea typeface="Arial" charset="0"/>
                <a:cs typeface="Arial" charset="0"/>
              </a:endParaRPr>
            </a:p>
          </p:txBody>
        </p:sp>
        <p:sp>
          <p:nvSpPr>
            <p:cNvPr id="28693" name="Oval 151"/>
            <p:cNvSpPr>
              <a:spLocks noChangeArrowheads="1"/>
            </p:cNvSpPr>
            <p:nvPr/>
          </p:nvSpPr>
          <p:spPr bwMode="auto">
            <a:xfrm>
              <a:off x="3768" y="3288"/>
              <a:ext cx="64" cy="64"/>
            </a:xfrm>
            <a:prstGeom prst="ellipse">
              <a:avLst/>
            </a:pr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2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2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31" grpId="0" autoUpdateAnimBg="0"/>
      <p:bldP spid="322712" grpId="0" animBg="1"/>
      <p:bldP spid="322713" grpId="0" animBg="1"/>
      <p:bldP spid="322707" grpId="0" animBg="1"/>
      <p:bldP spid="3227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5"/>
          <p:cNvSpPr>
            <a:spLocks noGrp="1" noChangeArrowheads="1"/>
          </p:cNvSpPr>
          <p:nvPr>
            <p:ph type="title"/>
          </p:nvPr>
        </p:nvSpPr>
        <p:spPr>
          <a:xfrm>
            <a:off x="1005348" y="135194"/>
            <a:ext cx="8138652" cy="533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Determination of phase compositions: </a:t>
            </a:r>
            <a:r>
              <a:rPr lang="en-US" dirty="0">
                <a:ea typeface="ＭＳ Ｐゴシック" charset="-128"/>
                <a:cs typeface="ＭＳ Ｐゴシック" charset="-128"/>
              </a:rPr>
              <a:t>Lever Rule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419600" y="1546555"/>
            <a:ext cx="45243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i="0" dirty="0"/>
              <a:t>What fraction of each phase?</a:t>
            </a:r>
            <a:br>
              <a:rPr lang="en-US" sz="2000" i="0" dirty="0"/>
            </a:br>
            <a:r>
              <a:rPr lang="en-US" sz="2000" i="0" dirty="0"/>
              <a:t>      Think of the tie line as a lever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i="0" dirty="0"/>
              <a:t>      (teeter-totter)</a:t>
            </a:r>
          </a:p>
          <a:p>
            <a:pPr marL="114300" lvl="1" eaLnBrk="1" hangingPunct="1">
              <a:spcBef>
                <a:spcPct val="20000"/>
              </a:spcBef>
            </a:pPr>
            <a:r>
              <a:rPr lang="en-US" sz="2000" i="0" dirty="0"/>
              <a:t>			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5661025" y="2697493"/>
            <a:ext cx="2179638" cy="1600200"/>
            <a:chOff x="3566" y="1813"/>
            <a:chExt cx="1373" cy="1008"/>
          </a:xfrm>
        </p:grpSpPr>
        <p:sp>
          <p:nvSpPr>
            <p:cNvPr id="34907" name="Rectangle 11"/>
            <p:cNvSpPr>
              <a:spLocks noChangeArrowheads="1"/>
            </p:cNvSpPr>
            <p:nvPr/>
          </p:nvSpPr>
          <p:spPr bwMode="auto">
            <a:xfrm>
              <a:off x="4626" y="2087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8" name="Rectangle 12"/>
            <p:cNvSpPr>
              <a:spLocks noChangeArrowheads="1"/>
            </p:cNvSpPr>
            <p:nvPr/>
          </p:nvSpPr>
          <p:spPr bwMode="auto">
            <a:xfrm>
              <a:off x="3666" y="213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9" name="AutoShape 9"/>
            <p:cNvSpPr>
              <a:spLocks noChangeArrowheads="1"/>
            </p:cNvSpPr>
            <p:nvPr/>
          </p:nvSpPr>
          <p:spPr bwMode="auto">
            <a:xfrm>
              <a:off x="4050" y="2279"/>
              <a:ext cx="144" cy="19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0" name="Line 10"/>
            <p:cNvSpPr>
              <a:spLocks noChangeShapeType="1"/>
            </p:cNvSpPr>
            <p:nvPr/>
          </p:nvSpPr>
          <p:spPr bwMode="auto">
            <a:xfrm>
              <a:off x="3666" y="2279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1" name="Text Box 13"/>
            <p:cNvSpPr txBox="1">
              <a:spLocks noChangeArrowheads="1"/>
            </p:cNvSpPr>
            <p:nvPr/>
          </p:nvSpPr>
          <p:spPr bwMode="auto">
            <a:xfrm>
              <a:off x="3566" y="1822"/>
              <a:ext cx="2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/>
                <a:t>M</a:t>
              </a:r>
              <a:r>
                <a:rPr lang="en-US" sz="1800" b="1" baseline="-25000"/>
                <a:t>L</a:t>
              </a:r>
              <a:endParaRPr lang="en-US" sz="1800" b="1"/>
            </a:p>
          </p:txBody>
        </p:sp>
        <p:sp>
          <p:nvSpPr>
            <p:cNvPr id="34912" name="Text Box 14"/>
            <p:cNvSpPr txBox="1">
              <a:spLocks noChangeArrowheads="1"/>
            </p:cNvSpPr>
            <p:nvPr/>
          </p:nvSpPr>
          <p:spPr bwMode="auto">
            <a:xfrm>
              <a:off x="4633" y="1813"/>
              <a:ext cx="3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 dirty="0" smtClean="0"/>
                <a:t>M</a:t>
              </a:r>
              <a:r>
                <a:rPr lang="en-US" sz="1800" i="0" baseline="-25000" dirty="0" smtClean="0">
                  <a:solidFill>
                    <a:srgbClr val="000000"/>
                  </a:solidFill>
                  <a:latin typeface="Arial"/>
                  <a:cs typeface="Arial"/>
                  <a:sym typeface="Symbol" charset="2"/>
                </a:rPr>
                <a:t>α</a:t>
              </a:r>
              <a:r>
                <a:rPr lang="en-US" sz="1800" i="0" dirty="0" smtClean="0">
                  <a:solidFill>
                    <a:srgbClr val="000000"/>
                  </a:solidFill>
                </a:rPr>
                <a:t> </a:t>
              </a:r>
              <a:endParaRPr lang="en-US" sz="1800" i="0" dirty="0"/>
            </a:p>
          </p:txBody>
        </p:sp>
        <p:sp>
          <p:nvSpPr>
            <p:cNvPr id="34913" name="Line 15"/>
            <p:cNvSpPr>
              <a:spLocks noChangeShapeType="1"/>
            </p:cNvSpPr>
            <p:nvPr/>
          </p:nvSpPr>
          <p:spPr bwMode="auto">
            <a:xfrm>
              <a:off x="3744" y="25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4" name="Line 16"/>
            <p:cNvSpPr>
              <a:spLocks noChangeShapeType="1"/>
            </p:cNvSpPr>
            <p:nvPr/>
          </p:nvSpPr>
          <p:spPr bwMode="auto">
            <a:xfrm>
              <a:off x="4126" y="25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5" name="Line 17"/>
            <p:cNvSpPr>
              <a:spLocks noChangeShapeType="1"/>
            </p:cNvSpPr>
            <p:nvPr/>
          </p:nvSpPr>
          <p:spPr bwMode="auto">
            <a:xfrm>
              <a:off x="4731" y="251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6" name="Line 20"/>
            <p:cNvSpPr>
              <a:spLocks noChangeShapeType="1"/>
            </p:cNvSpPr>
            <p:nvPr/>
          </p:nvSpPr>
          <p:spPr bwMode="auto">
            <a:xfrm>
              <a:off x="4146" y="256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7" name="Line 21"/>
            <p:cNvSpPr>
              <a:spLocks noChangeShapeType="1"/>
            </p:cNvSpPr>
            <p:nvPr/>
          </p:nvSpPr>
          <p:spPr bwMode="auto">
            <a:xfrm flipH="1">
              <a:off x="3744" y="2567"/>
              <a:ext cx="3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8" name="Text Box 22"/>
            <p:cNvSpPr txBox="1">
              <a:spLocks noChangeArrowheads="1"/>
            </p:cNvSpPr>
            <p:nvPr/>
          </p:nvSpPr>
          <p:spPr bwMode="auto">
            <a:xfrm>
              <a:off x="3829" y="259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rgbClr val="00CC00"/>
                  </a:solidFill>
                </a:rPr>
                <a:t>R</a:t>
              </a:r>
            </a:p>
          </p:txBody>
        </p:sp>
        <p:sp>
          <p:nvSpPr>
            <p:cNvPr id="34919" name="Text Box 23"/>
            <p:cNvSpPr txBox="1">
              <a:spLocks noChangeArrowheads="1"/>
            </p:cNvSpPr>
            <p:nvPr/>
          </p:nvSpPr>
          <p:spPr bwMode="auto">
            <a:xfrm>
              <a:off x="4296" y="259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S</a:t>
              </a:r>
            </a:p>
          </p:txBody>
        </p:sp>
      </p:grpSp>
      <p:graphicFrame>
        <p:nvGraphicFramePr>
          <p:cNvPr id="261145" name="Object 25"/>
          <p:cNvGraphicFramePr>
            <a:graphicFrameLocks noChangeAspect="1"/>
          </p:cNvGraphicFramePr>
          <p:nvPr/>
        </p:nvGraphicFramePr>
        <p:xfrm>
          <a:off x="5732463" y="4431043"/>
          <a:ext cx="2054225" cy="376237"/>
        </p:xfrm>
        <a:graphic>
          <a:graphicData uri="http://schemas.openxmlformats.org/presentationml/2006/ole">
            <p:oleObj spid="_x0000_s34818" name="Equation" r:id="rId4" imgW="1104900" imgH="203200" progId="Equation.3">
              <p:embed/>
            </p:oleObj>
          </a:graphicData>
        </a:graphic>
      </p:graphicFrame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684213" y="4986668"/>
            <a:ext cx="7585075" cy="803275"/>
            <a:chOff x="431" y="3489"/>
            <a:chExt cx="4778" cy="506"/>
          </a:xfrm>
        </p:grpSpPr>
        <p:grpSp>
          <p:nvGrpSpPr>
            <p:cNvPr id="34904" name="Group 110"/>
            <p:cNvGrpSpPr>
              <a:grpSpLocks/>
            </p:cNvGrpSpPr>
            <p:nvPr/>
          </p:nvGrpSpPr>
          <p:grpSpPr bwMode="auto">
            <a:xfrm>
              <a:off x="431" y="3489"/>
              <a:ext cx="4774" cy="506"/>
              <a:chOff x="431" y="3489"/>
              <a:chExt cx="4774" cy="506"/>
            </a:xfrm>
          </p:grpSpPr>
          <p:graphicFrame>
            <p:nvGraphicFramePr>
              <p:cNvPr id="34819" name="Object 4"/>
              <p:cNvGraphicFramePr>
                <a:graphicFrameLocks noChangeAspect="1"/>
              </p:cNvGraphicFramePr>
              <p:nvPr/>
            </p:nvGraphicFramePr>
            <p:xfrm>
              <a:off x="441" y="3492"/>
              <a:ext cx="4764" cy="503"/>
            </p:xfrm>
            <a:graphic>
              <a:graphicData uri="http://schemas.openxmlformats.org/presentationml/2006/ole">
                <p:oleObj spid="_x0000_s34819" name="Equation" r:id="rId5" imgW="4089797" imgH="432197" progId="Equation.3">
                  <p:embed/>
                </p:oleObj>
              </a:graphicData>
            </a:graphic>
          </p:graphicFrame>
          <p:sp>
            <p:nvSpPr>
              <p:cNvPr id="34906" name="Rectangle 26"/>
              <p:cNvSpPr>
                <a:spLocks noChangeArrowheads="1"/>
              </p:cNvSpPr>
              <p:nvPr/>
            </p:nvSpPr>
            <p:spPr bwMode="auto">
              <a:xfrm>
                <a:off x="431" y="3489"/>
                <a:ext cx="2637" cy="5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905" name="Rectangle 27"/>
            <p:cNvSpPr>
              <a:spLocks noChangeArrowheads="1"/>
            </p:cNvSpPr>
            <p:nvPr/>
          </p:nvSpPr>
          <p:spPr bwMode="auto">
            <a:xfrm>
              <a:off x="3472" y="3492"/>
              <a:ext cx="1737" cy="4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26" name="Group 107"/>
          <p:cNvGrpSpPr>
            <a:grpSpLocks/>
          </p:cNvGrpSpPr>
          <p:nvPr/>
        </p:nvGrpSpPr>
        <p:grpSpPr bwMode="auto">
          <a:xfrm>
            <a:off x="511175" y="1538618"/>
            <a:ext cx="3608388" cy="3141662"/>
            <a:chOff x="322" y="1317"/>
            <a:chExt cx="2273" cy="1979"/>
          </a:xfrm>
        </p:grpSpPr>
        <p:sp>
          <p:nvSpPr>
            <p:cNvPr id="34828" name="Rectangle 29"/>
            <p:cNvSpPr>
              <a:spLocks noChangeArrowheads="1"/>
            </p:cNvSpPr>
            <p:nvPr/>
          </p:nvSpPr>
          <p:spPr bwMode="auto">
            <a:xfrm>
              <a:off x="1361" y="3104"/>
              <a:ext cx="4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wt% Ni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29" name="Rectangle 30"/>
            <p:cNvSpPr>
              <a:spLocks noChangeArrowheads="1"/>
            </p:cNvSpPr>
            <p:nvPr/>
          </p:nvSpPr>
          <p:spPr bwMode="auto">
            <a:xfrm>
              <a:off x="1421" y="2544"/>
              <a:ext cx="651" cy="1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0" name="Rectangle 31"/>
            <p:cNvSpPr>
              <a:spLocks noChangeArrowheads="1"/>
            </p:cNvSpPr>
            <p:nvPr/>
          </p:nvSpPr>
          <p:spPr bwMode="auto">
            <a:xfrm>
              <a:off x="1375" y="2908"/>
              <a:ext cx="742" cy="2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1" name="Rectangle 32"/>
            <p:cNvSpPr>
              <a:spLocks noChangeArrowheads="1"/>
            </p:cNvSpPr>
            <p:nvPr/>
          </p:nvSpPr>
          <p:spPr bwMode="auto">
            <a:xfrm>
              <a:off x="1056" y="2661"/>
              <a:ext cx="98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2" name="Rectangle 33"/>
            <p:cNvSpPr>
              <a:spLocks noChangeArrowheads="1"/>
            </p:cNvSpPr>
            <p:nvPr/>
          </p:nvSpPr>
          <p:spPr bwMode="auto">
            <a:xfrm>
              <a:off x="2267" y="2387"/>
              <a:ext cx="98" cy="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3" name="Rectangle 34"/>
            <p:cNvSpPr>
              <a:spLocks noChangeArrowheads="1"/>
            </p:cNvSpPr>
            <p:nvPr/>
          </p:nvSpPr>
          <p:spPr bwMode="auto">
            <a:xfrm>
              <a:off x="1095" y="1665"/>
              <a:ext cx="234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4" name="Rectangle 35"/>
            <p:cNvSpPr>
              <a:spLocks noChangeArrowheads="1"/>
            </p:cNvSpPr>
            <p:nvPr/>
          </p:nvSpPr>
          <p:spPr bwMode="auto">
            <a:xfrm>
              <a:off x="1167" y="1834"/>
              <a:ext cx="241" cy="1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5" name="Rectangle 36"/>
            <p:cNvSpPr>
              <a:spLocks noChangeArrowheads="1"/>
            </p:cNvSpPr>
            <p:nvPr/>
          </p:nvSpPr>
          <p:spPr bwMode="auto">
            <a:xfrm>
              <a:off x="1004" y="2361"/>
              <a:ext cx="312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6" name="Freeform 37"/>
            <p:cNvSpPr>
              <a:spLocks/>
            </p:cNvSpPr>
            <p:nvPr/>
          </p:nvSpPr>
          <p:spPr bwMode="auto">
            <a:xfrm>
              <a:off x="726" y="1938"/>
              <a:ext cx="1803" cy="957"/>
            </a:xfrm>
            <a:custGeom>
              <a:avLst/>
              <a:gdLst>
                <a:gd name="T0" fmla="*/ 0 w 1785"/>
                <a:gd name="T1" fmla="*/ 860 h 957"/>
                <a:gd name="T2" fmla="*/ 475 w 1785"/>
                <a:gd name="T3" fmla="*/ 651 h 957"/>
                <a:gd name="T4" fmla="*/ 950 w 1785"/>
                <a:gd name="T5" fmla="*/ 443 h 957"/>
                <a:gd name="T6" fmla="*/ 1519 w 1785"/>
                <a:gd name="T7" fmla="*/ 189 h 957"/>
                <a:gd name="T8" fmla="*/ 1974 w 1785"/>
                <a:gd name="T9" fmla="*/ 0 h 957"/>
                <a:gd name="T10" fmla="*/ 1965 w 1785"/>
                <a:gd name="T11" fmla="*/ 957 h 957"/>
                <a:gd name="T12" fmla="*/ 0 w 1785"/>
                <a:gd name="T13" fmla="*/ 957 h 957"/>
                <a:gd name="T14" fmla="*/ 0 w 1785"/>
                <a:gd name="T15" fmla="*/ 860 h 9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5"/>
                <a:gd name="T25" fmla="*/ 0 h 957"/>
                <a:gd name="T26" fmla="*/ 1785 w 1785"/>
                <a:gd name="T27" fmla="*/ 957 h 9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5" h="957">
                  <a:moveTo>
                    <a:pt x="0" y="860"/>
                  </a:moveTo>
                  <a:lnTo>
                    <a:pt x="430" y="651"/>
                  </a:lnTo>
                  <a:lnTo>
                    <a:pt x="860" y="443"/>
                  </a:lnTo>
                  <a:lnTo>
                    <a:pt x="1374" y="189"/>
                  </a:lnTo>
                  <a:lnTo>
                    <a:pt x="1785" y="0"/>
                  </a:lnTo>
                  <a:lnTo>
                    <a:pt x="1778" y="957"/>
                  </a:lnTo>
                  <a:lnTo>
                    <a:pt x="0" y="957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7" name="Freeform 38"/>
            <p:cNvSpPr>
              <a:spLocks/>
            </p:cNvSpPr>
            <p:nvPr/>
          </p:nvSpPr>
          <p:spPr bwMode="auto">
            <a:xfrm>
              <a:off x="738" y="1938"/>
              <a:ext cx="1785" cy="957"/>
            </a:xfrm>
            <a:custGeom>
              <a:avLst/>
              <a:gdLst>
                <a:gd name="T0" fmla="*/ 0 w 1785"/>
                <a:gd name="T1" fmla="*/ 860 h 957"/>
                <a:gd name="T2" fmla="*/ 430 w 1785"/>
                <a:gd name="T3" fmla="*/ 651 h 957"/>
                <a:gd name="T4" fmla="*/ 860 w 1785"/>
                <a:gd name="T5" fmla="*/ 443 h 957"/>
                <a:gd name="T6" fmla="*/ 1374 w 1785"/>
                <a:gd name="T7" fmla="*/ 189 h 957"/>
                <a:gd name="T8" fmla="*/ 1785 w 1785"/>
                <a:gd name="T9" fmla="*/ 0 h 957"/>
                <a:gd name="T10" fmla="*/ 1778 w 1785"/>
                <a:gd name="T11" fmla="*/ 957 h 957"/>
                <a:gd name="T12" fmla="*/ 0 w 1785"/>
                <a:gd name="T13" fmla="*/ 957 h 957"/>
                <a:gd name="T14" fmla="*/ 0 w 1785"/>
                <a:gd name="T15" fmla="*/ 860 h 9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5"/>
                <a:gd name="T25" fmla="*/ 0 h 957"/>
                <a:gd name="T26" fmla="*/ 1785 w 1785"/>
                <a:gd name="T27" fmla="*/ 957 h 9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5" h="957">
                  <a:moveTo>
                    <a:pt x="0" y="860"/>
                  </a:moveTo>
                  <a:lnTo>
                    <a:pt x="430" y="651"/>
                  </a:lnTo>
                  <a:lnTo>
                    <a:pt x="860" y="443"/>
                  </a:lnTo>
                  <a:lnTo>
                    <a:pt x="1374" y="189"/>
                  </a:lnTo>
                  <a:lnTo>
                    <a:pt x="1785" y="0"/>
                  </a:lnTo>
                  <a:lnTo>
                    <a:pt x="1778" y="957"/>
                  </a:lnTo>
                  <a:lnTo>
                    <a:pt x="0" y="957"/>
                  </a:lnTo>
                  <a:lnTo>
                    <a:pt x="0" y="860"/>
                  </a:lnTo>
                  <a:close/>
                </a:path>
              </a:pathLst>
            </a:custGeom>
            <a:noFill/>
            <a:ln w="20638">
              <a:solidFill>
                <a:srgbClr val="00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8" name="Freeform 39"/>
            <p:cNvSpPr>
              <a:spLocks/>
            </p:cNvSpPr>
            <p:nvPr/>
          </p:nvSpPr>
          <p:spPr bwMode="auto">
            <a:xfrm>
              <a:off x="737" y="1379"/>
              <a:ext cx="1783" cy="1132"/>
            </a:xfrm>
            <a:custGeom>
              <a:avLst/>
              <a:gdLst>
                <a:gd name="T0" fmla="*/ 1894 w 1771"/>
                <a:gd name="T1" fmla="*/ 7 h 1120"/>
                <a:gd name="T2" fmla="*/ 0 w 1771"/>
                <a:gd name="T3" fmla="*/ 0 h 1120"/>
                <a:gd name="T4" fmla="*/ 0 w 1771"/>
                <a:gd name="T5" fmla="*/ 1246 h 1120"/>
                <a:gd name="T6" fmla="*/ 473 w 1771"/>
                <a:gd name="T7" fmla="*/ 971 h 1120"/>
                <a:gd name="T8" fmla="*/ 1004 w 1771"/>
                <a:gd name="T9" fmla="*/ 689 h 1120"/>
                <a:gd name="T10" fmla="*/ 1566 w 1771"/>
                <a:gd name="T11" fmla="*/ 405 h 1120"/>
                <a:gd name="T12" fmla="*/ 1894 w 1771"/>
                <a:gd name="T13" fmla="*/ 255 h 1120"/>
                <a:gd name="T14" fmla="*/ 1894 w 1771"/>
                <a:gd name="T15" fmla="*/ 7 h 1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1"/>
                <a:gd name="T25" fmla="*/ 0 h 1120"/>
                <a:gd name="T26" fmla="*/ 1771 w 1771"/>
                <a:gd name="T27" fmla="*/ 1120 h 1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1" h="1120">
                  <a:moveTo>
                    <a:pt x="1771" y="7"/>
                  </a:moveTo>
                  <a:lnTo>
                    <a:pt x="0" y="0"/>
                  </a:lnTo>
                  <a:lnTo>
                    <a:pt x="0" y="1120"/>
                  </a:lnTo>
                  <a:lnTo>
                    <a:pt x="443" y="873"/>
                  </a:lnTo>
                  <a:lnTo>
                    <a:pt x="938" y="619"/>
                  </a:lnTo>
                  <a:lnTo>
                    <a:pt x="1465" y="365"/>
                  </a:lnTo>
                  <a:lnTo>
                    <a:pt x="1771" y="228"/>
                  </a:lnTo>
                  <a:lnTo>
                    <a:pt x="1771" y="7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9" name="Line 40"/>
            <p:cNvSpPr>
              <a:spLocks noChangeShapeType="1"/>
            </p:cNvSpPr>
            <p:nvPr/>
          </p:nvSpPr>
          <p:spPr bwMode="auto">
            <a:xfrm flipV="1">
              <a:off x="1916" y="2843"/>
              <a:ext cx="1" cy="5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Rectangle 41"/>
            <p:cNvSpPr>
              <a:spLocks noChangeArrowheads="1"/>
            </p:cNvSpPr>
            <p:nvPr/>
          </p:nvSpPr>
          <p:spPr bwMode="auto">
            <a:xfrm>
              <a:off x="646" y="2888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20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41" name="Rectangle 42"/>
            <p:cNvSpPr>
              <a:spLocks noChangeArrowheads="1"/>
            </p:cNvSpPr>
            <p:nvPr/>
          </p:nvSpPr>
          <p:spPr bwMode="auto">
            <a:xfrm>
              <a:off x="424" y="246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1200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42" name="Rectangle 43"/>
            <p:cNvSpPr>
              <a:spLocks noChangeArrowheads="1"/>
            </p:cNvSpPr>
            <p:nvPr/>
          </p:nvSpPr>
          <p:spPr bwMode="auto">
            <a:xfrm>
              <a:off x="633" y="246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i="0">
                <a:latin typeface="Times" charset="0"/>
              </a:endParaRPr>
            </a:p>
          </p:txBody>
        </p:sp>
        <p:sp>
          <p:nvSpPr>
            <p:cNvPr id="34843" name="Rectangle 44"/>
            <p:cNvSpPr>
              <a:spLocks noChangeArrowheads="1"/>
            </p:cNvSpPr>
            <p:nvPr/>
          </p:nvSpPr>
          <p:spPr bwMode="auto">
            <a:xfrm>
              <a:off x="424" y="1703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1300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44" name="Rectangle 45"/>
            <p:cNvSpPr>
              <a:spLocks noChangeArrowheads="1"/>
            </p:cNvSpPr>
            <p:nvPr/>
          </p:nvSpPr>
          <p:spPr bwMode="auto">
            <a:xfrm>
              <a:off x="633" y="1703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i="0">
                <a:latin typeface="Times" charset="0"/>
              </a:endParaRPr>
            </a:p>
          </p:txBody>
        </p:sp>
        <p:sp>
          <p:nvSpPr>
            <p:cNvPr id="34845" name="Rectangle 46"/>
            <p:cNvSpPr>
              <a:spLocks noChangeArrowheads="1"/>
            </p:cNvSpPr>
            <p:nvPr/>
          </p:nvSpPr>
          <p:spPr bwMode="auto">
            <a:xfrm>
              <a:off x="322" y="1317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T</a:t>
              </a:r>
              <a:r>
                <a:rPr lang="en-US" sz="2000" i="0">
                  <a:solidFill>
                    <a:srgbClr val="000000"/>
                  </a:solidFill>
                </a:rPr>
                <a:t>(ºC)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46" name="Rectangle 47"/>
            <p:cNvSpPr>
              <a:spLocks noChangeArrowheads="1"/>
            </p:cNvSpPr>
            <p:nvPr/>
          </p:nvSpPr>
          <p:spPr bwMode="auto">
            <a:xfrm>
              <a:off x="2176" y="2960"/>
              <a:ext cx="313" cy="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7" name="Rectangle 48"/>
            <p:cNvSpPr>
              <a:spLocks noChangeArrowheads="1"/>
            </p:cNvSpPr>
            <p:nvPr/>
          </p:nvSpPr>
          <p:spPr bwMode="auto">
            <a:xfrm>
              <a:off x="854" y="1651"/>
              <a:ext cx="9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009900"/>
                  </a:solidFill>
                </a:rPr>
                <a:t>L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34848" name="Rectangle 49"/>
            <p:cNvSpPr>
              <a:spLocks noChangeArrowheads="1"/>
            </p:cNvSpPr>
            <p:nvPr/>
          </p:nvSpPr>
          <p:spPr bwMode="auto">
            <a:xfrm>
              <a:off x="2222" y="2212"/>
              <a:ext cx="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Arial"/>
                  <a:cs typeface="Arial"/>
                  <a:sym typeface="Symbol" charset="2"/>
                </a:rPr>
                <a:t>α</a:t>
              </a:r>
              <a:r>
                <a:rPr lang="en-US" sz="2000" i="0" dirty="0" smtClean="0">
                  <a:solidFill>
                    <a:srgbClr val="000000"/>
                  </a:solidFill>
                </a:rPr>
                <a:t> 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34850" name="Rectangle 51"/>
            <p:cNvSpPr>
              <a:spLocks noChangeArrowheads="1"/>
            </p:cNvSpPr>
            <p:nvPr/>
          </p:nvSpPr>
          <p:spPr bwMode="auto">
            <a:xfrm rot="20160000">
              <a:off x="1040" y="236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Times" charset="0"/>
              </a:endParaRPr>
            </a:p>
          </p:txBody>
        </p:sp>
        <p:sp>
          <p:nvSpPr>
            <p:cNvPr id="34852" name="Rectangle 53"/>
            <p:cNvSpPr>
              <a:spLocks noChangeArrowheads="1"/>
            </p:cNvSpPr>
            <p:nvPr/>
          </p:nvSpPr>
          <p:spPr bwMode="auto">
            <a:xfrm rot="20160000">
              <a:off x="1277" y="2240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i="0" dirty="0">
                <a:latin typeface="Times" charset="0"/>
              </a:endParaRPr>
            </a:p>
          </p:txBody>
        </p:sp>
        <p:sp>
          <p:nvSpPr>
            <p:cNvPr id="34855" name="Rectangle 56"/>
            <p:cNvSpPr>
              <a:spLocks noChangeArrowheads="1"/>
            </p:cNvSpPr>
            <p:nvPr/>
          </p:nvSpPr>
          <p:spPr bwMode="auto">
            <a:xfrm>
              <a:off x="1238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3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56" name="Rectangle 57"/>
            <p:cNvSpPr>
              <a:spLocks noChangeArrowheads="1"/>
            </p:cNvSpPr>
            <p:nvPr/>
          </p:nvSpPr>
          <p:spPr bwMode="auto">
            <a:xfrm>
              <a:off x="1310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57" name="Rectangle 58"/>
            <p:cNvSpPr>
              <a:spLocks noChangeArrowheads="1"/>
            </p:cNvSpPr>
            <p:nvPr/>
          </p:nvSpPr>
          <p:spPr bwMode="auto">
            <a:xfrm>
              <a:off x="1844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4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58" name="Rectangle 59"/>
            <p:cNvSpPr>
              <a:spLocks noChangeArrowheads="1"/>
            </p:cNvSpPr>
            <p:nvPr/>
          </p:nvSpPr>
          <p:spPr bwMode="auto">
            <a:xfrm>
              <a:off x="1916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59" name="Rectangle 60"/>
            <p:cNvSpPr>
              <a:spLocks noChangeArrowheads="1"/>
            </p:cNvSpPr>
            <p:nvPr/>
          </p:nvSpPr>
          <p:spPr bwMode="auto">
            <a:xfrm>
              <a:off x="2456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5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60" name="Rectangle 61"/>
            <p:cNvSpPr>
              <a:spLocks noChangeArrowheads="1"/>
            </p:cNvSpPr>
            <p:nvPr/>
          </p:nvSpPr>
          <p:spPr bwMode="auto">
            <a:xfrm>
              <a:off x="2528" y="288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0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61" name="Rectangle 62"/>
            <p:cNvSpPr>
              <a:spLocks noChangeArrowheads="1"/>
            </p:cNvSpPr>
            <p:nvPr/>
          </p:nvSpPr>
          <p:spPr bwMode="auto">
            <a:xfrm rot="-1440000">
              <a:off x="2076" y="185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</a:rPr>
                <a:t>L</a:t>
              </a:r>
              <a:endParaRPr lang="en-US">
                <a:latin typeface="Times" charset="0"/>
              </a:endParaRPr>
            </a:p>
          </p:txBody>
        </p:sp>
        <p:sp>
          <p:nvSpPr>
            <p:cNvPr id="34862" name="Rectangle 63"/>
            <p:cNvSpPr>
              <a:spLocks noChangeArrowheads="1"/>
            </p:cNvSpPr>
            <p:nvPr/>
          </p:nvSpPr>
          <p:spPr bwMode="auto">
            <a:xfrm rot="-1440000">
              <a:off x="2156" y="1796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 + 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63" name="Rectangle 64"/>
            <p:cNvSpPr>
              <a:spLocks noChangeArrowheads="1"/>
            </p:cNvSpPr>
            <p:nvPr/>
          </p:nvSpPr>
          <p:spPr bwMode="auto">
            <a:xfrm rot="20160000">
              <a:off x="2311" y="1732"/>
              <a:ext cx="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i="0" dirty="0" err="1" smtClean="0">
                  <a:solidFill>
                    <a:srgbClr val="000000"/>
                  </a:solidFill>
                  <a:latin typeface="Arial"/>
                  <a:cs typeface="Arial"/>
                  <a:sym typeface="Symbol" charset="2"/>
                </a:rPr>
                <a:t>α</a:t>
              </a:r>
              <a:r>
                <a:rPr lang="en-US" sz="2000" i="0" dirty="0" smtClean="0">
                  <a:solidFill>
                    <a:srgbClr val="000000"/>
                  </a:solidFill>
                </a:rPr>
                <a:t> </a:t>
              </a:r>
              <a:endParaRPr lang="en-US" i="0" dirty="0">
                <a:latin typeface="Times" charset="0"/>
              </a:endParaRPr>
            </a:p>
          </p:txBody>
        </p:sp>
        <p:sp>
          <p:nvSpPr>
            <p:cNvPr id="34864" name="Rectangle 65"/>
            <p:cNvSpPr>
              <a:spLocks noChangeArrowheads="1"/>
            </p:cNvSpPr>
            <p:nvPr/>
          </p:nvSpPr>
          <p:spPr bwMode="auto">
            <a:xfrm>
              <a:off x="736" y="1380"/>
              <a:ext cx="1786" cy="1516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5" name="Line 66"/>
            <p:cNvSpPr>
              <a:spLocks noChangeShapeType="1"/>
            </p:cNvSpPr>
            <p:nvPr/>
          </p:nvSpPr>
          <p:spPr bwMode="auto">
            <a:xfrm>
              <a:off x="743" y="2524"/>
              <a:ext cx="7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6" name="Line 67"/>
            <p:cNvSpPr>
              <a:spLocks noChangeShapeType="1"/>
            </p:cNvSpPr>
            <p:nvPr/>
          </p:nvSpPr>
          <p:spPr bwMode="auto">
            <a:xfrm>
              <a:off x="743" y="1775"/>
              <a:ext cx="7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7" name="Line 68"/>
            <p:cNvSpPr>
              <a:spLocks noChangeShapeType="1"/>
            </p:cNvSpPr>
            <p:nvPr/>
          </p:nvSpPr>
          <p:spPr bwMode="auto">
            <a:xfrm flipV="1">
              <a:off x="1329" y="2798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8" name="Line 69"/>
            <p:cNvSpPr>
              <a:spLocks noChangeShapeType="1"/>
            </p:cNvSpPr>
            <p:nvPr/>
          </p:nvSpPr>
          <p:spPr bwMode="auto">
            <a:xfrm flipV="1">
              <a:off x="1916" y="2798"/>
              <a:ext cx="1" cy="9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9" name="Freeform 71"/>
            <p:cNvSpPr>
              <a:spLocks/>
            </p:cNvSpPr>
            <p:nvPr/>
          </p:nvSpPr>
          <p:spPr bwMode="auto">
            <a:xfrm>
              <a:off x="737" y="1614"/>
              <a:ext cx="1784" cy="896"/>
            </a:xfrm>
            <a:custGeom>
              <a:avLst/>
              <a:gdLst>
                <a:gd name="T0" fmla="*/ 0 w 1784"/>
                <a:gd name="T1" fmla="*/ 896 h 896"/>
                <a:gd name="T2" fmla="*/ 108 w 1784"/>
                <a:gd name="T3" fmla="*/ 840 h 896"/>
                <a:gd name="T4" fmla="*/ 240 w 1784"/>
                <a:gd name="T5" fmla="*/ 768 h 896"/>
                <a:gd name="T6" fmla="*/ 436 w 1784"/>
                <a:gd name="T7" fmla="*/ 660 h 896"/>
                <a:gd name="T8" fmla="*/ 620 w 1784"/>
                <a:gd name="T9" fmla="*/ 560 h 896"/>
                <a:gd name="T10" fmla="*/ 872 w 1784"/>
                <a:gd name="T11" fmla="*/ 432 h 896"/>
                <a:gd name="T12" fmla="*/ 1100 w 1784"/>
                <a:gd name="T13" fmla="*/ 312 h 896"/>
                <a:gd name="T14" fmla="*/ 1280 w 1784"/>
                <a:gd name="T15" fmla="*/ 228 h 896"/>
                <a:gd name="T16" fmla="*/ 1456 w 1784"/>
                <a:gd name="T17" fmla="*/ 144 h 896"/>
                <a:gd name="T18" fmla="*/ 1672 w 1784"/>
                <a:gd name="T19" fmla="*/ 44 h 896"/>
                <a:gd name="T20" fmla="*/ 1784 w 1784"/>
                <a:gd name="T21" fmla="*/ 0 h 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4"/>
                <a:gd name="T34" fmla="*/ 0 h 896"/>
                <a:gd name="T35" fmla="*/ 1784 w 1784"/>
                <a:gd name="T36" fmla="*/ 896 h 8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4" h="896">
                  <a:moveTo>
                    <a:pt x="0" y="896"/>
                  </a:moveTo>
                  <a:cubicBezTo>
                    <a:pt x="34" y="878"/>
                    <a:pt x="68" y="861"/>
                    <a:pt x="108" y="840"/>
                  </a:cubicBezTo>
                  <a:cubicBezTo>
                    <a:pt x="148" y="819"/>
                    <a:pt x="185" y="798"/>
                    <a:pt x="240" y="768"/>
                  </a:cubicBezTo>
                  <a:cubicBezTo>
                    <a:pt x="295" y="738"/>
                    <a:pt x="373" y="695"/>
                    <a:pt x="436" y="660"/>
                  </a:cubicBezTo>
                  <a:cubicBezTo>
                    <a:pt x="499" y="625"/>
                    <a:pt x="547" y="598"/>
                    <a:pt x="620" y="560"/>
                  </a:cubicBezTo>
                  <a:cubicBezTo>
                    <a:pt x="693" y="522"/>
                    <a:pt x="792" y="473"/>
                    <a:pt x="872" y="432"/>
                  </a:cubicBezTo>
                  <a:cubicBezTo>
                    <a:pt x="952" y="391"/>
                    <a:pt x="1032" y="346"/>
                    <a:pt x="1100" y="312"/>
                  </a:cubicBezTo>
                  <a:cubicBezTo>
                    <a:pt x="1168" y="278"/>
                    <a:pt x="1221" y="256"/>
                    <a:pt x="1280" y="228"/>
                  </a:cubicBezTo>
                  <a:cubicBezTo>
                    <a:pt x="1339" y="200"/>
                    <a:pt x="1391" y="175"/>
                    <a:pt x="1456" y="144"/>
                  </a:cubicBezTo>
                  <a:cubicBezTo>
                    <a:pt x="1521" y="113"/>
                    <a:pt x="1617" y="68"/>
                    <a:pt x="1672" y="44"/>
                  </a:cubicBezTo>
                  <a:cubicBezTo>
                    <a:pt x="1727" y="20"/>
                    <a:pt x="1755" y="10"/>
                    <a:pt x="1784" y="0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0" name="Line 72"/>
            <p:cNvSpPr>
              <a:spLocks noChangeShapeType="1"/>
            </p:cNvSpPr>
            <p:nvPr/>
          </p:nvSpPr>
          <p:spPr bwMode="auto">
            <a:xfrm flipV="1">
              <a:off x="1629" y="1575"/>
              <a:ext cx="1" cy="1314"/>
            </a:xfrm>
            <a:prstGeom prst="line">
              <a:avLst/>
            </a:prstGeom>
            <a:noFill/>
            <a:ln w="31750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1" name="Line 73"/>
            <p:cNvSpPr>
              <a:spLocks noChangeShapeType="1"/>
            </p:cNvSpPr>
            <p:nvPr/>
          </p:nvSpPr>
          <p:spPr bwMode="auto">
            <a:xfrm>
              <a:off x="1427" y="2131"/>
              <a:ext cx="1" cy="766"/>
            </a:xfrm>
            <a:prstGeom prst="line">
              <a:avLst/>
            </a:prstGeom>
            <a:noFill/>
            <a:ln w="20638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872" name="Group 74"/>
            <p:cNvGrpSpPr>
              <a:grpSpLocks/>
            </p:cNvGrpSpPr>
            <p:nvPr/>
          </p:nvGrpSpPr>
          <p:grpSpPr bwMode="auto">
            <a:xfrm>
              <a:off x="496" y="1931"/>
              <a:ext cx="1253" cy="336"/>
              <a:chOff x="3139" y="1985"/>
              <a:chExt cx="1253" cy="336"/>
            </a:xfrm>
          </p:grpSpPr>
          <p:sp>
            <p:nvSpPr>
              <p:cNvPr id="34899" name="Rectangle 75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</a:rPr>
                  <a:t>B</a:t>
                </a:r>
                <a:endParaRPr lang="en-US">
                  <a:latin typeface="Times" charset="0"/>
                </a:endParaRPr>
              </a:p>
            </p:txBody>
          </p:sp>
          <p:grpSp>
            <p:nvGrpSpPr>
              <p:cNvPr id="34900" name="Group 76"/>
              <p:cNvGrpSpPr>
                <a:grpSpLocks/>
              </p:cNvGrpSpPr>
              <p:nvPr/>
            </p:nvGrpSpPr>
            <p:grpSpPr bwMode="auto">
              <a:xfrm>
                <a:off x="3139" y="2096"/>
                <a:ext cx="1137" cy="225"/>
                <a:chOff x="3139" y="2096"/>
                <a:chExt cx="1137" cy="225"/>
              </a:xfrm>
            </p:grpSpPr>
            <p:sp>
              <p:nvSpPr>
                <p:cNvPr id="34901" name="Rectangle 77"/>
                <p:cNvSpPr>
                  <a:spLocks noChangeArrowheads="1"/>
                </p:cNvSpPr>
                <p:nvPr/>
              </p:nvSpPr>
              <p:spPr bwMode="auto">
                <a:xfrm>
                  <a:off x="3139" y="2096"/>
                  <a:ext cx="9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</a:rPr>
                    <a:t>T</a:t>
                  </a:r>
                  <a:endParaRPr lang="en-US">
                    <a:latin typeface="Times" charset="0"/>
                  </a:endParaRPr>
                </a:p>
              </p:txBody>
            </p:sp>
            <p:sp>
              <p:nvSpPr>
                <p:cNvPr id="34902" name="Rectangle 78"/>
                <p:cNvSpPr>
                  <a:spLocks noChangeArrowheads="1"/>
                </p:cNvSpPr>
                <p:nvPr/>
              </p:nvSpPr>
              <p:spPr bwMode="auto">
                <a:xfrm>
                  <a:off x="3237" y="2129"/>
                  <a:ext cx="10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i="0">
                      <a:solidFill>
                        <a:srgbClr val="000000"/>
                      </a:solidFill>
                    </a:rPr>
                    <a:t>B</a:t>
                  </a:r>
                  <a:endParaRPr lang="en-US" i="0">
                    <a:latin typeface="Times" charset="0"/>
                  </a:endParaRPr>
                </a:p>
              </p:txBody>
            </p:sp>
            <p:sp>
              <p:nvSpPr>
                <p:cNvPr id="3490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382" y="2182"/>
                  <a:ext cx="894" cy="5"/>
                </a:xfrm>
                <a:prstGeom prst="line">
                  <a:avLst/>
                </a:prstGeom>
                <a:noFill/>
                <a:ln w="11113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873" name="Line 80"/>
            <p:cNvSpPr>
              <a:spLocks noChangeShapeType="1"/>
            </p:cNvSpPr>
            <p:nvPr/>
          </p:nvSpPr>
          <p:spPr bwMode="auto">
            <a:xfrm>
              <a:off x="1630" y="2130"/>
              <a:ext cx="448" cy="1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4" name="Rectangle 81"/>
            <p:cNvSpPr>
              <a:spLocks noChangeArrowheads="1"/>
            </p:cNvSpPr>
            <p:nvPr/>
          </p:nvSpPr>
          <p:spPr bwMode="auto">
            <a:xfrm>
              <a:off x="1831" y="1514"/>
              <a:ext cx="3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i="0">
                  <a:solidFill>
                    <a:srgbClr val="000000"/>
                  </a:solidFill>
                </a:rPr>
                <a:t>tie line</a:t>
              </a:r>
              <a:endParaRPr lang="en-US" i="0">
                <a:latin typeface="Times" charset="0"/>
              </a:endParaRPr>
            </a:p>
          </p:txBody>
        </p:sp>
        <p:sp>
          <p:nvSpPr>
            <p:cNvPr id="34875" name="Line 82"/>
            <p:cNvSpPr>
              <a:spLocks noChangeShapeType="1"/>
            </p:cNvSpPr>
            <p:nvPr/>
          </p:nvSpPr>
          <p:spPr bwMode="auto">
            <a:xfrm>
              <a:off x="1427" y="2130"/>
              <a:ext cx="207" cy="1"/>
            </a:xfrm>
            <a:prstGeom prst="line">
              <a:avLst/>
            </a:prstGeom>
            <a:noFill/>
            <a:ln w="41275">
              <a:solidFill>
                <a:srgbClr val="00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876" name="Group 83"/>
            <p:cNvGrpSpPr>
              <a:grpSpLocks/>
            </p:cNvGrpSpPr>
            <p:nvPr/>
          </p:nvGrpSpPr>
          <p:grpSpPr bwMode="auto">
            <a:xfrm>
              <a:off x="1850" y="1638"/>
              <a:ext cx="163" cy="489"/>
              <a:chOff x="4493" y="1692"/>
              <a:chExt cx="163" cy="489"/>
            </a:xfrm>
          </p:grpSpPr>
          <p:sp>
            <p:nvSpPr>
              <p:cNvPr id="34894" name="Freeform 84"/>
              <p:cNvSpPr>
                <a:spLocks/>
              </p:cNvSpPr>
              <p:nvPr/>
            </p:nvSpPr>
            <p:spPr bwMode="auto">
              <a:xfrm>
                <a:off x="4493" y="1692"/>
                <a:ext cx="157" cy="482"/>
              </a:xfrm>
              <a:custGeom>
                <a:avLst/>
                <a:gdLst>
                  <a:gd name="T0" fmla="*/ 0 w 157"/>
                  <a:gd name="T1" fmla="*/ 482 h 482"/>
                  <a:gd name="T2" fmla="*/ 53 w 157"/>
                  <a:gd name="T3" fmla="*/ 391 h 482"/>
                  <a:gd name="T4" fmla="*/ 105 w 157"/>
                  <a:gd name="T5" fmla="*/ 267 h 482"/>
                  <a:gd name="T6" fmla="*/ 137 w 157"/>
                  <a:gd name="T7" fmla="*/ 92 h 482"/>
                  <a:gd name="T8" fmla="*/ 157 w 157"/>
                  <a:gd name="T9" fmla="*/ 0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482"/>
                  <a:gd name="T17" fmla="*/ 157 w 157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482">
                    <a:moveTo>
                      <a:pt x="0" y="482"/>
                    </a:moveTo>
                    <a:lnTo>
                      <a:pt x="53" y="391"/>
                    </a:lnTo>
                    <a:lnTo>
                      <a:pt x="105" y="267"/>
                    </a:lnTo>
                    <a:lnTo>
                      <a:pt x="137" y="92"/>
                    </a:lnTo>
                    <a:lnTo>
                      <a:pt x="157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5" name="Freeform 85"/>
              <p:cNvSpPr>
                <a:spLocks/>
              </p:cNvSpPr>
              <p:nvPr/>
            </p:nvSpPr>
            <p:spPr bwMode="auto">
              <a:xfrm>
                <a:off x="4500" y="1699"/>
                <a:ext cx="156" cy="482"/>
              </a:xfrm>
              <a:custGeom>
                <a:avLst/>
                <a:gdLst>
                  <a:gd name="T0" fmla="*/ 0 w 156"/>
                  <a:gd name="T1" fmla="*/ 482 h 482"/>
                  <a:gd name="T2" fmla="*/ 52 w 156"/>
                  <a:gd name="T3" fmla="*/ 391 h 482"/>
                  <a:gd name="T4" fmla="*/ 98 w 156"/>
                  <a:gd name="T5" fmla="*/ 267 h 482"/>
                  <a:gd name="T6" fmla="*/ 137 w 156"/>
                  <a:gd name="T7" fmla="*/ 91 h 482"/>
                  <a:gd name="T8" fmla="*/ 156 w 156"/>
                  <a:gd name="T9" fmla="*/ 0 h 4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482"/>
                  <a:gd name="T17" fmla="*/ 156 w 156"/>
                  <a:gd name="T18" fmla="*/ 482 h 4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482">
                    <a:moveTo>
                      <a:pt x="0" y="482"/>
                    </a:moveTo>
                    <a:lnTo>
                      <a:pt x="52" y="391"/>
                    </a:lnTo>
                    <a:lnTo>
                      <a:pt x="98" y="267"/>
                    </a:lnTo>
                    <a:lnTo>
                      <a:pt x="137" y="91"/>
                    </a:lnTo>
                    <a:lnTo>
                      <a:pt x="156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896" name="Group 86"/>
              <p:cNvGrpSpPr>
                <a:grpSpLocks/>
              </p:cNvGrpSpPr>
              <p:nvPr/>
            </p:nvGrpSpPr>
            <p:grpSpPr bwMode="auto">
              <a:xfrm>
                <a:off x="4493" y="2070"/>
                <a:ext cx="79" cy="98"/>
                <a:chOff x="4493" y="2070"/>
                <a:chExt cx="79" cy="98"/>
              </a:xfrm>
            </p:grpSpPr>
            <p:sp>
              <p:nvSpPr>
                <p:cNvPr id="34897" name="Freeform 87"/>
                <p:cNvSpPr>
                  <a:spLocks/>
                </p:cNvSpPr>
                <p:nvPr/>
              </p:nvSpPr>
              <p:spPr bwMode="auto">
                <a:xfrm>
                  <a:off x="4493" y="2077"/>
                  <a:ext cx="79" cy="91"/>
                </a:xfrm>
                <a:custGeom>
                  <a:avLst/>
                  <a:gdLst>
                    <a:gd name="T0" fmla="*/ 0 w 79"/>
                    <a:gd name="T1" fmla="*/ 91 h 91"/>
                    <a:gd name="T2" fmla="*/ 13 w 79"/>
                    <a:gd name="T3" fmla="*/ 0 h 91"/>
                    <a:gd name="T4" fmla="*/ 33 w 79"/>
                    <a:gd name="T5" fmla="*/ 39 h 91"/>
                    <a:gd name="T6" fmla="*/ 79 w 79"/>
                    <a:gd name="T7" fmla="*/ 39 h 91"/>
                    <a:gd name="T8" fmla="*/ 0 w 79"/>
                    <a:gd name="T9" fmla="*/ 9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91"/>
                    <a:gd name="T17" fmla="*/ 79 w 7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91">
                      <a:moveTo>
                        <a:pt x="0" y="91"/>
                      </a:moveTo>
                      <a:lnTo>
                        <a:pt x="13" y="0"/>
                      </a:lnTo>
                      <a:lnTo>
                        <a:pt x="33" y="39"/>
                      </a:lnTo>
                      <a:lnTo>
                        <a:pt x="79" y="39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9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526" y="2070"/>
                  <a:ext cx="33" cy="46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4877" name="Oval 89"/>
            <p:cNvSpPr>
              <a:spLocks noChangeArrowheads="1"/>
            </p:cNvSpPr>
            <p:nvPr/>
          </p:nvSpPr>
          <p:spPr bwMode="auto">
            <a:xfrm>
              <a:off x="1405" y="2106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8" name="Line 91"/>
            <p:cNvSpPr>
              <a:spLocks noChangeShapeType="1"/>
            </p:cNvSpPr>
            <p:nvPr/>
          </p:nvSpPr>
          <p:spPr bwMode="auto">
            <a:xfrm>
              <a:off x="2085" y="2132"/>
              <a:ext cx="1" cy="754"/>
            </a:xfrm>
            <a:prstGeom prst="line">
              <a:avLst/>
            </a:prstGeom>
            <a:noFill/>
            <a:ln w="20638">
              <a:solidFill>
                <a:srgbClr val="0066CC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9" name="Rectangle 92"/>
            <p:cNvSpPr>
              <a:spLocks noChangeArrowheads="1"/>
            </p:cNvSpPr>
            <p:nvPr/>
          </p:nvSpPr>
          <p:spPr bwMode="auto">
            <a:xfrm>
              <a:off x="1570" y="2900"/>
              <a:ext cx="1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9900CC"/>
                  </a:solidFill>
                </a:rPr>
                <a:t>C</a:t>
              </a:r>
              <a:r>
                <a:rPr lang="en-US" sz="2200" i="0" baseline="-21000">
                  <a:solidFill>
                    <a:srgbClr val="9900CC"/>
                  </a:solidFill>
                </a:rPr>
                <a:t>0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4880" name="Rectangle 93"/>
            <p:cNvSpPr>
              <a:spLocks noChangeArrowheads="1"/>
            </p:cNvSpPr>
            <p:nvPr/>
          </p:nvSpPr>
          <p:spPr bwMode="auto">
            <a:xfrm>
              <a:off x="1659" y="2959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1800" b="1">
                <a:latin typeface="Times" charset="0"/>
              </a:endParaRPr>
            </a:p>
          </p:txBody>
        </p:sp>
        <p:sp>
          <p:nvSpPr>
            <p:cNvPr id="34881" name="Rectangle 94"/>
            <p:cNvSpPr>
              <a:spLocks noChangeArrowheads="1"/>
            </p:cNvSpPr>
            <p:nvPr/>
          </p:nvSpPr>
          <p:spPr bwMode="auto">
            <a:xfrm>
              <a:off x="1364" y="2902"/>
              <a:ext cx="1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9900"/>
                  </a:solidFill>
                </a:rPr>
                <a:t>C</a:t>
              </a:r>
              <a:r>
                <a:rPr lang="en-US" sz="2200" baseline="-21000">
                  <a:solidFill>
                    <a:srgbClr val="009900"/>
                  </a:solidFill>
                </a:rPr>
                <a:t>L</a:t>
              </a:r>
              <a:endParaRPr lang="en-US" sz="2200" i="0" baseline="-21000">
                <a:solidFill>
                  <a:srgbClr val="9900CC"/>
                </a:solidFill>
              </a:endParaRPr>
            </a:p>
          </p:txBody>
        </p:sp>
        <p:sp>
          <p:nvSpPr>
            <p:cNvPr id="34882" name="Rectangle 95"/>
            <p:cNvSpPr>
              <a:spLocks noChangeArrowheads="1"/>
            </p:cNvSpPr>
            <p:nvPr/>
          </p:nvSpPr>
          <p:spPr bwMode="auto">
            <a:xfrm>
              <a:off x="1464" y="2953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1800" b="1">
                <a:latin typeface="Times" charset="0"/>
              </a:endParaRPr>
            </a:p>
          </p:txBody>
        </p:sp>
        <p:sp>
          <p:nvSpPr>
            <p:cNvPr id="34883" name="Rectangle 96"/>
            <p:cNvSpPr>
              <a:spLocks noChangeArrowheads="1"/>
            </p:cNvSpPr>
            <p:nvPr/>
          </p:nvSpPr>
          <p:spPr bwMode="auto">
            <a:xfrm>
              <a:off x="2026" y="2909"/>
              <a:ext cx="1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C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/>
                  <a:cs typeface="Arial"/>
                  <a:sym typeface="Symbol" charset="2"/>
                </a:rPr>
                <a:t>α</a:t>
              </a:r>
              <a:r>
                <a:rPr lang="en-US" i="0" dirty="0" smtClean="0">
                  <a:solidFill>
                    <a:srgbClr val="000000"/>
                  </a:solidFill>
                </a:rPr>
                <a:t> </a:t>
              </a:r>
              <a:endParaRPr lang="en-US" sz="1800" b="1" dirty="0">
                <a:latin typeface="Times" charset="0"/>
              </a:endParaRPr>
            </a:p>
          </p:txBody>
        </p:sp>
        <p:sp>
          <p:nvSpPr>
            <p:cNvPr id="34884" name="Rectangle 97"/>
            <p:cNvSpPr>
              <a:spLocks noChangeArrowheads="1"/>
            </p:cNvSpPr>
            <p:nvPr/>
          </p:nvSpPr>
          <p:spPr bwMode="auto">
            <a:xfrm>
              <a:off x="2115" y="2947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1800" b="1" i="0">
                <a:latin typeface="Times" charset="0"/>
              </a:endParaRPr>
            </a:p>
          </p:txBody>
        </p:sp>
        <p:grpSp>
          <p:nvGrpSpPr>
            <p:cNvPr id="34885" name="Group 98"/>
            <p:cNvGrpSpPr>
              <a:grpSpLocks/>
            </p:cNvGrpSpPr>
            <p:nvPr/>
          </p:nvGrpSpPr>
          <p:grpSpPr bwMode="auto">
            <a:xfrm>
              <a:off x="1545" y="1992"/>
              <a:ext cx="79" cy="138"/>
              <a:chOff x="4188" y="2046"/>
              <a:chExt cx="79" cy="138"/>
            </a:xfrm>
          </p:grpSpPr>
          <p:sp>
            <p:nvSpPr>
              <p:cNvPr id="34892" name="Freeform 99"/>
              <p:cNvSpPr>
                <a:spLocks/>
              </p:cNvSpPr>
              <p:nvPr/>
            </p:nvSpPr>
            <p:spPr bwMode="auto">
              <a:xfrm>
                <a:off x="4188" y="2092"/>
                <a:ext cx="79" cy="92"/>
              </a:xfrm>
              <a:custGeom>
                <a:avLst/>
                <a:gdLst>
                  <a:gd name="T0" fmla="*/ 20 w 79"/>
                  <a:gd name="T1" fmla="*/ 92 h 92"/>
                  <a:gd name="T2" fmla="*/ 0 w 79"/>
                  <a:gd name="T3" fmla="*/ 0 h 92"/>
                  <a:gd name="T4" fmla="*/ 33 w 79"/>
                  <a:gd name="T5" fmla="*/ 33 h 92"/>
                  <a:gd name="T6" fmla="*/ 79 w 79"/>
                  <a:gd name="T7" fmla="*/ 20 h 92"/>
                  <a:gd name="T8" fmla="*/ 20 w 79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92"/>
                  <a:gd name="T17" fmla="*/ 79 w 7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92">
                    <a:moveTo>
                      <a:pt x="20" y="92"/>
                    </a:moveTo>
                    <a:lnTo>
                      <a:pt x="0" y="0"/>
                    </a:lnTo>
                    <a:lnTo>
                      <a:pt x="33" y="33"/>
                    </a:lnTo>
                    <a:lnTo>
                      <a:pt x="79" y="20"/>
                    </a:lnTo>
                    <a:lnTo>
                      <a:pt x="20" y="92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3" name="Line 100"/>
              <p:cNvSpPr>
                <a:spLocks noChangeShapeType="1"/>
              </p:cNvSpPr>
              <p:nvPr/>
            </p:nvSpPr>
            <p:spPr bwMode="auto">
              <a:xfrm flipV="1">
                <a:off x="4221" y="2046"/>
                <a:ext cx="13" cy="7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886" name="Freeform 101"/>
            <p:cNvSpPr>
              <a:spLocks/>
            </p:cNvSpPr>
            <p:nvPr/>
          </p:nvSpPr>
          <p:spPr bwMode="auto">
            <a:xfrm>
              <a:off x="1565" y="1644"/>
              <a:ext cx="335" cy="486"/>
            </a:xfrm>
            <a:custGeom>
              <a:avLst/>
              <a:gdLst>
                <a:gd name="T0" fmla="*/ 0 w 335"/>
                <a:gd name="T1" fmla="*/ 486 h 486"/>
                <a:gd name="T2" fmla="*/ 13 w 335"/>
                <a:gd name="T3" fmla="*/ 414 h 486"/>
                <a:gd name="T4" fmla="*/ 19 w 335"/>
                <a:gd name="T5" fmla="*/ 381 h 486"/>
                <a:gd name="T6" fmla="*/ 32 w 335"/>
                <a:gd name="T7" fmla="*/ 342 h 486"/>
                <a:gd name="T8" fmla="*/ 59 w 335"/>
                <a:gd name="T9" fmla="*/ 269 h 486"/>
                <a:gd name="T10" fmla="*/ 105 w 335"/>
                <a:gd name="T11" fmla="*/ 210 h 486"/>
                <a:gd name="T12" fmla="*/ 164 w 335"/>
                <a:gd name="T13" fmla="*/ 138 h 486"/>
                <a:gd name="T14" fmla="*/ 236 w 335"/>
                <a:gd name="T15" fmla="*/ 79 h 486"/>
                <a:gd name="T16" fmla="*/ 282 w 335"/>
                <a:gd name="T17" fmla="*/ 39 h 486"/>
                <a:gd name="T18" fmla="*/ 335 w 335"/>
                <a:gd name="T19" fmla="*/ 0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5"/>
                <a:gd name="T31" fmla="*/ 0 h 486"/>
                <a:gd name="T32" fmla="*/ 335 w 335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5" h="486">
                  <a:moveTo>
                    <a:pt x="0" y="486"/>
                  </a:moveTo>
                  <a:lnTo>
                    <a:pt x="13" y="414"/>
                  </a:lnTo>
                  <a:lnTo>
                    <a:pt x="19" y="381"/>
                  </a:lnTo>
                  <a:lnTo>
                    <a:pt x="32" y="342"/>
                  </a:lnTo>
                  <a:lnTo>
                    <a:pt x="59" y="269"/>
                  </a:lnTo>
                  <a:lnTo>
                    <a:pt x="105" y="210"/>
                  </a:lnTo>
                  <a:lnTo>
                    <a:pt x="164" y="138"/>
                  </a:lnTo>
                  <a:lnTo>
                    <a:pt x="236" y="79"/>
                  </a:lnTo>
                  <a:lnTo>
                    <a:pt x="282" y="39"/>
                  </a:lnTo>
                  <a:lnTo>
                    <a:pt x="33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7" name="Line 102"/>
            <p:cNvSpPr>
              <a:spLocks noChangeShapeType="1"/>
            </p:cNvSpPr>
            <p:nvPr/>
          </p:nvSpPr>
          <p:spPr bwMode="auto">
            <a:xfrm>
              <a:off x="1627" y="2667"/>
              <a:ext cx="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8" name="Rectangle 103"/>
            <p:cNvSpPr>
              <a:spLocks noChangeArrowheads="1"/>
            </p:cNvSpPr>
            <p:nvPr/>
          </p:nvSpPr>
          <p:spPr bwMode="auto">
            <a:xfrm>
              <a:off x="1802" y="2592"/>
              <a:ext cx="85" cy="1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3399"/>
                  </a:solidFill>
                </a:rPr>
                <a:t>S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4889" name="Line 104"/>
            <p:cNvSpPr>
              <a:spLocks noChangeShapeType="1"/>
            </p:cNvSpPr>
            <p:nvPr/>
          </p:nvSpPr>
          <p:spPr bwMode="auto">
            <a:xfrm>
              <a:off x="1425" y="2667"/>
              <a:ext cx="2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0" name="Rectangle 105"/>
            <p:cNvSpPr>
              <a:spLocks noChangeArrowheads="1"/>
            </p:cNvSpPr>
            <p:nvPr/>
          </p:nvSpPr>
          <p:spPr bwMode="auto">
            <a:xfrm>
              <a:off x="1479" y="2593"/>
              <a:ext cx="92" cy="1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9900"/>
                  </a:solidFill>
                </a:rPr>
                <a:t>R</a:t>
              </a:r>
              <a:endParaRPr lang="en-US" sz="1800" b="1">
                <a:latin typeface="Times" charset="0"/>
              </a:endParaRPr>
            </a:p>
          </p:txBody>
        </p:sp>
        <p:sp>
          <p:nvSpPr>
            <p:cNvPr id="34891" name="Oval 90"/>
            <p:cNvSpPr>
              <a:spLocks noChangeArrowheads="1"/>
            </p:cNvSpPr>
            <p:nvPr/>
          </p:nvSpPr>
          <p:spPr bwMode="auto">
            <a:xfrm>
              <a:off x="2060" y="2106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38005" y="793129"/>
            <a:ext cx="861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Tie line </a:t>
            </a:r>
            <a:r>
              <a:rPr lang="en-US" dirty="0" smtClean="0"/>
              <a:t>–– </a:t>
            </a:r>
            <a:r>
              <a:rPr lang="en-US" dirty="0"/>
              <a:t>also sometimes called an </a:t>
            </a:r>
            <a:r>
              <a:rPr lang="en-US" dirty="0">
                <a:solidFill>
                  <a:schemeClr val="accent2"/>
                </a:solidFill>
              </a:rPr>
              <a:t>isotherm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5632</TotalTime>
  <Words>2863</Words>
  <Application>Microsoft Macintosh PowerPoint</Application>
  <PresentationFormat>On-screen Show (4:3)</PresentationFormat>
  <Paragraphs>1141</Paragraphs>
  <Slides>34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Chapter_06</vt:lpstr>
      <vt:lpstr>Image</vt:lpstr>
      <vt:lpstr>Equation</vt:lpstr>
      <vt:lpstr>Chapter 9:  Phase Diagrams</vt:lpstr>
      <vt:lpstr>Components and Phases</vt:lpstr>
      <vt:lpstr>Solubility Limit</vt:lpstr>
      <vt:lpstr>Isomorphous Binary Phase Diagram</vt:lpstr>
      <vt:lpstr>Criteria for Solid Solubility: Hume–Rothery rules </vt:lpstr>
      <vt:lpstr>Structure</vt:lpstr>
      <vt:lpstr>Periodic Table</vt:lpstr>
      <vt:lpstr>Determination of phases present</vt:lpstr>
      <vt:lpstr>Determination of phase compositions: Lever Rule</vt:lpstr>
      <vt:lpstr>Slow Cooling of a Cu-Ni Alloy</vt:lpstr>
      <vt:lpstr>Cored vs Equilibrium Structures</vt:lpstr>
      <vt:lpstr>Mechanical Properties: Cu-Ni System</vt:lpstr>
      <vt:lpstr>Binary-Eutectic Systems</vt:lpstr>
      <vt:lpstr>Microstructural Development in Eutectic Systems I</vt:lpstr>
      <vt:lpstr>Microstructural Development in Eutectic Systems II</vt:lpstr>
      <vt:lpstr>Microstructural Development in Eutectic Systems III</vt:lpstr>
      <vt:lpstr>Lamellar Eutectic Structure</vt:lpstr>
      <vt:lpstr>Microstructural Development in Eutectic Systems IV</vt:lpstr>
      <vt:lpstr>Hypoeutectic &amp; Hypereutectic</vt:lpstr>
      <vt:lpstr>Intermetallic Compounds</vt:lpstr>
      <vt:lpstr>Eutectic, Eutectoid, &amp; Peritectic</vt:lpstr>
      <vt:lpstr>Eutectoid &amp; Peritectic</vt:lpstr>
      <vt:lpstr>Iron-Carbon (Fe-C) Phase Diagram</vt:lpstr>
      <vt:lpstr>Hypereutectoid Steel</vt:lpstr>
      <vt:lpstr>Hypoeutectoid Steel</vt:lpstr>
      <vt:lpstr>Solution to Example Problem</vt:lpstr>
      <vt:lpstr>The amounts of pearlite in the 100 g.</vt:lpstr>
      <vt:lpstr>Alloying with Other Elements</vt:lpstr>
      <vt:lpstr>VMSE: Interactive Phase Diagrams</vt:lpstr>
      <vt:lpstr>Summary</vt:lpstr>
      <vt:lpstr>Slide 31</vt:lpstr>
      <vt:lpstr>Effect of Temperature &amp; Composition</vt:lpstr>
      <vt:lpstr>EX 1:  Pb-Sn Eutectic System</vt:lpstr>
      <vt:lpstr>EX 2:  Pb-Sn Eutectic System</vt:lpstr>
    </vt:vector>
  </TitlesOfParts>
  <Manager/>
  <Company>University of Iowa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Phase Diagrams</dc:title>
  <dc:subject>Callister &amp; Rethwisch 8th Edition</dc:subject>
  <dc:creator>David Rethwisch</dc:creator>
  <cp:keywords/>
  <dc:description>Copyright 2010</dc:description>
  <cp:lastModifiedBy>Dale W. Schaefer</cp:lastModifiedBy>
  <cp:revision>219</cp:revision>
  <dcterms:created xsi:type="dcterms:W3CDTF">2010-06-30T01:25:34Z</dcterms:created>
  <dcterms:modified xsi:type="dcterms:W3CDTF">2010-06-30T02:18:11Z</dcterms:modified>
  <cp:category/>
</cp:coreProperties>
</file>