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2"/>
  </p:notesMasterIdLst>
  <p:sldIdLst>
    <p:sldId id="633" r:id="rId2"/>
    <p:sldId id="370" r:id="rId3"/>
    <p:sldId id="380" r:id="rId4"/>
    <p:sldId id="381" r:id="rId5"/>
    <p:sldId id="382" r:id="rId6"/>
    <p:sldId id="497" r:id="rId7"/>
    <p:sldId id="383" r:id="rId8"/>
    <p:sldId id="652" r:id="rId9"/>
    <p:sldId id="384" r:id="rId10"/>
    <p:sldId id="385" r:id="rId11"/>
    <p:sldId id="548" r:id="rId12"/>
    <p:sldId id="258" r:id="rId13"/>
    <p:sldId id="655" r:id="rId14"/>
    <p:sldId id="632" r:id="rId15"/>
    <p:sldId id="379" r:id="rId16"/>
    <p:sldId id="386" r:id="rId17"/>
    <p:sldId id="387" r:id="rId18"/>
    <p:sldId id="388" r:id="rId19"/>
    <p:sldId id="658" r:id="rId20"/>
    <p:sldId id="657" r:id="rId21"/>
    <p:sldId id="549" r:id="rId22"/>
    <p:sldId id="550" r:id="rId23"/>
    <p:sldId id="635" r:id="rId24"/>
    <p:sldId id="654" r:id="rId25"/>
    <p:sldId id="547" r:id="rId26"/>
    <p:sldId id="498" r:id="rId27"/>
    <p:sldId id="641" r:id="rId28"/>
    <p:sldId id="642" r:id="rId29"/>
    <p:sldId id="643" r:id="rId30"/>
    <p:sldId id="653" r:id="rId31"/>
    <p:sldId id="391" r:id="rId32"/>
    <p:sldId id="392" r:id="rId33"/>
    <p:sldId id="393" r:id="rId34"/>
    <p:sldId id="394" r:id="rId35"/>
    <p:sldId id="395" r:id="rId36"/>
    <p:sldId id="396" r:id="rId37"/>
    <p:sldId id="397" r:id="rId38"/>
    <p:sldId id="398" r:id="rId39"/>
    <p:sldId id="399" r:id="rId40"/>
    <p:sldId id="400" r:id="rId41"/>
    <p:sldId id="401" r:id="rId42"/>
    <p:sldId id="402" r:id="rId43"/>
    <p:sldId id="403" r:id="rId44"/>
    <p:sldId id="551" r:id="rId45"/>
    <p:sldId id="552" r:id="rId46"/>
    <p:sldId id="404" r:id="rId47"/>
    <p:sldId id="405" r:id="rId48"/>
    <p:sldId id="406" r:id="rId49"/>
    <p:sldId id="661" r:id="rId50"/>
    <p:sldId id="407" r:id="rId51"/>
    <p:sldId id="408" r:id="rId52"/>
    <p:sldId id="411" r:id="rId53"/>
    <p:sldId id="412" r:id="rId54"/>
    <p:sldId id="500" r:id="rId55"/>
    <p:sldId id="509" r:id="rId56"/>
    <p:sldId id="504" r:id="rId57"/>
    <p:sldId id="501" r:id="rId58"/>
    <p:sldId id="639" r:id="rId59"/>
    <p:sldId id="505" r:id="rId60"/>
    <p:sldId id="506" r:id="rId61"/>
    <p:sldId id="502" r:id="rId62"/>
    <p:sldId id="538" r:id="rId63"/>
    <p:sldId id="510" r:id="rId64"/>
    <p:sldId id="503" r:id="rId65"/>
    <p:sldId id="663" r:id="rId66"/>
    <p:sldId id="507" r:id="rId67"/>
    <p:sldId id="534" r:id="rId68"/>
    <p:sldId id="535" r:id="rId69"/>
    <p:sldId id="536" r:id="rId70"/>
    <p:sldId id="537" r:id="rId71"/>
    <p:sldId id="413" r:id="rId72"/>
    <p:sldId id="662" r:id="rId73"/>
    <p:sldId id="414" r:id="rId74"/>
    <p:sldId id="415" r:id="rId75"/>
    <p:sldId id="416" r:id="rId76"/>
    <p:sldId id="417" r:id="rId77"/>
    <p:sldId id="640" r:id="rId78"/>
    <p:sldId id="554" r:id="rId79"/>
    <p:sldId id="656" r:id="rId80"/>
    <p:sldId id="555" r:id="rId81"/>
    <p:sldId id="499" r:id="rId82"/>
    <p:sldId id="638" r:id="rId83"/>
    <p:sldId id="553" r:id="rId84"/>
    <p:sldId id="637" r:id="rId85"/>
    <p:sldId id="421" r:id="rId86"/>
    <p:sldId id="422" r:id="rId87"/>
    <p:sldId id="634" r:id="rId88"/>
    <p:sldId id="423" r:id="rId89"/>
    <p:sldId id="418" r:id="rId90"/>
    <p:sldId id="649" r:id="rId91"/>
    <p:sldId id="665" r:id="rId92"/>
    <p:sldId id="664" r:id="rId93"/>
    <p:sldId id="650" r:id="rId94"/>
    <p:sldId id="645" r:id="rId95"/>
    <p:sldId id="646" r:id="rId96"/>
    <p:sldId id="644" r:id="rId97"/>
    <p:sldId id="666" r:id="rId98"/>
    <p:sldId id="667" r:id="rId99"/>
    <p:sldId id="668" r:id="rId100"/>
    <p:sldId id="419" r:id="rId101"/>
    <p:sldId id="651" r:id="rId102"/>
    <p:sldId id="647" r:id="rId103"/>
    <p:sldId id="508" r:id="rId104"/>
    <p:sldId id="544" r:id="rId105"/>
    <p:sldId id="648" r:id="rId106"/>
    <p:sldId id="546" r:id="rId107"/>
    <p:sldId id="511" r:id="rId108"/>
    <p:sldId id="523" r:id="rId109"/>
    <p:sldId id="556" r:id="rId110"/>
    <p:sldId id="524" r:id="rId111"/>
    <p:sldId id="636" r:id="rId112"/>
    <p:sldId id="525" r:id="rId113"/>
    <p:sldId id="526" r:id="rId114"/>
    <p:sldId id="527" r:id="rId115"/>
    <p:sldId id="528" r:id="rId116"/>
    <p:sldId id="529" r:id="rId117"/>
    <p:sldId id="530" r:id="rId118"/>
    <p:sldId id="539" r:id="rId119"/>
    <p:sldId id="540" r:id="rId120"/>
    <p:sldId id="541" r:id="rId121"/>
    <p:sldId id="542" r:id="rId122"/>
    <p:sldId id="543" r:id="rId123"/>
    <p:sldId id="545" r:id="rId124"/>
    <p:sldId id="531" r:id="rId125"/>
    <p:sldId id="533" r:id="rId126"/>
    <p:sldId id="532" r:id="rId127"/>
    <p:sldId id="659" r:id="rId128"/>
    <p:sldId id="660" r:id="rId129"/>
    <p:sldId id="572" r:id="rId130"/>
    <p:sldId id="260" r:id="rId1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573"/>
    <p:restoredTop sz="97026"/>
  </p:normalViewPr>
  <p:slideViewPr>
    <p:cSldViewPr snapToGrid="0" snapToObjects="1">
      <p:cViewPr varScale="1">
        <p:scale>
          <a:sx n="157" d="100"/>
          <a:sy n="157" d="100"/>
        </p:scale>
        <p:origin x="992" y="16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A024C1-4446-184C-97EE-5CEDCA0E4F6C}" type="datetimeFigureOut">
              <a:rPr lang="en-US" smtClean="0"/>
              <a:t>1/29/25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E0B96F-B0E3-E443-BFE5-9338A8760C7B}" type="slidenum">
              <a:rPr lang="en-US" smtClean="0"/>
              <a:t>‹#›</a:t>
            </a:fld>
            <a:endParaRPr lang="en-US"/>
          </a:p>
        </p:txBody>
      </p:sp>
    </p:spTree>
    <p:extLst>
      <p:ext uri="{BB962C8B-B14F-4D97-AF65-F5344CB8AC3E}">
        <p14:creationId xmlns:p14="http://schemas.microsoft.com/office/powerpoint/2010/main" val="3353635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1</a:t>
            </a:fld>
            <a:endParaRPr lang="en-US"/>
          </a:p>
        </p:txBody>
      </p:sp>
    </p:spTree>
    <p:extLst>
      <p:ext uri="{BB962C8B-B14F-4D97-AF65-F5344CB8AC3E}">
        <p14:creationId xmlns:p14="http://schemas.microsoft.com/office/powerpoint/2010/main" val="1246462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10</a:t>
            </a:fld>
            <a:endParaRPr lang="en-US"/>
          </a:p>
        </p:txBody>
      </p:sp>
    </p:spTree>
    <p:extLst>
      <p:ext uri="{BB962C8B-B14F-4D97-AF65-F5344CB8AC3E}">
        <p14:creationId xmlns:p14="http://schemas.microsoft.com/office/powerpoint/2010/main" val="485356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11</a:t>
            </a:fld>
            <a:endParaRPr lang="en-US"/>
          </a:p>
        </p:txBody>
      </p:sp>
    </p:spTree>
    <p:extLst>
      <p:ext uri="{BB962C8B-B14F-4D97-AF65-F5344CB8AC3E}">
        <p14:creationId xmlns:p14="http://schemas.microsoft.com/office/powerpoint/2010/main" val="33920088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12</a:t>
            </a:fld>
            <a:endParaRPr lang="en-US"/>
          </a:p>
        </p:txBody>
      </p:sp>
    </p:spTree>
    <p:extLst>
      <p:ext uri="{BB962C8B-B14F-4D97-AF65-F5344CB8AC3E}">
        <p14:creationId xmlns:p14="http://schemas.microsoft.com/office/powerpoint/2010/main" val="187377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14</a:t>
            </a:fld>
            <a:endParaRPr lang="en-US"/>
          </a:p>
        </p:txBody>
      </p:sp>
    </p:spTree>
    <p:extLst>
      <p:ext uri="{BB962C8B-B14F-4D97-AF65-F5344CB8AC3E}">
        <p14:creationId xmlns:p14="http://schemas.microsoft.com/office/powerpoint/2010/main" val="2149047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53</a:t>
            </a:fld>
            <a:endParaRPr lang="en-US"/>
          </a:p>
        </p:txBody>
      </p:sp>
    </p:spTree>
    <p:extLst>
      <p:ext uri="{BB962C8B-B14F-4D97-AF65-F5344CB8AC3E}">
        <p14:creationId xmlns:p14="http://schemas.microsoft.com/office/powerpoint/2010/main" val="3548796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a:extLst>
              <a:ext uri="{FF2B5EF4-FFF2-40B4-BE49-F238E27FC236}">
                <a16:creationId xmlns:a16="http://schemas.microsoft.com/office/drawing/2014/main" id="{EDA70539-921B-BA4E-8ED3-4A6E4A2BC9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B4C59CFD-D0F0-DB45-B620-666D96F29919}" type="slidenum">
              <a:rPr lang="en-US" altLang="en-US">
                <a:solidFill>
                  <a:srgbClr val="000000"/>
                </a:solidFill>
                <a:latin typeface="Gill Sans" panose="020B0502020104020203" pitchFamily="34" charset="-79"/>
                <a:ea typeface="Heiti SC Light" panose="02000000000000000000" pitchFamily="2" charset="-128"/>
              </a:rPr>
              <a:pPr>
                <a:spcBef>
                  <a:spcPct val="0"/>
                </a:spcBef>
              </a:pPr>
              <a:t>85</a:t>
            </a:fld>
            <a:endParaRPr lang="en-US" altLang="en-US">
              <a:solidFill>
                <a:srgbClr val="000000"/>
              </a:solidFill>
              <a:latin typeface="Gill Sans" panose="020B0502020104020203" pitchFamily="34" charset="-79"/>
              <a:ea typeface="Heiti SC Light" panose="02000000000000000000" pitchFamily="2" charset="-128"/>
            </a:endParaRPr>
          </a:p>
        </p:txBody>
      </p:sp>
      <p:sp>
        <p:nvSpPr>
          <p:cNvPr id="594946" name="Rectangle 2">
            <a:extLst>
              <a:ext uri="{FF2B5EF4-FFF2-40B4-BE49-F238E27FC236}">
                <a16:creationId xmlns:a16="http://schemas.microsoft.com/office/drawing/2014/main" id="{A6960E15-2E21-9747-8F97-B3B4C6EE2D84}"/>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94947" name="Rectangle 3">
            <a:extLst>
              <a:ext uri="{FF2B5EF4-FFF2-40B4-BE49-F238E27FC236}">
                <a16:creationId xmlns:a16="http://schemas.microsoft.com/office/drawing/2014/main" id="{EDA81ED0-8F96-3741-B33E-B831AECA3AEC}"/>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latin typeface="Times" pitchFamily="2" charset="0"/>
                <a:ea typeface="ＭＳ Ｐゴシック" panose="020B0600070205080204" pitchFamily="34" charset="-128"/>
              </a:rPr>
              <a:t>All colloids should flocculate</a:t>
            </a:r>
          </a:p>
        </p:txBody>
      </p:sp>
    </p:spTree>
    <p:extLst>
      <p:ext uri="{BB962C8B-B14F-4D97-AF65-F5344CB8AC3E}">
        <p14:creationId xmlns:p14="http://schemas.microsoft.com/office/powerpoint/2010/main" val="2121810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a:extLst>
              <a:ext uri="{FF2B5EF4-FFF2-40B4-BE49-F238E27FC236}">
                <a16:creationId xmlns:a16="http://schemas.microsoft.com/office/drawing/2014/main" id="{295D571B-B0A7-E343-AB9E-D07944B115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56AE936-75A6-C544-ABAA-D4E8C88884F3}" type="slidenum">
              <a:rPr lang="en-US" altLang="en-US">
                <a:solidFill>
                  <a:srgbClr val="000000"/>
                </a:solidFill>
                <a:latin typeface="Gill Sans" panose="020B0502020104020203" pitchFamily="34" charset="-79"/>
                <a:ea typeface="Heiti SC Light" panose="02000000000000000000" pitchFamily="2" charset="-128"/>
              </a:rPr>
              <a:pPr>
                <a:spcBef>
                  <a:spcPct val="0"/>
                </a:spcBef>
              </a:pPr>
              <a:t>86</a:t>
            </a:fld>
            <a:endParaRPr lang="en-US" altLang="en-US">
              <a:solidFill>
                <a:srgbClr val="000000"/>
              </a:solidFill>
              <a:latin typeface="Gill Sans" panose="020B0502020104020203" pitchFamily="34" charset="-79"/>
              <a:ea typeface="Heiti SC Light" panose="02000000000000000000" pitchFamily="2" charset="-128"/>
            </a:endParaRPr>
          </a:p>
        </p:txBody>
      </p:sp>
      <p:sp>
        <p:nvSpPr>
          <p:cNvPr id="596994" name="Rectangle 2">
            <a:extLst>
              <a:ext uri="{FF2B5EF4-FFF2-40B4-BE49-F238E27FC236}">
                <a16:creationId xmlns:a16="http://schemas.microsoft.com/office/drawing/2014/main" id="{A399ED4C-CF20-8946-9C1C-84013115600B}"/>
              </a:ext>
            </a:extLst>
          </p:cNvPr>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596995" name="Rectangle 3">
            <a:extLst>
              <a:ext uri="{FF2B5EF4-FFF2-40B4-BE49-F238E27FC236}">
                <a16:creationId xmlns:a16="http://schemas.microsoft.com/office/drawing/2014/main" id="{01453E6F-0724-BA4B-888A-35D5D648D01D}"/>
              </a:ext>
            </a:extLst>
          </p:cNvPr>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latin typeface="Arial" panose="020B0604020202020204" pitchFamily="34" charset="0"/>
                <a:ea typeface="ＭＳ Ｐゴシック" panose="020B0600070205080204" pitchFamily="34" charset="-128"/>
              </a:rPr>
              <a:t>The unit of electrostatic potential is the </a:t>
            </a:r>
            <a:r>
              <a:rPr lang="en-US" altLang="en-US" b="1" u="sng">
                <a:latin typeface="Arial" panose="020B0604020202020204" pitchFamily="34" charset="0"/>
                <a:ea typeface="ＭＳ Ｐゴシック" panose="020B0600070205080204" pitchFamily="34" charset="-128"/>
              </a:rPr>
              <a:t>volt</a:t>
            </a:r>
            <a:r>
              <a:rPr lang="en-US" altLang="en-US">
                <a:latin typeface="Arial" panose="020B0604020202020204" pitchFamily="34" charset="0"/>
                <a:ea typeface="ＭＳ Ｐゴシック" panose="020B0600070205080204" pitchFamily="34" charset="-128"/>
              </a:rPr>
              <a:t> (V), and 1 V = 1 J/C = 1 Nm/C. Equation (25.4) shows that as the unit of the electric field we can also use V/m.  A common used unit for the energy of a particle is the electron-volt (eV) which is defined as the change in kinetic energy of an electron that travels over a potential difference of 1 V. The electron-volt can be related to the Joule via eq.(25.3). Equation (25.3) shows that the change in energy of an electron when it crosses over a 1 V potential difference is equal to 1.6 </a:t>
            </a:r>
            <a:r>
              <a:rPr lang="en-US" altLang="en-US" baseline="30000">
                <a:latin typeface="Arial" panose="020B0604020202020204" pitchFamily="34" charset="0"/>
                <a:ea typeface="ＭＳ Ｐゴシック" panose="020B0600070205080204" pitchFamily="34" charset="-128"/>
              </a:rPr>
              <a:t>.</a:t>
            </a:r>
            <a:r>
              <a:rPr lang="en-US" altLang="en-US">
                <a:latin typeface="Arial" panose="020B0604020202020204" pitchFamily="34" charset="0"/>
                <a:ea typeface="ＭＳ Ｐゴシック" panose="020B0600070205080204" pitchFamily="34" charset="-128"/>
              </a:rPr>
              <a:t> 10</a:t>
            </a:r>
            <a:r>
              <a:rPr lang="en-US" altLang="en-US" baseline="30000">
                <a:latin typeface="Arial" panose="020B0604020202020204" pitchFamily="34" charset="0"/>
                <a:ea typeface="ＭＳ Ｐゴシック" panose="020B0600070205080204" pitchFamily="34" charset="-128"/>
              </a:rPr>
              <a:t>-19</a:t>
            </a:r>
            <a:r>
              <a:rPr lang="en-US" altLang="en-US">
                <a:latin typeface="Arial" panose="020B0604020202020204" pitchFamily="34" charset="0"/>
                <a:ea typeface="ＭＳ Ｐゴシック" panose="020B0600070205080204" pitchFamily="34" charset="-128"/>
              </a:rPr>
              <a:t> J and we thus conclude that 1 eV = 1.6 </a:t>
            </a:r>
            <a:r>
              <a:rPr lang="en-US" altLang="en-US" baseline="30000">
                <a:latin typeface="Arial" panose="020B0604020202020204" pitchFamily="34" charset="0"/>
                <a:ea typeface="ＭＳ Ｐゴシック" panose="020B0600070205080204" pitchFamily="34" charset="-128"/>
              </a:rPr>
              <a:t>.</a:t>
            </a:r>
            <a:r>
              <a:rPr lang="en-US" altLang="en-US">
                <a:latin typeface="Arial" panose="020B0604020202020204" pitchFamily="34" charset="0"/>
                <a:ea typeface="ＭＳ Ｐゴシック" panose="020B0600070205080204" pitchFamily="34" charset="-128"/>
              </a:rPr>
              <a:t> 10</a:t>
            </a:r>
            <a:r>
              <a:rPr lang="en-US" altLang="en-US" baseline="30000">
                <a:latin typeface="Arial" panose="020B0604020202020204" pitchFamily="34" charset="0"/>
                <a:ea typeface="ＭＳ Ｐゴシック" panose="020B0600070205080204" pitchFamily="34" charset="-128"/>
              </a:rPr>
              <a:t>-19</a:t>
            </a:r>
            <a:r>
              <a:rPr lang="en-US" altLang="en-US">
                <a:latin typeface="Arial" panose="020B0604020202020204" pitchFamily="34" charset="0"/>
                <a:ea typeface="ＭＳ Ｐゴシック" panose="020B0600070205080204" pitchFamily="34" charset="-128"/>
              </a:rPr>
              <a:t> J</a:t>
            </a:r>
          </a:p>
        </p:txBody>
      </p:sp>
    </p:spTree>
    <p:extLst>
      <p:ext uri="{BB962C8B-B14F-4D97-AF65-F5344CB8AC3E}">
        <p14:creationId xmlns:p14="http://schemas.microsoft.com/office/powerpoint/2010/main" val="2948536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a:extLst>
              <a:ext uri="{FF2B5EF4-FFF2-40B4-BE49-F238E27FC236}">
                <a16:creationId xmlns:a16="http://schemas.microsoft.com/office/drawing/2014/main" id="{5DFF5079-116D-F642-AB0A-7BE53987D96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151EC58-4910-D948-ABB0-58184FD9C17F}" type="slidenum">
              <a:rPr lang="en-US" altLang="en-US">
                <a:solidFill>
                  <a:srgbClr val="000000"/>
                </a:solidFill>
                <a:latin typeface="Gill Sans" panose="020B0502020104020203" pitchFamily="34" charset="-79"/>
                <a:ea typeface="Heiti SC Light" panose="02000000000000000000" pitchFamily="2" charset="-128"/>
              </a:rPr>
              <a:pPr>
                <a:spcBef>
                  <a:spcPct val="0"/>
                </a:spcBef>
              </a:pPr>
              <a:t>88</a:t>
            </a:fld>
            <a:endParaRPr lang="en-US" altLang="en-US">
              <a:solidFill>
                <a:srgbClr val="000000"/>
              </a:solidFill>
              <a:latin typeface="Gill Sans" panose="020B0502020104020203" pitchFamily="34" charset="-79"/>
              <a:ea typeface="Heiti SC Light" panose="02000000000000000000" pitchFamily="2" charset="-128"/>
            </a:endParaRPr>
          </a:p>
        </p:txBody>
      </p:sp>
      <p:sp>
        <p:nvSpPr>
          <p:cNvPr id="600066" name="Rectangle 2">
            <a:extLst>
              <a:ext uri="{FF2B5EF4-FFF2-40B4-BE49-F238E27FC236}">
                <a16:creationId xmlns:a16="http://schemas.microsoft.com/office/drawing/2014/main" id="{C890FB0C-2AB1-7A47-A235-09770478F8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0067" name="Rectangle 3">
            <a:extLst>
              <a:ext uri="{FF2B5EF4-FFF2-40B4-BE49-F238E27FC236}">
                <a16:creationId xmlns:a16="http://schemas.microsoft.com/office/drawing/2014/main" id="{A52319B9-76ED-8A49-B738-0F6A297BFB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38462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Slide Image Placeholder 1">
            <a:extLst>
              <a:ext uri="{FF2B5EF4-FFF2-40B4-BE49-F238E27FC236}">
                <a16:creationId xmlns:a16="http://schemas.microsoft.com/office/drawing/2014/main" id="{D96E8B69-966B-1A4C-A228-2F3E7A5FC46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1570" name="Notes Placeholder 2">
            <a:extLst>
              <a:ext uri="{FF2B5EF4-FFF2-40B4-BE49-F238E27FC236}">
                <a16:creationId xmlns:a16="http://schemas.microsoft.com/office/drawing/2014/main" id="{844E3A1D-1F46-2E4F-AB44-9F62EE0B3B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621571" name="Slide Number Placeholder 3">
            <a:extLst>
              <a:ext uri="{FF2B5EF4-FFF2-40B4-BE49-F238E27FC236}">
                <a16:creationId xmlns:a16="http://schemas.microsoft.com/office/drawing/2014/main" id="{9011F19F-19F4-6B45-9CA3-D917203F53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C522A3A4-0AC8-2B42-B24C-E98B7E6BAF08}" type="slidenum">
              <a:rPr lang="en-US" altLang="en-US" sz="1200"/>
              <a:pPr eaLnBrk="1" hangingPunct="1"/>
              <a:t>123</a:t>
            </a:fld>
            <a:endParaRPr lang="en-US" altLang="en-US" sz="1200"/>
          </a:p>
        </p:txBody>
      </p:sp>
    </p:spTree>
    <p:extLst>
      <p:ext uri="{BB962C8B-B14F-4D97-AF65-F5344CB8AC3E}">
        <p14:creationId xmlns:p14="http://schemas.microsoft.com/office/powerpoint/2010/main" val="1446144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2</a:t>
            </a:fld>
            <a:endParaRPr lang="en-US"/>
          </a:p>
        </p:txBody>
      </p:sp>
    </p:spTree>
    <p:extLst>
      <p:ext uri="{BB962C8B-B14F-4D97-AF65-F5344CB8AC3E}">
        <p14:creationId xmlns:p14="http://schemas.microsoft.com/office/powerpoint/2010/main" val="739287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3</a:t>
            </a:fld>
            <a:endParaRPr lang="en-US"/>
          </a:p>
        </p:txBody>
      </p:sp>
    </p:spTree>
    <p:extLst>
      <p:ext uri="{BB962C8B-B14F-4D97-AF65-F5344CB8AC3E}">
        <p14:creationId xmlns:p14="http://schemas.microsoft.com/office/powerpoint/2010/main" val="247082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4</a:t>
            </a:fld>
            <a:endParaRPr lang="en-US"/>
          </a:p>
        </p:txBody>
      </p:sp>
    </p:spTree>
    <p:extLst>
      <p:ext uri="{BB962C8B-B14F-4D97-AF65-F5344CB8AC3E}">
        <p14:creationId xmlns:p14="http://schemas.microsoft.com/office/powerpoint/2010/main" val="2276679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5</a:t>
            </a:fld>
            <a:endParaRPr lang="en-US"/>
          </a:p>
        </p:txBody>
      </p:sp>
    </p:spTree>
    <p:extLst>
      <p:ext uri="{BB962C8B-B14F-4D97-AF65-F5344CB8AC3E}">
        <p14:creationId xmlns:p14="http://schemas.microsoft.com/office/powerpoint/2010/main" val="3489209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6</a:t>
            </a:fld>
            <a:endParaRPr lang="en-US"/>
          </a:p>
        </p:txBody>
      </p:sp>
    </p:spTree>
    <p:extLst>
      <p:ext uri="{BB962C8B-B14F-4D97-AF65-F5344CB8AC3E}">
        <p14:creationId xmlns:p14="http://schemas.microsoft.com/office/powerpoint/2010/main" val="2964340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7</a:t>
            </a:fld>
            <a:endParaRPr lang="en-US"/>
          </a:p>
        </p:txBody>
      </p:sp>
    </p:spTree>
    <p:extLst>
      <p:ext uri="{BB962C8B-B14F-4D97-AF65-F5344CB8AC3E}">
        <p14:creationId xmlns:p14="http://schemas.microsoft.com/office/powerpoint/2010/main" val="334097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8</a:t>
            </a:fld>
            <a:endParaRPr lang="en-US"/>
          </a:p>
        </p:txBody>
      </p:sp>
    </p:spTree>
    <p:extLst>
      <p:ext uri="{BB962C8B-B14F-4D97-AF65-F5344CB8AC3E}">
        <p14:creationId xmlns:p14="http://schemas.microsoft.com/office/powerpoint/2010/main" val="2994945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E0B96F-B0E3-E443-BFE5-9338A8760C7B}" type="slidenum">
              <a:rPr lang="en-US" smtClean="0"/>
              <a:t>9</a:t>
            </a:fld>
            <a:endParaRPr lang="en-US"/>
          </a:p>
        </p:txBody>
      </p:sp>
    </p:spTree>
    <p:extLst>
      <p:ext uri="{BB962C8B-B14F-4D97-AF65-F5344CB8AC3E}">
        <p14:creationId xmlns:p14="http://schemas.microsoft.com/office/powerpoint/2010/main" val="2410164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2E659-FE4D-8B4E-862E-E7EDDACFC4BB}"/>
              </a:ext>
            </a:extLst>
          </p:cNvPr>
          <p:cNvSpPr>
            <a:spLocks noGrp="1"/>
          </p:cNvSpPr>
          <p:nvPr>
            <p:ph type="ctrTitle"/>
          </p:nvPr>
        </p:nvSpPr>
        <p:spPr>
          <a:xfrm>
            <a:off x="1524000" y="1214438"/>
            <a:ext cx="9144000" cy="2387600"/>
          </a:xfrm>
        </p:spPr>
        <p:txBody>
          <a:bodyPr anchor="b"/>
          <a:lstStyle>
            <a:lvl1pPr algn="ctr">
              <a:defRPr sz="60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EBA73FB0-EB96-5F46-A2BC-8DD6E0914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6547A3-D73E-604D-A183-BF43E2267E1F}"/>
              </a:ext>
            </a:extLst>
          </p:cNvPr>
          <p:cNvSpPr>
            <a:spLocks noGrp="1"/>
          </p:cNvSpPr>
          <p:nvPr>
            <p:ph type="dt" sz="half" idx="10"/>
          </p:nvPr>
        </p:nvSpPr>
        <p:spPr/>
        <p:txBody>
          <a:bodyPr/>
          <a:lstStyle/>
          <a:p>
            <a:fld id="{3A08B21C-3D6F-AB4E-9FBA-CFC09770E108}" type="datetimeFigureOut">
              <a:rPr lang="en-US" smtClean="0"/>
              <a:t>1/29/25</a:t>
            </a:fld>
            <a:endParaRPr lang="en-US"/>
          </a:p>
        </p:txBody>
      </p:sp>
      <p:sp>
        <p:nvSpPr>
          <p:cNvPr id="5" name="Footer Placeholder 4">
            <a:extLst>
              <a:ext uri="{FF2B5EF4-FFF2-40B4-BE49-F238E27FC236}">
                <a16:creationId xmlns:a16="http://schemas.microsoft.com/office/drawing/2014/main" id="{E2C127E3-C872-464A-8358-30639D192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193F2A-326A-D54D-AB78-9B33A1DB1D04}"/>
              </a:ext>
            </a:extLst>
          </p:cNvPr>
          <p:cNvSpPr>
            <a:spLocks noGrp="1"/>
          </p:cNvSpPr>
          <p:nvPr>
            <p:ph type="sldNum" sz="quarter" idx="12"/>
          </p:nvPr>
        </p:nvSpPr>
        <p:spPr/>
        <p:txBody>
          <a:bodyPr/>
          <a:lstStyle/>
          <a:p>
            <a:fld id="{6FD75992-41C8-AD4B-92B1-137B0FA816E6}" type="slidenum">
              <a:rPr lang="en-US" smtClean="0"/>
              <a:t>‹#›</a:t>
            </a:fld>
            <a:endParaRPr lang="en-US"/>
          </a:p>
        </p:txBody>
      </p:sp>
    </p:spTree>
    <p:extLst>
      <p:ext uri="{BB962C8B-B14F-4D97-AF65-F5344CB8AC3E}">
        <p14:creationId xmlns:p14="http://schemas.microsoft.com/office/powerpoint/2010/main" val="1708357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98ECD-FFF1-744A-89C6-E153E0762D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858C12-900F-EE47-9140-A2BF05DCBC9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CD8D1-9C14-5043-A00C-0C5499C09E44}"/>
              </a:ext>
            </a:extLst>
          </p:cNvPr>
          <p:cNvSpPr>
            <a:spLocks noGrp="1"/>
          </p:cNvSpPr>
          <p:nvPr>
            <p:ph type="dt" sz="half" idx="10"/>
          </p:nvPr>
        </p:nvSpPr>
        <p:spPr/>
        <p:txBody>
          <a:bodyPr/>
          <a:lstStyle/>
          <a:p>
            <a:fld id="{3A08B21C-3D6F-AB4E-9FBA-CFC09770E108}" type="datetimeFigureOut">
              <a:rPr lang="en-US" smtClean="0"/>
              <a:t>1/29/25</a:t>
            </a:fld>
            <a:endParaRPr lang="en-US"/>
          </a:p>
        </p:txBody>
      </p:sp>
      <p:sp>
        <p:nvSpPr>
          <p:cNvPr id="5" name="Footer Placeholder 4">
            <a:extLst>
              <a:ext uri="{FF2B5EF4-FFF2-40B4-BE49-F238E27FC236}">
                <a16:creationId xmlns:a16="http://schemas.microsoft.com/office/drawing/2014/main" id="{75A33973-F64F-4040-81E2-9291E6231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EFCDC5-7FCD-9D41-BEB1-0911A49DF151}"/>
              </a:ext>
            </a:extLst>
          </p:cNvPr>
          <p:cNvSpPr>
            <a:spLocks noGrp="1"/>
          </p:cNvSpPr>
          <p:nvPr>
            <p:ph type="sldNum" sz="quarter" idx="12"/>
          </p:nvPr>
        </p:nvSpPr>
        <p:spPr/>
        <p:txBody>
          <a:bodyPr/>
          <a:lstStyle/>
          <a:p>
            <a:fld id="{6FD75992-41C8-AD4B-92B1-137B0FA816E6}" type="slidenum">
              <a:rPr lang="en-US" smtClean="0"/>
              <a:t>‹#›</a:t>
            </a:fld>
            <a:endParaRPr lang="en-US"/>
          </a:p>
        </p:txBody>
      </p:sp>
    </p:spTree>
    <p:extLst>
      <p:ext uri="{BB962C8B-B14F-4D97-AF65-F5344CB8AC3E}">
        <p14:creationId xmlns:p14="http://schemas.microsoft.com/office/powerpoint/2010/main" val="36492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1886C1-8B38-AA4C-99E2-514269D90E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5CDF90-8208-0F4B-97B9-4D95E8DAF0C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EC8434-CE21-1447-A4CF-E77479853FC2}"/>
              </a:ext>
            </a:extLst>
          </p:cNvPr>
          <p:cNvSpPr>
            <a:spLocks noGrp="1"/>
          </p:cNvSpPr>
          <p:nvPr>
            <p:ph type="dt" sz="half" idx="10"/>
          </p:nvPr>
        </p:nvSpPr>
        <p:spPr/>
        <p:txBody>
          <a:bodyPr/>
          <a:lstStyle/>
          <a:p>
            <a:fld id="{3A08B21C-3D6F-AB4E-9FBA-CFC09770E108}" type="datetimeFigureOut">
              <a:rPr lang="en-US" smtClean="0"/>
              <a:t>1/29/25</a:t>
            </a:fld>
            <a:endParaRPr lang="en-US"/>
          </a:p>
        </p:txBody>
      </p:sp>
      <p:sp>
        <p:nvSpPr>
          <p:cNvPr id="5" name="Footer Placeholder 4">
            <a:extLst>
              <a:ext uri="{FF2B5EF4-FFF2-40B4-BE49-F238E27FC236}">
                <a16:creationId xmlns:a16="http://schemas.microsoft.com/office/drawing/2014/main" id="{6CA2D1F0-1536-A544-A3D8-1836EDD7A3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9D087-FA44-6741-8E69-7D3C389E3E3C}"/>
              </a:ext>
            </a:extLst>
          </p:cNvPr>
          <p:cNvSpPr>
            <a:spLocks noGrp="1"/>
          </p:cNvSpPr>
          <p:nvPr>
            <p:ph type="sldNum" sz="quarter" idx="12"/>
          </p:nvPr>
        </p:nvSpPr>
        <p:spPr/>
        <p:txBody>
          <a:bodyPr/>
          <a:lstStyle/>
          <a:p>
            <a:fld id="{6FD75992-41C8-AD4B-92B1-137B0FA816E6}" type="slidenum">
              <a:rPr lang="en-US" smtClean="0"/>
              <a:t>‹#›</a:t>
            </a:fld>
            <a:endParaRPr lang="en-US"/>
          </a:p>
        </p:txBody>
      </p:sp>
    </p:spTree>
    <p:extLst>
      <p:ext uri="{BB962C8B-B14F-4D97-AF65-F5344CB8AC3E}">
        <p14:creationId xmlns:p14="http://schemas.microsoft.com/office/powerpoint/2010/main" val="1646848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3C71-C6B8-574E-A2BD-F1F7E2101F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4FC60E-B80C-1D40-96B5-FEB75C1AF7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F0B0D-05A9-5240-83D7-CB340D2148DA}"/>
              </a:ext>
            </a:extLst>
          </p:cNvPr>
          <p:cNvSpPr>
            <a:spLocks noGrp="1"/>
          </p:cNvSpPr>
          <p:nvPr>
            <p:ph type="dt" sz="half" idx="10"/>
          </p:nvPr>
        </p:nvSpPr>
        <p:spPr/>
        <p:txBody>
          <a:bodyPr/>
          <a:lstStyle/>
          <a:p>
            <a:fld id="{3A08B21C-3D6F-AB4E-9FBA-CFC09770E108}" type="datetimeFigureOut">
              <a:rPr lang="en-US" smtClean="0"/>
              <a:t>1/29/25</a:t>
            </a:fld>
            <a:endParaRPr lang="en-US"/>
          </a:p>
        </p:txBody>
      </p:sp>
      <p:sp>
        <p:nvSpPr>
          <p:cNvPr id="5" name="Footer Placeholder 4">
            <a:extLst>
              <a:ext uri="{FF2B5EF4-FFF2-40B4-BE49-F238E27FC236}">
                <a16:creationId xmlns:a16="http://schemas.microsoft.com/office/drawing/2014/main" id="{8C6AFBB9-CD85-544E-BB2B-3997671700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A0A50F-6DDD-E048-ADAF-8D6148CED18C}"/>
              </a:ext>
            </a:extLst>
          </p:cNvPr>
          <p:cNvSpPr>
            <a:spLocks noGrp="1"/>
          </p:cNvSpPr>
          <p:nvPr>
            <p:ph type="sldNum" sz="quarter" idx="12"/>
          </p:nvPr>
        </p:nvSpPr>
        <p:spPr/>
        <p:txBody>
          <a:bodyPr/>
          <a:lstStyle/>
          <a:p>
            <a:fld id="{6FD75992-41C8-AD4B-92B1-137B0FA816E6}" type="slidenum">
              <a:rPr lang="en-US" smtClean="0"/>
              <a:t>‹#›</a:t>
            </a:fld>
            <a:endParaRPr lang="en-US"/>
          </a:p>
        </p:txBody>
      </p:sp>
    </p:spTree>
    <p:extLst>
      <p:ext uri="{BB962C8B-B14F-4D97-AF65-F5344CB8AC3E}">
        <p14:creationId xmlns:p14="http://schemas.microsoft.com/office/powerpoint/2010/main" val="2220029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6EF8-79C8-7A4F-82F0-717360F1ED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117BB0-80EE-6545-91D5-654051C05D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C5FCE84-D237-794F-94C0-82ED8CF20329}"/>
              </a:ext>
            </a:extLst>
          </p:cNvPr>
          <p:cNvSpPr>
            <a:spLocks noGrp="1"/>
          </p:cNvSpPr>
          <p:nvPr>
            <p:ph type="dt" sz="half" idx="10"/>
          </p:nvPr>
        </p:nvSpPr>
        <p:spPr/>
        <p:txBody>
          <a:bodyPr/>
          <a:lstStyle/>
          <a:p>
            <a:fld id="{3A08B21C-3D6F-AB4E-9FBA-CFC09770E108}" type="datetimeFigureOut">
              <a:rPr lang="en-US" smtClean="0"/>
              <a:t>1/29/25</a:t>
            </a:fld>
            <a:endParaRPr lang="en-US"/>
          </a:p>
        </p:txBody>
      </p:sp>
      <p:sp>
        <p:nvSpPr>
          <p:cNvPr id="5" name="Footer Placeholder 4">
            <a:extLst>
              <a:ext uri="{FF2B5EF4-FFF2-40B4-BE49-F238E27FC236}">
                <a16:creationId xmlns:a16="http://schemas.microsoft.com/office/drawing/2014/main" id="{D481087B-D6D0-C147-BE43-997DE161E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C6E659-9FB0-4B4D-A15C-CCD35EB3BEBD}"/>
              </a:ext>
            </a:extLst>
          </p:cNvPr>
          <p:cNvSpPr>
            <a:spLocks noGrp="1"/>
          </p:cNvSpPr>
          <p:nvPr>
            <p:ph type="sldNum" sz="quarter" idx="12"/>
          </p:nvPr>
        </p:nvSpPr>
        <p:spPr/>
        <p:txBody>
          <a:bodyPr/>
          <a:lstStyle/>
          <a:p>
            <a:fld id="{6FD75992-41C8-AD4B-92B1-137B0FA816E6}" type="slidenum">
              <a:rPr lang="en-US" smtClean="0"/>
              <a:t>‹#›</a:t>
            </a:fld>
            <a:endParaRPr lang="en-US"/>
          </a:p>
        </p:txBody>
      </p:sp>
    </p:spTree>
    <p:extLst>
      <p:ext uri="{BB962C8B-B14F-4D97-AF65-F5344CB8AC3E}">
        <p14:creationId xmlns:p14="http://schemas.microsoft.com/office/powerpoint/2010/main" val="1894329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70176-3A0D-9443-A5F5-94BA8228DD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B88163-7078-8842-ABC2-9B6D91F5F34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27F309-BA69-DE43-A317-E159827CD9A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8DFFEC-87B0-224B-830E-08797C343355}"/>
              </a:ext>
            </a:extLst>
          </p:cNvPr>
          <p:cNvSpPr>
            <a:spLocks noGrp="1"/>
          </p:cNvSpPr>
          <p:nvPr>
            <p:ph type="dt" sz="half" idx="10"/>
          </p:nvPr>
        </p:nvSpPr>
        <p:spPr/>
        <p:txBody>
          <a:bodyPr/>
          <a:lstStyle/>
          <a:p>
            <a:fld id="{3A08B21C-3D6F-AB4E-9FBA-CFC09770E108}" type="datetimeFigureOut">
              <a:rPr lang="en-US" smtClean="0"/>
              <a:t>1/29/25</a:t>
            </a:fld>
            <a:endParaRPr lang="en-US"/>
          </a:p>
        </p:txBody>
      </p:sp>
      <p:sp>
        <p:nvSpPr>
          <p:cNvPr id="6" name="Footer Placeholder 5">
            <a:extLst>
              <a:ext uri="{FF2B5EF4-FFF2-40B4-BE49-F238E27FC236}">
                <a16:creationId xmlns:a16="http://schemas.microsoft.com/office/drawing/2014/main" id="{AE276BB2-968C-D54D-91C8-E73C725EA1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A50E74-88F4-DD4C-BACE-EB2BF5E30941}"/>
              </a:ext>
            </a:extLst>
          </p:cNvPr>
          <p:cNvSpPr>
            <a:spLocks noGrp="1"/>
          </p:cNvSpPr>
          <p:nvPr>
            <p:ph type="sldNum" sz="quarter" idx="12"/>
          </p:nvPr>
        </p:nvSpPr>
        <p:spPr/>
        <p:txBody>
          <a:bodyPr/>
          <a:lstStyle/>
          <a:p>
            <a:fld id="{6FD75992-41C8-AD4B-92B1-137B0FA816E6}" type="slidenum">
              <a:rPr lang="en-US" smtClean="0"/>
              <a:t>‹#›</a:t>
            </a:fld>
            <a:endParaRPr lang="en-US"/>
          </a:p>
        </p:txBody>
      </p:sp>
    </p:spTree>
    <p:extLst>
      <p:ext uri="{BB962C8B-B14F-4D97-AF65-F5344CB8AC3E}">
        <p14:creationId xmlns:p14="http://schemas.microsoft.com/office/powerpoint/2010/main" val="3161249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C09A7-8049-0F4B-92F0-8CB34E6B96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66DA97-07A0-7646-B4D6-77FB8DBFED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03BC9F9-30AD-8B49-8421-56342C794FA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F52703-55FF-5B44-B321-518142CE61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0567724-7B7B-874D-83CC-13B4D00E5C2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CD92B6-AC7E-C44D-98C3-5BA58EFAE167}"/>
              </a:ext>
            </a:extLst>
          </p:cNvPr>
          <p:cNvSpPr>
            <a:spLocks noGrp="1"/>
          </p:cNvSpPr>
          <p:nvPr>
            <p:ph type="dt" sz="half" idx="10"/>
          </p:nvPr>
        </p:nvSpPr>
        <p:spPr/>
        <p:txBody>
          <a:bodyPr/>
          <a:lstStyle/>
          <a:p>
            <a:fld id="{3A08B21C-3D6F-AB4E-9FBA-CFC09770E108}" type="datetimeFigureOut">
              <a:rPr lang="en-US" smtClean="0"/>
              <a:t>1/29/25</a:t>
            </a:fld>
            <a:endParaRPr lang="en-US"/>
          </a:p>
        </p:txBody>
      </p:sp>
      <p:sp>
        <p:nvSpPr>
          <p:cNvPr id="8" name="Footer Placeholder 7">
            <a:extLst>
              <a:ext uri="{FF2B5EF4-FFF2-40B4-BE49-F238E27FC236}">
                <a16:creationId xmlns:a16="http://schemas.microsoft.com/office/drawing/2014/main" id="{7BEAF8AB-3BEB-C549-9DCD-1C857CEB4E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283E5B-AEC4-0745-B28E-33D41207A427}"/>
              </a:ext>
            </a:extLst>
          </p:cNvPr>
          <p:cNvSpPr>
            <a:spLocks noGrp="1"/>
          </p:cNvSpPr>
          <p:nvPr>
            <p:ph type="sldNum" sz="quarter" idx="12"/>
          </p:nvPr>
        </p:nvSpPr>
        <p:spPr/>
        <p:txBody>
          <a:bodyPr/>
          <a:lstStyle/>
          <a:p>
            <a:fld id="{6FD75992-41C8-AD4B-92B1-137B0FA816E6}" type="slidenum">
              <a:rPr lang="en-US" smtClean="0"/>
              <a:t>‹#›</a:t>
            </a:fld>
            <a:endParaRPr lang="en-US"/>
          </a:p>
        </p:txBody>
      </p:sp>
    </p:spTree>
    <p:extLst>
      <p:ext uri="{BB962C8B-B14F-4D97-AF65-F5344CB8AC3E}">
        <p14:creationId xmlns:p14="http://schemas.microsoft.com/office/powerpoint/2010/main" val="1130184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32EB9-7D9D-BC42-AB99-A7D6DDC312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65C444-D441-D54F-B95C-C6F1187FF23F}"/>
              </a:ext>
            </a:extLst>
          </p:cNvPr>
          <p:cNvSpPr>
            <a:spLocks noGrp="1"/>
          </p:cNvSpPr>
          <p:nvPr>
            <p:ph type="dt" sz="half" idx="10"/>
          </p:nvPr>
        </p:nvSpPr>
        <p:spPr/>
        <p:txBody>
          <a:bodyPr/>
          <a:lstStyle/>
          <a:p>
            <a:fld id="{3A08B21C-3D6F-AB4E-9FBA-CFC09770E108}" type="datetimeFigureOut">
              <a:rPr lang="en-US" smtClean="0"/>
              <a:t>1/29/25</a:t>
            </a:fld>
            <a:endParaRPr lang="en-US"/>
          </a:p>
        </p:txBody>
      </p:sp>
      <p:sp>
        <p:nvSpPr>
          <p:cNvPr id="4" name="Footer Placeholder 3">
            <a:extLst>
              <a:ext uri="{FF2B5EF4-FFF2-40B4-BE49-F238E27FC236}">
                <a16:creationId xmlns:a16="http://schemas.microsoft.com/office/drawing/2014/main" id="{A3E590D3-A487-5A49-8388-2428F2166C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AE3A66-4B1C-9144-AAF4-93888F4DE125}"/>
              </a:ext>
            </a:extLst>
          </p:cNvPr>
          <p:cNvSpPr>
            <a:spLocks noGrp="1"/>
          </p:cNvSpPr>
          <p:nvPr>
            <p:ph type="sldNum" sz="quarter" idx="12"/>
          </p:nvPr>
        </p:nvSpPr>
        <p:spPr/>
        <p:txBody>
          <a:bodyPr/>
          <a:lstStyle/>
          <a:p>
            <a:fld id="{6FD75992-41C8-AD4B-92B1-137B0FA816E6}" type="slidenum">
              <a:rPr lang="en-US" smtClean="0"/>
              <a:t>‹#›</a:t>
            </a:fld>
            <a:endParaRPr lang="en-US"/>
          </a:p>
        </p:txBody>
      </p:sp>
    </p:spTree>
    <p:extLst>
      <p:ext uri="{BB962C8B-B14F-4D97-AF65-F5344CB8AC3E}">
        <p14:creationId xmlns:p14="http://schemas.microsoft.com/office/powerpoint/2010/main" val="1780498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F970F-7A87-A548-BA42-E05C2E69B86D}"/>
              </a:ext>
            </a:extLst>
          </p:cNvPr>
          <p:cNvSpPr>
            <a:spLocks noGrp="1"/>
          </p:cNvSpPr>
          <p:nvPr>
            <p:ph type="dt" sz="half" idx="10"/>
          </p:nvPr>
        </p:nvSpPr>
        <p:spPr/>
        <p:txBody>
          <a:bodyPr/>
          <a:lstStyle/>
          <a:p>
            <a:fld id="{3A08B21C-3D6F-AB4E-9FBA-CFC09770E108}" type="datetimeFigureOut">
              <a:rPr lang="en-US" smtClean="0"/>
              <a:t>1/29/25</a:t>
            </a:fld>
            <a:endParaRPr lang="en-US"/>
          </a:p>
        </p:txBody>
      </p:sp>
      <p:sp>
        <p:nvSpPr>
          <p:cNvPr id="3" name="Footer Placeholder 2">
            <a:extLst>
              <a:ext uri="{FF2B5EF4-FFF2-40B4-BE49-F238E27FC236}">
                <a16:creationId xmlns:a16="http://schemas.microsoft.com/office/drawing/2014/main" id="{149F4FC9-DCB7-9343-8022-9B88DBC05C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AE3CEE-7A53-254E-9056-978B96453277}"/>
              </a:ext>
            </a:extLst>
          </p:cNvPr>
          <p:cNvSpPr>
            <a:spLocks noGrp="1"/>
          </p:cNvSpPr>
          <p:nvPr>
            <p:ph type="sldNum" sz="quarter" idx="12"/>
          </p:nvPr>
        </p:nvSpPr>
        <p:spPr/>
        <p:txBody>
          <a:bodyPr/>
          <a:lstStyle/>
          <a:p>
            <a:fld id="{6FD75992-41C8-AD4B-92B1-137B0FA816E6}" type="slidenum">
              <a:rPr lang="en-US" smtClean="0"/>
              <a:t>‹#›</a:t>
            </a:fld>
            <a:endParaRPr lang="en-US"/>
          </a:p>
        </p:txBody>
      </p:sp>
    </p:spTree>
    <p:extLst>
      <p:ext uri="{BB962C8B-B14F-4D97-AF65-F5344CB8AC3E}">
        <p14:creationId xmlns:p14="http://schemas.microsoft.com/office/powerpoint/2010/main" val="69225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3AA9F-C0E4-D04E-877A-4458EAD292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183711-3F0C-674F-A9C4-4837E68D20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F7CB06-7C31-1D4B-B024-F6870858A8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32BF69-FB41-9C4F-9D41-96CD0B24E91B}"/>
              </a:ext>
            </a:extLst>
          </p:cNvPr>
          <p:cNvSpPr>
            <a:spLocks noGrp="1"/>
          </p:cNvSpPr>
          <p:nvPr>
            <p:ph type="dt" sz="half" idx="10"/>
          </p:nvPr>
        </p:nvSpPr>
        <p:spPr/>
        <p:txBody>
          <a:bodyPr/>
          <a:lstStyle/>
          <a:p>
            <a:fld id="{3A08B21C-3D6F-AB4E-9FBA-CFC09770E108}" type="datetimeFigureOut">
              <a:rPr lang="en-US" smtClean="0"/>
              <a:t>1/29/25</a:t>
            </a:fld>
            <a:endParaRPr lang="en-US"/>
          </a:p>
        </p:txBody>
      </p:sp>
      <p:sp>
        <p:nvSpPr>
          <p:cNvPr id="6" name="Footer Placeholder 5">
            <a:extLst>
              <a:ext uri="{FF2B5EF4-FFF2-40B4-BE49-F238E27FC236}">
                <a16:creationId xmlns:a16="http://schemas.microsoft.com/office/drawing/2014/main" id="{C67458CF-09FE-D543-A5F1-05E207CA6A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4EE895-B11F-904F-A2F4-608EC8EB5460}"/>
              </a:ext>
            </a:extLst>
          </p:cNvPr>
          <p:cNvSpPr>
            <a:spLocks noGrp="1"/>
          </p:cNvSpPr>
          <p:nvPr>
            <p:ph type="sldNum" sz="quarter" idx="12"/>
          </p:nvPr>
        </p:nvSpPr>
        <p:spPr/>
        <p:txBody>
          <a:bodyPr/>
          <a:lstStyle/>
          <a:p>
            <a:fld id="{6FD75992-41C8-AD4B-92B1-137B0FA816E6}" type="slidenum">
              <a:rPr lang="en-US" smtClean="0"/>
              <a:t>‹#›</a:t>
            </a:fld>
            <a:endParaRPr lang="en-US"/>
          </a:p>
        </p:txBody>
      </p:sp>
    </p:spTree>
    <p:extLst>
      <p:ext uri="{BB962C8B-B14F-4D97-AF65-F5344CB8AC3E}">
        <p14:creationId xmlns:p14="http://schemas.microsoft.com/office/powerpoint/2010/main" val="470369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105A8-7258-D64B-B08F-4B08AC55F1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E5EF1B5-AE00-8E49-9E37-AE4B8C3D5B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B5AC0C-510B-E345-B9E4-0C1F96BAE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9D0414-F244-804F-B29C-716173C1C51B}"/>
              </a:ext>
            </a:extLst>
          </p:cNvPr>
          <p:cNvSpPr>
            <a:spLocks noGrp="1"/>
          </p:cNvSpPr>
          <p:nvPr>
            <p:ph type="dt" sz="half" idx="10"/>
          </p:nvPr>
        </p:nvSpPr>
        <p:spPr/>
        <p:txBody>
          <a:bodyPr/>
          <a:lstStyle/>
          <a:p>
            <a:fld id="{3A08B21C-3D6F-AB4E-9FBA-CFC09770E108}" type="datetimeFigureOut">
              <a:rPr lang="en-US" smtClean="0"/>
              <a:t>1/29/25</a:t>
            </a:fld>
            <a:endParaRPr lang="en-US"/>
          </a:p>
        </p:txBody>
      </p:sp>
      <p:sp>
        <p:nvSpPr>
          <p:cNvPr id="6" name="Footer Placeholder 5">
            <a:extLst>
              <a:ext uri="{FF2B5EF4-FFF2-40B4-BE49-F238E27FC236}">
                <a16:creationId xmlns:a16="http://schemas.microsoft.com/office/drawing/2014/main" id="{48EBD1EF-E6B1-A34C-B490-389C7024C1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DB825E-FF5F-1042-ABDC-2EF375684F6B}"/>
              </a:ext>
            </a:extLst>
          </p:cNvPr>
          <p:cNvSpPr>
            <a:spLocks noGrp="1"/>
          </p:cNvSpPr>
          <p:nvPr>
            <p:ph type="sldNum" sz="quarter" idx="12"/>
          </p:nvPr>
        </p:nvSpPr>
        <p:spPr/>
        <p:txBody>
          <a:bodyPr/>
          <a:lstStyle/>
          <a:p>
            <a:fld id="{6FD75992-41C8-AD4B-92B1-137B0FA816E6}" type="slidenum">
              <a:rPr lang="en-US" smtClean="0"/>
              <a:t>‹#›</a:t>
            </a:fld>
            <a:endParaRPr lang="en-US"/>
          </a:p>
        </p:txBody>
      </p:sp>
    </p:spTree>
    <p:extLst>
      <p:ext uri="{BB962C8B-B14F-4D97-AF65-F5344CB8AC3E}">
        <p14:creationId xmlns:p14="http://schemas.microsoft.com/office/powerpoint/2010/main" val="2868154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9A5D79-1152-D94A-B97C-EB178282E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73801B-20D1-DA4A-A312-E0145CE64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4A20EA-03A7-DB4B-BF4A-C42641CFA6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08B21C-3D6F-AB4E-9FBA-CFC09770E108}" type="datetimeFigureOut">
              <a:rPr lang="en-US" smtClean="0"/>
              <a:t>1/29/25</a:t>
            </a:fld>
            <a:endParaRPr lang="en-US"/>
          </a:p>
        </p:txBody>
      </p:sp>
      <p:sp>
        <p:nvSpPr>
          <p:cNvPr id="5" name="Footer Placeholder 4">
            <a:extLst>
              <a:ext uri="{FF2B5EF4-FFF2-40B4-BE49-F238E27FC236}">
                <a16:creationId xmlns:a16="http://schemas.microsoft.com/office/drawing/2014/main" id="{2C55A485-9FC5-8241-BB20-D20BA39E73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9D739D-5B9F-4248-896F-0BB321EF56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D75992-41C8-AD4B-92B1-137B0FA816E6}" type="slidenum">
              <a:rPr lang="en-US" smtClean="0"/>
              <a:t>‹#›</a:t>
            </a:fld>
            <a:endParaRPr lang="en-US"/>
          </a:p>
        </p:txBody>
      </p:sp>
    </p:spTree>
    <p:extLst>
      <p:ext uri="{BB962C8B-B14F-4D97-AF65-F5344CB8AC3E}">
        <p14:creationId xmlns:p14="http://schemas.microsoft.com/office/powerpoint/2010/main" val="41945982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eng.uc.edu/~beaucag/Classes/Properties.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image" Target="../media/image129.emf"/><Relationship Id="rId7" Type="http://schemas.openxmlformats.org/officeDocument/2006/relationships/image" Target="../media/image147.png"/><Relationship Id="rId12" Type="http://schemas.openxmlformats.org/officeDocument/2006/relationships/image" Target="../media/image149.emf"/><Relationship Id="rId2" Type="http://schemas.openxmlformats.org/officeDocument/2006/relationships/oleObject" Target="../embeddings/oleObject23.bin"/><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oleObject" Target="../embeddings/oleObject26.bin"/><Relationship Id="rId5" Type="http://schemas.openxmlformats.org/officeDocument/2006/relationships/image" Target="../media/image146.emf"/><Relationship Id="rId10" Type="http://schemas.openxmlformats.org/officeDocument/2006/relationships/hyperlink" Target="file:////Users/beaucag/Avaratec%20Desktop/public_html/Classes/Properties/PolyelectrolyteChainPersistence%20China.pdf" TargetMode="External"/><Relationship Id="rId4" Type="http://schemas.openxmlformats.org/officeDocument/2006/relationships/oleObject" Target="../embeddings/oleObject24.bin"/><Relationship Id="rId9" Type="http://schemas.openxmlformats.org/officeDocument/2006/relationships/image" Target="../media/image148.emf"/></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image" Target="../media/image150.png"/><Relationship Id="rId1" Type="http://schemas.openxmlformats.org/officeDocument/2006/relationships/slideLayout" Target="../slideLayouts/slideLayout2.xml"/><Relationship Id="rId5" Type="http://schemas.openxmlformats.org/officeDocument/2006/relationships/image" Target="../media/image151.png"/><Relationship Id="rId4" Type="http://schemas.openxmlformats.org/officeDocument/2006/relationships/image" Target="../media/image149.emf"/></Relationships>
</file>

<file path=ppt/slides/_rels/slide10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28.bin"/><Relationship Id="rId7" Type="http://schemas.openxmlformats.org/officeDocument/2006/relationships/hyperlink" Target="http://www.eng.uc.edu/~beaucag/Classes/Properties/PolyelectrolyteChainPersistence%20China.pdf" TargetMode="External"/><Relationship Id="rId2"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155.emf"/><Relationship Id="rId5" Type="http://schemas.openxmlformats.org/officeDocument/2006/relationships/oleObject" Target="../embeddings/oleObject29.bin"/><Relationship Id="rId4" Type="http://schemas.openxmlformats.org/officeDocument/2006/relationships/image" Target="../media/image154.emf"/></Relationships>
</file>

<file path=ppt/slides/_rels/slide10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hyperlink" Target="file:////Users/beaucag/Avaratec%20Desktop/public_html/Classes/Properties/Electrostatic%20Persistence%20Length%20Overview%20Dobrynin.pdf" TargetMode="External"/><Relationship Id="rId5" Type="http://schemas.openxmlformats.org/officeDocument/2006/relationships/image" Target="../media/image161.png"/><Relationship Id="rId4" Type="http://schemas.openxmlformats.org/officeDocument/2006/relationships/image" Target="../media/image160.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hyperlink" Target="http://www.eng.uc.edu/~gbeaucag/Classes/MorphologyofComplexMaterials/SukumaranScience.pdf" TargetMode="External"/><Relationship Id="rId1" Type="http://schemas.openxmlformats.org/officeDocument/2006/relationships/slideLayout" Target="../slideLayouts/slideLayout2.xml"/><Relationship Id="rId4" Type="http://schemas.openxmlformats.org/officeDocument/2006/relationships/hyperlink" Target="http://sor.scitation.org/doi/pdf/10.1122/1.1567750"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or.scitation.org/doi/pdf/10.1122/1.1567750" TargetMode="External"/><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1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hyperlink" Target="http://www.annualreviews.org/doi/pdf/10.1146/annurev-chembioeng-080615-034429"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5" Type="http://schemas.openxmlformats.org/officeDocument/2006/relationships/image" Target="../media/image173.png"/><Relationship Id="rId4" Type="http://schemas.openxmlformats.org/officeDocument/2006/relationships/image" Target="../media/image172.png"/></Relationships>
</file>

<file path=ppt/slides/_rels/slide11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hyperlink" Target="https://www.eng.uc.edu/~beaucag/Classes/Properties/WittenPaperPackingLength.pdf" TargetMode="Externa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2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hyperlink" Target="https://www.eng.uc.edu/~beaucag/Classes/Properties/WittenPaperPackingLength.pdf"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www.eng.uc.edu/~beaucag/Classes/Properties/Lin_ma00178a024_PackingLength.pdf" TargetMode="External"/><Relationship Id="rId2" Type="http://schemas.openxmlformats.org/officeDocument/2006/relationships/hyperlink" Target="https://www.eng.uc.edu/~beaucag/Classes/Properties/WittenPaperPackingLength.pdf" TargetMode="External"/><Relationship Id="rId1" Type="http://schemas.openxmlformats.org/officeDocument/2006/relationships/slideLayout" Target="../slideLayouts/slideLayout2.xml"/><Relationship Id="rId5" Type="http://schemas.openxmlformats.org/officeDocument/2006/relationships/hyperlink" Target="https://www.eng.uc.edu/~beaucag/Classes/Properties/Lohse%20Review%202005%2018807217.pdf" TargetMode="External"/><Relationship Id="rId4" Type="http://schemas.openxmlformats.org/officeDocument/2006/relationships/hyperlink" Target="file:////Users/beaucag/Avaratec%20Desktop/public_html/Classes/Properties/Lohse%20Review%202005%2018807217.pdf"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2.png"/><Relationship Id="rId4" Type="http://schemas.openxmlformats.org/officeDocument/2006/relationships/image" Target="../media/image181.png"/></Relationships>
</file>

<file path=ppt/slides/_rels/slide124.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hyperlink" Target="http://www.eng.uc.edu/~beaucag/Classes/Properties/Colby%20c*%20vs%20ce%20polyelectrolytes%20Review.pdf"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doitpoms.ac.uk/tlplib/polymerbasics/HTML5/Kuhn_randomwalk2.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s://www.doitpoms.ac.uk/tlplib/polymerbasics/HTML5/Kuhn_randomwalk2.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zeus.plmsc.psu.edu/~manias/MatSE443/Study/7.html" TargetMode="External"/><Relationship Id="rId1" Type="http://schemas.openxmlformats.org/officeDocument/2006/relationships/slideLayout" Target="../slideLayouts/slideLayout2.xml"/><Relationship Id="rId5" Type="http://schemas.openxmlformats.org/officeDocument/2006/relationships/hyperlink" Target="https://www.doitpoms.ac.uk/tlplib/polymerbasics/HTML5/Kuhn_randomwalk2.html" TargetMode="External"/><Relationship Id="rId4" Type="http://schemas.openxmlformats.org/officeDocument/2006/relationships/hyperlink" Target="http://e.sci.osaka-cu.ac.jp/yoshino/download/rw/"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eng.uc.edu/~beaucag/Classes/IntrotoPolySci/PicturesDNA.htm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eng.uc.edu/~beaucag/Classes/Properties/Books/Einstein_1905.pdf" TargetMode="External"/><Relationship Id="rId1" Type="http://schemas.openxmlformats.org/officeDocument/2006/relationships/slideLayout" Target="../slideLayouts/slideLayout2.xml"/><Relationship Id="rId6" Type="http://schemas.openxmlformats.org/officeDocument/2006/relationships/image" Target="../media/image270.png"/><Relationship Id="rId5" Type="http://schemas.openxmlformats.org/officeDocument/2006/relationships/image" Target="../media/image260.png"/><Relationship Id="rId4" Type="http://schemas.openxmlformats.org/officeDocument/2006/relationships/image" Target="../media/image250.png"/></Relationships>
</file>

<file path=ppt/slides/_rels/slide28.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0.png"/><Relationship Id="rId1" Type="http://schemas.openxmlformats.org/officeDocument/2006/relationships/slideLayout" Target="../slideLayouts/slideLayout2.xml"/><Relationship Id="rId4" Type="http://schemas.openxmlformats.org/officeDocument/2006/relationships/image" Target="../media/image300.pn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www.eng.uc.edu/~beaucag/Classes/Processing/Chapter3html/Chapter3.html" TargetMode="External"/><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emf"/><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image" Target="../media/image48.emf"/></Relationships>
</file>

<file path=ppt/slides/_rels/slide43.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image" Target="../media/image53.png"/><Relationship Id="rId7" Type="http://schemas.openxmlformats.org/officeDocument/2006/relationships/image" Target="../media/image57.emf"/><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eng.uc.edu/~beaucag/Classes/IntrotoPolySci/PicturesDNA.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www.eng.uc.edu/~beaucag/Classes/IntrotoPolySci/What%20Does%20Searching%20Configurational%20Space%20Mean%20for%20Polymers.html" TargetMode="Externa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4.emf"/><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73.emf"/><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oleObject" Target="../embeddings/oleObject3.bin"/><Relationship Id="rId4"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emf"/><Relationship Id="rId4" Type="http://schemas.openxmlformats.org/officeDocument/2006/relationships/oleObject" Target="../embeddings/oleObject4.bin"/></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2.emf"/><Relationship Id="rId5" Type="http://schemas.openxmlformats.org/officeDocument/2006/relationships/oleObject" Target="../embeddings/oleObject5.bin"/><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emf"/><Relationship Id="rId5" Type="http://schemas.openxmlformats.org/officeDocument/2006/relationships/oleObject" Target="../embeddings/oleObject6.bin"/><Relationship Id="rId4" Type="http://schemas.openxmlformats.org/officeDocument/2006/relationships/image" Target="../media/image87.png"/></Relationships>
</file>

<file path=ppt/slides/_rels/slide6.xml.rels><?xml version="1.0" encoding="UTF-8" standalone="yes"?>
<Relationships xmlns="http://schemas.openxmlformats.org/package/2006/relationships"><Relationship Id="rId3" Type="http://schemas.openxmlformats.org/officeDocument/2006/relationships/hyperlink" Target="http://zeus.plmsc.psu.edu/~manias/MatSE443/Study/7.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e.sci.osaka-cu.ac.jp/yoshino/download/rw/" TargetMode="Externa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emf"/><Relationship Id="rId4" Type="http://schemas.openxmlformats.org/officeDocument/2006/relationships/oleObject" Target="../embeddings/oleObject7.bin"/></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8.emf"/><Relationship Id="rId5" Type="http://schemas.openxmlformats.org/officeDocument/2006/relationships/oleObject" Target="../embeddings/oleObject8.bin"/><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91.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8.emf"/><Relationship Id="rId5" Type="http://schemas.openxmlformats.org/officeDocument/2006/relationships/oleObject" Target="../embeddings/oleObject9.bin"/><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92.png"/><Relationship Id="rId4" Type="http://schemas.openxmlformats.org/officeDocument/2006/relationships/image" Target="../media/image88.emf"/></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8.emf"/><Relationship Id="rId5" Type="http://schemas.openxmlformats.org/officeDocument/2006/relationships/oleObject" Target="../embeddings/oleObject11.bin"/><Relationship Id="rId4" Type="http://schemas.openxmlformats.org/officeDocument/2006/relationships/image" Target="../media/image93.png"/></Relationships>
</file>

<file path=ppt/slides/_rels/slide6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0.png"/><Relationship Id="rId7" Type="http://schemas.openxmlformats.org/officeDocument/2006/relationships/image" Target="../media/image95.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8.emf"/><Relationship Id="rId5" Type="http://schemas.openxmlformats.org/officeDocument/2006/relationships/oleObject" Target="../embeddings/oleObject12.bin"/><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97.png"/><Relationship Id="rId4" Type="http://schemas.openxmlformats.org/officeDocument/2006/relationships/image" Target="../media/image88.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4.emf"/><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oleObject" Target="../embeddings/oleObject15.bin"/><Relationship Id="rId5" Type="http://schemas.openxmlformats.org/officeDocument/2006/relationships/image" Target="../media/image73.emf"/><Relationship Id="rId4" Type="http://schemas.openxmlformats.org/officeDocument/2006/relationships/oleObject" Target="../embeddings/oleObject14.bin"/></Relationships>
</file>

<file path=ppt/slides/_rels/slide7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74.emf"/><Relationship Id="rId4" Type="http://schemas.openxmlformats.org/officeDocument/2006/relationships/oleObject" Target="../embeddings/oleObject16.bin"/></Relationships>
</file>

<file path=ppt/slides/_rels/slide7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9.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27.png"/></Relationships>
</file>

<file path=ppt/slides/_rels/slide73.xml.rels><?xml version="1.0" encoding="UTF-8" standalone="yes"?>
<Relationships xmlns="http://schemas.openxmlformats.org/package/2006/relationships"><Relationship Id="rId8" Type="http://schemas.openxmlformats.org/officeDocument/2006/relationships/hyperlink" Target="http://uceng.uc.edu/Properties/Volkenstein%20on%20Flory%20II%20Journal%20of%20Polymer%20Science%20Part%20A-2%20%20Polymer%20Physics%20-%20January%201970%20-%20Volkenstein%20-%20Statistical%20mechanics%20of%20chain.pdf" TargetMode="External"/><Relationship Id="rId3" Type="http://schemas.openxmlformats.org/officeDocument/2006/relationships/image" Target="../media/image105.png"/><Relationship Id="rId7" Type="http://schemas.openxmlformats.org/officeDocument/2006/relationships/image" Target="../media/image8.jpe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74.xml.rels><?xml version="1.0" encoding="UTF-8" standalone="yes"?>
<Relationships xmlns="http://schemas.openxmlformats.org/package/2006/relationships"><Relationship Id="rId8" Type="http://schemas.openxmlformats.org/officeDocument/2006/relationships/image" Target="../media/image111.emf"/><Relationship Id="rId3" Type="http://schemas.openxmlformats.org/officeDocument/2006/relationships/image" Target="../media/image108.png"/><Relationship Id="rId7" Type="http://schemas.openxmlformats.org/officeDocument/2006/relationships/oleObject" Target="../embeddings/oleObject17.bin"/><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110.png"/><Relationship Id="rId4" Type="http://schemas.openxmlformats.org/officeDocument/2006/relationships/image" Target="../media/image109.png"/></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image" Target="../media/image110.png"/><Relationship Id="rId7" Type="http://schemas.openxmlformats.org/officeDocument/2006/relationships/image" Target="../media/image113.emf"/><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oleObject" Target="../embeddings/oleObject18.bin"/><Relationship Id="rId5" Type="http://schemas.openxmlformats.org/officeDocument/2006/relationships/image" Target="../media/image112.png"/><Relationship Id="rId4" Type="http://schemas.openxmlformats.org/officeDocument/2006/relationships/image" Target="../media/image72.png"/><Relationship Id="rId9" Type="http://schemas.openxmlformats.org/officeDocument/2006/relationships/image" Target="../media/image74.emf"/></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oleObject" Target="../embeddings/oleObject20.bin"/><Relationship Id="rId4" Type="http://schemas.openxmlformats.org/officeDocument/2006/relationships/image" Target="../media/image114.png"/></Relationships>
</file>

<file path=ppt/slides/_rels/slide7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84.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28.emf"/></Relationships>
</file>

<file path=ppt/slides/_rels/slide89.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oleObject" Target="../embeddings/oleObject22.bin"/><Relationship Id="rId1" Type="http://schemas.openxmlformats.org/officeDocument/2006/relationships/slideLayout" Target="../slideLayouts/slideLayout2.xml"/><Relationship Id="rId5" Type="http://schemas.openxmlformats.org/officeDocument/2006/relationships/image" Target="../media/image130.png"/><Relationship Id="rId4" Type="http://schemas.openxmlformats.org/officeDocument/2006/relationships/hyperlink" Target="file:////Users/beaucag/Avaratec%20Desktop/public_html/Classes/Properties/PolyelectrolyteChainPersistence%20China.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oleObject" Target="../embeddings/oleObject22.bin"/><Relationship Id="rId1" Type="http://schemas.openxmlformats.org/officeDocument/2006/relationships/slideLayout" Target="../slideLayouts/slideLayout2.xml"/><Relationship Id="rId5" Type="http://schemas.openxmlformats.org/officeDocument/2006/relationships/image" Target="../media/image129.png"/></Relationships>
</file>

<file path=ppt/slides/_rels/slide9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6.png"/></Relationships>
</file>

<file path=ppt/slides/_rels/slide99.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5.png"/><Relationship Id="rId2"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B227C-521B-3D44-BF4C-4183D9D1C902}"/>
              </a:ext>
            </a:extLst>
          </p:cNvPr>
          <p:cNvSpPr/>
          <p:nvPr/>
        </p:nvSpPr>
        <p:spPr>
          <a:xfrm>
            <a:off x="6392884" y="394691"/>
            <a:ext cx="5921828" cy="6463308"/>
          </a:xfrm>
          <a:prstGeom prst="rect">
            <a:avLst/>
          </a:prstGeom>
        </p:spPr>
        <p:txBody>
          <a:bodyPr wrap="squar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General Descriptions</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Overview</a:t>
            </a:r>
          </a:p>
          <a:p>
            <a:endParaRPr lang="en-US" b="1"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Calibri" panose="020F0502020204030204" pitchFamily="34" charset="0"/>
                <a:ea typeface="Calibri" panose="020F0502020204030204" pitchFamily="34" charset="0"/>
                <a:cs typeface="Times New Roman" panose="02020603050405020304" pitchFamily="18" charset="0"/>
              </a:rPr>
              <a:t>Physical description of an isolated polymer chain</a:t>
            </a:r>
          </a:p>
          <a:p>
            <a:r>
              <a:rPr lang="en-US" dirty="0">
                <a:latin typeface="Calibri" panose="020F0502020204030204" pitchFamily="34" charset="0"/>
                <a:ea typeface="Calibri" panose="020F0502020204030204" pitchFamily="34" charset="0"/>
                <a:cs typeface="Times New Roman" panose="02020603050405020304" pitchFamily="18" charset="0"/>
              </a:rPr>
              <a:t>Dimensionality and fractals</a:t>
            </a:r>
          </a:p>
          <a:p>
            <a:r>
              <a:rPr lang="en-US" dirty="0">
                <a:latin typeface="Calibri" panose="020F0502020204030204" pitchFamily="34" charset="0"/>
                <a:ea typeface="Calibri" panose="020F0502020204030204" pitchFamily="34" charset="0"/>
                <a:cs typeface="Times New Roman" panose="02020603050405020304" pitchFamily="18" charset="0"/>
              </a:rPr>
              <a:t>Short-range and long-range interactions</a:t>
            </a:r>
          </a:p>
          <a:p>
            <a:r>
              <a:rPr lang="en-US" dirty="0">
                <a:latin typeface="Calibri" panose="020F0502020204030204" pitchFamily="34" charset="0"/>
                <a:ea typeface="Calibri" panose="020F0502020204030204" pitchFamily="34" charset="0"/>
                <a:cs typeface="Times New Roman" panose="02020603050405020304" pitchFamily="18" charset="0"/>
              </a:rPr>
              <a:t>Packing length and tube diameter</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b="1" dirty="0">
                <a:latin typeface="Times New Roman" panose="02020603050405020304" pitchFamily="18" charset="0"/>
                <a:ea typeface="Calibri" panose="020F0502020204030204" pitchFamily="34" charset="0"/>
                <a:cs typeface="Times New Roman" panose="02020603050405020304" pitchFamily="18" charset="0"/>
              </a:rPr>
              <a:t>Long-range interactions and chain scaling</a:t>
            </a:r>
          </a:p>
          <a:p>
            <a:r>
              <a:rPr lang="en-US" dirty="0">
                <a:latin typeface="Times New Roman" panose="02020603050405020304" pitchFamily="18" charset="0"/>
                <a:ea typeface="Calibri" panose="020F0502020204030204" pitchFamily="34" charset="0"/>
                <a:cs typeface="Times New Roman" panose="02020603050405020304" pitchFamily="18" charset="0"/>
              </a:rPr>
              <a:t>Flory-</a:t>
            </a:r>
            <a:r>
              <a:rPr lang="en-US" dirty="0" err="1">
                <a:latin typeface="Times New Roman" panose="02020603050405020304" pitchFamily="18" charset="0"/>
                <a:ea typeface="Calibri" panose="020F0502020204030204" pitchFamily="34" charset="0"/>
                <a:cs typeface="Times New Roman" panose="02020603050405020304" pitchFamily="18" charset="0"/>
              </a:rPr>
              <a:t>Krigbaum</a:t>
            </a:r>
            <a:r>
              <a:rPr lang="en-US" dirty="0">
                <a:latin typeface="Times New Roman" panose="02020603050405020304" pitchFamily="18" charset="0"/>
                <a:ea typeface="Calibri" panose="020F0502020204030204" pitchFamily="34" charset="0"/>
                <a:cs typeface="Times New Roman" panose="02020603050405020304" pitchFamily="18" charset="0"/>
              </a:rPr>
              <a:t> theory</a:t>
            </a:r>
          </a:p>
          <a:p>
            <a:r>
              <a:rPr lang="en-US" dirty="0">
                <a:latin typeface="Times New Roman" panose="02020603050405020304" pitchFamily="18" charset="0"/>
                <a:ea typeface="Calibri" panose="020F0502020204030204" pitchFamily="34" charset="0"/>
                <a:cs typeface="Times New Roman" panose="02020603050405020304" pitchFamily="18" charset="0"/>
              </a:rPr>
              <a:t>The semi-dilute and concentrated regimes</a:t>
            </a:r>
          </a:p>
          <a:p>
            <a:r>
              <a:rPr lang="en-US" dirty="0">
                <a:latin typeface="Times New Roman" panose="02020603050405020304" pitchFamily="18" charset="0"/>
                <a:ea typeface="Calibri" panose="020F0502020204030204" pitchFamily="34" charset="0"/>
                <a:cs typeface="Times New Roman" panose="02020603050405020304" pitchFamily="18" charset="0"/>
              </a:rPr>
              <a:t>Blob theory (the tensile, concentration, and thermal blobs)</a:t>
            </a:r>
          </a:p>
          <a:p>
            <a:r>
              <a:rPr lang="en-US" dirty="0">
                <a:latin typeface="Times New Roman" panose="02020603050405020304" pitchFamily="18" charset="0"/>
                <a:ea typeface="Calibri" panose="020F0502020204030204" pitchFamily="34" charset="0"/>
                <a:cs typeface="Times New Roman" panose="02020603050405020304" pitchFamily="18" charset="0"/>
              </a:rPr>
              <a:t>Coil collapse/protein folding</a:t>
            </a:r>
          </a:p>
          <a:p>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b="1" dirty="0">
                <a:latin typeface="Times New Roman" panose="02020603050405020304" pitchFamily="18" charset="0"/>
                <a:ea typeface="Calibri" panose="020F0502020204030204" pitchFamily="34" charset="0"/>
                <a:cs typeface="Times New Roman" panose="02020603050405020304" pitchFamily="18" charset="0"/>
              </a:rPr>
              <a:t>Analytic Techniques for Polymer Physics</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Measurement of the size of a polymer chain</a:t>
            </a:r>
          </a:p>
          <a:p>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R</a:t>
            </a:r>
            <a:r>
              <a:rPr lang="en-US" baseline="-25000" dirty="0" err="1">
                <a:latin typeface="Times New Roman" panose="02020603050405020304" pitchFamily="18" charset="0"/>
                <a:ea typeface="Calibri" panose="020F0502020204030204" pitchFamily="34" charset="0"/>
                <a:cs typeface="Times New Roman" panose="02020603050405020304" pitchFamily="18" charset="0"/>
              </a:rPr>
              <a:t>g</a:t>
            </a:r>
            <a:r>
              <a:rPr lang="en-US" dirty="0">
                <a:latin typeface="Times New Roman" panose="02020603050405020304" pitchFamily="18" charset="0"/>
                <a:ea typeface="Calibri" panose="020F0502020204030204" pitchFamily="34" charset="0"/>
                <a:cs typeface="Times New Roman" panose="02020603050405020304" pitchFamily="18" charset="0"/>
              </a:rPr>
              <a:t>, R</a:t>
            </a:r>
            <a:r>
              <a:rPr lang="en-US" baseline="-25000" dirty="0">
                <a:latin typeface="Times New Roman" panose="02020603050405020304" pitchFamily="18" charset="0"/>
                <a:ea typeface="Calibri" panose="020F0502020204030204" pitchFamily="34" charset="0"/>
                <a:cs typeface="Times New Roman" panose="02020603050405020304" pitchFamily="18" charset="0"/>
              </a:rPr>
              <a:t>h</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R</a:t>
            </a:r>
            <a:r>
              <a:rPr lang="en-US" baseline="-25000" dirty="0" err="1">
                <a:latin typeface="Times New Roman" panose="02020603050405020304" pitchFamily="18" charset="0"/>
                <a:ea typeface="Calibri" panose="020F0502020204030204" pitchFamily="34" charset="0"/>
                <a:cs typeface="Times New Roman" panose="02020603050405020304" pitchFamily="18" charset="0"/>
              </a:rPr>
              <a:t>eted</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r>
              <a:rPr lang="en-US" dirty="0">
                <a:latin typeface="Times New Roman" panose="02020603050405020304" pitchFamily="18" charset="0"/>
                <a:ea typeface="Calibri" panose="020F0502020204030204" pitchFamily="34" charset="0"/>
                <a:cs typeface="Times New Roman" panose="02020603050405020304" pitchFamily="18" charset="0"/>
              </a:rPr>
              <a:t>Small-angle neutron, x-ray scattering and static light    	scattering</a:t>
            </a:r>
          </a:p>
          <a:p>
            <a:r>
              <a:rPr lang="en-US" dirty="0">
                <a:latin typeface="Times New Roman" panose="02020603050405020304" pitchFamily="18" charset="0"/>
                <a:ea typeface="Calibri" panose="020F0502020204030204" pitchFamily="34" charset="0"/>
                <a:cs typeface="Times New Roman" panose="02020603050405020304" pitchFamily="18" charset="0"/>
              </a:rPr>
              <a:t>Intrinsic viscosity</a:t>
            </a:r>
          </a:p>
          <a:p>
            <a:r>
              <a:rPr lang="en-US" dirty="0">
                <a:latin typeface="Times New Roman" panose="02020603050405020304" pitchFamily="18" charset="0"/>
                <a:ea typeface="Calibri" panose="020F0502020204030204" pitchFamily="34" charset="0"/>
                <a:cs typeface="Times New Roman" panose="02020603050405020304" pitchFamily="18" charset="0"/>
              </a:rPr>
              <a:t>Dynamic light scattering</a:t>
            </a:r>
          </a:p>
          <a:p>
            <a:r>
              <a:rPr lang="en-US" dirty="0">
                <a:latin typeface="Times New Roman" panose="02020603050405020304" pitchFamily="18" charset="0"/>
                <a:ea typeface="Calibri" panose="020F0502020204030204" pitchFamily="34" charset="0"/>
                <a:cs typeface="Times New Roman" panose="02020603050405020304" pitchFamily="18" charset="0"/>
              </a:rPr>
              <a:t>Polymer melt rheology</a:t>
            </a:r>
          </a:p>
          <a:p>
            <a:r>
              <a:rPr lang="en-US" dirty="0">
                <a:latin typeface="Times New Roman" panose="02020603050405020304" pitchFamily="18" charset="0"/>
                <a:ea typeface="Calibri" panose="020F0502020204030204" pitchFamily="34" charset="0"/>
                <a:cs typeface="Times New Roman" panose="02020603050405020304" pitchFamily="18" charset="0"/>
              </a:rPr>
              <a:t>DSC/DMTA/TGA</a:t>
            </a:r>
          </a:p>
        </p:txBody>
      </p:sp>
      <p:sp>
        <p:nvSpPr>
          <p:cNvPr id="5" name="Rectangle 4">
            <a:extLst>
              <a:ext uri="{FF2B5EF4-FFF2-40B4-BE49-F238E27FC236}">
                <a16:creationId xmlns:a16="http://schemas.microsoft.com/office/drawing/2014/main" id="{2D97BCE6-6EFB-DC4D-89D1-B5E8E9789FA6}"/>
              </a:ext>
            </a:extLst>
          </p:cNvPr>
          <p:cNvSpPr/>
          <p:nvPr/>
        </p:nvSpPr>
        <p:spPr>
          <a:xfrm>
            <a:off x="570015" y="1318021"/>
            <a:ext cx="5545777" cy="4339650"/>
          </a:xfrm>
          <a:prstGeom prst="rect">
            <a:avLst/>
          </a:prstGeom>
        </p:spPr>
        <p:txBody>
          <a:bodyPr wrap="square">
            <a:spAutoFit/>
          </a:bodyPr>
          <a:lstStyle/>
          <a:p>
            <a:pPr algn="ctr"/>
            <a:r>
              <a:rPr lang="en-US" sz="2400" b="1" dirty="0">
                <a:latin typeface="Times New Roman" panose="02020603050405020304" pitchFamily="18" charset="0"/>
                <a:ea typeface="Calibri" panose="020F0502020204030204" pitchFamily="34" charset="0"/>
                <a:cs typeface="Times New Roman" panose="02020603050405020304" pitchFamily="18" charset="0"/>
              </a:rPr>
              <a:t>Polymer Physics</a:t>
            </a:r>
          </a:p>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10:10 – 11:05</a:t>
            </a:r>
          </a:p>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Baldwin 661</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Greg </a:t>
            </a:r>
            <a:r>
              <a:rPr lang="en-US" b="1" dirty="0" err="1">
                <a:latin typeface="Times New Roman" panose="02020603050405020304" pitchFamily="18" charset="0"/>
                <a:ea typeface="Calibri" panose="020F0502020204030204" pitchFamily="34" charset="0"/>
                <a:cs typeface="Times New Roman" panose="02020603050405020304" pitchFamily="18" charset="0"/>
              </a:rPr>
              <a:t>Beaucage</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Prof. of Chemical and Materials Engineering</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University of Cincinnati, Cincinnati OH</a:t>
            </a:r>
          </a:p>
          <a:p>
            <a:pPr algn="ctr"/>
            <a:r>
              <a:rPr lang="en-US" b="1" dirty="0">
                <a:latin typeface="Times New Roman" panose="02020603050405020304" pitchFamily="18" charset="0"/>
                <a:ea typeface="Calibri" panose="020F0502020204030204" pitchFamily="34" charset="0"/>
                <a:cs typeface="Times New Roman" panose="02020603050405020304" pitchFamily="18" charset="0"/>
              </a:rPr>
              <a:t>Rhodes 491</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beaucag@uc.edu</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dirty="0">
                <a:latin typeface="Times New Roman" panose="02020603050405020304" pitchFamily="18" charset="0"/>
                <a:ea typeface="Calibri" panose="020F0502020204030204" pitchFamily="34" charset="0"/>
                <a:cs typeface="Times New Roman" panose="02020603050405020304" pitchFamily="18" charset="0"/>
                <a:hlinkClick r:id="rId3"/>
              </a:rPr>
              <a:t>https://www.eng.uc.edu/~beaucag/Classes/Properties.html</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dirty="0">
                <a:latin typeface="Times New Roman" panose="02020603050405020304" pitchFamily="18" charset="0"/>
                <a:ea typeface="Calibri" panose="020F0502020204030204" pitchFamily="34" charset="0"/>
                <a:cs typeface="Times New Roman" panose="02020603050405020304" pitchFamily="18" charset="0"/>
              </a:rPr>
              <a:t>Zoom Meeting: </a:t>
            </a:r>
            <a:r>
              <a:rPr lang="en-US" sz="1800" dirty="0">
                <a:effectLst/>
                <a:latin typeface="Aptos" panose="020B0004020202020204" pitchFamily="34" charset="0"/>
                <a:ea typeface="Aptos" panose="020B0004020202020204" pitchFamily="34" charset="0"/>
                <a:cs typeface="Times New Roman" panose="02020603050405020304" pitchFamily="18" charset="0"/>
              </a:rPr>
              <a:t>https://</a:t>
            </a:r>
            <a:r>
              <a:rPr lang="en-US" sz="1800" dirty="0" err="1">
                <a:effectLst/>
                <a:latin typeface="Aptos" panose="020B0004020202020204" pitchFamily="34" charset="0"/>
                <a:ea typeface="Aptos" panose="020B0004020202020204" pitchFamily="34" charset="0"/>
                <a:cs typeface="Times New Roman" panose="02020603050405020304" pitchFamily="18" charset="0"/>
              </a:rPr>
              <a:t>ucincinnati.zoom.us</a:t>
            </a:r>
            <a:r>
              <a:rPr lang="en-US" sz="1800" dirty="0">
                <a:effectLst/>
                <a:latin typeface="Aptos" panose="020B0004020202020204" pitchFamily="34" charset="0"/>
                <a:ea typeface="Aptos" panose="020B0004020202020204" pitchFamily="34" charset="0"/>
                <a:cs typeface="Times New Roman" panose="02020603050405020304" pitchFamily="18" charset="0"/>
              </a:rPr>
              <a:t>/j/85441549694?pwd=mktG1NStvD8zvoT8spbseBiWYOYUEO.1</a:t>
            </a:r>
            <a:r>
              <a:rPr lang="en-US" dirty="0">
                <a:effectLst/>
              </a:rPr>
              <a:t> </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5748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54EE1DEF-1E2F-B84E-B86B-E93690D465C2}"/>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62AA3BE1-C116-1142-AC26-C3494FC271F2}" type="slidenum">
              <a:rPr lang="en-US" altLang="en-US" sz="773">
                <a:solidFill>
                  <a:schemeClr val="tx1"/>
                </a:solidFill>
                <a:ea typeface="ＭＳ Ｐゴシック" panose="020B0600070205080204" pitchFamily="34" charset="-128"/>
              </a:rPr>
              <a:pPr eaLnBrk="1" hangingPunct="1"/>
              <a:t>10</a:t>
            </a:fld>
            <a:endParaRPr lang="en-US" altLang="en-US" sz="773">
              <a:solidFill>
                <a:schemeClr val="tx1"/>
              </a:solidFill>
              <a:ea typeface="ＭＳ Ｐゴシック" panose="020B0600070205080204" pitchFamily="34" charset="-128"/>
            </a:endParaRPr>
          </a:p>
        </p:txBody>
      </p:sp>
      <p:sp>
        <p:nvSpPr>
          <p:cNvPr id="535554" name="Rectangle 1">
            <a:extLst>
              <a:ext uri="{FF2B5EF4-FFF2-40B4-BE49-F238E27FC236}">
                <a16:creationId xmlns:a16="http://schemas.microsoft.com/office/drawing/2014/main" id="{A2FEB3BE-3E95-A241-B24E-FB94CAA6745C}"/>
              </a:ext>
            </a:extLst>
          </p:cNvPr>
          <p:cNvSpPr>
            <a:spLocks/>
          </p:cNvSpPr>
          <p:nvPr/>
        </p:nvSpPr>
        <p:spPr bwMode="auto">
          <a:xfrm>
            <a:off x="5503293" y="375274"/>
            <a:ext cx="102310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ea typeface="ＭＳ Ｐゴシック" panose="020B0600070205080204" pitchFamily="34" charset="-128"/>
              </a:rPr>
              <a:t>Polymers</a:t>
            </a:r>
          </a:p>
        </p:txBody>
      </p:sp>
      <p:sp>
        <p:nvSpPr>
          <p:cNvPr id="535555" name="TextBox 7">
            <a:extLst>
              <a:ext uri="{FF2B5EF4-FFF2-40B4-BE49-F238E27FC236}">
                <a16:creationId xmlns:a16="http://schemas.microsoft.com/office/drawing/2014/main" id="{7DC3EF26-9979-5C45-8F09-F5CEC7E71901}"/>
              </a:ext>
            </a:extLst>
          </p:cNvPr>
          <p:cNvSpPr txBox="1">
            <a:spLocks noChangeArrowheads="1"/>
          </p:cNvSpPr>
          <p:nvPr/>
        </p:nvSpPr>
        <p:spPr bwMode="auto">
          <a:xfrm flipH="1">
            <a:off x="341933" y="1910736"/>
            <a:ext cx="4628927" cy="294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t>If polymers are defined by dynamics, why should we consider first statics?</a:t>
            </a:r>
          </a:p>
          <a:p>
            <a:pPr eaLnBrk="1" hangingPunct="1"/>
            <a:endParaRPr lang="en-US" altLang="en-US" sz="1687" dirty="0"/>
          </a:p>
          <a:p>
            <a:pPr eaLnBrk="1" hangingPunct="1"/>
            <a:r>
              <a:rPr lang="en-US" altLang="en-US" sz="1687" dirty="0"/>
              <a:t>Statistical Mechanics: Boltzmann (1896)</a:t>
            </a:r>
          </a:p>
          <a:p>
            <a:pPr eaLnBrk="1" hangingPunct="1"/>
            <a:r>
              <a:rPr lang="en-US" altLang="en-US" sz="1687" dirty="0"/>
              <a:t>Statistical Thermodynamics: Maxwell, Gibbs (1902)</a:t>
            </a:r>
          </a:p>
          <a:p>
            <a:pPr eaLnBrk="1" hangingPunct="1"/>
            <a:endParaRPr lang="en-US" altLang="en-US" sz="1687" dirty="0"/>
          </a:p>
          <a:p>
            <a:pPr eaLnBrk="1" hangingPunct="1"/>
            <a:r>
              <a:rPr lang="en-US" altLang="en-US" sz="1687" dirty="0"/>
              <a:t>We consider the statistical average of a thermally determined structure, an equilibrated structure</a:t>
            </a:r>
          </a:p>
          <a:p>
            <a:pPr eaLnBrk="1" hangingPunct="1"/>
            <a:endParaRPr lang="en-US" altLang="en-US" sz="1687" dirty="0"/>
          </a:p>
          <a:p>
            <a:pPr eaLnBrk="1" hangingPunct="1"/>
            <a:r>
              <a:rPr lang="en-US" altLang="en-US" sz="1687" dirty="0"/>
              <a:t>Polymers are a material defined by dynamics and described by statistical thermodynamics</a:t>
            </a:r>
          </a:p>
        </p:txBody>
      </p:sp>
      <p:pic>
        <p:nvPicPr>
          <p:cNvPr id="535556" name="Picture 1">
            <a:extLst>
              <a:ext uri="{FF2B5EF4-FFF2-40B4-BE49-F238E27FC236}">
                <a16:creationId xmlns:a16="http://schemas.microsoft.com/office/drawing/2014/main" id="{386AE666-5B68-5F4C-91CA-57032F5AB7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5774" y="1143973"/>
            <a:ext cx="6703664" cy="46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5557" name="TextBox 3">
            <a:extLst>
              <a:ext uri="{FF2B5EF4-FFF2-40B4-BE49-F238E27FC236}">
                <a16:creationId xmlns:a16="http://schemas.microsoft.com/office/drawing/2014/main" id="{3B95E09B-E9A6-814B-AFA1-A107D9D5BEC9}"/>
              </a:ext>
            </a:extLst>
          </p:cNvPr>
          <p:cNvSpPr txBox="1">
            <a:spLocks noChangeArrowheads="1"/>
          </p:cNvSpPr>
          <p:nvPr/>
        </p:nvSpPr>
        <p:spPr bwMode="auto">
          <a:xfrm>
            <a:off x="5826878" y="3955057"/>
            <a:ext cx="1312419" cy="677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984" dirty="0"/>
              <a:t>Newtonian Bulk Flow</a:t>
            </a:r>
          </a:p>
        </p:txBody>
      </p:sp>
      <p:sp>
        <p:nvSpPr>
          <p:cNvPr id="535558" name="TextBox 6">
            <a:extLst>
              <a:ext uri="{FF2B5EF4-FFF2-40B4-BE49-F238E27FC236}">
                <a16:creationId xmlns:a16="http://schemas.microsoft.com/office/drawing/2014/main" id="{C26970D6-DEB1-EA49-B80E-1E2557D2B657}"/>
              </a:ext>
            </a:extLst>
          </p:cNvPr>
          <p:cNvSpPr txBox="1">
            <a:spLocks noChangeArrowheads="1"/>
          </p:cNvSpPr>
          <p:nvPr/>
        </p:nvSpPr>
        <p:spPr bwMode="auto">
          <a:xfrm>
            <a:off x="7003733" y="2483477"/>
            <a:ext cx="1672417" cy="93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984" dirty="0"/>
              <a:t>Mesh or</a:t>
            </a:r>
          </a:p>
          <a:p>
            <a:pPr eaLnBrk="1" hangingPunct="1"/>
            <a:r>
              <a:rPr lang="en-US" altLang="en-US" sz="984" dirty="0"/>
              <a:t>Entanglement </a:t>
            </a:r>
          </a:p>
          <a:p>
            <a:pPr eaLnBrk="1" hangingPunct="1"/>
            <a:r>
              <a:rPr lang="en-US" altLang="en-US" sz="984" dirty="0"/>
              <a:t>Size</a:t>
            </a:r>
          </a:p>
        </p:txBody>
      </p:sp>
      <p:sp>
        <p:nvSpPr>
          <p:cNvPr id="535559" name="TextBox 7">
            <a:extLst>
              <a:ext uri="{FF2B5EF4-FFF2-40B4-BE49-F238E27FC236}">
                <a16:creationId xmlns:a16="http://schemas.microsoft.com/office/drawing/2014/main" id="{92D56B91-1717-6A42-BB3F-16BD46960E21}"/>
              </a:ext>
            </a:extLst>
          </p:cNvPr>
          <p:cNvSpPr txBox="1">
            <a:spLocks noChangeArrowheads="1"/>
          </p:cNvSpPr>
          <p:nvPr/>
        </p:nvSpPr>
        <p:spPr bwMode="auto">
          <a:xfrm>
            <a:off x="8073075" y="2264639"/>
            <a:ext cx="1679742" cy="93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984" dirty="0"/>
              <a:t>Power Law Fluid/Rubbery Plateau</a:t>
            </a:r>
          </a:p>
        </p:txBody>
      </p:sp>
      <p:sp>
        <p:nvSpPr>
          <p:cNvPr id="535560" name="TextBox 8">
            <a:extLst>
              <a:ext uri="{FF2B5EF4-FFF2-40B4-BE49-F238E27FC236}">
                <a16:creationId xmlns:a16="http://schemas.microsoft.com/office/drawing/2014/main" id="{2BF77734-2423-624A-9102-2C182558F64D}"/>
              </a:ext>
            </a:extLst>
          </p:cNvPr>
          <p:cNvSpPr txBox="1">
            <a:spLocks noChangeArrowheads="1"/>
          </p:cNvSpPr>
          <p:nvPr/>
        </p:nvSpPr>
        <p:spPr bwMode="auto">
          <a:xfrm>
            <a:off x="9752817" y="2613269"/>
            <a:ext cx="1010141" cy="54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984" dirty="0"/>
              <a:t>Kuhn Length/Tube Diameter</a:t>
            </a:r>
          </a:p>
        </p:txBody>
      </p:sp>
      <p:sp>
        <p:nvSpPr>
          <p:cNvPr id="535561" name="TextBox 9">
            <a:extLst>
              <a:ext uri="{FF2B5EF4-FFF2-40B4-BE49-F238E27FC236}">
                <a16:creationId xmlns:a16="http://schemas.microsoft.com/office/drawing/2014/main" id="{C76DF23C-29CD-064C-ADBC-70617643F88F}"/>
              </a:ext>
            </a:extLst>
          </p:cNvPr>
          <p:cNvSpPr txBox="1">
            <a:spLocks noChangeArrowheads="1"/>
          </p:cNvSpPr>
          <p:nvPr/>
        </p:nvSpPr>
        <p:spPr bwMode="auto">
          <a:xfrm>
            <a:off x="10211971" y="1327635"/>
            <a:ext cx="1312419" cy="93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984"/>
              <a:t>Local Molecular Dynamics</a:t>
            </a:r>
          </a:p>
        </p:txBody>
      </p:sp>
      <p:cxnSp>
        <p:nvCxnSpPr>
          <p:cNvPr id="4" name="Straight Connector 3">
            <a:extLst>
              <a:ext uri="{FF2B5EF4-FFF2-40B4-BE49-F238E27FC236}">
                <a16:creationId xmlns:a16="http://schemas.microsoft.com/office/drawing/2014/main" id="{59B21616-C802-444C-AFF7-7CBBD91348F2}"/>
              </a:ext>
            </a:extLst>
          </p:cNvPr>
          <p:cNvCxnSpPr/>
          <p:nvPr/>
        </p:nvCxnSpPr>
        <p:spPr>
          <a:xfrm>
            <a:off x="5826878" y="4194313"/>
            <a:ext cx="13124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BBF5798-E636-5440-9A5D-84E1DAFD2488}"/>
              </a:ext>
            </a:extLst>
          </p:cNvPr>
          <p:cNvCxnSpPr/>
          <p:nvPr/>
        </p:nvCxnSpPr>
        <p:spPr>
          <a:xfrm flipV="1">
            <a:off x="6629400" y="2882348"/>
            <a:ext cx="0" cy="22561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360DDCA-A1CE-F140-89C2-914B0DFE437E}"/>
              </a:ext>
            </a:extLst>
          </p:cNvPr>
          <p:cNvCxnSpPr/>
          <p:nvPr/>
        </p:nvCxnSpPr>
        <p:spPr>
          <a:xfrm>
            <a:off x="5800643" y="3244307"/>
            <a:ext cx="13124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AC433CE-228A-AD4F-BD8B-C9112BBC4589}"/>
              </a:ext>
            </a:extLst>
          </p:cNvPr>
          <p:cNvCxnSpPr>
            <a:cxnSpLocks/>
          </p:cNvCxnSpPr>
          <p:nvPr/>
        </p:nvCxnSpPr>
        <p:spPr>
          <a:xfrm flipV="1">
            <a:off x="5836817" y="1590261"/>
            <a:ext cx="2926505" cy="35681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3AD1E3C-C2C2-9B47-A7E3-49A2E4835EAD}"/>
              </a:ext>
            </a:extLst>
          </p:cNvPr>
          <p:cNvCxnSpPr>
            <a:cxnSpLocks/>
          </p:cNvCxnSpPr>
          <p:nvPr/>
        </p:nvCxnSpPr>
        <p:spPr>
          <a:xfrm flipV="1">
            <a:off x="5848074" y="1401417"/>
            <a:ext cx="1548631" cy="3737113"/>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5EDFEE0-CD31-2047-AB17-B1AC0D7D6EA5}"/>
              </a:ext>
            </a:extLst>
          </p:cNvPr>
          <p:cNvSpPr txBox="1"/>
          <p:nvPr/>
        </p:nvSpPr>
        <p:spPr>
          <a:xfrm>
            <a:off x="6183604" y="1708450"/>
            <a:ext cx="840295" cy="369332"/>
          </a:xfrm>
          <a:prstGeom prst="rect">
            <a:avLst/>
          </a:prstGeom>
          <a:noFill/>
        </p:spPr>
        <p:txBody>
          <a:bodyPr wrap="none" rtlCol="0">
            <a:spAutoFit/>
          </a:bodyPr>
          <a:lstStyle/>
          <a:p>
            <a:r>
              <a:rPr lang="en-US" dirty="0"/>
              <a:t>G’ ~ </a:t>
            </a:r>
            <a:r>
              <a:rPr lang="en-US" dirty="0">
                <a:latin typeface="Symbol" pitchFamily="2" charset="2"/>
              </a:rPr>
              <a:t>w</a:t>
            </a:r>
            <a:r>
              <a:rPr lang="en-US" baseline="30000" dirty="0"/>
              <a:t>2</a:t>
            </a:r>
          </a:p>
        </p:txBody>
      </p:sp>
      <p:sp>
        <p:nvSpPr>
          <p:cNvPr id="21" name="TextBox 20">
            <a:extLst>
              <a:ext uri="{FF2B5EF4-FFF2-40B4-BE49-F238E27FC236}">
                <a16:creationId xmlns:a16="http://schemas.microsoft.com/office/drawing/2014/main" id="{55834295-F72F-7B45-9D7F-173260DC8B6F}"/>
              </a:ext>
            </a:extLst>
          </p:cNvPr>
          <p:cNvSpPr txBox="1"/>
          <p:nvPr/>
        </p:nvSpPr>
        <p:spPr>
          <a:xfrm>
            <a:off x="8083499" y="1785888"/>
            <a:ext cx="803425" cy="369332"/>
          </a:xfrm>
          <a:prstGeom prst="rect">
            <a:avLst/>
          </a:prstGeom>
          <a:noFill/>
        </p:spPr>
        <p:txBody>
          <a:bodyPr wrap="none" rtlCol="0">
            <a:spAutoFit/>
          </a:bodyPr>
          <a:lstStyle/>
          <a:p>
            <a:r>
              <a:rPr lang="en-US" dirty="0"/>
              <a:t>G” ~ </a:t>
            </a:r>
            <a:r>
              <a:rPr lang="en-US" dirty="0">
                <a:latin typeface="Symbol" pitchFamily="2" charset="2"/>
              </a:rPr>
              <a:t>w</a:t>
            </a:r>
            <a:endParaRPr lang="en-US" baseline="30000" dirty="0"/>
          </a:p>
        </p:txBody>
      </p:sp>
    </p:spTree>
    <p:extLst>
      <p:ext uri="{BB962C8B-B14F-4D97-AF65-F5344CB8AC3E}">
        <p14:creationId xmlns:p14="http://schemas.microsoft.com/office/powerpoint/2010/main" val="19202071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1">
            <a:extLst>
              <a:ext uri="{FF2B5EF4-FFF2-40B4-BE49-F238E27FC236}">
                <a16:creationId xmlns:a16="http://schemas.microsoft.com/office/drawing/2014/main" id="{F2390632-8205-8E46-B001-302C4922F0EA}"/>
              </a:ext>
            </a:extLst>
          </p:cNvPr>
          <p:cNvSpPr>
            <a:spLocks noChangeArrowheads="1"/>
          </p:cNvSpPr>
          <p:nvPr/>
        </p:nvSpPr>
        <p:spPr bwMode="auto">
          <a:xfrm>
            <a:off x="6256733" y="18976"/>
            <a:ext cx="4834819"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844" dirty="0">
                <a:solidFill>
                  <a:srgbClr val="000000"/>
                </a:solidFill>
              </a:rPr>
              <a:t>http://</a:t>
            </a:r>
            <a:r>
              <a:rPr lang="en-US" altLang="en-US" sz="844" dirty="0" err="1">
                <a:solidFill>
                  <a:srgbClr val="000000"/>
                </a:solidFill>
              </a:rPr>
              <a:t>www.eng.uc.edu</a:t>
            </a:r>
            <a:r>
              <a:rPr lang="en-US" altLang="en-US" sz="844" dirty="0">
                <a:solidFill>
                  <a:srgbClr val="000000"/>
                </a:solidFill>
              </a:rPr>
              <a:t>/~</a:t>
            </a:r>
            <a:r>
              <a:rPr lang="en-US" altLang="en-US" sz="844" dirty="0" err="1">
                <a:solidFill>
                  <a:srgbClr val="000000"/>
                </a:solidFill>
              </a:rPr>
              <a:t>gbeaucag</a:t>
            </a:r>
            <a:r>
              <a:rPr lang="en-US" altLang="en-US" sz="844" dirty="0">
                <a:solidFill>
                  <a:srgbClr val="000000"/>
                </a:solidFill>
              </a:rPr>
              <a:t>/Classes/</a:t>
            </a:r>
            <a:r>
              <a:rPr lang="en-US" altLang="en-US" sz="844" dirty="0" err="1">
                <a:solidFill>
                  <a:srgbClr val="000000"/>
                </a:solidFill>
              </a:rPr>
              <a:t>MorphologyofComplexMaterials</a:t>
            </a:r>
            <a:r>
              <a:rPr lang="en-US" altLang="en-US" sz="844" dirty="0">
                <a:solidFill>
                  <a:srgbClr val="000000"/>
                </a:solidFill>
              </a:rPr>
              <a:t>/Persistence/</a:t>
            </a:r>
            <a:r>
              <a:rPr lang="en-US" altLang="en-US" sz="844" dirty="0" err="1">
                <a:solidFill>
                  <a:srgbClr val="000000"/>
                </a:solidFill>
              </a:rPr>
              <a:t>Persistence.html</a:t>
            </a:r>
            <a:endParaRPr lang="en-US" altLang="en-US" sz="844" dirty="0">
              <a:solidFill>
                <a:srgbClr val="000000"/>
              </a:solidFill>
            </a:endParaRPr>
          </a:p>
        </p:txBody>
      </p:sp>
      <p:graphicFrame>
        <p:nvGraphicFramePr>
          <p:cNvPr id="602115" name="Object 5">
            <a:extLst>
              <a:ext uri="{FF2B5EF4-FFF2-40B4-BE49-F238E27FC236}">
                <a16:creationId xmlns:a16="http://schemas.microsoft.com/office/drawing/2014/main" id="{FEB28644-6199-9447-91FA-2F898BAE4D9B}"/>
              </a:ext>
            </a:extLst>
          </p:cNvPr>
          <p:cNvGraphicFramePr>
            <a:graphicFrameLocks noChangeAspect="1"/>
          </p:cNvGraphicFramePr>
          <p:nvPr>
            <p:extLst>
              <p:ext uri="{D42A27DB-BD31-4B8C-83A1-F6EECF244321}">
                <p14:modId xmlns:p14="http://schemas.microsoft.com/office/powerpoint/2010/main" val="2147683642"/>
              </p:ext>
            </p:extLst>
          </p:nvPr>
        </p:nvGraphicFramePr>
        <p:xfrm>
          <a:off x="2428558" y="443615"/>
          <a:ext cx="3919017" cy="750094"/>
        </p:xfrm>
        <a:graphic>
          <a:graphicData uri="http://schemas.openxmlformats.org/presentationml/2006/ole">
            <mc:AlternateContent xmlns:mc="http://schemas.openxmlformats.org/markup-compatibility/2006">
              <mc:Choice xmlns:v="urn:schemas-microsoft-com:vml" Requires="v">
                <p:oleObj name="Equation" r:id="rId2" imgW="2654300" imgH="508000" progId="Equation.3">
                  <p:embed/>
                </p:oleObj>
              </mc:Choice>
              <mc:Fallback>
                <p:oleObj name="Equation" r:id="rId2" imgW="2654300" imgH="508000" progId="Equation.3">
                  <p:embed/>
                  <p:pic>
                    <p:nvPicPr>
                      <p:cNvPr id="602115" name="Object 5">
                        <a:extLst>
                          <a:ext uri="{FF2B5EF4-FFF2-40B4-BE49-F238E27FC236}">
                            <a16:creationId xmlns:a16="http://schemas.microsoft.com/office/drawing/2014/main" id="{FEB28644-6199-9447-91FA-2F898BAE4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8558" y="443615"/>
                        <a:ext cx="3919017"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2116" name="TextBox 6">
            <a:extLst>
              <a:ext uri="{FF2B5EF4-FFF2-40B4-BE49-F238E27FC236}">
                <a16:creationId xmlns:a16="http://schemas.microsoft.com/office/drawing/2014/main" id="{D3967AC5-EA7B-0547-89E0-BCC97A3C7382}"/>
              </a:ext>
            </a:extLst>
          </p:cNvPr>
          <p:cNvSpPr txBox="1">
            <a:spLocks noChangeArrowheads="1"/>
          </p:cNvSpPr>
          <p:nvPr/>
        </p:nvSpPr>
        <p:spPr bwMode="auto">
          <a:xfrm>
            <a:off x="2037885" y="1354443"/>
            <a:ext cx="9443630" cy="476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a:t>
            </a:r>
            <a:r>
              <a:rPr lang="en-US" altLang="en-US" sz="1687" b="1" dirty="0">
                <a:solidFill>
                  <a:srgbClr val="000000"/>
                </a:solidFill>
                <a:latin typeface="Times New Roman" panose="02020603050405020304" pitchFamily="18" charset="0"/>
                <a:cs typeface="Times New Roman" panose="02020603050405020304" pitchFamily="18" charset="0"/>
              </a:rPr>
              <a:t>Counterion Condensation</a:t>
            </a: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A counter ion has </a:t>
            </a:r>
            <a:r>
              <a:rPr lang="en-US" altLang="en-US" sz="1687" b="1" dirty="0">
                <a:solidFill>
                  <a:srgbClr val="000000"/>
                </a:solidFill>
                <a:latin typeface="Times New Roman" panose="02020603050405020304" pitchFamily="18" charset="0"/>
                <a:cs typeface="Times New Roman" panose="02020603050405020304" pitchFamily="18" charset="0"/>
              </a:rPr>
              <a:t>translational entropy </a:t>
            </a:r>
            <a:r>
              <a:rPr lang="en-US" altLang="en-US" sz="1687" dirty="0">
                <a:solidFill>
                  <a:srgbClr val="000000"/>
                </a:solidFill>
                <a:latin typeface="Times New Roman" panose="02020603050405020304" pitchFamily="18" charset="0"/>
                <a:cs typeface="Times New Roman" panose="02020603050405020304" pitchFamily="18" charset="0"/>
              </a:rPr>
              <a:t>that drives it away from a chain of charged monomers</a:t>
            </a: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						</a:t>
            </a: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                                                              V</a:t>
            </a:r>
            <a:r>
              <a:rPr lang="en-US" altLang="en-US" sz="1687" baseline="-25000" dirty="0">
                <a:solidFill>
                  <a:srgbClr val="000000"/>
                </a:solidFill>
                <a:latin typeface="Times New Roman" panose="02020603050405020304" pitchFamily="18" charset="0"/>
                <a:cs typeface="Times New Roman" panose="02020603050405020304" pitchFamily="18" charset="0"/>
              </a:rPr>
              <a:t>2</a:t>
            </a:r>
            <a:r>
              <a:rPr lang="en-US" altLang="en-US" sz="1687" dirty="0">
                <a:solidFill>
                  <a:srgbClr val="000000"/>
                </a:solidFill>
                <a:latin typeface="Times New Roman" panose="02020603050405020304" pitchFamily="18" charset="0"/>
                <a:cs typeface="Times New Roman" panose="02020603050405020304" pitchFamily="18" charset="0"/>
              </a:rPr>
              <a:t> and V</a:t>
            </a:r>
            <a:r>
              <a:rPr lang="en-US" altLang="en-US" sz="1687" baseline="-25000" dirty="0">
                <a:solidFill>
                  <a:srgbClr val="000000"/>
                </a:solidFill>
                <a:latin typeface="Times New Roman" panose="02020603050405020304" pitchFamily="18" charset="0"/>
                <a:cs typeface="Times New Roman" panose="02020603050405020304" pitchFamily="18" charset="0"/>
              </a:rPr>
              <a:t>1</a:t>
            </a:r>
            <a:r>
              <a:rPr lang="en-US" altLang="en-US" sz="1687" dirty="0">
                <a:solidFill>
                  <a:srgbClr val="000000"/>
                </a:solidFill>
                <a:latin typeface="Times New Roman" panose="02020603050405020304" pitchFamily="18" charset="0"/>
                <a:cs typeface="Times New Roman" panose="02020603050405020304" pitchFamily="18" charset="0"/>
              </a:rPr>
              <a:t> are the initial and final cylinders</a:t>
            </a: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A counter ion has an </a:t>
            </a:r>
            <a:r>
              <a:rPr lang="en-US" altLang="en-US" sz="1687" b="1" dirty="0">
                <a:solidFill>
                  <a:srgbClr val="000000"/>
                </a:solidFill>
                <a:latin typeface="Times New Roman" panose="02020603050405020304" pitchFamily="18" charset="0"/>
                <a:cs typeface="Times New Roman" panose="02020603050405020304" pitchFamily="18" charset="0"/>
              </a:rPr>
              <a:t>enthalpy that attracts </a:t>
            </a:r>
            <a:r>
              <a:rPr lang="en-US" altLang="en-US" sz="1687" dirty="0">
                <a:solidFill>
                  <a:srgbClr val="000000"/>
                </a:solidFill>
                <a:latin typeface="Times New Roman" panose="02020603050405020304" pitchFamily="18" charset="0"/>
                <a:cs typeface="Times New Roman" panose="02020603050405020304" pitchFamily="18" charset="0"/>
              </a:rPr>
              <a:t>it to a chain of charged monomers (</a:t>
            </a:r>
            <a:r>
              <a:rPr lang="en-US" altLang="en-US" sz="1687" i="1" dirty="0">
                <a:solidFill>
                  <a:srgbClr val="000000"/>
                </a:solidFill>
                <a:latin typeface="Times New Roman" panose="02020603050405020304" pitchFamily="18" charset="0"/>
                <a:cs typeface="Times New Roman" panose="02020603050405020304" pitchFamily="18" charset="0"/>
              </a:rPr>
              <a:t>a</a:t>
            </a:r>
            <a:r>
              <a:rPr lang="en-US" altLang="en-US" sz="1687" dirty="0">
                <a:solidFill>
                  <a:srgbClr val="000000"/>
                </a:solidFill>
                <a:latin typeface="Times New Roman" panose="02020603050405020304" pitchFamily="18" charset="0"/>
                <a:cs typeface="Times New Roman" panose="02020603050405020304" pitchFamily="18" charset="0"/>
              </a:rPr>
              <a:t> = distance of charge separation on chain)</a:t>
            </a: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Balancing these two we have the parameter </a:t>
            </a:r>
            <a:r>
              <a:rPr lang="en-US" altLang="en-US" sz="1687" i="1" dirty="0">
                <a:solidFill>
                  <a:srgbClr val="000000"/>
                </a:solidFill>
                <a:latin typeface="Times New Roman" panose="02020603050405020304" pitchFamily="18" charset="0"/>
                <a:cs typeface="Times New Roman" panose="02020603050405020304" pitchFamily="18" charset="0"/>
              </a:rPr>
              <a:t>u</a:t>
            </a:r>
            <a:r>
              <a:rPr lang="en-US" altLang="en-US" sz="1687" dirty="0">
                <a:solidFill>
                  <a:srgbClr val="000000"/>
                </a:solidFill>
                <a:latin typeface="Times New Roman" panose="02020603050405020304" pitchFamily="18" charset="0"/>
                <a:cs typeface="Times New Roman" panose="02020603050405020304" pitchFamily="18" charset="0"/>
              </a:rPr>
              <a:t>, </a:t>
            </a: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i="1" dirty="0">
                <a:solidFill>
                  <a:srgbClr val="000000"/>
                </a:solidFill>
                <a:latin typeface="Times New Roman" panose="02020603050405020304" pitchFamily="18" charset="0"/>
                <a:cs typeface="Times New Roman" panose="02020603050405020304" pitchFamily="18" charset="0"/>
              </a:rPr>
              <a:t>u</a:t>
            </a:r>
            <a:r>
              <a:rPr lang="en-US" altLang="en-US" sz="1687" dirty="0">
                <a:solidFill>
                  <a:srgbClr val="000000"/>
                </a:solidFill>
                <a:latin typeface="Times New Roman" panose="02020603050405020304" pitchFamily="18" charset="0"/>
                <a:cs typeface="Times New Roman" panose="02020603050405020304" pitchFamily="18" charset="0"/>
              </a:rPr>
              <a:t> &lt; 1 entropy is favored, and counter ions move out (disperse into solution), </a:t>
            </a:r>
          </a:p>
          <a:p>
            <a:pPr eaLnBrk="1" hangingPunct="1">
              <a:spcBef>
                <a:spcPct val="0"/>
              </a:spcBef>
              <a:buSzTx/>
              <a:buFontTx/>
              <a:buNone/>
            </a:pPr>
            <a:r>
              <a:rPr lang="en-US" altLang="en-US" sz="1687" i="1" dirty="0">
                <a:solidFill>
                  <a:srgbClr val="000000"/>
                </a:solidFill>
                <a:latin typeface="Times New Roman" panose="02020603050405020304" pitchFamily="18" charset="0"/>
                <a:cs typeface="Times New Roman" panose="02020603050405020304" pitchFamily="18" charset="0"/>
              </a:rPr>
              <a:t>u</a:t>
            </a:r>
            <a:r>
              <a:rPr lang="en-US" altLang="en-US" sz="1687" dirty="0">
                <a:solidFill>
                  <a:srgbClr val="000000"/>
                </a:solidFill>
                <a:latin typeface="Times New Roman" panose="02020603050405020304" pitchFamily="18" charset="0"/>
                <a:cs typeface="Times New Roman" panose="02020603050405020304" pitchFamily="18" charset="0"/>
              </a:rPr>
              <a:t> &gt; 1 enthalpy favored and counter ions move in (condense on chain)</a:t>
            </a: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Counter ions condense until the chain charge is neutralized, when </a:t>
            </a:r>
          </a:p>
        </p:txBody>
      </p:sp>
      <p:graphicFrame>
        <p:nvGraphicFramePr>
          <p:cNvPr id="602119" name="Object 9">
            <a:extLst>
              <a:ext uri="{FF2B5EF4-FFF2-40B4-BE49-F238E27FC236}">
                <a16:creationId xmlns:a16="http://schemas.microsoft.com/office/drawing/2014/main" id="{78853596-96D1-9342-8497-BF55C8B34777}"/>
              </a:ext>
            </a:extLst>
          </p:cNvPr>
          <p:cNvGraphicFramePr>
            <a:graphicFrameLocks noChangeAspect="1"/>
          </p:cNvGraphicFramePr>
          <p:nvPr>
            <p:extLst>
              <p:ext uri="{D42A27DB-BD31-4B8C-83A1-F6EECF244321}">
                <p14:modId xmlns:p14="http://schemas.microsoft.com/office/powerpoint/2010/main" val="3033573550"/>
              </p:ext>
            </p:extLst>
          </p:nvPr>
        </p:nvGraphicFramePr>
        <p:xfrm>
          <a:off x="7271797" y="4284711"/>
          <a:ext cx="837158" cy="616148"/>
        </p:xfrm>
        <a:graphic>
          <a:graphicData uri="http://schemas.openxmlformats.org/presentationml/2006/ole">
            <mc:AlternateContent xmlns:mc="http://schemas.openxmlformats.org/markup-compatibility/2006">
              <mc:Choice xmlns:v="urn:schemas-microsoft-com:vml" Requires="v">
                <p:oleObj name="Equation" r:id="rId4" imgW="622300" imgH="419100" progId="Equation.3">
                  <p:embed/>
                </p:oleObj>
              </mc:Choice>
              <mc:Fallback>
                <p:oleObj name="Equation" r:id="rId4" imgW="622300" imgH="419100" progId="Equation.3">
                  <p:embed/>
                  <p:pic>
                    <p:nvPicPr>
                      <p:cNvPr id="602119" name="Object 9">
                        <a:extLst>
                          <a:ext uri="{FF2B5EF4-FFF2-40B4-BE49-F238E27FC236}">
                            <a16:creationId xmlns:a16="http://schemas.microsoft.com/office/drawing/2014/main" id="{78853596-96D1-9342-8497-BF55C8B347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1797" y="4284711"/>
                        <a:ext cx="837158" cy="61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02120" name="Picture 10" descr="polyelectrolyte.pdf">
            <a:extLst>
              <a:ext uri="{FF2B5EF4-FFF2-40B4-BE49-F238E27FC236}">
                <a16:creationId xmlns:a16="http://schemas.microsoft.com/office/drawing/2014/main" id="{06343664-1CB0-D047-A3B2-A10714C1AD6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8009612" y="-422565"/>
            <a:ext cx="1178719" cy="269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2122" name="TextBox 12">
            <a:extLst>
              <a:ext uri="{FF2B5EF4-FFF2-40B4-BE49-F238E27FC236}">
                <a16:creationId xmlns:a16="http://schemas.microsoft.com/office/drawing/2014/main" id="{E46A1486-E5F5-C249-929C-CC50E72576BF}"/>
              </a:ext>
            </a:extLst>
          </p:cNvPr>
          <p:cNvSpPr txBox="1">
            <a:spLocks noChangeArrowheads="1"/>
          </p:cNvSpPr>
          <p:nvPr/>
        </p:nvSpPr>
        <p:spPr bwMode="auto">
          <a:xfrm>
            <a:off x="4725293" y="6079230"/>
            <a:ext cx="5625703"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l-GR" altLang="en-US" sz="1687" dirty="0">
                <a:solidFill>
                  <a:srgbClr val="000000"/>
                </a:solidFill>
              </a:rPr>
              <a:t>ρ</a:t>
            </a:r>
            <a:r>
              <a:rPr lang="en-US" altLang="en-US" sz="1687" baseline="-25000" dirty="0">
                <a:solidFill>
                  <a:srgbClr val="000000"/>
                </a:solidFill>
              </a:rPr>
              <a:t>eff</a:t>
            </a:r>
            <a:r>
              <a:rPr lang="en-US" altLang="en-US" sz="1687" dirty="0">
                <a:solidFill>
                  <a:srgbClr val="000000"/>
                </a:solidFill>
              </a:rPr>
              <a:t> </a:t>
            </a:r>
            <a:r>
              <a:rPr lang="en-US" altLang="en-US" sz="1687" dirty="0">
                <a:solidFill>
                  <a:srgbClr val="000000"/>
                </a:solidFill>
                <a:latin typeface="Times New Roman" panose="02020603050405020304" pitchFamily="18" charset="0"/>
                <a:cs typeface="Times New Roman" panose="02020603050405020304" pitchFamily="18" charset="0"/>
              </a:rPr>
              <a:t>is the final chain charge and condensed counter ion charge</a:t>
            </a:r>
          </a:p>
        </p:txBody>
      </p:sp>
      <p:pic>
        <p:nvPicPr>
          <p:cNvPr id="602123" name="Picture 13">
            <a:extLst>
              <a:ext uri="{FF2B5EF4-FFF2-40B4-BE49-F238E27FC236}">
                <a16:creationId xmlns:a16="http://schemas.microsoft.com/office/drawing/2014/main" id="{6A6703E5-5D12-554D-B1CF-B437065ACF2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13369" y="2390287"/>
            <a:ext cx="285750" cy="27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02124" name="Object 14">
            <a:extLst>
              <a:ext uri="{FF2B5EF4-FFF2-40B4-BE49-F238E27FC236}">
                <a16:creationId xmlns:a16="http://schemas.microsoft.com/office/drawing/2014/main" id="{D8F99AD3-1074-7649-80B2-984B42153B9A}"/>
              </a:ext>
            </a:extLst>
          </p:cNvPr>
          <p:cNvGraphicFramePr>
            <a:graphicFrameLocks noChangeAspect="1"/>
          </p:cNvGraphicFramePr>
          <p:nvPr>
            <p:extLst>
              <p:ext uri="{D42A27DB-BD31-4B8C-83A1-F6EECF244321}">
                <p14:modId xmlns:p14="http://schemas.microsoft.com/office/powerpoint/2010/main" val="1298687336"/>
              </p:ext>
            </p:extLst>
          </p:nvPr>
        </p:nvGraphicFramePr>
        <p:xfrm>
          <a:off x="7690376" y="3394189"/>
          <a:ext cx="546943" cy="579314"/>
        </p:xfrm>
        <a:graphic>
          <a:graphicData uri="http://schemas.openxmlformats.org/presentationml/2006/ole">
            <mc:AlternateContent xmlns:mc="http://schemas.openxmlformats.org/markup-compatibility/2006">
              <mc:Choice xmlns:v="urn:schemas-microsoft-com:vml" Requires="v">
                <p:oleObj name="Equation" r:id="rId8" imgW="406400" imgH="393700" progId="Equation.3">
                  <p:embed/>
                </p:oleObj>
              </mc:Choice>
              <mc:Fallback>
                <p:oleObj name="Equation" r:id="rId8" imgW="406400" imgH="393700" progId="Equation.3">
                  <p:embed/>
                  <p:pic>
                    <p:nvPicPr>
                      <p:cNvPr id="602124" name="Object 14">
                        <a:extLst>
                          <a:ext uri="{FF2B5EF4-FFF2-40B4-BE49-F238E27FC236}">
                            <a16:creationId xmlns:a16="http://schemas.microsoft.com/office/drawing/2014/main" id="{D8F99AD3-1074-7649-80B2-984B42153B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90376" y="3394189"/>
                        <a:ext cx="546943" cy="579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2125" name="TextBox 8">
            <a:extLst>
              <a:ext uri="{FF2B5EF4-FFF2-40B4-BE49-F238E27FC236}">
                <a16:creationId xmlns:a16="http://schemas.microsoft.com/office/drawing/2014/main" id="{1CF27B37-9A35-5C4C-9014-61405402D24E}"/>
              </a:ext>
            </a:extLst>
          </p:cNvPr>
          <p:cNvSpPr txBox="1">
            <a:spLocks noChangeArrowheads="1"/>
          </p:cNvSpPr>
          <p:nvPr/>
        </p:nvSpPr>
        <p:spPr bwMode="auto">
          <a:xfrm>
            <a:off x="5176556" y="6433519"/>
            <a:ext cx="6322219"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844" dirty="0">
                <a:solidFill>
                  <a:srgbClr val="000000"/>
                </a:solidFill>
              </a:rPr>
              <a:t>Soft and Fragile Matter, M. E. Cates, M.R. Evans Chapter 3 Alexi </a:t>
            </a:r>
            <a:r>
              <a:rPr lang="en-US" altLang="en-US" sz="844" dirty="0" err="1">
                <a:solidFill>
                  <a:srgbClr val="000000"/>
                </a:solidFill>
              </a:rPr>
              <a:t>Khokhlov</a:t>
            </a:r>
            <a:r>
              <a:rPr lang="en-US" altLang="en-US" sz="844" dirty="0">
                <a:solidFill>
                  <a:srgbClr val="000000"/>
                </a:solidFill>
              </a:rPr>
              <a:t> (2000);  </a:t>
            </a:r>
            <a:r>
              <a:rPr lang="en-US" altLang="en-US" sz="844" dirty="0">
                <a:solidFill>
                  <a:srgbClr val="000000"/>
                </a:solidFill>
                <a:hlinkClick r:id="rId10" action="ppaction://hlinkfile"/>
              </a:rPr>
              <a:t>Chines review of polyelectrolytes from web</a:t>
            </a:r>
            <a:endParaRPr lang="en-US" altLang="en-US" sz="844" dirty="0">
              <a:solidFill>
                <a:srgbClr val="000000"/>
              </a:solidFill>
            </a:endParaRPr>
          </a:p>
        </p:txBody>
      </p:sp>
      <p:sp>
        <p:nvSpPr>
          <p:cNvPr id="2" name="TextBox 1">
            <a:extLst>
              <a:ext uri="{FF2B5EF4-FFF2-40B4-BE49-F238E27FC236}">
                <a16:creationId xmlns:a16="http://schemas.microsoft.com/office/drawing/2014/main" id="{E9CD3BC8-F69F-B243-A4BF-CA2BB58D505D}"/>
              </a:ext>
            </a:extLst>
          </p:cNvPr>
          <p:cNvSpPr txBox="1"/>
          <p:nvPr/>
        </p:nvSpPr>
        <p:spPr>
          <a:xfrm>
            <a:off x="3216231" y="1973405"/>
            <a:ext cx="1877373" cy="95410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Ideal gas</a:t>
            </a:r>
          </a:p>
          <a:p>
            <a:r>
              <a:rPr lang="en-US" sz="1400" dirty="0" err="1">
                <a:latin typeface="Times New Roman" panose="02020603050405020304" pitchFamily="18" charset="0"/>
                <a:cs typeface="Times New Roman" panose="02020603050405020304" pitchFamily="18" charset="0"/>
              </a:rPr>
              <a:t>dU</a:t>
            </a:r>
            <a:r>
              <a:rPr lang="en-US" sz="1400" dirty="0">
                <a:latin typeface="Times New Roman" panose="02020603050405020304" pitchFamily="18" charset="0"/>
                <a:cs typeface="Times New Roman" panose="02020603050405020304" pitchFamily="18" charset="0"/>
              </a:rPr>
              <a:t> = -</a:t>
            </a:r>
            <a:r>
              <a:rPr lang="en-US" sz="1400" dirty="0" err="1">
                <a:latin typeface="Times New Roman" panose="02020603050405020304" pitchFamily="18" charset="0"/>
                <a:cs typeface="Times New Roman" panose="02020603050405020304" pitchFamily="18" charset="0"/>
              </a:rPr>
              <a:t>pdV</a:t>
            </a:r>
            <a:r>
              <a:rPr lang="en-US" sz="1400" dirty="0">
                <a:latin typeface="Times New Roman" panose="02020603050405020304" pitchFamily="18" charset="0"/>
                <a:cs typeface="Times New Roman" panose="02020603050405020304" pitchFamily="18" charset="0"/>
              </a:rPr>
              <a:t> (for </a:t>
            </a:r>
            <a:r>
              <a:rPr lang="en-US" sz="1400" dirty="0" err="1">
                <a:latin typeface="Times New Roman" panose="02020603050405020304" pitchFamily="18" charset="0"/>
                <a:cs typeface="Times New Roman" panose="02020603050405020304" pitchFamily="18" charset="0"/>
              </a:rPr>
              <a:t>dQ</a:t>
            </a:r>
            <a:r>
              <a:rPr lang="en-US" sz="1400" dirty="0">
                <a:latin typeface="Times New Roman" panose="02020603050405020304" pitchFamily="18" charset="0"/>
                <a:cs typeface="Times New Roman" panose="02020603050405020304" pitchFamily="18" charset="0"/>
              </a:rPr>
              <a:t> = 0)</a:t>
            </a:r>
          </a:p>
          <a:p>
            <a:r>
              <a:rPr lang="en-US" sz="1400" dirty="0" err="1">
                <a:latin typeface="Times New Roman" panose="02020603050405020304" pitchFamily="18" charset="0"/>
                <a:cs typeface="Times New Roman" panose="02020603050405020304" pitchFamily="18" charset="0"/>
              </a:rPr>
              <a:t>dU</a:t>
            </a:r>
            <a:r>
              <a:rPr lang="en-US" sz="1400" dirty="0">
                <a:latin typeface="Times New Roman" panose="02020603050405020304" pitchFamily="18" charset="0"/>
                <a:cs typeface="Times New Roman" panose="02020603050405020304" pitchFamily="18" charset="0"/>
              </a:rPr>
              <a:t> = -RT(</a:t>
            </a:r>
            <a:r>
              <a:rPr lang="en-US" sz="1400" dirty="0" err="1">
                <a:latin typeface="Times New Roman" panose="02020603050405020304" pitchFamily="18" charset="0"/>
                <a:cs typeface="Times New Roman" panose="02020603050405020304" pitchFamily="18" charset="0"/>
              </a:rPr>
              <a:t>dV</a:t>
            </a:r>
            <a:r>
              <a:rPr lang="en-US" sz="1400" dirty="0">
                <a:latin typeface="Times New Roman" panose="02020603050405020304" pitchFamily="18" charset="0"/>
                <a:cs typeface="Times New Roman" panose="02020603050405020304" pitchFamily="18" charset="0"/>
              </a:rPr>
              <a:t>/V)</a:t>
            </a:r>
          </a:p>
          <a:p>
            <a:r>
              <a:rPr lang="en-US" sz="1400" dirty="0">
                <a:latin typeface="Times New Roman" panose="02020603050405020304" pitchFamily="18" charset="0"/>
                <a:cs typeface="Times New Roman" panose="02020603050405020304" pitchFamily="18" charset="0"/>
              </a:rPr>
              <a:t>U = -</a:t>
            </a:r>
            <a:r>
              <a:rPr lang="en-US" sz="1400" dirty="0" err="1">
                <a:latin typeface="Times New Roman" panose="02020603050405020304" pitchFamily="18" charset="0"/>
                <a:cs typeface="Times New Roman" panose="02020603050405020304" pitchFamily="18" charset="0"/>
              </a:rPr>
              <a:t>RTln</a:t>
            </a:r>
            <a:r>
              <a:rPr lang="en-US" sz="1400" dirty="0">
                <a:latin typeface="Times New Roman" panose="02020603050405020304" pitchFamily="18" charset="0"/>
                <a:cs typeface="Times New Roman" panose="02020603050405020304" pitchFamily="18" charset="0"/>
              </a:rPr>
              <a:t>(V</a:t>
            </a:r>
            <a:r>
              <a:rPr lang="en-US" sz="1400" baseline="-25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/V</a:t>
            </a:r>
            <a:r>
              <a:rPr lang="en-US" sz="1400" baseline="-25000" dirty="0">
                <a:latin typeface="Times New Roman" panose="02020603050405020304" pitchFamily="18" charset="0"/>
                <a:cs typeface="Times New Roman" panose="02020603050405020304" pitchFamily="18" charset="0"/>
              </a:rPr>
              <a:t>1</a:t>
            </a:r>
            <a:r>
              <a:rPr lang="en-US" sz="1400" dirty="0">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52F9B165-603A-C84B-BF00-93A828C75A1A}"/>
              </a:ext>
            </a:extLst>
          </p:cNvPr>
          <p:cNvSpPr txBox="1"/>
          <p:nvPr/>
        </p:nvSpPr>
        <p:spPr>
          <a:xfrm>
            <a:off x="4921632" y="3468443"/>
            <a:ext cx="1810111" cy="95410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D-H Potential</a:t>
            </a:r>
          </a:p>
          <a:p>
            <a:r>
              <a:rPr lang="en-US" sz="1400" dirty="0" err="1">
                <a:latin typeface="Times New Roman" panose="02020603050405020304" pitchFamily="18" charset="0"/>
                <a:cs typeface="Times New Roman" panose="02020603050405020304" pitchFamily="18" charset="0"/>
              </a:rPr>
              <a:t>dU</a:t>
            </a:r>
            <a:r>
              <a:rPr lang="en-US" sz="1400" dirty="0">
                <a:latin typeface="Times New Roman" panose="02020603050405020304" pitchFamily="18" charset="0"/>
                <a:cs typeface="Times New Roman" panose="02020603050405020304" pitchFamily="18" charset="0"/>
              </a:rPr>
              <a:t> = -e</a:t>
            </a:r>
            <a:r>
              <a:rPr lang="en-US" sz="1400" baseline="30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a:t>
            </a:r>
            <a:r>
              <a:rPr lang="en-US" sz="1400" dirty="0" err="1">
                <a:latin typeface="Symbol" pitchFamily="2" charset="2"/>
                <a:cs typeface="Times New Roman" panose="02020603050405020304" pitchFamily="18" charset="0"/>
              </a:rPr>
              <a:t>e</a:t>
            </a:r>
            <a:r>
              <a:rPr lang="en-US" sz="1400" dirty="0" err="1">
                <a:latin typeface="Times New Roman" panose="02020603050405020304" pitchFamily="18" charset="0"/>
                <a:cs typeface="Times New Roman" panose="02020603050405020304" pitchFamily="18" charset="0"/>
              </a:rPr>
              <a:t>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dr</a:t>
            </a:r>
            <a:r>
              <a:rPr lang="en-US" sz="1400" dirty="0">
                <a:latin typeface="Times New Roman" panose="02020603050405020304" pitchFamily="18" charset="0"/>
                <a:cs typeface="Times New Roman" panose="02020603050405020304" pitchFamily="18" charset="0"/>
              </a:rPr>
              <a:t>/r</a:t>
            </a:r>
          </a:p>
          <a:p>
            <a:r>
              <a:rPr lang="en-US" sz="1400" dirty="0">
                <a:latin typeface="Times New Roman" panose="02020603050405020304" pitchFamily="18" charset="0"/>
                <a:cs typeface="Times New Roman" panose="02020603050405020304" pitchFamily="18" charset="0"/>
              </a:rPr>
              <a:t>U = -</a:t>
            </a:r>
            <a:r>
              <a:rPr lang="en-US" sz="1400" dirty="0" err="1">
                <a:latin typeface="Times New Roman" panose="02020603050405020304" pitchFamily="18" charset="0"/>
                <a:cs typeface="Times New Roman" panose="02020603050405020304" pitchFamily="18" charset="0"/>
              </a:rPr>
              <a:t>e</a:t>
            </a:r>
            <a:r>
              <a:rPr lang="en-US" sz="1400" dirty="0" err="1">
                <a:latin typeface="Symbol" pitchFamily="2" charset="2"/>
                <a:cs typeface="Times New Roman" panose="02020603050405020304" pitchFamily="18" charset="0"/>
              </a:rPr>
              <a:t>r</a:t>
            </a:r>
            <a:r>
              <a:rPr lang="en-US" sz="1400" dirty="0">
                <a:latin typeface="Times New Roman" panose="02020603050405020304" pitchFamily="18" charset="0"/>
                <a:cs typeface="Times New Roman" panose="02020603050405020304" pitchFamily="18" charset="0"/>
              </a:rPr>
              <a:t>/</a:t>
            </a:r>
            <a:r>
              <a:rPr lang="en-US" sz="1400" dirty="0">
                <a:latin typeface="Symbol" pitchFamily="2" charset="2"/>
                <a:cs typeface="Times New Roman" panose="02020603050405020304" pitchFamily="18" charset="0"/>
              </a:rPr>
              <a:t>e</a:t>
            </a:r>
            <a:r>
              <a:rPr lang="en-US" sz="1400" dirty="0">
                <a:latin typeface="Times New Roman" panose="02020603050405020304" pitchFamily="18" charset="0"/>
                <a:cs typeface="Times New Roman" panose="02020603050405020304" pitchFamily="18" charset="0"/>
              </a:rPr>
              <a:t> (ln(r</a:t>
            </a:r>
            <a:r>
              <a:rPr lang="en-US" sz="1400" baseline="-25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/r</a:t>
            </a:r>
            <a:r>
              <a:rPr lang="en-US" sz="1400" baseline="-25000" dirty="0">
                <a:latin typeface="Times New Roman" panose="02020603050405020304" pitchFamily="18" charset="0"/>
                <a:cs typeface="Times New Roman" panose="02020603050405020304" pitchFamily="18" charset="0"/>
              </a:rPr>
              <a:t>1</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U = -</a:t>
            </a:r>
            <a:r>
              <a:rPr lang="en-US" sz="1400" dirty="0" err="1">
                <a:latin typeface="Times New Roman" panose="02020603050405020304" pitchFamily="18" charset="0"/>
                <a:cs typeface="Times New Roman" panose="02020603050405020304" pitchFamily="18" charset="0"/>
              </a:rPr>
              <a:t>e</a:t>
            </a:r>
            <a:r>
              <a:rPr lang="en-US" sz="1400" dirty="0" err="1">
                <a:latin typeface="Symbol" pitchFamily="2" charset="2"/>
                <a:cs typeface="Times New Roman" panose="02020603050405020304" pitchFamily="18" charset="0"/>
              </a:rPr>
              <a:t>r</a:t>
            </a:r>
            <a:r>
              <a:rPr lang="en-US" sz="1400" dirty="0">
                <a:latin typeface="Times New Roman" panose="02020603050405020304" pitchFamily="18" charset="0"/>
                <a:cs typeface="Times New Roman" panose="02020603050405020304" pitchFamily="18" charset="0"/>
              </a:rPr>
              <a:t>/2</a:t>
            </a:r>
            <a:r>
              <a:rPr lang="en-US" sz="1400" dirty="0">
                <a:latin typeface="Symbol" pitchFamily="2" charset="2"/>
                <a:cs typeface="Times New Roman" panose="02020603050405020304" pitchFamily="18" charset="0"/>
              </a:rPr>
              <a:t>e</a:t>
            </a:r>
            <a:r>
              <a:rPr lang="en-US" sz="1400" dirty="0">
                <a:latin typeface="Times New Roman" panose="02020603050405020304" pitchFamily="18" charset="0"/>
                <a:cs typeface="Times New Roman" panose="02020603050405020304" pitchFamily="18" charset="0"/>
              </a:rPr>
              <a:t> (ln(V</a:t>
            </a:r>
            <a:r>
              <a:rPr lang="en-US" sz="1400" baseline="-25000" dirty="0">
                <a:latin typeface="Times New Roman" panose="02020603050405020304" pitchFamily="18" charset="0"/>
                <a:cs typeface="Times New Roman" panose="02020603050405020304" pitchFamily="18" charset="0"/>
              </a:rPr>
              <a:t>2</a:t>
            </a:r>
            <a:r>
              <a:rPr lang="en-US" sz="1400" dirty="0">
                <a:latin typeface="Times New Roman" panose="02020603050405020304" pitchFamily="18" charset="0"/>
                <a:cs typeface="Times New Roman" panose="02020603050405020304" pitchFamily="18" charset="0"/>
              </a:rPr>
              <a:t>/V</a:t>
            </a:r>
            <a:r>
              <a:rPr lang="en-US" sz="1400" baseline="-25000" dirty="0">
                <a:latin typeface="Times New Roman" panose="02020603050405020304" pitchFamily="18" charset="0"/>
                <a:cs typeface="Times New Roman" panose="02020603050405020304" pitchFamily="18" charset="0"/>
              </a:rPr>
              <a:t>1</a:t>
            </a:r>
            <a:r>
              <a:rPr lang="en-US" sz="1400" dirty="0">
                <a:latin typeface="Times New Roman" panose="02020603050405020304" pitchFamily="18" charset="0"/>
                <a:cs typeface="Times New Roman" panose="02020603050405020304" pitchFamily="18" charset="0"/>
              </a:rPr>
              <a:t>))</a:t>
            </a:r>
          </a:p>
        </p:txBody>
      </p:sp>
      <p:grpSp>
        <p:nvGrpSpPr>
          <p:cNvPr id="4" name="Group 3">
            <a:extLst>
              <a:ext uri="{FF2B5EF4-FFF2-40B4-BE49-F238E27FC236}">
                <a16:creationId xmlns:a16="http://schemas.microsoft.com/office/drawing/2014/main" id="{BD412355-2522-1B41-8901-9D4D08849FDB}"/>
              </a:ext>
            </a:extLst>
          </p:cNvPr>
          <p:cNvGrpSpPr/>
          <p:nvPr/>
        </p:nvGrpSpPr>
        <p:grpSpPr>
          <a:xfrm>
            <a:off x="3007868" y="6015391"/>
            <a:ext cx="1281410" cy="645063"/>
            <a:chOff x="3001428" y="5850418"/>
            <a:chExt cx="1281410" cy="645063"/>
          </a:xfrm>
        </p:grpSpPr>
        <p:graphicFrame>
          <p:nvGraphicFramePr>
            <p:cNvPr id="602121" name="Object 11">
              <a:extLst>
                <a:ext uri="{FF2B5EF4-FFF2-40B4-BE49-F238E27FC236}">
                  <a16:creationId xmlns:a16="http://schemas.microsoft.com/office/drawing/2014/main" id="{43941C05-C991-DA42-B88F-10AAE39268F2}"/>
                </a:ext>
              </a:extLst>
            </p:cNvPr>
            <p:cNvGraphicFramePr>
              <a:graphicFrameLocks noChangeAspect="1"/>
            </p:cNvGraphicFramePr>
            <p:nvPr>
              <p:extLst>
                <p:ext uri="{D42A27DB-BD31-4B8C-83A1-F6EECF244321}">
                  <p14:modId xmlns:p14="http://schemas.microsoft.com/office/powerpoint/2010/main" val="1635198340"/>
                </p:ext>
              </p:extLst>
            </p:nvPr>
          </p:nvGraphicFramePr>
          <p:xfrm>
            <a:off x="3001428" y="5860357"/>
            <a:ext cx="1281410" cy="635124"/>
          </p:xfrm>
          <a:graphic>
            <a:graphicData uri="http://schemas.openxmlformats.org/presentationml/2006/ole">
              <mc:AlternateContent xmlns:mc="http://schemas.openxmlformats.org/markup-compatibility/2006">
                <mc:Choice xmlns:v="urn:schemas-microsoft-com:vml" Requires="v">
                  <p:oleObj name="Equation" r:id="rId11" imgW="952500" imgH="431800" progId="Equation.3">
                    <p:embed/>
                  </p:oleObj>
                </mc:Choice>
                <mc:Fallback>
                  <p:oleObj name="Equation" r:id="rId11" imgW="952500" imgH="431800" progId="Equation.3">
                    <p:embed/>
                    <p:pic>
                      <p:nvPicPr>
                        <p:cNvPr id="602121" name="Object 11">
                          <a:extLst>
                            <a:ext uri="{FF2B5EF4-FFF2-40B4-BE49-F238E27FC236}">
                              <a16:creationId xmlns:a16="http://schemas.microsoft.com/office/drawing/2014/main" id="{43941C05-C991-DA42-B88F-10AAE39268F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01428" y="5860357"/>
                          <a:ext cx="1281410" cy="63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ectangle 2">
              <a:extLst>
                <a:ext uri="{FF2B5EF4-FFF2-40B4-BE49-F238E27FC236}">
                  <a16:creationId xmlns:a16="http://schemas.microsoft.com/office/drawing/2014/main" id="{4ABC39B0-938A-D148-8616-3D9A8747846B}"/>
                </a:ext>
              </a:extLst>
            </p:cNvPr>
            <p:cNvSpPr/>
            <p:nvPr/>
          </p:nvSpPr>
          <p:spPr>
            <a:xfrm>
              <a:off x="3876259" y="5850418"/>
              <a:ext cx="278659" cy="228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043956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402923-24DA-F941-84FD-73144E532DFC}"/>
              </a:ext>
            </a:extLst>
          </p:cNvPr>
          <p:cNvPicPr>
            <a:picLocks noChangeAspect="1"/>
          </p:cNvPicPr>
          <p:nvPr/>
        </p:nvPicPr>
        <p:blipFill>
          <a:blip r:embed="rId2"/>
          <a:stretch>
            <a:fillRect/>
          </a:stretch>
        </p:blipFill>
        <p:spPr>
          <a:xfrm>
            <a:off x="1570193" y="1051891"/>
            <a:ext cx="8311692" cy="3498619"/>
          </a:xfrm>
          <a:prstGeom prst="rect">
            <a:avLst/>
          </a:prstGeom>
        </p:spPr>
      </p:pic>
      <p:sp>
        <p:nvSpPr>
          <p:cNvPr id="5" name="TextBox 4">
            <a:extLst>
              <a:ext uri="{FF2B5EF4-FFF2-40B4-BE49-F238E27FC236}">
                <a16:creationId xmlns:a16="http://schemas.microsoft.com/office/drawing/2014/main" id="{633D5FCE-A920-A445-8A22-9DAAAE220826}"/>
              </a:ext>
            </a:extLst>
          </p:cNvPr>
          <p:cNvSpPr txBox="1"/>
          <p:nvPr/>
        </p:nvSpPr>
        <p:spPr>
          <a:xfrm>
            <a:off x="3478696" y="397566"/>
            <a:ext cx="558864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Condensing counterions to neutralize charge on the chain</a:t>
            </a:r>
          </a:p>
        </p:txBody>
      </p:sp>
      <p:grpSp>
        <p:nvGrpSpPr>
          <p:cNvPr id="6" name="Group 5">
            <a:extLst>
              <a:ext uri="{FF2B5EF4-FFF2-40B4-BE49-F238E27FC236}">
                <a16:creationId xmlns:a16="http://schemas.microsoft.com/office/drawing/2014/main" id="{E0078A16-7C59-D14F-9F5D-F4FC152D326C}"/>
              </a:ext>
            </a:extLst>
          </p:cNvPr>
          <p:cNvGrpSpPr/>
          <p:nvPr/>
        </p:nvGrpSpPr>
        <p:grpSpPr>
          <a:xfrm>
            <a:off x="1570193" y="1695862"/>
            <a:ext cx="1281410" cy="645063"/>
            <a:chOff x="3001428" y="5850418"/>
            <a:chExt cx="1281410" cy="645063"/>
          </a:xfrm>
        </p:grpSpPr>
        <p:graphicFrame>
          <p:nvGraphicFramePr>
            <p:cNvPr id="7" name="Object 11">
              <a:extLst>
                <a:ext uri="{FF2B5EF4-FFF2-40B4-BE49-F238E27FC236}">
                  <a16:creationId xmlns:a16="http://schemas.microsoft.com/office/drawing/2014/main" id="{9F2F834C-E8FE-1041-80C4-115E83B0A65A}"/>
                </a:ext>
              </a:extLst>
            </p:cNvPr>
            <p:cNvGraphicFramePr>
              <a:graphicFrameLocks noChangeAspect="1"/>
            </p:cNvGraphicFramePr>
            <p:nvPr>
              <p:extLst>
                <p:ext uri="{D42A27DB-BD31-4B8C-83A1-F6EECF244321}">
                  <p14:modId xmlns:p14="http://schemas.microsoft.com/office/powerpoint/2010/main" val="3886928361"/>
                </p:ext>
              </p:extLst>
            </p:nvPr>
          </p:nvGraphicFramePr>
          <p:xfrm>
            <a:off x="3001428" y="5860357"/>
            <a:ext cx="1281410" cy="635124"/>
          </p:xfrm>
          <a:graphic>
            <a:graphicData uri="http://schemas.openxmlformats.org/presentationml/2006/ole">
              <mc:AlternateContent xmlns:mc="http://schemas.openxmlformats.org/markup-compatibility/2006">
                <mc:Choice xmlns:v="urn:schemas-microsoft-com:vml" Requires="v">
                  <p:oleObj name="Equation" r:id="rId3" imgW="952500" imgH="431800" progId="Equation.3">
                    <p:embed/>
                  </p:oleObj>
                </mc:Choice>
                <mc:Fallback>
                  <p:oleObj name="Equation" r:id="rId3" imgW="952500" imgH="431800" progId="Equation.3">
                    <p:embed/>
                    <p:pic>
                      <p:nvPicPr>
                        <p:cNvPr id="7" name="Object 11">
                          <a:extLst>
                            <a:ext uri="{FF2B5EF4-FFF2-40B4-BE49-F238E27FC236}">
                              <a16:creationId xmlns:a16="http://schemas.microsoft.com/office/drawing/2014/main" id="{9F2F834C-E8FE-1041-80C4-115E83B0A6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1428" y="5860357"/>
                          <a:ext cx="1281410" cy="63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a:extLst>
                <a:ext uri="{FF2B5EF4-FFF2-40B4-BE49-F238E27FC236}">
                  <a16:creationId xmlns:a16="http://schemas.microsoft.com/office/drawing/2014/main" id="{E62DDB99-9FBC-8140-84C9-FCFC8136BBA1}"/>
                </a:ext>
              </a:extLst>
            </p:cNvPr>
            <p:cNvSpPr/>
            <p:nvPr/>
          </p:nvSpPr>
          <p:spPr>
            <a:xfrm>
              <a:off x="3876259" y="5850418"/>
              <a:ext cx="278659" cy="2289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083DAC67-54B6-6C43-9CAA-2BAF486820CD}"/>
              </a:ext>
            </a:extLst>
          </p:cNvPr>
          <p:cNvPicPr>
            <a:picLocks noChangeAspect="1"/>
          </p:cNvPicPr>
          <p:nvPr/>
        </p:nvPicPr>
        <p:blipFill>
          <a:blip r:embed="rId5"/>
          <a:stretch>
            <a:fillRect/>
          </a:stretch>
        </p:blipFill>
        <p:spPr>
          <a:xfrm>
            <a:off x="7394989" y="1705801"/>
            <a:ext cx="1536700" cy="838200"/>
          </a:xfrm>
          <a:prstGeom prst="rect">
            <a:avLst/>
          </a:prstGeom>
        </p:spPr>
      </p:pic>
      <p:sp>
        <p:nvSpPr>
          <p:cNvPr id="10" name="TextBox 9">
            <a:extLst>
              <a:ext uri="{FF2B5EF4-FFF2-40B4-BE49-F238E27FC236}">
                <a16:creationId xmlns:a16="http://schemas.microsoft.com/office/drawing/2014/main" id="{4226893C-985D-1948-A018-F855C885159A}"/>
              </a:ext>
            </a:extLst>
          </p:cNvPr>
          <p:cNvSpPr txBox="1"/>
          <p:nvPr/>
        </p:nvSpPr>
        <p:spPr>
          <a:xfrm>
            <a:off x="3826565" y="5307496"/>
            <a:ext cx="5575852"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removes counterions from the solution so that there is less Debye screening</a:t>
            </a:r>
          </a:p>
        </p:txBody>
      </p:sp>
    </p:spTree>
    <p:extLst>
      <p:ext uri="{BB962C8B-B14F-4D97-AF65-F5344CB8AC3E}">
        <p14:creationId xmlns:p14="http://schemas.microsoft.com/office/powerpoint/2010/main" val="34758896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AD3257-0606-9347-9EE6-104BD49760BC}"/>
              </a:ext>
            </a:extLst>
          </p:cNvPr>
          <p:cNvPicPr>
            <a:picLocks noChangeAspect="1"/>
          </p:cNvPicPr>
          <p:nvPr/>
        </p:nvPicPr>
        <p:blipFill>
          <a:blip r:embed="rId2"/>
          <a:stretch>
            <a:fillRect/>
          </a:stretch>
        </p:blipFill>
        <p:spPr>
          <a:xfrm>
            <a:off x="2291701" y="0"/>
            <a:ext cx="6731000" cy="3860800"/>
          </a:xfrm>
          <a:prstGeom prst="rect">
            <a:avLst/>
          </a:prstGeom>
        </p:spPr>
      </p:pic>
      <p:pic>
        <p:nvPicPr>
          <p:cNvPr id="5" name="Picture 4">
            <a:extLst>
              <a:ext uri="{FF2B5EF4-FFF2-40B4-BE49-F238E27FC236}">
                <a16:creationId xmlns:a16="http://schemas.microsoft.com/office/drawing/2014/main" id="{2A0AD4F7-7859-D74C-A000-AEB6DBDA7DD8}"/>
              </a:ext>
            </a:extLst>
          </p:cNvPr>
          <p:cNvPicPr>
            <a:picLocks noChangeAspect="1"/>
          </p:cNvPicPr>
          <p:nvPr/>
        </p:nvPicPr>
        <p:blipFill>
          <a:blip r:embed="rId3"/>
          <a:stretch>
            <a:fillRect/>
          </a:stretch>
        </p:blipFill>
        <p:spPr>
          <a:xfrm>
            <a:off x="2291701" y="3860800"/>
            <a:ext cx="6917223" cy="2739178"/>
          </a:xfrm>
          <a:prstGeom prst="rect">
            <a:avLst/>
          </a:prstGeom>
        </p:spPr>
      </p:pic>
    </p:spTree>
    <p:extLst>
      <p:ext uri="{BB962C8B-B14F-4D97-AF65-F5344CB8AC3E}">
        <p14:creationId xmlns:p14="http://schemas.microsoft.com/office/powerpoint/2010/main" val="3332944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Slide Number Placeholder 3">
            <a:extLst>
              <a:ext uri="{FF2B5EF4-FFF2-40B4-BE49-F238E27FC236}">
                <a16:creationId xmlns:a16="http://schemas.microsoft.com/office/drawing/2014/main" id="{48D16BE5-F6CA-3E43-97E7-3782FE6D5130}"/>
              </a:ext>
            </a:extLst>
          </p:cNvPr>
          <p:cNvSpPr>
            <a:spLocks noGrp="1" noChangeArrowheads="1"/>
          </p:cNvSpPr>
          <p:nvPr>
            <p:ph type="sldNum" sz="quarter" idx="10"/>
          </p:nvPr>
        </p:nvSpPr>
        <p:spPr>
          <a:xfrm>
            <a:off x="6011168" y="6232922"/>
            <a:ext cx="160734" cy="16966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77650AD4-A42D-6849-9F67-F7EEFAD34F3E}" type="slidenum">
              <a:rPr lang="en-US" altLang="en-US" sz="773">
                <a:ea typeface="ＭＳ Ｐゴシック" panose="020B0600070205080204" pitchFamily="34" charset="-128"/>
              </a:rPr>
              <a:pPr>
                <a:spcBef>
                  <a:spcPct val="0"/>
                </a:spcBef>
                <a:buSzTx/>
                <a:buFontTx/>
                <a:buNone/>
              </a:pPr>
              <a:t>103</a:t>
            </a:fld>
            <a:endParaRPr lang="en-US" altLang="en-US" sz="773">
              <a:ea typeface="ＭＳ Ｐゴシック" panose="020B0600070205080204" pitchFamily="34" charset="-128"/>
            </a:endParaRPr>
          </a:p>
        </p:txBody>
      </p:sp>
      <p:sp>
        <p:nvSpPr>
          <p:cNvPr id="603138" name="Rectangle 1">
            <a:extLst>
              <a:ext uri="{FF2B5EF4-FFF2-40B4-BE49-F238E27FC236}">
                <a16:creationId xmlns:a16="http://schemas.microsoft.com/office/drawing/2014/main" id="{731ABED0-3C93-F248-809A-1B5DEBF5F8AE}"/>
              </a:ext>
            </a:extLst>
          </p:cNvPr>
          <p:cNvSpPr>
            <a:spLocks noChangeArrowheads="1"/>
          </p:cNvSpPr>
          <p:nvPr/>
        </p:nvSpPr>
        <p:spPr bwMode="auto">
          <a:xfrm>
            <a:off x="6256734" y="18976"/>
            <a:ext cx="4572000" cy="35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844">
                <a:solidFill>
                  <a:srgbClr val="000000"/>
                </a:solidFill>
              </a:rPr>
              <a:t>http://www.eng.uc.edu/~gbeaucag/Classes/MorphologyofComplexMaterials/Persistence/Persistence.html</a:t>
            </a:r>
          </a:p>
        </p:txBody>
      </p:sp>
      <p:sp>
        <p:nvSpPr>
          <p:cNvPr id="603139" name="TextBox 3">
            <a:extLst>
              <a:ext uri="{FF2B5EF4-FFF2-40B4-BE49-F238E27FC236}">
                <a16:creationId xmlns:a16="http://schemas.microsoft.com/office/drawing/2014/main" id="{7188010A-AE3E-D445-B2C1-7F460C00A729}"/>
              </a:ext>
            </a:extLst>
          </p:cNvPr>
          <p:cNvSpPr txBox="1">
            <a:spLocks noChangeArrowheads="1"/>
          </p:cNvSpPr>
          <p:nvPr/>
        </p:nvSpPr>
        <p:spPr bwMode="auto">
          <a:xfrm>
            <a:off x="2399109" y="589359"/>
            <a:ext cx="7768828"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Polyelectrolytes (proteins, charged polymers, polyethylene oxide, polypropylene oxide, poly nucleic acids, etc.)</a:t>
            </a:r>
          </a:p>
        </p:txBody>
      </p:sp>
      <p:sp>
        <p:nvSpPr>
          <p:cNvPr id="603140" name="TextBox 6">
            <a:extLst>
              <a:ext uri="{FF2B5EF4-FFF2-40B4-BE49-F238E27FC236}">
                <a16:creationId xmlns:a16="http://schemas.microsoft.com/office/drawing/2014/main" id="{4A2CC78D-979D-AD4D-BB2E-B757E05AC0C5}"/>
              </a:ext>
            </a:extLst>
          </p:cNvPr>
          <p:cNvSpPr txBox="1">
            <a:spLocks noChangeArrowheads="1"/>
          </p:cNvSpPr>
          <p:nvPr/>
        </p:nvSpPr>
        <p:spPr bwMode="auto">
          <a:xfrm>
            <a:off x="2077640" y="2250282"/>
            <a:ext cx="8411766" cy="320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-Electrostatic Persistence Length</a:t>
            </a:r>
          </a:p>
          <a:p>
            <a:pPr eaLnBrk="1" hangingPunct="1">
              <a:spcBef>
                <a:spcPct val="0"/>
              </a:spcBef>
              <a:buSzTx/>
              <a:buFontTx/>
              <a:buNone/>
            </a:pPr>
            <a:endParaRPr lang="en-US" altLang="en-US" sz="1687">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Persistence is increased by electrostatic charge. l</a:t>
            </a:r>
            <a:r>
              <a:rPr lang="en-US" altLang="en-US" sz="1687" baseline="-25000">
                <a:solidFill>
                  <a:srgbClr val="000000"/>
                </a:solidFill>
                <a:latin typeface="Times New Roman" panose="02020603050405020304" pitchFamily="18" charset="0"/>
                <a:cs typeface="Times New Roman" panose="02020603050405020304" pitchFamily="18" charset="0"/>
              </a:rPr>
              <a:t>per</a:t>
            </a:r>
            <a:r>
              <a:rPr lang="en-US" altLang="en-US" sz="1687">
                <a:solidFill>
                  <a:srgbClr val="000000"/>
                </a:solidFill>
                <a:latin typeface="Times New Roman" panose="02020603050405020304" pitchFamily="18" charset="0"/>
                <a:cs typeface="Times New Roman" panose="02020603050405020304" pitchFamily="18" charset="0"/>
              </a:rPr>
              <a:t> = l</a:t>
            </a:r>
            <a:r>
              <a:rPr lang="en-US" altLang="en-US" sz="1687" baseline="-25000">
                <a:solidFill>
                  <a:srgbClr val="000000"/>
                </a:solidFill>
                <a:latin typeface="Times New Roman" panose="02020603050405020304" pitchFamily="18" charset="0"/>
                <a:cs typeface="Times New Roman" panose="02020603050405020304" pitchFamily="18" charset="0"/>
              </a:rPr>
              <a:t>o</a:t>
            </a:r>
            <a:r>
              <a:rPr lang="en-US" altLang="en-US" sz="1687">
                <a:solidFill>
                  <a:srgbClr val="000000"/>
                </a:solidFill>
                <a:latin typeface="Times New Roman" panose="02020603050405020304" pitchFamily="18" charset="0"/>
                <a:cs typeface="Times New Roman" panose="02020603050405020304" pitchFamily="18" charset="0"/>
              </a:rPr>
              <a:t> + l</a:t>
            </a:r>
            <a:r>
              <a:rPr lang="en-US" altLang="en-US" sz="1687" baseline="-25000">
                <a:solidFill>
                  <a:srgbClr val="000000"/>
                </a:solidFill>
                <a:latin typeface="Times New Roman" panose="02020603050405020304" pitchFamily="18" charset="0"/>
                <a:cs typeface="Times New Roman" panose="02020603050405020304" pitchFamily="18" charset="0"/>
              </a:rPr>
              <a:t>e</a:t>
            </a:r>
            <a:endParaRPr lang="en-US" altLang="en-US" sz="1687">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endParaRPr lang="en-US" altLang="en-US" sz="1687">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For a &lt;&lt; l</a:t>
            </a:r>
            <a:r>
              <a:rPr lang="en-US" altLang="en-US" sz="1687" baseline="-25000">
                <a:solidFill>
                  <a:srgbClr val="000000"/>
                </a:solidFill>
                <a:latin typeface="Times New Roman" panose="02020603050405020304" pitchFamily="18" charset="0"/>
                <a:cs typeface="Times New Roman" panose="02020603050405020304" pitchFamily="18" charset="0"/>
              </a:rPr>
              <a:t>per</a:t>
            </a:r>
            <a:r>
              <a:rPr lang="en-US" altLang="en-US" sz="1687">
                <a:solidFill>
                  <a:srgbClr val="000000"/>
                </a:solidFill>
                <a:latin typeface="Times New Roman" panose="02020603050405020304" pitchFamily="18" charset="0"/>
                <a:cs typeface="Times New Roman" panose="02020603050405020304" pitchFamily="18" charset="0"/>
              </a:rPr>
              <a:t>&lt;&lt; r</a:t>
            </a:r>
            <a:r>
              <a:rPr lang="en-US" altLang="en-US" sz="1687" baseline="-25000">
                <a:solidFill>
                  <a:srgbClr val="000000"/>
                </a:solidFill>
                <a:latin typeface="Times New Roman" panose="02020603050405020304" pitchFamily="18" charset="0"/>
                <a:cs typeface="Times New Roman" panose="02020603050405020304" pitchFamily="18" charset="0"/>
              </a:rPr>
              <a:t>D</a:t>
            </a:r>
            <a:r>
              <a:rPr lang="en-US" altLang="en-US" sz="1687">
                <a:solidFill>
                  <a:srgbClr val="000000"/>
                </a:solidFill>
                <a:latin typeface="Times New Roman" panose="02020603050405020304" pitchFamily="18" charset="0"/>
                <a:cs typeface="Times New Roman" panose="02020603050405020304" pitchFamily="18" charset="0"/>
              </a:rPr>
              <a:t> </a:t>
            </a:r>
            <a:endParaRPr lang="en-US" altLang="en-US" sz="1687" baseline="-2500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endParaRPr lang="en-US" altLang="en-US" sz="1687">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Interaction between charges separated by distance less than r</a:t>
            </a:r>
            <a:r>
              <a:rPr lang="en-US" altLang="en-US" sz="1687" baseline="-25000">
                <a:solidFill>
                  <a:srgbClr val="000000"/>
                </a:solidFill>
                <a:latin typeface="Times New Roman" panose="02020603050405020304" pitchFamily="18" charset="0"/>
                <a:cs typeface="Times New Roman" panose="02020603050405020304" pitchFamily="18" charset="0"/>
              </a:rPr>
              <a:t>D</a:t>
            </a:r>
            <a:r>
              <a:rPr lang="en-US" altLang="en-US" sz="1687">
                <a:solidFill>
                  <a:srgbClr val="000000"/>
                </a:solidFill>
                <a:latin typeface="Times New Roman" panose="02020603050405020304" pitchFamily="18" charset="0"/>
                <a:cs typeface="Times New Roman" panose="02020603050405020304" pitchFamily="18" charset="0"/>
              </a:rPr>
              <a:t>, short range repulsion increases persistence length</a:t>
            </a:r>
          </a:p>
          <a:p>
            <a:pPr eaLnBrk="1" hangingPunct="1">
              <a:spcBef>
                <a:spcPct val="0"/>
              </a:spcBef>
              <a:buSzTx/>
              <a:buFontTx/>
              <a:buNone/>
            </a:pPr>
            <a:endParaRPr lang="en-US" altLang="en-US" sz="1687">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Interaction between charges separated by a distance &gt; l</a:t>
            </a:r>
            <a:r>
              <a:rPr lang="en-US" altLang="en-US" sz="1687" baseline="-25000">
                <a:solidFill>
                  <a:srgbClr val="000000"/>
                </a:solidFill>
                <a:latin typeface="Times New Roman" panose="02020603050405020304" pitchFamily="18" charset="0"/>
                <a:cs typeface="Times New Roman" panose="02020603050405020304" pitchFamily="18" charset="0"/>
              </a:rPr>
              <a:t>per</a:t>
            </a:r>
            <a:r>
              <a:rPr lang="en-US" altLang="en-US" sz="1687">
                <a:solidFill>
                  <a:srgbClr val="000000"/>
                </a:solidFill>
                <a:latin typeface="Times New Roman" panose="02020603050405020304" pitchFamily="18" charset="0"/>
                <a:cs typeface="Times New Roman" panose="02020603050405020304" pitchFamily="18" charset="0"/>
              </a:rPr>
              <a:t> effect chain scaling</a:t>
            </a:r>
          </a:p>
          <a:p>
            <a:pPr eaLnBrk="1" hangingPunct="1">
              <a:spcBef>
                <a:spcPct val="0"/>
              </a:spcBef>
              <a:buSzTx/>
              <a:buFontTx/>
              <a:buNone/>
            </a:pPr>
            <a:endParaRPr lang="en-US" altLang="en-US" sz="1687">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endParaRPr lang="en-US" altLang="en-US" sz="1687">
              <a:solidFill>
                <a:srgbClr val="000000"/>
              </a:solidFill>
              <a:latin typeface="Times New Roman" panose="02020603050405020304" pitchFamily="18" charset="0"/>
              <a:cs typeface="Times New Roman" panose="02020603050405020304" pitchFamily="18" charset="0"/>
            </a:endParaRPr>
          </a:p>
        </p:txBody>
      </p:sp>
      <p:pic>
        <p:nvPicPr>
          <p:cNvPr id="603141" name="Picture 10" descr="polyelectrolyte.pdf">
            <a:extLst>
              <a:ext uri="{FF2B5EF4-FFF2-40B4-BE49-F238E27FC236}">
                <a16:creationId xmlns:a16="http://schemas.microsoft.com/office/drawing/2014/main" id="{E47DA0DC-E274-3E41-8FB1-DDBADC4E46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087320" y="473273"/>
            <a:ext cx="1178719" cy="269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3142" name="TextBox 4">
            <a:extLst>
              <a:ext uri="{FF2B5EF4-FFF2-40B4-BE49-F238E27FC236}">
                <a16:creationId xmlns:a16="http://schemas.microsoft.com/office/drawing/2014/main" id="{39141C16-A706-9149-8BBE-26F80D321B92}"/>
              </a:ext>
            </a:extLst>
          </p:cNvPr>
          <p:cNvSpPr txBox="1">
            <a:spLocks noChangeArrowheads="1"/>
          </p:cNvSpPr>
          <p:nvPr/>
        </p:nvSpPr>
        <p:spPr bwMode="auto">
          <a:xfrm>
            <a:off x="2184797" y="5357812"/>
            <a:ext cx="7983141" cy="87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When                             charge condensation stops since all charge on the chain is neutralized </a:t>
            </a:r>
          </a:p>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and a maximum effective linear charge density is reached</a:t>
            </a:r>
          </a:p>
        </p:txBody>
      </p:sp>
      <p:graphicFrame>
        <p:nvGraphicFramePr>
          <p:cNvPr id="603143" name="Object 11">
            <a:extLst>
              <a:ext uri="{FF2B5EF4-FFF2-40B4-BE49-F238E27FC236}">
                <a16:creationId xmlns:a16="http://schemas.microsoft.com/office/drawing/2014/main" id="{45C8A506-B1F2-7B4A-8DD5-2ED1CD912183}"/>
              </a:ext>
            </a:extLst>
          </p:cNvPr>
          <p:cNvGraphicFramePr>
            <a:graphicFrameLocks noChangeAspect="1"/>
          </p:cNvGraphicFramePr>
          <p:nvPr/>
        </p:nvGraphicFramePr>
        <p:xfrm>
          <a:off x="3138041" y="5214938"/>
          <a:ext cx="1196578" cy="598289"/>
        </p:xfrm>
        <a:graphic>
          <a:graphicData uri="http://schemas.openxmlformats.org/presentationml/2006/ole">
            <mc:AlternateContent xmlns:mc="http://schemas.openxmlformats.org/markup-compatibility/2006">
              <mc:Choice xmlns:v="urn:schemas-microsoft-com:vml" Requires="v">
                <p:oleObj name="Equation" r:id="rId3" imgW="889000" imgH="406400" progId="Equation.3">
                  <p:embed/>
                </p:oleObj>
              </mc:Choice>
              <mc:Fallback>
                <p:oleObj name="Equation" r:id="rId3" imgW="889000" imgH="406400" progId="Equation.3">
                  <p:embed/>
                  <p:pic>
                    <p:nvPicPr>
                      <p:cNvPr id="603143" name="Object 11">
                        <a:extLst>
                          <a:ext uri="{FF2B5EF4-FFF2-40B4-BE49-F238E27FC236}">
                            <a16:creationId xmlns:a16="http://schemas.microsoft.com/office/drawing/2014/main" id="{45C8A506-B1F2-7B4A-8DD5-2ED1CD9121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8041" y="5214938"/>
                        <a:ext cx="1196578" cy="598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3144" name="Object 12">
            <a:extLst>
              <a:ext uri="{FF2B5EF4-FFF2-40B4-BE49-F238E27FC236}">
                <a16:creationId xmlns:a16="http://schemas.microsoft.com/office/drawing/2014/main" id="{891B2B45-A59A-E84B-B4A4-D844FE94DFE7}"/>
              </a:ext>
            </a:extLst>
          </p:cNvPr>
          <p:cNvGraphicFramePr>
            <a:graphicFrameLocks noChangeAspect="1"/>
          </p:cNvGraphicFramePr>
          <p:nvPr/>
        </p:nvGraphicFramePr>
        <p:xfrm>
          <a:off x="7449965" y="5707187"/>
          <a:ext cx="1145232" cy="579313"/>
        </p:xfrm>
        <a:graphic>
          <a:graphicData uri="http://schemas.openxmlformats.org/presentationml/2006/ole">
            <mc:AlternateContent xmlns:mc="http://schemas.openxmlformats.org/markup-compatibility/2006">
              <mc:Choice xmlns:v="urn:schemas-microsoft-com:vml" Requires="v">
                <p:oleObj name="Equation" r:id="rId5" imgW="850900" imgH="393700" progId="Equation.3">
                  <p:embed/>
                </p:oleObj>
              </mc:Choice>
              <mc:Fallback>
                <p:oleObj name="Equation" r:id="rId5" imgW="850900" imgH="393700" progId="Equation.3">
                  <p:embed/>
                  <p:pic>
                    <p:nvPicPr>
                      <p:cNvPr id="603144" name="Object 12">
                        <a:extLst>
                          <a:ext uri="{FF2B5EF4-FFF2-40B4-BE49-F238E27FC236}">
                            <a16:creationId xmlns:a16="http://schemas.microsoft.com/office/drawing/2014/main" id="{891B2B45-A59A-E84B-B4A4-D844FE94DF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9965" y="5707187"/>
                        <a:ext cx="1145232" cy="57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03145" name="TextBox 8">
            <a:extLst>
              <a:ext uri="{FF2B5EF4-FFF2-40B4-BE49-F238E27FC236}">
                <a16:creationId xmlns:a16="http://schemas.microsoft.com/office/drawing/2014/main" id="{7B67ECB1-FC2C-524E-AF69-7340AE611722}"/>
              </a:ext>
            </a:extLst>
          </p:cNvPr>
          <p:cNvSpPr txBox="1">
            <a:spLocks noChangeArrowheads="1"/>
          </p:cNvSpPr>
          <p:nvPr/>
        </p:nvSpPr>
        <p:spPr bwMode="auto">
          <a:xfrm>
            <a:off x="2291953" y="6375797"/>
            <a:ext cx="6322219"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844">
                <a:solidFill>
                  <a:srgbClr val="000000"/>
                </a:solidFill>
              </a:rPr>
              <a:t>Soft and Fragile Matter, M. E. Cates, M.R. Evans Chapter 3 Alexi Khokhlov (2000);  </a:t>
            </a:r>
            <a:r>
              <a:rPr lang="en-US" altLang="en-US" sz="844">
                <a:solidFill>
                  <a:srgbClr val="000000"/>
                </a:solidFill>
                <a:hlinkClick r:id="rId7"/>
              </a:rPr>
              <a:t>Chines review of polyelectrolytes from web</a:t>
            </a:r>
            <a:endParaRPr lang="en-US" altLang="en-US" sz="844">
              <a:solidFill>
                <a:srgbClr val="000000"/>
              </a:solidFill>
            </a:endParaRPr>
          </a:p>
        </p:txBody>
      </p:sp>
    </p:spTree>
    <p:extLst>
      <p:ext uri="{BB962C8B-B14F-4D97-AF65-F5344CB8AC3E}">
        <p14:creationId xmlns:p14="http://schemas.microsoft.com/office/powerpoint/2010/main" val="21559927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Slide Number Placeholder 3">
            <a:extLst>
              <a:ext uri="{FF2B5EF4-FFF2-40B4-BE49-F238E27FC236}">
                <a16:creationId xmlns:a16="http://schemas.microsoft.com/office/drawing/2014/main" id="{A918C82D-8C96-B94A-82F6-25C680B0C77A}"/>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8F7E2BF7-944F-D44E-8A52-99164A24974A}" type="slidenum">
              <a:rPr lang="en-US" altLang="en-US" sz="773">
                <a:ea typeface="ＭＳ Ｐゴシック" panose="020B0600070205080204" pitchFamily="34" charset="-128"/>
              </a:rPr>
              <a:pPr>
                <a:spcBef>
                  <a:spcPct val="0"/>
                </a:spcBef>
                <a:buSzTx/>
                <a:buFontTx/>
                <a:buNone/>
              </a:pPr>
              <a:t>104</a:t>
            </a:fld>
            <a:endParaRPr lang="en-US" altLang="en-US" sz="773">
              <a:ea typeface="ＭＳ Ｐゴシック" panose="020B0600070205080204" pitchFamily="34" charset="-128"/>
            </a:endParaRPr>
          </a:p>
        </p:txBody>
      </p:sp>
      <p:sp>
        <p:nvSpPr>
          <p:cNvPr id="604162" name="TextBox 4">
            <a:extLst>
              <a:ext uri="{FF2B5EF4-FFF2-40B4-BE49-F238E27FC236}">
                <a16:creationId xmlns:a16="http://schemas.microsoft.com/office/drawing/2014/main" id="{DE27329F-60A6-4F48-B52D-A3BD06781213}"/>
              </a:ext>
            </a:extLst>
          </p:cNvPr>
          <p:cNvSpPr txBox="1">
            <a:spLocks noChangeArrowheads="1"/>
          </p:cNvSpPr>
          <p:nvPr/>
        </p:nvSpPr>
        <p:spPr bwMode="auto">
          <a:xfrm>
            <a:off x="2667000" y="1768079"/>
            <a:ext cx="7233047" cy="372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Summary of Polyelectrolyte Persistence Length</a:t>
            </a: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3 size scales are important, </a:t>
            </a: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	“a” spacing of charge groups on the chain</a:t>
            </a: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	</a:t>
            </a:r>
            <a:r>
              <a:rPr lang="en-US" altLang="en-US" sz="1687" dirty="0" err="1">
                <a:solidFill>
                  <a:srgbClr val="000000"/>
                </a:solidFill>
                <a:latin typeface="Times New Roman" panose="02020603050405020304" pitchFamily="18" charset="0"/>
                <a:cs typeface="Times New Roman" panose="02020603050405020304" pitchFamily="18" charset="0"/>
              </a:rPr>
              <a:t>r</a:t>
            </a:r>
            <a:r>
              <a:rPr lang="en-US" altLang="en-US" sz="1687" baseline="-25000" dirty="0" err="1">
                <a:solidFill>
                  <a:srgbClr val="000000"/>
                </a:solidFill>
                <a:latin typeface="Times New Roman" panose="02020603050405020304" pitchFamily="18" charset="0"/>
                <a:cs typeface="Times New Roman" panose="02020603050405020304" pitchFamily="18" charset="0"/>
              </a:rPr>
              <a:t>D</a:t>
            </a:r>
            <a:r>
              <a:rPr lang="en-US" altLang="en-US" sz="1687" dirty="0">
                <a:solidFill>
                  <a:srgbClr val="000000"/>
                </a:solidFill>
                <a:latin typeface="Times New Roman" panose="02020603050405020304" pitchFamily="18" charset="0"/>
                <a:cs typeface="Times New Roman" panose="02020603050405020304" pitchFamily="18" charset="0"/>
              </a:rPr>
              <a:t> or </a:t>
            </a:r>
            <a:r>
              <a:rPr lang="el-GR" altLang="en-US" sz="1687" dirty="0">
                <a:solidFill>
                  <a:srgbClr val="000000"/>
                </a:solidFill>
                <a:latin typeface="Times New Roman" panose="02020603050405020304" pitchFamily="18" charset="0"/>
                <a:cs typeface="Times New Roman" panose="02020603050405020304" pitchFamily="18" charset="0"/>
              </a:rPr>
              <a:t>κ</a:t>
            </a:r>
            <a:r>
              <a:rPr lang="en-US" altLang="en-US" sz="1687" baseline="30000" dirty="0">
                <a:solidFill>
                  <a:srgbClr val="000000"/>
                </a:solidFill>
                <a:latin typeface="Times New Roman" panose="02020603050405020304" pitchFamily="18" charset="0"/>
                <a:cs typeface="Times New Roman" panose="02020603050405020304" pitchFamily="18" charset="0"/>
              </a:rPr>
              <a:t>-1</a:t>
            </a:r>
            <a:r>
              <a:rPr lang="en-US" altLang="en-US" sz="1687" dirty="0">
                <a:solidFill>
                  <a:srgbClr val="000000"/>
                </a:solidFill>
                <a:latin typeface="Times New Roman" panose="02020603050405020304" pitchFamily="18" charset="0"/>
                <a:cs typeface="Times New Roman" panose="02020603050405020304" pitchFamily="18" charset="0"/>
              </a:rPr>
              <a:t> Debye Screening length</a:t>
            </a: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	l</a:t>
            </a:r>
            <a:r>
              <a:rPr lang="en-US" altLang="en-US" sz="1687" baseline="-25000" dirty="0">
                <a:solidFill>
                  <a:srgbClr val="000000"/>
                </a:solidFill>
                <a:latin typeface="Times New Roman" panose="02020603050405020304" pitchFamily="18" charset="0"/>
                <a:cs typeface="Times New Roman" panose="02020603050405020304" pitchFamily="18" charset="0"/>
              </a:rPr>
              <a:t>p,0</a:t>
            </a:r>
            <a:r>
              <a:rPr lang="en-US" altLang="en-US" sz="1687" dirty="0">
                <a:solidFill>
                  <a:srgbClr val="000000"/>
                </a:solidFill>
                <a:latin typeface="Times New Roman" panose="02020603050405020304" pitchFamily="18" charset="0"/>
                <a:cs typeface="Times New Roman" panose="02020603050405020304" pitchFamily="18" charset="0"/>
              </a:rPr>
              <a:t> bare persistence length with no charge</a:t>
            </a: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	(</a:t>
            </a:r>
            <a:r>
              <a:rPr lang="en-US" altLang="en-US" sz="1687" dirty="0" err="1">
                <a:solidFill>
                  <a:srgbClr val="000000"/>
                </a:solidFill>
                <a:latin typeface="Times New Roman" panose="02020603050405020304" pitchFamily="18" charset="0"/>
                <a:cs typeface="Times New Roman" panose="02020603050405020304" pitchFamily="18" charset="0"/>
              </a:rPr>
              <a:t>l</a:t>
            </a:r>
            <a:r>
              <a:rPr lang="en-US" altLang="en-US" sz="1687" baseline="-25000" dirty="0" err="1">
                <a:solidFill>
                  <a:srgbClr val="000000"/>
                </a:solidFill>
                <a:latin typeface="Times New Roman" panose="02020603050405020304" pitchFamily="18" charset="0"/>
                <a:cs typeface="Times New Roman" panose="02020603050405020304" pitchFamily="18" charset="0"/>
              </a:rPr>
              <a:t>B</a:t>
            </a:r>
            <a:r>
              <a:rPr lang="en-US" altLang="en-US" sz="1687" dirty="0">
                <a:solidFill>
                  <a:srgbClr val="000000"/>
                </a:solidFill>
                <a:latin typeface="Times New Roman" panose="02020603050405020304" pitchFamily="18" charset="0"/>
                <a:cs typeface="Times New Roman" panose="02020603050405020304" pitchFamily="18" charset="0"/>
              </a:rPr>
              <a:t> Bjerrum length for mean field)</a:t>
            </a: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“a” must be smaller than </a:t>
            </a:r>
            <a:r>
              <a:rPr lang="en-US" altLang="en-US" sz="1687" dirty="0" err="1">
                <a:solidFill>
                  <a:srgbClr val="000000"/>
                </a:solidFill>
                <a:latin typeface="Times New Roman" panose="02020603050405020304" pitchFamily="18" charset="0"/>
                <a:cs typeface="Times New Roman" panose="02020603050405020304" pitchFamily="18" charset="0"/>
              </a:rPr>
              <a:t>r</a:t>
            </a:r>
            <a:r>
              <a:rPr lang="en-US" altLang="en-US" sz="1687" baseline="-25000" dirty="0" err="1">
                <a:solidFill>
                  <a:srgbClr val="000000"/>
                </a:solidFill>
                <a:latin typeface="Times New Roman" panose="02020603050405020304" pitchFamily="18" charset="0"/>
                <a:cs typeface="Times New Roman" panose="02020603050405020304" pitchFamily="18" charset="0"/>
              </a:rPr>
              <a:t>D</a:t>
            </a:r>
            <a:r>
              <a:rPr lang="en-US" altLang="en-US" sz="1687" dirty="0">
                <a:solidFill>
                  <a:srgbClr val="000000"/>
                </a:solidFill>
                <a:latin typeface="Times New Roman" panose="02020603050405020304" pitchFamily="18" charset="0"/>
                <a:cs typeface="Times New Roman" panose="02020603050405020304" pitchFamily="18" charset="0"/>
              </a:rPr>
              <a:t> for there to be a change in persistence, this is so that neighboring charges can interact</a:t>
            </a:r>
          </a:p>
          <a:p>
            <a:pPr eaLnBrk="1" hangingPunct="1">
              <a:spcBef>
                <a:spcPct val="0"/>
              </a:spcBef>
              <a:buSzTx/>
              <a:buFontTx/>
              <a:buNone/>
            </a:pPr>
            <a:r>
              <a:rPr lang="en-US" altLang="en-US" sz="1687" dirty="0" err="1">
                <a:solidFill>
                  <a:srgbClr val="000000"/>
                </a:solidFill>
                <a:latin typeface="Times New Roman" panose="02020603050405020304" pitchFamily="18" charset="0"/>
                <a:cs typeface="Times New Roman" panose="02020603050405020304" pitchFamily="18" charset="0"/>
              </a:rPr>
              <a:t>r</a:t>
            </a:r>
            <a:r>
              <a:rPr lang="en-US" altLang="en-US" sz="1687" baseline="-25000" dirty="0" err="1">
                <a:solidFill>
                  <a:srgbClr val="000000"/>
                </a:solidFill>
                <a:latin typeface="Times New Roman" panose="02020603050405020304" pitchFamily="18" charset="0"/>
                <a:cs typeface="Times New Roman" panose="02020603050405020304" pitchFamily="18" charset="0"/>
              </a:rPr>
              <a:t>D</a:t>
            </a:r>
            <a:r>
              <a:rPr lang="en-US" altLang="en-US" sz="1687" dirty="0">
                <a:solidFill>
                  <a:srgbClr val="000000"/>
                </a:solidFill>
                <a:latin typeface="Times New Roman" panose="02020603050405020304" pitchFamily="18" charset="0"/>
                <a:cs typeface="Times New Roman" panose="02020603050405020304" pitchFamily="18" charset="0"/>
              </a:rPr>
              <a:t> must be smaller than l</a:t>
            </a:r>
            <a:r>
              <a:rPr lang="en-US" altLang="en-US" sz="1687" baseline="-25000" dirty="0">
                <a:solidFill>
                  <a:srgbClr val="000000"/>
                </a:solidFill>
                <a:latin typeface="Times New Roman" panose="02020603050405020304" pitchFamily="18" charset="0"/>
                <a:cs typeface="Times New Roman" panose="02020603050405020304" pitchFamily="18" charset="0"/>
              </a:rPr>
              <a:t>p,0</a:t>
            </a:r>
            <a:r>
              <a:rPr lang="en-US" altLang="en-US" sz="1687" dirty="0">
                <a:solidFill>
                  <a:srgbClr val="000000"/>
                </a:solidFill>
                <a:latin typeface="Times New Roman" panose="02020603050405020304" pitchFamily="18" charset="0"/>
                <a:cs typeface="Times New Roman" panose="02020603050405020304" pitchFamily="18" charset="0"/>
              </a:rPr>
              <a:t> for there to be a change in persistence</a:t>
            </a: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The parameter “u” enthalpy of attraction divided by T*entropy of dispersion of charge governs u&gt;1 charge condense; u&lt;1 charges disperse</a:t>
            </a:r>
          </a:p>
        </p:txBody>
      </p:sp>
      <p:pic>
        <p:nvPicPr>
          <p:cNvPr id="604163" name="Picture 10" descr="polyelectrolyte.pdf">
            <a:extLst>
              <a:ext uri="{FF2B5EF4-FFF2-40B4-BE49-F238E27FC236}">
                <a16:creationId xmlns:a16="http://schemas.microsoft.com/office/drawing/2014/main" id="{F4131206-3B1E-5B42-BE5A-CC832D8E6D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569148" y="-330399"/>
            <a:ext cx="1178719" cy="269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71138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5FE22D-6081-0D43-9B4E-A998D035588C}"/>
              </a:ext>
            </a:extLst>
          </p:cNvPr>
          <p:cNvPicPr>
            <a:picLocks noChangeAspect="1"/>
          </p:cNvPicPr>
          <p:nvPr/>
        </p:nvPicPr>
        <p:blipFill>
          <a:blip r:embed="rId2"/>
          <a:stretch>
            <a:fillRect/>
          </a:stretch>
        </p:blipFill>
        <p:spPr>
          <a:xfrm>
            <a:off x="2066342" y="1178250"/>
            <a:ext cx="8039100" cy="1422400"/>
          </a:xfrm>
          <a:prstGeom prst="rect">
            <a:avLst/>
          </a:prstGeom>
        </p:spPr>
      </p:pic>
      <p:pic>
        <p:nvPicPr>
          <p:cNvPr id="5" name="Picture 4">
            <a:extLst>
              <a:ext uri="{FF2B5EF4-FFF2-40B4-BE49-F238E27FC236}">
                <a16:creationId xmlns:a16="http://schemas.microsoft.com/office/drawing/2014/main" id="{F080671F-E297-BC4A-8A9F-61826BCC55C6}"/>
              </a:ext>
            </a:extLst>
          </p:cNvPr>
          <p:cNvPicPr>
            <a:picLocks noChangeAspect="1"/>
          </p:cNvPicPr>
          <p:nvPr/>
        </p:nvPicPr>
        <p:blipFill>
          <a:blip r:embed="rId3"/>
          <a:stretch>
            <a:fillRect/>
          </a:stretch>
        </p:blipFill>
        <p:spPr>
          <a:xfrm>
            <a:off x="2066342" y="3421743"/>
            <a:ext cx="8115300" cy="2540000"/>
          </a:xfrm>
          <a:prstGeom prst="rect">
            <a:avLst/>
          </a:prstGeom>
        </p:spPr>
      </p:pic>
    </p:spTree>
    <p:extLst>
      <p:ext uri="{BB962C8B-B14F-4D97-AF65-F5344CB8AC3E}">
        <p14:creationId xmlns:p14="http://schemas.microsoft.com/office/powerpoint/2010/main" val="23805617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Slide Number Placeholder 3">
            <a:extLst>
              <a:ext uri="{FF2B5EF4-FFF2-40B4-BE49-F238E27FC236}">
                <a16:creationId xmlns:a16="http://schemas.microsoft.com/office/drawing/2014/main" id="{59B1B5D0-0773-744D-9838-A771B4E9510F}"/>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38846BE4-05CB-6348-BEE5-55EE2B1CEEBB}" type="slidenum">
              <a:rPr lang="en-US" altLang="en-US" sz="773">
                <a:ea typeface="ＭＳ Ｐゴシック" panose="020B0600070205080204" pitchFamily="34" charset="-128"/>
              </a:rPr>
              <a:pPr>
                <a:spcBef>
                  <a:spcPct val="0"/>
                </a:spcBef>
                <a:buSzTx/>
                <a:buFontTx/>
                <a:buNone/>
              </a:pPr>
              <a:t>106</a:t>
            </a:fld>
            <a:endParaRPr lang="en-US" altLang="en-US" sz="773">
              <a:ea typeface="ＭＳ Ｐゴシック" panose="020B0600070205080204" pitchFamily="34" charset="-128"/>
            </a:endParaRPr>
          </a:p>
        </p:txBody>
      </p:sp>
      <p:pic>
        <p:nvPicPr>
          <p:cNvPr id="605186" name="Picture 1">
            <a:extLst>
              <a:ext uri="{FF2B5EF4-FFF2-40B4-BE49-F238E27FC236}">
                <a16:creationId xmlns:a16="http://schemas.microsoft.com/office/drawing/2014/main" id="{676249A3-2506-0442-873B-58265C24EB4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4437" y="2464594"/>
            <a:ext cx="1919883" cy="63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187" name="Picture 2">
            <a:extLst>
              <a:ext uri="{FF2B5EF4-FFF2-40B4-BE49-F238E27FC236}">
                <a16:creationId xmlns:a16="http://schemas.microsoft.com/office/drawing/2014/main" id="{9ED23CC8-1AD9-5143-B85D-F96183A605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35078" y="535781"/>
            <a:ext cx="3464719" cy="188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188" name="Picture 5">
            <a:extLst>
              <a:ext uri="{FF2B5EF4-FFF2-40B4-BE49-F238E27FC236}">
                <a16:creationId xmlns:a16="http://schemas.microsoft.com/office/drawing/2014/main" id="{B1C8D5CD-368E-0043-AFA5-8A5D6CC29B0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7219" y="3607594"/>
            <a:ext cx="3393281" cy="62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189" name="Picture 8">
            <a:extLst>
              <a:ext uri="{FF2B5EF4-FFF2-40B4-BE49-F238E27FC236}">
                <a16:creationId xmlns:a16="http://schemas.microsoft.com/office/drawing/2014/main" id="{56ACCC8F-228F-C04F-8678-1884B3DE828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72571" y="3187899"/>
            <a:ext cx="3446859"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5190" name="TextBox 6">
            <a:extLst>
              <a:ext uri="{FF2B5EF4-FFF2-40B4-BE49-F238E27FC236}">
                <a16:creationId xmlns:a16="http://schemas.microsoft.com/office/drawing/2014/main" id="{CD43C767-8D88-9A40-ACBE-EC1808213A15}"/>
              </a:ext>
            </a:extLst>
          </p:cNvPr>
          <p:cNvSpPr txBox="1">
            <a:spLocks noChangeArrowheads="1"/>
          </p:cNvSpPr>
          <p:nvPr/>
        </p:nvSpPr>
        <p:spPr bwMode="auto">
          <a:xfrm>
            <a:off x="4830217" y="4768454"/>
            <a:ext cx="2103461" cy="24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984">
                <a:solidFill>
                  <a:srgbClr val="000000"/>
                </a:solidFill>
                <a:hlinkClick r:id="rId6" action="ppaction://hlinkfile"/>
              </a:rPr>
              <a:t>Dobrynin AV </a:t>
            </a:r>
            <a:r>
              <a:rPr lang="en-US" altLang="en-US" sz="984" i="1">
                <a:solidFill>
                  <a:srgbClr val="000000"/>
                </a:solidFill>
                <a:hlinkClick r:id="rId6" action="ppaction://hlinkfile"/>
              </a:rPr>
              <a:t>Macro.</a:t>
            </a:r>
            <a:r>
              <a:rPr lang="en-US" altLang="en-US" sz="984">
                <a:solidFill>
                  <a:srgbClr val="000000"/>
                </a:solidFill>
                <a:hlinkClick r:id="rId6" action="ppaction://hlinkfile"/>
              </a:rPr>
              <a:t> </a:t>
            </a:r>
            <a:r>
              <a:rPr lang="en-US" altLang="en-US" sz="984" b="1">
                <a:solidFill>
                  <a:srgbClr val="000000"/>
                </a:solidFill>
                <a:hlinkClick r:id="rId6" action="ppaction://hlinkfile"/>
              </a:rPr>
              <a:t>38</a:t>
            </a:r>
            <a:r>
              <a:rPr lang="en-US" altLang="en-US" sz="984">
                <a:solidFill>
                  <a:srgbClr val="000000"/>
                </a:solidFill>
                <a:hlinkClick r:id="rId6" action="ppaction://hlinkfile"/>
              </a:rPr>
              <a:t> 9304 (2005) </a:t>
            </a:r>
            <a:endParaRPr lang="en-US" altLang="en-US" sz="984">
              <a:solidFill>
                <a:srgbClr val="000000"/>
              </a:solidFill>
            </a:endParaRPr>
          </a:p>
        </p:txBody>
      </p:sp>
    </p:spTree>
    <p:extLst>
      <p:ext uri="{BB962C8B-B14F-4D97-AF65-F5344CB8AC3E}">
        <p14:creationId xmlns:p14="http://schemas.microsoft.com/office/powerpoint/2010/main" val="5771020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99EAF-72AB-F840-8AF9-221FAD134B79}"/>
              </a:ext>
            </a:extLst>
          </p:cNvPr>
          <p:cNvSpPr>
            <a:spLocks noGrp="1"/>
          </p:cNvSpPr>
          <p:nvPr>
            <p:ph type="title"/>
          </p:nvPr>
        </p:nvSpPr>
        <p:spPr>
          <a:xfrm>
            <a:off x="2178214" y="1065667"/>
            <a:ext cx="7840266" cy="1294805"/>
          </a:xfrm>
        </p:spPr>
        <p:txBody>
          <a:bodyPr>
            <a:normAutofit fontScale="90000"/>
          </a:bodyPr>
          <a:lstStyle/>
          <a:p>
            <a:pPr>
              <a:defRPr/>
            </a:pPr>
            <a:r>
              <a:rPr lang="en-US" b="1" dirty="0">
                <a:latin typeface="Times New Roman" panose="02020603050405020304" pitchFamily="18" charset="0"/>
                <a:cs typeface="Times New Roman" panose="02020603050405020304" pitchFamily="18" charset="0"/>
                <a:sym typeface="Gill Sans" charset="0"/>
              </a:rPr>
              <a:t>Other measures of Local Structure</a:t>
            </a:r>
          </a:p>
        </p:txBody>
      </p:sp>
      <p:sp>
        <p:nvSpPr>
          <p:cNvPr id="4" name="Slide Number Placeholder 3">
            <a:extLst>
              <a:ext uri="{FF2B5EF4-FFF2-40B4-BE49-F238E27FC236}">
                <a16:creationId xmlns:a16="http://schemas.microsoft.com/office/drawing/2014/main" id="{680A444D-1F14-7347-B3D1-9AEC2180326B}"/>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C4C75E57-AB63-144B-927D-DB2231E8FACD}" type="slidenum">
              <a:rPr lang="en-US" altLang="en-US" sz="773">
                <a:solidFill>
                  <a:schemeClr val="tx1"/>
                </a:solidFill>
                <a:ea typeface="ＭＳ Ｐゴシック" panose="020B0600070205080204" pitchFamily="34" charset="-128"/>
              </a:rPr>
              <a:pPr eaLnBrk="1" hangingPunct="1"/>
              <a:t>107</a:t>
            </a:fld>
            <a:endParaRPr lang="en-US" altLang="en-US" sz="773">
              <a:solidFill>
                <a:schemeClr val="tx1"/>
              </a:solidFill>
              <a:ea typeface="ＭＳ Ｐゴシック" panose="020B0600070205080204" pitchFamily="34" charset="-128"/>
            </a:endParaRPr>
          </a:p>
        </p:txBody>
      </p:sp>
      <p:sp>
        <p:nvSpPr>
          <p:cNvPr id="606211" name="TextBox 2">
            <a:extLst>
              <a:ext uri="{FF2B5EF4-FFF2-40B4-BE49-F238E27FC236}">
                <a16:creationId xmlns:a16="http://schemas.microsoft.com/office/drawing/2014/main" id="{86B85E7A-03EE-634A-BC2C-089683D33F08}"/>
              </a:ext>
            </a:extLst>
          </p:cNvPr>
          <p:cNvSpPr txBox="1">
            <a:spLocks noChangeArrowheads="1"/>
          </p:cNvSpPr>
          <p:nvPr/>
        </p:nvSpPr>
        <p:spPr bwMode="auto">
          <a:xfrm>
            <a:off x="2583570" y="2967965"/>
            <a:ext cx="7029553" cy="139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dirty="0">
                <a:latin typeface="Times New Roman" panose="02020603050405020304" pitchFamily="18" charset="0"/>
                <a:cs typeface="Times New Roman" panose="02020603050405020304" pitchFamily="18" charset="0"/>
              </a:rPr>
              <a:t>Kuhn Length, Persistence Length:  Static measure of step size</a:t>
            </a:r>
          </a:p>
          <a:p>
            <a:pPr algn="l" eaLnBrk="1" hangingPunct="1"/>
            <a:endParaRPr lang="en-US" altLang="en-US" sz="1687" dirty="0">
              <a:latin typeface="Times New Roman" panose="02020603050405020304" pitchFamily="18" charset="0"/>
              <a:cs typeface="Times New Roman" panose="02020603050405020304" pitchFamily="18" charset="0"/>
            </a:endParaRPr>
          </a:p>
          <a:p>
            <a:pPr algn="l" eaLnBrk="1" hangingPunct="1"/>
            <a:r>
              <a:rPr lang="en-US" altLang="en-US" sz="1687" dirty="0">
                <a:latin typeface="Times New Roman" panose="02020603050405020304" pitchFamily="18" charset="0"/>
                <a:cs typeface="Times New Roman" panose="02020603050405020304" pitchFamily="18" charset="0"/>
              </a:rPr>
              <a:t>Tube Diameter:  Dynamic measure of chain lateral size</a:t>
            </a:r>
          </a:p>
          <a:p>
            <a:pPr algn="l" eaLnBrk="1" hangingPunct="1"/>
            <a:endParaRPr lang="en-US" altLang="en-US" sz="1687" dirty="0">
              <a:latin typeface="Times New Roman" panose="02020603050405020304" pitchFamily="18" charset="0"/>
              <a:cs typeface="Times New Roman" panose="02020603050405020304" pitchFamily="18" charset="0"/>
            </a:endParaRPr>
          </a:p>
          <a:p>
            <a:pPr algn="l" eaLnBrk="1" hangingPunct="1"/>
            <a:r>
              <a:rPr lang="en-US" altLang="en-US" sz="1687" dirty="0">
                <a:latin typeface="Times New Roman" panose="02020603050405020304" pitchFamily="18" charset="0"/>
                <a:cs typeface="Times New Roman" panose="02020603050405020304" pitchFamily="18" charset="0"/>
              </a:rPr>
              <a:t>Packing Length:  Combination of static and dynamic measure of local structure</a:t>
            </a:r>
          </a:p>
        </p:txBody>
      </p:sp>
    </p:spTree>
    <p:extLst>
      <p:ext uri="{BB962C8B-B14F-4D97-AF65-F5344CB8AC3E}">
        <p14:creationId xmlns:p14="http://schemas.microsoft.com/office/powerpoint/2010/main" val="24044575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F049B410-FDE1-9C40-965D-1D16927D1FAF}"/>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A3981BFB-721C-D74F-81F3-6C640374D3B8}" type="slidenum">
              <a:rPr lang="en-US" altLang="en-US" sz="773">
                <a:solidFill>
                  <a:schemeClr val="tx1"/>
                </a:solidFill>
                <a:ea typeface="ＭＳ Ｐゴシック" panose="020B0600070205080204" pitchFamily="34" charset="-128"/>
              </a:rPr>
              <a:pPr eaLnBrk="1" hangingPunct="1"/>
              <a:t>108</a:t>
            </a:fld>
            <a:endParaRPr lang="en-US" altLang="en-US" sz="773">
              <a:solidFill>
                <a:schemeClr val="tx1"/>
              </a:solidFill>
              <a:ea typeface="ＭＳ Ｐゴシック" panose="020B0600070205080204" pitchFamily="34" charset="-128"/>
            </a:endParaRPr>
          </a:p>
        </p:txBody>
      </p:sp>
      <p:sp>
        <p:nvSpPr>
          <p:cNvPr id="607234" name="Rectangle 1">
            <a:extLst>
              <a:ext uri="{FF2B5EF4-FFF2-40B4-BE49-F238E27FC236}">
                <a16:creationId xmlns:a16="http://schemas.microsoft.com/office/drawing/2014/main" id="{CFEB3730-D17C-CF40-8E4F-BFAE7BB6EB3A}"/>
              </a:ext>
            </a:extLst>
          </p:cNvPr>
          <p:cNvSpPr>
            <a:spLocks/>
          </p:cNvSpPr>
          <p:nvPr/>
        </p:nvSpPr>
        <p:spPr bwMode="auto">
          <a:xfrm>
            <a:off x="4125888" y="6459201"/>
            <a:ext cx="3914533" cy="11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773" u="sng">
                <a:solidFill>
                  <a:schemeClr val="tx1"/>
                </a:solidFill>
                <a:ea typeface="ＭＳ Ｐゴシック" panose="020B0600070205080204" pitchFamily="34" charset="-128"/>
                <a:hlinkClick r:id="rId2"/>
              </a:rPr>
              <a:t>http://www.eng.uc.edu/~gbeaucag/Classes/MorphologyofComplexMaterials/SukumaranScience.pdf</a:t>
            </a:r>
            <a:endParaRPr lang="en-US" altLang="en-US" sz="773" u="sng">
              <a:solidFill>
                <a:schemeClr val="tx1"/>
              </a:solidFill>
              <a:ea typeface="ＭＳ Ｐゴシック" panose="020B0600070205080204" pitchFamily="34" charset="-128"/>
            </a:endParaRPr>
          </a:p>
        </p:txBody>
      </p:sp>
      <p:sp>
        <p:nvSpPr>
          <p:cNvPr id="607235" name="Rectangle 2">
            <a:extLst>
              <a:ext uri="{FF2B5EF4-FFF2-40B4-BE49-F238E27FC236}">
                <a16:creationId xmlns:a16="http://schemas.microsoft.com/office/drawing/2014/main" id="{A177879D-6E98-2143-8434-7F53138ABE36}"/>
              </a:ext>
            </a:extLst>
          </p:cNvPr>
          <p:cNvSpPr>
            <a:spLocks/>
          </p:cNvSpPr>
          <p:nvPr/>
        </p:nvSpPr>
        <p:spPr bwMode="auto">
          <a:xfrm>
            <a:off x="2060898" y="1053703"/>
            <a:ext cx="8063508" cy="180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Chain dynamics in the melt can be described by a small set of </a:t>
            </a:r>
            <a:r>
              <a:rPr lang="ja-JP"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ja-JP" sz="1687" dirty="0">
                <a:solidFill>
                  <a:schemeClr val="tx1"/>
                </a:solidFill>
                <a:latin typeface="Times New Roman" panose="02020603050405020304" pitchFamily="18" charset="0"/>
                <a:cs typeface="Times New Roman" panose="02020603050405020304" pitchFamily="18" charset="0"/>
              </a:rPr>
              <a:t>physically motivated, material-specific parameters</a:t>
            </a:r>
            <a:r>
              <a:rPr lang="ja-JP"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ja-JP" sz="1687" dirty="0">
                <a:solidFill>
                  <a:schemeClr val="tx1"/>
                </a:solidFill>
                <a:latin typeface="Times New Roman" panose="02020603050405020304" pitchFamily="18" charset="0"/>
                <a:cs typeface="Times New Roman" panose="02020603050405020304" pitchFamily="18" charset="0"/>
              </a:rPr>
              <a:t> </a:t>
            </a:r>
          </a:p>
          <a:p>
            <a:pPr eaLnBrk="1" hangingPunct="1"/>
            <a:endParaRPr lang="en-US" altLang="en-US" sz="1687" dirty="0">
              <a:solidFill>
                <a:schemeClr val="tx1"/>
              </a:solidFill>
              <a:latin typeface="Times New Roman" panose="02020603050405020304" pitchFamily="18" charset="0"/>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Tube Diameter </a:t>
            </a:r>
            <a:r>
              <a:rPr lang="en-US" altLang="en-US" sz="1687" i="1" dirty="0">
                <a:solidFill>
                  <a:schemeClr val="tx1"/>
                </a:solidFill>
                <a:latin typeface="Times New Roman" panose="02020603050405020304" pitchFamily="18" charset="0"/>
                <a:cs typeface="Times New Roman" panose="02020603050405020304" pitchFamily="18" charset="0"/>
              </a:rPr>
              <a:t>d</a:t>
            </a:r>
            <a:r>
              <a:rPr lang="en-US" altLang="en-US" sz="1687" baseline="-25000" dirty="0">
                <a:solidFill>
                  <a:schemeClr val="tx1"/>
                </a:solidFill>
                <a:latin typeface="Times New Roman" panose="02020603050405020304" pitchFamily="18" charset="0"/>
                <a:cs typeface="Times New Roman" panose="02020603050405020304" pitchFamily="18" charset="0"/>
              </a:rPr>
              <a:t>T</a:t>
            </a: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Kuhn Length </a:t>
            </a:r>
            <a:r>
              <a:rPr lang="en-US" altLang="en-US" sz="1687" i="1" dirty="0" err="1">
                <a:solidFill>
                  <a:schemeClr val="tx1"/>
                </a:solidFill>
                <a:latin typeface="Times New Roman" panose="02020603050405020304" pitchFamily="18" charset="0"/>
                <a:cs typeface="Times New Roman" panose="02020603050405020304" pitchFamily="18" charset="0"/>
              </a:rPr>
              <a:t>l</a:t>
            </a:r>
            <a:r>
              <a:rPr lang="en-US" altLang="en-US" sz="1687" baseline="-6000" dirty="0" err="1">
                <a:solidFill>
                  <a:schemeClr val="tx1"/>
                </a:solidFill>
                <a:latin typeface="Times New Roman" panose="02020603050405020304" pitchFamily="18" charset="0"/>
                <a:cs typeface="Times New Roman" panose="02020603050405020304" pitchFamily="18" charset="0"/>
              </a:rPr>
              <a:t>K</a:t>
            </a:r>
            <a:endParaRPr lang="en-US" altLang="en-US" sz="1687" dirty="0">
              <a:solidFill>
                <a:schemeClr val="tx1"/>
              </a:solidFill>
              <a:latin typeface="Times New Roman" panose="02020603050405020304" pitchFamily="18" charset="0"/>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Packing Length </a:t>
            </a:r>
            <a:r>
              <a:rPr lang="en-US" altLang="en-US" sz="1687" i="1" dirty="0">
                <a:solidFill>
                  <a:schemeClr val="tx1"/>
                </a:solidFill>
                <a:latin typeface="Times New Roman" panose="02020603050405020304" pitchFamily="18" charset="0"/>
                <a:cs typeface="Times New Roman" panose="02020603050405020304" pitchFamily="18" charset="0"/>
              </a:rPr>
              <a:t>p</a:t>
            </a:r>
          </a:p>
          <a:p>
            <a:pPr eaLnBrk="1" hangingPunct="1"/>
            <a:endParaRPr lang="en-US" altLang="en-US" sz="1687" dirty="0">
              <a:solidFill>
                <a:schemeClr val="tx1"/>
              </a:solidFill>
              <a:latin typeface="Times New Roman" panose="02020603050405020304" pitchFamily="18" charset="0"/>
              <a:cs typeface="Times New Roman" panose="02020603050405020304" pitchFamily="18" charset="0"/>
            </a:endParaRPr>
          </a:p>
        </p:txBody>
      </p:sp>
      <p:sp>
        <p:nvSpPr>
          <p:cNvPr id="607236" name="Rectangle 3">
            <a:extLst>
              <a:ext uri="{FF2B5EF4-FFF2-40B4-BE49-F238E27FC236}">
                <a16:creationId xmlns:a16="http://schemas.microsoft.com/office/drawing/2014/main" id="{2C58DFFD-5C02-5446-8AB7-497929342F4C}"/>
              </a:ext>
            </a:extLst>
          </p:cNvPr>
          <p:cNvSpPr>
            <a:spLocks/>
          </p:cNvSpPr>
          <p:nvPr/>
        </p:nvSpPr>
        <p:spPr bwMode="auto">
          <a:xfrm>
            <a:off x="3740461" y="247419"/>
            <a:ext cx="46853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Packing Length and Tube Diameter</a:t>
            </a:r>
          </a:p>
        </p:txBody>
      </p:sp>
      <p:pic>
        <p:nvPicPr>
          <p:cNvPr id="607237" name="Picture 4">
            <a:extLst>
              <a:ext uri="{FF2B5EF4-FFF2-40B4-BE49-F238E27FC236}">
                <a16:creationId xmlns:a16="http://schemas.microsoft.com/office/drawing/2014/main" id="{83547446-DC6B-1B4D-A181-5B015D232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0107" y="3098602"/>
            <a:ext cx="5006206" cy="2455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7238" name="TextBox 1">
            <a:extLst>
              <a:ext uri="{FF2B5EF4-FFF2-40B4-BE49-F238E27FC236}">
                <a16:creationId xmlns:a16="http://schemas.microsoft.com/office/drawing/2014/main" id="{B3E7B9B6-E408-B04F-9883-342A47A9A71F}"/>
              </a:ext>
            </a:extLst>
          </p:cNvPr>
          <p:cNvSpPr txBox="1">
            <a:spLocks noChangeArrowheads="1"/>
          </p:cNvSpPr>
          <p:nvPr/>
        </p:nvSpPr>
        <p:spPr bwMode="auto">
          <a:xfrm>
            <a:off x="6203156" y="5572126"/>
            <a:ext cx="2747868"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125" dirty="0">
                <a:hlinkClick r:id="rId4"/>
              </a:rPr>
              <a:t>Larson Review of Tube Model for Rheology</a:t>
            </a:r>
            <a:endParaRPr lang="en-US" altLang="en-US" sz="1125" dirty="0"/>
          </a:p>
        </p:txBody>
      </p:sp>
    </p:spTree>
    <p:extLst>
      <p:ext uri="{BB962C8B-B14F-4D97-AF65-F5344CB8AC3E}">
        <p14:creationId xmlns:p14="http://schemas.microsoft.com/office/powerpoint/2010/main" val="14975472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0CFD04-9080-B54A-A882-9879A9B4067E}"/>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6837A2FE-B811-DB4D-804F-622897FB9859}" type="slidenum">
              <a:rPr lang="en-US" altLang="en-US" sz="773">
                <a:solidFill>
                  <a:schemeClr val="tx1"/>
                </a:solidFill>
                <a:ea typeface="ＭＳ Ｐゴシック" panose="020B0600070205080204" pitchFamily="34" charset="-128"/>
              </a:rPr>
              <a:pPr eaLnBrk="1" hangingPunct="1"/>
              <a:t>109</a:t>
            </a:fld>
            <a:endParaRPr lang="en-US" altLang="en-US" sz="773">
              <a:solidFill>
                <a:schemeClr val="tx1"/>
              </a:solidFill>
              <a:ea typeface="ＭＳ Ｐゴシック" panose="020B0600070205080204" pitchFamily="34" charset="-128"/>
            </a:endParaRPr>
          </a:p>
        </p:txBody>
      </p:sp>
      <p:pic>
        <p:nvPicPr>
          <p:cNvPr id="2" name="Picture 1">
            <a:extLst>
              <a:ext uri="{FF2B5EF4-FFF2-40B4-BE49-F238E27FC236}">
                <a16:creationId xmlns:a16="http://schemas.microsoft.com/office/drawing/2014/main" id="{95ACD51E-C401-B14D-8BD0-AD469C897286}"/>
              </a:ext>
            </a:extLst>
          </p:cNvPr>
          <p:cNvPicPr>
            <a:picLocks noChangeAspect="1"/>
          </p:cNvPicPr>
          <p:nvPr/>
        </p:nvPicPr>
        <p:blipFill>
          <a:blip r:embed="rId2"/>
          <a:stretch>
            <a:fillRect/>
          </a:stretch>
        </p:blipFill>
        <p:spPr>
          <a:xfrm>
            <a:off x="3009900" y="0"/>
            <a:ext cx="6172200" cy="6858000"/>
          </a:xfrm>
          <a:prstGeom prst="rect">
            <a:avLst/>
          </a:prstGeom>
        </p:spPr>
      </p:pic>
      <p:sp>
        <p:nvSpPr>
          <p:cNvPr id="6" name="TextBox 1">
            <a:extLst>
              <a:ext uri="{FF2B5EF4-FFF2-40B4-BE49-F238E27FC236}">
                <a16:creationId xmlns:a16="http://schemas.microsoft.com/office/drawing/2014/main" id="{589AE7DD-9CA3-D043-BF28-0AD291B67FFE}"/>
              </a:ext>
            </a:extLst>
          </p:cNvPr>
          <p:cNvSpPr txBox="1">
            <a:spLocks noChangeArrowheads="1"/>
          </p:cNvSpPr>
          <p:nvPr/>
        </p:nvSpPr>
        <p:spPr bwMode="auto">
          <a:xfrm>
            <a:off x="122396" y="5537836"/>
            <a:ext cx="2747868"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125" dirty="0">
                <a:hlinkClick r:id="rId3"/>
              </a:rPr>
              <a:t>Larson Review of Tube Model for Rheology</a:t>
            </a:r>
            <a:endParaRPr lang="en-US" altLang="en-US" sz="1125" dirty="0"/>
          </a:p>
        </p:txBody>
      </p:sp>
    </p:spTree>
    <p:extLst>
      <p:ext uri="{BB962C8B-B14F-4D97-AF65-F5344CB8AC3E}">
        <p14:creationId xmlns:p14="http://schemas.microsoft.com/office/powerpoint/2010/main" val="3844185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E8FBC7A8-A4C3-DE45-92A2-726BCF0D6746}"/>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B443B813-4A09-AC4E-B372-D6A9046C4DF0}" type="slidenum">
              <a:rPr lang="en-US" altLang="en-US" sz="773">
                <a:solidFill>
                  <a:schemeClr val="tx1"/>
                </a:solidFill>
                <a:ea typeface="ＭＳ Ｐゴシック" panose="020B0600070205080204" pitchFamily="34" charset="-128"/>
              </a:rPr>
              <a:pPr eaLnBrk="1" hangingPunct="1"/>
              <a:t>11</a:t>
            </a:fld>
            <a:endParaRPr lang="en-US" altLang="en-US" sz="773">
              <a:solidFill>
                <a:schemeClr val="tx1"/>
              </a:solidFill>
              <a:ea typeface="ＭＳ Ｐゴシック" panose="020B0600070205080204" pitchFamily="34" charset="-128"/>
            </a:endParaRPr>
          </a:p>
        </p:txBody>
      </p:sp>
      <p:sp>
        <p:nvSpPr>
          <p:cNvPr id="536578" name="Rectangle 1">
            <a:extLst>
              <a:ext uri="{FF2B5EF4-FFF2-40B4-BE49-F238E27FC236}">
                <a16:creationId xmlns:a16="http://schemas.microsoft.com/office/drawing/2014/main" id="{06B266EF-AEC3-F340-AC44-9033B1B92336}"/>
              </a:ext>
            </a:extLst>
          </p:cNvPr>
          <p:cNvSpPr>
            <a:spLocks/>
          </p:cNvSpPr>
          <p:nvPr/>
        </p:nvSpPr>
        <p:spPr bwMode="auto">
          <a:xfrm>
            <a:off x="5503293" y="375274"/>
            <a:ext cx="102310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ea typeface="ＭＳ Ｐゴシック" panose="020B0600070205080204" pitchFamily="34" charset="-128"/>
              </a:rPr>
              <a:t>Polymers</a:t>
            </a:r>
          </a:p>
        </p:txBody>
      </p:sp>
      <p:pic>
        <p:nvPicPr>
          <p:cNvPr id="536585" name="Picture 1">
            <a:extLst>
              <a:ext uri="{FF2B5EF4-FFF2-40B4-BE49-F238E27FC236}">
                <a16:creationId xmlns:a16="http://schemas.microsoft.com/office/drawing/2014/main" id="{D6544732-06AE-5B43-A1EE-607DDC0996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1093" y="1573898"/>
            <a:ext cx="3804047" cy="374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a:extLst>
              <a:ext uri="{FF2B5EF4-FFF2-40B4-BE49-F238E27FC236}">
                <a16:creationId xmlns:a16="http://schemas.microsoft.com/office/drawing/2014/main" id="{42A1B63C-E34F-8340-B9D6-C07A224F0A8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8336" y="1357728"/>
            <a:ext cx="6703664" cy="46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3">
            <a:extLst>
              <a:ext uri="{FF2B5EF4-FFF2-40B4-BE49-F238E27FC236}">
                <a16:creationId xmlns:a16="http://schemas.microsoft.com/office/drawing/2014/main" id="{D3152F12-2D7D-044E-A92C-3D50DB29D6EB}"/>
              </a:ext>
            </a:extLst>
          </p:cNvPr>
          <p:cNvSpPr txBox="1">
            <a:spLocks noChangeArrowheads="1"/>
          </p:cNvSpPr>
          <p:nvPr/>
        </p:nvSpPr>
        <p:spPr bwMode="auto">
          <a:xfrm>
            <a:off x="6429440" y="4168812"/>
            <a:ext cx="1312419" cy="677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984" dirty="0"/>
              <a:t>Newtonian Bulk Flow</a:t>
            </a:r>
          </a:p>
        </p:txBody>
      </p:sp>
      <p:sp>
        <p:nvSpPr>
          <p:cNvPr id="13" name="TextBox 6">
            <a:extLst>
              <a:ext uri="{FF2B5EF4-FFF2-40B4-BE49-F238E27FC236}">
                <a16:creationId xmlns:a16="http://schemas.microsoft.com/office/drawing/2014/main" id="{73A1835D-FDAE-3D42-B4C4-FBEBC8683149}"/>
              </a:ext>
            </a:extLst>
          </p:cNvPr>
          <p:cNvSpPr txBox="1">
            <a:spLocks noChangeArrowheads="1"/>
          </p:cNvSpPr>
          <p:nvPr/>
        </p:nvSpPr>
        <p:spPr bwMode="auto">
          <a:xfrm>
            <a:off x="7606295" y="2697232"/>
            <a:ext cx="1672417" cy="93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984" dirty="0"/>
              <a:t>Mesh or</a:t>
            </a:r>
          </a:p>
          <a:p>
            <a:pPr eaLnBrk="1" hangingPunct="1"/>
            <a:r>
              <a:rPr lang="en-US" altLang="en-US" sz="984" dirty="0"/>
              <a:t>Entanglement </a:t>
            </a:r>
          </a:p>
          <a:p>
            <a:pPr eaLnBrk="1" hangingPunct="1"/>
            <a:r>
              <a:rPr lang="en-US" altLang="en-US" sz="984" dirty="0"/>
              <a:t>Size</a:t>
            </a:r>
          </a:p>
        </p:txBody>
      </p:sp>
      <p:sp>
        <p:nvSpPr>
          <p:cNvPr id="14" name="TextBox 7">
            <a:extLst>
              <a:ext uri="{FF2B5EF4-FFF2-40B4-BE49-F238E27FC236}">
                <a16:creationId xmlns:a16="http://schemas.microsoft.com/office/drawing/2014/main" id="{5F7871A3-9DCB-A543-9B00-463B7AF0E302}"/>
              </a:ext>
            </a:extLst>
          </p:cNvPr>
          <p:cNvSpPr txBox="1">
            <a:spLocks noChangeArrowheads="1"/>
          </p:cNvSpPr>
          <p:nvPr/>
        </p:nvSpPr>
        <p:spPr bwMode="auto">
          <a:xfrm>
            <a:off x="8675637" y="2478394"/>
            <a:ext cx="1679742" cy="93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984" dirty="0"/>
              <a:t>Power Law Fluid/Rubbery Plateau</a:t>
            </a:r>
          </a:p>
        </p:txBody>
      </p:sp>
      <p:sp>
        <p:nvSpPr>
          <p:cNvPr id="15" name="TextBox 8">
            <a:extLst>
              <a:ext uri="{FF2B5EF4-FFF2-40B4-BE49-F238E27FC236}">
                <a16:creationId xmlns:a16="http://schemas.microsoft.com/office/drawing/2014/main" id="{1329A84D-8D03-4A4E-9905-6A35D5777420}"/>
              </a:ext>
            </a:extLst>
          </p:cNvPr>
          <p:cNvSpPr txBox="1">
            <a:spLocks noChangeArrowheads="1"/>
          </p:cNvSpPr>
          <p:nvPr/>
        </p:nvSpPr>
        <p:spPr bwMode="auto">
          <a:xfrm>
            <a:off x="10355379" y="2827024"/>
            <a:ext cx="1010141" cy="677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984"/>
              <a:t>Kuhn Length</a:t>
            </a:r>
          </a:p>
        </p:txBody>
      </p:sp>
      <p:sp>
        <p:nvSpPr>
          <p:cNvPr id="16" name="TextBox 9">
            <a:extLst>
              <a:ext uri="{FF2B5EF4-FFF2-40B4-BE49-F238E27FC236}">
                <a16:creationId xmlns:a16="http://schemas.microsoft.com/office/drawing/2014/main" id="{F8F24117-B604-F541-8E25-DAD1D6BFF2E5}"/>
              </a:ext>
            </a:extLst>
          </p:cNvPr>
          <p:cNvSpPr txBox="1">
            <a:spLocks noChangeArrowheads="1"/>
          </p:cNvSpPr>
          <p:nvPr/>
        </p:nvSpPr>
        <p:spPr bwMode="auto">
          <a:xfrm>
            <a:off x="10814533" y="1541390"/>
            <a:ext cx="1312419" cy="93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984"/>
              <a:t>Local Molecular Dynamics</a:t>
            </a:r>
          </a:p>
        </p:txBody>
      </p:sp>
    </p:spTree>
    <p:extLst>
      <p:ext uri="{BB962C8B-B14F-4D97-AF65-F5344CB8AC3E}">
        <p14:creationId xmlns:p14="http://schemas.microsoft.com/office/powerpoint/2010/main" val="55054984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7F914F1C-DC6E-9E48-9E84-267656DCB8A0}"/>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E77F6AC6-9B38-A648-B4A8-4B41DACA4C88}" type="slidenum">
              <a:rPr lang="en-US" altLang="en-US" sz="773">
                <a:solidFill>
                  <a:schemeClr val="tx1"/>
                </a:solidFill>
                <a:ea typeface="ＭＳ Ｐゴシック" panose="020B0600070205080204" pitchFamily="34" charset="-128"/>
              </a:rPr>
              <a:pPr eaLnBrk="1" hangingPunct="1"/>
              <a:t>110</a:t>
            </a:fld>
            <a:endParaRPr lang="en-US" altLang="en-US" sz="773">
              <a:solidFill>
                <a:schemeClr val="tx1"/>
              </a:solidFill>
              <a:ea typeface="ＭＳ Ｐゴシック" panose="020B0600070205080204" pitchFamily="34" charset="-128"/>
            </a:endParaRPr>
          </a:p>
        </p:txBody>
      </p:sp>
      <p:pic>
        <p:nvPicPr>
          <p:cNvPr id="608258" name="Picture 1">
            <a:extLst>
              <a:ext uri="{FF2B5EF4-FFF2-40B4-BE49-F238E27FC236}">
                <a16:creationId xmlns:a16="http://schemas.microsoft.com/office/drawing/2014/main" id="{9916E828-894E-474C-B621-54304CD64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7344" y="187523"/>
            <a:ext cx="3187898"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8259" name="Picture 2">
            <a:extLst>
              <a:ext uri="{FF2B5EF4-FFF2-40B4-BE49-F238E27FC236}">
                <a16:creationId xmlns:a16="http://schemas.microsoft.com/office/drawing/2014/main" id="{9E0D8EBD-88FC-5B4F-AF6C-85205EC4A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976" y="2044899"/>
            <a:ext cx="3152180" cy="4652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8260" name="Rectangle 3">
            <a:extLst>
              <a:ext uri="{FF2B5EF4-FFF2-40B4-BE49-F238E27FC236}">
                <a16:creationId xmlns:a16="http://schemas.microsoft.com/office/drawing/2014/main" id="{A3C8FD01-1053-4A41-AC27-DFF3086EFB15}"/>
              </a:ext>
            </a:extLst>
          </p:cNvPr>
          <p:cNvSpPr>
            <a:spLocks/>
          </p:cNvSpPr>
          <p:nvPr/>
        </p:nvSpPr>
        <p:spPr bwMode="auto">
          <a:xfrm>
            <a:off x="5631656" y="2375297"/>
            <a:ext cx="4411266" cy="55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Quasi-elastic neutron scattering data demonstrating the existence of the tube</a:t>
            </a:r>
          </a:p>
        </p:txBody>
      </p:sp>
      <p:sp>
        <p:nvSpPr>
          <p:cNvPr id="608261" name="Rectangle 4">
            <a:extLst>
              <a:ext uri="{FF2B5EF4-FFF2-40B4-BE49-F238E27FC236}">
                <a16:creationId xmlns:a16="http://schemas.microsoft.com/office/drawing/2014/main" id="{E30F298F-4B3F-894E-9FD5-EC81766ABAFE}"/>
              </a:ext>
            </a:extLst>
          </p:cNvPr>
          <p:cNvSpPr>
            <a:spLocks/>
          </p:cNvSpPr>
          <p:nvPr/>
        </p:nvSpPr>
        <p:spPr bwMode="auto">
          <a:xfrm>
            <a:off x="5195218" y="3466868"/>
            <a:ext cx="5193666" cy="181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Unconstrained motion =&gt; S(q) goes to 0 at very long times</a:t>
            </a:r>
          </a:p>
          <a:p>
            <a:pPr eaLnBrk="1" hangingPunct="1"/>
            <a:endPar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Each curve is for a different q = 1/size</a:t>
            </a:r>
          </a:p>
          <a:p>
            <a:pPr eaLnBrk="1" hangingPunct="1"/>
            <a:endPar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small size there are less constraints (within the tube)</a:t>
            </a:r>
          </a:p>
          <a:p>
            <a:pPr eaLnBrk="1" hangingPunct="1"/>
            <a:endPar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large sizes there is substantial constraint (the tube)</a:t>
            </a:r>
          </a:p>
        </p:txBody>
      </p:sp>
      <p:sp>
        <p:nvSpPr>
          <p:cNvPr id="608262" name="Rectangle 5">
            <a:extLst>
              <a:ext uri="{FF2B5EF4-FFF2-40B4-BE49-F238E27FC236}">
                <a16:creationId xmlns:a16="http://schemas.microsoft.com/office/drawing/2014/main" id="{323103D8-CDE1-4947-93F8-C387D0B60694}"/>
              </a:ext>
            </a:extLst>
          </p:cNvPr>
          <p:cNvSpPr>
            <a:spLocks/>
          </p:cNvSpPr>
          <p:nvPr/>
        </p:nvSpPr>
        <p:spPr bwMode="auto">
          <a:xfrm>
            <a:off x="6177484" y="5486300"/>
            <a:ext cx="3032369" cy="77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By extrapolation to high times </a:t>
            </a:r>
          </a:p>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 size for the tube can be obtained</a:t>
            </a:r>
          </a:p>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d</a:t>
            </a:r>
            <a:r>
              <a:rPr lang="en-US" altLang="en-US" sz="1687" baseline="-6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a:t>
            </a:r>
          </a:p>
        </p:txBody>
      </p:sp>
      <p:pic>
        <p:nvPicPr>
          <p:cNvPr id="608263" name="Picture 1">
            <a:extLst>
              <a:ext uri="{FF2B5EF4-FFF2-40B4-BE49-F238E27FC236}">
                <a16:creationId xmlns:a16="http://schemas.microsoft.com/office/drawing/2014/main" id="{11E6A2F0-52B5-6D49-A23F-E8C9AE3A1E8C}"/>
              </a:ext>
            </a:extLst>
          </p:cNvPr>
          <p:cNvPicPr>
            <a:picLocks noChangeAspect="1"/>
          </p:cNvPicPr>
          <p:nvPr/>
        </p:nvPicPr>
        <p:blipFill>
          <a:blip r:embed="rId4">
            <a:extLst>
              <a:ext uri="{28A0092B-C50C-407E-A947-70E740481C1C}">
                <a14:useLocalDpi xmlns:a14="http://schemas.microsoft.com/office/drawing/2010/main" val="0"/>
              </a:ext>
            </a:extLst>
          </a:blip>
          <a:srcRect r="25369"/>
          <a:stretch>
            <a:fillRect/>
          </a:stretch>
        </p:blipFill>
        <p:spPr bwMode="auto">
          <a:xfrm>
            <a:off x="2077641" y="750094"/>
            <a:ext cx="2719090" cy="5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8264" name="TextBox 2">
            <a:extLst>
              <a:ext uri="{FF2B5EF4-FFF2-40B4-BE49-F238E27FC236}">
                <a16:creationId xmlns:a16="http://schemas.microsoft.com/office/drawing/2014/main" id="{838F0664-9019-8D40-8B89-D83548BBE221}"/>
              </a:ext>
            </a:extLst>
          </p:cNvPr>
          <p:cNvSpPr txBox="1">
            <a:spLocks noChangeArrowheads="1"/>
          </p:cNvSpPr>
          <p:nvPr/>
        </p:nvSpPr>
        <p:spPr bwMode="auto">
          <a:xfrm>
            <a:off x="1930301" y="535781"/>
            <a:ext cx="1760931"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t>Strobel Chapter 8</a:t>
            </a:r>
          </a:p>
        </p:txBody>
      </p:sp>
      <p:sp>
        <p:nvSpPr>
          <p:cNvPr id="608265" name="TextBox 9">
            <a:extLst>
              <a:ext uri="{FF2B5EF4-FFF2-40B4-BE49-F238E27FC236}">
                <a16:creationId xmlns:a16="http://schemas.microsoft.com/office/drawing/2014/main" id="{C7EECBAD-110D-434C-BC6C-67B17367B5E8}"/>
              </a:ext>
            </a:extLst>
          </p:cNvPr>
          <p:cNvSpPr txBox="1">
            <a:spLocks noChangeArrowheads="1"/>
          </p:cNvSpPr>
          <p:nvPr/>
        </p:nvSpPr>
        <p:spPr bwMode="auto">
          <a:xfrm>
            <a:off x="1863328" y="1285875"/>
            <a:ext cx="3000375"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125" dirty="0">
                <a:latin typeface="Times New Roman" panose="02020603050405020304" pitchFamily="18" charset="0"/>
                <a:cs typeface="Times New Roman" panose="02020603050405020304" pitchFamily="18" charset="0"/>
              </a:rPr>
              <a:t>u reflects Rouse behavior. In plots versus u, deviations from ideal Rouse Behavior indicate tube constraints.</a:t>
            </a:r>
          </a:p>
        </p:txBody>
      </p:sp>
    </p:spTree>
    <p:extLst>
      <p:ext uri="{BB962C8B-B14F-4D97-AF65-F5344CB8AC3E}">
        <p14:creationId xmlns:p14="http://schemas.microsoft.com/office/powerpoint/2010/main" val="41420408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0CFD04-9080-B54A-A882-9879A9B4067E}"/>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6837A2FE-B811-DB4D-804F-622897FB9859}" type="slidenum">
              <a:rPr lang="en-US" altLang="en-US" sz="773">
                <a:solidFill>
                  <a:schemeClr val="tx1"/>
                </a:solidFill>
                <a:ea typeface="ＭＳ Ｐゴシック" panose="020B0600070205080204" pitchFamily="34" charset="-128"/>
              </a:rPr>
              <a:pPr eaLnBrk="1" hangingPunct="1"/>
              <a:t>111</a:t>
            </a:fld>
            <a:endParaRPr lang="en-US" altLang="en-US" sz="773">
              <a:solidFill>
                <a:schemeClr val="tx1"/>
              </a:solidFill>
              <a:ea typeface="ＭＳ Ｐゴシック" panose="020B0600070205080204" pitchFamily="34" charset="-128"/>
            </a:endParaRPr>
          </a:p>
        </p:txBody>
      </p:sp>
      <p:pic>
        <p:nvPicPr>
          <p:cNvPr id="625666" name="Picture 4">
            <a:hlinkClick r:id="rId2"/>
            <a:extLst>
              <a:ext uri="{FF2B5EF4-FFF2-40B4-BE49-F238E27FC236}">
                <a16:creationId xmlns:a16="http://schemas.microsoft.com/office/drawing/2014/main" id="{3AFD8C8C-BBE0-E24F-876D-2FC8122313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8867" y="750094"/>
            <a:ext cx="5545336" cy="534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5667" name="TextBox 5">
            <a:extLst>
              <a:ext uri="{FF2B5EF4-FFF2-40B4-BE49-F238E27FC236}">
                <a16:creationId xmlns:a16="http://schemas.microsoft.com/office/drawing/2014/main" id="{39F47F9D-3B57-5840-BCFF-58AB78423779}"/>
              </a:ext>
            </a:extLst>
          </p:cNvPr>
          <p:cNvSpPr txBox="1">
            <a:spLocks noChangeArrowheads="1"/>
          </p:cNvSpPr>
          <p:nvPr/>
        </p:nvSpPr>
        <p:spPr bwMode="auto">
          <a:xfrm>
            <a:off x="4435078" y="6215063"/>
            <a:ext cx="3179717"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hlinkClick r:id="rId2"/>
              </a:rPr>
              <a:t>Julia Higgins Review Article (2016)</a:t>
            </a:r>
            <a:endParaRPr lang="en-US" altLang="en-US" sz="1687"/>
          </a:p>
        </p:txBody>
      </p:sp>
    </p:spTree>
    <p:extLst>
      <p:ext uri="{BB962C8B-B14F-4D97-AF65-F5344CB8AC3E}">
        <p14:creationId xmlns:p14="http://schemas.microsoft.com/office/powerpoint/2010/main" val="17653074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4A2CDC-F8A0-6E4A-B3A9-AA178A426B2A}"/>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28DDAD6A-49CC-A149-AC76-7CEA634888F0}" type="slidenum">
              <a:rPr lang="en-US" altLang="en-US" sz="773">
                <a:solidFill>
                  <a:schemeClr val="tx1"/>
                </a:solidFill>
                <a:ea typeface="ＭＳ Ｐゴシック" panose="020B0600070205080204" pitchFamily="34" charset="-128"/>
              </a:rPr>
              <a:pPr eaLnBrk="1" hangingPunct="1"/>
              <a:t>112</a:t>
            </a:fld>
            <a:endParaRPr lang="en-US" altLang="en-US" sz="773">
              <a:solidFill>
                <a:schemeClr val="tx1"/>
              </a:solidFill>
              <a:ea typeface="ＭＳ Ｐゴシック" panose="020B0600070205080204" pitchFamily="34" charset="-128"/>
            </a:endParaRPr>
          </a:p>
        </p:txBody>
      </p:sp>
      <p:pic>
        <p:nvPicPr>
          <p:cNvPr id="609282" name="Picture 1">
            <a:extLst>
              <a:ext uri="{FF2B5EF4-FFF2-40B4-BE49-F238E27FC236}">
                <a16:creationId xmlns:a16="http://schemas.microsoft.com/office/drawing/2014/main" id="{28D72FF7-C9D9-2044-8789-E27611DC2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6883" y="892969"/>
            <a:ext cx="3170039" cy="2196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9283" name="Rectangle 2">
            <a:extLst>
              <a:ext uri="{FF2B5EF4-FFF2-40B4-BE49-F238E27FC236}">
                <a16:creationId xmlns:a16="http://schemas.microsoft.com/office/drawing/2014/main" id="{4CEA9F59-6E78-7949-831F-2FC946B15528}"/>
              </a:ext>
            </a:extLst>
          </p:cNvPr>
          <p:cNvSpPr>
            <a:spLocks/>
          </p:cNvSpPr>
          <p:nvPr/>
        </p:nvSpPr>
        <p:spPr bwMode="auto">
          <a:xfrm>
            <a:off x="2720578" y="3322340"/>
            <a:ext cx="6911578" cy="3115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There are two regimes of hierarchy in time dependence</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Small-scale unconstrained Rouse behavior</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Large-scale tube behavior</a:t>
            </a:r>
          </a:p>
          <a:p>
            <a:pPr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We say that the tube follows a </a:t>
            </a:r>
            <a:r>
              <a:rPr lang="ja-JP"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ja-JP" sz="1687" dirty="0">
                <a:solidFill>
                  <a:schemeClr val="tx1"/>
                </a:solidFill>
                <a:latin typeface="Times New Roman" panose="02020603050405020304" pitchFamily="18" charset="0"/>
                <a:cs typeface="Times New Roman" panose="02020603050405020304" pitchFamily="18" charset="0"/>
              </a:rPr>
              <a:t>primitive path</a:t>
            </a:r>
            <a:r>
              <a:rPr lang="ja-JP"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a:r>
            <a:endParaRPr lang="en-US" altLang="ja-JP" sz="1687" dirty="0">
              <a:solidFill>
                <a:schemeClr val="tx1"/>
              </a:solidFill>
              <a:latin typeface="Times New Roman" panose="02020603050405020304" pitchFamily="18" charset="0"/>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This path can </a:t>
            </a:r>
            <a:r>
              <a:rPr lang="ja-JP"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ja-JP" sz="1687" dirty="0">
                <a:solidFill>
                  <a:schemeClr val="tx1"/>
                </a:solidFill>
                <a:latin typeface="Times New Roman" panose="02020603050405020304" pitchFamily="18" charset="0"/>
                <a:cs typeface="Times New Roman" panose="02020603050405020304" pitchFamily="18" charset="0"/>
              </a:rPr>
              <a:t>relax</a:t>
            </a:r>
            <a:r>
              <a:rPr lang="ja-JP"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ja-JP" sz="1687" dirty="0">
                <a:solidFill>
                  <a:schemeClr val="tx1"/>
                </a:solidFill>
                <a:latin typeface="Times New Roman" panose="02020603050405020304" pitchFamily="18" charset="0"/>
                <a:cs typeface="Times New Roman" panose="02020603050405020304" pitchFamily="18" charset="0"/>
              </a:rPr>
              <a:t> in time  = Tube relaxation or </a:t>
            </a:r>
            <a:r>
              <a:rPr lang="en-US" altLang="ja-JP" sz="1687" b="1" dirty="0">
                <a:solidFill>
                  <a:schemeClr val="tx1"/>
                </a:solidFill>
                <a:latin typeface="Times New Roman" panose="02020603050405020304" pitchFamily="18" charset="0"/>
                <a:cs typeface="Times New Roman" panose="02020603050405020304" pitchFamily="18" charset="0"/>
              </a:rPr>
              <a:t>Tube Renewal</a:t>
            </a:r>
          </a:p>
          <a:p>
            <a:pPr eaLnBrk="1" hangingPunct="1"/>
            <a:endParaRPr lang="en-US" altLang="ja-JP" sz="1687" dirty="0">
              <a:solidFill>
                <a:schemeClr val="tx1"/>
              </a:solidFill>
              <a:latin typeface="Times New Roman" panose="02020603050405020304" pitchFamily="18" charset="0"/>
              <a:cs typeface="Times New Roman" panose="02020603050405020304" pitchFamily="18" charset="0"/>
            </a:endParaRPr>
          </a:p>
          <a:p>
            <a:pPr eaLnBrk="1" hangingPunct="1"/>
            <a:r>
              <a:rPr lang="en-US" altLang="ja-JP" sz="1687" dirty="0">
                <a:solidFill>
                  <a:schemeClr val="tx1"/>
                </a:solidFill>
                <a:latin typeface="Times New Roman" panose="02020603050405020304" pitchFamily="18" charset="0"/>
                <a:cs typeface="Times New Roman" panose="02020603050405020304" pitchFamily="18" charset="0"/>
              </a:rPr>
              <a:t>A model called </a:t>
            </a:r>
            <a:r>
              <a:rPr lang="en-US" altLang="ja-JP" sz="1687" b="1" dirty="0">
                <a:solidFill>
                  <a:schemeClr val="tx1"/>
                </a:solidFill>
                <a:latin typeface="Times New Roman" panose="02020603050405020304" pitchFamily="18" charset="0"/>
                <a:cs typeface="Times New Roman" panose="02020603050405020304" pitchFamily="18" charset="0"/>
              </a:rPr>
              <a:t>Tube Dilation </a:t>
            </a:r>
            <a:r>
              <a:rPr lang="en-US" altLang="ja-JP" sz="1687" dirty="0">
                <a:solidFill>
                  <a:schemeClr val="tx1"/>
                </a:solidFill>
                <a:latin typeface="Times New Roman" panose="02020603050405020304" pitchFamily="18" charset="0"/>
                <a:cs typeface="Times New Roman" panose="02020603050405020304" pitchFamily="18" charset="0"/>
              </a:rPr>
              <a:t>also exists to describe deviations between the tube model and experiment</a:t>
            </a:r>
          </a:p>
          <a:p>
            <a:pPr eaLnBrk="1" hangingPunct="1"/>
            <a:endParaRPr lang="en-US" altLang="en-US" sz="1687" dirty="0">
              <a:solidFill>
                <a:schemeClr val="tx1"/>
              </a:solidFill>
              <a:latin typeface="Times New Roman" panose="02020603050405020304" pitchFamily="18" charset="0"/>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Without tube renewal the </a:t>
            </a:r>
            <a:r>
              <a:rPr lang="en-US" altLang="en-US" sz="1687" dirty="0" err="1">
                <a:solidFill>
                  <a:schemeClr val="tx1"/>
                </a:solidFill>
                <a:latin typeface="Times New Roman" panose="02020603050405020304" pitchFamily="18" charset="0"/>
                <a:cs typeface="Times New Roman" panose="02020603050405020304" pitchFamily="18" charset="0"/>
              </a:rPr>
              <a:t>Reptation</a:t>
            </a:r>
            <a:r>
              <a:rPr lang="en-US" altLang="en-US" sz="1687" dirty="0">
                <a:solidFill>
                  <a:schemeClr val="tx1"/>
                </a:solidFill>
                <a:latin typeface="Times New Roman" panose="02020603050405020304" pitchFamily="18" charset="0"/>
                <a:cs typeface="Times New Roman" panose="02020603050405020304" pitchFamily="18" charset="0"/>
              </a:rPr>
              <a:t> model predicts that viscosity follows N</a:t>
            </a:r>
            <a:r>
              <a:rPr lang="en-US" altLang="en-US" sz="1687" baseline="32000" dirty="0">
                <a:solidFill>
                  <a:schemeClr val="tx1"/>
                </a:solidFill>
                <a:latin typeface="Times New Roman" panose="02020603050405020304" pitchFamily="18" charset="0"/>
                <a:cs typeface="Times New Roman" panose="02020603050405020304" pitchFamily="18" charset="0"/>
              </a:rPr>
              <a:t>3</a:t>
            </a:r>
            <a:r>
              <a:rPr lang="en-US" altLang="en-US" sz="1687" dirty="0">
                <a:solidFill>
                  <a:schemeClr val="tx1"/>
                </a:solidFill>
                <a:latin typeface="Times New Roman" panose="02020603050405020304" pitchFamily="18" charset="0"/>
                <a:cs typeface="Times New Roman" panose="02020603050405020304" pitchFamily="18" charset="0"/>
              </a:rPr>
              <a:t> (observed is N</a:t>
            </a:r>
            <a:r>
              <a:rPr lang="en-US" altLang="en-US" sz="1687" baseline="32000" dirty="0">
                <a:solidFill>
                  <a:schemeClr val="tx1"/>
                </a:solidFill>
                <a:latin typeface="Times New Roman" panose="02020603050405020304" pitchFamily="18" charset="0"/>
                <a:cs typeface="Times New Roman" panose="02020603050405020304" pitchFamily="18" charset="0"/>
              </a:rPr>
              <a:t>3.4</a:t>
            </a:r>
            <a:r>
              <a:rPr lang="en-US" altLang="en-US" sz="1687"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902837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E639D14-8938-024D-AC01-13A2684600FE}"/>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ED9D4BDC-1123-F948-8159-A0E4C5A90CA6}" type="slidenum">
              <a:rPr lang="en-US" altLang="en-US" sz="773">
                <a:solidFill>
                  <a:schemeClr val="tx1"/>
                </a:solidFill>
                <a:ea typeface="ＭＳ Ｐゴシック" panose="020B0600070205080204" pitchFamily="34" charset="-128"/>
              </a:rPr>
              <a:pPr eaLnBrk="1" hangingPunct="1"/>
              <a:t>113</a:t>
            </a:fld>
            <a:endParaRPr lang="en-US" altLang="en-US" sz="773">
              <a:solidFill>
                <a:schemeClr val="tx1"/>
              </a:solidFill>
              <a:ea typeface="ＭＳ Ｐゴシック" panose="020B0600070205080204" pitchFamily="34" charset="-128"/>
            </a:endParaRPr>
          </a:p>
        </p:txBody>
      </p:sp>
      <p:pic>
        <p:nvPicPr>
          <p:cNvPr id="610306" name="Picture 1">
            <a:extLst>
              <a:ext uri="{FF2B5EF4-FFF2-40B4-BE49-F238E27FC236}">
                <a16:creationId xmlns:a16="http://schemas.microsoft.com/office/drawing/2014/main" id="{34DE8FD3-47BC-5A44-BC08-19D006687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0336" y="616148"/>
            <a:ext cx="4902398" cy="295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0307" name="Rectangle 2">
            <a:extLst>
              <a:ext uri="{FF2B5EF4-FFF2-40B4-BE49-F238E27FC236}">
                <a16:creationId xmlns:a16="http://schemas.microsoft.com/office/drawing/2014/main" id="{EB3B3AC9-B49D-EE40-8B45-F215502F7DC7}"/>
              </a:ext>
            </a:extLst>
          </p:cNvPr>
          <p:cNvSpPr>
            <a:spLocks/>
          </p:cNvSpPr>
          <p:nvPr/>
        </p:nvSpPr>
        <p:spPr bwMode="auto">
          <a:xfrm>
            <a:off x="1963787" y="4383154"/>
            <a:ext cx="8363123" cy="103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Without tube renewal the </a:t>
            </a:r>
            <a:r>
              <a:rPr lang="en-US" altLang="en-US" sz="1687"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Reptation</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model predicts that viscosity follows N</a:t>
            </a:r>
            <a:r>
              <a:rPr lang="en-US" altLang="en-US" sz="1687" baseline="320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3</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(observed is N</a:t>
            </a:r>
            <a:r>
              <a:rPr lang="en-US" altLang="en-US" sz="1687" baseline="320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3.4</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a:r>
          </a:p>
          <a:p>
            <a:pPr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0930398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4F2D98C2-3531-B04E-946C-32B604876466}"/>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3D842E05-09F2-B449-9C75-5EEF334FAA3B}" type="slidenum">
              <a:rPr lang="en-US" altLang="en-US" sz="773">
                <a:solidFill>
                  <a:schemeClr val="tx1"/>
                </a:solidFill>
                <a:ea typeface="ＭＳ Ｐゴシック" panose="020B0600070205080204" pitchFamily="34" charset="-128"/>
              </a:rPr>
              <a:pPr eaLnBrk="1" hangingPunct="1"/>
              <a:t>114</a:t>
            </a:fld>
            <a:endParaRPr lang="en-US" altLang="en-US" sz="773">
              <a:solidFill>
                <a:schemeClr val="tx1"/>
              </a:solidFill>
              <a:ea typeface="ＭＳ Ｐゴシック" panose="020B0600070205080204" pitchFamily="34" charset="-128"/>
            </a:endParaRPr>
          </a:p>
        </p:txBody>
      </p:sp>
      <p:pic>
        <p:nvPicPr>
          <p:cNvPr id="611330" name="Picture 1">
            <a:extLst>
              <a:ext uri="{FF2B5EF4-FFF2-40B4-BE49-F238E27FC236}">
                <a16:creationId xmlns:a16="http://schemas.microsoft.com/office/drawing/2014/main" id="{C4B0067C-6A01-0F4F-868C-AB31A167A1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1406" y="258961"/>
            <a:ext cx="4768453" cy="424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1331" name="Rectangle 2">
            <a:extLst>
              <a:ext uri="{FF2B5EF4-FFF2-40B4-BE49-F238E27FC236}">
                <a16:creationId xmlns:a16="http://schemas.microsoft.com/office/drawing/2014/main" id="{D40DB24B-20B0-BE43-849B-1B5BA888A0DF}"/>
              </a:ext>
            </a:extLst>
          </p:cNvPr>
          <p:cNvSpPr>
            <a:spLocks/>
          </p:cNvSpPr>
          <p:nvPr/>
        </p:nvSpPr>
        <p:spPr bwMode="auto">
          <a:xfrm>
            <a:off x="1953742" y="4991695"/>
            <a:ext cx="8117086"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Reptation predicts that the diffusion coefficient will follow N</a:t>
            </a:r>
            <a:r>
              <a:rPr lang="en-US" altLang="en-US" sz="1687" baseline="300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en-US" sz="1687" baseline="320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2</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(Experimentally it follows N</a:t>
            </a:r>
            <a:r>
              <a:rPr lang="en-US" altLang="en-US" sz="1687" baseline="300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en-US" sz="1687" baseline="320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2</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a:r>
          </a:p>
          <a:p>
            <a:pPr eaLnBrk="1" hangingPunct="1"/>
            <a:r>
              <a:rPr lang="en-US" altLang="en-US" sz="1687"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Reptation</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has some experimental verification</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Where it is not verified, we understand that tube renewal is the main issue.</a:t>
            </a:r>
          </a:p>
        </p:txBody>
      </p:sp>
      <p:sp>
        <p:nvSpPr>
          <p:cNvPr id="611332" name="Rectangle 3">
            <a:extLst>
              <a:ext uri="{FF2B5EF4-FFF2-40B4-BE49-F238E27FC236}">
                <a16:creationId xmlns:a16="http://schemas.microsoft.com/office/drawing/2014/main" id="{808871A3-2DB1-424F-AEE4-6E7F50906B07}"/>
              </a:ext>
            </a:extLst>
          </p:cNvPr>
          <p:cNvSpPr>
            <a:spLocks/>
          </p:cNvSpPr>
          <p:nvPr/>
        </p:nvSpPr>
        <p:spPr bwMode="auto">
          <a:xfrm>
            <a:off x="4384849" y="6147759"/>
            <a:ext cx="2858603"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(Rouse Model predicts D ~ 1/N)</a:t>
            </a:r>
          </a:p>
        </p:txBody>
      </p:sp>
      <p:pic>
        <p:nvPicPr>
          <p:cNvPr id="611333" name="Picture 1">
            <a:extLst>
              <a:ext uri="{FF2B5EF4-FFF2-40B4-BE49-F238E27FC236}">
                <a16:creationId xmlns:a16="http://schemas.microsoft.com/office/drawing/2014/main" id="{5F738FA1-1D43-2C42-ADD4-E89D8E992C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96375" y="1339453"/>
            <a:ext cx="1035844" cy="49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1334" name="Picture 3">
            <a:extLst>
              <a:ext uri="{FF2B5EF4-FFF2-40B4-BE49-F238E27FC236}">
                <a16:creationId xmlns:a16="http://schemas.microsoft.com/office/drawing/2014/main" id="{5609EE08-AD70-834A-8C64-DA5F8A5A53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74906" y="1928812"/>
            <a:ext cx="1777008" cy="58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1335" name="Picture 5">
            <a:extLst>
              <a:ext uri="{FF2B5EF4-FFF2-40B4-BE49-F238E27FC236}">
                <a16:creationId xmlns:a16="http://schemas.microsoft.com/office/drawing/2014/main" id="{B8D8CA9D-5B3D-3B4C-92D5-AA1B922F6A2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62367" y="2732485"/>
            <a:ext cx="2223492" cy="5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1336" name="TextBox 6">
            <a:extLst>
              <a:ext uri="{FF2B5EF4-FFF2-40B4-BE49-F238E27FC236}">
                <a16:creationId xmlns:a16="http://schemas.microsoft.com/office/drawing/2014/main" id="{AA08FAC2-719F-8144-9618-0D7175A67029}"/>
              </a:ext>
            </a:extLst>
          </p:cNvPr>
          <p:cNvSpPr txBox="1">
            <a:spLocks noChangeArrowheads="1"/>
          </p:cNvSpPr>
          <p:nvPr/>
        </p:nvSpPr>
        <p:spPr bwMode="auto">
          <a:xfrm>
            <a:off x="8721329" y="910828"/>
            <a:ext cx="1839863"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Fick’s Second Law</a:t>
            </a:r>
          </a:p>
        </p:txBody>
      </p:sp>
    </p:spTree>
    <p:extLst>
      <p:ext uri="{BB962C8B-B14F-4D97-AF65-F5344CB8AC3E}">
        <p14:creationId xmlns:p14="http://schemas.microsoft.com/office/powerpoint/2010/main" val="21807481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734287-E877-AC45-AA17-EB6A67E4B5D2}"/>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C8EFDF99-426D-5245-8148-246D568675E0}" type="slidenum">
              <a:rPr lang="en-US" altLang="en-US" sz="773">
                <a:solidFill>
                  <a:schemeClr val="tx1"/>
                </a:solidFill>
                <a:ea typeface="ＭＳ Ｐゴシック" panose="020B0600070205080204" pitchFamily="34" charset="-128"/>
              </a:rPr>
              <a:pPr eaLnBrk="1" hangingPunct="1"/>
              <a:t>115</a:t>
            </a:fld>
            <a:endParaRPr lang="en-US" altLang="en-US" sz="773">
              <a:solidFill>
                <a:schemeClr val="tx1"/>
              </a:solidFill>
              <a:ea typeface="ＭＳ Ｐゴシック" panose="020B0600070205080204" pitchFamily="34" charset="-128"/>
            </a:endParaRPr>
          </a:p>
        </p:txBody>
      </p:sp>
      <p:sp>
        <p:nvSpPr>
          <p:cNvPr id="612354" name="Rectangle 1">
            <a:extLst>
              <a:ext uri="{FF2B5EF4-FFF2-40B4-BE49-F238E27FC236}">
                <a16:creationId xmlns:a16="http://schemas.microsoft.com/office/drawing/2014/main" id="{C9EC5EE0-8884-6F4D-9B4B-7EF4C79C77C5}"/>
              </a:ext>
            </a:extLst>
          </p:cNvPr>
          <p:cNvSpPr>
            <a:spLocks/>
          </p:cNvSpPr>
          <p:nvPr/>
        </p:nvSpPr>
        <p:spPr bwMode="auto">
          <a:xfrm>
            <a:off x="4312295" y="781017"/>
            <a:ext cx="3973845"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ea typeface="ＭＳ Ｐゴシック" panose="020B0600070205080204" pitchFamily="34" charset="-128"/>
              </a:rPr>
              <a:t>Reptation of DNA in a concentrated solution</a:t>
            </a:r>
          </a:p>
        </p:txBody>
      </p:sp>
      <p:pic>
        <p:nvPicPr>
          <p:cNvPr id="612355" name="Picture 2">
            <a:extLst>
              <a:ext uri="{FF2B5EF4-FFF2-40B4-BE49-F238E27FC236}">
                <a16:creationId xmlns:a16="http://schemas.microsoft.com/office/drawing/2014/main" id="{22E4D759-BE7E-6B44-88F8-040E9D6ED8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5563" y="1357313"/>
            <a:ext cx="7161609"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56798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4E7C69-2738-4A48-B070-9AE05CB93634}"/>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1BE50809-A0A9-7749-8501-D70289FC9A31}" type="slidenum">
              <a:rPr lang="en-US" altLang="en-US" sz="773">
                <a:solidFill>
                  <a:schemeClr val="tx1"/>
                </a:solidFill>
                <a:ea typeface="ＭＳ Ｐゴシック" panose="020B0600070205080204" pitchFamily="34" charset="-128"/>
              </a:rPr>
              <a:pPr eaLnBrk="1" hangingPunct="1"/>
              <a:t>116</a:t>
            </a:fld>
            <a:endParaRPr lang="en-US" altLang="en-US" sz="773">
              <a:solidFill>
                <a:schemeClr val="tx1"/>
              </a:solidFill>
              <a:ea typeface="ＭＳ Ｐゴシック" panose="020B0600070205080204" pitchFamily="34" charset="-128"/>
            </a:endParaRPr>
          </a:p>
        </p:txBody>
      </p:sp>
      <p:sp>
        <p:nvSpPr>
          <p:cNvPr id="613378" name="Rectangle 1">
            <a:extLst>
              <a:ext uri="{FF2B5EF4-FFF2-40B4-BE49-F238E27FC236}">
                <a16:creationId xmlns:a16="http://schemas.microsoft.com/office/drawing/2014/main" id="{E5DF6562-ECDF-6E4D-A206-7A76F775A86F}"/>
              </a:ext>
            </a:extLst>
          </p:cNvPr>
          <p:cNvSpPr>
            <a:spLocks/>
          </p:cNvSpPr>
          <p:nvPr/>
        </p:nvSpPr>
        <p:spPr bwMode="auto">
          <a:xfrm>
            <a:off x="5182940" y="414899"/>
            <a:ext cx="1932709"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ea typeface="ＭＳ Ｐゴシック" panose="020B0600070205080204" pitchFamily="34" charset="-128"/>
              </a:rPr>
              <a:t>Simulation of the tube</a:t>
            </a:r>
          </a:p>
        </p:txBody>
      </p:sp>
      <p:pic>
        <p:nvPicPr>
          <p:cNvPr id="613379" name="Picture 2">
            <a:extLst>
              <a:ext uri="{FF2B5EF4-FFF2-40B4-BE49-F238E27FC236}">
                <a16:creationId xmlns:a16="http://schemas.microsoft.com/office/drawing/2014/main" id="{C4B6ADAE-AD43-254C-A55F-76D530FAF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609" y="1259086"/>
            <a:ext cx="6241852" cy="433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89094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78F737-D661-5147-A223-61C25C9BEED6}"/>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4C850F9B-C38D-294A-B2DA-C72E15A06103}" type="slidenum">
              <a:rPr lang="en-US" altLang="en-US" sz="773">
                <a:solidFill>
                  <a:schemeClr val="tx1"/>
                </a:solidFill>
                <a:ea typeface="ＭＳ Ｐゴシック" panose="020B0600070205080204" pitchFamily="34" charset="-128"/>
              </a:rPr>
              <a:pPr eaLnBrk="1" hangingPunct="1"/>
              <a:t>117</a:t>
            </a:fld>
            <a:endParaRPr lang="en-US" altLang="en-US" sz="773">
              <a:solidFill>
                <a:schemeClr val="tx1"/>
              </a:solidFill>
              <a:ea typeface="ＭＳ Ｐゴシック" panose="020B0600070205080204" pitchFamily="34" charset="-128"/>
            </a:endParaRPr>
          </a:p>
        </p:txBody>
      </p:sp>
      <p:sp>
        <p:nvSpPr>
          <p:cNvPr id="614402" name="Rectangle 1">
            <a:extLst>
              <a:ext uri="{FF2B5EF4-FFF2-40B4-BE49-F238E27FC236}">
                <a16:creationId xmlns:a16="http://schemas.microsoft.com/office/drawing/2014/main" id="{D69D814B-2D62-084A-BD05-AEBB9ED6843E}"/>
              </a:ext>
            </a:extLst>
          </p:cNvPr>
          <p:cNvSpPr>
            <a:spLocks/>
          </p:cNvSpPr>
          <p:nvPr/>
        </p:nvSpPr>
        <p:spPr bwMode="auto">
          <a:xfrm>
            <a:off x="7808268" y="370251"/>
            <a:ext cx="1932709"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Simulation of the tube</a:t>
            </a:r>
          </a:p>
        </p:txBody>
      </p:sp>
      <p:pic>
        <p:nvPicPr>
          <p:cNvPr id="614403" name="Picture 2">
            <a:extLst>
              <a:ext uri="{FF2B5EF4-FFF2-40B4-BE49-F238E27FC236}">
                <a16:creationId xmlns:a16="http://schemas.microsoft.com/office/drawing/2014/main" id="{E918B2A9-0292-5242-8BBB-AECB301931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5867" y="125016"/>
            <a:ext cx="4527352" cy="6582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738866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70DEBC-915C-6440-9FC1-D6149422EDDC}"/>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069E5ED8-328C-3448-848F-51F810E9FAE5}" type="slidenum">
              <a:rPr lang="en-US" altLang="en-US" sz="773">
                <a:solidFill>
                  <a:schemeClr val="tx1"/>
                </a:solidFill>
                <a:ea typeface="ＭＳ Ｐゴシック" panose="020B0600070205080204" pitchFamily="34" charset="-128"/>
              </a:rPr>
              <a:pPr eaLnBrk="1" hangingPunct="1"/>
              <a:t>118</a:t>
            </a:fld>
            <a:endParaRPr lang="en-US" altLang="en-US" sz="773">
              <a:solidFill>
                <a:schemeClr val="tx1"/>
              </a:solidFill>
              <a:ea typeface="ＭＳ Ｐゴシック" panose="020B0600070205080204" pitchFamily="34" charset="-128"/>
            </a:endParaRPr>
          </a:p>
        </p:txBody>
      </p:sp>
      <p:sp>
        <p:nvSpPr>
          <p:cNvPr id="615426" name="TextBox 4">
            <a:extLst>
              <a:ext uri="{FF2B5EF4-FFF2-40B4-BE49-F238E27FC236}">
                <a16:creationId xmlns:a16="http://schemas.microsoft.com/office/drawing/2014/main" id="{2949AAB7-D5AB-F04C-AD2C-A15FF4296421}"/>
              </a:ext>
            </a:extLst>
          </p:cNvPr>
          <p:cNvSpPr txBox="1">
            <a:spLocks noChangeArrowheads="1"/>
          </p:cNvSpPr>
          <p:nvPr/>
        </p:nvSpPr>
        <p:spPr bwMode="auto">
          <a:xfrm>
            <a:off x="2668117" y="857250"/>
            <a:ext cx="7149201" cy="100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dirty="0">
                <a:latin typeface="Times New Roman" panose="02020603050405020304" pitchFamily="18" charset="0"/>
                <a:cs typeface="Times New Roman" panose="02020603050405020304" pitchFamily="18" charset="0"/>
              </a:rPr>
              <a:t>Origin of the Packing Length:</a:t>
            </a:r>
          </a:p>
          <a:p>
            <a:pPr algn="l" eaLnBrk="1" hangingPunct="1"/>
            <a:endParaRPr lang="en-US" altLang="en-US" sz="1687" dirty="0">
              <a:latin typeface="Times New Roman" panose="02020603050405020304" pitchFamily="18" charset="0"/>
              <a:cs typeface="Times New Roman" panose="02020603050405020304" pitchFamily="18" charset="0"/>
            </a:endParaRPr>
          </a:p>
          <a:p>
            <a:pPr algn="l" eaLnBrk="1" hangingPunct="1"/>
            <a:r>
              <a:rPr lang="en-US" altLang="en-US" sz="1266" dirty="0">
                <a:latin typeface="Times New Roman" panose="02020603050405020304" pitchFamily="18" charset="0"/>
                <a:cs typeface="Times New Roman" panose="02020603050405020304" pitchFamily="18" charset="0"/>
                <a:hlinkClick r:id="rId2"/>
              </a:rPr>
              <a:t>Contemporary Topics in Polym. Sci.  Vol. 6 Multiphase Macromolecular Systems, Culbertson BM Ed.</a:t>
            </a:r>
          </a:p>
          <a:p>
            <a:pPr algn="l" eaLnBrk="1" hangingPunct="1"/>
            <a:r>
              <a:rPr lang="en-US" altLang="en-US" sz="1266" dirty="0">
                <a:latin typeface="Times New Roman" panose="02020603050405020304" pitchFamily="18" charset="0"/>
                <a:cs typeface="Times New Roman" panose="02020603050405020304" pitchFamily="18" charset="0"/>
                <a:hlinkClick r:id="rId2"/>
              </a:rPr>
              <a:t>Theory of Stress Distribution in Block Copolymer Microdomains, Witten TA, Milner ST, Wang Z-G p. 656</a:t>
            </a:r>
            <a:endParaRPr lang="en-US" altLang="en-US" sz="1266" dirty="0">
              <a:latin typeface="Times New Roman" panose="02020603050405020304" pitchFamily="18" charset="0"/>
              <a:cs typeface="Times New Roman" panose="02020603050405020304" pitchFamily="18" charset="0"/>
            </a:endParaRPr>
          </a:p>
        </p:txBody>
      </p:sp>
      <p:sp>
        <p:nvSpPr>
          <p:cNvPr id="615427" name="TextBox 5">
            <a:extLst>
              <a:ext uri="{FF2B5EF4-FFF2-40B4-BE49-F238E27FC236}">
                <a16:creationId xmlns:a16="http://schemas.microsoft.com/office/drawing/2014/main" id="{F059A1AB-7AB4-844C-B10F-9F7674D65F86}"/>
              </a:ext>
            </a:extLst>
          </p:cNvPr>
          <p:cNvSpPr txBox="1">
            <a:spLocks noChangeArrowheads="1"/>
          </p:cNvSpPr>
          <p:nvPr/>
        </p:nvSpPr>
        <p:spPr bwMode="auto">
          <a:xfrm>
            <a:off x="3684985" y="1928812"/>
            <a:ext cx="4754315"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Consider a di-block copolymer domain interface</a:t>
            </a:r>
          </a:p>
          <a:p>
            <a:pPr eaLnBrk="1" hangingPunct="1"/>
            <a:r>
              <a:rPr lang="en-US" altLang="en-US" sz="1687" dirty="0">
                <a:latin typeface="Times New Roman" panose="02020603050405020304" pitchFamily="18" charset="0"/>
                <a:cs typeface="Times New Roman" panose="02020603050405020304" pitchFamily="18" charset="0"/>
              </a:rPr>
              <a:t>(and blends with homopolymers as a compatibilizer)</a:t>
            </a:r>
          </a:p>
        </p:txBody>
      </p:sp>
      <p:pic>
        <p:nvPicPr>
          <p:cNvPr id="615428" name="Picture 6">
            <a:extLst>
              <a:ext uri="{FF2B5EF4-FFF2-40B4-BE49-F238E27FC236}">
                <a16:creationId xmlns:a16="http://schemas.microsoft.com/office/drawing/2014/main" id="{4EB0BCF8-E2CB-C842-B391-59D659D1F4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0672" y="2571750"/>
            <a:ext cx="5500688" cy="369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29" name="Rectangle 7">
            <a:extLst>
              <a:ext uri="{FF2B5EF4-FFF2-40B4-BE49-F238E27FC236}">
                <a16:creationId xmlns:a16="http://schemas.microsoft.com/office/drawing/2014/main" id="{2B03B79E-A3B2-024B-8BFA-6E87814F4D2F}"/>
              </a:ext>
            </a:extLst>
          </p:cNvPr>
          <p:cNvSpPr>
            <a:spLocks noChangeArrowheads="1"/>
          </p:cNvSpPr>
          <p:nvPr/>
        </p:nvSpPr>
        <p:spPr bwMode="auto">
          <a:xfrm>
            <a:off x="3095625" y="6318871"/>
            <a:ext cx="6268641"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t>http://pubs.rsc.org/en/content/articlehtml/2012/cs/c2cs35115c</a:t>
            </a:r>
          </a:p>
        </p:txBody>
      </p:sp>
      <p:sp>
        <p:nvSpPr>
          <p:cNvPr id="615430" name="TextBox 1">
            <a:extLst>
              <a:ext uri="{FF2B5EF4-FFF2-40B4-BE49-F238E27FC236}">
                <a16:creationId xmlns:a16="http://schemas.microsoft.com/office/drawing/2014/main" id="{002FF20E-1C4D-A645-934D-09B07A6D259A}"/>
              </a:ext>
            </a:extLst>
          </p:cNvPr>
          <p:cNvSpPr txBox="1">
            <a:spLocks noChangeArrowheads="1"/>
          </p:cNvSpPr>
          <p:nvPr/>
        </p:nvSpPr>
        <p:spPr bwMode="auto">
          <a:xfrm>
            <a:off x="4970860" y="214312"/>
            <a:ext cx="2132315"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250" b="1" dirty="0">
                <a:latin typeface="Times New Roman" panose="02020603050405020304" pitchFamily="18" charset="0"/>
                <a:cs typeface="Times New Roman" panose="02020603050405020304" pitchFamily="18" charset="0"/>
              </a:rPr>
              <a:t>Packing Length</a:t>
            </a:r>
          </a:p>
        </p:txBody>
      </p:sp>
    </p:spTree>
    <p:extLst>
      <p:ext uri="{BB962C8B-B14F-4D97-AF65-F5344CB8AC3E}">
        <p14:creationId xmlns:p14="http://schemas.microsoft.com/office/powerpoint/2010/main" val="162786319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AA6D62-7941-2349-95F2-76833C0DF13D}"/>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D7E9DCEE-B789-624A-A2BF-601AAECA2D4A}" type="slidenum">
              <a:rPr lang="en-US" altLang="en-US" sz="773">
                <a:solidFill>
                  <a:schemeClr val="tx1"/>
                </a:solidFill>
                <a:ea typeface="ＭＳ Ｐゴシック" panose="020B0600070205080204" pitchFamily="34" charset="-128"/>
              </a:rPr>
              <a:pPr eaLnBrk="1" hangingPunct="1"/>
              <a:t>119</a:t>
            </a:fld>
            <a:endParaRPr lang="en-US" altLang="en-US" sz="773">
              <a:solidFill>
                <a:schemeClr val="tx1"/>
              </a:solidFill>
              <a:ea typeface="ＭＳ Ｐゴシック" panose="020B0600070205080204" pitchFamily="34" charset="-128"/>
            </a:endParaRPr>
          </a:p>
        </p:txBody>
      </p:sp>
      <p:sp>
        <p:nvSpPr>
          <p:cNvPr id="616450" name="Rectangle 4">
            <a:extLst>
              <a:ext uri="{FF2B5EF4-FFF2-40B4-BE49-F238E27FC236}">
                <a16:creationId xmlns:a16="http://schemas.microsoft.com/office/drawing/2014/main" id="{0A8DC6A4-2E50-8F43-AC72-5D248B398BC7}"/>
              </a:ext>
            </a:extLst>
          </p:cNvPr>
          <p:cNvSpPr>
            <a:spLocks noChangeArrowheads="1"/>
          </p:cNvSpPr>
          <p:nvPr/>
        </p:nvSpPr>
        <p:spPr bwMode="auto">
          <a:xfrm>
            <a:off x="3256359" y="5947172"/>
            <a:ext cx="6143625"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http://</a:t>
            </a:r>
            <a:r>
              <a:rPr lang="en-US" altLang="en-US" sz="1687" dirty="0" err="1">
                <a:latin typeface="Times New Roman" panose="02020603050405020304" pitchFamily="18" charset="0"/>
                <a:cs typeface="Times New Roman" panose="02020603050405020304" pitchFamily="18" charset="0"/>
              </a:rPr>
              <a:t>pubs.rsc.org</a:t>
            </a:r>
            <a:r>
              <a:rPr lang="en-US" altLang="en-US" sz="1687" dirty="0">
                <a:latin typeface="Times New Roman" panose="02020603050405020304" pitchFamily="18" charset="0"/>
                <a:cs typeface="Times New Roman" panose="02020603050405020304" pitchFamily="18" charset="0"/>
              </a:rPr>
              <a:t>/</a:t>
            </a:r>
            <a:r>
              <a:rPr lang="en-US" altLang="en-US" sz="1687" dirty="0" err="1">
                <a:latin typeface="Times New Roman" panose="02020603050405020304" pitchFamily="18" charset="0"/>
                <a:cs typeface="Times New Roman" panose="02020603050405020304" pitchFamily="18" charset="0"/>
              </a:rPr>
              <a:t>en</a:t>
            </a:r>
            <a:r>
              <a:rPr lang="en-US" altLang="en-US" sz="1687" dirty="0">
                <a:latin typeface="Times New Roman" panose="02020603050405020304" pitchFamily="18" charset="0"/>
                <a:cs typeface="Times New Roman" panose="02020603050405020304" pitchFamily="18" charset="0"/>
              </a:rPr>
              <a:t>/content/</a:t>
            </a:r>
            <a:r>
              <a:rPr lang="en-US" altLang="en-US" sz="1687" dirty="0" err="1">
                <a:latin typeface="Times New Roman" panose="02020603050405020304" pitchFamily="18" charset="0"/>
                <a:cs typeface="Times New Roman" panose="02020603050405020304" pitchFamily="18" charset="0"/>
              </a:rPr>
              <a:t>articlehtml</a:t>
            </a:r>
            <a:r>
              <a:rPr lang="en-US" altLang="en-US" sz="1687" dirty="0">
                <a:latin typeface="Times New Roman" panose="02020603050405020304" pitchFamily="18" charset="0"/>
                <a:cs typeface="Times New Roman" panose="02020603050405020304" pitchFamily="18" charset="0"/>
              </a:rPr>
              <a:t>/2012/</a:t>
            </a:r>
            <a:r>
              <a:rPr lang="en-US" altLang="en-US" sz="1687" dirty="0" err="1">
                <a:latin typeface="Times New Roman" panose="02020603050405020304" pitchFamily="18" charset="0"/>
                <a:cs typeface="Times New Roman" panose="02020603050405020304" pitchFamily="18" charset="0"/>
              </a:rPr>
              <a:t>cs</a:t>
            </a:r>
            <a:r>
              <a:rPr lang="en-US" altLang="en-US" sz="1687" dirty="0">
                <a:latin typeface="Times New Roman" panose="02020603050405020304" pitchFamily="18" charset="0"/>
                <a:cs typeface="Times New Roman" panose="02020603050405020304" pitchFamily="18" charset="0"/>
              </a:rPr>
              <a:t>/c2cs35115c</a:t>
            </a:r>
          </a:p>
        </p:txBody>
      </p:sp>
      <p:pic>
        <p:nvPicPr>
          <p:cNvPr id="616451" name="Picture 5">
            <a:extLst>
              <a:ext uri="{FF2B5EF4-FFF2-40B4-BE49-F238E27FC236}">
                <a16:creationId xmlns:a16="http://schemas.microsoft.com/office/drawing/2014/main" id="{8F70CBD4-B02E-A741-89AF-4789773377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2047" y="964406"/>
            <a:ext cx="6597923" cy="389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4197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4BFF4C-1AA3-3C45-940B-58E1BECB9ED7}"/>
              </a:ext>
            </a:extLst>
          </p:cNvPr>
          <p:cNvPicPr>
            <a:picLocks noChangeAspect="1"/>
          </p:cNvPicPr>
          <p:nvPr/>
        </p:nvPicPr>
        <p:blipFill rotWithShape="1">
          <a:blip r:embed="rId3"/>
          <a:srcRect b="11515"/>
          <a:stretch/>
        </p:blipFill>
        <p:spPr>
          <a:xfrm>
            <a:off x="2217869" y="789709"/>
            <a:ext cx="7328752" cy="6068291"/>
          </a:xfrm>
          <a:prstGeom prst="rect">
            <a:avLst/>
          </a:prstGeom>
        </p:spPr>
      </p:pic>
      <p:sp>
        <p:nvSpPr>
          <p:cNvPr id="3" name="TextBox 2">
            <a:extLst>
              <a:ext uri="{FF2B5EF4-FFF2-40B4-BE49-F238E27FC236}">
                <a16:creationId xmlns:a16="http://schemas.microsoft.com/office/drawing/2014/main" id="{34959129-9FD2-7F4E-9906-615EABABECCF}"/>
              </a:ext>
            </a:extLst>
          </p:cNvPr>
          <p:cNvSpPr txBox="1"/>
          <p:nvPr/>
        </p:nvSpPr>
        <p:spPr>
          <a:xfrm>
            <a:off x="4144488" y="213756"/>
            <a:ext cx="4163512" cy="461665"/>
          </a:xfrm>
          <a:prstGeom prst="rect">
            <a:avLst/>
          </a:prstGeom>
          <a:noFill/>
        </p:spPr>
        <p:txBody>
          <a:bodyPr wrap="none" rtlCol="0">
            <a:spAutoFit/>
          </a:bodyPr>
          <a:lstStyle/>
          <a:p>
            <a:r>
              <a:rPr lang="en-US" sz="2400" b="1" dirty="0"/>
              <a:t>Small Angle Neutron Scattering</a:t>
            </a:r>
          </a:p>
        </p:txBody>
      </p:sp>
      <p:pic>
        <p:nvPicPr>
          <p:cNvPr id="4" name="Picture 3">
            <a:extLst>
              <a:ext uri="{FF2B5EF4-FFF2-40B4-BE49-F238E27FC236}">
                <a16:creationId xmlns:a16="http://schemas.microsoft.com/office/drawing/2014/main" id="{9708F39A-776A-9847-8FC6-A06D80E495AB}"/>
              </a:ext>
            </a:extLst>
          </p:cNvPr>
          <p:cNvPicPr>
            <a:picLocks noChangeAspect="1"/>
          </p:cNvPicPr>
          <p:nvPr/>
        </p:nvPicPr>
        <p:blipFill>
          <a:blip r:embed="rId4"/>
          <a:stretch>
            <a:fillRect/>
          </a:stretch>
        </p:blipFill>
        <p:spPr>
          <a:xfrm>
            <a:off x="3952059" y="3849624"/>
            <a:ext cx="2398667" cy="1783080"/>
          </a:xfrm>
          <a:prstGeom prst="rect">
            <a:avLst/>
          </a:prstGeom>
        </p:spPr>
      </p:pic>
      <p:pic>
        <p:nvPicPr>
          <p:cNvPr id="40962" name="Picture 2" descr="The Kuhn chain embraces several segments to form a single effective... |  Download Scientific Diagram">
            <a:extLst>
              <a:ext uri="{FF2B5EF4-FFF2-40B4-BE49-F238E27FC236}">
                <a16:creationId xmlns:a16="http://schemas.microsoft.com/office/drawing/2014/main" id="{E22E0E72-AC0F-D6D0-E82E-515BDC48B3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4538" y="1876806"/>
            <a:ext cx="2412970" cy="16527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8B21CB0-1C8B-DA2E-0FF9-26ACF57C2004}"/>
              </a:ext>
            </a:extLst>
          </p:cNvPr>
          <p:cNvSpPr txBox="1"/>
          <p:nvPr/>
        </p:nvSpPr>
        <p:spPr>
          <a:xfrm>
            <a:off x="7296154" y="6396335"/>
            <a:ext cx="267797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vector </a:t>
            </a:r>
            <a:r>
              <a:rPr lang="en-US" sz="2400" b="1" dirty="0">
                <a:latin typeface="Times New Roman" panose="02020603050405020304" pitchFamily="18" charset="0"/>
                <a:cs typeface="Times New Roman" panose="02020603050405020304" pitchFamily="18" charset="0"/>
              </a:rPr>
              <a:t>r ~ 2</a:t>
            </a:r>
            <a:r>
              <a:rPr lang="en-US" sz="2400" b="1" dirty="0">
                <a:latin typeface="Symbol" pitchFamily="2" charset="2"/>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/q</a:t>
            </a:r>
          </a:p>
        </p:txBody>
      </p:sp>
    </p:spTree>
    <p:extLst>
      <p:ext uri="{BB962C8B-B14F-4D97-AF65-F5344CB8AC3E}">
        <p14:creationId xmlns:p14="http://schemas.microsoft.com/office/powerpoint/2010/main" val="48812679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B68357-77C9-D741-BA12-51D339CB5913}"/>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0DA12F42-D868-0D47-ADF5-FB236433812A}" type="slidenum">
              <a:rPr lang="en-US" altLang="en-US" sz="773">
                <a:solidFill>
                  <a:schemeClr val="tx1"/>
                </a:solidFill>
                <a:ea typeface="ＭＳ Ｐゴシック" panose="020B0600070205080204" pitchFamily="34" charset="-128"/>
              </a:rPr>
              <a:pPr eaLnBrk="1" hangingPunct="1"/>
              <a:t>120</a:t>
            </a:fld>
            <a:endParaRPr lang="en-US" altLang="en-US" sz="773">
              <a:solidFill>
                <a:schemeClr val="tx1"/>
              </a:solidFill>
              <a:ea typeface="ＭＳ Ｐゴシック" panose="020B0600070205080204" pitchFamily="34" charset="-128"/>
            </a:endParaRPr>
          </a:p>
        </p:txBody>
      </p:sp>
      <p:sp>
        <p:nvSpPr>
          <p:cNvPr id="617474" name="TextBox 1">
            <a:extLst>
              <a:ext uri="{FF2B5EF4-FFF2-40B4-BE49-F238E27FC236}">
                <a16:creationId xmlns:a16="http://schemas.microsoft.com/office/drawing/2014/main" id="{4E81BC16-B727-4042-98AA-873F2ECB932A}"/>
              </a:ext>
            </a:extLst>
          </p:cNvPr>
          <p:cNvSpPr txBox="1">
            <a:spLocks noChangeArrowheads="1"/>
          </p:cNvSpPr>
          <p:nvPr/>
        </p:nvSpPr>
        <p:spPr bwMode="auto">
          <a:xfrm>
            <a:off x="689675" y="127248"/>
            <a:ext cx="10988297" cy="623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b="1" dirty="0">
                <a:latin typeface="Times New Roman" panose="02020603050405020304" pitchFamily="18" charset="0"/>
                <a:cs typeface="Times New Roman" panose="02020603050405020304" pitchFamily="18" charset="0"/>
              </a:rPr>
              <a:t>Free Energy Contributions:</a:t>
            </a:r>
          </a:p>
          <a:p>
            <a:pPr algn="l" eaLnBrk="1" hangingPunct="1"/>
            <a:r>
              <a:rPr lang="en-US" altLang="en-US" sz="1687" i="1" u="sng" dirty="0">
                <a:latin typeface="Times New Roman" panose="02020603050405020304" pitchFamily="18" charset="0"/>
                <a:cs typeface="Times New Roman" panose="02020603050405020304" pitchFamily="18" charset="0"/>
              </a:rPr>
              <a:t>Interfacial Energy Proportional to the Total Surface Area</a:t>
            </a:r>
          </a:p>
          <a:p>
            <a:pPr eaLnBrk="1" hangingPunct="1"/>
            <a:r>
              <a:rPr lang="en-US" altLang="en-US" sz="1687" dirty="0">
                <a:latin typeface="Times New Roman" panose="02020603050405020304" pitchFamily="18" charset="0"/>
                <a:cs typeface="Times New Roman" panose="02020603050405020304" pitchFamily="18" charset="0"/>
              </a:rPr>
              <a:t>     (</a:t>
            </a:r>
            <a:r>
              <a:rPr lang="en-US" altLang="en-US" sz="1687" b="1" dirty="0">
                <a:latin typeface="Times New Roman" panose="02020603050405020304" pitchFamily="18" charset="0"/>
                <a:cs typeface="Times New Roman" panose="02020603050405020304" pitchFamily="18" charset="0"/>
              </a:rPr>
              <a:t>makes domains larger </a:t>
            </a:r>
            <a:r>
              <a:rPr lang="en-US" altLang="en-US" sz="1687" dirty="0">
                <a:latin typeface="Times New Roman" panose="02020603050405020304" pitchFamily="18" charset="0"/>
                <a:cs typeface="Times New Roman" panose="02020603050405020304" pitchFamily="18" charset="0"/>
              </a:rPr>
              <a:t>to reduce surface area; </a:t>
            </a:r>
            <a:r>
              <a:rPr lang="el-GR" altLang="en-US" sz="1687" dirty="0">
                <a:latin typeface="Times New Roman" panose="02020603050405020304" pitchFamily="18" charset="0"/>
              </a:rPr>
              <a:t>χ</a:t>
            </a:r>
            <a:r>
              <a:rPr lang="en-US" altLang="en-US" sz="1687" dirty="0">
                <a:latin typeface="Times New Roman" panose="02020603050405020304" pitchFamily="18" charset="0"/>
                <a:cs typeface="Times New Roman" panose="02020603050405020304" pitchFamily="18" charset="0"/>
              </a:rPr>
              <a:t> is the average energy per </a:t>
            </a:r>
            <a:r>
              <a:rPr lang="en-US" altLang="en-US" sz="1687" dirty="0" err="1">
                <a:latin typeface="Times New Roman" panose="02020603050405020304" pitchFamily="18" charset="0"/>
                <a:cs typeface="Times New Roman" panose="02020603050405020304" pitchFamily="18" charset="0"/>
              </a:rPr>
              <a:t>kT</a:t>
            </a:r>
            <a:r>
              <a:rPr lang="en-US" altLang="en-US" sz="1687" dirty="0">
                <a:latin typeface="Times New Roman" panose="02020603050405020304" pitchFamily="18" charset="0"/>
                <a:cs typeface="Times New Roman" panose="02020603050405020304" pitchFamily="18" charset="0"/>
              </a:rPr>
              <a:t> per </a:t>
            </a:r>
            <a:r>
              <a:rPr lang="en-US" altLang="en-US" sz="1687" dirty="0" err="1">
                <a:latin typeface="Times New Roman" panose="02020603050405020304" pitchFamily="18" charset="0"/>
                <a:cs typeface="Times New Roman" panose="02020603050405020304" pitchFamily="18" charset="0"/>
              </a:rPr>
              <a:t>mer</a:t>
            </a:r>
            <a:r>
              <a:rPr lang="en-US" altLang="en-US" sz="1687" dirty="0">
                <a:latin typeface="Times New Roman" panose="02020603050405020304" pitchFamily="18" charset="0"/>
                <a:cs typeface="Times New Roman" panose="02020603050405020304" pitchFamily="18" charset="0"/>
              </a:rPr>
              <a:t> unit in a mixture of A and B)</a:t>
            </a:r>
          </a:p>
          <a:p>
            <a:pPr algn="l" eaLnBrk="1" hangingPunct="1"/>
            <a:r>
              <a:rPr lang="en-US" altLang="en-US" sz="1687" dirty="0">
                <a:latin typeface="Times New Roman" panose="02020603050405020304" pitchFamily="18" charset="0"/>
                <a:cs typeface="Times New Roman" panose="02020603050405020304" pitchFamily="18" charset="0"/>
              </a:rPr>
              <a:t>One Chain Interfacial Energy = </a:t>
            </a:r>
            <a:r>
              <a:rPr lang="el-GR" altLang="en-US" sz="1687" dirty="0">
                <a:latin typeface="Times New Roman" panose="02020603050405020304" pitchFamily="18" charset="0"/>
              </a:rPr>
              <a:t>χ</a:t>
            </a:r>
            <a:r>
              <a:rPr lang="en-US" altLang="en-US" sz="1687" dirty="0" err="1">
                <a:latin typeface="Times New Roman" panose="02020603050405020304" pitchFamily="18" charset="0"/>
                <a:cs typeface="Times New Roman" panose="02020603050405020304" pitchFamily="18" charset="0"/>
              </a:rPr>
              <a:t>kT</a:t>
            </a:r>
            <a:r>
              <a:rPr lang="en-US" altLang="en-US" sz="1687" dirty="0">
                <a:latin typeface="Times New Roman" panose="02020603050405020304" pitchFamily="18" charset="0"/>
                <a:cs typeface="Times New Roman" panose="02020603050405020304" pitchFamily="18" charset="0"/>
              </a:rPr>
              <a:t>(</a:t>
            </a:r>
            <a:r>
              <a:rPr lang="en-US" altLang="en-US" sz="1687" dirty="0" err="1">
                <a:latin typeface="Times New Roman" panose="02020603050405020304" pitchFamily="18" charset="0"/>
                <a:cs typeface="Times New Roman" panose="02020603050405020304" pitchFamily="18" charset="0"/>
              </a:rPr>
              <a:t>Ad</a:t>
            </a:r>
            <a:r>
              <a:rPr lang="en-US" altLang="en-US" sz="1687" baseline="-25000" dirty="0" err="1">
                <a:latin typeface="Times New Roman" panose="02020603050405020304" pitchFamily="18" charset="0"/>
                <a:cs typeface="Times New Roman" panose="02020603050405020304" pitchFamily="18" charset="0"/>
              </a:rPr>
              <a:t>t</a:t>
            </a:r>
            <a:r>
              <a:rPr lang="en-US" altLang="en-US" sz="1687" dirty="0">
                <a:latin typeface="Times New Roman" panose="02020603050405020304" pitchFamily="18" charset="0"/>
                <a:cs typeface="Times New Roman" panose="02020603050405020304" pitchFamily="18" charset="0"/>
              </a:rPr>
              <a:t>)/</a:t>
            </a:r>
            <a:r>
              <a:rPr lang="en-US" altLang="en-US" sz="1687" dirty="0" err="1">
                <a:latin typeface="Times New Roman" panose="02020603050405020304" pitchFamily="18" charset="0"/>
                <a:cs typeface="Times New Roman" panose="02020603050405020304" pitchFamily="18" charset="0"/>
              </a:rPr>
              <a:t>V</a:t>
            </a:r>
            <a:r>
              <a:rPr lang="en-US" altLang="en-US" sz="1687" baseline="-25000" dirty="0" err="1">
                <a:latin typeface="Times New Roman" panose="02020603050405020304" pitchFamily="18" charset="0"/>
                <a:cs typeface="Times New Roman" panose="02020603050405020304" pitchFamily="18" charset="0"/>
              </a:rPr>
              <a:t>c</a:t>
            </a:r>
            <a:r>
              <a:rPr lang="en-US" altLang="en-US" sz="1687" dirty="0">
                <a:latin typeface="Times New Roman" panose="02020603050405020304" pitchFamily="18" charset="0"/>
                <a:cs typeface="Times New Roman" panose="02020603050405020304" pitchFamily="18" charset="0"/>
              </a:rPr>
              <a:t> </a:t>
            </a:r>
          </a:p>
          <a:p>
            <a:pPr algn="l" eaLnBrk="1" hangingPunct="1"/>
            <a:r>
              <a:rPr lang="en-US" altLang="en-US" sz="1687" dirty="0">
                <a:latin typeface="Times New Roman" panose="02020603050405020304" pitchFamily="18" charset="0"/>
                <a:cs typeface="Times New Roman" panose="02020603050405020304" pitchFamily="18" charset="0"/>
              </a:rPr>
              <a:t>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t</a:t>
            </a:r>
            <a:r>
              <a:rPr lang="en-US" altLang="en-US" sz="1687" dirty="0">
                <a:latin typeface="Times New Roman" panose="02020603050405020304" pitchFamily="18" charset="0"/>
                <a:cs typeface="Times New Roman" panose="02020603050405020304" pitchFamily="18" charset="0"/>
              </a:rPr>
              <a:t> is the thickness of the interfacial layer where the A-B junction is located</a:t>
            </a:r>
          </a:p>
          <a:p>
            <a:pPr algn="l" eaLnBrk="1" hangingPunct="1"/>
            <a:r>
              <a:rPr lang="en-US" altLang="en-US" sz="1687" dirty="0">
                <a:latin typeface="Times New Roman" panose="02020603050405020304" pitchFamily="18" charset="0"/>
                <a:cs typeface="Times New Roman" panose="02020603050405020304" pitchFamily="18" charset="0"/>
              </a:rPr>
              <a:t>	A is the cross-sectional area of a polymer chain</a:t>
            </a:r>
          </a:p>
          <a:p>
            <a:pPr algn="l" eaLnBrk="1" hangingPunct="1"/>
            <a:r>
              <a:rPr lang="en-US" altLang="en-US" sz="1687" dirty="0">
                <a:latin typeface="Times New Roman" panose="02020603050405020304" pitchFamily="18" charset="0"/>
                <a:cs typeface="Times New Roman" panose="02020603050405020304" pitchFamily="18" charset="0"/>
              </a:rPr>
              <a:t>	</a:t>
            </a:r>
            <a:r>
              <a:rPr lang="en-US" altLang="en-US" sz="1687" dirty="0" err="1">
                <a:latin typeface="Times New Roman" panose="02020603050405020304" pitchFamily="18" charset="0"/>
                <a:cs typeface="Times New Roman" panose="02020603050405020304" pitchFamily="18" charset="0"/>
              </a:rPr>
              <a:t>V</a:t>
            </a:r>
            <a:r>
              <a:rPr lang="en-US" altLang="en-US" sz="1687" baseline="-25000" dirty="0" err="1">
                <a:latin typeface="Times New Roman" panose="02020603050405020304" pitchFamily="18" charset="0"/>
                <a:cs typeface="Times New Roman" panose="02020603050405020304" pitchFamily="18" charset="0"/>
              </a:rPr>
              <a:t>c</a:t>
            </a:r>
            <a:r>
              <a:rPr lang="en-US" altLang="en-US" sz="1687" dirty="0">
                <a:latin typeface="Times New Roman" panose="02020603050405020304" pitchFamily="18" charset="0"/>
                <a:cs typeface="Times New Roman" panose="02020603050405020304" pitchFamily="18" charset="0"/>
              </a:rPr>
              <a:t> is the occupied volume of a unit segment of a polymer chain</a:t>
            </a:r>
          </a:p>
          <a:p>
            <a:pPr algn="l" eaLnBrk="1" hangingPunct="1"/>
            <a:r>
              <a:rPr lang="en-US" altLang="en-US" sz="1687" dirty="0">
                <a:latin typeface="Times New Roman" panose="02020603050405020304" pitchFamily="18" charset="0"/>
                <a:cs typeface="Times New Roman" panose="02020603050405020304" pitchFamily="18" charset="0"/>
              </a:rPr>
              <a:t>The total occupied volume of a block copolymer chain is </a:t>
            </a:r>
            <a:r>
              <a:rPr lang="en-US" altLang="en-US" sz="1687" dirty="0" err="1">
                <a:latin typeface="Times New Roman" panose="02020603050405020304" pitchFamily="18" charset="0"/>
                <a:cs typeface="Times New Roman" panose="02020603050405020304" pitchFamily="18" charset="0"/>
              </a:rPr>
              <a:t>V</a:t>
            </a:r>
            <a:r>
              <a:rPr lang="en-US" altLang="en-US" sz="1687" baseline="-25000" dirty="0" err="1">
                <a:latin typeface="Times New Roman" panose="02020603050405020304" pitchFamily="18" charset="0"/>
                <a:cs typeface="Times New Roman" panose="02020603050405020304" pitchFamily="18" charset="0"/>
              </a:rPr>
              <a:t>occupied</a:t>
            </a:r>
            <a:r>
              <a:rPr lang="en-US" altLang="en-US" sz="1687" dirty="0">
                <a:latin typeface="Times New Roman" panose="02020603050405020304" pitchFamily="18" charset="0"/>
                <a:cs typeface="Times New Roman" panose="02020603050405020304" pitchFamily="18" charset="0"/>
              </a:rPr>
              <a:t> = N</a:t>
            </a:r>
            <a:r>
              <a:rPr lang="en-US" altLang="en-US" sz="1687" baseline="-25000" dirty="0">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 </a:t>
            </a:r>
            <a:r>
              <a:rPr lang="en-US" altLang="en-US" sz="1687" dirty="0" err="1">
                <a:latin typeface="Times New Roman" panose="02020603050405020304" pitchFamily="18" charset="0"/>
                <a:cs typeface="Times New Roman" panose="02020603050405020304" pitchFamily="18" charset="0"/>
              </a:rPr>
              <a:t>V</a:t>
            </a:r>
            <a:r>
              <a:rPr lang="en-US" altLang="en-US" sz="1687" baseline="-25000" dirty="0" err="1">
                <a:latin typeface="Times New Roman" panose="02020603050405020304" pitchFamily="18" charset="0"/>
                <a:cs typeface="Times New Roman" panose="02020603050405020304" pitchFamily="18" charset="0"/>
              </a:rPr>
              <a:t>c</a:t>
            </a:r>
            <a:r>
              <a:rPr lang="en-US" altLang="en-US" sz="1687" dirty="0">
                <a:latin typeface="Times New Roman" panose="02020603050405020304" pitchFamily="18" charset="0"/>
                <a:cs typeface="Times New Roman" panose="02020603050405020304" pitchFamily="18" charset="0"/>
              </a:rPr>
              <a:t>;</a:t>
            </a:r>
          </a:p>
          <a:p>
            <a:pPr eaLnBrk="1" hangingPunct="1"/>
            <a:r>
              <a:rPr lang="en-US" altLang="en-US" sz="1687" dirty="0">
                <a:latin typeface="Times New Roman" panose="02020603050405020304" pitchFamily="18" charset="0"/>
                <a:cs typeface="Times New Roman" panose="02020603050405020304" pitchFamily="18" charset="0"/>
              </a:rPr>
              <a:t>This occupied volume is also given by </a:t>
            </a:r>
            <a:r>
              <a:rPr lang="en-US" altLang="en-US" sz="1687" dirty="0" err="1">
                <a:latin typeface="Times New Roman" panose="02020603050405020304" pitchFamily="18" charset="0"/>
                <a:cs typeface="Times New Roman" panose="02020603050405020304" pitchFamily="18" charset="0"/>
              </a:rPr>
              <a:t>V</a:t>
            </a:r>
            <a:r>
              <a:rPr lang="en-US" altLang="en-US" sz="1687" baseline="-25000" dirty="0" err="1">
                <a:latin typeface="Times New Roman" panose="02020603050405020304" pitchFamily="18" charset="0"/>
                <a:cs typeface="Times New Roman" panose="02020603050405020304" pitchFamily="18" charset="0"/>
              </a:rPr>
              <a:t>occupied</a:t>
            </a:r>
            <a:r>
              <a:rPr lang="en-US" altLang="en-US" sz="1687" dirty="0">
                <a:latin typeface="Times New Roman" panose="02020603050405020304" pitchFamily="18" charset="0"/>
                <a:cs typeface="Times New Roman" panose="02020603050405020304" pitchFamily="18" charset="0"/>
              </a:rPr>
              <a:t> =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 A where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 is the length of the block copolymer chain assuming it forms a cylindrical shaped object and the block copolymer domain spacing. So, </a:t>
            </a:r>
            <a:r>
              <a:rPr lang="en-US" altLang="en-US" sz="1687" b="1" dirty="0" err="1">
                <a:latin typeface="Times New Roman" panose="02020603050405020304" pitchFamily="18" charset="0"/>
                <a:cs typeface="Times New Roman" panose="02020603050405020304" pitchFamily="18" charset="0"/>
              </a:rPr>
              <a:t>d</a:t>
            </a:r>
            <a:r>
              <a:rPr lang="en-US" altLang="en-US" sz="1687" b="1" baseline="-25000" dirty="0" err="1">
                <a:latin typeface="Times New Roman" panose="02020603050405020304" pitchFamily="18" charset="0"/>
                <a:cs typeface="Times New Roman" panose="02020603050405020304" pitchFamily="18" charset="0"/>
              </a:rPr>
              <a:t>AB</a:t>
            </a:r>
            <a:r>
              <a:rPr lang="en-US" altLang="en-US" sz="1687" b="1" dirty="0">
                <a:latin typeface="Times New Roman" panose="02020603050405020304" pitchFamily="18" charset="0"/>
                <a:cs typeface="Times New Roman" panose="02020603050405020304" pitchFamily="18" charset="0"/>
              </a:rPr>
              <a:t> = </a:t>
            </a:r>
            <a:r>
              <a:rPr lang="en-US" altLang="en-US" sz="1687" b="1" dirty="0" err="1">
                <a:latin typeface="Times New Roman" panose="02020603050405020304" pitchFamily="18" charset="0"/>
                <a:cs typeface="Times New Roman" panose="02020603050405020304" pitchFamily="18" charset="0"/>
              </a:rPr>
              <a:t>N</a:t>
            </a:r>
            <a:r>
              <a:rPr lang="en-US" altLang="en-US" sz="1687" b="1" baseline="-25000" dirty="0" err="1">
                <a:latin typeface="Times New Roman" panose="02020603050405020304" pitchFamily="18" charset="0"/>
                <a:cs typeface="Times New Roman" panose="02020603050405020304" pitchFamily="18" charset="0"/>
              </a:rPr>
              <a:t>AB</a:t>
            </a:r>
            <a:r>
              <a:rPr lang="en-US" altLang="en-US" sz="1687" b="1" dirty="0" err="1">
                <a:latin typeface="Times New Roman" panose="02020603050405020304" pitchFamily="18" charset="0"/>
                <a:cs typeface="Times New Roman" panose="02020603050405020304" pitchFamily="18" charset="0"/>
              </a:rPr>
              <a:t>V</a:t>
            </a:r>
            <a:r>
              <a:rPr lang="en-US" altLang="en-US" sz="1687" b="1" baseline="-25000" dirty="0" err="1">
                <a:latin typeface="Times New Roman" panose="02020603050405020304" pitchFamily="18" charset="0"/>
                <a:cs typeface="Times New Roman" panose="02020603050405020304" pitchFamily="18" charset="0"/>
              </a:rPr>
              <a:t>c</a:t>
            </a:r>
            <a:r>
              <a:rPr lang="en-US" altLang="en-US" sz="1687" b="1" baseline="-25000" dirty="0">
                <a:latin typeface="Times New Roman" panose="02020603050405020304" pitchFamily="18" charset="0"/>
                <a:cs typeface="Times New Roman" panose="02020603050405020304" pitchFamily="18" charset="0"/>
              </a:rPr>
              <a:t> </a:t>
            </a:r>
            <a:r>
              <a:rPr lang="en-US" altLang="en-US" sz="1687" b="1" dirty="0">
                <a:latin typeface="Times New Roman" panose="02020603050405020304" pitchFamily="18" charset="0"/>
                <a:cs typeface="Times New Roman" panose="02020603050405020304" pitchFamily="18" charset="0"/>
              </a:rPr>
              <a:t>/A</a:t>
            </a:r>
            <a:r>
              <a:rPr lang="en-US" altLang="en-US" sz="1687" dirty="0">
                <a:latin typeface="Times New Roman" panose="02020603050405020304" pitchFamily="18" charset="0"/>
                <a:cs typeface="Times New Roman" panose="02020603050405020304" pitchFamily="18" charset="0"/>
              </a:rPr>
              <a:t>.</a:t>
            </a:r>
          </a:p>
          <a:p>
            <a:pPr algn="l" eaLnBrk="1" hangingPunct="1"/>
            <a:endParaRPr lang="en-US" altLang="en-US" sz="1687" dirty="0">
              <a:latin typeface="Times New Roman" panose="02020603050405020304" pitchFamily="18" charset="0"/>
              <a:cs typeface="Times New Roman" panose="02020603050405020304" pitchFamily="18" charset="0"/>
            </a:endParaRPr>
          </a:p>
          <a:p>
            <a:pPr algn="l" eaLnBrk="1" hangingPunct="1"/>
            <a:r>
              <a:rPr lang="en-US" altLang="en-US" sz="1687" i="1" u="sng" dirty="0">
                <a:latin typeface="Times New Roman" panose="02020603050405020304" pitchFamily="18" charset="0"/>
                <a:cs typeface="Times New Roman" panose="02020603050405020304" pitchFamily="18" charset="0"/>
              </a:rPr>
              <a:t>Energy of Elongation of Polymer Chains, Elastic Energy</a:t>
            </a:r>
          </a:p>
          <a:p>
            <a:pPr algn="l" eaLnBrk="1" hangingPunct="1"/>
            <a:r>
              <a:rPr lang="en-US" altLang="en-US" sz="1687" dirty="0">
                <a:latin typeface="Times New Roman" panose="02020603050405020304" pitchFamily="18" charset="0"/>
                <a:cs typeface="Times New Roman" panose="02020603050405020304" pitchFamily="18" charset="0"/>
              </a:rPr>
              <a:t>	(</a:t>
            </a:r>
            <a:r>
              <a:rPr lang="en-US" altLang="en-US" sz="1687" b="1" dirty="0">
                <a:latin typeface="Times New Roman" panose="02020603050405020304" pitchFamily="18" charset="0"/>
                <a:cs typeface="Times New Roman" panose="02020603050405020304" pitchFamily="18" charset="0"/>
              </a:rPr>
              <a:t>makes domains smaller</a:t>
            </a:r>
            <a:r>
              <a:rPr lang="en-US" altLang="en-US" sz="1687" dirty="0">
                <a:latin typeface="Times New Roman" panose="02020603050405020304" pitchFamily="18" charset="0"/>
                <a:cs typeface="Times New Roman" panose="02020603050405020304" pitchFamily="18" charset="0"/>
              </a:rPr>
              <a:t>, 3kTR</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/(2nl</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  </a:t>
            </a:r>
          </a:p>
          <a:p>
            <a:pPr algn="l" eaLnBrk="1" hangingPunct="1"/>
            <a:r>
              <a:rPr lang="en-US" altLang="en-US" sz="1687" dirty="0">
                <a:latin typeface="Times New Roman" panose="02020603050405020304" pitchFamily="18" charset="0"/>
                <a:cs typeface="Times New Roman" panose="02020603050405020304" pitchFamily="18" charset="0"/>
              </a:rPr>
              <a:t>Assumes that one end is at the interface and the other end must fill the space.</a:t>
            </a:r>
            <a:endParaRPr lang="el-GR" altLang="en-US" sz="1687" dirty="0">
              <a:latin typeface="Times New Roman" panose="02020603050405020304" pitchFamily="18" charset="0"/>
              <a:cs typeface="Times New Roman" panose="02020603050405020304" pitchFamily="18" charset="0"/>
            </a:endParaRPr>
          </a:p>
          <a:p>
            <a:pPr algn="l" eaLnBrk="1" hangingPunct="1"/>
            <a:r>
              <a:rPr lang="en-US" altLang="en-US" sz="1687" dirty="0">
                <a:latin typeface="Times New Roman" panose="02020603050405020304" pitchFamily="18" charset="0"/>
                <a:cs typeface="Times New Roman" panose="02020603050405020304" pitchFamily="18" charset="0"/>
              </a:rPr>
              <a:t>Chain Energy of Elongation = -3kT d</a:t>
            </a:r>
            <a:r>
              <a:rPr lang="en-US" altLang="en-US" sz="1687" baseline="-25000" dirty="0">
                <a:latin typeface="Times New Roman" panose="02020603050405020304" pitchFamily="18" charset="0"/>
                <a:cs typeface="Times New Roman" panose="02020603050405020304" pitchFamily="18" charset="0"/>
              </a:rPr>
              <a:t>AB</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/(2&lt;R</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&gt;) = -3kT N</a:t>
            </a:r>
            <a:r>
              <a:rPr lang="en-US" altLang="en-US" sz="1687" baseline="-25000" dirty="0">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V</a:t>
            </a:r>
            <a:r>
              <a:rPr lang="en-US" altLang="en-US" sz="1687" baseline="-25000" dirty="0">
                <a:latin typeface="Times New Roman" panose="02020603050405020304" pitchFamily="18" charset="0"/>
                <a:cs typeface="Times New Roman" panose="02020603050405020304" pitchFamily="18" charset="0"/>
              </a:rPr>
              <a:t>c</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/(2l</a:t>
            </a:r>
            <a:r>
              <a:rPr lang="en-US" altLang="en-US" sz="1687" baseline="-25000" dirty="0">
                <a:latin typeface="Times New Roman" panose="02020603050405020304" pitchFamily="18" charset="0"/>
                <a:cs typeface="Times New Roman" panose="02020603050405020304" pitchFamily="18" charset="0"/>
              </a:rPr>
              <a:t>K</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A</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a:t>
            </a:r>
            <a:endParaRPr lang="en-US" altLang="en-US" sz="1687" baseline="30000" dirty="0">
              <a:latin typeface="Times New Roman" panose="02020603050405020304" pitchFamily="18" charset="0"/>
              <a:cs typeface="Times New Roman" panose="02020603050405020304" pitchFamily="18" charset="0"/>
            </a:endParaRPr>
          </a:p>
          <a:p>
            <a:pPr algn="l" eaLnBrk="1" hangingPunct="1"/>
            <a:r>
              <a:rPr lang="en-US" altLang="en-US" sz="1687" dirty="0">
                <a:latin typeface="Times New Roman" panose="02020603050405020304" pitchFamily="18" charset="0"/>
                <a:cs typeface="Times New Roman" panose="02020603050405020304" pitchFamily="18" charset="0"/>
              </a:rPr>
              <a:t>	Using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 = N</a:t>
            </a:r>
            <a:r>
              <a:rPr lang="en-US" altLang="en-US" sz="1687" baseline="-25000" dirty="0">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 </a:t>
            </a:r>
            <a:r>
              <a:rPr lang="en-US" altLang="en-US" sz="1687" dirty="0" err="1">
                <a:latin typeface="Times New Roman" panose="02020603050405020304" pitchFamily="18" charset="0"/>
                <a:cs typeface="Times New Roman" panose="02020603050405020304" pitchFamily="18" charset="0"/>
              </a:rPr>
              <a:t>V</a:t>
            </a:r>
            <a:r>
              <a:rPr lang="en-US" altLang="en-US" sz="1687" baseline="-25000" dirty="0" err="1">
                <a:latin typeface="Times New Roman" panose="02020603050405020304" pitchFamily="18" charset="0"/>
                <a:cs typeface="Times New Roman" panose="02020603050405020304" pitchFamily="18" charset="0"/>
              </a:rPr>
              <a:t>c</a:t>
            </a:r>
            <a:r>
              <a:rPr lang="en-US" altLang="en-US" sz="1687" dirty="0">
                <a:latin typeface="Times New Roman" panose="02020603050405020304" pitchFamily="18" charset="0"/>
                <a:cs typeface="Times New Roman" panose="02020603050405020304" pitchFamily="18" charset="0"/>
              </a:rPr>
              <a:t>/A from above and &lt;R</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&gt; = N</a:t>
            </a:r>
            <a:r>
              <a:rPr lang="en-US" altLang="en-US" sz="1687" baseline="-25000" dirty="0">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l</a:t>
            </a:r>
            <a:r>
              <a:rPr lang="en-US" altLang="en-US" sz="1687" baseline="-25000" dirty="0">
                <a:latin typeface="Times New Roman" panose="02020603050405020304" pitchFamily="18" charset="0"/>
                <a:cs typeface="Times New Roman" panose="02020603050405020304" pitchFamily="18" charset="0"/>
              </a:rPr>
              <a:t>K</a:t>
            </a:r>
            <a:r>
              <a:rPr lang="en-US" altLang="en-US" sz="1687" baseline="30000" dirty="0">
                <a:latin typeface="Times New Roman" panose="02020603050405020304" pitchFamily="18" charset="0"/>
                <a:cs typeface="Times New Roman" panose="02020603050405020304" pitchFamily="18" charset="0"/>
              </a:rPr>
              <a:t>2</a:t>
            </a:r>
            <a:endParaRPr lang="el-GR" altLang="en-US" sz="1687" baseline="30000" dirty="0">
              <a:latin typeface="Times New Roman" panose="02020603050405020304" pitchFamily="18" charset="0"/>
              <a:cs typeface="Times New Roman" panose="02020603050405020304" pitchFamily="18" charset="0"/>
            </a:endParaRPr>
          </a:p>
          <a:p>
            <a:pPr algn="l" eaLnBrk="1" hangingPunct="1"/>
            <a:endParaRPr lang="en-US" altLang="en-US" sz="1687" baseline="-25000" dirty="0">
              <a:latin typeface="Times New Roman" panose="02020603050405020304" pitchFamily="18" charset="0"/>
              <a:cs typeface="Times New Roman" panose="02020603050405020304" pitchFamily="18" charset="0"/>
            </a:endParaRPr>
          </a:p>
          <a:p>
            <a:pPr algn="l" eaLnBrk="1" hangingPunct="1"/>
            <a:r>
              <a:rPr lang="en-US" altLang="en-US" sz="1687" dirty="0">
                <a:latin typeface="Times New Roman" panose="02020603050405020304" pitchFamily="18" charset="0"/>
                <a:cs typeface="Times New Roman" panose="02020603050405020304" pitchFamily="18" charset="0"/>
              </a:rPr>
              <a:t>The free energy will be minimized in A to obtain the optimum phase size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  So, it is the packing of the chains at the interface that governs the phase behavior of BCP’s.</a:t>
            </a:r>
          </a:p>
          <a:p>
            <a:pPr algn="l" eaLnBrk="1" hangingPunct="1"/>
            <a:endParaRPr lang="en-US" altLang="en-US" sz="1687" dirty="0">
              <a:latin typeface="Times New Roman" panose="02020603050405020304" pitchFamily="18" charset="0"/>
              <a:cs typeface="Times New Roman" panose="02020603050405020304" pitchFamily="18" charset="0"/>
            </a:endParaRPr>
          </a:p>
          <a:p>
            <a:pPr algn="l" eaLnBrk="1" hangingPunct="1"/>
            <a:r>
              <a:rPr lang="el-GR" altLang="en-US" sz="1687" dirty="0">
                <a:latin typeface="Times New Roman" panose="02020603050405020304" pitchFamily="18" charset="0"/>
                <a:cs typeface="Times New Roman" panose="02020603050405020304" pitchFamily="18" charset="0"/>
              </a:rPr>
              <a:t>Δ</a:t>
            </a:r>
            <a:r>
              <a:rPr lang="en-US" altLang="en-US" sz="1687" dirty="0">
                <a:latin typeface="Times New Roman" panose="02020603050405020304" pitchFamily="18" charset="0"/>
                <a:cs typeface="Times New Roman" panose="02020603050405020304" pitchFamily="18" charset="0"/>
              </a:rPr>
              <a:t>G/</a:t>
            </a:r>
            <a:r>
              <a:rPr lang="en-US" altLang="en-US" sz="1687" dirty="0" err="1">
                <a:latin typeface="Times New Roman" panose="02020603050405020304" pitchFamily="18" charset="0"/>
                <a:cs typeface="Times New Roman" panose="02020603050405020304" pitchFamily="18" charset="0"/>
              </a:rPr>
              <a:t>kT</a:t>
            </a:r>
            <a:r>
              <a:rPr lang="en-US" altLang="en-US" sz="1687" dirty="0">
                <a:latin typeface="Times New Roman" panose="02020603050405020304" pitchFamily="18" charset="0"/>
                <a:cs typeface="Times New Roman" panose="02020603050405020304" pitchFamily="18" charset="0"/>
              </a:rPr>
              <a:t> = </a:t>
            </a:r>
            <a:r>
              <a:rPr lang="el-GR" altLang="en-US" sz="1687" dirty="0">
                <a:latin typeface="Times New Roman" panose="02020603050405020304" pitchFamily="18" charset="0"/>
              </a:rPr>
              <a:t>χ</a:t>
            </a:r>
            <a:r>
              <a:rPr lang="en-US" altLang="en-US" sz="1687" dirty="0" err="1">
                <a:latin typeface="Times New Roman" panose="02020603050405020304" pitchFamily="18" charset="0"/>
                <a:cs typeface="Times New Roman" panose="02020603050405020304" pitchFamily="18" charset="0"/>
              </a:rPr>
              <a:t>Ad</a:t>
            </a:r>
            <a:r>
              <a:rPr lang="en-US" altLang="en-US" sz="1687" baseline="-25000" dirty="0" err="1">
                <a:latin typeface="Times New Roman" panose="02020603050405020304" pitchFamily="18" charset="0"/>
                <a:cs typeface="Times New Roman" panose="02020603050405020304" pitchFamily="18" charset="0"/>
              </a:rPr>
              <a:t>t</a:t>
            </a:r>
            <a:r>
              <a:rPr lang="en-US" altLang="en-US" sz="1687" dirty="0">
                <a:latin typeface="Times New Roman" panose="02020603050405020304" pitchFamily="18" charset="0"/>
                <a:cs typeface="Times New Roman" panose="02020603050405020304" pitchFamily="18" charset="0"/>
              </a:rPr>
              <a:t>/</a:t>
            </a:r>
            <a:r>
              <a:rPr lang="en-US" altLang="en-US" sz="1687" dirty="0" err="1">
                <a:latin typeface="Times New Roman" panose="02020603050405020304" pitchFamily="18" charset="0"/>
                <a:cs typeface="Times New Roman" panose="02020603050405020304" pitchFamily="18" charset="0"/>
              </a:rPr>
              <a:t>V</a:t>
            </a:r>
            <a:r>
              <a:rPr lang="en-US" altLang="en-US" sz="1687" baseline="-25000" dirty="0" err="1">
                <a:latin typeface="Times New Roman" panose="02020603050405020304" pitchFamily="18" charset="0"/>
                <a:cs typeface="Times New Roman" panose="02020603050405020304" pitchFamily="18" charset="0"/>
              </a:rPr>
              <a:t>c</a:t>
            </a:r>
            <a:r>
              <a:rPr lang="en-US" altLang="en-US" sz="1687" dirty="0">
                <a:latin typeface="Times New Roman" panose="02020603050405020304" pitchFamily="18" charset="0"/>
                <a:cs typeface="Times New Roman" panose="02020603050405020304" pitchFamily="18" charset="0"/>
              </a:rPr>
              <a:t> - 3 N</a:t>
            </a:r>
            <a:r>
              <a:rPr lang="en-US" altLang="en-US" sz="1687" baseline="-25000" dirty="0">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V</a:t>
            </a:r>
            <a:r>
              <a:rPr lang="en-US" altLang="en-US" sz="1687" baseline="-25000" dirty="0">
                <a:latin typeface="Times New Roman" panose="02020603050405020304" pitchFamily="18" charset="0"/>
                <a:cs typeface="Times New Roman" panose="02020603050405020304" pitchFamily="18" charset="0"/>
              </a:rPr>
              <a:t>c</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/(2(</a:t>
            </a:r>
            <a:r>
              <a:rPr lang="en-US" altLang="en-US" sz="1687" dirty="0" err="1">
                <a:latin typeface="Times New Roman" panose="02020603050405020304" pitchFamily="18" charset="0"/>
                <a:cs typeface="Times New Roman" panose="02020603050405020304" pitchFamily="18" charset="0"/>
              </a:rPr>
              <a:t>l</a:t>
            </a:r>
            <a:r>
              <a:rPr lang="en-US" altLang="en-US" sz="1687" baseline="-25000" dirty="0" err="1">
                <a:latin typeface="Times New Roman" panose="02020603050405020304" pitchFamily="18" charset="0"/>
                <a:cs typeface="Times New Roman" panose="02020603050405020304" pitchFamily="18" charset="0"/>
              </a:rPr>
              <a:t>K</a:t>
            </a:r>
            <a:r>
              <a:rPr lang="en-US" altLang="en-US" sz="1687" dirty="0" err="1">
                <a:latin typeface="Times New Roman" panose="02020603050405020304" pitchFamily="18" charset="0"/>
                <a:cs typeface="Times New Roman" panose="02020603050405020304" pitchFamily="18" charset="0"/>
              </a:rPr>
              <a:t>A</a:t>
            </a:r>
            <a:r>
              <a:rPr lang="en-US" altLang="en-US" sz="1687" dirty="0">
                <a:latin typeface="Times New Roman" panose="02020603050405020304" pitchFamily="18" charset="0"/>
                <a:cs typeface="Times New Roman" panose="02020603050405020304" pitchFamily="18" charset="0"/>
              </a:rPr>
              <a:t>)</a:t>
            </a:r>
            <a:r>
              <a:rPr lang="en-US" altLang="en-US" sz="1687" baseline="30000" dirty="0">
                <a:latin typeface="Times New Roman" panose="02020603050405020304" pitchFamily="18" charset="0"/>
                <a:cs typeface="Times New Roman" panose="02020603050405020304" pitchFamily="18" charset="0"/>
              </a:rPr>
              <a:t> 2</a:t>
            </a:r>
            <a:r>
              <a:rPr lang="en-US" altLang="en-US" sz="1687" dirty="0">
                <a:latin typeface="Times New Roman" panose="02020603050405020304" pitchFamily="18" charset="0"/>
                <a:cs typeface="Times New Roman" panose="02020603050405020304" pitchFamily="18" charset="0"/>
              </a:rPr>
              <a:t>)</a:t>
            </a:r>
          </a:p>
          <a:p>
            <a:pPr algn="l" eaLnBrk="1" hangingPunct="1"/>
            <a:r>
              <a:rPr lang="en-US" altLang="en-US" sz="1687" dirty="0">
                <a:latin typeface="Times New Roman" panose="02020603050405020304" pitchFamily="18" charset="0"/>
                <a:cs typeface="Times New Roman" panose="02020603050405020304" pitchFamily="18" charset="0"/>
              </a:rPr>
              <a:t>d(</a:t>
            </a:r>
            <a:r>
              <a:rPr lang="el-GR" altLang="en-US" sz="1687" dirty="0">
                <a:latin typeface="Times New Roman" panose="02020603050405020304" pitchFamily="18" charset="0"/>
                <a:cs typeface="Times New Roman" panose="02020603050405020304" pitchFamily="18" charset="0"/>
              </a:rPr>
              <a:t>Δ</a:t>
            </a:r>
            <a:r>
              <a:rPr lang="en-US" altLang="en-US" sz="1687" dirty="0">
                <a:latin typeface="Times New Roman" panose="02020603050405020304" pitchFamily="18" charset="0"/>
                <a:cs typeface="Times New Roman" panose="02020603050405020304" pitchFamily="18" charset="0"/>
              </a:rPr>
              <a:t>G/</a:t>
            </a:r>
            <a:r>
              <a:rPr lang="en-US" altLang="en-US" sz="1687" dirty="0" err="1">
                <a:latin typeface="Times New Roman" panose="02020603050405020304" pitchFamily="18" charset="0"/>
                <a:cs typeface="Times New Roman" panose="02020603050405020304" pitchFamily="18" charset="0"/>
              </a:rPr>
              <a:t>kT</a:t>
            </a:r>
            <a:r>
              <a:rPr lang="en-US" altLang="en-US" sz="1687" dirty="0">
                <a:latin typeface="Times New Roman" panose="02020603050405020304" pitchFamily="18" charset="0"/>
                <a:cs typeface="Times New Roman" panose="02020603050405020304" pitchFamily="18" charset="0"/>
              </a:rPr>
              <a:t>)/</a:t>
            </a:r>
            <a:r>
              <a:rPr lang="en-US" altLang="en-US" sz="1687" dirty="0" err="1">
                <a:latin typeface="Times New Roman" panose="02020603050405020304" pitchFamily="18" charset="0"/>
                <a:cs typeface="Times New Roman" panose="02020603050405020304" pitchFamily="18" charset="0"/>
              </a:rPr>
              <a:t>dA</a:t>
            </a:r>
            <a:r>
              <a:rPr lang="en-US" altLang="en-US" sz="1687" dirty="0">
                <a:latin typeface="Times New Roman" panose="02020603050405020304" pitchFamily="18" charset="0"/>
                <a:cs typeface="Times New Roman" panose="02020603050405020304" pitchFamily="18" charset="0"/>
              </a:rPr>
              <a:t> = </a:t>
            </a:r>
            <a:r>
              <a:rPr lang="el-GR" altLang="en-US" sz="1687" dirty="0">
                <a:latin typeface="Times New Roman" panose="02020603050405020304" pitchFamily="18" charset="0"/>
              </a:rPr>
              <a:t>χ</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t</a:t>
            </a:r>
            <a:r>
              <a:rPr lang="en-US" altLang="en-US" sz="1687" dirty="0">
                <a:latin typeface="Times New Roman" panose="02020603050405020304" pitchFamily="18" charset="0"/>
                <a:cs typeface="Times New Roman" panose="02020603050405020304" pitchFamily="18" charset="0"/>
              </a:rPr>
              <a:t>/</a:t>
            </a:r>
            <a:r>
              <a:rPr lang="en-US" altLang="en-US" sz="1687" dirty="0" err="1">
                <a:latin typeface="Times New Roman" panose="02020603050405020304" pitchFamily="18" charset="0"/>
                <a:cs typeface="Times New Roman" panose="02020603050405020304" pitchFamily="18" charset="0"/>
              </a:rPr>
              <a:t>V</a:t>
            </a:r>
            <a:r>
              <a:rPr lang="en-US" altLang="en-US" sz="1687" baseline="-25000" dirty="0" err="1">
                <a:latin typeface="Times New Roman" panose="02020603050405020304" pitchFamily="18" charset="0"/>
                <a:cs typeface="Times New Roman" panose="02020603050405020304" pitchFamily="18" charset="0"/>
              </a:rPr>
              <a:t>c</a:t>
            </a:r>
            <a:r>
              <a:rPr lang="en-US" altLang="en-US" sz="1687" dirty="0">
                <a:latin typeface="Times New Roman" panose="02020603050405020304" pitchFamily="18" charset="0"/>
                <a:cs typeface="Times New Roman" panose="02020603050405020304" pitchFamily="18" charset="0"/>
              </a:rPr>
              <a:t> + 3 N</a:t>
            </a:r>
            <a:r>
              <a:rPr lang="en-US" altLang="en-US" sz="1687" baseline="-25000" dirty="0">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V</a:t>
            </a:r>
            <a:r>
              <a:rPr lang="en-US" altLang="en-US" sz="1687" baseline="-25000" dirty="0">
                <a:latin typeface="Times New Roman" panose="02020603050405020304" pitchFamily="18" charset="0"/>
                <a:cs typeface="Times New Roman" panose="02020603050405020304" pitchFamily="18" charset="0"/>
              </a:rPr>
              <a:t>c</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/(l</a:t>
            </a:r>
            <a:r>
              <a:rPr lang="en-US" altLang="en-US" sz="1687" baseline="-25000" dirty="0">
                <a:latin typeface="Times New Roman" panose="02020603050405020304" pitchFamily="18" charset="0"/>
                <a:cs typeface="Times New Roman" panose="02020603050405020304" pitchFamily="18" charset="0"/>
              </a:rPr>
              <a:t>K</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A</a:t>
            </a:r>
            <a:r>
              <a:rPr lang="en-US" altLang="en-US" sz="1687" baseline="30000" dirty="0">
                <a:latin typeface="Times New Roman" panose="02020603050405020304" pitchFamily="18" charset="0"/>
                <a:cs typeface="Times New Roman" panose="02020603050405020304" pitchFamily="18" charset="0"/>
              </a:rPr>
              <a:t>3</a:t>
            </a:r>
            <a:r>
              <a:rPr lang="en-US" altLang="en-US" sz="1687" dirty="0">
                <a:latin typeface="Times New Roman" panose="02020603050405020304" pitchFamily="18" charset="0"/>
                <a:cs typeface="Times New Roman" panose="02020603050405020304" pitchFamily="18" charset="0"/>
              </a:rPr>
              <a:t>) = 0</a:t>
            </a:r>
          </a:p>
          <a:p>
            <a:pPr algn="l" eaLnBrk="1" hangingPunct="1"/>
            <a:r>
              <a:rPr lang="en-US" altLang="en-US" sz="1687" dirty="0">
                <a:latin typeface="Times New Roman" panose="02020603050405020304" pitchFamily="18" charset="0"/>
                <a:cs typeface="Times New Roman" panose="02020603050405020304" pitchFamily="18" charset="0"/>
              </a:rPr>
              <a:t>A = {3 N</a:t>
            </a:r>
            <a:r>
              <a:rPr lang="en-US" altLang="en-US" sz="1687" baseline="-25000" dirty="0">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V</a:t>
            </a:r>
            <a:r>
              <a:rPr lang="en-US" altLang="en-US" sz="1687" baseline="-25000" dirty="0">
                <a:latin typeface="Times New Roman" panose="02020603050405020304" pitchFamily="18" charset="0"/>
                <a:cs typeface="Times New Roman" panose="02020603050405020304" pitchFamily="18" charset="0"/>
              </a:rPr>
              <a:t>c</a:t>
            </a:r>
            <a:r>
              <a:rPr lang="en-US" altLang="en-US" sz="1687" baseline="30000" dirty="0">
                <a:latin typeface="Times New Roman" panose="02020603050405020304" pitchFamily="18" charset="0"/>
                <a:cs typeface="Times New Roman" panose="02020603050405020304" pitchFamily="18" charset="0"/>
              </a:rPr>
              <a:t>3</a:t>
            </a:r>
            <a:r>
              <a:rPr lang="en-US" altLang="en-US" sz="1687" dirty="0">
                <a:latin typeface="Times New Roman" panose="02020603050405020304" pitchFamily="18" charset="0"/>
                <a:cs typeface="Times New Roman" panose="02020603050405020304" pitchFamily="18" charset="0"/>
              </a:rPr>
              <a:t>/(l</a:t>
            </a:r>
            <a:r>
              <a:rPr lang="en-US" altLang="en-US" sz="1687" baseline="-25000" dirty="0">
                <a:latin typeface="Times New Roman" panose="02020603050405020304" pitchFamily="18" charset="0"/>
                <a:cs typeface="Times New Roman" panose="02020603050405020304" pitchFamily="18" charset="0"/>
              </a:rPr>
              <a:t>K</a:t>
            </a:r>
            <a:r>
              <a:rPr lang="en-US" altLang="en-US" sz="1687" baseline="30000" dirty="0">
                <a:latin typeface="Times New Roman" panose="02020603050405020304" pitchFamily="18" charset="0"/>
                <a:cs typeface="Times New Roman" panose="02020603050405020304" pitchFamily="18" charset="0"/>
              </a:rPr>
              <a:t>2</a:t>
            </a:r>
            <a:r>
              <a:rPr lang="el-GR" altLang="en-US" sz="1687" dirty="0">
                <a:latin typeface="Times New Roman" panose="02020603050405020304" pitchFamily="18" charset="0"/>
              </a:rPr>
              <a:t>χ</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t</a:t>
            </a:r>
            <a:r>
              <a:rPr lang="en-US" altLang="en-US" sz="1687" dirty="0">
                <a:latin typeface="Times New Roman" panose="02020603050405020304" pitchFamily="18" charset="0"/>
                <a:cs typeface="Times New Roman" panose="02020603050405020304" pitchFamily="18" charset="0"/>
              </a:rPr>
              <a:t>)}</a:t>
            </a:r>
            <a:r>
              <a:rPr lang="en-US" altLang="en-US" sz="1687" baseline="30000" dirty="0">
                <a:latin typeface="Times New Roman" panose="02020603050405020304" pitchFamily="18" charset="0"/>
                <a:cs typeface="Times New Roman" panose="02020603050405020304" pitchFamily="18" charset="0"/>
              </a:rPr>
              <a:t>1/3</a:t>
            </a:r>
            <a:r>
              <a:rPr lang="en-US" altLang="en-US" sz="1687" dirty="0">
                <a:latin typeface="Times New Roman" panose="02020603050405020304" pitchFamily="18" charset="0"/>
                <a:cs typeface="Times New Roman" panose="02020603050405020304" pitchFamily="18" charset="0"/>
              </a:rPr>
              <a:t> </a:t>
            </a:r>
          </a:p>
          <a:p>
            <a:pPr algn="l" eaLnBrk="1" hangingPunct="1"/>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 = N</a:t>
            </a:r>
            <a:r>
              <a:rPr lang="en-US" altLang="en-US" sz="1687" baseline="-25000" dirty="0">
                <a:latin typeface="Times New Roman" panose="02020603050405020304" pitchFamily="18" charset="0"/>
                <a:cs typeface="Times New Roman" panose="02020603050405020304" pitchFamily="18" charset="0"/>
              </a:rPr>
              <a:t>AB</a:t>
            </a:r>
            <a:r>
              <a:rPr lang="en-US" altLang="en-US" sz="1687" dirty="0">
                <a:latin typeface="Times New Roman" panose="02020603050405020304" pitchFamily="18" charset="0"/>
                <a:cs typeface="Times New Roman" panose="02020603050405020304" pitchFamily="18" charset="0"/>
              </a:rPr>
              <a:t> </a:t>
            </a:r>
            <a:r>
              <a:rPr lang="en-US" altLang="en-US" sz="1687" dirty="0" err="1">
                <a:latin typeface="Times New Roman" panose="02020603050405020304" pitchFamily="18" charset="0"/>
                <a:cs typeface="Times New Roman" panose="02020603050405020304" pitchFamily="18" charset="0"/>
              </a:rPr>
              <a:t>V</a:t>
            </a:r>
            <a:r>
              <a:rPr lang="en-US" altLang="en-US" sz="1687" baseline="-25000" dirty="0" err="1">
                <a:latin typeface="Times New Roman" panose="02020603050405020304" pitchFamily="18" charset="0"/>
                <a:cs typeface="Times New Roman" panose="02020603050405020304" pitchFamily="18" charset="0"/>
              </a:rPr>
              <a:t>c</a:t>
            </a:r>
            <a:r>
              <a:rPr lang="en-US" altLang="en-US" sz="1687" dirty="0">
                <a:latin typeface="Times New Roman" panose="02020603050405020304" pitchFamily="18" charset="0"/>
                <a:cs typeface="Times New Roman" panose="02020603050405020304" pitchFamily="18" charset="0"/>
              </a:rPr>
              <a:t>/A = N</a:t>
            </a:r>
            <a:r>
              <a:rPr lang="en-US" altLang="en-US" sz="1687" baseline="-25000" dirty="0">
                <a:latin typeface="Times New Roman" panose="02020603050405020304" pitchFamily="18" charset="0"/>
                <a:cs typeface="Times New Roman" panose="02020603050405020304" pitchFamily="18" charset="0"/>
              </a:rPr>
              <a:t>AB</a:t>
            </a:r>
            <a:r>
              <a:rPr lang="en-US" altLang="en-US" sz="1687" baseline="30000" dirty="0">
                <a:latin typeface="Times New Roman" panose="02020603050405020304" pitchFamily="18" charset="0"/>
                <a:cs typeface="Times New Roman" panose="02020603050405020304" pitchFamily="18" charset="0"/>
              </a:rPr>
              <a:t>2/3</a:t>
            </a:r>
            <a:r>
              <a:rPr lang="en-US" altLang="en-US" sz="1687" dirty="0">
                <a:latin typeface="Times New Roman" panose="02020603050405020304" pitchFamily="18" charset="0"/>
                <a:cs typeface="Times New Roman" panose="02020603050405020304" pitchFamily="18" charset="0"/>
              </a:rPr>
              <a:t>/(3l</a:t>
            </a:r>
            <a:r>
              <a:rPr lang="en-US" altLang="en-US" sz="1687" baseline="-25000" dirty="0">
                <a:latin typeface="Times New Roman" panose="02020603050405020304" pitchFamily="18" charset="0"/>
                <a:cs typeface="Times New Roman" panose="02020603050405020304" pitchFamily="18" charset="0"/>
              </a:rPr>
              <a:t>K</a:t>
            </a:r>
            <a:r>
              <a:rPr lang="en-US" altLang="en-US" sz="1687" baseline="30000" dirty="0">
                <a:latin typeface="Times New Roman" panose="02020603050405020304" pitchFamily="18" charset="0"/>
                <a:cs typeface="Times New Roman" panose="02020603050405020304" pitchFamily="18" charset="0"/>
              </a:rPr>
              <a:t>2</a:t>
            </a:r>
            <a:r>
              <a:rPr lang="el-GR" altLang="en-US" sz="1687" dirty="0">
                <a:latin typeface="Times New Roman" panose="02020603050405020304" pitchFamily="18" charset="0"/>
              </a:rPr>
              <a:t>χ</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t</a:t>
            </a:r>
            <a:r>
              <a:rPr lang="en-US" altLang="en-US" sz="1687" dirty="0">
                <a:latin typeface="Times New Roman" panose="02020603050405020304" pitchFamily="18" charset="0"/>
                <a:cs typeface="Times New Roman" panose="02020603050405020304" pitchFamily="18" charset="0"/>
              </a:rPr>
              <a:t>)</a:t>
            </a:r>
            <a:r>
              <a:rPr lang="en-US" altLang="en-US" sz="1687" baseline="30000" dirty="0">
                <a:latin typeface="Times New Roman" panose="02020603050405020304" pitchFamily="18" charset="0"/>
                <a:cs typeface="Times New Roman" panose="02020603050405020304" pitchFamily="18" charset="0"/>
              </a:rPr>
              <a:t> 1/3  </a:t>
            </a:r>
            <a:r>
              <a:rPr lang="en-US" altLang="en-US" sz="1687" dirty="0">
                <a:latin typeface="Times New Roman" panose="02020603050405020304" pitchFamily="18" charset="0"/>
                <a:cs typeface="Times New Roman" panose="02020603050405020304" pitchFamily="18" charset="0"/>
              </a:rPr>
              <a:t>This is verified by experiment (Hashimoto papers)</a:t>
            </a:r>
          </a:p>
        </p:txBody>
      </p:sp>
      <p:pic>
        <p:nvPicPr>
          <p:cNvPr id="2" name="Picture 1">
            <a:extLst>
              <a:ext uri="{FF2B5EF4-FFF2-40B4-BE49-F238E27FC236}">
                <a16:creationId xmlns:a16="http://schemas.microsoft.com/office/drawing/2014/main" id="{F93CB015-12CA-E14B-93CD-36B1E71744D0}"/>
              </a:ext>
            </a:extLst>
          </p:cNvPr>
          <p:cNvPicPr>
            <a:picLocks noChangeAspect="1"/>
          </p:cNvPicPr>
          <p:nvPr/>
        </p:nvPicPr>
        <p:blipFill>
          <a:blip r:embed="rId2"/>
          <a:stretch>
            <a:fillRect/>
          </a:stretch>
        </p:blipFill>
        <p:spPr>
          <a:xfrm>
            <a:off x="9198459" y="928822"/>
            <a:ext cx="844442" cy="1260879"/>
          </a:xfrm>
          <a:prstGeom prst="rect">
            <a:avLst/>
          </a:prstGeom>
        </p:spPr>
      </p:pic>
      <p:cxnSp>
        <p:nvCxnSpPr>
          <p:cNvPr id="5" name="Straight Arrow Connector 4">
            <a:extLst>
              <a:ext uri="{FF2B5EF4-FFF2-40B4-BE49-F238E27FC236}">
                <a16:creationId xmlns:a16="http://schemas.microsoft.com/office/drawing/2014/main" id="{BA23788F-F0DE-3B42-A00E-E876A08895CF}"/>
              </a:ext>
            </a:extLst>
          </p:cNvPr>
          <p:cNvCxnSpPr>
            <a:cxnSpLocks/>
          </p:cNvCxnSpPr>
          <p:nvPr/>
        </p:nvCxnSpPr>
        <p:spPr>
          <a:xfrm>
            <a:off x="10042901" y="1133475"/>
            <a:ext cx="1" cy="105622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CBF25CA-48A3-F141-AC87-21E25A18417D}"/>
              </a:ext>
            </a:extLst>
          </p:cNvPr>
          <p:cNvSpPr txBox="1"/>
          <p:nvPr/>
        </p:nvSpPr>
        <p:spPr>
          <a:xfrm flipH="1">
            <a:off x="10125104" y="1476922"/>
            <a:ext cx="735331" cy="369332"/>
          </a:xfrm>
          <a:prstGeom prst="rect">
            <a:avLst/>
          </a:prstGeom>
          <a:noFill/>
        </p:spPr>
        <p:txBody>
          <a:bodyPr wrap="square" rtlCol="0">
            <a:spAutoFit/>
          </a:bodyPr>
          <a:lstStyle/>
          <a:p>
            <a:r>
              <a:rPr lang="en-US" i="1" dirty="0" err="1"/>
              <a:t>d</a:t>
            </a:r>
            <a:r>
              <a:rPr lang="en-US" baseline="-25000" dirty="0" err="1"/>
              <a:t>AB</a:t>
            </a:r>
            <a:endParaRPr lang="en-US" baseline="-25000" dirty="0"/>
          </a:p>
        </p:txBody>
      </p:sp>
    </p:spTree>
    <p:extLst>
      <p:ext uri="{BB962C8B-B14F-4D97-AF65-F5344CB8AC3E}">
        <p14:creationId xmlns:p14="http://schemas.microsoft.com/office/powerpoint/2010/main" val="260254110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C104B5-2621-9748-A000-F27DEF86517D}"/>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62F4FFD1-039A-B348-BC1B-535F3BEC49DD}" type="slidenum">
              <a:rPr lang="en-US" altLang="en-US" sz="773">
                <a:solidFill>
                  <a:schemeClr val="tx1"/>
                </a:solidFill>
                <a:ea typeface="ＭＳ Ｐゴシック" panose="020B0600070205080204" pitchFamily="34" charset="-128"/>
              </a:rPr>
              <a:pPr eaLnBrk="1" hangingPunct="1"/>
              <a:t>121</a:t>
            </a:fld>
            <a:endParaRPr lang="en-US" altLang="en-US" sz="773">
              <a:solidFill>
                <a:schemeClr val="tx1"/>
              </a:solidFill>
              <a:ea typeface="ＭＳ Ｐゴシック" panose="020B0600070205080204" pitchFamily="34" charset="-128"/>
            </a:endParaRPr>
          </a:p>
        </p:txBody>
      </p:sp>
      <p:sp>
        <p:nvSpPr>
          <p:cNvPr id="618498" name="Rectangle 1">
            <a:extLst>
              <a:ext uri="{FF2B5EF4-FFF2-40B4-BE49-F238E27FC236}">
                <a16:creationId xmlns:a16="http://schemas.microsoft.com/office/drawing/2014/main" id="{9C313812-9650-1049-B575-7395C1CCBEB6}"/>
              </a:ext>
            </a:extLst>
          </p:cNvPr>
          <p:cNvSpPr>
            <a:spLocks noChangeArrowheads="1"/>
          </p:cNvSpPr>
          <p:nvPr/>
        </p:nvSpPr>
        <p:spPr bwMode="auto">
          <a:xfrm>
            <a:off x="2184797" y="1071562"/>
            <a:ext cx="8197453" cy="4592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dirty="0">
                <a:latin typeface="Times New Roman" panose="02020603050405020304" pitchFamily="18" charset="0"/>
              </a:rPr>
              <a:t>A is the cross-sectional area of a polymer chain</a:t>
            </a:r>
          </a:p>
          <a:p>
            <a:pPr algn="l" eaLnBrk="1" hangingPunct="1"/>
            <a:r>
              <a:rPr lang="en-US" altLang="en-US" sz="1687" dirty="0" err="1">
                <a:latin typeface="Times New Roman" panose="02020603050405020304" pitchFamily="18" charset="0"/>
              </a:rPr>
              <a:t>V</a:t>
            </a:r>
            <a:r>
              <a:rPr lang="en-US" altLang="en-US" sz="1687" baseline="-25000" dirty="0" err="1">
                <a:latin typeface="Times New Roman" panose="02020603050405020304" pitchFamily="18" charset="0"/>
              </a:rPr>
              <a:t>c</a:t>
            </a:r>
            <a:r>
              <a:rPr lang="en-US" altLang="en-US" sz="1687" dirty="0">
                <a:latin typeface="Times New Roman" panose="02020603050405020304" pitchFamily="18" charset="0"/>
              </a:rPr>
              <a:t> is the occupied volume of a unit segment of a polymer chain</a:t>
            </a:r>
          </a:p>
          <a:p>
            <a:pPr algn="l" eaLnBrk="1" hangingPunct="1"/>
            <a:r>
              <a:rPr lang="en-US" altLang="en-US" sz="1687" dirty="0" err="1"/>
              <a:t>V</a:t>
            </a:r>
            <a:r>
              <a:rPr lang="en-US" altLang="en-US" sz="1687" baseline="-25000" dirty="0" err="1"/>
              <a:t>occupied</a:t>
            </a:r>
            <a:r>
              <a:rPr lang="en-US" altLang="en-US" sz="1687" dirty="0"/>
              <a:t> = N</a:t>
            </a:r>
            <a:r>
              <a:rPr lang="en-US" altLang="en-US" sz="1687" baseline="-25000" dirty="0"/>
              <a:t>AB</a:t>
            </a:r>
            <a:r>
              <a:rPr lang="en-US" altLang="en-US" sz="1687" dirty="0"/>
              <a:t> </a:t>
            </a:r>
            <a:r>
              <a:rPr lang="en-US" altLang="en-US" sz="1687" dirty="0" err="1"/>
              <a:t>V</a:t>
            </a:r>
            <a:r>
              <a:rPr lang="en-US" altLang="en-US" sz="1687" baseline="-25000" dirty="0" err="1"/>
              <a:t>c</a:t>
            </a:r>
            <a:r>
              <a:rPr lang="en-US" altLang="en-US" sz="1687" dirty="0"/>
              <a:t> </a:t>
            </a:r>
            <a:r>
              <a:rPr lang="en-US" altLang="en-US" sz="1687" dirty="0">
                <a:latin typeface="Times New Roman" panose="02020603050405020304" pitchFamily="18" charset="0"/>
              </a:rPr>
              <a:t>The total occupied volume of a block copolymer chain</a:t>
            </a:r>
          </a:p>
          <a:p>
            <a:pPr algn="l" eaLnBrk="1" hangingPunct="1"/>
            <a:endParaRPr lang="en-US" altLang="en-US" sz="1687" dirty="0">
              <a:latin typeface="Times New Roman" panose="02020603050405020304" pitchFamily="18" charset="0"/>
            </a:endParaRPr>
          </a:p>
          <a:p>
            <a:pPr algn="l" eaLnBrk="1" hangingPunct="1"/>
            <a:r>
              <a:rPr lang="en-US" altLang="en-US" sz="1687" dirty="0">
                <a:latin typeface="Times New Roman" panose="02020603050405020304" pitchFamily="18" charset="0"/>
              </a:rPr>
              <a:t>Witten defines the term “</a:t>
            </a:r>
            <a:r>
              <a:rPr lang="en-US" altLang="en-US" sz="1687" i="1" dirty="0">
                <a:latin typeface="Times New Roman" panose="02020603050405020304" pitchFamily="18" charset="0"/>
              </a:rPr>
              <a:t>a</a:t>
            </a:r>
            <a:r>
              <a:rPr lang="en-US" altLang="en-US" sz="1687" dirty="0">
                <a:latin typeface="Times New Roman" panose="02020603050405020304" pitchFamily="18" charset="0"/>
              </a:rPr>
              <a:t>” that he calls the </a:t>
            </a:r>
            <a:r>
              <a:rPr lang="en-US" altLang="en-US" sz="1687" b="1" dirty="0">
                <a:latin typeface="Times New Roman" panose="02020603050405020304" pitchFamily="18" charset="0"/>
              </a:rPr>
              <a:t>intrinsic elasticity </a:t>
            </a:r>
            <a:r>
              <a:rPr lang="en-US" altLang="en-US" sz="1687" dirty="0">
                <a:latin typeface="Times New Roman" panose="02020603050405020304" pitchFamily="18" charset="0"/>
              </a:rPr>
              <a:t>of a polymer chain</a:t>
            </a:r>
          </a:p>
          <a:p>
            <a:pPr algn="l" eaLnBrk="1" hangingPunct="1"/>
            <a:r>
              <a:rPr lang="en-US" altLang="en-US" sz="1687" dirty="0">
                <a:latin typeface="Times New Roman" panose="02020603050405020304" pitchFamily="18" charset="0"/>
              </a:rPr>
              <a:t>Elastic Energy/(3kT) = </a:t>
            </a:r>
            <a:r>
              <a:rPr lang="en-US" altLang="en-US" sz="1687" i="1" dirty="0">
                <a:latin typeface="Times New Roman" panose="02020603050405020304" pitchFamily="18" charset="0"/>
              </a:rPr>
              <a:t>a</a:t>
            </a:r>
            <a:r>
              <a:rPr lang="en-US" altLang="en-US" sz="1687" dirty="0">
                <a:latin typeface="Times New Roman" panose="02020603050405020304" pitchFamily="18" charset="0"/>
              </a:rPr>
              <a:t> &lt;R</a:t>
            </a:r>
            <a:r>
              <a:rPr lang="en-US" altLang="en-US" sz="1687" baseline="30000" dirty="0">
                <a:latin typeface="Times New Roman" panose="02020603050405020304" pitchFamily="18" charset="0"/>
              </a:rPr>
              <a:t>2</a:t>
            </a:r>
            <a:r>
              <a:rPr lang="en-US" altLang="en-US" sz="1687" dirty="0">
                <a:latin typeface="Times New Roman" panose="02020603050405020304" pitchFamily="18" charset="0"/>
              </a:rPr>
              <a:t>&gt;/(2V</a:t>
            </a:r>
            <a:r>
              <a:rPr lang="en-US" altLang="en-US" sz="1687" baseline="-25000" dirty="0">
                <a:latin typeface="Times New Roman" panose="02020603050405020304" pitchFamily="18" charset="0"/>
              </a:rPr>
              <a:t>occupied</a:t>
            </a:r>
            <a:r>
              <a:rPr lang="en-US" altLang="en-US" sz="1687" dirty="0">
                <a:latin typeface="Times New Roman" panose="02020603050405020304" pitchFamily="18" charset="0"/>
              </a:rPr>
              <a:t>) where </a:t>
            </a:r>
            <a:r>
              <a:rPr lang="en-US" altLang="en-US" sz="1687" i="1" dirty="0">
                <a:latin typeface="Times New Roman" panose="02020603050405020304" pitchFamily="18" charset="0"/>
              </a:rPr>
              <a:t>a</a:t>
            </a:r>
            <a:r>
              <a:rPr lang="en-US" altLang="en-US" sz="1687" dirty="0">
                <a:latin typeface="Times New Roman" panose="02020603050405020304" pitchFamily="18" charset="0"/>
              </a:rPr>
              <a:t> =</a:t>
            </a:r>
            <a:r>
              <a:rPr lang="en-US" altLang="en-US" sz="1687" dirty="0" err="1">
                <a:latin typeface="Times New Roman" panose="02020603050405020304" pitchFamily="18" charset="0"/>
              </a:rPr>
              <a:t>V</a:t>
            </a:r>
            <a:r>
              <a:rPr lang="en-US" altLang="en-US" sz="1687" baseline="-25000" dirty="0" err="1">
                <a:latin typeface="Times New Roman" panose="02020603050405020304" pitchFamily="18" charset="0"/>
              </a:rPr>
              <a:t>occupied</a:t>
            </a:r>
            <a:r>
              <a:rPr lang="en-US" altLang="en-US" sz="1687" dirty="0">
                <a:latin typeface="Times New Roman" panose="02020603050405020304" pitchFamily="18" charset="0"/>
              </a:rPr>
              <a:t>/&lt;R</a:t>
            </a:r>
            <a:r>
              <a:rPr lang="en-US" altLang="en-US" sz="1687" baseline="-25000" dirty="0">
                <a:latin typeface="Times New Roman" panose="02020603050405020304" pitchFamily="18" charset="0"/>
              </a:rPr>
              <a:t>0</a:t>
            </a:r>
            <a:r>
              <a:rPr lang="en-US" altLang="en-US" sz="1687" baseline="30000" dirty="0">
                <a:latin typeface="Times New Roman" panose="02020603050405020304" pitchFamily="18" charset="0"/>
              </a:rPr>
              <a:t>2</a:t>
            </a:r>
            <a:r>
              <a:rPr lang="en-US" altLang="en-US" sz="1687" dirty="0">
                <a:latin typeface="Times New Roman" panose="02020603050405020304" pitchFamily="18" charset="0"/>
              </a:rPr>
              <a:t>&gt; = </a:t>
            </a:r>
            <a:r>
              <a:rPr lang="en-US" altLang="en-US" sz="1687" dirty="0" err="1">
                <a:latin typeface="Times New Roman" panose="02020603050405020304" pitchFamily="18" charset="0"/>
              </a:rPr>
              <a:t>V</a:t>
            </a:r>
            <a:r>
              <a:rPr lang="en-US" altLang="en-US" sz="1687" baseline="-25000" dirty="0" err="1">
                <a:latin typeface="Times New Roman" panose="02020603050405020304" pitchFamily="18" charset="0"/>
              </a:rPr>
              <a:t>occupied</a:t>
            </a:r>
            <a:r>
              <a:rPr lang="en-US" altLang="en-US" sz="1687" dirty="0">
                <a:latin typeface="Times New Roman" panose="02020603050405020304" pitchFamily="18" charset="0"/>
              </a:rPr>
              <a:t>/(N</a:t>
            </a:r>
            <a:r>
              <a:rPr lang="en-US" altLang="en-US" sz="1687" baseline="-25000" dirty="0">
                <a:latin typeface="Times New Roman" panose="02020603050405020304" pitchFamily="18" charset="0"/>
              </a:rPr>
              <a:t>K</a:t>
            </a:r>
            <a:r>
              <a:rPr lang="en-US" altLang="en-US" sz="1687" dirty="0">
                <a:latin typeface="Times New Roman" panose="02020603050405020304" pitchFamily="18" charset="0"/>
              </a:rPr>
              <a:t> l</a:t>
            </a:r>
            <a:r>
              <a:rPr lang="en-US" altLang="en-US" sz="1687" baseline="-25000" dirty="0">
                <a:latin typeface="Times New Roman" panose="02020603050405020304" pitchFamily="18" charset="0"/>
              </a:rPr>
              <a:t>K</a:t>
            </a:r>
            <a:r>
              <a:rPr lang="en-US" altLang="en-US" sz="1687" baseline="30000" dirty="0">
                <a:latin typeface="Times New Roman" panose="02020603050405020304" pitchFamily="18" charset="0"/>
              </a:rPr>
              <a:t>2</a:t>
            </a:r>
            <a:r>
              <a:rPr lang="en-US" altLang="en-US" sz="1687" dirty="0">
                <a:latin typeface="Times New Roman" panose="02020603050405020304" pitchFamily="18" charset="0"/>
              </a:rPr>
              <a:t>)</a:t>
            </a:r>
          </a:p>
          <a:p>
            <a:pPr algn="l" eaLnBrk="1" hangingPunct="1"/>
            <a:r>
              <a:rPr lang="en-US" altLang="en-US" sz="1687" dirty="0">
                <a:latin typeface="Times New Roman" panose="02020603050405020304" pitchFamily="18" charset="0"/>
              </a:rPr>
              <a:t>(Previously we had the spring constant </a:t>
            </a:r>
            <a:r>
              <a:rPr lang="en-US" altLang="en-US" sz="1687" dirty="0" err="1">
                <a:latin typeface="Times New Roman" panose="02020603050405020304" pitchFamily="18" charset="0"/>
              </a:rPr>
              <a:t>k</a:t>
            </a:r>
            <a:r>
              <a:rPr lang="en-US" altLang="en-US" sz="1687" baseline="-25000" dirty="0" err="1">
                <a:latin typeface="Times New Roman" panose="02020603050405020304" pitchFamily="18" charset="0"/>
              </a:rPr>
              <a:t>spr</a:t>
            </a:r>
            <a:r>
              <a:rPr lang="en-US" altLang="en-US" sz="1687" dirty="0">
                <a:latin typeface="Times New Roman" panose="02020603050405020304" pitchFamily="18" charset="0"/>
              </a:rPr>
              <a:t>/</a:t>
            </a:r>
            <a:r>
              <a:rPr lang="en-US" altLang="en-US" sz="1687" dirty="0" err="1">
                <a:latin typeface="Times New Roman" panose="02020603050405020304" pitchFamily="18" charset="0"/>
              </a:rPr>
              <a:t>kT</a:t>
            </a:r>
            <a:r>
              <a:rPr lang="en-US" altLang="en-US" sz="1687" dirty="0">
                <a:latin typeface="Times New Roman" panose="02020603050405020304" pitchFamily="18" charset="0"/>
              </a:rPr>
              <a:t> = 3/&lt;R</a:t>
            </a:r>
            <a:r>
              <a:rPr lang="en-US" altLang="en-US" sz="1687" baseline="-25000" dirty="0">
                <a:latin typeface="Times New Roman" panose="02020603050405020304" pitchFamily="18" charset="0"/>
              </a:rPr>
              <a:t>0</a:t>
            </a:r>
            <a:r>
              <a:rPr lang="en-US" altLang="en-US" sz="1687" baseline="30000" dirty="0">
                <a:latin typeface="Times New Roman" panose="02020603050405020304" pitchFamily="18" charset="0"/>
              </a:rPr>
              <a:t>2</a:t>
            </a:r>
            <a:r>
              <a:rPr lang="en-US" altLang="en-US" sz="1687" dirty="0">
                <a:latin typeface="Times New Roman" panose="02020603050405020304" pitchFamily="18" charset="0"/>
              </a:rPr>
              <a:t>&gt; = 3</a:t>
            </a:r>
            <a:r>
              <a:rPr lang="en-US" altLang="en-US" sz="1687" i="1" dirty="0">
                <a:latin typeface="Times New Roman" panose="02020603050405020304" pitchFamily="18" charset="0"/>
              </a:rPr>
              <a:t>a</a:t>
            </a:r>
            <a:r>
              <a:rPr lang="en-US" altLang="en-US" sz="1687" dirty="0">
                <a:latin typeface="Times New Roman" panose="02020603050405020304" pitchFamily="18" charset="0"/>
              </a:rPr>
              <a:t>/</a:t>
            </a:r>
            <a:r>
              <a:rPr lang="en-US" altLang="en-US" sz="1687" dirty="0" err="1">
                <a:latin typeface="Times New Roman" panose="02020603050405020304" pitchFamily="18" charset="0"/>
              </a:rPr>
              <a:t>V</a:t>
            </a:r>
            <a:r>
              <a:rPr lang="en-US" altLang="en-US" sz="1687" baseline="-25000" dirty="0" err="1">
                <a:latin typeface="Times New Roman" panose="02020603050405020304" pitchFamily="18" charset="0"/>
              </a:rPr>
              <a:t>occupied</a:t>
            </a:r>
            <a:r>
              <a:rPr lang="en-US" altLang="en-US" sz="1687" dirty="0">
                <a:latin typeface="Times New Roman" panose="02020603050405020304" pitchFamily="18" charset="0"/>
              </a:rPr>
              <a:t>; </a:t>
            </a:r>
            <a:r>
              <a:rPr lang="en-US" altLang="en-US" sz="1687" i="1" dirty="0">
                <a:latin typeface="Times New Roman" panose="02020603050405020304" pitchFamily="18" charset="0"/>
              </a:rPr>
              <a:t>a</a:t>
            </a:r>
            <a:r>
              <a:rPr lang="en-US" altLang="en-US" sz="1687" dirty="0">
                <a:latin typeface="Times New Roman" panose="02020603050405020304" pitchFamily="18" charset="0"/>
              </a:rPr>
              <a:t> = </a:t>
            </a:r>
            <a:r>
              <a:rPr lang="en-US" altLang="en-US" sz="1687" dirty="0" err="1">
                <a:latin typeface="Times New Roman" panose="02020603050405020304" pitchFamily="18" charset="0"/>
              </a:rPr>
              <a:t>k</a:t>
            </a:r>
            <a:r>
              <a:rPr lang="en-US" altLang="en-US" sz="1687" baseline="-25000" dirty="0" err="1">
                <a:latin typeface="Times New Roman" panose="02020603050405020304" pitchFamily="18" charset="0"/>
              </a:rPr>
              <a:t>spr</a:t>
            </a:r>
            <a:r>
              <a:rPr lang="en-US" altLang="en-US" sz="1687" dirty="0">
                <a:latin typeface="Times New Roman" panose="02020603050405020304" pitchFamily="18" charset="0"/>
              </a:rPr>
              <a:t> </a:t>
            </a:r>
            <a:r>
              <a:rPr lang="en-US" altLang="en-US" sz="1687" dirty="0" err="1">
                <a:latin typeface="Times New Roman" panose="02020603050405020304" pitchFamily="18" charset="0"/>
              </a:rPr>
              <a:t>V</a:t>
            </a:r>
            <a:r>
              <a:rPr lang="en-US" altLang="en-US" sz="1687" baseline="-25000" dirty="0" err="1">
                <a:latin typeface="Times New Roman" panose="02020603050405020304" pitchFamily="18" charset="0"/>
              </a:rPr>
              <a:t>occupied</a:t>
            </a:r>
            <a:r>
              <a:rPr lang="en-US" altLang="en-US" sz="1687" dirty="0">
                <a:latin typeface="Times New Roman" panose="02020603050405020304" pitchFamily="18" charset="0"/>
              </a:rPr>
              <a:t>/3)</a:t>
            </a:r>
          </a:p>
          <a:p>
            <a:pPr algn="l" eaLnBrk="1" hangingPunct="1"/>
            <a:endParaRPr lang="en-US" altLang="en-US" sz="1687" dirty="0">
              <a:latin typeface="Times New Roman" panose="02020603050405020304" pitchFamily="18" charset="0"/>
            </a:endParaRPr>
          </a:p>
          <a:p>
            <a:pPr algn="l" eaLnBrk="1" hangingPunct="1"/>
            <a:r>
              <a:rPr lang="en-US" altLang="en-US" sz="1687" dirty="0">
                <a:latin typeface="Times New Roman" panose="02020603050405020304" pitchFamily="18" charset="0"/>
              </a:rPr>
              <a:t>“</a:t>
            </a:r>
            <a:r>
              <a:rPr lang="en-US" altLang="en-US" sz="1687" i="1" dirty="0">
                <a:latin typeface="Times New Roman" panose="02020603050405020304" pitchFamily="18" charset="0"/>
              </a:rPr>
              <a:t>a</a:t>
            </a:r>
            <a:r>
              <a:rPr lang="en-US" altLang="en-US" sz="1687" dirty="0">
                <a:latin typeface="Times New Roman" panose="02020603050405020304" pitchFamily="18" charset="0"/>
              </a:rPr>
              <a:t>” has units of length and is termed by Witten the “</a:t>
            </a:r>
            <a:r>
              <a:rPr lang="en-US" altLang="ja-JP" sz="1687" b="1" i="1" dirty="0">
                <a:latin typeface="Times New Roman" panose="02020603050405020304" pitchFamily="18" charset="0"/>
              </a:rPr>
              <a:t>packing length</a:t>
            </a:r>
            <a:r>
              <a:rPr lang="en-US" altLang="en-US" sz="1687" dirty="0">
                <a:latin typeface="Times New Roman" panose="02020603050405020304" pitchFamily="18" charset="0"/>
              </a:rPr>
              <a:t>”</a:t>
            </a:r>
            <a:r>
              <a:rPr lang="en-US" altLang="ja-JP" sz="1687" dirty="0">
                <a:latin typeface="Times New Roman" panose="02020603050405020304" pitchFamily="18" charset="0"/>
              </a:rPr>
              <a:t> since it relates to the packing or occupied volume for a chain unit, </a:t>
            </a:r>
            <a:r>
              <a:rPr lang="en-US" altLang="ja-JP" sz="1687" dirty="0" err="1">
                <a:latin typeface="Times New Roman" panose="02020603050405020304" pitchFamily="18" charset="0"/>
              </a:rPr>
              <a:t>V</a:t>
            </a:r>
            <a:r>
              <a:rPr lang="en-US" altLang="ja-JP" sz="1687" baseline="-25000" dirty="0" err="1">
                <a:latin typeface="Times New Roman" panose="02020603050405020304" pitchFamily="18" charset="0"/>
              </a:rPr>
              <a:t>occupied</a:t>
            </a:r>
            <a:r>
              <a:rPr lang="en-US" altLang="ja-JP" sz="1687" dirty="0">
                <a:latin typeface="Times New Roman" panose="02020603050405020304" pitchFamily="18" charset="0"/>
              </a:rPr>
              <a:t>.  </a:t>
            </a:r>
            <a:r>
              <a:rPr lang="en-US" altLang="en-US" sz="1687" dirty="0">
                <a:latin typeface="Times New Roman" panose="02020603050405020304" pitchFamily="18" charset="0"/>
              </a:rPr>
              <a:t>“</a:t>
            </a:r>
            <a:r>
              <a:rPr lang="en-US" altLang="ja-JP" sz="1687" i="1" dirty="0">
                <a:latin typeface="Times New Roman" panose="02020603050405020304" pitchFamily="18" charset="0"/>
              </a:rPr>
              <a:t>a</a:t>
            </a:r>
            <a:r>
              <a:rPr lang="en-US" altLang="en-US" sz="1687" dirty="0">
                <a:latin typeface="Times New Roman" panose="02020603050405020304" pitchFamily="18" charset="0"/>
              </a:rPr>
              <a:t>”</a:t>
            </a:r>
            <a:r>
              <a:rPr lang="en-US" altLang="ja-JP" sz="1687" dirty="0">
                <a:latin typeface="Times New Roman" panose="02020603050405020304" pitchFamily="18" charset="0"/>
              </a:rPr>
              <a:t> is a ratio between the packing volume and the molar mass as measured by &lt;R</a:t>
            </a:r>
            <a:r>
              <a:rPr lang="en-US" altLang="ja-JP" sz="1687" baseline="-25000" dirty="0">
                <a:latin typeface="Times New Roman" panose="02020603050405020304" pitchFamily="18" charset="0"/>
              </a:rPr>
              <a:t>0</a:t>
            </a:r>
            <a:r>
              <a:rPr lang="en-US" altLang="ja-JP" sz="1687" baseline="30000" dirty="0">
                <a:latin typeface="Times New Roman" panose="02020603050405020304" pitchFamily="18" charset="0"/>
              </a:rPr>
              <a:t>2</a:t>
            </a:r>
            <a:r>
              <a:rPr lang="en-US" altLang="ja-JP" sz="1687" dirty="0">
                <a:latin typeface="Times New Roman" panose="02020603050405020304" pitchFamily="18" charset="0"/>
              </a:rPr>
              <a:t>&gt;.</a:t>
            </a:r>
          </a:p>
          <a:p>
            <a:pPr algn="l" eaLnBrk="1" hangingPunct="1"/>
            <a:endParaRPr lang="en-US" altLang="en-US" sz="1687" dirty="0">
              <a:latin typeface="Times New Roman" panose="02020603050405020304" pitchFamily="18" charset="0"/>
            </a:endParaRPr>
          </a:p>
          <a:p>
            <a:pPr algn="l" eaLnBrk="1" hangingPunct="1"/>
            <a:r>
              <a:rPr lang="en-US" altLang="en-US" sz="1687" dirty="0">
                <a:latin typeface="Times New Roman" panose="02020603050405020304" pitchFamily="18" charset="0"/>
              </a:rPr>
              <a:t>Since </a:t>
            </a:r>
            <a:r>
              <a:rPr lang="en-US" altLang="en-US" sz="1687" dirty="0" err="1"/>
              <a:t>V</a:t>
            </a:r>
            <a:r>
              <a:rPr lang="en-US" altLang="en-US" sz="1687" baseline="-25000" dirty="0" err="1"/>
              <a:t>occupied</a:t>
            </a:r>
            <a:r>
              <a:rPr lang="en-US" altLang="en-US" sz="1687" dirty="0"/>
              <a:t> = N</a:t>
            </a:r>
            <a:r>
              <a:rPr lang="en-US" altLang="en-US" sz="1687" baseline="-25000" dirty="0"/>
              <a:t>K</a:t>
            </a:r>
            <a:r>
              <a:rPr lang="en-US" altLang="en-US" sz="1687" dirty="0"/>
              <a:t> </a:t>
            </a:r>
            <a:r>
              <a:rPr lang="en-US" altLang="en-US" sz="1687" dirty="0" err="1"/>
              <a:t>V</a:t>
            </a:r>
            <a:r>
              <a:rPr lang="en-US" altLang="en-US" sz="1687" baseline="-25000" dirty="0" err="1"/>
              <a:t>c</a:t>
            </a:r>
            <a:r>
              <a:rPr lang="en-US" altLang="en-US" sz="1687" dirty="0"/>
              <a:t>, and </a:t>
            </a:r>
            <a:r>
              <a:rPr lang="en-US" altLang="en-US" sz="1687" dirty="0">
                <a:latin typeface="Times New Roman" panose="02020603050405020304" pitchFamily="18" charset="0"/>
              </a:rPr>
              <a:t>&lt;R</a:t>
            </a:r>
            <a:r>
              <a:rPr lang="en-US" altLang="en-US" sz="1687" baseline="-25000" dirty="0">
                <a:latin typeface="Times New Roman" panose="02020603050405020304" pitchFamily="18" charset="0"/>
              </a:rPr>
              <a:t>0</a:t>
            </a:r>
            <a:r>
              <a:rPr lang="en-US" altLang="en-US" sz="1687" baseline="30000" dirty="0">
                <a:latin typeface="Times New Roman" panose="02020603050405020304" pitchFamily="18" charset="0"/>
              </a:rPr>
              <a:t>2</a:t>
            </a:r>
            <a:r>
              <a:rPr lang="en-US" altLang="en-US" sz="1687" dirty="0">
                <a:latin typeface="Times New Roman" panose="02020603050405020304" pitchFamily="18" charset="0"/>
              </a:rPr>
              <a:t>&gt; = </a:t>
            </a:r>
            <a:r>
              <a:rPr lang="en-US" altLang="en-US" sz="1687" dirty="0"/>
              <a:t>N</a:t>
            </a:r>
            <a:r>
              <a:rPr lang="en-US" altLang="en-US" sz="1687" baseline="-25000" dirty="0"/>
              <a:t>K</a:t>
            </a:r>
            <a:r>
              <a:rPr lang="en-US" altLang="en-US" sz="1687" dirty="0"/>
              <a:t> </a:t>
            </a:r>
            <a:r>
              <a:rPr lang="en-US" altLang="en-US" sz="1687" dirty="0">
                <a:latin typeface="Times New Roman" panose="02020603050405020304" pitchFamily="18" charset="0"/>
              </a:rPr>
              <a:t>l</a:t>
            </a:r>
            <a:r>
              <a:rPr lang="en-US" altLang="en-US" sz="1687" baseline="-25000" dirty="0">
                <a:latin typeface="Times New Roman" panose="02020603050405020304" pitchFamily="18" charset="0"/>
              </a:rPr>
              <a:t>K</a:t>
            </a:r>
            <a:r>
              <a:rPr lang="en-US" altLang="en-US" sz="1687" baseline="30000" dirty="0">
                <a:latin typeface="Times New Roman" panose="02020603050405020304" pitchFamily="18" charset="0"/>
              </a:rPr>
              <a:t>2</a:t>
            </a:r>
            <a:r>
              <a:rPr lang="en-US" altLang="en-US" sz="1687" dirty="0">
                <a:latin typeface="Times New Roman" panose="02020603050405020304" pitchFamily="18" charset="0"/>
              </a:rPr>
              <a:t>, then </a:t>
            </a:r>
            <a:r>
              <a:rPr lang="en-US" altLang="en-US" sz="1687" i="1" dirty="0">
                <a:latin typeface="Times New Roman" panose="02020603050405020304" pitchFamily="18" charset="0"/>
              </a:rPr>
              <a:t>a</a:t>
            </a:r>
            <a:r>
              <a:rPr lang="en-US" altLang="en-US" sz="1687" dirty="0">
                <a:latin typeface="Times New Roman" panose="02020603050405020304" pitchFamily="18" charset="0"/>
              </a:rPr>
              <a:t> = </a:t>
            </a:r>
            <a:r>
              <a:rPr lang="en-US" altLang="en-US" sz="1687" dirty="0" err="1">
                <a:latin typeface="Times New Roman" panose="02020603050405020304" pitchFamily="18" charset="0"/>
              </a:rPr>
              <a:t>V</a:t>
            </a:r>
            <a:r>
              <a:rPr lang="en-US" altLang="en-US" sz="1687" baseline="-25000" dirty="0" err="1">
                <a:latin typeface="Times New Roman" panose="02020603050405020304" pitchFamily="18" charset="0"/>
              </a:rPr>
              <a:t>c</a:t>
            </a:r>
            <a:r>
              <a:rPr lang="en-US" altLang="en-US" sz="1687" dirty="0">
                <a:latin typeface="Times New Roman" panose="02020603050405020304" pitchFamily="18" charset="0"/>
              </a:rPr>
              <a:t>/l</a:t>
            </a:r>
            <a:r>
              <a:rPr lang="en-US" altLang="en-US" sz="1687" baseline="-25000" dirty="0">
                <a:latin typeface="Times New Roman" panose="02020603050405020304" pitchFamily="18" charset="0"/>
              </a:rPr>
              <a:t>K</a:t>
            </a:r>
            <a:r>
              <a:rPr lang="en-US" altLang="en-US" sz="1687" baseline="30000" dirty="0">
                <a:latin typeface="Times New Roman" panose="02020603050405020304" pitchFamily="18" charset="0"/>
              </a:rPr>
              <a:t>2</a:t>
            </a:r>
            <a:r>
              <a:rPr lang="en-US" altLang="en-US" sz="1687" dirty="0">
                <a:latin typeface="Times New Roman" panose="02020603050405020304" pitchFamily="18" charset="0"/>
              </a:rPr>
              <a:t>, so the packing length relates to the lateral occupied size of a Kuhn unit, the lateral distance to the next chain.  This is a kind of “</a:t>
            </a:r>
            <a:r>
              <a:rPr lang="en-US" altLang="ja-JP" sz="1687" b="1" i="1" dirty="0">
                <a:latin typeface="Times New Roman" panose="02020603050405020304" pitchFamily="18" charset="0"/>
              </a:rPr>
              <a:t>mesh size</a:t>
            </a:r>
            <a:r>
              <a:rPr lang="en-US" altLang="en-US" sz="1687" dirty="0">
                <a:latin typeface="Times New Roman" panose="02020603050405020304" pitchFamily="18" charset="0"/>
              </a:rPr>
              <a:t>”</a:t>
            </a:r>
            <a:r>
              <a:rPr lang="en-US" altLang="ja-JP" sz="1687" dirty="0">
                <a:latin typeface="Times New Roman" panose="02020603050405020304" pitchFamily="18" charset="0"/>
              </a:rPr>
              <a:t> for the polymer melt.  The cross-sectional area, A, is defined by </a:t>
            </a:r>
            <a:r>
              <a:rPr lang="en-US" altLang="en-US" sz="1687" dirty="0">
                <a:latin typeface="Times New Roman" panose="02020603050405020304" pitchFamily="18" charset="0"/>
              </a:rPr>
              <a:t>“</a:t>
            </a:r>
            <a:r>
              <a:rPr lang="en-US" altLang="ja-JP" sz="1687" i="1" dirty="0">
                <a:latin typeface="Times New Roman" panose="02020603050405020304" pitchFamily="18" charset="0"/>
              </a:rPr>
              <a:t>a</a:t>
            </a:r>
            <a:r>
              <a:rPr lang="en-US" altLang="en-US" sz="1687" dirty="0">
                <a:latin typeface="Times New Roman" panose="02020603050405020304" pitchFamily="18" charset="0"/>
              </a:rPr>
              <a:t>”</a:t>
            </a:r>
            <a:r>
              <a:rPr lang="en-US" altLang="ja-JP" sz="1687" dirty="0">
                <a:latin typeface="Times New Roman" panose="02020603050405020304" pitchFamily="18" charset="0"/>
              </a:rPr>
              <a:t>, A = </a:t>
            </a:r>
            <a:r>
              <a:rPr lang="el-GR" altLang="ja-JP" sz="1687" dirty="0">
                <a:latin typeface="Times New Roman" panose="02020603050405020304" pitchFamily="18" charset="0"/>
              </a:rPr>
              <a:t>π</a:t>
            </a:r>
            <a:r>
              <a:rPr lang="en-US" altLang="ja-JP" sz="1687" dirty="0">
                <a:latin typeface="Times New Roman" panose="02020603050405020304" pitchFamily="18" charset="0"/>
              </a:rPr>
              <a:t>a</a:t>
            </a:r>
            <a:r>
              <a:rPr lang="en-US" altLang="ja-JP" sz="1687" baseline="30000" dirty="0">
                <a:latin typeface="Times New Roman" panose="02020603050405020304" pitchFamily="18" charset="0"/>
              </a:rPr>
              <a:t>2</a:t>
            </a:r>
            <a:r>
              <a:rPr lang="en-US" altLang="ja-JP" sz="1687" dirty="0">
                <a:latin typeface="Times New Roman" panose="02020603050405020304" pitchFamily="18" charset="0"/>
              </a:rPr>
              <a:t>, and </a:t>
            </a:r>
            <a:r>
              <a:rPr lang="en-US" altLang="ja-JP" sz="1687" dirty="0" err="1">
                <a:latin typeface="Times New Roman" panose="02020603050405020304" pitchFamily="18" charset="0"/>
              </a:rPr>
              <a:t>V</a:t>
            </a:r>
            <a:r>
              <a:rPr lang="en-US" altLang="ja-JP" sz="1687" baseline="-25000" dirty="0" err="1">
                <a:latin typeface="Times New Roman" panose="02020603050405020304" pitchFamily="18" charset="0"/>
              </a:rPr>
              <a:t>c</a:t>
            </a:r>
            <a:r>
              <a:rPr lang="en-US" altLang="ja-JP" sz="1687" dirty="0">
                <a:latin typeface="Times New Roman" panose="02020603050405020304" pitchFamily="18" charset="0"/>
              </a:rPr>
              <a:t> = </a:t>
            </a:r>
            <a:r>
              <a:rPr lang="en-US" altLang="ja-JP" sz="1687" i="1" dirty="0">
                <a:latin typeface="Times New Roman" panose="02020603050405020304" pitchFamily="18" charset="0"/>
              </a:rPr>
              <a:t>a</a:t>
            </a:r>
            <a:r>
              <a:rPr lang="en-US" altLang="ja-JP" sz="1687" dirty="0">
                <a:latin typeface="Times New Roman" panose="02020603050405020304" pitchFamily="18" charset="0"/>
              </a:rPr>
              <a:t> l</a:t>
            </a:r>
            <a:r>
              <a:rPr lang="en-US" altLang="ja-JP" sz="1687" baseline="-25000" dirty="0">
                <a:latin typeface="Times New Roman" panose="02020603050405020304" pitchFamily="18" charset="0"/>
              </a:rPr>
              <a:t>K</a:t>
            </a:r>
            <a:r>
              <a:rPr lang="en-US" altLang="ja-JP" sz="1687" baseline="30000" dirty="0">
                <a:latin typeface="Times New Roman" panose="02020603050405020304" pitchFamily="18" charset="0"/>
              </a:rPr>
              <a:t>2</a:t>
            </a:r>
            <a:r>
              <a:rPr lang="en-US" altLang="ja-JP" sz="1687" dirty="0">
                <a:latin typeface="Times New Roman" panose="02020603050405020304" pitchFamily="18" charset="0"/>
              </a:rPr>
              <a:t>, so the BCP phase size problem can be solved using only the parameter </a:t>
            </a:r>
            <a:r>
              <a:rPr lang="en-US" altLang="en-US" sz="1687" dirty="0">
                <a:latin typeface="Times New Roman" panose="02020603050405020304" pitchFamily="18" charset="0"/>
              </a:rPr>
              <a:t>“</a:t>
            </a:r>
            <a:r>
              <a:rPr lang="en-US" altLang="ja-JP" sz="1687" i="1" dirty="0">
                <a:latin typeface="Times New Roman" panose="02020603050405020304" pitchFamily="18" charset="0"/>
              </a:rPr>
              <a:t>a</a:t>
            </a:r>
            <a:r>
              <a:rPr lang="en-US" altLang="en-US" sz="1687" dirty="0">
                <a:latin typeface="Times New Roman" panose="02020603050405020304" pitchFamily="18" charset="0"/>
              </a:rPr>
              <a:t>”</a:t>
            </a:r>
            <a:r>
              <a:rPr lang="en-US" altLang="ja-JP" sz="1687" dirty="0">
                <a:latin typeface="Times New Roman" panose="02020603050405020304" pitchFamily="18" charset="0"/>
              </a:rPr>
              <a:t>.</a:t>
            </a:r>
          </a:p>
          <a:p>
            <a:pPr algn="l" eaLnBrk="1" hangingPunct="1"/>
            <a:endParaRPr lang="en-US" altLang="en-US" sz="1687" baseline="30000" dirty="0">
              <a:latin typeface="Times New Roman" panose="02020603050405020304" pitchFamily="18" charset="0"/>
            </a:endParaRPr>
          </a:p>
          <a:p>
            <a:pPr algn="l" eaLnBrk="1" hangingPunct="1"/>
            <a:endParaRPr lang="en-US" altLang="en-US" sz="1687" baseline="30000" dirty="0">
              <a:latin typeface="Times New Roman" panose="02020603050405020304" pitchFamily="18" charset="0"/>
            </a:endParaRPr>
          </a:p>
        </p:txBody>
      </p:sp>
      <p:sp>
        <p:nvSpPr>
          <p:cNvPr id="618499" name="Rectangle 2">
            <a:extLst>
              <a:ext uri="{FF2B5EF4-FFF2-40B4-BE49-F238E27FC236}">
                <a16:creationId xmlns:a16="http://schemas.microsoft.com/office/drawing/2014/main" id="{83CD5CD4-59A3-DE44-A7C2-18B739D5E5DE}"/>
              </a:ext>
            </a:extLst>
          </p:cNvPr>
          <p:cNvSpPr>
            <a:spLocks noChangeArrowheads="1"/>
          </p:cNvSpPr>
          <p:nvPr/>
        </p:nvSpPr>
        <p:spPr bwMode="auto">
          <a:xfrm>
            <a:off x="2238375" y="535781"/>
            <a:ext cx="67637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800" b="1" dirty="0">
                <a:latin typeface="Times New Roman" panose="02020603050405020304" pitchFamily="18" charset="0"/>
                <a:cs typeface="Times New Roman" panose="02020603050405020304" pitchFamily="18" charset="0"/>
              </a:rPr>
              <a:t>Three terms arise from the consideration of microphase separation</a:t>
            </a:r>
          </a:p>
        </p:txBody>
      </p:sp>
      <p:sp>
        <p:nvSpPr>
          <p:cNvPr id="618500" name="TextBox 4">
            <a:extLst>
              <a:ext uri="{FF2B5EF4-FFF2-40B4-BE49-F238E27FC236}">
                <a16:creationId xmlns:a16="http://schemas.microsoft.com/office/drawing/2014/main" id="{82958C28-0A92-FE48-8868-02E848C546D7}"/>
              </a:ext>
            </a:extLst>
          </p:cNvPr>
          <p:cNvSpPr txBox="1">
            <a:spLocks noChangeArrowheads="1"/>
          </p:cNvSpPr>
          <p:nvPr/>
        </p:nvSpPr>
        <p:spPr bwMode="auto">
          <a:xfrm>
            <a:off x="2667001" y="5947172"/>
            <a:ext cx="7058407" cy="481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266" dirty="0">
                <a:hlinkClick r:id="rId2"/>
              </a:rPr>
              <a:t>Contemporary Topics in </a:t>
            </a:r>
            <a:r>
              <a:rPr lang="en-US" altLang="en-US" sz="1266" dirty="0">
                <a:hlinkClick r:id="rId2"/>
              </a:rPr>
              <a:t>Polym</a:t>
            </a:r>
            <a:r>
              <a:rPr lang="en-US" altLang="en-US" sz="1266" dirty="0">
                <a:hlinkClick r:id="rId2"/>
              </a:rPr>
              <a:t>. Sci.  Vol. 6 Multiphase Macromolecular Systems, Culbertson BM Ed.</a:t>
            </a:r>
          </a:p>
          <a:p>
            <a:pPr algn="l" eaLnBrk="1" hangingPunct="1"/>
            <a:r>
              <a:rPr lang="en-US" altLang="en-US" sz="1266" dirty="0">
                <a:hlinkClick r:id="rId2"/>
              </a:rPr>
              <a:t>Theory of Stress Distribution in Block Copolymer Microdomains, Witten TA, Milner ST, Wang Z-G p. 656</a:t>
            </a:r>
            <a:endParaRPr lang="en-US" altLang="en-US" sz="1266" dirty="0"/>
          </a:p>
        </p:txBody>
      </p:sp>
    </p:spTree>
    <p:extLst>
      <p:ext uri="{BB962C8B-B14F-4D97-AF65-F5344CB8AC3E}">
        <p14:creationId xmlns:p14="http://schemas.microsoft.com/office/powerpoint/2010/main" val="315475219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DA0952-7D4E-F34D-AE0F-726D1C508FC5}"/>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E109E3F0-A1CA-C94C-B176-56B4BAA68193}" type="slidenum">
              <a:rPr lang="en-US" altLang="en-US" sz="773">
                <a:solidFill>
                  <a:schemeClr val="tx1"/>
                </a:solidFill>
                <a:ea typeface="ＭＳ Ｐゴシック" panose="020B0600070205080204" pitchFamily="34" charset="-128"/>
              </a:rPr>
              <a:pPr eaLnBrk="1" hangingPunct="1"/>
              <a:t>122</a:t>
            </a:fld>
            <a:endParaRPr lang="en-US" altLang="en-US" sz="773">
              <a:solidFill>
                <a:schemeClr val="tx1"/>
              </a:solidFill>
              <a:ea typeface="ＭＳ Ｐゴシック" panose="020B0600070205080204" pitchFamily="34" charset="-128"/>
            </a:endParaRPr>
          </a:p>
        </p:txBody>
      </p:sp>
      <p:sp>
        <p:nvSpPr>
          <p:cNvPr id="619522" name="Rectangle 2">
            <a:extLst>
              <a:ext uri="{FF2B5EF4-FFF2-40B4-BE49-F238E27FC236}">
                <a16:creationId xmlns:a16="http://schemas.microsoft.com/office/drawing/2014/main" id="{2476F4C3-25E3-4A42-AE11-5BE1C1A88CF9}"/>
              </a:ext>
            </a:extLst>
          </p:cNvPr>
          <p:cNvSpPr>
            <a:spLocks noChangeArrowheads="1"/>
          </p:cNvSpPr>
          <p:nvPr/>
        </p:nvSpPr>
        <p:spPr bwMode="auto">
          <a:xfrm>
            <a:off x="2238375" y="535781"/>
            <a:ext cx="4285981"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2250" b="1" dirty="0">
                <a:latin typeface="Times New Roman" panose="02020603050405020304" pitchFamily="18" charset="0"/>
                <a:cs typeface="Times New Roman" panose="02020603050405020304" pitchFamily="18" charset="0"/>
              </a:rPr>
              <a:t>Other uses for the packing length</a:t>
            </a:r>
          </a:p>
        </p:txBody>
      </p:sp>
      <p:sp>
        <p:nvSpPr>
          <p:cNvPr id="619523" name="TextBox 1">
            <a:extLst>
              <a:ext uri="{FF2B5EF4-FFF2-40B4-BE49-F238E27FC236}">
                <a16:creationId xmlns:a16="http://schemas.microsoft.com/office/drawing/2014/main" id="{C373F8A4-3B53-2647-B6B6-3B71425C4903}"/>
              </a:ext>
            </a:extLst>
          </p:cNvPr>
          <p:cNvSpPr txBox="1">
            <a:spLocks noChangeArrowheads="1"/>
          </p:cNvSpPr>
          <p:nvPr/>
        </p:nvSpPr>
        <p:spPr bwMode="auto">
          <a:xfrm>
            <a:off x="2184797" y="1285875"/>
            <a:ext cx="7822406"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dirty="0">
                <a:latin typeface="Times New Roman" panose="02020603050405020304" pitchFamily="18" charset="0"/>
                <a:cs typeface="Times New Roman" panose="02020603050405020304" pitchFamily="18" charset="0"/>
              </a:rPr>
              <a:t>The packing length is a fundamental parameter for calculation of dynamics for a polymer melt or concentrated solution.</a:t>
            </a:r>
          </a:p>
        </p:txBody>
      </p:sp>
      <p:sp>
        <p:nvSpPr>
          <p:cNvPr id="619524" name="TextBox 4">
            <a:extLst>
              <a:ext uri="{FF2B5EF4-FFF2-40B4-BE49-F238E27FC236}">
                <a16:creationId xmlns:a16="http://schemas.microsoft.com/office/drawing/2014/main" id="{FA8865D5-8F29-6542-9550-1E5071B44D7D}"/>
              </a:ext>
            </a:extLst>
          </p:cNvPr>
          <p:cNvSpPr txBox="1">
            <a:spLocks noChangeArrowheads="1"/>
          </p:cNvSpPr>
          <p:nvPr/>
        </p:nvSpPr>
        <p:spPr bwMode="auto">
          <a:xfrm>
            <a:off x="2988469" y="2303859"/>
            <a:ext cx="5499572"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dirty="0">
                <a:latin typeface="Times New Roman" panose="02020603050405020304" pitchFamily="18" charset="0"/>
                <a:cs typeface="Times New Roman" panose="02020603050405020304" pitchFamily="18" charset="0"/>
              </a:rPr>
              <a:t>Plateau modulus of  a polymer melt G</a:t>
            </a:r>
            <a:r>
              <a:rPr lang="en-US" altLang="en-US" sz="1687" baseline="-25000" dirty="0">
                <a:latin typeface="Times New Roman" panose="02020603050405020304" pitchFamily="18" charset="0"/>
                <a:cs typeface="Times New Roman" panose="02020603050405020304" pitchFamily="18" charset="0"/>
              </a:rPr>
              <a:t>0</a:t>
            </a:r>
            <a:r>
              <a:rPr lang="en-US" altLang="en-US" sz="1687" dirty="0">
                <a:latin typeface="Times New Roman" panose="02020603050405020304" pitchFamily="18" charset="0"/>
                <a:cs typeface="Times New Roman" panose="02020603050405020304" pitchFamily="18" charset="0"/>
              </a:rPr>
              <a:t> ~ 0.39 </a:t>
            </a:r>
            <a:r>
              <a:rPr lang="en-US" altLang="en-US" sz="1687" dirty="0" err="1">
                <a:latin typeface="Times New Roman" panose="02020603050405020304" pitchFamily="18" charset="0"/>
                <a:cs typeface="Times New Roman" panose="02020603050405020304" pitchFamily="18" charset="0"/>
              </a:rPr>
              <a:t>kT</a:t>
            </a:r>
            <a:r>
              <a:rPr lang="en-US" altLang="en-US" sz="1687" dirty="0">
                <a:latin typeface="Times New Roman" panose="02020603050405020304" pitchFamily="18" charset="0"/>
                <a:cs typeface="Times New Roman" panose="02020603050405020304" pitchFamily="18" charset="0"/>
              </a:rPr>
              <a:t>/</a:t>
            </a:r>
            <a:r>
              <a:rPr lang="en-US" altLang="en-US" sz="1687" i="1" dirty="0">
                <a:latin typeface="Times New Roman" panose="02020603050405020304" pitchFamily="18" charset="0"/>
                <a:cs typeface="Times New Roman" panose="02020603050405020304" pitchFamily="18" charset="0"/>
              </a:rPr>
              <a:t>a</a:t>
            </a:r>
            <a:r>
              <a:rPr lang="en-US" altLang="en-US" sz="1687" baseline="30000" dirty="0">
                <a:latin typeface="Times New Roman" panose="02020603050405020304" pitchFamily="18" charset="0"/>
                <a:cs typeface="Times New Roman" panose="02020603050405020304" pitchFamily="18" charset="0"/>
              </a:rPr>
              <a:t>3</a:t>
            </a:r>
          </a:p>
        </p:txBody>
      </p:sp>
      <p:sp>
        <p:nvSpPr>
          <p:cNvPr id="619525" name="TextBox 5">
            <a:extLst>
              <a:ext uri="{FF2B5EF4-FFF2-40B4-BE49-F238E27FC236}">
                <a16:creationId xmlns:a16="http://schemas.microsoft.com/office/drawing/2014/main" id="{CF934561-E605-D04F-AA29-D616B38C1F37}"/>
              </a:ext>
            </a:extLst>
          </p:cNvPr>
          <p:cNvSpPr txBox="1">
            <a:spLocks noChangeArrowheads="1"/>
          </p:cNvSpPr>
          <p:nvPr/>
        </p:nvSpPr>
        <p:spPr bwMode="auto">
          <a:xfrm>
            <a:off x="2988469" y="3204435"/>
            <a:ext cx="5499572" cy="139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dirty="0">
                <a:latin typeface="Times New Roman" panose="02020603050405020304" pitchFamily="18" charset="0"/>
                <a:cs typeface="Times New Roman" panose="02020603050405020304" pitchFamily="18" charset="0"/>
              </a:rPr>
              <a:t>Structural Control of  “</a:t>
            </a:r>
            <a:r>
              <a:rPr lang="en-US" altLang="en-US" sz="1687" i="1" dirty="0">
                <a:latin typeface="Times New Roman" panose="02020603050405020304" pitchFamily="18" charset="0"/>
                <a:cs typeface="Times New Roman" panose="02020603050405020304" pitchFamily="18" charset="0"/>
              </a:rPr>
              <a:t>a</a:t>
            </a:r>
            <a:r>
              <a:rPr lang="en-US" altLang="en-US" sz="1687" dirty="0">
                <a:latin typeface="Times New Roman" panose="02020603050405020304" pitchFamily="18" charset="0"/>
                <a:cs typeface="Times New Roman" panose="02020603050405020304" pitchFamily="18" charset="0"/>
              </a:rPr>
              <a:t>”</a:t>
            </a:r>
          </a:p>
          <a:p>
            <a:pPr algn="l" eaLnBrk="1" hangingPunct="1"/>
            <a:endParaRPr lang="en-US" altLang="en-US" sz="1687" dirty="0">
              <a:latin typeface="Times New Roman" panose="02020603050405020304" pitchFamily="18" charset="0"/>
              <a:cs typeface="Times New Roman" panose="02020603050405020304" pitchFamily="18" charset="0"/>
            </a:endParaRPr>
          </a:p>
          <a:p>
            <a:pPr algn="l" eaLnBrk="1" hangingPunct="1"/>
            <a:r>
              <a:rPr lang="en-US" altLang="en-US" sz="1687" i="1" dirty="0">
                <a:latin typeface="Times New Roman" panose="02020603050405020304" pitchFamily="18" charset="0"/>
                <a:cs typeface="Times New Roman" panose="02020603050405020304" pitchFamily="18" charset="0"/>
              </a:rPr>
              <a:t>a</a:t>
            </a:r>
            <a:r>
              <a:rPr lang="en-US" altLang="en-US" sz="1687" dirty="0">
                <a:latin typeface="Times New Roman" panose="02020603050405020304" pitchFamily="18" charset="0"/>
                <a:cs typeface="Times New Roman" panose="02020603050405020304" pitchFamily="18" charset="0"/>
              </a:rPr>
              <a:t> = m</a:t>
            </a:r>
            <a:r>
              <a:rPr lang="en-US" altLang="en-US" sz="1687" baseline="-25000" dirty="0">
                <a:latin typeface="Times New Roman" panose="02020603050405020304" pitchFamily="18" charset="0"/>
                <a:cs typeface="Times New Roman" panose="02020603050405020304" pitchFamily="18" charset="0"/>
              </a:rPr>
              <a:t>0</a:t>
            </a:r>
            <a:r>
              <a:rPr lang="en-US" altLang="en-US" sz="1687" dirty="0">
                <a:latin typeface="Times New Roman" panose="02020603050405020304" pitchFamily="18" charset="0"/>
                <a:cs typeface="Times New Roman" panose="02020603050405020304" pitchFamily="18" charset="0"/>
              </a:rPr>
              <a:t>/(</a:t>
            </a:r>
            <a:r>
              <a:rPr lang="el-GR" altLang="en-US" sz="1687" dirty="0">
                <a:latin typeface="Times New Roman" panose="02020603050405020304" pitchFamily="18" charset="0"/>
                <a:cs typeface="Times New Roman" panose="02020603050405020304" pitchFamily="18" charset="0"/>
              </a:rPr>
              <a:t>ρ</a:t>
            </a:r>
            <a:r>
              <a:rPr lang="en-US" altLang="en-US" sz="1687" dirty="0">
                <a:latin typeface="Times New Roman" panose="02020603050405020304" pitchFamily="18" charset="0"/>
                <a:cs typeface="Times New Roman" panose="02020603050405020304" pitchFamily="18" charset="0"/>
              </a:rPr>
              <a:t> </a:t>
            </a:r>
            <a:r>
              <a:rPr lang="en-US" altLang="en-US" sz="1687" dirty="0" err="1">
                <a:latin typeface="Times New Roman" panose="02020603050405020304" pitchFamily="18" charset="0"/>
                <a:cs typeface="Times New Roman" panose="02020603050405020304" pitchFamily="18" charset="0"/>
              </a:rPr>
              <a:t>l</a:t>
            </a:r>
            <a:r>
              <a:rPr lang="en-US" altLang="en-US" sz="1687" baseline="-25000" dirty="0" err="1">
                <a:latin typeface="Times New Roman" panose="02020603050405020304" pitchFamily="18" charset="0"/>
                <a:cs typeface="Times New Roman" panose="02020603050405020304" pitchFamily="18" charset="0"/>
              </a:rPr>
              <a:t>K</a:t>
            </a:r>
            <a:r>
              <a:rPr lang="en-US" altLang="en-US" sz="1687" dirty="0">
                <a:latin typeface="Times New Roman" panose="02020603050405020304" pitchFamily="18" charset="0"/>
                <a:cs typeface="Times New Roman" panose="02020603050405020304" pitchFamily="18" charset="0"/>
              </a:rPr>
              <a:t> l</a:t>
            </a:r>
            <a:r>
              <a:rPr lang="en-US" altLang="en-US" sz="1687" baseline="-25000" dirty="0">
                <a:latin typeface="Times New Roman" panose="02020603050405020304" pitchFamily="18" charset="0"/>
                <a:cs typeface="Times New Roman" panose="02020603050405020304" pitchFamily="18" charset="0"/>
              </a:rPr>
              <a:t>0</a:t>
            </a:r>
            <a:r>
              <a:rPr lang="en-US" altLang="en-US" sz="1687" dirty="0">
                <a:latin typeface="Times New Roman" panose="02020603050405020304" pitchFamily="18" charset="0"/>
                <a:cs typeface="Times New Roman" panose="02020603050405020304" pitchFamily="18" charset="0"/>
              </a:rPr>
              <a:t>)</a:t>
            </a:r>
          </a:p>
          <a:p>
            <a:pPr algn="l" eaLnBrk="1" hangingPunct="1"/>
            <a:endParaRPr lang="en-US" altLang="en-US" sz="1687" dirty="0">
              <a:latin typeface="Times New Roman" panose="02020603050405020304" pitchFamily="18" charset="0"/>
              <a:cs typeface="Times New Roman" panose="02020603050405020304" pitchFamily="18" charset="0"/>
            </a:endParaRPr>
          </a:p>
          <a:p>
            <a:pPr algn="l" eaLnBrk="1" hangingPunct="1"/>
            <a:r>
              <a:rPr lang="en-US" altLang="en-US" sz="1687" dirty="0">
                <a:latin typeface="Times New Roman" panose="02020603050405020304" pitchFamily="18" charset="0"/>
                <a:cs typeface="Times New Roman" panose="02020603050405020304" pitchFamily="18" charset="0"/>
              </a:rPr>
              <a:t>Vary mass per chain length, m</a:t>
            </a:r>
            <a:r>
              <a:rPr lang="en-US" altLang="en-US" sz="1687" baseline="-25000" dirty="0">
                <a:latin typeface="Times New Roman" panose="02020603050405020304" pitchFamily="18" charset="0"/>
                <a:cs typeface="Times New Roman" panose="02020603050405020304" pitchFamily="18" charset="0"/>
              </a:rPr>
              <a:t>0</a:t>
            </a:r>
            <a:r>
              <a:rPr lang="en-US" altLang="en-US" sz="1687" dirty="0">
                <a:latin typeface="Times New Roman" panose="02020603050405020304" pitchFamily="18" charset="0"/>
                <a:cs typeface="Times New Roman" panose="02020603050405020304" pitchFamily="18" charset="0"/>
              </a:rPr>
              <a:t>/l</a:t>
            </a:r>
            <a:r>
              <a:rPr lang="en-US" altLang="en-US" sz="1687" baseline="-25000" dirty="0">
                <a:latin typeface="Times New Roman" panose="02020603050405020304" pitchFamily="18" charset="0"/>
                <a:cs typeface="Times New Roman" panose="02020603050405020304" pitchFamily="18" charset="0"/>
              </a:rPr>
              <a:t>0</a:t>
            </a:r>
          </a:p>
        </p:txBody>
      </p:sp>
      <p:sp>
        <p:nvSpPr>
          <p:cNvPr id="619526" name="TextBox 6">
            <a:extLst>
              <a:ext uri="{FF2B5EF4-FFF2-40B4-BE49-F238E27FC236}">
                <a16:creationId xmlns:a16="http://schemas.microsoft.com/office/drawing/2014/main" id="{C52EAAE1-3274-054C-AFFC-924666176ACB}"/>
              </a:ext>
            </a:extLst>
          </p:cNvPr>
          <p:cNvSpPr txBox="1">
            <a:spLocks noChangeArrowheads="1"/>
          </p:cNvSpPr>
          <p:nvPr/>
        </p:nvSpPr>
        <p:spPr bwMode="auto">
          <a:xfrm>
            <a:off x="2345532" y="5143500"/>
            <a:ext cx="7058407" cy="126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266" dirty="0">
                <a:hlinkClick r:id="rId2"/>
              </a:rPr>
              <a:t>Contemporary Topics in Polym. Sci.  Vol. 6 Multiphase Macromolecular Systems, Culbertson BM Ed.</a:t>
            </a:r>
          </a:p>
          <a:p>
            <a:pPr algn="l" eaLnBrk="1" hangingPunct="1"/>
            <a:r>
              <a:rPr lang="en-US" altLang="en-US" sz="1266" dirty="0">
                <a:hlinkClick r:id="rId2"/>
              </a:rPr>
              <a:t>Theory of Stress Distribution in Block Copolymer Microdomains, Witten TA, Milner ST, Wang Z-G p. 656</a:t>
            </a:r>
            <a:endParaRPr lang="en-US" altLang="en-US" sz="1266" dirty="0"/>
          </a:p>
          <a:p>
            <a:pPr algn="l" eaLnBrk="1" hangingPunct="1"/>
            <a:endParaRPr lang="en-US" altLang="en-US" sz="1266" dirty="0"/>
          </a:p>
          <a:p>
            <a:pPr algn="l" eaLnBrk="1" hangingPunct="1"/>
            <a:r>
              <a:rPr lang="en-US" altLang="en-US" sz="1266" dirty="0">
                <a:hlinkClick r:id="rId3"/>
              </a:rPr>
              <a:t>Lin, Y-H </a:t>
            </a:r>
            <a:r>
              <a:rPr lang="en-US" altLang="en-US" sz="1266" i="1" dirty="0">
                <a:hlinkClick r:id="rId3"/>
              </a:rPr>
              <a:t>Macro. </a:t>
            </a:r>
            <a:r>
              <a:rPr lang="en-US" altLang="en-US" sz="1266" b="1" dirty="0">
                <a:hlinkClick r:id="rId3"/>
              </a:rPr>
              <a:t>20</a:t>
            </a:r>
            <a:r>
              <a:rPr lang="en-US" altLang="en-US" sz="1266" dirty="0">
                <a:hlinkClick r:id="rId3"/>
              </a:rPr>
              <a:t> 3080 (1987)</a:t>
            </a:r>
            <a:endParaRPr lang="en-US" altLang="en-US" sz="1266" dirty="0"/>
          </a:p>
          <a:p>
            <a:pPr algn="l" eaLnBrk="1" hangingPunct="1"/>
            <a:endParaRPr lang="en-US" altLang="en-US" sz="1266" dirty="0"/>
          </a:p>
          <a:p>
            <a:pPr algn="l" eaLnBrk="1" hangingPunct="1"/>
            <a:r>
              <a:rPr lang="en-US" altLang="en-US" sz="1266" dirty="0">
                <a:hlinkClick r:id="rId4" action="ppaction://hlinkfile"/>
              </a:rPr>
              <a:t>Lohse DT </a:t>
            </a:r>
            <a:r>
              <a:rPr lang="en-US" altLang="en-US" sz="1266" i="1" dirty="0">
                <a:hlinkClick r:id="rId4" action="ppaction://hlinkfile"/>
              </a:rPr>
              <a:t>J. Macromol. Sci. </a:t>
            </a:r>
            <a:r>
              <a:rPr lang="en-US" altLang="en-US" sz="1266" i="1" dirty="0">
                <a:hlinkClick r:id="rId5"/>
              </a:rPr>
              <a:t>Part</a:t>
            </a:r>
            <a:r>
              <a:rPr lang="en-US" altLang="en-US" sz="1266" i="1" dirty="0">
                <a:hlinkClick r:id="rId4" action="ppaction://hlinkfile"/>
              </a:rPr>
              <a:t> C Polym. Rev.</a:t>
            </a:r>
            <a:r>
              <a:rPr lang="en-US" altLang="en-US" sz="1266" dirty="0">
                <a:hlinkClick r:id="rId4" action="ppaction://hlinkfile"/>
              </a:rPr>
              <a:t> </a:t>
            </a:r>
            <a:r>
              <a:rPr lang="en-US" altLang="en-US" sz="1266" b="1" dirty="0">
                <a:hlinkClick r:id="rId4" action="ppaction://hlinkfile"/>
              </a:rPr>
              <a:t>45</a:t>
            </a:r>
            <a:r>
              <a:rPr lang="en-US" altLang="en-US" sz="1266" dirty="0">
                <a:hlinkClick r:id="rId4" action="ppaction://hlinkfile"/>
              </a:rPr>
              <a:t> 298 (2005).</a:t>
            </a:r>
            <a:endParaRPr lang="en-US" altLang="en-US" sz="1266" dirty="0"/>
          </a:p>
        </p:txBody>
      </p:sp>
    </p:spTree>
    <p:extLst>
      <p:ext uri="{BB962C8B-B14F-4D97-AF65-F5344CB8AC3E}">
        <p14:creationId xmlns:p14="http://schemas.microsoft.com/office/powerpoint/2010/main" val="5694598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570E51-4B1A-E947-8E04-CBD93D772D6C}"/>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F32DA62F-F718-2142-86A0-E944F0294CF5}" type="slidenum">
              <a:rPr lang="en-US" altLang="en-US" sz="773">
                <a:solidFill>
                  <a:schemeClr val="tx1"/>
                </a:solidFill>
                <a:ea typeface="ＭＳ Ｐゴシック" panose="020B0600070205080204" pitchFamily="34" charset="-128"/>
              </a:rPr>
              <a:pPr eaLnBrk="1" hangingPunct="1"/>
              <a:t>123</a:t>
            </a:fld>
            <a:endParaRPr lang="en-US" altLang="en-US" sz="773">
              <a:solidFill>
                <a:schemeClr val="tx1"/>
              </a:solidFill>
              <a:ea typeface="ＭＳ Ｐゴシック" panose="020B0600070205080204" pitchFamily="34" charset="-128"/>
            </a:endParaRPr>
          </a:p>
        </p:txBody>
      </p:sp>
      <p:pic>
        <p:nvPicPr>
          <p:cNvPr id="620546" name="Picture 1">
            <a:extLst>
              <a:ext uri="{FF2B5EF4-FFF2-40B4-BE49-F238E27FC236}">
                <a16:creationId xmlns:a16="http://schemas.microsoft.com/office/drawing/2014/main" id="{20C6E694-4966-3C4E-BCBB-76A3C94801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4063" y="160734"/>
            <a:ext cx="4782964"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547" name="Picture 2">
            <a:extLst>
              <a:ext uri="{FF2B5EF4-FFF2-40B4-BE49-F238E27FC236}">
                <a16:creationId xmlns:a16="http://schemas.microsoft.com/office/drawing/2014/main" id="{49843493-D4D9-F744-BA7E-79269301195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4797" y="3214688"/>
            <a:ext cx="4309691" cy="3053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0548" name="TextBox 4">
            <a:extLst>
              <a:ext uri="{FF2B5EF4-FFF2-40B4-BE49-F238E27FC236}">
                <a16:creationId xmlns:a16="http://schemas.microsoft.com/office/drawing/2014/main" id="{AF306811-70A8-9842-B209-747A00D5AB95}"/>
              </a:ext>
            </a:extLst>
          </p:cNvPr>
          <p:cNvSpPr txBox="1">
            <a:spLocks noChangeArrowheads="1"/>
          </p:cNvSpPr>
          <p:nvPr/>
        </p:nvSpPr>
        <p:spPr bwMode="auto">
          <a:xfrm>
            <a:off x="6846094" y="3536156"/>
            <a:ext cx="2968057" cy="20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Low Frequency  G’ ~ </a:t>
            </a:r>
            <a:r>
              <a:rPr lang="el-GR" altLang="en-US" sz="1687" dirty="0">
                <a:latin typeface="Times New Roman" panose="02020603050405020304" pitchFamily="18" charset="0"/>
                <a:cs typeface="Times New Roman" panose="02020603050405020304" pitchFamily="18" charset="0"/>
              </a:rPr>
              <a:t>ω</a:t>
            </a:r>
            <a:r>
              <a:rPr lang="en-US" altLang="en-US" sz="1687" baseline="30000" dirty="0">
                <a:latin typeface="Times New Roman" panose="02020603050405020304" pitchFamily="18" charset="0"/>
                <a:cs typeface="Times New Roman" panose="02020603050405020304" pitchFamily="18" charset="0"/>
              </a:rPr>
              <a:t>2</a:t>
            </a:r>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From definition of viscoelastic</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High Frequency G’ ~ </a:t>
            </a:r>
            <a:r>
              <a:rPr lang="el-GR" altLang="en-US" sz="1687" dirty="0">
                <a:latin typeface="Times New Roman" panose="02020603050405020304" pitchFamily="18" charset="0"/>
                <a:cs typeface="Times New Roman" panose="02020603050405020304" pitchFamily="18" charset="0"/>
              </a:rPr>
              <a:t>ω</a:t>
            </a:r>
            <a:r>
              <a:rPr lang="en-US" altLang="en-US" sz="1687" baseline="30000" dirty="0">
                <a:latin typeface="Times New Roman" panose="02020603050405020304" pitchFamily="18" charset="0"/>
                <a:cs typeface="Times New Roman" panose="02020603050405020304" pitchFamily="18" charset="0"/>
              </a:rPr>
              <a:t>1/2</a:t>
            </a:r>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From Rouse Theory for </a:t>
            </a:r>
            <a:r>
              <a:rPr lang="en-US" altLang="en-US" sz="1687" dirty="0" err="1">
                <a:latin typeface="Times New Roman" panose="02020603050405020304" pitchFamily="18" charset="0"/>
                <a:cs typeface="Times New Roman" panose="02020603050405020304" pitchFamily="18" charset="0"/>
              </a:rPr>
              <a:t>T</a:t>
            </a:r>
            <a:r>
              <a:rPr lang="en-US" altLang="en-US" sz="1687" baseline="-25000" dirty="0" err="1">
                <a:latin typeface="Times New Roman" panose="02020603050405020304" pitchFamily="18" charset="0"/>
                <a:cs typeface="Times New Roman" panose="02020603050405020304" pitchFamily="18" charset="0"/>
              </a:rPr>
              <a:t>g</a:t>
            </a:r>
            <a:endParaRPr lang="en-US" altLang="en-US" sz="1687" baseline="-25000" dirty="0">
              <a:latin typeface="Times New Roman" panose="02020603050405020304" pitchFamily="18" charset="0"/>
              <a:cs typeface="Times New Roman" panose="02020603050405020304" pitchFamily="18" charset="0"/>
            </a:endParaRPr>
          </a:p>
          <a:p>
            <a:pPr eaLnBrk="1" hangingPunct="1"/>
            <a:endParaRPr lang="en-US" altLang="en-US" sz="1687" baseline="-25000"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Plateau follows rubber elasticity</a:t>
            </a:r>
          </a:p>
          <a:p>
            <a:pPr eaLnBrk="1" hangingPunct="1"/>
            <a:r>
              <a:rPr lang="en-US" altLang="en-US" sz="1687" dirty="0">
                <a:latin typeface="Times New Roman" panose="02020603050405020304" pitchFamily="18" charset="0"/>
                <a:cs typeface="Times New Roman" panose="02020603050405020304" pitchFamily="18" charset="0"/>
              </a:rPr>
              <a:t>G’ ~ 3kT/(</a:t>
            </a:r>
            <a:r>
              <a:rPr lang="en-US" altLang="en-US" sz="1687" dirty="0" err="1">
                <a:latin typeface="Times New Roman" panose="02020603050405020304" pitchFamily="18" charset="0"/>
                <a:cs typeface="Times New Roman" panose="02020603050405020304" pitchFamily="18" charset="0"/>
              </a:rPr>
              <a:t>N</a:t>
            </a:r>
            <a:r>
              <a:rPr lang="en-US" altLang="en-US" sz="1687" baseline="-25000" dirty="0" err="1">
                <a:latin typeface="Times New Roman" panose="02020603050405020304" pitchFamily="18" charset="0"/>
                <a:cs typeface="Times New Roman" panose="02020603050405020304" pitchFamily="18" charset="0"/>
              </a:rPr>
              <a:t>K,e</a:t>
            </a:r>
            <a:r>
              <a:rPr lang="en-US" altLang="en-US" sz="1687" dirty="0">
                <a:latin typeface="Times New Roman" panose="02020603050405020304" pitchFamily="18" charset="0"/>
                <a:cs typeface="Times New Roman" panose="02020603050405020304" pitchFamily="18" charset="0"/>
              </a:rPr>
              <a:t> l</a:t>
            </a:r>
            <a:r>
              <a:rPr lang="en-US" altLang="en-US" sz="1687" baseline="-25000" dirty="0">
                <a:latin typeface="Times New Roman" panose="02020603050405020304" pitchFamily="18" charset="0"/>
                <a:cs typeface="Times New Roman" panose="02020603050405020304" pitchFamily="18" charset="0"/>
              </a:rPr>
              <a:t>K</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a:t>
            </a:r>
          </a:p>
        </p:txBody>
      </p:sp>
      <p:pic>
        <p:nvPicPr>
          <p:cNvPr id="620549" name="Picture 5">
            <a:extLst>
              <a:ext uri="{FF2B5EF4-FFF2-40B4-BE49-F238E27FC236}">
                <a16:creationId xmlns:a16="http://schemas.microsoft.com/office/drawing/2014/main" id="{D7CE000F-CAAA-3140-BD19-24497A4B409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60406" y="696516"/>
            <a:ext cx="3367609" cy="2625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0550" name="TextBox 6">
            <a:extLst>
              <a:ext uri="{FF2B5EF4-FFF2-40B4-BE49-F238E27FC236}">
                <a16:creationId xmlns:a16="http://schemas.microsoft.com/office/drawing/2014/main" id="{A1C2EA61-5F1E-6146-982D-5641D66A2DBE}"/>
              </a:ext>
            </a:extLst>
          </p:cNvPr>
          <p:cNvSpPr txBox="1">
            <a:spLocks noChangeArrowheads="1"/>
          </p:cNvSpPr>
          <p:nvPr/>
        </p:nvSpPr>
        <p:spPr bwMode="auto">
          <a:xfrm>
            <a:off x="7542610" y="321469"/>
            <a:ext cx="2505301"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t>Strobl, Physics of Polymers</a:t>
            </a:r>
          </a:p>
        </p:txBody>
      </p:sp>
    </p:spTree>
    <p:extLst>
      <p:ext uri="{BB962C8B-B14F-4D97-AF65-F5344CB8AC3E}">
        <p14:creationId xmlns:p14="http://schemas.microsoft.com/office/powerpoint/2010/main" val="26023818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8D085C6D-0582-8E4C-8BB8-12A081CB12D1}"/>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6CD55BAE-E7DF-064D-9EC7-77ADA6A63012}" type="slidenum">
              <a:rPr lang="en-US" altLang="en-US" sz="773">
                <a:solidFill>
                  <a:schemeClr val="tx1"/>
                </a:solidFill>
                <a:ea typeface="ＭＳ Ｐゴシック" panose="020B0600070205080204" pitchFamily="34" charset="-128"/>
              </a:rPr>
              <a:pPr eaLnBrk="1" hangingPunct="1"/>
              <a:t>124</a:t>
            </a:fld>
            <a:endParaRPr lang="en-US" altLang="en-US" sz="773">
              <a:solidFill>
                <a:schemeClr val="tx1"/>
              </a:solidFill>
              <a:ea typeface="ＭＳ Ｐゴシック" panose="020B0600070205080204" pitchFamily="34" charset="-128"/>
            </a:endParaRPr>
          </a:p>
        </p:txBody>
      </p:sp>
      <p:sp>
        <p:nvSpPr>
          <p:cNvPr id="622594" name="Rectangle 1">
            <a:extLst>
              <a:ext uri="{FF2B5EF4-FFF2-40B4-BE49-F238E27FC236}">
                <a16:creationId xmlns:a16="http://schemas.microsoft.com/office/drawing/2014/main" id="{16C6102E-0D4C-7440-855F-8081BBFC4814}"/>
              </a:ext>
            </a:extLst>
          </p:cNvPr>
          <p:cNvSpPr>
            <a:spLocks/>
          </p:cNvSpPr>
          <p:nvPr/>
        </p:nvSpPr>
        <p:spPr bwMode="auto">
          <a:xfrm>
            <a:off x="5272236" y="370251"/>
            <a:ext cx="1455527"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Plateau Modulus</a:t>
            </a:r>
          </a:p>
        </p:txBody>
      </p:sp>
      <p:pic>
        <p:nvPicPr>
          <p:cNvPr id="622595" name="Picture 2">
            <a:extLst>
              <a:ext uri="{FF2B5EF4-FFF2-40B4-BE49-F238E27FC236}">
                <a16:creationId xmlns:a16="http://schemas.microsoft.com/office/drawing/2014/main" id="{D2E36425-1EA5-4646-8F6C-61ADD6114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0958" y="1205508"/>
            <a:ext cx="6709544" cy="481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2596" name="Rectangle 3">
            <a:extLst>
              <a:ext uri="{FF2B5EF4-FFF2-40B4-BE49-F238E27FC236}">
                <a16:creationId xmlns:a16="http://schemas.microsoft.com/office/drawing/2014/main" id="{40FF602F-D374-AF4C-9921-0BF496D85927}"/>
              </a:ext>
            </a:extLst>
          </p:cNvPr>
          <p:cNvSpPr>
            <a:spLocks/>
          </p:cNvSpPr>
          <p:nvPr/>
        </p:nvSpPr>
        <p:spPr bwMode="auto">
          <a:xfrm>
            <a:off x="3639221" y="807806"/>
            <a:ext cx="4877297"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Not Dependent on N, Depends on T and concentration</a:t>
            </a:r>
          </a:p>
        </p:txBody>
      </p:sp>
      <p:pic>
        <p:nvPicPr>
          <p:cNvPr id="622597" name="Picture 4">
            <a:extLst>
              <a:ext uri="{FF2B5EF4-FFF2-40B4-BE49-F238E27FC236}">
                <a16:creationId xmlns:a16="http://schemas.microsoft.com/office/drawing/2014/main" id="{6C51DF95-67F6-704F-8B5E-B278E131A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4356" y="3178969"/>
            <a:ext cx="1902023" cy="652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57078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D163F2-45FC-4543-BB84-9A12A73E9140}"/>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55E7315C-C8D1-0147-90C3-B82459963DEE}" type="slidenum">
              <a:rPr lang="en-US" altLang="en-US" sz="773">
                <a:solidFill>
                  <a:schemeClr val="tx1"/>
                </a:solidFill>
                <a:ea typeface="ＭＳ Ｐゴシック" panose="020B0600070205080204" pitchFamily="34" charset="-128"/>
              </a:rPr>
              <a:pPr eaLnBrk="1" hangingPunct="1"/>
              <a:t>125</a:t>
            </a:fld>
            <a:endParaRPr lang="en-US" altLang="en-US" sz="773">
              <a:solidFill>
                <a:schemeClr val="tx1"/>
              </a:solidFill>
              <a:ea typeface="ＭＳ Ｐゴシック" panose="020B0600070205080204" pitchFamily="34" charset="-128"/>
            </a:endParaRPr>
          </a:p>
        </p:txBody>
      </p:sp>
      <p:pic>
        <p:nvPicPr>
          <p:cNvPr id="623618" name="Picture 1">
            <a:extLst>
              <a:ext uri="{FF2B5EF4-FFF2-40B4-BE49-F238E27FC236}">
                <a16:creationId xmlns:a16="http://schemas.microsoft.com/office/drawing/2014/main" id="{7900B837-E465-AD41-B9C7-66E1D07D8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312" y="687586"/>
            <a:ext cx="6268641" cy="419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3619" name="Rectangle 2">
            <a:extLst>
              <a:ext uri="{FF2B5EF4-FFF2-40B4-BE49-F238E27FC236}">
                <a16:creationId xmlns:a16="http://schemas.microsoft.com/office/drawing/2014/main" id="{EB3F03A1-50CB-8540-A913-215DA0C5D261}"/>
              </a:ext>
            </a:extLst>
          </p:cNvPr>
          <p:cNvSpPr>
            <a:spLocks/>
          </p:cNvSpPr>
          <p:nvPr/>
        </p:nvSpPr>
        <p:spPr bwMode="auto">
          <a:xfrm>
            <a:off x="4878214" y="5495892"/>
            <a:ext cx="1989327"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this implies that d</a:t>
            </a:r>
            <a:r>
              <a:rPr lang="en-US" altLang="en-US" sz="1687" baseline="-60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 p</a:t>
            </a:r>
          </a:p>
        </p:txBody>
      </p:sp>
    </p:spTree>
    <p:extLst>
      <p:ext uri="{BB962C8B-B14F-4D97-AF65-F5344CB8AC3E}">
        <p14:creationId xmlns:p14="http://schemas.microsoft.com/office/powerpoint/2010/main" val="47046687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5F46B2-9D0C-3F44-AB58-7FBFEC04C184}"/>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DE1C429F-0DD4-DE46-A2B0-4C3670C1A3CA}" type="slidenum">
              <a:rPr lang="en-US" altLang="en-US" sz="773">
                <a:solidFill>
                  <a:schemeClr val="tx1"/>
                </a:solidFill>
                <a:ea typeface="ＭＳ Ｐゴシック" panose="020B0600070205080204" pitchFamily="34" charset="-128"/>
              </a:rPr>
              <a:pPr eaLnBrk="1" hangingPunct="1"/>
              <a:t>126</a:t>
            </a:fld>
            <a:endParaRPr lang="en-US" altLang="en-US" sz="773">
              <a:solidFill>
                <a:schemeClr val="tx1"/>
              </a:solidFill>
              <a:ea typeface="ＭＳ Ｐゴシック" panose="020B0600070205080204" pitchFamily="34" charset="-128"/>
            </a:endParaRPr>
          </a:p>
        </p:txBody>
      </p:sp>
      <p:sp>
        <p:nvSpPr>
          <p:cNvPr id="624642" name="Rectangle 1">
            <a:extLst>
              <a:ext uri="{FF2B5EF4-FFF2-40B4-BE49-F238E27FC236}">
                <a16:creationId xmlns:a16="http://schemas.microsoft.com/office/drawing/2014/main" id="{4A9FD0F9-071C-6641-8CFC-F059C253F327}"/>
              </a:ext>
            </a:extLst>
          </p:cNvPr>
          <p:cNvSpPr>
            <a:spLocks/>
          </p:cNvSpPr>
          <p:nvPr/>
        </p:nvSpPr>
        <p:spPr bwMode="auto">
          <a:xfrm>
            <a:off x="3880322" y="1227501"/>
            <a:ext cx="4448334"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Kuhn Length- conformations of chains  &lt;R</a:t>
            </a:r>
            <a:r>
              <a:rPr lang="en-US" altLang="en-US" sz="1687" baseline="320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2</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&gt; = </a:t>
            </a:r>
            <a:r>
              <a:rPr lang="en-US" altLang="en-US" sz="1687"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l</a:t>
            </a:r>
            <a:r>
              <a:rPr lang="en-US" altLang="en-US" sz="1687" baseline="-6000"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K</a:t>
            </a:r>
            <a:r>
              <a:rPr lang="en-US" altLang="en-US" sz="1687"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L</a:t>
            </a:r>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624643" name="Rectangle 2">
            <a:extLst>
              <a:ext uri="{FF2B5EF4-FFF2-40B4-BE49-F238E27FC236}">
                <a16:creationId xmlns:a16="http://schemas.microsoft.com/office/drawing/2014/main" id="{1BDD138A-0282-494D-A3E1-3D071560427D}"/>
              </a:ext>
            </a:extLst>
          </p:cNvPr>
          <p:cNvSpPr>
            <a:spLocks/>
          </p:cNvSpPr>
          <p:nvPr/>
        </p:nvSpPr>
        <p:spPr bwMode="auto">
          <a:xfrm>
            <a:off x="2643560" y="3160448"/>
            <a:ext cx="6392776"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Packing Length- length where polymers interpenetrate  p = 1/(</a:t>
            </a:r>
            <a:r>
              <a:rPr lang="en-US" altLang="en-US" sz="1687"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ρ</a:t>
            </a:r>
            <a:r>
              <a:rPr lang="en-US" altLang="en-US" sz="1687" baseline="-6000"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chain</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&lt;R</a:t>
            </a:r>
            <a:r>
              <a:rPr lang="en-US" altLang="en-US" sz="1687" baseline="320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2</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&gt;)</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where </a:t>
            </a:r>
            <a:r>
              <a:rPr lang="en-US" altLang="en-US" sz="1687" dirty="0" err="1">
                <a:solidFill>
                  <a:schemeClr val="tx1"/>
                </a:solidFill>
                <a:ea typeface="ＭＳ Ｐゴシック" panose="020B0600070205080204" pitchFamily="34" charset="-128"/>
              </a:rPr>
              <a:t>ρ</a:t>
            </a:r>
            <a:r>
              <a:rPr lang="en-US" altLang="en-US" sz="1687" baseline="-6000"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chain</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is the number density of monomers</a:t>
            </a:r>
          </a:p>
        </p:txBody>
      </p:sp>
    </p:spTree>
    <p:extLst>
      <p:ext uri="{BB962C8B-B14F-4D97-AF65-F5344CB8AC3E}">
        <p14:creationId xmlns:p14="http://schemas.microsoft.com/office/powerpoint/2010/main" val="5850466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3EABA2-CE4A-130D-F566-8DB35B0EC209}"/>
              </a:ext>
            </a:extLst>
          </p:cNvPr>
          <p:cNvPicPr>
            <a:picLocks noChangeAspect="1"/>
          </p:cNvPicPr>
          <p:nvPr/>
        </p:nvPicPr>
        <p:blipFill>
          <a:blip r:embed="rId2"/>
          <a:stretch>
            <a:fillRect/>
          </a:stretch>
        </p:blipFill>
        <p:spPr>
          <a:xfrm>
            <a:off x="2209800" y="1247416"/>
            <a:ext cx="7772400" cy="4363167"/>
          </a:xfrm>
          <a:prstGeom prst="rect">
            <a:avLst/>
          </a:prstGeom>
        </p:spPr>
      </p:pic>
      <p:sp>
        <p:nvSpPr>
          <p:cNvPr id="4" name="TextBox 3">
            <a:extLst>
              <a:ext uri="{FF2B5EF4-FFF2-40B4-BE49-F238E27FC236}">
                <a16:creationId xmlns:a16="http://schemas.microsoft.com/office/drawing/2014/main" id="{69315668-758F-FE73-3BC1-D83190F86294}"/>
              </a:ext>
            </a:extLst>
          </p:cNvPr>
          <p:cNvSpPr txBox="1"/>
          <p:nvPr/>
        </p:nvSpPr>
        <p:spPr>
          <a:xfrm>
            <a:off x="4062201" y="582626"/>
            <a:ext cx="434913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“Packing Length” Anywhere Web of Science</a:t>
            </a:r>
          </a:p>
        </p:txBody>
      </p:sp>
    </p:spTree>
    <p:extLst>
      <p:ext uri="{BB962C8B-B14F-4D97-AF65-F5344CB8AC3E}">
        <p14:creationId xmlns:p14="http://schemas.microsoft.com/office/powerpoint/2010/main" val="115590001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315668-758F-FE73-3BC1-D83190F86294}"/>
              </a:ext>
            </a:extLst>
          </p:cNvPr>
          <p:cNvSpPr txBox="1"/>
          <p:nvPr/>
        </p:nvSpPr>
        <p:spPr>
          <a:xfrm>
            <a:off x="4062201" y="582626"/>
            <a:ext cx="434913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“Packing Length” Anywhere Web of Science</a:t>
            </a:r>
          </a:p>
        </p:txBody>
      </p:sp>
      <p:pic>
        <p:nvPicPr>
          <p:cNvPr id="2" name="Picture 1">
            <a:extLst>
              <a:ext uri="{FF2B5EF4-FFF2-40B4-BE49-F238E27FC236}">
                <a16:creationId xmlns:a16="http://schemas.microsoft.com/office/drawing/2014/main" id="{E248119D-9E58-4DEA-9EAF-4F00A73F9AE8}"/>
              </a:ext>
            </a:extLst>
          </p:cNvPr>
          <p:cNvPicPr>
            <a:picLocks noChangeAspect="1"/>
          </p:cNvPicPr>
          <p:nvPr/>
        </p:nvPicPr>
        <p:blipFill>
          <a:blip r:embed="rId2"/>
          <a:stretch>
            <a:fillRect/>
          </a:stretch>
        </p:blipFill>
        <p:spPr>
          <a:xfrm>
            <a:off x="2088419" y="1266934"/>
            <a:ext cx="7772400" cy="4777286"/>
          </a:xfrm>
          <a:prstGeom prst="rect">
            <a:avLst/>
          </a:prstGeom>
        </p:spPr>
      </p:pic>
    </p:spTree>
    <p:extLst>
      <p:ext uri="{BB962C8B-B14F-4D97-AF65-F5344CB8AC3E}">
        <p14:creationId xmlns:p14="http://schemas.microsoft.com/office/powerpoint/2010/main" val="401124585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6169260E-73AD-B841-9E45-266C827899D0}" type="slidenum">
              <a:rPr lang="en-US"/>
              <a:pPr>
                <a:defRPr/>
              </a:pPr>
              <a:t>129</a:t>
            </a:fld>
            <a:endParaRPr lang="en-US"/>
          </a:p>
        </p:txBody>
      </p:sp>
      <p:sp>
        <p:nvSpPr>
          <p:cNvPr id="3" name="Rectangle 2"/>
          <p:cNvSpPr/>
          <p:nvPr/>
        </p:nvSpPr>
        <p:spPr>
          <a:xfrm>
            <a:off x="2613422" y="267891"/>
            <a:ext cx="7500938" cy="481927"/>
          </a:xfrm>
          <a:prstGeom prst="rect">
            <a:avLst/>
          </a:prstGeom>
        </p:spPr>
        <p:txBody>
          <a:bodyPr wrap="square">
            <a:spAutoFit/>
          </a:bodyPr>
          <a:lstStyle/>
          <a:p>
            <a:r>
              <a:rPr lang="en-US" sz="1266" i="1" dirty="0">
                <a:hlinkClick r:id="rId2"/>
              </a:rPr>
              <a:t>Structure and linear viscoelasticity of flexible polymer solutions: comparison of polyelectrolyte and neutral polymer solutions </a:t>
            </a:r>
            <a:r>
              <a:rPr lang="en-US" sz="1266" dirty="0">
                <a:hlinkClick r:id="rId2"/>
              </a:rPr>
              <a:t>R. Colby, Rheo. </a:t>
            </a:r>
            <a:r>
              <a:rPr lang="en-US" sz="1266" dirty="0" err="1">
                <a:hlinkClick r:id="rId2"/>
              </a:rPr>
              <a:t>Acta</a:t>
            </a:r>
            <a:r>
              <a:rPr lang="en-US" sz="1266" dirty="0">
                <a:hlinkClick r:id="rId2"/>
              </a:rPr>
              <a:t> </a:t>
            </a:r>
            <a:r>
              <a:rPr lang="en-US" sz="1266" b="1" dirty="0">
                <a:hlinkClick r:id="rId2"/>
              </a:rPr>
              <a:t>49</a:t>
            </a:r>
            <a:r>
              <a:rPr lang="en-US" sz="1266" dirty="0">
                <a:hlinkClick r:id="rId2"/>
              </a:rPr>
              <a:t> 425-442 (2010) </a:t>
            </a:r>
            <a:endParaRPr lang="en-US" sz="1266" dirty="0"/>
          </a:p>
        </p:txBody>
      </p:sp>
      <p:pic>
        <p:nvPicPr>
          <p:cNvPr id="2" name="Picture 1"/>
          <p:cNvPicPr>
            <a:picLocks noChangeAspect="1"/>
          </p:cNvPicPr>
          <p:nvPr/>
        </p:nvPicPr>
        <p:blipFill>
          <a:blip r:embed="rId3"/>
          <a:stretch>
            <a:fillRect/>
          </a:stretch>
        </p:blipFill>
        <p:spPr>
          <a:xfrm>
            <a:off x="3792141" y="1285876"/>
            <a:ext cx="4607719" cy="4845388"/>
          </a:xfrm>
          <a:prstGeom prst="rect">
            <a:avLst/>
          </a:prstGeom>
        </p:spPr>
      </p:pic>
    </p:spTree>
    <p:extLst>
      <p:ext uri="{BB962C8B-B14F-4D97-AF65-F5344CB8AC3E}">
        <p14:creationId xmlns:p14="http://schemas.microsoft.com/office/powerpoint/2010/main" val="748265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285320D2-F637-4142-8C8D-69ADB4730F93}"/>
              </a:ext>
            </a:extLst>
          </p:cNvPr>
          <p:cNvGrpSpPr/>
          <p:nvPr/>
        </p:nvGrpSpPr>
        <p:grpSpPr>
          <a:xfrm>
            <a:off x="2383068" y="2106187"/>
            <a:ext cx="5094473" cy="3391469"/>
            <a:chOff x="3429000" y="1749287"/>
            <a:chExt cx="6792630" cy="2097156"/>
          </a:xfrm>
        </p:grpSpPr>
        <p:cxnSp>
          <p:nvCxnSpPr>
            <p:cNvPr id="8" name="Straight Connector 7">
              <a:extLst>
                <a:ext uri="{FF2B5EF4-FFF2-40B4-BE49-F238E27FC236}">
                  <a16:creationId xmlns:a16="http://schemas.microsoft.com/office/drawing/2014/main" id="{66747E54-87A0-D54C-813C-9EE61026178D}"/>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33DE65-4B77-694D-9273-6ED5F11A3CBE}"/>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09D704-701B-6F4E-A049-F02BEF5F0414}"/>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1AC5AE-8E32-8842-A768-EF81BC1E262B}"/>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B5B2A1-96AF-A043-8ACD-A3D41D53621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B25B05-4128-8449-97F8-B842CBCFB9D1}"/>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E2B256-A501-1945-9D54-FD26E82BCC9F}"/>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CAB1B8E-660E-BF4E-9E23-38C08E19EA98}"/>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DBDB5E-34C2-0D46-8EBF-BAEC20D4BF3A}"/>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D03AF6-4F54-E342-96E0-71C63A745F8F}"/>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D1C6FDC-FF40-1D4B-BD74-47DEB170AD66}"/>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7504EA-7E65-8248-8939-A2C6C4D527A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5B6A7D-1A2C-6246-830B-D9E4EFB33812}"/>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36035E2-DD5B-C749-ACF3-6F309C26E6AD}"/>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69E238E-7CCD-AF47-9554-7FAE06F9A3B9}"/>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8DD22C-9E66-7C43-A18A-EAFAB3E62D5E}"/>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9C84462-4114-A74D-A99F-E917F7AE3323}"/>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EEFD2D-8554-4F45-8F04-ED94CAC8B088}"/>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D38F18-569D-1841-82DF-460FC06818DE}"/>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C9A904-F086-334B-9695-768A480556E8}"/>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88CA3C7-599C-784C-8FB3-1395AD74EE42}"/>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7E14CEA-BCB7-A847-951A-702D47B355FD}"/>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ACFF3D-9116-7044-8137-86898EDFB76C}"/>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621DE20-3894-2A4F-8568-6658A5B26C82}"/>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5C3F6B2-DDF7-254D-BD90-27809966297E}"/>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01BFA1-60BD-2F45-8754-BF7DDF9D76A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4CE54F-C313-B74C-A8BB-4F213F4F67F3}"/>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E0D9E42-2B5A-FA4F-A178-AD7186B1BEF2}"/>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BD97CA-C318-4B41-9CA8-4C5D36A4987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274B45F-91B7-E244-B888-07D8A54BD3BB}"/>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7F9A06E-1B20-634A-9927-A5D6789D5DBD}"/>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E8DCCDF-A54F-954C-9333-069D265DA8FD}"/>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3F8BDD-C66C-C94A-8EB2-738B6C43546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E8F0C6-9831-E448-B8A6-BB01C5665B6D}"/>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E9C1586-A452-D84A-8DF8-6A49FC9D5ACD}"/>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8275E2A-88F7-654D-8D02-D049C303A075}"/>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345CFE1-28DB-B649-87BA-DC09B9D82D04}"/>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1B31B28-3543-B240-B908-3536A7FBF110}"/>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F3B6D7F-6917-CB4B-ACF7-9EA0AE1B8F9E}"/>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635F5DD-8115-C44E-B76E-FE563AE37559}"/>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74E5390-10B6-8C49-8454-50B9BEBA19C1}"/>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8166B3E-80D4-DF49-81A7-77FA454D9E5B}"/>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CCEC5C3-C2A8-7C46-A0A0-E6BF5817A6DB}"/>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E7AEC6-FBA7-CF44-A68F-8F1486D4F54E}"/>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360BD95-8604-AA45-BCCE-D1428D856934}"/>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E936EF8-A232-424F-A961-3C01E74BA26E}"/>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E92B81B-989D-A24E-BA7B-A457863DA7C5}"/>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E4BF549-1112-954F-89D0-F1E4E9C69CAD}"/>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88B2929-BFA9-BE4F-BB3D-5E1AB0BE0C4F}"/>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FFDDC85-BD50-074E-9951-8D5D9F9BB264}"/>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017571F-6F50-0A48-AC23-562382E2B1A2}"/>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9734592-B044-604C-B328-8B91BF375320}"/>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601DEE5-9B19-954F-9CA3-434263A820C2}"/>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0E8ADC4-DBA6-E944-A6C2-9AB0BD2821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02A2AA-D1F6-534A-AC1D-A4EFA30E4364}"/>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60C0483-674B-BF4F-9FE9-9DC44ABE82DB}"/>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C6CD1EB-4682-AD4D-A7E6-8C685F84073D}"/>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E042864-A6E0-D94A-9C97-94A6635E996B}"/>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BCAA197-F9ED-B046-9E1C-5384B2A488F4}"/>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27F5BB-81B3-6E4E-8474-80C46CE9E53B}"/>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64C108A-7A02-6648-AFA7-B84C42743020}"/>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2E99303-AD27-6942-A94C-7CE700838BB9}"/>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E199ACA-04C7-D545-84A8-9EA9E1927247}"/>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C092B59-DE99-464B-B6EB-509D6DC8A31E}"/>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CF047F2-1E2E-3C4C-92E0-6C09C8D8B453}"/>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1F5247D-31FF-5449-88D2-4680DACD1AF2}"/>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3D13948-DCCF-BF42-86AF-0D454168E69E}"/>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5BA236B-5589-6046-A2B2-0EF7C0D0D6D2}"/>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E224A85-5CF4-FF43-AB8D-C38481441632}"/>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A7E4392-2D96-DA41-8269-C452B086F808}"/>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8D2235A-F2F2-1840-9E5C-178B5B9908C5}"/>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E4DC6BC-DC5D-464F-A51F-56865F7A1727}"/>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1EBE426-EA31-5B4D-81FE-F297E6840D09}"/>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3687E86-ED89-054E-A1DF-ED3CED7B050D}"/>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607D2A5-8FE5-4E4A-91F3-8ED55B5EED08}"/>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10158BA-6B25-3D42-AA01-92B4F75F7786}"/>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727272D-FA6C-FE47-9B4E-9081C7A027D2}"/>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EED11C3-0798-7F4F-AA15-0FD9055E9068}"/>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543FBCA-37AC-044B-A641-780FD316B5B5}"/>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7F858870-86B4-1C41-93A1-DAE3D183D6F6}"/>
              </a:ext>
            </a:extLst>
          </p:cNvPr>
          <p:cNvGrpSpPr/>
          <p:nvPr/>
        </p:nvGrpSpPr>
        <p:grpSpPr>
          <a:xfrm rot="20315431">
            <a:off x="3644913" y="1632002"/>
            <a:ext cx="5094473" cy="3403375"/>
            <a:chOff x="3429000" y="1749287"/>
            <a:chExt cx="6792630" cy="2097156"/>
          </a:xfrm>
        </p:grpSpPr>
        <p:cxnSp>
          <p:nvCxnSpPr>
            <p:cNvPr id="89" name="Straight Connector 88">
              <a:extLst>
                <a:ext uri="{FF2B5EF4-FFF2-40B4-BE49-F238E27FC236}">
                  <a16:creationId xmlns:a16="http://schemas.microsoft.com/office/drawing/2014/main" id="{22ABA149-1C3F-A041-BC6D-FCFF05C2DABF}"/>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593239F-E1ED-F141-BA9D-E5D458D5981C}"/>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7D98525-4405-0E46-A127-BFCD381DBD49}"/>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D55B2B8-06D1-4C4F-B981-826685312064}"/>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AD9CA32-6697-EA4D-819E-02275ECDD8C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F4B5B32-0F9D-BF43-B9E1-764E8B6B1D8D}"/>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FC9C2AB-E9BB-214B-A474-185B54D4285C}"/>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8AEF720-874B-5146-BD93-DB91AD8FA3CF}"/>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1428F7A-85EB-414D-B1F1-7449E9A9C28C}"/>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52F5257-C3BA-9741-94A9-94D3A88C8DE5}"/>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BDEAF1A-C12D-434A-8E23-9A29FB548C87}"/>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E11291-3739-6148-BB5D-5D8991A3ABD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3031CBB-15C0-AE49-B74D-8DD1645CB308}"/>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8B663A8-AC33-6B4B-9B4E-00DBA20294BA}"/>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675D603-44DA-7F42-88B8-E998214CFEF4}"/>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FBEABF0-0BB4-4749-B4F9-D48ADFF24AE9}"/>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8B6B464-BBB4-C441-BFC7-E4899F88576D}"/>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FEC67A3-8675-A94C-8196-174259FF338D}"/>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191B931-9D8D-E248-9762-AF24C89EA58D}"/>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4B8DA1E-C3B6-AE42-BE42-CEDF3B764421}"/>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B0CF954-AFF9-9242-A77E-1D090D9BDC5F}"/>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E79A451-A623-2040-B452-4C4FFAD8EC93}"/>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1D4394A-EC13-6142-BDEF-0D6E46B1E685}"/>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E68E4F5-167D-1A44-88ED-22CF37CEEF4E}"/>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8EE2D42-48D2-BA48-A92E-6983B14C6CC0}"/>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9BD75E3-B73C-8344-B824-DF0E093815D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8B4A2B5-D123-F046-A700-CEF2A19FEE91}"/>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775573C-C5A6-C849-90E2-26302D8E6F53}"/>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CD7361A-E142-F341-95F2-637A37F9C7D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DC3B583-8F26-4D46-81F0-CF58DEE8E3C2}"/>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0AA816E-D134-7B4E-9F91-BC26034A8C02}"/>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DC85F0A-996D-604D-A778-334A69E49EEF}"/>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530EAC2-ECD5-4844-8DCA-7A271E68C54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E1BC78F-9CF7-A549-A4BB-1C3F179F6387}"/>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C8A2311A-9F1A-BB4D-BE96-E33A3B3FF7CF}"/>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9C1AAAF-D4BE-7749-949A-7E7781BB7A1E}"/>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D756AE4-03B5-B74D-B82B-9BB95D4B1C4B}"/>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A225B71-EE66-8247-B894-C713BCE3D035}"/>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3F097E5-2482-BB4C-93CF-9CE5E19FC228}"/>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A0CA192-5C2C-D743-AF7C-E2D37A5262A5}"/>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099C0B7-2035-1146-A35E-8DA460202F8D}"/>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C659EDA-A4EE-0E45-A729-79BE67D6C72F}"/>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DD67094-8700-8744-A829-70ACD5770624}"/>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E9D1B485-4B51-8A49-8A22-03BC618D7ACB}"/>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3AC8C08-4E52-014E-9AE4-F6F681209F7A}"/>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ACE2018-7B90-554C-A526-AF01AEE34B45}"/>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84AB780-D416-B244-BC4B-53534A311F12}"/>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59C3C99-A9EB-C44E-94D3-5F89BF61D5EC}"/>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4A23062-2E2A-8E4E-A655-0AAFBB4FABE2}"/>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8C1BF91-1CCF-0344-A0C8-347EE08AE34B}"/>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939784A-0FA4-7040-9AB7-81D0BE020C4D}"/>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CBA1245-C1E9-FF4A-B4E0-A2891DDF73FD}"/>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E9F29F7-7638-ED48-BE4E-EB9F41FA2CC4}"/>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E459640-1741-C644-AC2E-7497793356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C7D7022-4898-734D-9C85-CE762DAAA47E}"/>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BBC575F-71A3-E249-A230-6DB8D01C980D}"/>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5A2B89A6-8708-AC41-A49D-2BB6528DD4F1}"/>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FCE8C71-96AC-7541-95C1-4D06D1AA2203}"/>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A508FA9-E08C-C94A-8170-BF7B97744F97}"/>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4A731E6-D0FE-EE48-B2E2-ABD13CD6E61F}"/>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6FFB503-DB5C-B243-BC00-7FD4EEA60E65}"/>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F97E44E-7E29-0D4B-98D7-4BAC20FFC71D}"/>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FE1997D-6B95-9A40-9525-BF120264DA5B}"/>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2E75152-2141-8E42-BC32-705DEF6A24F3}"/>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F7D1964-9212-644C-80CA-CB4546508382}"/>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90D25A8-B714-1C4D-85C7-E8582BA862B3}"/>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21470A3-459C-D94B-8152-AC6249E96BF6}"/>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E289734-6C46-8D41-A0E9-1A014AC264C1}"/>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40482C2-9355-8146-ABBC-E7053552FE10}"/>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470119F-6CEE-E949-B793-F52F00549CC0}"/>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A0BDD6F-A72C-954D-9BC0-1301F7045813}"/>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10CBDADB-547C-3149-B359-9DBC676BDE25}"/>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5EB72850-7916-AD41-B9E1-EA29FF52822C}"/>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B36AA13-F999-2648-AD6B-83810B122FAB}"/>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4158EFA6-CA25-FD4F-AB48-345944C09251}"/>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12E553CC-C671-ED4A-92D7-1E996CB64507}"/>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E91210C1-71E9-C642-B7C1-15718A7678DE}"/>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871EB6E-4E21-EF48-8B24-6227B0AAC8D4}"/>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C20BEBDE-F952-8B46-857A-926299FC6748}"/>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7B4C7999-B382-2E48-82FA-28D4027D5552}"/>
              </a:ext>
            </a:extLst>
          </p:cNvPr>
          <p:cNvSpPr>
            <a:spLocks noGrp="1"/>
          </p:cNvSpPr>
          <p:nvPr>
            <p:ph type="sldNum" sz="quarter" idx="12"/>
          </p:nvPr>
        </p:nvSpPr>
        <p:spPr/>
        <p:txBody>
          <a:bodyPr/>
          <a:lstStyle/>
          <a:p>
            <a:fld id="{030D0954-52AA-4645-BC74-DBF6B1D254B8}" type="slidenum">
              <a:rPr lang="en-US" smtClean="0"/>
              <a:t>13</a:t>
            </a:fld>
            <a:endParaRPr lang="en-US"/>
          </a:p>
        </p:txBody>
      </p:sp>
      <p:sp>
        <p:nvSpPr>
          <p:cNvPr id="4" name="TextBox 3">
            <a:extLst>
              <a:ext uri="{FF2B5EF4-FFF2-40B4-BE49-F238E27FC236}">
                <a16:creationId xmlns:a16="http://schemas.microsoft.com/office/drawing/2014/main" id="{4B2C5B88-D7A1-AF42-831E-28F8C695DD63}"/>
              </a:ext>
            </a:extLst>
          </p:cNvPr>
          <p:cNvSpPr txBox="1"/>
          <p:nvPr/>
        </p:nvSpPr>
        <p:spPr>
          <a:xfrm>
            <a:off x="3935506" y="330799"/>
            <a:ext cx="267797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vector </a:t>
            </a:r>
            <a:r>
              <a:rPr lang="en-US" sz="2400" b="1" dirty="0">
                <a:latin typeface="Times New Roman" panose="02020603050405020304" pitchFamily="18" charset="0"/>
                <a:cs typeface="Times New Roman" panose="02020603050405020304" pitchFamily="18" charset="0"/>
              </a:rPr>
              <a:t>d ~ 2</a:t>
            </a:r>
            <a:r>
              <a:rPr lang="en-US" sz="2400" b="1" dirty="0">
                <a:latin typeface="Symbol" pitchFamily="2" charset="2"/>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/q</a:t>
            </a:r>
          </a:p>
        </p:txBody>
      </p:sp>
      <p:sp>
        <p:nvSpPr>
          <p:cNvPr id="2" name="TextBox 1">
            <a:extLst>
              <a:ext uri="{FF2B5EF4-FFF2-40B4-BE49-F238E27FC236}">
                <a16:creationId xmlns:a16="http://schemas.microsoft.com/office/drawing/2014/main" id="{94EF307C-8084-4D9F-240C-BBC6300FF725}"/>
              </a:ext>
            </a:extLst>
          </p:cNvPr>
          <p:cNvSpPr txBox="1"/>
          <p:nvPr/>
        </p:nvSpPr>
        <p:spPr>
          <a:xfrm>
            <a:off x="8759419" y="1137676"/>
            <a:ext cx="2699497" cy="1200329"/>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d = </a:t>
            </a:r>
            <a:r>
              <a:rPr lang="en-US" sz="2400" b="1" dirty="0">
                <a:latin typeface="Symbol" pitchFamily="2" charset="2"/>
                <a:cs typeface="Times New Roman" panose="02020603050405020304" pitchFamily="18" charset="0"/>
              </a:rPr>
              <a:t>l</a:t>
            </a:r>
            <a:r>
              <a:rPr lang="en-US" sz="2400" b="1" dirty="0">
                <a:latin typeface="Times New Roman" panose="02020603050405020304" pitchFamily="18" charset="0"/>
                <a:cs typeface="Times New Roman" panose="02020603050405020304" pitchFamily="18" charset="0"/>
              </a:rPr>
              <a:t>/(2 sin </a:t>
            </a:r>
            <a:r>
              <a:rPr lang="en-US" sz="2400" b="1" dirty="0">
                <a:latin typeface="Symbol" pitchFamily="2" charset="2"/>
                <a:cs typeface="Times New Roman" panose="02020603050405020304" pitchFamily="18" charset="0"/>
              </a:rPr>
              <a:t>q</a:t>
            </a:r>
            <a:r>
              <a:rPr lang="en-US" sz="2400" b="1" dirty="0">
                <a:latin typeface="Times New Roman" panose="02020603050405020304" pitchFamily="18" charset="0"/>
                <a:cs typeface="Times New Roman" panose="02020603050405020304" pitchFamily="18" charset="0"/>
              </a:rPr>
              <a:t>)</a:t>
            </a: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q = 4</a:t>
            </a:r>
            <a:r>
              <a:rPr lang="en-US" sz="2400" b="1" dirty="0">
                <a:latin typeface="Symbol" pitchFamily="2" charset="2"/>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a:t>
            </a:r>
            <a:r>
              <a:rPr lang="en-US" sz="2400" b="1" dirty="0">
                <a:latin typeface="Symbol" pitchFamily="2" charset="2"/>
                <a:cs typeface="Times New Roman" panose="02020603050405020304" pitchFamily="18" charset="0"/>
              </a:rPr>
              <a:t>l</a:t>
            </a:r>
            <a:r>
              <a:rPr lang="en-US" sz="2400" b="1" dirty="0">
                <a:latin typeface="Times New Roman" panose="02020603050405020304" pitchFamily="18" charset="0"/>
                <a:cs typeface="Times New Roman" panose="02020603050405020304" pitchFamily="18" charset="0"/>
              </a:rPr>
              <a:t> sin </a:t>
            </a:r>
            <a:r>
              <a:rPr lang="en-US" sz="2400" b="1" dirty="0">
                <a:latin typeface="Symbol" pitchFamily="2" charset="2"/>
                <a:cs typeface="Times New Roman" panose="02020603050405020304" pitchFamily="18" charset="0"/>
              </a:rPr>
              <a:t>q</a:t>
            </a:r>
          </a:p>
        </p:txBody>
      </p:sp>
    </p:spTree>
    <p:extLst>
      <p:ext uri="{BB962C8B-B14F-4D97-AF65-F5344CB8AC3E}">
        <p14:creationId xmlns:p14="http://schemas.microsoft.com/office/powerpoint/2010/main" val="287882887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ACD4A5-695F-874B-93E3-F75D8064225F}"/>
              </a:ext>
            </a:extLst>
          </p:cNvPr>
          <p:cNvSpPr txBox="1"/>
          <p:nvPr/>
        </p:nvSpPr>
        <p:spPr>
          <a:xfrm>
            <a:off x="4475018" y="692727"/>
            <a:ext cx="1077090" cy="369332"/>
          </a:xfrm>
          <a:prstGeom prst="rect">
            <a:avLst/>
          </a:prstGeom>
          <a:noFill/>
        </p:spPr>
        <p:txBody>
          <a:bodyPr wrap="none" rtlCol="0">
            <a:spAutoFit/>
          </a:bodyPr>
          <a:lstStyle/>
          <a:p>
            <a:r>
              <a:rPr lang="en-US" dirty="0"/>
              <a:t>Summary</a:t>
            </a:r>
          </a:p>
        </p:txBody>
      </p:sp>
    </p:spTree>
    <p:extLst>
      <p:ext uri="{BB962C8B-B14F-4D97-AF65-F5344CB8AC3E}">
        <p14:creationId xmlns:p14="http://schemas.microsoft.com/office/powerpoint/2010/main" val="1556984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249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56E3A678-1D1F-FF47-AA19-DD5179AF67D1}"/>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26683A8D-3E3F-C44A-98CB-36B2B2B4E1B3}" type="slidenum">
              <a:rPr lang="en-US" altLang="en-US" sz="773">
                <a:solidFill>
                  <a:schemeClr val="tx1"/>
                </a:solidFill>
                <a:ea typeface="ＭＳ Ｐゴシック" panose="020B0600070205080204" pitchFamily="34" charset="-128"/>
              </a:rPr>
              <a:pPr eaLnBrk="1" hangingPunct="1"/>
              <a:t>15</a:t>
            </a:fld>
            <a:endParaRPr lang="en-US" altLang="en-US" sz="773">
              <a:solidFill>
                <a:schemeClr val="tx1"/>
              </a:solidFill>
              <a:ea typeface="ＭＳ Ｐゴシック" panose="020B0600070205080204" pitchFamily="34" charset="-128"/>
            </a:endParaRPr>
          </a:p>
        </p:txBody>
      </p:sp>
      <p:sp>
        <p:nvSpPr>
          <p:cNvPr id="537602" name="Rectangle 1">
            <a:extLst>
              <a:ext uri="{FF2B5EF4-FFF2-40B4-BE49-F238E27FC236}">
                <a16:creationId xmlns:a16="http://schemas.microsoft.com/office/drawing/2014/main" id="{A8B0CDE1-04C7-9A4C-AD69-09B04A0E5003}"/>
              </a:ext>
            </a:extLst>
          </p:cNvPr>
          <p:cNvSpPr>
            <a:spLocks/>
          </p:cNvSpPr>
          <p:nvPr/>
        </p:nvSpPr>
        <p:spPr bwMode="auto">
          <a:xfrm>
            <a:off x="3723596" y="2706697"/>
            <a:ext cx="46295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Synthetic Polymer Chain Structure</a:t>
            </a:r>
          </a:p>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 Statistical Hierarchy)</a:t>
            </a:r>
          </a:p>
        </p:txBody>
      </p:sp>
    </p:spTree>
    <p:extLst>
      <p:ext uri="{BB962C8B-B14F-4D97-AF65-F5344CB8AC3E}">
        <p14:creationId xmlns:p14="http://schemas.microsoft.com/office/powerpoint/2010/main" val="1413831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A28A0ECE-BD27-884D-9E6B-146AECCD1835}"/>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85E93D5B-3349-8247-AD34-9CE212CCC640}" type="slidenum">
              <a:rPr lang="en-US" altLang="en-US" sz="773">
                <a:solidFill>
                  <a:schemeClr val="tx1"/>
                </a:solidFill>
                <a:ea typeface="ＭＳ Ｐゴシック" panose="020B0600070205080204" pitchFamily="34" charset="-128"/>
              </a:rPr>
              <a:pPr eaLnBrk="1" hangingPunct="1"/>
              <a:t>16</a:t>
            </a:fld>
            <a:endParaRPr lang="en-US" altLang="en-US" sz="773">
              <a:solidFill>
                <a:schemeClr val="tx1"/>
              </a:solidFill>
              <a:ea typeface="ＭＳ Ｐゴシック" panose="020B0600070205080204" pitchFamily="34" charset="-128"/>
            </a:endParaRPr>
          </a:p>
        </p:txBody>
      </p:sp>
      <p:sp>
        <p:nvSpPr>
          <p:cNvPr id="538626" name="Rectangle 1">
            <a:extLst>
              <a:ext uri="{FF2B5EF4-FFF2-40B4-BE49-F238E27FC236}">
                <a16:creationId xmlns:a16="http://schemas.microsoft.com/office/drawing/2014/main" id="{9054E68D-2017-AC42-9D21-609B2BBB82BC}"/>
              </a:ext>
            </a:extLst>
          </p:cNvPr>
          <p:cNvSpPr>
            <a:spLocks/>
          </p:cNvSpPr>
          <p:nvPr/>
        </p:nvSpPr>
        <p:spPr bwMode="auto">
          <a:xfrm>
            <a:off x="4113610" y="160632"/>
            <a:ext cx="3249479"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Synthetic Polymer Chain Structure</a:t>
            </a:r>
          </a:p>
          <a:p>
            <a:pPr eaLnBrk="1" hangingPunct="1"/>
            <a:r>
              <a:rPr lang="en-US" altLang="en-US" sz="1687"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 Statistical Hierarchy)</a:t>
            </a:r>
          </a:p>
        </p:txBody>
      </p:sp>
      <p:sp>
        <p:nvSpPr>
          <p:cNvPr id="2" name="TextBox 1">
            <a:extLst>
              <a:ext uri="{FF2B5EF4-FFF2-40B4-BE49-F238E27FC236}">
                <a16:creationId xmlns:a16="http://schemas.microsoft.com/office/drawing/2014/main" id="{82DB1908-0AB3-D240-A194-261997C47D53}"/>
              </a:ext>
            </a:extLst>
          </p:cNvPr>
          <p:cNvSpPr txBox="1"/>
          <p:nvPr/>
        </p:nvSpPr>
        <p:spPr>
          <a:xfrm>
            <a:off x="3524250" y="910828"/>
            <a:ext cx="5304234" cy="5198218"/>
          </a:xfrm>
          <a:prstGeom prst="rect">
            <a:avLst/>
          </a:prstGeom>
          <a:noFill/>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Consider that all linear polymer chains can be reduced to a step length and a free, universal joint</a:t>
            </a:r>
          </a:p>
          <a:p>
            <a:pPr eaLnBrk="1" hangingPunct="1"/>
            <a:r>
              <a:rPr lang="en-US" altLang="en-US" sz="1687" dirty="0">
                <a:latin typeface="Times New Roman" panose="02020603050405020304" pitchFamily="18" charset="0"/>
                <a:cs typeface="Times New Roman" panose="02020603050405020304" pitchFamily="18" charset="0"/>
              </a:rPr>
              <a:t>This is the Kuhn Model, and the step length is called the Kuhn length, </a:t>
            </a:r>
            <a:r>
              <a:rPr lang="en-US" altLang="en-US" sz="1687" dirty="0" err="1">
                <a:latin typeface="Times New Roman" panose="02020603050405020304" pitchFamily="18" charset="0"/>
                <a:cs typeface="Times New Roman" panose="02020603050405020304" pitchFamily="18" charset="0"/>
              </a:rPr>
              <a:t>l</a:t>
            </a:r>
            <a:r>
              <a:rPr lang="en-US" altLang="en-US" sz="1687" baseline="-25000" dirty="0" err="1">
                <a:latin typeface="Times New Roman" panose="02020603050405020304" pitchFamily="18" charset="0"/>
                <a:cs typeface="Times New Roman" panose="02020603050405020304" pitchFamily="18" charset="0"/>
              </a:rPr>
              <a:t>K</a:t>
            </a:r>
            <a:endParaRPr lang="en-US" altLang="en-US" sz="1687" dirty="0">
              <a:latin typeface="Times New Roman" panose="02020603050405020304" pitchFamily="18" charset="0"/>
              <a:cs typeface="Times New Roman" panose="02020603050405020304" pitchFamily="18" charset="0"/>
            </a:endParaRPr>
          </a:p>
          <a:p>
            <a:pPr eaLnBrk="1" hangingPunct="1"/>
            <a:endParaRPr lang="en-US" altLang="en-US" sz="1687" baseline="-25000"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This is extremely easy to simulate</a:t>
            </a:r>
          </a:p>
          <a:p>
            <a:pPr eaLnBrk="1" hangingPunct="1">
              <a:buFontTx/>
              <a:buAutoNum type="arabicParenR"/>
            </a:pPr>
            <a:r>
              <a:rPr lang="en-US" altLang="en-US" sz="1687" dirty="0">
                <a:latin typeface="Times New Roman" panose="02020603050405020304" pitchFamily="18" charset="0"/>
                <a:cs typeface="Times New Roman" panose="02020603050405020304" pitchFamily="18" charset="0"/>
              </a:rPr>
              <a:t>Begin at the origin, (0,0,0)</a:t>
            </a:r>
          </a:p>
          <a:p>
            <a:pPr eaLnBrk="1" hangingPunct="1">
              <a:buFontTx/>
              <a:buAutoNum type="arabicParenR"/>
            </a:pPr>
            <a:r>
              <a:rPr lang="en-US" altLang="en-US" sz="1687" dirty="0">
                <a:latin typeface="Times New Roman" panose="02020603050405020304" pitchFamily="18" charset="0"/>
                <a:cs typeface="Times New Roman" panose="02020603050405020304" pitchFamily="18" charset="0"/>
              </a:rPr>
              <a:t>Take a step in a random direction to (</a:t>
            </a:r>
            <a:r>
              <a:rPr lang="en-US" altLang="en-US" sz="1687" dirty="0" err="1">
                <a:latin typeface="Times New Roman" panose="02020603050405020304" pitchFamily="18" charset="0"/>
                <a:cs typeface="Times New Roman" panose="02020603050405020304" pitchFamily="18" charset="0"/>
              </a:rPr>
              <a:t>i</a:t>
            </a:r>
            <a:r>
              <a:rPr lang="en-US" altLang="en-US" sz="1687" dirty="0">
                <a:latin typeface="Times New Roman" panose="02020603050405020304" pitchFamily="18" charset="0"/>
                <a:cs typeface="Times New Roman" panose="02020603050405020304" pitchFamily="18" charset="0"/>
              </a:rPr>
              <a:t>, j, k)</a:t>
            </a:r>
          </a:p>
          <a:p>
            <a:pPr eaLnBrk="1" hangingPunct="1">
              <a:buFontTx/>
              <a:buAutoNum type="arabicParenR"/>
            </a:pPr>
            <a:r>
              <a:rPr lang="en-US" altLang="en-US" sz="1687" dirty="0">
                <a:latin typeface="Times New Roman" panose="02020603050405020304" pitchFamily="18" charset="0"/>
                <a:cs typeface="Times New Roman" panose="02020603050405020304" pitchFamily="18" charset="0"/>
              </a:rPr>
              <a:t>Repeat for N steps</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On average for a number of these “random walks” we will find that the final position tends towards (0,0,0) since there is no preference for direction in a “random” walk</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The walk does have a breadth (standard deviation), i.e. depending on the number of steps, N, and the step length </a:t>
            </a:r>
            <a:r>
              <a:rPr lang="en-US" altLang="en-US" sz="1687" dirty="0" err="1">
                <a:latin typeface="Times New Roman" panose="02020603050405020304" pitchFamily="18" charset="0"/>
                <a:cs typeface="Times New Roman" panose="02020603050405020304" pitchFamily="18" charset="0"/>
              </a:rPr>
              <a:t>l</a:t>
            </a:r>
            <a:r>
              <a:rPr lang="en-US" altLang="en-US" sz="1687" baseline="-25000" dirty="0" err="1">
                <a:latin typeface="Times New Roman" panose="02020603050405020304" pitchFamily="18" charset="0"/>
                <a:cs typeface="Times New Roman" panose="02020603050405020304" pitchFamily="18" charset="0"/>
              </a:rPr>
              <a:t>K</a:t>
            </a:r>
            <a:r>
              <a:rPr lang="en-US" altLang="en-US" sz="1687" dirty="0">
                <a:latin typeface="Times New Roman" panose="02020603050405020304" pitchFamily="18" charset="0"/>
                <a:cs typeface="Times New Roman" panose="02020603050405020304" pitchFamily="18" charset="0"/>
              </a:rPr>
              <a:t>, the breadth of the walk will change.</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err="1">
                <a:latin typeface="Times New Roman" panose="02020603050405020304" pitchFamily="18" charset="0"/>
                <a:cs typeface="Times New Roman" panose="02020603050405020304" pitchFamily="18" charset="0"/>
              </a:rPr>
              <a:t>l</a:t>
            </a:r>
            <a:r>
              <a:rPr lang="en-US" altLang="en-US" sz="1687" baseline="-25000" dirty="0" err="1">
                <a:latin typeface="Times New Roman" panose="02020603050405020304" pitchFamily="18" charset="0"/>
                <a:cs typeface="Times New Roman" panose="02020603050405020304" pitchFamily="18" charset="0"/>
              </a:rPr>
              <a:t>K</a:t>
            </a:r>
            <a:r>
              <a:rPr lang="en-US" altLang="en-US" sz="1687" dirty="0">
                <a:latin typeface="Times New Roman" panose="02020603050405020304" pitchFamily="18" charset="0"/>
                <a:cs typeface="Times New Roman" panose="02020603050405020304" pitchFamily="18" charset="0"/>
              </a:rPr>
              <a:t> just changes proportionally the scale of the walk so &lt;R</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&gt;</a:t>
            </a:r>
            <a:r>
              <a:rPr lang="en-US" altLang="en-US" sz="1687" baseline="30000" dirty="0">
                <a:latin typeface="Times New Roman" panose="02020603050405020304" pitchFamily="18" charset="0"/>
                <a:cs typeface="Times New Roman" panose="02020603050405020304" pitchFamily="18" charset="0"/>
              </a:rPr>
              <a:t>1/2</a:t>
            </a:r>
            <a:r>
              <a:rPr lang="en-US" altLang="en-US" sz="1687" dirty="0">
                <a:latin typeface="Times New Roman" panose="02020603050405020304" pitchFamily="18" charset="0"/>
                <a:cs typeface="Times New Roman" panose="02020603050405020304" pitchFamily="18" charset="0"/>
              </a:rPr>
              <a:t> ~ </a:t>
            </a:r>
            <a:r>
              <a:rPr lang="en-US" altLang="en-US" sz="1687" dirty="0" err="1">
                <a:latin typeface="Times New Roman" panose="02020603050405020304" pitchFamily="18" charset="0"/>
                <a:cs typeface="Times New Roman" panose="02020603050405020304" pitchFamily="18" charset="0"/>
              </a:rPr>
              <a:t>l</a:t>
            </a:r>
            <a:r>
              <a:rPr lang="en-US" altLang="en-US" sz="1687" baseline="-25000" dirty="0" err="1">
                <a:latin typeface="Times New Roman" panose="02020603050405020304" pitchFamily="18" charset="0"/>
                <a:cs typeface="Times New Roman" panose="02020603050405020304" pitchFamily="18" charset="0"/>
              </a:rPr>
              <a:t>K</a:t>
            </a:r>
            <a:endParaRPr lang="en-US" altLang="en-US" sz="1687" baseline="-250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435F3DC-52FC-3312-647C-D5E2E18D4C64}"/>
              </a:ext>
            </a:extLst>
          </p:cNvPr>
          <p:cNvSpPr txBox="1"/>
          <p:nvPr/>
        </p:nvSpPr>
        <p:spPr>
          <a:xfrm>
            <a:off x="3113367" y="6217850"/>
            <a:ext cx="7316507" cy="338554"/>
          </a:xfrm>
          <a:prstGeom prst="rect">
            <a:avLst/>
          </a:prstGeom>
          <a:noFill/>
        </p:spPr>
        <p:txBody>
          <a:bodyPr wrap="square">
            <a:spAutoFit/>
          </a:bodyPr>
          <a:lstStyle/>
          <a:p>
            <a:r>
              <a:rPr lang="en-US" sz="1600" dirty="0">
                <a:hlinkClick r:id="rId2"/>
              </a:rPr>
              <a:t>https://</a:t>
            </a:r>
            <a:r>
              <a:rPr lang="en-US" sz="1600" dirty="0" err="1">
                <a:hlinkClick r:id="rId2"/>
              </a:rPr>
              <a:t>www.doitpoms.ac.uk</a:t>
            </a:r>
            <a:r>
              <a:rPr lang="en-US" sz="1600" dirty="0">
                <a:hlinkClick r:id="rId2"/>
              </a:rPr>
              <a:t>/</a:t>
            </a:r>
            <a:r>
              <a:rPr lang="en-US" sz="1600" dirty="0" err="1">
                <a:hlinkClick r:id="rId2"/>
              </a:rPr>
              <a:t>tlplib</a:t>
            </a:r>
            <a:r>
              <a:rPr lang="en-US" sz="1600" dirty="0">
                <a:hlinkClick r:id="rId2"/>
              </a:rPr>
              <a:t>/</a:t>
            </a:r>
            <a:r>
              <a:rPr lang="en-US" sz="1600" dirty="0" err="1">
                <a:hlinkClick r:id="rId2"/>
              </a:rPr>
              <a:t>polymerbasics</a:t>
            </a:r>
            <a:r>
              <a:rPr lang="en-US" sz="1600" dirty="0">
                <a:hlinkClick r:id="rId2"/>
              </a:rPr>
              <a:t>/HTML5/Kuhn_randomwalk2.html</a:t>
            </a:r>
            <a:endParaRPr lang="en-US" sz="1600" dirty="0"/>
          </a:p>
        </p:txBody>
      </p:sp>
    </p:spTree>
    <p:extLst>
      <p:ext uri="{BB962C8B-B14F-4D97-AF65-F5344CB8AC3E}">
        <p14:creationId xmlns:p14="http://schemas.microsoft.com/office/powerpoint/2010/main" val="4212094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080075F7-3F41-C44D-91F8-580548DDEBC1}"/>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F3792FBF-A830-844B-AFD7-B5072D9DB982}" type="slidenum">
              <a:rPr lang="en-US" altLang="en-US" sz="773">
                <a:solidFill>
                  <a:schemeClr val="tx1"/>
                </a:solidFill>
                <a:ea typeface="ＭＳ Ｐゴシック" panose="020B0600070205080204" pitchFamily="34" charset="-128"/>
              </a:rPr>
              <a:pPr eaLnBrk="1" hangingPunct="1"/>
              <a:t>17</a:t>
            </a:fld>
            <a:endParaRPr lang="en-US" altLang="en-US" sz="773">
              <a:solidFill>
                <a:schemeClr val="tx1"/>
              </a:solidFill>
              <a:ea typeface="ＭＳ Ｐゴシック" panose="020B0600070205080204" pitchFamily="34" charset="-128"/>
            </a:endParaRPr>
          </a:p>
        </p:txBody>
      </p:sp>
      <p:sp>
        <p:nvSpPr>
          <p:cNvPr id="539650" name="Rectangle 1">
            <a:extLst>
              <a:ext uri="{FF2B5EF4-FFF2-40B4-BE49-F238E27FC236}">
                <a16:creationId xmlns:a16="http://schemas.microsoft.com/office/drawing/2014/main" id="{A179CB23-B877-1B42-B178-0EBCA597B374}"/>
              </a:ext>
            </a:extLst>
          </p:cNvPr>
          <p:cNvSpPr>
            <a:spLocks/>
          </p:cNvSpPr>
          <p:nvPr/>
        </p:nvSpPr>
        <p:spPr bwMode="auto">
          <a:xfrm>
            <a:off x="4113610" y="160632"/>
            <a:ext cx="3249479"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Synthetic Polymer Chain Structure</a:t>
            </a:r>
          </a:p>
          <a:p>
            <a:pPr eaLnBrk="1" hangingPunct="1"/>
            <a:r>
              <a:rPr lang="en-US" altLang="en-US" sz="1687"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 Statistical Hierarchy)</a:t>
            </a:r>
          </a:p>
        </p:txBody>
      </p:sp>
      <p:sp>
        <p:nvSpPr>
          <p:cNvPr id="539651" name="TextBox 1">
            <a:extLst>
              <a:ext uri="{FF2B5EF4-FFF2-40B4-BE49-F238E27FC236}">
                <a16:creationId xmlns:a16="http://schemas.microsoft.com/office/drawing/2014/main" id="{AD34D1B1-5191-A848-BC00-20D0E6941E52}"/>
              </a:ext>
            </a:extLst>
          </p:cNvPr>
          <p:cNvSpPr txBox="1">
            <a:spLocks noChangeArrowheads="1"/>
          </p:cNvSpPr>
          <p:nvPr/>
        </p:nvSpPr>
        <p:spPr bwMode="auto">
          <a:xfrm>
            <a:off x="3524250" y="910828"/>
            <a:ext cx="5304234" cy="165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The walk does have a breadth, i.e. depending on the number of steps, N, and the step length l</a:t>
            </a:r>
            <a:r>
              <a:rPr lang="en-US" altLang="en-US" sz="1687" baseline="-25000">
                <a:latin typeface="Times New Roman" panose="02020603050405020304" pitchFamily="18" charset="0"/>
                <a:cs typeface="Times New Roman" panose="02020603050405020304" pitchFamily="18" charset="0"/>
              </a:rPr>
              <a:t>K</a:t>
            </a:r>
            <a:r>
              <a:rPr lang="en-US" altLang="en-US" sz="1687">
                <a:latin typeface="Times New Roman" panose="02020603050405020304" pitchFamily="18" charset="0"/>
                <a:cs typeface="Times New Roman" panose="02020603050405020304" pitchFamily="18" charset="0"/>
              </a:rPr>
              <a:t>, the breadth of the walk will change.</a:t>
            </a:r>
          </a:p>
          <a:p>
            <a:pPr eaLnBrk="1" hangingPunct="1"/>
            <a:endParaRPr lang="en-US" altLang="en-US" sz="1687">
              <a:latin typeface="Times New Roman" panose="02020603050405020304" pitchFamily="18" charset="0"/>
              <a:cs typeface="Times New Roman" panose="02020603050405020304" pitchFamily="18" charset="0"/>
            </a:endParaRPr>
          </a:p>
          <a:p>
            <a:pPr eaLnBrk="1" hangingPunct="1"/>
            <a:r>
              <a:rPr lang="en-US" altLang="en-US" sz="1687">
                <a:latin typeface="Times New Roman" panose="02020603050405020304" pitchFamily="18" charset="0"/>
                <a:cs typeface="Times New Roman" panose="02020603050405020304" pitchFamily="18" charset="0"/>
              </a:rPr>
              <a:t>l</a:t>
            </a:r>
            <a:r>
              <a:rPr lang="en-US" altLang="en-US" sz="1687" baseline="-25000">
                <a:latin typeface="Times New Roman" panose="02020603050405020304" pitchFamily="18" charset="0"/>
                <a:cs typeface="Times New Roman" panose="02020603050405020304" pitchFamily="18" charset="0"/>
              </a:rPr>
              <a:t>K</a:t>
            </a:r>
            <a:r>
              <a:rPr lang="en-US" altLang="en-US" sz="1687">
                <a:latin typeface="Times New Roman" panose="02020603050405020304" pitchFamily="18" charset="0"/>
                <a:cs typeface="Times New Roman" panose="02020603050405020304" pitchFamily="18" charset="0"/>
              </a:rPr>
              <a:t> just changes proportionally the scale of the walk so &lt;R</a:t>
            </a:r>
            <a:r>
              <a:rPr lang="en-US" altLang="en-US" sz="1687" baseline="30000">
                <a:latin typeface="Times New Roman" panose="02020603050405020304" pitchFamily="18" charset="0"/>
                <a:cs typeface="Times New Roman" panose="02020603050405020304" pitchFamily="18" charset="0"/>
              </a:rPr>
              <a:t>2</a:t>
            </a:r>
            <a:r>
              <a:rPr lang="en-US" altLang="en-US" sz="1687">
                <a:latin typeface="Times New Roman" panose="02020603050405020304" pitchFamily="18" charset="0"/>
                <a:cs typeface="Times New Roman" panose="02020603050405020304" pitchFamily="18" charset="0"/>
              </a:rPr>
              <a:t>&gt;</a:t>
            </a:r>
            <a:r>
              <a:rPr lang="en-US" altLang="en-US" sz="1687" baseline="30000">
                <a:latin typeface="Times New Roman" panose="02020603050405020304" pitchFamily="18" charset="0"/>
                <a:cs typeface="Times New Roman" panose="02020603050405020304" pitchFamily="18" charset="0"/>
              </a:rPr>
              <a:t>1/2</a:t>
            </a:r>
            <a:r>
              <a:rPr lang="en-US" altLang="en-US" sz="1687">
                <a:latin typeface="Times New Roman" panose="02020603050405020304" pitchFamily="18" charset="0"/>
                <a:cs typeface="Times New Roman" panose="02020603050405020304" pitchFamily="18" charset="0"/>
              </a:rPr>
              <a:t> ~ l</a:t>
            </a:r>
            <a:r>
              <a:rPr lang="en-US" altLang="en-US" sz="1687" baseline="-25000">
                <a:latin typeface="Times New Roman" panose="02020603050405020304" pitchFamily="18" charset="0"/>
                <a:cs typeface="Times New Roman" panose="02020603050405020304" pitchFamily="18" charset="0"/>
              </a:rPr>
              <a:t>K</a:t>
            </a:r>
          </a:p>
        </p:txBody>
      </p:sp>
      <p:sp>
        <p:nvSpPr>
          <p:cNvPr id="539652" name="Rectangle 4">
            <a:extLst>
              <a:ext uri="{FF2B5EF4-FFF2-40B4-BE49-F238E27FC236}">
                <a16:creationId xmlns:a16="http://schemas.microsoft.com/office/drawing/2014/main" id="{9C82DDA9-4BA9-BD43-973C-A8013E5E0026}"/>
              </a:ext>
            </a:extLst>
          </p:cNvPr>
          <p:cNvSpPr>
            <a:spLocks/>
          </p:cNvSpPr>
          <p:nvPr/>
        </p:nvSpPr>
        <p:spPr bwMode="auto">
          <a:xfrm>
            <a:off x="2238375" y="3268618"/>
            <a:ext cx="7963334" cy="103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chain is composed of a series of steps with no orientational relationship to each other.</a:t>
            </a:r>
          </a:p>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So &lt;R&gt; = 0</a:t>
            </a:r>
          </a:p>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&lt;R</a:t>
            </a:r>
            <a:r>
              <a:rPr lang="en-US" altLang="en-US" sz="1687" baseline="3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2</a:t>
            </a:r>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&gt; has a value:</a:t>
            </a:r>
          </a:p>
          <a:p>
            <a:pPr eaLnBrk="1" hangingPunct="1"/>
            <a:endPar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pic>
        <p:nvPicPr>
          <p:cNvPr id="539653" name="Picture 6">
            <a:extLst>
              <a:ext uri="{FF2B5EF4-FFF2-40B4-BE49-F238E27FC236}">
                <a16:creationId xmlns:a16="http://schemas.microsoft.com/office/drawing/2014/main" id="{E3646C7F-5BCE-D045-AA17-E45ECB20C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0219" y="5143500"/>
            <a:ext cx="1053703" cy="39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9654" name="Rectangle 7">
            <a:extLst>
              <a:ext uri="{FF2B5EF4-FFF2-40B4-BE49-F238E27FC236}">
                <a16:creationId xmlns:a16="http://schemas.microsoft.com/office/drawing/2014/main" id="{DC5B166B-2B67-7A41-A300-F2F8C3BF7E57}"/>
              </a:ext>
            </a:extLst>
          </p:cNvPr>
          <p:cNvSpPr>
            <a:spLocks/>
          </p:cNvSpPr>
          <p:nvPr/>
        </p:nvSpPr>
        <p:spPr bwMode="auto">
          <a:xfrm>
            <a:off x="2988469" y="4790446"/>
            <a:ext cx="6165470"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We assume no long-range interactions so that the second term can be 0.</a:t>
            </a:r>
          </a:p>
        </p:txBody>
      </p:sp>
      <p:pic>
        <p:nvPicPr>
          <p:cNvPr id="539655" name="Picture 5">
            <a:extLst>
              <a:ext uri="{FF2B5EF4-FFF2-40B4-BE49-F238E27FC236}">
                <a16:creationId xmlns:a16="http://schemas.microsoft.com/office/drawing/2014/main" id="{1651370C-7FF0-B44D-8EE0-795FB3D21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2969" y="4125516"/>
            <a:ext cx="3108648"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9656" name="Rectangle 3">
            <a:extLst>
              <a:ext uri="{FF2B5EF4-FFF2-40B4-BE49-F238E27FC236}">
                <a16:creationId xmlns:a16="http://schemas.microsoft.com/office/drawing/2014/main" id="{888F71C9-5AE0-AB44-96DD-02786E463686}"/>
              </a:ext>
            </a:extLst>
          </p:cNvPr>
          <p:cNvSpPr>
            <a:spLocks noChangeArrowheads="1"/>
          </p:cNvSpPr>
          <p:nvPr/>
        </p:nvSpPr>
        <p:spPr bwMode="auto">
          <a:xfrm>
            <a:off x="5245447" y="5893594"/>
            <a:ext cx="1625766"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&lt;R</a:t>
            </a:r>
            <a:r>
              <a:rPr lang="en-US" altLang="en-US" sz="1687" baseline="30000">
                <a:latin typeface="Times New Roman" panose="02020603050405020304" pitchFamily="18" charset="0"/>
                <a:cs typeface="Times New Roman" panose="02020603050405020304" pitchFamily="18" charset="0"/>
              </a:rPr>
              <a:t>2</a:t>
            </a:r>
            <a:r>
              <a:rPr lang="en-US" altLang="en-US" sz="1687">
                <a:latin typeface="Times New Roman" panose="02020603050405020304" pitchFamily="18" charset="0"/>
                <a:cs typeface="Times New Roman" panose="02020603050405020304" pitchFamily="18" charset="0"/>
              </a:rPr>
              <a:t>&gt;</a:t>
            </a:r>
            <a:r>
              <a:rPr lang="en-US" altLang="en-US" sz="1687" baseline="30000">
                <a:latin typeface="Times New Roman" panose="02020603050405020304" pitchFamily="18" charset="0"/>
                <a:cs typeface="Times New Roman" panose="02020603050405020304" pitchFamily="18" charset="0"/>
              </a:rPr>
              <a:t>1/2</a:t>
            </a:r>
            <a:r>
              <a:rPr lang="en-US" altLang="en-US" sz="1687">
                <a:latin typeface="Times New Roman" panose="02020603050405020304" pitchFamily="18" charset="0"/>
                <a:cs typeface="Times New Roman" panose="02020603050405020304" pitchFamily="18" charset="0"/>
              </a:rPr>
              <a:t> ~ N</a:t>
            </a:r>
            <a:r>
              <a:rPr lang="en-US" altLang="en-US" sz="1687" baseline="30000">
                <a:latin typeface="Times New Roman" panose="02020603050405020304" pitchFamily="18" charset="0"/>
                <a:cs typeface="Times New Roman" panose="02020603050405020304" pitchFamily="18" charset="0"/>
              </a:rPr>
              <a:t>1/2</a:t>
            </a:r>
            <a:r>
              <a:rPr lang="en-US" altLang="en-US" sz="1687">
                <a:latin typeface="Times New Roman" panose="02020603050405020304" pitchFamily="18" charset="0"/>
                <a:cs typeface="Times New Roman" panose="02020603050405020304" pitchFamily="18" charset="0"/>
              </a:rPr>
              <a:t> l</a:t>
            </a:r>
            <a:r>
              <a:rPr lang="en-US" altLang="en-US" sz="1687" baseline="-25000">
                <a:latin typeface="Times New Roman" panose="02020603050405020304" pitchFamily="18" charset="0"/>
                <a:cs typeface="Times New Roman" panose="02020603050405020304" pitchFamily="18" charset="0"/>
              </a:rPr>
              <a:t>K</a:t>
            </a:r>
          </a:p>
        </p:txBody>
      </p:sp>
      <p:sp>
        <p:nvSpPr>
          <p:cNvPr id="2" name="TextBox 1">
            <a:extLst>
              <a:ext uri="{FF2B5EF4-FFF2-40B4-BE49-F238E27FC236}">
                <a16:creationId xmlns:a16="http://schemas.microsoft.com/office/drawing/2014/main" id="{FC1FABDC-1968-AC5E-46F6-71A0FF88EE53}"/>
              </a:ext>
            </a:extLst>
          </p:cNvPr>
          <p:cNvSpPr txBox="1"/>
          <p:nvPr/>
        </p:nvSpPr>
        <p:spPr>
          <a:xfrm>
            <a:off x="3113367" y="6217850"/>
            <a:ext cx="7316507" cy="338554"/>
          </a:xfrm>
          <a:prstGeom prst="rect">
            <a:avLst/>
          </a:prstGeom>
          <a:noFill/>
        </p:spPr>
        <p:txBody>
          <a:bodyPr wrap="square">
            <a:spAutoFit/>
          </a:bodyPr>
          <a:lstStyle/>
          <a:p>
            <a:r>
              <a:rPr lang="en-US" sz="1600" dirty="0">
                <a:hlinkClick r:id="rId4"/>
              </a:rPr>
              <a:t>https://</a:t>
            </a:r>
            <a:r>
              <a:rPr lang="en-US" sz="1600" dirty="0" err="1">
                <a:hlinkClick r:id="rId4"/>
              </a:rPr>
              <a:t>www.doitpoms.ac.uk</a:t>
            </a:r>
            <a:r>
              <a:rPr lang="en-US" sz="1600" dirty="0">
                <a:hlinkClick r:id="rId4"/>
              </a:rPr>
              <a:t>/</a:t>
            </a:r>
            <a:r>
              <a:rPr lang="en-US" sz="1600" dirty="0" err="1">
                <a:hlinkClick r:id="rId4"/>
              </a:rPr>
              <a:t>tlplib</a:t>
            </a:r>
            <a:r>
              <a:rPr lang="en-US" sz="1600" dirty="0">
                <a:hlinkClick r:id="rId4"/>
              </a:rPr>
              <a:t>/</a:t>
            </a:r>
            <a:r>
              <a:rPr lang="en-US" sz="1600" dirty="0" err="1">
                <a:hlinkClick r:id="rId4"/>
              </a:rPr>
              <a:t>polymerbasics</a:t>
            </a:r>
            <a:r>
              <a:rPr lang="en-US" sz="1600" dirty="0">
                <a:hlinkClick r:id="rId4"/>
              </a:rPr>
              <a:t>/HTML5/Kuhn_randomwalk2.html</a:t>
            </a:r>
            <a:endParaRPr lang="en-US" sz="1600" dirty="0"/>
          </a:p>
        </p:txBody>
      </p:sp>
    </p:spTree>
    <p:extLst>
      <p:ext uri="{BB962C8B-B14F-4D97-AF65-F5344CB8AC3E}">
        <p14:creationId xmlns:p14="http://schemas.microsoft.com/office/powerpoint/2010/main" val="1196822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689F10CE-C813-4D45-AE1E-66B9CEE0F799}"/>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D5CA1277-4055-3346-9EAC-C33BF86F2754}" type="slidenum">
              <a:rPr lang="en-US" altLang="en-US" sz="773">
                <a:solidFill>
                  <a:schemeClr val="tx1"/>
                </a:solidFill>
                <a:ea typeface="ＭＳ Ｐゴシック" panose="020B0600070205080204" pitchFamily="34" charset="-128"/>
              </a:rPr>
              <a:pPr eaLnBrk="1" hangingPunct="1"/>
              <a:t>18</a:t>
            </a:fld>
            <a:endParaRPr lang="en-US" altLang="en-US" sz="773">
              <a:solidFill>
                <a:schemeClr val="tx1"/>
              </a:solidFill>
              <a:ea typeface="ＭＳ Ｐゴシック" panose="020B0600070205080204" pitchFamily="34" charset="-128"/>
            </a:endParaRPr>
          </a:p>
        </p:txBody>
      </p:sp>
      <p:sp>
        <p:nvSpPr>
          <p:cNvPr id="540674" name="Rectangle 1">
            <a:extLst>
              <a:ext uri="{FF2B5EF4-FFF2-40B4-BE49-F238E27FC236}">
                <a16:creationId xmlns:a16="http://schemas.microsoft.com/office/drawing/2014/main" id="{F9F31919-E34B-A842-9570-CE8C138204D1}"/>
              </a:ext>
            </a:extLst>
          </p:cNvPr>
          <p:cNvSpPr>
            <a:spLocks/>
          </p:cNvSpPr>
          <p:nvPr/>
        </p:nvSpPr>
        <p:spPr bwMode="auto">
          <a:xfrm>
            <a:off x="4113610" y="160632"/>
            <a:ext cx="3249479"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Synthetic Polymer Chain Structure</a:t>
            </a:r>
          </a:p>
          <a:p>
            <a:pPr eaLnBrk="1" hangingPunct="1"/>
            <a:r>
              <a:rPr lang="en-US" altLang="en-US" sz="1687"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 Statistical Hierarchy)</a:t>
            </a:r>
          </a:p>
        </p:txBody>
      </p:sp>
      <p:sp>
        <p:nvSpPr>
          <p:cNvPr id="540675" name="Rectangle 3">
            <a:extLst>
              <a:ext uri="{FF2B5EF4-FFF2-40B4-BE49-F238E27FC236}">
                <a16:creationId xmlns:a16="http://schemas.microsoft.com/office/drawing/2014/main" id="{D724CFBF-FBC1-1B45-828A-B62F978123DF}"/>
              </a:ext>
            </a:extLst>
          </p:cNvPr>
          <p:cNvSpPr>
            <a:spLocks noChangeArrowheads="1"/>
          </p:cNvSpPr>
          <p:nvPr/>
        </p:nvSpPr>
        <p:spPr bwMode="auto">
          <a:xfrm>
            <a:off x="5024437" y="1285875"/>
            <a:ext cx="1625766"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t>&lt;R</a:t>
            </a:r>
            <a:r>
              <a:rPr lang="en-US" altLang="en-US" sz="1687" baseline="30000"/>
              <a:t>2</a:t>
            </a:r>
            <a:r>
              <a:rPr lang="en-US" altLang="en-US" sz="1687"/>
              <a:t>&gt;</a:t>
            </a:r>
            <a:r>
              <a:rPr lang="en-US" altLang="en-US" sz="1687" baseline="30000"/>
              <a:t>1/2</a:t>
            </a:r>
            <a:r>
              <a:rPr lang="en-US" altLang="en-US" sz="1687"/>
              <a:t> ~ N</a:t>
            </a:r>
            <a:r>
              <a:rPr lang="en-US" altLang="en-US" sz="1687" baseline="30000"/>
              <a:t>1/2</a:t>
            </a:r>
            <a:r>
              <a:rPr lang="en-US" altLang="en-US" sz="1687"/>
              <a:t> l</a:t>
            </a:r>
            <a:r>
              <a:rPr lang="en-US" altLang="en-US" sz="1687" baseline="-25000"/>
              <a:t>K</a:t>
            </a:r>
          </a:p>
        </p:txBody>
      </p:sp>
      <p:sp>
        <p:nvSpPr>
          <p:cNvPr id="540676" name="TextBox 8">
            <a:extLst>
              <a:ext uri="{FF2B5EF4-FFF2-40B4-BE49-F238E27FC236}">
                <a16:creationId xmlns:a16="http://schemas.microsoft.com/office/drawing/2014/main" id="{ACE5148B-5E4D-A54A-9249-CC6D2A1C2926}"/>
              </a:ext>
            </a:extLst>
          </p:cNvPr>
          <p:cNvSpPr txBox="1">
            <a:spLocks noChangeArrowheads="1"/>
          </p:cNvSpPr>
          <p:nvPr/>
        </p:nvSpPr>
        <p:spPr bwMode="auto">
          <a:xfrm>
            <a:off x="2720578" y="2089547"/>
            <a:ext cx="6697266" cy="294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This function has the same origin as the function describing the root mean square distance of a diffusion pathway</a:t>
            </a:r>
          </a:p>
          <a:p>
            <a:pPr eaLnBrk="1" hangingPunct="1"/>
            <a:r>
              <a:rPr lang="en-US" altLang="en-US" sz="1687" dirty="0">
                <a:latin typeface="Times New Roman" panose="02020603050405020304" pitchFamily="18" charset="0"/>
                <a:cs typeface="Times New Roman" panose="02020603050405020304" pitchFamily="18" charset="0"/>
              </a:rPr>
              <a:t>&lt;R</a:t>
            </a:r>
            <a:r>
              <a:rPr lang="en-US" altLang="en-US" sz="1687" baseline="30000" dirty="0">
                <a:latin typeface="Times New Roman" panose="02020603050405020304" pitchFamily="18" charset="0"/>
                <a:cs typeface="Times New Roman" panose="02020603050405020304" pitchFamily="18" charset="0"/>
              </a:rPr>
              <a:t>2</a:t>
            </a:r>
            <a:r>
              <a:rPr lang="en-US" altLang="en-US" sz="1687" dirty="0">
                <a:latin typeface="Times New Roman" panose="02020603050405020304" pitchFamily="18" charset="0"/>
                <a:cs typeface="Times New Roman" panose="02020603050405020304" pitchFamily="18" charset="0"/>
              </a:rPr>
              <a:t>&gt;</a:t>
            </a:r>
            <a:r>
              <a:rPr lang="en-US" altLang="en-US" sz="1687" baseline="30000" dirty="0">
                <a:latin typeface="Times New Roman" panose="02020603050405020304" pitchFamily="18" charset="0"/>
                <a:cs typeface="Times New Roman" panose="02020603050405020304" pitchFamily="18" charset="0"/>
              </a:rPr>
              <a:t>1/2</a:t>
            </a:r>
            <a:r>
              <a:rPr lang="en-US" altLang="en-US" sz="1687" dirty="0">
                <a:latin typeface="Times New Roman" panose="02020603050405020304" pitchFamily="18" charset="0"/>
                <a:cs typeface="Times New Roman" panose="02020603050405020304" pitchFamily="18" charset="0"/>
              </a:rPr>
              <a:t> ~ t</a:t>
            </a:r>
            <a:r>
              <a:rPr lang="en-US" altLang="en-US" sz="1687" baseline="30000" dirty="0">
                <a:latin typeface="Times New Roman" panose="02020603050405020304" pitchFamily="18" charset="0"/>
                <a:cs typeface="Times New Roman" panose="02020603050405020304" pitchFamily="18" charset="0"/>
              </a:rPr>
              <a:t>1/2</a:t>
            </a:r>
            <a:r>
              <a:rPr lang="en-US" altLang="en-US" sz="1687" dirty="0">
                <a:latin typeface="Times New Roman" panose="02020603050405020304" pitchFamily="18" charset="0"/>
                <a:cs typeface="Times New Roman" panose="02020603050405020304" pitchFamily="18" charset="0"/>
              </a:rPr>
              <a:t>(2D)</a:t>
            </a:r>
            <a:r>
              <a:rPr lang="en-US" altLang="en-US" sz="1687" baseline="30000" dirty="0">
                <a:latin typeface="Times New Roman" panose="02020603050405020304" pitchFamily="18" charset="0"/>
                <a:cs typeface="Times New Roman" panose="02020603050405020304" pitchFamily="18" charset="0"/>
              </a:rPr>
              <a:t>1/2</a:t>
            </a:r>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So, the Kuhn length bears some resemblance to the diffusion coefficient</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And the random walk polymer chain bears some resemblance to Brownian Motion</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The random chain is sometimes called a “Brownian Chain”, a drunken walk, a random walk, a Gaussian Coil or Gaussian Chain among other names.</a:t>
            </a:r>
          </a:p>
        </p:txBody>
      </p:sp>
    </p:spTree>
    <p:extLst>
      <p:ext uri="{BB962C8B-B14F-4D97-AF65-F5344CB8AC3E}">
        <p14:creationId xmlns:p14="http://schemas.microsoft.com/office/powerpoint/2010/main" val="2208699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6446E4-AA5D-4457-5DA8-4C4D69E3FA9B}"/>
              </a:ext>
            </a:extLst>
          </p:cNvPr>
          <p:cNvSpPr txBox="1"/>
          <p:nvPr/>
        </p:nvSpPr>
        <p:spPr>
          <a:xfrm>
            <a:off x="1857079" y="650448"/>
            <a:ext cx="8757502" cy="110799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&lt;</a:t>
            </a:r>
            <a:r>
              <a:rPr lang="en-US" i="1" dirty="0">
                <a:latin typeface="Times New Roman" panose="02020603050405020304" pitchFamily="18" charset="0"/>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&gt;</a:t>
            </a:r>
            <a:r>
              <a:rPr lang="en-US" baseline="30000" dirty="0">
                <a:latin typeface="Times New Roman" panose="02020603050405020304" pitchFamily="18" charset="0"/>
                <a:cs typeface="Times New Roman" panose="02020603050405020304" pitchFamily="18" charset="0"/>
              </a:rPr>
              <a:t>1/2</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n</a:t>
            </a:r>
            <a:r>
              <a:rPr lang="en-US" baseline="30000" dirty="0">
                <a:latin typeface="Times New Roman" panose="02020603050405020304" pitchFamily="18" charset="0"/>
                <a:cs typeface="Times New Roman" panose="02020603050405020304" pitchFamily="18" charset="0"/>
              </a:rPr>
              <a:t>1/2</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l</a:t>
            </a:r>
          </a:p>
          <a:p>
            <a:r>
              <a:rPr lang="en-US" dirty="0">
                <a:latin typeface="Times New Roman" panose="02020603050405020304" pitchFamily="18" charset="0"/>
                <a:cs typeface="Times New Roman" panose="02020603050405020304" pitchFamily="18" charset="0"/>
              </a:rPr>
              <a:t>Concentration within a coil =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n</a:t>
            </a:r>
            <a:r>
              <a:rPr lang="en-US" baseline="30000" dirty="0">
                <a:latin typeface="Times New Roman" panose="02020603050405020304" pitchFamily="18" charset="0"/>
                <a:cs typeface="Times New Roman" panose="02020603050405020304" pitchFamily="18" charset="0"/>
              </a:rPr>
              <a:t>3/2</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l</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n</a:t>
            </a:r>
            <a:r>
              <a:rPr lang="en-US" baseline="30000" dirty="0">
                <a:latin typeface="Times New Roman" panose="02020603050405020304" pitchFamily="18" charset="0"/>
                <a:cs typeface="Times New Roman" panose="02020603050405020304" pitchFamily="18" charset="0"/>
              </a:rPr>
              <a:t>-1/2</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overlap concentration</a:t>
            </a:r>
          </a:p>
          <a:p>
            <a:endParaRPr lang="en-US" baseline="300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Below c* ~ 1 mg/ml dilute conditions (most analytic measurements), Above c* “semi-dilute”</a:t>
            </a:r>
          </a:p>
        </p:txBody>
      </p:sp>
      <p:sp>
        <p:nvSpPr>
          <p:cNvPr id="6" name="TextBox 5">
            <a:extLst>
              <a:ext uri="{FF2B5EF4-FFF2-40B4-BE49-F238E27FC236}">
                <a16:creationId xmlns:a16="http://schemas.microsoft.com/office/drawing/2014/main" id="{4835499B-42AD-DAD6-83B9-EB9EA82DB6A5}"/>
              </a:ext>
            </a:extLst>
          </p:cNvPr>
          <p:cNvSpPr txBox="1"/>
          <p:nvPr/>
        </p:nvSpPr>
        <p:spPr>
          <a:xfrm>
            <a:off x="1857078" y="2107235"/>
            <a:ext cx="9917000"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Below c*, dilute scattering curve; above c*; </a:t>
            </a:r>
          </a:p>
          <a:p>
            <a:r>
              <a:rPr lang="en-US" dirty="0">
                <a:latin typeface="Times New Roman" panose="02020603050405020304" pitchFamily="18" charset="0"/>
                <a:cs typeface="Times New Roman" panose="02020603050405020304" pitchFamily="18" charset="0"/>
              </a:rPr>
              <a:t>the scattering is screened in the semi-dilute regime;  </a:t>
            </a:r>
          </a:p>
          <a:p>
            <a:r>
              <a:rPr lang="en-US" dirty="0">
                <a:latin typeface="Times New Roman" panose="02020603050405020304" pitchFamily="18" charset="0"/>
                <a:cs typeface="Times New Roman" panose="02020603050405020304" pitchFamily="18" charset="0"/>
              </a:rPr>
              <a:t>when screening/mesh size matches the persistence length we reach the concentrated regime or the melt</a:t>
            </a:r>
          </a:p>
        </p:txBody>
      </p:sp>
      <p:pic>
        <p:nvPicPr>
          <p:cNvPr id="16" name="Picture 15">
            <a:extLst>
              <a:ext uri="{FF2B5EF4-FFF2-40B4-BE49-F238E27FC236}">
                <a16:creationId xmlns:a16="http://schemas.microsoft.com/office/drawing/2014/main" id="{7DDE5FF6-1B1A-1D59-CF94-D9C8BD2CDD23}"/>
              </a:ext>
            </a:extLst>
          </p:cNvPr>
          <p:cNvPicPr>
            <a:picLocks noChangeAspect="1"/>
          </p:cNvPicPr>
          <p:nvPr/>
        </p:nvPicPr>
        <p:blipFill>
          <a:blip r:embed="rId2"/>
          <a:stretch>
            <a:fillRect/>
          </a:stretch>
        </p:blipFill>
        <p:spPr>
          <a:xfrm>
            <a:off x="1766164" y="3110702"/>
            <a:ext cx="9329736" cy="3509591"/>
          </a:xfrm>
          <a:prstGeom prst="rect">
            <a:avLst/>
          </a:prstGeom>
        </p:spPr>
      </p:pic>
    </p:spTree>
    <p:extLst>
      <p:ext uri="{BB962C8B-B14F-4D97-AF65-F5344CB8AC3E}">
        <p14:creationId xmlns:p14="http://schemas.microsoft.com/office/powerpoint/2010/main" val="1775914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5FFB582-ED88-A048-963A-3309A6C58D80}"/>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BFB51110-CB8E-EC40-88D7-1BCCC2CAC6D3}" type="slidenum">
              <a:rPr lang="en-US" altLang="en-US" sz="773">
                <a:solidFill>
                  <a:schemeClr val="tx1"/>
                </a:solidFill>
                <a:ea typeface="ＭＳ Ｐゴシック" panose="020B0600070205080204" pitchFamily="34" charset="-128"/>
              </a:rPr>
              <a:pPr eaLnBrk="1" hangingPunct="1"/>
              <a:t>2</a:t>
            </a:fld>
            <a:endParaRPr lang="en-US" altLang="en-US" sz="773">
              <a:solidFill>
                <a:schemeClr val="tx1"/>
              </a:solidFill>
              <a:ea typeface="ＭＳ Ｐゴシック" panose="020B0600070205080204" pitchFamily="34" charset="-128"/>
            </a:endParaRPr>
          </a:p>
        </p:txBody>
      </p:sp>
      <p:sp>
        <p:nvSpPr>
          <p:cNvPr id="528386" name="Rectangle 1">
            <a:extLst>
              <a:ext uri="{FF2B5EF4-FFF2-40B4-BE49-F238E27FC236}">
                <a16:creationId xmlns:a16="http://schemas.microsoft.com/office/drawing/2014/main" id="{217C772A-F5D9-5B43-8F39-CB40AADCED34}"/>
              </a:ext>
            </a:extLst>
          </p:cNvPr>
          <p:cNvSpPr>
            <a:spLocks/>
          </p:cNvSpPr>
          <p:nvPr/>
        </p:nvSpPr>
        <p:spPr bwMode="auto">
          <a:xfrm>
            <a:off x="5089614" y="91152"/>
            <a:ext cx="136511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250" b="1" dirty="0">
                <a:solidFill>
                  <a:schemeClr val="tx1"/>
                </a:solidFill>
                <a:ea typeface="ＭＳ Ｐゴシック" panose="020B0600070205080204" pitchFamily="34" charset="-128"/>
              </a:rPr>
              <a:t>Polymers</a:t>
            </a:r>
          </a:p>
        </p:txBody>
      </p:sp>
      <p:pic>
        <p:nvPicPr>
          <p:cNvPr id="528387" name="Picture 1">
            <a:extLst>
              <a:ext uri="{FF2B5EF4-FFF2-40B4-BE49-F238E27FC236}">
                <a16:creationId xmlns:a16="http://schemas.microsoft.com/office/drawing/2014/main" id="{164FF6DE-4E57-E04F-9472-ACFE790FCC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978" y="91152"/>
            <a:ext cx="3843508" cy="648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8388" name="Rectangle 3">
            <a:extLst>
              <a:ext uri="{FF2B5EF4-FFF2-40B4-BE49-F238E27FC236}">
                <a16:creationId xmlns:a16="http://schemas.microsoft.com/office/drawing/2014/main" id="{2F608249-A7AB-814B-9B8F-8708E3ED83C6}"/>
              </a:ext>
            </a:extLst>
          </p:cNvPr>
          <p:cNvSpPr>
            <a:spLocks noChangeArrowheads="1"/>
          </p:cNvSpPr>
          <p:nvPr/>
        </p:nvSpPr>
        <p:spPr bwMode="auto">
          <a:xfrm>
            <a:off x="3738563" y="6536531"/>
            <a:ext cx="4572000"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http://www.eng.uc.edu/~gbeaucag/Classes/IntrotoPolySci/PolymerChemicalStructure.html</a:t>
            </a:r>
          </a:p>
        </p:txBody>
      </p:sp>
      <p:pic>
        <p:nvPicPr>
          <p:cNvPr id="528389" name="Picture 5">
            <a:extLst>
              <a:ext uri="{FF2B5EF4-FFF2-40B4-BE49-F238E27FC236}">
                <a16:creationId xmlns:a16="http://schemas.microsoft.com/office/drawing/2014/main" id="{0A4BBC7D-9D4B-5A41-959D-7AA78E5007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59144">
            <a:off x="8328012" y="1981600"/>
            <a:ext cx="3824608" cy="276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8390" name="Picture 6">
            <a:extLst>
              <a:ext uri="{FF2B5EF4-FFF2-40B4-BE49-F238E27FC236}">
                <a16:creationId xmlns:a16="http://schemas.microsoft.com/office/drawing/2014/main" id="{987E89D2-5E31-2F4B-ADDE-3B4D9403DB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7790" y="665898"/>
            <a:ext cx="4344199" cy="5129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9087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6446E4-AA5D-4457-5DA8-4C4D69E3FA9B}"/>
              </a:ext>
            </a:extLst>
          </p:cNvPr>
          <p:cNvSpPr txBox="1"/>
          <p:nvPr/>
        </p:nvSpPr>
        <p:spPr>
          <a:xfrm>
            <a:off x="1857079" y="650448"/>
            <a:ext cx="8757502" cy="110799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&lt;</a:t>
            </a:r>
            <a:r>
              <a:rPr lang="en-US" i="1" dirty="0">
                <a:latin typeface="Times New Roman" panose="02020603050405020304" pitchFamily="18" charset="0"/>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&gt;</a:t>
            </a:r>
            <a:r>
              <a:rPr lang="en-US" baseline="30000" dirty="0">
                <a:latin typeface="Times New Roman" panose="02020603050405020304" pitchFamily="18" charset="0"/>
                <a:cs typeface="Times New Roman" panose="02020603050405020304" pitchFamily="18" charset="0"/>
              </a:rPr>
              <a:t>1/2</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n</a:t>
            </a:r>
            <a:r>
              <a:rPr lang="en-US" baseline="30000" dirty="0">
                <a:latin typeface="Times New Roman" panose="02020603050405020304" pitchFamily="18" charset="0"/>
                <a:cs typeface="Times New Roman" panose="02020603050405020304" pitchFamily="18" charset="0"/>
              </a:rPr>
              <a:t>1/2</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l</a:t>
            </a:r>
          </a:p>
          <a:p>
            <a:r>
              <a:rPr lang="en-US" dirty="0">
                <a:latin typeface="Times New Roman" panose="02020603050405020304" pitchFamily="18" charset="0"/>
                <a:cs typeface="Times New Roman" panose="02020603050405020304" pitchFamily="18" charset="0"/>
              </a:rPr>
              <a:t>Concentration within a coil = </a:t>
            </a:r>
            <a:r>
              <a:rPr lang="en-US" i="1"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n</a:t>
            </a:r>
            <a:r>
              <a:rPr lang="en-US" baseline="30000" dirty="0">
                <a:latin typeface="Times New Roman" panose="02020603050405020304" pitchFamily="18" charset="0"/>
                <a:cs typeface="Times New Roman" panose="02020603050405020304" pitchFamily="18" charset="0"/>
              </a:rPr>
              <a:t>3/2</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l</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n</a:t>
            </a:r>
            <a:r>
              <a:rPr lang="en-US" baseline="30000" dirty="0">
                <a:latin typeface="Times New Roman" panose="02020603050405020304" pitchFamily="18" charset="0"/>
                <a:cs typeface="Times New Roman" panose="02020603050405020304" pitchFamily="18" charset="0"/>
              </a:rPr>
              <a:t>-1/2</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overlap concentration</a:t>
            </a:r>
          </a:p>
          <a:p>
            <a:endParaRPr lang="en-US" baseline="300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Below c* ~ 1 mg/ml dilute conditions (most analytic measurements), Above c* “semi-dilute”</a:t>
            </a:r>
          </a:p>
        </p:txBody>
      </p:sp>
      <p:sp>
        <p:nvSpPr>
          <p:cNvPr id="6" name="TextBox 5">
            <a:extLst>
              <a:ext uri="{FF2B5EF4-FFF2-40B4-BE49-F238E27FC236}">
                <a16:creationId xmlns:a16="http://schemas.microsoft.com/office/drawing/2014/main" id="{4835499B-42AD-DAD6-83B9-EB9EA82DB6A5}"/>
              </a:ext>
            </a:extLst>
          </p:cNvPr>
          <p:cNvSpPr txBox="1"/>
          <p:nvPr/>
        </p:nvSpPr>
        <p:spPr>
          <a:xfrm>
            <a:off x="1857078" y="2107235"/>
            <a:ext cx="9917000"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Below c*, dilute scattering curve; above c*; </a:t>
            </a:r>
          </a:p>
          <a:p>
            <a:r>
              <a:rPr lang="en-US" dirty="0">
                <a:latin typeface="Times New Roman" panose="02020603050405020304" pitchFamily="18" charset="0"/>
                <a:cs typeface="Times New Roman" panose="02020603050405020304" pitchFamily="18" charset="0"/>
              </a:rPr>
              <a:t>the scattering is screened in the semi-dilute regime;  </a:t>
            </a:r>
          </a:p>
          <a:p>
            <a:r>
              <a:rPr lang="en-US" dirty="0">
                <a:latin typeface="Times New Roman" panose="02020603050405020304" pitchFamily="18" charset="0"/>
                <a:cs typeface="Times New Roman" panose="02020603050405020304" pitchFamily="18" charset="0"/>
              </a:rPr>
              <a:t>when screening/mesh size matches the persistence length we reach the concentrated regime or the melt</a:t>
            </a:r>
          </a:p>
        </p:txBody>
      </p:sp>
      <p:sp>
        <p:nvSpPr>
          <p:cNvPr id="7" name="TextBox 6">
            <a:extLst>
              <a:ext uri="{FF2B5EF4-FFF2-40B4-BE49-F238E27FC236}">
                <a16:creationId xmlns:a16="http://schemas.microsoft.com/office/drawing/2014/main" id="{E82AF7D9-7319-CB92-355B-C2292550CB9B}"/>
              </a:ext>
            </a:extLst>
          </p:cNvPr>
          <p:cNvSpPr txBox="1"/>
          <p:nvPr/>
        </p:nvSpPr>
        <p:spPr>
          <a:xfrm>
            <a:off x="2105696" y="3335628"/>
            <a:ext cx="7981672"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Rheology view linear below c*, c* and entanglement concentration might be similar</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9397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F244C4BD-D7C2-8147-83E4-7A18E07D30ED}"/>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06DB4386-E2E6-7A45-A5A7-93B4BB4FFAE8}" type="slidenum">
              <a:rPr lang="en-US" altLang="en-US" sz="773">
                <a:solidFill>
                  <a:schemeClr val="tx1"/>
                </a:solidFill>
                <a:ea typeface="ＭＳ Ｐゴシック" panose="020B0600070205080204" pitchFamily="34" charset="-128"/>
              </a:rPr>
              <a:pPr eaLnBrk="1" hangingPunct="1"/>
              <a:t>21</a:t>
            </a:fld>
            <a:endParaRPr lang="en-US" altLang="en-US" sz="773">
              <a:solidFill>
                <a:schemeClr val="tx1"/>
              </a:solidFill>
              <a:ea typeface="ＭＳ Ｐゴシック" panose="020B0600070205080204" pitchFamily="34" charset="-128"/>
            </a:endParaRPr>
          </a:p>
        </p:txBody>
      </p:sp>
      <p:sp>
        <p:nvSpPr>
          <p:cNvPr id="541698" name="Rectangle 1">
            <a:hlinkClick r:id="rId2"/>
            <a:extLst>
              <a:ext uri="{FF2B5EF4-FFF2-40B4-BE49-F238E27FC236}">
                <a16:creationId xmlns:a16="http://schemas.microsoft.com/office/drawing/2014/main" id="{83D89B6F-4899-734C-8118-E3DA8AFF05E5}"/>
              </a:ext>
            </a:extLst>
          </p:cNvPr>
          <p:cNvSpPr>
            <a:spLocks/>
          </p:cNvSpPr>
          <p:nvPr/>
        </p:nvSpPr>
        <p:spPr bwMode="auto">
          <a:xfrm>
            <a:off x="4239742" y="477407"/>
            <a:ext cx="3984489"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Random Walk Generator (Manias Penn State)</a:t>
            </a:r>
          </a:p>
        </p:txBody>
      </p:sp>
      <p:sp>
        <p:nvSpPr>
          <p:cNvPr id="541699" name="Rectangle 2">
            <a:extLst>
              <a:ext uri="{FF2B5EF4-FFF2-40B4-BE49-F238E27FC236}">
                <a16:creationId xmlns:a16="http://schemas.microsoft.com/office/drawing/2014/main" id="{68AFDB4F-F9D7-3343-B60D-F97332837BF2}"/>
              </a:ext>
            </a:extLst>
          </p:cNvPr>
          <p:cNvSpPr>
            <a:spLocks/>
          </p:cNvSpPr>
          <p:nvPr/>
        </p:nvSpPr>
        <p:spPr bwMode="auto">
          <a:xfrm>
            <a:off x="3581400" y="778472"/>
            <a:ext cx="5847755" cy="16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055" u="sng"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hlinkClick r:id="rId2"/>
              </a:rPr>
              <a:t>http://zeus.plmsc. http://e.sci.osaka-cu.ac.jp/yoshino/download/rw/psu.edu/~manias/MatSE443/Study/7.html</a:t>
            </a:r>
            <a:endParaRPr lang="en-US" altLang="en-US" sz="1055" u="sng"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41700" name="Rectangle 3">
            <a:extLst>
              <a:ext uri="{FF2B5EF4-FFF2-40B4-BE49-F238E27FC236}">
                <a16:creationId xmlns:a16="http://schemas.microsoft.com/office/drawing/2014/main" id="{854786C4-0F8C-4844-8F59-5AA6BBC691D3}"/>
              </a:ext>
            </a:extLst>
          </p:cNvPr>
          <p:cNvSpPr>
            <a:spLocks/>
          </p:cNvSpPr>
          <p:nvPr/>
        </p:nvSpPr>
        <p:spPr bwMode="auto">
          <a:xfrm>
            <a:off x="3470672" y="3483177"/>
            <a:ext cx="5621604" cy="259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-Polymers do not have a discrete size, shape or conformation.</a:t>
            </a:r>
          </a:p>
          <a:p>
            <a:pPr algn="l"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algn="l"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-Looking at a single simulation of a polymer chain is of no use.</a:t>
            </a:r>
          </a:p>
          <a:p>
            <a:pPr algn="l"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algn="l"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-We need to consider average features.</a:t>
            </a:r>
          </a:p>
          <a:p>
            <a:pPr algn="l"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algn="l"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-Every feature of a polymer is subject to a statistical description.</a:t>
            </a:r>
          </a:p>
          <a:p>
            <a:pPr algn="l"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algn="l"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-Scattering is a useful technique to quantify a polymer since it </a:t>
            </a:r>
          </a:p>
          <a:p>
            <a:pPr algn="l"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describes structure from a statistically averaged perspective</a:t>
            </a:r>
            <a:r>
              <a:rPr lang="en-US" altLang="ja-JP" sz="1687" dirty="0">
                <a:solidFill>
                  <a:schemeClr val="tx1"/>
                </a:solidFill>
                <a:latin typeface="Times New Roman" panose="02020603050405020304" pitchFamily="18" charset="0"/>
                <a:cs typeface="Times New Roman" panose="02020603050405020304" pitchFamily="18" charset="0"/>
              </a:rPr>
              <a:t>.</a:t>
            </a:r>
            <a:endParaRPr lang="en-US" altLang="en-US" sz="1687" dirty="0">
              <a:solidFill>
                <a:schemeClr val="tx1"/>
              </a:solidFill>
              <a:latin typeface="Times New Roman" panose="02020603050405020304" pitchFamily="18" charset="0"/>
              <a:cs typeface="Times New Roman" panose="02020603050405020304" pitchFamily="18" charset="0"/>
            </a:endParaRPr>
          </a:p>
        </p:txBody>
      </p:sp>
      <p:pic>
        <p:nvPicPr>
          <p:cNvPr id="541701" name="Picture 5">
            <a:extLst>
              <a:ext uri="{FF2B5EF4-FFF2-40B4-BE49-F238E27FC236}">
                <a16:creationId xmlns:a16="http://schemas.microsoft.com/office/drawing/2014/main" id="{28C83D2D-9521-F24C-8C0C-3DAF1123D4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6914" y="982266"/>
            <a:ext cx="2452316" cy="174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7A89F64C-0923-2342-80E4-461AE7E9F1EE}"/>
              </a:ext>
            </a:extLst>
          </p:cNvPr>
          <p:cNvSpPr txBox="1"/>
          <p:nvPr/>
        </p:nvSpPr>
        <p:spPr>
          <a:xfrm>
            <a:off x="3659958" y="2918700"/>
            <a:ext cx="6094428" cy="369332"/>
          </a:xfrm>
          <a:prstGeom prst="rect">
            <a:avLst/>
          </a:prstGeom>
          <a:noFill/>
        </p:spPr>
        <p:txBody>
          <a:bodyPr wrap="square">
            <a:spAutoFit/>
          </a:bodyPr>
          <a:lstStyle/>
          <a:p>
            <a:r>
              <a:rPr lang="en-US" dirty="0">
                <a:hlinkClick r:id="rId4"/>
              </a:rPr>
              <a:t>http://</a:t>
            </a:r>
            <a:r>
              <a:rPr lang="en-US" dirty="0" err="1">
                <a:hlinkClick r:id="rId4"/>
              </a:rPr>
              <a:t>e.sci.osaka-cu.ac.jp</a:t>
            </a:r>
            <a:r>
              <a:rPr lang="en-US" dirty="0">
                <a:hlinkClick r:id="rId4"/>
              </a:rPr>
              <a:t>/</a:t>
            </a:r>
            <a:r>
              <a:rPr lang="en-US" dirty="0" err="1">
                <a:hlinkClick r:id="rId4"/>
              </a:rPr>
              <a:t>yoshino</a:t>
            </a:r>
            <a:r>
              <a:rPr lang="en-US" dirty="0">
                <a:hlinkClick r:id="rId4"/>
              </a:rPr>
              <a:t>/download/</a:t>
            </a:r>
            <a:r>
              <a:rPr lang="en-US" dirty="0" err="1">
                <a:hlinkClick r:id="rId4"/>
              </a:rPr>
              <a:t>rw</a:t>
            </a:r>
            <a:r>
              <a:rPr lang="en-US" dirty="0">
                <a:hlinkClick r:id="rId4"/>
              </a:rPr>
              <a:t>/</a:t>
            </a:r>
            <a:endParaRPr lang="en-US" dirty="0"/>
          </a:p>
        </p:txBody>
      </p:sp>
      <p:sp>
        <p:nvSpPr>
          <p:cNvPr id="2" name="TextBox 1">
            <a:extLst>
              <a:ext uri="{FF2B5EF4-FFF2-40B4-BE49-F238E27FC236}">
                <a16:creationId xmlns:a16="http://schemas.microsoft.com/office/drawing/2014/main" id="{42011B9F-39CB-E39E-15F5-78F421335E48}"/>
              </a:ext>
            </a:extLst>
          </p:cNvPr>
          <p:cNvSpPr txBox="1"/>
          <p:nvPr/>
        </p:nvSpPr>
        <p:spPr>
          <a:xfrm>
            <a:off x="3113367" y="6217850"/>
            <a:ext cx="7316507" cy="338554"/>
          </a:xfrm>
          <a:prstGeom prst="rect">
            <a:avLst/>
          </a:prstGeom>
          <a:noFill/>
        </p:spPr>
        <p:txBody>
          <a:bodyPr wrap="square">
            <a:spAutoFit/>
          </a:bodyPr>
          <a:lstStyle/>
          <a:p>
            <a:r>
              <a:rPr lang="en-US" sz="1600" dirty="0">
                <a:hlinkClick r:id="rId5"/>
              </a:rPr>
              <a:t>https://</a:t>
            </a:r>
            <a:r>
              <a:rPr lang="en-US" sz="1600" dirty="0" err="1">
                <a:hlinkClick r:id="rId5"/>
              </a:rPr>
              <a:t>www.doitpoms.ac.uk</a:t>
            </a:r>
            <a:r>
              <a:rPr lang="en-US" sz="1600" dirty="0">
                <a:hlinkClick r:id="rId5"/>
              </a:rPr>
              <a:t>/</a:t>
            </a:r>
            <a:r>
              <a:rPr lang="en-US" sz="1600" dirty="0" err="1">
                <a:hlinkClick r:id="rId5"/>
              </a:rPr>
              <a:t>tlplib</a:t>
            </a:r>
            <a:r>
              <a:rPr lang="en-US" sz="1600" dirty="0">
                <a:hlinkClick r:id="rId5"/>
              </a:rPr>
              <a:t>/</a:t>
            </a:r>
            <a:r>
              <a:rPr lang="en-US" sz="1600" dirty="0" err="1">
                <a:hlinkClick r:id="rId5"/>
              </a:rPr>
              <a:t>polymerbasics</a:t>
            </a:r>
            <a:r>
              <a:rPr lang="en-US" sz="1600" dirty="0">
                <a:hlinkClick r:id="rId5"/>
              </a:rPr>
              <a:t>/HTML5/Kuhn_randomwalk2.html</a:t>
            </a:r>
            <a:endParaRPr lang="en-US" sz="1600" dirty="0"/>
          </a:p>
        </p:txBody>
      </p:sp>
    </p:spTree>
    <p:extLst>
      <p:ext uri="{BB962C8B-B14F-4D97-AF65-F5344CB8AC3E}">
        <p14:creationId xmlns:p14="http://schemas.microsoft.com/office/powerpoint/2010/main" val="2579941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8CABD6A5-94D6-DE43-8C29-2DCBA961CC43}"/>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090B59C3-FB04-5443-B18C-18A2D3CF092B}" type="slidenum">
              <a:rPr lang="en-US" altLang="en-US" sz="773">
                <a:solidFill>
                  <a:schemeClr val="tx1"/>
                </a:solidFill>
                <a:ea typeface="ＭＳ Ｐゴシック" panose="020B0600070205080204" pitchFamily="34" charset="-128"/>
              </a:rPr>
              <a:pPr eaLnBrk="1" hangingPunct="1"/>
              <a:t>22</a:t>
            </a:fld>
            <a:endParaRPr lang="en-US" altLang="en-US" sz="773">
              <a:solidFill>
                <a:schemeClr val="tx1"/>
              </a:solidFill>
              <a:ea typeface="ＭＳ Ｐゴシック" panose="020B0600070205080204" pitchFamily="34" charset="-128"/>
            </a:endParaRPr>
          </a:p>
        </p:txBody>
      </p:sp>
      <p:sp>
        <p:nvSpPr>
          <p:cNvPr id="542722" name="Rectangle 1">
            <a:extLst>
              <a:ext uri="{FF2B5EF4-FFF2-40B4-BE49-F238E27FC236}">
                <a16:creationId xmlns:a16="http://schemas.microsoft.com/office/drawing/2014/main" id="{D66C26EC-634D-C243-932E-AD234FCF8B45}"/>
              </a:ext>
            </a:extLst>
          </p:cNvPr>
          <p:cNvSpPr>
            <a:spLocks/>
          </p:cNvSpPr>
          <p:nvPr/>
        </p:nvSpPr>
        <p:spPr bwMode="auto">
          <a:xfrm>
            <a:off x="3440535" y="1069578"/>
            <a:ext cx="4371389" cy="155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Worm-like Chain</a:t>
            </a:r>
          </a:p>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Freely Jointed Chain</a:t>
            </a:r>
          </a:p>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Freely Rotating Chain</a:t>
            </a:r>
          </a:p>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Rotational Isomeric State Model Chain (RISM)</a:t>
            </a:r>
          </a:p>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Persistent Chain</a:t>
            </a:r>
          </a:p>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Kuhn Chain</a:t>
            </a:r>
          </a:p>
        </p:txBody>
      </p:sp>
      <p:sp>
        <p:nvSpPr>
          <p:cNvPr id="542723" name="Rectangle 2">
            <a:extLst>
              <a:ext uri="{FF2B5EF4-FFF2-40B4-BE49-F238E27FC236}">
                <a16:creationId xmlns:a16="http://schemas.microsoft.com/office/drawing/2014/main" id="{03ABB9C3-1E8C-3A44-B462-5CA542445F9F}"/>
              </a:ext>
            </a:extLst>
          </p:cNvPr>
          <p:cNvSpPr>
            <a:spLocks/>
          </p:cNvSpPr>
          <p:nvPr/>
        </p:nvSpPr>
        <p:spPr bwMode="auto">
          <a:xfrm>
            <a:off x="2932659" y="2786228"/>
            <a:ext cx="6082819" cy="337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These refer to the local state of the polymer chain. </a:t>
            </a:r>
          </a:p>
          <a:p>
            <a:pPr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Generally, the chain is composed of chemical bonds</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that are directional, that is they are rods connected at their ends.</a:t>
            </a:r>
          </a:p>
          <a:p>
            <a:pPr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These chemical steps combine to make an effective </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rod-like base unit, the persistence length, </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any synthetic polymer chain (this is larger than the chemical step).</a:t>
            </a:r>
          </a:p>
          <a:p>
            <a:pPr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persistence length can be measured in scattering</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or can be inferred from rheology through the Kuhn length</a:t>
            </a:r>
          </a:p>
          <a:p>
            <a:pPr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r>
              <a:rPr lang="en-US" altLang="en-US" sz="1687" i="1"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l</a:t>
            </a:r>
            <a:r>
              <a:rPr lang="en-US" altLang="en-US" sz="1687" baseline="-25000"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K</a:t>
            </a:r>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 2 </a:t>
            </a:r>
            <a:r>
              <a:rPr lang="en-US" altLang="en-US" sz="1687" i="1"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l</a:t>
            </a:r>
            <a:r>
              <a:rPr lang="en-US" altLang="en-US" sz="1687" baseline="-25000"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P</a:t>
            </a:r>
            <a:endParaRPr lang="en-US" altLang="en-US" sz="1687" baseline="-250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42724" name="Rectangle 3">
            <a:extLst>
              <a:ext uri="{FF2B5EF4-FFF2-40B4-BE49-F238E27FC236}">
                <a16:creationId xmlns:a16="http://schemas.microsoft.com/office/drawing/2014/main" id="{7A222740-ABBC-354F-AFD7-7FA81C1C6B8F}"/>
              </a:ext>
            </a:extLst>
          </p:cNvPr>
          <p:cNvSpPr>
            <a:spLocks/>
          </p:cNvSpPr>
          <p:nvPr/>
        </p:nvSpPr>
        <p:spPr bwMode="auto">
          <a:xfrm>
            <a:off x="2780819" y="264431"/>
            <a:ext cx="5736379"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25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708002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4BFF4C-1AA3-3C45-940B-58E1BECB9ED7}"/>
              </a:ext>
            </a:extLst>
          </p:cNvPr>
          <p:cNvPicPr>
            <a:picLocks noChangeAspect="1"/>
          </p:cNvPicPr>
          <p:nvPr/>
        </p:nvPicPr>
        <p:blipFill rotWithShape="1">
          <a:blip r:embed="rId2"/>
          <a:srcRect b="11515"/>
          <a:stretch/>
        </p:blipFill>
        <p:spPr>
          <a:xfrm>
            <a:off x="2217869" y="789709"/>
            <a:ext cx="7328752" cy="6068291"/>
          </a:xfrm>
          <a:prstGeom prst="rect">
            <a:avLst/>
          </a:prstGeom>
        </p:spPr>
      </p:pic>
      <p:sp>
        <p:nvSpPr>
          <p:cNvPr id="3" name="TextBox 2">
            <a:extLst>
              <a:ext uri="{FF2B5EF4-FFF2-40B4-BE49-F238E27FC236}">
                <a16:creationId xmlns:a16="http://schemas.microsoft.com/office/drawing/2014/main" id="{34959129-9FD2-7F4E-9906-615EABABECCF}"/>
              </a:ext>
            </a:extLst>
          </p:cNvPr>
          <p:cNvSpPr txBox="1"/>
          <p:nvPr/>
        </p:nvSpPr>
        <p:spPr>
          <a:xfrm>
            <a:off x="4144488" y="213756"/>
            <a:ext cx="4163512" cy="461665"/>
          </a:xfrm>
          <a:prstGeom prst="rect">
            <a:avLst/>
          </a:prstGeom>
          <a:noFill/>
        </p:spPr>
        <p:txBody>
          <a:bodyPr wrap="none" rtlCol="0">
            <a:spAutoFit/>
          </a:bodyPr>
          <a:lstStyle/>
          <a:p>
            <a:r>
              <a:rPr lang="en-US" sz="2400" b="1" dirty="0"/>
              <a:t>Small Angle Neutron Scattering</a:t>
            </a:r>
          </a:p>
        </p:txBody>
      </p:sp>
    </p:spTree>
    <p:extLst>
      <p:ext uri="{BB962C8B-B14F-4D97-AF65-F5344CB8AC3E}">
        <p14:creationId xmlns:p14="http://schemas.microsoft.com/office/powerpoint/2010/main" val="10946111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285320D2-F637-4142-8C8D-69ADB4730F93}"/>
              </a:ext>
            </a:extLst>
          </p:cNvPr>
          <p:cNvGrpSpPr/>
          <p:nvPr/>
        </p:nvGrpSpPr>
        <p:grpSpPr>
          <a:xfrm>
            <a:off x="2383068" y="2106187"/>
            <a:ext cx="5094473" cy="3391469"/>
            <a:chOff x="3429000" y="1749287"/>
            <a:chExt cx="6792630" cy="2097156"/>
          </a:xfrm>
        </p:grpSpPr>
        <p:cxnSp>
          <p:nvCxnSpPr>
            <p:cNvPr id="8" name="Straight Connector 7">
              <a:extLst>
                <a:ext uri="{FF2B5EF4-FFF2-40B4-BE49-F238E27FC236}">
                  <a16:creationId xmlns:a16="http://schemas.microsoft.com/office/drawing/2014/main" id="{66747E54-87A0-D54C-813C-9EE61026178D}"/>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33DE65-4B77-694D-9273-6ED5F11A3CBE}"/>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09D704-701B-6F4E-A049-F02BEF5F0414}"/>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F1AC5AE-8E32-8842-A768-EF81BC1E262B}"/>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B5B2A1-96AF-A043-8ACD-A3D41D53621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B25B05-4128-8449-97F8-B842CBCFB9D1}"/>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AE2B256-A501-1945-9D54-FD26E82BCC9F}"/>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CAB1B8E-660E-BF4E-9E23-38C08E19EA98}"/>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DBDB5E-34C2-0D46-8EBF-BAEC20D4BF3A}"/>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D03AF6-4F54-E342-96E0-71C63A745F8F}"/>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D1C6FDC-FF40-1D4B-BD74-47DEB170AD66}"/>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7504EA-7E65-8248-8939-A2C6C4D527A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5B6A7D-1A2C-6246-830B-D9E4EFB33812}"/>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36035E2-DD5B-C749-ACF3-6F309C26E6AD}"/>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69E238E-7CCD-AF47-9554-7FAE06F9A3B9}"/>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8DD22C-9E66-7C43-A18A-EAFAB3E62D5E}"/>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9C84462-4114-A74D-A99F-E917F7AE3323}"/>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8EEFD2D-8554-4F45-8F04-ED94CAC8B088}"/>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D38F18-569D-1841-82DF-460FC06818DE}"/>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7C9A904-F086-334B-9695-768A480556E8}"/>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88CA3C7-599C-784C-8FB3-1395AD74EE42}"/>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7E14CEA-BCB7-A847-951A-702D47B355FD}"/>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8ACFF3D-9116-7044-8137-86898EDFB76C}"/>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621DE20-3894-2A4F-8568-6658A5B26C82}"/>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5C3F6B2-DDF7-254D-BD90-27809966297E}"/>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501BFA1-60BD-2F45-8754-BF7DDF9D76A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54CE54F-C313-B74C-A8BB-4F213F4F67F3}"/>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E0D9E42-2B5A-FA4F-A178-AD7186B1BEF2}"/>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BD97CA-C318-4B41-9CA8-4C5D36A4987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274B45F-91B7-E244-B888-07D8A54BD3BB}"/>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7F9A06E-1B20-634A-9927-A5D6789D5DBD}"/>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E8DCCDF-A54F-954C-9333-069D265DA8FD}"/>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23F8BDD-C66C-C94A-8EB2-738B6C43546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E8F0C6-9831-E448-B8A6-BB01C5665B6D}"/>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E9C1586-A452-D84A-8DF8-6A49FC9D5ACD}"/>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8275E2A-88F7-654D-8D02-D049C303A075}"/>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345CFE1-28DB-B649-87BA-DC09B9D82D04}"/>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1B31B28-3543-B240-B908-3536A7FBF110}"/>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F3B6D7F-6917-CB4B-ACF7-9EA0AE1B8F9E}"/>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635F5DD-8115-C44E-B76E-FE563AE37559}"/>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774E5390-10B6-8C49-8454-50B9BEBA19C1}"/>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8166B3E-80D4-DF49-81A7-77FA454D9E5B}"/>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CCEC5C3-C2A8-7C46-A0A0-E6BF5817A6DB}"/>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E7AEC6-FBA7-CF44-A68F-8F1486D4F54E}"/>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360BD95-8604-AA45-BCCE-D1428D856934}"/>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E936EF8-A232-424F-A961-3C01E74BA26E}"/>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E92B81B-989D-A24E-BA7B-A457863DA7C5}"/>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E4BF549-1112-954F-89D0-F1E4E9C69CAD}"/>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88B2929-BFA9-BE4F-BB3D-5E1AB0BE0C4F}"/>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FFDDC85-BD50-074E-9951-8D5D9F9BB264}"/>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017571F-6F50-0A48-AC23-562382E2B1A2}"/>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9734592-B044-604C-B328-8B91BF375320}"/>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601DEE5-9B19-954F-9CA3-434263A820C2}"/>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0E8ADC4-DBA6-E944-A6C2-9AB0BD2821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02A2AA-D1F6-534A-AC1D-A4EFA30E4364}"/>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60C0483-674B-BF4F-9FE9-9DC44ABE82DB}"/>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C6CD1EB-4682-AD4D-A7E6-8C685F84073D}"/>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E042864-A6E0-D94A-9C97-94A6635E996B}"/>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BCAA197-F9ED-B046-9E1C-5384B2A488F4}"/>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027F5BB-81B3-6E4E-8474-80C46CE9E53B}"/>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64C108A-7A02-6648-AFA7-B84C42743020}"/>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2E99303-AD27-6942-A94C-7CE700838BB9}"/>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E199ACA-04C7-D545-84A8-9EA9E1927247}"/>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C092B59-DE99-464B-B6EB-509D6DC8A31E}"/>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CF047F2-1E2E-3C4C-92E0-6C09C8D8B453}"/>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1F5247D-31FF-5449-88D2-4680DACD1AF2}"/>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3D13948-DCCF-BF42-86AF-0D454168E69E}"/>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5BA236B-5589-6046-A2B2-0EF7C0D0D6D2}"/>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E224A85-5CF4-FF43-AB8D-C38481441632}"/>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A7E4392-2D96-DA41-8269-C452B086F808}"/>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8D2235A-F2F2-1840-9E5C-178B5B9908C5}"/>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DE4DC6BC-DC5D-464F-A51F-56865F7A1727}"/>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81EBE426-EA31-5B4D-81FE-F297E6840D09}"/>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3687E86-ED89-054E-A1DF-ED3CED7B050D}"/>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607D2A5-8FE5-4E4A-91F3-8ED55B5EED08}"/>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10158BA-6B25-3D42-AA01-92B4F75F7786}"/>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727272D-FA6C-FE47-9B4E-9081C7A027D2}"/>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EED11C3-0798-7F4F-AA15-0FD9055E9068}"/>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543FBCA-37AC-044B-A641-780FD316B5B5}"/>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88" name="Group 87">
            <a:extLst>
              <a:ext uri="{FF2B5EF4-FFF2-40B4-BE49-F238E27FC236}">
                <a16:creationId xmlns:a16="http://schemas.microsoft.com/office/drawing/2014/main" id="{7F858870-86B4-1C41-93A1-DAE3D183D6F6}"/>
              </a:ext>
            </a:extLst>
          </p:cNvPr>
          <p:cNvGrpSpPr/>
          <p:nvPr/>
        </p:nvGrpSpPr>
        <p:grpSpPr>
          <a:xfrm rot="20123679">
            <a:off x="3476489" y="1513130"/>
            <a:ext cx="5094473" cy="3403375"/>
            <a:chOff x="3429000" y="1749287"/>
            <a:chExt cx="6792630" cy="2097156"/>
          </a:xfrm>
        </p:grpSpPr>
        <p:cxnSp>
          <p:nvCxnSpPr>
            <p:cNvPr id="89" name="Straight Connector 88">
              <a:extLst>
                <a:ext uri="{FF2B5EF4-FFF2-40B4-BE49-F238E27FC236}">
                  <a16:creationId xmlns:a16="http://schemas.microsoft.com/office/drawing/2014/main" id="{22ABA149-1C3F-A041-BC6D-FCFF05C2DABF}"/>
                </a:ext>
              </a:extLst>
            </p:cNvPr>
            <p:cNvCxnSpPr/>
            <p:nvPr/>
          </p:nvCxnSpPr>
          <p:spPr>
            <a:xfrm>
              <a:off x="34290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593239F-E1ED-F141-BA9D-E5D458D5981C}"/>
                </a:ext>
              </a:extLst>
            </p:cNvPr>
            <p:cNvCxnSpPr/>
            <p:nvPr/>
          </p:nvCxnSpPr>
          <p:spPr>
            <a:xfrm>
              <a:off x="35160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7D98525-4405-0E46-A127-BFCD381DBD49}"/>
                </a:ext>
              </a:extLst>
            </p:cNvPr>
            <p:cNvCxnSpPr/>
            <p:nvPr/>
          </p:nvCxnSpPr>
          <p:spPr>
            <a:xfrm>
              <a:off x="36031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ED55B2B8-06D1-4C4F-B981-826685312064}"/>
                </a:ext>
              </a:extLst>
            </p:cNvPr>
            <p:cNvCxnSpPr/>
            <p:nvPr/>
          </p:nvCxnSpPr>
          <p:spPr>
            <a:xfrm>
              <a:off x="36902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AD9CA32-6697-EA4D-819E-02275ECDD8CD}"/>
                </a:ext>
              </a:extLst>
            </p:cNvPr>
            <p:cNvCxnSpPr/>
            <p:nvPr/>
          </p:nvCxnSpPr>
          <p:spPr>
            <a:xfrm>
              <a:off x="37773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F4B5B32-0F9D-BF43-B9E1-764E8B6B1D8D}"/>
                </a:ext>
              </a:extLst>
            </p:cNvPr>
            <p:cNvCxnSpPr/>
            <p:nvPr/>
          </p:nvCxnSpPr>
          <p:spPr>
            <a:xfrm>
              <a:off x="38644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FC9C2AB-E9BB-214B-A474-185B54D4285C}"/>
                </a:ext>
              </a:extLst>
            </p:cNvPr>
            <p:cNvCxnSpPr/>
            <p:nvPr/>
          </p:nvCxnSpPr>
          <p:spPr>
            <a:xfrm>
              <a:off x="39515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E8AEF720-874B-5146-BD93-DB91AD8FA3CF}"/>
                </a:ext>
              </a:extLst>
            </p:cNvPr>
            <p:cNvCxnSpPr/>
            <p:nvPr/>
          </p:nvCxnSpPr>
          <p:spPr>
            <a:xfrm>
              <a:off x="40385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1428F7A-85EB-414D-B1F1-7449E9A9C28C}"/>
                </a:ext>
              </a:extLst>
            </p:cNvPr>
            <p:cNvCxnSpPr/>
            <p:nvPr/>
          </p:nvCxnSpPr>
          <p:spPr>
            <a:xfrm>
              <a:off x="41256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52F5257-C3BA-9741-94A9-94D3A88C8DE5}"/>
                </a:ext>
              </a:extLst>
            </p:cNvPr>
            <p:cNvCxnSpPr/>
            <p:nvPr/>
          </p:nvCxnSpPr>
          <p:spPr>
            <a:xfrm>
              <a:off x="42127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BDEAF1A-C12D-434A-8E23-9A29FB548C87}"/>
                </a:ext>
              </a:extLst>
            </p:cNvPr>
            <p:cNvCxnSpPr/>
            <p:nvPr/>
          </p:nvCxnSpPr>
          <p:spPr>
            <a:xfrm>
              <a:off x="42998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6E11291-3739-6148-BB5D-5D8991A3ABD3}"/>
                </a:ext>
              </a:extLst>
            </p:cNvPr>
            <p:cNvCxnSpPr/>
            <p:nvPr/>
          </p:nvCxnSpPr>
          <p:spPr>
            <a:xfrm>
              <a:off x="43869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3031CBB-15C0-AE49-B74D-8DD1645CB308}"/>
                </a:ext>
              </a:extLst>
            </p:cNvPr>
            <p:cNvCxnSpPr/>
            <p:nvPr/>
          </p:nvCxnSpPr>
          <p:spPr>
            <a:xfrm>
              <a:off x="44740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8B663A8-AC33-6B4B-9B4E-00DBA20294BA}"/>
                </a:ext>
              </a:extLst>
            </p:cNvPr>
            <p:cNvCxnSpPr/>
            <p:nvPr/>
          </p:nvCxnSpPr>
          <p:spPr>
            <a:xfrm>
              <a:off x="45611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6675D603-44DA-7F42-88B8-E998214CFEF4}"/>
                </a:ext>
              </a:extLst>
            </p:cNvPr>
            <p:cNvCxnSpPr/>
            <p:nvPr/>
          </p:nvCxnSpPr>
          <p:spPr>
            <a:xfrm>
              <a:off x="46481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FBEABF0-0BB4-4749-B4F9-D48ADFF24AE9}"/>
                </a:ext>
              </a:extLst>
            </p:cNvPr>
            <p:cNvCxnSpPr/>
            <p:nvPr/>
          </p:nvCxnSpPr>
          <p:spPr>
            <a:xfrm>
              <a:off x="47352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8B6B464-BBB4-C441-BFC7-E4899F88576D}"/>
                </a:ext>
              </a:extLst>
            </p:cNvPr>
            <p:cNvCxnSpPr/>
            <p:nvPr/>
          </p:nvCxnSpPr>
          <p:spPr>
            <a:xfrm>
              <a:off x="48223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FEC67A3-8675-A94C-8196-174259FF338D}"/>
                </a:ext>
              </a:extLst>
            </p:cNvPr>
            <p:cNvCxnSpPr/>
            <p:nvPr/>
          </p:nvCxnSpPr>
          <p:spPr>
            <a:xfrm>
              <a:off x="49094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191B931-9D8D-E248-9762-AF24C89EA58D}"/>
                </a:ext>
              </a:extLst>
            </p:cNvPr>
            <p:cNvCxnSpPr/>
            <p:nvPr/>
          </p:nvCxnSpPr>
          <p:spPr>
            <a:xfrm>
              <a:off x="49965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4B8DA1E-C3B6-AE42-BE42-CEDF3B764421}"/>
                </a:ext>
              </a:extLst>
            </p:cNvPr>
            <p:cNvCxnSpPr/>
            <p:nvPr/>
          </p:nvCxnSpPr>
          <p:spPr>
            <a:xfrm>
              <a:off x="50836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1B0CF954-AFF9-9242-A77E-1D090D9BDC5F}"/>
                </a:ext>
              </a:extLst>
            </p:cNvPr>
            <p:cNvCxnSpPr/>
            <p:nvPr/>
          </p:nvCxnSpPr>
          <p:spPr>
            <a:xfrm>
              <a:off x="51707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E79A451-A623-2040-B452-4C4FFAD8EC93}"/>
                </a:ext>
              </a:extLst>
            </p:cNvPr>
            <p:cNvCxnSpPr/>
            <p:nvPr/>
          </p:nvCxnSpPr>
          <p:spPr>
            <a:xfrm>
              <a:off x="52577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1D4394A-EC13-6142-BDEF-0D6E46B1E685}"/>
                </a:ext>
              </a:extLst>
            </p:cNvPr>
            <p:cNvCxnSpPr/>
            <p:nvPr/>
          </p:nvCxnSpPr>
          <p:spPr>
            <a:xfrm>
              <a:off x="53448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E68E4F5-167D-1A44-88ED-22CF37CEEF4E}"/>
                </a:ext>
              </a:extLst>
            </p:cNvPr>
            <p:cNvCxnSpPr/>
            <p:nvPr/>
          </p:nvCxnSpPr>
          <p:spPr>
            <a:xfrm>
              <a:off x="54319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78EE2D42-48D2-BA48-A92E-6983B14C6CC0}"/>
                </a:ext>
              </a:extLst>
            </p:cNvPr>
            <p:cNvCxnSpPr/>
            <p:nvPr/>
          </p:nvCxnSpPr>
          <p:spPr>
            <a:xfrm>
              <a:off x="55190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E9BD75E3-B73C-8344-B824-DF0E093815D3}"/>
                </a:ext>
              </a:extLst>
            </p:cNvPr>
            <p:cNvCxnSpPr/>
            <p:nvPr/>
          </p:nvCxnSpPr>
          <p:spPr>
            <a:xfrm>
              <a:off x="56061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8B4A2B5-D123-F046-A700-CEF2A19FEE91}"/>
                </a:ext>
              </a:extLst>
            </p:cNvPr>
            <p:cNvCxnSpPr/>
            <p:nvPr/>
          </p:nvCxnSpPr>
          <p:spPr>
            <a:xfrm>
              <a:off x="56932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A775573C-C5A6-C849-90E2-26302D8E6F53}"/>
                </a:ext>
              </a:extLst>
            </p:cNvPr>
            <p:cNvCxnSpPr/>
            <p:nvPr/>
          </p:nvCxnSpPr>
          <p:spPr>
            <a:xfrm>
              <a:off x="57802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CD7361A-E142-F341-95F2-637A37F9C7D6}"/>
                </a:ext>
              </a:extLst>
            </p:cNvPr>
            <p:cNvCxnSpPr/>
            <p:nvPr/>
          </p:nvCxnSpPr>
          <p:spPr>
            <a:xfrm>
              <a:off x="58673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DC3B583-8F26-4D46-81F0-CF58DEE8E3C2}"/>
                </a:ext>
              </a:extLst>
            </p:cNvPr>
            <p:cNvCxnSpPr/>
            <p:nvPr/>
          </p:nvCxnSpPr>
          <p:spPr>
            <a:xfrm>
              <a:off x="59544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0AA816E-D134-7B4E-9F91-BC26034A8C02}"/>
                </a:ext>
              </a:extLst>
            </p:cNvPr>
            <p:cNvCxnSpPr/>
            <p:nvPr/>
          </p:nvCxnSpPr>
          <p:spPr>
            <a:xfrm>
              <a:off x="60415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9DC85F0A-996D-604D-A778-334A69E49EEF}"/>
                </a:ext>
              </a:extLst>
            </p:cNvPr>
            <p:cNvCxnSpPr/>
            <p:nvPr/>
          </p:nvCxnSpPr>
          <p:spPr>
            <a:xfrm>
              <a:off x="61286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F530EAC2-ECD5-4844-8DCA-7A271E68C54B}"/>
                </a:ext>
              </a:extLst>
            </p:cNvPr>
            <p:cNvCxnSpPr/>
            <p:nvPr/>
          </p:nvCxnSpPr>
          <p:spPr>
            <a:xfrm>
              <a:off x="62157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E1BC78F-9CF7-A549-A4BB-1C3F179F6387}"/>
                </a:ext>
              </a:extLst>
            </p:cNvPr>
            <p:cNvCxnSpPr/>
            <p:nvPr/>
          </p:nvCxnSpPr>
          <p:spPr>
            <a:xfrm>
              <a:off x="63028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C8A2311A-9F1A-BB4D-BE96-E33A3B3FF7CF}"/>
                </a:ext>
              </a:extLst>
            </p:cNvPr>
            <p:cNvCxnSpPr/>
            <p:nvPr/>
          </p:nvCxnSpPr>
          <p:spPr>
            <a:xfrm>
              <a:off x="63898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F9C1AAAF-D4BE-7749-949A-7E7781BB7A1E}"/>
                </a:ext>
              </a:extLst>
            </p:cNvPr>
            <p:cNvCxnSpPr/>
            <p:nvPr/>
          </p:nvCxnSpPr>
          <p:spPr>
            <a:xfrm>
              <a:off x="64769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D756AE4-03B5-B74D-B82B-9BB95D4B1C4B}"/>
                </a:ext>
              </a:extLst>
            </p:cNvPr>
            <p:cNvCxnSpPr/>
            <p:nvPr/>
          </p:nvCxnSpPr>
          <p:spPr>
            <a:xfrm>
              <a:off x="65640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A225B71-EE66-8247-B894-C713BCE3D035}"/>
                </a:ext>
              </a:extLst>
            </p:cNvPr>
            <p:cNvCxnSpPr/>
            <p:nvPr/>
          </p:nvCxnSpPr>
          <p:spPr>
            <a:xfrm>
              <a:off x="66511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3F097E5-2482-BB4C-93CF-9CE5E19FC228}"/>
                </a:ext>
              </a:extLst>
            </p:cNvPr>
            <p:cNvCxnSpPr/>
            <p:nvPr/>
          </p:nvCxnSpPr>
          <p:spPr>
            <a:xfrm>
              <a:off x="67382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EA0CA192-5C2C-D743-AF7C-E2D37A5262A5}"/>
                </a:ext>
              </a:extLst>
            </p:cNvPr>
            <p:cNvCxnSpPr/>
            <p:nvPr/>
          </p:nvCxnSpPr>
          <p:spPr>
            <a:xfrm>
              <a:off x="68253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099C0B7-2035-1146-A35E-8DA460202F8D}"/>
                </a:ext>
              </a:extLst>
            </p:cNvPr>
            <p:cNvCxnSpPr/>
            <p:nvPr/>
          </p:nvCxnSpPr>
          <p:spPr>
            <a:xfrm>
              <a:off x="69124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C659EDA-A4EE-0E45-A729-79BE67D6C72F}"/>
                </a:ext>
              </a:extLst>
            </p:cNvPr>
            <p:cNvCxnSpPr/>
            <p:nvPr/>
          </p:nvCxnSpPr>
          <p:spPr>
            <a:xfrm>
              <a:off x="69994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DD67094-8700-8744-A829-70ACD5770624}"/>
                </a:ext>
              </a:extLst>
            </p:cNvPr>
            <p:cNvCxnSpPr/>
            <p:nvPr/>
          </p:nvCxnSpPr>
          <p:spPr>
            <a:xfrm>
              <a:off x="70865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E9D1B485-4B51-8A49-8A22-03BC618D7ACB}"/>
                </a:ext>
              </a:extLst>
            </p:cNvPr>
            <p:cNvCxnSpPr/>
            <p:nvPr/>
          </p:nvCxnSpPr>
          <p:spPr>
            <a:xfrm>
              <a:off x="71736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3AC8C08-4E52-014E-9AE4-F6F681209F7A}"/>
                </a:ext>
              </a:extLst>
            </p:cNvPr>
            <p:cNvCxnSpPr/>
            <p:nvPr/>
          </p:nvCxnSpPr>
          <p:spPr>
            <a:xfrm>
              <a:off x="72607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ACE2018-7B90-554C-A526-AF01AEE34B45}"/>
                </a:ext>
              </a:extLst>
            </p:cNvPr>
            <p:cNvCxnSpPr/>
            <p:nvPr/>
          </p:nvCxnSpPr>
          <p:spPr>
            <a:xfrm>
              <a:off x="73478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684AB780-D416-B244-BC4B-53534A311F12}"/>
                </a:ext>
              </a:extLst>
            </p:cNvPr>
            <p:cNvCxnSpPr/>
            <p:nvPr/>
          </p:nvCxnSpPr>
          <p:spPr>
            <a:xfrm>
              <a:off x="74349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859C3C99-A9EB-C44E-94D3-5F89BF61D5EC}"/>
                </a:ext>
              </a:extLst>
            </p:cNvPr>
            <p:cNvCxnSpPr/>
            <p:nvPr/>
          </p:nvCxnSpPr>
          <p:spPr>
            <a:xfrm>
              <a:off x="75219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4A23062-2E2A-8E4E-A655-0AAFBB4FABE2}"/>
                </a:ext>
              </a:extLst>
            </p:cNvPr>
            <p:cNvCxnSpPr/>
            <p:nvPr/>
          </p:nvCxnSpPr>
          <p:spPr>
            <a:xfrm>
              <a:off x="76090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8C1BF91-1CCF-0344-A0C8-347EE08AE34B}"/>
                </a:ext>
              </a:extLst>
            </p:cNvPr>
            <p:cNvCxnSpPr/>
            <p:nvPr/>
          </p:nvCxnSpPr>
          <p:spPr>
            <a:xfrm>
              <a:off x="76961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939784A-0FA4-7040-9AB7-81D0BE020C4D}"/>
                </a:ext>
              </a:extLst>
            </p:cNvPr>
            <p:cNvCxnSpPr/>
            <p:nvPr/>
          </p:nvCxnSpPr>
          <p:spPr>
            <a:xfrm>
              <a:off x="77832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3CBA1245-C1E9-FF4A-B4E0-A2891DDF73FD}"/>
                </a:ext>
              </a:extLst>
            </p:cNvPr>
            <p:cNvCxnSpPr/>
            <p:nvPr/>
          </p:nvCxnSpPr>
          <p:spPr>
            <a:xfrm>
              <a:off x="78703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5E9F29F7-7638-ED48-BE4E-EB9F41FA2CC4}"/>
                </a:ext>
              </a:extLst>
            </p:cNvPr>
            <p:cNvCxnSpPr/>
            <p:nvPr/>
          </p:nvCxnSpPr>
          <p:spPr>
            <a:xfrm>
              <a:off x="79574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FE459640-1741-C644-AC2E-7497793356CC}"/>
                </a:ext>
              </a:extLst>
            </p:cNvPr>
            <p:cNvCxnSpPr/>
            <p:nvPr/>
          </p:nvCxnSpPr>
          <p:spPr>
            <a:xfrm>
              <a:off x="80445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AC7D7022-4898-734D-9C85-CE762DAAA47E}"/>
                </a:ext>
              </a:extLst>
            </p:cNvPr>
            <p:cNvCxnSpPr/>
            <p:nvPr/>
          </p:nvCxnSpPr>
          <p:spPr>
            <a:xfrm>
              <a:off x="81315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0BBC575F-71A3-E249-A230-6DB8D01C980D}"/>
                </a:ext>
              </a:extLst>
            </p:cNvPr>
            <p:cNvCxnSpPr/>
            <p:nvPr/>
          </p:nvCxnSpPr>
          <p:spPr>
            <a:xfrm>
              <a:off x="82186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5A2B89A6-8708-AC41-A49D-2BB6528DD4F1}"/>
                </a:ext>
              </a:extLst>
            </p:cNvPr>
            <p:cNvCxnSpPr/>
            <p:nvPr/>
          </p:nvCxnSpPr>
          <p:spPr>
            <a:xfrm>
              <a:off x="83057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FCE8C71-96AC-7541-95C1-4D06D1AA2203}"/>
                </a:ext>
              </a:extLst>
            </p:cNvPr>
            <p:cNvCxnSpPr/>
            <p:nvPr/>
          </p:nvCxnSpPr>
          <p:spPr>
            <a:xfrm>
              <a:off x="83928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A508FA9-E08C-C94A-8170-BF7B97744F97}"/>
                </a:ext>
              </a:extLst>
            </p:cNvPr>
            <p:cNvCxnSpPr/>
            <p:nvPr/>
          </p:nvCxnSpPr>
          <p:spPr>
            <a:xfrm>
              <a:off x="84799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4A731E6-D0FE-EE48-B2E2-ABD13CD6E61F}"/>
                </a:ext>
              </a:extLst>
            </p:cNvPr>
            <p:cNvCxnSpPr/>
            <p:nvPr/>
          </p:nvCxnSpPr>
          <p:spPr>
            <a:xfrm>
              <a:off x="856701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6FFB503-DB5C-B243-BC00-7FD4EEA60E65}"/>
                </a:ext>
              </a:extLst>
            </p:cNvPr>
            <p:cNvCxnSpPr/>
            <p:nvPr/>
          </p:nvCxnSpPr>
          <p:spPr>
            <a:xfrm>
              <a:off x="865410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6F97E44E-7E29-0D4B-98D7-4BAC20FFC71D}"/>
                </a:ext>
              </a:extLst>
            </p:cNvPr>
            <p:cNvCxnSpPr/>
            <p:nvPr/>
          </p:nvCxnSpPr>
          <p:spPr>
            <a:xfrm>
              <a:off x="874118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FE1997D-6B95-9A40-9525-BF120264DA5B}"/>
                </a:ext>
              </a:extLst>
            </p:cNvPr>
            <p:cNvCxnSpPr/>
            <p:nvPr/>
          </p:nvCxnSpPr>
          <p:spPr>
            <a:xfrm>
              <a:off x="882827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2E75152-2141-8E42-BC32-705DEF6A24F3}"/>
                </a:ext>
              </a:extLst>
            </p:cNvPr>
            <p:cNvCxnSpPr/>
            <p:nvPr/>
          </p:nvCxnSpPr>
          <p:spPr>
            <a:xfrm>
              <a:off x="891535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F7D1964-9212-644C-80CA-CB4546508382}"/>
                </a:ext>
              </a:extLst>
            </p:cNvPr>
            <p:cNvCxnSpPr/>
            <p:nvPr/>
          </p:nvCxnSpPr>
          <p:spPr>
            <a:xfrm>
              <a:off x="900244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90D25A8-B714-1C4D-85C7-E8582BA862B3}"/>
                </a:ext>
              </a:extLst>
            </p:cNvPr>
            <p:cNvCxnSpPr/>
            <p:nvPr/>
          </p:nvCxnSpPr>
          <p:spPr>
            <a:xfrm>
              <a:off x="908952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21470A3-459C-D94B-8152-AC6249E96BF6}"/>
                </a:ext>
              </a:extLst>
            </p:cNvPr>
            <p:cNvCxnSpPr/>
            <p:nvPr/>
          </p:nvCxnSpPr>
          <p:spPr>
            <a:xfrm>
              <a:off x="917661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E289734-6C46-8D41-A0E9-1A014AC264C1}"/>
                </a:ext>
              </a:extLst>
            </p:cNvPr>
            <p:cNvCxnSpPr/>
            <p:nvPr/>
          </p:nvCxnSpPr>
          <p:spPr>
            <a:xfrm>
              <a:off x="926369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40482C2-9355-8146-ABBC-E7053552FE10}"/>
                </a:ext>
              </a:extLst>
            </p:cNvPr>
            <p:cNvCxnSpPr/>
            <p:nvPr/>
          </p:nvCxnSpPr>
          <p:spPr>
            <a:xfrm>
              <a:off x="935078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9470119F-6CEE-E949-B793-F52F00549CC0}"/>
                </a:ext>
              </a:extLst>
            </p:cNvPr>
            <p:cNvCxnSpPr/>
            <p:nvPr/>
          </p:nvCxnSpPr>
          <p:spPr>
            <a:xfrm>
              <a:off x="943786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A0BDD6F-A72C-954D-9BC0-1301F7045813}"/>
                </a:ext>
              </a:extLst>
            </p:cNvPr>
            <p:cNvCxnSpPr/>
            <p:nvPr/>
          </p:nvCxnSpPr>
          <p:spPr>
            <a:xfrm>
              <a:off x="952495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10CBDADB-547C-3149-B359-9DBC676BDE25}"/>
                </a:ext>
              </a:extLst>
            </p:cNvPr>
            <p:cNvCxnSpPr/>
            <p:nvPr/>
          </p:nvCxnSpPr>
          <p:spPr>
            <a:xfrm>
              <a:off x="961203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5EB72850-7916-AD41-B9E1-EA29FF52822C}"/>
                </a:ext>
              </a:extLst>
            </p:cNvPr>
            <p:cNvCxnSpPr/>
            <p:nvPr/>
          </p:nvCxnSpPr>
          <p:spPr>
            <a:xfrm>
              <a:off x="969912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B36AA13-F999-2648-AD6B-83810B122FAB}"/>
                </a:ext>
              </a:extLst>
            </p:cNvPr>
            <p:cNvCxnSpPr/>
            <p:nvPr/>
          </p:nvCxnSpPr>
          <p:spPr>
            <a:xfrm>
              <a:off x="978620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4158EFA6-CA25-FD4F-AB48-345944C09251}"/>
                </a:ext>
              </a:extLst>
            </p:cNvPr>
            <p:cNvCxnSpPr/>
            <p:nvPr/>
          </p:nvCxnSpPr>
          <p:spPr>
            <a:xfrm>
              <a:off x="987329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12E553CC-C671-ED4A-92D7-1E996CB64507}"/>
                </a:ext>
              </a:extLst>
            </p:cNvPr>
            <p:cNvCxnSpPr/>
            <p:nvPr/>
          </p:nvCxnSpPr>
          <p:spPr>
            <a:xfrm>
              <a:off x="996037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E91210C1-71E9-C642-B7C1-15718A7678DE}"/>
                </a:ext>
              </a:extLst>
            </p:cNvPr>
            <p:cNvCxnSpPr/>
            <p:nvPr/>
          </p:nvCxnSpPr>
          <p:spPr>
            <a:xfrm>
              <a:off x="1004746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871EB6E-4E21-EF48-8B24-6227B0AAC8D4}"/>
                </a:ext>
              </a:extLst>
            </p:cNvPr>
            <p:cNvCxnSpPr/>
            <p:nvPr/>
          </p:nvCxnSpPr>
          <p:spPr>
            <a:xfrm>
              <a:off x="10134545"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C20BEBDE-F952-8B46-857A-926299FC6748}"/>
                </a:ext>
              </a:extLst>
            </p:cNvPr>
            <p:cNvCxnSpPr/>
            <p:nvPr/>
          </p:nvCxnSpPr>
          <p:spPr>
            <a:xfrm>
              <a:off x="10221630" y="1749287"/>
              <a:ext cx="0" cy="2097156"/>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7B4C7999-B382-2E48-82FA-28D4027D5552}"/>
              </a:ext>
            </a:extLst>
          </p:cNvPr>
          <p:cNvSpPr>
            <a:spLocks noGrp="1"/>
          </p:cNvSpPr>
          <p:nvPr>
            <p:ph type="sldNum" sz="quarter" idx="12"/>
          </p:nvPr>
        </p:nvSpPr>
        <p:spPr/>
        <p:txBody>
          <a:bodyPr/>
          <a:lstStyle/>
          <a:p>
            <a:fld id="{030D0954-52AA-4645-BC74-DBF6B1D254B8}" type="slidenum">
              <a:rPr lang="en-US" smtClean="0"/>
              <a:t>24</a:t>
            </a:fld>
            <a:endParaRPr lang="en-US"/>
          </a:p>
        </p:txBody>
      </p:sp>
      <p:sp>
        <p:nvSpPr>
          <p:cNvPr id="4" name="TextBox 3">
            <a:extLst>
              <a:ext uri="{FF2B5EF4-FFF2-40B4-BE49-F238E27FC236}">
                <a16:creationId xmlns:a16="http://schemas.microsoft.com/office/drawing/2014/main" id="{4B2C5B88-D7A1-AF42-831E-28F8C695DD63}"/>
              </a:ext>
            </a:extLst>
          </p:cNvPr>
          <p:cNvSpPr txBox="1"/>
          <p:nvPr/>
        </p:nvSpPr>
        <p:spPr>
          <a:xfrm>
            <a:off x="3935506" y="330799"/>
            <a:ext cx="601016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The vector </a:t>
            </a:r>
            <a:r>
              <a:rPr lang="en-US" sz="2400" b="1" dirty="0">
                <a:latin typeface="Times New Roman" panose="02020603050405020304" pitchFamily="18" charset="0"/>
                <a:cs typeface="Times New Roman" panose="02020603050405020304" pitchFamily="18" charset="0"/>
              </a:rPr>
              <a:t>r ~ 2</a:t>
            </a:r>
            <a:r>
              <a:rPr lang="en-US" sz="2400" b="1" dirty="0">
                <a:latin typeface="Symbol" pitchFamily="2" charset="2"/>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/q</a:t>
            </a:r>
          </a:p>
        </p:txBody>
      </p:sp>
      <p:sp>
        <p:nvSpPr>
          <p:cNvPr id="2" name="TextBox 1">
            <a:extLst>
              <a:ext uri="{FF2B5EF4-FFF2-40B4-BE49-F238E27FC236}">
                <a16:creationId xmlns:a16="http://schemas.microsoft.com/office/drawing/2014/main" id="{94EF307C-8084-4D9F-240C-BBC6300FF725}"/>
              </a:ext>
            </a:extLst>
          </p:cNvPr>
          <p:cNvSpPr txBox="1"/>
          <p:nvPr/>
        </p:nvSpPr>
        <p:spPr>
          <a:xfrm>
            <a:off x="8759419" y="1137676"/>
            <a:ext cx="2699497" cy="1200329"/>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d = </a:t>
            </a:r>
            <a:r>
              <a:rPr lang="en-US" sz="2400" b="1" dirty="0">
                <a:latin typeface="Symbol" pitchFamily="2" charset="2"/>
                <a:cs typeface="Times New Roman" panose="02020603050405020304" pitchFamily="18" charset="0"/>
              </a:rPr>
              <a:t>l</a:t>
            </a:r>
            <a:r>
              <a:rPr lang="en-US" sz="2400" b="1" dirty="0">
                <a:latin typeface="Times New Roman" panose="02020603050405020304" pitchFamily="18" charset="0"/>
                <a:cs typeface="Times New Roman" panose="02020603050405020304" pitchFamily="18" charset="0"/>
              </a:rPr>
              <a:t>/(2 sin </a:t>
            </a:r>
            <a:r>
              <a:rPr lang="en-US" sz="2400" b="1" dirty="0">
                <a:latin typeface="Symbol" pitchFamily="2" charset="2"/>
                <a:cs typeface="Times New Roman" panose="02020603050405020304" pitchFamily="18" charset="0"/>
              </a:rPr>
              <a:t>q</a:t>
            </a:r>
            <a:r>
              <a:rPr lang="en-US" sz="2400" b="1" dirty="0">
                <a:latin typeface="Times New Roman" panose="02020603050405020304" pitchFamily="18" charset="0"/>
                <a:cs typeface="Times New Roman" panose="02020603050405020304" pitchFamily="18" charset="0"/>
              </a:rPr>
              <a:t>)</a:t>
            </a: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q = 4</a:t>
            </a:r>
            <a:r>
              <a:rPr lang="en-US" sz="2400" b="1" dirty="0">
                <a:latin typeface="Symbol" pitchFamily="2" charset="2"/>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a:t>
            </a:r>
            <a:r>
              <a:rPr lang="en-US" sz="2400" b="1" dirty="0">
                <a:latin typeface="Symbol" pitchFamily="2" charset="2"/>
                <a:cs typeface="Times New Roman" panose="02020603050405020304" pitchFamily="18" charset="0"/>
              </a:rPr>
              <a:t>l</a:t>
            </a:r>
            <a:r>
              <a:rPr lang="en-US" sz="2400" b="1" dirty="0">
                <a:latin typeface="Times New Roman" panose="02020603050405020304" pitchFamily="18" charset="0"/>
                <a:cs typeface="Times New Roman" panose="02020603050405020304" pitchFamily="18" charset="0"/>
              </a:rPr>
              <a:t> sin </a:t>
            </a:r>
            <a:r>
              <a:rPr lang="en-US" sz="2400" b="1" dirty="0">
                <a:latin typeface="Symbol" pitchFamily="2" charset="2"/>
                <a:cs typeface="Times New Roman" panose="02020603050405020304" pitchFamily="18" charset="0"/>
              </a:rPr>
              <a:t>q</a:t>
            </a:r>
          </a:p>
        </p:txBody>
      </p:sp>
    </p:spTree>
    <p:extLst>
      <p:ext uri="{BB962C8B-B14F-4D97-AF65-F5344CB8AC3E}">
        <p14:creationId xmlns:p14="http://schemas.microsoft.com/office/powerpoint/2010/main" val="2087350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C9CEACF9-F538-754C-A647-66F34585D150}"/>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E97906E6-E625-1D45-83B7-8C79816D0445}" type="slidenum">
              <a:rPr lang="en-US" altLang="en-US" sz="773">
                <a:solidFill>
                  <a:schemeClr val="tx1"/>
                </a:solidFill>
                <a:ea typeface="ＭＳ Ｐゴシック" panose="020B0600070205080204" pitchFamily="34" charset="-128"/>
              </a:rPr>
              <a:pPr eaLnBrk="1" hangingPunct="1"/>
              <a:t>25</a:t>
            </a:fld>
            <a:endParaRPr lang="en-US" altLang="en-US" sz="773">
              <a:solidFill>
                <a:schemeClr val="tx1"/>
              </a:solidFill>
              <a:ea typeface="ＭＳ Ｐゴシック" panose="020B0600070205080204" pitchFamily="34" charset="-128"/>
            </a:endParaRPr>
          </a:p>
        </p:txBody>
      </p:sp>
      <p:pic>
        <p:nvPicPr>
          <p:cNvPr id="543747" name="Picture 1">
            <a:extLst>
              <a:ext uri="{FF2B5EF4-FFF2-40B4-BE49-F238E27FC236}">
                <a16:creationId xmlns:a16="http://schemas.microsoft.com/office/drawing/2014/main" id="{0C550685-9D96-5B48-898F-D57F9B51BD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178719"/>
            <a:ext cx="6908230" cy="4768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a:extLst>
              <a:ext uri="{FF2B5EF4-FFF2-40B4-BE49-F238E27FC236}">
                <a16:creationId xmlns:a16="http://schemas.microsoft.com/office/drawing/2014/main" id="{066B7B3E-EFD6-3343-B8FE-D0966538E070}"/>
              </a:ext>
            </a:extLst>
          </p:cNvPr>
          <p:cNvSpPr>
            <a:spLocks/>
          </p:cNvSpPr>
          <p:nvPr/>
        </p:nvSpPr>
        <p:spPr bwMode="auto">
          <a:xfrm>
            <a:off x="3622477" y="252889"/>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576485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A145EF-D130-164F-A10F-865C6FF07582}"/>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54E8922C-2EBA-1C48-8DC8-CB66376D40EC}" type="slidenum">
              <a:rPr lang="en-US" altLang="en-US" sz="773">
                <a:solidFill>
                  <a:schemeClr val="tx1"/>
                </a:solidFill>
                <a:ea typeface="ＭＳ Ｐゴシック" panose="020B0600070205080204" pitchFamily="34" charset="-128"/>
              </a:rPr>
              <a:pPr eaLnBrk="1" hangingPunct="1"/>
              <a:t>26</a:t>
            </a:fld>
            <a:endParaRPr lang="en-US" altLang="en-US" sz="773">
              <a:solidFill>
                <a:schemeClr val="tx1"/>
              </a:solidFill>
              <a:ea typeface="ＭＳ Ｐゴシック" panose="020B0600070205080204" pitchFamily="34" charset="-128"/>
            </a:endParaRPr>
          </a:p>
        </p:txBody>
      </p:sp>
      <p:sp>
        <p:nvSpPr>
          <p:cNvPr id="544770" name="TextBox 4">
            <a:extLst>
              <a:ext uri="{FF2B5EF4-FFF2-40B4-BE49-F238E27FC236}">
                <a16:creationId xmlns:a16="http://schemas.microsoft.com/office/drawing/2014/main" id="{0A1773D0-2481-744E-9AF7-9C31878DD1BB}"/>
              </a:ext>
            </a:extLst>
          </p:cNvPr>
          <p:cNvSpPr txBox="1">
            <a:spLocks noChangeArrowheads="1"/>
          </p:cNvSpPr>
          <p:nvPr/>
        </p:nvSpPr>
        <p:spPr bwMode="auto">
          <a:xfrm>
            <a:off x="2131219" y="642938"/>
            <a:ext cx="8251031" cy="294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dirty="0">
                <a:latin typeface="Times New Roman" panose="02020603050405020304" pitchFamily="18" charset="0"/>
                <a:cs typeface="Times New Roman" panose="02020603050405020304" pitchFamily="18" charset="0"/>
              </a:rPr>
              <a:t>The synthetic polymer is composed of linear bonds, covalent or ionic bonds have a direction.</a:t>
            </a:r>
          </a:p>
          <a:p>
            <a:pPr algn="l" eaLnBrk="1" hangingPunct="1"/>
            <a:endParaRPr lang="en-US" altLang="en-US" sz="1687" dirty="0">
              <a:latin typeface="Times New Roman" panose="02020603050405020304" pitchFamily="18" charset="0"/>
              <a:cs typeface="Times New Roman" panose="02020603050405020304" pitchFamily="18" charset="0"/>
            </a:endParaRPr>
          </a:p>
          <a:p>
            <a:pPr algn="l" eaLnBrk="1" hangingPunct="1"/>
            <a:r>
              <a:rPr lang="en-US" altLang="en-US" sz="1687" dirty="0">
                <a:latin typeface="Times New Roman" panose="02020603050405020304" pitchFamily="18" charset="0"/>
                <a:cs typeface="Times New Roman" panose="02020603050405020304" pitchFamily="18" charset="0"/>
              </a:rPr>
              <a:t>Coupling these bonds into a chain involves some amount of memory of this direction for each coupled bond.  </a:t>
            </a:r>
          </a:p>
          <a:p>
            <a:pPr algn="l" eaLnBrk="1" hangingPunct="1"/>
            <a:endParaRPr lang="en-US" altLang="en-US" sz="1687" dirty="0">
              <a:latin typeface="Times New Roman" panose="02020603050405020304" pitchFamily="18" charset="0"/>
              <a:cs typeface="Times New Roman" panose="02020603050405020304" pitchFamily="18" charset="0"/>
            </a:endParaRPr>
          </a:p>
          <a:p>
            <a:pPr algn="l" eaLnBrk="1" hangingPunct="1"/>
            <a:r>
              <a:rPr lang="en-US" altLang="en-US" sz="1687" dirty="0">
                <a:latin typeface="Times New Roman" panose="02020603050405020304" pitchFamily="18" charset="0"/>
                <a:cs typeface="Times New Roman" panose="02020603050405020304" pitchFamily="18" charset="0"/>
              </a:rPr>
              <a:t>Cumulatively this leads to a persistence length that is longer than an individual bond.  </a:t>
            </a:r>
          </a:p>
          <a:p>
            <a:pPr algn="l" eaLnBrk="1" hangingPunct="1"/>
            <a:endParaRPr lang="en-US" altLang="en-US" sz="1687" dirty="0">
              <a:latin typeface="Times New Roman" panose="02020603050405020304" pitchFamily="18" charset="0"/>
              <a:cs typeface="Times New Roman" panose="02020603050405020304" pitchFamily="18" charset="0"/>
            </a:endParaRPr>
          </a:p>
          <a:p>
            <a:pPr algn="l" eaLnBrk="1" hangingPunct="1"/>
            <a:r>
              <a:rPr lang="en-US" altLang="en-US" sz="1687" dirty="0">
                <a:latin typeface="Times New Roman" panose="02020603050405020304" pitchFamily="18" charset="0"/>
                <a:cs typeface="Times New Roman" panose="02020603050405020304" pitchFamily="18" charset="0"/>
              </a:rPr>
              <a:t>Observation of a persistence length requires that the persistence length is much larger than the diameter of the chain.  Persistence can be observed for worm-like micelles, synthetic polymers, DNA but not for chain aggregates of nanoparticles, strings or fibers where the diameter is on the order of the persistence length.</a:t>
            </a:r>
          </a:p>
        </p:txBody>
      </p:sp>
      <p:sp>
        <p:nvSpPr>
          <p:cNvPr id="544771" name="Rectangle 5">
            <a:extLst>
              <a:ext uri="{FF2B5EF4-FFF2-40B4-BE49-F238E27FC236}">
                <a16:creationId xmlns:a16="http://schemas.microsoft.com/office/drawing/2014/main" id="{5F296261-2245-A44F-AB91-A128AB9BEAE8}"/>
              </a:ext>
            </a:extLst>
          </p:cNvPr>
          <p:cNvSpPr>
            <a:spLocks noChangeArrowheads="1"/>
          </p:cNvSpPr>
          <p:nvPr/>
        </p:nvSpPr>
        <p:spPr bwMode="auto">
          <a:xfrm>
            <a:off x="3899297" y="3857625"/>
            <a:ext cx="4572000"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hlinkClick r:id="rId2"/>
              </a:rPr>
              <a:t>https://www.eng.uc.edu/~beaucag/Classes/IntrotoPolySci/PicturesDNA.html</a:t>
            </a:r>
            <a:endParaRPr lang="en-US" altLang="en-US" sz="1687"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134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5D900B-3E9A-8C4C-B551-FC7AF8A32453}"/>
              </a:ext>
            </a:extLst>
          </p:cNvPr>
          <p:cNvSpPr txBox="1"/>
          <p:nvPr/>
        </p:nvSpPr>
        <p:spPr>
          <a:xfrm>
            <a:off x="4982965" y="339046"/>
            <a:ext cx="2042547" cy="369332"/>
          </a:xfrm>
          <a:prstGeom prst="rect">
            <a:avLst/>
          </a:prstGeom>
          <a:noFill/>
        </p:spPr>
        <p:txBody>
          <a:bodyPr wrap="none" rtlCol="0">
            <a:spAutoFit/>
          </a:bodyPr>
          <a:lstStyle/>
          <a:p>
            <a:r>
              <a:rPr lang="en-US" b="1" dirty="0"/>
              <a:t>The Gaussian Chain</a:t>
            </a:r>
          </a:p>
        </p:txBody>
      </p:sp>
      <p:sp>
        <p:nvSpPr>
          <p:cNvPr id="5" name="TextBox 4">
            <a:extLst>
              <a:ext uri="{FF2B5EF4-FFF2-40B4-BE49-F238E27FC236}">
                <a16:creationId xmlns:a16="http://schemas.microsoft.com/office/drawing/2014/main" id="{301D0B81-F6DE-9A41-BF19-43ED28296CDD}"/>
              </a:ext>
            </a:extLst>
          </p:cNvPr>
          <p:cNvSpPr txBox="1"/>
          <p:nvPr/>
        </p:nvSpPr>
        <p:spPr>
          <a:xfrm>
            <a:off x="622286" y="708378"/>
            <a:ext cx="11018750" cy="646331"/>
          </a:xfrm>
          <a:prstGeom prst="rect">
            <a:avLst/>
          </a:prstGeom>
          <a:noFill/>
        </p:spPr>
        <p:txBody>
          <a:bodyPr wrap="square" rtlCol="0">
            <a:spAutoFit/>
          </a:bodyPr>
          <a:lstStyle/>
          <a:p>
            <a:r>
              <a:rPr lang="en-US" dirty="0"/>
              <a:t>Gaussian chain is based on Brownian walk or Brownian motion that was described mathematically by Einstein in a </a:t>
            </a:r>
            <a:r>
              <a:rPr lang="en-US" dirty="0">
                <a:hlinkClick r:id="rId2"/>
              </a:rPr>
              <a:t>1905 paper</a:t>
            </a:r>
            <a:endParaRPr lang="en-US" dirty="0"/>
          </a:p>
        </p:txBody>
      </p:sp>
      <p:sp>
        <p:nvSpPr>
          <p:cNvPr id="6" name="TextBox 5">
            <a:extLst>
              <a:ext uri="{FF2B5EF4-FFF2-40B4-BE49-F238E27FC236}">
                <a16:creationId xmlns:a16="http://schemas.microsoft.com/office/drawing/2014/main" id="{9FF542C8-A8BB-DA4C-9DB3-C8CDB596ECB1}"/>
              </a:ext>
            </a:extLst>
          </p:cNvPr>
          <p:cNvSpPr txBox="1"/>
          <p:nvPr/>
        </p:nvSpPr>
        <p:spPr>
          <a:xfrm>
            <a:off x="821932" y="1427166"/>
            <a:ext cx="10356351" cy="1754326"/>
          </a:xfrm>
          <a:prstGeom prst="rect">
            <a:avLst/>
          </a:prstGeom>
          <a:noFill/>
        </p:spPr>
        <p:txBody>
          <a:bodyPr wrap="square" rtlCol="0">
            <a:spAutoFit/>
          </a:bodyPr>
          <a:lstStyle/>
          <a:p>
            <a:r>
              <a:rPr lang="en-US" dirty="0"/>
              <a:t>For particles (or a particle) subject to thermal, diffusive motion initially at a fixed position, the density of the particles is a function of time and space.  These dependencies can be expressed as Taylor series expansions.  For simplicity consider a one-dimensional space (though this can be worked out in any dimensional space).  Particles have an equal probability of moving to the left or to the right.  The motion is symmetric about the zero point.  The dependence with time, in contrast, is in only one direction.  (</a:t>
            </a:r>
            <a:r>
              <a:rPr lang="en-US" i="1" dirty="0"/>
              <a:t>This, it turns out, is the essence of Brownian motion as compared to ballistic motion where both space and time move in only one direction.</a:t>
            </a:r>
            <a:r>
              <a:rPr lang="en-US" dirty="0"/>
              <a:t>)</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508B05D-7783-2B47-B1F7-6B595E44921F}"/>
                  </a:ext>
                </a:extLst>
              </p:cNvPr>
              <p:cNvSpPr/>
              <p:nvPr/>
            </p:nvSpPr>
            <p:spPr>
              <a:xfrm>
                <a:off x="1753457" y="3253949"/>
                <a:ext cx="9260440" cy="124790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𝜌</m:t>
                      </m:r>
                      <m:d>
                        <m:dPr>
                          <m:ctrlPr>
                            <a:rPr lang="en-US" i="1">
                              <a:latin typeface="Cambria Math" panose="02040503050406030204" pitchFamily="18" charset="0"/>
                            </a:rPr>
                          </m:ctrlPr>
                        </m:dPr>
                        <m:e>
                          <m:r>
                            <a:rPr lang="en-US" i="1">
                              <a:latin typeface="Cambria Math" panose="02040503050406030204" pitchFamily="18" charset="0"/>
                            </a:rPr>
                            <m:t>𝑥</m:t>
                          </m:r>
                          <m:r>
                            <a:rPr lang="en-US" i="0">
                              <a:latin typeface="Cambria Math" panose="02040503050406030204" pitchFamily="18" charset="0"/>
                            </a:rPr>
                            <m:t>,</m:t>
                          </m:r>
                          <m:r>
                            <a:rPr lang="en-US" i="1">
                              <a:latin typeface="Cambria Math" panose="02040503050406030204" pitchFamily="18" charset="0"/>
                            </a:rPr>
                            <m:t>𝑡</m:t>
                          </m:r>
                        </m:e>
                      </m:d>
                      <m:r>
                        <a:rPr lang="en-US" i="0">
                          <a:latin typeface="Cambria Math" panose="02040503050406030204" pitchFamily="18" charset="0"/>
                        </a:rPr>
                        <m:t>+</m:t>
                      </m:r>
                      <m:r>
                        <a:rPr lang="en-US" i="1">
                          <a:latin typeface="Cambria Math" panose="02040503050406030204" pitchFamily="18" charset="0"/>
                        </a:rPr>
                        <m:t>𝜏</m:t>
                      </m:r>
                      <m:f>
                        <m:fPr>
                          <m:ctrlPr>
                            <a:rPr lang="en-US" i="1">
                              <a:latin typeface="Cambria Math" panose="02040503050406030204" pitchFamily="18" charset="0"/>
                            </a:rPr>
                          </m:ctrlPr>
                        </m:fPr>
                        <m:num>
                          <m:d>
                            <m:dPr>
                              <m:begChr m:val=""/>
                              <m:ctrlPr>
                                <a:rPr lang="en-US" i="1">
                                  <a:latin typeface="Cambria Math" panose="02040503050406030204" pitchFamily="18" charset="0"/>
                                </a:rPr>
                              </m:ctrlPr>
                            </m:dPr>
                            <m:e>
                              <m:r>
                                <a:rPr lang="en-US" i="0">
                                  <a:latin typeface="Cambria Math" panose="02040503050406030204" pitchFamily="18" charset="0"/>
                                </a:rPr>
                                <m:t>𝜕</m:t>
                              </m:r>
                              <m:r>
                                <a:rPr lang="en-US" i="1">
                                  <a:latin typeface="Cambria Math" panose="02040503050406030204" pitchFamily="18" charset="0"/>
                                </a:rPr>
                                <m:t>𝜌</m:t>
                              </m:r>
                              <m:r>
                                <a:rPr lang="en-US" i="0">
                                  <a:latin typeface="Cambria Math" panose="02040503050406030204" pitchFamily="18" charset="0"/>
                                </a:rPr>
                                <m:t>(</m:t>
                              </m:r>
                              <m:r>
                                <a:rPr lang="en-US" i="1">
                                  <a:latin typeface="Cambria Math" panose="02040503050406030204" pitchFamily="18" charset="0"/>
                                </a:rPr>
                                <m:t>𝑥</m:t>
                              </m:r>
                            </m:e>
                          </m:d>
                        </m:num>
                        <m:den>
                          <m:r>
                            <a:rPr lang="en-US" i="0">
                              <a:latin typeface="Cambria Math" panose="02040503050406030204" pitchFamily="18" charset="0"/>
                            </a:rPr>
                            <m:t>𝜕</m:t>
                          </m:r>
                          <m:r>
                            <a:rPr lang="en-US" i="1">
                              <a:latin typeface="Cambria Math" panose="02040503050406030204" pitchFamily="18" charset="0"/>
                            </a:rPr>
                            <m:t>𝑡</m:t>
                          </m:r>
                        </m:den>
                      </m:f>
                      <m:r>
                        <a:rPr lang="en-US" i="0">
                          <a:latin typeface="Cambria Math" panose="02040503050406030204" pitchFamily="18" charset="0"/>
                        </a:rPr>
                        <m:t>+…=</m:t>
                      </m:r>
                      <m:r>
                        <a:rPr lang="en-US" i="1">
                          <a:latin typeface="Cambria Math" panose="02040503050406030204" pitchFamily="18" charset="0"/>
                        </a:rPr>
                        <m:t>𝜌</m:t>
                      </m:r>
                      <m:d>
                        <m:dPr>
                          <m:ctrlPr>
                            <a:rPr lang="en-US" i="1">
                              <a:latin typeface="Cambria Math" panose="02040503050406030204" pitchFamily="18" charset="0"/>
                            </a:rPr>
                          </m:ctrlPr>
                        </m:dPr>
                        <m:e>
                          <m:r>
                            <a:rPr lang="en-US" i="1">
                              <a:latin typeface="Cambria Math" panose="02040503050406030204" pitchFamily="18" charset="0"/>
                            </a:rPr>
                            <m:t>𝑥</m:t>
                          </m:r>
                          <m:r>
                            <a:rPr lang="en-US" i="0">
                              <a:latin typeface="Cambria Math" panose="02040503050406030204" pitchFamily="18" charset="0"/>
                            </a:rPr>
                            <m:t>,</m:t>
                          </m:r>
                          <m:r>
                            <a:rPr lang="en-US" i="1">
                              <a:latin typeface="Cambria Math" panose="02040503050406030204" pitchFamily="18" charset="0"/>
                            </a:rPr>
                            <m:t>𝑡</m:t>
                          </m:r>
                        </m:e>
                      </m:d>
                      <m:nary>
                        <m:naryPr>
                          <m:limLoc m:val="subSup"/>
                          <m:ctrlPr>
                            <a:rPr lang="en-US" i="1">
                              <a:latin typeface="Cambria Math" panose="02040503050406030204" pitchFamily="18" charset="0"/>
                            </a:rPr>
                          </m:ctrlPr>
                        </m:naryPr>
                        <m:sub>
                          <m:r>
                            <a:rPr lang="en-US" i="0">
                              <a:latin typeface="Cambria Math" panose="02040503050406030204" pitchFamily="18" charset="0"/>
                            </a:rPr>
                            <m:t>−∞</m:t>
                          </m:r>
                        </m:sub>
                        <m:sup>
                          <m:r>
                            <a:rPr lang="en-US" i="0">
                              <a:latin typeface="Cambria Math" panose="02040503050406030204" pitchFamily="18" charset="0"/>
                            </a:rPr>
                            <m:t>+∞</m:t>
                          </m:r>
                        </m:sup>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𝐺</m:t>
                              </m:r>
                            </m:sub>
                          </m:sSub>
                          <m:d>
                            <m:dPr>
                              <m:ctrlPr>
                                <a:rPr lang="en-US" i="1">
                                  <a:latin typeface="Cambria Math" panose="02040503050406030204" pitchFamily="18" charset="0"/>
                                </a:rPr>
                              </m:ctrlPr>
                            </m:dPr>
                            <m:e>
                              <m:r>
                                <a:rPr lang="en-US" i="0">
                                  <a:latin typeface="Cambria Math" panose="02040503050406030204" pitchFamily="18" charset="0"/>
                                </a:rPr>
                                <m:t>∆</m:t>
                              </m:r>
                              <m:r>
                                <a:rPr lang="en-US" i="1">
                                  <a:latin typeface="Cambria Math" panose="02040503050406030204" pitchFamily="18" charset="0"/>
                                </a:rPr>
                                <m:t>𝑥</m:t>
                              </m:r>
                            </m:e>
                          </m:d>
                          <m:r>
                            <a:rPr lang="en-US" i="1">
                              <a:latin typeface="Cambria Math" panose="02040503050406030204" pitchFamily="18" charset="0"/>
                            </a:rPr>
                            <m:t>𝑑</m:t>
                          </m:r>
                          <m:d>
                            <m:dPr>
                              <m:ctrlPr>
                                <a:rPr lang="en-US" i="1">
                                  <a:latin typeface="Cambria Math" panose="02040503050406030204" pitchFamily="18" charset="0"/>
                                </a:rPr>
                              </m:ctrlPr>
                            </m:dPr>
                            <m:e>
                              <m:r>
                                <a:rPr lang="en-US" i="0">
                                  <a:latin typeface="Cambria Math" panose="02040503050406030204" pitchFamily="18" charset="0"/>
                                </a:rPr>
                                <m:t>∆</m:t>
                              </m:r>
                              <m:r>
                                <a:rPr lang="en-US" i="1">
                                  <a:latin typeface="Cambria Math" panose="02040503050406030204" pitchFamily="18" charset="0"/>
                                </a:rPr>
                                <m:t>𝑥</m:t>
                              </m:r>
                            </m:e>
                          </m:d>
                        </m:e>
                      </m:nary>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m:t>
                          </m:r>
                          <m:r>
                            <a:rPr lang="en-US" i="1">
                              <a:latin typeface="Cambria Math" panose="02040503050406030204" pitchFamily="18" charset="0"/>
                            </a:rPr>
                            <m:t>𝜌</m:t>
                          </m:r>
                        </m:num>
                        <m:den>
                          <m:r>
                            <a:rPr lang="en-US" i="0">
                              <a:latin typeface="Cambria Math" panose="02040503050406030204" pitchFamily="18" charset="0"/>
                            </a:rPr>
                            <m:t>𝜕</m:t>
                          </m:r>
                          <m:r>
                            <a:rPr lang="en-US" i="1">
                              <a:latin typeface="Cambria Math" panose="02040503050406030204" pitchFamily="18" charset="0"/>
                            </a:rPr>
                            <m:t>𝑥</m:t>
                          </m:r>
                        </m:den>
                      </m:f>
                      <m:nary>
                        <m:naryPr>
                          <m:limLoc m:val="subSup"/>
                          <m:ctrlPr>
                            <a:rPr lang="en-US" i="1">
                              <a:latin typeface="Cambria Math" panose="02040503050406030204" pitchFamily="18" charset="0"/>
                            </a:rPr>
                          </m:ctrlPr>
                        </m:naryPr>
                        <m:sub>
                          <m:r>
                            <a:rPr lang="en-US" i="0">
                              <a:latin typeface="Cambria Math" panose="02040503050406030204" pitchFamily="18" charset="0"/>
                            </a:rPr>
                            <m:t>−∞</m:t>
                          </m:r>
                        </m:sub>
                        <m:sup>
                          <m:r>
                            <a:rPr lang="en-US" i="0">
                              <a:latin typeface="Cambria Math" panose="02040503050406030204" pitchFamily="18" charset="0"/>
                            </a:rPr>
                            <m:t>+∞</m:t>
                          </m:r>
                        </m:sup>
                        <m:e>
                          <m:sSub>
                            <m:sSubPr>
                              <m:ctrlPr>
                                <a:rPr lang="en-US" i="1">
                                  <a:latin typeface="Cambria Math" panose="02040503050406030204" pitchFamily="18" charset="0"/>
                                </a:rPr>
                              </m:ctrlPr>
                            </m:sSubPr>
                            <m:e>
                              <m:r>
                                <a:rPr lang="en-US" i="0">
                                  <a:latin typeface="Cambria Math" panose="02040503050406030204" pitchFamily="18" charset="0"/>
                                </a:rPr>
                                <m:t>∆</m:t>
                              </m:r>
                              <m:r>
                                <a:rPr lang="en-US" i="1">
                                  <a:latin typeface="Cambria Math" panose="02040503050406030204" pitchFamily="18" charset="0"/>
                                </a:rPr>
                                <m:t>𝑥</m:t>
                              </m:r>
                              <m:r>
                                <a:rPr lang="en-US" i="0">
                                  <a:latin typeface="Cambria Math" panose="02040503050406030204" pitchFamily="18" charset="0"/>
                                </a:rPr>
                                <m:t> </m:t>
                              </m:r>
                              <m:r>
                                <a:rPr lang="en-US" i="1">
                                  <a:latin typeface="Cambria Math" panose="02040503050406030204" pitchFamily="18" charset="0"/>
                                </a:rPr>
                                <m:t>𝑃</m:t>
                              </m:r>
                            </m:e>
                            <m:sub>
                              <m:r>
                                <a:rPr lang="en-US" i="1">
                                  <a:latin typeface="Cambria Math" panose="02040503050406030204" pitchFamily="18" charset="0"/>
                                </a:rPr>
                                <m:t>𝐺</m:t>
                              </m:r>
                            </m:sub>
                          </m:sSub>
                          <m:d>
                            <m:dPr>
                              <m:ctrlPr>
                                <a:rPr lang="en-US" i="1">
                                  <a:latin typeface="Cambria Math" panose="02040503050406030204" pitchFamily="18" charset="0"/>
                                </a:rPr>
                              </m:ctrlPr>
                            </m:dPr>
                            <m:e>
                              <m:r>
                                <a:rPr lang="en-US" i="0">
                                  <a:latin typeface="Cambria Math" panose="02040503050406030204" pitchFamily="18" charset="0"/>
                                </a:rPr>
                                <m:t>∆</m:t>
                              </m:r>
                              <m:r>
                                <a:rPr lang="en-US" i="1">
                                  <a:latin typeface="Cambria Math" panose="02040503050406030204" pitchFamily="18" charset="0"/>
                                </a:rPr>
                                <m:t>𝑥</m:t>
                              </m:r>
                            </m:e>
                          </m:d>
                          <m:r>
                            <a:rPr lang="en-US" i="1">
                              <a:latin typeface="Cambria Math" panose="02040503050406030204" pitchFamily="18" charset="0"/>
                            </a:rPr>
                            <m:t>𝑑</m:t>
                          </m:r>
                          <m:d>
                            <m:dPr>
                              <m:ctrlPr>
                                <a:rPr lang="en-US" i="1">
                                  <a:latin typeface="Cambria Math" panose="02040503050406030204" pitchFamily="18" charset="0"/>
                                </a:rPr>
                              </m:ctrlPr>
                            </m:dPr>
                            <m:e>
                              <m:r>
                                <a:rPr lang="en-US" i="0">
                                  <a:latin typeface="Cambria Math" panose="02040503050406030204" pitchFamily="18" charset="0"/>
                                </a:rPr>
                                <m:t>∆</m:t>
                              </m:r>
                              <m:r>
                                <a:rPr lang="en-US" i="1">
                                  <a:latin typeface="Cambria Math" panose="02040503050406030204" pitchFamily="18" charset="0"/>
                                </a:rPr>
                                <m:t>𝑥</m:t>
                              </m:r>
                            </m:e>
                          </m:d>
                        </m:e>
                      </m:nary>
                      <m:r>
                        <a:rPr lang="en-US" i="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0">
                                  <a:latin typeface="Cambria Math" panose="02040503050406030204" pitchFamily="18" charset="0"/>
                                </a:rPr>
                                <m:t>𝜕</m:t>
                              </m:r>
                            </m:e>
                            <m:sup>
                              <m:r>
                                <a:rPr lang="en-US" i="0">
                                  <a:latin typeface="Cambria Math" panose="02040503050406030204" pitchFamily="18" charset="0"/>
                                </a:rPr>
                                <m:t>2</m:t>
                              </m:r>
                            </m:sup>
                          </m:sSup>
                          <m:r>
                            <a:rPr lang="en-US" i="1">
                              <a:latin typeface="Cambria Math" panose="02040503050406030204" pitchFamily="18" charset="0"/>
                            </a:rPr>
                            <m:t>𝜌</m:t>
                          </m:r>
                        </m:num>
                        <m:den>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2</m:t>
                              </m:r>
                            </m:sup>
                          </m:sSup>
                        </m:den>
                      </m:f>
                      <m:nary>
                        <m:naryPr>
                          <m:limLoc m:val="subSup"/>
                          <m:ctrlPr>
                            <a:rPr lang="en-US" i="1">
                              <a:latin typeface="Cambria Math" panose="02040503050406030204" pitchFamily="18" charset="0"/>
                            </a:rPr>
                          </m:ctrlPr>
                        </m:naryPr>
                        <m:sub>
                          <m:r>
                            <a:rPr lang="en-US" i="0">
                              <a:latin typeface="Cambria Math" panose="02040503050406030204" pitchFamily="18" charset="0"/>
                            </a:rPr>
                            <m:t>−∞</m:t>
                          </m:r>
                        </m:sub>
                        <m:sup>
                          <m:r>
                            <a:rPr lang="en-US" i="0">
                              <a:latin typeface="Cambria Math" panose="02040503050406030204" pitchFamily="18" charset="0"/>
                            </a:rPr>
                            <m:t>+∞</m:t>
                          </m:r>
                        </m:sup>
                        <m:e>
                          <m:sSub>
                            <m:sSubPr>
                              <m:ctrlPr>
                                <a:rPr lang="en-US" i="1">
                                  <a:latin typeface="Cambria Math" panose="02040503050406030204" pitchFamily="18" charset="0"/>
                                </a:rPr>
                              </m:ctrlPr>
                            </m:sSubPr>
                            <m:e>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0">
                                              <a:latin typeface="Cambria Math" panose="02040503050406030204" pitchFamily="18" charset="0"/>
                                            </a:rPr>
                                            <m:t>∆</m:t>
                                          </m:r>
                                          <m:r>
                                            <a:rPr lang="en-US" i="1">
                                              <a:latin typeface="Cambria Math" panose="02040503050406030204" pitchFamily="18" charset="0"/>
                                            </a:rPr>
                                            <m:t>𝑥</m:t>
                                          </m:r>
                                        </m:e>
                                      </m:d>
                                    </m:e>
                                    <m:sup>
                                      <m:r>
                                        <a:rPr lang="en-US" i="0">
                                          <a:latin typeface="Cambria Math" panose="02040503050406030204" pitchFamily="18" charset="0"/>
                                        </a:rPr>
                                        <m:t>2</m:t>
                                      </m:r>
                                    </m:sup>
                                  </m:sSup>
                                </m:num>
                                <m:den>
                                  <m:r>
                                    <a:rPr lang="en-US" i="0">
                                      <a:latin typeface="Cambria Math" panose="02040503050406030204" pitchFamily="18" charset="0"/>
                                    </a:rPr>
                                    <m:t>2</m:t>
                                  </m:r>
                                </m:den>
                              </m:f>
                              <m:r>
                                <a:rPr lang="en-US" i="0">
                                  <a:latin typeface="Cambria Math" panose="02040503050406030204" pitchFamily="18" charset="0"/>
                                </a:rPr>
                                <m:t> </m:t>
                              </m:r>
                              <m:r>
                                <a:rPr lang="en-US" i="1">
                                  <a:latin typeface="Cambria Math" panose="02040503050406030204" pitchFamily="18" charset="0"/>
                                </a:rPr>
                                <m:t>𝑃</m:t>
                              </m:r>
                            </m:e>
                            <m:sub>
                              <m:r>
                                <a:rPr lang="en-US" i="1">
                                  <a:latin typeface="Cambria Math" panose="02040503050406030204" pitchFamily="18" charset="0"/>
                                </a:rPr>
                                <m:t>𝐺</m:t>
                              </m:r>
                            </m:sub>
                          </m:sSub>
                          <m:d>
                            <m:dPr>
                              <m:ctrlPr>
                                <a:rPr lang="en-US" i="1">
                                  <a:latin typeface="Cambria Math" panose="02040503050406030204" pitchFamily="18" charset="0"/>
                                </a:rPr>
                              </m:ctrlPr>
                            </m:dPr>
                            <m:e>
                              <m:r>
                                <a:rPr lang="en-US" i="0">
                                  <a:latin typeface="Cambria Math" panose="02040503050406030204" pitchFamily="18" charset="0"/>
                                </a:rPr>
                                <m:t>∆</m:t>
                              </m:r>
                              <m:r>
                                <a:rPr lang="en-US" i="1">
                                  <a:latin typeface="Cambria Math" panose="02040503050406030204" pitchFamily="18" charset="0"/>
                                </a:rPr>
                                <m:t>𝑥</m:t>
                              </m:r>
                            </m:e>
                          </m:d>
                          <m:r>
                            <a:rPr lang="en-US" i="1">
                              <a:latin typeface="Cambria Math" panose="02040503050406030204" pitchFamily="18" charset="0"/>
                            </a:rPr>
                            <m:t>𝑑</m:t>
                          </m:r>
                          <m:d>
                            <m:dPr>
                              <m:ctrlPr>
                                <a:rPr lang="en-US" i="1">
                                  <a:latin typeface="Cambria Math" panose="02040503050406030204" pitchFamily="18" charset="0"/>
                                </a:rPr>
                              </m:ctrlPr>
                            </m:dPr>
                            <m:e>
                              <m:r>
                                <a:rPr lang="en-US" i="0">
                                  <a:latin typeface="Cambria Math" panose="02040503050406030204" pitchFamily="18" charset="0"/>
                                </a:rPr>
                                <m:t>∆</m:t>
                              </m:r>
                              <m:r>
                                <a:rPr lang="en-US" i="1">
                                  <a:latin typeface="Cambria Math" panose="02040503050406030204" pitchFamily="18" charset="0"/>
                                </a:rPr>
                                <m:t>𝑥</m:t>
                              </m:r>
                            </m:e>
                          </m:d>
                        </m:e>
                      </m:nary>
                      <m:r>
                        <a:rPr lang="en-US" i="0">
                          <a:latin typeface="Cambria Math" panose="02040503050406030204" pitchFamily="18" charset="0"/>
                        </a:rPr>
                        <m:t>+…</m:t>
                      </m:r>
                    </m:oMath>
                  </m:oMathPara>
                </a14:m>
                <a:endParaRPr lang="en-US" dirty="0"/>
              </a:p>
            </p:txBody>
          </p:sp>
        </mc:Choice>
        <mc:Fallback xmlns="">
          <p:sp>
            <p:nvSpPr>
              <p:cNvPr id="8" name="Rectangle 7">
                <a:extLst>
                  <a:ext uri="{FF2B5EF4-FFF2-40B4-BE49-F238E27FC236}">
                    <a16:creationId xmlns:a16="http://schemas.microsoft.com/office/drawing/2014/main" id="{6508B05D-7783-2B47-B1F7-6B595E44921F}"/>
                  </a:ext>
                </a:extLst>
              </p:cNvPr>
              <p:cNvSpPr>
                <a:spLocks noRot="1" noChangeAspect="1" noMove="1" noResize="1" noEditPoints="1" noAdjustHandles="1" noChangeArrowheads="1" noChangeShapeType="1" noTextEdit="1"/>
              </p:cNvSpPr>
              <p:nvPr/>
            </p:nvSpPr>
            <p:spPr>
              <a:xfrm>
                <a:off x="1753457" y="3253949"/>
                <a:ext cx="9260440" cy="1247906"/>
              </a:xfrm>
              <a:prstGeom prst="rect">
                <a:avLst/>
              </a:prstGeom>
              <a:blipFill>
                <a:blip r:embed="rId3"/>
                <a:stretch>
                  <a:fillRect t="-44444" b="-1313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AF3C3D55-708F-7442-9383-517F5F0AAB90}"/>
                  </a:ext>
                </a:extLst>
              </p:cNvPr>
              <p:cNvSpPr/>
              <p:nvPr/>
            </p:nvSpPr>
            <p:spPr>
              <a:xfrm>
                <a:off x="1496601" y="4656506"/>
                <a:ext cx="9867031" cy="646331"/>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P</a:t>
                </a:r>
                <a:r>
                  <a:rPr lang="en-US" baseline="-25000" dirty="0">
                    <a:latin typeface="Times New Roman" panose="02020603050405020304" pitchFamily="18" charset="0"/>
                    <a:ea typeface="Times New Roman" panose="02020603050405020304" pitchFamily="18" charset="0"/>
                  </a:rPr>
                  <a:t>G</a:t>
                </a:r>
                <a:r>
                  <a:rPr lang="en-US" dirty="0">
                    <a:latin typeface="Times New Roman" panose="02020603050405020304" pitchFamily="18" charset="0"/>
                    <a:ea typeface="Times New Roman" panose="02020603050405020304" pitchFamily="18" charset="0"/>
                  </a:rPr>
                  <a:t>(</a:t>
                </a:r>
                <a:r>
                  <a:rPr lang="en-US" dirty="0" err="1">
                    <a:latin typeface="Symbol" pitchFamily="2" charset="2"/>
                    <a:ea typeface="Times New Roman" panose="02020603050405020304" pitchFamily="18" charset="0"/>
                    <a:cs typeface="Times New Roman" panose="02020603050405020304" pitchFamily="18" charset="0"/>
                  </a:rPr>
                  <a:t>D</a:t>
                </a:r>
                <a:r>
                  <a:rPr lang="en-US" dirty="0" err="1">
                    <a:latin typeface="Times New Roman" panose="02020603050405020304" pitchFamily="18" charset="0"/>
                    <a:ea typeface="Times New Roman" panose="02020603050405020304" pitchFamily="18" charset="0"/>
                  </a:rPr>
                  <a:t>x</a:t>
                </a:r>
                <a:r>
                  <a:rPr lang="en-US" dirty="0">
                    <a:latin typeface="Times New Roman" panose="02020603050405020304" pitchFamily="18" charset="0"/>
                    <a:ea typeface="Times New Roman" panose="02020603050405020304" pitchFamily="18" charset="0"/>
                  </a:rPr>
                  <a:t>) is a normalized, symmetric probability distribution where </a:t>
                </a:r>
                <a:r>
                  <a:rPr lang="en-US" dirty="0" err="1">
                    <a:latin typeface="Symbol" pitchFamily="2" charset="2"/>
                    <a:ea typeface="Times New Roman" panose="02020603050405020304" pitchFamily="18" charset="0"/>
                    <a:cs typeface="Times New Roman" panose="02020603050405020304" pitchFamily="18" charset="0"/>
                  </a:rPr>
                  <a:t>D</a:t>
                </a:r>
                <a:r>
                  <a:rPr lang="en-US" dirty="0" err="1">
                    <a:latin typeface="Times New Roman" panose="02020603050405020304" pitchFamily="18" charset="0"/>
                    <a:ea typeface="Times New Roman" panose="02020603050405020304" pitchFamily="18" charset="0"/>
                  </a:rPr>
                  <a:t>x</a:t>
                </a:r>
                <a:r>
                  <a:rPr lang="en-US" dirty="0">
                    <a:latin typeface="Times New Roman" panose="02020603050405020304" pitchFamily="18" charset="0"/>
                    <a:ea typeface="Times New Roman" panose="02020603050405020304" pitchFamily="18" charset="0"/>
                  </a:rPr>
                  <a:t> is the change in x from 0.  The integral of P</a:t>
                </a:r>
                <a:r>
                  <a:rPr lang="en-US" baseline="-25000" dirty="0">
                    <a:latin typeface="Times New Roman" panose="02020603050405020304" pitchFamily="18" charset="0"/>
                    <a:ea typeface="Times New Roman" panose="02020603050405020304" pitchFamily="18" charset="0"/>
                  </a:rPr>
                  <a:t>G</a:t>
                </a:r>
                <a:r>
                  <a:rPr lang="en-US" dirty="0">
                    <a:latin typeface="Times New Roman" panose="02020603050405020304" pitchFamily="18" charset="0"/>
                    <a:ea typeface="Times New Roman" panose="02020603050405020304" pitchFamily="18" charset="0"/>
                  </a:rPr>
                  <a:t>(</a:t>
                </a:r>
                <a:r>
                  <a:rPr lang="en-US" dirty="0" err="1">
                    <a:latin typeface="Symbol" pitchFamily="2" charset="2"/>
                    <a:ea typeface="Times New Roman" panose="02020603050405020304" pitchFamily="18" charset="0"/>
                    <a:cs typeface="Times New Roman" panose="02020603050405020304" pitchFamily="18" charset="0"/>
                  </a:rPr>
                  <a:t>D</a:t>
                </a:r>
                <a:r>
                  <a:rPr lang="en-US" dirty="0" err="1">
                    <a:latin typeface="Times New Roman" panose="02020603050405020304" pitchFamily="18" charset="0"/>
                    <a:ea typeface="Times New Roman" panose="02020603050405020304" pitchFamily="18" charset="0"/>
                  </a:rPr>
                  <a:t>x</a:t>
                </a:r>
                <a:r>
                  <a:rPr lang="en-US" dirty="0">
                    <a:latin typeface="Times New Roman" panose="02020603050405020304" pitchFamily="18" charset="0"/>
                    <a:ea typeface="Times New Roman" panose="02020603050405020304" pitchFamily="18" charset="0"/>
                  </a:rPr>
                  <a:t>) is 1 since it is normalized.  The integral of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m:t>
                        </m:r>
                        <m:r>
                          <a:rPr lang="en-US" i="1">
                            <a:latin typeface="Cambria Math" panose="02040503050406030204" pitchFamily="18" charset="0"/>
                          </a:rPr>
                          <m:t>𝑥</m:t>
                        </m:r>
                        <m:r>
                          <a:rPr lang="en-US">
                            <a:latin typeface="Cambria Math" panose="02040503050406030204" pitchFamily="18" charset="0"/>
                          </a:rPr>
                          <m:t> </m:t>
                        </m:r>
                        <m:r>
                          <a:rPr lang="en-US" i="1">
                            <a:latin typeface="Cambria Math" panose="02040503050406030204" pitchFamily="18" charset="0"/>
                          </a:rPr>
                          <m:t>𝑃</m:t>
                        </m:r>
                      </m:e>
                      <m:sub>
                        <m:r>
                          <a:rPr lang="en-US" i="1">
                            <a:latin typeface="Cambria Math" panose="02040503050406030204" pitchFamily="18" charset="0"/>
                          </a:rPr>
                          <m:t>𝐺</m:t>
                        </m:r>
                      </m:sub>
                    </m:sSub>
                    <m:d>
                      <m:dPr>
                        <m:ctrlPr>
                          <a:rPr lang="en-US" i="1">
                            <a:latin typeface="Cambria Math" panose="02040503050406030204" pitchFamily="18" charset="0"/>
                          </a:rPr>
                        </m:ctrlPr>
                      </m:dPr>
                      <m:e>
                        <m:r>
                          <a:rPr lang="en-US">
                            <a:latin typeface="Cambria Math" panose="02040503050406030204" pitchFamily="18" charset="0"/>
                          </a:rPr>
                          <m:t>∆</m:t>
                        </m:r>
                        <m:r>
                          <a:rPr lang="en-US" i="1">
                            <a:latin typeface="Cambria Math" panose="02040503050406030204" pitchFamily="18" charset="0"/>
                          </a:rPr>
                          <m:t>𝑥</m:t>
                        </m:r>
                      </m:e>
                    </m:d>
                  </m:oMath>
                </a14:m>
                <a:r>
                  <a:rPr lang="en-US" dirty="0"/>
                  <a:t> is zero since it it symmetric.</a:t>
                </a:r>
              </a:p>
            </p:txBody>
          </p:sp>
        </mc:Choice>
        <mc:Fallback xmlns="">
          <p:sp>
            <p:nvSpPr>
              <p:cNvPr id="9" name="Rectangle 8">
                <a:extLst>
                  <a:ext uri="{FF2B5EF4-FFF2-40B4-BE49-F238E27FC236}">
                    <a16:creationId xmlns:a16="http://schemas.microsoft.com/office/drawing/2014/main" id="{AF3C3D55-708F-7442-9383-517F5F0AAB90}"/>
                  </a:ext>
                </a:extLst>
              </p:cNvPr>
              <p:cNvSpPr>
                <a:spLocks noRot="1" noChangeAspect="1" noMove="1" noResize="1" noEditPoints="1" noAdjustHandles="1" noChangeArrowheads="1" noChangeShapeType="1" noTextEdit="1"/>
              </p:cNvSpPr>
              <p:nvPr/>
            </p:nvSpPr>
            <p:spPr>
              <a:xfrm>
                <a:off x="1496601" y="4656506"/>
                <a:ext cx="9867031" cy="646331"/>
              </a:xfrm>
              <a:prstGeom prst="rect">
                <a:avLst/>
              </a:prstGeom>
              <a:blipFill>
                <a:blip r:embed="rId4"/>
                <a:stretch>
                  <a:fillRect l="-514" t="-5769"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08F214A8-A6AF-EC41-8D1E-A255334A1CF1}"/>
                  </a:ext>
                </a:extLst>
              </p:cNvPr>
              <p:cNvSpPr/>
              <p:nvPr/>
            </p:nvSpPr>
            <p:spPr>
              <a:xfrm>
                <a:off x="2817968" y="5640418"/>
                <a:ext cx="2379498"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
                            <m:dPr>
                              <m:begChr m:val=""/>
                              <m:ctrlPr>
                                <a:rPr lang="en-US" i="1">
                                  <a:latin typeface="Cambria Math" panose="02040503050406030204" pitchFamily="18" charset="0"/>
                                </a:rPr>
                              </m:ctrlPr>
                            </m:dPr>
                            <m:e>
                              <m:r>
                                <a:rPr lang="en-US">
                                  <a:latin typeface="Cambria Math" panose="02040503050406030204" pitchFamily="18" charset="0"/>
                                </a:rPr>
                                <m:t>𝜕</m:t>
                              </m:r>
                              <m:r>
                                <a:rPr lang="en-US" i="1">
                                  <a:latin typeface="Cambria Math" panose="02040503050406030204" pitchFamily="18" charset="0"/>
                                </a:rPr>
                                <m:t>𝜌</m:t>
                              </m:r>
                              <m:r>
                                <a:rPr lang="en-US" i="0">
                                  <a:latin typeface="Cambria Math" panose="02040503050406030204" pitchFamily="18" charset="0"/>
                                </a:rPr>
                                <m:t>(</m:t>
                              </m:r>
                              <m:r>
                                <a:rPr lang="en-US" i="1">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e>
                          </m:d>
                        </m:num>
                        <m:den>
                          <m:r>
                            <a:rPr lang="en-US" i="0">
                              <a:latin typeface="Cambria Math" panose="02040503050406030204" pitchFamily="18" charset="0"/>
                            </a:rPr>
                            <m:t>𝜕</m:t>
                          </m:r>
                          <m:r>
                            <a:rPr lang="en-US" i="1">
                              <a:latin typeface="Cambria Math" panose="02040503050406030204" pitchFamily="18" charset="0"/>
                            </a:rPr>
                            <m:t>𝑡</m:t>
                          </m:r>
                        </m:den>
                      </m:f>
                      <m:r>
                        <a:rPr lang="en-US" i="0">
                          <a:latin typeface="Cambria Math" panose="02040503050406030204" pitchFamily="18" charset="0"/>
                        </a:rPr>
                        <m:t>=</m:t>
                      </m:r>
                      <m:r>
                        <a:rPr lang="en-US" i="1">
                          <a:latin typeface="Cambria Math" panose="02040503050406030204" pitchFamily="18" charset="0"/>
                        </a:rPr>
                        <m:t>𝐷</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0">
                                  <a:latin typeface="Cambria Math" panose="02040503050406030204" pitchFamily="18" charset="0"/>
                                </a:rPr>
                                <m:t>𝜕</m:t>
                              </m:r>
                            </m:e>
                            <m:sup>
                              <m:r>
                                <a:rPr lang="en-US" i="0">
                                  <a:latin typeface="Cambria Math" panose="02040503050406030204" pitchFamily="18" charset="0"/>
                                </a:rPr>
                                <m:t>2</m:t>
                              </m:r>
                            </m:sup>
                          </m:sSup>
                          <m:r>
                            <a:rPr lang="en-US" i="1">
                              <a:latin typeface="Cambria Math" panose="02040503050406030204" pitchFamily="18" charset="0"/>
                            </a:rPr>
                            <m:t>𝜌</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num>
                        <m:den>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2</m:t>
                              </m:r>
                            </m:sup>
                          </m:sSup>
                        </m:den>
                      </m:f>
                    </m:oMath>
                  </m:oMathPara>
                </a14:m>
                <a:endParaRPr lang="en-US" dirty="0"/>
              </a:p>
            </p:txBody>
          </p:sp>
        </mc:Choice>
        <mc:Fallback xmlns="">
          <p:sp>
            <p:nvSpPr>
              <p:cNvPr id="10" name="Rectangle 9">
                <a:extLst>
                  <a:ext uri="{FF2B5EF4-FFF2-40B4-BE49-F238E27FC236}">
                    <a16:creationId xmlns:a16="http://schemas.microsoft.com/office/drawing/2014/main" id="{08F214A8-A6AF-EC41-8D1E-A255334A1CF1}"/>
                  </a:ext>
                </a:extLst>
              </p:cNvPr>
              <p:cNvSpPr>
                <a:spLocks noRot="1" noChangeAspect="1" noMove="1" noResize="1" noEditPoints="1" noAdjustHandles="1" noChangeArrowheads="1" noChangeShapeType="1" noTextEdit="1"/>
              </p:cNvSpPr>
              <p:nvPr/>
            </p:nvSpPr>
            <p:spPr>
              <a:xfrm>
                <a:off x="2817968" y="5640418"/>
                <a:ext cx="2379498" cy="648126"/>
              </a:xfrm>
              <a:prstGeom prst="rect">
                <a:avLst/>
              </a:prstGeom>
              <a:blipFill>
                <a:blip r:embed="rId5"/>
                <a:stretch>
                  <a:fillRect t="-70588" b="-647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AFF0EAD1-396E-694B-B924-560395C5BDDA}"/>
                  </a:ext>
                </a:extLst>
              </p:cNvPr>
              <p:cNvSpPr/>
              <p:nvPr/>
            </p:nvSpPr>
            <p:spPr>
              <a:xfrm>
                <a:off x="6106708" y="5609288"/>
                <a:ext cx="3170420" cy="7103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𝐷</m:t>
                      </m:r>
                      <m:r>
                        <a:rPr lang="en-US" i="0">
                          <a:latin typeface="Cambria Math" panose="02040503050406030204" pitchFamily="18" charset="0"/>
                        </a:rPr>
                        <m:t>=</m:t>
                      </m:r>
                      <m:nary>
                        <m:naryPr>
                          <m:limLoc m:val="subSup"/>
                          <m:ctrlPr>
                            <a:rPr lang="en-US" i="1">
                              <a:latin typeface="Cambria Math" panose="02040503050406030204" pitchFamily="18" charset="0"/>
                            </a:rPr>
                          </m:ctrlPr>
                        </m:naryPr>
                        <m:sub>
                          <m:r>
                            <a:rPr lang="en-US" i="0">
                              <a:latin typeface="Cambria Math" panose="02040503050406030204" pitchFamily="18" charset="0"/>
                            </a:rPr>
                            <m:t>−∞</m:t>
                          </m:r>
                        </m:sub>
                        <m:sup>
                          <m:r>
                            <a:rPr lang="en-US" i="0">
                              <a:latin typeface="Cambria Math" panose="02040503050406030204" pitchFamily="18" charset="0"/>
                            </a:rPr>
                            <m:t>+∞</m:t>
                          </m:r>
                        </m:sup>
                        <m:e>
                          <m:sSub>
                            <m:sSubPr>
                              <m:ctrlPr>
                                <a:rPr lang="en-US" i="1">
                                  <a:latin typeface="Cambria Math" panose="02040503050406030204" pitchFamily="18" charset="0"/>
                                </a:rPr>
                              </m:ctrlPr>
                            </m:sSubPr>
                            <m:e>
                              <m:f>
                                <m:fPr>
                                  <m:ctrlPr>
                                    <a:rPr lang="en-US" i="1">
                                      <a:latin typeface="Cambria Math" panose="02040503050406030204" pitchFamily="18" charset="0"/>
                                    </a:rPr>
                                  </m:ctrlPr>
                                </m:fPr>
                                <m:num>
                                  <m:sSup>
                                    <m:sSupPr>
                                      <m:ctrlPr>
                                        <a:rPr lang="en-US" i="1">
                                          <a:latin typeface="Cambria Math" panose="02040503050406030204" pitchFamily="18" charset="0"/>
                                        </a:rPr>
                                      </m:ctrlPr>
                                    </m:sSupPr>
                                    <m:e>
                                      <m:d>
                                        <m:dPr>
                                          <m:ctrlPr>
                                            <a:rPr lang="en-US" i="1">
                                              <a:latin typeface="Cambria Math" panose="02040503050406030204" pitchFamily="18" charset="0"/>
                                            </a:rPr>
                                          </m:ctrlPr>
                                        </m:dPr>
                                        <m:e>
                                          <m:r>
                                            <a:rPr lang="en-US" i="0">
                                              <a:latin typeface="Cambria Math" panose="02040503050406030204" pitchFamily="18" charset="0"/>
                                            </a:rPr>
                                            <m:t>∆</m:t>
                                          </m:r>
                                          <m:r>
                                            <a:rPr lang="en-US" i="1">
                                              <a:latin typeface="Cambria Math" panose="02040503050406030204" pitchFamily="18" charset="0"/>
                                            </a:rPr>
                                            <m:t>𝑥</m:t>
                                          </m:r>
                                        </m:e>
                                      </m:d>
                                    </m:e>
                                    <m:sup>
                                      <m:r>
                                        <a:rPr lang="en-US" i="0">
                                          <a:latin typeface="Cambria Math" panose="02040503050406030204" pitchFamily="18" charset="0"/>
                                        </a:rPr>
                                        <m:t>2</m:t>
                                      </m:r>
                                    </m:sup>
                                  </m:sSup>
                                </m:num>
                                <m:den>
                                  <m:r>
                                    <a:rPr lang="en-US" i="0">
                                      <a:latin typeface="Cambria Math" panose="02040503050406030204" pitchFamily="18" charset="0"/>
                                    </a:rPr>
                                    <m:t>2</m:t>
                                  </m:r>
                                  <m:r>
                                    <a:rPr lang="en-US" i="1">
                                      <a:latin typeface="Cambria Math" panose="02040503050406030204" pitchFamily="18" charset="0"/>
                                    </a:rPr>
                                    <m:t>𝜏</m:t>
                                  </m:r>
                                </m:den>
                              </m:f>
                              <m:r>
                                <a:rPr lang="en-US" i="0">
                                  <a:latin typeface="Cambria Math" panose="02040503050406030204" pitchFamily="18" charset="0"/>
                                </a:rPr>
                                <m:t> </m:t>
                              </m:r>
                              <m:r>
                                <a:rPr lang="en-US" i="1">
                                  <a:latin typeface="Cambria Math" panose="02040503050406030204" pitchFamily="18" charset="0"/>
                                </a:rPr>
                                <m:t>𝑃</m:t>
                              </m:r>
                            </m:e>
                            <m:sub>
                              <m:r>
                                <a:rPr lang="en-US" i="1">
                                  <a:latin typeface="Cambria Math" panose="02040503050406030204" pitchFamily="18" charset="0"/>
                                </a:rPr>
                                <m:t>𝐺</m:t>
                              </m:r>
                            </m:sub>
                          </m:sSub>
                          <m:d>
                            <m:dPr>
                              <m:ctrlPr>
                                <a:rPr lang="en-US" i="1">
                                  <a:latin typeface="Cambria Math" panose="02040503050406030204" pitchFamily="18" charset="0"/>
                                </a:rPr>
                              </m:ctrlPr>
                            </m:dPr>
                            <m:e>
                              <m:r>
                                <a:rPr lang="en-US" i="0">
                                  <a:latin typeface="Cambria Math" panose="02040503050406030204" pitchFamily="18" charset="0"/>
                                </a:rPr>
                                <m:t>∆</m:t>
                              </m:r>
                              <m:r>
                                <a:rPr lang="en-US" i="1">
                                  <a:latin typeface="Cambria Math" panose="02040503050406030204" pitchFamily="18" charset="0"/>
                                </a:rPr>
                                <m:t>𝑥</m:t>
                              </m:r>
                            </m:e>
                          </m:d>
                          <m:r>
                            <a:rPr lang="en-US" i="1">
                              <a:latin typeface="Cambria Math" panose="02040503050406030204" pitchFamily="18" charset="0"/>
                            </a:rPr>
                            <m:t>𝑑</m:t>
                          </m:r>
                          <m:d>
                            <m:dPr>
                              <m:ctrlPr>
                                <a:rPr lang="en-US" i="1">
                                  <a:latin typeface="Cambria Math" panose="02040503050406030204" pitchFamily="18" charset="0"/>
                                </a:rPr>
                              </m:ctrlPr>
                            </m:dPr>
                            <m:e>
                              <m:r>
                                <a:rPr lang="en-US" i="0">
                                  <a:latin typeface="Cambria Math" panose="02040503050406030204" pitchFamily="18" charset="0"/>
                                </a:rPr>
                                <m:t>∆</m:t>
                              </m:r>
                              <m:r>
                                <a:rPr lang="en-US" i="1">
                                  <a:latin typeface="Cambria Math" panose="02040503050406030204" pitchFamily="18" charset="0"/>
                                </a:rPr>
                                <m:t>𝑥</m:t>
                              </m:r>
                            </m:e>
                          </m:d>
                        </m:e>
                      </m:nary>
                    </m:oMath>
                  </m:oMathPara>
                </a14:m>
                <a:endParaRPr lang="en-US" dirty="0"/>
              </a:p>
            </p:txBody>
          </p:sp>
        </mc:Choice>
        <mc:Fallback xmlns="">
          <p:sp>
            <p:nvSpPr>
              <p:cNvPr id="11" name="Rectangle 10">
                <a:extLst>
                  <a:ext uri="{FF2B5EF4-FFF2-40B4-BE49-F238E27FC236}">
                    <a16:creationId xmlns:a16="http://schemas.microsoft.com/office/drawing/2014/main" id="{AFF0EAD1-396E-694B-B924-560395C5BDDA}"/>
                  </a:ext>
                </a:extLst>
              </p:cNvPr>
              <p:cNvSpPr>
                <a:spLocks noRot="1" noChangeAspect="1" noMove="1" noResize="1" noEditPoints="1" noAdjustHandles="1" noChangeArrowheads="1" noChangeShapeType="1" noTextEdit="1"/>
              </p:cNvSpPr>
              <p:nvPr/>
            </p:nvSpPr>
            <p:spPr>
              <a:xfrm>
                <a:off x="6106708" y="5609288"/>
                <a:ext cx="3170420" cy="710387"/>
              </a:xfrm>
              <a:prstGeom prst="rect">
                <a:avLst/>
              </a:prstGeom>
              <a:blipFill>
                <a:blip r:embed="rId6"/>
                <a:stretch>
                  <a:fillRect l="-12400" t="-150877" b="-228070"/>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8EAB1957-C2C0-AB49-A3A0-8257F6FC001E}"/>
              </a:ext>
            </a:extLst>
          </p:cNvPr>
          <p:cNvSpPr txBox="1"/>
          <p:nvPr/>
        </p:nvSpPr>
        <p:spPr>
          <a:xfrm>
            <a:off x="5274068" y="5792203"/>
            <a:ext cx="1109609" cy="369332"/>
          </a:xfrm>
          <a:prstGeom prst="rect">
            <a:avLst/>
          </a:prstGeom>
          <a:noFill/>
        </p:spPr>
        <p:txBody>
          <a:bodyPr wrap="square" rtlCol="0">
            <a:spAutoFit/>
          </a:bodyPr>
          <a:lstStyle/>
          <a:p>
            <a:r>
              <a:rPr lang="en-US" dirty="0"/>
              <a:t>with</a:t>
            </a:r>
          </a:p>
        </p:txBody>
      </p:sp>
    </p:spTree>
    <p:extLst>
      <p:ext uri="{BB962C8B-B14F-4D97-AF65-F5344CB8AC3E}">
        <p14:creationId xmlns:p14="http://schemas.microsoft.com/office/powerpoint/2010/main" val="3388440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5D900B-3E9A-8C4C-B551-FC7AF8A32453}"/>
              </a:ext>
            </a:extLst>
          </p:cNvPr>
          <p:cNvSpPr txBox="1"/>
          <p:nvPr/>
        </p:nvSpPr>
        <p:spPr>
          <a:xfrm>
            <a:off x="4982965" y="339046"/>
            <a:ext cx="2042547" cy="369332"/>
          </a:xfrm>
          <a:prstGeom prst="rect">
            <a:avLst/>
          </a:prstGeom>
          <a:noFill/>
        </p:spPr>
        <p:txBody>
          <a:bodyPr wrap="none" rtlCol="0">
            <a:spAutoFit/>
          </a:bodyPr>
          <a:lstStyle/>
          <a:p>
            <a:r>
              <a:rPr lang="en-US" b="1" dirty="0"/>
              <a:t>The Gaussian Chain</a:t>
            </a: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E0ABD46C-7E0F-3D40-82B4-B5A3BE160E90}"/>
                  </a:ext>
                </a:extLst>
              </p:cNvPr>
              <p:cNvSpPr/>
              <p:nvPr/>
            </p:nvSpPr>
            <p:spPr>
              <a:xfrm>
                <a:off x="4646014" y="1068418"/>
                <a:ext cx="2379498" cy="6481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d>
                            <m:dPr>
                              <m:begChr m:val=""/>
                              <m:ctrlPr>
                                <a:rPr lang="en-US" i="1">
                                  <a:latin typeface="Cambria Math" panose="02040503050406030204" pitchFamily="18" charset="0"/>
                                </a:rPr>
                              </m:ctrlPr>
                            </m:dPr>
                            <m:e>
                              <m:r>
                                <a:rPr lang="en-US">
                                  <a:latin typeface="Cambria Math" panose="02040503050406030204" pitchFamily="18" charset="0"/>
                                </a:rPr>
                                <m:t>𝜕</m:t>
                              </m:r>
                              <m:r>
                                <a:rPr lang="en-US" i="1">
                                  <a:latin typeface="Cambria Math" panose="02040503050406030204" pitchFamily="18" charset="0"/>
                                </a:rPr>
                                <m:t>𝜌</m:t>
                              </m:r>
                              <m:r>
                                <a:rPr lang="en-US" i="0">
                                  <a:latin typeface="Cambria Math" panose="02040503050406030204" pitchFamily="18" charset="0"/>
                                </a:rPr>
                                <m:t>(</m:t>
                              </m:r>
                              <m:r>
                                <a:rPr lang="en-US" i="1">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e>
                          </m:d>
                        </m:num>
                        <m:den>
                          <m:r>
                            <a:rPr lang="en-US" i="0">
                              <a:latin typeface="Cambria Math" panose="02040503050406030204" pitchFamily="18" charset="0"/>
                            </a:rPr>
                            <m:t>𝜕</m:t>
                          </m:r>
                          <m:r>
                            <a:rPr lang="en-US" i="1">
                              <a:latin typeface="Cambria Math" panose="02040503050406030204" pitchFamily="18" charset="0"/>
                            </a:rPr>
                            <m:t>𝑡</m:t>
                          </m:r>
                        </m:den>
                      </m:f>
                      <m:r>
                        <a:rPr lang="en-US" i="0">
                          <a:latin typeface="Cambria Math" panose="02040503050406030204" pitchFamily="18" charset="0"/>
                        </a:rPr>
                        <m:t>=</m:t>
                      </m:r>
                      <m:r>
                        <a:rPr lang="en-US" i="1">
                          <a:latin typeface="Cambria Math" panose="02040503050406030204" pitchFamily="18" charset="0"/>
                        </a:rPr>
                        <m:t>𝐷</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0">
                                  <a:latin typeface="Cambria Math" panose="02040503050406030204" pitchFamily="18" charset="0"/>
                                </a:rPr>
                                <m:t>𝜕</m:t>
                              </m:r>
                            </m:e>
                            <m:sup>
                              <m:r>
                                <a:rPr lang="en-US" i="0">
                                  <a:latin typeface="Cambria Math" panose="02040503050406030204" pitchFamily="18" charset="0"/>
                                </a:rPr>
                                <m:t>2</m:t>
                              </m:r>
                            </m:sup>
                          </m:sSup>
                          <m:r>
                            <a:rPr lang="en-US" i="1">
                              <a:latin typeface="Cambria Math" panose="02040503050406030204" pitchFamily="18" charset="0"/>
                            </a:rPr>
                            <m:t>𝜌</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num>
                        <m:den>
                          <m:r>
                            <a:rPr lang="en-US" i="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2</m:t>
                              </m:r>
                            </m:sup>
                          </m:sSup>
                        </m:den>
                      </m:f>
                    </m:oMath>
                  </m:oMathPara>
                </a14:m>
                <a:endParaRPr lang="en-US" dirty="0"/>
              </a:p>
            </p:txBody>
          </p:sp>
        </mc:Choice>
        <mc:Fallback xmlns="">
          <p:sp>
            <p:nvSpPr>
              <p:cNvPr id="13" name="Rectangle 12">
                <a:extLst>
                  <a:ext uri="{FF2B5EF4-FFF2-40B4-BE49-F238E27FC236}">
                    <a16:creationId xmlns:a16="http://schemas.microsoft.com/office/drawing/2014/main" id="{E0ABD46C-7E0F-3D40-82B4-B5A3BE160E90}"/>
                  </a:ext>
                </a:extLst>
              </p:cNvPr>
              <p:cNvSpPr>
                <a:spLocks noRot="1" noChangeAspect="1" noMove="1" noResize="1" noEditPoints="1" noAdjustHandles="1" noChangeArrowheads="1" noChangeShapeType="1" noTextEdit="1"/>
              </p:cNvSpPr>
              <p:nvPr/>
            </p:nvSpPr>
            <p:spPr>
              <a:xfrm>
                <a:off x="4646014" y="1068418"/>
                <a:ext cx="2379498" cy="648126"/>
              </a:xfrm>
              <a:prstGeom prst="rect">
                <a:avLst/>
              </a:prstGeom>
              <a:blipFill>
                <a:blip r:embed="rId2"/>
                <a:stretch>
                  <a:fillRect t="-70588" b="-64706"/>
                </a:stretch>
              </a:blipFill>
            </p:spPr>
            <p:txBody>
              <a:bodyPr/>
              <a:lstStyle/>
              <a:p>
                <a:r>
                  <a:rPr lang="en-US">
                    <a:noFill/>
                  </a:rPr>
                  <a:t> </a:t>
                </a:r>
              </a:p>
            </p:txBody>
          </p:sp>
        </mc:Fallback>
      </mc:AlternateContent>
      <p:sp>
        <p:nvSpPr>
          <p:cNvPr id="3" name="Rectangle 2">
            <a:extLst>
              <a:ext uri="{FF2B5EF4-FFF2-40B4-BE49-F238E27FC236}">
                <a16:creationId xmlns:a16="http://schemas.microsoft.com/office/drawing/2014/main" id="{582EF5F4-BCC9-D142-98A3-36B20C3DCB86}"/>
              </a:ext>
            </a:extLst>
          </p:cNvPr>
          <p:cNvSpPr/>
          <p:nvPr/>
        </p:nvSpPr>
        <p:spPr>
          <a:xfrm>
            <a:off x="3631473" y="2001161"/>
            <a:ext cx="4408579"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For N particles starting at x = 0 and time = 0,</a:t>
            </a:r>
            <a:r>
              <a:rPr lang="en-US" dirty="0"/>
              <a:t> </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D23197C2-A538-6549-9072-697133B98537}"/>
                  </a:ext>
                </a:extLst>
              </p:cNvPr>
              <p:cNvSpPr/>
              <p:nvPr/>
            </p:nvSpPr>
            <p:spPr>
              <a:xfrm>
                <a:off x="4504706" y="2559635"/>
                <a:ext cx="2442848" cy="6907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𝜌</m:t>
                      </m:r>
                      <m:d>
                        <m:dPr>
                          <m:ctrlPr>
                            <a:rPr lang="en-US" i="1">
                              <a:latin typeface="Cambria Math" panose="02040503050406030204" pitchFamily="18" charset="0"/>
                            </a:rPr>
                          </m:ctrlPr>
                        </m:dPr>
                        <m:e>
                          <m:r>
                            <a:rPr lang="en-US" i="1">
                              <a:latin typeface="Cambria Math" panose="02040503050406030204" pitchFamily="18" charset="0"/>
                            </a:rPr>
                            <m:t>𝑥</m:t>
                          </m:r>
                          <m:r>
                            <a:rPr lang="en-US" i="0">
                              <a:latin typeface="Cambria Math" panose="02040503050406030204" pitchFamily="18" charset="0"/>
                            </a:rPr>
                            <m:t>,</m:t>
                          </m:r>
                          <m:r>
                            <a:rPr lang="en-US" i="1">
                              <a:latin typeface="Cambria Math" panose="02040503050406030204" pitchFamily="18" charset="0"/>
                            </a:rPr>
                            <m:t>𝑡</m:t>
                          </m:r>
                        </m:e>
                      </m:d>
                      <m:r>
                        <a:rPr lang="en-US" i="0">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𝑁</m:t>
                          </m:r>
                        </m:num>
                        <m:den>
                          <m:rad>
                            <m:radPr>
                              <m:degHide m:val="on"/>
                              <m:ctrlPr>
                                <a:rPr lang="en-US" i="1">
                                  <a:latin typeface="Cambria Math" panose="02040503050406030204" pitchFamily="18" charset="0"/>
                                </a:rPr>
                              </m:ctrlPr>
                            </m:radPr>
                            <m:deg/>
                            <m:e>
                              <m:r>
                                <a:rPr lang="en-US" i="0">
                                  <a:latin typeface="Cambria Math" panose="02040503050406030204" pitchFamily="18" charset="0"/>
                                </a:rPr>
                                <m:t>4</m:t>
                              </m:r>
                              <m:r>
                                <a:rPr lang="en-US" i="1">
                                  <a:latin typeface="Cambria Math" panose="02040503050406030204" pitchFamily="18" charset="0"/>
                                </a:rPr>
                                <m:t>𝜋</m:t>
                              </m:r>
                              <m:r>
                                <a:rPr lang="en-US" i="1">
                                  <a:latin typeface="Cambria Math" panose="02040503050406030204" pitchFamily="18" charset="0"/>
                                </a:rPr>
                                <m:t>𝐷𝑡</m:t>
                              </m:r>
                            </m:e>
                          </m:rad>
                        </m:den>
                      </m:f>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0">
                              <a:latin typeface="Cambria Math" panose="02040503050406030204" pitchFamily="18" charset="0"/>
                            </a:rPr>
                            <m:t>−</m:t>
                          </m:r>
                          <m:f>
                            <m:fPr>
                              <m:ctrlPr>
                                <a:rPr lang="en-US" i="1">
                                  <a:latin typeface="Cambria Math" panose="02040503050406030204" pitchFamily="18" charset="0"/>
                                </a:rPr>
                              </m:ctrlPr>
                            </m:fPr>
                            <m:num>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0">
                                      <a:latin typeface="Cambria Math" panose="02040503050406030204" pitchFamily="18" charset="0"/>
                                    </a:rPr>
                                    <m:t>2</m:t>
                                  </m:r>
                                </m:sup>
                              </m:sSup>
                            </m:num>
                            <m:den>
                              <m:r>
                                <a:rPr lang="en-US" i="0">
                                  <a:latin typeface="Cambria Math" panose="02040503050406030204" pitchFamily="18" charset="0"/>
                                </a:rPr>
                                <m:t>4</m:t>
                              </m:r>
                              <m:r>
                                <a:rPr lang="en-US" i="1">
                                  <a:latin typeface="Cambria Math" panose="02040503050406030204" pitchFamily="18" charset="0"/>
                                </a:rPr>
                                <m:t>𝐷𝑡</m:t>
                              </m:r>
                            </m:den>
                          </m:f>
                        </m:sup>
                      </m:sSup>
                    </m:oMath>
                  </m:oMathPara>
                </a14:m>
                <a:endParaRPr lang="en-US" dirty="0"/>
              </a:p>
            </p:txBody>
          </p:sp>
        </mc:Choice>
        <mc:Fallback xmlns="">
          <p:sp>
            <p:nvSpPr>
              <p:cNvPr id="7" name="Rectangle 6">
                <a:extLst>
                  <a:ext uri="{FF2B5EF4-FFF2-40B4-BE49-F238E27FC236}">
                    <a16:creationId xmlns:a16="http://schemas.microsoft.com/office/drawing/2014/main" id="{D23197C2-A538-6549-9072-697133B98537}"/>
                  </a:ext>
                </a:extLst>
              </p:cNvPr>
              <p:cNvSpPr>
                <a:spLocks noRot="1" noChangeAspect="1" noMove="1" noResize="1" noEditPoints="1" noAdjustHandles="1" noChangeArrowheads="1" noChangeShapeType="1" noTextEdit="1"/>
              </p:cNvSpPr>
              <p:nvPr/>
            </p:nvSpPr>
            <p:spPr>
              <a:xfrm>
                <a:off x="4504706" y="2559635"/>
                <a:ext cx="2442848" cy="690767"/>
              </a:xfrm>
              <a:prstGeom prst="rect">
                <a:avLst/>
              </a:prstGeom>
              <a:blipFill>
                <a:blip r:embed="rId3"/>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A62E3D09-C059-1F40-BD10-F5F2202D9DAD}"/>
              </a:ext>
            </a:extLst>
          </p:cNvPr>
          <p:cNvSpPr txBox="1"/>
          <p:nvPr/>
        </p:nvSpPr>
        <p:spPr>
          <a:xfrm>
            <a:off x="2843332" y="3439544"/>
            <a:ext cx="6636689" cy="369332"/>
          </a:xfrm>
          <a:prstGeom prst="rect">
            <a:avLst/>
          </a:prstGeom>
          <a:noFill/>
        </p:spPr>
        <p:txBody>
          <a:bodyPr wrap="none" rtlCol="0">
            <a:spAutoFit/>
          </a:bodyPr>
          <a:lstStyle/>
          <a:p>
            <a:r>
              <a:rPr lang="en-US" dirty="0"/>
              <a:t>First moment in space is 0, second moment (variance of Gaussian) is:</a:t>
            </a: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DEE0E91A-F467-DB44-8FC0-3B8A865C2435}"/>
                  </a:ext>
                </a:extLst>
              </p:cNvPr>
              <p:cNvSpPr/>
              <p:nvPr/>
            </p:nvSpPr>
            <p:spPr>
              <a:xfrm>
                <a:off x="5243004" y="4134787"/>
                <a:ext cx="1185516" cy="369332"/>
              </a:xfrm>
              <a:prstGeom prst="rect">
                <a:avLst/>
              </a:prstGeom>
            </p:spPr>
            <p:txBody>
              <a:bodyPr wrap="none">
                <a:spAutoFit/>
              </a:bodyPr>
              <a:lstStyle/>
              <a:p>
                <a:pPr algn="ctr"/>
                <a14:m>
                  <m:oMath xmlns:m="http://schemas.openxmlformats.org/officeDocument/2006/math">
                    <m:d>
                      <m:dPr>
                        <m:begChr m:val="〈"/>
                        <m:endChr m:val="〉"/>
                        <m:ctrlPr>
                          <a:rPr lang="en-US" i="1">
                            <a:latin typeface="Cambria Math" panose="02040503050406030204" pitchFamily="18" charset="0"/>
                            <a:ea typeface="Times New Roman" panose="02020603050405020304" pitchFamily="18" charset="0"/>
                          </a:rPr>
                        </m:ctrlPr>
                      </m:dPr>
                      <m:e>
                        <m:sSup>
                          <m:sSupPr>
                            <m:ctrlPr>
                              <a:rPr lang="en-US" i="1">
                                <a:latin typeface="Cambria Math" panose="02040503050406030204" pitchFamily="18" charset="0"/>
                                <a:ea typeface="Times New Roman" panose="02020603050405020304" pitchFamily="18" charset="0"/>
                              </a:rPr>
                            </m:ctrlPr>
                          </m:sSupPr>
                          <m:e>
                            <m:r>
                              <a:rPr lang="en-US" i="1">
                                <a:latin typeface="Cambria Math" panose="02040503050406030204" pitchFamily="18" charset="0"/>
                                <a:ea typeface="Times New Roman" panose="02020603050405020304" pitchFamily="18" charset="0"/>
                              </a:rPr>
                              <m:t>𝑥</m:t>
                            </m:r>
                          </m:e>
                          <m:sup>
                            <m:r>
                              <a:rPr lang="en-US" i="1">
                                <a:latin typeface="Cambria Math" panose="02040503050406030204" pitchFamily="18" charset="0"/>
                                <a:ea typeface="Times New Roman" panose="02020603050405020304" pitchFamily="18" charset="0"/>
                              </a:rPr>
                              <m:t>2</m:t>
                            </m:r>
                          </m:sup>
                        </m:sSup>
                      </m:e>
                    </m:d>
                  </m:oMath>
                </a14:m>
                <a:r>
                  <a:rPr lang="en-US" dirty="0">
                    <a:latin typeface="Times New Roman" panose="02020603050405020304" pitchFamily="18" charset="0"/>
                    <a:ea typeface="Times New Roman" panose="02020603050405020304" pitchFamily="18" charset="0"/>
                  </a:rPr>
                  <a:t> = 2Dt</a:t>
                </a:r>
              </a:p>
            </p:txBody>
          </p:sp>
        </mc:Choice>
        <mc:Fallback xmlns="">
          <p:sp>
            <p:nvSpPr>
              <p:cNvPr id="15" name="Rectangle 14">
                <a:extLst>
                  <a:ext uri="{FF2B5EF4-FFF2-40B4-BE49-F238E27FC236}">
                    <a16:creationId xmlns:a16="http://schemas.microsoft.com/office/drawing/2014/main" id="{DEE0E91A-F467-DB44-8FC0-3B8A865C2435}"/>
                  </a:ext>
                </a:extLst>
              </p:cNvPr>
              <p:cNvSpPr>
                <a:spLocks noRot="1" noChangeAspect="1" noMove="1" noResize="1" noEditPoints="1" noAdjustHandles="1" noChangeArrowheads="1" noChangeShapeType="1" noTextEdit="1"/>
              </p:cNvSpPr>
              <p:nvPr/>
            </p:nvSpPr>
            <p:spPr>
              <a:xfrm>
                <a:off x="5243004" y="4134787"/>
                <a:ext cx="1185516" cy="369332"/>
              </a:xfrm>
              <a:prstGeom prst="rect">
                <a:avLst/>
              </a:prstGeom>
              <a:blipFill>
                <a:blip r:embed="rId4"/>
                <a:stretch>
                  <a:fillRect t="-6667" r="-3191" b="-2000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AFB2E083-57BD-394D-9578-27DC2011F2FA}"/>
              </a:ext>
            </a:extLst>
          </p:cNvPr>
          <p:cNvSpPr txBox="1"/>
          <p:nvPr/>
        </p:nvSpPr>
        <p:spPr>
          <a:xfrm>
            <a:off x="4275848" y="5074920"/>
            <a:ext cx="3119828" cy="369332"/>
          </a:xfrm>
          <a:prstGeom prst="rect">
            <a:avLst/>
          </a:prstGeom>
          <a:noFill/>
        </p:spPr>
        <p:txBody>
          <a:bodyPr wrap="none" rtlCol="0">
            <a:spAutoFit/>
          </a:bodyPr>
          <a:lstStyle/>
          <a:p>
            <a:r>
              <a:rPr lang="en-US" dirty="0"/>
              <a:t>For polymer chain &lt;R</a:t>
            </a:r>
            <a:r>
              <a:rPr lang="en-US" baseline="30000" dirty="0"/>
              <a:t>2</a:t>
            </a:r>
            <a:r>
              <a:rPr lang="en-US" dirty="0"/>
              <a:t>&gt; = l</a:t>
            </a:r>
            <a:r>
              <a:rPr lang="en-US" baseline="-25000" dirty="0"/>
              <a:t>K</a:t>
            </a:r>
            <a:r>
              <a:rPr lang="en-US" baseline="30000" dirty="0"/>
              <a:t>2</a:t>
            </a:r>
            <a:r>
              <a:rPr lang="en-US" dirty="0"/>
              <a:t> N</a:t>
            </a:r>
          </a:p>
        </p:txBody>
      </p:sp>
    </p:spTree>
    <p:extLst>
      <p:ext uri="{BB962C8B-B14F-4D97-AF65-F5344CB8AC3E}">
        <p14:creationId xmlns:p14="http://schemas.microsoft.com/office/powerpoint/2010/main" val="3711763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B2100F-5843-5F43-9118-168A22ED1FE0}"/>
              </a:ext>
            </a:extLst>
          </p:cNvPr>
          <p:cNvSpPr txBox="1"/>
          <p:nvPr/>
        </p:nvSpPr>
        <p:spPr>
          <a:xfrm>
            <a:off x="3184988" y="359596"/>
            <a:ext cx="6140848" cy="369332"/>
          </a:xfrm>
          <a:prstGeom prst="rect">
            <a:avLst/>
          </a:prstGeom>
          <a:noFill/>
        </p:spPr>
        <p:txBody>
          <a:bodyPr wrap="none" rtlCol="0">
            <a:spAutoFit/>
          </a:bodyPr>
          <a:lstStyle/>
          <a:p>
            <a:r>
              <a:rPr lang="en-US" b="1" dirty="0"/>
              <a:t>The Einstein-Stokes Equation/Fluctuation Dissipation Theorem</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FA3890B6-E659-1443-92CD-04EB3BAD9C86}"/>
                  </a:ext>
                </a:extLst>
              </p:cNvPr>
              <p:cNvSpPr/>
              <p:nvPr/>
            </p:nvSpPr>
            <p:spPr>
              <a:xfrm>
                <a:off x="400691" y="944271"/>
                <a:ext cx="11322122" cy="5258747"/>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Consider a particle in a field which sets up a gradient mitigated by thermal diffusion such as sedimentation of particles in the gravitational field.  </a:t>
                </a:r>
              </a:p>
              <a:p>
                <a:r>
                  <a:rPr lang="en-US" dirty="0">
                    <a:latin typeface="Times New Roman" panose="02020603050405020304" pitchFamily="18" charset="0"/>
                    <a:ea typeface="Times New Roman" panose="02020603050405020304" pitchFamily="18" charset="0"/>
                  </a:rPr>
                  <a:t>The velocity of the particles due to gravity is v</a:t>
                </a:r>
                <a:r>
                  <a:rPr lang="en-US" baseline="-25000" dirty="0">
                    <a:latin typeface="Times New Roman" panose="02020603050405020304" pitchFamily="18" charset="0"/>
                    <a:ea typeface="Times New Roman" panose="02020603050405020304" pitchFamily="18" charset="0"/>
                  </a:rPr>
                  <a:t>g</a:t>
                </a:r>
                <a:r>
                  <a:rPr lang="en-US" dirty="0">
                    <a:latin typeface="Times New Roman" panose="02020603050405020304" pitchFamily="18" charset="0"/>
                    <a:ea typeface="Times New Roman" panose="02020603050405020304" pitchFamily="18" charset="0"/>
                  </a:rPr>
                  <a:t> = mg/(6</a:t>
                </a:r>
                <a:r>
                  <a:rPr lang="en-US" dirty="0">
                    <a:latin typeface="Symbol" pitchFamily="2" charset="2"/>
                    <a:ea typeface="Times New Roman" panose="02020603050405020304" pitchFamily="18" charset="0"/>
                  </a:rPr>
                  <a:t>ph</a:t>
                </a:r>
                <a:r>
                  <a:rPr lang="en-US" dirty="0">
                    <a:latin typeface="Times New Roman" panose="02020603050405020304" pitchFamily="18" charset="0"/>
                    <a:ea typeface="Times New Roman" panose="02020603050405020304" pitchFamily="18" charset="0"/>
                  </a:rPr>
                  <a:t>R</a:t>
                </a:r>
                <a:r>
                  <a:rPr lang="en-US" baseline="-25000" dirty="0">
                    <a:latin typeface="Times New Roman" panose="02020603050405020304" pitchFamily="18" charset="0"/>
                    <a:ea typeface="Times New Roman" panose="02020603050405020304" pitchFamily="18" charset="0"/>
                  </a:rPr>
                  <a:t>h</a:t>
                </a:r>
                <a:r>
                  <a:rPr lang="en-US" dirty="0">
                    <a:latin typeface="Times New Roman" panose="02020603050405020304" pitchFamily="18" charset="0"/>
                    <a:ea typeface="Times New Roman" panose="02020603050405020304" pitchFamily="18" charset="0"/>
                  </a:rPr>
                  <a:t>) following Stokes Law.  For particles at x = 0 and x=h height, the density difference is governed by a Boltzmann probability function,</a:t>
                </a:r>
              </a:p>
              <a:p>
                <a:endParaRPr lang="en-US" dirty="0">
                  <a:latin typeface="Times New Roman" panose="02020603050405020304" pitchFamily="18" charset="0"/>
                  <a:ea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Times New Roman" panose="02020603050405020304" pitchFamily="18" charset="0"/>
                        </a:rPr>
                        <m:t>𝜌</m:t>
                      </m:r>
                      <m:d>
                        <m:dPr>
                          <m:ctrlPr>
                            <a:rPr lang="en-US" i="1">
                              <a:latin typeface="Cambria Math" panose="02040503050406030204" pitchFamily="18" charset="0"/>
                              <a:ea typeface="Times New Roman" panose="02020603050405020304" pitchFamily="18" charset="0"/>
                            </a:rPr>
                          </m:ctrlPr>
                        </m:dPr>
                        <m:e>
                          <m:r>
                            <a:rPr lang="en-US" i="1">
                              <a:latin typeface="Cambria Math" panose="02040503050406030204" pitchFamily="18" charset="0"/>
                              <a:ea typeface="Times New Roman" panose="02020603050405020304" pitchFamily="18" charset="0"/>
                            </a:rPr>
                            <m:t>h</m:t>
                          </m:r>
                        </m:e>
                      </m:d>
                      <m:r>
                        <a:rPr lang="en-US" i="1">
                          <a:latin typeface="Cambria Math" panose="02040503050406030204" pitchFamily="18" charset="0"/>
                          <a:ea typeface="Times New Roman" panose="02020603050405020304" pitchFamily="18" charset="0"/>
                        </a:rPr>
                        <m:t>=</m:t>
                      </m:r>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𝜌</m:t>
                          </m:r>
                        </m:e>
                        <m:sub>
                          <m:r>
                            <a:rPr lang="en-US" i="1">
                              <a:latin typeface="Cambria Math" panose="02040503050406030204" pitchFamily="18" charset="0"/>
                              <a:ea typeface="Times New Roman" panose="02020603050405020304" pitchFamily="18" charset="0"/>
                            </a:rPr>
                            <m:t>0</m:t>
                          </m:r>
                        </m:sub>
                      </m:sSub>
                      <m:sSup>
                        <m:sSupPr>
                          <m:ctrlPr>
                            <a:rPr lang="en-US" i="1">
                              <a:latin typeface="Cambria Math" panose="02040503050406030204" pitchFamily="18" charset="0"/>
                              <a:ea typeface="Times New Roman" panose="02020603050405020304" pitchFamily="18" charset="0"/>
                            </a:rPr>
                          </m:ctrlPr>
                        </m:sSupPr>
                        <m:e>
                          <m:r>
                            <a:rPr lang="en-US" i="1">
                              <a:latin typeface="Cambria Math" panose="02040503050406030204" pitchFamily="18" charset="0"/>
                              <a:ea typeface="Times New Roman" panose="02020603050405020304" pitchFamily="18" charset="0"/>
                            </a:rPr>
                            <m:t>𝑒</m:t>
                          </m:r>
                        </m:e>
                        <m:sup>
                          <m:r>
                            <a:rPr lang="en-US" i="1">
                              <a:latin typeface="Cambria Math" panose="02040503050406030204" pitchFamily="18" charset="0"/>
                              <a:ea typeface="Times New Roman" panose="02020603050405020304" pitchFamily="18" charset="0"/>
                            </a:rPr>
                            <m:t>−</m:t>
                          </m:r>
                          <m:f>
                            <m:fPr>
                              <m:ctrlPr>
                                <a:rPr lang="en-US" i="1">
                                  <a:latin typeface="Cambria Math" panose="02040503050406030204" pitchFamily="18" charset="0"/>
                                  <a:ea typeface="Times New Roman" panose="02020603050405020304" pitchFamily="18" charset="0"/>
                                </a:rPr>
                              </m:ctrlPr>
                            </m:fPr>
                            <m:num>
                              <m:r>
                                <a:rPr lang="en-US" i="1">
                                  <a:latin typeface="Cambria Math" panose="02040503050406030204" pitchFamily="18" charset="0"/>
                                  <a:ea typeface="Times New Roman" panose="02020603050405020304" pitchFamily="18" charset="0"/>
                                </a:rPr>
                                <m:t>𝑚𝑔h</m:t>
                              </m:r>
                            </m:num>
                            <m:den>
                              <m:r>
                                <a:rPr lang="en-US" i="1">
                                  <a:latin typeface="Cambria Math" panose="02040503050406030204" pitchFamily="18" charset="0"/>
                                  <a:ea typeface="Times New Roman" panose="02020603050405020304" pitchFamily="18" charset="0"/>
                                </a:rPr>
                                <m:t>𝑘𝑇</m:t>
                              </m:r>
                            </m:den>
                          </m:f>
                        </m:sup>
                      </m:sSup>
                    </m:oMath>
                  </m:oMathPara>
                </a14:m>
                <a:endParaRPr lang="en-US" dirty="0">
                  <a:latin typeface="Times New Roman" panose="02020603050405020304" pitchFamily="18" charset="0"/>
                  <a:ea typeface="Times New Roman" panose="02020603050405020304" pitchFamily="18" charset="0"/>
                </a:endParaRPr>
              </a:p>
              <a:p>
                <a:endParaRPr lang="en-US"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Fick’s law gives the flux of particles, J = -D </a:t>
                </a:r>
                <a:r>
                  <a:rPr lang="en-US" dirty="0" err="1">
                    <a:latin typeface="Times New Roman" panose="02020603050405020304" pitchFamily="18" charset="0"/>
                    <a:ea typeface="Times New Roman" panose="02020603050405020304" pitchFamily="18" charset="0"/>
                  </a:rPr>
                  <a:t>d</a:t>
                </a:r>
                <a:r>
                  <a:rPr lang="en-US" dirty="0" err="1">
                    <a:latin typeface="Symbol" pitchFamily="2" charset="2"/>
                    <a:ea typeface="Times New Roman" panose="02020603050405020304" pitchFamily="18" charset="0"/>
                  </a:rPr>
                  <a:t>r</a:t>
                </a:r>
                <a:r>
                  <a:rPr lang="en-US" dirty="0">
                    <a:latin typeface="Times New Roman" panose="02020603050405020304" pitchFamily="18" charset="0"/>
                    <a:ea typeface="Times New Roman" panose="02020603050405020304" pitchFamily="18" charset="0"/>
                  </a:rPr>
                  <a:t>/dh, and J = </a:t>
                </a:r>
                <a:r>
                  <a:rPr lang="en-US" dirty="0" err="1">
                    <a:latin typeface="Symbol" pitchFamily="2" charset="2"/>
                    <a:ea typeface="Times New Roman" panose="02020603050405020304" pitchFamily="18" charset="0"/>
                  </a:rPr>
                  <a:t>r</a:t>
                </a:r>
                <a:r>
                  <a:rPr lang="en-US" dirty="0" err="1">
                    <a:latin typeface="Times New Roman" panose="02020603050405020304" pitchFamily="18" charset="0"/>
                    <a:ea typeface="Times New Roman" panose="02020603050405020304" pitchFamily="18" charset="0"/>
                  </a:rPr>
                  <a:t>v</a:t>
                </a:r>
                <a:r>
                  <a:rPr lang="en-US" dirty="0">
                    <a:latin typeface="Times New Roman" panose="02020603050405020304" pitchFamily="18" charset="0"/>
                    <a:ea typeface="Times New Roman" panose="02020603050405020304" pitchFamily="18" charset="0"/>
                  </a:rPr>
                  <a:t>, so v = -(D/</a:t>
                </a:r>
                <a:r>
                  <a:rPr lang="en-US" dirty="0">
                    <a:latin typeface="Symbol" pitchFamily="2" charset="2"/>
                    <a:ea typeface="Times New Roman" panose="02020603050405020304" pitchFamily="18" charset="0"/>
                  </a:rPr>
                  <a:t>r)</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a:t>
                </a:r>
                <a:r>
                  <a:rPr lang="en-US" dirty="0" err="1">
                    <a:latin typeface="Symbol" pitchFamily="2" charset="2"/>
                    <a:ea typeface="Times New Roman" panose="02020603050405020304" pitchFamily="18" charset="0"/>
                  </a:rPr>
                  <a:t>r</a:t>
                </a:r>
                <a:r>
                  <a:rPr lang="en-US" dirty="0">
                    <a:latin typeface="Times New Roman" panose="02020603050405020304" pitchFamily="18" charset="0"/>
                    <a:ea typeface="Times New Roman" panose="02020603050405020304" pitchFamily="18" charset="0"/>
                  </a:rPr>
                  <a:t>/dh, and </a:t>
                </a:r>
                <a:br>
                  <a:rPr lang="en-US" dirty="0">
                    <a:latin typeface="Times New Roman" panose="02020603050405020304" pitchFamily="18" charset="0"/>
                    <a:ea typeface="Times New Roman" panose="02020603050405020304" pitchFamily="18" charset="0"/>
                  </a:rPr>
                </a:br>
                <a:r>
                  <a:rPr lang="en-US" dirty="0" err="1">
                    <a:latin typeface="Times New Roman" panose="02020603050405020304" pitchFamily="18" charset="0"/>
                    <a:ea typeface="Times New Roman" panose="02020603050405020304" pitchFamily="18" charset="0"/>
                  </a:rPr>
                  <a:t>d</a:t>
                </a:r>
                <a:r>
                  <a:rPr lang="en-US" dirty="0" err="1">
                    <a:latin typeface="Symbol" pitchFamily="2" charset="2"/>
                    <a:ea typeface="Times New Roman" panose="02020603050405020304" pitchFamily="18" charset="0"/>
                  </a:rPr>
                  <a:t>r</a:t>
                </a:r>
                <a:r>
                  <a:rPr lang="en-US" dirty="0">
                    <a:latin typeface="Times New Roman" panose="02020603050405020304" pitchFamily="18" charset="0"/>
                    <a:ea typeface="Times New Roman" panose="02020603050405020304" pitchFamily="18" charset="0"/>
                  </a:rPr>
                  <a:t>/dh = -</a:t>
                </a:r>
                <a:r>
                  <a:rPr lang="en-US" dirty="0">
                    <a:latin typeface="Symbol" pitchFamily="2" charset="2"/>
                    <a:ea typeface="Times New Roman" panose="02020603050405020304" pitchFamily="18" charset="0"/>
                  </a:rPr>
                  <a:t>r</a:t>
                </a:r>
                <a:r>
                  <a:rPr lang="en-US" baseline="-25000" dirty="0">
                    <a:latin typeface="Times New Roman" panose="02020603050405020304" pitchFamily="18" charset="0"/>
                    <a:ea typeface="Times New Roman" panose="02020603050405020304" pitchFamily="18" charset="0"/>
                  </a:rPr>
                  <a:t>0</a:t>
                </a:r>
                <a:r>
                  <a:rPr lang="en-US" dirty="0">
                    <a:latin typeface="Times New Roman" panose="02020603050405020304" pitchFamily="18" charset="0"/>
                    <a:ea typeface="Times New Roman" panose="02020603050405020304" pitchFamily="18" charset="0"/>
                  </a:rPr>
                  <a:t>mg/(</a:t>
                </a:r>
                <a:r>
                  <a:rPr lang="en-US" dirty="0" err="1">
                    <a:latin typeface="Times New Roman" panose="02020603050405020304" pitchFamily="18" charset="0"/>
                    <a:ea typeface="Times New Roman" panose="02020603050405020304" pitchFamily="18" charset="0"/>
                  </a:rPr>
                  <a:t>kT</a:t>
                </a:r>
                <a:r>
                  <a:rPr lang="en-US" dirty="0">
                    <a:latin typeface="Times New Roman" panose="02020603050405020304" pitchFamily="18" charset="0"/>
                    <a:ea typeface="Times New Roman" panose="02020603050405020304" pitchFamily="18" charset="0"/>
                  </a:rPr>
                  <a:t>) e</a:t>
                </a:r>
                <a:r>
                  <a:rPr lang="en-US" baseline="30000" dirty="0">
                    <a:latin typeface="Times New Roman" panose="02020603050405020304" pitchFamily="18" charset="0"/>
                    <a:ea typeface="Times New Roman" panose="02020603050405020304" pitchFamily="18" charset="0"/>
                  </a:rPr>
                  <a:t>-</a:t>
                </a:r>
                <a:r>
                  <a:rPr lang="en-US" baseline="30000" dirty="0" err="1">
                    <a:latin typeface="Times New Roman" panose="02020603050405020304" pitchFamily="18" charset="0"/>
                    <a:ea typeface="Times New Roman" panose="02020603050405020304" pitchFamily="18" charset="0"/>
                  </a:rPr>
                  <a:t>mgh</a:t>
                </a:r>
                <a:r>
                  <a:rPr lang="en-US" baseline="30000" dirty="0">
                    <a:latin typeface="Times New Roman" panose="02020603050405020304" pitchFamily="18" charset="0"/>
                    <a:ea typeface="Times New Roman" panose="02020603050405020304" pitchFamily="18" charset="0"/>
                  </a:rPr>
                  <a:t>/</a:t>
                </a:r>
                <a:r>
                  <a:rPr lang="en-US" baseline="30000" dirty="0" err="1">
                    <a:latin typeface="Times New Roman" panose="02020603050405020304" pitchFamily="18" charset="0"/>
                    <a:ea typeface="Times New Roman" panose="02020603050405020304" pitchFamily="18" charset="0"/>
                  </a:rPr>
                  <a:t>kT</a:t>
                </a:r>
                <a:r>
                  <a:rPr lang="en-US" dirty="0">
                    <a:latin typeface="Times New Roman" panose="02020603050405020304" pitchFamily="18" charset="0"/>
                    <a:ea typeface="Times New Roman" panose="02020603050405020304" pitchFamily="18" charset="0"/>
                  </a:rPr>
                  <a:t> = -</a:t>
                </a:r>
                <a:r>
                  <a:rPr lang="en-US" dirty="0" err="1">
                    <a:latin typeface="Symbol" pitchFamily="2" charset="2"/>
                    <a:ea typeface="Times New Roman" panose="02020603050405020304" pitchFamily="18" charset="0"/>
                  </a:rPr>
                  <a:t>r</a:t>
                </a:r>
                <a:r>
                  <a:rPr lang="en-US" dirty="0" err="1">
                    <a:latin typeface="Times New Roman" panose="02020603050405020304" pitchFamily="18" charset="0"/>
                    <a:ea typeface="Times New Roman" panose="02020603050405020304" pitchFamily="18" charset="0"/>
                  </a:rPr>
                  <a:t>mg</a:t>
                </a:r>
                <a:r>
                  <a:rPr lang="en-US" dirty="0">
                    <a:latin typeface="Times New Roman" panose="02020603050405020304" pitchFamily="18" charset="0"/>
                    <a:ea typeface="Times New Roman" panose="02020603050405020304" pitchFamily="18" charset="0"/>
                  </a:rPr>
                  <a:t>/(</a:t>
                </a:r>
                <a:r>
                  <a:rPr lang="en-US" dirty="0" err="1">
                    <a:latin typeface="Times New Roman" panose="02020603050405020304" pitchFamily="18" charset="0"/>
                    <a:ea typeface="Times New Roman" panose="02020603050405020304" pitchFamily="18" charset="0"/>
                  </a:rPr>
                  <a:t>kT</a:t>
                </a:r>
                <a:r>
                  <a:rPr lang="en-US" dirty="0">
                    <a:latin typeface="Times New Roman" panose="02020603050405020304" pitchFamily="18" charset="0"/>
                    <a:ea typeface="Times New Roman" panose="02020603050405020304" pitchFamily="18" charset="0"/>
                  </a:rPr>
                  <a:t>).  Then, v = Dmg/(</a:t>
                </a:r>
                <a:r>
                  <a:rPr lang="en-US" dirty="0" err="1">
                    <a:latin typeface="Times New Roman" panose="02020603050405020304" pitchFamily="18" charset="0"/>
                    <a:ea typeface="Times New Roman" panose="02020603050405020304" pitchFamily="18" charset="0"/>
                  </a:rPr>
                  <a:t>kT</a:t>
                </a:r>
                <a:r>
                  <a:rPr lang="en-US" dirty="0">
                    <a:latin typeface="Times New Roman" panose="02020603050405020304" pitchFamily="18" charset="0"/>
                    <a:ea typeface="Times New Roman" panose="02020603050405020304" pitchFamily="18" charset="0"/>
                  </a:rPr>
                  <a:t>).  At equilibrium this speed equals the gravitational speed, v</a:t>
                </a:r>
                <a:r>
                  <a:rPr lang="en-US" baseline="-25000" dirty="0">
                    <a:latin typeface="Times New Roman" panose="02020603050405020304" pitchFamily="18" charset="0"/>
                    <a:ea typeface="Times New Roman" panose="02020603050405020304" pitchFamily="18" charset="0"/>
                  </a:rPr>
                  <a:t>g</a:t>
                </a:r>
                <a:r>
                  <a:rPr lang="en-US" dirty="0">
                    <a:latin typeface="Times New Roman" panose="02020603050405020304" pitchFamily="18" charset="0"/>
                    <a:ea typeface="Times New Roman" panose="02020603050405020304" pitchFamily="18" charset="0"/>
                  </a:rPr>
                  <a:t> = mg/(6</a:t>
                </a:r>
                <a:r>
                  <a:rPr lang="en-US" dirty="0">
                    <a:latin typeface="Symbol" pitchFamily="2" charset="2"/>
                    <a:ea typeface="Times New Roman" panose="02020603050405020304" pitchFamily="18" charset="0"/>
                  </a:rPr>
                  <a:t>ph</a:t>
                </a:r>
                <a:r>
                  <a:rPr lang="en-US" dirty="0">
                    <a:latin typeface="Times New Roman" panose="02020603050405020304" pitchFamily="18" charset="0"/>
                    <a:ea typeface="Times New Roman" panose="02020603050405020304" pitchFamily="18" charset="0"/>
                  </a:rPr>
                  <a:t>R</a:t>
                </a:r>
                <a:r>
                  <a:rPr lang="en-US" baseline="-25000" dirty="0">
                    <a:latin typeface="Times New Roman" panose="02020603050405020304" pitchFamily="18" charset="0"/>
                    <a:ea typeface="Times New Roman" panose="02020603050405020304" pitchFamily="18" charset="0"/>
                  </a:rPr>
                  <a:t>h</a:t>
                </a:r>
                <a:r>
                  <a:rPr lang="en-US" dirty="0">
                    <a:latin typeface="Times New Roman" panose="02020603050405020304" pitchFamily="18" charset="0"/>
                    <a:ea typeface="Times New Roman" panose="02020603050405020304" pitchFamily="18" charset="0"/>
                  </a:rPr>
                  <a:t>).  Equating the two removes the details of the field, making a universal expression for any particle in any field, the Stokes-Einstein equation based on the Fluctuation Dissipation Theorem.  (This was done in 1-d, the same applies in 3d.)</a:t>
                </a:r>
              </a:p>
              <a:p>
                <a:endParaRPr lang="en-US" dirty="0">
                  <a:latin typeface="Times New Roman" panose="02020603050405020304" pitchFamily="18" charset="0"/>
                  <a:ea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ea typeface="Times New Roman" panose="02020603050405020304" pitchFamily="18" charset="0"/>
                            </a:rPr>
                          </m:ctrlPr>
                        </m:fPr>
                        <m:num>
                          <m:d>
                            <m:dPr>
                              <m:begChr m:val="〈"/>
                              <m:endChr m:val="〉"/>
                              <m:ctrlPr>
                                <a:rPr lang="en-US" i="1">
                                  <a:latin typeface="Cambria Math" panose="02040503050406030204" pitchFamily="18" charset="0"/>
                                  <a:ea typeface="Times New Roman" panose="02020603050405020304" pitchFamily="18" charset="0"/>
                                </a:rPr>
                              </m:ctrlPr>
                            </m:dPr>
                            <m:e>
                              <m:sSup>
                                <m:sSupPr>
                                  <m:ctrlPr>
                                    <a:rPr lang="en-US" i="1">
                                      <a:latin typeface="Cambria Math" panose="02040503050406030204" pitchFamily="18" charset="0"/>
                                      <a:ea typeface="Times New Roman" panose="02020603050405020304" pitchFamily="18" charset="0"/>
                                    </a:rPr>
                                  </m:ctrlPr>
                                </m:sSupPr>
                                <m:e>
                                  <m:r>
                                    <a:rPr lang="en-US" i="1">
                                      <a:latin typeface="Cambria Math" panose="02040503050406030204" pitchFamily="18" charset="0"/>
                                      <a:ea typeface="Times New Roman" panose="02020603050405020304" pitchFamily="18" charset="0"/>
                                    </a:rPr>
                                    <m:t>𝑥</m:t>
                                  </m:r>
                                </m:e>
                                <m:sup>
                                  <m:r>
                                    <a:rPr lang="en-US" i="1">
                                      <a:latin typeface="Cambria Math" panose="02040503050406030204" pitchFamily="18" charset="0"/>
                                      <a:ea typeface="Times New Roman" panose="02020603050405020304" pitchFamily="18" charset="0"/>
                                    </a:rPr>
                                    <m:t>2</m:t>
                                  </m:r>
                                </m:sup>
                              </m:sSup>
                            </m:e>
                          </m:d>
                        </m:num>
                        <m:den>
                          <m:r>
                            <a:rPr lang="en-US" i="1">
                              <a:latin typeface="Cambria Math" panose="02040503050406030204" pitchFamily="18" charset="0"/>
                              <a:ea typeface="Times New Roman" panose="02020603050405020304" pitchFamily="18" charset="0"/>
                            </a:rPr>
                            <m:t>2</m:t>
                          </m:r>
                          <m:r>
                            <a:rPr lang="en-US" i="1">
                              <a:latin typeface="Cambria Math" panose="02040503050406030204" pitchFamily="18" charset="0"/>
                              <a:ea typeface="Times New Roman" panose="02020603050405020304" pitchFamily="18" charset="0"/>
                            </a:rPr>
                            <m:t>𝑡</m:t>
                          </m:r>
                        </m:den>
                      </m:f>
                      <m:r>
                        <a:rPr lang="en-US" i="1">
                          <a:latin typeface="Cambria Math" panose="02040503050406030204" pitchFamily="18" charset="0"/>
                          <a:ea typeface="Times New Roman" panose="02020603050405020304" pitchFamily="18" charset="0"/>
                        </a:rPr>
                        <m:t>=</m:t>
                      </m:r>
                      <m:r>
                        <a:rPr lang="en-US" i="1">
                          <a:latin typeface="Cambria Math" panose="02040503050406030204" pitchFamily="18" charset="0"/>
                          <a:ea typeface="Times New Roman" panose="02020603050405020304" pitchFamily="18" charset="0"/>
                        </a:rPr>
                        <m:t>𝐷</m:t>
                      </m:r>
                      <m:r>
                        <a:rPr lang="en-US" i="1">
                          <a:latin typeface="Cambria Math" panose="02040503050406030204" pitchFamily="18" charset="0"/>
                          <a:ea typeface="Times New Roman" panose="02020603050405020304" pitchFamily="18" charset="0"/>
                        </a:rPr>
                        <m:t>=</m:t>
                      </m:r>
                      <m:f>
                        <m:fPr>
                          <m:ctrlPr>
                            <a:rPr lang="en-US" i="1">
                              <a:latin typeface="Cambria Math" panose="02040503050406030204" pitchFamily="18" charset="0"/>
                              <a:ea typeface="Times New Roman" panose="02020603050405020304" pitchFamily="18" charset="0"/>
                            </a:rPr>
                          </m:ctrlPr>
                        </m:fPr>
                        <m:num>
                          <m:r>
                            <a:rPr lang="en-US" i="1">
                              <a:latin typeface="Cambria Math" panose="02040503050406030204" pitchFamily="18" charset="0"/>
                              <a:ea typeface="Times New Roman" panose="02020603050405020304" pitchFamily="18" charset="0"/>
                            </a:rPr>
                            <m:t>𝑘𝑇</m:t>
                          </m:r>
                        </m:num>
                        <m:den>
                          <m:r>
                            <a:rPr lang="en-US" i="1">
                              <a:latin typeface="Cambria Math" panose="02040503050406030204" pitchFamily="18" charset="0"/>
                              <a:ea typeface="Times New Roman" panose="02020603050405020304" pitchFamily="18" charset="0"/>
                            </a:rPr>
                            <m:t>6</m:t>
                          </m:r>
                          <m:r>
                            <a:rPr lang="en-US" i="1">
                              <a:latin typeface="Cambria Math" panose="02040503050406030204" pitchFamily="18" charset="0"/>
                              <a:ea typeface="Times New Roman" panose="02020603050405020304" pitchFamily="18" charset="0"/>
                            </a:rPr>
                            <m:t>𝜋𝜂</m:t>
                          </m:r>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𝑅</m:t>
                              </m:r>
                            </m:e>
                            <m:sub>
                              <m:r>
                                <a:rPr lang="en-US" i="1">
                                  <a:latin typeface="Cambria Math" panose="02040503050406030204" pitchFamily="18" charset="0"/>
                                  <a:ea typeface="Times New Roman" panose="02020603050405020304" pitchFamily="18" charset="0"/>
                                </a:rPr>
                                <m:t>h</m:t>
                              </m:r>
                            </m:sub>
                          </m:sSub>
                        </m:den>
                      </m:f>
                      <m:r>
                        <a:rPr lang="en-US" i="1">
                          <a:latin typeface="Cambria Math" panose="02040503050406030204" pitchFamily="18" charset="0"/>
                          <a:ea typeface="Times New Roman" panose="02020603050405020304" pitchFamily="18" charset="0"/>
                        </a:rPr>
                        <m:t>=</m:t>
                      </m:r>
                      <m:f>
                        <m:fPr>
                          <m:ctrlPr>
                            <a:rPr lang="en-US" i="1">
                              <a:latin typeface="Cambria Math" panose="02040503050406030204" pitchFamily="18" charset="0"/>
                              <a:ea typeface="Times New Roman" panose="02020603050405020304" pitchFamily="18" charset="0"/>
                            </a:rPr>
                          </m:ctrlPr>
                        </m:fPr>
                        <m:num>
                          <m:r>
                            <a:rPr lang="en-US" i="1">
                              <a:latin typeface="Cambria Math" panose="02040503050406030204" pitchFamily="18" charset="0"/>
                              <a:ea typeface="Times New Roman" panose="02020603050405020304" pitchFamily="18" charset="0"/>
                            </a:rPr>
                            <m:t>𝑅𝑇</m:t>
                          </m:r>
                        </m:num>
                        <m:den>
                          <m:r>
                            <a:rPr lang="en-US" i="1">
                              <a:latin typeface="Cambria Math" panose="02040503050406030204" pitchFamily="18" charset="0"/>
                              <a:ea typeface="Times New Roman" panose="02020603050405020304" pitchFamily="18" charset="0"/>
                            </a:rPr>
                            <m:t>6</m:t>
                          </m:r>
                          <m:r>
                            <a:rPr lang="en-US" i="1">
                              <a:latin typeface="Cambria Math" panose="02040503050406030204" pitchFamily="18" charset="0"/>
                              <a:ea typeface="Times New Roman" panose="02020603050405020304" pitchFamily="18" charset="0"/>
                            </a:rPr>
                            <m:t>𝜋𝜂</m:t>
                          </m:r>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𝑅</m:t>
                              </m:r>
                            </m:e>
                            <m:sub>
                              <m:r>
                                <a:rPr lang="en-US" i="1">
                                  <a:latin typeface="Cambria Math" panose="02040503050406030204" pitchFamily="18" charset="0"/>
                                  <a:ea typeface="Times New Roman" panose="02020603050405020304" pitchFamily="18" charset="0"/>
                                </a:rPr>
                                <m:t>h</m:t>
                              </m:r>
                            </m:sub>
                          </m:sSub>
                          <m:sSub>
                            <m:sSubPr>
                              <m:ctrlPr>
                                <a:rPr lang="en-US" i="1">
                                  <a:latin typeface="Cambria Math" panose="02040503050406030204" pitchFamily="18" charset="0"/>
                                  <a:ea typeface="Times New Roman" panose="02020603050405020304" pitchFamily="18" charset="0"/>
                                </a:rPr>
                              </m:ctrlPr>
                            </m:sSubPr>
                            <m:e>
                              <m:r>
                                <a:rPr lang="en-US" i="1">
                                  <a:latin typeface="Cambria Math" panose="02040503050406030204" pitchFamily="18" charset="0"/>
                                  <a:ea typeface="Times New Roman" panose="02020603050405020304" pitchFamily="18" charset="0"/>
                                </a:rPr>
                                <m:t>𝑁</m:t>
                              </m:r>
                            </m:e>
                            <m:sub>
                              <m:r>
                                <a:rPr lang="en-US" i="1">
                                  <a:latin typeface="Cambria Math" panose="02040503050406030204" pitchFamily="18" charset="0"/>
                                  <a:ea typeface="Times New Roman" panose="02020603050405020304" pitchFamily="18" charset="0"/>
                                </a:rPr>
                                <m:t>𝐴</m:t>
                              </m:r>
                            </m:sub>
                          </m:sSub>
                        </m:den>
                      </m:f>
                    </m:oMath>
                  </m:oMathPara>
                </a14:m>
                <a:endParaRPr lang="en-US" dirty="0">
                  <a:latin typeface="Times New Roman" panose="02020603050405020304" pitchFamily="18" charset="0"/>
                  <a:ea typeface="Times New Roman" panose="02020603050405020304" pitchFamily="18" charset="0"/>
                </a:endParaRPr>
              </a:p>
              <a:p>
                <a:endParaRPr lang="en-US"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The latter expression was used to determine </a:t>
                </a:r>
                <a:r>
                  <a:rPr lang="en-US" dirty="0" err="1">
                    <a:latin typeface="Times New Roman" panose="02020603050405020304" pitchFamily="18" charset="0"/>
                    <a:ea typeface="Times New Roman" panose="02020603050405020304" pitchFamily="18" charset="0"/>
                  </a:rPr>
                  <a:t>Avagadro’s</a:t>
                </a:r>
                <a:r>
                  <a:rPr lang="en-US" dirty="0">
                    <a:latin typeface="Times New Roman" panose="02020603050405020304" pitchFamily="18" charset="0"/>
                    <a:ea typeface="Times New Roman" panose="02020603050405020304" pitchFamily="18" charset="0"/>
                  </a:rPr>
                  <a:t> number from colloidal particles that could be counted.  N</a:t>
                </a:r>
                <a:r>
                  <a:rPr lang="en-US" baseline="-25000" dirty="0">
                    <a:latin typeface="Times New Roman" panose="02020603050405020304" pitchFamily="18" charset="0"/>
                    <a:ea typeface="Times New Roman" panose="02020603050405020304" pitchFamily="18" charset="0"/>
                  </a:rPr>
                  <a:t>A</a:t>
                </a:r>
                <a:r>
                  <a:rPr lang="en-US" dirty="0">
                    <a:latin typeface="Times New Roman" panose="02020603050405020304" pitchFamily="18" charset="0"/>
                    <a:ea typeface="Times New Roman" panose="02020603050405020304" pitchFamily="18" charset="0"/>
                  </a:rPr>
                  <a:t> was then applied to molecular species to determine, for the first time, the molecular weight.</a:t>
                </a:r>
              </a:p>
            </p:txBody>
          </p:sp>
        </mc:Choice>
        <mc:Fallback xmlns="">
          <p:sp>
            <p:nvSpPr>
              <p:cNvPr id="6" name="Rectangle 5">
                <a:extLst>
                  <a:ext uri="{FF2B5EF4-FFF2-40B4-BE49-F238E27FC236}">
                    <a16:creationId xmlns:a16="http://schemas.microsoft.com/office/drawing/2014/main" id="{FA3890B6-E659-1443-92CD-04EB3BAD9C86}"/>
                  </a:ext>
                </a:extLst>
              </p:cNvPr>
              <p:cNvSpPr>
                <a:spLocks noRot="1" noChangeAspect="1" noMove="1" noResize="1" noEditPoints="1" noAdjustHandles="1" noChangeArrowheads="1" noChangeShapeType="1" noTextEdit="1"/>
              </p:cNvSpPr>
              <p:nvPr/>
            </p:nvSpPr>
            <p:spPr>
              <a:xfrm>
                <a:off x="400691" y="944271"/>
                <a:ext cx="11322122" cy="5258747"/>
              </a:xfrm>
              <a:prstGeom prst="rect">
                <a:avLst/>
              </a:prstGeom>
              <a:blipFill>
                <a:blip r:embed="rId2"/>
                <a:stretch>
                  <a:fillRect l="-448" t="-482" r="-784" b="-964"/>
                </a:stretch>
              </a:blipFill>
            </p:spPr>
            <p:txBody>
              <a:bodyPr/>
              <a:lstStyle/>
              <a:p>
                <a:r>
                  <a:rPr lang="en-US">
                    <a:noFill/>
                  </a:rPr>
                  <a:t> </a:t>
                </a:r>
              </a:p>
            </p:txBody>
          </p:sp>
        </mc:Fallback>
      </mc:AlternateContent>
    </p:spTree>
    <p:extLst>
      <p:ext uri="{BB962C8B-B14F-4D97-AF65-F5344CB8AC3E}">
        <p14:creationId xmlns:p14="http://schemas.microsoft.com/office/powerpoint/2010/main" val="1081517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6158D205-11CC-D942-B72E-E1E7FB628EDF}"/>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42A17036-5011-4F4C-B1C7-5345696F9E4B}" type="slidenum">
              <a:rPr lang="en-US" altLang="en-US" sz="773">
                <a:solidFill>
                  <a:schemeClr val="tx1"/>
                </a:solidFill>
                <a:ea typeface="ＭＳ Ｐゴシック" panose="020B0600070205080204" pitchFamily="34" charset="-128"/>
              </a:rPr>
              <a:pPr eaLnBrk="1" hangingPunct="1"/>
              <a:t>3</a:t>
            </a:fld>
            <a:endParaRPr lang="en-US" altLang="en-US" sz="773">
              <a:solidFill>
                <a:schemeClr val="tx1"/>
              </a:solidFill>
              <a:ea typeface="ＭＳ Ｐゴシック" panose="020B0600070205080204" pitchFamily="34" charset="-128"/>
            </a:endParaRPr>
          </a:p>
        </p:txBody>
      </p:sp>
      <p:sp>
        <p:nvSpPr>
          <p:cNvPr id="529411" name="Rectangle 3">
            <a:extLst>
              <a:ext uri="{FF2B5EF4-FFF2-40B4-BE49-F238E27FC236}">
                <a16:creationId xmlns:a16="http://schemas.microsoft.com/office/drawing/2014/main" id="{1071F67B-F596-A74F-97E5-9A075B23B68E}"/>
              </a:ext>
            </a:extLst>
          </p:cNvPr>
          <p:cNvSpPr>
            <a:spLocks noChangeArrowheads="1"/>
          </p:cNvSpPr>
          <p:nvPr/>
        </p:nvSpPr>
        <p:spPr bwMode="auto">
          <a:xfrm>
            <a:off x="3738563" y="6536531"/>
            <a:ext cx="4572000"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http://www.eng.uc.edu/~gbeaucag/Classes/IntrotoPolySci/PolymerChemicalStructure.html</a:t>
            </a:r>
          </a:p>
        </p:txBody>
      </p:sp>
      <p:pic>
        <p:nvPicPr>
          <p:cNvPr id="529412" name="Picture 4">
            <a:extLst>
              <a:ext uri="{FF2B5EF4-FFF2-40B4-BE49-F238E27FC236}">
                <a16:creationId xmlns:a16="http://schemas.microsoft.com/office/drawing/2014/main" id="{39390A6D-CC2D-D144-A055-114DCF814D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552" y="24096"/>
            <a:ext cx="3736305" cy="546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9413" name="Picture 7">
            <a:extLst>
              <a:ext uri="{FF2B5EF4-FFF2-40B4-BE49-F238E27FC236}">
                <a16:creationId xmlns:a16="http://schemas.microsoft.com/office/drawing/2014/main" id="{C6C29CD4-6C0F-2440-9B2D-C687655BD6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57822">
            <a:off x="7185911" y="113782"/>
            <a:ext cx="4879582" cy="5625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9414" name="Picture 8">
            <a:extLst>
              <a:ext uri="{FF2B5EF4-FFF2-40B4-BE49-F238E27FC236}">
                <a16:creationId xmlns:a16="http://schemas.microsoft.com/office/drawing/2014/main" id="{B7FF77E9-AD56-B64B-B148-90DC2D4F2AF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06453" y="4125515"/>
            <a:ext cx="3696891" cy="2483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a:extLst>
              <a:ext uri="{FF2B5EF4-FFF2-40B4-BE49-F238E27FC236}">
                <a16:creationId xmlns:a16="http://schemas.microsoft.com/office/drawing/2014/main" id="{17CEDAA4-8123-A14F-B210-423D495DCF24}"/>
              </a:ext>
            </a:extLst>
          </p:cNvPr>
          <p:cNvSpPr>
            <a:spLocks/>
          </p:cNvSpPr>
          <p:nvPr/>
        </p:nvSpPr>
        <p:spPr bwMode="auto">
          <a:xfrm>
            <a:off x="4970860" y="196174"/>
            <a:ext cx="1365117"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250" b="1" dirty="0">
                <a:solidFill>
                  <a:schemeClr val="tx1"/>
                </a:solidFill>
                <a:ea typeface="ＭＳ Ｐゴシック" panose="020B0600070205080204" pitchFamily="34" charset="-128"/>
              </a:rPr>
              <a:t>Polymers</a:t>
            </a:r>
          </a:p>
        </p:txBody>
      </p:sp>
    </p:spTree>
    <p:extLst>
      <p:ext uri="{BB962C8B-B14F-4D97-AF65-F5344CB8AC3E}">
        <p14:creationId xmlns:p14="http://schemas.microsoft.com/office/powerpoint/2010/main" val="23107369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0B2100F-5843-5F43-9118-168A22ED1FE0}"/>
              </a:ext>
            </a:extLst>
          </p:cNvPr>
          <p:cNvSpPr txBox="1"/>
          <p:nvPr/>
        </p:nvSpPr>
        <p:spPr>
          <a:xfrm>
            <a:off x="3184988" y="359596"/>
            <a:ext cx="6140848" cy="369332"/>
          </a:xfrm>
          <a:prstGeom prst="rect">
            <a:avLst/>
          </a:prstGeom>
          <a:noFill/>
        </p:spPr>
        <p:txBody>
          <a:bodyPr wrap="none" rtlCol="0">
            <a:spAutoFit/>
          </a:bodyPr>
          <a:lstStyle/>
          <a:p>
            <a:r>
              <a:rPr lang="en-US" b="1" dirty="0"/>
              <a:t>The Einstein-Stokes Equation/Fluctuation Dissipation Theorem</a:t>
            </a:r>
          </a:p>
        </p:txBody>
      </p:sp>
      <p:sp>
        <p:nvSpPr>
          <p:cNvPr id="6" name="Rectangle 5">
            <a:extLst>
              <a:ext uri="{FF2B5EF4-FFF2-40B4-BE49-F238E27FC236}">
                <a16:creationId xmlns:a16="http://schemas.microsoft.com/office/drawing/2014/main" id="{FA3890B6-E659-1443-92CD-04EB3BAD9C86}"/>
              </a:ext>
            </a:extLst>
          </p:cNvPr>
          <p:cNvSpPr/>
          <p:nvPr/>
        </p:nvSpPr>
        <p:spPr>
          <a:xfrm>
            <a:off x="3046786" y="2295641"/>
            <a:ext cx="7440491" cy="1754326"/>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For a particle in a field the velocity can be calculated from Fick’s First Law </a:t>
            </a:r>
          </a:p>
          <a:p>
            <a:r>
              <a:rPr lang="en-US" dirty="0">
                <a:latin typeface="Times New Roman" panose="02020603050405020304" pitchFamily="18" charset="0"/>
                <a:ea typeface="Times New Roman" panose="02020603050405020304" pitchFamily="18" charset="0"/>
              </a:rPr>
              <a:t>or from a balance of acceleration and drag forces</a:t>
            </a:r>
          </a:p>
          <a:p>
            <a:endParaRPr lang="en-US" dirty="0">
              <a:latin typeface="Times New Roman" panose="02020603050405020304" pitchFamily="18" charset="0"/>
              <a:ea typeface="Times New Roman" panose="02020603050405020304" pitchFamily="18" charset="0"/>
            </a:endParaRPr>
          </a:p>
          <a:p>
            <a:r>
              <a:rPr lang="en-US" i="1" dirty="0">
                <a:latin typeface="Times New Roman" panose="02020603050405020304" pitchFamily="18" charset="0"/>
                <a:ea typeface="Times New Roman" panose="02020603050405020304" pitchFamily="18" charset="0"/>
              </a:rPr>
              <a:t>v</a:t>
            </a:r>
            <a:r>
              <a:rPr lang="en-US" baseline="-25000" dirty="0">
                <a:latin typeface="Times New Roman" panose="02020603050405020304" pitchFamily="18" charset="0"/>
                <a:ea typeface="Times New Roman" panose="02020603050405020304" pitchFamily="18" charset="0"/>
              </a:rPr>
              <a:t>g</a:t>
            </a:r>
            <a:r>
              <a:rPr lang="en-US" dirty="0">
                <a:latin typeface="Times New Roman" panose="02020603050405020304" pitchFamily="18" charset="0"/>
                <a:ea typeface="Times New Roman" panose="02020603050405020304" pitchFamily="18" charset="0"/>
              </a:rPr>
              <a:t> = </a:t>
            </a:r>
            <a:r>
              <a:rPr lang="en-US" i="1" dirty="0">
                <a:latin typeface="Times New Roman" panose="02020603050405020304" pitchFamily="18" charset="0"/>
                <a:ea typeface="Times New Roman" panose="02020603050405020304" pitchFamily="18" charset="0"/>
              </a:rPr>
              <a:t>mg</a:t>
            </a:r>
            <a:r>
              <a:rPr lang="en-US" dirty="0">
                <a:latin typeface="Times New Roman" panose="02020603050405020304" pitchFamily="18" charset="0"/>
                <a:ea typeface="Times New Roman" panose="02020603050405020304" pitchFamily="18" charset="0"/>
              </a:rPr>
              <a:t>/6</a:t>
            </a:r>
            <a:r>
              <a:rPr lang="en-US" dirty="0">
                <a:latin typeface="Symbol" pitchFamily="2" charset="2"/>
                <a:ea typeface="Times New Roman" panose="02020603050405020304" pitchFamily="18" charset="0"/>
              </a:rPr>
              <a:t>p</a:t>
            </a:r>
            <a:r>
              <a:rPr lang="en-US" i="1" dirty="0">
                <a:latin typeface="Times New Roman" panose="02020603050405020304" pitchFamily="18" charset="0"/>
                <a:ea typeface="Times New Roman" panose="02020603050405020304" pitchFamily="18" charset="0"/>
              </a:rPr>
              <a:t>R</a:t>
            </a:r>
            <a:r>
              <a:rPr lang="en-US" baseline="-25000" dirty="0">
                <a:latin typeface="Times New Roman" panose="02020603050405020304" pitchFamily="18" charset="0"/>
                <a:ea typeface="Times New Roman" panose="02020603050405020304" pitchFamily="18" charset="0"/>
              </a:rPr>
              <a:t>h</a:t>
            </a:r>
            <a:r>
              <a:rPr lang="en-US" i="1" dirty="0">
                <a:latin typeface="Symbol" pitchFamily="2" charset="2"/>
                <a:ea typeface="Times New Roman" panose="02020603050405020304" pitchFamily="18" charset="0"/>
              </a:rPr>
              <a:t>h</a:t>
            </a:r>
            <a:r>
              <a:rPr lang="en-US" dirty="0">
                <a:latin typeface="Times New Roman" panose="02020603050405020304" pitchFamily="18" charset="0"/>
                <a:ea typeface="Times New Roman" panose="02020603050405020304" pitchFamily="18" charset="0"/>
              </a:rPr>
              <a:t> = -</a:t>
            </a:r>
            <a:r>
              <a:rPr lang="en-US" i="1" dirty="0">
                <a:latin typeface="Times New Roman" panose="02020603050405020304" pitchFamily="18" charset="0"/>
                <a:ea typeface="Times New Roman" panose="02020603050405020304" pitchFamily="18" charset="0"/>
              </a:rPr>
              <a:t>D</a:t>
            </a:r>
            <a:r>
              <a:rPr lang="en-US" dirty="0">
                <a:latin typeface="Times New Roman" panose="02020603050405020304" pitchFamily="18" charset="0"/>
                <a:ea typeface="Times New Roman" panose="02020603050405020304" pitchFamily="18" charset="0"/>
              </a:rPr>
              <a:t>/</a:t>
            </a:r>
            <a:r>
              <a:rPr lang="en-US" i="1" dirty="0">
                <a:latin typeface="Symbol" pitchFamily="2" charset="2"/>
                <a:ea typeface="Times New Roman" panose="02020603050405020304" pitchFamily="18" charset="0"/>
              </a:rPr>
              <a:t>r</a:t>
            </a:r>
            <a:r>
              <a:rPr lang="en-US" dirty="0">
                <a:latin typeface="Times New Roman" panose="02020603050405020304" pitchFamily="18" charset="0"/>
                <a:ea typeface="Times New Roman" panose="02020603050405020304" pitchFamily="18" charset="0"/>
              </a:rPr>
              <a:t> </a:t>
            </a:r>
            <a:r>
              <a:rPr lang="en-US" dirty="0" err="1">
                <a:latin typeface="Times New Roman" panose="02020603050405020304" pitchFamily="18" charset="0"/>
                <a:ea typeface="Times New Roman" panose="02020603050405020304" pitchFamily="18" charset="0"/>
              </a:rPr>
              <a:t>d</a:t>
            </a:r>
            <a:r>
              <a:rPr lang="en-US" i="1" dirty="0" err="1">
                <a:latin typeface="Symbol" pitchFamily="2" charset="2"/>
                <a:ea typeface="Times New Roman" panose="02020603050405020304" pitchFamily="18" charset="0"/>
              </a:rPr>
              <a:t>r</a:t>
            </a:r>
            <a:r>
              <a:rPr lang="en-US" dirty="0">
                <a:latin typeface="Times New Roman" panose="02020603050405020304" pitchFamily="18" charset="0"/>
                <a:ea typeface="Times New Roman" panose="02020603050405020304" pitchFamily="18" charset="0"/>
              </a:rPr>
              <a:t>/d</a:t>
            </a:r>
            <a:r>
              <a:rPr lang="en-US" i="1" dirty="0">
                <a:latin typeface="Times New Roman" panose="02020603050405020304" pitchFamily="18" charset="0"/>
                <a:ea typeface="Times New Roman" panose="02020603050405020304" pitchFamily="18" charset="0"/>
              </a:rPr>
              <a:t>h</a:t>
            </a:r>
            <a:r>
              <a:rPr lang="en-US" dirty="0">
                <a:latin typeface="Times New Roman" panose="02020603050405020304" pitchFamily="18" charset="0"/>
                <a:ea typeface="Times New Roman" panose="02020603050405020304" pitchFamily="18" charset="0"/>
              </a:rPr>
              <a:t> = </a:t>
            </a:r>
            <a:r>
              <a:rPr lang="en-US" i="1" dirty="0">
                <a:latin typeface="Times New Roman" panose="02020603050405020304" pitchFamily="18" charset="0"/>
                <a:ea typeface="Times New Roman" panose="02020603050405020304" pitchFamily="18" charset="0"/>
              </a:rPr>
              <a:t>Dmg</a:t>
            </a:r>
            <a:r>
              <a:rPr lang="en-US" dirty="0">
                <a:latin typeface="Times New Roman" panose="02020603050405020304" pitchFamily="18" charset="0"/>
                <a:ea typeface="Times New Roman" panose="02020603050405020304" pitchFamily="18" charset="0"/>
              </a:rPr>
              <a:t>/</a:t>
            </a:r>
            <a:r>
              <a:rPr lang="en-US" dirty="0" err="1">
                <a:latin typeface="Times New Roman" panose="02020603050405020304" pitchFamily="18" charset="0"/>
                <a:ea typeface="Times New Roman" panose="02020603050405020304" pitchFamily="18" charset="0"/>
              </a:rPr>
              <a:t>k</a:t>
            </a:r>
            <a:r>
              <a:rPr lang="en-US" i="1" dirty="0" err="1">
                <a:latin typeface="Times New Roman" panose="02020603050405020304" pitchFamily="18" charset="0"/>
                <a:ea typeface="Times New Roman" panose="02020603050405020304" pitchFamily="18" charset="0"/>
              </a:rPr>
              <a:t>T</a:t>
            </a:r>
            <a:endParaRPr lang="en-US" dirty="0">
              <a:latin typeface="Times New Roman" panose="02020603050405020304" pitchFamily="18" charset="0"/>
              <a:ea typeface="Times New Roman" panose="02020603050405020304" pitchFamily="18" charset="0"/>
            </a:endParaRPr>
          </a:p>
          <a:p>
            <a:endParaRPr lang="en-US" i="1" dirty="0">
              <a:latin typeface="Times New Roman" panose="02020603050405020304" pitchFamily="18" charset="0"/>
              <a:ea typeface="Times New Roman" panose="02020603050405020304" pitchFamily="18" charset="0"/>
            </a:endParaRPr>
          </a:p>
          <a:p>
            <a:r>
              <a:rPr lang="en-US" dirty="0">
                <a:latin typeface="Times New Roman" panose="02020603050405020304" pitchFamily="18" charset="0"/>
                <a:ea typeface="Times New Roman" panose="02020603050405020304" pitchFamily="18" charset="0"/>
              </a:rPr>
              <a:t>This yields the Einstein-Stokes Equation </a:t>
            </a:r>
            <a:r>
              <a:rPr lang="en-US" i="1" dirty="0">
                <a:latin typeface="Times New Roman" panose="02020603050405020304" pitchFamily="18" charset="0"/>
                <a:ea typeface="Times New Roman" panose="02020603050405020304" pitchFamily="18" charset="0"/>
              </a:rPr>
              <a:t>D</a:t>
            </a:r>
            <a:r>
              <a:rPr lang="en-US" dirty="0">
                <a:latin typeface="Times New Roman" panose="02020603050405020304" pitchFamily="18" charset="0"/>
                <a:ea typeface="Times New Roman" panose="02020603050405020304" pitchFamily="18" charset="0"/>
              </a:rPr>
              <a:t> = </a:t>
            </a:r>
            <a:r>
              <a:rPr lang="en-US" dirty="0" err="1">
                <a:latin typeface="Times New Roman" panose="02020603050405020304" pitchFamily="18" charset="0"/>
                <a:ea typeface="Times New Roman" panose="02020603050405020304" pitchFamily="18" charset="0"/>
              </a:rPr>
              <a:t>k</a:t>
            </a:r>
            <a:r>
              <a:rPr lang="en-US" i="1" dirty="0" err="1">
                <a:latin typeface="Times New Roman" panose="02020603050405020304" pitchFamily="18" charset="0"/>
                <a:ea typeface="Times New Roman" panose="02020603050405020304" pitchFamily="18" charset="0"/>
              </a:rPr>
              <a:t>T</a:t>
            </a:r>
            <a:r>
              <a:rPr lang="en-US" dirty="0">
                <a:latin typeface="Times New Roman" panose="02020603050405020304" pitchFamily="18" charset="0"/>
                <a:ea typeface="Times New Roman" panose="02020603050405020304" pitchFamily="18" charset="0"/>
              </a:rPr>
              <a:t>/6</a:t>
            </a:r>
            <a:r>
              <a:rPr lang="en-US" dirty="0">
                <a:latin typeface="Symbol" pitchFamily="2" charset="2"/>
                <a:ea typeface="Times New Roman" panose="02020603050405020304" pitchFamily="18" charset="0"/>
              </a:rPr>
              <a:t>p</a:t>
            </a:r>
            <a:r>
              <a:rPr lang="en-US" i="1" dirty="0">
                <a:latin typeface="Times New Roman" panose="02020603050405020304" pitchFamily="18" charset="0"/>
                <a:ea typeface="Times New Roman" panose="02020603050405020304" pitchFamily="18" charset="0"/>
              </a:rPr>
              <a:t>R</a:t>
            </a:r>
            <a:r>
              <a:rPr lang="en-US" baseline="-25000" dirty="0">
                <a:latin typeface="Times New Roman" panose="02020603050405020304" pitchFamily="18" charset="0"/>
                <a:ea typeface="Times New Roman" panose="02020603050405020304" pitchFamily="18" charset="0"/>
              </a:rPr>
              <a:t>h</a:t>
            </a:r>
            <a:r>
              <a:rPr lang="en-US" i="1" dirty="0">
                <a:latin typeface="Symbol" pitchFamily="2" charset="2"/>
                <a:ea typeface="Times New Roman" panose="02020603050405020304" pitchFamily="18" charset="0"/>
              </a:rPr>
              <a:t>h</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84312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8A156E51-23F2-CE48-81D2-E17E1769B732}"/>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21725018-57D5-9F41-AC46-42E6AEFBCE39}" type="slidenum">
              <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pPr eaLnBrk="1" hangingPunct="1"/>
              <a:t>31</a:t>
            </a:fld>
            <a:endPar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45794" name="Rectangle 3">
            <a:extLst>
              <a:ext uri="{FF2B5EF4-FFF2-40B4-BE49-F238E27FC236}">
                <a16:creationId xmlns:a16="http://schemas.microsoft.com/office/drawing/2014/main" id="{BA84447F-95B9-9F4E-991E-19F7082755B1}"/>
              </a:ext>
            </a:extLst>
          </p:cNvPr>
          <p:cNvSpPr>
            <a:spLocks/>
          </p:cNvSpPr>
          <p:nvPr/>
        </p:nvSpPr>
        <p:spPr bwMode="auto">
          <a:xfrm>
            <a:off x="5089178" y="307743"/>
            <a:ext cx="188513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Gaussian Chain</a:t>
            </a:r>
          </a:p>
        </p:txBody>
      </p:sp>
      <p:pic>
        <p:nvPicPr>
          <p:cNvPr id="545795" name="Picture 2">
            <a:extLst>
              <a:ext uri="{FF2B5EF4-FFF2-40B4-BE49-F238E27FC236}">
                <a16:creationId xmlns:a16="http://schemas.microsoft.com/office/drawing/2014/main" id="{37D1E078-061F-F944-91F6-ACC7754F4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1679" y="1419821"/>
            <a:ext cx="1669852" cy="73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5796" name="Rectangle 3">
            <a:extLst>
              <a:ext uri="{FF2B5EF4-FFF2-40B4-BE49-F238E27FC236}">
                <a16:creationId xmlns:a16="http://schemas.microsoft.com/office/drawing/2014/main" id="{D1F854A3-5FD9-C94D-9AB5-46AD307BB822}"/>
              </a:ext>
            </a:extLst>
          </p:cNvPr>
          <p:cNvSpPr>
            <a:spLocks/>
          </p:cNvSpPr>
          <p:nvPr/>
        </p:nvSpPr>
        <p:spPr bwMode="auto">
          <a:xfrm>
            <a:off x="2380135" y="883378"/>
            <a:ext cx="3206904"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Boltzman Probability</a:t>
            </a:r>
          </a:p>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 Thermally Equilibrated System</a:t>
            </a:r>
          </a:p>
        </p:txBody>
      </p:sp>
      <p:pic>
        <p:nvPicPr>
          <p:cNvPr id="545797" name="Picture 4">
            <a:extLst>
              <a:ext uri="{FF2B5EF4-FFF2-40B4-BE49-F238E27FC236}">
                <a16:creationId xmlns:a16="http://schemas.microsoft.com/office/drawing/2014/main" id="{9AA87329-9258-D749-ADB7-9DC702C04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0407" y="1473399"/>
            <a:ext cx="1967880"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5798" name="Rectangle 5">
            <a:extLst>
              <a:ext uri="{FF2B5EF4-FFF2-40B4-BE49-F238E27FC236}">
                <a16:creationId xmlns:a16="http://schemas.microsoft.com/office/drawing/2014/main" id="{889F3148-CEDA-A54A-AB81-FB4A5587B73A}"/>
              </a:ext>
            </a:extLst>
          </p:cNvPr>
          <p:cNvSpPr>
            <a:spLocks/>
          </p:cNvSpPr>
          <p:nvPr/>
        </p:nvSpPr>
        <p:spPr bwMode="auto">
          <a:xfrm>
            <a:off x="6373937" y="883378"/>
            <a:ext cx="3289298"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Gaussian Probability</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 Chain of End-to-End Distance R</a:t>
            </a:r>
          </a:p>
        </p:txBody>
      </p:sp>
      <p:sp>
        <p:nvSpPr>
          <p:cNvPr id="545799" name="Rectangle 6">
            <a:extLst>
              <a:ext uri="{FF2B5EF4-FFF2-40B4-BE49-F238E27FC236}">
                <a16:creationId xmlns:a16="http://schemas.microsoft.com/office/drawing/2014/main" id="{B2EB0B03-F554-3E44-B513-E647226A6B0F}"/>
              </a:ext>
            </a:extLst>
          </p:cNvPr>
          <p:cNvSpPr>
            <a:spLocks/>
          </p:cNvSpPr>
          <p:nvPr/>
        </p:nvSpPr>
        <p:spPr bwMode="auto">
          <a:xfrm>
            <a:off x="2275210" y="2468728"/>
            <a:ext cx="747166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By Comparison, The Energy to stretch a Thermally Equilibrated Chain Can be Written</a:t>
            </a:r>
          </a:p>
        </p:txBody>
      </p:sp>
      <p:pic>
        <p:nvPicPr>
          <p:cNvPr id="545800" name="Picture 7">
            <a:extLst>
              <a:ext uri="{FF2B5EF4-FFF2-40B4-BE49-F238E27FC236}">
                <a16:creationId xmlns:a16="http://schemas.microsoft.com/office/drawing/2014/main" id="{6572BF68-74FB-F24E-B1A2-604644E14A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626" y="2911078"/>
            <a:ext cx="1261318" cy="81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4170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70D50D8E-3E4B-D141-B351-CE32B4DD4190}"/>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3E559D67-D215-714F-AD11-524813229727}" type="slidenum">
              <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pPr eaLnBrk="1" hangingPunct="1"/>
              <a:t>32</a:t>
            </a:fld>
            <a:endPar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46818" name="Rectangle 3">
            <a:extLst>
              <a:ext uri="{FF2B5EF4-FFF2-40B4-BE49-F238E27FC236}">
                <a16:creationId xmlns:a16="http://schemas.microsoft.com/office/drawing/2014/main" id="{3CB85BB5-51F5-214D-98BD-0C389780B825}"/>
              </a:ext>
            </a:extLst>
          </p:cNvPr>
          <p:cNvSpPr>
            <a:spLocks/>
          </p:cNvSpPr>
          <p:nvPr/>
        </p:nvSpPr>
        <p:spPr bwMode="auto">
          <a:xfrm>
            <a:off x="5089178" y="307743"/>
            <a:ext cx="188513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Gaussian Chain</a:t>
            </a:r>
          </a:p>
        </p:txBody>
      </p:sp>
      <p:pic>
        <p:nvPicPr>
          <p:cNvPr id="546819" name="Picture 2">
            <a:extLst>
              <a:ext uri="{FF2B5EF4-FFF2-40B4-BE49-F238E27FC236}">
                <a16:creationId xmlns:a16="http://schemas.microsoft.com/office/drawing/2014/main" id="{37C5F014-5693-C741-A897-9E3CB333F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1679" y="1419821"/>
            <a:ext cx="1669852" cy="73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6820" name="Rectangle 3">
            <a:extLst>
              <a:ext uri="{FF2B5EF4-FFF2-40B4-BE49-F238E27FC236}">
                <a16:creationId xmlns:a16="http://schemas.microsoft.com/office/drawing/2014/main" id="{49C7220E-44A4-5540-9766-65DBFB601A46}"/>
              </a:ext>
            </a:extLst>
          </p:cNvPr>
          <p:cNvSpPr>
            <a:spLocks/>
          </p:cNvSpPr>
          <p:nvPr/>
        </p:nvSpPr>
        <p:spPr bwMode="auto">
          <a:xfrm>
            <a:off x="2380135" y="883378"/>
            <a:ext cx="3206904"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Boltzman Probability</a:t>
            </a:r>
          </a:p>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 Thermally Equilibrated System</a:t>
            </a:r>
          </a:p>
        </p:txBody>
      </p:sp>
      <p:pic>
        <p:nvPicPr>
          <p:cNvPr id="546821" name="Picture 4">
            <a:extLst>
              <a:ext uri="{FF2B5EF4-FFF2-40B4-BE49-F238E27FC236}">
                <a16:creationId xmlns:a16="http://schemas.microsoft.com/office/drawing/2014/main" id="{A1284492-6115-A44C-B3C3-7659F21F0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0407" y="1473399"/>
            <a:ext cx="1967880"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6822" name="Rectangle 5">
            <a:extLst>
              <a:ext uri="{FF2B5EF4-FFF2-40B4-BE49-F238E27FC236}">
                <a16:creationId xmlns:a16="http://schemas.microsoft.com/office/drawing/2014/main" id="{36B4E7C0-5CB0-E941-8016-AC6022547787}"/>
              </a:ext>
            </a:extLst>
          </p:cNvPr>
          <p:cNvSpPr>
            <a:spLocks/>
          </p:cNvSpPr>
          <p:nvPr/>
        </p:nvSpPr>
        <p:spPr bwMode="auto">
          <a:xfrm>
            <a:off x="6373937" y="883378"/>
            <a:ext cx="3289298"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Gaussian Probability</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 Chain of End-to-End Distance R</a:t>
            </a:r>
          </a:p>
        </p:txBody>
      </p:sp>
      <p:sp>
        <p:nvSpPr>
          <p:cNvPr id="546823" name="Rectangle 6">
            <a:extLst>
              <a:ext uri="{FF2B5EF4-FFF2-40B4-BE49-F238E27FC236}">
                <a16:creationId xmlns:a16="http://schemas.microsoft.com/office/drawing/2014/main" id="{4E6D2498-F734-3744-ABD1-A8A459B968BE}"/>
              </a:ext>
            </a:extLst>
          </p:cNvPr>
          <p:cNvSpPr>
            <a:spLocks/>
          </p:cNvSpPr>
          <p:nvPr/>
        </p:nvSpPr>
        <p:spPr bwMode="auto">
          <a:xfrm>
            <a:off x="2275210" y="2468728"/>
            <a:ext cx="747166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By Comparison, The Energy to stretch a Thermally Equilibrated Chain Can be Written</a:t>
            </a:r>
          </a:p>
        </p:txBody>
      </p:sp>
      <p:pic>
        <p:nvPicPr>
          <p:cNvPr id="546824" name="Picture 7">
            <a:extLst>
              <a:ext uri="{FF2B5EF4-FFF2-40B4-BE49-F238E27FC236}">
                <a16:creationId xmlns:a16="http://schemas.microsoft.com/office/drawing/2014/main" id="{A4B6C5C9-FD6A-D84B-95D3-DA5887E2B3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626" y="2911078"/>
            <a:ext cx="1261318" cy="812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46825" name="Group 10">
            <a:extLst>
              <a:ext uri="{FF2B5EF4-FFF2-40B4-BE49-F238E27FC236}">
                <a16:creationId xmlns:a16="http://schemas.microsoft.com/office/drawing/2014/main" id="{DDC8044F-EA8D-5D41-956F-5FB02CC29B26}"/>
              </a:ext>
            </a:extLst>
          </p:cNvPr>
          <p:cNvGrpSpPr>
            <a:grpSpLocks/>
          </p:cNvGrpSpPr>
          <p:nvPr/>
        </p:nvGrpSpPr>
        <p:grpSpPr bwMode="auto">
          <a:xfrm>
            <a:off x="2291953" y="4018359"/>
            <a:ext cx="2893219" cy="955477"/>
            <a:chOff x="863600" y="5715000"/>
            <a:chExt cx="4114800" cy="1358900"/>
          </a:xfrm>
        </p:grpSpPr>
        <p:pic>
          <p:nvPicPr>
            <p:cNvPr id="546833" name="Picture 3">
              <a:extLst>
                <a:ext uri="{FF2B5EF4-FFF2-40B4-BE49-F238E27FC236}">
                  <a16:creationId xmlns:a16="http://schemas.microsoft.com/office/drawing/2014/main" id="{39DFDA85-1BB6-764C-9CF4-45C62A06796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0000" y="5715000"/>
              <a:ext cx="13716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Arrow 6">
              <a:extLst>
                <a:ext uri="{FF2B5EF4-FFF2-40B4-BE49-F238E27FC236}">
                  <a16:creationId xmlns:a16="http://schemas.microsoft.com/office/drawing/2014/main" id="{D5083F51-AF9B-354E-B5CC-0576850EA870}"/>
                </a:ext>
              </a:extLst>
            </p:cNvPr>
            <p:cNvSpPr/>
            <p:nvPr/>
          </p:nvSpPr>
          <p:spPr bwMode="auto">
            <a:xfrm>
              <a:off x="4064000" y="6248400"/>
              <a:ext cx="914400" cy="304800"/>
            </a:xfrm>
            <a:prstGeom prst="rightArrow">
              <a:avLst/>
            </a:prstGeom>
            <a:blipFill dpi="0" rotWithShape="0">
              <a:blip r:embed="rId6"/>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266">
                <a:latin typeface="Times New Roman" panose="02020603050405020304" pitchFamily="18" charset="0"/>
                <a:ea typeface="Heiti SC Light" charset="0"/>
                <a:cs typeface="Times New Roman" panose="02020603050405020304" pitchFamily="18" charset="0"/>
                <a:sym typeface="Gill Sans" charset="0"/>
              </a:endParaRPr>
            </a:p>
          </p:txBody>
        </p:sp>
        <p:sp>
          <p:nvSpPr>
            <p:cNvPr id="8" name="Left Arrow 7">
              <a:extLst>
                <a:ext uri="{FF2B5EF4-FFF2-40B4-BE49-F238E27FC236}">
                  <a16:creationId xmlns:a16="http://schemas.microsoft.com/office/drawing/2014/main" id="{AEAD9DB6-887A-FF49-A2E4-8C7DE0F83AAF}"/>
                </a:ext>
              </a:extLst>
            </p:cNvPr>
            <p:cNvSpPr/>
            <p:nvPr/>
          </p:nvSpPr>
          <p:spPr bwMode="auto">
            <a:xfrm>
              <a:off x="1625600" y="6248400"/>
              <a:ext cx="762000" cy="304800"/>
            </a:xfrm>
            <a:prstGeom prst="leftArrow">
              <a:avLst/>
            </a:prstGeom>
            <a:blipFill dpi="0" rotWithShape="0">
              <a:blip r:embed="rId6"/>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266">
                <a:latin typeface="Times New Roman" panose="02020603050405020304" pitchFamily="18" charset="0"/>
                <a:ea typeface="Heiti SC Light" charset="0"/>
                <a:cs typeface="Times New Roman" panose="02020603050405020304" pitchFamily="18" charset="0"/>
                <a:sym typeface="Gill Sans" charset="0"/>
              </a:endParaRPr>
            </a:p>
          </p:txBody>
        </p:sp>
        <p:sp>
          <p:nvSpPr>
            <p:cNvPr id="546836" name="TextBox 8">
              <a:extLst>
                <a:ext uri="{FF2B5EF4-FFF2-40B4-BE49-F238E27FC236}">
                  <a16:creationId xmlns:a16="http://schemas.microsoft.com/office/drawing/2014/main" id="{826C66D9-506D-9944-92A6-B367B5636AD9}"/>
                </a:ext>
              </a:extLst>
            </p:cNvPr>
            <p:cNvSpPr txBox="1">
              <a:spLocks noChangeArrowheads="1"/>
            </p:cNvSpPr>
            <p:nvPr/>
          </p:nvSpPr>
          <p:spPr bwMode="auto">
            <a:xfrm>
              <a:off x="863600" y="5715001"/>
              <a:ext cx="1066800" cy="50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Force</a:t>
              </a:r>
            </a:p>
          </p:txBody>
        </p:sp>
      </p:grpSp>
      <p:grpSp>
        <p:nvGrpSpPr>
          <p:cNvPr id="546826" name="Group 9">
            <a:extLst>
              <a:ext uri="{FF2B5EF4-FFF2-40B4-BE49-F238E27FC236}">
                <a16:creationId xmlns:a16="http://schemas.microsoft.com/office/drawing/2014/main" id="{6B836BC4-0ABA-0F4E-9DC0-9AFB65164E59}"/>
              </a:ext>
            </a:extLst>
          </p:cNvPr>
          <p:cNvGrpSpPr>
            <a:grpSpLocks/>
          </p:cNvGrpSpPr>
          <p:nvPr/>
        </p:nvGrpSpPr>
        <p:grpSpPr bwMode="auto">
          <a:xfrm>
            <a:off x="6310312" y="3964781"/>
            <a:ext cx="3214688" cy="1009055"/>
            <a:chOff x="5359400" y="5715001"/>
            <a:chExt cx="4572000" cy="1435099"/>
          </a:xfrm>
        </p:grpSpPr>
        <p:pic>
          <p:nvPicPr>
            <p:cNvPr id="546829" name="Picture 5">
              <a:extLst>
                <a:ext uri="{FF2B5EF4-FFF2-40B4-BE49-F238E27FC236}">
                  <a16:creationId xmlns:a16="http://schemas.microsoft.com/office/drawing/2014/main" id="{F0C8A815-F243-7044-99FE-06FDFAB23EB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59600" y="5791200"/>
              <a:ext cx="199390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ight Arrow 16">
              <a:extLst>
                <a:ext uri="{FF2B5EF4-FFF2-40B4-BE49-F238E27FC236}">
                  <a16:creationId xmlns:a16="http://schemas.microsoft.com/office/drawing/2014/main" id="{9752A6F9-C80C-4F4C-8FBA-AB4F2A4A992C}"/>
                </a:ext>
              </a:extLst>
            </p:cNvPr>
            <p:cNvSpPr/>
            <p:nvPr/>
          </p:nvSpPr>
          <p:spPr bwMode="auto">
            <a:xfrm>
              <a:off x="9017000" y="6248401"/>
              <a:ext cx="914400" cy="304800"/>
            </a:xfrm>
            <a:prstGeom prst="rightArrow">
              <a:avLst/>
            </a:prstGeom>
            <a:blipFill dpi="0" rotWithShape="0">
              <a:blip r:embed="rId6"/>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266">
                <a:latin typeface="Times New Roman" panose="02020603050405020304" pitchFamily="18" charset="0"/>
                <a:ea typeface="Heiti SC Light" charset="0"/>
                <a:cs typeface="Times New Roman" panose="02020603050405020304" pitchFamily="18" charset="0"/>
                <a:sym typeface="Gill Sans" charset="0"/>
              </a:endParaRPr>
            </a:p>
          </p:txBody>
        </p:sp>
        <p:sp>
          <p:nvSpPr>
            <p:cNvPr id="18" name="Left Arrow 17">
              <a:extLst>
                <a:ext uri="{FF2B5EF4-FFF2-40B4-BE49-F238E27FC236}">
                  <a16:creationId xmlns:a16="http://schemas.microsoft.com/office/drawing/2014/main" id="{91D61D41-4A6F-B24B-A0CB-9E8E3EBFF6B4}"/>
                </a:ext>
              </a:extLst>
            </p:cNvPr>
            <p:cNvSpPr/>
            <p:nvPr/>
          </p:nvSpPr>
          <p:spPr bwMode="auto">
            <a:xfrm>
              <a:off x="6121400" y="6248401"/>
              <a:ext cx="762000" cy="304800"/>
            </a:xfrm>
            <a:prstGeom prst="leftArrow">
              <a:avLst/>
            </a:prstGeom>
            <a:blipFill dpi="0" rotWithShape="0">
              <a:blip r:embed="rId6"/>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266">
                <a:latin typeface="Times New Roman" panose="02020603050405020304" pitchFamily="18" charset="0"/>
                <a:ea typeface="Heiti SC Light" charset="0"/>
                <a:cs typeface="Times New Roman" panose="02020603050405020304" pitchFamily="18" charset="0"/>
                <a:sym typeface="Gill Sans" charset="0"/>
              </a:endParaRPr>
            </a:p>
          </p:txBody>
        </p:sp>
        <p:sp>
          <p:nvSpPr>
            <p:cNvPr id="546832" name="TextBox 18">
              <a:extLst>
                <a:ext uri="{FF2B5EF4-FFF2-40B4-BE49-F238E27FC236}">
                  <a16:creationId xmlns:a16="http://schemas.microsoft.com/office/drawing/2014/main" id="{05DE63DA-91B2-F24E-A292-ED1F7CF869A4}"/>
                </a:ext>
              </a:extLst>
            </p:cNvPr>
            <p:cNvSpPr txBox="1">
              <a:spLocks noChangeArrowheads="1"/>
            </p:cNvSpPr>
            <p:nvPr/>
          </p:nvSpPr>
          <p:spPr bwMode="auto">
            <a:xfrm>
              <a:off x="5359400" y="5715001"/>
              <a:ext cx="1066800" cy="50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Force</a:t>
              </a:r>
            </a:p>
          </p:txBody>
        </p:sp>
      </p:grpSp>
      <p:pic>
        <p:nvPicPr>
          <p:cNvPr id="546827" name="Picture 12">
            <a:extLst>
              <a:ext uri="{FF2B5EF4-FFF2-40B4-BE49-F238E27FC236}">
                <a16:creationId xmlns:a16="http://schemas.microsoft.com/office/drawing/2014/main" id="{88FE8DEA-CD9C-8A4F-BA0D-A7D1430D773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59844" y="5411391"/>
            <a:ext cx="2647652"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6828" name="TextBox 13">
            <a:extLst>
              <a:ext uri="{FF2B5EF4-FFF2-40B4-BE49-F238E27FC236}">
                <a16:creationId xmlns:a16="http://schemas.microsoft.com/office/drawing/2014/main" id="{118BDC41-4FA8-D94D-9990-ABF6E1E71AFB}"/>
              </a:ext>
            </a:extLst>
          </p:cNvPr>
          <p:cNvSpPr txBox="1">
            <a:spLocks noChangeArrowheads="1"/>
          </p:cNvSpPr>
          <p:nvPr/>
        </p:nvSpPr>
        <p:spPr bwMode="auto">
          <a:xfrm>
            <a:off x="6042422" y="5197078"/>
            <a:ext cx="3536156" cy="139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Assumptions:</a:t>
            </a:r>
          </a:p>
          <a:p>
            <a:pPr eaLnBrk="1" hangingPunct="1"/>
            <a:r>
              <a:rPr lang="en-US" altLang="en-US" sz="1687">
                <a:latin typeface="Times New Roman" panose="02020603050405020304" pitchFamily="18" charset="0"/>
                <a:cs typeface="Times New Roman" panose="02020603050405020304" pitchFamily="18" charset="0"/>
              </a:rPr>
              <a:t>-Gaussian Chain</a:t>
            </a:r>
          </a:p>
          <a:p>
            <a:pPr eaLnBrk="1" hangingPunct="1"/>
            <a:r>
              <a:rPr lang="en-US" altLang="en-US" sz="1687">
                <a:latin typeface="Times New Roman" panose="02020603050405020304" pitchFamily="18" charset="0"/>
                <a:cs typeface="Times New Roman" panose="02020603050405020304" pitchFamily="18" charset="0"/>
              </a:rPr>
              <a:t>-Thermally Equilibrated</a:t>
            </a:r>
          </a:p>
          <a:p>
            <a:pPr eaLnBrk="1" hangingPunct="1"/>
            <a:r>
              <a:rPr lang="en-US" altLang="en-US" sz="1687">
                <a:latin typeface="Times New Roman" panose="02020603050405020304" pitchFamily="18" charset="0"/>
                <a:cs typeface="Times New Roman" panose="02020603050405020304" pitchFamily="18" charset="0"/>
              </a:rPr>
              <a:t>-Small Perturbation of Structure (so it is still Gaussian after the deformation)</a:t>
            </a:r>
          </a:p>
        </p:txBody>
      </p:sp>
    </p:spTree>
    <p:extLst>
      <p:ext uri="{BB962C8B-B14F-4D97-AF65-F5344CB8AC3E}">
        <p14:creationId xmlns:p14="http://schemas.microsoft.com/office/powerpoint/2010/main" val="2562583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FB922A7E-A92B-8A4E-9BB3-BA134560B5E0}"/>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4DD8F892-158A-BC49-BD8F-A18B9E0D32AD}" type="slidenum">
              <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pPr eaLnBrk="1" hangingPunct="1"/>
              <a:t>33</a:t>
            </a:fld>
            <a:endPar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47842" name="Rectangle 3">
            <a:extLst>
              <a:ext uri="{FF2B5EF4-FFF2-40B4-BE49-F238E27FC236}">
                <a16:creationId xmlns:a16="http://schemas.microsoft.com/office/drawing/2014/main" id="{5BDEFD30-DEC9-474A-B448-33C8600C5310}"/>
              </a:ext>
            </a:extLst>
          </p:cNvPr>
          <p:cNvSpPr>
            <a:spLocks/>
          </p:cNvSpPr>
          <p:nvPr/>
        </p:nvSpPr>
        <p:spPr bwMode="auto">
          <a:xfrm>
            <a:off x="5089178" y="307743"/>
            <a:ext cx="188513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Gaussian Chain</a:t>
            </a:r>
          </a:p>
        </p:txBody>
      </p:sp>
      <p:pic>
        <p:nvPicPr>
          <p:cNvPr id="547843" name="Picture 2">
            <a:extLst>
              <a:ext uri="{FF2B5EF4-FFF2-40B4-BE49-F238E27FC236}">
                <a16:creationId xmlns:a16="http://schemas.microsoft.com/office/drawing/2014/main" id="{E20CDD33-5C84-A849-BECA-D02C47CBD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1679" y="1419821"/>
            <a:ext cx="1669852" cy="73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7844" name="Rectangle 3">
            <a:extLst>
              <a:ext uri="{FF2B5EF4-FFF2-40B4-BE49-F238E27FC236}">
                <a16:creationId xmlns:a16="http://schemas.microsoft.com/office/drawing/2014/main" id="{74DA415F-0B4C-214D-926E-C9EB94ED4A79}"/>
              </a:ext>
            </a:extLst>
          </p:cNvPr>
          <p:cNvSpPr>
            <a:spLocks/>
          </p:cNvSpPr>
          <p:nvPr/>
        </p:nvSpPr>
        <p:spPr bwMode="auto">
          <a:xfrm>
            <a:off x="2380135" y="883378"/>
            <a:ext cx="3206904"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Boltzman Probability</a:t>
            </a:r>
          </a:p>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 Thermally Equilibrated System</a:t>
            </a:r>
          </a:p>
        </p:txBody>
      </p:sp>
      <p:pic>
        <p:nvPicPr>
          <p:cNvPr id="547845" name="Picture 4">
            <a:extLst>
              <a:ext uri="{FF2B5EF4-FFF2-40B4-BE49-F238E27FC236}">
                <a16:creationId xmlns:a16="http://schemas.microsoft.com/office/drawing/2014/main" id="{E86C8ED2-1798-684E-98F5-C985B7169E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0407" y="1473399"/>
            <a:ext cx="1967880"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7846" name="Rectangle 5">
            <a:extLst>
              <a:ext uri="{FF2B5EF4-FFF2-40B4-BE49-F238E27FC236}">
                <a16:creationId xmlns:a16="http://schemas.microsoft.com/office/drawing/2014/main" id="{2D81EB74-5F29-1246-A1FD-9677C4AA4039}"/>
              </a:ext>
            </a:extLst>
          </p:cNvPr>
          <p:cNvSpPr>
            <a:spLocks/>
          </p:cNvSpPr>
          <p:nvPr/>
        </p:nvSpPr>
        <p:spPr bwMode="auto">
          <a:xfrm>
            <a:off x="6373937" y="883378"/>
            <a:ext cx="3289298"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Gaussian Probability</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 Chain of End-to-End Distance R</a:t>
            </a:r>
          </a:p>
        </p:txBody>
      </p:sp>
      <p:sp>
        <p:nvSpPr>
          <p:cNvPr id="547847" name="TextBox 1">
            <a:extLst>
              <a:ext uri="{FF2B5EF4-FFF2-40B4-BE49-F238E27FC236}">
                <a16:creationId xmlns:a16="http://schemas.microsoft.com/office/drawing/2014/main" id="{4C1CA978-72C1-8F4A-A8C6-14E7FBBFBFD6}"/>
              </a:ext>
            </a:extLst>
          </p:cNvPr>
          <p:cNvSpPr txBox="1">
            <a:spLocks noChangeArrowheads="1"/>
          </p:cNvSpPr>
          <p:nvPr/>
        </p:nvSpPr>
        <p:spPr bwMode="auto">
          <a:xfrm>
            <a:off x="4167187" y="3000375"/>
            <a:ext cx="3696891"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a:latin typeface="Times New Roman" panose="02020603050405020304" pitchFamily="18" charset="0"/>
                <a:cs typeface="Times New Roman" panose="02020603050405020304" pitchFamily="18" charset="0"/>
              </a:rPr>
              <a:t>Use of P(R) to Calculate Moments:</a:t>
            </a:r>
          </a:p>
        </p:txBody>
      </p:sp>
      <p:sp>
        <p:nvSpPr>
          <p:cNvPr id="547848" name="TextBox 11">
            <a:extLst>
              <a:ext uri="{FF2B5EF4-FFF2-40B4-BE49-F238E27FC236}">
                <a16:creationId xmlns:a16="http://schemas.microsoft.com/office/drawing/2014/main" id="{F540250A-18A3-D042-9D31-2B25C870CBB6}"/>
              </a:ext>
            </a:extLst>
          </p:cNvPr>
          <p:cNvSpPr txBox="1">
            <a:spLocks noChangeArrowheads="1"/>
          </p:cNvSpPr>
          <p:nvPr/>
        </p:nvSpPr>
        <p:spPr bwMode="auto">
          <a:xfrm>
            <a:off x="4327922" y="4393406"/>
            <a:ext cx="2678906"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Mean is the 1’st Moment:</a:t>
            </a:r>
          </a:p>
        </p:txBody>
      </p:sp>
      <p:pic>
        <p:nvPicPr>
          <p:cNvPr id="547849" name="Picture 14">
            <a:extLst>
              <a:ext uri="{FF2B5EF4-FFF2-40B4-BE49-F238E27FC236}">
                <a16:creationId xmlns:a16="http://schemas.microsoft.com/office/drawing/2014/main" id="{BEB9B40A-3AC4-B048-9259-8F818D22680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5078" y="3321844"/>
            <a:ext cx="2683371" cy="97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7850" name="Picture 15">
            <a:extLst>
              <a:ext uri="{FF2B5EF4-FFF2-40B4-BE49-F238E27FC236}">
                <a16:creationId xmlns:a16="http://schemas.microsoft.com/office/drawing/2014/main" id="{A201F924-5A36-A640-951A-590BB8321E8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35078" y="4822031"/>
            <a:ext cx="2734717" cy="91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364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BB5AE358-2F86-C940-A7EB-1441B0C5DC83}"/>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7429C2F9-B933-854C-AB08-D131D933C8E5}" type="slidenum">
              <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pPr eaLnBrk="1" hangingPunct="1"/>
              <a:t>34</a:t>
            </a:fld>
            <a:endPar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48866" name="Rectangle 3">
            <a:extLst>
              <a:ext uri="{FF2B5EF4-FFF2-40B4-BE49-F238E27FC236}">
                <a16:creationId xmlns:a16="http://schemas.microsoft.com/office/drawing/2014/main" id="{C82F73C0-3EE0-3E49-8FEE-8D921A30D0CE}"/>
              </a:ext>
            </a:extLst>
          </p:cNvPr>
          <p:cNvSpPr>
            <a:spLocks/>
          </p:cNvSpPr>
          <p:nvPr/>
        </p:nvSpPr>
        <p:spPr bwMode="auto">
          <a:xfrm>
            <a:off x="5089178" y="307743"/>
            <a:ext cx="188513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Gaussian Chain</a:t>
            </a:r>
          </a:p>
        </p:txBody>
      </p:sp>
      <p:pic>
        <p:nvPicPr>
          <p:cNvPr id="548867" name="Picture 2">
            <a:extLst>
              <a:ext uri="{FF2B5EF4-FFF2-40B4-BE49-F238E27FC236}">
                <a16:creationId xmlns:a16="http://schemas.microsoft.com/office/drawing/2014/main" id="{E5A2DD60-DAD8-634D-AE43-833081ACBC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1679" y="1419821"/>
            <a:ext cx="1669852" cy="73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8868" name="Rectangle 3">
            <a:extLst>
              <a:ext uri="{FF2B5EF4-FFF2-40B4-BE49-F238E27FC236}">
                <a16:creationId xmlns:a16="http://schemas.microsoft.com/office/drawing/2014/main" id="{AB4D888D-F61A-794D-ACDB-B0AC21DA994B}"/>
              </a:ext>
            </a:extLst>
          </p:cNvPr>
          <p:cNvSpPr>
            <a:spLocks/>
          </p:cNvSpPr>
          <p:nvPr/>
        </p:nvSpPr>
        <p:spPr bwMode="auto">
          <a:xfrm>
            <a:off x="2380135" y="883378"/>
            <a:ext cx="3206904"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Boltzman Probability</a:t>
            </a:r>
          </a:p>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 Thermally Equilibrated System</a:t>
            </a:r>
          </a:p>
        </p:txBody>
      </p:sp>
      <p:pic>
        <p:nvPicPr>
          <p:cNvPr id="548869" name="Picture 4">
            <a:extLst>
              <a:ext uri="{FF2B5EF4-FFF2-40B4-BE49-F238E27FC236}">
                <a16:creationId xmlns:a16="http://schemas.microsoft.com/office/drawing/2014/main" id="{25203078-4820-A24A-AC98-EEE8BAD61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0407" y="1473399"/>
            <a:ext cx="1967880"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8870" name="Rectangle 5">
            <a:extLst>
              <a:ext uri="{FF2B5EF4-FFF2-40B4-BE49-F238E27FC236}">
                <a16:creationId xmlns:a16="http://schemas.microsoft.com/office/drawing/2014/main" id="{0455730E-EE96-8E42-A082-474824F8BAEA}"/>
              </a:ext>
            </a:extLst>
          </p:cNvPr>
          <p:cNvSpPr>
            <a:spLocks/>
          </p:cNvSpPr>
          <p:nvPr/>
        </p:nvSpPr>
        <p:spPr bwMode="auto">
          <a:xfrm>
            <a:off x="6373937" y="883378"/>
            <a:ext cx="3289298"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Gaussian Probability</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 Chain of End-to-End Distance R</a:t>
            </a:r>
          </a:p>
        </p:txBody>
      </p:sp>
      <p:sp>
        <p:nvSpPr>
          <p:cNvPr id="548871" name="TextBox 1">
            <a:extLst>
              <a:ext uri="{FF2B5EF4-FFF2-40B4-BE49-F238E27FC236}">
                <a16:creationId xmlns:a16="http://schemas.microsoft.com/office/drawing/2014/main" id="{BEA2C1BF-A751-6A47-B5F5-4D3F02B036BC}"/>
              </a:ext>
            </a:extLst>
          </p:cNvPr>
          <p:cNvSpPr txBox="1">
            <a:spLocks noChangeArrowheads="1"/>
          </p:cNvSpPr>
          <p:nvPr/>
        </p:nvSpPr>
        <p:spPr bwMode="auto">
          <a:xfrm>
            <a:off x="4167187" y="3000375"/>
            <a:ext cx="3696891"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a:latin typeface="Times New Roman" panose="02020603050405020304" pitchFamily="18" charset="0"/>
                <a:cs typeface="Times New Roman" panose="02020603050405020304" pitchFamily="18" charset="0"/>
              </a:rPr>
              <a:t>Use of P(R) to Calculate Moments:</a:t>
            </a:r>
          </a:p>
        </p:txBody>
      </p:sp>
      <p:sp>
        <p:nvSpPr>
          <p:cNvPr id="548872" name="TextBox 11">
            <a:extLst>
              <a:ext uri="{FF2B5EF4-FFF2-40B4-BE49-F238E27FC236}">
                <a16:creationId xmlns:a16="http://schemas.microsoft.com/office/drawing/2014/main" id="{E4CD32ED-5D2B-304E-A4DE-93050980AA04}"/>
              </a:ext>
            </a:extLst>
          </p:cNvPr>
          <p:cNvSpPr txBox="1">
            <a:spLocks noChangeArrowheads="1"/>
          </p:cNvSpPr>
          <p:nvPr/>
        </p:nvSpPr>
        <p:spPr bwMode="auto">
          <a:xfrm>
            <a:off x="4327922" y="4393406"/>
            <a:ext cx="2678906"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Mean is the 1’st Moment:</a:t>
            </a:r>
          </a:p>
        </p:txBody>
      </p:sp>
      <p:pic>
        <p:nvPicPr>
          <p:cNvPr id="548873" name="Picture 14">
            <a:extLst>
              <a:ext uri="{FF2B5EF4-FFF2-40B4-BE49-F238E27FC236}">
                <a16:creationId xmlns:a16="http://schemas.microsoft.com/office/drawing/2014/main" id="{6056E5CD-BAE7-C84B-91FB-D69C8ED6DA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5078" y="3321844"/>
            <a:ext cx="2683371" cy="97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4" name="Picture 15">
            <a:extLst>
              <a:ext uri="{FF2B5EF4-FFF2-40B4-BE49-F238E27FC236}">
                <a16:creationId xmlns:a16="http://schemas.microsoft.com/office/drawing/2014/main" id="{888BBA4B-AA2D-8347-AD6D-9446DE8399D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35078" y="4822031"/>
            <a:ext cx="2734717" cy="91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8875" name="TextBox 12">
            <a:extLst>
              <a:ext uri="{FF2B5EF4-FFF2-40B4-BE49-F238E27FC236}">
                <a16:creationId xmlns:a16="http://schemas.microsoft.com/office/drawing/2014/main" id="{FF6236E7-F68D-7649-A30B-4DFB2DDBD4FB}"/>
              </a:ext>
            </a:extLst>
          </p:cNvPr>
          <p:cNvSpPr txBox="1">
            <a:spLocks noChangeArrowheads="1"/>
          </p:cNvSpPr>
          <p:nvPr/>
        </p:nvSpPr>
        <p:spPr bwMode="auto">
          <a:xfrm>
            <a:off x="3899297" y="5786437"/>
            <a:ext cx="4179094"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This is a consequence of symmetry of the Gaussian function about 0.</a:t>
            </a:r>
          </a:p>
        </p:txBody>
      </p:sp>
    </p:spTree>
    <p:extLst>
      <p:ext uri="{BB962C8B-B14F-4D97-AF65-F5344CB8AC3E}">
        <p14:creationId xmlns:p14="http://schemas.microsoft.com/office/powerpoint/2010/main" val="263437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D2392C78-DDF1-CC42-A424-25403A74E232}"/>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D29B2A9C-B96E-9447-8C28-03045192CC01}" type="slidenum">
              <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pPr eaLnBrk="1" hangingPunct="1"/>
              <a:t>35</a:t>
            </a:fld>
            <a:endPar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49890" name="Rectangle 3">
            <a:extLst>
              <a:ext uri="{FF2B5EF4-FFF2-40B4-BE49-F238E27FC236}">
                <a16:creationId xmlns:a16="http://schemas.microsoft.com/office/drawing/2014/main" id="{F1EEFB9F-DBCA-B142-89CB-D29593C4BD7F}"/>
              </a:ext>
            </a:extLst>
          </p:cNvPr>
          <p:cNvSpPr>
            <a:spLocks/>
          </p:cNvSpPr>
          <p:nvPr/>
        </p:nvSpPr>
        <p:spPr bwMode="auto">
          <a:xfrm>
            <a:off x="5089178" y="307743"/>
            <a:ext cx="188513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Gaussian Chain</a:t>
            </a:r>
          </a:p>
        </p:txBody>
      </p:sp>
      <p:pic>
        <p:nvPicPr>
          <p:cNvPr id="549891" name="Picture 2">
            <a:extLst>
              <a:ext uri="{FF2B5EF4-FFF2-40B4-BE49-F238E27FC236}">
                <a16:creationId xmlns:a16="http://schemas.microsoft.com/office/drawing/2014/main" id="{80AD4AC8-F36C-0748-BB5D-5DFC02F644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1679" y="1419821"/>
            <a:ext cx="1669852" cy="73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9892" name="Rectangle 3">
            <a:extLst>
              <a:ext uri="{FF2B5EF4-FFF2-40B4-BE49-F238E27FC236}">
                <a16:creationId xmlns:a16="http://schemas.microsoft.com/office/drawing/2014/main" id="{2DF9D3AE-822B-8543-BDEB-596893656FAA}"/>
              </a:ext>
            </a:extLst>
          </p:cNvPr>
          <p:cNvSpPr>
            <a:spLocks/>
          </p:cNvSpPr>
          <p:nvPr/>
        </p:nvSpPr>
        <p:spPr bwMode="auto">
          <a:xfrm>
            <a:off x="2380135" y="883378"/>
            <a:ext cx="3206904"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Boltzman Probability</a:t>
            </a:r>
          </a:p>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 Thermally Equilibrated System</a:t>
            </a:r>
          </a:p>
        </p:txBody>
      </p:sp>
      <p:pic>
        <p:nvPicPr>
          <p:cNvPr id="549893" name="Picture 4">
            <a:extLst>
              <a:ext uri="{FF2B5EF4-FFF2-40B4-BE49-F238E27FC236}">
                <a16:creationId xmlns:a16="http://schemas.microsoft.com/office/drawing/2014/main" id="{68D9DF45-A479-1D42-8FE5-CD40EB1E4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0407" y="1473399"/>
            <a:ext cx="1967880"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9894" name="Rectangle 5">
            <a:extLst>
              <a:ext uri="{FF2B5EF4-FFF2-40B4-BE49-F238E27FC236}">
                <a16:creationId xmlns:a16="http://schemas.microsoft.com/office/drawing/2014/main" id="{BCA7B280-BF2E-444A-8BC6-C842956B6E0D}"/>
              </a:ext>
            </a:extLst>
          </p:cNvPr>
          <p:cNvSpPr>
            <a:spLocks/>
          </p:cNvSpPr>
          <p:nvPr/>
        </p:nvSpPr>
        <p:spPr bwMode="auto">
          <a:xfrm>
            <a:off x="6373937" y="883378"/>
            <a:ext cx="3289298"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Gaussian Probability</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 Chain of End-to-End Distance R</a:t>
            </a:r>
          </a:p>
        </p:txBody>
      </p:sp>
      <p:sp>
        <p:nvSpPr>
          <p:cNvPr id="549895" name="TextBox 1">
            <a:extLst>
              <a:ext uri="{FF2B5EF4-FFF2-40B4-BE49-F238E27FC236}">
                <a16:creationId xmlns:a16="http://schemas.microsoft.com/office/drawing/2014/main" id="{67B41616-D385-F549-91E6-29767A80B7E7}"/>
              </a:ext>
            </a:extLst>
          </p:cNvPr>
          <p:cNvSpPr txBox="1">
            <a:spLocks noChangeArrowheads="1"/>
          </p:cNvSpPr>
          <p:nvPr/>
        </p:nvSpPr>
        <p:spPr bwMode="auto">
          <a:xfrm>
            <a:off x="4167187" y="3000375"/>
            <a:ext cx="3696891"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a:latin typeface="Times New Roman" panose="02020603050405020304" pitchFamily="18" charset="0"/>
                <a:cs typeface="Times New Roman" panose="02020603050405020304" pitchFamily="18" charset="0"/>
              </a:rPr>
              <a:t>Use of P(R) to Calculate Moments:</a:t>
            </a:r>
          </a:p>
        </p:txBody>
      </p:sp>
      <p:sp>
        <p:nvSpPr>
          <p:cNvPr id="549896" name="TextBox 11">
            <a:extLst>
              <a:ext uri="{FF2B5EF4-FFF2-40B4-BE49-F238E27FC236}">
                <a16:creationId xmlns:a16="http://schemas.microsoft.com/office/drawing/2014/main" id="{00CE1BED-10E8-234E-AF7D-7DB7AEC6B96C}"/>
              </a:ext>
            </a:extLst>
          </p:cNvPr>
          <p:cNvSpPr txBox="1">
            <a:spLocks noChangeArrowheads="1"/>
          </p:cNvSpPr>
          <p:nvPr/>
        </p:nvSpPr>
        <p:spPr bwMode="auto">
          <a:xfrm>
            <a:off x="3845719" y="4443636"/>
            <a:ext cx="4071938"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Mean Square is the 2’ndMoment:</a:t>
            </a:r>
          </a:p>
        </p:txBody>
      </p:sp>
      <p:pic>
        <p:nvPicPr>
          <p:cNvPr id="549897" name="Picture 14">
            <a:extLst>
              <a:ext uri="{FF2B5EF4-FFF2-40B4-BE49-F238E27FC236}">
                <a16:creationId xmlns:a16="http://schemas.microsoft.com/office/drawing/2014/main" id="{045719D3-0B4C-ED4E-9AFB-A9097BFAF45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5078" y="3321844"/>
            <a:ext cx="2683371" cy="973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9898" name="Picture 2">
            <a:extLst>
              <a:ext uri="{FF2B5EF4-FFF2-40B4-BE49-F238E27FC236}">
                <a16:creationId xmlns:a16="http://schemas.microsoft.com/office/drawing/2014/main" id="{43ECD199-F93B-A745-834E-FE0B4714538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20766" y="4875609"/>
            <a:ext cx="4148956"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604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12D33C1F-54A4-524C-9204-9C254112AD45}"/>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73E033DD-75A8-E943-880E-65FB8171A120}" type="slidenum">
              <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pPr eaLnBrk="1" hangingPunct="1"/>
              <a:t>36</a:t>
            </a:fld>
            <a:endPar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50914" name="Rectangle 3">
            <a:extLst>
              <a:ext uri="{FF2B5EF4-FFF2-40B4-BE49-F238E27FC236}">
                <a16:creationId xmlns:a16="http://schemas.microsoft.com/office/drawing/2014/main" id="{5FC3313D-3495-5846-8241-5F930F31663B}"/>
              </a:ext>
            </a:extLst>
          </p:cNvPr>
          <p:cNvSpPr>
            <a:spLocks/>
          </p:cNvSpPr>
          <p:nvPr/>
        </p:nvSpPr>
        <p:spPr bwMode="auto">
          <a:xfrm>
            <a:off x="5089178" y="307743"/>
            <a:ext cx="188513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Gaussian Chain</a:t>
            </a:r>
          </a:p>
        </p:txBody>
      </p:sp>
      <p:pic>
        <p:nvPicPr>
          <p:cNvPr id="550915" name="Picture 4">
            <a:extLst>
              <a:ext uri="{FF2B5EF4-FFF2-40B4-BE49-F238E27FC236}">
                <a16:creationId xmlns:a16="http://schemas.microsoft.com/office/drawing/2014/main" id="{D34DA0E6-D0AD-1749-93FE-99A13BB6A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0860" y="1339453"/>
            <a:ext cx="1967880"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0916" name="Rectangle 5">
            <a:extLst>
              <a:ext uri="{FF2B5EF4-FFF2-40B4-BE49-F238E27FC236}">
                <a16:creationId xmlns:a16="http://schemas.microsoft.com/office/drawing/2014/main" id="{137C1A3F-741C-5044-A0CF-04D2E4481950}"/>
              </a:ext>
            </a:extLst>
          </p:cNvPr>
          <p:cNvSpPr>
            <a:spLocks/>
          </p:cNvSpPr>
          <p:nvPr/>
        </p:nvSpPr>
        <p:spPr bwMode="auto">
          <a:xfrm>
            <a:off x="4284390" y="749433"/>
            <a:ext cx="3289298"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Gaussian Probability</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 Chain of End-to-End Distance R</a:t>
            </a:r>
          </a:p>
        </p:txBody>
      </p:sp>
      <p:sp>
        <p:nvSpPr>
          <p:cNvPr id="550917" name="TextBox 11">
            <a:extLst>
              <a:ext uri="{FF2B5EF4-FFF2-40B4-BE49-F238E27FC236}">
                <a16:creationId xmlns:a16="http://schemas.microsoft.com/office/drawing/2014/main" id="{3483AB3B-696A-7046-ABDF-A7FE0AF27FC7}"/>
              </a:ext>
            </a:extLst>
          </p:cNvPr>
          <p:cNvSpPr txBox="1">
            <a:spLocks noChangeArrowheads="1"/>
          </p:cNvSpPr>
          <p:nvPr/>
        </p:nvSpPr>
        <p:spPr bwMode="auto">
          <a:xfrm>
            <a:off x="3952875" y="2196703"/>
            <a:ext cx="4071938"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Mean Square is the 2’nd Moment:</a:t>
            </a:r>
          </a:p>
        </p:txBody>
      </p:sp>
      <p:pic>
        <p:nvPicPr>
          <p:cNvPr id="550918" name="Picture 5">
            <a:extLst>
              <a:ext uri="{FF2B5EF4-FFF2-40B4-BE49-F238E27FC236}">
                <a16:creationId xmlns:a16="http://schemas.microsoft.com/office/drawing/2014/main" id="{60B5DE57-3511-BA49-85F6-C0C44CB09B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56360" y="2732484"/>
            <a:ext cx="5029646" cy="1026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0919" name="TextBox 6">
            <a:extLst>
              <a:ext uri="{FF2B5EF4-FFF2-40B4-BE49-F238E27FC236}">
                <a16:creationId xmlns:a16="http://schemas.microsoft.com/office/drawing/2014/main" id="{239AB470-C7EA-F940-88A3-C1243EE5959F}"/>
              </a:ext>
            </a:extLst>
          </p:cNvPr>
          <p:cNvSpPr txBox="1">
            <a:spLocks noChangeArrowheads="1"/>
          </p:cNvSpPr>
          <p:nvPr/>
        </p:nvSpPr>
        <p:spPr bwMode="auto">
          <a:xfrm>
            <a:off x="3684984" y="4393407"/>
            <a:ext cx="5197078" cy="190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There is a problem to solve this integral since we can solve an integral of the form k exp(kR) dR</a:t>
            </a:r>
          </a:p>
          <a:p>
            <a:pPr eaLnBrk="1" hangingPunct="1"/>
            <a:r>
              <a:rPr lang="en-US" altLang="en-US" sz="1687">
                <a:latin typeface="Times New Roman" panose="02020603050405020304" pitchFamily="18" charset="0"/>
                <a:cs typeface="Times New Roman" panose="02020603050405020304" pitchFamily="18" charset="0"/>
              </a:rPr>
              <a:t>R exp(kR</a:t>
            </a:r>
            <a:r>
              <a:rPr lang="en-US" altLang="en-US" sz="1687" baseline="30000">
                <a:latin typeface="Times New Roman" panose="02020603050405020304" pitchFamily="18" charset="0"/>
                <a:cs typeface="Times New Roman" panose="02020603050405020304" pitchFamily="18" charset="0"/>
              </a:rPr>
              <a:t>2</a:t>
            </a:r>
            <a:r>
              <a:rPr lang="en-US" altLang="en-US" sz="1687">
                <a:latin typeface="Times New Roman" panose="02020603050405020304" pitchFamily="18" charset="0"/>
                <a:cs typeface="Times New Roman" panose="02020603050405020304" pitchFamily="18" charset="0"/>
              </a:rPr>
              <a:t>) dR but not R</a:t>
            </a:r>
            <a:r>
              <a:rPr lang="en-US" altLang="en-US" sz="1687" baseline="30000">
                <a:latin typeface="Times New Roman" panose="02020603050405020304" pitchFamily="18" charset="0"/>
                <a:cs typeface="Times New Roman" panose="02020603050405020304" pitchFamily="18" charset="0"/>
              </a:rPr>
              <a:t>2</a:t>
            </a:r>
            <a:r>
              <a:rPr lang="en-US" altLang="en-US" sz="1687">
                <a:latin typeface="Times New Roman" panose="02020603050405020304" pitchFamily="18" charset="0"/>
                <a:cs typeface="Times New Roman" panose="02020603050405020304" pitchFamily="18" charset="0"/>
              </a:rPr>
              <a:t> exp(kR</a:t>
            </a:r>
            <a:r>
              <a:rPr lang="en-US" altLang="en-US" sz="1687" baseline="30000">
                <a:latin typeface="Times New Roman" panose="02020603050405020304" pitchFamily="18" charset="0"/>
                <a:cs typeface="Times New Roman" panose="02020603050405020304" pitchFamily="18" charset="0"/>
              </a:rPr>
              <a:t>2</a:t>
            </a:r>
            <a:r>
              <a:rPr lang="en-US" altLang="en-US" sz="1687">
                <a:latin typeface="Times New Roman" panose="02020603050405020304" pitchFamily="18" charset="0"/>
                <a:cs typeface="Times New Roman" panose="02020603050405020304" pitchFamily="18" charset="0"/>
              </a:rPr>
              <a:t>) dR</a:t>
            </a:r>
          </a:p>
          <a:p>
            <a:pPr eaLnBrk="1" hangingPunct="1"/>
            <a:endParaRPr lang="en-US" altLang="en-US" sz="1687">
              <a:latin typeface="Times New Roman" panose="02020603050405020304" pitchFamily="18" charset="0"/>
              <a:cs typeface="Times New Roman" panose="02020603050405020304" pitchFamily="18" charset="0"/>
            </a:endParaRPr>
          </a:p>
          <a:p>
            <a:pPr eaLnBrk="1" hangingPunct="1"/>
            <a:r>
              <a:rPr lang="en-US" altLang="en-US" sz="1687">
                <a:latin typeface="Times New Roman" panose="02020603050405020304" pitchFamily="18" charset="0"/>
                <a:cs typeface="Times New Roman" panose="02020603050405020304" pitchFamily="18" charset="0"/>
              </a:rPr>
              <a:t>There is a trick to solve this integral that is of importance to polymer science and to other random systems that follow the Gaussian distribution.</a:t>
            </a:r>
          </a:p>
        </p:txBody>
      </p:sp>
    </p:spTree>
    <p:extLst>
      <p:ext uri="{BB962C8B-B14F-4D97-AF65-F5344CB8AC3E}">
        <p14:creationId xmlns:p14="http://schemas.microsoft.com/office/powerpoint/2010/main" val="1068479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EADB2E3A-90D3-5C45-A625-3EEED2B613A5}"/>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912913F6-C2C4-2447-97FE-BAC74C8E9828}" type="slidenum">
              <a:rPr lang="en-US" altLang="en-US" sz="773">
                <a:solidFill>
                  <a:schemeClr val="tx1"/>
                </a:solidFill>
                <a:ea typeface="ＭＳ Ｐゴシック" panose="020B0600070205080204" pitchFamily="34" charset="-128"/>
              </a:rPr>
              <a:pPr eaLnBrk="1" hangingPunct="1"/>
              <a:t>37</a:t>
            </a:fld>
            <a:endParaRPr lang="en-US" altLang="en-US" sz="773">
              <a:solidFill>
                <a:schemeClr val="tx1"/>
              </a:solidFill>
              <a:ea typeface="ＭＳ Ｐゴシック" panose="020B0600070205080204" pitchFamily="34" charset="-128"/>
            </a:endParaRPr>
          </a:p>
        </p:txBody>
      </p:sp>
      <p:pic>
        <p:nvPicPr>
          <p:cNvPr id="551938" name="Picture 1">
            <a:extLst>
              <a:ext uri="{FF2B5EF4-FFF2-40B4-BE49-F238E27FC236}">
                <a16:creationId xmlns:a16="http://schemas.microsoft.com/office/drawing/2014/main" id="{9FBFBBBD-BB98-874A-813F-C9D23D6658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9844" y="0"/>
            <a:ext cx="7072313" cy="668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1939" name="Rectangle 2">
            <a:extLst>
              <a:ext uri="{FF2B5EF4-FFF2-40B4-BE49-F238E27FC236}">
                <a16:creationId xmlns:a16="http://schemas.microsoft.com/office/drawing/2014/main" id="{CEAA7CA8-CC0E-E444-BC48-A1B8B69F300D}"/>
              </a:ext>
            </a:extLst>
          </p:cNvPr>
          <p:cNvSpPr>
            <a:spLocks noChangeArrowheads="1"/>
          </p:cNvSpPr>
          <p:nvPr/>
        </p:nvSpPr>
        <p:spPr bwMode="auto">
          <a:xfrm>
            <a:off x="6238875" y="6590109"/>
            <a:ext cx="4357688"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http://www.eng.uc.edu/~gbeaucag/Classes/Properties/GaussianProbabilityFunctionforEnd.pdf</a:t>
            </a:r>
          </a:p>
        </p:txBody>
      </p:sp>
    </p:spTree>
    <p:extLst>
      <p:ext uri="{BB962C8B-B14F-4D97-AF65-F5344CB8AC3E}">
        <p14:creationId xmlns:p14="http://schemas.microsoft.com/office/powerpoint/2010/main" val="2051044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63F0BC50-4B22-6D4C-A21D-93383512B3C4}"/>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F1EEFA92-2167-F446-A166-86D2D9A5EC19}" type="slidenum">
              <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pPr eaLnBrk="1" hangingPunct="1"/>
              <a:t>38</a:t>
            </a:fld>
            <a:endPar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52962" name="Rectangle 3">
            <a:extLst>
              <a:ext uri="{FF2B5EF4-FFF2-40B4-BE49-F238E27FC236}">
                <a16:creationId xmlns:a16="http://schemas.microsoft.com/office/drawing/2014/main" id="{B540E122-E0BB-3749-9CBB-C4F331750125}"/>
              </a:ext>
            </a:extLst>
          </p:cNvPr>
          <p:cNvSpPr>
            <a:spLocks/>
          </p:cNvSpPr>
          <p:nvPr/>
        </p:nvSpPr>
        <p:spPr bwMode="auto">
          <a:xfrm>
            <a:off x="5089178" y="307743"/>
            <a:ext cx="188513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Gaussian Chain</a:t>
            </a:r>
          </a:p>
        </p:txBody>
      </p:sp>
      <p:pic>
        <p:nvPicPr>
          <p:cNvPr id="552963" name="Picture 4">
            <a:extLst>
              <a:ext uri="{FF2B5EF4-FFF2-40B4-BE49-F238E27FC236}">
                <a16:creationId xmlns:a16="http://schemas.microsoft.com/office/drawing/2014/main" id="{180AC059-3115-A446-8EEE-3ECFC8022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0860" y="1339453"/>
            <a:ext cx="1967880" cy="678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2964" name="Rectangle 5">
            <a:extLst>
              <a:ext uri="{FF2B5EF4-FFF2-40B4-BE49-F238E27FC236}">
                <a16:creationId xmlns:a16="http://schemas.microsoft.com/office/drawing/2014/main" id="{061EE312-3C47-F54E-9853-E238AD809458}"/>
              </a:ext>
            </a:extLst>
          </p:cNvPr>
          <p:cNvSpPr>
            <a:spLocks/>
          </p:cNvSpPr>
          <p:nvPr/>
        </p:nvSpPr>
        <p:spPr bwMode="auto">
          <a:xfrm>
            <a:off x="4284390" y="749433"/>
            <a:ext cx="3289298" cy="51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Gaussian Probability</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For a Chain of End-to-End Distance R</a:t>
            </a:r>
          </a:p>
        </p:txBody>
      </p:sp>
      <p:sp>
        <p:nvSpPr>
          <p:cNvPr id="552965" name="TextBox 11">
            <a:extLst>
              <a:ext uri="{FF2B5EF4-FFF2-40B4-BE49-F238E27FC236}">
                <a16:creationId xmlns:a16="http://schemas.microsoft.com/office/drawing/2014/main" id="{E24B7F11-8C7F-E444-88D4-87B7E1A39230}"/>
              </a:ext>
            </a:extLst>
          </p:cNvPr>
          <p:cNvSpPr txBox="1">
            <a:spLocks noChangeArrowheads="1"/>
          </p:cNvSpPr>
          <p:nvPr/>
        </p:nvSpPr>
        <p:spPr bwMode="auto">
          <a:xfrm>
            <a:off x="3952875" y="2196703"/>
            <a:ext cx="4071938"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Mean Square is the 2’nd Moment:</a:t>
            </a:r>
          </a:p>
        </p:txBody>
      </p:sp>
      <p:pic>
        <p:nvPicPr>
          <p:cNvPr id="552966" name="Picture 1">
            <a:extLst>
              <a:ext uri="{FF2B5EF4-FFF2-40B4-BE49-F238E27FC236}">
                <a16:creationId xmlns:a16="http://schemas.microsoft.com/office/drawing/2014/main" id="{0E37D6C9-A829-0046-AA7A-CC3439B5E7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4157" y="2732484"/>
            <a:ext cx="6815584" cy="1089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67" name="TextBox 2">
            <a:extLst>
              <a:ext uri="{FF2B5EF4-FFF2-40B4-BE49-F238E27FC236}">
                <a16:creationId xmlns:a16="http://schemas.microsoft.com/office/drawing/2014/main" id="{8A87E67D-C4D3-AC4C-B24D-720B8632F9BC}"/>
              </a:ext>
            </a:extLst>
          </p:cNvPr>
          <p:cNvSpPr txBox="1">
            <a:spLocks noChangeArrowheads="1"/>
          </p:cNvSpPr>
          <p:nvPr/>
        </p:nvSpPr>
        <p:spPr bwMode="auto">
          <a:xfrm>
            <a:off x="3899297" y="4179094"/>
            <a:ext cx="4714875"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So, the Gaussian function for a polymer coil is:</a:t>
            </a:r>
          </a:p>
        </p:txBody>
      </p:sp>
      <p:pic>
        <p:nvPicPr>
          <p:cNvPr id="552968" name="Picture 3">
            <a:extLst>
              <a:ext uri="{FF2B5EF4-FFF2-40B4-BE49-F238E27FC236}">
                <a16:creationId xmlns:a16="http://schemas.microsoft.com/office/drawing/2014/main" id="{A75F5EB1-8B68-7D49-9B5C-39D041BDF0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06453" y="4822031"/>
            <a:ext cx="4271740" cy="91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2525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6EFF52A7-6D78-9648-A7E2-215E022757EE}"/>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B62815A1-0EC2-AF44-9C2B-BDE5642BF058}" type="slidenum">
              <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pPr eaLnBrk="1" hangingPunct="1"/>
              <a:t>39</a:t>
            </a:fld>
            <a:endParaRPr lang="en-US" altLang="en-US" sz="773">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53986" name="Rectangle 3">
            <a:extLst>
              <a:ext uri="{FF2B5EF4-FFF2-40B4-BE49-F238E27FC236}">
                <a16:creationId xmlns:a16="http://schemas.microsoft.com/office/drawing/2014/main" id="{8E81C6E2-0884-9445-8D40-C6893D54B090}"/>
              </a:ext>
            </a:extLst>
          </p:cNvPr>
          <p:cNvSpPr>
            <a:spLocks/>
          </p:cNvSpPr>
          <p:nvPr/>
        </p:nvSpPr>
        <p:spPr bwMode="auto">
          <a:xfrm>
            <a:off x="5089178" y="307743"/>
            <a:ext cx="188513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Gaussian Chain</a:t>
            </a:r>
          </a:p>
        </p:txBody>
      </p:sp>
      <p:pic>
        <p:nvPicPr>
          <p:cNvPr id="553987" name="Picture 5">
            <a:extLst>
              <a:ext uri="{FF2B5EF4-FFF2-40B4-BE49-F238E27FC236}">
                <a16:creationId xmlns:a16="http://schemas.microsoft.com/office/drawing/2014/main" id="{089B2F74-DE4D-F948-9DC0-37FF3918E5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1594" y="964406"/>
            <a:ext cx="1492374" cy="58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988" name="TextBox 6">
            <a:extLst>
              <a:ext uri="{FF2B5EF4-FFF2-40B4-BE49-F238E27FC236}">
                <a16:creationId xmlns:a16="http://schemas.microsoft.com/office/drawing/2014/main" id="{7D49EA75-D5B7-AA40-BAD7-E4F6B78E69E4}"/>
              </a:ext>
            </a:extLst>
          </p:cNvPr>
          <p:cNvSpPr txBox="1">
            <a:spLocks noChangeArrowheads="1"/>
          </p:cNvSpPr>
          <p:nvPr/>
        </p:nvSpPr>
        <p:spPr bwMode="auto">
          <a:xfrm>
            <a:off x="3363516" y="2357437"/>
            <a:ext cx="5893594" cy="190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Means that the coil size scales with n</a:t>
            </a:r>
            <a:r>
              <a:rPr lang="en-US" altLang="en-US" sz="1687" baseline="30000" dirty="0">
                <a:latin typeface="Times New Roman" panose="02020603050405020304" pitchFamily="18" charset="0"/>
                <a:cs typeface="Times New Roman" panose="02020603050405020304" pitchFamily="18" charset="0"/>
              </a:rPr>
              <a:t>1/2</a:t>
            </a:r>
          </a:p>
          <a:p>
            <a:pPr eaLnBrk="1" hangingPunct="1"/>
            <a:r>
              <a:rPr lang="en-US" altLang="en-US" sz="1687" dirty="0">
                <a:latin typeface="Times New Roman" panose="02020603050405020304" pitchFamily="18" charset="0"/>
                <a:cs typeface="Times New Roman" panose="02020603050405020304" pitchFamily="18" charset="0"/>
              </a:rPr>
              <a:t>Or</a:t>
            </a:r>
          </a:p>
          <a:p>
            <a:pPr eaLnBrk="1" hangingPunct="1"/>
            <a:r>
              <a:rPr lang="en-US" altLang="en-US" sz="1687" dirty="0">
                <a:latin typeface="Times New Roman" panose="02020603050405020304" pitchFamily="18" charset="0"/>
                <a:cs typeface="Times New Roman" panose="02020603050405020304" pitchFamily="18" charset="0"/>
              </a:rPr>
              <a:t>Mass ~ n ~ Size</a:t>
            </a:r>
            <a:r>
              <a:rPr lang="en-US" altLang="en-US" sz="1687" baseline="30000" dirty="0">
                <a:latin typeface="Times New Roman" panose="02020603050405020304" pitchFamily="18" charset="0"/>
                <a:cs typeface="Times New Roman" panose="02020603050405020304" pitchFamily="18" charset="0"/>
              </a:rPr>
              <a:t>2</a:t>
            </a:r>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Generally, we say that </a:t>
            </a:r>
          </a:p>
          <a:p>
            <a:pPr eaLnBrk="1" hangingPunct="1"/>
            <a:r>
              <a:rPr lang="en-US" altLang="en-US" sz="1687" dirty="0">
                <a:latin typeface="Times New Roman" panose="02020603050405020304" pitchFamily="18" charset="0"/>
                <a:cs typeface="Times New Roman" panose="02020603050405020304" pitchFamily="18" charset="0"/>
              </a:rPr>
              <a:t>Mass ~ </a:t>
            </a:r>
            <a:r>
              <a:rPr lang="en-US" altLang="en-US" sz="1687" dirty="0" err="1">
                <a:latin typeface="Times New Roman" panose="02020603050405020304" pitchFamily="18" charset="0"/>
                <a:cs typeface="Times New Roman" panose="02020603050405020304" pitchFamily="18" charset="0"/>
              </a:rPr>
              <a:t>Size</a:t>
            </a:r>
            <a:r>
              <a:rPr lang="en-US" altLang="en-US" sz="1687" baseline="30000" dirty="0" err="1">
                <a:latin typeface="Times New Roman" panose="02020603050405020304" pitchFamily="18" charset="0"/>
                <a:cs typeface="Times New Roman" panose="02020603050405020304" pitchFamily="18" charset="0"/>
              </a:rPr>
              <a:t>df</a:t>
            </a:r>
            <a:endParaRPr lang="en-US" altLang="en-US" sz="1687" baseline="30000"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Where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f</a:t>
            </a:r>
            <a:r>
              <a:rPr lang="en-US" altLang="en-US" sz="1687" dirty="0">
                <a:latin typeface="Times New Roman" panose="02020603050405020304" pitchFamily="18" charset="0"/>
                <a:cs typeface="Times New Roman" panose="02020603050405020304" pitchFamily="18" charset="0"/>
              </a:rPr>
              <a:t> is the mass fractal dimension</a:t>
            </a:r>
          </a:p>
          <a:p>
            <a:pPr eaLnBrk="1" hangingPunct="1"/>
            <a:r>
              <a:rPr lang="en-US" altLang="en-US" sz="1687" dirty="0">
                <a:latin typeface="Times New Roman" panose="02020603050405020304" pitchFamily="18" charset="0"/>
                <a:cs typeface="Times New Roman" panose="02020603050405020304" pitchFamily="18" charset="0"/>
              </a:rPr>
              <a:t>A Gaussian Chain is a kind of 2-dimensional object like a disk.</a:t>
            </a:r>
          </a:p>
        </p:txBody>
      </p:sp>
    </p:spTree>
    <p:extLst>
      <p:ext uri="{BB962C8B-B14F-4D97-AF65-F5344CB8AC3E}">
        <p14:creationId xmlns:p14="http://schemas.microsoft.com/office/powerpoint/2010/main" val="4266797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27F7D21B-A84A-254A-9C38-ED4BD702B656}"/>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B4C7CEC9-FEA5-F84B-B3CF-784929DA64BE}" type="slidenum">
              <a:rPr lang="en-US" altLang="en-US" sz="773">
                <a:solidFill>
                  <a:schemeClr val="tx1"/>
                </a:solidFill>
                <a:ea typeface="ＭＳ Ｐゴシック" panose="020B0600070205080204" pitchFamily="34" charset="-128"/>
              </a:rPr>
              <a:pPr eaLnBrk="1" hangingPunct="1"/>
              <a:t>4</a:t>
            </a:fld>
            <a:endParaRPr lang="en-US" altLang="en-US" sz="773">
              <a:solidFill>
                <a:schemeClr val="tx1"/>
              </a:solidFill>
              <a:ea typeface="ＭＳ Ｐゴシック" panose="020B0600070205080204" pitchFamily="34" charset="-128"/>
            </a:endParaRPr>
          </a:p>
        </p:txBody>
      </p:sp>
      <p:sp>
        <p:nvSpPr>
          <p:cNvPr id="530434" name="Rectangle 1">
            <a:extLst>
              <a:ext uri="{FF2B5EF4-FFF2-40B4-BE49-F238E27FC236}">
                <a16:creationId xmlns:a16="http://schemas.microsoft.com/office/drawing/2014/main" id="{53D9CCB2-75ED-284F-AB83-DE96B8D8D8BB}"/>
              </a:ext>
            </a:extLst>
          </p:cNvPr>
          <p:cNvSpPr>
            <a:spLocks/>
          </p:cNvSpPr>
          <p:nvPr/>
        </p:nvSpPr>
        <p:spPr bwMode="auto">
          <a:xfrm>
            <a:off x="5274469" y="589587"/>
            <a:ext cx="102310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ea typeface="ＭＳ Ｐゴシック" panose="020B0600070205080204" pitchFamily="34" charset="-128"/>
              </a:rPr>
              <a:t>Polymers</a:t>
            </a:r>
          </a:p>
        </p:txBody>
      </p:sp>
      <p:sp>
        <p:nvSpPr>
          <p:cNvPr id="530435" name="Rectangle 3">
            <a:extLst>
              <a:ext uri="{FF2B5EF4-FFF2-40B4-BE49-F238E27FC236}">
                <a16:creationId xmlns:a16="http://schemas.microsoft.com/office/drawing/2014/main" id="{E9FB8026-82BA-0F47-8948-EB37BF652C0D}"/>
              </a:ext>
            </a:extLst>
          </p:cNvPr>
          <p:cNvSpPr>
            <a:spLocks noChangeArrowheads="1"/>
          </p:cNvSpPr>
          <p:nvPr/>
        </p:nvSpPr>
        <p:spPr bwMode="auto">
          <a:xfrm>
            <a:off x="3738563" y="6536531"/>
            <a:ext cx="4572000"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http://www.eng.uc.edu/~gbeaucag/Classes/IntrotoPolySci/PolymerChemicalStructure.html</a:t>
            </a:r>
          </a:p>
        </p:txBody>
      </p:sp>
      <p:pic>
        <p:nvPicPr>
          <p:cNvPr id="530436" name="Picture 1">
            <a:extLst>
              <a:ext uri="{FF2B5EF4-FFF2-40B4-BE49-F238E27FC236}">
                <a16:creationId xmlns:a16="http://schemas.microsoft.com/office/drawing/2014/main" id="{41D6C11C-8369-2E4F-924A-DE620FB86E30}"/>
              </a:ext>
            </a:extLst>
          </p:cNvPr>
          <p:cNvPicPr>
            <a:picLocks noChangeAspect="1"/>
          </p:cNvPicPr>
          <p:nvPr/>
        </p:nvPicPr>
        <p:blipFill>
          <a:blip r:embed="rId3">
            <a:extLst>
              <a:ext uri="{28A0092B-C50C-407E-A947-70E740481C1C}">
                <a14:useLocalDpi xmlns:a14="http://schemas.microsoft.com/office/drawing/2010/main" val="0"/>
              </a:ext>
            </a:extLst>
          </a:blip>
          <a:srcRect r="1930"/>
          <a:stretch>
            <a:fillRect/>
          </a:stretch>
        </p:blipFill>
        <p:spPr bwMode="auto">
          <a:xfrm>
            <a:off x="1738312" y="2303859"/>
            <a:ext cx="8751094" cy="40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E3A5BF48-9977-9C45-B4AC-0B2C908DE3EC}"/>
              </a:ext>
            </a:extLst>
          </p:cNvPr>
          <p:cNvSpPr/>
          <p:nvPr/>
        </p:nvSpPr>
        <p:spPr bwMode="auto">
          <a:xfrm>
            <a:off x="3506391" y="1500188"/>
            <a:ext cx="535781" cy="535781"/>
          </a:xfrm>
          <a:prstGeom prst="ellipse">
            <a:avLst/>
          </a:prstGeom>
          <a:blipFill dpi="0" rotWithShape="0">
            <a:blip r:embed="rId4"/>
            <a:srcRect/>
            <a:tile tx="0" ty="0" sx="100000" sy="100000" flip="none" algn="tl"/>
          </a:blipFill>
          <a:ln>
            <a:noFill/>
          </a:ln>
          <a:effectLst/>
          <a:extLst>
            <a:ext uri="{91240B29-F687-4f45-9708-019B960494DF}">
              <a14:hiddenLine xmlns="" xmlns:a14="http://schemas.microsoft.com/office/drawing/2010/main" w="254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266">
              <a:latin typeface="Gill Sans" charset="0"/>
              <a:ea typeface="Heiti SC Light" charset="0"/>
              <a:sym typeface="Gill Sans" charset="0"/>
            </a:endParaRPr>
          </a:p>
        </p:txBody>
      </p:sp>
      <p:pic>
        <p:nvPicPr>
          <p:cNvPr id="530438" name="Picture 3">
            <a:extLst>
              <a:ext uri="{FF2B5EF4-FFF2-40B4-BE49-F238E27FC236}">
                <a16:creationId xmlns:a16="http://schemas.microsoft.com/office/drawing/2014/main" id="{2B9A89D8-02F8-7949-AA30-975E02440A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56859" y="2571750"/>
            <a:ext cx="575965"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439" name="Picture 4">
            <a:extLst>
              <a:ext uri="{FF2B5EF4-FFF2-40B4-BE49-F238E27FC236}">
                <a16:creationId xmlns:a16="http://schemas.microsoft.com/office/drawing/2014/main" id="{387FFA65-4190-BB42-8452-D49945FF32B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96313" y="2411015"/>
            <a:ext cx="929804" cy="124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0440" name="Picture 5">
            <a:extLst>
              <a:ext uri="{FF2B5EF4-FFF2-40B4-BE49-F238E27FC236}">
                <a16:creationId xmlns:a16="http://schemas.microsoft.com/office/drawing/2014/main" id="{AA1E5E7E-0266-CD41-A82E-B2641EF8870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35391" y="696516"/>
            <a:ext cx="2518172" cy="150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0441" name="Rectangle 6">
            <a:extLst>
              <a:ext uri="{FF2B5EF4-FFF2-40B4-BE49-F238E27FC236}">
                <a16:creationId xmlns:a16="http://schemas.microsoft.com/office/drawing/2014/main" id="{A939E506-A801-AB45-B9AC-81FB80D08C93}"/>
              </a:ext>
            </a:extLst>
          </p:cNvPr>
          <p:cNvSpPr>
            <a:spLocks noChangeArrowheads="1"/>
          </p:cNvSpPr>
          <p:nvPr/>
        </p:nvSpPr>
        <p:spPr bwMode="auto">
          <a:xfrm>
            <a:off x="6774656" y="482203"/>
            <a:ext cx="2839641" cy="200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703"/>
              <a:t>From Bird, Armstrong, Hassager, "Dynamics of Polymeric Liquids, Vol. 1"</a:t>
            </a:r>
          </a:p>
        </p:txBody>
      </p:sp>
      <p:sp>
        <p:nvSpPr>
          <p:cNvPr id="530442" name="Rectangle 7">
            <a:extLst>
              <a:ext uri="{FF2B5EF4-FFF2-40B4-BE49-F238E27FC236}">
                <a16:creationId xmlns:a16="http://schemas.microsoft.com/office/drawing/2014/main" id="{4ED1C0A6-BBC3-8145-BC19-C2846E18FF32}"/>
              </a:ext>
            </a:extLst>
          </p:cNvPr>
          <p:cNvSpPr>
            <a:spLocks noChangeArrowheads="1"/>
          </p:cNvSpPr>
          <p:nvPr/>
        </p:nvSpPr>
        <p:spPr bwMode="auto">
          <a:xfrm>
            <a:off x="3845719" y="6215063"/>
            <a:ext cx="4572000"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hlinkClick r:id="rId8"/>
              </a:rPr>
              <a:t>Polymer Rheology</a:t>
            </a:r>
            <a:endParaRPr lang="en-US" altLang="en-US" sz="1687" dirty="0"/>
          </a:p>
        </p:txBody>
      </p:sp>
    </p:spTree>
    <p:extLst>
      <p:ext uri="{BB962C8B-B14F-4D97-AF65-F5344CB8AC3E}">
        <p14:creationId xmlns:p14="http://schemas.microsoft.com/office/powerpoint/2010/main" val="36850974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3AB19BE1-DC09-DF41-9329-8481790AE778}"/>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6EC654F1-DF24-FD49-8AEA-99EE60C61184}" type="slidenum">
              <a:rPr lang="en-US" altLang="en-US" sz="773">
                <a:solidFill>
                  <a:schemeClr val="tx1"/>
                </a:solidFill>
                <a:ea typeface="ＭＳ Ｐゴシック" panose="020B0600070205080204" pitchFamily="34" charset="-128"/>
              </a:rPr>
              <a:pPr eaLnBrk="1" hangingPunct="1"/>
              <a:t>40</a:t>
            </a:fld>
            <a:endParaRPr lang="en-US" altLang="en-US" sz="773">
              <a:solidFill>
                <a:schemeClr val="tx1"/>
              </a:solidFill>
              <a:ea typeface="ＭＳ Ｐゴシック" panose="020B0600070205080204" pitchFamily="34" charset="-128"/>
            </a:endParaRPr>
          </a:p>
        </p:txBody>
      </p:sp>
      <p:sp>
        <p:nvSpPr>
          <p:cNvPr id="555010" name="Rectangle 3">
            <a:extLst>
              <a:ext uri="{FF2B5EF4-FFF2-40B4-BE49-F238E27FC236}">
                <a16:creationId xmlns:a16="http://schemas.microsoft.com/office/drawing/2014/main" id="{A1ED27DE-2C85-4240-8061-28D71367DED5}"/>
              </a:ext>
            </a:extLst>
          </p:cNvPr>
          <p:cNvSpPr>
            <a:spLocks/>
          </p:cNvSpPr>
          <p:nvPr/>
        </p:nvSpPr>
        <p:spPr bwMode="auto">
          <a:xfrm>
            <a:off x="5089178" y="307743"/>
            <a:ext cx="188513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Gaussian Chain</a:t>
            </a:r>
          </a:p>
        </p:txBody>
      </p:sp>
      <p:pic>
        <p:nvPicPr>
          <p:cNvPr id="555011" name="Picture 5">
            <a:extLst>
              <a:ext uri="{FF2B5EF4-FFF2-40B4-BE49-F238E27FC236}">
                <a16:creationId xmlns:a16="http://schemas.microsoft.com/office/drawing/2014/main" id="{727FD4BA-1AC2-C84A-B207-825A6F96673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1594" y="964406"/>
            <a:ext cx="1492374" cy="58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5012" name="TextBox 6">
            <a:extLst>
              <a:ext uri="{FF2B5EF4-FFF2-40B4-BE49-F238E27FC236}">
                <a16:creationId xmlns:a16="http://schemas.microsoft.com/office/drawing/2014/main" id="{5E545B89-6F81-514B-B0C2-6E26246BC24C}"/>
              </a:ext>
            </a:extLst>
          </p:cNvPr>
          <p:cNvSpPr txBox="1">
            <a:spLocks noChangeArrowheads="1"/>
          </p:cNvSpPr>
          <p:nvPr/>
        </p:nvSpPr>
        <p:spPr bwMode="auto">
          <a:xfrm>
            <a:off x="3363516" y="2357438"/>
            <a:ext cx="5893594"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A Gaussian Chain is a kind of 2-dimensional object like a disk.</a:t>
            </a:r>
          </a:p>
        </p:txBody>
      </p:sp>
      <p:sp>
        <p:nvSpPr>
          <p:cNvPr id="555013" name="TextBox 1">
            <a:extLst>
              <a:ext uri="{FF2B5EF4-FFF2-40B4-BE49-F238E27FC236}">
                <a16:creationId xmlns:a16="http://schemas.microsoft.com/office/drawing/2014/main" id="{7C2B9B63-1CC7-1C48-AB45-3CE515D248F4}"/>
              </a:ext>
            </a:extLst>
          </p:cNvPr>
          <p:cNvSpPr txBox="1">
            <a:spLocks noChangeArrowheads="1"/>
          </p:cNvSpPr>
          <p:nvPr/>
        </p:nvSpPr>
        <p:spPr bwMode="auto">
          <a:xfrm>
            <a:off x="3845719" y="3429000"/>
            <a:ext cx="5197078" cy="268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The difference between a Gaussian Chain and a disk lies in other dimensions of the two objects.  </a:t>
            </a:r>
          </a:p>
          <a:p>
            <a:pPr eaLnBrk="1" hangingPunct="1"/>
            <a:endParaRPr lang="en-US" altLang="en-US" sz="1687">
              <a:latin typeface="Times New Roman" panose="02020603050405020304" pitchFamily="18" charset="0"/>
              <a:cs typeface="Times New Roman" panose="02020603050405020304" pitchFamily="18" charset="0"/>
            </a:endParaRPr>
          </a:p>
          <a:p>
            <a:pPr eaLnBrk="1" hangingPunct="1"/>
            <a:r>
              <a:rPr lang="en-US" altLang="en-US" sz="1687">
                <a:latin typeface="Times New Roman" panose="02020603050405020304" pitchFamily="18" charset="0"/>
                <a:cs typeface="Times New Roman" panose="02020603050405020304" pitchFamily="18" charset="0"/>
              </a:rPr>
              <a:t>Consider an electric current flowing through the chain, it must follow a path of n steps.  For a disk the current follows a path of n</a:t>
            </a:r>
            <a:r>
              <a:rPr lang="en-US" altLang="en-US" sz="1687" baseline="30000">
                <a:latin typeface="Times New Roman" panose="02020603050405020304" pitchFamily="18" charset="0"/>
                <a:cs typeface="Times New Roman" panose="02020603050405020304" pitchFamily="18" charset="0"/>
              </a:rPr>
              <a:t>1/2</a:t>
            </a:r>
            <a:r>
              <a:rPr lang="en-US" altLang="en-US" sz="1687">
                <a:latin typeface="Times New Roman" panose="02020603050405020304" pitchFamily="18" charset="0"/>
                <a:cs typeface="Times New Roman" panose="02020603050405020304" pitchFamily="18" charset="0"/>
              </a:rPr>
              <a:t> steps since it can short circuit across the disk.  If we call this short circuit path p we have defined a connectivity dimension c such that:</a:t>
            </a:r>
          </a:p>
          <a:p>
            <a:pPr eaLnBrk="1" hangingPunct="1"/>
            <a:r>
              <a:rPr lang="en-US" altLang="en-US" sz="1687">
                <a:latin typeface="Times New Roman" panose="02020603050405020304" pitchFamily="18" charset="0"/>
                <a:cs typeface="Times New Roman" panose="02020603050405020304" pitchFamily="18" charset="0"/>
              </a:rPr>
              <a:t>p</a:t>
            </a:r>
            <a:r>
              <a:rPr lang="en-US" altLang="en-US" sz="1687" baseline="30000">
                <a:latin typeface="Times New Roman" panose="02020603050405020304" pitchFamily="18" charset="0"/>
                <a:cs typeface="Times New Roman" panose="02020603050405020304" pitchFamily="18" charset="0"/>
              </a:rPr>
              <a:t>c</a:t>
            </a:r>
            <a:r>
              <a:rPr lang="en-US" altLang="en-US" sz="1687">
                <a:latin typeface="Times New Roman" panose="02020603050405020304" pitchFamily="18" charset="0"/>
                <a:cs typeface="Times New Roman" panose="02020603050405020304" pitchFamily="18" charset="0"/>
              </a:rPr>
              <a:t> ~ n</a:t>
            </a:r>
          </a:p>
          <a:p>
            <a:pPr eaLnBrk="1" hangingPunct="1"/>
            <a:r>
              <a:rPr lang="en-US" altLang="en-US" sz="1687">
                <a:latin typeface="Times New Roman" panose="02020603050405020304" pitchFamily="18" charset="0"/>
                <a:cs typeface="Times New Roman" panose="02020603050405020304" pitchFamily="18" charset="0"/>
              </a:rPr>
              <a:t>And c has a value of 1 for a linear chain and 2 for a disk</a:t>
            </a:r>
          </a:p>
        </p:txBody>
      </p:sp>
    </p:spTree>
    <p:extLst>
      <p:ext uri="{BB962C8B-B14F-4D97-AF65-F5344CB8AC3E}">
        <p14:creationId xmlns:p14="http://schemas.microsoft.com/office/powerpoint/2010/main" val="29737240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DEBC9E07-821C-A849-9BD3-774F939A7B51}"/>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44FC9C86-F117-614C-9F30-6C9BC2A63A58}" type="slidenum">
              <a:rPr lang="en-US" altLang="en-US" sz="773">
                <a:solidFill>
                  <a:schemeClr val="tx1"/>
                </a:solidFill>
                <a:ea typeface="ＭＳ Ｐゴシック" panose="020B0600070205080204" pitchFamily="34" charset="-128"/>
              </a:rPr>
              <a:pPr eaLnBrk="1" hangingPunct="1"/>
              <a:t>41</a:t>
            </a:fld>
            <a:endParaRPr lang="en-US" altLang="en-US" sz="773">
              <a:solidFill>
                <a:schemeClr val="tx1"/>
              </a:solidFill>
              <a:ea typeface="ＭＳ Ｐゴシック" panose="020B0600070205080204" pitchFamily="34" charset="-128"/>
            </a:endParaRPr>
          </a:p>
        </p:txBody>
      </p:sp>
      <p:sp>
        <p:nvSpPr>
          <p:cNvPr id="556034" name="Rectangle 3">
            <a:extLst>
              <a:ext uri="{FF2B5EF4-FFF2-40B4-BE49-F238E27FC236}">
                <a16:creationId xmlns:a16="http://schemas.microsoft.com/office/drawing/2014/main" id="{C6EB639C-307A-874B-A966-326A0B631393}"/>
              </a:ext>
            </a:extLst>
          </p:cNvPr>
          <p:cNvSpPr>
            <a:spLocks/>
          </p:cNvSpPr>
          <p:nvPr/>
        </p:nvSpPr>
        <p:spPr bwMode="auto">
          <a:xfrm>
            <a:off x="5089178" y="307743"/>
            <a:ext cx="188513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Gaussian Chain</a:t>
            </a:r>
          </a:p>
        </p:txBody>
      </p:sp>
      <p:pic>
        <p:nvPicPr>
          <p:cNvPr id="556035" name="Picture 5">
            <a:extLst>
              <a:ext uri="{FF2B5EF4-FFF2-40B4-BE49-F238E27FC236}">
                <a16:creationId xmlns:a16="http://schemas.microsoft.com/office/drawing/2014/main" id="{EF30B494-8888-5946-88B7-E0025EEB8BF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1594" y="964406"/>
            <a:ext cx="1492374" cy="580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6036" name="TextBox 6">
            <a:extLst>
              <a:ext uri="{FF2B5EF4-FFF2-40B4-BE49-F238E27FC236}">
                <a16:creationId xmlns:a16="http://schemas.microsoft.com/office/drawing/2014/main" id="{8220417D-0A2A-C041-9D18-562F78B26260}"/>
              </a:ext>
            </a:extLst>
          </p:cNvPr>
          <p:cNvSpPr txBox="1">
            <a:spLocks noChangeArrowheads="1"/>
          </p:cNvSpPr>
          <p:nvPr/>
        </p:nvSpPr>
        <p:spPr bwMode="auto">
          <a:xfrm>
            <a:off x="3363516" y="2357438"/>
            <a:ext cx="5893594" cy="87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A Gaussian Chain is a kind of 2-dimensional object like a disk.</a:t>
            </a:r>
          </a:p>
          <a:p>
            <a:pPr eaLnBrk="1" hangingPunct="1"/>
            <a:r>
              <a:rPr lang="en-US" altLang="en-US" sz="1687" dirty="0">
                <a:latin typeface="Times New Roman" panose="02020603050405020304" pitchFamily="18" charset="0"/>
                <a:cs typeface="Times New Roman" panose="02020603050405020304" pitchFamily="18" charset="0"/>
              </a:rPr>
              <a:t>A linear Gaussian Chain has a connectivity dimension of 1 while the disk has a connectivity dimension of 2.</a:t>
            </a:r>
          </a:p>
        </p:txBody>
      </p:sp>
      <p:sp>
        <p:nvSpPr>
          <p:cNvPr id="556037" name="TextBox 1">
            <a:extLst>
              <a:ext uri="{FF2B5EF4-FFF2-40B4-BE49-F238E27FC236}">
                <a16:creationId xmlns:a16="http://schemas.microsoft.com/office/drawing/2014/main" id="{AD02C579-C55B-FA40-B7F0-8D7718021A2B}"/>
              </a:ext>
            </a:extLst>
          </p:cNvPr>
          <p:cNvSpPr txBox="1">
            <a:spLocks noChangeArrowheads="1"/>
          </p:cNvSpPr>
          <p:nvPr/>
        </p:nvSpPr>
        <p:spPr bwMode="auto">
          <a:xfrm>
            <a:off x="3202781" y="3375422"/>
            <a:ext cx="6482953" cy="268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The minimum path p is a fractal object and has a dimension,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min</a:t>
            </a:r>
            <a:r>
              <a:rPr lang="en-US" altLang="en-US" sz="1687" dirty="0">
                <a:latin typeface="Times New Roman" panose="02020603050405020304" pitchFamily="18" charset="0"/>
                <a:cs typeface="Times New Roman" panose="02020603050405020304" pitchFamily="18" charset="0"/>
              </a:rPr>
              <a:t> so that,</a:t>
            </a:r>
          </a:p>
          <a:p>
            <a:pPr eaLnBrk="1" hangingPunct="1"/>
            <a:r>
              <a:rPr lang="en-US" altLang="en-US" sz="1687" dirty="0">
                <a:latin typeface="Times New Roman" panose="02020603050405020304" pitchFamily="18" charset="0"/>
                <a:cs typeface="Times New Roman" panose="02020603050405020304" pitchFamily="18" charset="0"/>
              </a:rPr>
              <a:t>p ~ </a:t>
            </a:r>
            <a:r>
              <a:rPr lang="en-US" altLang="en-US" sz="1687" dirty="0" err="1">
                <a:latin typeface="Times New Roman" panose="02020603050405020304" pitchFamily="18" charset="0"/>
                <a:cs typeface="Times New Roman" panose="02020603050405020304" pitchFamily="18" charset="0"/>
              </a:rPr>
              <a:t>R</a:t>
            </a:r>
            <a:r>
              <a:rPr lang="en-US" altLang="en-US" sz="1687" baseline="30000" dirty="0" err="1">
                <a:latin typeface="Times New Roman" panose="02020603050405020304" pitchFamily="18" charset="0"/>
                <a:cs typeface="Times New Roman" panose="02020603050405020304" pitchFamily="18" charset="0"/>
              </a:rPr>
              <a:t>dmin</a:t>
            </a:r>
            <a:endParaRPr lang="en-US" altLang="en-US" sz="1687" baseline="30000"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For a Gaussian Chain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min</a:t>
            </a:r>
            <a:r>
              <a:rPr lang="en-US" altLang="en-US" sz="1687" dirty="0">
                <a:latin typeface="Times New Roman" panose="02020603050405020304" pitchFamily="18" charset="0"/>
                <a:cs typeface="Times New Roman" panose="02020603050405020304" pitchFamily="18" charset="0"/>
              </a:rPr>
              <a:t> = 2 since p is the path n</a:t>
            </a:r>
          </a:p>
          <a:p>
            <a:pPr eaLnBrk="1" hangingPunct="1"/>
            <a:r>
              <a:rPr lang="en-US" altLang="en-US" sz="1687" dirty="0">
                <a:latin typeface="Times New Roman" panose="02020603050405020304" pitchFamily="18" charset="0"/>
                <a:cs typeface="Times New Roman" panose="02020603050405020304" pitchFamily="18" charset="0"/>
              </a:rPr>
              <a:t>For a disk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min</a:t>
            </a:r>
            <a:r>
              <a:rPr lang="en-US" altLang="en-US" sz="1687" dirty="0">
                <a:latin typeface="Times New Roman" panose="02020603050405020304" pitchFamily="18" charset="0"/>
                <a:cs typeface="Times New Roman" panose="02020603050405020304" pitchFamily="18" charset="0"/>
              </a:rPr>
              <a:t> = 1 since the short circuit is a straight line.</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We find that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f</a:t>
            </a:r>
            <a:r>
              <a:rPr lang="en-US" altLang="en-US" sz="1687" dirty="0">
                <a:latin typeface="Times New Roman" panose="02020603050405020304" pitchFamily="18" charset="0"/>
                <a:cs typeface="Times New Roman" panose="02020603050405020304" pitchFamily="18" charset="0"/>
              </a:rPr>
              <a:t> = c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min</a:t>
            </a:r>
            <a:endParaRPr lang="en-US" altLang="en-US" sz="1687" dirty="0">
              <a:latin typeface="Times New Roman" panose="02020603050405020304" pitchFamily="18" charset="0"/>
              <a:cs typeface="Times New Roman" panose="02020603050405020304" pitchFamily="18" charset="0"/>
            </a:endParaRP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There are other scaling dimensions, but they can all be related to two independent structural scaling dimensions such as c and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min</a:t>
            </a:r>
            <a:r>
              <a:rPr lang="en-US" altLang="en-US" sz="1687" dirty="0">
                <a:latin typeface="Times New Roman" panose="02020603050405020304" pitchFamily="18" charset="0"/>
                <a:cs typeface="Times New Roman" panose="02020603050405020304" pitchFamily="18" charset="0"/>
              </a:rPr>
              <a:t> </a:t>
            </a:r>
          </a:p>
          <a:p>
            <a:pPr eaLnBrk="1" hangingPunct="1"/>
            <a:r>
              <a:rPr lang="en-US" altLang="en-US" sz="1687" dirty="0">
                <a:latin typeface="Times New Roman" panose="02020603050405020304" pitchFamily="18" charset="0"/>
                <a:cs typeface="Times New Roman" panose="02020603050405020304" pitchFamily="18" charset="0"/>
              </a:rPr>
              <a:t>or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min</a:t>
            </a:r>
            <a:r>
              <a:rPr lang="en-US" altLang="en-US" sz="1687" dirty="0">
                <a:latin typeface="Times New Roman" panose="02020603050405020304" pitchFamily="18" charset="0"/>
                <a:cs typeface="Times New Roman" panose="02020603050405020304" pitchFamily="18" charset="0"/>
              </a:rPr>
              <a:t> and </a:t>
            </a:r>
            <a:r>
              <a:rPr lang="en-US" altLang="en-US" sz="1687" dirty="0" err="1">
                <a:latin typeface="Times New Roman" panose="02020603050405020304" pitchFamily="18" charset="0"/>
                <a:cs typeface="Times New Roman" panose="02020603050405020304" pitchFamily="18" charset="0"/>
              </a:rPr>
              <a:t>d</a:t>
            </a:r>
            <a:r>
              <a:rPr lang="en-US" altLang="en-US" sz="1687" baseline="-25000" dirty="0" err="1">
                <a:latin typeface="Times New Roman" panose="02020603050405020304" pitchFamily="18" charset="0"/>
                <a:cs typeface="Times New Roman" panose="02020603050405020304" pitchFamily="18" charset="0"/>
              </a:rPr>
              <a:t>f</a:t>
            </a:r>
            <a:endParaRPr lang="en-US" altLang="en-US" sz="1687"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03489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057" name="Picture 1">
            <a:extLst>
              <a:ext uri="{FF2B5EF4-FFF2-40B4-BE49-F238E27FC236}">
                <a16:creationId xmlns:a16="http://schemas.microsoft.com/office/drawing/2014/main" id="{6A316ADC-8CF3-EB49-9A71-E37E6DC1345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3378" y="1134070"/>
            <a:ext cx="1151930" cy="118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7058" name="Picture 2">
            <a:extLst>
              <a:ext uri="{FF2B5EF4-FFF2-40B4-BE49-F238E27FC236}">
                <a16:creationId xmlns:a16="http://schemas.microsoft.com/office/drawing/2014/main" id="{A9F486BE-E4D5-4143-80D5-2212F1AB37E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4581" y="937617"/>
            <a:ext cx="1482328" cy="1651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7059" name="Rectangle 3">
            <a:extLst>
              <a:ext uri="{FF2B5EF4-FFF2-40B4-BE49-F238E27FC236}">
                <a16:creationId xmlns:a16="http://schemas.microsoft.com/office/drawing/2014/main" id="{92E96C17-FA50-2544-9097-0F24A530B754}"/>
              </a:ext>
            </a:extLst>
          </p:cNvPr>
          <p:cNvSpPr>
            <a:spLocks/>
          </p:cNvSpPr>
          <p:nvPr/>
        </p:nvSpPr>
        <p:spPr bwMode="auto">
          <a:xfrm>
            <a:off x="3540994" y="125016"/>
            <a:ext cx="695062" cy="36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40640" bIns="0">
            <a:spAutoFit/>
          </a:bodyPr>
          <a:lstStyle>
            <a:lvl1pPr marL="571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239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sym typeface="Arial" panose="020B0604020202020204" pitchFamily="34" charset="0"/>
              </a:rPr>
              <a:t>Disk</a:t>
            </a:r>
          </a:p>
        </p:txBody>
      </p:sp>
      <p:sp>
        <p:nvSpPr>
          <p:cNvPr id="557060" name="Rectangle 4">
            <a:extLst>
              <a:ext uri="{FF2B5EF4-FFF2-40B4-BE49-F238E27FC236}">
                <a16:creationId xmlns:a16="http://schemas.microsoft.com/office/drawing/2014/main" id="{621A09FC-D7CE-2546-8036-4D7747E1F6D7}"/>
              </a:ext>
            </a:extLst>
          </p:cNvPr>
          <p:cNvSpPr>
            <a:spLocks/>
          </p:cNvSpPr>
          <p:nvPr/>
        </p:nvSpPr>
        <p:spPr bwMode="auto">
          <a:xfrm>
            <a:off x="7033617" y="125016"/>
            <a:ext cx="1746632" cy="36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40640" bIns="0">
            <a:spAutoFit/>
          </a:bodyPr>
          <a:lstStyle>
            <a:lvl1pPr marL="571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239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sym typeface="Arial" panose="020B0604020202020204" pitchFamily="34" charset="0"/>
              </a:rPr>
              <a:t>Random Coil</a:t>
            </a:r>
          </a:p>
        </p:txBody>
      </p:sp>
      <p:pic>
        <p:nvPicPr>
          <p:cNvPr id="557061" name="Picture 5">
            <a:extLst>
              <a:ext uri="{FF2B5EF4-FFF2-40B4-BE49-F238E27FC236}">
                <a16:creationId xmlns:a16="http://schemas.microsoft.com/office/drawing/2014/main" id="{5628CC70-17CE-2A44-AC16-6B064DBE27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883" y="2473523"/>
            <a:ext cx="96998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7062" name="Picture 6">
            <a:extLst>
              <a:ext uri="{FF2B5EF4-FFF2-40B4-BE49-F238E27FC236}">
                <a16:creationId xmlns:a16="http://schemas.microsoft.com/office/drawing/2014/main" id="{D3EAF20D-A7C7-E344-B5E8-EB234593E3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6891" y="2714625"/>
            <a:ext cx="991195" cy="124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7063" name="Rectangle 7">
            <a:extLst>
              <a:ext uri="{FF2B5EF4-FFF2-40B4-BE49-F238E27FC236}">
                <a16:creationId xmlns:a16="http://schemas.microsoft.com/office/drawing/2014/main" id="{BFA04F9C-FF9E-CF43-86B0-55F7A3588E9A}"/>
              </a:ext>
            </a:extLst>
          </p:cNvPr>
          <p:cNvSpPr>
            <a:spLocks/>
          </p:cNvSpPr>
          <p:nvPr/>
        </p:nvSpPr>
        <p:spPr bwMode="auto">
          <a:xfrm>
            <a:off x="2577703" y="3884414"/>
            <a:ext cx="2479205" cy="73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40640" bIns="0">
            <a:spAutoFit/>
          </a:bodyPr>
          <a:lstStyle>
            <a:lvl1pPr marL="571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239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sym typeface="Arial" panose="020B0604020202020204" pitchFamily="34" charset="0"/>
              </a:rPr>
              <a:t>Extended β-sheet</a:t>
            </a:r>
          </a:p>
          <a:p>
            <a:pPr algn="l" eaLnBrk="1" hangingPunct="1"/>
            <a:r>
              <a:rPr lang="en-US" altLang="en-US" sz="239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sym typeface="Arial" panose="020B0604020202020204" pitchFamily="34" charset="0"/>
              </a:rPr>
              <a:t>(misfolded protein)</a:t>
            </a:r>
          </a:p>
        </p:txBody>
      </p:sp>
      <p:sp>
        <p:nvSpPr>
          <p:cNvPr id="557064" name="Rectangle 8">
            <a:extLst>
              <a:ext uri="{FF2B5EF4-FFF2-40B4-BE49-F238E27FC236}">
                <a16:creationId xmlns:a16="http://schemas.microsoft.com/office/drawing/2014/main" id="{9769854B-48AA-2244-808F-74A575456772}"/>
              </a:ext>
            </a:extLst>
          </p:cNvPr>
          <p:cNvSpPr>
            <a:spLocks/>
          </p:cNvSpPr>
          <p:nvPr/>
        </p:nvSpPr>
        <p:spPr bwMode="auto">
          <a:xfrm>
            <a:off x="6221015" y="4179094"/>
            <a:ext cx="3202159" cy="36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40640" bIns="0">
            <a:spAutoFit/>
          </a:bodyPr>
          <a:lstStyle>
            <a:lvl1pPr marL="571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239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sym typeface="Arial" panose="020B0604020202020204" pitchFamily="34" charset="0"/>
              </a:rPr>
              <a:t>Unfolded Gaussian chain</a:t>
            </a:r>
          </a:p>
        </p:txBody>
      </p:sp>
      <p:pic>
        <p:nvPicPr>
          <p:cNvPr id="557065" name="Picture 9">
            <a:extLst>
              <a:ext uri="{FF2B5EF4-FFF2-40B4-BE49-F238E27FC236}">
                <a16:creationId xmlns:a16="http://schemas.microsoft.com/office/drawing/2014/main" id="{19DC769C-939F-6944-B8BB-A93D65A9BF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0516" y="5116711"/>
            <a:ext cx="3455789" cy="155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7066" name="Picture 10">
            <a:extLst>
              <a:ext uri="{FF2B5EF4-FFF2-40B4-BE49-F238E27FC236}">
                <a16:creationId xmlns:a16="http://schemas.microsoft.com/office/drawing/2014/main" id="{E574F4E9-D47D-4B4B-BDD5-EB82A64567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2117" y="5179219"/>
            <a:ext cx="3072929" cy="117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2752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lide Number Placeholder 3">
            <a:extLst>
              <a:ext uri="{FF2B5EF4-FFF2-40B4-BE49-F238E27FC236}">
                <a16:creationId xmlns:a16="http://schemas.microsoft.com/office/drawing/2014/main" id="{03164A33-2340-0D47-ABB5-1ECCB714C3B6}"/>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C75CF137-B4EE-204A-B845-1D8CE12168C4}" type="slidenum">
              <a:rPr lang="en-US" altLang="en-US" sz="773">
                <a:solidFill>
                  <a:schemeClr val="tx1"/>
                </a:solidFill>
                <a:ea typeface="ＭＳ Ｐゴシック" panose="020B0600070205080204" pitchFamily="34" charset="-128"/>
              </a:rPr>
              <a:pPr eaLnBrk="1" hangingPunct="1"/>
              <a:t>43</a:t>
            </a:fld>
            <a:endParaRPr lang="en-US" altLang="en-US" sz="773">
              <a:solidFill>
                <a:schemeClr val="tx1"/>
              </a:solidFill>
              <a:ea typeface="ＭＳ Ｐゴシック" panose="020B0600070205080204" pitchFamily="34" charset="-128"/>
            </a:endParaRPr>
          </a:p>
        </p:txBody>
      </p:sp>
      <p:pic>
        <p:nvPicPr>
          <p:cNvPr id="558082" name="Picture 1">
            <a:extLst>
              <a:ext uri="{FF2B5EF4-FFF2-40B4-BE49-F238E27FC236}">
                <a16:creationId xmlns:a16="http://schemas.microsoft.com/office/drawing/2014/main" id="{0CDE8DAB-BA97-E044-9072-4C283E2D87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4805" y="2106291"/>
            <a:ext cx="1595066" cy="965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8083" name="Picture 2">
            <a:extLst>
              <a:ext uri="{FF2B5EF4-FFF2-40B4-BE49-F238E27FC236}">
                <a16:creationId xmlns:a16="http://schemas.microsoft.com/office/drawing/2014/main" id="{8FC2B196-F082-1F46-849A-82769363A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2578" y="1875235"/>
            <a:ext cx="1843980" cy="142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8084" name="Picture 3">
            <a:extLst>
              <a:ext uri="{FF2B5EF4-FFF2-40B4-BE49-F238E27FC236}">
                <a16:creationId xmlns:a16="http://schemas.microsoft.com/office/drawing/2014/main" id="{4FD135DA-7D26-E744-83D5-086C96EF02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5853" y="1678781"/>
            <a:ext cx="2216795" cy="183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8085" name="Picture 4">
            <a:extLst>
              <a:ext uri="{FF2B5EF4-FFF2-40B4-BE49-F238E27FC236}">
                <a16:creationId xmlns:a16="http://schemas.microsoft.com/office/drawing/2014/main" id="{05CA79AC-F927-4B41-9DD9-337318519E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4469" y="3991571"/>
            <a:ext cx="1259086" cy="77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8086" name="Picture 5">
            <a:extLst>
              <a:ext uri="{FF2B5EF4-FFF2-40B4-BE49-F238E27FC236}">
                <a16:creationId xmlns:a16="http://schemas.microsoft.com/office/drawing/2014/main" id="{478844FB-9C01-1345-9002-DF78B6C422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1203" y="3991570"/>
            <a:ext cx="982266" cy="77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8087" name="Rectangle 6">
            <a:extLst>
              <a:ext uri="{FF2B5EF4-FFF2-40B4-BE49-F238E27FC236}">
                <a16:creationId xmlns:a16="http://schemas.microsoft.com/office/drawing/2014/main" id="{3CDC68C5-01D9-5B41-B1A1-CD7B4F4D5D9A}"/>
              </a:ext>
            </a:extLst>
          </p:cNvPr>
          <p:cNvSpPr>
            <a:spLocks/>
          </p:cNvSpPr>
          <p:nvPr/>
        </p:nvSpPr>
        <p:spPr bwMode="auto">
          <a:xfrm>
            <a:off x="5167313" y="1196579"/>
            <a:ext cx="1409681" cy="36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40640" bIns="0">
            <a:spAutoFit/>
          </a:bodyPr>
          <a:lstStyle>
            <a:lvl1pPr marL="571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239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sym typeface="Arial" panose="020B0604020202020204" pitchFamily="34" charset="0"/>
              </a:rPr>
              <a:t>Tortuosity</a:t>
            </a:r>
          </a:p>
        </p:txBody>
      </p:sp>
      <p:sp>
        <p:nvSpPr>
          <p:cNvPr id="558088" name="Rectangle 7">
            <a:extLst>
              <a:ext uri="{FF2B5EF4-FFF2-40B4-BE49-F238E27FC236}">
                <a16:creationId xmlns:a16="http://schemas.microsoft.com/office/drawing/2014/main" id="{EBFCFE65-FB13-5944-943D-4BC963904C81}"/>
              </a:ext>
            </a:extLst>
          </p:cNvPr>
          <p:cNvSpPr>
            <a:spLocks/>
          </p:cNvSpPr>
          <p:nvPr/>
        </p:nvSpPr>
        <p:spPr bwMode="auto">
          <a:xfrm>
            <a:off x="7301508" y="1196579"/>
            <a:ext cx="1685718" cy="36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40640" bIns="0">
            <a:spAutoFit/>
          </a:bodyPr>
          <a:lstStyle>
            <a:lvl1pPr marL="571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239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sym typeface="Arial" panose="020B0604020202020204" pitchFamily="34" charset="0"/>
              </a:rPr>
              <a:t>Connectivity</a:t>
            </a:r>
          </a:p>
        </p:txBody>
      </p:sp>
      <p:sp>
        <p:nvSpPr>
          <p:cNvPr id="558089" name="Rectangle 8">
            <a:extLst>
              <a:ext uri="{FF2B5EF4-FFF2-40B4-BE49-F238E27FC236}">
                <a16:creationId xmlns:a16="http://schemas.microsoft.com/office/drawing/2014/main" id="{3365EB8C-4F89-EC47-8169-AAF7F4057EC2}"/>
              </a:ext>
            </a:extLst>
          </p:cNvPr>
          <p:cNvSpPr>
            <a:spLocks/>
          </p:cNvSpPr>
          <p:nvPr/>
        </p:nvSpPr>
        <p:spPr bwMode="auto">
          <a:xfrm>
            <a:off x="3095625" y="116086"/>
            <a:ext cx="6179344" cy="86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40640" bIns="0"/>
          <a:lstStyle>
            <a:lvl1pPr marL="571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2672"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sym typeface="Arial" panose="020B0604020202020204" pitchFamily="34" charset="0"/>
              </a:rPr>
              <a:t>How Complex Mass Fractal Structures</a:t>
            </a:r>
          </a:p>
          <a:p>
            <a:pPr algn="l" eaLnBrk="1" hangingPunct="1"/>
            <a:r>
              <a:rPr lang="en-US" altLang="en-US" sz="2672"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sym typeface="Arial" panose="020B0604020202020204" pitchFamily="34" charset="0"/>
              </a:rPr>
              <a:t>Can be Decomposed</a:t>
            </a:r>
          </a:p>
        </p:txBody>
      </p:sp>
      <p:pic>
        <p:nvPicPr>
          <p:cNvPr id="558090" name="Picture 9">
            <a:extLst>
              <a:ext uri="{FF2B5EF4-FFF2-40B4-BE49-F238E27FC236}">
                <a16:creationId xmlns:a16="http://schemas.microsoft.com/office/drawing/2014/main" id="{478EAFBF-1852-4F40-8F9C-5450CAE953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2719" y="5304234"/>
            <a:ext cx="1953369" cy="625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8091" name="Picture 10">
            <a:extLst>
              <a:ext uri="{FF2B5EF4-FFF2-40B4-BE49-F238E27FC236}">
                <a16:creationId xmlns:a16="http://schemas.microsoft.com/office/drawing/2014/main" id="{E368C89F-E12B-9243-93D9-EC4C1150FB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8406" y="4000500"/>
            <a:ext cx="2375297" cy="76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58092" name="Group 11">
            <a:extLst>
              <a:ext uri="{FF2B5EF4-FFF2-40B4-BE49-F238E27FC236}">
                <a16:creationId xmlns:a16="http://schemas.microsoft.com/office/drawing/2014/main" id="{FE53DFCB-743B-8641-8B1A-9E397C7C1356}"/>
              </a:ext>
            </a:extLst>
          </p:cNvPr>
          <p:cNvGrpSpPr>
            <a:grpSpLocks noRot="1"/>
          </p:cNvGrpSpPr>
          <p:nvPr/>
        </p:nvGrpSpPr>
        <p:grpSpPr bwMode="auto">
          <a:xfrm>
            <a:off x="5192986" y="5170289"/>
            <a:ext cx="4760639" cy="901898"/>
            <a:chOff x="0" y="0"/>
            <a:chExt cx="4264" cy="808"/>
          </a:xfrm>
        </p:grpSpPr>
        <p:sp>
          <p:nvSpPr>
            <p:cNvPr id="3" name="Rectangle 12">
              <a:extLst>
                <a:ext uri="{FF2B5EF4-FFF2-40B4-BE49-F238E27FC236}">
                  <a16:creationId xmlns:a16="http://schemas.microsoft.com/office/drawing/2014/main" id="{3F6C7B46-8565-E844-9D40-E42B8FB3163D}"/>
                </a:ext>
              </a:extLst>
            </p:cNvPr>
            <p:cNvSpPr>
              <a:spLocks noChangeArrowheads="1"/>
            </p:cNvSpPr>
            <p:nvPr/>
          </p:nvSpPr>
          <p:spPr bwMode="auto">
            <a:xfrm>
              <a:off x="0"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Italic" charset="0"/>
                  <a:ea typeface="Heiti SC Light" charset="0"/>
                  <a:cs typeface="Arial Italic" charset="0"/>
                  <a:sym typeface="Arial Italic" charset="0"/>
                </a:rPr>
                <a:t>z</a:t>
              </a:r>
            </a:p>
          </p:txBody>
        </p:sp>
        <p:sp>
          <p:nvSpPr>
            <p:cNvPr id="4" name="Rectangle 13">
              <a:extLst>
                <a:ext uri="{FF2B5EF4-FFF2-40B4-BE49-F238E27FC236}">
                  <a16:creationId xmlns:a16="http://schemas.microsoft.com/office/drawing/2014/main" id="{FB714772-009A-1745-AAF7-17547F9D9BA4}"/>
                </a:ext>
              </a:extLst>
            </p:cNvPr>
            <p:cNvSpPr>
              <a:spLocks noChangeArrowheads="1"/>
            </p:cNvSpPr>
            <p:nvPr/>
          </p:nvSpPr>
          <p:spPr bwMode="auto">
            <a:xfrm>
              <a:off x="609"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Italic" charset="0"/>
                  <a:ea typeface="Heiti SC Light" charset="0"/>
                  <a:cs typeface="Arial Italic" charset="0"/>
                  <a:sym typeface="Arial Italic" charset="0"/>
                </a:rPr>
                <a:t>d</a:t>
              </a:r>
              <a:r>
                <a:rPr lang="en-US" sz="1969" baseline="-2000">
                  <a:latin typeface="Arial Italic" charset="0"/>
                  <a:ea typeface="Heiti SC Light" charset="0"/>
                  <a:cs typeface="Arial Italic" charset="0"/>
                  <a:sym typeface="Arial Italic" charset="0"/>
                </a:rPr>
                <a:t>f</a:t>
              </a:r>
            </a:p>
          </p:txBody>
        </p:sp>
        <p:sp>
          <p:nvSpPr>
            <p:cNvPr id="5" name="Rectangle 14">
              <a:extLst>
                <a:ext uri="{FF2B5EF4-FFF2-40B4-BE49-F238E27FC236}">
                  <a16:creationId xmlns:a16="http://schemas.microsoft.com/office/drawing/2014/main" id="{02D29E55-F809-ED4B-820A-9FD92757F30B}"/>
                </a:ext>
              </a:extLst>
            </p:cNvPr>
            <p:cNvSpPr>
              <a:spLocks noChangeArrowheads="1"/>
            </p:cNvSpPr>
            <p:nvPr/>
          </p:nvSpPr>
          <p:spPr bwMode="auto">
            <a:xfrm>
              <a:off x="1218"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Italic" charset="0"/>
                  <a:ea typeface="Heiti SC Light" charset="0"/>
                  <a:cs typeface="Arial Italic" charset="0"/>
                  <a:sym typeface="Arial Italic" charset="0"/>
                </a:rPr>
                <a:t>p</a:t>
              </a:r>
            </a:p>
          </p:txBody>
        </p:sp>
        <p:sp>
          <p:nvSpPr>
            <p:cNvPr id="6" name="Rectangle 15">
              <a:extLst>
                <a:ext uri="{FF2B5EF4-FFF2-40B4-BE49-F238E27FC236}">
                  <a16:creationId xmlns:a16="http://schemas.microsoft.com/office/drawing/2014/main" id="{8D484FBF-0AC2-2D47-915B-E402C9010D34}"/>
                </a:ext>
              </a:extLst>
            </p:cNvPr>
            <p:cNvSpPr>
              <a:spLocks noChangeArrowheads="1"/>
            </p:cNvSpPr>
            <p:nvPr/>
          </p:nvSpPr>
          <p:spPr bwMode="auto">
            <a:xfrm>
              <a:off x="1827" y="0"/>
              <a:ext cx="634"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Italic" charset="0"/>
                  <a:ea typeface="Heiti SC Light" charset="0"/>
                  <a:cs typeface="Arial Italic" charset="0"/>
                  <a:sym typeface="Arial Italic" charset="0"/>
                </a:rPr>
                <a:t>d</a:t>
              </a:r>
              <a:r>
                <a:rPr lang="en-US" sz="1969" baseline="-2000">
                  <a:latin typeface="Arial Italic" charset="0"/>
                  <a:ea typeface="Heiti SC Light" charset="0"/>
                  <a:cs typeface="Arial Italic" charset="0"/>
                  <a:sym typeface="Arial Italic" charset="0"/>
                </a:rPr>
                <a:t>min</a:t>
              </a:r>
            </a:p>
          </p:txBody>
        </p:sp>
        <p:sp>
          <p:nvSpPr>
            <p:cNvPr id="7" name="Rectangle 16">
              <a:extLst>
                <a:ext uri="{FF2B5EF4-FFF2-40B4-BE49-F238E27FC236}">
                  <a16:creationId xmlns:a16="http://schemas.microsoft.com/office/drawing/2014/main" id="{509004B8-C715-CE45-9B86-42D5CB607D00}"/>
                </a:ext>
              </a:extLst>
            </p:cNvPr>
            <p:cNvSpPr>
              <a:spLocks noChangeArrowheads="1"/>
            </p:cNvSpPr>
            <p:nvPr/>
          </p:nvSpPr>
          <p:spPr bwMode="auto">
            <a:xfrm>
              <a:off x="2436"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Italic" charset="0"/>
                  <a:ea typeface="Heiti SC Light" charset="0"/>
                  <a:cs typeface="Arial Italic" charset="0"/>
                  <a:sym typeface="Arial Italic" charset="0"/>
                </a:rPr>
                <a:t>s</a:t>
              </a:r>
            </a:p>
          </p:txBody>
        </p:sp>
        <p:sp>
          <p:nvSpPr>
            <p:cNvPr id="8" name="Rectangle 17">
              <a:extLst>
                <a:ext uri="{FF2B5EF4-FFF2-40B4-BE49-F238E27FC236}">
                  <a16:creationId xmlns:a16="http://schemas.microsoft.com/office/drawing/2014/main" id="{4A3D1E2C-F1D2-AA4F-8D7B-98C28363BFE3}"/>
                </a:ext>
              </a:extLst>
            </p:cNvPr>
            <p:cNvSpPr>
              <a:spLocks noChangeArrowheads="1"/>
            </p:cNvSpPr>
            <p:nvPr/>
          </p:nvSpPr>
          <p:spPr bwMode="auto">
            <a:xfrm>
              <a:off x="3045" y="0"/>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Italic" charset="0"/>
                  <a:ea typeface="Heiti SC Light" charset="0"/>
                  <a:cs typeface="Arial Italic" charset="0"/>
                  <a:sym typeface="Arial Italic" charset="0"/>
                </a:rPr>
                <a:t>c</a:t>
              </a:r>
            </a:p>
          </p:txBody>
        </p:sp>
        <p:sp>
          <p:nvSpPr>
            <p:cNvPr id="9" name="Rectangle 18">
              <a:extLst>
                <a:ext uri="{FF2B5EF4-FFF2-40B4-BE49-F238E27FC236}">
                  <a16:creationId xmlns:a16="http://schemas.microsoft.com/office/drawing/2014/main" id="{DBCB7132-EAEF-104D-AFA7-5801AFAD13D6}"/>
                </a:ext>
              </a:extLst>
            </p:cNvPr>
            <p:cNvSpPr>
              <a:spLocks noChangeArrowheads="1"/>
            </p:cNvSpPr>
            <p:nvPr/>
          </p:nvSpPr>
          <p:spPr bwMode="auto">
            <a:xfrm>
              <a:off x="3654" y="0"/>
              <a:ext cx="610"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Italic" charset="0"/>
                  <a:ea typeface="Heiti SC Light" charset="0"/>
                  <a:cs typeface="Arial Italic" charset="0"/>
                  <a:sym typeface="Arial Italic" charset="0"/>
                </a:rPr>
                <a:t>R/d</a:t>
              </a:r>
            </a:p>
          </p:txBody>
        </p:sp>
        <p:sp>
          <p:nvSpPr>
            <p:cNvPr id="10" name="Rectangle 19">
              <a:extLst>
                <a:ext uri="{FF2B5EF4-FFF2-40B4-BE49-F238E27FC236}">
                  <a16:creationId xmlns:a16="http://schemas.microsoft.com/office/drawing/2014/main" id="{13B0DAAA-5AFE-DB49-BDE2-0A152E2E68B7}"/>
                </a:ext>
              </a:extLst>
            </p:cNvPr>
            <p:cNvSpPr>
              <a:spLocks noChangeArrowheads="1"/>
            </p:cNvSpPr>
            <p:nvPr/>
          </p:nvSpPr>
          <p:spPr bwMode="auto">
            <a:xfrm>
              <a:off x="0"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charset="0"/>
                  <a:ea typeface="Heiti SC Light" charset="0"/>
                  <a:cs typeface="Arial" charset="0"/>
                  <a:sym typeface="Arial" charset="0"/>
                </a:rPr>
                <a:t>27</a:t>
              </a:r>
            </a:p>
          </p:txBody>
        </p:sp>
        <p:sp>
          <p:nvSpPr>
            <p:cNvPr id="11" name="Rectangle 20">
              <a:extLst>
                <a:ext uri="{FF2B5EF4-FFF2-40B4-BE49-F238E27FC236}">
                  <a16:creationId xmlns:a16="http://schemas.microsoft.com/office/drawing/2014/main" id="{C580EEEA-CADB-4149-998D-CF1B6FB9F408}"/>
                </a:ext>
              </a:extLst>
            </p:cNvPr>
            <p:cNvSpPr>
              <a:spLocks noChangeArrowheads="1"/>
            </p:cNvSpPr>
            <p:nvPr/>
          </p:nvSpPr>
          <p:spPr bwMode="auto">
            <a:xfrm>
              <a:off x="609"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charset="0"/>
                  <a:ea typeface="Heiti SC Light" charset="0"/>
                  <a:cs typeface="Arial" charset="0"/>
                  <a:sym typeface="Arial" charset="0"/>
                </a:rPr>
                <a:t>1.36</a:t>
              </a:r>
            </a:p>
          </p:txBody>
        </p:sp>
        <p:sp>
          <p:nvSpPr>
            <p:cNvPr id="12" name="Rectangle 21">
              <a:extLst>
                <a:ext uri="{FF2B5EF4-FFF2-40B4-BE49-F238E27FC236}">
                  <a16:creationId xmlns:a16="http://schemas.microsoft.com/office/drawing/2014/main" id="{FA6AD085-6595-304F-BEE0-3F7A66257907}"/>
                </a:ext>
              </a:extLst>
            </p:cNvPr>
            <p:cNvSpPr>
              <a:spLocks noChangeArrowheads="1"/>
            </p:cNvSpPr>
            <p:nvPr/>
          </p:nvSpPr>
          <p:spPr bwMode="auto">
            <a:xfrm>
              <a:off x="1218"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charset="0"/>
                  <a:ea typeface="Heiti SC Light" charset="0"/>
                  <a:cs typeface="Arial" charset="0"/>
                  <a:sym typeface="Arial" charset="0"/>
                </a:rPr>
                <a:t>12</a:t>
              </a:r>
            </a:p>
          </p:txBody>
        </p:sp>
        <p:sp>
          <p:nvSpPr>
            <p:cNvPr id="13" name="Rectangle 22">
              <a:extLst>
                <a:ext uri="{FF2B5EF4-FFF2-40B4-BE49-F238E27FC236}">
                  <a16:creationId xmlns:a16="http://schemas.microsoft.com/office/drawing/2014/main" id="{1F0AEC75-7D1E-DD41-B183-8FECB81C0B5E}"/>
                </a:ext>
              </a:extLst>
            </p:cNvPr>
            <p:cNvSpPr>
              <a:spLocks noChangeArrowheads="1"/>
            </p:cNvSpPr>
            <p:nvPr/>
          </p:nvSpPr>
          <p:spPr bwMode="auto">
            <a:xfrm>
              <a:off x="1827" y="404"/>
              <a:ext cx="634"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charset="0"/>
                  <a:ea typeface="Heiti SC Light" charset="0"/>
                  <a:cs typeface="Arial" charset="0"/>
                  <a:sym typeface="Arial" charset="0"/>
                </a:rPr>
                <a:t>1.03</a:t>
              </a:r>
            </a:p>
          </p:txBody>
        </p:sp>
        <p:sp>
          <p:nvSpPr>
            <p:cNvPr id="14" name="Rectangle 23">
              <a:extLst>
                <a:ext uri="{FF2B5EF4-FFF2-40B4-BE49-F238E27FC236}">
                  <a16:creationId xmlns:a16="http://schemas.microsoft.com/office/drawing/2014/main" id="{4D33166D-8BD7-AD48-A611-0C3927C0015E}"/>
                </a:ext>
              </a:extLst>
            </p:cNvPr>
            <p:cNvSpPr>
              <a:spLocks noChangeArrowheads="1"/>
            </p:cNvSpPr>
            <p:nvPr/>
          </p:nvSpPr>
          <p:spPr bwMode="auto">
            <a:xfrm>
              <a:off x="2436"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charset="0"/>
                  <a:ea typeface="Heiti SC Light" charset="0"/>
                  <a:cs typeface="Arial" charset="0"/>
                  <a:sym typeface="Arial" charset="0"/>
                </a:rPr>
                <a:t>22</a:t>
              </a:r>
            </a:p>
          </p:txBody>
        </p:sp>
        <p:sp>
          <p:nvSpPr>
            <p:cNvPr id="15" name="Rectangle 24">
              <a:extLst>
                <a:ext uri="{FF2B5EF4-FFF2-40B4-BE49-F238E27FC236}">
                  <a16:creationId xmlns:a16="http://schemas.microsoft.com/office/drawing/2014/main" id="{A02ECE4A-1D0C-564A-974B-7B118CD8BF3A}"/>
                </a:ext>
              </a:extLst>
            </p:cNvPr>
            <p:cNvSpPr>
              <a:spLocks noChangeArrowheads="1"/>
            </p:cNvSpPr>
            <p:nvPr/>
          </p:nvSpPr>
          <p:spPr bwMode="auto">
            <a:xfrm>
              <a:off x="3045" y="404"/>
              <a:ext cx="609"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charset="0"/>
                  <a:ea typeface="Heiti SC Light" charset="0"/>
                  <a:cs typeface="Arial" charset="0"/>
                  <a:sym typeface="Arial" charset="0"/>
                </a:rPr>
                <a:t>1.28</a:t>
              </a:r>
            </a:p>
          </p:txBody>
        </p:sp>
        <p:sp>
          <p:nvSpPr>
            <p:cNvPr id="16" name="Rectangle 25">
              <a:extLst>
                <a:ext uri="{FF2B5EF4-FFF2-40B4-BE49-F238E27FC236}">
                  <a16:creationId xmlns:a16="http://schemas.microsoft.com/office/drawing/2014/main" id="{020CCCB5-DC18-444A-A239-5B980BF27A49}"/>
                </a:ext>
              </a:extLst>
            </p:cNvPr>
            <p:cNvSpPr>
              <a:spLocks noChangeArrowheads="1"/>
            </p:cNvSpPr>
            <p:nvPr/>
          </p:nvSpPr>
          <p:spPr bwMode="auto">
            <a:xfrm>
              <a:off x="3654" y="404"/>
              <a:ext cx="610" cy="4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53578" tIns="53578" rIns="53578" bIns="53578"/>
            <a:lstStyle/>
            <a:p>
              <a:pPr>
                <a:buSzPct val="100000"/>
                <a:tabLst>
                  <a:tab pos="562550" algn="l"/>
                </a:tabLst>
                <a:defRPr/>
              </a:pPr>
              <a:r>
                <a:rPr lang="en-US" sz="2953" baseline="4000">
                  <a:latin typeface="Arial" charset="0"/>
                  <a:ea typeface="Heiti SC Light" charset="0"/>
                  <a:cs typeface="Arial" charset="0"/>
                  <a:sym typeface="Arial" charset="0"/>
                </a:rPr>
                <a:t>11.2</a:t>
              </a:r>
            </a:p>
          </p:txBody>
        </p:sp>
        <p:sp>
          <p:nvSpPr>
            <p:cNvPr id="17" name="Line 26">
              <a:extLst>
                <a:ext uri="{FF2B5EF4-FFF2-40B4-BE49-F238E27FC236}">
                  <a16:creationId xmlns:a16="http://schemas.microsoft.com/office/drawing/2014/main" id="{5DC52799-2151-E747-B9A5-733A40369F7F}"/>
                </a:ext>
              </a:extLst>
            </p:cNvPr>
            <p:cNvSpPr>
              <a:spLocks noChangeShapeType="1"/>
            </p:cNvSpPr>
            <p:nvPr/>
          </p:nvSpPr>
          <p:spPr bwMode="auto">
            <a:xfrm>
              <a:off x="0"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8" name="Line 27">
              <a:extLst>
                <a:ext uri="{FF2B5EF4-FFF2-40B4-BE49-F238E27FC236}">
                  <a16:creationId xmlns:a16="http://schemas.microsoft.com/office/drawing/2014/main" id="{E42D124D-49E1-F742-B164-6D6598D0EC8D}"/>
                </a:ext>
              </a:extLst>
            </p:cNvPr>
            <p:cNvSpPr>
              <a:spLocks noChangeShapeType="1"/>
            </p:cNvSpPr>
            <p:nvPr/>
          </p:nvSpPr>
          <p:spPr bwMode="auto">
            <a:xfrm>
              <a:off x="609"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9" name="Line 28">
              <a:extLst>
                <a:ext uri="{FF2B5EF4-FFF2-40B4-BE49-F238E27FC236}">
                  <a16:creationId xmlns:a16="http://schemas.microsoft.com/office/drawing/2014/main" id="{924177B0-401E-154A-895C-954955B298DF}"/>
                </a:ext>
              </a:extLst>
            </p:cNvPr>
            <p:cNvSpPr>
              <a:spLocks noChangeShapeType="1"/>
            </p:cNvSpPr>
            <p:nvPr/>
          </p:nvSpPr>
          <p:spPr bwMode="auto">
            <a:xfrm>
              <a:off x="1218"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0" name="Line 29">
              <a:extLst>
                <a:ext uri="{FF2B5EF4-FFF2-40B4-BE49-F238E27FC236}">
                  <a16:creationId xmlns:a16="http://schemas.microsoft.com/office/drawing/2014/main" id="{CBB854DA-FF5A-0D4F-8802-9A0367187FF5}"/>
                </a:ext>
              </a:extLst>
            </p:cNvPr>
            <p:cNvSpPr>
              <a:spLocks noChangeShapeType="1"/>
            </p:cNvSpPr>
            <p:nvPr/>
          </p:nvSpPr>
          <p:spPr bwMode="auto">
            <a:xfrm>
              <a:off x="1827" y="404"/>
              <a:ext cx="634"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1" name="Line 30">
              <a:extLst>
                <a:ext uri="{FF2B5EF4-FFF2-40B4-BE49-F238E27FC236}">
                  <a16:creationId xmlns:a16="http://schemas.microsoft.com/office/drawing/2014/main" id="{0D42D52A-84DF-6444-82C7-6C90C3B5704F}"/>
                </a:ext>
              </a:extLst>
            </p:cNvPr>
            <p:cNvSpPr>
              <a:spLocks noChangeShapeType="1"/>
            </p:cNvSpPr>
            <p:nvPr/>
          </p:nvSpPr>
          <p:spPr bwMode="auto">
            <a:xfrm>
              <a:off x="2436"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2" name="Line 31">
              <a:extLst>
                <a:ext uri="{FF2B5EF4-FFF2-40B4-BE49-F238E27FC236}">
                  <a16:creationId xmlns:a16="http://schemas.microsoft.com/office/drawing/2014/main" id="{6174412E-08F2-A04F-8F0D-0C69DDBB25F5}"/>
                </a:ext>
              </a:extLst>
            </p:cNvPr>
            <p:cNvSpPr>
              <a:spLocks noChangeShapeType="1"/>
            </p:cNvSpPr>
            <p:nvPr/>
          </p:nvSpPr>
          <p:spPr bwMode="auto">
            <a:xfrm>
              <a:off x="3045" y="404"/>
              <a:ext cx="609"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3" name="Line 32">
              <a:extLst>
                <a:ext uri="{FF2B5EF4-FFF2-40B4-BE49-F238E27FC236}">
                  <a16:creationId xmlns:a16="http://schemas.microsoft.com/office/drawing/2014/main" id="{6B3EB246-8B9D-8447-9E2A-9E8AB9EEF73A}"/>
                </a:ext>
              </a:extLst>
            </p:cNvPr>
            <p:cNvSpPr>
              <a:spLocks noChangeShapeType="1"/>
            </p:cNvSpPr>
            <p:nvPr/>
          </p:nvSpPr>
          <p:spPr bwMode="auto">
            <a:xfrm>
              <a:off x="3654" y="404"/>
              <a:ext cx="610" cy="0"/>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4" name="Line 33">
              <a:extLst>
                <a:ext uri="{FF2B5EF4-FFF2-40B4-BE49-F238E27FC236}">
                  <a16:creationId xmlns:a16="http://schemas.microsoft.com/office/drawing/2014/main" id="{42E8A07F-7E29-1241-8117-CA3838DB12A5}"/>
                </a:ext>
              </a:extLst>
            </p:cNvPr>
            <p:cNvSpPr>
              <a:spLocks noChangeShapeType="1"/>
            </p:cNvSpPr>
            <p:nvPr/>
          </p:nvSpPr>
          <p:spPr bwMode="auto">
            <a:xfrm>
              <a:off x="609"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5" name="Line 34">
              <a:extLst>
                <a:ext uri="{FF2B5EF4-FFF2-40B4-BE49-F238E27FC236}">
                  <a16:creationId xmlns:a16="http://schemas.microsoft.com/office/drawing/2014/main" id="{19556426-7708-9043-824C-3D6D47B469DD}"/>
                </a:ext>
              </a:extLst>
            </p:cNvPr>
            <p:cNvSpPr>
              <a:spLocks noChangeShapeType="1"/>
            </p:cNvSpPr>
            <p:nvPr/>
          </p:nvSpPr>
          <p:spPr bwMode="auto">
            <a:xfrm>
              <a:off x="609"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6" name="Line 35">
              <a:extLst>
                <a:ext uri="{FF2B5EF4-FFF2-40B4-BE49-F238E27FC236}">
                  <a16:creationId xmlns:a16="http://schemas.microsoft.com/office/drawing/2014/main" id="{0332F46F-ADA3-634F-9141-725C6F858940}"/>
                </a:ext>
              </a:extLst>
            </p:cNvPr>
            <p:cNvSpPr>
              <a:spLocks noChangeShapeType="1"/>
            </p:cNvSpPr>
            <p:nvPr/>
          </p:nvSpPr>
          <p:spPr bwMode="auto">
            <a:xfrm>
              <a:off x="1218"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7" name="Line 36">
              <a:extLst>
                <a:ext uri="{FF2B5EF4-FFF2-40B4-BE49-F238E27FC236}">
                  <a16:creationId xmlns:a16="http://schemas.microsoft.com/office/drawing/2014/main" id="{1794BA1B-4678-2547-A2F5-D89873888C7A}"/>
                </a:ext>
              </a:extLst>
            </p:cNvPr>
            <p:cNvSpPr>
              <a:spLocks noChangeShapeType="1"/>
            </p:cNvSpPr>
            <p:nvPr/>
          </p:nvSpPr>
          <p:spPr bwMode="auto">
            <a:xfrm>
              <a:off x="1218"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8" name="Line 37">
              <a:extLst>
                <a:ext uri="{FF2B5EF4-FFF2-40B4-BE49-F238E27FC236}">
                  <a16:creationId xmlns:a16="http://schemas.microsoft.com/office/drawing/2014/main" id="{A49407B4-BFF4-3048-A90C-D12FDFBCFEEB}"/>
                </a:ext>
              </a:extLst>
            </p:cNvPr>
            <p:cNvSpPr>
              <a:spLocks noChangeShapeType="1"/>
            </p:cNvSpPr>
            <p:nvPr/>
          </p:nvSpPr>
          <p:spPr bwMode="auto">
            <a:xfrm>
              <a:off x="1827"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29" name="Line 38">
              <a:extLst>
                <a:ext uri="{FF2B5EF4-FFF2-40B4-BE49-F238E27FC236}">
                  <a16:creationId xmlns:a16="http://schemas.microsoft.com/office/drawing/2014/main" id="{CBCAC573-B388-AA42-882C-63961C13A10E}"/>
                </a:ext>
              </a:extLst>
            </p:cNvPr>
            <p:cNvSpPr>
              <a:spLocks noChangeShapeType="1"/>
            </p:cNvSpPr>
            <p:nvPr/>
          </p:nvSpPr>
          <p:spPr bwMode="auto">
            <a:xfrm>
              <a:off x="1827"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30" name="Line 39">
              <a:extLst>
                <a:ext uri="{FF2B5EF4-FFF2-40B4-BE49-F238E27FC236}">
                  <a16:creationId xmlns:a16="http://schemas.microsoft.com/office/drawing/2014/main" id="{97108F6B-6EDC-F541-81E7-AF2750A17F93}"/>
                </a:ext>
              </a:extLst>
            </p:cNvPr>
            <p:cNvSpPr>
              <a:spLocks noChangeShapeType="1"/>
            </p:cNvSpPr>
            <p:nvPr/>
          </p:nvSpPr>
          <p:spPr bwMode="auto">
            <a:xfrm>
              <a:off x="2436"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31" name="Line 40">
              <a:extLst>
                <a:ext uri="{FF2B5EF4-FFF2-40B4-BE49-F238E27FC236}">
                  <a16:creationId xmlns:a16="http://schemas.microsoft.com/office/drawing/2014/main" id="{D4B74F33-36E5-F64F-91E0-55299B3DD162}"/>
                </a:ext>
              </a:extLst>
            </p:cNvPr>
            <p:cNvSpPr>
              <a:spLocks noChangeShapeType="1"/>
            </p:cNvSpPr>
            <p:nvPr/>
          </p:nvSpPr>
          <p:spPr bwMode="auto">
            <a:xfrm>
              <a:off x="2436"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35" name="Line 41">
              <a:extLst>
                <a:ext uri="{FF2B5EF4-FFF2-40B4-BE49-F238E27FC236}">
                  <a16:creationId xmlns:a16="http://schemas.microsoft.com/office/drawing/2014/main" id="{4BC36E3A-1688-0342-926E-1090475BFFA7}"/>
                </a:ext>
              </a:extLst>
            </p:cNvPr>
            <p:cNvSpPr>
              <a:spLocks noChangeShapeType="1"/>
            </p:cNvSpPr>
            <p:nvPr/>
          </p:nvSpPr>
          <p:spPr bwMode="auto">
            <a:xfrm>
              <a:off x="3045"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472" name="Line 42">
              <a:extLst>
                <a:ext uri="{FF2B5EF4-FFF2-40B4-BE49-F238E27FC236}">
                  <a16:creationId xmlns:a16="http://schemas.microsoft.com/office/drawing/2014/main" id="{E1377A4E-838F-0945-858B-F2789CFD1B9F}"/>
                </a:ext>
              </a:extLst>
            </p:cNvPr>
            <p:cNvSpPr>
              <a:spLocks noChangeShapeType="1"/>
            </p:cNvSpPr>
            <p:nvPr/>
          </p:nvSpPr>
          <p:spPr bwMode="auto">
            <a:xfrm>
              <a:off x="3045"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36" name="Line 43">
              <a:extLst>
                <a:ext uri="{FF2B5EF4-FFF2-40B4-BE49-F238E27FC236}">
                  <a16:creationId xmlns:a16="http://schemas.microsoft.com/office/drawing/2014/main" id="{A8F855F0-366C-9147-8070-DE091B673B25}"/>
                </a:ext>
              </a:extLst>
            </p:cNvPr>
            <p:cNvSpPr>
              <a:spLocks noChangeShapeType="1"/>
            </p:cNvSpPr>
            <p:nvPr/>
          </p:nvSpPr>
          <p:spPr bwMode="auto">
            <a:xfrm>
              <a:off x="3654" y="0"/>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37" name="Line 44">
              <a:extLst>
                <a:ext uri="{FF2B5EF4-FFF2-40B4-BE49-F238E27FC236}">
                  <a16:creationId xmlns:a16="http://schemas.microsoft.com/office/drawing/2014/main" id="{4DCF87F4-6CEF-0642-A0B9-1F0B0FA07C29}"/>
                </a:ext>
              </a:extLst>
            </p:cNvPr>
            <p:cNvSpPr>
              <a:spLocks noChangeShapeType="1"/>
            </p:cNvSpPr>
            <p:nvPr/>
          </p:nvSpPr>
          <p:spPr bwMode="auto">
            <a:xfrm>
              <a:off x="3654" y="404"/>
              <a:ext cx="0" cy="404"/>
            </a:xfrm>
            <a:prstGeom prst="line">
              <a:avLst/>
            </a:prstGeom>
            <a:noFill/>
            <a:ln w="12700"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38" name="Line 45">
              <a:extLst>
                <a:ext uri="{FF2B5EF4-FFF2-40B4-BE49-F238E27FC236}">
                  <a16:creationId xmlns:a16="http://schemas.microsoft.com/office/drawing/2014/main" id="{81D6DDC9-2B33-5548-ACED-5EB40BB18D66}"/>
                </a:ext>
              </a:extLst>
            </p:cNvPr>
            <p:cNvSpPr>
              <a:spLocks noChangeShapeType="1"/>
            </p:cNvSpPr>
            <p:nvPr/>
          </p:nvSpPr>
          <p:spPr bwMode="auto">
            <a:xfrm>
              <a:off x="0"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39" name="Line 46">
              <a:extLst>
                <a:ext uri="{FF2B5EF4-FFF2-40B4-BE49-F238E27FC236}">
                  <a16:creationId xmlns:a16="http://schemas.microsoft.com/office/drawing/2014/main" id="{35A30637-A3CF-C546-AFE8-F91161690A4A}"/>
                </a:ext>
              </a:extLst>
            </p:cNvPr>
            <p:cNvSpPr>
              <a:spLocks noChangeShapeType="1"/>
            </p:cNvSpPr>
            <p:nvPr/>
          </p:nvSpPr>
          <p:spPr bwMode="auto">
            <a:xfrm>
              <a:off x="609"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0" name="Line 47">
              <a:extLst>
                <a:ext uri="{FF2B5EF4-FFF2-40B4-BE49-F238E27FC236}">
                  <a16:creationId xmlns:a16="http://schemas.microsoft.com/office/drawing/2014/main" id="{3FF0575A-DCEC-5042-87A8-9438CC58305E}"/>
                </a:ext>
              </a:extLst>
            </p:cNvPr>
            <p:cNvSpPr>
              <a:spLocks noChangeShapeType="1"/>
            </p:cNvSpPr>
            <p:nvPr/>
          </p:nvSpPr>
          <p:spPr bwMode="auto">
            <a:xfrm>
              <a:off x="1218"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1" name="Line 48">
              <a:extLst>
                <a:ext uri="{FF2B5EF4-FFF2-40B4-BE49-F238E27FC236}">
                  <a16:creationId xmlns:a16="http://schemas.microsoft.com/office/drawing/2014/main" id="{7DEF9F64-BF99-0F4F-8652-C079242773CC}"/>
                </a:ext>
              </a:extLst>
            </p:cNvPr>
            <p:cNvSpPr>
              <a:spLocks noChangeShapeType="1"/>
            </p:cNvSpPr>
            <p:nvPr/>
          </p:nvSpPr>
          <p:spPr bwMode="auto">
            <a:xfrm>
              <a:off x="1827" y="0"/>
              <a:ext cx="634"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2" name="Line 49">
              <a:extLst>
                <a:ext uri="{FF2B5EF4-FFF2-40B4-BE49-F238E27FC236}">
                  <a16:creationId xmlns:a16="http://schemas.microsoft.com/office/drawing/2014/main" id="{39A8869C-1A12-8549-A08F-19582B4BA102}"/>
                </a:ext>
              </a:extLst>
            </p:cNvPr>
            <p:cNvSpPr>
              <a:spLocks noChangeShapeType="1"/>
            </p:cNvSpPr>
            <p:nvPr/>
          </p:nvSpPr>
          <p:spPr bwMode="auto">
            <a:xfrm>
              <a:off x="2436"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3" name="Line 50">
              <a:extLst>
                <a:ext uri="{FF2B5EF4-FFF2-40B4-BE49-F238E27FC236}">
                  <a16:creationId xmlns:a16="http://schemas.microsoft.com/office/drawing/2014/main" id="{FCB934EE-6D96-984E-86AB-1688B41E6D43}"/>
                </a:ext>
              </a:extLst>
            </p:cNvPr>
            <p:cNvSpPr>
              <a:spLocks noChangeShapeType="1"/>
            </p:cNvSpPr>
            <p:nvPr/>
          </p:nvSpPr>
          <p:spPr bwMode="auto">
            <a:xfrm>
              <a:off x="3045" y="0"/>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4" name="Line 51">
              <a:extLst>
                <a:ext uri="{FF2B5EF4-FFF2-40B4-BE49-F238E27FC236}">
                  <a16:creationId xmlns:a16="http://schemas.microsoft.com/office/drawing/2014/main" id="{52BBF554-48BE-C144-B40B-66F7403FD819}"/>
                </a:ext>
              </a:extLst>
            </p:cNvPr>
            <p:cNvSpPr>
              <a:spLocks noChangeShapeType="1"/>
            </p:cNvSpPr>
            <p:nvPr/>
          </p:nvSpPr>
          <p:spPr bwMode="auto">
            <a:xfrm>
              <a:off x="3654" y="0"/>
              <a:ext cx="610"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5" name="Line 52">
              <a:extLst>
                <a:ext uri="{FF2B5EF4-FFF2-40B4-BE49-F238E27FC236}">
                  <a16:creationId xmlns:a16="http://schemas.microsoft.com/office/drawing/2014/main" id="{8E995EC7-1330-C344-A674-43B44AFB3E1D}"/>
                </a:ext>
              </a:extLst>
            </p:cNvPr>
            <p:cNvSpPr>
              <a:spLocks noChangeShapeType="1"/>
            </p:cNvSpPr>
            <p:nvPr/>
          </p:nvSpPr>
          <p:spPr bwMode="auto">
            <a:xfrm>
              <a:off x="0"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6" name="Line 53">
              <a:extLst>
                <a:ext uri="{FF2B5EF4-FFF2-40B4-BE49-F238E27FC236}">
                  <a16:creationId xmlns:a16="http://schemas.microsoft.com/office/drawing/2014/main" id="{8B7B7F52-F515-1748-87C1-5A1115E8F81E}"/>
                </a:ext>
              </a:extLst>
            </p:cNvPr>
            <p:cNvSpPr>
              <a:spLocks noChangeShapeType="1"/>
            </p:cNvSpPr>
            <p:nvPr/>
          </p:nvSpPr>
          <p:spPr bwMode="auto">
            <a:xfrm>
              <a:off x="609"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7" name="Line 54">
              <a:extLst>
                <a:ext uri="{FF2B5EF4-FFF2-40B4-BE49-F238E27FC236}">
                  <a16:creationId xmlns:a16="http://schemas.microsoft.com/office/drawing/2014/main" id="{1999966F-399B-F04E-B2C7-076228420B2C}"/>
                </a:ext>
              </a:extLst>
            </p:cNvPr>
            <p:cNvSpPr>
              <a:spLocks noChangeShapeType="1"/>
            </p:cNvSpPr>
            <p:nvPr/>
          </p:nvSpPr>
          <p:spPr bwMode="auto">
            <a:xfrm>
              <a:off x="1218"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8" name="Line 55">
              <a:extLst>
                <a:ext uri="{FF2B5EF4-FFF2-40B4-BE49-F238E27FC236}">
                  <a16:creationId xmlns:a16="http://schemas.microsoft.com/office/drawing/2014/main" id="{222172F2-2673-884B-A6FF-F2C2F48F060C}"/>
                </a:ext>
              </a:extLst>
            </p:cNvPr>
            <p:cNvSpPr>
              <a:spLocks noChangeShapeType="1"/>
            </p:cNvSpPr>
            <p:nvPr/>
          </p:nvSpPr>
          <p:spPr bwMode="auto">
            <a:xfrm>
              <a:off x="1827" y="808"/>
              <a:ext cx="634"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49" name="Line 56">
              <a:extLst>
                <a:ext uri="{FF2B5EF4-FFF2-40B4-BE49-F238E27FC236}">
                  <a16:creationId xmlns:a16="http://schemas.microsoft.com/office/drawing/2014/main" id="{27A752FE-70BD-8D4B-8A44-46F9D8A81F0D}"/>
                </a:ext>
              </a:extLst>
            </p:cNvPr>
            <p:cNvSpPr>
              <a:spLocks noChangeShapeType="1"/>
            </p:cNvSpPr>
            <p:nvPr/>
          </p:nvSpPr>
          <p:spPr bwMode="auto">
            <a:xfrm>
              <a:off x="2436"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50" name="Line 57">
              <a:extLst>
                <a:ext uri="{FF2B5EF4-FFF2-40B4-BE49-F238E27FC236}">
                  <a16:creationId xmlns:a16="http://schemas.microsoft.com/office/drawing/2014/main" id="{9CC9740F-CAA0-9249-93D0-EBA0E5D8C888}"/>
                </a:ext>
              </a:extLst>
            </p:cNvPr>
            <p:cNvSpPr>
              <a:spLocks noChangeShapeType="1"/>
            </p:cNvSpPr>
            <p:nvPr/>
          </p:nvSpPr>
          <p:spPr bwMode="auto">
            <a:xfrm>
              <a:off x="3045" y="808"/>
              <a:ext cx="609"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51" name="Line 58">
              <a:extLst>
                <a:ext uri="{FF2B5EF4-FFF2-40B4-BE49-F238E27FC236}">
                  <a16:creationId xmlns:a16="http://schemas.microsoft.com/office/drawing/2014/main" id="{4BC1918A-FFA1-F04C-ACE6-5CCDC83E582E}"/>
                </a:ext>
              </a:extLst>
            </p:cNvPr>
            <p:cNvSpPr>
              <a:spLocks noChangeShapeType="1"/>
            </p:cNvSpPr>
            <p:nvPr/>
          </p:nvSpPr>
          <p:spPr bwMode="auto">
            <a:xfrm>
              <a:off x="3654" y="808"/>
              <a:ext cx="610" cy="0"/>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52" name="Line 59">
              <a:extLst>
                <a:ext uri="{FF2B5EF4-FFF2-40B4-BE49-F238E27FC236}">
                  <a16:creationId xmlns:a16="http://schemas.microsoft.com/office/drawing/2014/main" id="{B382C20B-1E0A-004B-B7F7-F0047270C8F5}"/>
                </a:ext>
              </a:extLst>
            </p:cNvPr>
            <p:cNvSpPr>
              <a:spLocks noChangeShapeType="1"/>
            </p:cNvSpPr>
            <p:nvPr/>
          </p:nvSpPr>
          <p:spPr bwMode="auto">
            <a:xfrm>
              <a:off x="0" y="0"/>
              <a:ext cx="0" cy="404"/>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53" name="Line 60">
              <a:extLst>
                <a:ext uri="{FF2B5EF4-FFF2-40B4-BE49-F238E27FC236}">
                  <a16:creationId xmlns:a16="http://schemas.microsoft.com/office/drawing/2014/main" id="{98ACB895-31D1-C644-B0BE-8A531A369A5C}"/>
                </a:ext>
              </a:extLst>
            </p:cNvPr>
            <p:cNvSpPr>
              <a:spLocks noChangeShapeType="1"/>
            </p:cNvSpPr>
            <p:nvPr/>
          </p:nvSpPr>
          <p:spPr bwMode="auto">
            <a:xfrm>
              <a:off x="0" y="404"/>
              <a:ext cx="0" cy="404"/>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54" name="Line 61">
              <a:extLst>
                <a:ext uri="{FF2B5EF4-FFF2-40B4-BE49-F238E27FC236}">
                  <a16:creationId xmlns:a16="http://schemas.microsoft.com/office/drawing/2014/main" id="{FB7844C1-D697-8B4F-9AAC-36A088FF338C}"/>
                </a:ext>
              </a:extLst>
            </p:cNvPr>
            <p:cNvSpPr>
              <a:spLocks noChangeShapeType="1"/>
            </p:cNvSpPr>
            <p:nvPr/>
          </p:nvSpPr>
          <p:spPr bwMode="auto">
            <a:xfrm>
              <a:off x="4264" y="0"/>
              <a:ext cx="0" cy="404"/>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sp>
          <p:nvSpPr>
            <p:cNvPr id="105555" name="Line 62">
              <a:extLst>
                <a:ext uri="{FF2B5EF4-FFF2-40B4-BE49-F238E27FC236}">
                  <a16:creationId xmlns:a16="http://schemas.microsoft.com/office/drawing/2014/main" id="{0926457C-1C51-754B-A09B-A86F6625726D}"/>
                </a:ext>
              </a:extLst>
            </p:cNvPr>
            <p:cNvSpPr>
              <a:spLocks noChangeShapeType="1"/>
            </p:cNvSpPr>
            <p:nvPr/>
          </p:nvSpPr>
          <p:spPr bwMode="auto">
            <a:xfrm>
              <a:off x="4264" y="404"/>
              <a:ext cx="0" cy="404"/>
            </a:xfrm>
            <a:prstGeom prst="line">
              <a:avLst/>
            </a:prstGeom>
            <a:noFill/>
            <a:ln w="28575" cap="sq">
              <a:solidFill>
                <a:srgbClr val="000000"/>
              </a:solidFill>
              <a:prstDash val="solid"/>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1266">
                <a:latin typeface="Gill Sans" charset="0"/>
                <a:ea typeface="Heiti SC Light" charset="0"/>
                <a:sym typeface="Gill Sans" charset="0"/>
              </a:endParaRPr>
            </a:p>
          </p:txBody>
        </p:sp>
      </p:grpSp>
    </p:spTree>
    <p:extLst>
      <p:ext uri="{BB962C8B-B14F-4D97-AF65-F5344CB8AC3E}">
        <p14:creationId xmlns:p14="http://schemas.microsoft.com/office/powerpoint/2010/main" val="9947904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D044ED-BEEE-2B45-8DCE-25CE5959A1F0}"/>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5EBF3DA6-7A90-BE40-9066-968977609385}" type="slidenum">
              <a:rPr lang="en-US" altLang="en-US" sz="773">
                <a:solidFill>
                  <a:schemeClr val="tx1"/>
                </a:solidFill>
                <a:ea typeface="ＭＳ Ｐゴシック" panose="020B0600070205080204" pitchFamily="34" charset="-128"/>
              </a:rPr>
              <a:pPr eaLnBrk="1" hangingPunct="1"/>
              <a:t>44</a:t>
            </a:fld>
            <a:endParaRPr lang="en-US" altLang="en-US" sz="773">
              <a:solidFill>
                <a:schemeClr val="tx1"/>
              </a:solidFill>
              <a:ea typeface="ＭＳ Ｐゴシック" panose="020B0600070205080204" pitchFamily="34" charset="-128"/>
            </a:endParaRPr>
          </a:p>
        </p:txBody>
      </p:sp>
      <p:pic>
        <p:nvPicPr>
          <p:cNvPr id="559106" name="Picture 4">
            <a:extLst>
              <a:ext uri="{FF2B5EF4-FFF2-40B4-BE49-F238E27FC236}">
                <a16:creationId xmlns:a16="http://schemas.microsoft.com/office/drawing/2014/main" id="{1970A74B-D151-1F46-A40E-8992A97E63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0484" y="160735"/>
            <a:ext cx="3804047" cy="633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9107" name="Picture 5">
            <a:extLst>
              <a:ext uri="{FF2B5EF4-FFF2-40B4-BE49-F238E27FC236}">
                <a16:creationId xmlns:a16="http://schemas.microsoft.com/office/drawing/2014/main" id="{B6026384-562D-D345-9FE7-F573E21BF9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4891" y="53578"/>
            <a:ext cx="2446734" cy="12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9108" name="TextBox 6">
            <a:extLst>
              <a:ext uri="{FF2B5EF4-FFF2-40B4-BE49-F238E27FC236}">
                <a16:creationId xmlns:a16="http://schemas.microsoft.com/office/drawing/2014/main" id="{375F31B1-C254-EB42-994F-61C62B9E5DBF}"/>
              </a:ext>
            </a:extLst>
          </p:cNvPr>
          <p:cNvSpPr txBox="1">
            <a:spLocks noChangeArrowheads="1"/>
          </p:cNvSpPr>
          <p:nvPr/>
        </p:nvSpPr>
        <p:spPr bwMode="auto">
          <a:xfrm>
            <a:off x="5988844" y="160734"/>
            <a:ext cx="4527352"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Fibers follow either Gaussian or Self-avoiding structure depending on binding of fibers</a:t>
            </a:r>
          </a:p>
        </p:txBody>
      </p:sp>
      <p:pic>
        <p:nvPicPr>
          <p:cNvPr id="559109" name="Picture 7">
            <a:extLst>
              <a:ext uri="{FF2B5EF4-FFF2-40B4-BE49-F238E27FC236}">
                <a16:creationId xmlns:a16="http://schemas.microsoft.com/office/drawing/2014/main" id="{0519E9E1-1779-7642-8FCE-46AC8E05B9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8844" y="1017984"/>
            <a:ext cx="2035969" cy="236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9110" name="TextBox 8">
            <a:extLst>
              <a:ext uri="{FF2B5EF4-FFF2-40B4-BE49-F238E27FC236}">
                <a16:creationId xmlns:a16="http://schemas.microsoft.com/office/drawing/2014/main" id="{FA4E26DA-62F1-8E46-A05B-56EBD6D8A5B7}"/>
              </a:ext>
            </a:extLst>
          </p:cNvPr>
          <p:cNvSpPr txBox="1">
            <a:spLocks noChangeArrowheads="1"/>
          </p:cNvSpPr>
          <p:nvPr/>
        </p:nvSpPr>
        <p:spPr bwMode="auto">
          <a:xfrm>
            <a:off x="5988844" y="3482579"/>
            <a:ext cx="4527352" cy="87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Orientation partly governs separation</a:t>
            </a:r>
          </a:p>
          <a:p>
            <a:pPr eaLnBrk="1" hangingPunct="1"/>
            <a:endParaRPr lang="en-US" altLang="en-US" sz="1687">
              <a:latin typeface="Times New Roman" panose="02020603050405020304" pitchFamily="18" charset="0"/>
              <a:cs typeface="Times New Roman" panose="02020603050405020304" pitchFamily="18" charset="0"/>
            </a:endParaRPr>
          </a:p>
          <a:p>
            <a:pPr eaLnBrk="1" hangingPunct="1"/>
            <a:r>
              <a:rPr lang="en-US" altLang="en-US" sz="1687">
                <a:latin typeface="Times New Roman" panose="02020603050405020304" pitchFamily="18" charset="0"/>
                <a:cs typeface="Times New Roman" panose="02020603050405020304" pitchFamily="18" charset="0"/>
              </a:rPr>
              <a:t>Pore size and fractal structure govern wicking</a:t>
            </a:r>
          </a:p>
        </p:txBody>
      </p:sp>
      <p:pic>
        <p:nvPicPr>
          <p:cNvPr id="559111" name="Picture 9">
            <a:extLst>
              <a:ext uri="{FF2B5EF4-FFF2-40B4-BE49-F238E27FC236}">
                <a16:creationId xmlns:a16="http://schemas.microsoft.com/office/drawing/2014/main" id="{DADD819D-ACCA-E74F-8955-FA06324E51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78391" y="1178719"/>
            <a:ext cx="2455664" cy="204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9112" name="Picture 10">
            <a:extLst>
              <a:ext uri="{FF2B5EF4-FFF2-40B4-BE49-F238E27FC236}">
                <a16:creationId xmlns:a16="http://schemas.microsoft.com/office/drawing/2014/main" id="{4388B90C-4A6F-484B-B8C1-D0712A7DA39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53250" y="4393407"/>
            <a:ext cx="2786063" cy="2137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7998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56FA62E-8727-A146-A739-5E10ED9F8B3C}"/>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BCE2BE34-5754-694D-9E9E-C62A81055BF7}" type="slidenum">
              <a:rPr lang="en-US" altLang="en-US" sz="773">
                <a:solidFill>
                  <a:schemeClr val="tx1"/>
                </a:solidFill>
                <a:ea typeface="ＭＳ Ｐゴシック" panose="020B0600070205080204" pitchFamily="34" charset="-128"/>
              </a:rPr>
              <a:pPr eaLnBrk="1" hangingPunct="1"/>
              <a:t>45</a:t>
            </a:fld>
            <a:endParaRPr lang="en-US" altLang="en-US" sz="773">
              <a:solidFill>
                <a:schemeClr val="tx1"/>
              </a:solidFill>
              <a:ea typeface="ＭＳ Ｐゴシック" panose="020B0600070205080204" pitchFamily="34" charset="-128"/>
            </a:endParaRPr>
          </a:p>
        </p:txBody>
      </p:sp>
      <p:sp>
        <p:nvSpPr>
          <p:cNvPr id="560130" name="Rectangle 1">
            <a:extLst>
              <a:ext uri="{FF2B5EF4-FFF2-40B4-BE49-F238E27FC236}">
                <a16:creationId xmlns:a16="http://schemas.microsoft.com/office/drawing/2014/main" id="{272ACF10-583E-944F-89AF-B1168792D0BB}"/>
              </a:ext>
            </a:extLst>
          </p:cNvPr>
          <p:cNvSpPr>
            <a:spLocks/>
          </p:cNvSpPr>
          <p:nvPr/>
        </p:nvSpPr>
        <p:spPr bwMode="auto">
          <a:xfrm>
            <a:off x="1869502" y="1389436"/>
            <a:ext cx="9135070" cy="455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persistence length is created due to interactions between </a:t>
            </a: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units of the chain that have similar chain indices</a:t>
            </a:r>
          </a:p>
          <a:p>
            <a:pPr eaLnBrk="1" hangingPunct="1"/>
            <a:endPar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These interactions are termed </a:t>
            </a:r>
            <a:r>
              <a:rPr lang="ja-JP"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ja-JP" sz="1687" dirty="0">
                <a:solidFill>
                  <a:schemeClr val="tx1"/>
                </a:solidFill>
                <a:latin typeface="Times New Roman" panose="02020603050405020304" pitchFamily="18" charset="0"/>
                <a:cs typeface="Times New Roman" panose="02020603050405020304" pitchFamily="18" charset="0"/>
              </a:rPr>
              <a:t>short-range interactions</a:t>
            </a:r>
            <a:r>
              <a:rPr lang="ja-JP"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t>
            </a:r>
            <a:r>
              <a:rPr lang="en-US" altLang="ja-JP" sz="1687" dirty="0">
                <a:solidFill>
                  <a:schemeClr val="tx1"/>
                </a:solidFill>
                <a:latin typeface="Times New Roman" panose="02020603050405020304" pitchFamily="18" charset="0"/>
                <a:cs typeface="Times New Roman" panose="02020603050405020304" pitchFamily="18" charset="0"/>
              </a:rPr>
              <a:t> because they </a:t>
            </a: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involve short distances along the chain minimum path</a:t>
            </a:r>
          </a:p>
          <a:p>
            <a:pPr eaLnBrk="1" hangingPunct="1"/>
            <a:endParaRPr lang="en-US" altLang="en-US" sz="1687" dirty="0">
              <a:solidFill>
                <a:schemeClr val="tx1"/>
              </a:solidFill>
              <a:latin typeface="Times New Roman" panose="02020603050405020304" pitchFamily="18" charset="0"/>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Short-range interactions lead to changes in the chain persistence.  For example,</a:t>
            </a: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restrictions to bond rotation such as by the addition of short branches can lead to increases</a:t>
            </a: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in the persistence length in polymers like polyethylene.  Short-range interactions can be </a:t>
            </a: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more subtle.  For instance, short branches in a polyester can disrupt a natural tendency to </a:t>
            </a: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form a helix leading to a reduction in the persistence length, that is making the chain more</a:t>
            </a: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flexible.  </a:t>
            </a:r>
          </a:p>
          <a:p>
            <a:pPr eaLnBrk="1" hangingPunct="1"/>
            <a:endParaRPr lang="en-US" altLang="en-US" sz="1687" dirty="0">
              <a:solidFill>
                <a:schemeClr val="tx1"/>
              </a:solidFill>
              <a:latin typeface="Times New Roman" panose="02020603050405020304" pitchFamily="18" charset="0"/>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All interactions occur over short spatial distances, short-range interactions occur over </a:t>
            </a: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short-distances but the distinguishing feature is that they occur over short differences in </a:t>
            </a: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chain index.</a:t>
            </a:r>
          </a:p>
          <a:p>
            <a:pPr eaLnBrk="1" hangingPunct="1"/>
            <a:endParaRPr lang="en-US" altLang="en-US" sz="1687" dirty="0">
              <a:solidFill>
                <a:schemeClr val="tx1"/>
              </a:solidFill>
              <a:latin typeface="Times New Roman" panose="02020603050405020304" pitchFamily="18" charset="0"/>
              <a:cs typeface="Times New Roman" panose="02020603050405020304" pitchFamily="18" charset="0"/>
            </a:endParaRPr>
          </a:p>
          <a:p>
            <a:pPr eaLnBrk="1" hangingPunct="1"/>
            <a:r>
              <a:rPr lang="en-US" altLang="en-US" sz="1687" dirty="0">
                <a:solidFill>
                  <a:schemeClr val="tx1"/>
                </a:solidFill>
                <a:latin typeface="Times New Roman" panose="02020603050405020304" pitchFamily="18" charset="0"/>
                <a:cs typeface="Times New Roman" panose="02020603050405020304" pitchFamily="18" charset="0"/>
              </a:rPr>
              <a:t>Short-range interactions do not have an effect on the chain scaling.</a:t>
            </a:r>
          </a:p>
        </p:txBody>
      </p:sp>
      <p:sp>
        <p:nvSpPr>
          <p:cNvPr id="560131" name="Rectangle 2">
            <a:extLst>
              <a:ext uri="{FF2B5EF4-FFF2-40B4-BE49-F238E27FC236}">
                <a16:creationId xmlns:a16="http://schemas.microsoft.com/office/drawing/2014/main" id="{805E3C38-B255-6947-96AF-8CD1870D6B04}"/>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6" name="Rectangle 3">
            <a:extLst>
              <a:ext uri="{FF2B5EF4-FFF2-40B4-BE49-F238E27FC236}">
                <a16:creationId xmlns:a16="http://schemas.microsoft.com/office/drawing/2014/main" id="{D74A416C-80CC-0345-865B-E83D71648F47}"/>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73136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40CDD2B1-B0A1-1C4A-923C-B24DE935F52F}"/>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21354816-7C61-824A-8880-4319388E420B}" type="slidenum">
              <a:rPr lang="en-US" altLang="en-US" sz="773">
                <a:solidFill>
                  <a:schemeClr val="tx1"/>
                </a:solidFill>
                <a:ea typeface="ＭＳ Ｐゴシック" panose="020B0600070205080204" pitchFamily="34" charset="-128"/>
              </a:rPr>
              <a:pPr eaLnBrk="1" hangingPunct="1"/>
              <a:t>46</a:t>
            </a:fld>
            <a:endParaRPr lang="en-US" altLang="en-US" sz="773">
              <a:solidFill>
                <a:schemeClr val="tx1"/>
              </a:solidFill>
              <a:ea typeface="ＭＳ Ｐゴシック" panose="020B0600070205080204" pitchFamily="34" charset="-128"/>
            </a:endParaRPr>
          </a:p>
        </p:txBody>
      </p:sp>
      <p:sp>
        <p:nvSpPr>
          <p:cNvPr id="561156" name="TextBox 1">
            <a:extLst>
              <a:ext uri="{FF2B5EF4-FFF2-40B4-BE49-F238E27FC236}">
                <a16:creationId xmlns:a16="http://schemas.microsoft.com/office/drawing/2014/main" id="{6FEF9E80-A0CC-044F-8F37-CEEF0F2D8B1E}"/>
              </a:ext>
            </a:extLst>
          </p:cNvPr>
          <p:cNvSpPr txBox="1">
            <a:spLocks noChangeArrowheads="1"/>
          </p:cNvSpPr>
          <p:nvPr/>
        </p:nvSpPr>
        <p:spPr bwMode="auto">
          <a:xfrm>
            <a:off x="3256359" y="1982391"/>
            <a:ext cx="6375797" cy="190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Consider the simplest form of short-range interaction</a:t>
            </a:r>
          </a:p>
          <a:p>
            <a:pPr eaLnBrk="1" hangingPunct="1"/>
            <a:r>
              <a:rPr lang="en-US" altLang="en-US" sz="1687" dirty="0">
                <a:latin typeface="Times New Roman" panose="02020603050405020304" pitchFamily="18" charset="0"/>
                <a:cs typeface="Times New Roman" panose="02020603050405020304" pitchFamily="18" charset="0"/>
              </a:rPr>
              <a:t>We forbid the chain from the preceding step</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Consider a chain as a series of steps </a:t>
            </a:r>
            <a:r>
              <a:rPr lang="en-US" altLang="en-US" sz="1687" dirty="0" err="1">
                <a:latin typeface="Times New Roman" panose="02020603050405020304" pitchFamily="18" charset="0"/>
                <a:cs typeface="Times New Roman" panose="02020603050405020304" pitchFamily="18" charset="0"/>
              </a:rPr>
              <a:t>r</a:t>
            </a:r>
            <a:r>
              <a:rPr lang="en-US" altLang="en-US" sz="1687" baseline="-25000" dirty="0" err="1">
                <a:latin typeface="Times New Roman" panose="02020603050405020304" pitchFamily="18" charset="0"/>
                <a:cs typeface="Times New Roman" panose="02020603050405020304" pitchFamily="18" charset="0"/>
              </a:rPr>
              <a:t>i</a:t>
            </a:r>
            <a:endParaRPr lang="en-US" altLang="en-US" sz="1687" baseline="-25000" dirty="0">
              <a:latin typeface="Times New Roman" panose="02020603050405020304" pitchFamily="18" charset="0"/>
              <a:cs typeface="Times New Roman" panose="02020603050405020304" pitchFamily="18" charset="0"/>
            </a:endParaRPr>
          </a:p>
          <a:p>
            <a:pPr eaLnBrk="1" hangingPunct="1"/>
            <a:r>
              <a:rPr lang="en-US" altLang="en-US" sz="1687" dirty="0" err="1">
                <a:latin typeface="Times New Roman" panose="02020603050405020304" pitchFamily="18" charset="0"/>
                <a:cs typeface="Times New Roman" panose="02020603050405020304" pitchFamily="18" charset="0"/>
              </a:rPr>
              <a:t>r</a:t>
            </a:r>
            <a:r>
              <a:rPr lang="en-US" altLang="en-US" sz="1687" baseline="-25000" dirty="0" err="1">
                <a:latin typeface="Times New Roman" panose="02020603050405020304" pitchFamily="18" charset="0"/>
                <a:cs typeface="Times New Roman" panose="02020603050405020304" pitchFamily="18" charset="0"/>
              </a:rPr>
              <a:t>i</a:t>
            </a:r>
            <a:r>
              <a:rPr lang="en-US" altLang="en-US" sz="1687" dirty="0">
                <a:latin typeface="Times New Roman" panose="02020603050405020304" pitchFamily="18" charset="0"/>
                <a:cs typeface="Times New Roman" panose="02020603050405020304" pitchFamily="18" charset="0"/>
              </a:rPr>
              <a:t> is a vector of length r and there are n such vectors in the chain</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The mean value for r</a:t>
            </a:r>
            <a:r>
              <a:rPr lang="en-US" altLang="en-US" sz="1687" baseline="-25000" dirty="0">
                <a:latin typeface="Times New Roman" panose="02020603050405020304" pitchFamily="18" charset="0"/>
                <a:cs typeface="Times New Roman" panose="02020603050405020304" pitchFamily="18" charset="0"/>
              </a:rPr>
              <a:t>i+1</a:t>
            </a:r>
            <a:r>
              <a:rPr lang="en-US" altLang="en-US" sz="1687" dirty="0">
                <a:latin typeface="Times New Roman" panose="02020603050405020304" pitchFamily="18" charset="0"/>
                <a:cs typeface="Times New Roman" panose="02020603050405020304" pitchFamily="18" charset="0"/>
              </a:rPr>
              <a:t> is 0</a:t>
            </a:r>
          </a:p>
        </p:txBody>
      </p:sp>
      <p:pic>
        <p:nvPicPr>
          <p:cNvPr id="561157" name="Picture 2">
            <a:extLst>
              <a:ext uri="{FF2B5EF4-FFF2-40B4-BE49-F238E27FC236}">
                <a16:creationId xmlns:a16="http://schemas.microsoft.com/office/drawing/2014/main" id="{60DDF470-6902-8746-84AA-7066E9D01F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45906" y="4018360"/>
            <a:ext cx="2120801"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1158" name="TextBox 3">
            <a:extLst>
              <a:ext uri="{FF2B5EF4-FFF2-40B4-BE49-F238E27FC236}">
                <a16:creationId xmlns:a16="http://schemas.microsoft.com/office/drawing/2014/main" id="{8FE2E940-0C68-9C4A-8BA7-450A5EF46C2C}"/>
              </a:ext>
            </a:extLst>
          </p:cNvPr>
          <p:cNvSpPr txBox="1">
            <a:spLocks noChangeArrowheads="1"/>
          </p:cNvSpPr>
          <p:nvPr/>
        </p:nvSpPr>
        <p:spPr bwMode="auto">
          <a:xfrm>
            <a:off x="4220765" y="4875609"/>
            <a:ext cx="4125516"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err="1">
                <a:latin typeface="Times New Roman" panose="02020603050405020304" pitchFamily="18" charset="0"/>
                <a:cs typeface="Times New Roman" panose="02020603050405020304" pitchFamily="18" charset="0"/>
              </a:rPr>
              <a:t>b</a:t>
            </a:r>
            <a:r>
              <a:rPr lang="en-US" altLang="en-US" sz="1687" baseline="-25000" dirty="0" err="1">
                <a:latin typeface="Times New Roman" panose="02020603050405020304" pitchFamily="18" charset="0"/>
                <a:cs typeface="Times New Roman" panose="02020603050405020304" pitchFamily="18" charset="0"/>
              </a:rPr>
              <a:t>k</a:t>
            </a:r>
            <a:r>
              <a:rPr lang="en-US" altLang="en-US" sz="1687" dirty="0">
                <a:latin typeface="Times New Roman" panose="02020603050405020304" pitchFamily="18" charset="0"/>
                <a:cs typeface="Times New Roman" panose="02020603050405020304" pitchFamily="18" charset="0"/>
              </a:rPr>
              <a:t> is a unit vector in a coordinate system, </a:t>
            </a:r>
          </a:p>
          <a:p>
            <a:pPr eaLnBrk="1" hangingPunct="1"/>
            <a:r>
              <a:rPr lang="en-US" altLang="en-US" sz="1687" dirty="0">
                <a:latin typeface="Times New Roman" panose="02020603050405020304" pitchFamily="18" charset="0"/>
                <a:cs typeface="Times New Roman" panose="02020603050405020304" pitchFamily="18" charset="0"/>
              </a:rPr>
              <a:t>6 of these vectors in a cubic system</a:t>
            </a:r>
          </a:p>
        </p:txBody>
      </p:sp>
      <p:sp>
        <p:nvSpPr>
          <p:cNvPr id="9" name="Rectangle 2">
            <a:extLst>
              <a:ext uri="{FF2B5EF4-FFF2-40B4-BE49-F238E27FC236}">
                <a16:creationId xmlns:a16="http://schemas.microsoft.com/office/drawing/2014/main" id="{02A4734D-3E0B-3040-A03D-B840D97E5EFC}"/>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0" name="Rectangle 3">
            <a:extLst>
              <a:ext uri="{FF2B5EF4-FFF2-40B4-BE49-F238E27FC236}">
                <a16:creationId xmlns:a16="http://schemas.microsoft.com/office/drawing/2014/main" id="{E4A0DBE4-0802-5044-BE56-7A2245201D9C}"/>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2657962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1710C7D5-51AB-5548-8ED6-C399F604022C}"/>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7EE32A77-E942-ED48-9D4A-AC1316DDC8F6}" type="slidenum">
              <a:rPr lang="en-US" altLang="en-US" sz="773">
                <a:solidFill>
                  <a:schemeClr val="tx1"/>
                </a:solidFill>
                <a:ea typeface="ＭＳ Ｐゴシック" panose="020B0600070205080204" pitchFamily="34" charset="-128"/>
              </a:rPr>
              <a:pPr eaLnBrk="1" hangingPunct="1"/>
              <a:t>47</a:t>
            </a:fld>
            <a:endParaRPr lang="en-US" altLang="en-US" sz="773">
              <a:solidFill>
                <a:schemeClr val="tx1"/>
              </a:solidFill>
              <a:ea typeface="ＭＳ Ｐゴシック" panose="020B0600070205080204" pitchFamily="34" charset="-128"/>
            </a:endParaRPr>
          </a:p>
        </p:txBody>
      </p:sp>
      <p:pic>
        <p:nvPicPr>
          <p:cNvPr id="562180" name="Picture 2">
            <a:extLst>
              <a:ext uri="{FF2B5EF4-FFF2-40B4-BE49-F238E27FC236}">
                <a16:creationId xmlns:a16="http://schemas.microsoft.com/office/drawing/2014/main" id="{44FA0168-351F-7249-85AD-F69E9154A7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78016" y="1285875"/>
            <a:ext cx="2120801"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1" name="TextBox 3">
            <a:extLst>
              <a:ext uri="{FF2B5EF4-FFF2-40B4-BE49-F238E27FC236}">
                <a16:creationId xmlns:a16="http://schemas.microsoft.com/office/drawing/2014/main" id="{58351CE0-5A69-4D48-A8DF-432F6522EAB0}"/>
              </a:ext>
            </a:extLst>
          </p:cNvPr>
          <p:cNvSpPr txBox="1">
            <a:spLocks noChangeArrowheads="1"/>
          </p:cNvSpPr>
          <p:nvPr/>
        </p:nvSpPr>
        <p:spPr bwMode="auto">
          <a:xfrm>
            <a:off x="4327922" y="2250281"/>
            <a:ext cx="4125516"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For exclusion of the previous step this sum does not equal 0</a:t>
            </a:r>
          </a:p>
        </p:txBody>
      </p:sp>
      <p:pic>
        <p:nvPicPr>
          <p:cNvPr id="562182" name="Picture 5">
            <a:extLst>
              <a:ext uri="{FF2B5EF4-FFF2-40B4-BE49-F238E27FC236}">
                <a16:creationId xmlns:a16="http://schemas.microsoft.com/office/drawing/2014/main" id="{03A6CBB1-0546-1747-B2A7-2A1C73CA64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92141" y="3053953"/>
            <a:ext cx="5265167" cy="49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2183" name="TextBox 8">
            <a:extLst>
              <a:ext uri="{FF2B5EF4-FFF2-40B4-BE49-F238E27FC236}">
                <a16:creationId xmlns:a16="http://schemas.microsoft.com/office/drawing/2014/main" id="{4D60B5F6-13FC-0B49-A8BB-FC080A6C7B4B}"/>
              </a:ext>
            </a:extLst>
          </p:cNvPr>
          <p:cNvSpPr txBox="1">
            <a:spLocks noChangeArrowheads="1"/>
          </p:cNvSpPr>
          <p:nvPr/>
        </p:nvSpPr>
        <p:spPr bwMode="auto">
          <a:xfrm>
            <a:off x="4167187" y="3696891"/>
            <a:ext cx="4125516"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t>so</a:t>
            </a:r>
          </a:p>
        </p:txBody>
      </p:sp>
      <p:pic>
        <p:nvPicPr>
          <p:cNvPr id="562184" name="Picture 6">
            <a:extLst>
              <a:ext uri="{FF2B5EF4-FFF2-40B4-BE49-F238E27FC236}">
                <a16:creationId xmlns:a16="http://schemas.microsoft.com/office/drawing/2014/main" id="{12870E39-EA1D-AD4D-8EB4-C881D238A3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63703" y="4179094"/>
            <a:ext cx="2765971" cy="6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3AC9A38E-4BCB-0A41-859F-D5591A16EC3B}"/>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2" name="Rectangle 3">
            <a:extLst>
              <a:ext uri="{FF2B5EF4-FFF2-40B4-BE49-F238E27FC236}">
                <a16:creationId xmlns:a16="http://schemas.microsoft.com/office/drawing/2014/main" id="{4D48E843-E5BE-B440-A582-D0829B8A53F0}"/>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39496040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1269293F-7866-AE49-A7CE-7F1ED87DFB8B}"/>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4E9B504B-10D5-6E4D-9FCA-DFCDB56C06AE}" type="slidenum">
              <a:rPr lang="en-US" altLang="en-US" sz="773">
                <a:solidFill>
                  <a:schemeClr val="tx1"/>
                </a:solidFill>
                <a:ea typeface="ＭＳ Ｐゴシック" panose="020B0600070205080204" pitchFamily="34" charset="-128"/>
              </a:rPr>
              <a:pPr eaLnBrk="1" hangingPunct="1"/>
              <a:t>48</a:t>
            </a:fld>
            <a:endParaRPr lang="en-US" altLang="en-US" sz="773">
              <a:solidFill>
                <a:schemeClr val="tx1"/>
              </a:solidFill>
              <a:ea typeface="ＭＳ Ｐゴシック" panose="020B0600070205080204" pitchFamily="34" charset="-128"/>
            </a:endParaRPr>
          </a:p>
        </p:txBody>
      </p:sp>
      <p:pic>
        <p:nvPicPr>
          <p:cNvPr id="563204" name="Picture 6">
            <a:extLst>
              <a:ext uri="{FF2B5EF4-FFF2-40B4-BE49-F238E27FC236}">
                <a16:creationId xmlns:a16="http://schemas.microsoft.com/office/drawing/2014/main" id="{21394DF5-E1AA-324F-BB31-9F3800B7A1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0125" y="1178719"/>
            <a:ext cx="2765971" cy="6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05" name="Picture 5">
            <a:extLst>
              <a:ext uri="{FF2B5EF4-FFF2-40B4-BE49-F238E27FC236}">
                <a16:creationId xmlns:a16="http://schemas.microsoft.com/office/drawing/2014/main" id="{CF423184-C21B-B742-8348-2C0D3E238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518172"/>
            <a:ext cx="3108648"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06" name="Picture 6">
            <a:extLst>
              <a:ext uri="{FF2B5EF4-FFF2-40B4-BE49-F238E27FC236}">
                <a16:creationId xmlns:a16="http://schemas.microsoft.com/office/drawing/2014/main" id="{91A5C423-3F32-624E-AC7E-554952D32F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2609" y="2518172"/>
            <a:ext cx="1053703" cy="39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3207" name="TextBox 1">
            <a:extLst>
              <a:ext uri="{FF2B5EF4-FFF2-40B4-BE49-F238E27FC236}">
                <a16:creationId xmlns:a16="http://schemas.microsoft.com/office/drawing/2014/main" id="{D8057A44-D1FF-2B46-AACA-0A0760433729}"/>
              </a:ext>
            </a:extLst>
          </p:cNvPr>
          <p:cNvSpPr txBox="1">
            <a:spLocks noChangeArrowheads="1"/>
          </p:cNvSpPr>
          <p:nvPr/>
        </p:nvSpPr>
        <p:spPr bwMode="auto">
          <a:xfrm>
            <a:off x="3149203" y="1982391"/>
            <a:ext cx="2411016"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For Gaussian Chain</a:t>
            </a:r>
          </a:p>
        </p:txBody>
      </p:sp>
      <p:sp>
        <p:nvSpPr>
          <p:cNvPr id="563208" name="TextBox 12">
            <a:extLst>
              <a:ext uri="{FF2B5EF4-FFF2-40B4-BE49-F238E27FC236}">
                <a16:creationId xmlns:a16="http://schemas.microsoft.com/office/drawing/2014/main" id="{B677873B-7ED2-184F-B149-A1D70B0A3269}"/>
              </a:ext>
            </a:extLst>
          </p:cNvPr>
          <p:cNvSpPr txBox="1">
            <a:spLocks noChangeArrowheads="1"/>
          </p:cNvSpPr>
          <p:nvPr/>
        </p:nvSpPr>
        <p:spPr bwMode="auto">
          <a:xfrm>
            <a:off x="6193110" y="2509005"/>
            <a:ext cx="719494"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yields</a:t>
            </a:r>
          </a:p>
        </p:txBody>
      </p:sp>
      <p:sp>
        <p:nvSpPr>
          <p:cNvPr id="563209" name="TextBox 13">
            <a:extLst>
              <a:ext uri="{FF2B5EF4-FFF2-40B4-BE49-F238E27FC236}">
                <a16:creationId xmlns:a16="http://schemas.microsoft.com/office/drawing/2014/main" id="{84425906-1815-A74E-9B13-F87F05D8BF01}"/>
              </a:ext>
            </a:extLst>
          </p:cNvPr>
          <p:cNvSpPr txBox="1">
            <a:spLocks noChangeArrowheads="1"/>
          </p:cNvSpPr>
          <p:nvPr/>
        </p:nvSpPr>
        <p:spPr bwMode="auto">
          <a:xfrm>
            <a:off x="3095625" y="3536156"/>
            <a:ext cx="3696891"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For SRI Chain the first term is not 0.</a:t>
            </a:r>
          </a:p>
        </p:txBody>
      </p:sp>
      <p:pic>
        <p:nvPicPr>
          <p:cNvPr id="563210" name="Picture 7">
            <a:extLst>
              <a:ext uri="{FF2B5EF4-FFF2-40B4-BE49-F238E27FC236}">
                <a16:creationId xmlns:a16="http://schemas.microsoft.com/office/drawing/2014/main" id="{63DFEA7A-9A83-3245-BC7B-A83B78E7D3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09750" y="4071938"/>
            <a:ext cx="1798216" cy="75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11" name="TextBox 15">
            <a:extLst>
              <a:ext uri="{FF2B5EF4-FFF2-40B4-BE49-F238E27FC236}">
                <a16:creationId xmlns:a16="http://schemas.microsoft.com/office/drawing/2014/main" id="{82EFC781-8C26-B14E-A1FD-ECEFAA7DDE02}"/>
              </a:ext>
            </a:extLst>
          </p:cNvPr>
          <p:cNvSpPr txBox="1">
            <a:spLocks noChangeArrowheads="1"/>
          </p:cNvSpPr>
          <p:nvPr/>
        </p:nvSpPr>
        <p:spPr bwMode="auto">
          <a:xfrm>
            <a:off x="3775062" y="4309340"/>
            <a:ext cx="1169008"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t>and</a:t>
            </a:r>
          </a:p>
        </p:txBody>
      </p:sp>
      <p:pic>
        <p:nvPicPr>
          <p:cNvPr id="563212" name="Picture 11">
            <a:extLst>
              <a:ext uri="{FF2B5EF4-FFF2-40B4-BE49-F238E27FC236}">
                <a16:creationId xmlns:a16="http://schemas.microsoft.com/office/drawing/2014/main" id="{6A21324E-B22D-B144-A0A2-C5B973F466F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17282" y="4125516"/>
            <a:ext cx="5566544"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13" name="Picture 14">
            <a:extLst>
              <a:ext uri="{FF2B5EF4-FFF2-40B4-BE49-F238E27FC236}">
                <a16:creationId xmlns:a16="http://schemas.microsoft.com/office/drawing/2014/main" id="{2F0DA8C7-EDE3-5B46-9D34-0E94DFD3C8F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99110" y="5304234"/>
            <a:ext cx="7432849"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14" name="Rectangle 16">
            <a:extLst>
              <a:ext uri="{FF2B5EF4-FFF2-40B4-BE49-F238E27FC236}">
                <a16:creationId xmlns:a16="http://schemas.microsoft.com/office/drawing/2014/main" id="{7AA57CAA-9857-8843-AF71-5333FCF77867}"/>
              </a:ext>
            </a:extLst>
          </p:cNvPr>
          <p:cNvSpPr>
            <a:spLocks noChangeArrowheads="1"/>
          </p:cNvSpPr>
          <p:nvPr/>
        </p:nvSpPr>
        <p:spPr bwMode="auto">
          <a:xfrm>
            <a:off x="6524625" y="6536531"/>
            <a:ext cx="4143375"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http://www.eng.uc.edu/~gbeaucag/Classes/Physics/Chapter1.pdf</a:t>
            </a:r>
          </a:p>
        </p:txBody>
      </p:sp>
      <p:sp>
        <p:nvSpPr>
          <p:cNvPr id="563215" name="TextBox 1">
            <a:extLst>
              <a:ext uri="{FF2B5EF4-FFF2-40B4-BE49-F238E27FC236}">
                <a16:creationId xmlns:a16="http://schemas.microsoft.com/office/drawing/2014/main" id="{F1B02577-A46C-9749-AEF3-F4383D49CDF0}"/>
              </a:ext>
            </a:extLst>
          </p:cNvPr>
          <p:cNvSpPr txBox="1">
            <a:spLocks noChangeArrowheads="1"/>
          </p:cNvSpPr>
          <p:nvPr/>
        </p:nvSpPr>
        <p:spPr bwMode="auto">
          <a:xfrm>
            <a:off x="1791891" y="6158136"/>
            <a:ext cx="8751094"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a:latin typeface="Times New Roman" panose="02020603050405020304" pitchFamily="18" charset="0"/>
              </a:rPr>
              <a:t>For Cartesian simulation z = 6 and b</a:t>
            </a:r>
            <a:r>
              <a:rPr lang="en-US" altLang="en-US" sz="1687" baseline="-25000">
                <a:latin typeface="Times New Roman" panose="02020603050405020304" pitchFamily="18" charset="0"/>
              </a:rPr>
              <a:t>eff</a:t>
            </a:r>
            <a:r>
              <a:rPr lang="en-US" altLang="en-US" sz="1687">
                <a:latin typeface="Times New Roman" panose="02020603050405020304" pitchFamily="18" charset="0"/>
              </a:rPr>
              <a:t> is 1.22 b so about a 25% increase for one step self-avoidance.</a:t>
            </a:r>
          </a:p>
        </p:txBody>
      </p:sp>
      <p:sp>
        <p:nvSpPr>
          <p:cNvPr id="18" name="Rectangle 2">
            <a:extLst>
              <a:ext uri="{FF2B5EF4-FFF2-40B4-BE49-F238E27FC236}">
                <a16:creationId xmlns:a16="http://schemas.microsoft.com/office/drawing/2014/main" id="{A882E78E-AF14-F74E-9996-C9D4283A604E}"/>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9" name="Rectangle 3">
            <a:extLst>
              <a:ext uri="{FF2B5EF4-FFF2-40B4-BE49-F238E27FC236}">
                <a16:creationId xmlns:a16="http://schemas.microsoft.com/office/drawing/2014/main" id="{170E168F-5D5A-7847-9AC6-F92A8058E448}"/>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
        <p:nvSpPr>
          <p:cNvPr id="2" name="TextBox 1">
            <a:extLst>
              <a:ext uri="{FF2B5EF4-FFF2-40B4-BE49-F238E27FC236}">
                <a16:creationId xmlns:a16="http://schemas.microsoft.com/office/drawing/2014/main" id="{A16EBFBB-F91A-1EDF-FCFF-8D858061F829}"/>
              </a:ext>
            </a:extLst>
          </p:cNvPr>
          <p:cNvSpPr txBox="1"/>
          <p:nvPr/>
        </p:nvSpPr>
        <p:spPr>
          <a:xfrm>
            <a:off x="324807" y="2158369"/>
            <a:ext cx="1293944" cy="369332"/>
          </a:xfrm>
          <a:prstGeom prst="rect">
            <a:avLst/>
          </a:prstGeom>
          <a:noFill/>
        </p:spPr>
        <p:txBody>
          <a:bodyPr wrap="none" rtlCol="0">
            <a:spAutoFit/>
          </a:bodyPr>
          <a:lstStyle/>
          <a:p>
            <a:r>
              <a:rPr lang="en-US" dirty="0"/>
              <a:t>See slide 68</a:t>
            </a:r>
          </a:p>
        </p:txBody>
      </p:sp>
    </p:spTree>
    <p:extLst>
      <p:ext uri="{BB962C8B-B14F-4D97-AF65-F5344CB8AC3E}">
        <p14:creationId xmlns:p14="http://schemas.microsoft.com/office/powerpoint/2010/main" val="18074620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1269293F-7866-AE49-A7CE-7F1ED87DFB8B}"/>
              </a:ext>
            </a:extLst>
          </p:cNvPr>
          <p:cNvSpPr>
            <a:spLocks noGrp="1"/>
          </p:cNvSpPr>
          <p:nvPr>
            <p:ph type="sldNum" sz="quarter" idx="10"/>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4E9B504B-10D5-6E4D-9FCA-DFCDB56C06AE}" type="slidenum">
              <a:rPr lang="en-US" altLang="en-US" sz="773">
                <a:solidFill>
                  <a:schemeClr val="tx1"/>
                </a:solidFill>
                <a:ea typeface="ＭＳ Ｐゴシック" panose="020B0600070205080204" pitchFamily="34" charset="-128"/>
              </a:rPr>
              <a:pPr eaLnBrk="1" hangingPunct="1"/>
              <a:t>49</a:t>
            </a:fld>
            <a:endParaRPr lang="en-US" altLang="en-US" sz="773">
              <a:solidFill>
                <a:schemeClr val="tx1"/>
              </a:solidFill>
              <a:ea typeface="ＭＳ Ｐゴシック" panose="020B0600070205080204" pitchFamily="34" charset="-128"/>
            </a:endParaRPr>
          </a:p>
        </p:txBody>
      </p:sp>
      <p:sp>
        <p:nvSpPr>
          <p:cNvPr id="18" name="Rectangle 2">
            <a:extLst>
              <a:ext uri="{FF2B5EF4-FFF2-40B4-BE49-F238E27FC236}">
                <a16:creationId xmlns:a16="http://schemas.microsoft.com/office/drawing/2014/main" id="{A882E78E-AF14-F74E-9996-C9D4283A604E}"/>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pic>
        <p:nvPicPr>
          <p:cNvPr id="8" name="Picture 7">
            <a:extLst>
              <a:ext uri="{FF2B5EF4-FFF2-40B4-BE49-F238E27FC236}">
                <a16:creationId xmlns:a16="http://schemas.microsoft.com/office/drawing/2014/main" id="{FE351167-2840-3FB3-C75B-D80D5E7F0374}"/>
              </a:ext>
            </a:extLst>
          </p:cNvPr>
          <p:cNvPicPr>
            <a:picLocks noChangeAspect="1"/>
          </p:cNvPicPr>
          <p:nvPr/>
        </p:nvPicPr>
        <p:blipFill>
          <a:blip r:embed="rId2"/>
          <a:stretch>
            <a:fillRect/>
          </a:stretch>
        </p:blipFill>
        <p:spPr>
          <a:xfrm>
            <a:off x="4094921" y="82603"/>
            <a:ext cx="4005469" cy="6698335"/>
          </a:xfrm>
          <a:prstGeom prst="rect">
            <a:avLst/>
          </a:prstGeom>
        </p:spPr>
      </p:pic>
    </p:spTree>
    <p:extLst>
      <p:ext uri="{BB962C8B-B14F-4D97-AF65-F5344CB8AC3E}">
        <p14:creationId xmlns:p14="http://schemas.microsoft.com/office/powerpoint/2010/main" val="38896091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9842FDE0-5BFA-9F4C-AD1C-CF83BD81BCBD}"/>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56BD6410-E284-8A45-9783-05D433A350EC}" type="slidenum">
              <a:rPr lang="en-US" altLang="en-US" sz="773">
                <a:solidFill>
                  <a:schemeClr val="tx1"/>
                </a:solidFill>
                <a:ea typeface="ＭＳ Ｐゴシック" panose="020B0600070205080204" pitchFamily="34" charset="-128"/>
              </a:rPr>
              <a:pPr eaLnBrk="1" hangingPunct="1"/>
              <a:t>5</a:t>
            </a:fld>
            <a:endParaRPr lang="en-US" altLang="en-US" sz="773">
              <a:solidFill>
                <a:schemeClr val="tx1"/>
              </a:solidFill>
              <a:ea typeface="ＭＳ Ｐゴシック" panose="020B0600070205080204" pitchFamily="34" charset="-128"/>
            </a:endParaRPr>
          </a:p>
        </p:txBody>
      </p:sp>
      <p:sp>
        <p:nvSpPr>
          <p:cNvPr id="531458" name="Rectangle 1">
            <a:extLst>
              <a:ext uri="{FF2B5EF4-FFF2-40B4-BE49-F238E27FC236}">
                <a16:creationId xmlns:a16="http://schemas.microsoft.com/office/drawing/2014/main" id="{288A7DF0-9610-684F-9364-D1D120CBF8DF}"/>
              </a:ext>
            </a:extLst>
          </p:cNvPr>
          <p:cNvSpPr>
            <a:spLocks/>
          </p:cNvSpPr>
          <p:nvPr/>
        </p:nvSpPr>
        <p:spPr bwMode="auto">
          <a:xfrm>
            <a:off x="5503293" y="375274"/>
            <a:ext cx="102310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ea typeface="ＭＳ Ｐゴシック" panose="020B0600070205080204" pitchFamily="34" charset="-128"/>
              </a:rPr>
              <a:t>Polymers</a:t>
            </a:r>
          </a:p>
        </p:txBody>
      </p:sp>
      <p:sp>
        <p:nvSpPr>
          <p:cNvPr id="531459" name="Rectangle 3">
            <a:extLst>
              <a:ext uri="{FF2B5EF4-FFF2-40B4-BE49-F238E27FC236}">
                <a16:creationId xmlns:a16="http://schemas.microsoft.com/office/drawing/2014/main" id="{0DE7F41C-E9D8-E546-ACBA-1450090BADFE}"/>
              </a:ext>
            </a:extLst>
          </p:cNvPr>
          <p:cNvSpPr>
            <a:spLocks noChangeArrowheads="1"/>
          </p:cNvSpPr>
          <p:nvPr/>
        </p:nvSpPr>
        <p:spPr bwMode="auto">
          <a:xfrm>
            <a:off x="4904509" y="964407"/>
            <a:ext cx="5584898" cy="87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t>Paul Flory [1] states that "</a:t>
            </a:r>
            <a:r>
              <a:rPr lang="en-US" altLang="en-US" sz="1687" i="1" dirty="0"/>
              <a:t>…perhaps the most significant structural characteristic of a long polymer chain… (is) its capacity to assume an enormous array of configurations.</a:t>
            </a:r>
            <a:r>
              <a:rPr lang="en-US" altLang="en-US" sz="1687" dirty="0"/>
              <a:t>"</a:t>
            </a:r>
          </a:p>
        </p:txBody>
      </p:sp>
      <p:sp>
        <p:nvSpPr>
          <p:cNvPr id="531460" name="Rectangle 4">
            <a:extLst>
              <a:ext uri="{FF2B5EF4-FFF2-40B4-BE49-F238E27FC236}">
                <a16:creationId xmlns:a16="http://schemas.microsoft.com/office/drawing/2014/main" id="{65DAD069-48C4-0245-8D0D-0BD797289365}"/>
              </a:ext>
            </a:extLst>
          </p:cNvPr>
          <p:cNvSpPr>
            <a:spLocks noChangeArrowheads="1"/>
          </p:cNvSpPr>
          <p:nvPr/>
        </p:nvSpPr>
        <p:spPr bwMode="auto">
          <a:xfrm>
            <a:off x="3738563" y="6107906"/>
            <a:ext cx="4572000"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1)  Principles of Polymer Chemistry,  Flory PJ, (1953).</a:t>
            </a:r>
          </a:p>
        </p:txBody>
      </p:sp>
      <p:sp>
        <p:nvSpPr>
          <p:cNvPr id="531461" name="Rectangle 5">
            <a:extLst>
              <a:ext uri="{FF2B5EF4-FFF2-40B4-BE49-F238E27FC236}">
                <a16:creationId xmlns:a16="http://schemas.microsoft.com/office/drawing/2014/main" id="{97597F84-E11B-1442-B790-55F654D47F11}"/>
              </a:ext>
            </a:extLst>
          </p:cNvPr>
          <p:cNvSpPr>
            <a:spLocks noChangeArrowheads="1"/>
          </p:cNvSpPr>
          <p:nvPr/>
        </p:nvSpPr>
        <p:spPr bwMode="auto">
          <a:xfrm>
            <a:off x="3899297" y="6268640"/>
            <a:ext cx="4572000"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ww.eng.uc.edu/~gbeaucag/Classes/IntrotoPolySci/WhatIsAPolymerPlastic.html</a:t>
            </a:r>
          </a:p>
        </p:txBody>
      </p:sp>
      <p:sp>
        <p:nvSpPr>
          <p:cNvPr id="531462" name="Rectangle 6">
            <a:extLst>
              <a:ext uri="{FF2B5EF4-FFF2-40B4-BE49-F238E27FC236}">
                <a16:creationId xmlns:a16="http://schemas.microsoft.com/office/drawing/2014/main" id="{10F5F0E3-088B-FF4E-A0D5-F49F1F7BC3CB}"/>
              </a:ext>
            </a:extLst>
          </p:cNvPr>
          <p:cNvSpPr>
            <a:spLocks noChangeArrowheads="1"/>
          </p:cNvSpPr>
          <p:nvPr/>
        </p:nvSpPr>
        <p:spPr bwMode="auto">
          <a:xfrm>
            <a:off x="3899297" y="6409283"/>
            <a:ext cx="4572000"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http://www.eng.uc.edu/~gbeaucag/Classes/IntrotoPolySci/MacroMolecularMaterials.html</a:t>
            </a:r>
          </a:p>
        </p:txBody>
      </p:sp>
      <p:sp>
        <p:nvSpPr>
          <p:cNvPr id="531463" name="Rectangle 7">
            <a:extLst>
              <a:ext uri="{FF2B5EF4-FFF2-40B4-BE49-F238E27FC236}">
                <a16:creationId xmlns:a16="http://schemas.microsoft.com/office/drawing/2014/main" id="{17642C3A-5FB1-4E4B-BD0B-353ECB0BCC7C}"/>
              </a:ext>
            </a:extLst>
          </p:cNvPr>
          <p:cNvSpPr>
            <a:spLocks noChangeArrowheads="1"/>
          </p:cNvSpPr>
          <p:nvPr/>
        </p:nvSpPr>
        <p:spPr bwMode="auto">
          <a:xfrm>
            <a:off x="5011665" y="3696891"/>
            <a:ext cx="5584898"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hlinkClick r:id="rId3"/>
              </a:rPr>
              <a:t>http://www.eng.uc.edu/~beaucag/Classes/IntrotoPolySci/PicturesDNA.html</a:t>
            </a:r>
            <a:endParaRPr lang="en-US" altLang="en-US" sz="1687" dirty="0"/>
          </a:p>
        </p:txBody>
      </p:sp>
      <p:sp>
        <p:nvSpPr>
          <p:cNvPr id="531464" name="TextBox 8">
            <a:extLst>
              <a:ext uri="{FF2B5EF4-FFF2-40B4-BE49-F238E27FC236}">
                <a16:creationId xmlns:a16="http://schemas.microsoft.com/office/drawing/2014/main" id="{23D738BB-87BA-2444-A20F-963254BB3169}"/>
              </a:ext>
            </a:extLst>
          </p:cNvPr>
          <p:cNvSpPr txBox="1">
            <a:spLocks noChangeArrowheads="1"/>
          </p:cNvSpPr>
          <p:nvPr/>
        </p:nvSpPr>
        <p:spPr bwMode="auto">
          <a:xfrm>
            <a:off x="5815337" y="3383389"/>
            <a:ext cx="4385017"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t>Which are Polymers?</a:t>
            </a:r>
          </a:p>
        </p:txBody>
      </p:sp>
      <p:pic>
        <p:nvPicPr>
          <p:cNvPr id="531465" name="Picture 9">
            <a:extLst>
              <a:ext uri="{FF2B5EF4-FFF2-40B4-BE49-F238E27FC236}">
                <a16:creationId xmlns:a16="http://schemas.microsoft.com/office/drawing/2014/main" id="{BE5EF9B5-A6C3-5746-B79D-3558CE6B464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286" y="1456756"/>
            <a:ext cx="4340379" cy="310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1466" name="Rectangle 11">
            <a:extLst>
              <a:ext uri="{FF2B5EF4-FFF2-40B4-BE49-F238E27FC236}">
                <a16:creationId xmlns:a16="http://schemas.microsoft.com/office/drawing/2014/main" id="{600946BC-F7FE-5A4D-9BB5-72229381311C}"/>
              </a:ext>
            </a:extLst>
          </p:cNvPr>
          <p:cNvSpPr>
            <a:spLocks noChangeArrowheads="1"/>
          </p:cNvSpPr>
          <p:nvPr/>
        </p:nvSpPr>
        <p:spPr bwMode="auto">
          <a:xfrm>
            <a:off x="5815337" y="4929187"/>
            <a:ext cx="5584898"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125" dirty="0">
                <a:hlinkClick r:id="rId5"/>
              </a:rPr>
              <a:t>http://www.eng.uc.edu/~beaucag/Classes/IntrotoPolySci/What Does Searching Configurational Space Mean for Polymers.html</a:t>
            </a:r>
            <a:endParaRPr lang="en-US" altLang="en-US" sz="1125" dirty="0"/>
          </a:p>
        </p:txBody>
      </p:sp>
    </p:spTree>
    <p:extLst>
      <p:ext uri="{BB962C8B-B14F-4D97-AF65-F5344CB8AC3E}">
        <p14:creationId xmlns:p14="http://schemas.microsoft.com/office/powerpoint/2010/main" val="1388198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14D4B78E-C82D-7643-8F4A-FAA4C178CBB7}"/>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58B9965D-35DA-D545-BAC3-2F429878A607}" type="slidenum">
              <a:rPr lang="en-US" altLang="en-US" sz="773">
                <a:solidFill>
                  <a:schemeClr val="tx1"/>
                </a:solidFill>
                <a:ea typeface="ＭＳ Ｐゴシック" panose="020B0600070205080204" pitchFamily="34" charset="-128"/>
              </a:rPr>
              <a:pPr eaLnBrk="1" hangingPunct="1"/>
              <a:t>50</a:t>
            </a:fld>
            <a:endParaRPr lang="en-US" altLang="en-US" sz="773">
              <a:solidFill>
                <a:schemeClr val="tx1"/>
              </a:solidFill>
              <a:ea typeface="ＭＳ Ｐゴシック" panose="020B0600070205080204" pitchFamily="34" charset="-128"/>
            </a:endParaRPr>
          </a:p>
        </p:txBody>
      </p:sp>
      <p:sp>
        <p:nvSpPr>
          <p:cNvPr id="564228" name="Rectangle 16">
            <a:extLst>
              <a:ext uri="{FF2B5EF4-FFF2-40B4-BE49-F238E27FC236}">
                <a16:creationId xmlns:a16="http://schemas.microsoft.com/office/drawing/2014/main" id="{CA108318-4C62-6549-8496-6B0808D68BE4}"/>
              </a:ext>
            </a:extLst>
          </p:cNvPr>
          <p:cNvSpPr>
            <a:spLocks noChangeArrowheads="1"/>
          </p:cNvSpPr>
          <p:nvPr/>
        </p:nvSpPr>
        <p:spPr bwMode="auto">
          <a:xfrm>
            <a:off x="6524625" y="6536531"/>
            <a:ext cx="4143375"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http://www.eng.uc.edu/~gbeaucag/Classes/Physics/Chapter1.pdf</a:t>
            </a:r>
          </a:p>
        </p:txBody>
      </p:sp>
      <p:sp>
        <p:nvSpPr>
          <p:cNvPr id="564229" name="TextBox 2">
            <a:extLst>
              <a:ext uri="{FF2B5EF4-FFF2-40B4-BE49-F238E27FC236}">
                <a16:creationId xmlns:a16="http://schemas.microsoft.com/office/drawing/2014/main" id="{B8B55113-1C7F-E24A-B588-A159610C3EF1}"/>
              </a:ext>
            </a:extLst>
          </p:cNvPr>
          <p:cNvSpPr txBox="1">
            <a:spLocks noChangeArrowheads="1"/>
          </p:cNvSpPr>
          <p:nvPr/>
        </p:nvSpPr>
        <p:spPr bwMode="auto">
          <a:xfrm>
            <a:off x="3417094" y="2357438"/>
            <a:ext cx="5357813" cy="113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Short-Range Interactions </a:t>
            </a:r>
          </a:p>
          <a:p>
            <a:pPr eaLnBrk="1" hangingPunct="1"/>
            <a:r>
              <a:rPr lang="en-US" altLang="en-US" sz="1687" dirty="0">
                <a:latin typeface="Times New Roman" panose="02020603050405020304" pitchFamily="18" charset="0"/>
                <a:cs typeface="Times New Roman" panose="02020603050405020304" pitchFamily="18" charset="0"/>
              </a:rPr>
              <a:t>Increase the persistence length</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Chain scaling is not affected by short-range interactions.</a:t>
            </a:r>
          </a:p>
        </p:txBody>
      </p:sp>
      <p:sp>
        <p:nvSpPr>
          <p:cNvPr id="8" name="Rectangle 2">
            <a:extLst>
              <a:ext uri="{FF2B5EF4-FFF2-40B4-BE49-F238E27FC236}">
                <a16:creationId xmlns:a16="http://schemas.microsoft.com/office/drawing/2014/main" id="{986CD315-9007-794B-AFB4-A00310EEF01D}"/>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9" name="Rectangle 3">
            <a:extLst>
              <a:ext uri="{FF2B5EF4-FFF2-40B4-BE49-F238E27FC236}">
                <a16:creationId xmlns:a16="http://schemas.microsoft.com/office/drawing/2014/main" id="{80B772EC-1DD5-1E49-9BE2-3AA0BFC933B3}"/>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2101280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88CB44E-4D95-C14B-86F9-637071C68A66}"/>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E5774F7B-B692-6142-A552-A79FC48C5D8C}" type="slidenum">
              <a:rPr lang="en-US" altLang="en-US" sz="773">
                <a:solidFill>
                  <a:schemeClr val="tx1"/>
                </a:solidFill>
                <a:ea typeface="ＭＳ Ｐゴシック" panose="020B0600070205080204" pitchFamily="34" charset="-128"/>
              </a:rPr>
              <a:pPr eaLnBrk="1" hangingPunct="1"/>
              <a:t>51</a:t>
            </a:fld>
            <a:endParaRPr lang="en-US" altLang="en-US" sz="773">
              <a:solidFill>
                <a:schemeClr val="tx1"/>
              </a:solidFill>
              <a:ea typeface="ＭＳ Ｐゴシック" panose="020B0600070205080204" pitchFamily="34" charset="-128"/>
            </a:endParaRPr>
          </a:p>
        </p:txBody>
      </p:sp>
      <p:sp>
        <p:nvSpPr>
          <p:cNvPr id="565252" name="Rectangle 16">
            <a:extLst>
              <a:ext uri="{FF2B5EF4-FFF2-40B4-BE49-F238E27FC236}">
                <a16:creationId xmlns:a16="http://schemas.microsoft.com/office/drawing/2014/main" id="{8FB863A3-1D0F-AD42-8695-B04D11C3A13A}"/>
              </a:ext>
            </a:extLst>
          </p:cNvPr>
          <p:cNvSpPr>
            <a:spLocks noChangeArrowheads="1"/>
          </p:cNvSpPr>
          <p:nvPr/>
        </p:nvSpPr>
        <p:spPr bwMode="auto">
          <a:xfrm>
            <a:off x="6524625" y="6536531"/>
            <a:ext cx="4143375"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http://www.eng.uc.edu/~gbeaucag/Classes/Physics/Chapter1.pdf</a:t>
            </a:r>
          </a:p>
        </p:txBody>
      </p:sp>
      <p:sp>
        <p:nvSpPr>
          <p:cNvPr id="565253" name="TextBox 1">
            <a:extLst>
              <a:ext uri="{FF2B5EF4-FFF2-40B4-BE49-F238E27FC236}">
                <a16:creationId xmlns:a16="http://schemas.microsoft.com/office/drawing/2014/main" id="{15A875F9-B241-6D4B-9B48-53817596DCD9}"/>
              </a:ext>
            </a:extLst>
          </p:cNvPr>
          <p:cNvSpPr txBox="1">
            <a:spLocks noChangeArrowheads="1"/>
          </p:cNvSpPr>
          <p:nvPr/>
        </p:nvSpPr>
        <p:spPr bwMode="auto">
          <a:xfrm>
            <a:off x="2934890" y="1553766"/>
            <a:ext cx="6643688" cy="294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What kinds of short-range interactions can we expect</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-Bond angle restriction</a:t>
            </a:r>
          </a:p>
          <a:p>
            <a:pPr eaLnBrk="1" hangingPunct="1"/>
            <a:r>
              <a:rPr lang="en-US" altLang="en-US" sz="1687" dirty="0">
                <a:latin typeface="Times New Roman" panose="02020603050405020304" pitchFamily="18" charset="0"/>
                <a:cs typeface="Times New Roman" panose="02020603050405020304" pitchFamily="18" charset="0"/>
              </a:rPr>
              <a:t>-Bond rotation restriction</a:t>
            </a:r>
          </a:p>
          <a:p>
            <a:pPr eaLnBrk="1" hangingPunct="1"/>
            <a:r>
              <a:rPr lang="en-US" altLang="en-US" sz="1687" dirty="0">
                <a:latin typeface="Times New Roman" panose="02020603050405020304" pitchFamily="18" charset="0"/>
                <a:cs typeface="Times New Roman" panose="02020603050405020304" pitchFamily="18" charset="0"/>
              </a:rPr>
              <a:t>-Steric interactions</a:t>
            </a:r>
          </a:p>
          <a:p>
            <a:pPr eaLnBrk="1" hangingPunct="1"/>
            <a:r>
              <a:rPr lang="en-US" altLang="en-US" sz="1687" dirty="0">
                <a:latin typeface="Times New Roman" panose="02020603050405020304" pitchFamily="18" charset="0"/>
                <a:cs typeface="Times New Roman" panose="02020603050405020304" pitchFamily="18" charset="0"/>
              </a:rPr>
              <a:t>-Tacticity</a:t>
            </a:r>
          </a:p>
          <a:p>
            <a:pPr eaLnBrk="1" hangingPunct="1"/>
            <a:r>
              <a:rPr lang="en-US" altLang="en-US" sz="1687" dirty="0">
                <a:latin typeface="Times New Roman" panose="02020603050405020304" pitchFamily="18" charset="0"/>
                <a:cs typeface="Times New Roman" panose="02020603050405020304" pitchFamily="18" charset="0"/>
              </a:rPr>
              <a:t>-Conjugation</a:t>
            </a:r>
          </a:p>
          <a:p>
            <a:pPr eaLnBrk="1" hangingPunct="1"/>
            <a:r>
              <a:rPr lang="en-US" altLang="en-US" sz="1687" dirty="0">
                <a:latin typeface="Times New Roman" panose="02020603050405020304" pitchFamily="18" charset="0"/>
                <a:cs typeface="Times New Roman" panose="02020603050405020304" pitchFamily="18" charset="0"/>
              </a:rPr>
              <a:t>-Main chain aromatics/</a:t>
            </a:r>
            <a:r>
              <a:rPr lang="en-US" altLang="en-US" sz="1687" dirty="0" err="1">
                <a:latin typeface="Times New Roman" panose="02020603050405020304" pitchFamily="18" charset="0"/>
                <a:cs typeface="Times New Roman" panose="02020603050405020304" pitchFamily="18" charset="0"/>
              </a:rPr>
              <a:t>cyclics</a:t>
            </a:r>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-Charge (poly electrolytes)</a:t>
            </a:r>
          </a:p>
          <a:p>
            <a:pPr eaLnBrk="1" hangingPunct="1"/>
            <a:r>
              <a:rPr lang="en-US" altLang="en-US" sz="1687" dirty="0">
                <a:latin typeface="Times New Roman" panose="02020603050405020304" pitchFamily="18" charset="0"/>
                <a:cs typeface="Times New Roman" panose="02020603050405020304" pitchFamily="18" charset="0"/>
              </a:rPr>
              <a:t>-Hydrogen bonds</a:t>
            </a:r>
          </a:p>
          <a:p>
            <a:pPr eaLnBrk="1" hangingPunct="1"/>
            <a:r>
              <a:rPr lang="en-US" altLang="en-US" sz="1687" dirty="0">
                <a:latin typeface="Times New Roman" panose="02020603050405020304" pitchFamily="18" charset="0"/>
                <a:cs typeface="Times New Roman" panose="02020603050405020304" pitchFamily="18" charset="0"/>
              </a:rPr>
              <a:t>-Helicity</a:t>
            </a:r>
          </a:p>
        </p:txBody>
      </p:sp>
      <p:sp>
        <p:nvSpPr>
          <p:cNvPr id="8" name="Rectangle 2">
            <a:extLst>
              <a:ext uri="{FF2B5EF4-FFF2-40B4-BE49-F238E27FC236}">
                <a16:creationId xmlns:a16="http://schemas.microsoft.com/office/drawing/2014/main" id="{88A0FD28-AFB1-2E4C-9E2D-A6F705CA20ED}"/>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9" name="Rectangle 3">
            <a:extLst>
              <a:ext uri="{FF2B5EF4-FFF2-40B4-BE49-F238E27FC236}">
                <a16:creationId xmlns:a16="http://schemas.microsoft.com/office/drawing/2014/main" id="{8A5EC869-6C14-7B4B-9B75-BB4A74A7D08A}"/>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33383487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81729038-7E26-4F40-898B-5D86FA91ADF9}"/>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4A57F115-75F4-B647-91C4-1C88BC994A1B}" type="slidenum">
              <a:rPr lang="en-US" altLang="en-US" sz="773">
                <a:solidFill>
                  <a:schemeClr val="tx1"/>
                </a:solidFill>
                <a:ea typeface="ＭＳ Ｐゴシック" panose="020B0600070205080204" pitchFamily="34" charset="-128"/>
              </a:rPr>
              <a:pPr eaLnBrk="1" hangingPunct="1"/>
              <a:t>52</a:t>
            </a:fld>
            <a:endParaRPr lang="en-US" altLang="en-US" sz="773">
              <a:solidFill>
                <a:schemeClr val="tx1"/>
              </a:solidFill>
              <a:ea typeface="ＭＳ Ｐゴシック" panose="020B0600070205080204" pitchFamily="34" charset="-128"/>
            </a:endParaRPr>
          </a:p>
        </p:txBody>
      </p:sp>
      <p:sp>
        <p:nvSpPr>
          <p:cNvPr id="566276" name="Rectangle 16">
            <a:extLst>
              <a:ext uri="{FF2B5EF4-FFF2-40B4-BE49-F238E27FC236}">
                <a16:creationId xmlns:a16="http://schemas.microsoft.com/office/drawing/2014/main" id="{F8F5F8FD-097A-894D-B6C4-3E414AB3DEE7}"/>
              </a:ext>
            </a:extLst>
          </p:cNvPr>
          <p:cNvSpPr>
            <a:spLocks noChangeArrowheads="1"/>
          </p:cNvSpPr>
          <p:nvPr/>
        </p:nvSpPr>
        <p:spPr bwMode="auto">
          <a:xfrm>
            <a:off x="6524625" y="6536531"/>
            <a:ext cx="4143375"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http://www.eng.uc.edu/~gbeaucag/Classes/Physics/Chapter1.pdf</a:t>
            </a:r>
          </a:p>
        </p:txBody>
      </p:sp>
      <p:sp>
        <p:nvSpPr>
          <p:cNvPr id="566277" name="TextBox 1">
            <a:extLst>
              <a:ext uri="{FF2B5EF4-FFF2-40B4-BE49-F238E27FC236}">
                <a16:creationId xmlns:a16="http://schemas.microsoft.com/office/drawing/2014/main" id="{B037558D-C3CC-124D-B4A9-8B87D9C32C0F}"/>
              </a:ext>
            </a:extLst>
          </p:cNvPr>
          <p:cNvSpPr txBox="1">
            <a:spLocks noChangeArrowheads="1"/>
          </p:cNvSpPr>
          <p:nvPr/>
        </p:nvSpPr>
        <p:spPr bwMode="auto">
          <a:xfrm>
            <a:off x="2934890" y="1553766"/>
            <a:ext cx="6643688" cy="113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What kinds of short-range interactions can we expect</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-Bond angle restriction</a:t>
            </a:r>
          </a:p>
          <a:p>
            <a:pPr eaLnBrk="1" hangingPunct="1"/>
            <a:r>
              <a:rPr lang="en-US" altLang="en-US" sz="1687" dirty="0">
                <a:latin typeface="Times New Roman" panose="02020603050405020304" pitchFamily="18" charset="0"/>
                <a:cs typeface="Times New Roman" panose="02020603050405020304" pitchFamily="18" charset="0"/>
              </a:rPr>
              <a:t>-Bond rotation restriction</a:t>
            </a:r>
          </a:p>
        </p:txBody>
      </p:sp>
      <p:pic>
        <p:nvPicPr>
          <p:cNvPr id="566278" name="Picture 7">
            <a:extLst>
              <a:ext uri="{FF2B5EF4-FFF2-40B4-BE49-F238E27FC236}">
                <a16:creationId xmlns:a16="http://schemas.microsoft.com/office/drawing/2014/main" id="{8A093360-CDA2-064D-AD57-26E661E0A5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7375" y="5840016"/>
            <a:ext cx="1125141"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279" name="Picture 2">
            <a:extLst>
              <a:ext uri="{FF2B5EF4-FFF2-40B4-BE49-F238E27FC236}">
                <a16:creationId xmlns:a16="http://schemas.microsoft.com/office/drawing/2014/main" id="{534CB763-D5AC-8149-9789-D7C34CCF60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6266" y="3429000"/>
            <a:ext cx="2426643" cy="166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6280" name="TextBox 3">
            <a:extLst>
              <a:ext uri="{FF2B5EF4-FFF2-40B4-BE49-F238E27FC236}">
                <a16:creationId xmlns:a16="http://schemas.microsoft.com/office/drawing/2014/main" id="{F6DD368C-FD77-7E43-B3D2-C2179643D0AD}"/>
              </a:ext>
            </a:extLst>
          </p:cNvPr>
          <p:cNvSpPr txBox="1">
            <a:spLocks noChangeArrowheads="1"/>
          </p:cNvSpPr>
          <p:nvPr/>
        </p:nvSpPr>
        <p:spPr bwMode="auto">
          <a:xfrm>
            <a:off x="3845719" y="2839641"/>
            <a:ext cx="4179094"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dirty="0">
                <a:latin typeface="Times New Roman" panose="02020603050405020304" pitchFamily="18" charset="0"/>
                <a:cs typeface="Times New Roman" panose="02020603050405020304" pitchFamily="18" charset="0"/>
              </a:rPr>
              <a:t>Characteristic Ratio, C</a:t>
            </a:r>
            <a:r>
              <a:rPr lang="en-US" altLang="en-US" sz="1687" b="1" baseline="-25000" dirty="0">
                <a:latin typeface="Times New Roman" panose="02020603050405020304" pitchFamily="18" charset="0"/>
                <a:cs typeface="Times New Roman" panose="02020603050405020304" pitchFamily="18" charset="0"/>
              </a:rPr>
              <a:t>∞</a:t>
            </a:r>
          </a:p>
        </p:txBody>
      </p:sp>
      <p:graphicFrame>
        <p:nvGraphicFramePr>
          <p:cNvPr id="566281" name="Object 2">
            <a:extLst>
              <a:ext uri="{FF2B5EF4-FFF2-40B4-BE49-F238E27FC236}">
                <a16:creationId xmlns:a16="http://schemas.microsoft.com/office/drawing/2014/main" id="{F2608B8A-DBA5-EA44-A8CE-BC56E08E76F5}"/>
              </a:ext>
            </a:extLst>
          </p:cNvPr>
          <p:cNvGraphicFramePr>
            <a:graphicFrameLocks noChangeAspect="1"/>
          </p:cNvGraphicFramePr>
          <p:nvPr/>
        </p:nvGraphicFramePr>
        <p:xfrm>
          <a:off x="5399484" y="3429000"/>
          <a:ext cx="5055320" cy="881807"/>
        </p:xfrm>
        <a:graphic>
          <a:graphicData uri="http://schemas.openxmlformats.org/presentationml/2006/ole">
            <mc:AlternateContent xmlns:mc="http://schemas.openxmlformats.org/markup-compatibility/2006">
              <mc:Choice xmlns:v="urn:schemas-microsoft-com:vml" Requires="v">
                <p:oleObj name="Equation" r:id="rId4" imgW="2984500" imgH="520700" progId="Equation.3">
                  <p:embed/>
                </p:oleObj>
              </mc:Choice>
              <mc:Fallback>
                <p:oleObj name="Equation" r:id="rId4" imgW="2984500" imgH="520700" progId="Equation.3">
                  <p:embed/>
                  <p:pic>
                    <p:nvPicPr>
                      <p:cNvPr id="566281" name="Object 2">
                        <a:extLst>
                          <a:ext uri="{FF2B5EF4-FFF2-40B4-BE49-F238E27FC236}">
                            <a16:creationId xmlns:a16="http://schemas.microsoft.com/office/drawing/2014/main" id="{F2608B8A-DBA5-EA44-A8CE-BC56E08E76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9484" y="3429000"/>
                        <a:ext cx="5055320" cy="88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66282" name="Object 3">
            <a:extLst>
              <a:ext uri="{FF2B5EF4-FFF2-40B4-BE49-F238E27FC236}">
                <a16:creationId xmlns:a16="http://schemas.microsoft.com/office/drawing/2014/main" id="{00AC38D7-9D95-0149-9C88-AC91BACFE89B}"/>
              </a:ext>
            </a:extLst>
          </p:cNvPr>
          <p:cNvGraphicFramePr>
            <a:graphicFrameLocks noChangeAspect="1"/>
          </p:cNvGraphicFramePr>
          <p:nvPr/>
        </p:nvGraphicFramePr>
        <p:xfrm>
          <a:off x="6471047" y="4446984"/>
          <a:ext cx="1607344" cy="1071563"/>
        </p:xfrm>
        <a:graphic>
          <a:graphicData uri="http://schemas.openxmlformats.org/presentationml/2006/ole">
            <mc:AlternateContent xmlns:mc="http://schemas.openxmlformats.org/markup-compatibility/2006">
              <mc:Choice xmlns:v="urn:schemas-microsoft-com:vml" Requires="v">
                <p:oleObj name="Equation" r:id="rId6" imgW="647700" imgH="431800" progId="Equation.3">
                  <p:embed/>
                </p:oleObj>
              </mc:Choice>
              <mc:Fallback>
                <p:oleObj name="Equation" r:id="rId6" imgW="647700" imgH="431800" progId="Equation.3">
                  <p:embed/>
                  <p:pic>
                    <p:nvPicPr>
                      <p:cNvPr id="566282" name="Object 3">
                        <a:extLst>
                          <a:ext uri="{FF2B5EF4-FFF2-40B4-BE49-F238E27FC236}">
                            <a16:creationId xmlns:a16="http://schemas.microsoft.com/office/drawing/2014/main" id="{00AC38D7-9D95-0149-9C88-AC91BACFE8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1047" y="4446984"/>
                        <a:ext cx="1607344"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Rectangle 2">
            <a:extLst>
              <a:ext uri="{FF2B5EF4-FFF2-40B4-BE49-F238E27FC236}">
                <a16:creationId xmlns:a16="http://schemas.microsoft.com/office/drawing/2014/main" id="{5BF20D10-3E6E-5F4C-A7F7-56CFA9BEB817}"/>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4" name="Rectangle 3">
            <a:extLst>
              <a:ext uri="{FF2B5EF4-FFF2-40B4-BE49-F238E27FC236}">
                <a16:creationId xmlns:a16="http://schemas.microsoft.com/office/drawing/2014/main" id="{14E56316-A67A-3E4D-988F-66829AC62EAA}"/>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16503501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9F62FAAC-B0F2-584E-8081-77D48EBE4DC3}"/>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B861FF03-7788-4841-89E0-FCCC87E6C1C4}" type="slidenum">
              <a:rPr lang="en-US" altLang="en-US" sz="773">
                <a:solidFill>
                  <a:schemeClr val="tx1"/>
                </a:solidFill>
                <a:ea typeface="ＭＳ Ｐゴシック" panose="020B0600070205080204" pitchFamily="34" charset="-128"/>
              </a:rPr>
              <a:pPr eaLnBrk="1" hangingPunct="1"/>
              <a:t>53</a:t>
            </a:fld>
            <a:endParaRPr lang="en-US" altLang="en-US" sz="773">
              <a:solidFill>
                <a:schemeClr val="tx1"/>
              </a:solidFill>
              <a:ea typeface="ＭＳ Ｐゴシック" panose="020B0600070205080204" pitchFamily="34" charset="-128"/>
            </a:endParaRPr>
          </a:p>
        </p:txBody>
      </p:sp>
      <p:sp>
        <p:nvSpPr>
          <p:cNvPr id="567300" name="Rectangle 16">
            <a:extLst>
              <a:ext uri="{FF2B5EF4-FFF2-40B4-BE49-F238E27FC236}">
                <a16:creationId xmlns:a16="http://schemas.microsoft.com/office/drawing/2014/main" id="{60626EBB-6363-7540-9E09-7CD04057D3AA}"/>
              </a:ext>
            </a:extLst>
          </p:cNvPr>
          <p:cNvSpPr>
            <a:spLocks noChangeArrowheads="1"/>
          </p:cNvSpPr>
          <p:nvPr/>
        </p:nvSpPr>
        <p:spPr bwMode="auto">
          <a:xfrm>
            <a:off x="6524625" y="6536531"/>
            <a:ext cx="4143375"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http://www.eng.uc.edu/~gbeaucag/Classes/Physics/Chapter1.pdf</a:t>
            </a:r>
          </a:p>
        </p:txBody>
      </p:sp>
      <p:sp>
        <p:nvSpPr>
          <p:cNvPr id="567301" name="TextBox 1">
            <a:extLst>
              <a:ext uri="{FF2B5EF4-FFF2-40B4-BE49-F238E27FC236}">
                <a16:creationId xmlns:a16="http://schemas.microsoft.com/office/drawing/2014/main" id="{D17D763C-7E67-0B4D-B0E1-77B97D07AC20}"/>
              </a:ext>
            </a:extLst>
          </p:cNvPr>
          <p:cNvSpPr txBox="1">
            <a:spLocks noChangeArrowheads="1"/>
          </p:cNvSpPr>
          <p:nvPr/>
        </p:nvSpPr>
        <p:spPr bwMode="auto">
          <a:xfrm>
            <a:off x="2934890" y="1553766"/>
            <a:ext cx="6643688" cy="113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What kinds of short-range interactions can we expect</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-Bond angle restriction</a:t>
            </a:r>
          </a:p>
          <a:p>
            <a:pPr eaLnBrk="1" hangingPunct="1"/>
            <a:r>
              <a:rPr lang="en-US" altLang="en-US" sz="1687" dirty="0">
                <a:latin typeface="Times New Roman" panose="02020603050405020304" pitchFamily="18" charset="0"/>
                <a:cs typeface="Times New Roman" panose="02020603050405020304" pitchFamily="18" charset="0"/>
              </a:rPr>
              <a:t>-Bond rotation restriction</a:t>
            </a:r>
          </a:p>
        </p:txBody>
      </p:sp>
      <p:pic>
        <p:nvPicPr>
          <p:cNvPr id="567302" name="Picture 6">
            <a:extLst>
              <a:ext uri="{FF2B5EF4-FFF2-40B4-BE49-F238E27FC236}">
                <a16:creationId xmlns:a16="http://schemas.microsoft.com/office/drawing/2014/main" id="{F62CA1B3-FCE1-1044-9637-035FBE7027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2687" y="2786063"/>
            <a:ext cx="2973586" cy="2732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7303" name="Picture 9">
            <a:extLst>
              <a:ext uri="{FF2B5EF4-FFF2-40B4-BE49-F238E27FC236}">
                <a16:creationId xmlns:a16="http://schemas.microsoft.com/office/drawing/2014/main" id="{42940A08-EBB4-DB4E-AE82-B15C704F457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9844" y="5840016"/>
            <a:ext cx="2357438" cy="570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7304" name="TextBox 10">
            <a:extLst>
              <a:ext uri="{FF2B5EF4-FFF2-40B4-BE49-F238E27FC236}">
                <a16:creationId xmlns:a16="http://schemas.microsoft.com/office/drawing/2014/main" id="{74157133-C170-B942-9718-C44C273C1289}"/>
              </a:ext>
            </a:extLst>
          </p:cNvPr>
          <p:cNvSpPr txBox="1">
            <a:spLocks noChangeArrowheads="1"/>
          </p:cNvSpPr>
          <p:nvPr/>
        </p:nvSpPr>
        <p:spPr bwMode="auto">
          <a:xfrm>
            <a:off x="6149578" y="4500563"/>
            <a:ext cx="3643313" cy="113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The Characteristic Ratio varies with N due to chain end effects.  There is generally an increase in C with N and it plateaus at high molecular weight.</a:t>
            </a:r>
          </a:p>
        </p:txBody>
      </p:sp>
      <p:graphicFrame>
        <p:nvGraphicFramePr>
          <p:cNvPr id="567305" name="Object 12">
            <a:extLst>
              <a:ext uri="{FF2B5EF4-FFF2-40B4-BE49-F238E27FC236}">
                <a16:creationId xmlns:a16="http://schemas.microsoft.com/office/drawing/2014/main" id="{E32F5DD1-31E4-CE4E-BD39-A4AAF286B9A6}"/>
              </a:ext>
            </a:extLst>
          </p:cNvPr>
          <p:cNvGraphicFramePr>
            <a:graphicFrameLocks noChangeAspect="1"/>
          </p:cNvGraphicFramePr>
          <p:nvPr/>
        </p:nvGraphicFramePr>
        <p:xfrm>
          <a:off x="6792516" y="3107531"/>
          <a:ext cx="1607344" cy="1071563"/>
        </p:xfrm>
        <a:graphic>
          <a:graphicData uri="http://schemas.openxmlformats.org/presentationml/2006/ole">
            <mc:AlternateContent xmlns:mc="http://schemas.openxmlformats.org/markup-compatibility/2006">
              <mc:Choice xmlns:v="urn:schemas-microsoft-com:vml" Requires="v">
                <p:oleObj name="Equation" r:id="rId5" imgW="647700" imgH="431800" progId="Equation.3">
                  <p:embed/>
                </p:oleObj>
              </mc:Choice>
              <mc:Fallback>
                <p:oleObj name="Equation" r:id="rId5" imgW="647700" imgH="431800" progId="Equation.3">
                  <p:embed/>
                  <p:pic>
                    <p:nvPicPr>
                      <p:cNvPr id="567305" name="Object 12">
                        <a:extLst>
                          <a:ext uri="{FF2B5EF4-FFF2-40B4-BE49-F238E27FC236}">
                            <a16:creationId xmlns:a16="http://schemas.microsoft.com/office/drawing/2014/main" id="{E32F5DD1-31E4-CE4E-BD39-A4AAF286B9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2516" y="3107531"/>
                        <a:ext cx="1607344"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Rectangle 2">
            <a:extLst>
              <a:ext uri="{FF2B5EF4-FFF2-40B4-BE49-F238E27FC236}">
                <a16:creationId xmlns:a16="http://schemas.microsoft.com/office/drawing/2014/main" id="{062D8DF2-33B1-804E-9E5B-A65C99B22EF7}"/>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3" name="Rectangle 3">
            <a:extLst>
              <a:ext uri="{FF2B5EF4-FFF2-40B4-BE49-F238E27FC236}">
                <a16:creationId xmlns:a16="http://schemas.microsoft.com/office/drawing/2014/main" id="{985641B8-944E-0648-BB7B-5B9453B043B8}"/>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8719659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Slide Number Placeholder 3">
            <a:extLst>
              <a:ext uri="{FF2B5EF4-FFF2-40B4-BE49-F238E27FC236}">
                <a16:creationId xmlns:a16="http://schemas.microsoft.com/office/drawing/2014/main" id="{18B6B519-46B5-8447-9237-4D3116443F9B}"/>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48271E1C-733D-074C-8D2C-9537962E1B6B}" type="slidenum">
              <a:rPr lang="en-US" altLang="en-US" sz="773">
                <a:ea typeface="ＭＳ Ｐゴシック" panose="020B0600070205080204" pitchFamily="34" charset="-128"/>
              </a:rPr>
              <a:pPr>
                <a:spcBef>
                  <a:spcPct val="0"/>
                </a:spcBef>
                <a:buSzTx/>
                <a:buFontTx/>
                <a:buNone/>
              </a:pPr>
              <a:t>54</a:t>
            </a:fld>
            <a:endParaRPr lang="en-US" altLang="en-US" sz="773">
              <a:ea typeface="ＭＳ Ｐゴシック" panose="020B0600070205080204" pitchFamily="34" charset="-128"/>
            </a:endParaRPr>
          </a:p>
        </p:txBody>
      </p:sp>
      <p:pic>
        <p:nvPicPr>
          <p:cNvPr id="568322" name="Picture 5">
            <a:extLst>
              <a:ext uri="{FF2B5EF4-FFF2-40B4-BE49-F238E27FC236}">
                <a16:creationId xmlns:a16="http://schemas.microsoft.com/office/drawing/2014/main" id="{4C37F641-32BC-DD40-958E-1FD65F36D9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0485" y="1875235"/>
            <a:ext cx="3434581" cy="267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8323" name="Picture 6">
            <a:extLst>
              <a:ext uri="{FF2B5EF4-FFF2-40B4-BE49-F238E27FC236}">
                <a16:creationId xmlns:a16="http://schemas.microsoft.com/office/drawing/2014/main" id="{21FD1D92-F950-174E-AB55-A234F4B55A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7641" y="1071562"/>
            <a:ext cx="4632275"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8324" name="TextBox 7">
            <a:extLst>
              <a:ext uri="{FF2B5EF4-FFF2-40B4-BE49-F238E27FC236}">
                <a16:creationId xmlns:a16="http://schemas.microsoft.com/office/drawing/2014/main" id="{C473B7D3-8600-5B44-A819-BE068E84BA8A}"/>
              </a:ext>
            </a:extLst>
          </p:cNvPr>
          <p:cNvSpPr txBox="1">
            <a:spLocks noChangeArrowheads="1"/>
          </p:cNvSpPr>
          <p:nvPr/>
        </p:nvSpPr>
        <p:spPr bwMode="auto">
          <a:xfrm>
            <a:off x="2592698" y="4768453"/>
            <a:ext cx="2488182"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LD = Low branch density </a:t>
            </a:r>
          </a:p>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HD = High branch density</a:t>
            </a:r>
          </a:p>
        </p:txBody>
      </p:sp>
      <p:sp>
        <p:nvSpPr>
          <p:cNvPr id="568325" name="TextBox 8">
            <a:extLst>
              <a:ext uri="{FF2B5EF4-FFF2-40B4-BE49-F238E27FC236}">
                <a16:creationId xmlns:a16="http://schemas.microsoft.com/office/drawing/2014/main" id="{1078035D-4AFA-1646-A608-0908CD3989EF}"/>
              </a:ext>
            </a:extLst>
          </p:cNvPr>
          <p:cNvSpPr txBox="1">
            <a:spLocks noChangeArrowheads="1"/>
          </p:cNvSpPr>
          <p:nvPr/>
        </p:nvSpPr>
        <p:spPr bwMode="auto">
          <a:xfrm>
            <a:off x="3874036" y="482203"/>
            <a:ext cx="4678333"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Molecular weight dependence of persistence length</a:t>
            </a:r>
          </a:p>
        </p:txBody>
      </p:sp>
      <p:pic>
        <p:nvPicPr>
          <p:cNvPr id="568326" name="Picture 9">
            <a:extLst>
              <a:ext uri="{FF2B5EF4-FFF2-40B4-BE49-F238E27FC236}">
                <a16:creationId xmlns:a16="http://schemas.microsoft.com/office/drawing/2014/main" id="{81A2BB9C-EC89-0D4A-B8C8-BE635D67143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56734" y="2786062"/>
            <a:ext cx="2928938" cy="72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8327" name="Picture 10">
            <a:extLst>
              <a:ext uri="{FF2B5EF4-FFF2-40B4-BE49-F238E27FC236}">
                <a16:creationId xmlns:a16="http://schemas.microsoft.com/office/drawing/2014/main" id="{5834C4AF-D321-2E4F-B1A6-4396818343B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03156" y="3804047"/>
            <a:ext cx="292893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8328" name="TextBox 11">
            <a:extLst>
              <a:ext uri="{FF2B5EF4-FFF2-40B4-BE49-F238E27FC236}">
                <a16:creationId xmlns:a16="http://schemas.microsoft.com/office/drawing/2014/main" id="{628A37E9-D2A6-2F4E-9B0F-C5387F27D7E5}"/>
              </a:ext>
            </a:extLst>
          </p:cNvPr>
          <p:cNvSpPr txBox="1">
            <a:spLocks noChangeArrowheads="1"/>
          </p:cNvSpPr>
          <p:nvPr/>
        </p:nvSpPr>
        <p:spPr bwMode="auto">
          <a:xfrm>
            <a:off x="5535082" y="5197078"/>
            <a:ext cx="4661341"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This is a 5 parameter model for persistence length!</a:t>
            </a:r>
          </a:p>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(used to model 5 or 6 data points!!!)</a:t>
            </a:r>
          </a:p>
        </p:txBody>
      </p:sp>
      <p:sp>
        <p:nvSpPr>
          <p:cNvPr id="2" name="TextBox 1">
            <a:extLst>
              <a:ext uri="{FF2B5EF4-FFF2-40B4-BE49-F238E27FC236}">
                <a16:creationId xmlns:a16="http://schemas.microsoft.com/office/drawing/2014/main" id="{70984660-7536-9441-A76F-1496FBCDDDBB}"/>
              </a:ext>
            </a:extLst>
          </p:cNvPr>
          <p:cNvSpPr txBox="1"/>
          <p:nvPr/>
        </p:nvSpPr>
        <p:spPr>
          <a:xfrm>
            <a:off x="7934960" y="1422400"/>
            <a:ext cx="2141933"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n</a:t>
            </a:r>
            <a:r>
              <a:rPr lang="en-US" baseline="-25000" dirty="0" err="1">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backbone length</a:t>
            </a:r>
          </a:p>
        </p:txBody>
      </p:sp>
    </p:spTree>
    <p:extLst>
      <p:ext uri="{BB962C8B-B14F-4D97-AF65-F5344CB8AC3E}">
        <p14:creationId xmlns:p14="http://schemas.microsoft.com/office/powerpoint/2010/main" val="39521931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Slide Number Placeholder 3">
            <a:extLst>
              <a:ext uri="{FF2B5EF4-FFF2-40B4-BE49-F238E27FC236}">
                <a16:creationId xmlns:a16="http://schemas.microsoft.com/office/drawing/2014/main" id="{DFE6BAB8-F8BF-E142-ABB0-443901FCA687}"/>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8D00B976-D143-FE4F-8FC6-A26473EC7CFD}" type="slidenum">
              <a:rPr lang="en-US" altLang="en-US" sz="773">
                <a:ea typeface="ＭＳ Ｐゴシック" panose="020B0600070205080204" pitchFamily="34" charset="-128"/>
              </a:rPr>
              <a:pPr>
                <a:spcBef>
                  <a:spcPct val="0"/>
                </a:spcBef>
                <a:buSzTx/>
                <a:buFontTx/>
                <a:buNone/>
              </a:pPr>
              <a:t>55</a:t>
            </a:fld>
            <a:endParaRPr lang="en-US" altLang="en-US" sz="773">
              <a:ea typeface="ＭＳ Ｐゴシック" panose="020B0600070205080204" pitchFamily="34" charset="-128"/>
            </a:endParaRPr>
          </a:p>
        </p:txBody>
      </p:sp>
      <p:pic>
        <p:nvPicPr>
          <p:cNvPr id="569346" name="Picture 6">
            <a:extLst>
              <a:ext uri="{FF2B5EF4-FFF2-40B4-BE49-F238E27FC236}">
                <a16:creationId xmlns:a16="http://schemas.microsoft.com/office/drawing/2014/main" id="{A605D5EF-801E-8444-B9B2-FF97F85BD1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7641" y="1071562"/>
            <a:ext cx="4632275"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9347" name="TextBox 8">
            <a:extLst>
              <a:ext uri="{FF2B5EF4-FFF2-40B4-BE49-F238E27FC236}">
                <a16:creationId xmlns:a16="http://schemas.microsoft.com/office/drawing/2014/main" id="{FA6630DB-4793-B947-A427-EC5B016D6347}"/>
              </a:ext>
            </a:extLst>
          </p:cNvPr>
          <p:cNvSpPr txBox="1">
            <a:spLocks noChangeArrowheads="1"/>
          </p:cNvSpPr>
          <p:nvPr/>
        </p:nvSpPr>
        <p:spPr bwMode="auto">
          <a:xfrm>
            <a:off x="3874036" y="482203"/>
            <a:ext cx="4678333"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Molecular weight dependence of persistence length</a:t>
            </a:r>
          </a:p>
        </p:txBody>
      </p:sp>
      <p:pic>
        <p:nvPicPr>
          <p:cNvPr id="569348" name="Picture 9">
            <a:extLst>
              <a:ext uri="{FF2B5EF4-FFF2-40B4-BE49-F238E27FC236}">
                <a16:creationId xmlns:a16="http://schemas.microsoft.com/office/drawing/2014/main" id="{E8A6CC8B-28AF-844F-9EB3-3CB1F856C7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6734" y="2786062"/>
            <a:ext cx="2928938" cy="72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9349" name="Picture 10">
            <a:extLst>
              <a:ext uri="{FF2B5EF4-FFF2-40B4-BE49-F238E27FC236}">
                <a16:creationId xmlns:a16="http://schemas.microsoft.com/office/drawing/2014/main" id="{190113A7-8D89-414A-8080-D0E7BDCAEA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3156" y="3804047"/>
            <a:ext cx="292893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9350" name="Picture 1">
            <a:extLst>
              <a:ext uri="{FF2B5EF4-FFF2-40B4-BE49-F238E27FC236}">
                <a16:creationId xmlns:a16="http://schemas.microsoft.com/office/drawing/2014/main" id="{2F02D4A9-D1BB-1B48-B3FE-5CE5651A02F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70484" y="2303860"/>
            <a:ext cx="3696891" cy="323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9351" name="TextBox 11">
            <a:extLst>
              <a:ext uri="{FF2B5EF4-FFF2-40B4-BE49-F238E27FC236}">
                <a16:creationId xmlns:a16="http://schemas.microsoft.com/office/drawing/2014/main" id="{3A9CCEB4-6C97-F34D-9F96-09ED48038C35}"/>
              </a:ext>
            </a:extLst>
          </p:cNvPr>
          <p:cNvSpPr txBox="1">
            <a:spLocks noChangeArrowheads="1"/>
          </p:cNvSpPr>
          <p:nvPr/>
        </p:nvSpPr>
        <p:spPr bwMode="auto">
          <a:xfrm>
            <a:off x="5121219" y="5197078"/>
            <a:ext cx="5489068" cy="139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This is a 5-parameter model for persistence length!</a:t>
            </a:r>
          </a:p>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(used to model 5 or 6 data points!!!)</a:t>
            </a:r>
          </a:p>
          <a:p>
            <a:pPr algn="ct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(Also, this model fails to predict an infinite molecular weight </a:t>
            </a:r>
          </a:p>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persistence length.)</a:t>
            </a:r>
          </a:p>
        </p:txBody>
      </p:sp>
    </p:spTree>
    <p:extLst>
      <p:ext uri="{BB962C8B-B14F-4D97-AF65-F5344CB8AC3E}">
        <p14:creationId xmlns:p14="http://schemas.microsoft.com/office/powerpoint/2010/main" val="40039229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Slide Number Placeholder 3">
            <a:extLst>
              <a:ext uri="{FF2B5EF4-FFF2-40B4-BE49-F238E27FC236}">
                <a16:creationId xmlns:a16="http://schemas.microsoft.com/office/drawing/2014/main" id="{F5174DC6-61D5-424B-A09E-AC7F1E917EE2}"/>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45B8C1A8-2E12-FA4D-AFD1-DB009FC108C0}" type="slidenum">
              <a:rPr lang="en-US" altLang="en-US" sz="773">
                <a:ea typeface="ＭＳ Ｐゴシック" panose="020B0600070205080204" pitchFamily="34" charset="-128"/>
              </a:rPr>
              <a:pPr>
                <a:spcBef>
                  <a:spcPct val="0"/>
                </a:spcBef>
                <a:buSzTx/>
                <a:buFontTx/>
                <a:buNone/>
              </a:pPr>
              <a:t>56</a:t>
            </a:fld>
            <a:endParaRPr lang="en-US" altLang="en-US" sz="773">
              <a:ea typeface="ＭＳ Ｐゴシック" panose="020B0600070205080204" pitchFamily="34" charset="-128"/>
            </a:endParaRPr>
          </a:p>
        </p:txBody>
      </p:sp>
      <p:pic>
        <p:nvPicPr>
          <p:cNvPr id="570370" name="Picture 5">
            <a:extLst>
              <a:ext uri="{FF2B5EF4-FFF2-40B4-BE49-F238E27FC236}">
                <a16:creationId xmlns:a16="http://schemas.microsoft.com/office/drawing/2014/main" id="{2923AF15-5F3B-C545-9469-ADBAF19BE3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0485" y="1875235"/>
            <a:ext cx="3434581" cy="267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0371" name="Picture 6">
            <a:extLst>
              <a:ext uri="{FF2B5EF4-FFF2-40B4-BE49-F238E27FC236}">
                <a16:creationId xmlns:a16="http://schemas.microsoft.com/office/drawing/2014/main" id="{B22A8C9B-B1DE-DD43-A7F3-632D0D4D98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7641" y="1071563"/>
            <a:ext cx="3375422" cy="546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0372" name="TextBox 7">
            <a:extLst>
              <a:ext uri="{FF2B5EF4-FFF2-40B4-BE49-F238E27FC236}">
                <a16:creationId xmlns:a16="http://schemas.microsoft.com/office/drawing/2014/main" id="{0CF9A2A2-6A1D-084D-9847-C2AA88BC4A51}"/>
              </a:ext>
            </a:extLst>
          </p:cNvPr>
          <p:cNvSpPr txBox="1">
            <a:spLocks noChangeArrowheads="1"/>
          </p:cNvSpPr>
          <p:nvPr/>
        </p:nvSpPr>
        <p:spPr bwMode="auto">
          <a:xfrm>
            <a:off x="2592698" y="4768453"/>
            <a:ext cx="2488182"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LD = Low branch density </a:t>
            </a:r>
          </a:p>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HD = High branch density</a:t>
            </a:r>
          </a:p>
        </p:txBody>
      </p:sp>
      <p:sp>
        <p:nvSpPr>
          <p:cNvPr id="570373" name="TextBox 8">
            <a:extLst>
              <a:ext uri="{FF2B5EF4-FFF2-40B4-BE49-F238E27FC236}">
                <a16:creationId xmlns:a16="http://schemas.microsoft.com/office/drawing/2014/main" id="{A6E49A13-A70C-2441-A0CF-F89B87BF44F7}"/>
              </a:ext>
            </a:extLst>
          </p:cNvPr>
          <p:cNvSpPr txBox="1">
            <a:spLocks noChangeArrowheads="1"/>
          </p:cNvSpPr>
          <p:nvPr/>
        </p:nvSpPr>
        <p:spPr bwMode="auto">
          <a:xfrm>
            <a:off x="3874036" y="482203"/>
            <a:ext cx="4678333"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Molecular weight dependence of persistence length</a:t>
            </a:r>
          </a:p>
        </p:txBody>
      </p:sp>
      <p:graphicFrame>
        <p:nvGraphicFramePr>
          <p:cNvPr id="570374" name="Object 11">
            <a:extLst>
              <a:ext uri="{FF2B5EF4-FFF2-40B4-BE49-F238E27FC236}">
                <a16:creationId xmlns:a16="http://schemas.microsoft.com/office/drawing/2014/main" id="{27340C02-08D8-E241-AEDB-47BAD536D619}"/>
              </a:ext>
            </a:extLst>
          </p:cNvPr>
          <p:cNvGraphicFramePr>
            <a:graphicFrameLocks noChangeAspect="1"/>
          </p:cNvGraphicFramePr>
          <p:nvPr/>
        </p:nvGraphicFramePr>
        <p:xfrm>
          <a:off x="7167563" y="1339453"/>
          <a:ext cx="1713384" cy="728886"/>
        </p:xfrm>
        <a:graphic>
          <a:graphicData uri="http://schemas.openxmlformats.org/presentationml/2006/ole">
            <mc:AlternateContent xmlns:mc="http://schemas.openxmlformats.org/markup-compatibility/2006">
              <mc:Choice xmlns:v="urn:schemas-microsoft-com:vml" Requires="v">
                <p:oleObj name="Equation" r:id="rId4" imgW="1016000" imgH="431800" progId="Equation.3">
                  <p:embed/>
                </p:oleObj>
              </mc:Choice>
              <mc:Fallback>
                <p:oleObj name="Equation" r:id="rId4" imgW="1016000" imgH="431800" progId="Equation.3">
                  <p:embed/>
                  <p:pic>
                    <p:nvPicPr>
                      <p:cNvPr id="570374" name="Object 11">
                        <a:extLst>
                          <a:ext uri="{FF2B5EF4-FFF2-40B4-BE49-F238E27FC236}">
                            <a16:creationId xmlns:a16="http://schemas.microsoft.com/office/drawing/2014/main" id="{27340C02-08D8-E241-AEDB-47BAD536D6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7563" y="1339453"/>
                        <a:ext cx="1713384" cy="72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0375" name="TextBox 1">
            <a:extLst>
              <a:ext uri="{FF2B5EF4-FFF2-40B4-BE49-F238E27FC236}">
                <a16:creationId xmlns:a16="http://schemas.microsoft.com/office/drawing/2014/main" id="{291BBB7A-9FD2-0641-A33B-634DE0878428}"/>
              </a:ext>
            </a:extLst>
          </p:cNvPr>
          <p:cNvSpPr txBox="1">
            <a:spLocks noChangeArrowheads="1"/>
          </p:cNvSpPr>
          <p:nvPr/>
        </p:nvSpPr>
        <p:spPr bwMode="auto">
          <a:xfrm>
            <a:off x="6413223" y="964406"/>
            <a:ext cx="3434145"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b="1">
                <a:solidFill>
                  <a:srgbClr val="000000"/>
                </a:solidFill>
                <a:latin typeface="Times New Roman" panose="02020603050405020304" pitchFamily="18" charset="0"/>
                <a:cs typeface="Times New Roman" panose="02020603050405020304" pitchFamily="18" charset="0"/>
              </a:rPr>
              <a:t>Proposed End Group Functionality</a:t>
            </a:r>
          </a:p>
        </p:txBody>
      </p:sp>
      <p:pic>
        <p:nvPicPr>
          <p:cNvPr id="570376" name="Picture 2">
            <a:extLst>
              <a:ext uri="{FF2B5EF4-FFF2-40B4-BE49-F238E27FC236}">
                <a16:creationId xmlns:a16="http://schemas.microsoft.com/office/drawing/2014/main" id="{E7E2F94D-EF1B-F64C-928E-4D593DF0B1F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53063" y="2143126"/>
            <a:ext cx="4902398" cy="4106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0606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Slide Number Placeholder 3">
            <a:extLst>
              <a:ext uri="{FF2B5EF4-FFF2-40B4-BE49-F238E27FC236}">
                <a16:creationId xmlns:a16="http://schemas.microsoft.com/office/drawing/2014/main" id="{35A33CC8-72F9-D743-AD86-FFCDE5F9609B}"/>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54D9DA20-60DA-0841-B58E-234E9E5DD910}" type="slidenum">
              <a:rPr lang="en-US" altLang="en-US" sz="773">
                <a:ea typeface="ＭＳ Ｐゴシック" panose="020B0600070205080204" pitchFamily="34" charset="-128"/>
              </a:rPr>
              <a:pPr>
                <a:spcBef>
                  <a:spcPct val="0"/>
                </a:spcBef>
                <a:buSzTx/>
                <a:buFontTx/>
                <a:buNone/>
              </a:pPr>
              <a:t>57</a:t>
            </a:fld>
            <a:endParaRPr lang="en-US" altLang="en-US" sz="773">
              <a:ea typeface="ＭＳ Ｐゴシック" panose="020B0600070205080204" pitchFamily="34" charset="-128"/>
            </a:endParaRPr>
          </a:p>
        </p:txBody>
      </p:sp>
      <p:pic>
        <p:nvPicPr>
          <p:cNvPr id="571394" name="Picture 4">
            <a:extLst>
              <a:ext uri="{FF2B5EF4-FFF2-40B4-BE49-F238E27FC236}">
                <a16:creationId xmlns:a16="http://schemas.microsoft.com/office/drawing/2014/main" id="{31E1E1E5-7ADC-394C-AD81-0ED1D554B9E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3328" y="1071563"/>
            <a:ext cx="4714875" cy="72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395" name="Picture 10">
            <a:extLst>
              <a:ext uri="{FF2B5EF4-FFF2-40B4-BE49-F238E27FC236}">
                <a16:creationId xmlns:a16="http://schemas.microsoft.com/office/drawing/2014/main" id="{5310EF7F-E0A8-7A43-9697-FD60CD9329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5998" y="1928813"/>
            <a:ext cx="5370091" cy="447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396" name="Picture 11">
            <a:extLst>
              <a:ext uri="{FF2B5EF4-FFF2-40B4-BE49-F238E27FC236}">
                <a16:creationId xmlns:a16="http://schemas.microsoft.com/office/drawing/2014/main" id="{B1057585-5EB0-EF44-AFE5-0BB1374A93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63328" y="2303859"/>
            <a:ext cx="3482578" cy="280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71397" name="Object 12">
            <a:extLst>
              <a:ext uri="{FF2B5EF4-FFF2-40B4-BE49-F238E27FC236}">
                <a16:creationId xmlns:a16="http://schemas.microsoft.com/office/drawing/2014/main" id="{EB0438C2-EE2E-AC4F-8E24-F6E76DEE3E22}"/>
              </a:ext>
            </a:extLst>
          </p:cNvPr>
          <p:cNvGraphicFramePr>
            <a:graphicFrameLocks noChangeAspect="1"/>
          </p:cNvGraphicFramePr>
          <p:nvPr/>
        </p:nvGraphicFramePr>
        <p:xfrm>
          <a:off x="7381875" y="857250"/>
          <a:ext cx="1713384" cy="728886"/>
        </p:xfrm>
        <a:graphic>
          <a:graphicData uri="http://schemas.openxmlformats.org/presentationml/2006/ole">
            <mc:AlternateContent xmlns:mc="http://schemas.openxmlformats.org/markup-compatibility/2006">
              <mc:Choice xmlns:v="urn:schemas-microsoft-com:vml" Requires="v">
                <p:oleObj name="Equation" r:id="rId5" imgW="1016000" imgH="431800" progId="Equation.3">
                  <p:embed/>
                </p:oleObj>
              </mc:Choice>
              <mc:Fallback>
                <p:oleObj name="Equation" r:id="rId5" imgW="1016000" imgH="431800" progId="Equation.3">
                  <p:embed/>
                  <p:pic>
                    <p:nvPicPr>
                      <p:cNvPr id="571397" name="Object 12">
                        <a:extLst>
                          <a:ext uri="{FF2B5EF4-FFF2-40B4-BE49-F238E27FC236}">
                            <a16:creationId xmlns:a16="http://schemas.microsoft.com/office/drawing/2014/main" id="{EB0438C2-EE2E-AC4F-8E24-F6E76DEE3E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1875" y="857250"/>
                        <a:ext cx="1713384" cy="72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1398" name="TextBox 13">
            <a:extLst>
              <a:ext uri="{FF2B5EF4-FFF2-40B4-BE49-F238E27FC236}">
                <a16:creationId xmlns:a16="http://schemas.microsoft.com/office/drawing/2014/main" id="{0FD82A15-047B-574D-84F7-CDBF34D2CFC4}"/>
              </a:ext>
            </a:extLst>
          </p:cNvPr>
          <p:cNvSpPr txBox="1">
            <a:spLocks noChangeArrowheads="1"/>
          </p:cNvSpPr>
          <p:nvPr/>
        </p:nvSpPr>
        <p:spPr bwMode="auto">
          <a:xfrm>
            <a:off x="6666433" y="639589"/>
            <a:ext cx="3206776"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Proposed End Group Functionality</a:t>
            </a:r>
          </a:p>
        </p:txBody>
      </p:sp>
      <p:sp>
        <p:nvSpPr>
          <p:cNvPr id="571399" name="TextBox 14">
            <a:extLst>
              <a:ext uri="{FF2B5EF4-FFF2-40B4-BE49-F238E27FC236}">
                <a16:creationId xmlns:a16="http://schemas.microsoft.com/office/drawing/2014/main" id="{928F208A-8F6E-8447-98F6-BA37C1B95B9D}"/>
              </a:ext>
            </a:extLst>
          </p:cNvPr>
          <p:cNvSpPr txBox="1">
            <a:spLocks noChangeArrowheads="1"/>
          </p:cNvSpPr>
          <p:nvPr/>
        </p:nvSpPr>
        <p:spPr bwMode="auto">
          <a:xfrm>
            <a:off x="2628831" y="0"/>
            <a:ext cx="7311617"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b="1" dirty="0">
                <a:solidFill>
                  <a:srgbClr val="000000"/>
                </a:solidFill>
                <a:latin typeface="Times New Roman" panose="02020603050405020304" pitchFamily="18" charset="0"/>
                <a:cs typeface="Times New Roman" panose="02020603050405020304" pitchFamily="18" charset="0"/>
              </a:rPr>
              <a:t>This works better for </a:t>
            </a:r>
            <a:r>
              <a:rPr lang="en-US" altLang="en-US" sz="1687" b="1" dirty="0" err="1">
                <a:solidFill>
                  <a:srgbClr val="000000"/>
                </a:solidFill>
                <a:latin typeface="Times New Roman" panose="02020603050405020304" pitchFamily="18" charset="0"/>
                <a:cs typeface="Times New Roman" panose="02020603050405020304" pitchFamily="18" charset="0"/>
              </a:rPr>
              <a:t>Yethiraj’s</a:t>
            </a:r>
            <a:r>
              <a:rPr lang="en-US" altLang="en-US" sz="1687" b="1" dirty="0">
                <a:solidFill>
                  <a:srgbClr val="000000"/>
                </a:solidFill>
                <a:latin typeface="Times New Roman" panose="02020603050405020304" pitchFamily="18" charset="0"/>
                <a:cs typeface="Times New Roman" panose="02020603050405020304" pitchFamily="18" charset="0"/>
              </a:rPr>
              <a:t> data.  </a:t>
            </a:r>
          </a:p>
          <a:p>
            <a:pPr algn="ctr" eaLnBrk="1" hangingPunct="1">
              <a:spcBef>
                <a:spcPct val="0"/>
              </a:spcBef>
              <a:buSzTx/>
              <a:buFontTx/>
              <a:buNone/>
            </a:pPr>
            <a:r>
              <a:rPr lang="en-US" altLang="en-US" sz="1687" b="1" dirty="0">
                <a:solidFill>
                  <a:srgbClr val="000000"/>
                </a:solidFill>
                <a:latin typeface="Times New Roman" panose="02020603050405020304" pitchFamily="18" charset="0"/>
                <a:cs typeface="Times New Roman" panose="02020603050405020304" pitchFamily="18" charset="0"/>
              </a:rPr>
              <a:t>(Except that the infinite persistence length is not monotonic in branch length)</a:t>
            </a:r>
          </a:p>
        </p:txBody>
      </p:sp>
    </p:spTree>
    <p:extLst>
      <p:ext uri="{BB962C8B-B14F-4D97-AF65-F5344CB8AC3E}">
        <p14:creationId xmlns:p14="http://schemas.microsoft.com/office/powerpoint/2010/main" val="29051537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FC4760-5860-4241-BE8D-16DE02F3B3DA}"/>
              </a:ext>
            </a:extLst>
          </p:cNvPr>
          <p:cNvSpPr txBox="1"/>
          <p:nvPr/>
        </p:nvSpPr>
        <p:spPr>
          <a:xfrm>
            <a:off x="1705511" y="1808251"/>
            <a:ext cx="8784404" cy="230832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Persistence Length ~ Bending Modulus/(Thermal Energy)</a:t>
            </a:r>
          </a:p>
          <a:p>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/2 ~ </a:t>
            </a:r>
            <a:r>
              <a:rPr lang="en-US" dirty="0" err="1">
                <a:latin typeface="Times New Roman" panose="02020603050405020304" pitchFamily="18" charset="0"/>
                <a:cs typeface="Times New Roman" panose="02020603050405020304" pitchFamily="18" charset="0"/>
              </a:rPr>
              <a:t>E</a:t>
            </a:r>
            <a:r>
              <a:rPr lang="en-US" baseline="-25000" dirty="0" err="1">
                <a:latin typeface="Times New Roman" panose="02020603050405020304" pitchFamily="18" charset="0"/>
                <a:cs typeface="Times New Roman" panose="02020603050405020304" pitchFamily="18" charset="0"/>
              </a:rPr>
              <a:t>bending</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kT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 will derive this later with respect to the persistent chain Colby/Rubenstein pp. 58)</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Motion of the end-groups is proportional to thermal energy and reduces the persistence length</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energy is related to the flexibility of the chain not the stiffness, 1/</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so we should consider 1/</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as the parameter of interest in terms of an end group effect not </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p</a:t>
            </a:r>
            <a:endParaRPr lang="en-US"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37193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Slide Number Placeholder 3">
            <a:extLst>
              <a:ext uri="{FF2B5EF4-FFF2-40B4-BE49-F238E27FC236}">
                <a16:creationId xmlns:a16="http://schemas.microsoft.com/office/drawing/2014/main" id="{C66CA562-B57F-DF41-88B5-7ACE6AFDE5AD}"/>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FA953DF7-D80F-3F4C-8518-59A634226FF0}" type="slidenum">
              <a:rPr lang="en-US" altLang="en-US" sz="773">
                <a:ea typeface="ＭＳ Ｐゴシック" panose="020B0600070205080204" pitchFamily="34" charset="-128"/>
              </a:rPr>
              <a:pPr>
                <a:spcBef>
                  <a:spcPct val="0"/>
                </a:spcBef>
                <a:buSzTx/>
                <a:buFontTx/>
                <a:buNone/>
              </a:pPr>
              <a:t>59</a:t>
            </a:fld>
            <a:endParaRPr lang="en-US" altLang="en-US" sz="773">
              <a:ea typeface="ＭＳ Ｐゴシック" panose="020B0600070205080204" pitchFamily="34" charset="-128"/>
            </a:endParaRPr>
          </a:p>
        </p:txBody>
      </p:sp>
      <p:pic>
        <p:nvPicPr>
          <p:cNvPr id="572418" name="Picture 4">
            <a:extLst>
              <a:ext uri="{FF2B5EF4-FFF2-40B4-BE49-F238E27FC236}">
                <a16:creationId xmlns:a16="http://schemas.microsoft.com/office/drawing/2014/main" id="{14AA7149-CCB1-474E-A851-84942240923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6906" y="803672"/>
            <a:ext cx="5255121"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2419" name="Picture 5">
            <a:extLst>
              <a:ext uri="{FF2B5EF4-FFF2-40B4-BE49-F238E27FC236}">
                <a16:creationId xmlns:a16="http://schemas.microsoft.com/office/drawing/2014/main" id="{62F23678-BC00-1A4C-B777-CE4408E53E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3328" y="2303859"/>
            <a:ext cx="3482578" cy="2803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2420" name="Picture 7">
            <a:extLst>
              <a:ext uri="{FF2B5EF4-FFF2-40B4-BE49-F238E27FC236}">
                <a16:creationId xmlns:a16="http://schemas.microsoft.com/office/drawing/2014/main" id="{8831F55C-8DB9-B14D-8CF6-CD55EDAFAF4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9485" y="1553766"/>
            <a:ext cx="5192613" cy="475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72421" name="Object 8">
            <a:extLst>
              <a:ext uri="{FF2B5EF4-FFF2-40B4-BE49-F238E27FC236}">
                <a16:creationId xmlns:a16="http://schemas.microsoft.com/office/drawing/2014/main" id="{A968499E-CA2B-7745-8794-84472FD11A39}"/>
              </a:ext>
            </a:extLst>
          </p:cNvPr>
          <p:cNvGraphicFramePr>
            <a:graphicFrameLocks noChangeAspect="1"/>
          </p:cNvGraphicFramePr>
          <p:nvPr/>
        </p:nvGraphicFramePr>
        <p:xfrm>
          <a:off x="6953250" y="642938"/>
          <a:ext cx="2292697" cy="857250"/>
        </p:xfrm>
        <a:graphic>
          <a:graphicData uri="http://schemas.openxmlformats.org/presentationml/2006/ole">
            <mc:AlternateContent xmlns:mc="http://schemas.openxmlformats.org/markup-compatibility/2006">
              <mc:Choice xmlns:v="urn:schemas-microsoft-com:vml" Requires="v">
                <p:oleObj name="Equation" r:id="rId5" imgW="1358900" imgH="508000" progId="Equation.3">
                  <p:embed/>
                </p:oleObj>
              </mc:Choice>
              <mc:Fallback>
                <p:oleObj name="Equation" r:id="rId5" imgW="1358900" imgH="508000" progId="Equation.3">
                  <p:embed/>
                  <p:pic>
                    <p:nvPicPr>
                      <p:cNvPr id="572421" name="Object 8">
                        <a:extLst>
                          <a:ext uri="{FF2B5EF4-FFF2-40B4-BE49-F238E27FC236}">
                            <a16:creationId xmlns:a16="http://schemas.microsoft.com/office/drawing/2014/main" id="{A968499E-CA2B-7745-8794-84472FD11A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3250" y="642938"/>
                        <a:ext cx="229269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2422" name="TextBox 9">
            <a:extLst>
              <a:ext uri="{FF2B5EF4-FFF2-40B4-BE49-F238E27FC236}">
                <a16:creationId xmlns:a16="http://schemas.microsoft.com/office/drawing/2014/main" id="{08FA3BED-7B1C-BD44-9D77-EC7C20682E81}"/>
              </a:ext>
            </a:extLst>
          </p:cNvPr>
          <p:cNvSpPr txBox="1">
            <a:spLocks noChangeArrowheads="1"/>
          </p:cNvSpPr>
          <p:nvPr/>
        </p:nvSpPr>
        <p:spPr bwMode="auto">
          <a:xfrm>
            <a:off x="6415129" y="107156"/>
            <a:ext cx="3352200"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Alternative Functionality</a:t>
            </a:r>
          </a:p>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based on increase in chain flexibility</a:t>
            </a:r>
          </a:p>
        </p:txBody>
      </p:sp>
    </p:spTree>
    <p:extLst>
      <p:ext uri="{BB962C8B-B14F-4D97-AF65-F5344CB8AC3E}">
        <p14:creationId xmlns:p14="http://schemas.microsoft.com/office/powerpoint/2010/main" val="1139699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6EA98900-6AEB-0148-A7F3-36E13661F58A}"/>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158D98DE-5C6F-2F42-BED2-B80AB6E9B3A4}" type="slidenum">
              <a:rPr lang="en-US" altLang="en-US" sz="773">
                <a:solidFill>
                  <a:schemeClr val="tx1"/>
                </a:solidFill>
                <a:ea typeface="ＭＳ Ｐゴシック" panose="020B0600070205080204" pitchFamily="34" charset="-128"/>
              </a:rPr>
              <a:pPr eaLnBrk="1" hangingPunct="1"/>
              <a:t>6</a:t>
            </a:fld>
            <a:endParaRPr lang="en-US" altLang="en-US" sz="773">
              <a:solidFill>
                <a:schemeClr val="tx1"/>
              </a:solidFill>
              <a:ea typeface="ＭＳ Ｐゴシック" panose="020B0600070205080204" pitchFamily="34" charset="-128"/>
            </a:endParaRPr>
          </a:p>
        </p:txBody>
      </p:sp>
      <p:sp>
        <p:nvSpPr>
          <p:cNvPr id="532482" name="Rectangle 1">
            <a:hlinkClick r:id="rId3"/>
            <a:extLst>
              <a:ext uri="{FF2B5EF4-FFF2-40B4-BE49-F238E27FC236}">
                <a16:creationId xmlns:a16="http://schemas.microsoft.com/office/drawing/2014/main" id="{7DF39F80-267A-D54B-B32E-1BD2AF3B4FD9}"/>
              </a:ext>
            </a:extLst>
          </p:cNvPr>
          <p:cNvSpPr>
            <a:spLocks/>
          </p:cNvSpPr>
          <p:nvPr/>
        </p:nvSpPr>
        <p:spPr bwMode="auto">
          <a:xfrm>
            <a:off x="4239742" y="477407"/>
            <a:ext cx="3984489"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ea typeface="ＭＳ Ｐゴシック" panose="020B0600070205080204" pitchFamily="34" charset="-128"/>
              </a:rPr>
              <a:t>Random Walk Generator (Manias Penn State)</a:t>
            </a:r>
          </a:p>
        </p:txBody>
      </p:sp>
      <p:sp>
        <p:nvSpPr>
          <p:cNvPr id="532483" name="Rectangle 2">
            <a:extLst>
              <a:ext uri="{FF2B5EF4-FFF2-40B4-BE49-F238E27FC236}">
                <a16:creationId xmlns:a16="http://schemas.microsoft.com/office/drawing/2014/main" id="{27E534E8-17FD-1E42-B021-02C24D62BC34}"/>
              </a:ext>
            </a:extLst>
          </p:cNvPr>
          <p:cNvSpPr>
            <a:spLocks/>
          </p:cNvSpPr>
          <p:nvPr/>
        </p:nvSpPr>
        <p:spPr bwMode="auto">
          <a:xfrm>
            <a:off x="4630416" y="776074"/>
            <a:ext cx="3149901" cy="16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055" u="sng" dirty="0">
                <a:solidFill>
                  <a:schemeClr val="tx1"/>
                </a:solidFill>
                <a:ea typeface="ＭＳ Ｐゴシック" panose="020B0600070205080204" pitchFamily="34" charset="-128"/>
                <a:hlinkClick r:id="rId3"/>
              </a:rPr>
              <a:t>http://zeus.plmsc.psu.edu/~manias/MatSE443/Study/7.html</a:t>
            </a:r>
            <a:endParaRPr lang="en-US" altLang="en-US" sz="1055" u="sng" dirty="0">
              <a:solidFill>
                <a:schemeClr val="tx1"/>
              </a:solidFill>
              <a:ea typeface="ＭＳ Ｐゴシック" panose="020B0600070205080204" pitchFamily="34" charset="-128"/>
            </a:endParaRPr>
          </a:p>
        </p:txBody>
      </p:sp>
      <p:sp>
        <p:nvSpPr>
          <p:cNvPr id="532484" name="Rectangle 3">
            <a:extLst>
              <a:ext uri="{FF2B5EF4-FFF2-40B4-BE49-F238E27FC236}">
                <a16:creationId xmlns:a16="http://schemas.microsoft.com/office/drawing/2014/main" id="{29C0CE6C-D8E9-0943-8ED6-4126DD39CB1D}"/>
              </a:ext>
            </a:extLst>
          </p:cNvPr>
          <p:cNvSpPr>
            <a:spLocks/>
          </p:cNvSpPr>
          <p:nvPr/>
        </p:nvSpPr>
        <p:spPr bwMode="auto">
          <a:xfrm>
            <a:off x="653142" y="3093799"/>
            <a:ext cx="10735293" cy="337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dirty="0">
                <a:solidFill>
                  <a:schemeClr val="tx1"/>
                </a:solidFill>
                <a:ea typeface="ＭＳ Ｐゴシック" panose="020B0600070205080204" pitchFamily="34" charset="-128"/>
              </a:rPr>
              <a:t>-Polymers do not have a discrete size, shape or conformation.</a:t>
            </a:r>
          </a:p>
          <a:p>
            <a:pPr algn="l" eaLnBrk="1" hangingPunct="1"/>
            <a:endParaRPr lang="en-US" altLang="en-US" sz="1687" dirty="0">
              <a:solidFill>
                <a:schemeClr val="tx1"/>
              </a:solidFill>
              <a:ea typeface="ＭＳ Ｐゴシック" panose="020B0600070205080204" pitchFamily="34" charset="-128"/>
            </a:endParaRPr>
          </a:p>
          <a:p>
            <a:pPr algn="l" eaLnBrk="1" hangingPunct="1"/>
            <a:r>
              <a:rPr lang="en-US" altLang="en-US" sz="1687" dirty="0">
                <a:solidFill>
                  <a:schemeClr val="tx1"/>
                </a:solidFill>
                <a:ea typeface="ＭＳ Ｐゴシック" panose="020B0600070205080204" pitchFamily="34" charset="-128"/>
              </a:rPr>
              <a:t>-Looking at a single simulation of a polymer chain is of no use.</a:t>
            </a:r>
          </a:p>
          <a:p>
            <a:pPr algn="l" eaLnBrk="1" hangingPunct="1"/>
            <a:endParaRPr lang="en-US" altLang="en-US" sz="1687" dirty="0">
              <a:solidFill>
                <a:schemeClr val="tx1"/>
              </a:solidFill>
              <a:ea typeface="ＭＳ Ｐゴシック" panose="020B0600070205080204" pitchFamily="34" charset="-128"/>
            </a:endParaRPr>
          </a:p>
          <a:p>
            <a:pPr algn="l" eaLnBrk="1" hangingPunct="1"/>
            <a:r>
              <a:rPr lang="en-US" altLang="en-US" sz="1687" dirty="0">
                <a:solidFill>
                  <a:schemeClr val="tx1"/>
                </a:solidFill>
                <a:ea typeface="ＭＳ Ｐゴシック" panose="020B0600070205080204" pitchFamily="34" charset="-128"/>
              </a:rPr>
              <a:t>-We need to consider average features.</a:t>
            </a:r>
          </a:p>
          <a:p>
            <a:pPr algn="l" eaLnBrk="1" hangingPunct="1"/>
            <a:endParaRPr lang="en-US" altLang="en-US" sz="1687" dirty="0">
              <a:solidFill>
                <a:schemeClr val="tx1"/>
              </a:solidFill>
              <a:ea typeface="ＭＳ Ｐゴシック" panose="020B0600070205080204" pitchFamily="34" charset="-128"/>
            </a:endParaRPr>
          </a:p>
          <a:p>
            <a:pPr algn="l" eaLnBrk="1" hangingPunct="1"/>
            <a:r>
              <a:rPr lang="en-US" altLang="en-US" sz="1687" dirty="0">
                <a:solidFill>
                  <a:schemeClr val="tx1"/>
                </a:solidFill>
                <a:ea typeface="ＭＳ Ｐゴシック" panose="020B0600070205080204" pitchFamily="34" charset="-128"/>
              </a:rPr>
              <a:t>-Every feature of a polymer is subject to a statistical description.</a:t>
            </a:r>
          </a:p>
          <a:p>
            <a:pPr algn="l" eaLnBrk="1" hangingPunct="1"/>
            <a:endParaRPr lang="en-US" altLang="en-US" sz="1687" dirty="0">
              <a:solidFill>
                <a:schemeClr val="tx1"/>
              </a:solidFill>
              <a:ea typeface="ＭＳ Ｐゴシック" panose="020B0600070205080204" pitchFamily="34" charset="-128"/>
            </a:endParaRPr>
          </a:p>
          <a:p>
            <a:pPr algn="l" eaLnBrk="1" hangingPunct="1"/>
            <a:r>
              <a:rPr lang="en-US" altLang="en-US" sz="1687" dirty="0">
                <a:solidFill>
                  <a:schemeClr val="tx1"/>
                </a:solidFill>
                <a:ea typeface="ＭＳ Ｐゴシック" panose="020B0600070205080204" pitchFamily="34" charset="-128"/>
              </a:rPr>
              <a:t>-Scattering is a useful technique to quantify a polymer since it describes structure from a statistically averaged perspective</a:t>
            </a:r>
            <a:r>
              <a:rPr lang="en-US" altLang="ja-JP" sz="1687" dirty="0">
                <a:solidFill>
                  <a:schemeClr val="tx1"/>
                </a:solidFill>
              </a:rPr>
              <a:t>.</a:t>
            </a:r>
          </a:p>
          <a:p>
            <a:pPr algn="l" eaLnBrk="1" hangingPunct="1"/>
            <a:endParaRPr lang="en-US" altLang="en-US" sz="1687" dirty="0">
              <a:solidFill>
                <a:schemeClr val="tx1"/>
              </a:solidFill>
            </a:endParaRPr>
          </a:p>
          <a:p>
            <a:pPr algn="l" eaLnBrk="1" hangingPunct="1"/>
            <a:r>
              <a:rPr lang="en-US" altLang="en-US" sz="1687" dirty="0">
                <a:solidFill>
                  <a:schemeClr val="tx1"/>
                </a:solidFill>
              </a:rPr>
              <a:t>-Rheology is a major property of interest for processing and properties</a:t>
            </a:r>
          </a:p>
          <a:p>
            <a:pPr algn="l" eaLnBrk="1" hangingPunct="1"/>
            <a:endParaRPr lang="en-US" altLang="en-US" sz="1687" dirty="0">
              <a:solidFill>
                <a:schemeClr val="tx1"/>
              </a:solidFill>
            </a:endParaRPr>
          </a:p>
          <a:p>
            <a:pPr algn="l" eaLnBrk="1" hangingPunct="1"/>
            <a:r>
              <a:rPr lang="en-US" altLang="en-US" sz="1687" dirty="0">
                <a:solidFill>
                  <a:schemeClr val="tx1"/>
                </a:solidFill>
              </a:rPr>
              <a:t>-Simulation is useful to observe single chain behavior in a crowded environment etc.</a:t>
            </a:r>
          </a:p>
        </p:txBody>
      </p:sp>
      <p:pic>
        <p:nvPicPr>
          <p:cNvPr id="532485" name="Picture 5">
            <a:extLst>
              <a:ext uri="{FF2B5EF4-FFF2-40B4-BE49-F238E27FC236}">
                <a16:creationId xmlns:a16="http://schemas.microsoft.com/office/drawing/2014/main" id="{6CB916B8-31A4-A44E-9D64-05C82A7938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6914" y="982266"/>
            <a:ext cx="2452316" cy="174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A09AE411-53AE-2846-B890-66688E4DA688}"/>
              </a:ext>
            </a:extLst>
          </p:cNvPr>
          <p:cNvSpPr/>
          <p:nvPr/>
        </p:nvSpPr>
        <p:spPr>
          <a:xfrm>
            <a:off x="6882234" y="2841214"/>
            <a:ext cx="4883196" cy="369332"/>
          </a:xfrm>
          <a:prstGeom prst="rect">
            <a:avLst/>
          </a:prstGeom>
        </p:spPr>
        <p:txBody>
          <a:bodyPr wrap="none">
            <a:spAutoFit/>
          </a:bodyPr>
          <a:lstStyle/>
          <a:p>
            <a:r>
              <a:rPr lang="en-US" dirty="0">
                <a:hlinkClick r:id="rId5"/>
              </a:rPr>
              <a:t>http://e.sci.osaka-cu.ac.jp/</a:t>
            </a:r>
            <a:r>
              <a:rPr lang="en-US" dirty="0" err="1">
                <a:hlinkClick r:id="rId5"/>
              </a:rPr>
              <a:t>yoshino</a:t>
            </a:r>
            <a:r>
              <a:rPr lang="en-US" dirty="0">
                <a:hlinkClick r:id="rId5"/>
              </a:rPr>
              <a:t>/download/</a:t>
            </a:r>
            <a:r>
              <a:rPr lang="en-US" dirty="0" err="1">
                <a:hlinkClick r:id="rId5"/>
              </a:rPr>
              <a:t>rw</a:t>
            </a:r>
            <a:r>
              <a:rPr lang="en-US" dirty="0">
                <a:hlinkClick r:id="rId5"/>
              </a:rPr>
              <a:t>/</a:t>
            </a:r>
            <a:endParaRPr lang="en-US" dirty="0"/>
          </a:p>
        </p:txBody>
      </p:sp>
    </p:spTree>
    <p:extLst>
      <p:ext uri="{BB962C8B-B14F-4D97-AF65-F5344CB8AC3E}">
        <p14:creationId xmlns:p14="http://schemas.microsoft.com/office/powerpoint/2010/main" val="20460126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Slide Number Placeholder 3">
            <a:extLst>
              <a:ext uri="{FF2B5EF4-FFF2-40B4-BE49-F238E27FC236}">
                <a16:creationId xmlns:a16="http://schemas.microsoft.com/office/drawing/2014/main" id="{2BA1352A-9515-5145-BD56-E6903576B88B}"/>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3CCB6C03-8820-4947-A9FC-FEBF9D226E3D}" type="slidenum">
              <a:rPr lang="en-US" altLang="en-US" sz="773">
                <a:ea typeface="ＭＳ Ｐゴシック" panose="020B0600070205080204" pitchFamily="34" charset="-128"/>
              </a:rPr>
              <a:pPr>
                <a:spcBef>
                  <a:spcPct val="0"/>
                </a:spcBef>
                <a:buSzTx/>
                <a:buFontTx/>
                <a:buNone/>
              </a:pPr>
              <a:t>60</a:t>
            </a:fld>
            <a:endParaRPr lang="en-US" altLang="en-US" sz="773">
              <a:ea typeface="ＭＳ Ｐゴシック" panose="020B0600070205080204" pitchFamily="34" charset="-128"/>
            </a:endParaRPr>
          </a:p>
        </p:txBody>
      </p:sp>
      <p:pic>
        <p:nvPicPr>
          <p:cNvPr id="573442" name="Picture 4">
            <a:extLst>
              <a:ext uri="{FF2B5EF4-FFF2-40B4-BE49-F238E27FC236}">
                <a16:creationId xmlns:a16="http://schemas.microsoft.com/office/drawing/2014/main" id="{36484D4A-1646-7049-B77F-7FE3F975AC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6906" y="803672"/>
            <a:ext cx="5255121" cy="80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43" name="Picture 7">
            <a:extLst>
              <a:ext uri="{FF2B5EF4-FFF2-40B4-BE49-F238E27FC236}">
                <a16:creationId xmlns:a16="http://schemas.microsoft.com/office/drawing/2014/main" id="{292CD612-4268-3D49-9B90-AC5AE2B152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9485" y="1553766"/>
            <a:ext cx="5192613" cy="475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73444" name="Object 8">
            <a:extLst>
              <a:ext uri="{FF2B5EF4-FFF2-40B4-BE49-F238E27FC236}">
                <a16:creationId xmlns:a16="http://schemas.microsoft.com/office/drawing/2014/main" id="{DA1D0EC2-487D-9942-8C0A-4421002A8D0B}"/>
              </a:ext>
            </a:extLst>
          </p:cNvPr>
          <p:cNvGraphicFramePr>
            <a:graphicFrameLocks noChangeAspect="1"/>
          </p:cNvGraphicFramePr>
          <p:nvPr/>
        </p:nvGraphicFramePr>
        <p:xfrm>
          <a:off x="6953250" y="642938"/>
          <a:ext cx="2292697" cy="857250"/>
        </p:xfrm>
        <a:graphic>
          <a:graphicData uri="http://schemas.openxmlformats.org/presentationml/2006/ole">
            <mc:AlternateContent xmlns:mc="http://schemas.openxmlformats.org/markup-compatibility/2006">
              <mc:Choice xmlns:v="urn:schemas-microsoft-com:vml" Requires="v">
                <p:oleObj name="Equation" r:id="rId4" imgW="1358900" imgH="508000" progId="Equation.3">
                  <p:embed/>
                </p:oleObj>
              </mc:Choice>
              <mc:Fallback>
                <p:oleObj name="Equation" r:id="rId4" imgW="1358900" imgH="508000" progId="Equation.3">
                  <p:embed/>
                  <p:pic>
                    <p:nvPicPr>
                      <p:cNvPr id="573444" name="Object 8">
                        <a:extLst>
                          <a:ext uri="{FF2B5EF4-FFF2-40B4-BE49-F238E27FC236}">
                            <a16:creationId xmlns:a16="http://schemas.microsoft.com/office/drawing/2014/main" id="{DA1D0EC2-487D-9942-8C0A-4421002A8D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3250" y="642938"/>
                        <a:ext cx="229269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3445" name="TextBox 9">
            <a:extLst>
              <a:ext uri="{FF2B5EF4-FFF2-40B4-BE49-F238E27FC236}">
                <a16:creationId xmlns:a16="http://schemas.microsoft.com/office/drawing/2014/main" id="{77772C67-8A59-0F46-9CBC-C8E361690494}"/>
              </a:ext>
            </a:extLst>
          </p:cNvPr>
          <p:cNvSpPr txBox="1">
            <a:spLocks noChangeArrowheads="1"/>
          </p:cNvSpPr>
          <p:nvPr/>
        </p:nvSpPr>
        <p:spPr bwMode="auto">
          <a:xfrm>
            <a:off x="6415129" y="107156"/>
            <a:ext cx="3352200"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Alternative Functionality</a:t>
            </a:r>
          </a:p>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based on increase in chain flexibility</a:t>
            </a:r>
          </a:p>
        </p:txBody>
      </p:sp>
      <p:pic>
        <p:nvPicPr>
          <p:cNvPr id="573446" name="Picture 1">
            <a:extLst>
              <a:ext uri="{FF2B5EF4-FFF2-40B4-BE49-F238E27FC236}">
                <a16:creationId xmlns:a16="http://schemas.microsoft.com/office/drawing/2014/main" id="{C2554928-4DC1-3141-8E8C-368D4E12FFC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63328" y="2625328"/>
            <a:ext cx="3247058" cy="287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0857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Slide Number Placeholder 3">
            <a:extLst>
              <a:ext uri="{FF2B5EF4-FFF2-40B4-BE49-F238E27FC236}">
                <a16:creationId xmlns:a16="http://schemas.microsoft.com/office/drawing/2014/main" id="{D0E10805-4EB6-2644-ACC2-2DD9FF3D4F1F}"/>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012511FE-9AE7-C146-A730-FB555DC180F2}" type="slidenum">
              <a:rPr lang="en-US" altLang="en-US" sz="773">
                <a:ea typeface="ＭＳ Ｐゴシック" panose="020B0600070205080204" pitchFamily="34" charset="-128"/>
              </a:rPr>
              <a:pPr>
                <a:spcBef>
                  <a:spcPct val="0"/>
                </a:spcBef>
                <a:buSzTx/>
                <a:buFontTx/>
                <a:buNone/>
              </a:pPr>
              <a:t>61</a:t>
            </a:fld>
            <a:endParaRPr lang="en-US" altLang="en-US" sz="773">
              <a:ea typeface="ＭＳ Ｐゴシック" panose="020B0600070205080204" pitchFamily="34" charset="-128"/>
            </a:endParaRPr>
          </a:p>
        </p:txBody>
      </p:sp>
      <p:pic>
        <p:nvPicPr>
          <p:cNvPr id="574466" name="Picture 4">
            <a:extLst>
              <a:ext uri="{FF2B5EF4-FFF2-40B4-BE49-F238E27FC236}">
                <a16:creationId xmlns:a16="http://schemas.microsoft.com/office/drawing/2014/main" id="{722B142D-92F3-714A-A88D-F82A0B8696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70485" y="1875235"/>
            <a:ext cx="3434581" cy="267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4467" name="Picture 5">
            <a:extLst>
              <a:ext uri="{FF2B5EF4-FFF2-40B4-BE49-F238E27FC236}">
                <a16:creationId xmlns:a16="http://schemas.microsoft.com/office/drawing/2014/main" id="{4708D788-5BDF-214C-9EAE-DF2AF11663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7641" y="1071562"/>
            <a:ext cx="4632275"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4468" name="TextBox 6">
            <a:extLst>
              <a:ext uri="{FF2B5EF4-FFF2-40B4-BE49-F238E27FC236}">
                <a16:creationId xmlns:a16="http://schemas.microsoft.com/office/drawing/2014/main" id="{D4E8B0A6-DD4C-4A40-9E1F-A95B0C2ABE05}"/>
              </a:ext>
            </a:extLst>
          </p:cNvPr>
          <p:cNvSpPr txBox="1">
            <a:spLocks noChangeArrowheads="1"/>
          </p:cNvSpPr>
          <p:nvPr/>
        </p:nvSpPr>
        <p:spPr bwMode="auto">
          <a:xfrm>
            <a:off x="2592698" y="4768453"/>
            <a:ext cx="2488182"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LD = Low branch density </a:t>
            </a:r>
          </a:p>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HD = High branch density</a:t>
            </a:r>
          </a:p>
        </p:txBody>
      </p:sp>
      <p:pic>
        <p:nvPicPr>
          <p:cNvPr id="574469" name="Picture 7">
            <a:extLst>
              <a:ext uri="{FF2B5EF4-FFF2-40B4-BE49-F238E27FC236}">
                <a16:creationId xmlns:a16="http://schemas.microsoft.com/office/drawing/2014/main" id="{89F31A59-F7C9-5343-BA3F-D36EF4AFB1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1688" y="1768078"/>
            <a:ext cx="4087564" cy="346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74470" name="Object 10">
            <a:extLst>
              <a:ext uri="{FF2B5EF4-FFF2-40B4-BE49-F238E27FC236}">
                <a16:creationId xmlns:a16="http://schemas.microsoft.com/office/drawing/2014/main" id="{116BDAF6-1B38-C342-940A-25775C1E7D83}"/>
              </a:ext>
            </a:extLst>
          </p:cNvPr>
          <p:cNvGraphicFramePr>
            <a:graphicFrameLocks noChangeAspect="1"/>
          </p:cNvGraphicFramePr>
          <p:nvPr/>
        </p:nvGraphicFramePr>
        <p:xfrm>
          <a:off x="6953250" y="642938"/>
          <a:ext cx="2292697" cy="857250"/>
        </p:xfrm>
        <a:graphic>
          <a:graphicData uri="http://schemas.openxmlformats.org/presentationml/2006/ole">
            <mc:AlternateContent xmlns:mc="http://schemas.openxmlformats.org/markup-compatibility/2006">
              <mc:Choice xmlns:v="urn:schemas-microsoft-com:vml" Requires="v">
                <p:oleObj name="Equation" r:id="rId5" imgW="1358900" imgH="508000" progId="Equation.3">
                  <p:embed/>
                </p:oleObj>
              </mc:Choice>
              <mc:Fallback>
                <p:oleObj name="Equation" r:id="rId5" imgW="1358900" imgH="508000" progId="Equation.3">
                  <p:embed/>
                  <p:pic>
                    <p:nvPicPr>
                      <p:cNvPr id="574470" name="Object 10">
                        <a:extLst>
                          <a:ext uri="{FF2B5EF4-FFF2-40B4-BE49-F238E27FC236}">
                            <a16:creationId xmlns:a16="http://schemas.microsoft.com/office/drawing/2014/main" id="{116BDAF6-1B38-C342-940A-25775C1E7D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3250" y="642938"/>
                        <a:ext cx="229269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4471" name="TextBox 11">
            <a:extLst>
              <a:ext uri="{FF2B5EF4-FFF2-40B4-BE49-F238E27FC236}">
                <a16:creationId xmlns:a16="http://schemas.microsoft.com/office/drawing/2014/main" id="{420242D3-EE0E-004E-ADF9-DD3FC823F7D6}"/>
              </a:ext>
            </a:extLst>
          </p:cNvPr>
          <p:cNvSpPr txBox="1">
            <a:spLocks noChangeArrowheads="1"/>
          </p:cNvSpPr>
          <p:nvPr/>
        </p:nvSpPr>
        <p:spPr bwMode="auto">
          <a:xfrm>
            <a:off x="6415129" y="107156"/>
            <a:ext cx="3352200"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Alternative Functionality</a:t>
            </a:r>
          </a:p>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based on increase in chain flexibility</a:t>
            </a:r>
          </a:p>
        </p:txBody>
      </p:sp>
    </p:spTree>
    <p:extLst>
      <p:ext uri="{BB962C8B-B14F-4D97-AF65-F5344CB8AC3E}">
        <p14:creationId xmlns:p14="http://schemas.microsoft.com/office/powerpoint/2010/main" val="736777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Slide Number Placeholder 3">
            <a:extLst>
              <a:ext uri="{FF2B5EF4-FFF2-40B4-BE49-F238E27FC236}">
                <a16:creationId xmlns:a16="http://schemas.microsoft.com/office/drawing/2014/main" id="{4E2FACA2-2035-8B4F-8691-402A672BB598}"/>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549EE3C8-83C7-3C42-A5A1-9FB72EA5188C}" type="slidenum">
              <a:rPr lang="en-US" altLang="en-US" sz="773">
                <a:ea typeface="ＭＳ Ｐゴシック" panose="020B0600070205080204" pitchFamily="34" charset="-128"/>
              </a:rPr>
              <a:pPr>
                <a:spcBef>
                  <a:spcPct val="0"/>
                </a:spcBef>
                <a:buSzTx/>
                <a:buFontTx/>
                <a:buNone/>
              </a:pPr>
              <a:t>62</a:t>
            </a:fld>
            <a:endParaRPr lang="en-US" altLang="en-US" sz="773">
              <a:ea typeface="ＭＳ Ｐゴシック" panose="020B0600070205080204" pitchFamily="34" charset="-128"/>
            </a:endParaRPr>
          </a:p>
        </p:txBody>
      </p:sp>
      <p:pic>
        <p:nvPicPr>
          <p:cNvPr id="575490" name="Picture 4">
            <a:extLst>
              <a:ext uri="{FF2B5EF4-FFF2-40B4-BE49-F238E27FC236}">
                <a16:creationId xmlns:a16="http://schemas.microsoft.com/office/drawing/2014/main" id="{63A5D9CF-8627-D849-8E1A-F6946E6208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3808" y="1875235"/>
            <a:ext cx="3434581" cy="267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5491" name="Picture 5">
            <a:extLst>
              <a:ext uri="{FF2B5EF4-FFF2-40B4-BE49-F238E27FC236}">
                <a16:creationId xmlns:a16="http://schemas.microsoft.com/office/drawing/2014/main" id="{E578D4D9-0243-C34B-B6FC-CB7990DD18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964" y="1071562"/>
            <a:ext cx="4632275"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5492" name="TextBox 6">
            <a:extLst>
              <a:ext uri="{FF2B5EF4-FFF2-40B4-BE49-F238E27FC236}">
                <a16:creationId xmlns:a16="http://schemas.microsoft.com/office/drawing/2014/main" id="{EA933A98-AB1C-5346-8161-016C42AAAC4A}"/>
              </a:ext>
            </a:extLst>
          </p:cNvPr>
          <p:cNvSpPr txBox="1">
            <a:spLocks noChangeArrowheads="1"/>
          </p:cNvSpPr>
          <p:nvPr/>
        </p:nvSpPr>
        <p:spPr bwMode="auto">
          <a:xfrm>
            <a:off x="-15408" y="4732019"/>
            <a:ext cx="4845685"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LD = Low branch density (0.5 branch per chain unit) </a:t>
            </a:r>
          </a:p>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HD = High branch density (1 branch per chain unit)</a:t>
            </a:r>
          </a:p>
        </p:txBody>
      </p:sp>
      <p:pic>
        <p:nvPicPr>
          <p:cNvPr id="575493" name="Picture 7">
            <a:extLst>
              <a:ext uri="{FF2B5EF4-FFF2-40B4-BE49-F238E27FC236}">
                <a16:creationId xmlns:a16="http://schemas.microsoft.com/office/drawing/2014/main" id="{FA3C134C-DEF5-224A-ADBE-AC2ADC4AC5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95011" y="1768078"/>
            <a:ext cx="4087564" cy="346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75494" name="Object 10">
            <a:extLst>
              <a:ext uri="{FF2B5EF4-FFF2-40B4-BE49-F238E27FC236}">
                <a16:creationId xmlns:a16="http://schemas.microsoft.com/office/drawing/2014/main" id="{63E1B20C-7BE0-B94A-9599-69BD9209306F}"/>
              </a:ext>
            </a:extLst>
          </p:cNvPr>
          <p:cNvGraphicFramePr>
            <a:graphicFrameLocks noChangeAspect="1"/>
          </p:cNvGraphicFramePr>
          <p:nvPr/>
        </p:nvGraphicFramePr>
        <p:xfrm>
          <a:off x="6953250" y="642938"/>
          <a:ext cx="2292697" cy="857250"/>
        </p:xfrm>
        <a:graphic>
          <a:graphicData uri="http://schemas.openxmlformats.org/presentationml/2006/ole">
            <mc:AlternateContent xmlns:mc="http://schemas.openxmlformats.org/markup-compatibility/2006">
              <mc:Choice xmlns:v="urn:schemas-microsoft-com:vml" Requires="v">
                <p:oleObj name="Equation" r:id="rId5" imgW="1358900" imgH="508000" progId="Equation.3">
                  <p:embed/>
                </p:oleObj>
              </mc:Choice>
              <mc:Fallback>
                <p:oleObj name="Equation" r:id="rId5" imgW="1358900" imgH="508000" progId="Equation.3">
                  <p:embed/>
                  <p:pic>
                    <p:nvPicPr>
                      <p:cNvPr id="575494" name="Object 10">
                        <a:extLst>
                          <a:ext uri="{FF2B5EF4-FFF2-40B4-BE49-F238E27FC236}">
                            <a16:creationId xmlns:a16="http://schemas.microsoft.com/office/drawing/2014/main" id="{63E1B20C-7BE0-B94A-9599-69BD920930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3250" y="642938"/>
                        <a:ext cx="229269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5495" name="TextBox 11">
            <a:extLst>
              <a:ext uri="{FF2B5EF4-FFF2-40B4-BE49-F238E27FC236}">
                <a16:creationId xmlns:a16="http://schemas.microsoft.com/office/drawing/2014/main" id="{47E99B49-3CE2-5940-8979-F7CA088AD6FF}"/>
              </a:ext>
            </a:extLst>
          </p:cNvPr>
          <p:cNvSpPr txBox="1">
            <a:spLocks noChangeArrowheads="1"/>
          </p:cNvSpPr>
          <p:nvPr/>
        </p:nvSpPr>
        <p:spPr bwMode="auto">
          <a:xfrm>
            <a:off x="6415129" y="107156"/>
            <a:ext cx="3352200"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Alternative Functionality</a:t>
            </a:r>
          </a:p>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based on increase in chain flexibility</a:t>
            </a:r>
          </a:p>
        </p:txBody>
      </p:sp>
      <p:sp>
        <p:nvSpPr>
          <p:cNvPr id="575496" name="TextBox 1">
            <a:extLst>
              <a:ext uri="{FF2B5EF4-FFF2-40B4-BE49-F238E27FC236}">
                <a16:creationId xmlns:a16="http://schemas.microsoft.com/office/drawing/2014/main" id="{1EC0C780-0753-EB4D-9C22-BE86D353FC40}"/>
              </a:ext>
            </a:extLst>
          </p:cNvPr>
          <p:cNvSpPr txBox="1">
            <a:spLocks noChangeArrowheads="1"/>
          </p:cNvSpPr>
          <p:nvPr/>
        </p:nvSpPr>
        <p:spPr bwMode="auto">
          <a:xfrm>
            <a:off x="3143081" y="5893594"/>
            <a:ext cx="5564280"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Equation fails at low </a:t>
            </a:r>
            <a:r>
              <a:rPr lang="en-US" altLang="en-US" sz="1687" dirty="0" err="1">
                <a:solidFill>
                  <a:srgbClr val="000000"/>
                </a:solidFill>
                <a:latin typeface="Times New Roman" panose="02020603050405020304" pitchFamily="18" charset="0"/>
                <a:cs typeface="Times New Roman" panose="02020603050405020304" pitchFamily="18" charset="0"/>
              </a:rPr>
              <a:t>n</a:t>
            </a:r>
            <a:r>
              <a:rPr lang="en-US" altLang="en-US" sz="1687" baseline="-25000" dirty="0" err="1">
                <a:solidFill>
                  <a:srgbClr val="000000"/>
                </a:solidFill>
                <a:latin typeface="Times New Roman" panose="02020603050405020304" pitchFamily="18" charset="0"/>
                <a:cs typeface="Times New Roman" panose="02020603050405020304" pitchFamily="18" charset="0"/>
              </a:rPr>
              <a:t>b</a:t>
            </a:r>
            <a:r>
              <a:rPr lang="en-US" altLang="en-US" sz="1687" dirty="0">
                <a:solidFill>
                  <a:srgbClr val="000000"/>
                </a:solidFill>
                <a:latin typeface="Times New Roman" panose="02020603050405020304" pitchFamily="18" charset="0"/>
                <a:cs typeface="Times New Roman" panose="02020603050405020304" pitchFamily="18" charset="0"/>
              </a:rPr>
              <a:t> since it predicts </a:t>
            </a:r>
            <a:r>
              <a:rPr lang="en-US" altLang="en-US" sz="1687" dirty="0" err="1">
                <a:solidFill>
                  <a:srgbClr val="000000"/>
                </a:solidFill>
                <a:latin typeface="Times New Roman" panose="02020603050405020304" pitchFamily="18" charset="0"/>
                <a:cs typeface="Times New Roman" panose="02020603050405020304" pitchFamily="18" charset="0"/>
              </a:rPr>
              <a:t>l</a:t>
            </a:r>
            <a:r>
              <a:rPr lang="en-US" altLang="en-US" sz="1687" baseline="-25000" dirty="0" err="1">
                <a:solidFill>
                  <a:srgbClr val="000000"/>
                </a:solidFill>
                <a:latin typeface="Times New Roman" panose="02020603050405020304" pitchFamily="18" charset="0"/>
                <a:cs typeface="Times New Roman" panose="02020603050405020304" pitchFamily="18" charset="0"/>
              </a:rPr>
              <a:t>p</a:t>
            </a:r>
            <a:r>
              <a:rPr lang="en-US" altLang="en-US" sz="1687" dirty="0">
                <a:solidFill>
                  <a:srgbClr val="000000"/>
                </a:solidFill>
                <a:latin typeface="Times New Roman" panose="02020603050405020304" pitchFamily="18" charset="0"/>
                <a:cs typeface="Times New Roman" panose="02020603050405020304" pitchFamily="18" charset="0"/>
              </a:rPr>
              <a:t> =&gt; 0 when </a:t>
            </a:r>
            <a:r>
              <a:rPr lang="en-US" altLang="en-US" sz="1687" dirty="0" err="1">
                <a:solidFill>
                  <a:srgbClr val="000000"/>
                </a:solidFill>
                <a:latin typeface="Times New Roman" panose="02020603050405020304" pitchFamily="18" charset="0"/>
                <a:cs typeface="Times New Roman" panose="02020603050405020304" pitchFamily="18" charset="0"/>
              </a:rPr>
              <a:t>n</a:t>
            </a:r>
            <a:r>
              <a:rPr lang="en-US" altLang="en-US" sz="1687" baseline="-25000" dirty="0" err="1">
                <a:solidFill>
                  <a:srgbClr val="000000"/>
                </a:solidFill>
                <a:latin typeface="Times New Roman" panose="02020603050405020304" pitchFamily="18" charset="0"/>
                <a:cs typeface="Times New Roman" panose="02020603050405020304" pitchFamily="18" charset="0"/>
              </a:rPr>
              <a:t>b</a:t>
            </a:r>
            <a:r>
              <a:rPr lang="en-US" altLang="en-US" sz="1687" dirty="0">
                <a:solidFill>
                  <a:srgbClr val="000000"/>
                </a:solidFill>
                <a:latin typeface="Times New Roman" panose="02020603050405020304" pitchFamily="18" charset="0"/>
                <a:cs typeface="Times New Roman" panose="02020603050405020304" pitchFamily="18" charset="0"/>
              </a:rPr>
              <a:t> =&gt; 0</a:t>
            </a:r>
          </a:p>
        </p:txBody>
      </p:sp>
      <p:pic>
        <p:nvPicPr>
          <p:cNvPr id="2" name="Picture 1">
            <a:extLst>
              <a:ext uri="{FF2B5EF4-FFF2-40B4-BE49-F238E27FC236}">
                <a16:creationId xmlns:a16="http://schemas.microsoft.com/office/drawing/2014/main" id="{1D7380D7-147E-5740-A460-42F031785F10}"/>
              </a:ext>
            </a:extLst>
          </p:cNvPr>
          <p:cNvPicPr>
            <a:picLocks noChangeAspect="1"/>
          </p:cNvPicPr>
          <p:nvPr/>
        </p:nvPicPr>
        <p:blipFill>
          <a:blip r:embed="rId7"/>
          <a:stretch>
            <a:fillRect/>
          </a:stretch>
        </p:blipFill>
        <p:spPr>
          <a:xfrm>
            <a:off x="8839881" y="4048242"/>
            <a:ext cx="3140082" cy="2634149"/>
          </a:xfrm>
          <a:prstGeom prst="rect">
            <a:avLst/>
          </a:prstGeom>
        </p:spPr>
      </p:pic>
      <p:sp>
        <p:nvSpPr>
          <p:cNvPr id="3" name="TextBox 2">
            <a:extLst>
              <a:ext uri="{FF2B5EF4-FFF2-40B4-BE49-F238E27FC236}">
                <a16:creationId xmlns:a16="http://schemas.microsoft.com/office/drawing/2014/main" id="{DA64222F-28BA-D649-8EB9-514302EEB717}"/>
              </a:ext>
            </a:extLst>
          </p:cNvPr>
          <p:cNvSpPr txBox="1"/>
          <p:nvPr/>
        </p:nvSpPr>
        <p:spPr>
          <a:xfrm>
            <a:off x="9463860" y="2998898"/>
            <a:ext cx="1934817" cy="923330"/>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Fit Parameters versus branch density</a:t>
            </a:r>
          </a:p>
        </p:txBody>
      </p:sp>
    </p:spTree>
    <p:extLst>
      <p:ext uri="{BB962C8B-B14F-4D97-AF65-F5344CB8AC3E}">
        <p14:creationId xmlns:p14="http://schemas.microsoft.com/office/powerpoint/2010/main" val="30662595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Slide Number Placeholder 3">
            <a:extLst>
              <a:ext uri="{FF2B5EF4-FFF2-40B4-BE49-F238E27FC236}">
                <a16:creationId xmlns:a16="http://schemas.microsoft.com/office/drawing/2014/main" id="{DAD4F734-22A9-5E48-AAC9-FA5DC895D8D5}"/>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12CE11D1-D181-6E4E-A390-E7736D542220}" type="slidenum">
              <a:rPr lang="en-US" altLang="en-US" sz="773">
                <a:ea typeface="ＭＳ Ｐゴシック" panose="020B0600070205080204" pitchFamily="34" charset="-128"/>
              </a:rPr>
              <a:pPr>
                <a:spcBef>
                  <a:spcPct val="0"/>
                </a:spcBef>
                <a:buSzTx/>
                <a:buFontTx/>
                <a:buNone/>
              </a:pPr>
              <a:t>63</a:t>
            </a:fld>
            <a:endParaRPr lang="en-US" altLang="en-US" sz="773">
              <a:ea typeface="ＭＳ Ｐゴシック" panose="020B0600070205080204" pitchFamily="34" charset="-128"/>
            </a:endParaRPr>
          </a:p>
        </p:txBody>
      </p:sp>
      <p:pic>
        <p:nvPicPr>
          <p:cNvPr id="576514" name="Picture 5">
            <a:extLst>
              <a:ext uri="{FF2B5EF4-FFF2-40B4-BE49-F238E27FC236}">
                <a16:creationId xmlns:a16="http://schemas.microsoft.com/office/drawing/2014/main" id="{B43B0154-FB1F-F241-B43B-871C74453B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7641" y="1071562"/>
            <a:ext cx="4632275"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76515" name="Object 10">
            <a:extLst>
              <a:ext uri="{FF2B5EF4-FFF2-40B4-BE49-F238E27FC236}">
                <a16:creationId xmlns:a16="http://schemas.microsoft.com/office/drawing/2014/main" id="{C07D43D5-1C06-BE47-976B-CF3189442CD0}"/>
              </a:ext>
            </a:extLst>
          </p:cNvPr>
          <p:cNvGraphicFramePr>
            <a:graphicFrameLocks noChangeAspect="1"/>
          </p:cNvGraphicFramePr>
          <p:nvPr/>
        </p:nvGraphicFramePr>
        <p:xfrm>
          <a:off x="6953250" y="642938"/>
          <a:ext cx="2292697" cy="857250"/>
        </p:xfrm>
        <a:graphic>
          <a:graphicData uri="http://schemas.openxmlformats.org/presentationml/2006/ole">
            <mc:AlternateContent xmlns:mc="http://schemas.openxmlformats.org/markup-compatibility/2006">
              <mc:Choice xmlns:v="urn:schemas-microsoft-com:vml" Requires="v">
                <p:oleObj name="Equation" r:id="rId3" imgW="1358900" imgH="508000" progId="Equation.3">
                  <p:embed/>
                </p:oleObj>
              </mc:Choice>
              <mc:Fallback>
                <p:oleObj name="Equation" r:id="rId3" imgW="1358900" imgH="508000" progId="Equation.3">
                  <p:embed/>
                  <p:pic>
                    <p:nvPicPr>
                      <p:cNvPr id="576515" name="Object 10">
                        <a:extLst>
                          <a:ext uri="{FF2B5EF4-FFF2-40B4-BE49-F238E27FC236}">
                            <a16:creationId xmlns:a16="http://schemas.microsoft.com/office/drawing/2014/main" id="{C07D43D5-1C06-BE47-976B-CF3189442C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0" y="642938"/>
                        <a:ext cx="229269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6516" name="TextBox 11">
            <a:extLst>
              <a:ext uri="{FF2B5EF4-FFF2-40B4-BE49-F238E27FC236}">
                <a16:creationId xmlns:a16="http://schemas.microsoft.com/office/drawing/2014/main" id="{BECC59D0-033B-E348-B24F-F1F3554E5121}"/>
              </a:ext>
            </a:extLst>
          </p:cNvPr>
          <p:cNvSpPr txBox="1">
            <a:spLocks noChangeArrowheads="1"/>
          </p:cNvSpPr>
          <p:nvPr/>
        </p:nvSpPr>
        <p:spPr bwMode="auto">
          <a:xfrm>
            <a:off x="6415129" y="107156"/>
            <a:ext cx="3352200"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Alternative Functionality</a:t>
            </a:r>
          </a:p>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based on increase in chain flexibility</a:t>
            </a:r>
          </a:p>
        </p:txBody>
      </p:sp>
      <p:pic>
        <p:nvPicPr>
          <p:cNvPr id="576517" name="Picture 1">
            <a:extLst>
              <a:ext uri="{FF2B5EF4-FFF2-40B4-BE49-F238E27FC236}">
                <a16:creationId xmlns:a16="http://schemas.microsoft.com/office/drawing/2014/main" id="{0E9BF559-4F6E-2840-A318-E0517694F0C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63328" y="3053953"/>
            <a:ext cx="4094262" cy="337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6518" name="Picture 7">
            <a:extLst>
              <a:ext uri="{FF2B5EF4-FFF2-40B4-BE49-F238E27FC236}">
                <a16:creationId xmlns:a16="http://schemas.microsoft.com/office/drawing/2014/main" id="{8107D38A-EA73-FE44-B5FC-2291FB8209A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81688" y="1768078"/>
            <a:ext cx="4087564" cy="346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6519" name="TextBox 7">
            <a:extLst>
              <a:ext uri="{FF2B5EF4-FFF2-40B4-BE49-F238E27FC236}">
                <a16:creationId xmlns:a16="http://schemas.microsoft.com/office/drawing/2014/main" id="{05C43ACA-EA4E-BA4E-9D36-6E87F07E030D}"/>
              </a:ext>
            </a:extLst>
          </p:cNvPr>
          <p:cNvSpPr txBox="1">
            <a:spLocks noChangeArrowheads="1"/>
          </p:cNvSpPr>
          <p:nvPr/>
        </p:nvSpPr>
        <p:spPr bwMode="auto">
          <a:xfrm>
            <a:off x="4490536" y="6161484"/>
            <a:ext cx="5522602"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Equation fails at low </a:t>
            </a:r>
            <a:r>
              <a:rPr lang="en-US" altLang="en-US" sz="1687" dirty="0" err="1">
                <a:solidFill>
                  <a:srgbClr val="000000"/>
                </a:solidFill>
                <a:latin typeface="Times New Roman" panose="02020603050405020304" pitchFamily="18" charset="0"/>
                <a:cs typeface="Times New Roman" panose="02020603050405020304" pitchFamily="18" charset="0"/>
              </a:rPr>
              <a:t>n</a:t>
            </a:r>
            <a:r>
              <a:rPr lang="en-US" altLang="en-US" sz="1687" baseline="-25000" dirty="0" err="1">
                <a:solidFill>
                  <a:srgbClr val="000000"/>
                </a:solidFill>
                <a:latin typeface="Times New Roman" panose="02020603050405020304" pitchFamily="18" charset="0"/>
                <a:cs typeface="Times New Roman" panose="02020603050405020304" pitchFamily="18" charset="0"/>
              </a:rPr>
              <a:t>b</a:t>
            </a:r>
            <a:r>
              <a:rPr lang="en-US" altLang="en-US" sz="1687" dirty="0">
                <a:solidFill>
                  <a:srgbClr val="000000"/>
                </a:solidFill>
                <a:latin typeface="Times New Roman" panose="02020603050405020304" pitchFamily="18" charset="0"/>
                <a:cs typeface="Times New Roman" panose="02020603050405020304" pitchFamily="18" charset="0"/>
              </a:rPr>
              <a:t> since it predicts </a:t>
            </a:r>
            <a:r>
              <a:rPr lang="en-US" altLang="en-US" sz="1687" dirty="0" err="1">
                <a:solidFill>
                  <a:srgbClr val="000000"/>
                </a:solidFill>
                <a:latin typeface="Times New Roman" panose="02020603050405020304" pitchFamily="18" charset="0"/>
                <a:cs typeface="Times New Roman" panose="02020603050405020304" pitchFamily="18" charset="0"/>
              </a:rPr>
              <a:t>l</a:t>
            </a:r>
            <a:r>
              <a:rPr lang="en-US" altLang="en-US" sz="1687" baseline="-25000" dirty="0" err="1">
                <a:solidFill>
                  <a:srgbClr val="000000"/>
                </a:solidFill>
                <a:latin typeface="Times New Roman" panose="02020603050405020304" pitchFamily="18" charset="0"/>
                <a:cs typeface="Times New Roman" panose="02020603050405020304" pitchFamily="18" charset="0"/>
              </a:rPr>
              <a:t>p</a:t>
            </a:r>
            <a:r>
              <a:rPr lang="en-US" altLang="en-US" sz="1687" dirty="0">
                <a:solidFill>
                  <a:srgbClr val="000000"/>
                </a:solidFill>
                <a:latin typeface="Times New Roman" panose="02020603050405020304" pitchFamily="18" charset="0"/>
                <a:cs typeface="Times New Roman" panose="02020603050405020304" pitchFamily="18" charset="0"/>
              </a:rPr>
              <a:t> =&gt; 0 when </a:t>
            </a:r>
            <a:r>
              <a:rPr lang="en-US" altLang="en-US" sz="1687" dirty="0" err="1">
                <a:solidFill>
                  <a:srgbClr val="000000"/>
                </a:solidFill>
                <a:latin typeface="Times New Roman" panose="02020603050405020304" pitchFamily="18" charset="0"/>
                <a:cs typeface="Times New Roman" panose="02020603050405020304" pitchFamily="18" charset="0"/>
              </a:rPr>
              <a:t>n</a:t>
            </a:r>
            <a:r>
              <a:rPr lang="en-US" altLang="en-US" sz="1687" baseline="-25000" dirty="0" err="1">
                <a:solidFill>
                  <a:srgbClr val="000000"/>
                </a:solidFill>
                <a:latin typeface="Times New Roman" panose="02020603050405020304" pitchFamily="18" charset="0"/>
                <a:cs typeface="Times New Roman" panose="02020603050405020304" pitchFamily="18" charset="0"/>
              </a:rPr>
              <a:t>b</a:t>
            </a:r>
            <a:r>
              <a:rPr lang="en-US" altLang="en-US" sz="1687" dirty="0">
                <a:solidFill>
                  <a:srgbClr val="000000"/>
                </a:solidFill>
                <a:latin typeface="Times New Roman" panose="02020603050405020304" pitchFamily="18" charset="0"/>
                <a:cs typeface="Times New Roman" panose="02020603050405020304" pitchFamily="18" charset="0"/>
              </a:rPr>
              <a:t> =&gt; 0</a:t>
            </a:r>
          </a:p>
        </p:txBody>
      </p:sp>
    </p:spTree>
    <p:extLst>
      <p:ext uri="{BB962C8B-B14F-4D97-AF65-F5344CB8AC3E}">
        <p14:creationId xmlns:p14="http://schemas.microsoft.com/office/powerpoint/2010/main" val="385335515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Slide Number Placeholder 3">
            <a:extLst>
              <a:ext uri="{FF2B5EF4-FFF2-40B4-BE49-F238E27FC236}">
                <a16:creationId xmlns:a16="http://schemas.microsoft.com/office/drawing/2014/main" id="{576218FA-7941-D64C-97B0-B60BF9363B2E}"/>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F4F5E806-5C49-C043-BCD8-B006F5103F10}" type="slidenum">
              <a:rPr lang="en-US" altLang="en-US" sz="773">
                <a:ea typeface="ＭＳ Ｐゴシック" panose="020B0600070205080204" pitchFamily="34" charset="-128"/>
              </a:rPr>
              <a:pPr>
                <a:spcBef>
                  <a:spcPct val="0"/>
                </a:spcBef>
                <a:buSzTx/>
                <a:buFontTx/>
                <a:buNone/>
              </a:pPr>
              <a:t>64</a:t>
            </a:fld>
            <a:endParaRPr lang="en-US" altLang="en-US" sz="773">
              <a:ea typeface="ＭＳ Ｐゴシック" panose="020B0600070205080204" pitchFamily="34" charset="-128"/>
            </a:endParaRPr>
          </a:p>
        </p:txBody>
      </p:sp>
      <p:pic>
        <p:nvPicPr>
          <p:cNvPr id="577538" name="Picture 5">
            <a:extLst>
              <a:ext uri="{FF2B5EF4-FFF2-40B4-BE49-F238E27FC236}">
                <a16:creationId xmlns:a16="http://schemas.microsoft.com/office/drawing/2014/main" id="{29852252-F683-C144-BB0C-22660930FB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7641" y="1071562"/>
            <a:ext cx="4632275"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7539" name="Picture 7">
            <a:extLst>
              <a:ext uri="{FF2B5EF4-FFF2-40B4-BE49-F238E27FC236}">
                <a16:creationId xmlns:a16="http://schemas.microsoft.com/office/drawing/2014/main" id="{0D706C0F-D4CF-F449-B6A0-57DE668A95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1688" y="1768078"/>
            <a:ext cx="4087564" cy="346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7540" name="Picture 1">
            <a:extLst>
              <a:ext uri="{FF2B5EF4-FFF2-40B4-BE49-F238E27FC236}">
                <a16:creationId xmlns:a16="http://schemas.microsoft.com/office/drawing/2014/main" id="{2F9C228A-76C5-E543-A162-9FA4839756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9750" y="2035969"/>
            <a:ext cx="4102076" cy="376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77541" name="Object 10">
            <a:extLst>
              <a:ext uri="{FF2B5EF4-FFF2-40B4-BE49-F238E27FC236}">
                <a16:creationId xmlns:a16="http://schemas.microsoft.com/office/drawing/2014/main" id="{626A0203-88B2-B24A-A650-FF17CC03977D}"/>
              </a:ext>
            </a:extLst>
          </p:cNvPr>
          <p:cNvGraphicFramePr>
            <a:graphicFrameLocks noChangeAspect="1"/>
          </p:cNvGraphicFramePr>
          <p:nvPr/>
        </p:nvGraphicFramePr>
        <p:xfrm>
          <a:off x="6953250" y="642938"/>
          <a:ext cx="2292697" cy="857250"/>
        </p:xfrm>
        <a:graphic>
          <a:graphicData uri="http://schemas.openxmlformats.org/presentationml/2006/ole">
            <mc:AlternateContent xmlns:mc="http://schemas.openxmlformats.org/markup-compatibility/2006">
              <mc:Choice xmlns:v="urn:schemas-microsoft-com:vml" Requires="v">
                <p:oleObj name="Equation" r:id="rId5" imgW="1358900" imgH="508000" progId="Equation.3">
                  <p:embed/>
                </p:oleObj>
              </mc:Choice>
              <mc:Fallback>
                <p:oleObj name="Equation" r:id="rId5" imgW="1358900" imgH="508000" progId="Equation.3">
                  <p:embed/>
                  <p:pic>
                    <p:nvPicPr>
                      <p:cNvPr id="577541" name="Object 10">
                        <a:extLst>
                          <a:ext uri="{FF2B5EF4-FFF2-40B4-BE49-F238E27FC236}">
                            <a16:creationId xmlns:a16="http://schemas.microsoft.com/office/drawing/2014/main" id="{626A0203-88B2-B24A-A650-FF17CC0397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3250" y="642938"/>
                        <a:ext cx="229269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2" name="TextBox 11">
            <a:extLst>
              <a:ext uri="{FF2B5EF4-FFF2-40B4-BE49-F238E27FC236}">
                <a16:creationId xmlns:a16="http://schemas.microsoft.com/office/drawing/2014/main" id="{C9D1DCD5-69B4-1445-B39A-689D3896BB9C}"/>
              </a:ext>
            </a:extLst>
          </p:cNvPr>
          <p:cNvSpPr txBox="1">
            <a:spLocks noChangeArrowheads="1"/>
          </p:cNvSpPr>
          <p:nvPr/>
        </p:nvSpPr>
        <p:spPr bwMode="auto">
          <a:xfrm>
            <a:off x="6415129" y="107156"/>
            <a:ext cx="3352200"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Alternative Functionality</a:t>
            </a:r>
          </a:p>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based on increase in chain flexibility</a:t>
            </a:r>
          </a:p>
        </p:txBody>
      </p:sp>
      <p:sp>
        <p:nvSpPr>
          <p:cNvPr id="577543" name="TextBox 7">
            <a:extLst>
              <a:ext uri="{FF2B5EF4-FFF2-40B4-BE49-F238E27FC236}">
                <a16:creationId xmlns:a16="http://schemas.microsoft.com/office/drawing/2014/main" id="{6CFCA16B-1E43-D34D-B233-C3B7A27721C4}"/>
              </a:ext>
            </a:extLst>
          </p:cNvPr>
          <p:cNvSpPr txBox="1">
            <a:spLocks noChangeArrowheads="1"/>
          </p:cNvSpPr>
          <p:nvPr/>
        </p:nvSpPr>
        <p:spPr bwMode="auto">
          <a:xfrm>
            <a:off x="1996149" y="6072738"/>
            <a:ext cx="5482591"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Equation fails at low </a:t>
            </a:r>
            <a:r>
              <a:rPr lang="en-US" altLang="en-US" sz="1687" dirty="0" err="1">
                <a:solidFill>
                  <a:srgbClr val="000000"/>
                </a:solidFill>
                <a:latin typeface="Times New Roman" panose="02020603050405020304" pitchFamily="18" charset="0"/>
                <a:cs typeface="Times New Roman" panose="02020603050405020304" pitchFamily="18" charset="0"/>
              </a:rPr>
              <a:t>n</a:t>
            </a:r>
            <a:r>
              <a:rPr lang="en-US" altLang="en-US" sz="1687" baseline="-25000" dirty="0" err="1">
                <a:solidFill>
                  <a:srgbClr val="000000"/>
                </a:solidFill>
                <a:latin typeface="Times New Roman" panose="02020603050405020304" pitchFamily="18" charset="0"/>
                <a:cs typeface="Times New Roman" panose="02020603050405020304" pitchFamily="18" charset="0"/>
              </a:rPr>
              <a:t>b</a:t>
            </a:r>
            <a:r>
              <a:rPr lang="en-US" altLang="en-US" sz="1687" dirty="0">
                <a:solidFill>
                  <a:srgbClr val="000000"/>
                </a:solidFill>
                <a:latin typeface="Times New Roman" panose="02020603050405020304" pitchFamily="18" charset="0"/>
                <a:cs typeface="Times New Roman" panose="02020603050405020304" pitchFamily="18" charset="0"/>
              </a:rPr>
              <a:t> since it predicts </a:t>
            </a:r>
            <a:r>
              <a:rPr lang="en-US" altLang="en-US" sz="1687" dirty="0" err="1">
                <a:solidFill>
                  <a:srgbClr val="000000"/>
                </a:solidFill>
                <a:latin typeface="Times New Roman" panose="02020603050405020304" pitchFamily="18" charset="0"/>
                <a:cs typeface="Times New Roman" panose="02020603050405020304" pitchFamily="18" charset="0"/>
              </a:rPr>
              <a:t>l</a:t>
            </a:r>
            <a:r>
              <a:rPr lang="en-US" altLang="en-US" sz="1687" baseline="-25000" dirty="0" err="1">
                <a:solidFill>
                  <a:srgbClr val="000000"/>
                </a:solidFill>
                <a:latin typeface="Times New Roman" panose="02020603050405020304" pitchFamily="18" charset="0"/>
                <a:cs typeface="Times New Roman" panose="02020603050405020304" pitchFamily="18" charset="0"/>
              </a:rPr>
              <a:t>p</a:t>
            </a:r>
            <a:r>
              <a:rPr lang="en-US" altLang="en-US" sz="1687" dirty="0">
                <a:solidFill>
                  <a:srgbClr val="000000"/>
                </a:solidFill>
                <a:latin typeface="Times New Roman" panose="02020603050405020304" pitchFamily="18" charset="0"/>
                <a:cs typeface="Times New Roman" panose="02020603050405020304" pitchFamily="18" charset="0"/>
              </a:rPr>
              <a:t> =&gt; 0 when </a:t>
            </a:r>
            <a:r>
              <a:rPr lang="en-US" altLang="en-US" sz="1687" dirty="0" err="1">
                <a:solidFill>
                  <a:srgbClr val="000000"/>
                </a:solidFill>
                <a:latin typeface="Times New Roman" panose="02020603050405020304" pitchFamily="18" charset="0"/>
                <a:cs typeface="Times New Roman" panose="02020603050405020304" pitchFamily="18" charset="0"/>
              </a:rPr>
              <a:t>n</a:t>
            </a:r>
            <a:r>
              <a:rPr lang="en-US" altLang="en-US" sz="1687" baseline="-25000" dirty="0" err="1">
                <a:solidFill>
                  <a:srgbClr val="000000"/>
                </a:solidFill>
                <a:latin typeface="Times New Roman" panose="02020603050405020304" pitchFamily="18" charset="0"/>
                <a:cs typeface="Times New Roman" panose="02020603050405020304" pitchFamily="18" charset="0"/>
              </a:rPr>
              <a:t>b</a:t>
            </a:r>
            <a:r>
              <a:rPr lang="en-US" altLang="en-US" sz="1687" dirty="0">
                <a:solidFill>
                  <a:srgbClr val="000000"/>
                </a:solidFill>
                <a:latin typeface="Times New Roman" panose="02020603050405020304" pitchFamily="18" charset="0"/>
                <a:cs typeface="Times New Roman" panose="02020603050405020304" pitchFamily="18" charset="0"/>
              </a:rPr>
              <a:t> =&gt; 0</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A034D38-3ED8-73DE-1C38-41CF244E6A5C}"/>
                  </a:ext>
                </a:extLst>
              </p:cNvPr>
              <p:cNvSpPr txBox="1"/>
              <p:nvPr/>
            </p:nvSpPr>
            <p:spPr>
              <a:xfrm>
                <a:off x="6196376" y="5836347"/>
                <a:ext cx="6099142" cy="7025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𝑙</m:t>
                          </m:r>
                        </m:e>
                        <m:sub>
                          <m:r>
                            <a:rPr lang="en-US" i="1">
                              <a:latin typeface="Cambria Math" panose="02040503050406030204" pitchFamily="18" charset="0"/>
                            </a:rPr>
                            <m:t>𝑝</m:t>
                          </m:r>
                        </m:sub>
                      </m:sSub>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𝑀</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𝑙</m:t>
                              </m:r>
                            </m:e>
                            <m:sub>
                              <m:r>
                                <a:rPr lang="en-US" i="1">
                                  <a:latin typeface="Cambria Math" panose="02040503050406030204" pitchFamily="18" charset="0"/>
                                </a:rPr>
                                <m:t>𝑝</m:t>
                              </m:r>
                              <m:r>
                                <a:rPr lang="en-US" i="0">
                                  <a:latin typeface="Cambria Math" panose="02040503050406030204" pitchFamily="18" charset="0"/>
                                </a:rPr>
                                <m:t>∞</m:t>
                              </m:r>
                            </m:sub>
                          </m:sSub>
                        </m:num>
                        <m:den>
                          <m:r>
                            <a:rPr lang="en-US" i="1">
                              <a:latin typeface="Cambria Math" panose="02040503050406030204" pitchFamily="18" charset="0"/>
                            </a:rPr>
                            <m:t>𝑀</m:t>
                          </m:r>
                          <m:r>
                            <a:rPr lang="en-US" i="0">
                              <a:latin typeface="Cambria Math" panose="02040503050406030204" pitchFamily="18" charset="0"/>
                            </a:rPr>
                            <m:t>+2</m:t>
                          </m:r>
                          <m:r>
                            <a:rPr lang="en-US" i="1">
                              <a:latin typeface="Cambria Math" panose="02040503050406030204" pitchFamily="18" charset="0"/>
                            </a:rPr>
                            <m:t>𝐾</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𝑙</m:t>
                              </m:r>
                            </m:e>
                            <m:sub>
                              <m:r>
                                <a:rPr lang="en-US" i="1">
                                  <a:latin typeface="Cambria Math" panose="02040503050406030204" pitchFamily="18" charset="0"/>
                                </a:rPr>
                                <m:t>𝑝</m:t>
                              </m:r>
                              <m:r>
                                <a:rPr lang="en-US" i="0">
                                  <a:latin typeface="Cambria Math" panose="02040503050406030204" pitchFamily="18" charset="0"/>
                                </a:rPr>
                                <m:t>∞</m:t>
                              </m:r>
                            </m:sub>
                          </m:sSub>
                        </m:den>
                      </m:f>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𝑙</m:t>
                          </m:r>
                        </m:e>
                        <m:sub>
                          <m:r>
                            <a:rPr lang="en-US" i="1">
                              <a:latin typeface="Cambria Math" panose="02040503050406030204" pitchFamily="18" charset="0"/>
                            </a:rPr>
                            <m:t>𝑝</m:t>
                          </m:r>
                          <m:r>
                            <a:rPr lang="en-US" i="0">
                              <a:latin typeface="Cambria Math" panose="02040503050406030204" pitchFamily="18" charset="0"/>
                            </a:rPr>
                            <m:t>0</m:t>
                          </m:r>
                        </m:sub>
                      </m:sSub>
                    </m:oMath>
                  </m:oMathPara>
                </a14:m>
                <a:endParaRPr lang="en-US" dirty="0"/>
              </a:p>
            </p:txBody>
          </p:sp>
        </mc:Choice>
        <mc:Fallback>
          <p:sp>
            <p:nvSpPr>
              <p:cNvPr id="5" name="TextBox 4">
                <a:extLst>
                  <a:ext uri="{FF2B5EF4-FFF2-40B4-BE49-F238E27FC236}">
                    <a16:creationId xmlns:a16="http://schemas.microsoft.com/office/drawing/2014/main" id="{9A034D38-3ED8-73DE-1C38-41CF244E6A5C}"/>
                  </a:ext>
                </a:extLst>
              </p:cNvPr>
              <p:cNvSpPr txBox="1">
                <a:spLocks noRot="1" noChangeAspect="1" noMove="1" noResize="1" noEditPoints="1" noAdjustHandles="1" noChangeArrowheads="1" noChangeShapeType="1" noTextEdit="1"/>
              </p:cNvSpPr>
              <p:nvPr/>
            </p:nvSpPr>
            <p:spPr>
              <a:xfrm>
                <a:off x="6196376" y="5836347"/>
                <a:ext cx="6099142" cy="70256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010646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Slide Number Placeholder 3">
            <a:extLst>
              <a:ext uri="{FF2B5EF4-FFF2-40B4-BE49-F238E27FC236}">
                <a16:creationId xmlns:a16="http://schemas.microsoft.com/office/drawing/2014/main" id="{576218FA-7941-D64C-97B0-B60BF9363B2E}"/>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F4F5E806-5C49-C043-BCD8-B006F5103F10}" type="slidenum">
              <a:rPr lang="en-US" altLang="en-US" sz="773">
                <a:ea typeface="ＭＳ Ｐゴシック" panose="020B0600070205080204" pitchFamily="34" charset="-128"/>
              </a:rPr>
              <a:pPr>
                <a:spcBef>
                  <a:spcPct val="0"/>
                </a:spcBef>
                <a:buSzTx/>
                <a:buFontTx/>
                <a:buNone/>
              </a:pPr>
              <a:t>65</a:t>
            </a:fld>
            <a:endParaRPr lang="en-US" altLang="en-US" sz="773">
              <a:ea typeface="ＭＳ Ｐゴシック" panose="020B0600070205080204" pitchFamily="34" charset="-128"/>
            </a:endParaRPr>
          </a:p>
        </p:txBody>
      </p:sp>
      <p:pic>
        <p:nvPicPr>
          <p:cNvPr id="577538" name="Picture 5">
            <a:extLst>
              <a:ext uri="{FF2B5EF4-FFF2-40B4-BE49-F238E27FC236}">
                <a16:creationId xmlns:a16="http://schemas.microsoft.com/office/drawing/2014/main" id="{29852252-F683-C144-BB0C-22660930FB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7641" y="1071562"/>
            <a:ext cx="4632275"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7539" name="Picture 7">
            <a:extLst>
              <a:ext uri="{FF2B5EF4-FFF2-40B4-BE49-F238E27FC236}">
                <a16:creationId xmlns:a16="http://schemas.microsoft.com/office/drawing/2014/main" id="{0D706C0F-D4CF-F449-B6A0-57DE668A95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1688" y="1768078"/>
            <a:ext cx="4087564" cy="346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7540" name="Picture 1">
            <a:extLst>
              <a:ext uri="{FF2B5EF4-FFF2-40B4-BE49-F238E27FC236}">
                <a16:creationId xmlns:a16="http://schemas.microsoft.com/office/drawing/2014/main" id="{2F9C228A-76C5-E543-A162-9FA4839756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9750" y="2035969"/>
            <a:ext cx="4102076" cy="3768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77541" name="Object 10">
            <a:extLst>
              <a:ext uri="{FF2B5EF4-FFF2-40B4-BE49-F238E27FC236}">
                <a16:creationId xmlns:a16="http://schemas.microsoft.com/office/drawing/2014/main" id="{626A0203-88B2-B24A-A650-FF17CC03977D}"/>
              </a:ext>
            </a:extLst>
          </p:cNvPr>
          <p:cNvGraphicFramePr>
            <a:graphicFrameLocks noChangeAspect="1"/>
          </p:cNvGraphicFramePr>
          <p:nvPr/>
        </p:nvGraphicFramePr>
        <p:xfrm>
          <a:off x="6953250" y="642938"/>
          <a:ext cx="2292697" cy="857250"/>
        </p:xfrm>
        <a:graphic>
          <a:graphicData uri="http://schemas.openxmlformats.org/presentationml/2006/ole">
            <mc:AlternateContent xmlns:mc="http://schemas.openxmlformats.org/markup-compatibility/2006">
              <mc:Choice xmlns:v="urn:schemas-microsoft-com:vml" Requires="v">
                <p:oleObj name="Equation" r:id="rId5" imgW="1358900" imgH="508000" progId="Equation.3">
                  <p:embed/>
                </p:oleObj>
              </mc:Choice>
              <mc:Fallback>
                <p:oleObj name="Equation" r:id="rId5" imgW="1358900" imgH="508000" progId="Equation.3">
                  <p:embed/>
                  <p:pic>
                    <p:nvPicPr>
                      <p:cNvPr id="577541" name="Object 10">
                        <a:extLst>
                          <a:ext uri="{FF2B5EF4-FFF2-40B4-BE49-F238E27FC236}">
                            <a16:creationId xmlns:a16="http://schemas.microsoft.com/office/drawing/2014/main" id="{626A0203-88B2-B24A-A650-FF17CC0397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3250" y="642938"/>
                        <a:ext cx="229269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2" name="TextBox 11">
            <a:extLst>
              <a:ext uri="{FF2B5EF4-FFF2-40B4-BE49-F238E27FC236}">
                <a16:creationId xmlns:a16="http://schemas.microsoft.com/office/drawing/2014/main" id="{C9D1DCD5-69B4-1445-B39A-689D3896BB9C}"/>
              </a:ext>
            </a:extLst>
          </p:cNvPr>
          <p:cNvSpPr txBox="1">
            <a:spLocks noChangeArrowheads="1"/>
          </p:cNvSpPr>
          <p:nvPr/>
        </p:nvSpPr>
        <p:spPr bwMode="auto">
          <a:xfrm>
            <a:off x="6415129" y="107156"/>
            <a:ext cx="3352200"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Alternative Functionality</a:t>
            </a:r>
          </a:p>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based on increase in chain flexibility</a:t>
            </a:r>
          </a:p>
        </p:txBody>
      </p:sp>
      <p:sp>
        <p:nvSpPr>
          <p:cNvPr id="577543" name="TextBox 7">
            <a:extLst>
              <a:ext uri="{FF2B5EF4-FFF2-40B4-BE49-F238E27FC236}">
                <a16:creationId xmlns:a16="http://schemas.microsoft.com/office/drawing/2014/main" id="{6CFCA16B-1E43-D34D-B233-C3B7A27721C4}"/>
              </a:ext>
            </a:extLst>
          </p:cNvPr>
          <p:cNvSpPr txBox="1">
            <a:spLocks noChangeArrowheads="1"/>
          </p:cNvSpPr>
          <p:nvPr/>
        </p:nvSpPr>
        <p:spPr bwMode="auto">
          <a:xfrm>
            <a:off x="1996149" y="6072738"/>
            <a:ext cx="5482591"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Equation fails at low </a:t>
            </a:r>
            <a:r>
              <a:rPr lang="en-US" altLang="en-US" sz="1687" dirty="0" err="1">
                <a:solidFill>
                  <a:srgbClr val="000000"/>
                </a:solidFill>
                <a:latin typeface="Times New Roman" panose="02020603050405020304" pitchFamily="18" charset="0"/>
                <a:cs typeface="Times New Roman" panose="02020603050405020304" pitchFamily="18" charset="0"/>
              </a:rPr>
              <a:t>n</a:t>
            </a:r>
            <a:r>
              <a:rPr lang="en-US" altLang="en-US" sz="1687" baseline="-25000" dirty="0" err="1">
                <a:solidFill>
                  <a:srgbClr val="000000"/>
                </a:solidFill>
                <a:latin typeface="Times New Roman" panose="02020603050405020304" pitchFamily="18" charset="0"/>
                <a:cs typeface="Times New Roman" panose="02020603050405020304" pitchFamily="18" charset="0"/>
              </a:rPr>
              <a:t>b</a:t>
            </a:r>
            <a:r>
              <a:rPr lang="en-US" altLang="en-US" sz="1687" dirty="0">
                <a:solidFill>
                  <a:srgbClr val="000000"/>
                </a:solidFill>
                <a:latin typeface="Times New Roman" panose="02020603050405020304" pitchFamily="18" charset="0"/>
                <a:cs typeface="Times New Roman" panose="02020603050405020304" pitchFamily="18" charset="0"/>
              </a:rPr>
              <a:t> since it predicts </a:t>
            </a:r>
            <a:r>
              <a:rPr lang="en-US" altLang="en-US" sz="1687" dirty="0" err="1">
                <a:solidFill>
                  <a:srgbClr val="000000"/>
                </a:solidFill>
                <a:latin typeface="Times New Roman" panose="02020603050405020304" pitchFamily="18" charset="0"/>
                <a:cs typeface="Times New Roman" panose="02020603050405020304" pitchFamily="18" charset="0"/>
              </a:rPr>
              <a:t>l</a:t>
            </a:r>
            <a:r>
              <a:rPr lang="en-US" altLang="en-US" sz="1687" baseline="-25000" dirty="0" err="1">
                <a:solidFill>
                  <a:srgbClr val="000000"/>
                </a:solidFill>
                <a:latin typeface="Times New Roman" panose="02020603050405020304" pitchFamily="18" charset="0"/>
                <a:cs typeface="Times New Roman" panose="02020603050405020304" pitchFamily="18" charset="0"/>
              </a:rPr>
              <a:t>p</a:t>
            </a:r>
            <a:r>
              <a:rPr lang="en-US" altLang="en-US" sz="1687" dirty="0">
                <a:solidFill>
                  <a:srgbClr val="000000"/>
                </a:solidFill>
                <a:latin typeface="Times New Roman" panose="02020603050405020304" pitchFamily="18" charset="0"/>
                <a:cs typeface="Times New Roman" panose="02020603050405020304" pitchFamily="18" charset="0"/>
              </a:rPr>
              <a:t> =&gt; 0 when </a:t>
            </a:r>
            <a:r>
              <a:rPr lang="en-US" altLang="en-US" sz="1687" dirty="0" err="1">
                <a:solidFill>
                  <a:srgbClr val="000000"/>
                </a:solidFill>
                <a:latin typeface="Times New Roman" panose="02020603050405020304" pitchFamily="18" charset="0"/>
                <a:cs typeface="Times New Roman" panose="02020603050405020304" pitchFamily="18" charset="0"/>
              </a:rPr>
              <a:t>n</a:t>
            </a:r>
            <a:r>
              <a:rPr lang="en-US" altLang="en-US" sz="1687" baseline="-25000" dirty="0" err="1">
                <a:solidFill>
                  <a:srgbClr val="000000"/>
                </a:solidFill>
                <a:latin typeface="Times New Roman" panose="02020603050405020304" pitchFamily="18" charset="0"/>
                <a:cs typeface="Times New Roman" panose="02020603050405020304" pitchFamily="18" charset="0"/>
              </a:rPr>
              <a:t>b</a:t>
            </a:r>
            <a:r>
              <a:rPr lang="en-US" altLang="en-US" sz="1687" dirty="0">
                <a:solidFill>
                  <a:srgbClr val="000000"/>
                </a:solidFill>
                <a:latin typeface="Times New Roman" panose="02020603050405020304" pitchFamily="18" charset="0"/>
                <a:cs typeface="Times New Roman" panose="02020603050405020304" pitchFamily="18" charset="0"/>
              </a:rPr>
              <a:t> =&gt; 0</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A034D38-3ED8-73DE-1C38-41CF244E6A5C}"/>
                  </a:ext>
                </a:extLst>
              </p:cNvPr>
              <p:cNvSpPr txBox="1"/>
              <p:nvPr/>
            </p:nvSpPr>
            <p:spPr>
              <a:xfrm>
                <a:off x="8432665" y="5490127"/>
                <a:ext cx="2669328" cy="7025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𝑙</m:t>
                          </m:r>
                        </m:e>
                        <m:sub>
                          <m:r>
                            <a:rPr lang="en-US" i="1">
                              <a:latin typeface="Cambria Math" panose="02040503050406030204" pitchFamily="18" charset="0"/>
                            </a:rPr>
                            <m:t>𝑝</m:t>
                          </m:r>
                        </m:sub>
                      </m:sSub>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r>
                            <a:rPr lang="en-US" i="1">
                              <a:latin typeface="Cambria Math" panose="02040503050406030204" pitchFamily="18" charset="0"/>
                            </a:rPr>
                            <m:t>𝑀</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𝑙</m:t>
                              </m:r>
                            </m:e>
                            <m:sub>
                              <m:r>
                                <a:rPr lang="en-US" i="1">
                                  <a:latin typeface="Cambria Math" panose="02040503050406030204" pitchFamily="18" charset="0"/>
                                </a:rPr>
                                <m:t>𝑝</m:t>
                              </m:r>
                              <m:r>
                                <a:rPr lang="en-US" i="0">
                                  <a:latin typeface="Cambria Math" panose="02040503050406030204" pitchFamily="18" charset="0"/>
                                </a:rPr>
                                <m:t>∞</m:t>
                              </m:r>
                            </m:sub>
                          </m:sSub>
                        </m:num>
                        <m:den>
                          <m:r>
                            <a:rPr lang="en-US" i="1">
                              <a:latin typeface="Cambria Math" panose="02040503050406030204" pitchFamily="18" charset="0"/>
                            </a:rPr>
                            <m:t>𝑀</m:t>
                          </m:r>
                          <m:r>
                            <a:rPr lang="en-US" i="0">
                              <a:latin typeface="Cambria Math" panose="02040503050406030204" pitchFamily="18" charset="0"/>
                            </a:rPr>
                            <m:t>+2</m:t>
                          </m:r>
                          <m:r>
                            <a:rPr lang="en-US" i="1">
                              <a:latin typeface="Cambria Math" panose="02040503050406030204" pitchFamily="18" charset="0"/>
                            </a:rPr>
                            <m:t>𝐾</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𝑙</m:t>
                              </m:r>
                            </m:e>
                            <m:sub>
                              <m:r>
                                <a:rPr lang="en-US" i="1">
                                  <a:latin typeface="Cambria Math" panose="02040503050406030204" pitchFamily="18" charset="0"/>
                                </a:rPr>
                                <m:t>𝑝</m:t>
                              </m:r>
                              <m:r>
                                <a:rPr lang="en-US" i="0">
                                  <a:latin typeface="Cambria Math" panose="02040503050406030204" pitchFamily="18" charset="0"/>
                                </a:rPr>
                                <m:t>∞</m:t>
                              </m:r>
                            </m:sub>
                          </m:sSub>
                        </m:den>
                      </m:f>
                      <m:r>
                        <a:rPr lang="en-US" i="0">
                          <a:latin typeface="Cambria Math" panose="02040503050406030204" pitchFamily="18" charset="0"/>
                        </a:rPr>
                        <m:t>+</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𝑙</m:t>
                          </m:r>
                        </m:e>
                        <m:sub>
                          <m:r>
                            <a:rPr lang="en-US" i="1">
                              <a:latin typeface="Cambria Math" panose="02040503050406030204" pitchFamily="18" charset="0"/>
                            </a:rPr>
                            <m:t>𝑝</m:t>
                          </m:r>
                          <m:r>
                            <a:rPr lang="en-US" i="0">
                              <a:latin typeface="Cambria Math" panose="02040503050406030204" pitchFamily="18" charset="0"/>
                            </a:rPr>
                            <m:t>0</m:t>
                          </m:r>
                        </m:sub>
                      </m:sSub>
                    </m:oMath>
                  </m:oMathPara>
                </a14:m>
                <a:endParaRPr lang="en-US" dirty="0"/>
              </a:p>
            </p:txBody>
          </p:sp>
        </mc:Choice>
        <mc:Fallback>
          <p:sp>
            <p:nvSpPr>
              <p:cNvPr id="5" name="TextBox 4">
                <a:extLst>
                  <a:ext uri="{FF2B5EF4-FFF2-40B4-BE49-F238E27FC236}">
                    <a16:creationId xmlns:a16="http://schemas.microsoft.com/office/drawing/2014/main" id="{9A034D38-3ED8-73DE-1C38-41CF244E6A5C}"/>
                  </a:ext>
                </a:extLst>
              </p:cNvPr>
              <p:cNvSpPr txBox="1">
                <a:spLocks noRot="1" noChangeAspect="1" noMove="1" noResize="1" noEditPoints="1" noAdjustHandles="1" noChangeArrowheads="1" noChangeShapeType="1" noTextEdit="1"/>
              </p:cNvSpPr>
              <p:nvPr/>
            </p:nvSpPr>
            <p:spPr>
              <a:xfrm>
                <a:off x="8432665" y="5490127"/>
                <a:ext cx="2669328" cy="702565"/>
              </a:xfrm>
              <a:prstGeom prst="rect">
                <a:avLst/>
              </a:prstGeom>
              <a:blipFill>
                <a:blip r:embed="rId7"/>
                <a:stretch>
                  <a:fillRect b="-1786"/>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C5C84FFD-3216-7732-F846-DBB2EB3DEEE7}"/>
              </a:ext>
            </a:extLst>
          </p:cNvPr>
          <p:cNvPicPr>
            <a:picLocks noChangeAspect="1"/>
          </p:cNvPicPr>
          <p:nvPr/>
        </p:nvPicPr>
        <p:blipFill>
          <a:blip r:embed="rId8"/>
          <a:stretch>
            <a:fillRect/>
          </a:stretch>
        </p:blipFill>
        <p:spPr>
          <a:xfrm>
            <a:off x="7277447" y="1500188"/>
            <a:ext cx="3937000" cy="3771900"/>
          </a:xfrm>
          <a:prstGeom prst="rect">
            <a:avLst/>
          </a:prstGeom>
        </p:spPr>
      </p:pic>
    </p:spTree>
    <p:extLst>
      <p:ext uri="{BB962C8B-B14F-4D97-AF65-F5344CB8AC3E}">
        <p14:creationId xmlns:p14="http://schemas.microsoft.com/office/powerpoint/2010/main" val="24086685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Slide Number Placeholder 3">
            <a:extLst>
              <a:ext uri="{FF2B5EF4-FFF2-40B4-BE49-F238E27FC236}">
                <a16:creationId xmlns:a16="http://schemas.microsoft.com/office/drawing/2014/main" id="{9EAEC25B-B810-E64B-8F58-6AF3FDC429A7}"/>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FFA278EA-5592-E740-AE98-EC7156216AE4}" type="slidenum">
              <a:rPr lang="en-US" altLang="en-US" sz="773">
                <a:ea typeface="ＭＳ Ｐゴシック" panose="020B0600070205080204" pitchFamily="34" charset="-128"/>
              </a:rPr>
              <a:pPr>
                <a:spcBef>
                  <a:spcPct val="0"/>
                </a:spcBef>
                <a:buSzTx/>
                <a:buFontTx/>
                <a:buNone/>
              </a:pPr>
              <a:t>66</a:t>
            </a:fld>
            <a:endParaRPr lang="en-US" altLang="en-US" sz="773">
              <a:ea typeface="ＭＳ Ｐゴシック" panose="020B0600070205080204" pitchFamily="34" charset="-128"/>
            </a:endParaRPr>
          </a:p>
        </p:txBody>
      </p:sp>
      <p:pic>
        <p:nvPicPr>
          <p:cNvPr id="578562" name="Picture 5">
            <a:extLst>
              <a:ext uri="{FF2B5EF4-FFF2-40B4-BE49-F238E27FC236}">
                <a16:creationId xmlns:a16="http://schemas.microsoft.com/office/drawing/2014/main" id="{635F17A8-2ACD-304B-90C7-179C677582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7641" y="1071562"/>
            <a:ext cx="4632275"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78563" name="Object 10">
            <a:extLst>
              <a:ext uri="{FF2B5EF4-FFF2-40B4-BE49-F238E27FC236}">
                <a16:creationId xmlns:a16="http://schemas.microsoft.com/office/drawing/2014/main" id="{900EF6B2-396E-784B-AD13-C507DA39FBB6}"/>
              </a:ext>
            </a:extLst>
          </p:cNvPr>
          <p:cNvGraphicFramePr>
            <a:graphicFrameLocks noChangeAspect="1"/>
          </p:cNvGraphicFramePr>
          <p:nvPr/>
        </p:nvGraphicFramePr>
        <p:xfrm>
          <a:off x="6953250" y="642938"/>
          <a:ext cx="2292697" cy="857250"/>
        </p:xfrm>
        <a:graphic>
          <a:graphicData uri="http://schemas.openxmlformats.org/presentationml/2006/ole">
            <mc:AlternateContent xmlns:mc="http://schemas.openxmlformats.org/markup-compatibility/2006">
              <mc:Choice xmlns:v="urn:schemas-microsoft-com:vml" Requires="v">
                <p:oleObj name="Equation" r:id="rId3" imgW="1358900" imgH="508000" progId="Equation.3">
                  <p:embed/>
                </p:oleObj>
              </mc:Choice>
              <mc:Fallback>
                <p:oleObj name="Equation" r:id="rId3" imgW="1358900" imgH="508000" progId="Equation.3">
                  <p:embed/>
                  <p:pic>
                    <p:nvPicPr>
                      <p:cNvPr id="578563" name="Object 10">
                        <a:extLst>
                          <a:ext uri="{FF2B5EF4-FFF2-40B4-BE49-F238E27FC236}">
                            <a16:creationId xmlns:a16="http://schemas.microsoft.com/office/drawing/2014/main" id="{900EF6B2-396E-784B-AD13-C507DA39FB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0" y="642938"/>
                        <a:ext cx="229269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8564" name="TextBox 11">
            <a:extLst>
              <a:ext uri="{FF2B5EF4-FFF2-40B4-BE49-F238E27FC236}">
                <a16:creationId xmlns:a16="http://schemas.microsoft.com/office/drawing/2014/main" id="{7ED422CE-E94D-C542-91B8-97903F676829}"/>
              </a:ext>
            </a:extLst>
          </p:cNvPr>
          <p:cNvSpPr txBox="1">
            <a:spLocks noChangeArrowheads="1"/>
          </p:cNvSpPr>
          <p:nvPr/>
        </p:nvSpPr>
        <p:spPr bwMode="auto">
          <a:xfrm>
            <a:off x="6415129" y="107156"/>
            <a:ext cx="3352200"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Alternative Functionality</a:t>
            </a:r>
          </a:p>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based on increase in chain flexibility</a:t>
            </a:r>
          </a:p>
        </p:txBody>
      </p:sp>
      <p:sp>
        <p:nvSpPr>
          <p:cNvPr id="578565" name="TextBox 2">
            <a:extLst>
              <a:ext uri="{FF2B5EF4-FFF2-40B4-BE49-F238E27FC236}">
                <a16:creationId xmlns:a16="http://schemas.microsoft.com/office/drawing/2014/main" id="{CD331D36-E6D3-2245-832A-172BD45529E9}"/>
              </a:ext>
            </a:extLst>
          </p:cNvPr>
          <p:cNvSpPr txBox="1">
            <a:spLocks noChangeArrowheads="1"/>
          </p:cNvSpPr>
          <p:nvPr/>
        </p:nvSpPr>
        <p:spPr bwMode="auto">
          <a:xfrm>
            <a:off x="2182541" y="6104558"/>
            <a:ext cx="7759945"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b="1">
                <a:solidFill>
                  <a:srgbClr val="000000"/>
                </a:solidFill>
                <a:latin typeface="Times New Roman" panose="02020603050405020304" pitchFamily="18" charset="0"/>
                <a:cs typeface="Times New Roman" panose="02020603050405020304" pitchFamily="18" charset="0"/>
              </a:rPr>
              <a:t>The  2K values imply that end groups become less important for more rigid chains</a:t>
            </a:r>
          </a:p>
        </p:txBody>
      </p:sp>
      <p:pic>
        <p:nvPicPr>
          <p:cNvPr id="578566" name="Picture 1">
            <a:extLst>
              <a:ext uri="{FF2B5EF4-FFF2-40B4-BE49-F238E27FC236}">
                <a16:creationId xmlns:a16="http://schemas.microsoft.com/office/drawing/2014/main" id="{727D94DC-FBFB-9F4A-9644-16A236B3412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02594" y="2089547"/>
            <a:ext cx="4238253" cy="389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8567" name="Picture 7">
            <a:extLst>
              <a:ext uri="{FF2B5EF4-FFF2-40B4-BE49-F238E27FC236}">
                <a16:creationId xmlns:a16="http://schemas.microsoft.com/office/drawing/2014/main" id="{8C30FFBD-DB25-6248-977F-ADD3F761B3A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81688" y="1768078"/>
            <a:ext cx="4087564" cy="346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6988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1AC47A83-76FE-8C48-B513-9E435C4CC9AA}"/>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F4B55A8E-CF8A-6649-9F8E-0982CE6A571E}" type="slidenum">
              <a:rPr lang="en-US" altLang="en-US" sz="773">
                <a:solidFill>
                  <a:schemeClr val="tx1"/>
                </a:solidFill>
                <a:ea typeface="ＭＳ Ｐゴシック" panose="020B0600070205080204" pitchFamily="34" charset="-128"/>
              </a:rPr>
              <a:pPr eaLnBrk="1" hangingPunct="1"/>
              <a:t>67</a:t>
            </a:fld>
            <a:endParaRPr lang="en-US" altLang="en-US" sz="773">
              <a:solidFill>
                <a:schemeClr val="tx1"/>
              </a:solidFill>
              <a:ea typeface="ＭＳ Ｐゴシック" panose="020B0600070205080204" pitchFamily="34" charset="-128"/>
            </a:endParaRPr>
          </a:p>
        </p:txBody>
      </p:sp>
      <p:sp>
        <p:nvSpPr>
          <p:cNvPr id="579588" name="Rectangle 16">
            <a:extLst>
              <a:ext uri="{FF2B5EF4-FFF2-40B4-BE49-F238E27FC236}">
                <a16:creationId xmlns:a16="http://schemas.microsoft.com/office/drawing/2014/main" id="{3A3FAC0B-010D-8D46-8228-5F0CD9FDAC98}"/>
              </a:ext>
            </a:extLst>
          </p:cNvPr>
          <p:cNvSpPr>
            <a:spLocks noChangeArrowheads="1"/>
          </p:cNvSpPr>
          <p:nvPr/>
        </p:nvSpPr>
        <p:spPr bwMode="auto">
          <a:xfrm>
            <a:off x="6524625" y="6536531"/>
            <a:ext cx="4143375"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http://www.eng.uc.edu/~gbeaucag/Classes/Physics/Chapter1.pdf</a:t>
            </a:r>
          </a:p>
        </p:txBody>
      </p:sp>
      <p:sp>
        <p:nvSpPr>
          <p:cNvPr id="7" name="Rectangle 2">
            <a:extLst>
              <a:ext uri="{FF2B5EF4-FFF2-40B4-BE49-F238E27FC236}">
                <a16:creationId xmlns:a16="http://schemas.microsoft.com/office/drawing/2014/main" id="{A5915B81-050D-2D45-B3C6-4858BF9FE520}"/>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8" name="Rectangle 3">
            <a:extLst>
              <a:ext uri="{FF2B5EF4-FFF2-40B4-BE49-F238E27FC236}">
                <a16:creationId xmlns:a16="http://schemas.microsoft.com/office/drawing/2014/main" id="{3D488789-1160-C84E-B8D7-64F520F77E05}"/>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
        <p:nvSpPr>
          <p:cNvPr id="2" name="TextBox 1">
            <a:extLst>
              <a:ext uri="{FF2B5EF4-FFF2-40B4-BE49-F238E27FC236}">
                <a16:creationId xmlns:a16="http://schemas.microsoft.com/office/drawing/2014/main" id="{79D175A6-5307-F414-CCE6-F2AE2D742F9D}"/>
              </a:ext>
            </a:extLst>
          </p:cNvPr>
          <p:cNvSpPr txBox="1">
            <a:spLocks noChangeArrowheads="1"/>
          </p:cNvSpPr>
          <p:nvPr/>
        </p:nvSpPr>
        <p:spPr bwMode="auto">
          <a:xfrm>
            <a:off x="2934890" y="1553766"/>
            <a:ext cx="6643688" cy="294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What kinds of short-range interactions can we expect</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-Bond angle restriction</a:t>
            </a:r>
          </a:p>
          <a:p>
            <a:pPr eaLnBrk="1" hangingPunct="1"/>
            <a:r>
              <a:rPr lang="en-US" altLang="en-US" sz="1687" dirty="0">
                <a:latin typeface="Times New Roman" panose="02020603050405020304" pitchFamily="18" charset="0"/>
                <a:cs typeface="Times New Roman" panose="02020603050405020304" pitchFamily="18" charset="0"/>
              </a:rPr>
              <a:t>-Bond rotation restriction</a:t>
            </a:r>
          </a:p>
          <a:p>
            <a:pPr eaLnBrk="1" hangingPunct="1"/>
            <a:r>
              <a:rPr lang="en-US" altLang="en-US" sz="1687" dirty="0">
                <a:latin typeface="Times New Roman" panose="02020603050405020304" pitchFamily="18" charset="0"/>
                <a:cs typeface="Times New Roman" panose="02020603050405020304" pitchFamily="18" charset="0"/>
              </a:rPr>
              <a:t>-Steric interactions</a:t>
            </a:r>
          </a:p>
          <a:p>
            <a:pPr eaLnBrk="1" hangingPunct="1"/>
            <a:r>
              <a:rPr lang="en-US" altLang="en-US" sz="1687" dirty="0">
                <a:latin typeface="Times New Roman" panose="02020603050405020304" pitchFamily="18" charset="0"/>
                <a:cs typeface="Times New Roman" panose="02020603050405020304" pitchFamily="18" charset="0"/>
              </a:rPr>
              <a:t>-Tacticity</a:t>
            </a:r>
          </a:p>
          <a:p>
            <a:pPr eaLnBrk="1" hangingPunct="1"/>
            <a:r>
              <a:rPr lang="en-US" altLang="en-US" sz="1687" dirty="0">
                <a:latin typeface="Times New Roman" panose="02020603050405020304" pitchFamily="18" charset="0"/>
                <a:cs typeface="Times New Roman" panose="02020603050405020304" pitchFamily="18" charset="0"/>
              </a:rPr>
              <a:t>-Conjugation</a:t>
            </a:r>
          </a:p>
          <a:p>
            <a:pPr eaLnBrk="1" hangingPunct="1"/>
            <a:r>
              <a:rPr lang="en-US" altLang="en-US" sz="1687" dirty="0">
                <a:latin typeface="Times New Roman" panose="02020603050405020304" pitchFamily="18" charset="0"/>
                <a:cs typeface="Times New Roman" panose="02020603050405020304" pitchFamily="18" charset="0"/>
              </a:rPr>
              <a:t>-Main chain aromatics/</a:t>
            </a:r>
            <a:r>
              <a:rPr lang="en-US" altLang="en-US" sz="1687" dirty="0" err="1">
                <a:latin typeface="Times New Roman" panose="02020603050405020304" pitchFamily="18" charset="0"/>
                <a:cs typeface="Times New Roman" panose="02020603050405020304" pitchFamily="18" charset="0"/>
              </a:rPr>
              <a:t>cyclics</a:t>
            </a:r>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-Charge (poly electrolytes)</a:t>
            </a:r>
          </a:p>
          <a:p>
            <a:pPr eaLnBrk="1" hangingPunct="1"/>
            <a:r>
              <a:rPr lang="en-US" altLang="en-US" sz="1687" dirty="0">
                <a:latin typeface="Times New Roman" panose="02020603050405020304" pitchFamily="18" charset="0"/>
                <a:cs typeface="Times New Roman" panose="02020603050405020304" pitchFamily="18" charset="0"/>
              </a:rPr>
              <a:t>-Hydrogen bonds</a:t>
            </a:r>
          </a:p>
          <a:p>
            <a:pPr eaLnBrk="1" hangingPunct="1"/>
            <a:r>
              <a:rPr lang="en-US" altLang="en-US" sz="1687" dirty="0">
                <a:latin typeface="Times New Roman" panose="02020603050405020304" pitchFamily="18" charset="0"/>
                <a:cs typeface="Times New Roman" panose="02020603050405020304" pitchFamily="18" charset="0"/>
              </a:rPr>
              <a:t>-Helicity</a:t>
            </a:r>
          </a:p>
        </p:txBody>
      </p:sp>
    </p:spTree>
    <p:extLst>
      <p:ext uri="{BB962C8B-B14F-4D97-AF65-F5344CB8AC3E}">
        <p14:creationId xmlns:p14="http://schemas.microsoft.com/office/powerpoint/2010/main" val="37382639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080AE6B9-9780-7F43-8FD2-CB163364B670}"/>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EC201C92-0EF9-3145-A0DE-0AD1F6DE8FBD}" type="slidenum">
              <a:rPr lang="en-US" altLang="en-US" sz="773">
                <a:solidFill>
                  <a:schemeClr val="tx1"/>
                </a:solidFill>
                <a:ea typeface="ＭＳ Ｐゴシック" panose="020B0600070205080204" pitchFamily="34" charset="-128"/>
              </a:rPr>
              <a:pPr eaLnBrk="1" hangingPunct="1"/>
              <a:t>68</a:t>
            </a:fld>
            <a:endParaRPr lang="en-US" altLang="en-US" sz="773">
              <a:solidFill>
                <a:schemeClr val="tx1"/>
              </a:solidFill>
              <a:ea typeface="ＭＳ Ｐゴシック" panose="020B0600070205080204" pitchFamily="34" charset="-128"/>
            </a:endParaRPr>
          </a:p>
        </p:txBody>
      </p:sp>
      <p:sp>
        <p:nvSpPr>
          <p:cNvPr id="580612" name="Rectangle 16">
            <a:extLst>
              <a:ext uri="{FF2B5EF4-FFF2-40B4-BE49-F238E27FC236}">
                <a16:creationId xmlns:a16="http://schemas.microsoft.com/office/drawing/2014/main" id="{798E28D3-83D2-5A4B-8C88-58000E5A3228}"/>
              </a:ext>
            </a:extLst>
          </p:cNvPr>
          <p:cNvSpPr>
            <a:spLocks noChangeArrowheads="1"/>
          </p:cNvSpPr>
          <p:nvPr/>
        </p:nvSpPr>
        <p:spPr bwMode="auto">
          <a:xfrm>
            <a:off x="6524625" y="6536531"/>
            <a:ext cx="4143375"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http://www.eng.uc.edu/~gbeaucag/Classes/Physics/Chapter1.pdf</a:t>
            </a:r>
          </a:p>
        </p:txBody>
      </p:sp>
      <p:sp>
        <p:nvSpPr>
          <p:cNvPr id="580613" name="TextBox 1">
            <a:extLst>
              <a:ext uri="{FF2B5EF4-FFF2-40B4-BE49-F238E27FC236}">
                <a16:creationId xmlns:a16="http://schemas.microsoft.com/office/drawing/2014/main" id="{1E7ABD18-E9FA-1A45-B75D-D4CD96AA798E}"/>
              </a:ext>
            </a:extLst>
          </p:cNvPr>
          <p:cNvSpPr txBox="1">
            <a:spLocks noChangeArrowheads="1"/>
          </p:cNvSpPr>
          <p:nvPr/>
        </p:nvSpPr>
        <p:spPr bwMode="auto">
          <a:xfrm>
            <a:off x="2934890" y="1553766"/>
            <a:ext cx="6643688" cy="113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What kinds of short-range interactions can we expect</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-Bond angle restriction</a:t>
            </a:r>
          </a:p>
          <a:p>
            <a:pPr eaLnBrk="1" hangingPunct="1"/>
            <a:r>
              <a:rPr lang="en-US" altLang="en-US" sz="1687" dirty="0">
                <a:latin typeface="Times New Roman" panose="02020603050405020304" pitchFamily="18" charset="0"/>
                <a:cs typeface="Times New Roman" panose="02020603050405020304" pitchFamily="18" charset="0"/>
              </a:rPr>
              <a:t>-Bond rotation restriction</a:t>
            </a:r>
          </a:p>
        </p:txBody>
      </p:sp>
      <p:pic>
        <p:nvPicPr>
          <p:cNvPr id="580614" name="Picture 2">
            <a:extLst>
              <a:ext uri="{FF2B5EF4-FFF2-40B4-BE49-F238E27FC236}">
                <a16:creationId xmlns:a16="http://schemas.microsoft.com/office/drawing/2014/main" id="{C02286FE-BD10-BE44-8C01-ADE017F6A7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7640" y="2786063"/>
            <a:ext cx="4384477" cy="225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0615" name="Picture 3">
            <a:extLst>
              <a:ext uri="{FF2B5EF4-FFF2-40B4-BE49-F238E27FC236}">
                <a16:creationId xmlns:a16="http://schemas.microsoft.com/office/drawing/2014/main" id="{EC124CD1-93A7-DD44-994C-66EA906CE9B9}"/>
              </a:ext>
            </a:extLst>
          </p:cNvPr>
          <p:cNvPicPr>
            <a:picLocks noChangeAspect="1"/>
          </p:cNvPicPr>
          <p:nvPr/>
        </p:nvPicPr>
        <p:blipFill>
          <a:blip r:embed="rId3">
            <a:extLst>
              <a:ext uri="{28A0092B-C50C-407E-A947-70E740481C1C}">
                <a14:useLocalDpi xmlns:a14="http://schemas.microsoft.com/office/drawing/2010/main" val="0"/>
              </a:ext>
            </a:extLst>
          </a:blip>
          <a:srcRect l="17416" r="19649"/>
          <a:stretch>
            <a:fillRect/>
          </a:stretch>
        </p:blipFill>
        <p:spPr bwMode="auto">
          <a:xfrm>
            <a:off x="7167563" y="2741414"/>
            <a:ext cx="2844105" cy="2402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0616" name="Rectangle 5">
            <a:extLst>
              <a:ext uri="{FF2B5EF4-FFF2-40B4-BE49-F238E27FC236}">
                <a16:creationId xmlns:a16="http://schemas.microsoft.com/office/drawing/2014/main" id="{80F6A49D-D706-C14B-BFBD-1E474B065DB7}"/>
              </a:ext>
            </a:extLst>
          </p:cNvPr>
          <p:cNvSpPr>
            <a:spLocks noChangeArrowheads="1"/>
          </p:cNvSpPr>
          <p:nvPr/>
        </p:nvSpPr>
        <p:spPr bwMode="auto">
          <a:xfrm>
            <a:off x="4060031" y="5411390"/>
            <a:ext cx="4572000"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http://cbp.tnw.utwente.nl/PolymeerDictaat/node4.html</a:t>
            </a:r>
          </a:p>
        </p:txBody>
      </p:sp>
      <p:pic>
        <p:nvPicPr>
          <p:cNvPr id="580617" name="Picture 8">
            <a:extLst>
              <a:ext uri="{FF2B5EF4-FFF2-40B4-BE49-F238E27FC236}">
                <a16:creationId xmlns:a16="http://schemas.microsoft.com/office/drawing/2014/main" id="{905A7313-3DBA-154E-9820-DC3FE69692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9953" y="5197078"/>
            <a:ext cx="751210" cy="660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0618" name="TextBox 10">
            <a:extLst>
              <a:ext uri="{FF2B5EF4-FFF2-40B4-BE49-F238E27FC236}">
                <a16:creationId xmlns:a16="http://schemas.microsoft.com/office/drawing/2014/main" id="{F2B97213-F5F8-4340-8256-947239DF05FD}"/>
              </a:ext>
            </a:extLst>
          </p:cNvPr>
          <p:cNvSpPr txBox="1">
            <a:spLocks noChangeArrowheads="1"/>
          </p:cNvSpPr>
          <p:nvPr/>
        </p:nvSpPr>
        <p:spPr bwMode="auto">
          <a:xfrm>
            <a:off x="8935641" y="5947172"/>
            <a:ext cx="1279261"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t>Polyethylene</a:t>
            </a:r>
          </a:p>
        </p:txBody>
      </p:sp>
      <p:sp>
        <p:nvSpPr>
          <p:cNvPr id="12" name="Rectangle 2">
            <a:extLst>
              <a:ext uri="{FF2B5EF4-FFF2-40B4-BE49-F238E27FC236}">
                <a16:creationId xmlns:a16="http://schemas.microsoft.com/office/drawing/2014/main" id="{A7B3661B-B08E-8A43-8FB4-29E40B824022}"/>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3" name="Rectangle 3">
            <a:extLst>
              <a:ext uri="{FF2B5EF4-FFF2-40B4-BE49-F238E27FC236}">
                <a16:creationId xmlns:a16="http://schemas.microsoft.com/office/drawing/2014/main" id="{5FC95AE7-5977-F340-82A7-AE23EAC3189B}"/>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27910234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653B85EA-0023-554C-9CC4-6ACEF8625104}"/>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3C32B44E-5B61-C847-984D-C5C7832AAA8A}" type="slidenum">
              <a:rPr lang="en-US" altLang="en-US" sz="773">
                <a:solidFill>
                  <a:schemeClr val="tx1"/>
                </a:solidFill>
                <a:ea typeface="ＭＳ Ｐゴシック" panose="020B0600070205080204" pitchFamily="34" charset="-128"/>
              </a:rPr>
              <a:pPr eaLnBrk="1" hangingPunct="1"/>
              <a:t>69</a:t>
            </a:fld>
            <a:endParaRPr lang="en-US" altLang="en-US" sz="773">
              <a:solidFill>
                <a:schemeClr val="tx1"/>
              </a:solidFill>
              <a:ea typeface="ＭＳ Ｐゴシック" panose="020B0600070205080204" pitchFamily="34" charset="-128"/>
            </a:endParaRPr>
          </a:p>
        </p:txBody>
      </p:sp>
      <p:sp>
        <p:nvSpPr>
          <p:cNvPr id="581636" name="Rectangle 16">
            <a:extLst>
              <a:ext uri="{FF2B5EF4-FFF2-40B4-BE49-F238E27FC236}">
                <a16:creationId xmlns:a16="http://schemas.microsoft.com/office/drawing/2014/main" id="{4FE5FFEF-B112-AB4A-AAB1-F9BBAFC6E589}"/>
              </a:ext>
            </a:extLst>
          </p:cNvPr>
          <p:cNvSpPr>
            <a:spLocks noChangeArrowheads="1"/>
          </p:cNvSpPr>
          <p:nvPr/>
        </p:nvSpPr>
        <p:spPr bwMode="auto">
          <a:xfrm>
            <a:off x="6524625" y="6536531"/>
            <a:ext cx="4143375"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http://www.eng.uc.edu/~gbeaucag/Classes/Physics/Chapter1.pdf</a:t>
            </a:r>
          </a:p>
        </p:txBody>
      </p:sp>
      <p:sp>
        <p:nvSpPr>
          <p:cNvPr id="581637" name="TextBox 1">
            <a:extLst>
              <a:ext uri="{FF2B5EF4-FFF2-40B4-BE49-F238E27FC236}">
                <a16:creationId xmlns:a16="http://schemas.microsoft.com/office/drawing/2014/main" id="{EB80FC8B-26DE-7441-A378-5A4FD3F9B8C4}"/>
              </a:ext>
            </a:extLst>
          </p:cNvPr>
          <p:cNvSpPr txBox="1">
            <a:spLocks noChangeArrowheads="1"/>
          </p:cNvSpPr>
          <p:nvPr/>
        </p:nvSpPr>
        <p:spPr bwMode="auto">
          <a:xfrm>
            <a:off x="2934890" y="1553766"/>
            <a:ext cx="6643688" cy="113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What kinds of short-range interactions can we expect</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-Bond angle restriction</a:t>
            </a:r>
          </a:p>
          <a:p>
            <a:pPr eaLnBrk="1" hangingPunct="1"/>
            <a:r>
              <a:rPr lang="en-US" altLang="en-US" sz="1687" dirty="0">
                <a:latin typeface="Times New Roman" panose="02020603050405020304" pitchFamily="18" charset="0"/>
                <a:cs typeface="Times New Roman" panose="02020603050405020304" pitchFamily="18" charset="0"/>
              </a:rPr>
              <a:t>-Bond rotation restriction</a:t>
            </a:r>
          </a:p>
        </p:txBody>
      </p:sp>
      <p:pic>
        <p:nvPicPr>
          <p:cNvPr id="581638" name="Picture 6">
            <a:extLst>
              <a:ext uri="{FF2B5EF4-FFF2-40B4-BE49-F238E27FC236}">
                <a16:creationId xmlns:a16="http://schemas.microsoft.com/office/drawing/2014/main" id="{C853C4FF-5FEE-1D4A-B82A-F0DCBB43AD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92140" y="2893219"/>
            <a:ext cx="5009555"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639" name="Picture 7">
            <a:extLst>
              <a:ext uri="{FF2B5EF4-FFF2-40B4-BE49-F238E27FC236}">
                <a16:creationId xmlns:a16="http://schemas.microsoft.com/office/drawing/2014/main" id="{B497DAE1-DFAA-5C4E-8DC0-8B45F77E64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20765" y="6322219"/>
            <a:ext cx="1125141"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1640" name="Picture 11">
            <a:extLst>
              <a:ext uri="{FF2B5EF4-FFF2-40B4-BE49-F238E27FC236}">
                <a16:creationId xmlns:a16="http://schemas.microsoft.com/office/drawing/2014/main" id="{0AAE17C1-2142-384E-9A09-5D0AF164EF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67563" y="5143500"/>
            <a:ext cx="91082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41" name="TextBox 12">
            <a:extLst>
              <a:ext uri="{FF2B5EF4-FFF2-40B4-BE49-F238E27FC236}">
                <a16:creationId xmlns:a16="http://schemas.microsoft.com/office/drawing/2014/main" id="{7CE422AF-C96C-8241-A39F-ADA9EE238036}"/>
              </a:ext>
            </a:extLst>
          </p:cNvPr>
          <p:cNvSpPr txBox="1">
            <a:spLocks noChangeArrowheads="1"/>
          </p:cNvSpPr>
          <p:nvPr/>
        </p:nvSpPr>
        <p:spPr bwMode="auto">
          <a:xfrm>
            <a:off x="7341692" y="5943824"/>
            <a:ext cx="790601"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t>Butane</a:t>
            </a:r>
          </a:p>
        </p:txBody>
      </p:sp>
      <p:pic>
        <p:nvPicPr>
          <p:cNvPr id="581642" name="Picture 8">
            <a:extLst>
              <a:ext uri="{FF2B5EF4-FFF2-40B4-BE49-F238E27FC236}">
                <a16:creationId xmlns:a16="http://schemas.microsoft.com/office/drawing/2014/main" id="{7BA63765-C04B-2641-99EA-64F53A7399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63703" y="5089922"/>
            <a:ext cx="616148" cy="723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1643" name="TextBox 14">
            <a:extLst>
              <a:ext uri="{FF2B5EF4-FFF2-40B4-BE49-F238E27FC236}">
                <a16:creationId xmlns:a16="http://schemas.microsoft.com/office/drawing/2014/main" id="{19102D98-BFEC-5F48-B5F7-D169FEAA95A1}"/>
              </a:ext>
            </a:extLst>
          </p:cNvPr>
          <p:cNvSpPr txBox="1">
            <a:spLocks noChangeArrowheads="1"/>
          </p:cNvSpPr>
          <p:nvPr/>
        </p:nvSpPr>
        <p:spPr bwMode="auto">
          <a:xfrm>
            <a:off x="4763245" y="5893594"/>
            <a:ext cx="776175"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t>Ethane</a:t>
            </a:r>
          </a:p>
        </p:txBody>
      </p:sp>
      <p:sp>
        <p:nvSpPr>
          <p:cNvPr id="13" name="Rectangle 2">
            <a:extLst>
              <a:ext uri="{FF2B5EF4-FFF2-40B4-BE49-F238E27FC236}">
                <a16:creationId xmlns:a16="http://schemas.microsoft.com/office/drawing/2014/main" id="{2FB8AADA-CDA6-CB4D-BB28-1C181CCBD2A5}"/>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4" name="Rectangle 3">
            <a:extLst>
              <a:ext uri="{FF2B5EF4-FFF2-40B4-BE49-F238E27FC236}">
                <a16:creationId xmlns:a16="http://schemas.microsoft.com/office/drawing/2014/main" id="{395A2E90-D9B7-A441-935F-18754942233B}"/>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2067981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8A5180B-8B4D-8747-8376-02600BE65C77}"/>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634AD904-8911-3B44-B4BA-6645E3B84367}" type="slidenum">
              <a:rPr lang="en-US" altLang="en-US" sz="773">
                <a:solidFill>
                  <a:schemeClr val="tx1"/>
                </a:solidFill>
                <a:ea typeface="ＭＳ Ｐゴシック" panose="020B0600070205080204" pitchFamily="34" charset="-128"/>
              </a:rPr>
              <a:pPr eaLnBrk="1" hangingPunct="1"/>
              <a:t>7</a:t>
            </a:fld>
            <a:endParaRPr lang="en-US" altLang="en-US" sz="773">
              <a:solidFill>
                <a:schemeClr val="tx1"/>
              </a:solidFill>
              <a:ea typeface="ＭＳ Ｐゴシック" panose="020B0600070205080204" pitchFamily="34" charset="-128"/>
            </a:endParaRPr>
          </a:p>
        </p:txBody>
      </p:sp>
      <p:sp>
        <p:nvSpPr>
          <p:cNvPr id="533506" name="Rectangle 1">
            <a:extLst>
              <a:ext uri="{FF2B5EF4-FFF2-40B4-BE49-F238E27FC236}">
                <a16:creationId xmlns:a16="http://schemas.microsoft.com/office/drawing/2014/main" id="{5057D57B-0223-5E4B-9001-7C5C8DBC0FDC}"/>
              </a:ext>
            </a:extLst>
          </p:cNvPr>
          <p:cNvSpPr>
            <a:spLocks/>
          </p:cNvSpPr>
          <p:nvPr/>
        </p:nvSpPr>
        <p:spPr bwMode="auto">
          <a:xfrm>
            <a:off x="5503293" y="375274"/>
            <a:ext cx="102310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ea typeface="ＭＳ Ｐゴシック" panose="020B0600070205080204" pitchFamily="34" charset="-128"/>
              </a:rPr>
              <a:t>Polymers</a:t>
            </a:r>
          </a:p>
        </p:txBody>
      </p:sp>
      <p:pic>
        <p:nvPicPr>
          <p:cNvPr id="533507" name="Picture 9">
            <a:extLst>
              <a:ext uri="{FF2B5EF4-FFF2-40B4-BE49-F238E27FC236}">
                <a16:creationId xmlns:a16="http://schemas.microsoft.com/office/drawing/2014/main" id="{3863F4BF-91AD-2C4F-8BB5-523CD2C10C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0883" y="991195"/>
            <a:ext cx="7590234" cy="486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37540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AA2B29A1-2709-4C49-93CE-F7E3F4136DCD}"/>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D8E21A51-EFE8-A34A-842F-7F54356983F0}" type="slidenum">
              <a:rPr lang="en-US" altLang="en-US" sz="773">
                <a:solidFill>
                  <a:schemeClr val="tx1"/>
                </a:solidFill>
                <a:ea typeface="ＭＳ Ｐゴシック" panose="020B0600070205080204" pitchFamily="34" charset="-128"/>
              </a:rPr>
              <a:pPr eaLnBrk="1" hangingPunct="1"/>
              <a:t>70</a:t>
            </a:fld>
            <a:endParaRPr lang="en-US" altLang="en-US" sz="773">
              <a:solidFill>
                <a:schemeClr val="tx1"/>
              </a:solidFill>
              <a:ea typeface="ＭＳ Ｐゴシック" panose="020B0600070205080204" pitchFamily="34" charset="-128"/>
            </a:endParaRPr>
          </a:p>
        </p:txBody>
      </p:sp>
      <p:sp>
        <p:nvSpPr>
          <p:cNvPr id="582660" name="Rectangle 16">
            <a:extLst>
              <a:ext uri="{FF2B5EF4-FFF2-40B4-BE49-F238E27FC236}">
                <a16:creationId xmlns:a16="http://schemas.microsoft.com/office/drawing/2014/main" id="{11344CB0-B7BA-4D4D-964B-AAE0E151094A}"/>
              </a:ext>
            </a:extLst>
          </p:cNvPr>
          <p:cNvSpPr>
            <a:spLocks noChangeArrowheads="1"/>
          </p:cNvSpPr>
          <p:nvPr/>
        </p:nvSpPr>
        <p:spPr bwMode="auto">
          <a:xfrm>
            <a:off x="6524625" y="6536531"/>
            <a:ext cx="4143375"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http://www.eng.uc.edu/~gbeaucag/Classes/Physics/Chapter1.pdf</a:t>
            </a:r>
          </a:p>
        </p:txBody>
      </p:sp>
      <p:sp>
        <p:nvSpPr>
          <p:cNvPr id="582661" name="TextBox 1">
            <a:extLst>
              <a:ext uri="{FF2B5EF4-FFF2-40B4-BE49-F238E27FC236}">
                <a16:creationId xmlns:a16="http://schemas.microsoft.com/office/drawing/2014/main" id="{BE5A4DA1-022A-D643-953E-14F17DB97E01}"/>
              </a:ext>
            </a:extLst>
          </p:cNvPr>
          <p:cNvSpPr txBox="1">
            <a:spLocks noChangeArrowheads="1"/>
          </p:cNvSpPr>
          <p:nvPr/>
        </p:nvSpPr>
        <p:spPr bwMode="auto">
          <a:xfrm>
            <a:off x="2934890" y="1553766"/>
            <a:ext cx="6643688" cy="113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What kinds of short-range interactions can we expect</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-Bond angle restriction</a:t>
            </a:r>
          </a:p>
          <a:p>
            <a:pPr eaLnBrk="1" hangingPunct="1"/>
            <a:r>
              <a:rPr lang="en-US" altLang="en-US" sz="1687" dirty="0">
                <a:latin typeface="Times New Roman" panose="02020603050405020304" pitchFamily="18" charset="0"/>
                <a:cs typeface="Times New Roman" panose="02020603050405020304" pitchFamily="18" charset="0"/>
              </a:rPr>
              <a:t>-Bond rotation restriction</a:t>
            </a:r>
          </a:p>
        </p:txBody>
      </p:sp>
      <p:pic>
        <p:nvPicPr>
          <p:cNvPr id="582662" name="Picture 7">
            <a:extLst>
              <a:ext uri="{FF2B5EF4-FFF2-40B4-BE49-F238E27FC236}">
                <a16:creationId xmlns:a16="http://schemas.microsoft.com/office/drawing/2014/main" id="{B599B876-8113-A841-9417-BBE998309D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7375" y="5840016"/>
            <a:ext cx="1125141"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2663" name="Picture 2">
            <a:extLst>
              <a:ext uri="{FF2B5EF4-FFF2-40B4-BE49-F238E27FC236}">
                <a16:creationId xmlns:a16="http://schemas.microsoft.com/office/drawing/2014/main" id="{1C99BDF8-441D-014E-901A-0D03858AF9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6266" y="3429000"/>
            <a:ext cx="2426643" cy="166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2664" name="TextBox 3">
            <a:extLst>
              <a:ext uri="{FF2B5EF4-FFF2-40B4-BE49-F238E27FC236}">
                <a16:creationId xmlns:a16="http://schemas.microsoft.com/office/drawing/2014/main" id="{42904945-323D-1D4E-B717-4C51BA869A84}"/>
              </a:ext>
            </a:extLst>
          </p:cNvPr>
          <p:cNvSpPr txBox="1">
            <a:spLocks noChangeArrowheads="1"/>
          </p:cNvSpPr>
          <p:nvPr/>
        </p:nvSpPr>
        <p:spPr bwMode="auto">
          <a:xfrm>
            <a:off x="3845719" y="2839641"/>
            <a:ext cx="4179094"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t>Characteristic Ratio, C</a:t>
            </a:r>
            <a:r>
              <a:rPr lang="en-US" altLang="en-US" sz="1687" b="1" baseline="-25000"/>
              <a:t>∞</a:t>
            </a:r>
          </a:p>
        </p:txBody>
      </p:sp>
      <p:graphicFrame>
        <p:nvGraphicFramePr>
          <p:cNvPr id="582665" name="Object 2">
            <a:extLst>
              <a:ext uri="{FF2B5EF4-FFF2-40B4-BE49-F238E27FC236}">
                <a16:creationId xmlns:a16="http://schemas.microsoft.com/office/drawing/2014/main" id="{676EAF0C-411E-9949-9C05-E4FAD1AA423B}"/>
              </a:ext>
            </a:extLst>
          </p:cNvPr>
          <p:cNvGraphicFramePr>
            <a:graphicFrameLocks noChangeAspect="1"/>
          </p:cNvGraphicFramePr>
          <p:nvPr/>
        </p:nvGraphicFramePr>
        <p:xfrm>
          <a:off x="5399484" y="3429000"/>
          <a:ext cx="5055320" cy="881807"/>
        </p:xfrm>
        <a:graphic>
          <a:graphicData uri="http://schemas.openxmlformats.org/presentationml/2006/ole">
            <mc:AlternateContent xmlns:mc="http://schemas.openxmlformats.org/markup-compatibility/2006">
              <mc:Choice xmlns:v="urn:schemas-microsoft-com:vml" Requires="v">
                <p:oleObj name="Equation" r:id="rId4" imgW="2984500" imgH="520700" progId="Equation.3">
                  <p:embed/>
                </p:oleObj>
              </mc:Choice>
              <mc:Fallback>
                <p:oleObj name="Equation" r:id="rId4" imgW="2984500" imgH="520700" progId="Equation.3">
                  <p:embed/>
                  <p:pic>
                    <p:nvPicPr>
                      <p:cNvPr id="582665" name="Object 2">
                        <a:extLst>
                          <a:ext uri="{FF2B5EF4-FFF2-40B4-BE49-F238E27FC236}">
                            <a16:creationId xmlns:a16="http://schemas.microsoft.com/office/drawing/2014/main" id="{676EAF0C-411E-9949-9C05-E4FAD1AA42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9484" y="3429000"/>
                        <a:ext cx="5055320" cy="88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2666" name="Object 3">
            <a:extLst>
              <a:ext uri="{FF2B5EF4-FFF2-40B4-BE49-F238E27FC236}">
                <a16:creationId xmlns:a16="http://schemas.microsoft.com/office/drawing/2014/main" id="{01B22593-0854-584C-856E-90931C2437FA}"/>
              </a:ext>
            </a:extLst>
          </p:cNvPr>
          <p:cNvGraphicFramePr>
            <a:graphicFrameLocks noChangeAspect="1"/>
          </p:cNvGraphicFramePr>
          <p:nvPr/>
        </p:nvGraphicFramePr>
        <p:xfrm>
          <a:off x="6471047" y="4446984"/>
          <a:ext cx="1607344" cy="1071563"/>
        </p:xfrm>
        <a:graphic>
          <a:graphicData uri="http://schemas.openxmlformats.org/presentationml/2006/ole">
            <mc:AlternateContent xmlns:mc="http://schemas.openxmlformats.org/markup-compatibility/2006">
              <mc:Choice xmlns:v="urn:schemas-microsoft-com:vml" Requires="v">
                <p:oleObj name="Equation" r:id="rId6" imgW="647700" imgH="431800" progId="Equation.3">
                  <p:embed/>
                </p:oleObj>
              </mc:Choice>
              <mc:Fallback>
                <p:oleObj name="Equation" r:id="rId6" imgW="647700" imgH="431800" progId="Equation.3">
                  <p:embed/>
                  <p:pic>
                    <p:nvPicPr>
                      <p:cNvPr id="582666" name="Object 3">
                        <a:extLst>
                          <a:ext uri="{FF2B5EF4-FFF2-40B4-BE49-F238E27FC236}">
                            <a16:creationId xmlns:a16="http://schemas.microsoft.com/office/drawing/2014/main" id="{01B22593-0854-584C-856E-90931C2437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1047" y="4446984"/>
                        <a:ext cx="1607344"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 name="Rectangle 2">
            <a:extLst>
              <a:ext uri="{FF2B5EF4-FFF2-40B4-BE49-F238E27FC236}">
                <a16:creationId xmlns:a16="http://schemas.microsoft.com/office/drawing/2014/main" id="{3AD72485-C0E0-8049-843A-74CD2642C907}"/>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3" name="Rectangle 3">
            <a:extLst>
              <a:ext uri="{FF2B5EF4-FFF2-40B4-BE49-F238E27FC236}">
                <a16:creationId xmlns:a16="http://schemas.microsoft.com/office/drawing/2014/main" id="{A0FC1E14-83F6-D941-81A8-B8B1B7DD98DF}"/>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32351713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4D597D4-9B34-B341-89EF-05F0BB850BEA}"/>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D6190BD1-677A-6E43-8BB8-F58FDDDD52EB}" type="slidenum">
              <a:rPr lang="en-US" altLang="en-US" sz="773">
                <a:solidFill>
                  <a:schemeClr val="tx1"/>
                </a:solidFill>
                <a:ea typeface="ＭＳ Ｐゴシック" panose="020B0600070205080204" pitchFamily="34" charset="-128"/>
              </a:rPr>
              <a:pPr eaLnBrk="1" hangingPunct="1"/>
              <a:t>71</a:t>
            </a:fld>
            <a:endParaRPr lang="en-US" altLang="en-US" sz="773">
              <a:solidFill>
                <a:schemeClr val="tx1"/>
              </a:solidFill>
              <a:ea typeface="ＭＳ Ｐゴシック" panose="020B0600070205080204" pitchFamily="34" charset="-128"/>
            </a:endParaRPr>
          </a:p>
        </p:txBody>
      </p:sp>
      <p:sp>
        <p:nvSpPr>
          <p:cNvPr id="583684" name="Rectangle 16">
            <a:extLst>
              <a:ext uri="{FF2B5EF4-FFF2-40B4-BE49-F238E27FC236}">
                <a16:creationId xmlns:a16="http://schemas.microsoft.com/office/drawing/2014/main" id="{6F78DF7E-E5E9-6F40-8771-DBF6E7D8CB93}"/>
              </a:ext>
            </a:extLst>
          </p:cNvPr>
          <p:cNvSpPr>
            <a:spLocks noChangeArrowheads="1"/>
          </p:cNvSpPr>
          <p:nvPr/>
        </p:nvSpPr>
        <p:spPr bwMode="auto">
          <a:xfrm>
            <a:off x="6524625" y="6536531"/>
            <a:ext cx="4143375"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http://www.eng.uc.edu/~gbeaucag/Classes/Physics/Chapter1.pdf</a:t>
            </a:r>
          </a:p>
        </p:txBody>
      </p:sp>
      <p:sp>
        <p:nvSpPr>
          <p:cNvPr id="583685" name="TextBox 1">
            <a:extLst>
              <a:ext uri="{FF2B5EF4-FFF2-40B4-BE49-F238E27FC236}">
                <a16:creationId xmlns:a16="http://schemas.microsoft.com/office/drawing/2014/main" id="{23FA3603-4438-6E41-9BDA-D662AD76065A}"/>
              </a:ext>
            </a:extLst>
          </p:cNvPr>
          <p:cNvSpPr txBox="1">
            <a:spLocks noChangeArrowheads="1"/>
          </p:cNvSpPr>
          <p:nvPr/>
        </p:nvSpPr>
        <p:spPr bwMode="auto">
          <a:xfrm>
            <a:off x="2934890" y="1553766"/>
            <a:ext cx="6643688" cy="1130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What kinds of short-range interactions can we expect</a:t>
            </a:r>
          </a:p>
          <a:p>
            <a:pPr eaLnBrk="1" hangingPunct="1"/>
            <a:endParaRPr lang="en-US" altLang="en-US" sz="1687" dirty="0">
              <a:latin typeface="Times New Roman" panose="02020603050405020304" pitchFamily="18" charset="0"/>
              <a:cs typeface="Times New Roman" panose="02020603050405020304" pitchFamily="18" charset="0"/>
            </a:endParaRPr>
          </a:p>
          <a:p>
            <a:pPr eaLnBrk="1" hangingPunct="1"/>
            <a:r>
              <a:rPr lang="en-US" altLang="en-US" sz="1687" dirty="0">
                <a:latin typeface="Times New Roman" panose="02020603050405020304" pitchFamily="18" charset="0"/>
                <a:cs typeface="Times New Roman" panose="02020603050405020304" pitchFamily="18" charset="0"/>
              </a:rPr>
              <a:t>-Bond angle restriction</a:t>
            </a:r>
          </a:p>
          <a:p>
            <a:pPr eaLnBrk="1" hangingPunct="1"/>
            <a:r>
              <a:rPr lang="en-US" altLang="en-US" sz="1687" dirty="0">
                <a:latin typeface="Times New Roman" panose="02020603050405020304" pitchFamily="18" charset="0"/>
                <a:cs typeface="Times New Roman" panose="02020603050405020304" pitchFamily="18" charset="0"/>
              </a:rPr>
              <a:t>-Bond rotation restriction</a:t>
            </a:r>
          </a:p>
        </p:txBody>
      </p:sp>
      <p:sp>
        <p:nvSpPr>
          <p:cNvPr id="583686" name="TextBox 2">
            <a:extLst>
              <a:ext uri="{FF2B5EF4-FFF2-40B4-BE49-F238E27FC236}">
                <a16:creationId xmlns:a16="http://schemas.microsoft.com/office/drawing/2014/main" id="{29B3ADCD-B727-8F43-8B57-BD9FAF953DF7}"/>
              </a:ext>
            </a:extLst>
          </p:cNvPr>
          <p:cNvSpPr txBox="1">
            <a:spLocks noChangeArrowheads="1"/>
          </p:cNvSpPr>
          <p:nvPr/>
        </p:nvSpPr>
        <p:spPr bwMode="auto">
          <a:xfrm>
            <a:off x="5667375" y="2786062"/>
            <a:ext cx="4446984"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Consider a freely rotating chain that has a bond angle restriction of 109.5 °</a:t>
            </a:r>
          </a:p>
        </p:txBody>
      </p:sp>
      <p:pic>
        <p:nvPicPr>
          <p:cNvPr id="583687" name="Picture 3">
            <a:extLst>
              <a:ext uri="{FF2B5EF4-FFF2-40B4-BE49-F238E27FC236}">
                <a16:creationId xmlns:a16="http://schemas.microsoft.com/office/drawing/2014/main" id="{31AF39A8-A1BF-1F4B-B112-BB2BE181F5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9391" y="3482578"/>
            <a:ext cx="2482453" cy="2723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688" name="Picture 12">
            <a:extLst>
              <a:ext uri="{FF2B5EF4-FFF2-40B4-BE49-F238E27FC236}">
                <a16:creationId xmlns:a16="http://schemas.microsoft.com/office/drawing/2014/main" id="{A08B4561-1276-144E-8DE5-8B3A0F7B5B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49203" y="5840016"/>
            <a:ext cx="1125141"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83689" name="Object 12">
            <a:extLst>
              <a:ext uri="{FF2B5EF4-FFF2-40B4-BE49-F238E27FC236}">
                <a16:creationId xmlns:a16="http://schemas.microsoft.com/office/drawing/2014/main" id="{D18F8676-18F3-6748-A47F-EF314BB82D4F}"/>
              </a:ext>
            </a:extLst>
          </p:cNvPr>
          <p:cNvGraphicFramePr>
            <a:graphicFrameLocks noChangeAspect="1"/>
          </p:cNvGraphicFramePr>
          <p:nvPr/>
        </p:nvGraphicFramePr>
        <p:xfrm>
          <a:off x="2559844" y="2625328"/>
          <a:ext cx="1607344" cy="1071563"/>
        </p:xfrm>
        <a:graphic>
          <a:graphicData uri="http://schemas.openxmlformats.org/presentationml/2006/ole">
            <mc:AlternateContent xmlns:mc="http://schemas.openxmlformats.org/markup-compatibility/2006">
              <mc:Choice xmlns:v="urn:schemas-microsoft-com:vml" Requires="v">
                <p:oleObj name="Equation" r:id="rId4" imgW="647700" imgH="431800" progId="Equation.3">
                  <p:embed/>
                </p:oleObj>
              </mc:Choice>
              <mc:Fallback>
                <p:oleObj name="Equation" r:id="rId4" imgW="647700" imgH="431800" progId="Equation.3">
                  <p:embed/>
                  <p:pic>
                    <p:nvPicPr>
                      <p:cNvPr id="583689" name="Object 12">
                        <a:extLst>
                          <a:ext uri="{FF2B5EF4-FFF2-40B4-BE49-F238E27FC236}">
                            <a16:creationId xmlns:a16="http://schemas.microsoft.com/office/drawing/2014/main" id="{D18F8676-18F3-6748-A47F-EF314BB82D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9844" y="2625328"/>
                        <a:ext cx="1607344"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Rectangle 2">
            <a:extLst>
              <a:ext uri="{FF2B5EF4-FFF2-40B4-BE49-F238E27FC236}">
                <a16:creationId xmlns:a16="http://schemas.microsoft.com/office/drawing/2014/main" id="{894536E6-CC97-A846-9F0D-A5A0E0698912}"/>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2" name="Rectangle 3">
            <a:extLst>
              <a:ext uri="{FF2B5EF4-FFF2-40B4-BE49-F238E27FC236}">
                <a16:creationId xmlns:a16="http://schemas.microsoft.com/office/drawing/2014/main" id="{632F7CB6-2A4C-0A4D-95C7-78F491691F23}"/>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
        <p:nvSpPr>
          <p:cNvPr id="2" name="TextBox 1">
            <a:extLst>
              <a:ext uri="{FF2B5EF4-FFF2-40B4-BE49-F238E27FC236}">
                <a16:creationId xmlns:a16="http://schemas.microsoft.com/office/drawing/2014/main" id="{9685EF71-A42A-854B-8D5A-E7AAB0A00025}"/>
              </a:ext>
            </a:extLst>
          </p:cNvPr>
          <p:cNvSpPr txBox="1"/>
          <p:nvPr/>
        </p:nvSpPr>
        <p:spPr>
          <a:xfrm>
            <a:off x="9287838" y="3821987"/>
            <a:ext cx="2003461" cy="1200329"/>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Ising</a:t>
            </a:r>
            <a:r>
              <a:rPr lang="en-US" dirty="0">
                <a:latin typeface="Times New Roman" panose="02020603050405020304" pitchFamily="18" charset="0"/>
                <a:cs typeface="Times New Roman" panose="02020603050405020304" pitchFamily="18" charset="0"/>
              </a:rPr>
              <a:t> Chain Model in Colby/Rubenstein, pp. 59</a:t>
            </a:r>
          </a:p>
        </p:txBody>
      </p:sp>
    </p:spTree>
    <p:extLst>
      <p:ext uri="{BB962C8B-B14F-4D97-AF65-F5344CB8AC3E}">
        <p14:creationId xmlns:p14="http://schemas.microsoft.com/office/powerpoint/2010/main" val="23214803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1269293F-7866-AE49-A7CE-7F1ED87DFB8B}"/>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4E9B504B-10D5-6E4D-9FCA-DFCDB56C06AE}" type="slidenum">
              <a:rPr lang="en-US" altLang="en-US" sz="773">
                <a:solidFill>
                  <a:schemeClr val="tx1"/>
                </a:solidFill>
                <a:ea typeface="ＭＳ Ｐゴシック" panose="020B0600070205080204" pitchFamily="34" charset="-128"/>
              </a:rPr>
              <a:pPr eaLnBrk="1" hangingPunct="1"/>
              <a:t>72</a:t>
            </a:fld>
            <a:endParaRPr lang="en-US" altLang="en-US" sz="773">
              <a:solidFill>
                <a:schemeClr val="tx1"/>
              </a:solidFill>
              <a:ea typeface="ＭＳ Ｐゴシック" panose="020B0600070205080204" pitchFamily="34" charset="-128"/>
            </a:endParaRPr>
          </a:p>
        </p:txBody>
      </p:sp>
      <p:pic>
        <p:nvPicPr>
          <p:cNvPr id="563204" name="Picture 6">
            <a:extLst>
              <a:ext uri="{FF2B5EF4-FFF2-40B4-BE49-F238E27FC236}">
                <a16:creationId xmlns:a16="http://schemas.microsoft.com/office/drawing/2014/main" id="{21394DF5-E1AA-324F-BB31-9F3800B7A1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0125" y="1178719"/>
            <a:ext cx="2765971" cy="6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05" name="Picture 5">
            <a:extLst>
              <a:ext uri="{FF2B5EF4-FFF2-40B4-BE49-F238E27FC236}">
                <a16:creationId xmlns:a16="http://schemas.microsoft.com/office/drawing/2014/main" id="{CF423184-C21B-B742-8348-2C0D3E238A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2518172"/>
            <a:ext cx="3108648" cy="482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06" name="Picture 6">
            <a:extLst>
              <a:ext uri="{FF2B5EF4-FFF2-40B4-BE49-F238E27FC236}">
                <a16:creationId xmlns:a16="http://schemas.microsoft.com/office/drawing/2014/main" id="{91A5C423-3F32-624E-AC7E-554952D32F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2609" y="2518172"/>
            <a:ext cx="1053703" cy="39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3207" name="TextBox 1">
            <a:extLst>
              <a:ext uri="{FF2B5EF4-FFF2-40B4-BE49-F238E27FC236}">
                <a16:creationId xmlns:a16="http://schemas.microsoft.com/office/drawing/2014/main" id="{D8057A44-D1FF-2B46-AACA-0A0760433729}"/>
              </a:ext>
            </a:extLst>
          </p:cNvPr>
          <p:cNvSpPr txBox="1">
            <a:spLocks noChangeArrowheads="1"/>
          </p:cNvSpPr>
          <p:nvPr/>
        </p:nvSpPr>
        <p:spPr bwMode="auto">
          <a:xfrm>
            <a:off x="3149203" y="1982391"/>
            <a:ext cx="2411016"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For Gaussian Chain</a:t>
            </a:r>
          </a:p>
        </p:txBody>
      </p:sp>
      <p:sp>
        <p:nvSpPr>
          <p:cNvPr id="563208" name="TextBox 12">
            <a:extLst>
              <a:ext uri="{FF2B5EF4-FFF2-40B4-BE49-F238E27FC236}">
                <a16:creationId xmlns:a16="http://schemas.microsoft.com/office/drawing/2014/main" id="{B677873B-7ED2-184F-B149-A1D70B0A3269}"/>
              </a:ext>
            </a:extLst>
          </p:cNvPr>
          <p:cNvSpPr txBox="1">
            <a:spLocks noChangeArrowheads="1"/>
          </p:cNvSpPr>
          <p:nvPr/>
        </p:nvSpPr>
        <p:spPr bwMode="auto">
          <a:xfrm>
            <a:off x="6193110" y="2509005"/>
            <a:ext cx="719494"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yields</a:t>
            </a:r>
          </a:p>
        </p:txBody>
      </p:sp>
      <p:sp>
        <p:nvSpPr>
          <p:cNvPr id="563209" name="TextBox 13">
            <a:extLst>
              <a:ext uri="{FF2B5EF4-FFF2-40B4-BE49-F238E27FC236}">
                <a16:creationId xmlns:a16="http://schemas.microsoft.com/office/drawing/2014/main" id="{84425906-1815-A74E-9B13-F87F05D8BF01}"/>
              </a:ext>
            </a:extLst>
          </p:cNvPr>
          <p:cNvSpPr txBox="1">
            <a:spLocks noChangeArrowheads="1"/>
          </p:cNvSpPr>
          <p:nvPr/>
        </p:nvSpPr>
        <p:spPr bwMode="auto">
          <a:xfrm>
            <a:off x="3095625" y="3536156"/>
            <a:ext cx="3696891"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For SRI Chain the first term is not 0.</a:t>
            </a:r>
          </a:p>
        </p:txBody>
      </p:sp>
      <p:pic>
        <p:nvPicPr>
          <p:cNvPr id="563210" name="Picture 7">
            <a:extLst>
              <a:ext uri="{FF2B5EF4-FFF2-40B4-BE49-F238E27FC236}">
                <a16:creationId xmlns:a16="http://schemas.microsoft.com/office/drawing/2014/main" id="{63DFEA7A-9A83-3245-BC7B-A83B78E7D3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09750" y="4071938"/>
            <a:ext cx="1798216" cy="75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11" name="TextBox 15">
            <a:extLst>
              <a:ext uri="{FF2B5EF4-FFF2-40B4-BE49-F238E27FC236}">
                <a16:creationId xmlns:a16="http://schemas.microsoft.com/office/drawing/2014/main" id="{82EFC781-8C26-B14E-A1FD-ECEFAA7DDE02}"/>
              </a:ext>
            </a:extLst>
          </p:cNvPr>
          <p:cNvSpPr txBox="1">
            <a:spLocks noChangeArrowheads="1"/>
          </p:cNvSpPr>
          <p:nvPr/>
        </p:nvSpPr>
        <p:spPr bwMode="auto">
          <a:xfrm>
            <a:off x="3775062" y="4309340"/>
            <a:ext cx="1169008"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t>and</a:t>
            </a:r>
          </a:p>
        </p:txBody>
      </p:sp>
      <p:pic>
        <p:nvPicPr>
          <p:cNvPr id="563212" name="Picture 11">
            <a:extLst>
              <a:ext uri="{FF2B5EF4-FFF2-40B4-BE49-F238E27FC236}">
                <a16:creationId xmlns:a16="http://schemas.microsoft.com/office/drawing/2014/main" id="{6A21324E-B22D-B144-A0A2-C5B973F466F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17282" y="4125516"/>
            <a:ext cx="5566544"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13" name="Picture 14">
            <a:extLst>
              <a:ext uri="{FF2B5EF4-FFF2-40B4-BE49-F238E27FC236}">
                <a16:creationId xmlns:a16="http://schemas.microsoft.com/office/drawing/2014/main" id="{2F0DA8C7-EDE3-5B46-9D34-0E94DFD3C8F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99110" y="5304234"/>
            <a:ext cx="7432849"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14" name="Rectangle 16">
            <a:extLst>
              <a:ext uri="{FF2B5EF4-FFF2-40B4-BE49-F238E27FC236}">
                <a16:creationId xmlns:a16="http://schemas.microsoft.com/office/drawing/2014/main" id="{7AA57CAA-9857-8843-AF71-5333FCF77867}"/>
              </a:ext>
            </a:extLst>
          </p:cNvPr>
          <p:cNvSpPr>
            <a:spLocks noChangeArrowheads="1"/>
          </p:cNvSpPr>
          <p:nvPr/>
        </p:nvSpPr>
        <p:spPr bwMode="auto">
          <a:xfrm>
            <a:off x="6524625" y="6536531"/>
            <a:ext cx="4143375"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http://www.eng.uc.edu/~gbeaucag/Classes/Physics/Chapter1.pdf</a:t>
            </a:r>
          </a:p>
        </p:txBody>
      </p:sp>
      <p:sp>
        <p:nvSpPr>
          <p:cNvPr id="563215" name="TextBox 1">
            <a:extLst>
              <a:ext uri="{FF2B5EF4-FFF2-40B4-BE49-F238E27FC236}">
                <a16:creationId xmlns:a16="http://schemas.microsoft.com/office/drawing/2014/main" id="{F1B02577-A46C-9749-AEF3-F4383D49CDF0}"/>
              </a:ext>
            </a:extLst>
          </p:cNvPr>
          <p:cNvSpPr txBox="1">
            <a:spLocks noChangeArrowheads="1"/>
          </p:cNvSpPr>
          <p:nvPr/>
        </p:nvSpPr>
        <p:spPr bwMode="auto">
          <a:xfrm>
            <a:off x="1791891" y="6158136"/>
            <a:ext cx="8751094"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algn="l" eaLnBrk="1" hangingPunct="1"/>
            <a:r>
              <a:rPr lang="en-US" altLang="en-US" sz="1687">
                <a:latin typeface="Times New Roman" panose="02020603050405020304" pitchFamily="18" charset="0"/>
              </a:rPr>
              <a:t>For Cartesian simulation z = 6 and b</a:t>
            </a:r>
            <a:r>
              <a:rPr lang="en-US" altLang="en-US" sz="1687" baseline="-25000">
                <a:latin typeface="Times New Roman" panose="02020603050405020304" pitchFamily="18" charset="0"/>
              </a:rPr>
              <a:t>eff</a:t>
            </a:r>
            <a:r>
              <a:rPr lang="en-US" altLang="en-US" sz="1687">
                <a:latin typeface="Times New Roman" panose="02020603050405020304" pitchFamily="18" charset="0"/>
              </a:rPr>
              <a:t> is 1.22 b so about a 25% increase for one step self-avoidance.</a:t>
            </a:r>
          </a:p>
        </p:txBody>
      </p:sp>
      <p:sp>
        <p:nvSpPr>
          <p:cNvPr id="18" name="Rectangle 2">
            <a:extLst>
              <a:ext uri="{FF2B5EF4-FFF2-40B4-BE49-F238E27FC236}">
                <a16:creationId xmlns:a16="http://schemas.microsoft.com/office/drawing/2014/main" id="{A882E78E-AF14-F74E-9996-C9D4283A604E}"/>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9" name="Rectangle 3">
            <a:extLst>
              <a:ext uri="{FF2B5EF4-FFF2-40B4-BE49-F238E27FC236}">
                <a16:creationId xmlns:a16="http://schemas.microsoft.com/office/drawing/2014/main" id="{170E168F-5D5A-7847-9AC6-F92A8058E448}"/>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
        <p:nvSpPr>
          <p:cNvPr id="2" name="TextBox 1">
            <a:extLst>
              <a:ext uri="{FF2B5EF4-FFF2-40B4-BE49-F238E27FC236}">
                <a16:creationId xmlns:a16="http://schemas.microsoft.com/office/drawing/2014/main" id="{A16EBFBB-F91A-1EDF-FCFF-8D858061F829}"/>
              </a:ext>
            </a:extLst>
          </p:cNvPr>
          <p:cNvSpPr txBox="1"/>
          <p:nvPr/>
        </p:nvSpPr>
        <p:spPr>
          <a:xfrm>
            <a:off x="324807" y="2158369"/>
            <a:ext cx="1293944" cy="369332"/>
          </a:xfrm>
          <a:prstGeom prst="rect">
            <a:avLst/>
          </a:prstGeom>
          <a:noFill/>
        </p:spPr>
        <p:txBody>
          <a:bodyPr wrap="none" rtlCol="0">
            <a:spAutoFit/>
          </a:bodyPr>
          <a:lstStyle/>
          <a:p>
            <a:r>
              <a:rPr lang="en-US" dirty="0"/>
              <a:t>See slide 68</a:t>
            </a:r>
          </a:p>
        </p:txBody>
      </p:sp>
    </p:spTree>
    <p:extLst>
      <p:ext uri="{BB962C8B-B14F-4D97-AF65-F5344CB8AC3E}">
        <p14:creationId xmlns:p14="http://schemas.microsoft.com/office/powerpoint/2010/main" val="28694358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8041E627-2A5F-DD49-8316-F0FB1A3908EE}"/>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0233395B-6106-D54E-B576-6AF64C393BCC}" type="slidenum">
              <a:rPr lang="en-US" altLang="en-US" sz="773">
                <a:solidFill>
                  <a:schemeClr val="tx1"/>
                </a:solidFill>
                <a:ea typeface="ＭＳ Ｐゴシック" panose="020B0600070205080204" pitchFamily="34" charset="-128"/>
              </a:rPr>
              <a:pPr eaLnBrk="1" hangingPunct="1"/>
              <a:t>73</a:t>
            </a:fld>
            <a:endParaRPr lang="en-US" altLang="en-US" sz="773">
              <a:solidFill>
                <a:schemeClr val="tx1"/>
              </a:solidFill>
              <a:ea typeface="ＭＳ Ｐゴシック" panose="020B0600070205080204" pitchFamily="34" charset="-128"/>
            </a:endParaRPr>
          </a:p>
        </p:txBody>
      </p:sp>
      <p:sp>
        <p:nvSpPr>
          <p:cNvPr id="584708" name="TextBox 2">
            <a:extLst>
              <a:ext uri="{FF2B5EF4-FFF2-40B4-BE49-F238E27FC236}">
                <a16:creationId xmlns:a16="http://schemas.microsoft.com/office/drawing/2014/main" id="{5539B0B9-F07C-3747-85A6-9F4EEBAC1181}"/>
              </a:ext>
            </a:extLst>
          </p:cNvPr>
          <p:cNvSpPr txBox="1">
            <a:spLocks noChangeArrowheads="1"/>
          </p:cNvSpPr>
          <p:nvPr/>
        </p:nvSpPr>
        <p:spPr bwMode="auto">
          <a:xfrm>
            <a:off x="3899297" y="1393031"/>
            <a:ext cx="4446984"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Consider a freely rotating chain that has a bond angle restriction of 109.5 ° = </a:t>
            </a:r>
            <a:r>
              <a:rPr lang="el-GR" altLang="en-US" sz="1687" dirty="0"/>
              <a:t>τ</a:t>
            </a:r>
            <a:endParaRPr lang="en-US" altLang="en-US" sz="1687" dirty="0"/>
          </a:p>
        </p:txBody>
      </p:sp>
      <p:pic>
        <p:nvPicPr>
          <p:cNvPr id="584709" name="Picture 12">
            <a:extLst>
              <a:ext uri="{FF2B5EF4-FFF2-40B4-BE49-F238E27FC236}">
                <a16:creationId xmlns:a16="http://schemas.microsoft.com/office/drawing/2014/main" id="{99B5567E-B3A1-7544-A9FE-171C00A5CD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9203" y="6375797"/>
            <a:ext cx="1125141"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10" name="Picture 5">
            <a:extLst>
              <a:ext uri="{FF2B5EF4-FFF2-40B4-BE49-F238E27FC236}">
                <a16:creationId xmlns:a16="http://schemas.microsoft.com/office/drawing/2014/main" id="{FA6DF41A-AC08-B949-8927-AA1C0767F8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1594" y="2143125"/>
            <a:ext cx="192881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11" name="Picture 6">
            <a:extLst>
              <a:ext uri="{FF2B5EF4-FFF2-40B4-BE49-F238E27FC236}">
                <a16:creationId xmlns:a16="http://schemas.microsoft.com/office/drawing/2014/main" id="{9C1E9AE1-D71A-714D-9D0A-042CBAA8AB3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7828" y="3053953"/>
            <a:ext cx="5443761" cy="1875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12" name="Picture 7">
            <a:extLst>
              <a:ext uri="{FF2B5EF4-FFF2-40B4-BE49-F238E27FC236}">
                <a16:creationId xmlns:a16="http://schemas.microsoft.com/office/drawing/2014/main" id="{A13EBD2C-4108-4A41-B476-0BCBBEADE76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13422" y="4982766"/>
            <a:ext cx="2464594"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4713" name="Picture 8">
            <a:extLst>
              <a:ext uri="{FF2B5EF4-FFF2-40B4-BE49-F238E27FC236}">
                <a16:creationId xmlns:a16="http://schemas.microsoft.com/office/drawing/2014/main" id="{0304780E-EA27-654F-85EC-75F7A88A408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92516" y="4929187"/>
            <a:ext cx="2402086"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4714" name="TextBox 9">
            <a:extLst>
              <a:ext uri="{FF2B5EF4-FFF2-40B4-BE49-F238E27FC236}">
                <a16:creationId xmlns:a16="http://schemas.microsoft.com/office/drawing/2014/main" id="{092F3BB1-0B6F-2C40-9823-17E8380B8A79}"/>
              </a:ext>
            </a:extLst>
          </p:cNvPr>
          <p:cNvSpPr txBox="1">
            <a:spLocks noChangeArrowheads="1"/>
          </p:cNvSpPr>
          <p:nvPr/>
        </p:nvSpPr>
        <p:spPr bwMode="auto">
          <a:xfrm>
            <a:off x="8269263" y="2464594"/>
            <a:ext cx="338554"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t>C</a:t>
            </a:r>
          </a:p>
        </p:txBody>
      </p:sp>
      <p:sp>
        <p:nvSpPr>
          <p:cNvPr id="584715" name="TextBox 15">
            <a:extLst>
              <a:ext uri="{FF2B5EF4-FFF2-40B4-BE49-F238E27FC236}">
                <a16:creationId xmlns:a16="http://schemas.microsoft.com/office/drawing/2014/main" id="{3012ECC2-8BE1-8448-86E4-2729A8E74468}"/>
              </a:ext>
            </a:extLst>
          </p:cNvPr>
          <p:cNvSpPr txBox="1">
            <a:spLocks noChangeArrowheads="1"/>
          </p:cNvSpPr>
          <p:nvPr/>
        </p:nvSpPr>
        <p:spPr bwMode="auto">
          <a:xfrm>
            <a:off x="9149953" y="2461246"/>
            <a:ext cx="338554"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t>C</a:t>
            </a:r>
          </a:p>
        </p:txBody>
      </p:sp>
      <p:cxnSp>
        <p:nvCxnSpPr>
          <p:cNvPr id="12" name="Straight Connector 11">
            <a:extLst>
              <a:ext uri="{FF2B5EF4-FFF2-40B4-BE49-F238E27FC236}">
                <a16:creationId xmlns:a16="http://schemas.microsoft.com/office/drawing/2014/main" id="{5B1948DB-51FD-4144-9431-69D315A2ACE5}"/>
              </a:ext>
            </a:extLst>
          </p:cNvPr>
          <p:cNvCxnSpPr>
            <a:endCxn id="584715" idx="1"/>
          </p:cNvCxnSpPr>
          <p:nvPr/>
        </p:nvCxnSpPr>
        <p:spPr bwMode="auto">
          <a:xfrm>
            <a:off x="8614172" y="2625330"/>
            <a:ext cx="535781" cy="11894"/>
          </a:xfrm>
          <a:prstGeom prst="line">
            <a:avLst/>
          </a:prstGeom>
          <a:blipFill dpi="0" rotWithShape="0">
            <a:blip r:embed="rId7"/>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a:extLst>
              <a:ext uri="{FF2B5EF4-FFF2-40B4-BE49-F238E27FC236}">
                <a16:creationId xmlns:a16="http://schemas.microsoft.com/office/drawing/2014/main" id="{96118A2F-15C4-D54B-8491-4B6EDF3B51F6}"/>
              </a:ext>
            </a:extLst>
          </p:cNvPr>
          <p:cNvCxnSpPr/>
          <p:nvPr/>
        </p:nvCxnSpPr>
        <p:spPr bwMode="auto">
          <a:xfrm flipV="1">
            <a:off x="9471422" y="2196703"/>
            <a:ext cx="482203" cy="375047"/>
          </a:xfrm>
          <a:prstGeom prst="line">
            <a:avLst/>
          </a:prstGeom>
          <a:blipFill dpi="0" rotWithShape="0">
            <a:blip r:embed="rId7"/>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84718" name="TextBox 22">
            <a:extLst>
              <a:ext uri="{FF2B5EF4-FFF2-40B4-BE49-F238E27FC236}">
                <a16:creationId xmlns:a16="http://schemas.microsoft.com/office/drawing/2014/main" id="{BFAC9922-2997-BF42-94A5-BCDC5B6B5277}"/>
              </a:ext>
            </a:extLst>
          </p:cNvPr>
          <p:cNvSpPr txBox="1">
            <a:spLocks noChangeArrowheads="1"/>
          </p:cNvSpPr>
          <p:nvPr/>
        </p:nvSpPr>
        <p:spPr bwMode="auto">
          <a:xfrm>
            <a:off x="9900047" y="1982391"/>
            <a:ext cx="338554"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t>C</a:t>
            </a:r>
          </a:p>
        </p:txBody>
      </p:sp>
      <p:cxnSp>
        <p:nvCxnSpPr>
          <p:cNvPr id="24" name="Straight Connector 23">
            <a:extLst>
              <a:ext uri="{FF2B5EF4-FFF2-40B4-BE49-F238E27FC236}">
                <a16:creationId xmlns:a16="http://schemas.microsoft.com/office/drawing/2014/main" id="{4865C19A-2A17-8745-B41B-C6BBB302331F}"/>
              </a:ext>
            </a:extLst>
          </p:cNvPr>
          <p:cNvCxnSpPr/>
          <p:nvPr/>
        </p:nvCxnSpPr>
        <p:spPr bwMode="auto">
          <a:xfrm>
            <a:off x="9471422" y="2625328"/>
            <a:ext cx="589359" cy="0"/>
          </a:xfrm>
          <a:prstGeom prst="line">
            <a:avLst/>
          </a:prstGeom>
          <a:blipFill dpi="0" rotWithShape="0">
            <a:blip r:embed="rId7"/>
            <a:srcRect/>
            <a:tile tx="0" ty="0" sx="100000" sy="100000" flip="none" algn="tl"/>
          </a:blipFill>
          <a:ln w="25400" cap="flat" cmpd="sng" algn="ctr">
            <a:solidFill>
              <a:srgbClr val="000000"/>
            </a:solidFill>
            <a:prstDash val="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84720" name="TextBox 21">
            <a:extLst>
              <a:ext uri="{FF2B5EF4-FFF2-40B4-BE49-F238E27FC236}">
                <a16:creationId xmlns:a16="http://schemas.microsoft.com/office/drawing/2014/main" id="{C36F0FA6-14CB-7244-86DF-3CC3A9A39E09}"/>
              </a:ext>
            </a:extLst>
          </p:cNvPr>
          <p:cNvSpPr txBox="1">
            <a:spLocks noChangeArrowheads="1"/>
          </p:cNvSpPr>
          <p:nvPr/>
        </p:nvSpPr>
        <p:spPr bwMode="auto">
          <a:xfrm>
            <a:off x="8882063" y="2143125"/>
            <a:ext cx="878767"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t>109.5°</a:t>
            </a:r>
          </a:p>
        </p:txBody>
      </p:sp>
      <p:sp>
        <p:nvSpPr>
          <p:cNvPr id="584721" name="TextBox 24">
            <a:extLst>
              <a:ext uri="{FF2B5EF4-FFF2-40B4-BE49-F238E27FC236}">
                <a16:creationId xmlns:a16="http://schemas.microsoft.com/office/drawing/2014/main" id="{B1CE9765-3B06-AB49-A3E9-D3EC223E0F0B}"/>
              </a:ext>
            </a:extLst>
          </p:cNvPr>
          <p:cNvSpPr txBox="1">
            <a:spLocks noChangeArrowheads="1"/>
          </p:cNvSpPr>
          <p:nvPr/>
        </p:nvSpPr>
        <p:spPr bwMode="auto">
          <a:xfrm>
            <a:off x="9846469" y="2250281"/>
            <a:ext cx="267891"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l-GR" altLang="en-US" sz="1687"/>
              <a:t>θ</a:t>
            </a:r>
            <a:endParaRPr lang="en-US" altLang="en-US" sz="1687"/>
          </a:p>
        </p:txBody>
      </p:sp>
      <p:sp>
        <p:nvSpPr>
          <p:cNvPr id="19" name="Rectangle 2">
            <a:extLst>
              <a:ext uri="{FF2B5EF4-FFF2-40B4-BE49-F238E27FC236}">
                <a16:creationId xmlns:a16="http://schemas.microsoft.com/office/drawing/2014/main" id="{705846C2-21F0-B34D-ADF2-6C6CA614657E}"/>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20" name="Rectangle 3">
            <a:extLst>
              <a:ext uri="{FF2B5EF4-FFF2-40B4-BE49-F238E27FC236}">
                <a16:creationId xmlns:a16="http://schemas.microsoft.com/office/drawing/2014/main" id="{2773975F-1FF5-5E4D-8801-49C7C963F6E9}"/>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
        <p:nvSpPr>
          <p:cNvPr id="2" name="TextBox 1">
            <a:extLst>
              <a:ext uri="{FF2B5EF4-FFF2-40B4-BE49-F238E27FC236}">
                <a16:creationId xmlns:a16="http://schemas.microsoft.com/office/drawing/2014/main" id="{366632D3-DAF2-504B-8348-7E9A9BABFBA3}"/>
              </a:ext>
            </a:extLst>
          </p:cNvPr>
          <p:cNvSpPr txBox="1"/>
          <p:nvPr/>
        </p:nvSpPr>
        <p:spPr>
          <a:xfrm>
            <a:off x="9606337" y="3832261"/>
            <a:ext cx="1306768"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Ising</a:t>
            </a:r>
            <a:r>
              <a:rPr lang="en-US" dirty="0">
                <a:latin typeface="Times New Roman" panose="02020603050405020304" pitchFamily="18" charset="0"/>
                <a:cs typeface="Times New Roman" panose="02020603050405020304" pitchFamily="18" charset="0"/>
              </a:rPr>
              <a:t> Model</a:t>
            </a:r>
          </a:p>
        </p:txBody>
      </p:sp>
      <p:sp>
        <p:nvSpPr>
          <p:cNvPr id="3" name="TextBox 2">
            <a:extLst>
              <a:ext uri="{FF2B5EF4-FFF2-40B4-BE49-F238E27FC236}">
                <a16:creationId xmlns:a16="http://schemas.microsoft.com/office/drawing/2014/main" id="{554729BD-99A9-75C4-1017-36BCCA2FCB9C}"/>
              </a:ext>
            </a:extLst>
          </p:cNvPr>
          <p:cNvSpPr txBox="1"/>
          <p:nvPr/>
        </p:nvSpPr>
        <p:spPr>
          <a:xfrm>
            <a:off x="1078523" y="3053953"/>
            <a:ext cx="1293944" cy="369332"/>
          </a:xfrm>
          <a:prstGeom prst="rect">
            <a:avLst/>
          </a:prstGeom>
          <a:noFill/>
        </p:spPr>
        <p:txBody>
          <a:bodyPr wrap="none" rtlCol="0">
            <a:spAutoFit/>
          </a:bodyPr>
          <a:lstStyle/>
          <a:p>
            <a:r>
              <a:rPr lang="en-US" dirty="0"/>
              <a:t>See slide 46</a:t>
            </a:r>
          </a:p>
        </p:txBody>
      </p:sp>
      <p:sp>
        <p:nvSpPr>
          <p:cNvPr id="4" name="TextBox 3">
            <a:extLst>
              <a:ext uri="{FF2B5EF4-FFF2-40B4-BE49-F238E27FC236}">
                <a16:creationId xmlns:a16="http://schemas.microsoft.com/office/drawing/2014/main" id="{E092995B-F634-B7C6-E05B-39FE8D23C70B}"/>
              </a:ext>
            </a:extLst>
          </p:cNvPr>
          <p:cNvSpPr txBox="1"/>
          <p:nvPr/>
        </p:nvSpPr>
        <p:spPr>
          <a:xfrm>
            <a:off x="220768" y="1033423"/>
            <a:ext cx="2250744" cy="369332"/>
          </a:xfrm>
          <a:prstGeom prst="rect">
            <a:avLst/>
          </a:prstGeom>
          <a:noFill/>
        </p:spPr>
        <p:txBody>
          <a:bodyPr wrap="none" rtlCol="0">
            <a:spAutoFit/>
          </a:bodyPr>
          <a:lstStyle/>
          <a:p>
            <a:r>
              <a:rPr lang="en-US" dirty="0" err="1">
                <a:hlinkClick r:id="rId8"/>
              </a:rPr>
              <a:t>Volkenstein</a:t>
            </a:r>
            <a:r>
              <a:rPr lang="en-US" dirty="0">
                <a:hlinkClick r:id="rId8"/>
              </a:rPr>
              <a:t> on Flory II</a:t>
            </a:r>
            <a:endParaRPr lang="en-US" dirty="0"/>
          </a:p>
        </p:txBody>
      </p:sp>
    </p:spTree>
    <p:extLst>
      <p:ext uri="{BB962C8B-B14F-4D97-AF65-F5344CB8AC3E}">
        <p14:creationId xmlns:p14="http://schemas.microsoft.com/office/powerpoint/2010/main" val="4855675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8A530FC-D4DE-1F41-B568-326FA0F45885}"/>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023A7783-9309-BC41-B656-4112FCA14D2F}" type="slidenum">
              <a:rPr lang="en-US" altLang="en-US" sz="773">
                <a:solidFill>
                  <a:schemeClr val="tx1"/>
                </a:solidFill>
                <a:ea typeface="ＭＳ Ｐゴシック" panose="020B0600070205080204" pitchFamily="34" charset="-128"/>
              </a:rPr>
              <a:pPr eaLnBrk="1" hangingPunct="1"/>
              <a:t>74</a:t>
            </a:fld>
            <a:endParaRPr lang="en-US" altLang="en-US" sz="773">
              <a:solidFill>
                <a:schemeClr val="tx1"/>
              </a:solidFill>
              <a:ea typeface="ＭＳ Ｐゴシック" panose="020B0600070205080204" pitchFamily="34" charset="-128"/>
            </a:endParaRPr>
          </a:p>
        </p:txBody>
      </p:sp>
      <p:sp>
        <p:nvSpPr>
          <p:cNvPr id="585732" name="TextBox 2">
            <a:extLst>
              <a:ext uri="{FF2B5EF4-FFF2-40B4-BE49-F238E27FC236}">
                <a16:creationId xmlns:a16="http://schemas.microsoft.com/office/drawing/2014/main" id="{E5570589-AD9D-2644-98CF-3C99CE35C5FA}"/>
              </a:ext>
            </a:extLst>
          </p:cNvPr>
          <p:cNvSpPr txBox="1">
            <a:spLocks noChangeArrowheads="1"/>
          </p:cNvSpPr>
          <p:nvPr/>
        </p:nvSpPr>
        <p:spPr bwMode="auto">
          <a:xfrm>
            <a:off x="3899297" y="1393031"/>
            <a:ext cx="4446984"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Consider a freely rotating chain that has a bond angle restriction of 109.5 ° = </a:t>
            </a:r>
            <a:r>
              <a:rPr lang="el-GR" altLang="en-US" sz="1687" dirty="0">
                <a:latin typeface="Times New Roman" panose="02020603050405020304" pitchFamily="18" charset="0"/>
                <a:cs typeface="Times New Roman" panose="02020603050405020304" pitchFamily="18" charset="0"/>
              </a:rPr>
              <a:t>τ</a:t>
            </a:r>
            <a:endParaRPr lang="en-US" altLang="en-US" sz="1687" dirty="0">
              <a:latin typeface="Times New Roman" panose="02020603050405020304" pitchFamily="18" charset="0"/>
              <a:cs typeface="Times New Roman" panose="02020603050405020304" pitchFamily="18" charset="0"/>
            </a:endParaRPr>
          </a:p>
        </p:txBody>
      </p:sp>
      <p:pic>
        <p:nvPicPr>
          <p:cNvPr id="585733" name="Picture 12">
            <a:extLst>
              <a:ext uri="{FF2B5EF4-FFF2-40B4-BE49-F238E27FC236}">
                <a16:creationId xmlns:a16="http://schemas.microsoft.com/office/drawing/2014/main" id="{1E4F0C56-1ECB-944C-B373-5B48B0A6A2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9203" y="6375797"/>
            <a:ext cx="1125141"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5734" name="Picture 8">
            <a:extLst>
              <a:ext uri="{FF2B5EF4-FFF2-40B4-BE49-F238E27FC236}">
                <a16:creationId xmlns:a16="http://schemas.microsoft.com/office/drawing/2014/main" id="{10F5980D-8372-454B-9442-A9A9C21A53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1312" y="2143125"/>
            <a:ext cx="2402086"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5735" name="Picture 1">
            <a:extLst>
              <a:ext uri="{FF2B5EF4-FFF2-40B4-BE49-F238E27FC236}">
                <a16:creationId xmlns:a16="http://schemas.microsoft.com/office/drawing/2014/main" id="{266A28AF-6C6E-334D-B9F7-4BCF2D7D15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1047" y="2464594"/>
            <a:ext cx="2491383" cy="98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5736" name="Picture 3">
            <a:extLst>
              <a:ext uri="{FF2B5EF4-FFF2-40B4-BE49-F238E27FC236}">
                <a16:creationId xmlns:a16="http://schemas.microsoft.com/office/drawing/2014/main" id="{4057D937-9A5F-934C-ACDB-4D3B45F6E51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53251" y="3804047"/>
            <a:ext cx="1319361" cy="56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5737" name="Picture 13">
            <a:extLst>
              <a:ext uri="{FF2B5EF4-FFF2-40B4-BE49-F238E27FC236}">
                <a16:creationId xmlns:a16="http://schemas.microsoft.com/office/drawing/2014/main" id="{075304CE-4565-8645-99F0-5207D2523B0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95625" y="4232672"/>
            <a:ext cx="2426643" cy="166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5738" name="TextBox 10">
            <a:extLst>
              <a:ext uri="{FF2B5EF4-FFF2-40B4-BE49-F238E27FC236}">
                <a16:creationId xmlns:a16="http://schemas.microsoft.com/office/drawing/2014/main" id="{CF8FC8CA-C502-514D-A89E-3A284918EA33}"/>
              </a:ext>
            </a:extLst>
          </p:cNvPr>
          <p:cNvSpPr txBox="1">
            <a:spLocks noChangeArrowheads="1"/>
          </p:cNvSpPr>
          <p:nvPr/>
        </p:nvSpPr>
        <p:spPr bwMode="auto">
          <a:xfrm>
            <a:off x="5988844" y="5464969"/>
            <a:ext cx="3783408"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For a Freely Rotating Polyethylene Chain</a:t>
            </a:r>
          </a:p>
        </p:txBody>
      </p:sp>
      <p:sp>
        <p:nvSpPr>
          <p:cNvPr id="585739" name="Rectangle 11">
            <a:extLst>
              <a:ext uri="{FF2B5EF4-FFF2-40B4-BE49-F238E27FC236}">
                <a16:creationId xmlns:a16="http://schemas.microsoft.com/office/drawing/2014/main" id="{23593666-595F-BF47-8C91-48182F254027}"/>
              </a:ext>
            </a:extLst>
          </p:cNvPr>
          <p:cNvSpPr>
            <a:spLocks noChangeArrowheads="1"/>
          </p:cNvSpPr>
          <p:nvPr/>
        </p:nvSpPr>
        <p:spPr bwMode="auto">
          <a:xfrm>
            <a:off x="5613797" y="6000750"/>
            <a:ext cx="4572000" cy="48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books.google.com/books?id=Iem3fC7XdnkC&amp;pg=PA23&amp;lpg=PA23&amp;dq=coil+expansion+factor&amp;source=bl&amp;ots=BGjRfhZYaU&amp;sig=I0OPb2VRuf8Dm8qnrmrhyjXyEC8&amp;hl=en&amp;sa=X&amp;ei=fSV0T-XqMMHW0QHi1-T_Ag&amp;ved=0CF0Q6AEwBw#v=onepage&amp;q=coil%20expansion%20factor&amp;f=false</a:t>
            </a:r>
          </a:p>
        </p:txBody>
      </p:sp>
      <p:sp>
        <p:nvSpPr>
          <p:cNvPr id="585740" name="TextBox 14">
            <a:extLst>
              <a:ext uri="{FF2B5EF4-FFF2-40B4-BE49-F238E27FC236}">
                <a16:creationId xmlns:a16="http://schemas.microsoft.com/office/drawing/2014/main" id="{B76CC5C2-8560-C247-8142-FBDCFE4DBF0E}"/>
              </a:ext>
            </a:extLst>
          </p:cNvPr>
          <p:cNvSpPr txBox="1">
            <a:spLocks noChangeArrowheads="1"/>
          </p:cNvSpPr>
          <p:nvPr/>
        </p:nvSpPr>
        <p:spPr bwMode="auto">
          <a:xfrm>
            <a:off x="1785193" y="4982766"/>
            <a:ext cx="1314784" cy="48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Moderate Flexibility</a:t>
            </a:r>
          </a:p>
          <a:p>
            <a:pPr eaLnBrk="1" hangingPunct="1"/>
            <a:r>
              <a:rPr lang="en-US" altLang="en-US" sz="844"/>
              <a:t>High Rotational Flexibility</a:t>
            </a:r>
          </a:p>
          <a:p>
            <a:pPr eaLnBrk="1" hangingPunct="1"/>
            <a:r>
              <a:rPr lang="en-US" altLang="en-US" sz="844"/>
              <a:t>Lower Rot. Flexibility</a:t>
            </a:r>
          </a:p>
        </p:txBody>
      </p:sp>
      <p:sp>
        <p:nvSpPr>
          <p:cNvPr id="585741" name="TextBox 17">
            <a:extLst>
              <a:ext uri="{FF2B5EF4-FFF2-40B4-BE49-F238E27FC236}">
                <a16:creationId xmlns:a16="http://schemas.microsoft.com/office/drawing/2014/main" id="{07A10E00-A096-2F49-A6C4-F09D1DD6E4B1}"/>
              </a:ext>
            </a:extLst>
          </p:cNvPr>
          <p:cNvSpPr txBox="1">
            <a:spLocks noChangeArrowheads="1"/>
          </p:cNvSpPr>
          <p:nvPr/>
        </p:nvSpPr>
        <p:spPr bwMode="auto">
          <a:xfrm>
            <a:off x="5253261" y="5089922"/>
            <a:ext cx="1495922"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Bond angles 109.5°: 104.5°</a:t>
            </a:r>
          </a:p>
        </p:txBody>
      </p:sp>
      <p:graphicFrame>
        <p:nvGraphicFramePr>
          <p:cNvPr id="585742" name="Object 18">
            <a:extLst>
              <a:ext uri="{FF2B5EF4-FFF2-40B4-BE49-F238E27FC236}">
                <a16:creationId xmlns:a16="http://schemas.microsoft.com/office/drawing/2014/main" id="{CC3C8D92-143E-734A-AFCD-D47677B7E585}"/>
              </a:ext>
            </a:extLst>
          </p:cNvPr>
          <p:cNvGraphicFramePr>
            <a:graphicFrameLocks noChangeAspect="1"/>
          </p:cNvGraphicFramePr>
          <p:nvPr/>
        </p:nvGraphicFramePr>
        <p:xfrm>
          <a:off x="7167563" y="4446984"/>
          <a:ext cx="2615283" cy="1071563"/>
        </p:xfrm>
        <a:graphic>
          <a:graphicData uri="http://schemas.openxmlformats.org/presentationml/2006/ole">
            <mc:AlternateContent xmlns:mc="http://schemas.openxmlformats.org/markup-compatibility/2006">
              <mc:Choice xmlns:v="urn:schemas-microsoft-com:vml" Requires="v">
                <p:oleObj name="Equation" r:id="rId7" imgW="1054100" imgH="431800" progId="Equation.3">
                  <p:embed/>
                </p:oleObj>
              </mc:Choice>
              <mc:Fallback>
                <p:oleObj name="Equation" r:id="rId7" imgW="1054100" imgH="431800" progId="Equation.3">
                  <p:embed/>
                  <p:pic>
                    <p:nvPicPr>
                      <p:cNvPr id="585742" name="Object 18">
                        <a:extLst>
                          <a:ext uri="{FF2B5EF4-FFF2-40B4-BE49-F238E27FC236}">
                            <a16:creationId xmlns:a16="http://schemas.microsoft.com/office/drawing/2014/main" id="{CC3C8D92-143E-734A-AFCD-D47677B7E58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7563" y="4446984"/>
                        <a:ext cx="2615283"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Rectangle 2">
            <a:extLst>
              <a:ext uri="{FF2B5EF4-FFF2-40B4-BE49-F238E27FC236}">
                <a16:creationId xmlns:a16="http://schemas.microsoft.com/office/drawing/2014/main" id="{D14310BD-9643-6948-99A1-7DCEFD0FD790}"/>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7" name="Rectangle 3">
            <a:extLst>
              <a:ext uri="{FF2B5EF4-FFF2-40B4-BE49-F238E27FC236}">
                <a16:creationId xmlns:a16="http://schemas.microsoft.com/office/drawing/2014/main" id="{CE8931C3-C3C1-6847-BA0B-BCC06600C941}"/>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14085965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749D2370-A626-744F-A28F-817BFF625434}"/>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ED8A0099-BA22-CB4E-9945-C7761B3BFC9A}" type="slidenum">
              <a:rPr lang="en-US" altLang="en-US" sz="773">
                <a:solidFill>
                  <a:schemeClr val="tx1"/>
                </a:solidFill>
                <a:ea typeface="ＭＳ Ｐゴシック" panose="020B0600070205080204" pitchFamily="34" charset="-128"/>
              </a:rPr>
              <a:pPr eaLnBrk="1" hangingPunct="1"/>
              <a:t>75</a:t>
            </a:fld>
            <a:endParaRPr lang="en-US" altLang="en-US" sz="773">
              <a:solidFill>
                <a:schemeClr val="tx1"/>
              </a:solidFill>
              <a:ea typeface="ＭＳ Ｐゴシック" panose="020B0600070205080204" pitchFamily="34" charset="-128"/>
            </a:endParaRPr>
          </a:p>
        </p:txBody>
      </p:sp>
      <p:sp>
        <p:nvSpPr>
          <p:cNvPr id="586756" name="TextBox 2">
            <a:extLst>
              <a:ext uri="{FF2B5EF4-FFF2-40B4-BE49-F238E27FC236}">
                <a16:creationId xmlns:a16="http://schemas.microsoft.com/office/drawing/2014/main" id="{32B69D55-7E99-1F4D-A9A1-279C41A7F7DA}"/>
              </a:ext>
            </a:extLst>
          </p:cNvPr>
          <p:cNvSpPr txBox="1">
            <a:spLocks noChangeArrowheads="1"/>
          </p:cNvSpPr>
          <p:nvPr/>
        </p:nvSpPr>
        <p:spPr bwMode="auto">
          <a:xfrm>
            <a:off x="3899297" y="1393031"/>
            <a:ext cx="4446984"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latin typeface="Times New Roman" panose="02020603050405020304" pitchFamily="18" charset="0"/>
                <a:cs typeface="Times New Roman" panose="02020603050405020304" pitchFamily="18" charset="0"/>
              </a:rPr>
              <a:t>Consider a freely rotating chain that has a bond angle restriction of 109.5 ° = </a:t>
            </a:r>
            <a:r>
              <a:rPr lang="el-GR" altLang="en-US" sz="1687" dirty="0">
                <a:latin typeface="Times New Roman" panose="02020603050405020304" pitchFamily="18" charset="0"/>
                <a:cs typeface="Times New Roman" panose="02020603050405020304" pitchFamily="18" charset="0"/>
              </a:rPr>
              <a:t>τ</a:t>
            </a:r>
            <a:endParaRPr lang="en-US" altLang="en-US" sz="1687" dirty="0">
              <a:latin typeface="Times New Roman" panose="02020603050405020304" pitchFamily="18" charset="0"/>
              <a:cs typeface="Times New Roman" panose="02020603050405020304" pitchFamily="18" charset="0"/>
            </a:endParaRPr>
          </a:p>
        </p:txBody>
      </p:sp>
      <p:pic>
        <p:nvPicPr>
          <p:cNvPr id="586757" name="Picture 12">
            <a:extLst>
              <a:ext uri="{FF2B5EF4-FFF2-40B4-BE49-F238E27FC236}">
                <a16:creationId xmlns:a16="http://schemas.microsoft.com/office/drawing/2014/main" id="{9B41BB08-4746-7542-83B0-E97EBA60EE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49203" y="6375797"/>
            <a:ext cx="1125141"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6758" name="Picture 3">
            <a:extLst>
              <a:ext uri="{FF2B5EF4-FFF2-40B4-BE49-F238E27FC236}">
                <a16:creationId xmlns:a16="http://schemas.microsoft.com/office/drawing/2014/main" id="{6C62522E-9BEB-8243-ADE4-ECDBD7B3FC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06829" y="1982391"/>
            <a:ext cx="1319361" cy="562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6759" name="Picture 13">
            <a:extLst>
              <a:ext uri="{FF2B5EF4-FFF2-40B4-BE49-F238E27FC236}">
                <a16:creationId xmlns:a16="http://schemas.microsoft.com/office/drawing/2014/main" id="{2C78DC63-E615-B44E-92F9-1FE72F5052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9844" y="2196703"/>
            <a:ext cx="2426643" cy="166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6760" name="Rectangle 11">
            <a:extLst>
              <a:ext uri="{FF2B5EF4-FFF2-40B4-BE49-F238E27FC236}">
                <a16:creationId xmlns:a16="http://schemas.microsoft.com/office/drawing/2014/main" id="{FCDCD125-3235-474F-B3AF-BEA3C3A2FDF4}"/>
              </a:ext>
            </a:extLst>
          </p:cNvPr>
          <p:cNvSpPr>
            <a:spLocks noChangeArrowheads="1"/>
          </p:cNvSpPr>
          <p:nvPr/>
        </p:nvSpPr>
        <p:spPr bwMode="auto">
          <a:xfrm>
            <a:off x="5720953" y="6161485"/>
            <a:ext cx="4572000" cy="48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books.google.com/books?id=Iem3fC7XdnkC&amp;pg=PA23&amp;lpg=PA23&amp;dq=coil+expansion+factor&amp;source=bl&amp;ots=BGjRfhZYaU&amp;sig=I0OPb2VRuf8Dm8qnrmrhyjXyEC8&amp;hl=en&amp;sa=X&amp;ei=fSV0T-XqMMHW0QHi1-T_Ag&amp;ved=0CF0Q6AEwBw#v=onepage&amp;q=coil%20expansion%20factor&amp;f=false</a:t>
            </a:r>
          </a:p>
        </p:txBody>
      </p:sp>
      <p:sp>
        <p:nvSpPr>
          <p:cNvPr id="586761" name="TextBox 5">
            <a:extLst>
              <a:ext uri="{FF2B5EF4-FFF2-40B4-BE49-F238E27FC236}">
                <a16:creationId xmlns:a16="http://schemas.microsoft.com/office/drawing/2014/main" id="{EDA19CCF-DFE0-2F4D-BD45-CF7ABA1E21C0}"/>
              </a:ext>
            </a:extLst>
          </p:cNvPr>
          <p:cNvSpPr txBox="1">
            <a:spLocks noChangeArrowheads="1"/>
          </p:cNvSpPr>
          <p:nvPr/>
        </p:nvSpPr>
        <p:spPr bwMode="auto">
          <a:xfrm>
            <a:off x="5935266" y="3482578"/>
            <a:ext cx="3589734"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latin typeface="Times New Roman" panose="02020603050405020304" pitchFamily="18" charset="0"/>
                <a:cs typeface="Times New Roman" panose="02020603050405020304" pitchFamily="18" charset="0"/>
              </a:rPr>
              <a:t>If we consider restrictions to bond rotation for first order interactions</a:t>
            </a:r>
          </a:p>
        </p:txBody>
      </p:sp>
      <p:pic>
        <p:nvPicPr>
          <p:cNvPr id="586762" name="Picture 7">
            <a:extLst>
              <a:ext uri="{FF2B5EF4-FFF2-40B4-BE49-F238E27FC236}">
                <a16:creationId xmlns:a16="http://schemas.microsoft.com/office/drawing/2014/main" id="{A9464C90-582A-F54A-A5C7-A00B891170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42422" y="5143500"/>
            <a:ext cx="2732484" cy="924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86763" name="Object 16">
            <a:extLst>
              <a:ext uri="{FF2B5EF4-FFF2-40B4-BE49-F238E27FC236}">
                <a16:creationId xmlns:a16="http://schemas.microsoft.com/office/drawing/2014/main" id="{38DEDF92-BF58-0144-A43F-7E3A010880F7}"/>
              </a:ext>
            </a:extLst>
          </p:cNvPr>
          <p:cNvGraphicFramePr>
            <a:graphicFrameLocks noChangeAspect="1"/>
          </p:cNvGraphicFramePr>
          <p:nvPr/>
        </p:nvGraphicFramePr>
        <p:xfrm>
          <a:off x="6310313" y="4018359"/>
          <a:ext cx="2647652" cy="1071563"/>
        </p:xfrm>
        <a:graphic>
          <a:graphicData uri="http://schemas.openxmlformats.org/presentationml/2006/ole">
            <mc:AlternateContent xmlns:mc="http://schemas.openxmlformats.org/markup-compatibility/2006">
              <mc:Choice xmlns:v="urn:schemas-microsoft-com:vml" Requires="v">
                <p:oleObj name="Equation" r:id="rId6" imgW="1066800" imgH="431800" progId="Equation.3">
                  <p:embed/>
                </p:oleObj>
              </mc:Choice>
              <mc:Fallback>
                <p:oleObj name="Equation" r:id="rId6" imgW="1066800" imgH="431800" progId="Equation.3">
                  <p:embed/>
                  <p:pic>
                    <p:nvPicPr>
                      <p:cNvPr id="586763" name="Object 16">
                        <a:extLst>
                          <a:ext uri="{FF2B5EF4-FFF2-40B4-BE49-F238E27FC236}">
                            <a16:creationId xmlns:a16="http://schemas.microsoft.com/office/drawing/2014/main" id="{38DEDF92-BF58-0144-A43F-7E3A010880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0313" y="4018359"/>
                        <a:ext cx="264765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6764" name="Object 17">
            <a:extLst>
              <a:ext uri="{FF2B5EF4-FFF2-40B4-BE49-F238E27FC236}">
                <a16:creationId xmlns:a16="http://schemas.microsoft.com/office/drawing/2014/main" id="{502C0CDE-C97E-5D42-897B-05D37C53EBE0}"/>
              </a:ext>
            </a:extLst>
          </p:cNvPr>
          <p:cNvGraphicFramePr>
            <a:graphicFrameLocks noChangeAspect="1"/>
          </p:cNvGraphicFramePr>
          <p:nvPr/>
        </p:nvGraphicFramePr>
        <p:xfrm>
          <a:off x="7113984" y="2625328"/>
          <a:ext cx="1125141" cy="750094"/>
        </p:xfrm>
        <a:graphic>
          <a:graphicData uri="http://schemas.openxmlformats.org/presentationml/2006/ole">
            <mc:AlternateContent xmlns:mc="http://schemas.openxmlformats.org/markup-compatibility/2006">
              <mc:Choice xmlns:v="urn:schemas-microsoft-com:vml" Requires="v">
                <p:oleObj name="Equation" r:id="rId8" imgW="647700" imgH="431800" progId="Equation.3">
                  <p:embed/>
                </p:oleObj>
              </mc:Choice>
              <mc:Fallback>
                <p:oleObj name="Equation" r:id="rId8" imgW="647700" imgH="431800" progId="Equation.3">
                  <p:embed/>
                  <p:pic>
                    <p:nvPicPr>
                      <p:cNvPr id="586764" name="Object 17">
                        <a:extLst>
                          <a:ext uri="{FF2B5EF4-FFF2-40B4-BE49-F238E27FC236}">
                            <a16:creationId xmlns:a16="http://schemas.microsoft.com/office/drawing/2014/main" id="{502C0CDE-C97E-5D42-897B-05D37C53EB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13984" y="2625328"/>
                        <a:ext cx="1125141"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ectangle 2">
            <a:extLst>
              <a:ext uri="{FF2B5EF4-FFF2-40B4-BE49-F238E27FC236}">
                <a16:creationId xmlns:a16="http://schemas.microsoft.com/office/drawing/2014/main" id="{F356CE25-C86D-CA48-BD14-04DAE4933281}"/>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5" name="Rectangle 3">
            <a:extLst>
              <a:ext uri="{FF2B5EF4-FFF2-40B4-BE49-F238E27FC236}">
                <a16:creationId xmlns:a16="http://schemas.microsoft.com/office/drawing/2014/main" id="{5B26F3F2-74C2-5D4A-B319-AD7F3229D5A0}"/>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9715280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79D9A1DD-B6CB-9340-B6D1-209A04372FD9}"/>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6712B30B-2A77-0143-9AF8-0711FA486D15}" type="slidenum">
              <a:rPr lang="en-US" altLang="en-US" sz="773">
                <a:solidFill>
                  <a:schemeClr val="tx1"/>
                </a:solidFill>
                <a:ea typeface="ＭＳ Ｐゴシック" panose="020B0600070205080204" pitchFamily="34" charset="-128"/>
              </a:rPr>
              <a:pPr eaLnBrk="1" hangingPunct="1"/>
              <a:t>76</a:t>
            </a:fld>
            <a:endParaRPr lang="en-US" altLang="en-US" sz="773">
              <a:solidFill>
                <a:schemeClr val="tx1"/>
              </a:solidFill>
              <a:ea typeface="ＭＳ Ｐゴシック" panose="020B0600070205080204" pitchFamily="34" charset="-128"/>
            </a:endParaRPr>
          </a:p>
        </p:txBody>
      </p:sp>
      <p:pic>
        <p:nvPicPr>
          <p:cNvPr id="587780" name="Picture 12">
            <a:extLst>
              <a:ext uri="{FF2B5EF4-FFF2-40B4-BE49-F238E27FC236}">
                <a16:creationId xmlns:a16="http://schemas.microsoft.com/office/drawing/2014/main" id="{674EF6B5-D56D-E44D-9C6D-FADFD1A5AA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4156" y="4125516"/>
            <a:ext cx="1125141"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7781" name="Picture 13">
            <a:extLst>
              <a:ext uri="{FF2B5EF4-FFF2-40B4-BE49-F238E27FC236}">
                <a16:creationId xmlns:a16="http://schemas.microsoft.com/office/drawing/2014/main" id="{4BC34C28-182C-CF4E-A3BC-B6DFCDD45F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9844" y="2196703"/>
            <a:ext cx="2426643" cy="166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7782" name="Picture 1">
            <a:extLst>
              <a:ext uri="{FF2B5EF4-FFF2-40B4-BE49-F238E27FC236}">
                <a16:creationId xmlns:a16="http://schemas.microsoft.com/office/drawing/2014/main" id="{89D41C6C-5061-F348-B248-7E4B711964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17469" y="1714500"/>
            <a:ext cx="3429000" cy="293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7783" name="TextBox 8">
            <a:extLst>
              <a:ext uri="{FF2B5EF4-FFF2-40B4-BE49-F238E27FC236}">
                <a16:creationId xmlns:a16="http://schemas.microsoft.com/office/drawing/2014/main" id="{5A0829BB-602B-3949-AC6D-6A2F1CEB010A}"/>
              </a:ext>
            </a:extLst>
          </p:cNvPr>
          <p:cNvSpPr txBox="1">
            <a:spLocks noChangeArrowheads="1"/>
          </p:cNvSpPr>
          <p:nvPr/>
        </p:nvSpPr>
        <p:spPr bwMode="auto">
          <a:xfrm>
            <a:off x="6685359" y="5197078"/>
            <a:ext cx="2571750"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Alexei Khokhlov in Soft and Fragile Matter (2000)</a:t>
            </a:r>
          </a:p>
        </p:txBody>
      </p:sp>
      <p:sp>
        <p:nvSpPr>
          <p:cNvPr id="587784" name="TextBox 14">
            <a:extLst>
              <a:ext uri="{FF2B5EF4-FFF2-40B4-BE49-F238E27FC236}">
                <a16:creationId xmlns:a16="http://schemas.microsoft.com/office/drawing/2014/main" id="{8229701A-3972-8549-A07D-811670B00FB0}"/>
              </a:ext>
            </a:extLst>
          </p:cNvPr>
          <p:cNvSpPr txBox="1">
            <a:spLocks noChangeArrowheads="1"/>
          </p:cNvSpPr>
          <p:nvPr/>
        </p:nvSpPr>
        <p:spPr bwMode="auto">
          <a:xfrm>
            <a:off x="6473279" y="5732860"/>
            <a:ext cx="3384260" cy="28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266" dirty="0">
                <a:latin typeface="Times New Roman" panose="02020603050405020304" pitchFamily="18" charset="0"/>
                <a:cs typeface="Times New Roman" panose="02020603050405020304" pitchFamily="18" charset="0"/>
              </a:rPr>
              <a:t>Contour length per monomer is 2 * bond length</a:t>
            </a:r>
          </a:p>
        </p:txBody>
      </p:sp>
      <p:graphicFrame>
        <p:nvGraphicFramePr>
          <p:cNvPr id="587785" name="Object 9">
            <a:extLst>
              <a:ext uri="{FF2B5EF4-FFF2-40B4-BE49-F238E27FC236}">
                <a16:creationId xmlns:a16="http://schemas.microsoft.com/office/drawing/2014/main" id="{03E8C9C3-4BE1-5F49-8726-C8F476D3884D}"/>
              </a:ext>
            </a:extLst>
          </p:cNvPr>
          <p:cNvGraphicFramePr>
            <a:graphicFrameLocks noChangeAspect="1"/>
          </p:cNvGraphicFramePr>
          <p:nvPr/>
        </p:nvGraphicFramePr>
        <p:xfrm>
          <a:off x="2827734" y="4822031"/>
          <a:ext cx="1607344" cy="1071563"/>
        </p:xfrm>
        <a:graphic>
          <a:graphicData uri="http://schemas.openxmlformats.org/presentationml/2006/ole">
            <mc:AlternateContent xmlns:mc="http://schemas.openxmlformats.org/markup-compatibility/2006">
              <mc:Choice xmlns:v="urn:schemas-microsoft-com:vml" Requires="v">
                <p:oleObj name="Equation" r:id="rId5" imgW="647700" imgH="431800" progId="Equation.3">
                  <p:embed/>
                </p:oleObj>
              </mc:Choice>
              <mc:Fallback>
                <p:oleObj name="Equation" r:id="rId5" imgW="647700" imgH="431800" progId="Equation.3">
                  <p:embed/>
                  <p:pic>
                    <p:nvPicPr>
                      <p:cNvPr id="587785" name="Object 9">
                        <a:extLst>
                          <a:ext uri="{FF2B5EF4-FFF2-40B4-BE49-F238E27FC236}">
                            <a16:creationId xmlns:a16="http://schemas.microsoft.com/office/drawing/2014/main" id="{03E8C9C3-4BE1-5F49-8726-C8F476D388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7734" y="4822031"/>
                        <a:ext cx="1607344"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Rectangle 2">
            <a:extLst>
              <a:ext uri="{FF2B5EF4-FFF2-40B4-BE49-F238E27FC236}">
                <a16:creationId xmlns:a16="http://schemas.microsoft.com/office/drawing/2014/main" id="{6392811D-7F52-7F48-BA5E-6A64E3358CF3}"/>
              </a:ext>
            </a:extLst>
          </p:cNvPr>
          <p:cNvSpPr>
            <a:spLocks/>
          </p:cNvSpPr>
          <p:nvPr/>
        </p:nvSpPr>
        <p:spPr bwMode="auto">
          <a:xfrm>
            <a:off x="4672831" y="676572"/>
            <a:ext cx="2782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Short-Range Interactions</a:t>
            </a:r>
          </a:p>
        </p:txBody>
      </p:sp>
      <p:sp>
        <p:nvSpPr>
          <p:cNvPr id="12" name="Rectangle 3">
            <a:extLst>
              <a:ext uri="{FF2B5EF4-FFF2-40B4-BE49-F238E27FC236}">
                <a16:creationId xmlns:a16="http://schemas.microsoft.com/office/drawing/2014/main" id="{C0138091-9371-7041-8534-CA661C68D88A}"/>
              </a:ext>
            </a:extLst>
          </p:cNvPr>
          <p:cNvSpPr>
            <a:spLocks/>
          </p:cNvSpPr>
          <p:nvPr/>
        </p:nvSpPr>
        <p:spPr bwMode="auto">
          <a:xfrm>
            <a:off x="2780819" y="252890"/>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11742338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D7F823-AA1E-CF40-95A1-1FFE5AA28C15}"/>
              </a:ext>
            </a:extLst>
          </p:cNvPr>
          <p:cNvPicPr>
            <a:picLocks noChangeAspect="1"/>
          </p:cNvPicPr>
          <p:nvPr/>
        </p:nvPicPr>
        <p:blipFill>
          <a:blip r:embed="rId2"/>
          <a:stretch>
            <a:fillRect/>
          </a:stretch>
        </p:blipFill>
        <p:spPr>
          <a:xfrm>
            <a:off x="2843872" y="891140"/>
            <a:ext cx="6565900" cy="4089400"/>
          </a:xfrm>
          <a:prstGeom prst="rect">
            <a:avLst/>
          </a:prstGeom>
        </p:spPr>
      </p:pic>
      <p:sp>
        <p:nvSpPr>
          <p:cNvPr id="5" name="TextBox 4">
            <a:extLst>
              <a:ext uri="{FF2B5EF4-FFF2-40B4-BE49-F238E27FC236}">
                <a16:creationId xmlns:a16="http://schemas.microsoft.com/office/drawing/2014/main" id="{3C986FD8-23D4-A345-96BF-6CB9E8E8C556}"/>
              </a:ext>
            </a:extLst>
          </p:cNvPr>
          <p:cNvSpPr txBox="1"/>
          <p:nvPr/>
        </p:nvSpPr>
        <p:spPr>
          <a:xfrm>
            <a:off x="2835667" y="5307117"/>
            <a:ext cx="333910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From Colby/</a:t>
            </a:r>
            <a:r>
              <a:rPr lang="en-US" dirty="0" err="1">
                <a:latin typeface="Times New Roman" panose="02020603050405020304" pitchFamily="18" charset="0"/>
                <a:cs typeface="Times New Roman" panose="02020603050405020304" pitchFamily="18" charset="0"/>
              </a:rPr>
              <a:t>Rubeinstein</a:t>
            </a:r>
            <a:r>
              <a:rPr lang="en-US" dirty="0">
                <a:latin typeface="Times New Roman" panose="02020603050405020304" pitchFamily="18" charset="0"/>
                <a:cs typeface="Times New Roman" panose="02020603050405020304" pitchFamily="18" charset="0"/>
              </a:rPr>
              <a:t> pp. 66</a:t>
            </a:r>
          </a:p>
        </p:txBody>
      </p:sp>
    </p:spTree>
    <p:extLst>
      <p:ext uri="{BB962C8B-B14F-4D97-AF65-F5344CB8AC3E}">
        <p14:creationId xmlns:p14="http://schemas.microsoft.com/office/powerpoint/2010/main" val="73202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734A5F-6C21-BA41-BC2D-A33443DAF476}"/>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838908D3-7823-7146-8CAF-9A6FBC9F722A}" type="slidenum">
              <a:rPr lang="en-US" altLang="en-US" sz="773">
                <a:solidFill>
                  <a:schemeClr val="tx1"/>
                </a:solidFill>
                <a:ea typeface="ＭＳ Ｐゴシック" panose="020B0600070205080204" pitchFamily="34" charset="-128"/>
              </a:rPr>
              <a:pPr eaLnBrk="1" hangingPunct="1"/>
              <a:t>78</a:t>
            </a:fld>
            <a:endParaRPr lang="en-US" altLang="en-US" sz="773">
              <a:solidFill>
                <a:schemeClr val="tx1"/>
              </a:solidFill>
              <a:ea typeface="ＭＳ Ｐゴシック" panose="020B0600070205080204" pitchFamily="34" charset="-128"/>
            </a:endParaRPr>
          </a:p>
        </p:txBody>
      </p:sp>
      <p:pic>
        <p:nvPicPr>
          <p:cNvPr id="590850" name="Picture 1">
            <a:extLst>
              <a:ext uri="{FF2B5EF4-FFF2-40B4-BE49-F238E27FC236}">
                <a16:creationId xmlns:a16="http://schemas.microsoft.com/office/drawing/2014/main" id="{4038208D-C942-2C47-B34D-41B1D45EC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188" y="892969"/>
            <a:ext cx="8313539" cy="5170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C8404F93-E7E6-C642-9BD7-3EBA792BE3B8}"/>
              </a:ext>
            </a:extLst>
          </p:cNvPr>
          <p:cNvSpPr>
            <a:spLocks/>
          </p:cNvSpPr>
          <p:nvPr/>
        </p:nvSpPr>
        <p:spPr bwMode="auto">
          <a:xfrm>
            <a:off x="3622477" y="252889"/>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spTree>
    <p:extLst>
      <p:ext uri="{BB962C8B-B14F-4D97-AF65-F5344CB8AC3E}">
        <p14:creationId xmlns:p14="http://schemas.microsoft.com/office/powerpoint/2010/main" val="31806539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BCDA52-2383-CCBB-B2A7-E48EE5A498CA}"/>
              </a:ext>
            </a:extLst>
          </p:cNvPr>
          <p:cNvSpPr txBox="1"/>
          <p:nvPr/>
        </p:nvSpPr>
        <p:spPr>
          <a:xfrm>
            <a:off x="4446954" y="1766277"/>
            <a:ext cx="3837782" cy="1754326"/>
          </a:xfrm>
          <a:prstGeom prst="rect">
            <a:avLst/>
          </a:prstGeom>
          <a:noFill/>
        </p:spPr>
        <p:txBody>
          <a:bodyPr wrap="none" rtlCol="0">
            <a:spAutoFit/>
          </a:bodyPr>
          <a:lstStyle/>
          <a:p>
            <a:r>
              <a:rPr lang="en-US" dirty="0"/>
              <a:t>Linear absorption</a:t>
            </a:r>
          </a:p>
          <a:p>
            <a:endParaRPr lang="en-US" dirty="0"/>
          </a:p>
          <a:p>
            <a:r>
              <a:rPr lang="en-US" dirty="0" err="1"/>
              <a:t>dI</a:t>
            </a:r>
            <a:r>
              <a:rPr lang="en-US" dirty="0"/>
              <a:t> = -I </a:t>
            </a:r>
            <a:r>
              <a:rPr lang="en-US" dirty="0">
                <a:latin typeface="Symbol" pitchFamily="2" charset="2"/>
              </a:rPr>
              <a:t>a</a:t>
            </a:r>
            <a:r>
              <a:rPr lang="en-US" dirty="0"/>
              <a:t> dx  change is linear in intensity</a:t>
            </a:r>
          </a:p>
          <a:p>
            <a:r>
              <a:rPr lang="en-US" dirty="0"/>
              <a:t>dl/l = - </a:t>
            </a:r>
            <a:r>
              <a:rPr lang="en-US" dirty="0">
                <a:latin typeface="Symbol" pitchFamily="2" charset="2"/>
              </a:rPr>
              <a:t>a</a:t>
            </a:r>
            <a:r>
              <a:rPr lang="en-US" dirty="0"/>
              <a:t> dx integrate</a:t>
            </a:r>
          </a:p>
          <a:p>
            <a:r>
              <a:rPr lang="en-US" dirty="0"/>
              <a:t>ln(I/I</a:t>
            </a:r>
            <a:r>
              <a:rPr lang="en-US" baseline="-25000" dirty="0"/>
              <a:t>0</a:t>
            </a:r>
            <a:r>
              <a:rPr lang="en-US" dirty="0"/>
              <a:t>) = - </a:t>
            </a:r>
            <a:r>
              <a:rPr lang="en-US" dirty="0">
                <a:latin typeface="Symbol" pitchFamily="2" charset="2"/>
              </a:rPr>
              <a:t>a</a:t>
            </a:r>
            <a:r>
              <a:rPr lang="en-US" dirty="0"/>
              <a:t>x or</a:t>
            </a:r>
          </a:p>
          <a:p>
            <a:r>
              <a:rPr lang="en-US" dirty="0"/>
              <a:t>I = I</a:t>
            </a:r>
            <a:r>
              <a:rPr lang="en-US" baseline="-25000" dirty="0"/>
              <a:t>0</a:t>
            </a:r>
            <a:r>
              <a:rPr lang="en-US" dirty="0"/>
              <a:t> exp(-</a:t>
            </a:r>
            <a:r>
              <a:rPr lang="en-US" dirty="0">
                <a:latin typeface="Symbol" pitchFamily="2" charset="2"/>
              </a:rPr>
              <a:t>a</a:t>
            </a:r>
            <a:r>
              <a:rPr lang="en-US" dirty="0"/>
              <a:t>x)</a:t>
            </a:r>
            <a:endParaRPr lang="en-US" baseline="-25000" dirty="0"/>
          </a:p>
        </p:txBody>
      </p:sp>
    </p:spTree>
    <p:extLst>
      <p:ext uri="{BB962C8B-B14F-4D97-AF65-F5344CB8AC3E}">
        <p14:creationId xmlns:p14="http://schemas.microsoft.com/office/powerpoint/2010/main" val="479918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88A5180B-8B4D-8747-8376-02600BE65C77}"/>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634AD904-8911-3B44-B4BA-6645E3B84367}" type="slidenum">
              <a:rPr lang="en-US" altLang="en-US" sz="773">
                <a:solidFill>
                  <a:schemeClr val="tx1"/>
                </a:solidFill>
                <a:ea typeface="ＭＳ Ｐゴシック" panose="020B0600070205080204" pitchFamily="34" charset="-128"/>
              </a:rPr>
              <a:pPr eaLnBrk="1" hangingPunct="1"/>
              <a:t>8</a:t>
            </a:fld>
            <a:endParaRPr lang="en-US" altLang="en-US" sz="773">
              <a:solidFill>
                <a:schemeClr val="tx1"/>
              </a:solidFill>
              <a:ea typeface="ＭＳ Ｐゴシック" panose="020B0600070205080204" pitchFamily="34" charset="-128"/>
            </a:endParaRPr>
          </a:p>
        </p:txBody>
      </p:sp>
      <p:sp>
        <p:nvSpPr>
          <p:cNvPr id="533506" name="Rectangle 1">
            <a:extLst>
              <a:ext uri="{FF2B5EF4-FFF2-40B4-BE49-F238E27FC236}">
                <a16:creationId xmlns:a16="http://schemas.microsoft.com/office/drawing/2014/main" id="{5057D57B-0223-5E4B-9001-7C5C8DBC0FDC}"/>
              </a:ext>
            </a:extLst>
          </p:cNvPr>
          <p:cNvSpPr>
            <a:spLocks/>
          </p:cNvSpPr>
          <p:nvPr/>
        </p:nvSpPr>
        <p:spPr bwMode="auto">
          <a:xfrm>
            <a:off x="5503293" y="375274"/>
            <a:ext cx="102310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ea typeface="ＭＳ Ｐゴシック" panose="020B0600070205080204" pitchFamily="34" charset="-128"/>
              </a:rPr>
              <a:t>Polymers</a:t>
            </a:r>
          </a:p>
        </p:txBody>
      </p:sp>
      <p:pic>
        <p:nvPicPr>
          <p:cNvPr id="533507" name="Picture 9">
            <a:extLst>
              <a:ext uri="{FF2B5EF4-FFF2-40B4-BE49-F238E27FC236}">
                <a16:creationId xmlns:a16="http://schemas.microsoft.com/office/drawing/2014/main" id="{3863F4BF-91AD-2C4F-8BB5-523CD2C10C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347" y="1512403"/>
            <a:ext cx="5541957" cy="355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460D11-AB84-FC44-BC0A-A5C3B8DA087C}"/>
              </a:ext>
            </a:extLst>
          </p:cNvPr>
          <p:cNvSpPr txBox="1"/>
          <p:nvPr/>
        </p:nvSpPr>
        <p:spPr>
          <a:xfrm flipH="1">
            <a:off x="6269736" y="2055968"/>
            <a:ext cx="4409830" cy="2308324"/>
          </a:xfrm>
          <a:prstGeom prst="rect">
            <a:avLst/>
          </a:prstGeom>
          <a:noFill/>
        </p:spPr>
        <p:txBody>
          <a:bodyPr wrap="square" rtlCol="0">
            <a:spAutoFit/>
          </a:bodyPr>
          <a:lstStyle/>
          <a:p>
            <a:r>
              <a:rPr lang="en-US" dirty="0"/>
              <a:t>Fold surface energy ~ 2 e-5 J/cm2</a:t>
            </a:r>
          </a:p>
          <a:p>
            <a:r>
              <a:rPr lang="en-US" dirty="0"/>
              <a:t>Enthalpy of melting ~ 300 J/cm3</a:t>
            </a:r>
          </a:p>
          <a:p>
            <a:r>
              <a:rPr lang="en-US" dirty="0"/>
              <a:t>T</a:t>
            </a:r>
            <a:r>
              <a:rPr lang="en-US" baseline="-25000" dirty="0"/>
              <a:t>∞</a:t>
            </a:r>
            <a:r>
              <a:rPr lang="en-US" dirty="0"/>
              <a:t> ~ 414K (141°C)</a:t>
            </a:r>
          </a:p>
          <a:p>
            <a:r>
              <a:rPr lang="en-US" dirty="0"/>
              <a:t>T ~ 110°C</a:t>
            </a:r>
          </a:p>
          <a:p>
            <a:endParaRPr lang="en-US" dirty="0"/>
          </a:p>
          <a:p>
            <a:r>
              <a:rPr lang="en-US" dirty="0"/>
              <a:t>t = 2</a:t>
            </a:r>
            <a:r>
              <a:rPr lang="en-US" dirty="0">
                <a:latin typeface="Symbol" pitchFamily="2" charset="2"/>
              </a:rPr>
              <a:t>s</a:t>
            </a:r>
            <a:r>
              <a:rPr lang="en-US" dirty="0"/>
              <a:t>T</a:t>
            </a:r>
            <a:r>
              <a:rPr lang="en-US" baseline="-25000" dirty="0"/>
              <a:t>∞</a:t>
            </a:r>
            <a:r>
              <a:rPr lang="en-US" dirty="0"/>
              <a:t>/(</a:t>
            </a:r>
            <a:r>
              <a:rPr lang="en-US" dirty="0" err="1">
                <a:latin typeface="Symbol" pitchFamily="2" charset="2"/>
              </a:rPr>
              <a:t>D</a:t>
            </a:r>
            <a:r>
              <a:rPr lang="en-US" dirty="0" err="1"/>
              <a:t>H</a:t>
            </a:r>
            <a:r>
              <a:rPr lang="en-US" baseline="-25000" dirty="0" err="1"/>
              <a:t>m</a:t>
            </a:r>
            <a:r>
              <a:rPr lang="en-US" dirty="0"/>
              <a:t> (T</a:t>
            </a:r>
            <a:r>
              <a:rPr lang="en-US" baseline="-25000" dirty="0"/>
              <a:t>∞</a:t>
            </a:r>
            <a:r>
              <a:rPr lang="en-US" dirty="0"/>
              <a:t>-T))  (Hoffman-Lauritzen)</a:t>
            </a:r>
          </a:p>
          <a:p>
            <a:r>
              <a:rPr lang="en-US" dirty="0"/>
              <a:t>    ~ 1.78e-6 cm or 17.8 nm thick crystals regardless of N</a:t>
            </a:r>
          </a:p>
        </p:txBody>
      </p:sp>
      <p:pic>
        <p:nvPicPr>
          <p:cNvPr id="4" name="Picture 3">
            <a:extLst>
              <a:ext uri="{FF2B5EF4-FFF2-40B4-BE49-F238E27FC236}">
                <a16:creationId xmlns:a16="http://schemas.microsoft.com/office/drawing/2014/main" id="{D97F4C5B-63F1-D840-B189-BCC6F0965B82}"/>
              </a:ext>
            </a:extLst>
          </p:cNvPr>
          <p:cNvPicPr>
            <a:picLocks noChangeAspect="1"/>
          </p:cNvPicPr>
          <p:nvPr/>
        </p:nvPicPr>
        <p:blipFill>
          <a:blip r:embed="rId4"/>
          <a:stretch>
            <a:fillRect/>
          </a:stretch>
        </p:blipFill>
        <p:spPr>
          <a:xfrm>
            <a:off x="336051" y="25416"/>
            <a:ext cx="4355592" cy="1683400"/>
          </a:xfrm>
          <a:prstGeom prst="rect">
            <a:avLst/>
          </a:prstGeom>
        </p:spPr>
      </p:pic>
      <p:pic>
        <p:nvPicPr>
          <p:cNvPr id="5" name="Picture 4">
            <a:extLst>
              <a:ext uri="{FF2B5EF4-FFF2-40B4-BE49-F238E27FC236}">
                <a16:creationId xmlns:a16="http://schemas.microsoft.com/office/drawing/2014/main" id="{86DB19F0-4F0D-1848-8744-7D47EFC2C011}"/>
              </a:ext>
            </a:extLst>
          </p:cNvPr>
          <p:cNvPicPr>
            <a:picLocks noChangeAspect="1"/>
          </p:cNvPicPr>
          <p:nvPr/>
        </p:nvPicPr>
        <p:blipFill>
          <a:blip r:embed="rId5"/>
          <a:stretch>
            <a:fillRect/>
          </a:stretch>
        </p:blipFill>
        <p:spPr>
          <a:xfrm>
            <a:off x="336051" y="4455768"/>
            <a:ext cx="2812310" cy="1900582"/>
          </a:xfrm>
          <a:prstGeom prst="rect">
            <a:avLst/>
          </a:prstGeom>
        </p:spPr>
      </p:pic>
      <p:pic>
        <p:nvPicPr>
          <p:cNvPr id="6" name="Picture 5">
            <a:extLst>
              <a:ext uri="{FF2B5EF4-FFF2-40B4-BE49-F238E27FC236}">
                <a16:creationId xmlns:a16="http://schemas.microsoft.com/office/drawing/2014/main" id="{E13B0B75-2E8B-894A-9F36-34B25B342091}"/>
              </a:ext>
            </a:extLst>
          </p:cNvPr>
          <p:cNvPicPr>
            <a:picLocks noChangeAspect="1"/>
          </p:cNvPicPr>
          <p:nvPr/>
        </p:nvPicPr>
        <p:blipFill>
          <a:blip r:embed="rId6"/>
          <a:stretch>
            <a:fillRect/>
          </a:stretch>
        </p:blipFill>
        <p:spPr>
          <a:xfrm>
            <a:off x="3273552" y="4546855"/>
            <a:ext cx="5992368" cy="1992057"/>
          </a:xfrm>
          <a:prstGeom prst="rect">
            <a:avLst/>
          </a:prstGeom>
        </p:spPr>
      </p:pic>
      <p:pic>
        <p:nvPicPr>
          <p:cNvPr id="7" name="Picture 6">
            <a:extLst>
              <a:ext uri="{FF2B5EF4-FFF2-40B4-BE49-F238E27FC236}">
                <a16:creationId xmlns:a16="http://schemas.microsoft.com/office/drawing/2014/main" id="{9A0B3FFC-7026-C140-96CC-132E10CA3FC2}"/>
              </a:ext>
            </a:extLst>
          </p:cNvPr>
          <p:cNvPicPr>
            <a:picLocks noChangeAspect="1"/>
          </p:cNvPicPr>
          <p:nvPr/>
        </p:nvPicPr>
        <p:blipFill>
          <a:blip r:embed="rId7"/>
          <a:stretch>
            <a:fillRect/>
          </a:stretch>
        </p:blipFill>
        <p:spPr>
          <a:xfrm>
            <a:off x="5294376" y="39267"/>
            <a:ext cx="4934880" cy="1871685"/>
          </a:xfrm>
          <a:prstGeom prst="rect">
            <a:avLst/>
          </a:prstGeom>
        </p:spPr>
      </p:pic>
    </p:spTree>
    <p:extLst>
      <p:ext uri="{BB962C8B-B14F-4D97-AF65-F5344CB8AC3E}">
        <p14:creationId xmlns:p14="http://schemas.microsoft.com/office/powerpoint/2010/main" val="21655760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F3323DA7-DE68-CE4E-A2A7-30BBE6481838}"/>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5C36C1F4-D608-E143-922E-34E93D235B22}" type="slidenum">
              <a:rPr lang="en-US" altLang="en-US" sz="773">
                <a:solidFill>
                  <a:schemeClr val="tx1"/>
                </a:solidFill>
                <a:ea typeface="ＭＳ Ｐゴシック" panose="020B0600070205080204" pitchFamily="34" charset="-128"/>
              </a:rPr>
              <a:pPr eaLnBrk="1" hangingPunct="1"/>
              <a:t>80</a:t>
            </a:fld>
            <a:endParaRPr lang="en-US" altLang="en-US" sz="773">
              <a:solidFill>
                <a:schemeClr val="tx1"/>
              </a:solidFill>
              <a:ea typeface="ＭＳ Ｐゴシック" panose="020B0600070205080204" pitchFamily="34" charset="-128"/>
            </a:endParaRPr>
          </a:p>
        </p:txBody>
      </p:sp>
      <p:pic>
        <p:nvPicPr>
          <p:cNvPr id="591874" name="Picture 1">
            <a:extLst>
              <a:ext uri="{FF2B5EF4-FFF2-40B4-BE49-F238E27FC236}">
                <a16:creationId xmlns:a16="http://schemas.microsoft.com/office/drawing/2014/main" id="{C869A3B9-2547-244E-BD1F-289CE48CF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7242" y="452117"/>
            <a:ext cx="9081492" cy="620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1875" name="Rectangle 1">
            <a:extLst>
              <a:ext uri="{FF2B5EF4-FFF2-40B4-BE49-F238E27FC236}">
                <a16:creationId xmlns:a16="http://schemas.microsoft.com/office/drawing/2014/main" id="{80A15A7D-48AA-8C44-8576-8443E732F3D8}"/>
              </a:ext>
            </a:extLst>
          </p:cNvPr>
          <p:cNvSpPr>
            <a:spLocks noChangeArrowheads="1"/>
          </p:cNvSpPr>
          <p:nvPr/>
        </p:nvSpPr>
        <p:spPr bwMode="auto">
          <a:xfrm>
            <a:off x="6256734" y="18976"/>
            <a:ext cx="4572000" cy="35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844"/>
              <a:t>http://www.eng.uc.edu/~gbeaucag/Classes/MorphologyofComplexMaterials/Persistence/Persistence.html</a:t>
            </a:r>
          </a:p>
        </p:txBody>
      </p:sp>
      <p:pic>
        <p:nvPicPr>
          <p:cNvPr id="2" name="Picture 1">
            <a:extLst>
              <a:ext uri="{FF2B5EF4-FFF2-40B4-BE49-F238E27FC236}">
                <a16:creationId xmlns:a16="http://schemas.microsoft.com/office/drawing/2014/main" id="{EBF054DC-BFD9-96C8-7B11-5BFACD7C2209}"/>
              </a:ext>
            </a:extLst>
          </p:cNvPr>
          <p:cNvPicPr>
            <a:picLocks noChangeAspect="1"/>
          </p:cNvPicPr>
          <p:nvPr/>
        </p:nvPicPr>
        <p:blipFill>
          <a:blip r:embed="rId3"/>
          <a:stretch>
            <a:fillRect/>
          </a:stretch>
        </p:blipFill>
        <p:spPr>
          <a:xfrm>
            <a:off x="9524166" y="371124"/>
            <a:ext cx="2362200" cy="1282700"/>
          </a:xfrm>
          <a:prstGeom prst="rect">
            <a:avLst/>
          </a:prstGeom>
        </p:spPr>
      </p:pic>
    </p:spTree>
    <p:extLst>
      <p:ext uri="{BB962C8B-B14F-4D97-AF65-F5344CB8AC3E}">
        <p14:creationId xmlns:p14="http://schemas.microsoft.com/office/powerpoint/2010/main" val="24510123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4C8B24-8C07-DD4D-94AF-47D313761E51}"/>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C88C944F-6267-C447-BBD8-D9C26A8F1161}" type="slidenum">
              <a:rPr lang="en-US" altLang="en-US" sz="773">
                <a:solidFill>
                  <a:schemeClr val="tx1"/>
                </a:solidFill>
                <a:ea typeface="ＭＳ Ｐゴシック" panose="020B0600070205080204" pitchFamily="34" charset="-128"/>
              </a:rPr>
              <a:pPr eaLnBrk="1" hangingPunct="1"/>
              <a:t>81</a:t>
            </a:fld>
            <a:endParaRPr lang="en-US" altLang="en-US" sz="773">
              <a:solidFill>
                <a:schemeClr val="tx1"/>
              </a:solidFill>
              <a:ea typeface="ＭＳ Ｐゴシック" panose="020B0600070205080204" pitchFamily="34" charset="-128"/>
            </a:endParaRPr>
          </a:p>
        </p:txBody>
      </p:sp>
      <p:pic>
        <p:nvPicPr>
          <p:cNvPr id="588802" name="Picture 4">
            <a:extLst>
              <a:ext uri="{FF2B5EF4-FFF2-40B4-BE49-F238E27FC236}">
                <a16:creationId xmlns:a16="http://schemas.microsoft.com/office/drawing/2014/main" id="{79698DE9-280E-694A-AEB3-5FF2234FCD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9719" y="0"/>
            <a:ext cx="9072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791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39164B-CDCA-A348-8AE0-8301E7E64643}"/>
              </a:ext>
            </a:extLst>
          </p:cNvPr>
          <p:cNvPicPr>
            <a:picLocks noChangeAspect="1"/>
          </p:cNvPicPr>
          <p:nvPr/>
        </p:nvPicPr>
        <p:blipFill>
          <a:blip r:embed="rId2"/>
          <a:stretch>
            <a:fillRect/>
          </a:stretch>
        </p:blipFill>
        <p:spPr>
          <a:xfrm>
            <a:off x="3528004" y="0"/>
            <a:ext cx="5135991" cy="6858000"/>
          </a:xfrm>
          <a:prstGeom prst="rect">
            <a:avLst/>
          </a:prstGeom>
        </p:spPr>
      </p:pic>
      <p:sp>
        <p:nvSpPr>
          <p:cNvPr id="5" name="TextBox 4">
            <a:extLst>
              <a:ext uri="{FF2B5EF4-FFF2-40B4-BE49-F238E27FC236}">
                <a16:creationId xmlns:a16="http://schemas.microsoft.com/office/drawing/2014/main" id="{4FE1A5C9-DAB3-434C-B959-D49F41247C7E}"/>
              </a:ext>
            </a:extLst>
          </p:cNvPr>
          <p:cNvSpPr txBox="1"/>
          <p:nvPr/>
        </p:nvSpPr>
        <p:spPr>
          <a:xfrm>
            <a:off x="277401" y="1458930"/>
            <a:ext cx="182614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From Strobl p. 57</a:t>
            </a:r>
          </a:p>
        </p:txBody>
      </p:sp>
    </p:spTree>
    <p:extLst>
      <p:ext uri="{BB962C8B-B14F-4D97-AF65-F5344CB8AC3E}">
        <p14:creationId xmlns:p14="http://schemas.microsoft.com/office/powerpoint/2010/main" val="21572072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83BAF9B9-E106-8F41-B414-7A2A1564A568}"/>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5DE580E9-5C98-2047-80BD-527C8A326814}" type="slidenum">
              <a:rPr lang="en-US" altLang="en-US" sz="773">
                <a:solidFill>
                  <a:schemeClr val="tx1"/>
                </a:solidFill>
                <a:ea typeface="ＭＳ Ｐゴシック" panose="020B0600070205080204" pitchFamily="34" charset="-128"/>
              </a:rPr>
              <a:pPr eaLnBrk="1" hangingPunct="1"/>
              <a:t>83</a:t>
            </a:fld>
            <a:endParaRPr lang="en-US" altLang="en-US" sz="773">
              <a:solidFill>
                <a:schemeClr val="tx1"/>
              </a:solidFill>
              <a:ea typeface="ＭＳ Ｐゴシック" panose="020B0600070205080204" pitchFamily="34" charset="-128"/>
            </a:endParaRPr>
          </a:p>
        </p:txBody>
      </p:sp>
      <p:pic>
        <p:nvPicPr>
          <p:cNvPr id="589826" name="Picture 1">
            <a:extLst>
              <a:ext uri="{FF2B5EF4-FFF2-40B4-BE49-F238E27FC236}">
                <a16:creationId xmlns:a16="http://schemas.microsoft.com/office/drawing/2014/main" id="{0928560E-0AEB-F04B-A119-D253624EC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773" y="1812727"/>
            <a:ext cx="5831086" cy="323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9827" name="Rectangle 2">
            <a:extLst>
              <a:ext uri="{FF2B5EF4-FFF2-40B4-BE49-F238E27FC236}">
                <a16:creationId xmlns:a16="http://schemas.microsoft.com/office/drawing/2014/main" id="{73434C7D-90AC-864A-9090-7DB68EF86A61}"/>
              </a:ext>
            </a:extLst>
          </p:cNvPr>
          <p:cNvSpPr>
            <a:spLocks/>
          </p:cNvSpPr>
          <p:nvPr/>
        </p:nvSpPr>
        <p:spPr bwMode="auto">
          <a:xfrm>
            <a:off x="2291954" y="1093556"/>
            <a:ext cx="4301883"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Scattering Observation of the Persistence Length</a:t>
            </a:r>
          </a:p>
        </p:txBody>
      </p:sp>
      <p:sp>
        <p:nvSpPr>
          <p:cNvPr id="589828" name="Rectangle 3">
            <a:extLst>
              <a:ext uri="{FF2B5EF4-FFF2-40B4-BE49-F238E27FC236}">
                <a16:creationId xmlns:a16="http://schemas.microsoft.com/office/drawing/2014/main" id="{E6076A82-166E-8F44-97C5-F80C4610BCCD}"/>
              </a:ext>
            </a:extLst>
          </p:cNvPr>
          <p:cNvSpPr>
            <a:spLocks/>
          </p:cNvSpPr>
          <p:nvPr/>
        </p:nvSpPr>
        <p:spPr bwMode="auto">
          <a:xfrm>
            <a:off x="3063255" y="5442314"/>
            <a:ext cx="6041654"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 power-law decay of -1 slope has only one structural interpretation.</a:t>
            </a:r>
          </a:p>
        </p:txBody>
      </p:sp>
      <p:sp>
        <p:nvSpPr>
          <p:cNvPr id="589829" name="Rectangle 4">
            <a:extLst>
              <a:ext uri="{FF2B5EF4-FFF2-40B4-BE49-F238E27FC236}">
                <a16:creationId xmlns:a16="http://schemas.microsoft.com/office/drawing/2014/main" id="{7C6B4465-647D-9C42-AA4E-C47B44C63BA6}"/>
              </a:ext>
            </a:extLst>
          </p:cNvPr>
          <p:cNvSpPr>
            <a:spLocks/>
          </p:cNvSpPr>
          <p:nvPr/>
        </p:nvSpPr>
        <p:spPr bwMode="auto">
          <a:xfrm>
            <a:off x="3622477" y="252889"/>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pic>
        <p:nvPicPr>
          <p:cNvPr id="589830" name="Picture 1">
            <a:extLst>
              <a:ext uri="{FF2B5EF4-FFF2-40B4-BE49-F238E27FC236}">
                <a16:creationId xmlns:a16="http://schemas.microsoft.com/office/drawing/2014/main" id="{81ECCE96-8224-6E40-A40A-E855E59426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24812" y="2035969"/>
            <a:ext cx="1777008"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831" name="Picture 2">
            <a:extLst>
              <a:ext uri="{FF2B5EF4-FFF2-40B4-BE49-F238E27FC236}">
                <a16:creationId xmlns:a16="http://schemas.microsoft.com/office/drawing/2014/main" id="{64792E5C-CC61-E44F-88D7-FA90F8184D0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31969" y="2732485"/>
            <a:ext cx="1317129" cy="5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832" name="Picture 3">
            <a:extLst>
              <a:ext uri="{FF2B5EF4-FFF2-40B4-BE49-F238E27FC236}">
                <a16:creationId xmlns:a16="http://schemas.microsoft.com/office/drawing/2014/main" id="{E4759813-0A2E-B643-9325-CF9585E2558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06828" y="3268266"/>
            <a:ext cx="3330773"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833" name="TextBox 4">
            <a:extLst>
              <a:ext uri="{FF2B5EF4-FFF2-40B4-BE49-F238E27FC236}">
                <a16:creationId xmlns:a16="http://schemas.microsoft.com/office/drawing/2014/main" id="{CE613CFB-FBDA-674E-8970-72A4AAF37F68}"/>
              </a:ext>
            </a:extLst>
          </p:cNvPr>
          <p:cNvSpPr txBox="1">
            <a:spLocks noChangeArrowheads="1"/>
          </p:cNvSpPr>
          <p:nvPr/>
        </p:nvSpPr>
        <p:spPr bwMode="auto">
          <a:xfrm>
            <a:off x="10221516" y="3429000"/>
            <a:ext cx="300082"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l-GR" altLang="en-US" sz="1687"/>
              <a:t>θ</a:t>
            </a:r>
            <a:endParaRPr lang="en-US" altLang="en-US" sz="1687"/>
          </a:p>
        </p:txBody>
      </p:sp>
      <p:pic>
        <p:nvPicPr>
          <p:cNvPr id="589834" name="Picture 6">
            <a:extLst>
              <a:ext uri="{FF2B5EF4-FFF2-40B4-BE49-F238E27FC236}">
                <a16:creationId xmlns:a16="http://schemas.microsoft.com/office/drawing/2014/main" id="{57659EB9-1AE1-634B-9CD3-8B73A6FC19C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39312" y="2732485"/>
            <a:ext cx="642938" cy="543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77153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a:extLst>
              <a:ext uri="{FF2B5EF4-FFF2-40B4-BE49-F238E27FC236}">
                <a16:creationId xmlns:a16="http://schemas.microsoft.com/office/drawing/2014/main" id="{83BAF9B9-E106-8F41-B414-7A2A1564A568}"/>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5DE580E9-5C98-2047-80BD-527C8A326814}" type="slidenum">
              <a:rPr lang="en-US" altLang="en-US" sz="773">
                <a:solidFill>
                  <a:schemeClr val="tx1"/>
                </a:solidFill>
                <a:ea typeface="ＭＳ Ｐゴシック" panose="020B0600070205080204" pitchFamily="34" charset="-128"/>
              </a:rPr>
              <a:pPr eaLnBrk="1" hangingPunct="1"/>
              <a:t>84</a:t>
            </a:fld>
            <a:endParaRPr lang="en-US" altLang="en-US" sz="773">
              <a:solidFill>
                <a:schemeClr val="tx1"/>
              </a:solidFill>
              <a:ea typeface="ＭＳ Ｐゴシック" panose="020B0600070205080204" pitchFamily="34" charset="-128"/>
            </a:endParaRPr>
          </a:p>
        </p:txBody>
      </p:sp>
      <p:pic>
        <p:nvPicPr>
          <p:cNvPr id="589826" name="Picture 1">
            <a:extLst>
              <a:ext uri="{FF2B5EF4-FFF2-40B4-BE49-F238E27FC236}">
                <a16:creationId xmlns:a16="http://schemas.microsoft.com/office/drawing/2014/main" id="{0928560E-0AEB-F04B-A119-D253624EC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773" y="1812727"/>
            <a:ext cx="5831086" cy="323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9827" name="Rectangle 2">
            <a:extLst>
              <a:ext uri="{FF2B5EF4-FFF2-40B4-BE49-F238E27FC236}">
                <a16:creationId xmlns:a16="http://schemas.microsoft.com/office/drawing/2014/main" id="{73434C7D-90AC-864A-9090-7DB68EF86A61}"/>
              </a:ext>
            </a:extLst>
          </p:cNvPr>
          <p:cNvSpPr>
            <a:spLocks/>
          </p:cNvSpPr>
          <p:nvPr/>
        </p:nvSpPr>
        <p:spPr bwMode="auto">
          <a:xfrm>
            <a:off x="2377553" y="804978"/>
            <a:ext cx="4301883"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Scattering Observation of the Persistence Length</a:t>
            </a:r>
          </a:p>
        </p:txBody>
      </p:sp>
      <p:sp>
        <p:nvSpPr>
          <p:cNvPr id="589828" name="Rectangle 3">
            <a:extLst>
              <a:ext uri="{FF2B5EF4-FFF2-40B4-BE49-F238E27FC236}">
                <a16:creationId xmlns:a16="http://schemas.microsoft.com/office/drawing/2014/main" id="{E6076A82-166E-8F44-97C5-F80C4610BCCD}"/>
              </a:ext>
            </a:extLst>
          </p:cNvPr>
          <p:cNvSpPr>
            <a:spLocks/>
          </p:cNvSpPr>
          <p:nvPr/>
        </p:nvSpPr>
        <p:spPr bwMode="auto">
          <a:xfrm>
            <a:off x="5892489" y="6428972"/>
            <a:ext cx="6041654"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A power-law decay of -1 slope has only one structural interpretation.</a:t>
            </a:r>
          </a:p>
        </p:txBody>
      </p:sp>
      <p:sp>
        <p:nvSpPr>
          <p:cNvPr id="589829" name="Rectangle 4">
            <a:extLst>
              <a:ext uri="{FF2B5EF4-FFF2-40B4-BE49-F238E27FC236}">
                <a16:creationId xmlns:a16="http://schemas.microsoft.com/office/drawing/2014/main" id="{7C6B4465-647D-9C42-AA4E-C47B44C63BA6}"/>
              </a:ext>
            </a:extLst>
          </p:cNvPr>
          <p:cNvSpPr>
            <a:spLocks/>
          </p:cNvSpPr>
          <p:nvPr/>
        </p:nvSpPr>
        <p:spPr bwMode="auto">
          <a:xfrm>
            <a:off x="3622477" y="252889"/>
            <a:ext cx="611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b="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The Primary Structure for Synthetic Polymers</a:t>
            </a:r>
          </a:p>
        </p:txBody>
      </p:sp>
      <p:pic>
        <p:nvPicPr>
          <p:cNvPr id="589830" name="Picture 1">
            <a:extLst>
              <a:ext uri="{FF2B5EF4-FFF2-40B4-BE49-F238E27FC236}">
                <a16:creationId xmlns:a16="http://schemas.microsoft.com/office/drawing/2014/main" id="{81ECCE96-8224-6E40-A40A-E855E59426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84988" y="1810684"/>
            <a:ext cx="1777008"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831" name="Picture 2">
            <a:extLst>
              <a:ext uri="{FF2B5EF4-FFF2-40B4-BE49-F238E27FC236}">
                <a16:creationId xmlns:a16="http://schemas.microsoft.com/office/drawing/2014/main" id="{64792E5C-CC61-E44F-88D7-FA90F8184D0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92145" y="2507200"/>
            <a:ext cx="1317129" cy="58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9832" name="Picture 3">
            <a:extLst>
              <a:ext uri="{FF2B5EF4-FFF2-40B4-BE49-F238E27FC236}">
                <a16:creationId xmlns:a16="http://schemas.microsoft.com/office/drawing/2014/main" id="{E4759813-0A2E-B643-9325-CF9585E2558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67004" y="3042981"/>
            <a:ext cx="3330773" cy="892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9833" name="TextBox 4">
            <a:extLst>
              <a:ext uri="{FF2B5EF4-FFF2-40B4-BE49-F238E27FC236}">
                <a16:creationId xmlns:a16="http://schemas.microsoft.com/office/drawing/2014/main" id="{CE613CFB-FBDA-674E-8970-72A4AAF37F68}"/>
              </a:ext>
            </a:extLst>
          </p:cNvPr>
          <p:cNvSpPr txBox="1">
            <a:spLocks noChangeArrowheads="1"/>
          </p:cNvSpPr>
          <p:nvPr/>
        </p:nvSpPr>
        <p:spPr bwMode="auto">
          <a:xfrm>
            <a:off x="11281692" y="3429000"/>
            <a:ext cx="300082"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l-GR" altLang="en-US" sz="1687"/>
              <a:t>θ</a:t>
            </a:r>
            <a:endParaRPr lang="en-US" altLang="en-US" sz="1687"/>
          </a:p>
        </p:txBody>
      </p:sp>
      <p:pic>
        <p:nvPicPr>
          <p:cNvPr id="589834" name="Picture 6">
            <a:extLst>
              <a:ext uri="{FF2B5EF4-FFF2-40B4-BE49-F238E27FC236}">
                <a16:creationId xmlns:a16="http://schemas.microsoft.com/office/drawing/2014/main" id="{57659EB9-1AE1-634B-9CD3-8B73A6FC19C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99488" y="2732485"/>
            <a:ext cx="642938" cy="543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621F9F52-163F-174E-A676-2503406D7888}"/>
              </a:ext>
            </a:extLst>
          </p:cNvPr>
          <p:cNvPicPr>
            <a:picLocks noChangeAspect="1"/>
          </p:cNvPicPr>
          <p:nvPr/>
        </p:nvPicPr>
        <p:blipFill>
          <a:blip r:embed="rId7"/>
          <a:stretch>
            <a:fillRect/>
          </a:stretch>
        </p:blipFill>
        <p:spPr>
          <a:xfrm>
            <a:off x="1985555" y="1051349"/>
            <a:ext cx="6146800" cy="5346700"/>
          </a:xfrm>
          <a:prstGeom prst="rect">
            <a:avLst/>
          </a:prstGeom>
        </p:spPr>
      </p:pic>
    </p:spTree>
    <p:extLst>
      <p:ext uri="{BB962C8B-B14F-4D97-AF65-F5344CB8AC3E}">
        <p14:creationId xmlns:p14="http://schemas.microsoft.com/office/powerpoint/2010/main" val="9795819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Text Box 2">
            <a:extLst>
              <a:ext uri="{FF2B5EF4-FFF2-40B4-BE49-F238E27FC236}">
                <a16:creationId xmlns:a16="http://schemas.microsoft.com/office/drawing/2014/main" id="{AC07B894-2A92-0246-AAF8-1D835A64876A}"/>
              </a:ext>
            </a:extLst>
          </p:cNvPr>
          <p:cNvSpPr txBox="1">
            <a:spLocks noChangeArrowheads="1"/>
          </p:cNvSpPr>
          <p:nvPr/>
        </p:nvSpPr>
        <p:spPr bwMode="auto">
          <a:xfrm>
            <a:off x="6031044" y="152922"/>
            <a:ext cx="205816" cy="65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81" tIns="50940" rIns="101881" bIns="50940">
            <a:spAutoFit/>
          </a:bodyPr>
          <a:lstStyle>
            <a:lvl1pPr defTabSz="1449388">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defTabSz="1449388">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defTabSz="1449388">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defTabSz="1449388">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defTabSz="1449388">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defTabSz="1449388"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defTabSz="1449388"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defTabSz="1449388"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defTabSz="1449388"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3586" b="1">
              <a:solidFill>
                <a:srgbClr val="FF3300"/>
              </a:solidFill>
            </a:endParaRPr>
          </a:p>
        </p:txBody>
      </p:sp>
      <p:sp>
        <p:nvSpPr>
          <p:cNvPr id="593922" name="Text Box 3">
            <a:extLst>
              <a:ext uri="{FF2B5EF4-FFF2-40B4-BE49-F238E27FC236}">
                <a16:creationId xmlns:a16="http://schemas.microsoft.com/office/drawing/2014/main" id="{701B2C4A-4A1D-334F-86FA-3B082D0DB9AC}"/>
              </a:ext>
            </a:extLst>
          </p:cNvPr>
          <p:cNvSpPr txBox="1">
            <a:spLocks noChangeArrowheads="1"/>
          </p:cNvSpPr>
          <p:nvPr/>
        </p:nvSpPr>
        <p:spPr bwMode="auto">
          <a:xfrm>
            <a:off x="1828726" y="4955977"/>
            <a:ext cx="8472041" cy="95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Clr>
                <a:schemeClr val="accent1"/>
              </a:buClr>
              <a:buSzTx/>
              <a:buFontTx/>
              <a:buNone/>
            </a:pPr>
            <a:r>
              <a:rPr lang="en-US" altLang="en-US" sz="2812">
                <a:solidFill>
                  <a:schemeClr val="accent2"/>
                </a:solidFill>
                <a:latin typeface="Times New Roman" panose="02020603050405020304" pitchFamily="18" charset="0"/>
                <a:cs typeface="Times New Roman" panose="02020603050405020304" pitchFamily="18" charset="0"/>
              </a:rPr>
              <a:t>Helmholtz (100+ years ago) proposed that surface charge is balanced by a layer of oppositely charged ions.</a:t>
            </a:r>
          </a:p>
        </p:txBody>
      </p:sp>
      <p:sp>
        <p:nvSpPr>
          <p:cNvPr id="593923" name="Text Box 4">
            <a:extLst>
              <a:ext uri="{FF2B5EF4-FFF2-40B4-BE49-F238E27FC236}">
                <a16:creationId xmlns:a16="http://schemas.microsoft.com/office/drawing/2014/main" id="{9522F5C9-DC32-1740-B215-188B28BCE709}"/>
              </a:ext>
            </a:extLst>
          </p:cNvPr>
          <p:cNvSpPr txBox="1">
            <a:spLocks noChangeArrowheads="1"/>
          </p:cNvSpPr>
          <p:nvPr/>
        </p:nvSpPr>
        <p:spPr bwMode="auto">
          <a:xfrm>
            <a:off x="3899297" y="3759398"/>
            <a:ext cx="2652117" cy="3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969" b="1">
                <a:solidFill>
                  <a:schemeClr val="accent2"/>
                </a:solidFill>
                <a:latin typeface="Times New Roman" panose="02020603050405020304" pitchFamily="18" charset="0"/>
                <a:cs typeface="Times New Roman" panose="02020603050405020304" pitchFamily="18" charset="0"/>
              </a:rPr>
              <a:t>COUNTER IONS</a:t>
            </a:r>
            <a:endParaRPr lang="en-US" altLang="en-US" sz="2812" b="1">
              <a:solidFill>
                <a:schemeClr val="accent2"/>
              </a:solidFill>
              <a:latin typeface="Times New Roman" panose="02020603050405020304" pitchFamily="18" charset="0"/>
              <a:cs typeface="Times New Roman" panose="02020603050405020304" pitchFamily="18" charset="0"/>
            </a:endParaRPr>
          </a:p>
        </p:txBody>
      </p:sp>
      <p:grpSp>
        <p:nvGrpSpPr>
          <p:cNvPr id="593924" name="Group 5">
            <a:extLst>
              <a:ext uri="{FF2B5EF4-FFF2-40B4-BE49-F238E27FC236}">
                <a16:creationId xmlns:a16="http://schemas.microsoft.com/office/drawing/2014/main" id="{FC09BAAA-0089-7D4F-94B6-6AC6518A09C2}"/>
              </a:ext>
            </a:extLst>
          </p:cNvPr>
          <p:cNvGrpSpPr>
            <a:grpSpLocks/>
          </p:cNvGrpSpPr>
          <p:nvPr/>
        </p:nvGrpSpPr>
        <p:grpSpPr bwMode="auto">
          <a:xfrm>
            <a:off x="3271987" y="1399729"/>
            <a:ext cx="838275" cy="2286000"/>
            <a:chOff x="816" y="1680"/>
            <a:chExt cx="528" cy="1440"/>
          </a:xfrm>
        </p:grpSpPr>
        <p:grpSp>
          <p:nvGrpSpPr>
            <p:cNvPr id="594044" name="Group 6">
              <a:extLst>
                <a:ext uri="{FF2B5EF4-FFF2-40B4-BE49-F238E27FC236}">
                  <a16:creationId xmlns:a16="http://schemas.microsoft.com/office/drawing/2014/main" id="{AF34176A-D20E-334A-86C2-6F3CF00E7CB0}"/>
                </a:ext>
              </a:extLst>
            </p:cNvPr>
            <p:cNvGrpSpPr>
              <a:grpSpLocks/>
            </p:cNvGrpSpPr>
            <p:nvPr/>
          </p:nvGrpSpPr>
          <p:grpSpPr bwMode="auto">
            <a:xfrm>
              <a:off x="816" y="1680"/>
              <a:ext cx="528" cy="528"/>
              <a:chOff x="1584" y="1680"/>
              <a:chExt cx="528" cy="528"/>
            </a:xfrm>
          </p:grpSpPr>
          <p:sp>
            <p:nvSpPr>
              <p:cNvPr id="594055" name="Oval 7">
                <a:extLst>
                  <a:ext uri="{FF2B5EF4-FFF2-40B4-BE49-F238E27FC236}">
                    <a16:creationId xmlns:a16="http://schemas.microsoft.com/office/drawing/2014/main" id="{5C0C3661-4371-604F-85EA-BAAE5D9D685E}"/>
                  </a:ext>
                </a:extLst>
              </p:cNvPr>
              <p:cNvSpPr>
                <a:spLocks noChangeArrowheads="1"/>
              </p:cNvSpPr>
              <p:nvPr/>
            </p:nvSpPr>
            <p:spPr bwMode="auto">
              <a:xfrm>
                <a:off x="1728" y="1824"/>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4056" name="Oval 8">
                <a:extLst>
                  <a:ext uri="{FF2B5EF4-FFF2-40B4-BE49-F238E27FC236}">
                    <a16:creationId xmlns:a16="http://schemas.microsoft.com/office/drawing/2014/main" id="{A57110C1-5CBF-B844-915C-5FB23E5E315F}"/>
                  </a:ext>
                </a:extLst>
              </p:cNvPr>
              <p:cNvSpPr>
                <a:spLocks noChangeArrowheads="1"/>
              </p:cNvSpPr>
              <p:nvPr/>
            </p:nvSpPr>
            <p:spPr bwMode="auto">
              <a:xfrm>
                <a:off x="163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57" name="Oval 9">
                <a:extLst>
                  <a:ext uri="{FF2B5EF4-FFF2-40B4-BE49-F238E27FC236}">
                    <a16:creationId xmlns:a16="http://schemas.microsoft.com/office/drawing/2014/main" id="{BAFB8A9A-2EEB-AA43-B926-D952B30FE949}"/>
                  </a:ext>
                </a:extLst>
              </p:cNvPr>
              <p:cNvSpPr>
                <a:spLocks noChangeArrowheads="1"/>
              </p:cNvSpPr>
              <p:nvPr/>
            </p:nvSpPr>
            <p:spPr bwMode="auto">
              <a:xfrm>
                <a:off x="1584"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58" name="Oval 10">
                <a:extLst>
                  <a:ext uri="{FF2B5EF4-FFF2-40B4-BE49-F238E27FC236}">
                    <a16:creationId xmlns:a16="http://schemas.microsoft.com/office/drawing/2014/main" id="{4A0AA4AA-3FC0-7549-957C-3A69B8361118}"/>
                  </a:ext>
                </a:extLst>
              </p:cNvPr>
              <p:cNvSpPr>
                <a:spLocks noChangeArrowheads="1"/>
              </p:cNvSpPr>
              <p:nvPr/>
            </p:nvSpPr>
            <p:spPr bwMode="auto">
              <a:xfrm>
                <a:off x="1632"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59" name="Oval 11">
                <a:extLst>
                  <a:ext uri="{FF2B5EF4-FFF2-40B4-BE49-F238E27FC236}">
                    <a16:creationId xmlns:a16="http://schemas.microsoft.com/office/drawing/2014/main" id="{99927D77-11A1-6942-BB6B-BBE445A83816}"/>
                  </a:ext>
                </a:extLst>
              </p:cNvPr>
              <p:cNvSpPr>
                <a:spLocks noChangeArrowheads="1"/>
              </p:cNvSpPr>
              <p:nvPr/>
            </p:nvSpPr>
            <p:spPr bwMode="auto">
              <a:xfrm>
                <a:off x="1776" y="206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60" name="Oval 12">
                <a:extLst>
                  <a:ext uri="{FF2B5EF4-FFF2-40B4-BE49-F238E27FC236}">
                    <a16:creationId xmlns:a16="http://schemas.microsoft.com/office/drawing/2014/main" id="{3E539BA8-7845-5943-8A40-DB1D42F8DF76}"/>
                  </a:ext>
                </a:extLst>
              </p:cNvPr>
              <p:cNvSpPr>
                <a:spLocks noChangeArrowheads="1"/>
              </p:cNvSpPr>
              <p:nvPr/>
            </p:nvSpPr>
            <p:spPr bwMode="auto">
              <a:xfrm>
                <a:off x="192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61" name="Oval 13">
                <a:extLst>
                  <a:ext uri="{FF2B5EF4-FFF2-40B4-BE49-F238E27FC236}">
                    <a16:creationId xmlns:a16="http://schemas.microsoft.com/office/drawing/2014/main" id="{07D9562A-0A49-B641-894F-8A5F27C04690}"/>
                  </a:ext>
                </a:extLst>
              </p:cNvPr>
              <p:cNvSpPr>
                <a:spLocks noChangeArrowheads="1"/>
              </p:cNvSpPr>
              <p:nvPr/>
            </p:nvSpPr>
            <p:spPr bwMode="auto">
              <a:xfrm>
                <a:off x="196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62" name="Oval 14">
                <a:extLst>
                  <a:ext uri="{FF2B5EF4-FFF2-40B4-BE49-F238E27FC236}">
                    <a16:creationId xmlns:a16="http://schemas.microsoft.com/office/drawing/2014/main" id="{B0180C55-C09A-1747-8E85-74364DA05AFB}"/>
                  </a:ext>
                </a:extLst>
              </p:cNvPr>
              <p:cNvSpPr>
                <a:spLocks noChangeArrowheads="1"/>
              </p:cNvSpPr>
              <p:nvPr/>
            </p:nvSpPr>
            <p:spPr bwMode="auto">
              <a:xfrm>
                <a:off x="1920"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63" name="Oval 15">
                <a:extLst>
                  <a:ext uri="{FF2B5EF4-FFF2-40B4-BE49-F238E27FC236}">
                    <a16:creationId xmlns:a16="http://schemas.microsoft.com/office/drawing/2014/main" id="{90A878E8-D442-6F49-B182-1497C90E5094}"/>
                  </a:ext>
                </a:extLst>
              </p:cNvPr>
              <p:cNvSpPr>
                <a:spLocks noChangeArrowheads="1"/>
              </p:cNvSpPr>
              <p:nvPr/>
            </p:nvSpPr>
            <p:spPr bwMode="auto">
              <a:xfrm>
                <a:off x="1776" y="168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nvGrpSpPr>
            <p:cNvPr id="594045" name="Group 16">
              <a:extLst>
                <a:ext uri="{FF2B5EF4-FFF2-40B4-BE49-F238E27FC236}">
                  <a16:creationId xmlns:a16="http://schemas.microsoft.com/office/drawing/2014/main" id="{92C737D6-B901-B94B-B8B7-D0D99AE679DE}"/>
                </a:ext>
              </a:extLst>
            </p:cNvPr>
            <p:cNvGrpSpPr>
              <a:grpSpLocks/>
            </p:cNvGrpSpPr>
            <p:nvPr/>
          </p:nvGrpSpPr>
          <p:grpSpPr bwMode="auto">
            <a:xfrm>
              <a:off x="816" y="2592"/>
              <a:ext cx="528" cy="528"/>
              <a:chOff x="1584" y="1680"/>
              <a:chExt cx="528" cy="528"/>
            </a:xfrm>
          </p:grpSpPr>
          <p:sp>
            <p:nvSpPr>
              <p:cNvPr id="594046" name="Oval 17">
                <a:extLst>
                  <a:ext uri="{FF2B5EF4-FFF2-40B4-BE49-F238E27FC236}">
                    <a16:creationId xmlns:a16="http://schemas.microsoft.com/office/drawing/2014/main" id="{5A03D700-3B09-5041-903A-AC95CD44452A}"/>
                  </a:ext>
                </a:extLst>
              </p:cNvPr>
              <p:cNvSpPr>
                <a:spLocks noChangeArrowheads="1"/>
              </p:cNvSpPr>
              <p:nvPr/>
            </p:nvSpPr>
            <p:spPr bwMode="auto">
              <a:xfrm>
                <a:off x="1728" y="1824"/>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4047" name="Oval 18">
                <a:extLst>
                  <a:ext uri="{FF2B5EF4-FFF2-40B4-BE49-F238E27FC236}">
                    <a16:creationId xmlns:a16="http://schemas.microsoft.com/office/drawing/2014/main" id="{F9E41321-9122-8349-9887-907EFB465180}"/>
                  </a:ext>
                </a:extLst>
              </p:cNvPr>
              <p:cNvSpPr>
                <a:spLocks noChangeArrowheads="1"/>
              </p:cNvSpPr>
              <p:nvPr/>
            </p:nvSpPr>
            <p:spPr bwMode="auto">
              <a:xfrm>
                <a:off x="163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48" name="Oval 19">
                <a:extLst>
                  <a:ext uri="{FF2B5EF4-FFF2-40B4-BE49-F238E27FC236}">
                    <a16:creationId xmlns:a16="http://schemas.microsoft.com/office/drawing/2014/main" id="{B13130D5-58B2-654B-BEDA-A7F180F42445}"/>
                  </a:ext>
                </a:extLst>
              </p:cNvPr>
              <p:cNvSpPr>
                <a:spLocks noChangeArrowheads="1"/>
              </p:cNvSpPr>
              <p:nvPr/>
            </p:nvSpPr>
            <p:spPr bwMode="auto">
              <a:xfrm>
                <a:off x="1584"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49" name="Oval 20">
                <a:extLst>
                  <a:ext uri="{FF2B5EF4-FFF2-40B4-BE49-F238E27FC236}">
                    <a16:creationId xmlns:a16="http://schemas.microsoft.com/office/drawing/2014/main" id="{19322006-8F94-764C-B7AA-B6C31B18ED05}"/>
                  </a:ext>
                </a:extLst>
              </p:cNvPr>
              <p:cNvSpPr>
                <a:spLocks noChangeArrowheads="1"/>
              </p:cNvSpPr>
              <p:nvPr/>
            </p:nvSpPr>
            <p:spPr bwMode="auto">
              <a:xfrm>
                <a:off x="1632"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50" name="Oval 21">
                <a:extLst>
                  <a:ext uri="{FF2B5EF4-FFF2-40B4-BE49-F238E27FC236}">
                    <a16:creationId xmlns:a16="http://schemas.microsoft.com/office/drawing/2014/main" id="{EE2E49FD-4D16-EE4A-AD8C-D135CD48FBEB}"/>
                  </a:ext>
                </a:extLst>
              </p:cNvPr>
              <p:cNvSpPr>
                <a:spLocks noChangeArrowheads="1"/>
              </p:cNvSpPr>
              <p:nvPr/>
            </p:nvSpPr>
            <p:spPr bwMode="auto">
              <a:xfrm>
                <a:off x="1776" y="206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51" name="Oval 22">
                <a:extLst>
                  <a:ext uri="{FF2B5EF4-FFF2-40B4-BE49-F238E27FC236}">
                    <a16:creationId xmlns:a16="http://schemas.microsoft.com/office/drawing/2014/main" id="{6727FBFF-48F7-6647-89EF-6D2F95A06C31}"/>
                  </a:ext>
                </a:extLst>
              </p:cNvPr>
              <p:cNvSpPr>
                <a:spLocks noChangeArrowheads="1"/>
              </p:cNvSpPr>
              <p:nvPr/>
            </p:nvSpPr>
            <p:spPr bwMode="auto">
              <a:xfrm>
                <a:off x="192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52" name="Oval 23">
                <a:extLst>
                  <a:ext uri="{FF2B5EF4-FFF2-40B4-BE49-F238E27FC236}">
                    <a16:creationId xmlns:a16="http://schemas.microsoft.com/office/drawing/2014/main" id="{BDC586CD-064A-AD49-B5D2-9BF60295C595}"/>
                  </a:ext>
                </a:extLst>
              </p:cNvPr>
              <p:cNvSpPr>
                <a:spLocks noChangeArrowheads="1"/>
              </p:cNvSpPr>
              <p:nvPr/>
            </p:nvSpPr>
            <p:spPr bwMode="auto">
              <a:xfrm>
                <a:off x="196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53" name="Oval 24">
                <a:extLst>
                  <a:ext uri="{FF2B5EF4-FFF2-40B4-BE49-F238E27FC236}">
                    <a16:creationId xmlns:a16="http://schemas.microsoft.com/office/drawing/2014/main" id="{31C10C2D-B2D9-3846-8CCC-87FD2AAF4F24}"/>
                  </a:ext>
                </a:extLst>
              </p:cNvPr>
              <p:cNvSpPr>
                <a:spLocks noChangeArrowheads="1"/>
              </p:cNvSpPr>
              <p:nvPr/>
            </p:nvSpPr>
            <p:spPr bwMode="auto">
              <a:xfrm>
                <a:off x="1920"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54" name="Oval 25">
                <a:extLst>
                  <a:ext uri="{FF2B5EF4-FFF2-40B4-BE49-F238E27FC236}">
                    <a16:creationId xmlns:a16="http://schemas.microsoft.com/office/drawing/2014/main" id="{D127D578-C89B-3640-BB6E-47C021150AEC}"/>
                  </a:ext>
                </a:extLst>
              </p:cNvPr>
              <p:cNvSpPr>
                <a:spLocks noChangeArrowheads="1"/>
              </p:cNvSpPr>
              <p:nvPr/>
            </p:nvSpPr>
            <p:spPr bwMode="auto">
              <a:xfrm>
                <a:off x="1776" y="168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grpSp>
        <p:nvGrpSpPr>
          <p:cNvPr id="593925" name="Group 26">
            <a:extLst>
              <a:ext uri="{FF2B5EF4-FFF2-40B4-BE49-F238E27FC236}">
                <a16:creationId xmlns:a16="http://schemas.microsoft.com/office/drawing/2014/main" id="{F08FC119-0093-1F4C-B2E8-CF333DE8E84A}"/>
              </a:ext>
            </a:extLst>
          </p:cNvPr>
          <p:cNvGrpSpPr>
            <a:grpSpLocks/>
          </p:cNvGrpSpPr>
          <p:nvPr/>
        </p:nvGrpSpPr>
        <p:grpSpPr bwMode="auto">
          <a:xfrm>
            <a:off x="2794248" y="857250"/>
            <a:ext cx="228824" cy="3124275"/>
            <a:chOff x="288" y="528"/>
            <a:chExt cx="144" cy="3360"/>
          </a:xfrm>
        </p:grpSpPr>
        <p:sp>
          <p:nvSpPr>
            <p:cNvPr id="86043" name="Rectangle 27">
              <a:extLst>
                <a:ext uri="{FF2B5EF4-FFF2-40B4-BE49-F238E27FC236}">
                  <a16:creationId xmlns:a16="http://schemas.microsoft.com/office/drawing/2014/main" id="{BF16886A-E3A1-424F-A503-6E1AE3A1A408}"/>
                </a:ext>
              </a:extLst>
            </p:cNvPr>
            <p:cNvSpPr>
              <a:spLocks noChangeArrowheads="1"/>
            </p:cNvSpPr>
            <p:nvPr/>
          </p:nvSpPr>
          <p:spPr bwMode="auto">
            <a:xfrm>
              <a:off x="288" y="528"/>
              <a:ext cx="144" cy="3360"/>
            </a:xfrm>
            <a:prstGeom prst="rect">
              <a:avLst/>
            </a:prstGeom>
            <a:gradFill rotWithShape="0">
              <a:gsLst>
                <a:gs pos="0">
                  <a:schemeClr val="bg1"/>
                </a:gs>
                <a:gs pos="100000">
                  <a:schemeClr val="bg1">
                    <a:gamma/>
                    <a:shade val="46275"/>
                    <a:invGamma/>
                  </a:schemeClr>
                </a:gs>
              </a:gsLst>
              <a:lin ang="0" scaled="1"/>
            </a:gradFill>
            <a:ln w="9525">
              <a:noFill/>
              <a:miter lim="800000"/>
              <a:headEnd/>
              <a:tailEnd/>
            </a:ln>
            <a:effectLst/>
          </p:spPr>
          <p:txBody>
            <a:bodyPr wrap="none" anchor="ctr"/>
            <a:lstStyle/>
            <a:p>
              <a:pPr algn="ctr" eaLnBrk="1" hangingPunct="1">
                <a:defRPr/>
              </a:pPr>
              <a:endParaRPr lang="en-US" sz="1266">
                <a:latin typeface="Gill Sans" charset="0"/>
                <a:ea typeface="Heiti SC Light" charset="0"/>
                <a:sym typeface="Gill Sans" charset="0"/>
              </a:endParaRPr>
            </a:p>
          </p:txBody>
        </p:sp>
        <p:sp>
          <p:nvSpPr>
            <p:cNvPr id="594043" name="Line 28">
              <a:extLst>
                <a:ext uri="{FF2B5EF4-FFF2-40B4-BE49-F238E27FC236}">
                  <a16:creationId xmlns:a16="http://schemas.microsoft.com/office/drawing/2014/main" id="{37A51E3B-4065-8843-B560-A94F3ADDBCFC}"/>
                </a:ext>
              </a:extLst>
            </p:cNvPr>
            <p:cNvSpPr>
              <a:spLocks noChangeShapeType="1"/>
            </p:cNvSpPr>
            <p:nvPr/>
          </p:nvSpPr>
          <p:spPr bwMode="auto">
            <a:xfrm>
              <a:off x="432" y="528"/>
              <a:ext cx="0" cy="336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66"/>
            </a:p>
          </p:txBody>
        </p:sp>
      </p:grpSp>
      <p:sp>
        <p:nvSpPr>
          <p:cNvPr id="593926" name="Oval 29">
            <a:extLst>
              <a:ext uri="{FF2B5EF4-FFF2-40B4-BE49-F238E27FC236}">
                <a16:creationId xmlns:a16="http://schemas.microsoft.com/office/drawing/2014/main" id="{853353D1-74A0-3549-A408-BEEADE4E3372}"/>
              </a:ext>
            </a:extLst>
          </p:cNvPr>
          <p:cNvSpPr>
            <a:spLocks noChangeArrowheads="1"/>
          </p:cNvSpPr>
          <p:nvPr/>
        </p:nvSpPr>
        <p:spPr bwMode="auto">
          <a:xfrm>
            <a:off x="3023072" y="2000250"/>
            <a:ext cx="227707" cy="22882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27" name="Oval 30">
            <a:extLst>
              <a:ext uri="{FF2B5EF4-FFF2-40B4-BE49-F238E27FC236}">
                <a16:creationId xmlns:a16="http://schemas.microsoft.com/office/drawing/2014/main" id="{70AF4679-D459-8F45-9F28-852089C19A87}"/>
              </a:ext>
            </a:extLst>
          </p:cNvPr>
          <p:cNvSpPr>
            <a:spLocks noChangeArrowheads="1"/>
          </p:cNvSpPr>
          <p:nvPr/>
        </p:nvSpPr>
        <p:spPr bwMode="auto">
          <a:xfrm>
            <a:off x="3017490" y="1542603"/>
            <a:ext cx="228824" cy="22882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28" name="Oval 31">
            <a:extLst>
              <a:ext uri="{FF2B5EF4-FFF2-40B4-BE49-F238E27FC236}">
                <a16:creationId xmlns:a16="http://schemas.microsoft.com/office/drawing/2014/main" id="{03629292-F60C-6040-BFEF-9173AE979901}"/>
              </a:ext>
            </a:extLst>
          </p:cNvPr>
          <p:cNvSpPr>
            <a:spLocks noChangeArrowheads="1"/>
          </p:cNvSpPr>
          <p:nvPr/>
        </p:nvSpPr>
        <p:spPr bwMode="auto">
          <a:xfrm>
            <a:off x="3023072" y="1314897"/>
            <a:ext cx="227707" cy="227707"/>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29" name="Oval 32">
            <a:extLst>
              <a:ext uri="{FF2B5EF4-FFF2-40B4-BE49-F238E27FC236}">
                <a16:creationId xmlns:a16="http://schemas.microsoft.com/office/drawing/2014/main" id="{E55053B4-EA06-1448-A85A-580646E86669}"/>
              </a:ext>
            </a:extLst>
          </p:cNvPr>
          <p:cNvSpPr>
            <a:spLocks noChangeArrowheads="1"/>
          </p:cNvSpPr>
          <p:nvPr/>
        </p:nvSpPr>
        <p:spPr bwMode="auto">
          <a:xfrm>
            <a:off x="3023072" y="1086074"/>
            <a:ext cx="227707" cy="2288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30" name="Oval 33">
            <a:extLst>
              <a:ext uri="{FF2B5EF4-FFF2-40B4-BE49-F238E27FC236}">
                <a16:creationId xmlns:a16="http://schemas.microsoft.com/office/drawing/2014/main" id="{4F17654C-7165-D24C-811F-91689AFFB3C6}"/>
              </a:ext>
            </a:extLst>
          </p:cNvPr>
          <p:cNvSpPr>
            <a:spLocks noChangeArrowheads="1"/>
          </p:cNvSpPr>
          <p:nvPr/>
        </p:nvSpPr>
        <p:spPr bwMode="auto">
          <a:xfrm>
            <a:off x="3023072" y="857250"/>
            <a:ext cx="227707" cy="22882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31" name="Oval 34">
            <a:extLst>
              <a:ext uri="{FF2B5EF4-FFF2-40B4-BE49-F238E27FC236}">
                <a16:creationId xmlns:a16="http://schemas.microsoft.com/office/drawing/2014/main" id="{AF123A6A-B2E4-C044-BBCC-9F5F752ECCA8}"/>
              </a:ext>
            </a:extLst>
          </p:cNvPr>
          <p:cNvSpPr>
            <a:spLocks noChangeArrowheads="1"/>
          </p:cNvSpPr>
          <p:nvPr/>
        </p:nvSpPr>
        <p:spPr bwMode="auto">
          <a:xfrm>
            <a:off x="3023072" y="2229074"/>
            <a:ext cx="227707" cy="2288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32" name="Oval 35">
            <a:extLst>
              <a:ext uri="{FF2B5EF4-FFF2-40B4-BE49-F238E27FC236}">
                <a16:creationId xmlns:a16="http://schemas.microsoft.com/office/drawing/2014/main" id="{8736F07C-C1A3-2A4F-8D93-537CC6365532}"/>
              </a:ext>
            </a:extLst>
          </p:cNvPr>
          <p:cNvSpPr>
            <a:spLocks noChangeArrowheads="1"/>
          </p:cNvSpPr>
          <p:nvPr/>
        </p:nvSpPr>
        <p:spPr bwMode="auto">
          <a:xfrm>
            <a:off x="3023072" y="3372074"/>
            <a:ext cx="227707" cy="2288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33" name="Oval 36">
            <a:extLst>
              <a:ext uri="{FF2B5EF4-FFF2-40B4-BE49-F238E27FC236}">
                <a16:creationId xmlns:a16="http://schemas.microsoft.com/office/drawing/2014/main" id="{50DC57D5-B196-6F4E-97F5-C38E25C4EEFA}"/>
              </a:ext>
            </a:extLst>
          </p:cNvPr>
          <p:cNvSpPr>
            <a:spLocks noChangeArrowheads="1"/>
          </p:cNvSpPr>
          <p:nvPr/>
        </p:nvSpPr>
        <p:spPr bwMode="auto">
          <a:xfrm>
            <a:off x="3024187" y="3143250"/>
            <a:ext cx="228824" cy="22882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34" name="Oval 37">
            <a:extLst>
              <a:ext uri="{FF2B5EF4-FFF2-40B4-BE49-F238E27FC236}">
                <a16:creationId xmlns:a16="http://schemas.microsoft.com/office/drawing/2014/main" id="{00EF61D5-7F46-3F41-A97D-B3634B2EBD41}"/>
              </a:ext>
            </a:extLst>
          </p:cNvPr>
          <p:cNvSpPr>
            <a:spLocks noChangeArrowheads="1"/>
          </p:cNvSpPr>
          <p:nvPr/>
        </p:nvSpPr>
        <p:spPr bwMode="auto">
          <a:xfrm>
            <a:off x="3023072" y="2914427"/>
            <a:ext cx="227707" cy="2288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35" name="Oval 38">
            <a:extLst>
              <a:ext uri="{FF2B5EF4-FFF2-40B4-BE49-F238E27FC236}">
                <a16:creationId xmlns:a16="http://schemas.microsoft.com/office/drawing/2014/main" id="{82247BF3-B81A-3347-B569-60D05E22577D}"/>
              </a:ext>
            </a:extLst>
          </p:cNvPr>
          <p:cNvSpPr>
            <a:spLocks noChangeArrowheads="1"/>
          </p:cNvSpPr>
          <p:nvPr/>
        </p:nvSpPr>
        <p:spPr bwMode="auto">
          <a:xfrm>
            <a:off x="3023072" y="2685603"/>
            <a:ext cx="227707" cy="22882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36" name="Oval 39">
            <a:extLst>
              <a:ext uri="{FF2B5EF4-FFF2-40B4-BE49-F238E27FC236}">
                <a16:creationId xmlns:a16="http://schemas.microsoft.com/office/drawing/2014/main" id="{5CF8EB77-15F3-A04D-A036-3BDD5CA7F84B}"/>
              </a:ext>
            </a:extLst>
          </p:cNvPr>
          <p:cNvSpPr>
            <a:spLocks noChangeArrowheads="1"/>
          </p:cNvSpPr>
          <p:nvPr/>
        </p:nvSpPr>
        <p:spPr bwMode="auto">
          <a:xfrm>
            <a:off x="3023072" y="2457897"/>
            <a:ext cx="227707" cy="227707"/>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37" name="Oval 40">
            <a:extLst>
              <a:ext uri="{FF2B5EF4-FFF2-40B4-BE49-F238E27FC236}">
                <a16:creationId xmlns:a16="http://schemas.microsoft.com/office/drawing/2014/main" id="{DAB71A82-AB90-1D48-B731-844AD0A6BD40}"/>
              </a:ext>
            </a:extLst>
          </p:cNvPr>
          <p:cNvSpPr>
            <a:spLocks noChangeArrowheads="1"/>
          </p:cNvSpPr>
          <p:nvPr/>
        </p:nvSpPr>
        <p:spPr bwMode="auto">
          <a:xfrm>
            <a:off x="3023072" y="3600897"/>
            <a:ext cx="227707" cy="227707"/>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nvGrpSpPr>
          <p:cNvPr id="593938" name="Group 41">
            <a:extLst>
              <a:ext uri="{FF2B5EF4-FFF2-40B4-BE49-F238E27FC236}">
                <a16:creationId xmlns:a16="http://schemas.microsoft.com/office/drawing/2014/main" id="{DFA31E18-2C01-B74A-8765-93EAA4A69889}"/>
              </a:ext>
            </a:extLst>
          </p:cNvPr>
          <p:cNvGrpSpPr>
            <a:grpSpLocks/>
          </p:cNvGrpSpPr>
          <p:nvPr/>
        </p:nvGrpSpPr>
        <p:grpSpPr bwMode="auto">
          <a:xfrm>
            <a:off x="4830217" y="2067223"/>
            <a:ext cx="838275" cy="838275"/>
            <a:chOff x="1584" y="1680"/>
            <a:chExt cx="528" cy="528"/>
          </a:xfrm>
        </p:grpSpPr>
        <p:sp>
          <p:nvSpPr>
            <p:cNvPr id="594033" name="Oval 42">
              <a:extLst>
                <a:ext uri="{FF2B5EF4-FFF2-40B4-BE49-F238E27FC236}">
                  <a16:creationId xmlns:a16="http://schemas.microsoft.com/office/drawing/2014/main" id="{E4071D35-E32D-F641-88FC-34BB8086F0FC}"/>
                </a:ext>
              </a:extLst>
            </p:cNvPr>
            <p:cNvSpPr>
              <a:spLocks noChangeArrowheads="1"/>
            </p:cNvSpPr>
            <p:nvPr/>
          </p:nvSpPr>
          <p:spPr bwMode="auto">
            <a:xfrm>
              <a:off x="1728" y="1824"/>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4034" name="Oval 43">
              <a:extLst>
                <a:ext uri="{FF2B5EF4-FFF2-40B4-BE49-F238E27FC236}">
                  <a16:creationId xmlns:a16="http://schemas.microsoft.com/office/drawing/2014/main" id="{2C2E2D53-8652-5143-B844-1F199777E77D}"/>
                </a:ext>
              </a:extLst>
            </p:cNvPr>
            <p:cNvSpPr>
              <a:spLocks noChangeArrowheads="1"/>
            </p:cNvSpPr>
            <p:nvPr/>
          </p:nvSpPr>
          <p:spPr bwMode="auto">
            <a:xfrm>
              <a:off x="163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35" name="Oval 44">
              <a:extLst>
                <a:ext uri="{FF2B5EF4-FFF2-40B4-BE49-F238E27FC236}">
                  <a16:creationId xmlns:a16="http://schemas.microsoft.com/office/drawing/2014/main" id="{83A972B3-4260-4D48-BCE4-4215D83872AB}"/>
                </a:ext>
              </a:extLst>
            </p:cNvPr>
            <p:cNvSpPr>
              <a:spLocks noChangeArrowheads="1"/>
            </p:cNvSpPr>
            <p:nvPr/>
          </p:nvSpPr>
          <p:spPr bwMode="auto">
            <a:xfrm>
              <a:off x="1584"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36" name="Oval 45">
              <a:extLst>
                <a:ext uri="{FF2B5EF4-FFF2-40B4-BE49-F238E27FC236}">
                  <a16:creationId xmlns:a16="http://schemas.microsoft.com/office/drawing/2014/main" id="{47054838-18E5-8A40-A83C-BFEBD38240C3}"/>
                </a:ext>
              </a:extLst>
            </p:cNvPr>
            <p:cNvSpPr>
              <a:spLocks noChangeArrowheads="1"/>
            </p:cNvSpPr>
            <p:nvPr/>
          </p:nvSpPr>
          <p:spPr bwMode="auto">
            <a:xfrm>
              <a:off x="1632"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37" name="Oval 46">
              <a:extLst>
                <a:ext uri="{FF2B5EF4-FFF2-40B4-BE49-F238E27FC236}">
                  <a16:creationId xmlns:a16="http://schemas.microsoft.com/office/drawing/2014/main" id="{EDF66758-1BE5-8D4E-A4DE-F84D0A781A70}"/>
                </a:ext>
              </a:extLst>
            </p:cNvPr>
            <p:cNvSpPr>
              <a:spLocks noChangeArrowheads="1"/>
            </p:cNvSpPr>
            <p:nvPr/>
          </p:nvSpPr>
          <p:spPr bwMode="auto">
            <a:xfrm>
              <a:off x="1776" y="206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38" name="Oval 47">
              <a:extLst>
                <a:ext uri="{FF2B5EF4-FFF2-40B4-BE49-F238E27FC236}">
                  <a16:creationId xmlns:a16="http://schemas.microsoft.com/office/drawing/2014/main" id="{EE2B555B-B91F-B04C-99F3-69B5C5E1F89F}"/>
                </a:ext>
              </a:extLst>
            </p:cNvPr>
            <p:cNvSpPr>
              <a:spLocks noChangeArrowheads="1"/>
            </p:cNvSpPr>
            <p:nvPr/>
          </p:nvSpPr>
          <p:spPr bwMode="auto">
            <a:xfrm>
              <a:off x="192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39" name="Oval 48">
              <a:extLst>
                <a:ext uri="{FF2B5EF4-FFF2-40B4-BE49-F238E27FC236}">
                  <a16:creationId xmlns:a16="http://schemas.microsoft.com/office/drawing/2014/main" id="{F65A5DAF-C47E-FB4B-8C1E-E4814476D1B4}"/>
                </a:ext>
              </a:extLst>
            </p:cNvPr>
            <p:cNvSpPr>
              <a:spLocks noChangeArrowheads="1"/>
            </p:cNvSpPr>
            <p:nvPr/>
          </p:nvSpPr>
          <p:spPr bwMode="auto">
            <a:xfrm>
              <a:off x="196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40" name="Oval 49">
              <a:extLst>
                <a:ext uri="{FF2B5EF4-FFF2-40B4-BE49-F238E27FC236}">
                  <a16:creationId xmlns:a16="http://schemas.microsoft.com/office/drawing/2014/main" id="{1D3743A6-A6B5-B748-BFE1-12E48AB8E8D6}"/>
                </a:ext>
              </a:extLst>
            </p:cNvPr>
            <p:cNvSpPr>
              <a:spLocks noChangeArrowheads="1"/>
            </p:cNvSpPr>
            <p:nvPr/>
          </p:nvSpPr>
          <p:spPr bwMode="auto">
            <a:xfrm>
              <a:off x="1920"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41" name="Oval 50">
              <a:extLst>
                <a:ext uri="{FF2B5EF4-FFF2-40B4-BE49-F238E27FC236}">
                  <a16:creationId xmlns:a16="http://schemas.microsoft.com/office/drawing/2014/main" id="{3388A0EC-8C2D-8A4F-A204-DA13E45C3E6A}"/>
                </a:ext>
              </a:extLst>
            </p:cNvPr>
            <p:cNvSpPr>
              <a:spLocks noChangeArrowheads="1"/>
            </p:cNvSpPr>
            <p:nvPr/>
          </p:nvSpPr>
          <p:spPr bwMode="auto">
            <a:xfrm>
              <a:off x="1776" y="168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sp>
        <p:nvSpPr>
          <p:cNvPr id="593939" name="Oval 51">
            <a:extLst>
              <a:ext uri="{FF2B5EF4-FFF2-40B4-BE49-F238E27FC236}">
                <a16:creationId xmlns:a16="http://schemas.microsoft.com/office/drawing/2014/main" id="{2DDF6520-9738-994E-B831-0F9B539BA74C}"/>
              </a:ext>
            </a:extLst>
          </p:cNvPr>
          <p:cNvSpPr>
            <a:spLocks noChangeArrowheads="1"/>
          </p:cNvSpPr>
          <p:nvPr/>
        </p:nvSpPr>
        <p:spPr bwMode="auto">
          <a:xfrm>
            <a:off x="3023072" y="1771427"/>
            <a:ext cx="227707" cy="2288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40" name="Line 52">
            <a:extLst>
              <a:ext uri="{FF2B5EF4-FFF2-40B4-BE49-F238E27FC236}">
                <a16:creationId xmlns:a16="http://schemas.microsoft.com/office/drawing/2014/main" id="{987F9B17-0374-9746-91C6-5EAE243F3C32}"/>
              </a:ext>
            </a:extLst>
          </p:cNvPr>
          <p:cNvSpPr>
            <a:spLocks noChangeShapeType="1"/>
          </p:cNvSpPr>
          <p:nvPr/>
        </p:nvSpPr>
        <p:spPr bwMode="auto">
          <a:xfrm>
            <a:off x="3692798" y="932036"/>
            <a:ext cx="0" cy="3048372"/>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wrap="none" lIns="91439" tIns="45719" rIns="91439" bIns="45719" anchor="ctr"/>
          <a:lstStyle/>
          <a:p>
            <a:endParaRPr lang="en-US" sz="1266"/>
          </a:p>
        </p:txBody>
      </p:sp>
      <p:grpSp>
        <p:nvGrpSpPr>
          <p:cNvPr id="593941" name="Group 53">
            <a:extLst>
              <a:ext uri="{FF2B5EF4-FFF2-40B4-BE49-F238E27FC236}">
                <a16:creationId xmlns:a16="http://schemas.microsoft.com/office/drawing/2014/main" id="{BE7B051E-7857-7442-898E-C7A865986C6C}"/>
              </a:ext>
            </a:extLst>
          </p:cNvPr>
          <p:cNvGrpSpPr>
            <a:grpSpLocks/>
          </p:cNvGrpSpPr>
          <p:nvPr/>
        </p:nvGrpSpPr>
        <p:grpSpPr bwMode="auto">
          <a:xfrm>
            <a:off x="6096000" y="533549"/>
            <a:ext cx="3657824" cy="3508251"/>
            <a:chOff x="3024" y="1534"/>
            <a:chExt cx="2304" cy="2210"/>
          </a:xfrm>
        </p:grpSpPr>
        <p:sp>
          <p:nvSpPr>
            <p:cNvPr id="593969" name="Oval 54">
              <a:extLst>
                <a:ext uri="{FF2B5EF4-FFF2-40B4-BE49-F238E27FC236}">
                  <a16:creationId xmlns:a16="http://schemas.microsoft.com/office/drawing/2014/main" id="{7D3A4511-C996-1741-9EAE-2B05ECEA7F60}"/>
                </a:ext>
              </a:extLst>
            </p:cNvPr>
            <p:cNvSpPr>
              <a:spLocks noChangeArrowheads="1"/>
            </p:cNvSpPr>
            <p:nvPr/>
          </p:nvSpPr>
          <p:spPr bwMode="auto">
            <a:xfrm>
              <a:off x="3792" y="1728"/>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3970" name="Oval 55">
              <a:extLst>
                <a:ext uri="{FF2B5EF4-FFF2-40B4-BE49-F238E27FC236}">
                  <a16:creationId xmlns:a16="http://schemas.microsoft.com/office/drawing/2014/main" id="{D2E9AECE-6285-374F-BF2C-5DEA569B3A95}"/>
                </a:ext>
              </a:extLst>
            </p:cNvPr>
            <p:cNvSpPr>
              <a:spLocks noChangeArrowheads="1"/>
            </p:cNvSpPr>
            <p:nvPr/>
          </p:nvSpPr>
          <p:spPr bwMode="auto">
            <a:xfrm>
              <a:off x="3696" y="163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71" name="Oval 56">
              <a:extLst>
                <a:ext uri="{FF2B5EF4-FFF2-40B4-BE49-F238E27FC236}">
                  <a16:creationId xmlns:a16="http://schemas.microsoft.com/office/drawing/2014/main" id="{F27B5878-3C30-9D43-AD2F-34A348745CBF}"/>
                </a:ext>
              </a:extLst>
            </p:cNvPr>
            <p:cNvSpPr>
              <a:spLocks noChangeArrowheads="1"/>
            </p:cNvSpPr>
            <p:nvPr/>
          </p:nvSpPr>
          <p:spPr bwMode="auto">
            <a:xfrm>
              <a:off x="3648" y="177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72" name="Oval 57">
              <a:extLst>
                <a:ext uri="{FF2B5EF4-FFF2-40B4-BE49-F238E27FC236}">
                  <a16:creationId xmlns:a16="http://schemas.microsoft.com/office/drawing/2014/main" id="{FE333242-607A-8F48-A817-90144B7709C5}"/>
                </a:ext>
              </a:extLst>
            </p:cNvPr>
            <p:cNvSpPr>
              <a:spLocks noChangeArrowheads="1"/>
            </p:cNvSpPr>
            <p:nvPr/>
          </p:nvSpPr>
          <p:spPr bwMode="auto">
            <a:xfrm>
              <a:off x="3696" y="192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73" name="Oval 58">
              <a:extLst>
                <a:ext uri="{FF2B5EF4-FFF2-40B4-BE49-F238E27FC236}">
                  <a16:creationId xmlns:a16="http://schemas.microsoft.com/office/drawing/2014/main" id="{B95BA23E-2A33-4C48-BB98-0FE8B046BD74}"/>
                </a:ext>
              </a:extLst>
            </p:cNvPr>
            <p:cNvSpPr>
              <a:spLocks noChangeArrowheads="1"/>
            </p:cNvSpPr>
            <p:nvPr/>
          </p:nvSpPr>
          <p:spPr bwMode="auto">
            <a:xfrm>
              <a:off x="3840" y="19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74" name="Oval 59">
              <a:extLst>
                <a:ext uri="{FF2B5EF4-FFF2-40B4-BE49-F238E27FC236}">
                  <a16:creationId xmlns:a16="http://schemas.microsoft.com/office/drawing/2014/main" id="{776595FC-6F85-6F4F-8DF5-76F3575D5357}"/>
                </a:ext>
              </a:extLst>
            </p:cNvPr>
            <p:cNvSpPr>
              <a:spLocks noChangeArrowheads="1"/>
            </p:cNvSpPr>
            <p:nvPr/>
          </p:nvSpPr>
          <p:spPr bwMode="auto">
            <a:xfrm>
              <a:off x="3984" y="192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75" name="Oval 60">
              <a:extLst>
                <a:ext uri="{FF2B5EF4-FFF2-40B4-BE49-F238E27FC236}">
                  <a16:creationId xmlns:a16="http://schemas.microsoft.com/office/drawing/2014/main" id="{4A541E4B-C40F-EE4B-849E-41B02374276A}"/>
                </a:ext>
              </a:extLst>
            </p:cNvPr>
            <p:cNvSpPr>
              <a:spLocks noChangeArrowheads="1"/>
            </p:cNvSpPr>
            <p:nvPr/>
          </p:nvSpPr>
          <p:spPr bwMode="auto">
            <a:xfrm>
              <a:off x="4032" y="177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76" name="Oval 61">
              <a:extLst>
                <a:ext uri="{FF2B5EF4-FFF2-40B4-BE49-F238E27FC236}">
                  <a16:creationId xmlns:a16="http://schemas.microsoft.com/office/drawing/2014/main" id="{A824C8E1-81C9-9F4D-B3E1-87DBE2E56D87}"/>
                </a:ext>
              </a:extLst>
            </p:cNvPr>
            <p:cNvSpPr>
              <a:spLocks noChangeArrowheads="1"/>
            </p:cNvSpPr>
            <p:nvPr/>
          </p:nvSpPr>
          <p:spPr bwMode="auto">
            <a:xfrm>
              <a:off x="3984" y="163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77" name="Oval 62">
              <a:extLst>
                <a:ext uri="{FF2B5EF4-FFF2-40B4-BE49-F238E27FC236}">
                  <a16:creationId xmlns:a16="http://schemas.microsoft.com/office/drawing/2014/main" id="{F107B571-A006-574D-A495-4515FF6B33EF}"/>
                </a:ext>
              </a:extLst>
            </p:cNvPr>
            <p:cNvSpPr>
              <a:spLocks noChangeArrowheads="1"/>
            </p:cNvSpPr>
            <p:nvPr/>
          </p:nvSpPr>
          <p:spPr bwMode="auto">
            <a:xfrm>
              <a:off x="3840" y="158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78" name="Oval 63">
              <a:extLst>
                <a:ext uri="{FF2B5EF4-FFF2-40B4-BE49-F238E27FC236}">
                  <a16:creationId xmlns:a16="http://schemas.microsoft.com/office/drawing/2014/main" id="{B1E2202A-DC18-A34A-A359-947714516776}"/>
                </a:ext>
              </a:extLst>
            </p:cNvPr>
            <p:cNvSpPr>
              <a:spLocks noChangeArrowheads="1"/>
            </p:cNvSpPr>
            <p:nvPr/>
          </p:nvSpPr>
          <p:spPr bwMode="auto">
            <a:xfrm>
              <a:off x="4848" y="3216"/>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3979" name="Oval 64">
              <a:extLst>
                <a:ext uri="{FF2B5EF4-FFF2-40B4-BE49-F238E27FC236}">
                  <a16:creationId xmlns:a16="http://schemas.microsoft.com/office/drawing/2014/main" id="{A3DACB1A-E434-A348-9533-547B074F61B7}"/>
                </a:ext>
              </a:extLst>
            </p:cNvPr>
            <p:cNvSpPr>
              <a:spLocks noChangeArrowheads="1"/>
            </p:cNvSpPr>
            <p:nvPr/>
          </p:nvSpPr>
          <p:spPr bwMode="auto">
            <a:xfrm>
              <a:off x="4848" y="355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80" name="Oval 65">
              <a:extLst>
                <a:ext uri="{FF2B5EF4-FFF2-40B4-BE49-F238E27FC236}">
                  <a16:creationId xmlns:a16="http://schemas.microsoft.com/office/drawing/2014/main" id="{33CCCC4D-1BEB-FF44-AD24-47DD12969BB2}"/>
                </a:ext>
              </a:extLst>
            </p:cNvPr>
            <p:cNvSpPr>
              <a:spLocks noChangeArrowheads="1"/>
            </p:cNvSpPr>
            <p:nvPr/>
          </p:nvSpPr>
          <p:spPr bwMode="auto">
            <a:xfrm>
              <a:off x="4992" y="355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81" name="Oval 66">
              <a:extLst>
                <a:ext uri="{FF2B5EF4-FFF2-40B4-BE49-F238E27FC236}">
                  <a16:creationId xmlns:a16="http://schemas.microsoft.com/office/drawing/2014/main" id="{09228B3B-E02B-7F4C-BFA5-59F828497BB5}"/>
                </a:ext>
              </a:extLst>
            </p:cNvPr>
            <p:cNvSpPr>
              <a:spLocks noChangeArrowheads="1"/>
            </p:cNvSpPr>
            <p:nvPr/>
          </p:nvSpPr>
          <p:spPr bwMode="auto">
            <a:xfrm>
              <a:off x="5136" y="345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82" name="Oval 67">
              <a:extLst>
                <a:ext uri="{FF2B5EF4-FFF2-40B4-BE49-F238E27FC236}">
                  <a16:creationId xmlns:a16="http://schemas.microsoft.com/office/drawing/2014/main" id="{160C8858-C30A-1A4E-B4BF-D456C7DB2404}"/>
                </a:ext>
              </a:extLst>
            </p:cNvPr>
            <p:cNvSpPr>
              <a:spLocks noChangeArrowheads="1"/>
            </p:cNvSpPr>
            <p:nvPr/>
          </p:nvSpPr>
          <p:spPr bwMode="auto">
            <a:xfrm>
              <a:off x="5184" y="331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83" name="Oval 68">
              <a:extLst>
                <a:ext uri="{FF2B5EF4-FFF2-40B4-BE49-F238E27FC236}">
                  <a16:creationId xmlns:a16="http://schemas.microsoft.com/office/drawing/2014/main" id="{09DECF4E-225B-614E-8AC7-EA319BC92D88}"/>
                </a:ext>
              </a:extLst>
            </p:cNvPr>
            <p:cNvSpPr>
              <a:spLocks noChangeArrowheads="1"/>
            </p:cNvSpPr>
            <p:nvPr/>
          </p:nvSpPr>
          <p:spPr bwMode="auto">
            <a:xfrm>
              <a:off x="5136" y="31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84" name="Oval 69">
              <a:extLst>
                <a:ext uri="{FF2B5EF4-FFF2-40B4-BE49-F238E27FC236}">
                  <a16:creationId xmlns:a16="http://schemas.microsoft.com/office/drawing/2014/main" id="{D69B5FE3-F13D-1E4C-BB43-055B9ABFE7E1}"/>
                </a:ext>
              </a:extLst>
            </p:cNvPr>
            <p:cNvSpPr>
              <a:spLocks noChangeArrowheads="1"/>
            </p:cNvSpPr>
            <p:nvPr/>
          </p:nvSpPr>
          <p:spPr bwMode="auto">
            <a:xfrm>
              <a:off x="4992" y="30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85" name="Oval 70">
              <a:extLst>
                <a:ext uri="{FF2B5EF4-FFF2-40B4-BE49-F238E27FC236}">
                  <a16:creationId xmlns:a16="http://schemas.microsoft.com/office/drawing/2014/main" id="{85F5D736-6A95-CB41-96DA-5A197B969AF1}"/>
                </a:ext>
              </a:extLst>
            </p:cNvPr>
            <p:cNvSpPr>
              <a:spLocks noChangeArrowheads="1"/>
            </p:cNvSpPr>
            <p:nvPr/>
          </p:nvSpPr>
          <p:spPr bwMode="auto">
            <a:xfrm>
              <a:off x="4848" y="30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86" name="Oval 71">
              <a:extLst>
                <a:ext uri="{FF2B5EF4-FFF2-40B4-BE49-F238E27FC236}">
                  <a16:creationId xmlns:a16="http://schemas.microsoft.com/office/drawing/2014/main" id="{B37D470F-BC08-C84E-8959-C35A22958879}"/>
                </a:ext>
              </a:extLst>
            </p:cNvPr>
            <p:cNvSpPr>
              <a:spLocks noChangeArrowheads="1"/>
            </p:cNvSpPr>
            <p:nvPr/>
          </p:nvSpPr>
          <p:spPr bwMode="auto">
            <a:xfrm>
              <a:off x="4752" y="345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87" name="Oval 72">
              <a:extLst>
                <a:ext uri="{FF2B5EF4-FFF2-40B4-BE49-F238E27FC236}">
                  <a16:creationId xmlns:a16="http://schemas.microsoft.com/office/drawing/2014/main" id="{92BC829A-0C5E-464B-8DC7-D7823BAA89E6}"/>
                </a:ext>
              </a:extLst>
            </p:cNvPr>
            <p:cNvSpPr>
              <a:spLocks noChangeArrowheads="1"/>
            </p:cNvSpPr>
            <p:nvPr/>
          </p:nvSpPr>
          <p:spPr bwMode="auto">
            <a:xfrm>
              <a:off x="4704" y="331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88" name="Oval 73">
              <a:extLst>
                <a:ext uri="{FF2B5EF4-FFF2-40B4-BE49-F238E27FC236}">
                  <a16:creationId xmlns:a16="http://schemas.microsoft.com/office/drawing/2014/main" id="{A4EE18DE-43F6-5B4E-B527-CA6C8D8C8E3E}"/>
                </a:ext>
              </a:extLst>
            </p:cNvPr>
            <p:cNvSpPr>
              <a:spLocks noChangeArrowheads="1"/>
            </p:cNvSpPr>
            <p:nvPr/>
          </p:nvSpPr>
          <p:spPr bwMode="auto">
            <a:xfrm>
              <a:off x="4752" y="31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89" name="Rectangle 74">
              <a:extLst>
                <a:ext uri="{FF2B5EF4-FFF2-40B4-BE49-F238E27FC236}">
                  <a16:creationId xmlns:a16="http://schemas.microsoft.com/office/drawing/2014/main" id="{F8B346FE-0E02-C442-8269-28FA81D72C93}"/>
                </a:ext>
              </a:extLst>
            </p:cNvPr>
            <p:cNvSpPr>
              <a:spLocks noChangeArrowheads="1"/>
            </p:cNvSpPr>
            <p:nvPr/>
          </p:nvSpPr>
          <p:spPr bwMode="auto">
            <a:xfrm>
              <a:off x="3870" y="1534"/>
              <a:ext cx="116"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endParaRPr lang="en-US" altLang="en-US" sz="2391">
                <a:solidFill>
                  <a:srgbClr val="000000"/>
                </a:solidFill>
                <a:latin typeface="Times" pitchFamily="2" charset="0"/>
              </a:endParaRPr>
            </a:p>
          </p:txBody>
        </p:sp>
        <p:sp>
          <p:nvSpPr>
            <p:cNvPr id="593990" name="Oval 75">
              <a:extLst>
                <a:ext uri="{FF2B5EF4-FFF2-40B4-BE49-F238E27FC236}">
                  <a16:creationId xmlns:a16="http://schemas.microsoft.com/office/drawing/2014/main" id="{B7D4238A-5334-C445-A2E4-AB378ACEDC2F}"/>
                </a:ext>
              </a:extLst>
            </p:cNvPr>
            <p:cNvSpPr>
              <a:spLocks noChangeArrowheads="1"/>
            </p:cNvSpPr>
            <p:nvPr/>
          </p:nvSpPr>
          <p:spPr bwMode="auto">
            <a:xfrm>
              <a:off x="4704" y="1920"/>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3991" name="Oval 76">
              <a:extLst>
                <a:ext uri="{FF2B5EF4-FFF2-40B4-BE49-F238E27FC236}">
                  <a16:creationId xmlns:a16="http://schemas.microsoft.com/office/drawing/2014/main" id="{DE2EE4A2-790B-AA4C-9D9B-150779F84946}"/>
                </a:ext>
              </a:extLst>
            </p:cNvPr>
            <p:cNvSpPr>
              <a:spLocks noChangeArrowheads="1"/>
            </p:cNvSpPr>
            <p:nvPr/>
          </p:nvSpPr>
          <p:spPr bwMode="auto">
            <a:xfrm>
              <a:off x="4704" y="225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92" name="Oval 77">
              <a:extLst>
                <a:ext uri="{FF2B5EF4-FFF2-40B4-BE49-F238E27FC236}">
                  <a16:creationId xmlns:a16="http://schemas.microsoft.com/office/drawing/2014/main" id="{B0ABA719-7585-0945-A63A-E1FE4CD1C2DE}"/>
                </a:ext>
              </a:extLst>
            </p:cNvPr>
            <p:cNvSpPr>
              <a:spLocks noChangeArrowheads="1"/>
            </p:cNvSpPr>
            <p:nvPr/>
          </p:nvSpPr>
          <p:spPr bwMode="auto">
            <a:xfrm>
              <a:off x="4848" y="225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93" name="Oval 78">
              <a:extLst>
                <a:ext uri="{FF2B5EF4-FFF2-40B4-BE49-F238E27FC236}">
                  <a16:creationId xmlns:a16="http://schemas.microsoft.com/office/drawing/2014/main" id="{2B87FF00-9475-944F-BF21-239649E8FC29}"/>
                </a:ext>
              </a:extLst>
            </p:cNvPr>
            <p:cNvSpPr>
              <a:spLocks noChangeArrowheads="1"/>
            </p:cNvSpPr>
            <p:nvPr/>
          </p:nvSpPr>
          <p:spPr bwMode="auto">
            <a:xfrm>
              <a:off x="4992" y="216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94" name="Oval 79">
              <a:extLst>
                <a:ext uri="{FF2B5EF4-FFF2-40B4-BE49-F238E27FC236}">
                  <a16:creationId xmlns:a16="http://schemas.microsoft.com/office/drawing/2014/main" id="{2075A34B-C9B0-C844-8395-4280A675F0DB}"/>
                </a:ext>
              </a:extLst>
            </p:cNvPr>
            <p:cNvSpPr>
              <a:spLocks noChangeArrowheads="1"/>
            </p:cNvSpPr>
            <p:nvPr/>
          </p:nvSpPr>
          <p:spPr bwMode="auto">
            <a:xfrm>
              <a:off x="504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95" name="Oval 80">
              <a:extLst>
                <a:ext uri="{FF2B5EF4-FFF2-40B4-BE49-F238E27FC236}">
                  <a16:creationId xmlns:a16="http://schemas.microsoft.com/office/drawing/2014/main" id="{598F6256-A1CE-CD4B-91A7-930E54909159}"/>
                </a:ext>
              </a:extLst>
            </p:cNvPr>
            <p:cNvSpPr>
              <a:spLocks noChangeArrowheads="1"/>
            </p:cNvSpPr>
            <p:nvPr/>
          </p:nvSpPr>
          <p:spPr bwMode="auto">
            <a:xfrm>
              <a:off x="4992"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96" name="Oval 81">
              <a:extLst>
                <a:ext uri="{FF2B5EF4-FFF2-40B4-BE49-F238E27FC236}">
                  <a16:creationId xmlns:a16="http://schemas.microsoft.com/office/drawing/2014/main" id="{34B73FDC-B1E6-1641-935C-61FB4E07DFA0}"/>
                </a:ext>
              </a:extLst>
            </p:cNvPr>
            <p:cNvSpPr>
              <a:spLocks noChangeArrowheads="1"/>
            </p:cNvSpPr>
            <p:nvPr/>
          </p:nvSpPr>
          <p:spPr bwMode="auto">
            <a:xfrm>
              <a:off x="4848" y="177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97" name="Oval 82">
              <a:extLst>
                <a:ext uri="{FF2B5EF4-FFF2-40B4-BE49-F238E27FC236}">
                  <a16:creationId xmlns:a16="http://schemas.microsoft.com/office/drawing/2014/main" id="{84B67755-3994-EB40-A82E-A5394C4A6450}"/>
                </a:ext>
              </a:extLst>
            </p:cNvPr>
            <p:cNvSpPr>
              <a:spLocks noChangeArrowheads="1"/>
            </p:cNvSpPr>
            <p:nvPr/>
          </p:nvSpPr>
          <p:spPr bwMode="auto">
            <a:xfrm>
              <a:off x="4704" y="177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98" name="Oval 83">
              <a:extLst>
                <a:ext uri="{FF2B5EF4-FFF2-40B4-BE49-F238E27FC236}">
                  <a16:creationId xmlns:a16="http://schemas.microsoft.com/office/drawing/2014/main" id="{3F055ACC-5380-F14B-940B-92515E5A6587}"/>
                </a:ext>
              </a:extLst>
            </p:cNvPr>
            <p:cNvSpPr>
              <a:spLocks noChangeArrowheads="1"/>
            </p:cNvSpPr>
            <p:nvPr/>
          </p:nvSpPr>
          <p:spPr bwMode="auto">
            <a:xfrm>
              <a:off x="4608" y="216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99" name="Oval 84">
              <a:extLst>
                <a:ext uri="{FF2B5EF4-FFF2-40B4-BE49-F238E27FC236}">
                  <a16:creationId xmlns:a16="http://schemas.microsoft.com/office/drawing/2014/main" id="{82D1EE8D-8BA5-2D4A-980B-A3AC3B1AB7E1}"/>
                </a:ext>
              </a:extLst>
            </p:cNvPr>
            <p:cNvSpPr>
              <a:spLocks noChangeArrowheads="1"/>
            </p:cNvSpPr>
            <p:nvPr/>
          </p:nvSpPr>
          <p:spPr bwMode="auto">
            <a:xfrm>
              <a:off x="456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00" name="Oval 85">
              <a:extLst>
                <a:ext uri="{FF2B5EF4-FFF2-40B4-BE49-F238E27FC236}">
                  <a16:creationId xmlns:a16="http://schemas.microsoft.com/office/drawing/2014/main" id="{77BF6CBA-FC11-564E-AADB-2306D954413F}"/>
                </a:ext>
              </a:extLst>
            </p:cNvPr>
            <p:cNvSpPr>
              <a:spLocks noChangeArrowheads="1"/>
            </p:cNvSpPr>
            <p:nvPr/>
          </p:nvSpPr>
          <p:spPr bwMode="auto">
            <a:xfrm>
              <a:off x="460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01" name="Oval 86">
              <a:extLst>
                <a:ext uri="{FF2B5EF4-FFF2-40B4-BE49-F238E27FC236}">
                  <a16:creationId xmlns:a16="http://schemas.microsoft.com/office/drawing/2014/main" id="{E9F105C1-75CC-3942-926A-4E438280E3CD}"/>
                </a:ext>
              </a:extLst>
            </p:cNvPr>
            <p:cNvSpPr>
              <a:spLocks noChangeArrowheads="1"/>
            </p:cNvSpPr>
            <p:nvPr/>
          </p:nvSpPr>
          <p:spPr bwMode="auto">
            <a:xfrm>
              <a:off x="3408" y="3264"/>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4002" name="Oval 87">
              <a:extLst>
                <a:ext uri="{FF2B5EF4-FFF2-40B4-BE49-F238E27FC236}">
                  <a16:creationId xmlns:a16="http://schemas.microsoft.com/office/drawing/2014/main" id="{C9563930-DCBB-2743-B439-920C3D919976}"/>
                </a:ext>
              </a:extLst>
            </p:cNvPr>
            <p:cNvSpPr>
              <a:spLocks noChangeArrowheads="1"/>
            </p:cNvSpPr>
            <p:nvPr/>
          </p:nvSpPr>
          <p:spPr bwMode="auto">
            <a:xfrm>
              <a:off x="3408" y="360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03" name="Oval 88">
              <a:extLst>
                <a:ext uri="{FF2B5EF4-FFF2-40B4-BE49-F238E27FC236}">
                  <a16:creationId xmlns:a16="http://schemas.microsoft.com/office/drawing/2014/main" id="{1D3F3E5E-16D3-9F42-9CD5-85243EFED2A6}"/>
                </a:ext>
              </a:extLst>
            </p:cNvPr>
            <p:cNvSpPr>
              <a:spLocks noChangeArrowheads="1"/>
            </p:cNvSpPr>
            <p:nvPr/>
          </p:nvSpPr>
          <p:spPr bwMode="auto">
            <a:xfrm>
              <a:off x="3552" y="360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04" name="Oval 89">
              <a:extLst>
                <a:ext uri="{FF2B5EF4-FFF2-40B4-BE49-F238E27FC236}">
                  <a16:creationId xmlns:a16="http://schemas.microsoft.com/office/drawing/2014/main" id="{A2FDA0A6-5756-C54C-8386-7FADE07B2B06}"/>
                </a:ext>
              </a:extLst>
            </p:cNvPr>
            <p:cNvSpPr>
              <a:spLocks noChangeArrowheads="1"/>
            </p:cNvSpPr>
            <p:nvPr/>
          </p:nvSpPr>
          <p:spPr bwMode="auto">
            <a:xfrm>
              <a:off x="3696" y="350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05" name="Oval 90">
              <a:extLst>
                <a:ext uri="{FF2B5EF4-FFF2-40B4-BE49-F238E27FC236}">
                  <a16:creationId xmlns:a16="http://schemas.microsoft.com/office/drawing/2014/main" id="{B0CC405B-E092-EC4A-AE06-CCBC31E5A9C5}"/>
                </a:ext>
              </a:extLst>
            </p:cNvPr>
            <p:cNvSpPr>
              <a:spLocks noChangeArrowheads="1"/>
            </p:cNvSpPr>
            <p:nvPr/>
          </p:nvSpPr>
          <p:spPr bwMode="auto">
            <a:xfrm>
              <a:off x="3744" y="336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06" name="Oval 91">
              <a:extLst>
                <a:ext uri="{FF2B5EF4-FFF2-40B4-BE49-F238E27FC236}">
                  <a16:creationId xmlns:a16="http://schemas.microsoft.com/office/drawing/2014/main" id="{E6763B0C-BFF1-4E41-B0CD-42C58E0A129F}"/>
                </a:ext>
              </a:extLst>
            </p:cNvPr>
            <p:cNvSpPr>
              <a:spLocks noChangeArrowheads="1"/>
            </p:cNvSpPr>
            <p:nvPr/>
          </p:nvSpPr>
          <p:spPr bwMode="auto">
            <a:xfrm>
              <a:off x="3696" y="32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07" name="Oval 92">
              <a:extLst>
                <a:ext uri="{FF2B5EF4-FFF2-40B4-BE49-F238E27FC236}">
                  <a16:creationId xmlns:a16="http://schemas.microsoft.com/office/drawing/2014/main" id="{58FCE4FF-FD9C-8C47-AC38-6C775AF37F33}"/>
                </a:ext>
              </a:extLst>
            </p:cNvPr>
            <p:cNvSpPr>
              <a:spLocks noChangeArrowheads="1"/>
            </p:cNvSpPr>
            <p:nvPr/>
          </p:nvSpPr>
          <p:spPr bwMode="auto">
            <a:xfrm>
              <a:off x="3552" y="312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08" name="Oval 93">
              <a:extLst>
                <a:ext uri="{FF2B5EF4-FFF2-40B4-BE49-F238E27FC236}">
                  <a16:creationId xmlns:a16="http://schemas.microsoft.com/office/drawing/2014/main" id="{B2DC8DA7-02A3-C142-86BF-6053C770853C}"/>
                </a:ext>
              </a:extLst>
            </p:cNvPr>
            <p:cNvSpPr>
              <a:spLocks noChangeArrowheads="1"/>
            </p:cNvSpPr>
            <p:nvPr/>
          </p:nvSpPr>
          <p:spPr bwMode="auto">
            <a:xfrm>
              <a:off x="3408" y="312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09" name="Oval 94">
              <a:extLst>
                <a:ext uri="{FF2B5EF4-FFF2-40B4-BE49-F238E27FC236}">
                  <a16:creationId xmlns:a16="http://schemas.microsoft.com/office/drawing/2014/main" id="{319EAB0C-1F72-4E4F-8932-AC9C7D22D2E4}"/>
                </a:ext>
              </a:extLst>
            </p:cNvPr>
            <p:cNvSpPr>
              <a:spLocks noChangeArrowheads="1"/>
            </p:cNvSpPr>
            <p:nvPr/>
          </p:nvSpPr>
          <p:spPr bwMode="auto">
            <a:xfrm>
              <a:off x="3312" y="350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10" name="Oval 95">
              <a:extLst>
                <a:ext uri="{FF2B5EF4-FFF2-40B4-BE49-F238E27FC236}">
                  <a16:creationId xmlns:a16="http://schemas.microsoft.com/office/drawing/2014/main" id="{272ABEE9-ECBC-6A48-B866-D84D2B4B796C}"/>
                </a:ext>
              </a:extLst>
            </p:cNvPr>
            <p:cNvSpPr>
              <a:spLocks noChangeArrowheads="1"/>
            </p:cNvSpPr>
            <p:nvPr/>
          </p:nvSpPr>
          <p:spPr bwMode="auto">
            <a:xfrm>
              <a:off x="3264" y="336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11" name="Oval 96">
              <a:extLst>
                <a:ext uri="{FF2B5EF4-FFF2-40B4-BE49-F238E27FC236}">
                  <a16:creationId xmlns:a16="http://schemas.microsoft.com/office/drawing/2014/main" id="{6E25312F-4C1A-9142-8706-02E8D66A8E2E}"/>
                </a:ext>
              </a:extLst>
            </p:cNvPr>
            <p:cNvSpPr>
              <a:spLocks noChangeArrowheads="1"/>
            </p:cNvSpPr>
            <p:nvPr/>
          </p:nvSpPr>
          <p:spPr bwMode="auto">
            <a:xfrm>
              <a:off x="3312" y="32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12" name="Oval 97">
              <a:extLst>
                <a:ext uri="{FF2B5EF4-FFF2-40B4-BE49-F238E27FC236}">
                  <a16:creationId xmlns:a16="http://schemas.microsoft.com/office/drawing/2014/main" id="{7C39DCBC-A27B-6F49-8EFD-A69DD2A45DB6}"/>
                </a:ext>
              </a:extLst>
            </p:cNvPr>
            <p:cNvSpPr>
              <a:spLocks noChangeArrowheads="1"/>
            </p:cNvSpPr>
            <p:nvPr/>
          </p:nvSpPr>
          <p:spPr bwMode="auto">
            <a:xfrm>
              <a:off x="4032" y="2592"/>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4013" name="Oval 98">
              <a:extLst>
                <a:ext uri="{FF2B5EF4-FFF2-40B4-BE49-F238E27FC236}">
                  <a16:creationId xmlns:a16="http://schemas.microsoft.com/office/drawing/2014/main" id="{D3B41D44-B7CE-744B-A2A8-D5E3317944D8}"/>
                </a:ext>
              </a:extLst>
            </p:cNvPr>
            <p:cNvSpPr>
              <a:spLocks noChangeArrowheads="1"/>
            </p:cNvSpPr>
            <p:nvPr/>
          </p:nvSpPr>
          <p:spPr bwMode="auto">
            <a:xfrm>
              <a:off x="3936" y="249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14" name="Oval 99">
              <a:extLst>
                <a:ext uri="{FF2B5EF4-FFF2-40B4-BE49-F238E27FC236}">
                  <a16:creationId xmlns:a16="http://schemas.microsoft.com/office/drawing/2014/main" id="{7E9D9EF6-A732-C646-8641-BBACF095BB96}"/>
                </a:ext>
              </a:extLst>
            </p:cNvPr>
            <p:cNvSpPr>
              <a:spLocks noChangeArrowheads="1"/>
            </p:cNvSpPr>
            <p:nvPr/>
          </p:nvSpPr>
          <p:spPr bwMode="auto">
            <a:xfrm>
              <a:off x="3888" y="264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15" name="Oval 100">
              <a:extLst>
                <a:ext uri="{FF2B5EF4-FFF2-40B4-BE49-F238E27FC236}">
                  <a16:creationId xmlns:a16="http://schemas.microsoft.com/office/drawing/2014/main" id="{B1CEBEAE-EF64-FF42-906D-D141FD923AA1}"/>
                </a:ext>
              </a:extLst>
            </p:cNvPr>
            <p:cNvSpPr>
              <a:spLocks noChangeArrowheads="1"/>
            </p:cNvSpPr>
            <p:nvPr/>
          </p:nvSpPr>
          <p:spPr bwMode="auto">
            <a:xfrm>
              <a:off x="3936" y="278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16" name="Oval 101">
              <a:extLst>
                <a:ext uri="{FF2B5EF4-FFF2-40B4-BE49-F238E27FC236}">
                  <a16:creationId xmlns:a16="http://schemas.microsoft.com/office/drawing/2014/main" id="{253C9BFB-69EF-F447-B469-7D106BEE5502}"/>
                </a:ext>
              </a:extLst>
            </p:cNvPr>
            <p:cNvSpPr>
              <a:spLocks noChangeArrowheads="1"/>
            </p:cNvSpPr>
            <p:nvPr/>
          </p:nvSpPr>
          <p:spPr bwMode="auto">
            <a:xfrm>
              <a:off x="4080" y="283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17" name="Oval 102">
              <a:extLst>
                <a:ext uri="{FF2B5EF4-FFF2-40B4-BE49-F238E27FC236}">
                  <a16:creationId xmlns:a16="http://schemas.microsoft.com/office/drawing/2014/main" id="{3BF402F3-FE7F-A841-A6E5-6910F3F12EF7}"/>
                </a:ext>
              </a:extLst>
            </p:cNvPr>
            <p:cNvSpPr>
              <a:spLocks noChangeArrowheads="1"/>
            </p:cNvSpPr>
            <p:nvPr/>
          </p:nvSpPr>
          <p:spPr bwMode="auto">
            <a:xfrm>
              <a:off x="4224" y="278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18" name="Oval 103">
              <a:extLst>
                <a:ext uri="{FF2B5EF4-FFF2-40B4-BE49-F238E27FC236}">
                  <a16:creationId xmlns:a16="http://schemas.microsoft.com/office/drawing/2014/main" id="{61E0036C-D28D-6945-BF33-F99C00F5E1E0}"/>
                </a:ext>
              </a:extLst>
            </p:cNvPr>
            <p:cNvSpPr>
              <a:spLocks noChangeArrowheads="1"/>
            </p:cNvSpPr>
            <p:nvPr/>
          </p:nvSpPr>
          <p:spPr bwMode="auto">
            <a:xfrm>
              <a:off x="4272" y="264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19" name="Oval 104">
              <a:extLst>
                <a:ext uri="{FF2B5EF4-FFF2-40B4-BE49-F238E27FC236}">
                  <a16:creationId xmlns:a16="http://schemas.microsoft.com/office/drawing/2014/main" id="{5053F410-E2AF-C940-8D8B-C7EFF0C81FF5}"/>
                </a:ext>
              </a:extLst>
            </p:cNvPr>
            <p:cNvSpPr>
              <a:spLocks noChangeArrowheads="1"/>
            </p:cNvSpPr>
            <p:nvPr/>
          </p:nvSpPr>
          <p:spPr bwMode="auto">
            <a:xfrm>
              <a:off x="4224" y="249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20" name="Oval 105">
              <a:extLst>
                <a:ext uri="{FF2B5EF4-FFF2-40B4-BE49-F238E27FC236}">
                  <a16:creationId xmlns:a16="http://schemas.microsoft.com/office/drawing/2014/main" id="{A44A2C79-8CB8-824A-83A1-D1785A9BF78F}"/>
                </a:ext>
              </a:extLst>
            </p:cNvPr>
            <p:cNvSpPr>
              <a:spLocks noChangeArrowheads="1"/>
            </p:cNvSpPr>
            <p:nvPr/>
          </p:nvSpPr>
          <p:spPr bwMode="auto">
            <a:xfrm>
              <a:off x="4080" y="244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nvGrpSpPr>
            <p:cNvPr id="594021" name="Group 106">
              <a:extLst>
                <a:ext uri="{FF2B5EF4-FFF2-40B4-BE49-F238E27FC236}">
                  <a16:creationId xmlns:a16="http://schemas.microsoft.com/office/drawing/2014/main" id="{0E7A9EE4-2787-2D4F-9F97-6E1C52712E66}"/>
                </a:ext>
              </a:extLst>
            </p:cNvPr>
            <p:cNvGrpSpPr>
              <a:grpSpLocks/>
            </p:cNvGrpSpPr>
            <p:nvPr/>
          </p:nvGrpSpPr>
          <p:grpSpPr bwMode="auto">
            <a:xfrm>
              <a:off x="3024" y="2112"/>
              <a:ext cx="624" cy="624"/>
              <a:chOff x="3504" y="1728"/>
              <a:chExt cx="624" cy="624"/>
            </a:xfrm>
          </p:grpSpPr>
          <p:sp>
            <p:nvSpPr>
              <p:cNvPr id="594022" name="Oval 107">
                <a:extLst>
                  <a:ext uri="{FF2B5EF4-FFF2-40B4-BE49-F238E27FC236}">
                    <a16:creationId xmlns:a16="http://schemas.microsoft.com/office/drawing/2014/main" id="{1E83C8B4-B9D4-4644-ADED-311AA7CD0273}"/>
                  </a:ext>
                </a:extLst>
              </p:cNvPr>
              <p:cNvSpPr>
                <a:spLocks noChangeArrowheads="1"/>
              </p:cNvSpPr>
              <p:nvPr/>
            </p:nvSpPr>
            <p:spPr bwMode="auto">
              <a:xfrm>
                <a:off x="3648" y="1872"/>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4023" name="Oval 108">
                <a:extLst>
                  <a:ext uri="{FF2B5EF4-FFF2-40B4-BE49-F238E27FC236}">
                    <a16:creationId xmlns:a16="http://schemas.microsoft.com/office/drawing/2014/main" id="{A4990CAD-0E53-A64A-802D-3ADED2552EF9}"/>
                  </a:ext>
                </a:extLst>
              </p:cNvPr>
              <p:cNvSpPr>
                <a:spLocks noChangeArrowheads="1"/>
              </p:cNvSpPr>
              <p:nvPr/>
            </p:nvSpPr>
            <p:spPr bwMode="auto">
              <a:xfrm>
                <a:off x="3648" y="220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24" name="Oval 109">
                <a:extLst>
                  <a:ext uri="{FF2B5EF4-FFF2-40B4-BE49-F238E27FC236}">
                    <a16:creationId xmlns:a16="http://schemas.microsoft.com/office/drawing/2014/main" id="{FF0E6690-D2D8-A245-BC00-75AE65C3A37C}"/>
                  </a:ext>
                </a:extLst>
              </p:cNvPr>
              <p:cNvSpPr>
                <a:spLocks noChangeArrowheads="1"/>
              </p:cNvSpPr>
              <p:nvPr/>
            </p:nvSpPr>
            <p:spPr bwMode="auto">
              <a:xfrm>
                <a:off x="3792" y="220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25" name="Oval 110">
                <a:extLst>
                  <a:ext uri="{FF2B5EF4-FFF2-40B4-BE49-F238E27FC236}">
                    <a16:creationId xmlns:a16="http://schemas.microsoft.com/office/drawing/2014/main" id="{5C14A5B8-6701-4E40-8F33-527DF5D56FA4}"/>
                  </a:ext>
                </a:extLst>
              </p:cNvPr>
              <p:cNvSpPr>
                <a:spLocks noChangeArrowheads="1"/>
              </p:cNvSpPr>
              <p:nvPr/>
            </p:nvSpPr>
            <p:spPr bwMode="auto">
              <a:xfrm>
                <a:off x="3936" y="211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26" name="Oval 111">
                <a:extLst>
                  <a:ext uri="{FF2B5EF4-FFF2-40B4-BE49-F238E27FC236}">
                    <a16:creationId xmlns:a16="http://schemas.microsoft.com/office/drawing/2014/main" id="{51E153FC-A272-8245-B90B-F75346E96FBC}"/>
                  </a:ext>
                </a:extLst>
              </p:cNvPr>
              <p:cNvSpPr>
                <a:spLocks noChangeArrowheads="1"/>
              </p:cNvSpPr>
              <p:nvPr/>
            </p:nvSpPr>
            <p:spPr bwMode="auto">
              <a:xfrm>
                <a:off x="3984" y="19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27" name="Oval 112">
                <a:extLst>
                  <a:ext uri="{FF2B5EF4-FFF2-40B4-BE49-F238E27FC236}">
                    <a16:creationId xmlns:a16="http://schemas.microsoft.com/office/drawing/2014/main" id="{120331EA-EA2E-D24C-8BF5-C276E8958FE7}"/>
                  </a:ext>
                </a:extLst>
              </p:cNvPr>
              <p:cNvSpPr>
                <a:spLocks noChangeArrowheads="1"/>
              </p:cNvSpPr>
              <p:nvPr/>
            </p:nvSpPr>
            <p:spPr bwMode="auto">
              <a:xfrm>
                <a:off x="3936" y="182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28" name="Oval 113">
                <a:extLst>
                  <a:ext uri="{FF2B5EF4-FFF2-40B4-BE49-F238E27FC236}">
                    <a16:creationId xmlns:a16="http://schemas.microsoft.com/office/drawing/2014/main" id="{8B2E5901-0FAC-D64C-B1CF-4EC41C81959F}"/>
                  </a:ext>
                </a:extLst>
              </p:cNvPr>
              <p:cNvSpPr>
                <a:spLocks noChangeArrowheads="1"/>
              </p:cNvSpPr>
              <p:nvPr/>
            </p:nvSpPr>
            <p:spPr bwMode="auto">
              <a:xfrm>
                <a:off x="379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29" name="Oval 114">
                <a:extLst>
                  <a:ext uri="{FF2B5EF4-FFF2-40B4-BE49-F238E27FC236}">
                    <a16:creationId xmlns:a16="http://schemas.microsoft.com/office/drawing/2014/main" id="{36AA6A3A-0E21-1A4D-9C62-1447999B948D}"/>
                  </a:ext>
                </a:extLst>
              </p:cNvPr>
              <p:cNvSpPr>
                <a:spLocks noChangeArrowheads="1"/>
              </p:cNvSpPr>
              <p:nvPr/>
            </p:nvSpPr>
            <p:spPr bwMode="auto">
              <a:xfrm>
                <a:off x="3648"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30" name="Oval 115">
                <a:extLst>
                  <a:ext uri="{FF2B5EF4-FFF2-40B4-BE49-F238E27FC236}">
                    <a16:creationId xmlns:a16="http://schemas.microsoft.com/office/drawing/2014/main" id="{5FFECC6A-C39A-824C-BC71-454BA6C3241A}"/>
                  </a:ext>
                </a:extLst>
              </p:cNvPr>
              <p:cNvSpPr>
                <a:spLocks noChangeArrowheads="1"/>
              </p:cNvSpPr>
              <p:nvPr/>
            </p:nvSpPr>
            <p:spPr bwMode="auto">
              <a:xfrm>
                <a:off x="3552" y="211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31" name="Oval 116">
                <a:extLst>
                  <a:ext uri="{FF2B5EF4-FFF2-40B4-BE49-F238E27FC236}">
                    <a16:creationId xmlns:a16="http://schemas.microsoft.com/office/drawing/2014/main" id="{BC04C58B-621F-054E-95D5-99D2C4B8FAA0}"/>
                  </a:ext>
                </a:extLst>
              </p:cNvPr>
              <p:cNvSpPr>
                <a:spLocks noChangeArrowheads="1"/>
              </p:cNvSpPr>
              <p:nvPr/>
            </p:nvSpPr>
            <p:spPr bwMode="auto">
              <a:xfrm>
                <a:off x="3504" y="19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4032" name="Oval 117">
                <a:extLst>
                  <a:ext uri="{FF2B5EF4-FFF2-40B4-BE49-F238E27FC236}">
                    <a16:creationId xmlns:a16="http://schemas.microsoft.com/office/drawing/2014/main" id="{401A248E-90A4-5E46-9485-677F1C17A798}"/>
                  </a:ext>
                </a:extLst>
              </p:cNvPr>
              <p:cNvSpPr>
                <a:spLocks noChangeArrowheads="1"/>
              </p:cNvSpPr>
              <p:nvPr/>
            </p:nvSpPr>
            <p:spPr bwMode="auto">
              <a:xfrm>
                <a:off x="3552" y="182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sp>
        <p:nvSpPr>
          <p:cNvPr id="593942" name="Text Box 118">
            <a:extLst>
              <a:ext uri="{FF2B5EF4-FFF2-40B4-BE49-F238E27FC236}">
                <a16:creationId xmlns:a16="http://schemas.microsoft.com/office/drawing/2014/main" id="{5A56133A-BEB7-4E43-ACAC-50AE37D4BA84}"/>
              </a:ext>
            </a:extLst>
          </p:cNvPr>
          <p:cNvSpPr txBox="1">
            <a:spLocks noChangeArrowheads="1"/>
          </p:cNvSpPr>
          <p:nvPr/>
        </p:nvSpPr>
        <p:spPr bwMode="auto">
          <a:xfrm>
            <a:off x="7731249" y="4292947"/>
            <a:ext cx="1789286" cy="3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969" b="1">
                <a:solidFill>
                  <a:schemeClr val="accent2"/>
                </a:solidFill>
                <a:latin typeface="Times New Roman" panose="02020603050405020304" pitchFamily="18" charset="0"/>
                <a:cs typeface="Times New Roman" panose="02020603050405020304" pitchFamily="18" charset="0"/>
              </a:rPr>
              <a:t>CO IONS</a:t>
            </a:r>
            <a:endParaRPr lang="en-US" altLang="en-US" sz="2812" b="1">
              <a:solidFill>
                <a:schemeClr val="accent2"/>
              </a:solidFill>
              <a:latin typeface="Times New Roman" panose="02020603050405020304" pitchFamily="18" charset="0"/>
              <a:cs typeface="Times New Roman" panose="02020603050405020304" pitchFamily="18" charset="0"/>
            </a:endParaRPr>
          </a:p>
        </p:txBody>
      </p:sp>
      <p:sp>
        <p:nvSpPr>
          <p:cNvPr id="593943" name="Line 119">
            <a:extLst>
              <a:ext uri="{FF2B5EF4-FFF2-40B4-BE49-F238E27FC236}">
                <a16:creationId xmlns:a16="http://schemas.microsoft.com/office/drawing/2014/main" id="{33774AE2-FDC0-AC40-BA95-8786FC220A93}"/>
              </a:ext>
            </a:extLst>
          </p:cNvPr>
          <p:cNvSpPr>
            <a:spLocks noChangeShapeType="1"/>
          </p:cNvSpPr>
          <p:nvPr/>
        </p:nvSpPr>
        <p:spPr bwMode="auto">
          <a:xfrm flipV="1">
            <a:off x="5038949" y="2628677"/>
            <a:ext cx="184174" cy="113965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39" tIns="45719" rIns="91439" bIns="45719" anchor="ctr"/>
          <a:lstStyle/>
          <a:p>
            <a:endParaRPr lang="en-US" sz="1266"/>
          </a:p>
        </p:txBody>
      </p:sp>
      <p:sp>
        <p:nvSpPr>
          <p:cNvPr id="593944" name="Line 120">
            <a:extLst>
              <a:ext uri="{FF2B5EF4-FFF2-40B4-BE49-F238E27FC236}">
                <a16:creationId xmlns:a16="http://schemas.microsoft.com/office/drawing/2014/main" id="{8736DEAE-DCD6-ED45-8998-8221DE91594F}"/>
              </a:ext>
            </a:extLst>
          </p:cNvPr>
          <p:cNvSpPr>
            <a:spLocks noChangeShapeType="1"/>
          </p:cNvSpPr>
          <p:nvPr/>
        </p:nvSpPr>
        <p:spPr bwMode="auto">
          <a:xfrm flipV="1">
            <a:off x="8637613" y="3432349"/>
            <a:ext cx="416346" cy="80255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39" tIns="45719" rIns="91439" bIns="45719" anchor="ctr"/>
          <a:lstStyle/>
          <a:p>
            <a:endParaRPr lang="en-US" sz="1266"/>
          </a:p>
        </p:txBody>
      </p:sp>
      <p:sp>
        <p:nvSpPr>
          <p:cNvPr id="593945" name="Line 121">
            <a:extLst>
              <a:ext uri="{FF2B5EF4-FFF2-40B4-BE49-F238E27FC236}">
                <a16:creationId xmlns:a16="http://schemas.microsoft.com/office/drawing/2014/main" id="{761B6C4D-EA22-EF4F-8AA8-DD06874981CD}"/>
              </a:ext>
            </a:extLst>
          </p:cNvPr>
          <p:cNvSpPr>
            <a:spLocks noChangeShapeType="1"/>
          </p:cNvSpPr>
          <p:nvPr/>
        </p:nvSpPr>
        <p:spPr bwMode="auto">
          <a:xfrm>
            <a:off x="2865686" y="850553"/>
            <a:ext cx="5220519" cy="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lIns="91439" tIns="45719" rIns="91439" bIns="45719" anchor="ctr"/>
          <a:lstStyle/>
          <a:p>
            <a:endParaRPr lang="en-US" sz="1266"/>
          </a:p>
        </p:txBody>
      </p:sp>
      <p:sp>
        <p:nvSpPr>
          <p:cNvPr id="593946" name="Line 122">
            <a:extLst>
              <a:ext uri="{FF2B5EF4-FFF2-40B4-BE49-F238E27FC236}">
                <a16:creationId xmlns:a16="http://schemas.microsoft.com/office/drawing/2014/main" id="{9C620C0B-4B19-344E-81F3-8D85606A198D}"/>
              </a:ext>
            </a:extLst>
          </p:cNvPr>
          <p:cNvSpPr>
            <a:spLocks noChangeShapeType="1"/>
          </p:cNvSpPr>
          <p:nvPr/>
        </p:nvSpPr>
        <p:spPr bwMode="auto">
          <a:xfrm flipV="1">
            <a:off x="3038699" y="850553"/>
            <a:ext cx="648518" cy="2884289"/>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lIns="91439" tIns="45719" rIns="91439" bIns="45719" anchor="ctr"/>
          <a:lstStyle/>
          <a:p>
            <a:endParaRPr lang="en-US" sz="1266"/>
          </a:p>
        </p:txBody>
      </p:sp>
      <p:sp>
        <p:nvSpPr>
          <p:cNvPr id="593947" name="Text Box 123">
            <a:extLst>
              <a:ext uri="{FF2B5EF4-FFF2-40B4-BE49-F238E27FC236}">
                <a16:creationId xmlns:a16="http://schemas.microsoft.com/office/drawing/2014/main" id="{CEF8B8DD-6469-CB4A-B4BA-344DB56634B1}"/>
              </a:ext>
            </a:extLst>
          </p:cNvPr>
          <p:cNvSpPr txBox="1">
            <a:spLocks noChangeArrowheads="1"/>
          </p:cNvSpPr>
          <p:nvPr/>
        </p:nvSpPr>
        <p:spPr bwMode="auto">
          <a:xfrm>
            <a:off x="3614882" y="4346526"/>
            <a:ext cx="2225287" cy="611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HOP</a:t>
            </a:r>
          </a:p>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Helmholtz Outer Plane</a:t>
            </a:r>
          </a:p>
        </p:txBody>
      </p:sp>
      <p:sp>
        <p:nvSpPr>
          <p:cNvPr id="593948" name="Text Box 124">
            <a:extLst>
              <a:ext uri="{FF2B5EF4-FFF2-40B4-BE49-F238E27FC236}">
                <a16:creationId xmlns:a16="http://schemas.microsoft.com/office/drawing/2014/main" id="{09BB06FF-0F4F-034B-9497-A3A6F67245C4}"/>
              </a:ext>
            </a:extLst>
          </p:cNvPr>
          <p:cNvSpPr txBox="1">
            <a:spLocks noChangeArrowheads="1"/>
          </p:cNvSpPr>
          <p:nvPr/>
        </p:nvSpPr>
        <p:spPr bwMode="auto">
          <a:xfrm>
            <a:off x="2558728" y="901898"/>
            <a:ext cx="284050" cy="303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2391">
                <a:solidFill>
                  <a:srgbClr val="000000"/>
                </a:solidFill>
              </a:rPr>
              <a:t>-</a:t>
            </a:r>
          </a:p>
          <a:p>
            <a:pPr eaLnBrk="1" hangingPunct="1">
              <a:spcBef>
                <a:spcPct val="0"/>
              </a:spcBef>
              <a:buSzTx/>
              <a:buFontTx/>
              <a:buNone/>
            </a:pPr>
            <a:endParaRPr lang="en-US" altLang="en-US" sz="2391">
              <a:solidFill>
                <a:srgbClr val="000000"/>
              </a:solidFill>
            </a:endParaRPr>
          </a:p>
          <a:p>
            <a:pPr eaLnBrk="1" hangingPunct="1">
              <a:spcBef>
                <a:spcPct val="0"/>
              </a:spcBef>
              <a:buSzTx/>
              <a:buFontTx/>
              <a:buNone/>
            </a:pPr>
            <a:r>
              <a:rPr lang="en-US" altLang="en-US" sz="2391">
                <a:solidFill>
                  <a:srgbClr val="000000"/>
                </a:solidFill>
              </a:rPr>
              <a:t>-</a:t>
            </a:r>
          </a:p>
          <a:p>
            <a:pPr eaLnBrk="1" hangingPunct="1">
              <a:spcBef>
                <a:spcPct val="0"/>
              </a:spcBef>
              <a:buSzTx/>
              <a:buFontTx/>
              <a:buNone/>
            </a:pPr>
            <a:endParaRPr lang="en-US" altLang="en-US" sz="2391">
              <a:solidFill>
                <a:srgbClr val="000000"/>
              </a:solidFill>
            </a:endParaRPr>
          </a:p>
          <a:p>
            <a:pPr eaLnBrk="1" hangingPunct="1">
              <a:spcBef>
                <a:spcPct val="0"/>
              </a:spcBef>
              <a:buSzTx/>
              <a:buFontTx/>
              <a:buNone/>
            </a:pPr>
            <a:r>
              <a:rPr lang="en-US" altLang="en-US" sz="2391">
                <a:solidFill>
                  <a:srgbClr val="000000"/>
                </a:solidFill>
              </a:rPr>
              <a:t>-</a:t>
            </a:r>
          </a:p>
          <a:p>
            <a:pPr eaLnBrk="1" hangingPunct="1">
              <a:spcBef>
                <a:spcPct val="0"/>
              </a:spcBef>
              <a:buSzTx/>
              <a:buFontTx/>
              <a:buNone/>
            </a:pPr>
            <a:endParaRPr lang="en-US" altLang="en-US" sz="2391">
              <a:solidFill>
                <a:srgbClr val="000000"/>
              </a:solidFill>
            </a:endParaRPr>
          </a:p>
          <a:p>
            <a:pPr eaLnBrk="1" hangingPunct="1">
              <a:spcBef>
                <a:spcPct val="0"/>
              </a:spcBef>
              <a:buSzTx/>
              <a:buFontTx/>
              <a:buNone/>
            </a:pPr>
            <a:r>
              <a:rPr lang="en-US" altLang="en-US" sz="2391">
                <a:solidFill>
                  <a:srgbClr val="000000"/>
                </a:solidFill>
              </a:rPr>
              <a:t>-</a:t>
            </a:r>
          </a:p>
          <a:p>
            <a:pPr eaLnBrk="1" hangingPunct="1">
              <a:spcBef>
                <a:spcPct val="0"/>
              </a:spcBef>
              <a:buSzTx/>
              <a:buFontTx/>
              <a:buNone/>
            </a:pPr>
            <a:endParaRPr lang="en-US" altLang="en-US" sz="2391">
              <a:solidFill>
                <a:srgbClr val="000000"/>
              </a:solidFill>
            </a:endParaRPr>
          </a:p>
        </p:txBody>
      </p:sp>
      <p:sp>
        <p:nvSpPr>
          <p:cNvPr id="593949" name="Text Box 125">
            <a:extLst>
              <a:ext uri="{FF2B5EF4-FFF2-40B4-BE49-F238E27FC236}">
                <a16:creationId xmlns:a16="http://schemas.microsoft.com/office/drawing/2014/main" id="{44141690-14F6-4449-BFE0-6D383420461C}"/>
              </a:ext>
            </a:extLst>
          </p:cNvPr>
          <p:cNvSpPr txBox="1">
            <a:spLocks noChangeArrowheads="1"/>
          </p:cNvSpPr>
          <p:nvPr/>
        </p:nvSpPr>
        <p:spPr bwMode="auto">
          <a:xfrm>
            <a:off x="3655963" y="905247"/>
            <a:ext cx="3282777" cy="3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969" b="1">
                <a:solidFill>
                  <a:schemeClr val="accent2"/>
                </a:solidFill>
                <a:latin typeface="Times New Roman" panose="02020603050405020304" pitchFamily="18" charset="0"/>
                <a:cs typeface="Times New Roman" panose="02020603050405020304" pitchFamily="18" charset="0"/>
              </a:rPr>
              <a:t>SOLVENT MOLECULES</a:t>
            </a:r>
            <a:endParaRPr lang="en-US" altLang="en-US" sz="2812" b="1">
              <a:solidFill>
                <a:schemeClr val="accent2"/>
              </a:solidFill>
              <a:latin typeface="Times New Roman" panose="02020603050405020304" pitchFamily="18" charset="0"/>
              <a:cs typeface="Times New Roman" panose="02020603050405020304" pitchFamily="18" charset="0"/>
            </a:endParaRPr>
          </a:p>
        </p:txBody>
      </p:sp>
      <p:sp>
        <p:nvSpPr>
          <p:cNvPr id="593950" name="Line 126">
            <a:extLst>
              <a:ext uri="{FF2B5EF4-FFF2-40B4-BE49-F238E27FC236}">
                <a16:creationId xmlns:a16="http://schemas.microsoft.com/office/drawing/2014/main" id="{E9A9F150-1225-3A4B-99C4-9CA527965AFE}"/>
              </a:ext>
            </a:extLst>
          </p:cNvPr>
          <p:cNvSpPr>
            <a:spLocks noChangeShapeType="1"/>
          </p:cNvSpPr>
          <p:nvPr/>
        </p:nvSpPr>
        <p:spPr bwMode="auto">
          <a:xfrm>
            <a:off x="5791275" y="1358429"/>
            <a:ext cx="496714" cy="2355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lIns="91439" tIns="45719" rIns="91439" bIns="45719" anchor="ctr"/>
          <a:lstStyle/>
          <a:p>
            <a:endParaRPr lang="en-US" sz="1266"/>
          </a:p>
        </p:txBody>
      </p:sp>
      <p:sp>
        <p:nvSpPr>
          <p:cNvPr id="593951" name="Text Box 127">
            <a:extLst>
              <a:ext uri="{FF2B5EF4-FFF2-40B4-BE49-F238E27FC236}">
                <a16:creationId xmlns:a16="http://schemas.microsoft.com/office/drawing/2014/main" id="{2AEC0B8F-953A-C042-B23F-5B97962E6192}"/>
              </a:ext>
            </a:extLst>
          </p:cNvPr>
          <p:cNvSpPr txBox="1">
            <a:spLocks noChangeArrowheads="1"/>
          </p:cNvSpPr>
          <p:nvPr/>
        </p:nvSpPr>
        <p:spPr bwMode="auto">
          <a:xfrm>
            <a:off x="2137916" y="3704705"/>
            <a:ext cx="519692" cy="4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l-GR" altLang="en-US" sz="2391">
                <a:solidFill>
                  <a:srgbClr val="000000"/>
                </a:solidFill>
                <a:sym typeface="Symbol" pitchFamily="2" charset="2"/>
              </a:rPr>
              <a:t>Φ</a:t>
            </a:r>
            <a:r>
              <a:rPr lang="en-US" altLang="en-US" sz="2391" baseline="-25000">
                <a:solidFill>
                  <a:srgbClr val="000000"/>
                </a:solidFill>
              </a:rPr>
              <a:t>0</a:t>
            </a:r>
            <a:endParaRPr lang="el-GR" altLang="en-US" sz="2391" baseline="-25000">
              <a:solidFill>
                <a:srgbClr val="000000"/>
              </a:solidFill>
            </a:endParaRPr>
          </a:p>
        </p:txBody>
      </p:sp>
      <p:sp>
        <p:nvSpPr>
          <p:cNvPr id="593952" name="Text Box 128">
            <a:extLst>
              <a:ext uri="{FF2B5EF4-FFF2-40B4-BE49-F238E27FC236}">
                <a16:creationId xmlns:a16="http://schemas.microsoft.com/office/drawing/2014/main" id="{F6AA9FC9-868E-2A44-9380-C28E9282BBC9}"/>
              </a:ext>
            </a:extLst>
          </p:cNvPr>
          <p:cNvSpPr txBox="1">
            <a:spLocks noChangeArrowheads="1"/>
          </p:cNvSpPr>
          <p:nvPr/>
        </p:nvSpPr>
        <p:spPr bwMode="auto">
          <a:xfrm>
            <a:off x="8107412" y="604987"/>
            <a:ext cx="338552" cy="4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2391">
                <a:solidFill>
                  <a:srgbClr val="000000"/>
                </a:solidFill>
              </a:rPr>
              <a:t>x</a:t>
            </a:r>
            <a:endParaRPr lang="el-GR" altLang="en-US" sz="2391" baseline="-25000">
              <a:solidFill>
                <a:srgbClr val="000000"/>
              </a:solidFill>
            </a:endParaRPr>
          </a:p>
        </p:txBody>
      </p:sp>
      <p:sp>
        <p:nvSpPr>
          <p:cNvPr id="593953" name="Rectangle 129">
            <a:extLst>
              <a:ext uri="{FF2B5EF4-FFF2-40B4-BE49-F238E27FC236}">
                <a16:creationId xmlns:a16="http://schemas.microsoft.com/office/drawing/2014/main" id="{D4AFC832-A25E-1848-AA80-603E5C08EFEB}"/>
              </a:ext>
            </a:extLst>
          </p:cNvPr>
          <p:cNvSpPr>
            <a:spLocks noGrp="1" noChangeArrowheads="1"/>
          </p:cNvSpPr>
          <p:nvPr>
            <p:ph type="title" idx="4294967295"/>
          </p:nvPr>
        </p:nvSpPr>
        <p:spPr>
          <a:xfrm>
            <a:off x="952500" y="-214313"/>
            <a:ext cx="7840266" cy="1294805"/>
          </a:xfrm>
        </p:spPr>
        <p:txBody>
          <a:bodyPr/>
          <a:lstStyle/>
          <a:p>
            <a:pPr eaLnBrk="1" hangingPunct="1"/>
            <a:r>
              <a:rPr lang="en-US" altLang="en-US" dirty="0">
                <a:latin typeface="Times New Roman" panose="02020603050405020304" pitchFamily="18" charset="0"/>
                <a:cs typeface="Times New Roman" panose="02020603050405020304" pitchFamily="18" charset="0"/>
              </a:rPr>
              <a:t>Electric Double Layers</a:t>
            </a:r>
          </a:p>
        </p:txBody>
      </p:sp>
      <p:sp>
        <p:nvSpPr>
          <p:cNvPr id="593954" name="Text Box 130">
            <a:extLst>
              <a:ext uri="{FF2B5EF4-FFF2-40B4-BE49-F238E27FC236}">
                <a16:creationId xmlns:a16="http://schemas.microsoft.com/office/drawing/2014/main" id="{9A4EB33B-4882-A743-A0B4-779EFC5EAE26}"/>
              </a:ext>
            </a:extLst>
          </p:cNvPr>
          <p:cNvSpPr txBox="1">
            <a:spLocks noChangeArrowheads="1"/>
          </p:cNvSpPr>
          <p:nvPr/>
        </p:nvSpPr>
        <p:spPr bwMode="auto">
          <a:xfrm>
            <a:off x="1574808" y="4579640"/>
            <a:ext cx="1650835" cy="35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nchor="ct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Surface Potential</a:t>
            </a:r>
          </a:p>
        </p:txBody>
      </p:sp>
      <p:sp>
        <p:nvSpPr>
          <p:cNvPr id="593955" name="Freeform 131">
            <a:extLst>
              <a:ext uri="{FF2B5EF4-FFF2-40B4-BE49-F238E27FC236}">
                <a16:creationId xmlns:a16="http://schemas.microsoft.com/office/drawing/2014/main" id="{1584852A-3720-7E40-82A8-749DF7ED810F}"/>
              </a:ext>
            </a:extLst>
          </p:cNvPr>
          <p:cNvSpPr>
            <a:spLocks/>
          </p:cNvSpPr>
          <p:nvPr/>
        </p:nvSpPr>
        <p:spPr bwMode="auto">
          <a:xfrm>
            <a:off x="2044155" y="4041800"/>
            <a:ext cx="318120" cy="533549"/>
          </a:xfrm>
          <a:custGeom>
            <a:avLst/>
            <a:gdLst>
              <a:gd name="T0" fmla="*/ 2147483646 w 200"/>
              <a:gd name="T1" fmla="*/ 2147483646 h 288"/>
              <a:gd name="T2" fmla="*/ 2147483646 w 200"/>
              <a:gd name="T3" fmla="*/ 2147483646 h 288"/>
              <a:gd name="T4" fmla="*/ 2147483646 w 200"/>
              <a:gd name="T5" fmla="*/ 2147483646 h 288"/>
              <a:gd name="T6" fmla="*/ 2147483646 w 200"/>
              <a:gd name="T7" fmla="*/ 2147483646 h 288"/>
              <a:gd name="T8" fmla="*/ 2147483646 w 200"/>
              <a:gd name="T9" fmla="*/ 0 h 288"/>
              <a:gd name="T10" fmla="*/ 0 60000 65536"/>
              <a:gd name="T11" fmla="*/ 0 60000 65536"/>
              <a:gd name="T12" fmla="*/ 0 60000 65536"/>
              <a:gd name="T13" fmla="*/ 0 60000 65536"/>
              <a:gd name="T14" fmla="*/ 0 60000 65536"/>
              <a:gd name="T15" fmla="*/ 0 w 200"/>
              <a:gd name="T16" fmla="*/ 0 h 288"/>
              <a:gd name="T17" fmla="*/ 200 w 200"/>
              <a:gd name="T18" fmla="*/ 288 h 288"/>
            </a:gdLst>
            <a:ahLst/>
            <a:cxnLst>
              <a:cxn ang="T10">
                <a:pos x="T0" y="T1"/>
              </a:cxn>
              <a:cxn ang="T11">
                <a:pos x="T2" y="T3"/>
              </a:cxn>
              <a:cxn ang="T12">
                <a:pos x="T4" y="T5"/>
              </a:cxn>
              <a:cxn ang="T13">
                <a:pos x="T6" y="T7"/>
              </a:cxn>
              <a:cxn ang="T14">
                <a:pos x="T8" y="T9"/>
              </a:cxn>
            </a:cxnLst>
            <a:rect l="T15" t="T16" r="T17" b="T18"/>
            <a:pathLst>
              <a:path w="200" h="288">
                <a:moveTo>
                  <a:pt x="8" y="288"/>
                </a:moveTo>
                <a:cubicBezTo>
                  <a:pt x="4" y="256"/>
                  <a:pt x="0" y="224"/>
                  <a:pt x="8" y="192"/>
                </a:cubicBezTo>
                <a:cubicBezTo>
                  <a:pt x="16" y="160"/>
                  <a:pt x="40" y="96"/>
                  <a:pt x="56" y="96"/>
                </a:cubicBezTo>
                <a:cubicBezTo>
                  <a:pt x="72" y="96"/>
                  <a:pt x="80" y="208"/>
                  <a:pt x="104" y="192"/>
                </a:cubicBezTo>
                <a:cubicBezTo>
                  <a:pt x="128" y="176"/>
                  <a:pt x="164" y="88"/>
                  <a:pt x="200" y="0"/>
                </a:cubicBezTo>
              </a:path>
            </a:pathLst>
          </a:custGeom>
          <a:noFill/>
          <a:ln w="127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lIns="91439" tIns="45719" rIns="91439" bIns="45719" anchor="ctr"/>
          <a:lstStyle/>
          <a:p>
            <a:endParaRPr lang="en-US" sz="1266"/>
          </a:p>
        </p:txBody>
      </p:sp>
      <p:sp>
        <p:nvSpPr>
          <p:cNvPr id="593956" name="Freeform 132">
            <a:extLst>
              <a:ext uri="{FF2B5EF4-FFF2-40B4-BE49-F238E27FC236}">
                <a16:creationId xmlns:a16="http://schemas.microsoft.com/office/drawing/2014/main" id="{0E140FBE-2DE7-9349-AF0A-CA88636CA9F8}"/>
              </a:ext>
            </a:extLst>
          </p:cNvPr>
          <p:cNvSpPr>
            <a:spLocks/>
          </p:cNvSpPr>
          <p:nvPr/>
        </p:nvSpPr>
        <p:spPr bwMode="auto">
          <a:xfrm>
            <a:off x="3720703" y="3965898"/>
            <a:ext cx="318120" cy="685354"/>
          </a:xfrm>
          <a:custGeom>
            <a:avLst/>
            <a:gdLst>
              <a:gd name="T0" fmla="*/ 2147483646 w 200"/>
              <a:gd name="T1" fmla="*/ 2147483646 h 432"/>
              <a:gd name="T2" fmla="*/ 2147483646 w 200"/>
              <a:gd name="T3" fmla="*/ 2147483646 h 432"/>
              <a:gd name="T4" fmla="*/ 2147483646 w 200"/>
              <a:gd name="T5" fmla="*/ 2147483646 h 432"/>
              <a:gd name="T6" fmla="*/ 2147483646 w 200"/>
              <a:gd name="T7" fmla="*/ 0 h 432"/>
              <a:gd name="T8" fmla="*/ 0 60000 65536"/>
              <a:gd name="T9" fmla="*/ 0 60000 65536"/>
              <a:gd name="T10" fmla="*/ 0 60000 65536"/>
              <a:gd name="T11" fmla="*/ 0 60000 65536"/>
              <a:gd name="T12" fmla="*/ 0 w 200"/>
              <a:gd name="T13" fmla="*/ 0 h 432"/>
              <a:gd name="T14" fmla="*/ 200 w 200"/>
              <a:gd name="T15" fmla="*/ 432 h 432"/>
            </a:gdLst>
            <a:ahLst/>
            <a:cxnLst>
              <a:cxn ang="T8">
                <a:pos x="T0" y="T1"/>
              </a:cxn>
              <a:cxn ang="T9">
                <a:pos x="T2" y="T3"/>
              </a:cxn>
              <a:cxn ang="T10">
                <a:pos x="T4" y="T5"/>
              </a:cxn>
              <a:cxn ang="T11">
                <a:pos x="T6" y="T7"/>
              </a:cxn>
            </a:cxnLst>
            <a:rect l="T12" t="T13" r="T14" b="T15"/>
            <a:pathLst>
              <a:path w="200" h="432">
                <a:moveTo>
                  <a:pt x="200" y="432"/>
                </a:moveTo>
                <a:cubicBezTo>
                  <a:pt x="108" y="348"/>
                  <a:pt x="16" y="264"/>
                  <a:pt x="8" y="240"/>
                </a:cubicBezTo>
                <a:cubicBezTo>
                  <a:pt x="0" y="216"/>
                  <a:pt x="152" y="328"/>
                  <a:pt x="152" y="288"/>
                </a:cubicBezTo>
                <a:cubicBezTo>
                  <a:pt x="152" y="248"/>
                  <a:pt x="80" y="124"/>
                  <a:pt x="8" y="0"/>
                </a:cubicBezTo>
              </a:path>
            </a:pathLst>
          </a:custGeom>
          <a:noFill/>
          <a:ln w="127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lIns="91439" tIns="45719" rIns="91439" bIns="45719" anchor="ctr"/>
          <a:lstStyle/>
          <a:p>
            <a:endParaRPr lang="en-US" sz="1266"/>
          </a:p>
        </p:txBody>
      </p:sp>
      <p:grpSp>
        <p:nvGrpSpPr>
          <p:cNvPr id="593957" name="Group 41">
            <a:extLst>
              <a:ext uri="{FF2B5EF4-FFF2-40B4-BE49-F238E27FC236}">
                <a16:creationId xmlns:a16="http://schemas.microsoft.com/office/drawing/2014/main" id="{D33A4058-269E-4B41-931F-D80ADE121887}"/>
              </a:ext>
            </a:extLst>
          </p:cNvPr>
          <p:cNvGrpSpPr>
            <a:grpSpLocks/>
          </p:cNvGrpSpPr>
          <p:nvPr/>
        </p:nvGrpSpPr>
        <p:grpSpPr bwMode="auto">
          <a:xfrm>
            <a:off x="3383608" y="2115220"/>
            <a:ext cx="838275" cy="838274"/>
            <a:chOff x="1584" y="1680"/>
            <a:chExt cx="528" cy="528"/>
          </a:xfrm>
        </p:grpSpPr>
        <p:sp>
          <p:nvSpPr>
            <p:cNvPr id="593960" name="Oval 42">
              <a:extLst>
                <a:ext uri="{FF2B5EF4-FFF2-40B4-BE49-F238E27FC236}">
                  <a16:creationId xmlns:a16="http://schemas.microsoft.com/office/drawing/2014/main" id="{9A408C79-B3B0-DD42-9D3B-4C535216BE7A}"/>
                </a:ext>
              </a:extLst>
            </p:cNvPr>
            <p:cNvSpPr>
              <a:spLocks noChangeArrowheads="1"/>
            </p:cNvSpPr>
            <p:nvPr/>
          </p:nvSpPr>
          <p:spPr bwMode="auto">
            <a:xfrm>
              <a:off x="1728" y="1824"/>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3961" name="Oval 43">
              <a:extLst>
                <a:ext uri="{FF2B5EF4-FFF2-40B4-BE49-F238E27FC236}">
                  <a16:creationId xmlns:a16="http://schemas.microsoft.com/office/drawing/2014/main" id="{E0897880-A6E6-594E-8DAF-6A8625AE2586}"/>
                </a:ext>
              </a:extLst>
            </p:cNvPr>
            <p:cNvSpPr>
              <a:spLocks noChangeArrowheads="1"/>
            </p:cNvSpPr>
            <p:nvPr/>
          </p:nvSpPr>
          <p:spPr bwMode="auto">
            <a:xfrm>
              <a:off x="163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62" name="Oval 44">
              <a:extLst>
                <a:ext uri="{FF2B5EF4-FFF2-40B4-BE49-F238E27FC236}">
                  <a16:creationId xmlns:a16="http://schemas.microsoft.com/office/drawing/2014/main" id="{5B6A3092-5567-E34B-BCDD-D8786691B11E}"/>
                </a:ext>
              </a:extLst>
            </p:cNvPr>
            <p:cNvSpPr>
              <a:spLocks noChangeArrowheads="1"/>
            </p:cNvSpPr>
            <p:nvPr/>
          </p:nvSpPr>
          <p:spPr bwMode="auto">
            <a:xfrm>
              <a:off x="1584"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63" name="Oval 45">
              <a:extLst>
                <a:ext uri="{FF2B5EF4-FFF2-40B4-BE49-F238E27FC236}">
                  <a16:creationId xmlns:a16="http://schemas.microsoft.com/office/drawing/2014/main" id="{D1C01297-8AB3-784B-86A4-720500989414}"/>
                </a:ext>
              </a:extLst>
            </p:cNvPr>
            <p:cNvSpPr>
              <a:spLocks noChangeArrowheads="1"/>
            </p:cNvSpPr>
            <p:nvPr/>
          </p:nvSpPr>
          <p:spPr bwMode="auto">
            <a:xfrm>
              <a:off x="1632"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64" name="Oval 46">
              <a:extLst>
                <a:ext uri="{FF2B5EF4-FFF2-40B4-BE49-F238E27FC236}">
                  <a16:creationId xmlns:a16="http://schemas.microsoft.com/office/drawing/2014/main" id="{00595EFB-EDBC-6B40-BF12-5770FE3725C8}"/>
                </a:ext>
              </a:extLst>
            </p:cNvPr>
            <p:cNvSpPr>
              <a:spLocks noChangeArrowheads="1"/>
            </p:cNvSpPr>
            <p:nvPr/>
          </p:nvSpPr>
          <p:spPr bwMode="auto">
            <a:xfrm>
              <a:off x="1776" y="206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65" name="Oval 47">
              <a:extLst>
                <a:ext uri="{FF2B5EF4-FFF2-40B4-BE49-F238E27FC236}">
                  <a16:creationId xmlns:a16="http://schemas.microsoft.com/office/drawing/2014/main" id="{B932F1DF-BC2D-954E-8287-0A24236ACADF}"/>
                </a:ext>
              </a:extLst>
            </p:cNvPr>
            <p:cNvSpPr>
              <a:spLocks noChangeArrowheads="1"/>
            </p:cNvSpPr>
            <p:nvPr/>
          </p:nvSpPr>
          <p:spPr bwMode="auto">
            <a:xfrm>
              <a:off x="192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66" name="Oval 48">
              <a:extLst>
                <a:ext uri="{FF2B5EF4-FFF2-40B4-BE49-F238E27FC236}">
                  <a16:creationId xmlns:a16="http://schemas.microsoft.com/office/drawing/2014/main" id="{2A9891BC-C7D5-0049-8EA5-0A7B6B22CC59}"/>
                </a:ext>
              </a:extLst>
            </p:cNvPr>
            <p:cNvSpPr>
              <a:spLocks noChangeArrowheads="1"/>
            </p:cNvSpPr>
            <p:nvPr/>
          </p:nvSpPr>
          <p:spPr bwMode="auto">
            <a:xfrm>
              <a:off x="196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67" name="Oval 49">
              <a:extLst>
                <a:ext uri="{FF2B5EF4-FFF2-40B4-BE49-F238E27FC236}">
                  <a16:creationId xmlns:a16="http://schemas.microsoft.com/office/drawing/2014/main" id="{58C11686-8297-3F4B-A556-39780510E594}"/>
                </a:ext>
              </a:extLst>
            </p:cNvPr>
            <p:cNvSpPr>
              <a:spLocks noChangeArrowheads="1"/>
            </p:cNvSpPr>
            <p:nvPr/>
          </p:nvSpPr>
          <p:spPr bwMode="auto">
            <a:xfrm>
              <a:off x="1920"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3968" name="Oval 50">
              <a:extLst>
                <a:ext uri="{FF2B5EF4-FFF2-40B4-BE49-F238E27FC236}">
                  <a16:creationId xmlns:a16="http://schemas.microsoft.com/office/drawing/2014/main" id="{75950BE5-1B8C-7F4E-AE6C-55E887AFE0D4}"/>
                </a:ext>
              </a:extLst>
            </p:cNvPr>
            <p:cNvSpPr>
              <a:spLocks noChangeArrowheads="1"/>
            </p:cNvSpPr>
            <p:nvPr/>
          </p:nvSpPr>
          <p:spPr bwMode="auto">
            <a:xfrm>
              <a:off x="1776" y="168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sp>
        <p:nvSpPr>
          <p:cNvPr id="593958" name="TextBox 142">
            <a:extLst>
              <a:ext uri="{FF2B5EF4-FFF2-40B4-BE49-F238E27FC236}">
                <a16:creationId xmlns:a16="http://schemas.microsoft.com/office/drawing/2014/main" id="{F0A9AF09-AEAA-8A4B-99C9-1254BA642981}"/>
              </a:ext>
            </a:extLst>
          </p:cNvPr>
          <p:cNvSpPr txBox="1">
            <a:spLocks noChangeArrowheads="1"/>
          </p:cNvSpPr>
          <p:nvPr/>
        </p:nvSpPr>
        <p:spPr bwMode="auto">
          <a:xfrm>
            <a:off x="4283867" y="6324452"/>
            <a:ext cx="2781529" cy="35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All colloids should flocculate.</a:t>
            </a:r>
          </a:p>
        </p:txBody>
      </p:sp>
      <p:sp>
        <p:nvSpPr>
          <p:cNvPr id="593959" name="TextBox 143">
            <a:extLst>
              <a:ext uri="{FF2B5EF4-FFF2-40B4-BE49-F238E27FC236}">
                <a16:creationId xmlns:a16="http://schemas.microsoft.com/office/drawing/2014/main" id="{D2D0497C-753C-E943-AE52-3C61B2F1DD1E}"/>
              </a:ext>
            </a:extLst>
          </p:cNvPr>
          <p:cNvSpPr txBox="1">
            <a:spLocks noChangeArrowheads="1"/>
          </p:cNvSpPr>
          <p:nvPr/>
        </p:nvSpPr>
        <p:spPr bwMode="auto">
          <a:xfrm>
            <a:off x="1537394" y="6482953"/>
            <a:ext cx="1893094"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844">
                <a:solidFill>
                  <a:srgbClr val="000000"/>
                </a:solidFill>
              </a:rPr>
              <a:t>Dale Schaefer Slides 2010</a:t>
            </a:r>
          </a:p>
        </p:txBody>
      </p:sp>
    </p:spTree>
    <p:extLst>
      <p:ext uri="{BB962C8B-B14F-4D97-AF65-F5344CB8AC3E}">
        <p14:creationId xmlns:p14="http://schemas.microsoft.com/office/powerpoint/2010/main" val="5354141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Text Box 2">
            <a:extLst>
              <a:ext uri="{FF2B5EF4-FFF2-40B4-BE49-F238E27FC236}">
                <a16:creationId xmlns:a16="http://schemas.microsoft.com/office/drawing/2014/main" id="{D06A20A7-1E3D-A545-9280-A429886DA31D}"/>
              </a:ext>
            </a:extLst>
          </p:cNvPr>
          <p:cNvSpPr txBox="1">
            <a:spLocks noChangeArrowheads="1"/>
          </p:cNvSpPr>
          <p:nvPr/>
        </p:nvSpPr>
        <p:spPr bwMode="auto">
          <a:xfrm>
            <a:off x="5964629" y="152922"/>
            <a:ext cx="205816" cy="65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81" tIns="50940" rIns="101881" bIns="50940">
            <a:spAutoFit/>
          </a:bodyPr>
          <a:lstStyle>
            <a:lvl1pPr defTabSz="1449388">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defTabSz="1449388">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defTabSz="1449388">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defTabSz="1449388">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defTabSz="1449388">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defTabSz="1449388"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defTabSz="1449388"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defTabSz="1449388"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defTabSz="1449388"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3586" b="1">
              <a:solidFill>
                <a:srgbClr val="FF3300"/>
              </a:solidFill>
            </a:endParaRPr>
          </a:p>
        </p:txBody>
      </p:sp>
      <p:sp>
        <p:nvSpPr>
          <p:cNvPr id="595972" name="Rectangle 191">
            <a:extLst>
              <a:ext uri="{FF2B5EF4-FFF2-40B4-BE49-F238E27FC236}">
                <a16:creationId xmlns:a16="http://schemas.microsoft.com/office/drawing/2014/main" id="{182D7A53-D935-254D-9071-5FC18C2F3255}"/>
              </a:ext>
            </a:extLst>
          </p:cNvPr>
          <p:cNvSpPr>
            <a:spLocks noGrp="1" noChangeArrowheads="1"/>
          </p:cNvSpPr>
          <p:nvPr>
            <p:ph type="title" idx="4294967295"/>
          </p:nvPr>
        </p:nvSpPr>
        <p:spPr>
          <a:xfrm>
            <a:off x="1537394" y="-267891"/>
            <a:ext cx="9685498" cy="1294805"/>
          </a:xfrm>
        </p:spPr>
        <p:txBody>
          <a:bodyPr>
            <a:normAutofit/>
          </a:bodyPr>
          <a:lstStyle/>
          <a:p>
            <a:pPr eaLnBrk="1" hangingPunct="1"/>
            <a:r>
              <a:rPr lang="en-US" altLang="en-US" sz="2800" dirty="0">
                <a:latin typeface="Times New Roman" panose="02020603050405020304" pitchFamily="18" charset="0"/>
                <a:cs typeface="Times New Roman" panose="02020603050405020304" pitchFamily="18" charset="0"/>
              </a:rPr>
              <a:t>Zeta (</a:t>
            </a:r>
            <a:r>
              <a:rPr lang="en-US" altLang="en-US" sz="2800" dirty="0" err="1">
                <a:latin typeface="Times New Roman" panose="02020603050405020304" pitchFamily="18" charset="0"/>
                <a:cs typeface="Times New Roman" panose="02020603050405020304" pitchFamily="18" charset="0"/>
              </a:rPr>
              <a:t>ζ</a:t>
            </a:r>
            <a:r>
              <a:rPr lang="en-US" altLang="en-US" sz="2800" dirty="0">
                <a:latin typeface="Times New Roman" panose="02020603050405020304" pitchFamily="18" charset="0"/>
                <a:cs typeface="Times New Roman" panose="02020603050405020304" pitchFamily="18" charset="0"/>
              </a:rPr>
              <a:t>) Potential (Electric potential at the slipping (shear) plane)</a:t>
            </a:r>
          </a:p>
        </p:txBody>
      </p:sp>
      <p:grpSp>
        <p:nvGrpSpPr>
          <p:cNvPr id="596047" name="Group 156">
            <a:extLst>
              <a:ext uri="{FF2B5EF4-FFF2-40B4-BE49-F238E27FC236}">
                <a16:creationId xmlns:a16="http://schemas.microsoft.com/office/drawing/2014/main" id="{F6A4C539-7B7F-7A48-BE83-BB5892BEFC18}"/>
              </a:ext>
            </a:extLst>
          </p:cNvPr>
          <p:cNvGrpSpPr>
            <a:grpSpLocks/>
          </p:cNvGrpSpPr>
          <p:nvPr/>
        </p:nvGrpSpPr>
        <p:grpSpPr bwMode="auto">
          <a:xfrm>
            <a:off x="2438177" y="1474516"/>
            <a:ext cx="1828354" cy="4830836"/>
            <a:chOff x="563" y="528"/>
            <a:chExt cx="1402" cy="3702"/>
          </a:xfrm>
        </p:grpSpPr>
        <p:sp>
          <p:nvSpPr>
            <p:cNvPr id="596129" name="Line 157">
              <a:extLst>
                <a:ext uri="{FF2B5EF4-FFF2-40B4-BE49-F238E27FC236}">
                  <a16:creationId xmlns:a16="http://schemas.microsoft.com/office/drawing/2014/main" id="{3B5B7526-AE44-DA44-856A-8214F684CBB9}"/>
                </a:ext>
              </a:extLst>
            </p:cNvPr>
            <p:cNvSpPr>
              <a:spLocks noChangeShapeType="1"/>
            </p:cNvSpPr>
            <p:nvPr/>
          </p:nvSpPr>
          <p:spPr bwMode="auto">
            <a:xfrm>
              <a:off x="1104" y="528"/>
              <a:ext cx="0" cy="3264"/>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66"/>
            </a:p>
          </p:txBody>
        </p:sp>
        <p:sp>
          <p:nvSpPr>
            <p:cNvPr id="596130" name="Text Box 158">
              <a:extLst>
                <a:ext uri="{FF2B5EF4-FFF2-40B4-BE49-F238E27FC236}">
                  <a16:creationId xmlns:a16="http://schemas.microsoft.com/office/drawing/2014/main" id="{6AC54631-3E77-5143-A821-E235F2BE62C5}"/>
                </a:ext>
              </a:extLst>
            </p:cNvPr>
            <p:cNvSpPr txBox="1">
              <a:spLocks noChangeArrowheads="1"/>
            </p:cNvSpPr>
            <p:nvPr/>
          </p:nvSpPr>
          <p:spPr bwMode="auto">
            <a:xfrm>
              <a:off x="563" y="3756"/>
              <a:ext cx="1402" cy="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lnSpc>
                  <a:spcPct val="30000"/>
                </a:lnSpc>
                <a:spcBef>
                  <a:spcPct val="50000"/>
                </a:spcBef>
                <a:buSzTx/>
                <a:buFontTx/>
                <a:buNone/>
              </a:pPr>
              <a:endParaRPr lang="en-US" altLang="en-US" sz="1687">
                <a:solidFill>
                  <a:schemeClr val="accent2"/>
                </a:solidFill>
              </a:endParaRPr>
            </a:p>
            <a:p>
              <a:pPr algn="ctr" eaLnBrk="1" hangingPunct="1">
                <a:lnSpc>
                  <a:spcPct val="30000"/>
                </a:lnSpc>
                <a:spcBef>
                  <a:spcPct val="50000"/>
                </a:spcBef>
                <a:buSzTx/>
                <a:buFontTx/>
                <a:buNone/>
              </a:pPr>
              <a:r>
                <a:rPr lang="en-US" altLang="en-US" sz="1687">
                  <a:solidFill>
                    <a:schemeClr val="accent2"/>
                  </a:solidFill>
                </a:rPr>
                <a:t>Stern Plane (δ)</a:t>
              </a:r>
            </a:p>
            <a:p>
              <a:pPr algn="ctr" eaLnBrk="1" hangingPunct="1">
                <a:lnSpc>
                  <a:spcPct val="30000"/>
                </a:lnSpc>
                <a:spcBef>
                  <a:spcPct val="50000"/>
                </a:spcBef>
                <a:buSzTx/>
                <a:buFontTx/>
                <a:buNone/>
              </a:pPr>
              <a:endParaRPr lang="en-US" altLang="en-US" sz="1687">
                <a:solidFill>
                  <a:schemeClr val="accent2"/>
                </a:solidFill>
              </a:endParaRPr>
            </a:p>
          </p:txBody>
        </p:sp>
      </p:grpSp>
      <p:sp>
        <p:nvSpPr>
          <p:cNvPr id="596057" name="Text Box 192">
            <a:extLst>
              <a:ext uri="{FF2B5EF4-FFF2-40B4-BE49-F238E27FC236}">
                <a16:creationId xmlns:a16="http://schemas.microsoft.com/office/drawing/2014/main" id="{59908F45-118F-4B4A-A70B-64159D44CDC5}"/>
              </a:ext>
            </a:extLst>
          </p:cNvPr>
          <p:cNvSpPr txBox="1">
            <a:spLocks noChangeArrowheads="1"/>
          </p:cNvSpPr>
          <p:nvPr/>
        </p:nvSpPr>
        <p:spPr bwMode="auto">
          <a:xfrm>
            <a:off x="1599903" y="5000625"/>
            <a:ext cx="1003799" cy="4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l-GR" altLang="en-US" sz="2391">
                <a:solidFill>
                  <a:srgbClr val="000000"/>
                </a:solidFill>
                <a:sym typeface="Symbol" pitchFamily="2" charset="2"/>
              </a:rPr>
              <a:t>Φ</a:t>
            </a:r>
            <a:r>
              <a:rPr lang="en-US" altLang="en-US" sz="2391" baseline="-25000">
                <a:solidFill>
                  <a:srgbClr val="000000"/>
                </a:solidFill>
              </a:rPr>
              <a:t>surface</a:t>
            </a:r>
            <a:endParaRPr lang="el-GR" altLang="en-US" sz="2391" baseline="-25000">
              <a:solidFill>
                <a:srgbClr val="000000"/>
              </a:solidFill>
            </a:endParaRPr>
          </a:p>
        </p:txBody>
      </p:sp>
      <p:sp>
        <p:nvSpPr>
          <p:cNvPr id="596058" name="Text Box 194">
            <a:extLst>
              <a:ext uri="{FF2B5EF4-FFF2-40B4-BE49-F238E27FC236}">
                <a16:creationId xmlns:a16="http://schemas.microsoft.com/office/drawing/2014/main" id="{78203F6C-E29A-C746-8B76-0ADA79F6C17F}"/>
              </a:ext>
            </a:extLst>
          </p:cNvPr>
          <p:cNvSpPr txBox="1">
            <a:spLocks noChangeArrowheads="1"/>
          </p:cNvSpPr>
          <p:nvPr/>
        </p:nvSpPr>
        <p:spPr bwMode="auto">
          <a:xfrm>
            <a:off x="3810001" y="6395889"/>
            <a:ext cx="5865835" cy="4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l-GR" altLang="en-US" sz="2391">
                <a:solidFill>
                  <a:srgbClr val="000000"/>
                </a:solidFill>
                <a:sym typeface="Symbol" pitchFamily="2" charset="2"/>
              </a:rPr>
              <a:t>Φ</a:t>
            </a:r>
            <a:r>
              <a:rPr lang="el-GR" altLang="en-US" sz="2391">
                <a:solidFill>
                  <a:srgbClr val="000000"/>
                </a:solidFill>
              </a:rPr>
              <a:t> = electrostatic potential (Volt = J/coulomb)</a:t>
            </a:r>
          </a:p>
        </p:txBody>
      </p:sp>
      <p:grpSp>
        <p:nvGrpSpPr>
          <p:cNvPr id="2" name="Group 1">
            <a:extLst>
              <a:ext uri="{FF2B5EF4-FFF2-40B4-BE49-F238E27FC236}">
                <a16:creationId xmlns:a16="http://schemas.microsoft.com/office/drawing/2014/main" id="{AAA84710-09FD-B140-BBF1-856ABD286CE7}"/>
              </a:ext>
            </a:extLst>
          </p:cNvPr>
          <p:cNvGrpSpPr/>
          <p:nvPr/>
        </p:nvGrpSpPr>
        <p:grpSpPr>
          <a:xfrm>
            <a:off x="1676921" y="805905"/>
            <a:ext cx="7725296" cy="5310628"/>
            <a:chOff x="1676921" y="805905"/>
            <a:chExt cx="7725296" cy="5310628"/>
          </a:xfrm>
        </p:grpSpPr>
        <p:sp>
          <p:nvSpPr>
            <p:cNvPr id="595970" name="Text Box 3">
              <a:extLst>
                <a:ext uri="{FF2B5EF4-FFF2-40B4-BE49-F238E27FC236}">
                  <a16:creationId xmlns:a16="http://schemas.microsoft.com/office/drawing/2014/main" id="{35E5AF6F-33C8-3640-9034-B7282980A71B}"/>
                </a:ext>
              </a:extLst>
            </p:cNvPr>
            <p:cNvSpPr txBox="1">
              <a:spLocks noChangeArrowheads="1"/>
            </p:cNvSpPr>
            <p:nvPr/>
          </p:nvSpPr>
          <p:spPr bwMode="auto">
            <a:xfrm>
              <a:off x="2422550" y="805905"/>
              <a:ext cx="6705079" cy="35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Clr>
                  <a:schemeClr val="tx1"/>
                </a:buClr>
                <a:buSzTx/>
                <a:buFontTx/>
                <a:buNone/>
              </a:pPr>
              <a:r>
                <a:rPr lang="en-US" altLang="en-US" sz="1687">
                  <a:solidFill>
                    <a:schemeClr val="accent2"/>
                  </a:solidFill>
                </a:rPr>
                <a:t> Gouy/Chapman diffuse double layer + layer of adsorbed charge.</a:t>
              </a:r>
            </a:p>
          </p:txBody>
        </p:sp>
        <p:sp>
          <p:nvSpPr>
            <p:cNvPr id="595971" name="Text Box 162">
              <a:extLst>
                <a:ext uri="{FF2B5EF4-FFF2-40B4-BE49-F238E27FC236}">
                  <a16:creationId xmlns:a16="http://schemas.microsoft.com/office/drawing/2014/main" id="{D22C4607-3D00-5442-9E8F-709DFEB2BA84}"/>
                </a:ext>
              </a:extLst>
            </p:cNvPr>
            <p:cNvSpPr txBox="1">
              <a:spLocks noChangeArrowheads="1"/>
            </p:cNvSpPr>
            <p:nvPr/>
          </p:nvSpPr>
          <p:spPr bwMode="auto">
            <a:xfrm>
              <a:off x="2301999" y="1241226"/>
              <a:ext cx="284050" cy="4875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2391">
                  <a:solidFill>
                    <a:srgbClr val="000000"/>
                  </a:solidFill>
                </a:rPr>
                <a:t>-</a:t>
              </a:r>
            </a:p>
            <a:p>
              <a:pPr eaLnBrk="1" hangingPunct="1">
                <a:spcBef>
                  <a:spcPct val="0"/>
                </a:spcBef>
                <a:buSzTx/>
                <a:buFontTx/>
                <a:buNone/>
              </a:pPr>
              <a:endParaRPr lang="en-US" altLang="en-US" sz="2391">
                <a:solidFill>
                  <a:srgbClr val="000000"/>
                </a:solidFill>
              </a:endParaRPr>
            </a:p>
            <a:p>
              <a:pPr eaLnBrk="1" hangingPunct="1">
                <a:spcBef>
                  <a:spcPct val="0"/>
                </a:spcBef>
                <a:buSzTx/>
                <a:buFontTx/>
                <a:buNone/>
              </a:pPr>
              <a:r>
                <a:rPr lang="en-US" altLang="en-US" sz="2391">
                  <a:solidFill>
                    <a:srgbClr val="000000"/>
                  </a:solidFill>
                </a:rPr>
                <a:t>-</a:t>
              </a:r>
            </a:p>
            <a:p>
              <a:pPr eaLnBrk="1" hangingPunct="1">
                <a:spcBef>
                  <a:spcPct val="0"/>
                </a:spcBef>
                <a:buSzTx/>
                <a:buFontTx/>
                <a:buNone/>
              </a:pPr>
              <a:endParaRPr lang="en-US" altLang="en-US" sz="2391">
                <a:solidFill>
                  <a:srgbClr val="000000"/>
                </a:solidFill>
              </a:endParaRPr>
            </a:p>
            <a:p>
              <a:pPr eaLnBrk="1" hangingPunct="1">
                <a:spcBef>
                  <a:spcPct val="0"/>
                </a:spcBef>
                <a:buSzTx/>
                <a:buFontTx/>
                <a:buNone/>
              </a:pPr>
              <a:r>
                <a:rPr lang="en-US" altLang="en-US" sz="2391">
                  <a:solidFill>
                    <a:srgbClr val="000000"/>
                  </a:solidFill>
                </a:rPr>
                <a:t>-</a:t>
              </a:r>
            </a:p>
            <a:p>
              <a:pPr eaLnBrk="1" hangingPunct="1">
                <a:spcBef>
                  <a:spcPct val="0"/>
                </a:spcBef>
                <a:buSzTx/>
                <a:buFontTx/>
                <a:buNone/>
              </a:pPr>
              <a:r>
                <a:rPr lang="en-US" altLang="en-US" sz="2391">
                  <a:solidFill>
                    <a:srgbClr val="000000"/>
                  </a:solidFill>
                </a:rPr>
                <a:t>-</a:t>
              </a:r>
            </a:p>
            <a:p>
              <a:pPr eaLnBrk="1" hangingPunct="1">
                <a:spcBef>
                  <a:spcPct val="0"/>
                </a:spcBef>
                <a:buSzTx/>
                <a:buFontTx/>
                <a:buNone/>
              </a:pPr>
              <a:endParaRPr lang="en-US" altLang="en-US" sz="2391">
                <a:solidFill>
                  <a:srgbClr val="000000"/>
                </a:solidFill>
              </a:endParaRPr>
            </a:p>
            <a:p>
              <a:pPr eaLnBrk="1" hangingPunct="1">
                <a:spcBef>
                  <a:spcPct val="0"/>
                </a:spcBef>
                <a:buSzTx/>
                <a:buFontTx/>
                <a:buNone/>
              </a:pPr>
              <a:r>
                <a:rPr lang="en-US" altLang="en-US" sz="2391">
                  <a:solidFill>
                    <a:srgbClr val="000000"/>
                  </a:solidFill>
                </a:rPr>
                <a:t>-</a:t>
              </a:r>
            </a:p>
            <a:p>
              <a:pPr eaLnBrk="1" hangingPunct="1">
                <a:spcBef>
                  <a:spcPct val="0"/>
                </a:spcBef>
                <a:buSzTx/>
                <a:buFontTx/>
                <a:buNone/>
              </a:pPr>
              <a:r>
                <a:rPr lang="en-US" altLang="en-US" sz="2391">
                  <a:solidFill>
                    <a:srgbClr val="000000"/>
                  </a:solidFill>
                </a:rPr>
                <a:t>-</a:t>
              </a:r>
            </a:p>
            <a:p>
              <a:pPr eaLnBrk="1" hangingPunct="1">
                <a:spcBef>
                  <a:spcPct val="0"/>
                </a:spcBef>
                <a:buSzTx/>
                <a:buFontTx/>
                <a:buNone/>
              </a:pPr>
              <a:endParaRPr lang="en-US" altLang="en-US" sz="2391">
                <a:solidFill>
                  <a:srgbClr val="000000"/>
                </a:solidFill>
              </a:endParaRPr>
            </a:p>
            <a:p>
              <a:pPr eaLnBrk="1" hangingPunct="1">
                <a:spcBef>
                  <a:spcPct val="0"/>
                </a:spcBef>
                <a:buSzTx/>
                <a:buFontTx/>
                <a:buNone/>
              </a:pPr>
              <a:r>
                <a:rPr lang="en-US" altLang="en-US" sz="2391">
                  <a:solidFill>
                    <a:srgbClr val="000000"/>
                  </a:solidFill>
                </a:rPr>
                <a:t>-</a:t>
              </a:r>
            </a:p>
            <a:p>
              <a:pPr eaLnBrk="1" hangingPunct="1">
                <a:spcBef>
                  <a:spcPct val="0"/>
                </a:spcBef>
                <a:buSzTx/>
                <a:buFontTx/>
                <a:buNone/>
              </a:pPr>
              <a:endParaRPr lang="en-US" altLang="en-US" sz="2391">
                <a:solidFill>
                  <a:srgbClr val="000000"/>
                </a:solidFill>
              </a:endParaRPr>
            </a:p>
            <a:p>
              <a:pPr eaLnBrk="1" hangingPunct="1">
                <a:spcBef>
                  <a:spcPct val="0"/>
                </a:spcBef>
                <a:buSzTx/>
                <a:buFontTx/>
                <a:buNone/>
              </a:pPr>
              <a:endParaRPr lang="en-US" altLang="en-US" sz="2391">
                <a:solidFill>
                  <a:srgbClr val="000000"/>
                </a:solidFill>
              </a:endParaRPr>
            </a:p>
          </p:txBody>
        </p:sp>
        <p:grpSp>
          <p:nvGrpSpPr>
            <p:cNvPr id="595973" name="Group 4">
              <a:extLst>
                <a:ext uri="{FF2B5EF4-FFF2-40B4-BE49-F238E27FC236}">
                  <a16:creationId xmlns:a16="http://schemas.microsoft.com/office/drawing/2014/main" id="{E603C454-3133-9A46-9639-4941A8F5B312}"/>
                </a:ext>
              </a:extLst>
            </p:cNvPr>
            <p:cNvGrpSpPr>
              <a:grpSpLocks/>
            </p:cNvGrpSpPr>
            <p:nvPr/>
          </p:nvGrpSpPr>
          <p:grpSpPr bwMode="auto">
            <a:xfrm>
              <a:off x="2806527" y="2053829"/>
              <a:ext cx="688702" cy="1878583"/>
              <a:chOff x="816" y="1680"/>
              <a:chExt cx="528" cy="1440"/>
            </a:xfrm>
          </p:grpSpPr>
          <p:grpSp>
            <p:nvGrpSpPr>
              <p:cNvPr id="596175" name="Group 5">
                <a:extLst>
                  <a:ext uri="{FF2B5EF4-FFF2-40B4-BE49-F238E27FC236}">
                    <a16:creationId xmlns:a16="http://schemas.microsoft.com/office/drawing/2014/main" id="{EE5B78FA-470C-9844-9167-B2E3CAB97183}"/>
                  </a:ext>
                </a:extLst>
              </p:cNvPr>
              <p:cNvGrpSpPr>
                <a:grpSpLocks/>
              </p:cNvGrpSpPr>
              <p:nvPr/>
            </p:nvGrpSpPr>
            <p:grpSpPr bwMode="auto">
              <a:xfrm>
                <a:off x="816" y="1680"/>
                <a:ext cx="528" cy="528"/>
                <a:chOff x="1584" y="1680"/>
                <a:chExt cx="528" cy="528"/>
              </a:xfrm>
            </p:grpSpPr>
            <p:sp>
              <p:nvSpPr>
                <p:cNvPr id="596186" name="Oval 6">
                  <a:extLst>
                    <a:ext uri="{FF2B5EF4-FFF2-40B4-BE49-F238E27FC236}">
                      <a16:creationId xmlns:a16="http://schemas.microsoft.com/office/drawing/2014/main" id="{B78D04BB-8AAD-494A-8A79-06ADF52DDD1D}"/>
                    </a:ext>
                  </a:extLst>
                </p:cNvPr>
                <p:cNvSpPr>
                  <a:spLocks noChangeArrowheads="1"/>
                </p:cNvSpPr>
                <p:nvPr/>
              </p:nvSpPr>
              <p:spPr bwMode="auto">
                <a:xfrm>
                  <a:off x="1728" y="1824"/>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6187" name="Oval 7">
                  <a:extLst>
                    <a:ext uri="{FF2B5EF4-FFF2-40B4-BE49-F238E27FC236}">
                      <a16:creationId xmlns:a16="http://schemas.microsoft.com/office/drawing/2014/main" id="{33FA71DC-824A-6E4E-9DB0-7D5A8157C2E7}"/>
                    </a:ext>
                  </a:extLst>
                </p:cNvPr>
                <p:cNvSpPr>
                  <a:spLocks noChangeArrowheads="1"/>
                </p:cNvSpPr>
                <p:nvPr/>
              </p:nvSpPr>
              <p:spPr bwMode="auto">
                <a:xfrm>
                  <a:off x="163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88" name="Oval 8">
                  <a:extLst>
                    <a:ext uri="{FF2B5EF4-FFF2-40B4-BE49-F238E27FC236}">
                      <a16:creationId xmlns:a16="http://schemas.microsoft.com/office/drawing/2014/main" id="{E9340A40-8E7D-D646-8D47-302AEFE4F453}"/>
                    </a:ext>
                  </a:extLst>
                </p:cNvPr>
                <p:cNvSpPr>
                  <a:spLocks noChangeArrowheads="1"/>
                </p:cNvSpPr>
                <p:nvPr/>
              </p:nvSpPr>
              <p:spPr bwMode="auto">
                <a:xfrm>
                  <a:off x="1584"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89" name="Oval 9">
                  <a:extLst>
                    <a:ext uri="{FF2B5EF4-FFF2-40B4-BE49-F238E27FC236}">
                      <a16:creationId xmlns:a16="http://schemas.microsoft.com/office/drawing/2014/main" id="{419DE311-7E1B-DA42-8812-16C8008690F8}"/>
                    </a:ext>
                  </a:extLst>
                </p:cNvPr>
                <p:cNvSpPr>
                  <a:spLocks noChangeArrowheads="1"/>
                </p:cNvSpPr>
                <p:nvPr/>
              </p:nvSpPr>
              <p:spPr bwMode="auto">
                <a:xfrm>
                  <a:off x="1632"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90" name="Oval 10">
                  <a:extLst>
                    <a:ext uri="{FF2B5EF4-FFF2-40B4-BE49-F238E27FC236}">
                      <a16:creationId xmlns:a16="http://schemas.microsoft.com/office/drawing/2014/main" id="{5A9CEECD-8203-5348-B253-F5C419207721}"/>
                    </a:ext>
                  </a:extLst>
                </p:cNvPr>
                <p:cNvSpPr>
                  <a:spLocks noChangeArrowheads="1"/>
                </p:cNvSpPr>
                <p:nvPr/>
              </p:nvSpPr>
              <p:spPr bwMode="auto">
                <a:xfrm>
                  <a:off x="1776" y="206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91" name="Oval 11">
                  <a:extLst>
                    <a:ext uri="{FF2B5EF4-FFF2-40B4-BE49-F238E27FC236}">
                      <a16:creationId xmlns:a16="http://schemas.microsoft.com/office/drawing/2014/main" id="{F7A284C0-02ED-C041-8200-B2851E579583}"/>
                    </a:ext>
                  </a:extLst>
                </p:cNvPr>
                <p:cNvSpPr>
                  <a:spLocks noChangeArrowheads="1"/>
                </p:cNvSpPr>
                <p:nvPr/>
              </p:nvSpPr>
              <p:spPr bwMode="auto">
                <a:xfrm>
                  <a:off x="192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92" name="Oval 12">
                  <a:extLst>
                    <a:ext uri="{FF2B5EF4-FFF2-40B4-BE49-F238E27FC236}">
                      <a16:creationId xmlns:a16="http://schemas.microsoft.com/office/drawing/2014/main" id="{C9DA0D5D-FD8C-704E-B0B5-B584327D1023}"/>
                    </a:ext>
                  </a:extLst>
                </p:cNvPr>
                <p:cNvSpPr>
                  <a:spLocks noChangeArrowheads="1"/>
                </p:cNvSpPr>
                <p:nvPr/>
              </p:nvSpPr>
              <p:spPr bwMode="auto">
                <a:xfrm>
                  <a:off x="196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93" name="Oval 13">
                  <a:extLst>
                    <a:ext uri="{FF2B5EF4-FFF2-40B4-BE49-F238E27FC236}">
                      <a16:creationId xmlns:a16="http://schemas.microsoft.com/office/drawing/2014/main" id="{21A66FBC-00F3-D64B-989E-E99E1C88EA75}"/>
                    </a:ext>
                  </a:extLst>
                </p:cNvPr>
                <p:cNvSpPr>
                  <a:spLocks noChangeArrowheads="1"/>
                </p:cNvSpPr>
                <p:nvPr/>
              </p:nvSpPr>
              <p:spPr bwMode="auto">
                <a:xfrm>
                  <a:off x="1920"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94" name="Oval 14">
                  <a:extLst>
                    <a:ext uri="{FF2B5EF4-FFF2-40B4-BE49-F238E27FC236}">
                      <a16:creationId xmlns:a16="http://schemas.microsoft.com/office/drawing/2014/main" id="{E4B79D6C-F7D1-3047-8605-9D19B67041A7}"/>
                    </a:ext>
                  </a:extLst>
                </p:cNvPr>
                <p:cNvSpPr>
                  <a:spLocks noChangeArrowheads="1"/>
                </p:cNvSpPr>
                <p:nvPr/>
              </p:nvSpPr>
              <p:spPr bwMode="auto">
                <a:xfrm>
                  <a:off x="1776" y="168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nvGrpSpPr>
              <p:cNvPr id="596176" name="Group 15">
                <a:extLst>
                  <a:ext uri="{FF2B5EF4-FFF2-40B4-BE49-F238E27FC236}">
                    <a16:creationId xmlns:a16="http://schemas.microsoft.com/office/drawing/2014/main" id="{ECF29E20-6B7A-8E48-927B-A3EFC566733A}"/>
                  </a:ext>
                </a:extLst>
              </p:cNvPr>
              <p:cNvGrpSpPr>
                <a:grpSpLocks/>
              </p:cNvGrpSpPr>
              <p:nvPr/>
            </p:nvGrpSpPr>
            <p:grpSpPr bwMode="auto">
              <a:xfrm>
                <a:off x="816" y="2592"/>
                <a:ext cx="528" cy="528"/>
                <a:chOff x="1584" y="1680"/>
                <a:chExt cx="528" cy="528"/>
              </a:xfrm>
            </p:grpSpPr>
            <p:sp>
              <p:nvSpPr>
                <p:cNvPr id="596177" name="Oval 16">
                  <a:extLst>
                    <a:ext uri="{FF2B5EF4-FFF2-40B4-BE49-F238E27FC236}">
                      <a16:creationId xmlns:a16="http://schemas.microsoft.com/office/drawing/2014/main" id="{24B77CF0-B130-B14C-95E9-3E6B018C5F28}"/>
                    </a:ext>
                  </a:extLst>
                </p:cNvPr>
                <p:cNvSpPr>
                  <a:spLocks noChangeArrowheads="1"/>
                </p:cNvSpPr>
                <p:nvPr/>
              </p:nvSpPr>
              <p:spPr bwMode="auto">
                <a:xfrm>
                  <a:off x="1728" y="1824"/>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6178" name="Oval 17">
                  <a:extLst>
                    <a:ext uri="{FF2B5EF4-FFF2-40B4-BE49-F238E27FC236}">
                      <a16:creationId xmlns:a16="http://schemas.microsoft.com/office/drawing/2014/main" id="{C137672B-EF1A-D944-975B-E39D30B8CD32}"/>
                    </a:ext>
                  </a:extLst>
                </p:cNvPr>
                <p:cNvSpPr>
                  <a:spLocks noChangeArrowheads="1"/>
                </p:cNvSpPr>
                <p:nvPr/>
              </p:nvSpPr>
              <p:spPr bwMode="auto">
                <a:xfrm>
                  <a:off x="163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79" name="Oval 18">
                  <a:extLst>
                    <a:ext uri="{FF2B5EF4-FFF2-40B4-BE49-F238E27FC236}">
                      <a16:creationId xmlns:a16="http://schemas.microsoft.com/office/drawing/2014/main" id="{6EF76AF5-6CAC-E941-A644-78D6CCB307AB}"/>
                    </a:ext>
                  </a:extLst>
                </p:cNvPr>
                <p:cNvSpPr>
                  <a:spLocks noChangeArrowheads="1"/>
                </p:cNvSpPr>
                <p:nvPr/>
              </p:nvSpPr>
              <p:spPr bwMode="auto">
                <a:xfrm>
                  <a:off x="1584"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80" name="Oval 19">
                  <a:extLst>
                    <a:ext uri="{FF2B5EF4-FFF2-40B4-BE49-F238E27FC236}">
                      <a16:creationId xmlns:a16="http://schemas.microsoft.com/office/drawing/2014/main" id="{2C2E641E-4E5E-1741-8653-3F5F3CD14886}"/>
                    </a:ext>
                  </a:extLst>
                </p:cNvPr>
                <p:cNvSpPr>
                  <a:spLocks noChangeArrowheads="1"/>
                </p:cNvSpPr>
                <p:nvPr/>
              </p:nvSpPr>
              <p:spPr bwMode="auto">
                <a:xfrm>
                  <a:off x="1632"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81" name="Oval 20">
                  <a:extLst>
                    <a:ext uri="{FF2B5EF4-FFF2-40B4-BE49-F238E27FC236}">
                      <a16:creationId xmlns:a16="http://schemas.microsoft.com/office/drawing/2014/main" id="{BF785D6F-F5AD-914B-9F25-C60F73656745}"/>
                    </a:ext>
                  </a:extLst>
                </p:cNvPr>
                <p:cNvSpPr>
                  <a:spLocks noChangeArrowheads="1"/>
                </p:cNvSpPr>
                <p:nvPr/>
              </p:nvSpPr>
              <p:spPr bwMode="auto">
                <a:xfrm>
                  <a:off x="1776" y="206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82" name="Oval 21">
                  <a:extLst>
                    <a:ext uri="{FF2B5EF4-FFF2-40B4-BE49-F238E27FC236}">
                      <a16:creationId xmlns:a16="http://schemas.microsoft.com/office/drawing/2014/main" id="{FB9C8672-1DA0-2A41-AB9D-A0CC0AB6A24B}"/>
                    </a:ext>
                  </a:extLst>
                </p:cNvPr>
                <p:cNvSpPr>
                  <a:spLocks noChangeArrowheads="1"/>
                </p:cNvSpPr>
                <p:nvPr/>
              </p:nvSpPr>
              <p:spPr bwMode="auto">
                <a:xfrm>
                  <a:off x="192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83" name="Oval 22">
                  <a:extLst>
                    <a:ext uri="{FF2B5EF4-FFF2-40B4-BE49-F238E27FC236}">
                      <a16:creationId xmlns:a16="http://schemas.microsoft.com/office/drawing/2014/main" id="{972D45BE-BA46-694A-BF43-6916C0650DB0}"/>
                    </a:ext>
                  </a:extLst>
                </p:cNvPr>
                <p:cNvSpPr>
                  <a:spLocks noChangeArrowheads="1"/>
                </p:cNvSpPr>
                <p:nvPr/>
              </p:nvSpPr>
              <p:spPr bwMode="auto">
                <a:xfrm>
                  <a:off x="196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84" name="Oval 23">
                  <a:extLst>
                    <a:ext uri="{FF2B5EF4-FFF2-40B4-BE49-F238E27FC236}">
                      <a16:creationId xmlns:a16="http://schemas.microsoft.com/office/drawing/2014/main" id="{8EEFA8F4-5400-554A-8DD8-8E5365A13190}"/>
                    </a:ext>
                  </a:extLst>
                </p:cNvPr>
                <p:cNvSpPr>
                  <a:spLocks noChangeArrowheads="1"/>
                </p:cNvSpPr>
                <p:nvPr/>
              </p:nvSpPr>
              <p:spPr bwMode="auto">
                <a:xfrm>
                  <a:off x="1920"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85" name="Oval 24">
                  <a:extLst>
                    <a:ext uri="{FF2B5EF4-FFF2-40B4-BE49-F238E27FC236}">
                      <a16:creationId xmlns:a16="http://schemas.microsoft.com/office/drawing/2014/main" id="{D60F7CE4-ED3C-CC4F-B141-66B83748B9F0}"/>
                    </a:ext>
                  </a:extLst>
                </p:cNvPr>
                <p:cNvSpPr>
                  <a:spLocks noChangeArrowheads="1"/>
                </p:cNvSpPr>
                <p:nvPr/>
              </p:nvSpPr>
              <p:spPr bwMode="auto">
                <a:xfrm>
                  <a:off x="1776" y="168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grpSp>
          <p:nvGrpSpPr>
            <p:cNvPr id="595974" name="Group 25">
              <a:extLst>
                <a:ext uri="{FF2B5EF4-FFF2-40B4-BE49-F238E27FC236}">
                  <a16:creationId xmlns:a16="http://schemas.microsoft.com/office/drawing/2014/main" id="{C6A8D8ED-D921-5B47-BA17-3367031B04CF}"/>
                </a:ext>
              </a:extLst>
            </p:cNvPr>
            <p:cNvGrpSpPr>
              <a:grpSpLocks/>
            </p:cNvGrpSpPr>
            <p:nvPr/>
          </p:nvGrpSpPr>
          <p:grpSpPr bwMode="auto">
            <a:xfrm>
              <a:off x="2460502" y="1158627"/>
              <a:ext cx="187523" cy="4383361"/>
              <a:chOff x="288" y="528"/>
              <a:chExt cx="144" cy="3360"/>
            </a:xfrm>
          </p:grpSpPr>
          <p:sp>
            <p:nvSpPr>
              <p:cNvPr id="90138" name="Rectangle 26">
                <a:extLst>
                  <a:ext uri="{FF2B5EF4-FFF2-40B4-BE49-F238E27FC236}">
                    <a16:creationId xmlns:a16="http://schemas.microsoft.com/office/drawing/2014/main" id="{EB08824E-3BAC-6744-8ECF-BDC4B95AEACE}"/>
                  </a:ext>
                </a:extLst>
              </p:cNvPr>
              <p:cNvSpPr>
                <a:spLocks noChangeArrowheads="1"/>
              </p:cNvSpPr>
              <p:nvPr/>
            </p:nvSpPr>
            <p:spPr bwMode="auto">
              <a:xfrm>
                <a:off x="288" y="528"/>
                <a:ext cx="144" cy="3360"/>
              </a:xfrm>
              <a:prstGeom prst="rect">
                <a:avLst/>
              </a:prstGeom>
              <a:gradFill rotWithShape="0">
                <a:gsLst>
                  <a:gs pos="0">
                    <a:schemeClr val="bg1"/>
                  </a:gs>
                  <a:gs pos="100000">
                    <a:schemeClr val="bg1">
                      <a:gamma/>
                      <a:shade val="46275"/>
                      <a:invGamma/>
                    </a:schemeClr>
                  </a:gs>
                </a:gsLst>
                <a:lin ang="0" scaled="1"/>
              </a:gradFill>
              <a:ln w="9525">
                <a:noFill/>
                <a:miter lim="800000"/>
                <a:headEnd/>
                <a:tailEnd/>
              </a:ln>
              <a:effectLst/>
            </p:spPr>
            <p:txBody>
              <a:bodyPr wrap="none" anchor="ctr"/>
              <a:lstStyle/>
              <a:p>
                <a:pPr algn="ctr" eaLnBrk="1" hangingPunct="1">
                  <a:defRPr/>
                </a:pPr>
                <a:endParaRPr lang="en-US" sz="1266">
                  <a:latin typeface="Gill Sans" charset="0"/>
                  <a:ea typeface="Heiti SC Light" charset="0"/>
                  <a:sym typeface="Gill Sans" charset="0"/>
                </a:endParaRPr>
              </a:p>
            </p:txBody>
          </p:sp>
          <p:sp>
            <p:nvSpPr>
              <p:cNvPr id="596174" name="Line 27">
                <a:extLst>
                  <a:ext uri="{FF2B5EF4-FFF2-40B4-BE49-F238E27FC236}">
                    <a16:creationId xmlns:a16="http://schemas.microsoft.com/office/drawing/2014/main" id="{01CCF44D-0A3B-2443-85C0-D18CA806EB3A}"/>
                  </a:ext>
                </a:extLst>
              </p:cNvPr>
              <p:cNvSpPr>
                <a:spLocks noChangeShapeType="1"/>
              </p:cNvSpPr>
              <p:nvPr/>
            </p:nvSpPr>
            <p:spPr bwMode="auto">
              <a:xfrm>
                <a:off x="432" y="528"/>
                <a:ext cx="0" cy="336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66"/>
              </a:p>
            </p:txBody>
          </p:sp>
        </p:grpSp>
        <p:sp>
          <p:nvSpPr>
            <p:cNvPr id="595975" name="Oval 28">
              <a:extLst>
                <a:ext uri="{FF2B5EF4-FFF2-40B4-BE49-F238E27FC236}">
                  <a16:creationId xmlns:a16="http://schemas.microsoft.com/office/drawing/2014/main" id="{7DFF3859-8B9E-3C40-8744-B7F9262CE0C2}"/>
                </a:ext>
              </a:extLst>
            </p:cNvPr>
            <p:cNvSpPr>
              <a:spLocks noChangeArrowheads="1"/>
            </p:cNvSpPr>
            <p:nvPr/>
          </p:nvSpPr>
          <p:spPr bwMode="auto">
            <a:xfrm>
              <a:off x="2640211" y="2224609"/>
              <a:ext cx="188640" cy="186407"/>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76" name="Oval 29">
              <a:extLst>
                <a:ext uri="{FF2B5EF4-FFF2-40B4-BE49-F238E27FC236}">
                  <a16:creationId xmlns:a16="http://schemas.microsoft.com/office/drawing/2014/main" id="{32622275-6CA4-934A-9D87-A95F46A7D0F5}"/>
                </a:ext>
              </a:extLst>
            </p:cNvPr>
            <p:cNvSpPr>
              <a:spLocks noChangeArrowheads="1"/>
            </p:cNvSpPr>
            <p:nvPr/>
          </p:nvSpPr>
          <p:spPr bwMode="auto">
            <a:xfrm>
              <a:off x="2646908" y="2034853"/>
              <a:ext cx="186408"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77" name="Oval 30">
              <a:extLst>
                <a:ext uri="{FF2B5EF4-FFF2-40B4-BE49-F238E27FC236}">
                  <a16:creationId xmlns:a16="http://schemas.microsoft.com/office/drawing/2014/main" id="{D8258AED-D1FF-8C41-BF59-B8C55BBC1F9C}"/>
                </a:ext>
              </a:extLst>
            </p:cNvPr>
            <p:cNvSpPr>
              <a:spLocks noChangeArrowheads="1"/>
            </p:cNvSpPr>
            <p:nvPr/>
          </p:nvSpPr>
          <p:spPr bwMode="auto">
            <a:xfrm>
              <a:off x="2636863" y="1835051"/>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78" name="Oval 31">
              <a:extLst>
                <a:ext uri="{FF2B5EF4-FFF2-40B4-BE49-F238E27FC236}">
                  <a16:creationId xmlns:a16="http://schemas.microsoft.com/office/drawing/2014/main" id="{3E0A5412-3D8D-2E42-91B6-82C9B8EBC012}"/>
                </a:ext>
              </a:extLst>
            </p:cNvPr>
            <p:cNvSpPr>
              <a:spLocks noChangeArrowheads="1"/>
            </p:cNvSpPr>
            <p:nvPr/>
          </p:nvSpPr>
          <p:spPr bwMode="auto">
            <a:xfrm>
              <a:off x="2640211" y="1643063"/>
              <a:ext cx="188640" cy="188640"/>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79" name="Oval 32">
              <a:extLst>
                <a:ext uri="{FF2B5EF4-FFF2-40B4-BE49-F238E27FC236}">
                  <a16:creationId xmlns:a16="http://schemas.microsoft.com/office/drawing/2014/main" id="{BECB2B1A-6CFF-1C43-87B3-73EE3C60940A}"/>
                </a:ext>
              </a:extLst>
            </p:cNvPr>
            <p:cNvSpPr>
              <a:spLocks noChangeArrowheads="1"/>
            </p:cNvSpPr>
            <p:nvPr/>
          </p:nvSpPr>
          <p:spPr bwMode="auto">
            <a:xfrm>
              <a:off x="2640211" y="1455539"/>
              <a:ext cx="188640"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80" name="Oval 33">
              <a:extLst>
                <a:ext uri="{FF2B5EF4-FFF2-40B4-BE49-F238E27FC236}">
                  <a16:creationId xmlns:a16="http://schemas.microsoft.com/office/drawing/2014/main" id="{CBD4A945-0564-C043-8091-B8D61FA29B89}"/>
                </a:ext>
              </a:extLst>
            </p:cNvPr>
            <p:cNvSpPr>
              <a:spLocks noChangeArrowheads="1"/>
            </p:cNvSpPr>
            <p:nvPr/>
          </p:nvSpPr>
          <p:spPr bwMode="auto">
            <a:xfrm>
              <a:off x="2640211" y="1259086"/>
              <a:ext cx="188640"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81" name="Oval 34">
              <a:extLst>
                <a:ext uri="{FF2B5EF4-FFF2-40B4-BE49-F238E27FC236}">
                  <a16:creationId xmlns:a16="http://schemas.microsoft.com/office/drawing/2014/main" id="{44990D2D-0C29-5041-978F-49CBD2524AE3}"/>
                </a:ext>
              </a:extLst>
            </p:cNvPr>
            <p:cNvSpPr>
              <a:spLocks noChangeArrowheads="1"/>
            </p:cNvSpPr>
            <p:nvPr/>
          </p:nvSpPr>
          <p:spPr bwMode="auto">
            <a:xfrm>
              <a:off x="2640211" y="2411016"/>
              <a:ext cx="188640" cy="189756"/>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82" name="Oval 35">
              <a:extLst>
                <a:ext uri="{FF2B5EF4-FFF2-40B4-BE49-F238E27FC236}">
                  <a16:creationId xmlns:a16="http://schemas.microsoft.com/office/drawing/2014/main" id="{474401F2-4A2F-894F-B19A-159D166F4428}"/>
                </a:ext>
              </a:extLst>
            </p:cNvPr>
            <p:cNvSpPr>
              <a:spLocks noChangeArrowheads="1"/>
            </p:cNvSpPr>
            <p:nvPr/>
          </p:nvSpPr>
          <p:spPr bwMode="auto">
            <a:xfrm>
              <a:off x="2640211" y="3655591"/>
              <a:ext cx="188640" cy="189756"/>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83" name="Oval 36">
              <a:extLst>
                <a:ext uri="{FF2B5EF4-FFF2-40B4-BE49-F238E27FC236}">
                  <a16:creationId xmlns:a16="http://schemas.microsoft.com/office/drawing/2014/main" id="{B478C5C1-C0F4-7340-8088-2B940184D5A8}"/>
                </a:ext>
              </a:extLst>
            </p:cNvPr>
            <p:cNvSpPr>
              <a:spLocks noChangeArrowheads="1"/>
            </p:cNvSpPr>
            <p:nvPr/>
          </p:nvSpPr>
          <p:spPr bwMode="auto">
            <a:xfrm>
              <a:off x="2637979" y="3330774"/>
              <a:ext cx="189756"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84" name="Oval 37">
              <a:extLst>
                <a:ext uri="{FF2B5EF4-FFF2-40B4-BE49-F238E27FC236}">
                  <a16:creationId xmlns:a16="http://schemas.microsoft.com/office/drawing/2014/main" id="{6A5D69DB-BE27-9144-9C45-0B2208C0D20F}"/>
                </a:ext>
              </a:extLst>
            </p:cNvPr>
            <p:cNvSpPr>
              <a:spLocks noChangeArrowheads="1"/>
            </p:cNvSpPr>
            <p:nvPr/>
          </p:nvSpPr>
          <p:spPr bwMode="auto">
            <a:xfrm>
              <a:off x="2654723" y="3535041"/>
              <a:ext cx="188639"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85" name="Oval 38">
              <a:extLst>
                <a:ext uri="{FF2B5EF4-FFF2-40B4-BE49-F238E27FC236}">
                  <a16:creationId xmlns:a16="http://schemas.microsoft.com/office/drawing/2014/main" id="{548DAC28-75E2-7B48-98D0-3763E3FB66A4}"/>
                </a:ext>
              </a:extLst>
            </p:cNvPr>
            <p:cNvSpPr>
              <a:spLocks noChangeArrowheads="1"/>
            </p:cNvSpPr>
            <p:nvPr/>
          </p:nvSpPr>
          <p:spPr bwMode="auto">
            <a:xfrm>
              <a:off x="2641328" y="3146599"/>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86" name="Oval 39">
              <a:extLst>
                <a:ext uri="{FF2B5EF4-FFF2-40B4-BE49-F238E27FC236}">
                  <a16:creationId xmlns:a16="http://schemas.microsoft.com/office/drawing/2014/main" id="{70398D75-D972-3147-A794-EB69EFB7EF55}"/>
                </a:ext>
              </a:extLst>
            </p:cNvPr>
            <p:cNvSpPr>
              <a:spLocks noChangeArrowheads="1"/>
            </p:cNvSpPr>
            <p:nvPr/>
          </p:nvSpPr>
          <p:spPr bwMode="auto">
            <a:xfrm>
              <a:off x="2640211" y="2974703"/>
              <a:ext cx="188640" cy="188639"/>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87" name="Oval 40">
              <a:extLst>
                <a:ext uri="{FF2B5EF4-FFF2-40B4-BE49-F238E27FC236}">
                  <a16:creationId xmlns:a16="http://schemas.microsoft.com/office/drawing/2014/main" id="{04136EA5-79B8-F942-BEA1-A294D62E8A22}"/>
                </a:ext>
              </a:extLst>
            </p:cNvPr>
            <p:cNvSpPr>
              <a:spLocks noChangeArrowheads="1"/>
            </p:cNvSpPr>
            <p:nvPr/>
          </p:nvSpPr>
          <p:spPr bwMode="auto">
            <a:xfrm>
              <a:off x="2640211" y="2787179"/>
              <a:ext cx="188640"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88" name="Oval 41">
              <a:extLst>
                <a:ext uri="{FF2B5EF4-FFF2-40B4-BE49-F238E27FC236}">
                  <a16:creationId xmlns:a16="http://schemas.microsoft.com/office/drawing/2014/main" id="{EF6674E7-E397-4545-9683-A433B10EA549}"/>
                </a:ext>
              </a:extLst>
            </p:cNvPr>
            <p:cNvSpPr>
              <a:spLocks noChangeArrowheads="1"/>
            </p:cNvSpPr>
            <p:nvPr/>
          </p:nvSpPr>
          <p:spPr bwMode="auto">
            <a:xfrm>
              <a:off x="2640211" y="2600772"/>
              <a:ext cx="188640" cy="186408"/>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89" name="Oval 42">
              <a:extLst>
                <a:ext uri="{FF2B5EF4-FFF2-40B4-BE49-F238E27FC236}">
                  <a16:creationId xmlns:a16="http://schemas.microsoft.com/office/drawing/2014/main" id="{90630065-1ED3-0648-82E4-74D476614E3A}"/>
                </a:ext>
              </a:extLst>
            </p:cNvPr>
            <p:cNvSpPr>
              <a:spLocks noChangeArrowheads="1"/>
            </p:cNvSpPr>
            <p:nvPr/>
          </p:nvSpPr>
          <p:spPr bwMode="auto">
            <a:xfrm>
              <a:off x="2640211" y="3845347"/>
              <a:ext cx="188640" cy="186407"/>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90" name="Oval 43">
              <a:extLst>
                <a:ext uri="{FF2B5EF4-FFF2-40B4-BE49-F238E27FC236}">
                  <a16:creationId xmlns:a16="http://schemas.microsoft.com/office/drawing/2014/main" id="{8DE2CD6E-6B94-884D-88CE-11B8F9176B09}"/>
                </a:ext>
              </a:extLst>
            </p:cNvPr>
            <p:cNvSpPr>
              <a:spLocks noChangeArrowheads="1"/>
            </p:cNvSpPr>
            <p:nvPr/>
          </p:nvSpPr>
          <p:spPr bwMode="auto">
            <a:xfrm>
              <a:off x="2640211" y="4790778"/>
              <a:ext cx="188640"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91" name="Oval 44">
              <a:extLst>
                <a:ext uri="{FF2B5EF4-FFF2-40B4-BE49-F238E27FC236}">
                  <a16:creationId xmlns:a16="http://schemas.microsoft.com/office/drawing/2014/main" id="{EB67B1A3-4678-754A-A275-A7158FF65BDF}"/>
                </a:ext>
              </a:extLst>
            </p:cNvPr>
            <p:cNvSpPr>
              <a:spLocks noChangeArrowheads="1"/>
            </p:cNvSpPr>
            <p:nvPr/>
          </p:nvSpPr>
          <p:spPr bwMode="auto">
            <a:xfrm>
              <a:off x="2651373" y="4589860"/>
              <a:ext cx="187523" cy="186408"/>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92" name="Oval 45">
              <a:extLst>
                <a:ext uri="{FF2B5EF4-FFF2-40B4-BE49-F238E27FC236}">
                  <a16:creationId xmlns:a16="http://schemas.microsoft.com/office/drawing/2014/main" id="{7A6EBBA7-05D5-3C44-B883-C6995B05B901}"/>
                </a:ext>
              </a:extLst>
            </p:cNvPr>
            <p:cNvSpPr>
              <a:spLocks noChangeArrowheads="1"/>
            </p:cNvSpPr>
            <p:nvPr/>
          </p:nvSpPr>
          <p:spPr bwMode="auto">
            <a:xfrm>
              <a:off x="2649141" y="4392291"/>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93" name="Oval 46">
              <a:extLst>
                <a:ext uri="{FF2B5EF4-FFF2-40B4-BE49-F238E27FC236}">
                  <a16:creationId xmlns:a16="http://schemas.microsoft.com/office/drawing/2014/main" id="{917845E0-336E-974D-81B8-36DD22E6E7FE}"/>
                </a:ext>
              </a:extLst>
            </p:cNvPr>
            <p:cNvSpPr>
              <a:spLocks noChangeArrowheads="1"/>
            </p:cNvSpPr>
            <p:nvPr/>
          </p:nvSpPr>
          <p:spPr bwMode="auto">
            <a:xfrm>
              <a:off x="2640211" y="4219278"/>
              <a:ext cx="188640" cy="189756"/>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94" name="Oval 47">
              <a:extLst>
                <a:ext uri="{FF2B5EF4-FFF2-40B4-BE49-F238E27FC236}">
                  <a16:creationId xmlns:a16="http://schemas.microsoft.com/office/drawing/2014/main" id="{492861C0-3BDD-AB4D-AF6A-F393B676E812}"/>
                </a:ext>
              </a:extLst>
            </p:cNvPr>
            <p:cNvSpPr>
              <a:spLocks noChangeArrowheads="1"/>
            </p:cNvSpPr>
            <p:nvPr/>
          </p:nvSpPr>
          <p:spPr bwMode="auto">
            <a:xfrm>
              <a:off x="2640211" y="4031754"/>
              <a:ext cx="188640"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95" name="Oval 48">
              <a:extLst>
                <a:ext uri="{FF2B5EF4-FFF2-40B4-BE49-F238E27FC236}">
                  <a16:creationId xmlns:a16="http://schemas.microsoft.com/office/drawing/2014/main" id="{60B5546B-85B4-964E-94A3-277B84A31D2E}"/>
                </a:ext>
              </a:extLst>
            </p:cNvPr>
            <p:cNvSpPr>
              <a:spLocks noChangeArrowheads="1"/>
            </p:cNvSpPr>
            <p:nvPr/>
          </p:nvSpPr>
          <p:spPr bwMode="auto">
            <a:xfrm>
              <a:off x="2640211" y="4978301"/>
              <a:ext cx="188640" cy="188640"/>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96" name="Oval 49">
              <a:extLst>
                <a:ext uri="{FF2B5EF4-FFF2-40B4-BE49-F238E27FC236}">
                  <a16:creationId xmlns:a16="http://schemas.microsoft.com/office/drawing/2014/main" id="{5E26AFAF-18FB-2D47-87D4-7517DDF773CB}"/>
                </a:ext>
              </a:extLst>
            </p:cNvPr>
            <p:cNvSpPr>
              <a:spLocks noChangeArrowheads="1"/>
            </p:cNvSpPr>
            <p:nvPr/>
          </p:nvSpPr>
          <p:spPr bwMode="auto">
            <a:xfrm>
              <a:off x="2640211" y="5354464"/>
              <a:ext cx="188640"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5997" name="Oval 50">
              <a:extLst>
                <a:ext uri="{FF2B5EF4-FFF2-40B4-BE49-F238E27FC236}">
                  <a16:creationId xmlns:a16="http://schemas.microsoft.com/office/drawing/2014/main" id="{59B74E89-BBC0-9740-B4C4-133EB6215E70}"/>
                </a:ext>
              </a:extLst>
            </p:cNvPr>
            <p:cNvSpPr>
              <a:spLocks noChangeArrowheads="1"/>
            </p:cNvSpPr>
            <p:nvPr/>
          </p:nvSpPr>
          <p:spPr bwMode="auto">
            <a:xfrm>
              <a:off x="2640211" y="5166941"/>
              <a:ext cx="188640"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nvGrpSpPr>
            <p:cNvPr id="595998" name="Group 51">
              <a:extLst>
                <a:ext uri="{FF2B5EF4-FFF2-40B4-BE49-F238E27FC236}">
                  <a16:creationId xmlns:a16="http://schemas.microsoft.com/office/drawing/2014/main" id="{4C111A98-B6C6-0D4B-8BEE-4DA4F9031696}"/>
                </a:ext>
              </a:extLst>
            </p:cNvPr>
            <p:cNvGrpSpPr>
              <a:grpSpLocks/>
            </p:cNvGrpSpPr>
            <p:nvPr/>
          </p:nvGrpSpPr>
          <p:grpSpPr bwMode="auto">
            <a:xfrm>
              <a:off x="4643810" y="4290715"/>
              <a:ext cx="688702" cy="687586"/>
              <a:chOff x="1584" y="1680"/>
              <a:chExt cx="528" cy="528"/>
            </a:xfrm>
          </p:grpSpPr>
          <p:sp>
            <p:nvSpPr>
              <p:cNvPr id="596164" name="Oval 52">
                <a:extLst>
                  <a:ext uri="{FF2B5EF4-FFF2-40B4-BE49-F238E27FC236}">
                    <a16:creationId xmlns:a16="http://schemas.microsoft.com/office/drawing/2014/main" id="{91237B23-1E5A-714D-87FD-03F9FDC07862}"/>
                  </a:ext>
                </a:extLst>
              </p:cNvPr>
              <p:cNvSpPr>
                <a:spLocks noChangeArrowheads="1"/>
              </p:cNvSpPr>
              <p:nvPr/>
            </p:nvSpPr>
            <p:spPr bwMode="auto">
              <a:xfrm>
                <a:off x="1728" y="1824"/>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6165" name="Oval 53">
                <a:extLst>
                  <a:ext uri="{FF2B5EF4-FFF2-40B4-BE49-F238E27FC236}">
                    <a16:creationId xmlns:a16="http://schemas.microsoft.com/office/drawing/2014/main" id="{8262A862-7C2B-6C48-BE87-9E08B8200E08}"/>
                  </a:ext>
                </a:extLst>
              </p:cNvPr>
              <p:cNvSpPr>
                <a:spLocks noChangeArrowheads="1"/>
              </p:cNvSpPr>
              <p:nvPr/>
            </p:nvSpPr>
            <p:spPr bwMode="auto">
              <a:xfrm>
                <a:off x="163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66" name="Oval 54">
                <a:extLst>
                  <a:ext uri="{FF2B5EF4-FFF2-40B4-BE49-F238E27FC236}">
                    <a16:creationId xmlns:a16="http://schemas.microsoft.com/office/drawing/2014/main" id="{DDD98E13-E41E-F148-B814-CF4B93D16408}"/>
                  </a:ext>
                </a:extLst>
              </p:cNvPr>
              <p:cNvSpPr>
                <a:spLocks noChangeArrowheads="1"/>
              </p:cNvSpPr>
              <p:nvPr/>
            </p:nvSpPr>
            <p:spPr bwMode="auto">
              <a:xfrm>
                <a:off x="1584"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67" name="Oval 55">
                <a:extLst>
                  <a:ext uri="{FF2B5EF4-FFF2-40B4-BE49-F238E27FC236}">
                    <a16:creationId xmlns:a16="http://schemas.microsoft.com/office/drawing/2014/main" id="{31B5A1F8-1615-524A-95ED-B4EEB92CD996}"/>
                  </a:ext>
                </a:extLst>
              </p:cNvPr>
              <p:cNvSpPr>
                <a:spLocks noChangeArrowheads="1"/>
              </p:cNvSpPr>
              <p:nvPr/>
            </p:nvSpPr>
            <p:spPr bwMode="auto">
              <a:xfrm>
                <a:off x="1632"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68" name="Oval 56">
                <a:extLst>
                  <a:ext uri="{FF2B5EF4-FFF2-40B4-BE49-F238E27FC236}">
                    <a16:creationId xmlns:a16="http://schemas.microsoft.com/office/drawing/2014/main" id="{0B80FAFA-35B3-1144-804C-B2BDBB399FFE}"/>
                  </a:ext>
                </a:extLst>
              </p:cNvPr>
              <p:cNvSpPr>
                <a:spLocks noChangeArrowheads="1"/>
              </p:cNvSpPr>
              <p:nvPr/>
            </p:nvSpPr>
            <p:spPr bwMode="auto">
              <a:xfrm>
                <a:off x="1776" y="206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69" name="Oval 57">
                <a:extLst>
                  <a:ext uri="{FF2B5EF4-FFF2-40B4-BE49-F238E27FC236}">
                    <a16:creationId xmlns:a16="http://schemas.microsoft.com/office/drawing/2014/main" id="{4ECD82B4-444E-1A42-A58B-B3A9EBFE5CC8}"/>
                  </a:ext>
                </a:extLst>
              </p:cNvPr>
              <p:cNvSpPr>
                <a:spLocks noChangeArrowheads="1"/>
              </p:cNvSpPr>
              <p:nvPr/>
            </p:nvSpPr>
            <p:spPr bwMode="auto">
              <a:xfrm>
                <a:off x="192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70" name="Oval 58">
                <a:extLst>
                  <a:ext uri="{FF2B5EF4-FFF2-40B4-BE49-F238E27FC236}">
                    <a16:creationId xmlns:a16="http://schemas.microsoft.com/office/drawing/2014/main" id="{9BAB5F62-624D-1642-B6B9-79857B69FF47}"/>
                  </a:ext>
                </a:extLst>
              </p:cNvPr>
              <p:cNvSpPr>
                <a:spLocks noChangeArrowheads="1"/>
              </p:cNvSpPr>
              <p:nvPr/>
            </p:nvSpPr>
            <p:spPr bwMode="auto">
              <a:xfrm>
                <a:off x="196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71" name="Oval 59">
                <a:extLst>
                  <a:ext uri="{FF2B5EF4-FFF2-40B4-BE49-F238E27FC236}">
                    <a16:creationId xmlns:a16="http://schemas.microsoft.com/office/drawing/2014/main" id="{D74821E4-A1F1-4848-B3DE-CF3DBB83C1C7}"/>
                  </a:ext>
                </a:extLst>
              </p:cNvPr>
              <p:cNvSpPr>
                <a:spLocks noChangeArrowheads="1"/>
              </p:cNvSpPr>
              <p:nvPr/>
            </p:nvSpPr>
            <p:spPr bwMode="auto">
              <a:xfrm>
                <a:off x="1920"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72" name="Oval 60">
                <a:extLst>
                  <a:ext uri="{FF2B5EF4-FFF2-40B4-BE49-F238E27FC236}">
                    <a16:creationId xmlns:a16="http://schemas.microsoft.com/office/drawing/2014/main" id="{60050E82-53FD-4F47-86CF-DF85FD291E37}"/>
                  </a:ext>
                </a:extLst>
              </p:cNvPr>
              <p:cNvSpPr>
                <a:spLocks noChangeArrowheads="1"/>
              </p:cNvSpPr>
              <p:nvPr/>
            </p:nvSpPr>
            <p:spPr bwMode="auto">
              <a:xfrm>
                <a:off x="1776" y="168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sp>
          <p:nvSpPr>
            <p:cNvPr id="595999" name="Oval 61">
              <a:extLst>
                <a:ext uri="{FF2B5EF4-FFF2-40B4-BE49-F238E27FC236}">
                  <a16:creationId xmlns:a16="http://schemas.microsoft.com/office/drawing/2014/main" id="{EFF4F61A-D9C5-FB49-A6C2-1F1F265DD219}"/>
                </a:ext>
              </a:extLst>
            </p:cNvPr>
            <p:cNvSpPr>
              <a:spLocks noChangeArrowheads="1"/>
            </p:cNvSpPr>
            <p:nvPr/>
          </p:nvSpPr>
          <p:spPr bwMode="auto">
            <a:xfrm>
              <a:off x="4889376" y="3053953"/>
              <a:ext cx="312539" cy="313656"/>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6000" name="Oval 62">
              <a:extLst>
                <a:ext uri="{FF2B5EF4-FFF2-40B4-BE49-F238E27FC236}">
                  <a16:creationId xmlns:a16="http://schemas.microsoft.com/office/drawing/2014/main" id="{69DE6E06-9ACA-BB46-9C03-647D3B3422B0}"/>
                </a:ext>
              </a:extLst>
            </p:cNvPr>
            <p:cNvSpPr>
              <a:spLocks noChangeArrowheads="1"/>
            </p:cNvSpPr>
            <p:nvPr/>
          </p:nvSpPr>
          <p:spPr bwMode="auto">
            <a:xfrm>
              <a:off x="4764361" y="2928938"/>
              <a:ext cx="188639" cy="188640"/>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01" name="Oval 63">
              <a:extLst>
                <a:ext uri="{FF2B5EF4-FFF2-40B4-BE49-F238E27FC236}">
                  <a16:creationId xmlns:a16="http://schemas.microsoft.com/office/drawing/2014/main" id="{20FB3919-080C-144F-98DD-489A8BB94873}"/>
                </a:ext>
              </a:extLst>
            </p:cNvPr>
            <p:cNvSpPr>
              <a:spLocks noChangeArrowheads="1"/>
            </p:cNvSpPr>
            <p:nvPr/>
          </p:nvSpPr>
          <p:spPr bwMode="auto">
            <a:xfrm>
              <a:off x="4701853" y="3117578"/>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02" name="Oval 64">
              <a:extLst>
                <a:ext uri="{FF2B5EF4-FFF2-40B4-BE49-F238E27FC236}">
                  <a16:creationId xmlns:a16="http://schemas.microsoft.com/office/drawing/2014/main" id="{9C7FEC97-A455-344F-B4E0-CED946F5066B}"/>
                </a:ext>
              </a:extLst>
            </p:cNvPr>
            <p:cNvSpPr>
              <a:spLocks noChangeArrowheads="1"/>
            </p:cNvSpPr>
            <p:nvPr/>
          </p:nvSpPr>
          <p:spPr bwMode="auto">
            <a:xfrm>
              <a:off x="4764361" y="3305101"/>
              <a:ext cx="188639"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03" name="Oval 65">
              <a:extLst>
                <a:ext uri="{FF2B5EF4-FFF2-40B4-BE49-F238E27FC236}">
                  <a16:creationId xmlns:a16="http://schemas.microsoft.com/office/drawing/2014/main" id="{81973865-7F59-4B40-8D64-1B6CCA7E8D12}"/>
                </a:ext>
              </a:extLst>
            </p:cNvPr>
            <p:cNvSpPr>
              <a:spLocks noChangeArrowheads="1"/>
            </p:cNvSpPr>
            <p:nvPr/>
          </p:nvSpPr>
          <p:spPr bwMode="auto">
            <a:xfrm>
              <a:off x="4953000" y="3367609"/>
              <a:ext cx="187523" cy="188639"/>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04" name="Oval 66">
              <a:extLst>
                <a:ext uri="{FF2B5EF4-FFF2-40B4-BE49-F238E27FC236}">
                  <a16:creationId xmlns:a16="http://schemas.microsoft.com/office/drawing/2014/main" id="{5F1EA966-3433-BF48-BAED-939814540EB2}"/>
                </a:ext>
              </a:extLst>
            </p:cNvPr>
            <p:cNvSpPr>
              <a:spLocks noChangeArrowheads="1"/>
            </p:cNvSpPr>
            <p:nvPr/>
          </p:nvSpPr>
          <p:spPr bwMode="auto">
            <a:xfrm>
              <a:off x="5140524" y="3305101"/>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05" name="Oval 67">
              <a:extLst>
                <a:ext uri="{FF2B5EF4-FFF2-40B4-BE49-F238E27FC236}">
                  <a16:creationId xmlns:a16="http://schemas.microsoft.com/office/drawing/2014/main" id="{A55023E9-31B5-6E41-B9D6-C5F30D8B4B80}"/>
                </a:ext>
              </a:extLst>
            </p:cNvPr>
            <p:cNvSpPr>
              <a:spLocks noChangeArrowheads="1"/>
            </p:cNvSpPr>
            <p:nvPr/>
          </p:nvSpPr>
          <p:spPr bwMode="auto">
            <a:xfrm>
              <a:off x="5201916" y="3117578"/>
              <a:ext cx="189756"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06" name="Oval 68">
              <a:extLst>
                <a:ext uri="{FF2B5EF4-FFF2-40B4-BE49-F238E27FC236}">
                  <a16:creationId xmlns:a16="http://schemas.microsoft.com/office/drawing/2014/main" id="{F2D5A483-447B-C14A-9672-6E3232A5C4CE}"/>
                </a:ext>
              </a:extLst>
            </p:cNvPr>
            <p:cNvSpPr>
              <a:spLocks noChangeArrowheads="1"/>
            </p:cNvSpPr>
            <p:nvPr/>
          </p:nvSpPr>
          <p:spPr bwMode="auto">
            <a:xfrm>
              <a:off x="5140524" y="2928938"/>
              <a:ext cx="187523" cy="188640"/>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07" name="Oval 69">
              <a:extLst>
                <a:ext uri="{FF2B5EF4-FFF2-40B4-BE49-F238E27FC236}">
                  <a16:creationId xmlns:a16="http://schemas.microsoft.com/office/drawing/2014/main" id="{2A93D370-881B-4C45-BA58-3E02D0BE0DF1}"/>
                </a:ext>
              </a:extLst>
            </p:cNvPr>
            <p:cNvSpPr>
              <a:spLocks noChangeArrowheads="1"/>
            </p:cNvSpPr>
            <p:nvPr/>
          </p:nvSpPr>
          <p:spPr bwMode="auto">
            <a:xfrm>
              <a:off x="4953000" y="2867546"/>
              <a:ext cx="187523" cy="186407"/>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nvGrpSpPr>
            <p:cNvPr id="596008" name="Group 70">
              <a:extLst>
                <a:ext uri="{FF2B5EF4-FFF2-40B4-BE49-F238E27FC236}">
                  <a16:creationId xmlns:a16="http://schemas.microsoft.com/office/drawing/2014/main" id="{3D0C76B6-4DFB-9747-BEAF-BDCC2440DDBC}"/>
                </a:ext>
              </a:extLst>
            </p:cNvPr>
            <p:cNvGrpSpPr>
              <a:grpSpLocks/>
            </p:cNvGrpSpPr>
            <p:nvPr/>
          </p:nvGrpSpPr>
          <p:grpSpPr bwMode="auto">
            <a:xfrm>
              <a:off x="4581302" y="1785937"/>
              <a:ext cx="688702" cy="688703"/>
              <a:chOff x="1584" y="1680"/>
              <a:chExt cx="528" cy="528"/>
            </a:xfrm>
          </p:grpSpPr>
          <p:sp>
            <p:nvSpPr>
              <p:cNvPr id="596155" name="Oval 71">
                <a:extLst>
                  <a:ext uri="{FF2B5EF4-FFF2-40B4-BE49-F238E27FC236}">
                    <a16:creationId xmlns:a16="http://schemas.microsoft.com/office/drawing/2014/main" id="{E469AE7B-30DC-2E40-B810-B26D6E002C73}"/>
                  </a:ext>
                </a:extLst>
              </p:cNvPr>
              <p:cNvSpPr>
                <a:spLocks noChangeArrowheads="1"/>
              </p:cNvSpPr>
              <p:nvPr/>
            </p:nvSpPr>
            <p:spPr bwMode="auto">
              <a:xfrm>
                <a:off x="1728" y="1824"/>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dirty="0">
                    <a:solidFill>
                      <a:srgbClr val="000000"/>
                    </a:solidFill>
                  </a:rPr>
                  <a:t>+</a:t>
                </a:r>
              </a:p>
            </p:txBody>
          </p:sp>
          <p:sp>
            <p:nvSpPr>
              <p:cNvPr id="596156" name="Oval 72">
                <a:extLst>
                  <a:ext uri="{FF2B5EF4-FFF2-40B4-BE49-F238E27FC236}">
                    <a16:creationId xmlns:a16="http://schemas.microsoft.com/office/drawing/2014/main" id="{BA73BB39-ED68-794B-B011-153EDF97755B}"/>
                  </a:ext>
                </a:extLst>
              </p:cNvPr>
              <p:cNvSpPr>
                <a:spLocks noChangeArrowheads="1"/>
              </p:cNvSpPr>
              <p:nvPr/>
            </p:nvSpPr>
            <p:spPr bwMode="auto">
              <a:xfrm>
                <a:off x="163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57" name="Oval 73">
                <a:extLst>
                  <a:ext uri="{FF2B5EF4-FFF2-40B4-BE49-F238E27FC236}">
                    <a16:creationId xmlns:a16="http://schemas.microsoft.com/office/drawing/2014/main" id="{4C462D0A-6813-624E-AA65-A8388C3DD335}"/>
                  </a:ext>
                </a:extLst>
              </p:cNvPr>
              <p:cNvSpPr>
                <a:spLocks noChangeArrowheads="1"/>
              </p:cNvSpPr>
              <p:nvPr/>
            </p:nvSpPr>
            <p:spPr bwMode="auto">
              <a:xfrm>
                <a:off x="1584"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58" name="Oval 74">
                <a:extLst>
                  <a:ext uri="{FF2B5EF4-FFF2-40B4-BE49-F238E27FC236}">
                    <a16:creationId xmlns:a16="http://schemas.microsoft.com/office/drawing/2014/main" id="{54A8531C-3786-794B-BDCA-05E2161B4E41}"/>
                  </a:ext>
                </a:extLst>
              </p:cNvPr>
              <p:cNvSpPr>
                <a:spLocks noChangeArrowheads="1"/>
              </p:cNvSpPr>
              <p:nvPr/>
            </p:nvSpPr>
            <p:spPr bwMode="auto">
              <a:xfrm>
                <a:off x="1632"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59" name="Oval 75">
                <a:extLst>
                  <a:ext uri="{FF2B5EF4-FFF2-40B4-BE49-F238E27FC236}">
                    <a16:creationId xmlns:a16="http://schemas.microsoft.com/office/drawing/2014/main" id="{A8E6D53E-3ED5-0F41-B7ED-EB8C4CB1BB21}"/>
                  </a:ext>
                </a:extLst>
              </p:cNvPr>
              <p:cNvSpPr>
                <a:spLocks noChangeArrowheads="1"/>
              </p:cNvSpPr>
              <p:nvPr/>
            </p:nvSpPr>
            <p:spPr bwMode="auto">
              <a:xfrm>
                <a:off x="1776" y="206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60" name="Oval 76">
                <a:extLst>
                  <a:ext uri="{FF2B5EF4-FFF2-40B4-BE49-F238E27FC236}">
                    <a16:creationId xmlns:a16="http://schemas.microsoft.com/office/drawing/2014/main" id="{1607E976-1E95-1549-A71D-17368CEC7E1C}"/>
                  </a:ext>
                </a:extLst>
              </p:cNvPr>
              <p:cNvSpPr>
                <a:spLocks noChangeArrowheads="1"/>
              </p:cNvSpPr>
              <p:nvPr/>
            </p:nvSpPr>
            <p:spPr bwMode="auto">
              <a:xfrm>
                <a:off x="192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61" name="Oval 77">
                <a:extLst>
                  <a:ext uri="{FF2B5EF4-FFF2-40B4-BE49-F238E27FC236}">
                    <a16:creationId xmlns:a16="http://schemas.microsoft.com/office/drawing/2014/main" id="{6004BC5B-E0B3-0145-9174-1B2BC5917A49}"/>
                  </a:ext>
                </a:extLst>
              </p:cNvPr>
              <p:cNvSpPr>
                <a:spLocks noChangeArrowheads="1"/>
              </p:cNvSpPr>
              <p:nvPr/>
            </p:nvSpPr>
            <p:spPr bwMode="auto">
              <a:xfrm>
                <a:off x="196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62" name="Oval 78">
                <a:extLst>
                  <a:ext uri="{FF2B5EF4-FFF2-40B4-BE49-F238E27FC236}">
                    <a16:creationId xmlns:a16="http://schemas.microsoft.com/office/drawing/2014/main" id="{EA3C6B6C-8D4C-834F-B0B3-893E80802A24}"/>
                  </a:ext>
                </a:extLst>
              </p:cNvPr>
              <p:cNvSpPr>
                <a:spLocks noChangeArrowheads="1"/>
              </p:cNvSpPr>
              <p:nvPr/>
            </p:nvSpPr>
            <p:spPr bwMode="auto">
              <a:xfrm>
                <a:off x="1920"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63" name="Oval 79">
                <a:extLst>
                  <a:ext uri="{FF2B5EF4-FFF2-40B4-BE49-F238E27FC236}">
                    <a16:creationId xmlns:a16="http://schemas.microsoft.com/office/drawing/2014/main" id="{D5A75DFD-BAB6-B643-B540-8AB08439FEDE}"/>
                  </a:ext>
                </a:extLst>
              </p:cNvPr>
              <p:cNvSpPr>
                <a:spLocks noChangeArrowheads="1"/>
              </p:cNvSpPr>
              <p:nvPr/>
            </p:nvSpPr>
            <p:spPr bwMode="auto">
              <a:xfrm>
                <a:off x="1776" y="168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sp>
          <p:nvSpPr>
            <p:cNvPr id="596009" name="Freeform 80">
              <a:extLst>
                <a:ext uri="{FF2B5EF4-FFF2-40B4-BE49-F238E27FC236}">
                  <a16:creationId xmlns:a16="http://schemas.microsoft.com/office/drawing/2014/main" id="{331F824C-6109-2247-9704-453779B74755}"/>
                </a:ext>
              </a:extLst>
            </p:cNvPr>
            <p:cNvSpPr>
              <a:spLocks/>
            </p:cNvSpPr>
            <p:nvPr/>
          </p:nvSpPr>
          <p:spPr bwMode="auto">
            <a:xfrm>
              <a:off x="3734098" y="1473399"/>
              <a:ext cx="343793" cy="4007197"/>
            </a:xfrm>
            <a:custGeom>
              <a:avLst/>
              <a:gdLst>
                <a:gd name="T0" fmla="*/ 2147483646 w 264"/>
                <a:gd name="T1" fmla="*/ 0 h 3456"/>
                <a:gd name="T2" fmla="*/ 0 w 264"/>
                <a:gd name="T3" fmla="*/ 2147483646 h 3456"/>
                <a:gd name="T4" fmla="*/ 2147483646 w 264"/>
                <a:gd name="T5" fmla="*/ 2147483646 h 3456"/>
                <a:gd name="T6" fmla="*/ 2147483646 w 264"/>
                <a:gd name="T7" fmla="*/ 2147483646 h 3456"/>
                <a:gd name="T8" fmla="*/ 2147483646 w 264"/>
                <a:gd name="T9" fmla="*/ 2147483646 h 3456"/>
                <a:gd name="T10" fmla="*/ 0 w 264"/>
                <a:gd name="T11" fmla="*/ 2147483646 h 3456"/>
                <a:gd name="T12" fmla="*/ 2147483646 w 264"/>
                <a:gd name="T13" fmla="*/ 2147483646 h 3456"/>
                <a:gd name="T14" fmla="*/ 2147483646 w 264"/>
                <a:gd name="T15" fmla="*/ 2147483646 h 3456"/>
                <a:gd name="T16" fmla="*/ 0 60000 65536"/>
                <a:gd name="T17" fmla="*/ 0 60000 65536"/>
                <a:gd name="T18" fmla="*/ 0 60000 65536"/>
                <a:gd name="T19" fmla="*/ 0 60000 65536"/>
                <a:gd name="T20" fmla="*/ 0 60000 65536"/>
                <a:gd name="T21" fmla="*/ 0 60000 65536"/>
                <a:gd name="T22" fmla="*/ 0 60000 65536"/>
                <a:gd name="T23" fmla="*/ 0 60000 65536"/>
                <a:gd name="T24" fmla="*/ 0 w 264"/>
                <a:gd name="T25" fmla="*/ 0 h 3456"/>
                <a:gd name="T26" fmla="*/ 264 w 264"/>
                <a:gd name="T27" fmla="*/ 3456 h 34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4" h="3456">
                  <a:moveTo>
                    <a:pt x="240" y="0"/>
                  </a:moveTo>
                  <a:cubicBezTo>
                    <a:pt x="120" y="172"/>
                    <a:pt x="0" y="344"/>
                    <a:pt x="0" y="528"/>
                  </a:cubicBezTo>
                  <a:cubicBezTo>
                    <a:pt x="0" y="712"/>
                    <a:pt x="232" y="896"/>
                    <a:pt x="240" y="1104"/>
                  </a:cubicBezTo>
                  <a:cubicBezTo>
                    <a:pt x="248" y="1312"/>
                    <a:pt x="48" y="1584"/>
                    <a:pt x="48" y="1776"/>
                  </a:cubicBezTo>
                  <a:cubicBezTo>
                    <a:pt x="48" y="1968"/>
                    <a:pt x="248" y="2072"/>
                    <a:pt x="240" y="2256"/>
                  </a:cubicBezTo>
                  <a:cubicBezTo>
                    <a:pt x="232" y="2440"/>
                    <a:pt x="0" y="2704"/>
                    <a:pt x="0" y="2880"/>
                  </a:cubicBezTo>
                  <a:cubicBezTo>
                    <a:pt x="0" y="3056"/>
                    <a:pt x="216" y="3216"/>
                    <a:pt x="240" y="3312"/>
                  </a:cubicBezTo>
                  <a:cubicBezTo>
                    <a:pt x="264" y="3408"/>
                    <a:pt x="204" y="3432"/>
                    <a:pt x="144" y="3456"/>
                  </a:cubicBezTo>
                </a:path>
              </a:pathLst>
            </a:custGeom>
            <a:noFill/>
            <a:ln w="190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lIns="91439" tIns="45719" rIns="91439" bIns="45719" anchor="ctr"/>
            <a:lstStyle/>
            <a:p>
              <a:endParaRPr lang="en-US" sz="1266"/>
            </a:p>
          </p:txBody>
        </p:sp>
        <p:grpSp>
          <p:nvGrpSpPr>
            <p:cNvPr id="596010" name="Group 81">
              <a:extLst>
                <a:ext uri="{FF2B5EF4-FFF2-40B4-BE49-F238E27FC236}">
                  <a16:creationId xmlns:a16="http://schemas.microsoft.com/office/drawing/2014/main" id="{AE0B1D2A-5648-C240-8303-FFBFD58F9C62}"/>
                </a:ext>
              </a:extLst>
            </p:cNvPr>
            <p:cNvGrpSpPr>
              <a:grpSpLocks/>
            </p:cNvGrpSpPr>
            <p:nvPr/>
          </p:nvGrpSpPr>
          <p:grpSpPr bwMode="auto">
            <a:xfrm>
              <a:off x="3352354" y="1266900"/>
              <a:ext cx="1905372" cy="4523868"/>
              <a:chOff x="1248" y="528"/>
              <a:chExt cx="1461" cy="3468"/>
            </a:xfrm>
          </p:grpSpPr>
          <p:sp>
            <p:nvSpPr>
              <p:cNvPr id="596153" name="Text Box 82">
                <a:extLst>
                  <a:ext uri="{FF2B5EF4-FFF2-40B4-BE49-F238E27FC236}">
                    <a16:creationId xmlns:a16="http://schemas.microsoft.com/office/drawing/2014/main" id="{15ABE3A3-C736-4941-977C-538829C5C0DE}"/>
                  </a:ext>
                </a:extLst>
              </p:cNvPr>
              <p:cNvSpPr txBox="1">
                <a:spLocks noChangeArrowheads="1"/>
              </p:cNvSpPr>
              <p:nvPr/>
            </p:nvSpPr>
            <p:spPr bwMode="auto">
              <a:xfrm>
                <a:off x="1248" y="3840"/>
                <a:ext cx="1461" cy="1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lnSpc>
                    <a:spcPct val="30000"/>
                  </a:lnSpc>
                  <a:spcBef>
                    <a:spcPct val="50000"/>
                  </a:spcBef>
                  <a:buSzTx/>
                  <a:buFontTx/>
                  <a:buNone/>
                </a:pPr>
                <a:r>
                  <a:rPr lang="en-US" altLang="en-US" sz="1687">
                    <a:solidFill>
                      <a:schemeClr val="accent2"/>
                    </a:solidFill>
                  </a:rPr>
                  <a:t>Shear Plane</a:t>
                </a:r>
              </a:p>
            </p:txBody>
          </p:sp>
          <p:sp>
            <p:nvSpPr>
              <p:cNvPr id="596154" name="Line 83">
                <a:extLst>
                  <a:ext uri="{FF2B5EF4-FFF2-40B4-BE49-F238E27FC236}">
                    <a16:creationId xmlns:a16="http://schemas.microsoft.com/office/drawing/2014/main" id="{513BEA8C-E129-6C4F-B9B4-3D821F4076A3}"/>
                  </a:ext>
                </a:extLst>
              </p:cNvPr>
              <p:cNvSpPr>
                <a:spLocks noChangeShapeType="1"/>
              </p:cNvSpPr>
              <p:nvPr/>
            </p:nvSpPr>
            <p:spPr bwMode="auto">
              <a:xfrm>
                <a:off x="1680" y="528"/>
                <a:ext cx="0" cy="3264"/>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66"/>
              </a:p>
            </p:txBody>
          </p:sp>
        </p:grpSp>
        <p:grpSp>
          <p:nvGrpSpPr>
            <p:cNvPr id="596011" name="Group 87">
              <a:extLst>
                <a:ext uri="{FF2B5EF4-FFF2-40B4-BE49-F238E27FC236}">
                  <a16:creationId xmlns:a16="http://schemas.microsoft.com/office/drawing/2014/main" id="{E8A98D89-145C-C942-AF60-5E259016041D}"/>
                </a:ext>
              </a:extLst>
            </p:cNvPr>
            <p:cNvGrpSpPr>
              <a:grpSpLocks/>
            </p:cNvGrpSpPr>
            <p:nvPr/>
          </p:nvGrpSpPr>
          <p:grpSpPr bwMode="auto">
            <a:xfrm>
              <a:off x="3200549" y="1228950"/>
              <a:ext cx="2633142" cy="352211"/>
              <a:chOff x="1104" y="533"/>
              <a:chExt cx="1776" cy="270"/>
            </a:xfrm>
          </p:grpSpPr>
          <p:sp>
            <p:nvSpPr>
              <p:cNvPr id="596151" name="Line 88">
                <a:extLst>
                  <a:ext uri="{FF2B5EF4-FFF2-40B4-BE49-F238E27FC236}">
                    <a16:creationId xmlns:a16="http://schemas.microsoft.com/office/drawing/2014/main" id="{81CE6833-7DCF-4140-A310-10E6151C64DD}"/>
                  </a:ext>
                </a:extLst>
              </p:cNvPr>
              <p:cNvSpPr>
                <a:spLocks noChangeShapeType="1"/>
              </p:cNvSpPr>
              <p:nvPr/>
            </p:nvSpPr>
            <p:spPr bwMode="auto">
              <a:xfrm>
                <a:off x="1104" y="672"/>
                <a:ext cx="1776"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sz="1266"/>
              </a:p>
            </p:txBody>
          </p:sp>
          <p:sp>
            <p:nvSpPr>
              <p:cNvPr id="596152" name="Text Box 89">
                <a:extLst>
                  <a:ext uri="{FF2B5EF4-FFF2-40B4-BE49-F238E27FC236}">
                    <a16:creationId xmlns:a16="http://schemas.microsoft.com/office/drawing/2014/main" id="{A7600B02-E973-104B-AF88-956F0A55682C}"/>
                  </a:ext>
                </a:extLst>
              </p:cNvPr>
              <p:cNvSpPr txBox="1">
                <a:spLocks noChangeArrowheads="1"/>
              </p:cNvSpPr>
              <p:nvPr/>
            </p:nvSpPr>
            <p:spPr bwMode="auto">
              <a:xfrm>
                <a:off x="1440" y="533"/>
                <a:ext cx="856" cy="27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1687">
                    <a:solidFill>
                      <a:schemeClr val="accent2"/>
                    </a:solidFill>
                  </a:rPr>
                  <a:t>Diffuse layer</a:t>
                </a:r>
              </a:p>
            </p:txBody>
          </p:sp>
        </p:grpSp>
        <p:sp>
          <p:nvSpPr>
            <p:cNvPr id="596012" name="Oval 90">
              <a:extLst>
                <a:ext uri="{FF2B5EF4-FFF2-40B4-BE49-F238E27FC236}">
                  <a16:creationId xmlns:a16="http://schemas.microsoft.com/office/drawing/2014/main" id="{D0702E88-8BC6-744D-88D0-401833BB60A3}"/>
                </a:ext>
              </a:extLst>
            </p:cNvPr>
            <p:cNvSpPr>
              <a:spLocks noChangeArrowheads="1"/>
            </p:cNvSpPr>
            <p:nvPr/>
          </p:nvSpPr>
          <p:spPr bwMode="auto">
            <a:xfrm>
              <a:off x="7065988" y="2311673"/>
              <a:ext cx="312539" cy="312539"/>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6013" name="Oval 91">
              <a:extLst>
                <a:ext uri="{FF2B5EF4-FFF2-40B4-BE49-F238E27FC236}">
                  <a16:creationId xmlns:a16="http://schemas.microsoft.com/office/drawing/2014/main" id="{909E0D54-2175-4D42-8C01-DFD6E452DC40}"/>
                </a:ext>
              </a:extLst>
            </p:cNvPr>
            <p:cNvSpPr>
              <a:spLocks noChangeArrowheads="1"/>
            </p:cNvSpPr>
            <p:nvPr/>
          </p:nvSpPr>
          <p:spPr bwMode="auto">
            <a:xfrm>
              <a:off x="6940972" y="2185541"/>
              <a:ext cx="186407" cy="189756"/>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14" name="Oval 92">
              <a:extLst>
                <a:ext uri="{FF2B5EF4-FFF2-40B4-BE49-F238E27FC236}">
                  <a16:creationId xmlns:a16="http://schemas.microsoft.com/office/drawing/2014/main" id="{37CAF770-6FCD-EA41-AFE3-115133D5F229}"/>
                </a:ext>
              </a:extLst>
            </p:cNvPr>
            <p:cNvSpPr>
              <a:spLocks noChangeArrowheads="1"/>
            </p:cNvSpPr>
            <p:nvPr/>
          </p:nvSpPr>
          <p:spPr bwMode="auto">
            <a:xfrm>
              <a:off x="6877348" y="2375297"/>
              <a:ext cx="188640" cy="186408"/>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15" name="Oval 93">
              <a:extLst>
                <a:ext uri="{FF2B5EF4-FFF2-40B4-BE49-F238E27FC236}">
                  <a16:creationId xmlns:a16="http://schemas.microsoft.com/office/drawing/2014/main" id="{87C8FCD5-9395-4B4D-B6D7-94936EBD4765}"/>
                </a:ext>
              </a:extLst>
            </p:cNvPr>
            <p:cNvSpPr>
              <a:spLocks noChangeArrowheads="1"/>
            </p:cNvSpPr>
            <p:nvPr/>
          </p:nvSpPr>
          <p:spPr bwMode="auto">
            <a:xfrm>
              <a:off x="6940972" y="2561705"/>
              <a:ext cx="186407"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16" name="Oval 94">
              <a:extLst>
                <a:ext uri="{FF2B5EF4-FFF2-40B4-BE49-F238E27FC236}">
                  <a16:creationId xmlns:a16="http://schemas.microsoft.com/office/drawing/2014/main" id="{E3F77D8B-3ADF-3E42-8B5E-1E8D5E8A882A}"/>
                </a:ext>
              </a:extLst>
            </p:cNvPr>
            <p:cNvSpPr>
              <a:spLocks noChangeArrowheads="1"/>
            </p:cNvSpPr>
            <p:nvPr/>
          </p:nvSpPr>
          <p:spPr bwMode="auto">
            <a:xfrm>
              <a:off x="7127379" y="2624213"/>
              <a:ext cx="187523" cy="188639"/>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17" name="Oval 95">
              <a:extLst>
                <a:ext uri="{FF2B5EF4-FFF2-40B4-BE49-F238E27FC236}">
                  <a16:creationId xmlns:a16="http://schemas.microsoft.com/office/drawing/2014/main" id="{341536E5-B9E1-4E4E-8C3B-9E869013AA48}"/>
                </a:ext>
              </a:extLst>
            </p:cNvPr>
            <p:cNvSpPr>
              <a:spLocks noChangeArrowheads="1"/>
            </p:cNvSpPr>
            <p:nvPr/>
          </p:nvSpPr>
          <p:spPr bwMode="auto">
            <a:xfrm>
              <a:off x="7314903" y="2561705"/>
              <a:ext cx="189756"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18" name="Oval 96">
              <a:extLst>
                <a:ext uri="{FF2B5EF4-FFF2-40B4-BE49-F238E27FC236}">
                  <a16:creationId xmlns:a16="http://schemas.microsoft.com/office/drawing/2014/main" id="{EC41E520-289E-F44D-BA56-DD5FD525BBE7}"/>
                </a:ext>
              </a:extLst>
            </p:cNvPr>
            <p:cNvSpPr>
              <a:spLocks noChangeArrowheads="1"/>
            </p:cNvSpPr>
            <p:nvPr/>
          </p:nvSpPr>
          <p:spPr bwMode="auto">
            <a:xfrm>
              <a:off x="7378527" y="2375297"/>
              <a:ext cx="187523" cy="186408"/>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19" name="Oval 97">
              <a:extLst>
                <a:ext uri="{FF2B5EF4-FFF2-40B4-BE49-F238E27FC236}">
                  <a16:creationId xmlns:a16="http://schemas.microsoft.com/office/drawing/2014/main" id="{450CD817-32ED-2E4A-BB9C-A04F913B13E2}"/>
                </a:ext>
              </a:extLst>
            </p:cNvPr>
            <p:cNvSpPr>
              <a:spLocks noChangeArrowheads="1"/>
            </p:cNvSpPr>
            <p:nvPr/>
          </p:nvSpPr>
          <p:spPr bwMode="auto">
            <a:xfrm>
              <a:off x="7314903" y="2185541"/>
              <a:ext cx="189756" cy="189756"/>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20" name="Oval 98">
              <a:extLst>
                <a:ext uri="{FF2B5EF4-FFF2-40B4-BE49-F238E27FC236}">
                  <a16:creationId xmlns:a16="http://schemas.microsoft.com/office/drawing/2014/main" id="{01F2E993-21B0-334A-AF0F-F297320AEDD9}"/>
                </a:ext>
              </a:extLst>
            </p:cNvPr>
            <p:cNvSpPr>
              <a:spLocks noChangeArrowheads="1"/>
            </p:cNvSpPr>
            <p:nvPr/>
          </p:nvSpPr>
          <p:spPr bwMode="auto">
            <a:xfrm>
              <a:off x="7127379" y="2124150"/>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21" name="Rectangle 111">
              <a:extLst>
                <a:ext uri="{FF2B5EF4-FFF2-40B4-BE49-F238E27FC236}">
                  <a16:creationId xmlns:a16="http://schemas.microsoft.com/office/drawing/2014/main" id="{1C94F9F2-9F14-6044-A218-56746DCCE399}"/>
                </a:ext>
              </a:extLst>
            </p:cNvPr>
            <p:cNvSpPr>
              <a:spLocks noChangeArrowheads="1"/>
            </p:cNvSpPr>
            <p:nvPr/>
          </p:nvSpPr>
          <p:spPr bwMode="auto">
            <a:xfrm>
              <a:off x="7149703" y="2059410"/>
              <a:ext cx="184729" cy="4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endParaRPr lang="en-US" altLang="en-US" sz="2391">
                <a:solidFill>
                  <a:srgbClr val="000000"/>
                </a:solidFill>
                <a:latin typeface="Times" pitchFamily="2" charset="0"/>
              </a:endParaRPr>
            </a:p>
          </p:txBody>
        </p:sp>
        <p:sp>
          <p:nvSpPr>
            <p:cNvPr id="596022" name="Oval 112">
              <a:extLst>
                <a:ext uri="{FF2B5EF4-FFF2-40B4-BE49-F238E27FC236}">
                  <a16:creationId xmlns:a16="http://schemas.microsoft.com/office/drawing/2014/main" id="{FF07062B-4DD8-2B45-9101-F9625E249C8B}"/>
                </a:ext>
              </a:extLst>
            </p:cNvPr>
            <p:cNvSpPr>
              <a:spLocks noChangeArrowheads="1"/>
            </p:cNvSpPr>
            <p:nvPr/>
          </p:nvSpPr>
          <p:spPr bwMode="auto">
            <a:xfrm>
              <a:off x="8294935" y="2672209"/>
              <a:ext cx="437555" cy="437555"/>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6023" name="Oval 113">
              <a:extLst>
                <a:ext uri="{FF2B5EF4-FFF2-40B4-BE49-F238E27FC236}">
                  <a16:creationId xmlns:a16="http://schemas.microsoft.com/office/drawing/2014/main" id="{2D542AE4-7E73-7646-AE92-96F809EC9F3C}"/>
                </a:ext>
              </a:extLst>
            </p:cNvPr>
            <p:cNvSpPr>
              <a:spLocks noChangeArrowheads="1"/>
            </p:cNvSpPr>
            <p:nvPr/>
          </p:nvSpPr>
          <p:spPr bwMode="auto">
            <a:xfrm>
              <a:off x="8294936" y="3109764"/>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24" name="Oval 114">
              <a:extLst>
                <a:ext uri="{FF2B5EF4-FFF2-40B4-BE49-F238E27FC236}">
                  <a16:creationId xmlns:a16="http://schemas.microsoft.com/office/drawing/2014/main" id="{A7E7C0BC-0BC6-FA45-83DD-70233BDBA9B0}"/>
                </a:ext>
              </a:extLst>
            </p:cNvPr>
            <p:cNvSpPr>
              <a:spLocks noChangeArrowheads="1"/>
            </p:cNvSpPr>
            <p:nvPr/>
          </p:nvSpPr>
          <p:spPr bwMode="auto">
            <a:xfrm>
              <a:off x="8482459" y="3109764"/>
              <a:ext cx="186408"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25" name="Oval 115">
              <a:extLst>
                <a:ext uri="{FF2B5EF4-FFF2-40B4-BE49-F238E27FC236}">
                  <a16:creationId xmlns:a16="http://schemas.microsoft.com/office/drawing/2014/main" id="{F8D2D01A-460C-2047-B78F-3437AA5FDCD0}"/>
                </a:ext>
              </a:extLst>
            </p:cNvPr>
            <p:cNvSpPr>
              <a:spLocks noChangeArrowheads="1"/>
            </p:cNvSpPr>
            <p:nvPr/>
          </p:nvSpPr>
          <p:spPr bwMode="auto">
            <a:xfrm>
              <a:off x="8668867" y="2984748"/>
              <a:ext cx="189756"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26" name="Oval 116">
              <a:extLst>
                <a:ext uri="{FF2B5EF4-FFF2-40B4-BE49-F238E27FC236}">
                  <a16:creationId xmlns:a16="http://schemas.microsoft.com/office/drawing/2014/main" id="{2C4DC339-024A-2740-BA84-EBAD9AA56D0B}"/>
                </a:ext>
              </a:extLst>
            </p:cNvPr>
            <p:cNvSpPr>
              <a:spLocks noChangeArrowheads="1"/>
            </p:cNvSpPr>
            <p:nvPr/>
          </p:nvSpPr>
          <p:spPr bwMode="auto">
            <a:xfrm>
              <a:off x="8732490" y="2797225"/>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27" name="Oval 117">
              <a:extLst>
                <a:ext uri="{FF2B5EF4-FFF2-40B4-BE49-F238E27FC236}">
                  <a16:creationId xmlns:a16="http://schemas.microsoft.com/office/drawing/2014/main" id="{8B4D1A1A-687C-FF4B-AAE2-0DE7B0C9B796}"/>
                </a:ext>
              </a:extLst>
            </p:cNvPr>
            <p:cNvSpPr>
              <a:spLocks noChangeArrowheads="1"/>
            </p:cNvSpPr>
            <p:nvPr/>
          </p:nvSpPr>
          <p:spPr bwMode="auto">
            <a:xfrm>
              <a:off x="8668867" y="2608586"/>
              <a:ext cx="189756" cy="188639"/>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28" name="Oval 118">
              <a:extLst>
                <a:ext uri="{FF2B5EF4-FFF2-40B4-BE49-F238E27FC236}">
                  <a16:creationId xmlns:a16="http://schemas.microsoft.com/office/drawing/2014/main" id="{F481862B-7510-804C-B05D-395851262FB7}"/>
                </a:ext>
              </a:extLst>
            </p:cNvPr>
            <p:cNvSpPr>
              <a:spLocks noChangeArrowheads="1"/>
            </p:cNvSpPr>
            <p:nvPr/>
          </p:nvSpPr>
          <p:spPr bwMode="auto">
            <a:xfrm>
              <a:off x="8482459" y="2484686"/>
              <a:ext cx="186408"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29" name="Oval 119">
              <a:extLst>
                <a:ext uri="{FF2B5EF4-FFF2-40B4-BE49-F238E27FC236}">
                  <a16:creationId xmlns:a16="http://schemas.microsoft.com/office/drawing/2014/main" id="{627E4C65-CC9F-F543-B07D-FBD94A6214E9}"/>
                </a:ext>
              </a:extLst>
            </p:cNvPr>
            <p:cNvSpPr>
              <a:spLocks noChangeArrowheads="1"/>
            </p:cNvSpPr>
            <p:nvPr/>
          </p:nvSpPr>
          <p:spPr bwMode="auto">
            <a:xfrm>
              <a:off x="8294936" y="2484686"/>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30" name="Oval 120">
              <a:extLst>
                <a:ext uri="{FF2B5EF4-FFF2-40B4-BE49-F238E27FC236}">
                  <a16:creationId xmlns:a16="http://schemas.microsoft.com/office/drawing/2014/main" id="{84F14A0E-2191-C84A-A0AF-B298D3DA84AF}"/>
                </a:ext>
              </a:extLst>
            </p:cNvPr>
            <p:cNvSpPr>
              <a:spLocks noChangeArrowheads="1"/>
            </p:cNvSpPr>
            <p:nvPr/>
          </p:nvSpPr>
          <p:spPr bwMode="auto">
            <a:xfrm>
              <a:off x="8168804" y="2984748"/>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31" name="Oval 121">
              <a:extLst>
                <a:ext uri="{FF2B5EF4-FFF2-40B4-BE49-F238E27FC236}">
                  <a16:creationId xmlns:a16="http://schemas.microsoft.com/office/drawing/2014/main" id="{16A1E2DD-65F3-C041-89A9-6D2680E0197F}"/>
                </a:ext>
              </a:extLst>
            </p:cNvPr>
            <p:cNvSpPr>
              <a:spLocks noChangeArrowheads="1"/>
            </p:cNvSpPr>
            <p:nvPr/>
          </p:nvSpPr>
          <p:spPr bwMode="auto">
            <a:xfrm>
              <a:off x="8106297" y="2797225"/>
              <a:ext cx="188639"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32" name="Oval 122">
              <a:extLst>
                <a:ext uri="{FF2B5EF4-FFF2-40B4-BE49-F238E27FC236}">
                  <a16:creationId xmlns:a16="http://schemas.microsoft.com/office/drawing/2014/main" id="{9782D126-5786-E349-BBCF-B444D852991D}"/>
                </a:ext>
              </a:extLst>
            </p:cNvPr>
            <p:cNvSpPr>
              <a:spLocks noChangeArrowheads="1"/>
            </p:cNvSpPr>
            <p:nvPr/>
          </p:nvSpPr>
          <p:spPr bwMode="auto">
            <a:xfrm>
              <a:off x="8168804" y="2608586"/>
              <a:ext cx="187523" cy="188639"/>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33" name="Oval 123">
              <a:extLst>
                <a:ext uri="{FF2B5EF4-FFF2-40B4-BE49-F238E27FC236}">
                  <a16:creationId xmlns:a16="http://schemas.microsoft.com/office/drawing/2014/main" id="{5F5E1EC3-0BF7-E14D-8B49-4C99F28C07A5}"/>
                </a:ext>
              </a:extLst>
            </p:cNvPr>
            <p:cNvSpPr>
              <a:spLocks noChangeArrowheads="1"/>
            </p:cNvSpPr>
            <p:nvPr/>
          </p:nvSpPr>
          <p:spPr bwMode="auto">
            <a:xfrm>
              <a:off x="6564808" y="4315271"/>
              <a:ext cx="437555" cy="437555"/>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6034" name="Oval 124">
              <a:extLst>
                <a:ext uri="{FF2B5EF4-FFF2-40B4-BE49-F238E27FC236}">
                  <a16:creationId xmlns:a16="http://schemas.microsoft.com/office/drawing/2014/main" id="{1A41E07C-4C8C-4F49-A538-DF0AB508CDF1}"/>
                </a:ext>
              </a:extLst>
            </p:cNvPr>
            <p:cNvSpPr>
              <a:spLocks noChangeArrowheads="1"/>
            </p:cNvSpPr>
            <p:nvPr/>
          </p:nvSpPr>
          <p:spPr bwMode="auto">
            <a:xfrm>
              <a:off x="6564809" y="4752826"/>
              <a:ext cx="186408" cy="188640"/>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35" name="Oval 125">
              <a:extLst>
                <a:ext uri="{FF2B5EF4-FFF2-40B4-BE49-F238E27FC236}">
                  <a16:creationId xmlns:a16="http://schemas.microsoft.com/office/drawing/2014/main" id="{DA3A7533-CC54-3D42-B96F-323D4094D06A}"/>
                </a:ext>
              </a:extLst>
            </p:cNvPr>
            <p:cNvSpPr>
              <a:spLocks noChangeArrowheads="1"/>
            </p:cNvSpPr>
            <p:nvPr/>
          </p:nvSpPr>
          <p:spPr bwMode="auto">
            <a:xfrm>
              <a:off x="6751216" y="4752826"/>
              <a:ext cx="189756" cy="188640"/>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36" name="Oval 126">
              <a:extLst>
                <a:ext uri="{FF2B5EF4-FFF2-40B4-BE49-F238E27FC236}">
                  <a16:creationId xmlns:a16="http://schemas.microsoft.com/office/drawing/2014/main" id="{227811F0-B1A4-7740-8821-CD11CB058A86}"/>
                </a:ext>
              </a:extLst>
            </p:cNvPr>
            <p:cNvSpPr>
              <a:spLocks noChangeArrowheads="1"/>
            </p:cNvSpPr>
            <p:nvPr/>
          </p:nvSpPr>
          <p:spPr bwMode="auto">
            <a:xfrm>
              <a:off x="6940972" y="4627811"/>
              <a:ext cx="186407" cy="188640"/>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37" name="Oval 127">
              <a:extLst>
                <a:ext uri="{FF2B5EF4-FFF2-40B4-BE49-F238E27FC236}">
                  <a16:creationId xmlns:a16="http://schemas.microsoft.com/office/drawing/2014/main" id="{F52C0DBE-FF02-E542-B552-6DFF8545B755}"/>
                </a:ext>
              </a:extLst>
            </p:cNvPr>
            <p:cNvSpPr>
              <a:spLocks noChangeArrowheads="1"/>
            </p:cNvSpPr>
            <p:nvPr/>
          </p:nvSpPr>
          <p:spPr bwMode="auto">
            <a:xfrm>
              <a:off x="7002364" y="4440287"/>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38" name="Oval 128">
              <a:extLst>
                <a:ext uri="{FF2B5EF4-FFF2-40B4-BE49-F238E27FC236}">
                  <a16:creationId xmlns:a16="http://schemas.microsoft.com/office/drawing/2014/main" id="{9E28492B-22D8-FA4B-8068-A3517810F09F}"/>
                </a:ext>
              </a:extLst>
            </p:cNvPr>
            <p:cNvSpPr>
              <a:spLocks noChangeArrowheads="1"/>
            </p:cNvSpPr>
            <p:nvPr/>
          </p:nvSpPr>
          <p:spPr bwMode="auto">
            <a:xfrm>
              <a:off x="6940972" y="4252764"/>
              <a:ext cx="186407"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39" name="Oval 129">
              <a:extLst>
                <a:ext uri="{FF2B5EF4-FFF2-40B4-BE49-F238E27FC236}">
                  <a16:creationId xmlns:a16="http://schemas.microsoft.com/office/drawing/2014/main" id="{9B279B9C-6270-D64E-8F28-EDA6BFDD21D5}"/>
                </a:ext>
              </a:extLst>
            </p:cNvPr>
            <p:cNvSpPr>
              <a:spLocks noChangeArrowheads="1"/>
            </p:cNvSpPr>
            <p:nvPr/>
          </p:nvSpPr>
          <p:spPr bwMode="auto">
            <a:xfrm>
              <a:off x="6751216" y="4127748"/>
              <a:ext cx="189756"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40" name="Oval 130">
              <a:extLst>
                <a:ext uri="{FF2B5EF4-FFF2-40B4-BE49-F238E27FC236}">
                  <a16:creationId xmlns:a16="http://schemas.microsoft.com/office/drawing/2014/main" id="{7F01B5F2-89EB-764C-89B8-2960D0A1BAFF}"/>
                </a:ext>
              </a:extLst>
            </p:cNvPr>
            <p:cNvSpPr>
              <a:spLocks noChangeArrowheads="1"/>
            </p:cNvSpPr>
            <p:nvPr/>
          </p:nvSpPr>
          <p:spPr bwMode="auto">
            <a:xfrm>
              <a:off x="6564809" y="4127748"/>
              <a:ext cx="186408"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41" name="Oval 131">
              <a:extLst>
                <a:ext uri="{FF2B5EF4-FFF2-40B4-BE49-F238E27FC236}">
                  <a16:creationId xmlns:a16="http://schemas.microsoft.com/office/drawing/2014/main" id="{7C461A5A-93FB-FC46-9F1E-59E6D3528106}"/>
                </a:ext>
              </a:extLst>
            </p:cNvPr>
            <p:cNvSpPr>
              <a:spLocks noChangeArrowheads="1"/>
            </p:cNvSpPr>
            <p:nvPr/>
          </p:nvSpPr>
          <p:spPr bwMode="auto">
            <a:xfrm>
              <a:off x="6438677" y="4627811"/>
              <a:ext cx="187523" cy="188640"/>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42" name="Oval 132">
              <a:extLst>
                <a:ext uri="{FF2B5EF4-FFF2-40B4-BE49-F238E27FC236}">
                  <a16:creationId xmlns:a16="http://schemas.microsoft.com/office/drawing/2014/main" id="{38B756BA-53DB-0146-9DAE-6830501346B8}"/>
                </a:ext>
              </a:extLst>
            </p:cNvPr>
            <p:cNvSpPr>
              <a:spLocks noChangeArrowheads="1"/>
            </p:cNvSpPr>
            <p:nvPr/>
          </p:nvSpPr>
          <p:spPr bwMode="auto">
            <a:xfrm>
              <a:off x="6377285" y="4440287"/>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43" name="Oval 133">
              <a:extLst>
                <a:ext uri="{FF2B5EF4-FFF2-40B4-BE49-F238E27FC236}">
                  <a16:creationId xmlns:a16="http://schemas.microsoft.com/office/drawing/2014/main" id="{8C13AE29-DC6B-6B4F-B91F-783D1512D0B0}"/>
                </a:ext>
              </a:extLst>
            </p:cNvPr>
            <p:cNvSpPr>
              <a:spLocks noChangeArrowheads="1"/>
            </p:cNvSpPr>
            <p:nvPr/>
          </p:nvSpPr>
          <p:spPr bwMode="auto">
            <a:xfrm>
              <a:off x="6438677" y="4252764"/>
              <a:ext cx="187523" cy="187523"/>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nvGrpSpPr>
            <p:cNvPr id="596044" name="Group 223">
              <a:extLst>
                <a:ext uri="{FF2B5EF4-FFF2-40B4-BE49-F238E27FC236}">
                  <a16:creationId xmlns:a16="http://schemas.microsoft.com/office/drawing/2014/main" id="{118F5C46-CA86-BA40-A0BE-FAF4FDAC4B05}"/>
                </a:ext>
              </a:extLst>
            </p:cNvPr>
            <p:cNvGrpSpPr>
              <a:grpSpLocks/>
            </p:cNvGrpSpPr>
            <p:nvPr/>
          </p:nvGrpSpPr>
          <p:grpSpPr bwMode="auto">
            <a:xfrm>
              <a:off x="7189886" y="3251523"/>
              <a:ext cx="688703" cy="688702"/>
              <a:chOff x="5665788" y="3251200"/>
              <a:chExt cx="688975" cy="688975"/>
            </a:xfrm>
          </p:grpSpPr>
          <p:sp>
            <p:nvSpPr>
              <p:cNvPr id="596142" name="Oval 134">
                <a:extLst>
                  <a:ext uri="{FF2B5EF4-FFF2-40B4-BE49-F238E27FC236}">
                    <a16:creationId xmlns:a16="http://schemas.microsoft.com/office/drawing/2014/main" id="{BD025D0D-9993-8340-A3E1-8D7CCD90230A}"/>
                  </a:ext>
                </a:extLst>
              </p:cNvPr>
              <p:cNvSpPr>
                <a:spLocks noChangeArrowheads="1"/>
              </p:cNvSpPr>
              <p:nvPr/>
            </p:nvSpPr>
            <p:spPr bwMode="auto">
              <a:xfrm>
                <a:off x="5854700" y="3438525"/>
                <a:ext cx="312738" cy="312738"/>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6143" name="Oval 135">
                <a:extLst>
                  <a:ext uri="{FF2B5EF4-FFF2-40B4-BE49-F238E27FC236}">
                    <a16:creationId xmlns:a16="http://schemas.microsoft.com/office/drawing/2014/main" id="{AC4BF37A-B324-B045-8350-ED526333A3D3}"/>
                  </a:ext>
                </a:extLst>
              </p:cNvPr>
              <p:cNvSpPr>
                <a:spLocks noChangeArrowheads="1"/>
              </p:cNvSpPr>
              <p:nvPr/>
            </p:nvSpPr>
            <p:spPr bwMode="auto">
              <a:xfrm>
                <a:off x="5729288" y="3313113"/>
                <a:ext cx="187325"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44" name="Oval 136">
                <a:extLst>
                  <a:ext uri="{FF2B5EF4-FFF2-40B4-BE49-F238E27FC236}">
                    <a16:creationId xmlns:a16="http://schemas.microsoft.com/office/drawing/2014/main" id="{86125F4B-33D2-2342-B927-56437EF23509}"/>
                  </a:ext>
                </a:extLst>
              </p:cNvPr>
              <p:cNvSpPr>
                <a:spLocks noChangeArrowheads="1"/>
              </p:cNvSpPr>
              <p:nvPr/>
            </p:nvSpPr>
            <p:spPr bwMode="auto">
              <a:xfrm>
                <a:off x="5665788" y="3500438"/>
                <a:ext cx="188912" cy="18891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45" name="Oval 137">
                <a:extLst>
                  <a:ext uri="{FF2B5EF4-FFF2-40B4-BE49-F238E27FC236}">
                    <a16:creationId xmlns:a16="http://schemas.microsoft.com/office/drawing/2014/main" id="{04E881DB-0296-9749-9E89-907E4DA40CB7}"/>
                  </a:ext>
                </a:extLst>
              </p:cNvPr>
              <p:cNvSpPr>
                <a:spLocks noChangeArrowheads="1"/>
              </p:cNvSpPr>
              <p:nvPr/>
            </p:nvSpPr>
            <p:spPr bwMode="auto">
              <a:xfrm>
                <a:off x="5729288" y="3689350"/>
                <a:ext cx="187325"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46" name="Oval 138">
                <a:extLst>
                  <a:ext uri="{FF2B5EF4-FFF2-40B4-BE49-F238E27FC236}">
                    <a16:creationId xmlns:a16="http://schemas.microsoft.com/office/drawing/2014/main" id="{C72728DF-607E-7B4B-B063-9BE1215A6C4E}"/>
                  </a:ext>
                </a:extLst>
              </p:cNvPr>
              <p:cNvSpPr>
                <a:spLocks noChangeArrowheads="1"/>
              </p:cNvSpPr>
              <p:nvPr/>
            </p:nvSpPr>
            <p:spPr bwMode="auto">
              <a:xfrm>
                <a:off x="5916613" y="3751263"/>
                <a:ext cx="187325" cy="18891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47" name="Oval 139">
                <a:extLst>
                  <a:ext uri="{FF2B5EF4-FFF2-40B4-BE49-F238E27FC236}">
                    <a16:creationId xmlns:a16="http://schemas.microsoft.com/office/drawing/2014/main" id="{ED9A6C2F-A0B8-6240-8920-B76228853C6D}"/>
                  </a:ext>
                </a:extLst>
              </p:cNvPr>
              <p:cNvSpPr>
                <a:spLocks noChangeArrowheads="1"/>
              </p:cNvSpPr>
              <p:nvPr/>
            </p:nvSpPr>
            <p:spPr bwMode="auto">
              <a:xfrm>
                <a:off x="6103938" y="3689350"/>
                <a:ext cx="188912"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48" name="Oval 140">
                <a:extLst>
                  <a:ext uri="{FF2B5EF4-FFF2-40B4-BE49-F238E27FC236}">
                    <a16:creationId xmlns:a16="http://schemas.microsoft.com/office/drawing/2014/main" id="{6C38F1FE-8239-F545-9DF3-03A6EDC75C01}"/>
                  </a:ext>
                </a:extLst>
              </p:cNvPr>
              <p:cNvSpPr>
                <a:spLocks noChangeArrowheads="1"/>
              </p:cNvSpPr>
              <p:nvPr/>
            </p:nvSpPr>
            <p:spPr bwMode="auto">
              <a:xfrm>
                <a:off x="6167438" y="3500438"/>
                <a:ext cx="187325" cy="18891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49" name="Oval 141">
                <a:extLst>
                  <a:ext uri="{FF2B5EF4-FFF2-40B4-BE49-F238E27FC236}">
                    <a16:creationId xmlns:a16="http://schemas.microsoft.com/office/drawing/2014/main" id="{C0392332-73D0-F747-B55D-761EE5EE7ADC}"/>
                  </a:ext>
                </a:extLst>
              </p:cNvPr>
              <p:cNvSpPr>
                <a:spLocks noChangeArrowheads="1"/>
              </p:cNvSpPr>
              <p:nvPr/>
            </p:nvSpPr>
            <p:spPr bwMode="auto">
              <a:xfrm>
                <a:off x="6103938" y="3313113"/>
                <a:ext cx="188912"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50" name="Oval 142">
                <a:extLst>
                  <a:ext uri="{FF2B5EF4-FFF2-40B4-BE49-F238E27FC236}">
                    <a16:creationId xmlns:a16="http://schemas.microsoft.com/office/drawing/2014/main" id="{1FE43E05-8CDC-7049-B7DA-0D1B61D44F3B}"/>
                  </a:ext>
                </a:extLst>
              </p:cNvPr>
              <p:cNvSpPr>
                <a:spLocks noChangeArrowheads="1"/>
              </p:cNvSpPr>
              <p:nvPr/>
            </p:nvSpPr>
            <p:spPr bwMode="auto">
              <a:xfrm>
                <a:off x="5916613" y="3251200"/>
                <a:ext cx="187325"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nvGrpSpPr>
            <p:cNvPr id="596045" name="Group 143">
              <a:extLst>
                <a:ext uri="{FF2B5EF4-FFF2-40B4-BE49-F238E27FC236}">
                  <a16:creationId xmlns:a16="http://schemas.microsoft.com/office/drawing/2014/main" id="{D84AAFCA-7A2F-7941-B31D-7C20EDE81879}"/>
                </a:ext>
              </a:extLst>
            </p:cNvPr>
            <p:cNvGrpSpPr>
              <a:grpSpLocks/>
            </p:cNvGrpSpPr>
            <p:nvPr/>
          </p:nvGrpSpPr>
          <p:grpSpPr bwMode="auto">
            <a:xfrm>
              <a:off x="6062514" y="2812851"/>
              <a:ext cx="814834" cy="812602"/>
              <a:chOff x="3504" y="1728"/>
              <a:chExt cx="624" cy="624"/>
            </a:xfrm>
          </p:grpSpPr>
          <p:sp>
            <p:nvSpPr>
              <p:cNvPr id="596131" name="Oval 144">
                <a:extLst>
                  <a:ext uri="{FF2B5EF4-FFF2-40B4-BE49-F238E27FC236}">
                    <a16:creationId xmlns:a16="http://schemas.microsoft.com/office/drawing/2014/main" id="{8AD3BB73-81D0-784D-BF42-AFE0D2B0D3ED}"/>
                  </a:ext>
                </a:extLst>
              </p:cNvPr>
              <p:cNvSpPr>
                <a:spLocks noChangeArrowheads="1"/>
              </p:cNvSpPr>
              <p:nvPr/>
            </p:nvSpPr>
            <p:spPr bwMode="auto">
              <a:xfrm>
                <a:off x="3648" y="1872"/>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6132" name="Oval 145">
                <a:extLst>
                  <a:ext uri="{FF2B5EF4-FFF2-40B4-BE49-F238E27FC236}">
                    <a16:creationId xmlns:a16="http://schemas.microsoft.com/office/drawing/2014/main" id="{16D0B5B1-0138-584B-805E-D8E26E680E90}"/>
                  </a:ext>
                </a:extLst>
              </p:cNvPr>
              <p:cNvSpPr>
                <a:spLocks noChangeArrowheads="1"/>
              </p:cNvSpPr>
              <p:nvPr/>
            </p:nvSpPr>
            <p:spPr bwMode="auto">
              <a:xfrm>
                <a:off x="3648" y="220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33" name="Oval 146">
                <a:extLst>
                  <a:ext uri="{FF2B5EF4-FFF2-40B4-BE49-F238E27FC236}">
                    <a16:creationId xmlns:a16="http://schemas.microsoft.com/office/drawing/2014/main" id="{0708DF0C-E3CB-9349-8E8C-2B6E3A066EFC}"/>
                  </a:ext>
                </a:extLst>
              </p:cNvPr>
              <p:cNvSpPr>
                <a:spLocks noChangeArrowheads="1"/>
              </p:cNvSpPr>
              <p:nvPr/>
            </p:nvSpPr>
            <p:spPr bwMode="auto">
              <a:xfrm>
                <a:off x="3792" y="220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34" name="Oval 147">
                <a:extLst>
                  <a:ext uri="{FF2B5EF4-FFF2-40B4-BE49-F238E27FC236}">
                    <a16:creationId xmlns:a16="http://schemas.microsoft.com/office/drawing/2014/main" id="{AA58498A-BF6C-8049-A82E-A7C313DF6F33}"/>
                  </a:ext>
                </a:extLst>
              </p:cNvPr>
              <p:cNvSpPr>
                <a:spLocks noChangeArrowheads="1"/>
              </p:cNvSpPr>
              <p:nvPr/>
            </p:nvSpPr>
            <p:spPr bwMode="auto">
              <a:xfrm>
                <a:off x="3936" y="211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35" name="Oval 148">
                <a:extLst>
                  <a:ext uri="{FF2B5EF4-FFF2-40B4-BE49-F238E27FC236}">
                    <a16:creationId xmlns:a16="http://schemas.microsoft.com/office/drawing/2014/main" id="{DEA95F19-F6C0-E943-A5F7-BCA758109604}"/>
                  </a:ext>
                </a:extLst>
              </p:cNvPr>
              <p:cNvSpPr>
                <a:spLocks noChangeArrowheads="1"/>
              </p:cNvSpPr>
              <p:nvPr/>
            </p:nvSpPr>
            <p:spPr bwMode="auto">
              <a:xfrm>
                <a:off x="3984" y="19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36" name="Oval 149">
                <a:extLst>
                  <a:ext uri="{FF2B5EF4-FFF2-40B4-BE49-F238E27FC236}">
                    <a16:creationId xmlns:a16="http://schemas.microsoft.com/office/drawing/2014/main" id="{AC5B7AD7-EEED-0340-BCF3-65A265FAA0AB}"/>
                  </a:ext>
                </a:extLst>
              </p:cNvPr>
              <p:cNvSpPr>
                <a:spLocks noChangeArrowheads="1"/>
              </p:cNvSpPr>
              <p:nvPr/>
            </p:nvSpPr>
            <p:spPr bwMode="auto">
              <a:xfrm>
                <a:off x="3936" y="182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37" name="Oval 150">
                <a:extLst>
                  <a:ext uri="{FF2B5EF4-FFF2-40B4-BE49-F238E27FC236}">
                    <a16:creationId xmlns:a16="http://schemas.microsoft.com/office/drawing/2014/main" id="{C4CB34F3-4697-0846-90C2-9AB524ECE54C}"/>
                  </a:ext>
                </a:extLst>
              </p:cNvPr>
              <p:cNvSpPr>
                <a:spLocks noChangeArrowheads="1"/>
              </p:cNvSpPr>
              <p:nvPr/>
            </p:nvSpPr>
            <p:spPr bwMode="auto">
              <a:xfrm>
                <a:off x="379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38" name="Oval 151">
                <a:extLst>
                  <a:ext uri="{FF2B5EF4-FFF2-40B4-BE49-F238E27FC236}">
                    <a16:creationId xmlns:a16="http://schemas.microsoft.com/office/drawing/2014/main" id="{66F27073-A0AA-A04D-BCAA-19AD23E4E202}"/>
                  </a:ext>
                </a:extLst>
              </p:cNvPr>
              <p:cNvSpPr>
                <a:spLocks noChangeArrowheads="1"/>
              </p:cNvSpPr>
              <p:nvPr/>
            </p:nvSpPr>
            <p:spPr bwMode="auto">
              <a:xfrm>
                <a:off x="3648"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39" name="Oval 152">
                <a:extLst>
                  <a:ext uri="{FF2B5EF4-FFF2-40B4-BE49-F238E27FC236}">
                    <a16:creationId xmlns:a16="http://schemas.microsoft.com/office/drawing/2014/main" id="{936BA225-05AB-1D4B-8DF8-265DAED690EE}"/>
                  </a:ext>
                </a:extLst>
              </p:cNvPr>
              <p:cNvSpPr>
                <a:spLocks noChangeArrowheads="1"/>
              </p:cNvSpPr>
              <p:nvPr/>
            </p:nvSpPr>
            <p:spPr bwMode="auto">
              <a:xfrm>
                <a:off x="3552" y="211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40" name="Oval 153">
                <a:extLst>
                  <a:ext uri="{FF2B5EF4-FFF2-40B4-BE49-F238E27FC236}">
                    <a16:creationId xmlns:a16="http://schemas.microsoft.com/office/drawing/2014/main" id="{F7C4AA08-1C59-484C-B411-6FDFC49A7B1C}"/>
                  </a:ext>
                </a:extLst>
              </p:cNvPr>
              <p:cNvSpPr>
                <a:spLocks noChangeArrowheads="1"/>
              </p:cNvSpPr>
              <p:nvPr/>
            </p:nvSpPr>
            <p:spPr bwMode="auto">
              <a:xfrm>
                <a:off x="3504" y="19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41" name="Oval 154">
                <a:extLst>
                  <a:ext uri="{FF2B5EF4-FFF2-40B4-BE49-F238E27FC236}">
                    <a16:creationId xmlns:a16="http://schemas.microsoft.com/office/drawing/2014/main" id="{0A4C8A37-4C51-7740-98CF-070DB0E065F0}"/>
                  </a:ext>
                </a:extLst>
              </p:cNvPr>
              <p:cNvSpPr>
                <a:spLocks noChangeArrowheads="1"/>
              </p:cNvSpPr>
              <p:nvPr/>
            </p:nvSpPr>
            <p:spPr bwMode="auto">
              <a:xfrm>
                <a:off x="3552" y="182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sp>
          <p:nvSpPr>
            <p:cNvPr id="596046" name="Text Box 155">
              <a:extLst>
                <a:ext uri="{FF2B5EF4-FFF2-40B4-BE49-F238E27FC236}">
                  <a16:creationId xmlns:a16="http://schemas.microsoft.com/office/drawing/2014/main" id="{F3D16939-7182-2E4D-9E04-F81C0E0F05C2}"/>
                </a:ext>
              </a:extLst>
            </p:cNvPr>
            <p:cNvSpPr txBox="1">
              <a:spLocks noChangeArrowheads="1"/>
            </p:cNvSpPr>
            <p:nvPr/>
          </p:nvSpPr>
          <p:spPr bwMode="auto">
            <a:xfrm>
              <a:off x="6942088" y="5482828"/>
              <a:ext cx="2067223" cy="35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50000"/>
                </a:spcBef>
                <a:buSzTx/>
                <a:buFontTx/>
                <a:buNone/>
              </a:pPr>
              <a:r>
                <a:rPr lang="en-US" altLang="en-US" sz="1687">
                  <a:solidFill>
                    <a:schemeClr val="accent2"/>
                  </a:solidFill>
                </a:rPr>
                <a:t>Bulk Solution</a:t>
              </a:r>
            </a:p>
          </p:txBody>
        </p:sp>
        <p:sp>
          <p:nvSpPr>
            <p:cNvPr id="596048" name="Freeform 159">
              <a:extLst>
                <a:ext uri="{FF2B5EF4-FFF2-40B4-BE49-F238E27FC236}">
                  <a16:creationId xmlns:a16="http://schemas.microsoft.com/office/drawing/2014/main" id="{FE5B308C-4F35-4941-A424-94BC30DFA3F6}"/>
                </a:ext>
              </a:extLst>
            </p:cNvPr>
            <p:cNvSpPr>
              <a:spLocks/>
            </p:cNvSpPr>
            <p:nvPr/>
          </p:nvSpPr>
          <p:spPr bwMode="auto">
            <a:xfrm>
              <a:off x="3151436" y="1263551"/>
              <a:ext cx="5402461" cy="3241477"/>
            </a:xfrm>
            <a:custGeom>
              <a:avLst/>
              <a:gdLst>
                <a:gd name="T0" fmla="*/ 0 w 3546"/>
                <a:gd name="T1" fmla="*/ 2147483646 h 1920"/>
                <a:gd name="T2" fmla="*/ 2147483646 w 3546"/>
                <a:gd name="T3" fmla="*/ 2147483646 h 1920"/>
                <a:gd name="T4" fmla="*/ 2147483646 w 3546"/>
                <a:gd name="T5" fmla="*/ 2147483646 h 1920"/>
                <a:gd name="T6" fmla="*/ 2147483646 w 3546"/>
                <a:gd name="T7" fmla="*/ 2147483646 h 1920"/>
                <a:gd name="T8" fmla="*/ 2147483646 w 3546"/>
                <a:gd name="T9" fmla="*/ 0 h 1920"/>
                <a:gd name="T10" fmla="*/ 0 60000 65536"/>
                <a:gd name="T11" fmla="*/ 0 60000 65536"/>
                <a:gd name="T12" fmla="*/ 0 60000 65536"/>
                <a:gd name="T13" fmla="*/ 0 60000 65536"/>
                <a:gd name="T14" fmla="*/ 0 60000 65536"/>
                <a:gd name="T15" fmla="*/ 0 w 3546"/>
                <a:gd name="T16" fmla="*/ 0 h 1920"/>
                <a:gd name="T17" fmla="*/ 3546 w 3546"/>
                <a:gd name="T18" fmla="*/ 1920 h 1920"/>
              </a:gdLst>
              <a:ahLst/>
              <a:cxnLst>
                <a:cxn ang="T10">
                  <a:pos x="T0" y="T1"/>
                </a:cxn>
                <a:cxn ang="T11">
                  <a:pos x="T2" y="T3"/>
                </a:cxn>
                <a:cxn ang="T12">
                  <a:pos x="T4" y="T5"/>
                </a:cxn>
                <a:cxn ang="T13">
                  <a:pos x="T6" y="T7"/>
                </a:cxn>
                <a:cxn ang="T14">
                  <a:pos x="T8" y="T9"/>
                </a:cxn>
              </a:cxnLst>
              <a:rect l="T15" t="T16" r="T17" b="T18"/>
              <a:pathLst>
                <a:path w="3546" h="1920">
                  <a:moveTo>
                    <a:pt x="0" y="1920"/>
                  </a:moveTo>
                  <a:cubicBezTo>
                    <a:pt x="184" y="1494"/>
                    <a:pt x="369" y="1069"/>
                    <a:pt x="614" y="793"/>
                  </a:cubicBezTo>
                  <a:cubicBezTo>
                    <a:pt x="859" y="517"/>
                    <a:pt x="1154" y="387"/>
                    <a:pt x="1472" y="262"/>
                  </a:cubicBezTo>
                  <a:cubicBezTo>
                    <a:pt x="1790" y="137"/>
                    <a:pt x="2176" y="88"/>
                    <a:pt x="2522" y="44"/>
                  </a:cubicBezTo>
                  <a:cubicBezTo>
                    <a:pt x="2868" y="0"/>
                    <a:pt x="3207" y="0"/>
                    <a:pt x="3546" y="0"/>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lIns="91439" tIns="45719" rIns="91439" bIns="45719" anchor="ctr"/>
            <a:lstStyle/>
            <a:p>
              <a:endParaRPr lang="en-US" sz="1266"/>
            </a:p>
          </p:txBody>
        </p:sp>
        <p:sp>
          <p:nvSpPr>
            <p:cNvPr id="596049" name="Line 160">
              <a:extLst>
                <a:ext uri="{FF2B5EF4-FFF2-40B4-BE49-F238E27FC236}">
                  <a16:creationId xmlns:a16="http://schemas.microsoft.com/office/drawing/2014/main" id="{0C543D77-C820-DF4A-B6CB-5A3B593F1444}"/>
                </a:ext>
              </a:extLst>
            </p:cNvPr>
            <p:cNvSpPr>
              <a:spLocks noChangeShapeType="1"/>
            </p:cNvSpPr>
            <p:nvPr/>
          </p:nvSpPr>
          <p:spPr bwMode="auto">
            <a:xfrm>
              <a:off x="2511848" y="1160859"/>
              <a:ext cx="6327799" cy="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lIns="91439" tIns="45719" rIns="91439" bIns="45719" anchor="ctr"/>
            <a:lstStyle/>
            <a:p>
              <a:endParaRPr lang="en-US" sz="1266"/>
            </a:p>
          </p:txBody>
        </p:sp>
        <p:sp>
          <p:nvSpPr>
            <p:cNvPr id="596050" name="Line 161">
              <a:extLst>
                <a:ext uri="{FF2B5EF4-FFF2-40B4-BE49-F238E27FC236}">
                  <a16:creationId xmlns:a16="http://schemas.microsoft.com/office/drawing/2014/main" id="{D2E342A2-9C3E-7642-8317-454F61C0EF63}"/>
                </a:ext>
              </a:extLst>
            </p:cNvPr>
            <p:cNvSpPr>
              <a:spLocks noChangeShapeType="1"/>
            </p:cNvSpPr>
            <p:nvPr/>
          </p:nvSpPr>
          <p:spPr bwMode="auto">
            <a:xfrm flipH="1">
              <a:off x="2660303" y="4516189"/>
              <a:ext cx="476622" cy="626195"/>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lIns="91439" tIns="45719" rIns="91439" bIns="45719" anchor="ctr"/>
            <a:lstStyle/>
            <a:p>
              <a:endParaRPr lang="en-US" sz="1266"/>
            </a:p>
          </p:txBody>
        </p:sp>
        <p:grpSp>
          <p:nvGrpSpPr>
            <p:cNvPr id="596051" name="Group 163">
              <a:extLst>
                <a:ext uri="{FF2B5EF4-FFF2-40B4-BE49-F238E27FC236}">
                  <a16:creationId xmlns:a16="http://schemas.microsoft.com/office/drawing/2014/main" id="{CCBB4F35-944E-5B4F-8F77-5DA90E7F8198}"/>
                </a:ext>
              </a:extLst>
            </p:cNvPr>
            <p:cNvGrpSpPr>
              <a:grpSpLocks/>
            </p:cNvGrpSpPr>
            <p:nvPr/>
          </p:nvGrpSpPr>
          <p:grpSpPr bwMode="auto">
            <a:xfrm>
              <a:off x="8588500" y="1541488"/>
              <a:ext cx="813717" cy="814834"/>
              <a:chOff x="4736" y="2707"/>
              <a:chExt cx="624" cy="624"/>
            </a:xfrm>
          </p:grpSpPr>
          <p:sp>
            <p:nvSpPr>
              <p:cNvPr id="596118" name="Oval 164">
                <a:extLst>
                  <a:ext uri="{FF2B5EF4-FFF2-40B4-BE49-F238E27FC236}">
                    <a16:creationId xmlns:a16="http://schemas.microsoft.com/office/drawing/2014/main" id="{B6862EAC-9150-6541-9614-B072E08A5A4D}"/>
                  </a:ext>
                </a:extLst>
              </p:cNvPr>
              <p:cNvSpPr>
                <a:spLocks noChangeArrowheads="1"/>
              </p:cNvSpPr>
              <p:nvPr/>
            </p:nvSpPr>
            <p:spPr bwMode="auto">
              <a:xfrm>
                <a:off x="4880" y="2851"/>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6119" name="Oval 165">
                <a:extLst>
                  <a:ext uri="{FF2B5EF4-FFF2-40B4-BE49-F238E27FC236}">
                    <a16:creationId xmlns:a16="http://schemas.microsoft.com/office/drawing/2014/main" id="{313F54A0-9927-E141-8EBA-A7046F938295}"/>
                  </a:ext>
                </a:extLst>
              </p:cNvPr>
              <p:cNvSpPr>
                <a:spLocks noChangeArrowheads="1"/>
              </p:cNvSpPr>
              <p:nvPr/>
            </p:nvSpPr>
            <p:spPr bwMode="auto">
              <a:xfrm>
                <a:off x="4880" y="318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20" name="Oval 166">
                <a:extLst>
                  <a:ext uri="{FF2B5EF4-FFF2-40B4-BE49-F238E27FC236}">
                    <a16:creationId xmlns:a16="http://schemas.microsoft.com/office/drawing/2014/main" id="{1A125B2A-8385-2A41-AB59-13BD1D457F32}"/>
                  </a:ext>
                </a:extLst>
              </p:cNvPr>
              <p:cNvSpPr>
                <a:spLocks noChangeArrowheads="1"/>
              </p:cNvSpPr>
              <p:nvPr/>
            </p:nvSpPr>
            <p:spPr bwMode="auto">
              <a:xfrm>
                <a:off x="5024" y="318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21" name="Oval 167">
                <a:extLst>
                  <a:ext uri="{FF2B5EF4-FFF2-40B4-BE49-F238E27FC236}">
                    <a16:creationId xmlns:a16="http://schemas.microsoft.com/office/drawing/2014/main" id="{9023B65B-8415-5B47-8E75-877906EB3C70}"/>
                  </a:ext>
                </a:extLst>
              </p:cNvPr>
              <p:cNvSpPr>
                <a:spLocks noChangeArrowheads="1"/>
              </p:cNvSpPr>
              <p:nvPr/>
            </p:nvSpPr>
            <p:spPr bwMode="auto">
              <a:xfrm>
                <a:off x="5168" y="3091"/>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22" name="Oval 168">
                <a:extLst>
                  <a:ext uri="{FF2B5EF4-FFF2-40B4-BE49-F238E27FC236}">
                    <a16:creationId xmlns:a16="http://schemas.microsoft.com/office/drawing/2014/main" id="{9BD45E1C-42AC-5048-A440-5C0A90C219AF}"/>
                  </a:ext>
                </a:extLst>
              </p:cNvPr>
              <p:cNvSpPr>
                <a:spLocks noChangeArrowheads="1"/>
              </p:cNvSpPr>
              <p:nvPr/>
            </p:nvSpPr>
            <p:spPr bwMode="auto">
              <a:xfrm>
                <a:off x="5216" y="294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23" name="Oval 169">
                <a:extLst>
                  <a:ext uri="{FF2B5EF4-FFF2-40B4-BE49-F238E27FC236}">
                    <a16:creationId xmlns:a16="http://schemas.microsoft.com/office/drawing/2014/main" id="{F517D855-403B-564C-A64D-9919A936592A}"/>
                  </a:ext>
                </a:extLst>
              </p:cNvPr>
              <p:cNvSpPr>
                <a:spLocks noChangeArrowheads="1"/>
              </p:cNvSpPr>
              <p:nvPr/>
            </p:nvSpPr>
            <p:spPr bwMode="auto">
              <a:xfrm>
                <a:off x="5168" y="2803"/>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24" name="Oval 170">
                <a:extLst>
                  <a:ext uri="{FF2B5EF4-FFF2-40B4-BE49-F238E27FC236}">
                    <a16:creationId xmlns:a16="http://schemas.microsoft.com/office/drawing/2014/main" id="{ED9F8C64-A1C0-C04D-B447-95448443FBF8}"/>
                  </a:ext>
                </a:extLst>
              </p:cNvPr>
              <p:cNvSpPr>
                <a:spLocks noChangeArrowheads="1"/>
              </p:cNvSpPr>
              <p:nvPr/>
            </p:nvSpPr>
            <p:spPr bwMode="auto">
              <a:xfrm>
                <a:off x="5024" y="270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25" name="Oval 171">
                <a:extLst>
                  <a:ext uri="{FF2B5EF4-FFF2-40B4-BE49-F238E27FC236}">
                    <a16:creationId xmlns:a16="http://schemas.microsoft.com/office/drawing/2014/main" id="{5AF77A46-088E-9C42-A6C3-93145ED56B8D}"/>
                  </a:ext>
                </a:extLst>
              </p:cNvPr>
              <p:cNvSpPr>
                <a:spLocks noChangeArrowheads="1"/>
              </p:cNvSpPr>
              <p:nvPr/>
            </p:nvSpPr>
            <p:spPr bwMode="auto">
              <a:xfrm>
                <a:off x="4880" y="270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26" name="Oval 172">
                <a:extLst>
                  <a:ext uri="{FF2B5EF4-FFF2-40B4-BE49-F238E27FC236}">
                    <a16:creationId xmlns:a16="http://schemas.microsoft.com/office/drawing/2014/main" id="{F3DF1EB2-F0B8-8A4E-A6B4-D017F035C879}"/>
                  </a:ext>
                </a:extLst>
              </p:cNvPr>
              <p:cNvSpPr>
                <a:spLocks noChangeArrowheads="1"/>
              </p:cNvSpPr>
              <p:nvPr/>
            </p:nvSpPr>
            <p:spPr bwMode="auto">
              <a:xfrm>
                <a:off x="4784" y="3091"/>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27" name="Oval 173">
                <a:extLst>
                  <a:ext uri="{FF2B5EF4-FFF2-40B4-BE49-F238E27FC236}">
                    <a16:creationId xmlns:a16="http://schemas.microsoft.com/office/drawing/2014/main" id="{F72D1ABF-099F-8245-BFEC-3AC5D9E18603}"/>
                  </a:ext>
                </a:extLst>
              </p:cNvPr>
              <p:cNvSpPr>
                <a:spLocks noChangeArrowheads="1"/>
              </p:cNvSpPr>
              <p:nvPr/>
            </p:nvSpPr>
            <p:spPr bwMode="auto">
              <a:xfrm>
                <a:off x="4736" y="294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28" name="Oval 174">
                <a:extLst>
                  <a:ext uri="{FF2B5EF4-FFF2-40B4-BE49-F238E27FC236}">
                    <a16:creationId xmlns:a16="http://schemas.microsoft.com/office/drawing/2014/main" id="{DE2CF4A9-3DE2-1A44-BD33-662B2806FC17}"/>
                  </a:ext>
                </a:extLst>
              </p:cNvPr>
              <p:cNvSpPr>
                <a:spLocks noChangeArrowheads="1"/>
              </p:cNvSpPr>
              <p:nvPr/>
            </p:nvSpPr>
            <p:spPr bwMode="auto">
              <a:xfrm>
                <a:off x="4784" y="2803"/>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nvGrpSpPr>
            <p:cNvPr id="596052" name="Group 175">
              <a:extLst>
                <a:ext uri="{FF2B5EF4-FFF2-40B4-BE49-F238E27FC236}">
                  <a16:creationId xmlns:a16="http://schemas.microsoft.com/office/drawing/2014/main" id="{6724D5E6-0718-EE4A-BA0D-E7A282F2BF3A}"/>
                </a:ext>
              </a:extLst>
            </p:cNvPr>
            <p:cNvGrpSpPr>
              <a:grpSpLocks/>
            </p:cNvGrpSpPr>
            <p:nvPr/>
          </p:nvGrpSpPr>
          <p:grpSpPr bwMode="auto">
            <a:xfrm>
              <a:off x="7351738" y="4598789"/>
              <a:ext cx="814834" cy="814834"/>
              <a:chOff x="4736" y="2707"/>
              <a:chExt cx="624" cy="624"/>
            </a:xfrm>
          </p:grpSpPr>
          <p:sp>
            <p:nvSpPr>
              <p:cNvPr id="596107" name="Oval 176">
                <a:extLst>
                  <a:ext uri="{FF2B5EF4-FFF2-40B4-BE49-F238E27FC236}">
                    <a16:creationId xmlns:a16="http://schemas.microsoft.com/office/drawing/2014/main" id="{59E3D1E4-EDC6-D749-85A8-F4488E4F252D}"/>
                  </a:ext>
                </a:extLst>
              </p:cNvPr>
              <p:cNvSpPr>
                <a:spLocks noChangeArrowheads="1"/>
              </p:cNvSpPr>
              <p:nvPr/>
            </p:nvSpPr>
            <p:spPr bwMode="auto">
              <a:xfrm>
                <a:off x="4880" y="2851"/>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6108" name="Oval 177">
                <a:extLst>
                  <a:ext uri="{FF2B5EF4-FFF2-40B4-BE49-F238E27FC236}">
                    <a16:creationId xmlns:a16="http://schemas.microsoft.com/office/drawing/2014/main" id="{CD97DE09-5108-E74D-8463-3FD7D458EFC3}"/>
                  </a:ext>
                </a:extLst>
              </p:cNvPr>
              <p:cNvSpPr>
                <a:spLocks noChangeArrowheads="1"/>
              </p:cNvSpPr>
              <p:nvPr/>
            </p:nvSpPr>
            <p:spPr bwMode="auto">
              <a:xfrm>
                <a:off x="4880" y="318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09" name="Oval 178">
                <a:extLst>
                  <a:ext uri="{FF2B5EF4-FFF2-40B4-BE49-F238E27FC236}">
                    <a16:creationId xmlns:a16="http://schemas.microsoft.com/office/drawing/2014/main" id="{671B8147-0876-9948-8DBB-FCD4931E1BAB}"/>
                  </a:ext>
                </a:extLst>
              </p:cNvPr>
              <p:cNvSpPr>
                <a:spLocks noChangeArrowheads="1"/>
              </p:cNvSpPr>
              <p:nvPr/>
            </p:nvSpPr>
            <p:spPr bwMode="auto">
              <a:xfrm>
                <a:off x="5024" y="318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10" name="Oval 179">
                <a:extLst>
                  <a:ext uri="{FF2B5EF4-FFF2-40B4-BE49-F238E27FC236}">
                    <a16:creationId xmlns:a16="http://schemas.microsoft.com/office/drawing/2014/main" id="{E072851D-D78B-9F4E-BE5A-DF90B6F9B137}"/>
                  </a:ext>
                </a:extLst>
              </p:cNvPr>
              <p:cNvSpPr>
                <a:spLocks noChangeArrowheads="1"/>
              </p:cNvSpPr>
              <p:nvPr/>
            </p:nvSpPr>
            <p:spPr bwMode="auto">
              <a:xfrm>
                <a:off x="5168" y="3091"/>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11" name="Oval 180">
                <a:extLst>
                  <a:ext uri="{FF2B5EF4-FFF2-40B4-BE49-F238E27FC236}">
                    <a16:creationId xmlns:a16="http://schemas.microsoft.com/office/drawing/2014/main" id="{A1A67D86-4778-614D-A9F7-981D4027B43F}"/>
                  </a:ext>
                </a:extLst>
              </p:cNvPr>
              <p:cNvSpPr>
                <a:spLocks noChangeArrowheads="1"/>
              </p:cNvSpPr>
              <p:nvPr/>
            </p:nvSpPr>
            <p:spPr bwMode="auto">
              <a:xfrm>
                <a:off x="5216" y="294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12" name="Oval 181">
                <a:extLst>
                  <a:ext uri="{FF2B5EF4-FFF2-40B4-BE49-F238E27FC236}">
                    <a16:creationId xmlns:a16="http://schemas.microsoft.com/office/drawing/2014/main" id="{D480CC74-A00B-0B44-A250-D69935FC8C7A}"/>
                  </a:ext>
                </a:extLst>
              </p:cNvPr>
              <p:cNvSpPr>
                <a:spLocks noChangeArrowheads="1"/>
              </p:cNvSpPr>
              <p:nvPr/>
            </p:nvSpPr>
            <p:spPr bwMode="auto">
              <a:xfrm>
                <a:off x="5168" y="2803"/>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13" name="Oval 182">
                <a:extLst>
                  <a:ext uri="{FF2B5EF4-FFF2-40B4-BE49-F238E27FC236}">
                    <a16:creationId xmlns:a16="http://schemas.microsoft.com/office/drawing/2014/main" id="{84C15CEF-319B-2941-9ACB-F4C5126D5894}"/>
                  </a:ext>
                </a:extLst>
              </p:cNvPr>
              <p:cNvSpPr>
                <a:spLocks noChangeArrowheads="1"/>
              </p:cNvSpPr>
              <p:nvPr/>
            </p:nvSpPr>
            <p:spPr bwMode="auto">
              <a:xfrm>
                <a:off x="5024" y="270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14" name="Oval 183">
                <a:extLst>
                  <a:ext uri="{FF2B5EF4-FFF2-40B4-BE49-F238E27FC236}">
                    <a16:creationId xmlns:a16="http://schemas.microsoft.com/office/drawing/2014/main" id="{AA0FA85B-C1F1-3949-A9F3-3EA327E6680E}"/>
                  </a:ext>
                </a:extLst>
              </p:cNvPr>
              <p:cNvSpPr>
                <a:spLocks noChangeArrowheads="1"/>
              </p:cNvSpPr>
              <p:nvPr/>
            </p:nvSpPr>
            <p:spPr bwMode="auto">
              <a:xfrm>
                <a:off x="4880" y="270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15" name="Oval 184">
                <a:extLst>
                  <a:ext uri="{FF2B5EF4-FFF2-40B4-BE49-F238E27FC236}">
                    <a16:creationId xmlns:a16="http://schemas.microsoft.com/office/drawing/2014/main" id="{D293782B-9762-A24F-B9A2-44D89002FBD0}"/>
                  </a:ext>
                </a:extLst>
              </p:cNvPr>
              <p:cNvSpPr>
                <a:spLocks noChangeArrowheads="1"/>
              </p:cNvSpPr>
              <p:nvPr/>
            </p:nvSpPr>
            <p:spPr bwMode="auto">
              <a:xfrm>
                <a:off x="4784" y="3091"/>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16" name="Oval 185">
                <a:extLst>
                  <a:ext uri="{FF2B5EF4-FFF2-40B4-BE49-F238E27FC236}">
                    <a16:creationId xmlns:a16="http://schemas.microsoft.com/office/drawing/2014/main" id="{1076E391-09D6-9B47-BC26-FFF2C4A268ED}"/>
                  </a:ext>
                </a:extLst>
              </p:cNvPr>
              <p:cNvSpPr>
                <a:spLocks noChangeArrowheads="1"/>
              </p:cNvSpPr>
              <p:nvPr/>
            </p:nvSpPr>
            <p:spPr bwMode="auto">
              <a:xfrm>
                <a:off x="4736" y="294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17" name="Oval 186">
                <a:extLst>
                  <a:ext uri="{FF2B5EF4-FFF2-40B4-BE49-F238E27FC236}">
                    <a16:creationId xmlns:a16="http://schemas.microsoft.com/office/drawing/2014/main" id="{4C7ED3D5-C148-6A4B-99B6-C76C41D3AB09}"/>
                  </a:ext>
                </a:extLst>
              </p:cNvPr>
              <p:cNvSpPr>
                <a:spLocks noChangeArrowheads="1"/>
              </p:cNvSpPr>
              <p:nvPr/>
            </p:nvSpPr>
            <p:spPr bwMode="auto">
              <a:xfrm>
                <a:off x="4784" y="2803"/>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sp>
          <p:nvSpPr>
            <p:cNvPr id="596053" name="Text Box 187">
              <a:extLst>
                <a:ext uri="{FF2B5EF4-FFF2-40B4-BE49-F238E27FC236}">
                  <a16:creationId xmlns:a16="http://schemas.microsoft.com/office/drawing/2014/main" id="{9901C90C-B14F-DB49-896C-5C22853E9816}"/>
                </a:ext>
              </a:extLst>
            </p:cNvPr>
            <p:cNvSpPr txBox="1">
              <a:spLocks noChangeArrowheads="1"/>
            </p:cNvSpPr>
            <p:nvPr/>
          </p:nvSpPr>
          <p:spPr bwMode="auto">
            <a:xfrm>
              <a:off x="1676922" y="4238254"/>
              <a:ext cx="843499" cy="4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l-GR" altLang="en-US" sz="2391">
                  <a:solidFill>
                    <a:srgbClr val="000000"/>
                  </a:solidFill>
                  <a:sym typeface="Symbol" pitchFamily="2" charset="2"/>
                </a:rPr>
                <a:t>Φ</a:t>
              </a:r>
              <a:r>
                <a:rPr lang="en-US" altLang="en-US" sz="2391" baseline="-25000">
                  <a:solidFill>
                    <a:srgbClr val="000000"/>
                  </a:solidFill>
                </a:rPr>
                <a:t>stern</a:t>
              </a:r>
              <a:endParaRPr lang="el-GR" altLang="en-US" sz="2391" baseline="-25000">
                <a:solidFill>
                  <a:srgbClr val="000000"/>
                </a:solidFill>
              </a:endParaRPr>
            </a:p>
          </p:txBody>
        </p:sp>
        <p:sp>
          <p:nvSpPr>
            <p:cNvPr id="596054" name="Text Box 188">
              <a:extLst>
                <a:ext uri="{FF2B5EF4-FFF2-40B4-BE49-F238E27FC236}">
                  <a16:creationId xmlns:a16="http://schemas.microsoft.com/office/drawing/2014/main" id="{55DB9D9E-D495-9143-ABAC-17BB90DA7947}"/>
                </a:ext>
              </a:extLst>
            </p:cNvPr>
            <p:cNvSpPr txBox="1">
              <a:spLocks noChangeArrowheads="1"/>
            </p:cNvSpPr>
            <p:nvPr/>
          </p:nvSpPr>
          <p:spPr bwMode="auto">
            <a:xfrm>
              <a:off x="8933408" y="914177"/>
              <a:ext cx="338552" cy="4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2391">
                  <a:solidFill>
                    <a:srgbClr val="000000"/>
                  </a:solidFill>
                </a:rPr>
                <a:t>x</a:t>
              </a:r>
              <a:endParaRPr lang="el-GR" altLang="en-US" sz="2391" baseline="-25000">
                <a:solidFill>
                  <a:srgbClr val="000000"/>
                </a:solidFill>
              </a:endParaRPr>
            </a:p>
          </p:txBody>
        </p:sp>
        <p:sp>
          <p:nvSpPr>
            <p:cNvPr id="596055" name="Line 189">
              <a:extLst>
                <a:ext uri="{FF2B5EF4-FFF2-40B4-BE49-F238E27FC236}">
                  <a16:creationId xmlns:a16="http://schemas.microsoft.com/office/drawing/2014/main" id="{EF18ACEE-94AC-2F40-BC84-56F4F76BC3E9}"/>
                </a:ext>
              </a:extLst>
            </p:cNvPr>
            <p:cNvSpPr>
              <a:spLocks noChangeShapeType="1"/>
            </p:cNvSpPr>
            <p:nvPr/>
          </p:nvSpPr>
          <p:spPr bwMode="auto">
            <a:xfrm flipH="1">
              <a:off x="2438177" y="2819549"/>
              <a:ext cx="1620738" cy="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lIns="91439" tIns="45719" rIns="91439" bIns="45719"/>
            <a:lstStyle/>
            <a:p>
              <a:endParaRPr lang="en-US" sz="1266"/>
            </a:p>
          </p:txBody>
        </p:sp>
        <p:sp>
          <p:nvSpPr>
            <p:cNvPr id="596056" name="Text Box 190">
              <a:extLst>
                <a:ext uri="{FF2B5EF4-FFF2-40B4-BE49-F238E27FC236}">
                  <a16:creationId xmlns:a16="http://schemas.microsoft.com/office/drawing/2014/main" id="{3E2383F0-55E3-F946-AA8F-B470D6BA4A09}"/>
                </a:ext>
              </a:extLst>
            </p:cNvPr>
            <p:cNvSpPr txBox="1">
              <a:spLocks noChangeArrowheads="1"/>
            </p:cNvSpPr>
            <p:nvPr/>
          </p:nvSpPr>
          <p:spPr bwMode="auto">
            <a:xfrm>
              <a:off x="1676921" y="2590726"/>
              <a:ext cx="290462" cy="4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l-GR" altLang="en-US" sz="2391">
                  <a:solidFill>
                    <a:srgbClr val="000000"/>
                  </a:solidFill>
                </a:rPr>
                <a:t>ζ</a:t>
              </a:r>
            </a:p>
          </p:txBody>
        </p:sp>
        <p:cxnSp>
          <p:nvCxnSpPr>
            <p:cNvPr id="596059" name="Straight Arrow Connector 194">
              <a:extLst>
                <a:ext uri="{FF2B5EF4-FFF2-40B4-BE49-F238E27FC236}">
                  <a16:creationId xmlns:a16="http://schemas.microsoft.com/office/drawing/2014/main" id="{3D400255-2849-814A-86C7-68E08A432168}"/>
                </a:ext>
              </a:extLst>
            </p:cNvPr>
            <p:cNvCxnSpPr>
              <a:cxnSpLocks noChangeShapeType="1"/>
              <a:endCxn id="595992" idx="3"/>
            </p:cNvCxnSpPr>
            <p:nvPr/>
          </p:nvCxnSpPr>
          <p:spPr bwMode="auto">
            <a:xfrm>
              <a:off x="2209354" y="4542979"/>
              <a:ext cx="467693" cy="10046"/>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96060" name="Straight Arrow Connector 197">
              <a:extLst>
                <a:ext uri="{FF2B5EF4-FFF2-40B4-BE49-F238E27FC236}">
                  <a16:creationId xmlns:a16="http://schemas.microsoft.com/office/drawing/2014/main" id="{BCB5F1EA-255D-0648-B85D-7BBBB29DF34B}"/>
                </a:ext>
              </a:extLst>
            </p:cNvPr>
            <p:cNvCxnSpPr>
              <a:cxnSpLocks noChangeShapeType="1"/>
            </p:cNvCxnSpPr>
            <p:nvPr/>
          </p:nvCxnSpPr>
          <p:spPr bwMode="auto">
            <a:xfrm>
              <a:off x="2133452" y="2819549"/>
              <a:ext cx="457646" cy="1117"/>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596061" name="Group 143">
              <a:extLst>
                <a:ext uri="{FF2B5EF4-FFF2-40B4-BE49-F238E27FC236}">
                  <a16:creationId xmlns:a16="http://schemas.microsoft.com/office/drawing/2014/main" id="{9CA66BA2-8780-404C-B9D4-1C5D37B25533}"/>
                </a:ext>
              </a:extLst>
            </p:cNvPr>
            <p:cNvGrpSpPr>
              <a:grpSpLocks/>
            </p:cNvGrpSpPr>
            <p:nvPr/>
          </p:nvGrpSpPr>
          <p:grpSpPr bwMode="auto">
            <a:xfrm>
              <a:off x="3276452" y="4315271"/>
              <a:ext cx="814834" cy="812602"/>
              <a:chOff x="3504" y="1728"/>
              <a:chExt cx="624" cy="624"/>
            </a:xfrm>
          </p:grpSpPr>
          <p:sp>
            <p:nvSpPr>
              <p:cNvPr id="596096" name="Oval 144">
                <a:extLst>
                  <a:ext uri="{FF2B5EF4-FFF2-40B4-BE49-F238E27FC236}">
                    <a16:creationId xmlns:a16="http://schemas.microsoft.com/office/drawing/2014/main" id="{28BDDDBD-0B95-F848-859D-3600EB524D62}"/>
                  </a:ext>
                </a:extLst>
              </p:cNvPr>
              <p:cNvSpPr>
                <a:spLocks noChangeArrowheads="1"/>
              </p:cNvSpPr>
              <p:nvPr/>
            </p:nvSpPr>
            <p:spPr bwMode="auto">
              <a:xfrm>
                <a:off x="3648" y="1872"/>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6097" name="Oval 145">
                <a:extLst>
                  <a:ext uri="{FF2B5EF4-FFF2-40B4-BE49-F238E27FC236}">
                    <a16:creationId xmlns:a16="http://schemas.microsoft.com/office/drawing/2014/main" id="{25AF388A-6229-5043-818C-F97911883CF2}"/>
                  </a:ext>
                </a:extLst>
              </p:cNvPr>
              <p:cNvSpPr>
                <a:spLocks noChangeArrowheads="1"/>
              </p:cNvSpPr>
              <p:nvPr/>
            </p:nvSpPr>
            <p:spPr bwMode="auto">
              <a:xfrm>
                <a:off x="3648" y="220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98" name="Oval 146">
                <a:extLst>
                  <a:ext uri="{FF2B5EF4-FFF2-40B4-BE49-F238E27FC236}">
                    <a16:creationId xmlns:a16="http://schemas.microsoft.com/office/drawing/2014/main" id="{259BBF11-CB33-1442-984A-1A16E840A71B}"/>
                  </a:ext>
                </a:extLst>
              </p:cNvPr>
              <p:cNvSpPr>
                <a:spLocks noChangeArrowheads="1"/>
              </p:cNvSpPr>
              <p:nvPr/>
            </p:nvSpPr>
            <p:spPr bwMode="auto">
              <a:xfrm>
                <a:off x="3792" y="220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99" name="Oval 147">
                <a:extLst>
                  <a:ext uri="{FF2B5EF4-FFF2-40B4-BE49-F238E27FC236}">
                    <a16:creationId xmlns:a16="http://schemas.microsoft.com/office/drawing/2014/main" id="{14F901E1-AA57-6542-B538-3EFFEECFFD70}"/>
                  </a:ext>
                </a:extLst>
              </p:cNvPr>
              <p:cNvSpPr>
                <a:spLocks noChangeArrowheads="1"/>
              </p:cNvSpPr>
              <p:nvPr/>
            </p:nvSpPr>
            <p:spPr bwMode="auto">
              <a:xfrm>
                <a:off x="3936" y="211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00" name="Oval 148">
                <a:extLst>
                  <a:ext uri="{FF2B5EF4-FFF2-40B4-BE49-F238E27FC236}">
                    <a16:creationId xmlns:a16="http://schemas.microsoft.com/office/drawing/2014/main" id="{02162726-78E3-004A-9BD9-4D3A25CB829D}"/>
                  </a:ext>
                </a:extLst>
              </p:cNvPr>
              <p:cNvSpPr>
                <a:spLocks noChangeArrowheads="1"/>
              </p:cNvSpPr>
              <p:nvPr/>
            </p:nvSpPr>
            <p:spPr bwMode="auto">
              <a:xfrm>
                <a:off x="3984" y="19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01" name="Oval 149">
                <a:extLst>
                  <a:ext uri="{FF2B5EF4-FFF2-40B4-BE49-F238E27FC236}">
                    <a16:creationId xmlns:a16="http://schemas.microsoft.com/office/drawing/2014/main" id="{0BD2E517-038B-0F41-96BC-FF8D5A423E30}"/>
                  </a:ext>
                </a:extLst>
              </p:cNvPr>
              <p:cNvSpPr>
                <a:spLocks noChangeArrowheads="1"/>
              </p:cNvSpPr>
              <p:nvPr/>
            </p:nvSpPr>
            <p:spPr bwMode="auto">
              <a:xfrm>
                <a:off x="3936" y="182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02" name="Oval 150">
                <a:extLst>
                  <a:ext uri="{FF2B5EF4-FFF2-40B4-BE49-F238E27FC236}">
                    <a16:creationId xmlns:a16="http://schemas.microsoft.com/office/drawing/2014/main" id="{0E1E8A8A-4B4A-CE43-871F-5DE2161EBEAA}"/>
                  </a:ext>
                </a:extLst>
              </p:cNvPr>
              <p:cNvSpPr>
                <a:spLocks noChangeArrowheads="1"/>
              </p:cNvSpPr>
              <p:nvPr/>
            </p:nvSpPr>
            <p:spPr bwMode="auto">
              <a:xfrm>
                <a:off x="379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03" name="Oval 151">
                <a:extLst>
                  <a:ext uri="{FF2B5EF4-FFF2-40B4-BE49-F238E27FC236}">
                    <a16:creationId xmlns:a16="http://schemas.microsoft.com/office/drawing/2014/main" id="{B1B56E24-B6F0-884D-A673-9341B8A70412}"/>
                  </a:ext>
                </a:extLst>
              </p:cNvPr>
              <p:cNvSpPr>
                <a:spLocks noChangeArrowheads="1"/>
              </p:cNvSpPr>
              <p:nvPr/>
            </p:nvSpPr>
            <p:spPr bwMode="auto">
              <a:xfrm>
                <a:off x="3648"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04" name="Oval 152">
                <a:extLst>
                  <a:ext uri="{FF2B5EF4-FFF2-40B4-BE49-F238E27FC236}">
                    <a16:creationId xmlns:a16="http://schemas.microsoft.com/office/drawing/2014/main" id="{303A59AF-E3ED-EC47-9AFF-F6C54E58E2EC}"/>
                  </a:ext>
                </a:extLst>
              </p:cNvPr>
              <p:cNvSpPr>
                <a:spLocks noChangeArrowheads="1"/>
              </p:cNvSpPr>
              <p:nvPr/>
            </p:nvSpPr>
            <p:spPr bwMode="auto">
              <a:xfrm>
                <a:off x="3552" y="211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05" name="Oval 153">
                <a:extLst>
                  <a:ext uri="{FF2B5EF4-FFF2-40B4-BE49-F238E27FC236}">
                    <a16:creationId xmlns:a16="http://schemas.microsoft.com/office/drawing/2014/main" id="{9EE8B520-1D6A-7F4D-8885-ACB5ECB503AE}"/>
                  </a:ext>
                </a:extLst>
              </p:cNvPr>
              <p:cNvSpPr>
                <a:spLocks noChangeArrowheads="1"/>
              </p:cNvSpPr>
              <p:nvPr/>
            </p:nvSpPr>
            <p:spPr bwMode="auto">
              <a:xfrm>
                <a:off x="3504" y="19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106" name="Oval 154">
                <a:extLst>
                  <a:ext uri="{FF2B5EF4-FFF2-40B4-BE49-F238E27FC236}">
                    <a16:creationId xmlns:a16="http://schemas.microsoft.com/office/drawing/2014/main" id="{EED386B7-C9C9-624E-A41E-BC8EA94D3BFD}"/>
                  </a:ext>
                </a:extLst>
              </p:cNvPr>
              <p:cNvSpPr>
                <a:spLocks noChangeArrowheads="1"/>
              </p:cNvSpPr>
              <p:nvPr/>
            </p:nvSpPr>
            <p:spPr bwMode="auto">
              <a:xfrm>
                <a:off x="3552" y="182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nvGrpSpPr>
            <p:cNvPr id="596062" name="Group 143">
              <a:extLst>
                <a:ext uri="{FF2B5EF4-FFF2-40B4-BE49-F238E27FC236}">
                  <a16:creationId xmlns:a16="http://schemas.microsoft.com/office/drawing/2014/main" id="{19FCEF3D-59DA-E34E-BD7B-E7FB31DFB380}"/>
                </a:ext>
              </a:extLst>
            </p:cNvPr>
            <p:cNvGrpSpPr>
              <a:grpSpLocks/>
            </p:cNvGrpSpPr>
            <p:nvPr/>
          </p:nvGrpSpPr>
          <p:grpSpPr bwMode="auto">
            <a:xfrm>
              <a:off x="4343549" y="3552900"/>
              <a:ext cx="813718" cy="812602"/>
              <a:chOff x="3504" y="1728"/>
              <a:chExt cx="624" cy="624"/>
            </a:xfrm>
          </p:grpSpPr>
          <p:sp>
            <p:nvSpPr>
              <p:cNvPr id="596085" name="Oval 144">
                <a:extLst>
                  <a:ext uri="{FF2B5EF4-FFF2-40B4-BE49-F238E27FC236}">
                    <a16:creationId xmlns:a16="http://schemas.microsoft.com/office/drawing/2014/main" id="{9AC105CD-2A8A-CE47-B192-8783E57F7E34}"/>
                  </a:ext>
                </a:extLst>
              </p:cNvPr>
              <p:cNvSpPr>
                <a:spLocks noChangeArrowheads="1"/>
              </p:cNvSpPr>
              <p:nvPr/>
            </p:nvSpPr>
            <p:spPr bwMode="auto">
              <a:xfrm>
                <a:off x="3648" y="1872"/>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6086" name="Oval 145">
                <a:extLst>
                  <a:ext uri="{FF2B5EF4-FFF2-40B4-BE49-F238E27FC236}">
                    <a16:creationId xmlns:a16="http://schemas.microsoft.com/office/drawing/2014/main" id="{FC6863E0-4310-6A4F-87D3-FFCEEC51493C}"/>
                  </a:ext>
                </a:extLst>
              </p:cNvPr>
              <p:cNvSpPr>
                <a:spLocks noChangeArrowheads="1"/>
              </p:cNvSpPr>
              <p:nvPr/>
            </p:nvSpPr>
            <p:spPr bwMode="auto">
              <a:xfrm>
                <a:off x="3648" y="220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87" name="Oval 146">
                <a:extLst>
                  <a:ext uri="{FF2B5EF4-FFF2-40B4-BE49-F238E27FC236}">
                    <a16:creationId xmlns:a16="http://schemas.microsoft.com/office/drawing/2014/main" id="{0F800BDF-D688-3044-94E4-99C910FD847F}"/>
                  </a:ext>
                </a:extLst>
              </p:cNvPr>
              <p:cNvSpPr>
                <a:spLocks noChangeArrowheads="1"/>
              </p:cNvSpPr>
              <p:nvPr/>
            </p:nvSpPr>
            <p:spPr bwMode="auto">
              <a:xfrm>
                <a:off x="3792" y="220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88" name="Oval 147">
                <a:extLst>
                  <a:ext uri="{FF2B5EF4-FFF2-40B4-BE49-F238E27FC236}">
                    <a16:creationId xmlns:a16="http://schemas.microsoft.com/office/drawing/2014/main" id="{CB5A46E6-2C68-3241-AF87-B14713821F39}"/>
                  </a:ext>
                </a:extLst>
              </p:cNvPr>
              <p:cNvSpPr>
                <a:spLocks noChangeArrowheads="1"/>
              </p:cNvSpPr>
              <p:nvPr/>
            </p:nvSpPr>
            <p:spPr bwMode="auto">
              <a:xfrm>
                <a:off x="3936" y="211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89" name="Oval 148">
                <a:extLst>
                  <a:ext uri="{FF2B5EF4-FFF2-40B4-BE49-F238E27FC236}">
                    <a16:creationId xmlns:a16="http://schemas.microsoft.com/office/drawing/2014/main" id="{5B853B7D-C534-CC4C-8A26-B29C33B6A626}"/>
                  </a:ext>
                </a:extLst>
              </p:cNvPr>
              <p:cNvSpPr>
                <a:spLocks noChangeArrowheads="1"/>
              </p:cNvSpPr>
              <p:nvPr/>
            </p:nvSpPr>
            <p:spPr bwMode="auto">
              <a:xfrm>
                <a:off x="3984" y="19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90" name="Oval 149">
                <a:extLst>
                  <a:ext uri="{FF2B5EF4-FFF2-40B4-BE49-F238E27FC236}">
                    <a16:creationId xmlns:a16="http://schemas.microsoft.com/office/drawing/2014/main" id="{A5E0F5C9-A617-ED42-A1B6-BD455AFCD603}"/>
                  </a:ext>
                </a:extLst>
              </p:cNvPr>
              <p:cNvSpPr>
                <a:spLocks noChangeArrowheads="1"/>
              </p:cNvSpPr>
              <p:nvPr/>
            </p:nvSpPr>
            <p:spPr bwMode="auto">
              <a:xfrm>
                <a:off x="3936" y="182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91" name="Oval 150">
                <a:extLst>
                  <a:ext uri="{FF2B5EF4-FFF2-40B4-BE49-F238E27FC236}">
                    <a16:creationId xmlns:a16="http://schemas.microsoft.com/office/drawing/2014/main" id="{BCF3C2AB-BD36-B547-AF19-6C974A7281E1}"/>
                  </a:ext>
                </a:extLst>
              </p:cNvPr>
              <p:cNvSpPr>
                <a:spLocks noChangeArrowheads="1"/>
              </p:cNvSpPr>
              <p:nvPr/>
            </p:nvSpPr>
            <p:spPr bwMode="auto">
              <a:xfrm>
                <a:off x="379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92" name="Oval 151">
                <a:extLst>
                  <a:ext uri="{FF2B5EF4-FFF2-40B4-BE49-F238E27FC236}">
                    <a16:creationId xmlns:a16="http://schemas.microsoft.com/office/drawing/2014/main" id="{936970FB-AF1A-D947-BA00-4ED1AE97CB0D}"/>
                  </a:ext>
                </a:extLst>
              </p:cNvPr>
              <p:cNvSpPr>
                <a:spLocks noChangeArrowheads="1"/>
              </p:cNvSpPr>
              <p:nvPr/>
            </p:nvSpPr>
            <p:spPr bwMode="auto">
              <a:xfrm>
                <a:off x="3648"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93" name="Oval 152">
                <a:extLst>
                  <a:ext uri="{FF2B5EF4-FFF2-40B4-BE49-F238E27FC236}">
                    <a16:creationId xmlns:a16="http://schemas.microsoft.com/office/drawing/2014/main" id="{38BC1B52-B091-6B43-884F-C31813210D5F}"/>
                  </a:ext>
                </a:extLst>
              </p:cNvPr>
              <p:cNvSpPr>
                <a:spLocks noChangeArrowheads="1"/>
              </p:cNvSpPr>
              <p:nvPr/>
            </p:nvSpPr>
            <p:spPr bwMode="auto">
              <a:xfrm>
                <a:off x="3552" y="211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94" name="Oval 153">
                <a:extLst>
                  <a:ext uri="{FF2B5EF4-FFF2-40B4-BE49-F238E27FC236}">
                    <a16:creationId xmlns:a16="http://schemas.microsoft.com/office/drawing/2014/main" id="{9AA3149D-8ED3-B543-ADDF-087C8F890E3A}"/>
                  </a:ext>
                </a:extLst>
              </p:cNvPr>
              <p:cNvSpPr>
                <a:spLocks noChangeArrowheads="1"/>
              </p:cNvSpPr>
              <p:nvPr/>
            </p:nvSpPr>
            <p:spPr bwMode="auto">
              <a:xfrm>
                <a:off x="3504" y="19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95" name="Oval 154">
                <a:extLst>
                  <a:ext uri="{FF2B5EF4-FFF2-40B4-BE49-F238E27FC236}">
                    <a16:creationId xmlns:a16="http://schemas.microsoft.com/office/drawing/2014/main" id="{6E77C91B-3187-544D-84EB-3C2B2B58DDA9}"/>
                  </a:ext>
                </a:extLst>
              </p:cNvPr>
              <p:cNvSpPr>
                <a:spLocks noChangeArrowheads="1"/>
              </p:cNvSpPr>
              <p:nvPr/>
            </p:nvSpPr>
            <p:spPr bwMode="auto">
              <a:xfrm>
                <a:off x="3552" y="182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cxnSp>
          <p:nvCxnSpPr>
            <p:cNvPr id="596063" name="Straight Arrow Connector 222">
              <a:extLst>
                <a:ext uri="{FF2B5EF4-FFF2-40B4-BE49-F238E27FC236}">
                  <a16:creationId xmlns:a16="http://schemas.microsoft.com/office/drawing/2014/main" id="{0BF38005-83FE-8D44-B8FB-F8C8EDDC4D26}"/>
                </a:ext>
              </a:extLst>
            </p:cNvPr>
            <p:cNvCxnSpPr>
              <a:cxnSpLocks noChangeShapeType="1"/>
            </p:cNvCxnSpPr>
            <p:nvPr/>
          </p:nvCxnSpPr>
          <p:spPr bwMode="auto">
            <a:xfrm>
              <a:off x="2176984" y="5117827"/>
              <a:ext cx="466576" cy="8930"/>
            </a:xfrm>
            <a:prstGeom prst="straightConnector1">
              <a:avLst/>
            </a:prstGeom>
            <a:noFill/>
            <a:ln w="12700">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596064" name="Group 224">
              <a:extLst>
                <a:ext uri="{FF2B5EF4-FFF2-40B4-BE49-F238E27FC236}">
                  <a16:creationId xmlns:a16="http://schemas.microsoft.com/office/drawing/2014/main" id="{8C1E5E5B-663A-4746-977D-614D3016F671}"/>
                </a:ext>
              </a:extLst>
            </p:cNvPr>
            <p:cNvGrpSpPr>
              <a:grpSpLocks/>
            </p:cNvGrpSpPr>
            <p:nvPr/>
          </p:nvGrpSpPr>
          <p:grpSpPr bwMode="auto">
            <a:xfrm>
              <a:off x="8229080" y="4038451"/>
              <a:ext cx="689818" cy="688703"/>
              <a:chOff x="5665788" y="3251200"/>
              <a:chExt cx="688975" cy="688975"/>
            </a:xfrm>
          </p:grpSpPr>
          <p:sp>
            <p:nvSpPr>
              <p:cNvPr id="596076" name="Oval 134">
                <a:extLst>
                  <a:ext uri="{FF2B5EF4-FFF2-40B4-BE49-F238E27FC236}">
                    <a16:creationId xmlns:a16="http://schemas.microsoft.com/office/drawing/2014/main" id="{A4E5FD2F-F9AE-DD40-BC88-D18F98190EE2}"/>
                  </a:ext>
                </a:extLst>
              </p:cNvPr>
              <p:cNvSpPr>
                <a:spLocks noChangeArrowheads="1"/>
              </p:cNvSpPr>
              <p:nvPr/>
            </p:nvSpPr>
            <p:spPr bwMode="auto">
              <a:xfrm>
                <a:off x="5854700" y="3438525"/>
                <a:ext cx="312738" cy="312738"/>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6077" name="Oval 135">
                <a:extLst>
                  <a:ext uri="{FF2B5EF4-FFF2-40B4-BE49-F238E27FC236}">
                    <a16:creationId xmlns:a16="http://schemas.microsoft.com/office/drawing/2014/main" id="{CEDC549D-5E6B-BE4A-86AD-65C76B5AE2B8}"/>
                  </a:ext>
                </a:extLst>
              </p:cNvPr>
              <p:cNvSpPr>
                <a:spLocks noChangeArrowheads="1"/>
              </p:cNvSpPr>
              <p:nvPr/>
            </p:nvSpPr>
            <p:spPr bwMode="auto">
              <a:xfrm>
                <a:off x="5729288" y="3313113"/>
                <a:ext cx="187325"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78" name="Oval 136">
                <a:extLst>
                  <a:ext uri="{FF2B5EF4-FFF2-40B4-BE49-F238E27FC236}">
                    <a16:creationId xmlns:a16="http://schemas.microsoft.com/office/drawing/2014/main" id="{92DE9AF8-5F0D-654C-861A-6172C324DB1F}"/>
                  </a:ext>
                </a:extLst>
              </p:cNvPr>
              <p:cNvSpPr>
                <a:spLocks noChangeArrowheads="1"/>
              </p:cNvSpPr>
              <p:nvPr/>
            </p:nvSpPr>
            <p:spPr bwMode="auto">
              <a:xfrm>
                <a:off x="5665788" y="3500438"/>
                <a:ext cx="188912" cy="18891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79" name="Oval 137">
                <a:extLst>
                  <a:ext uri="{FF2B5EF4-FFF2-40B4-BE49-F238E27FC236}">
                    <a16:creationId xmlns:a16="http://schemas.microsoft.com/office/drawing/2014/main" id="{B175059F-40D4-2349-8F27-D03A4A3677B1}"/>
                  </a:ext>
                </a:extLst>
              </p:cNvPr>
              <p:cNvSpPr>
                <a:spLocks noChangeArrowheads="1"/>
              </p:cNvSpPr>
              <p:nvPr/>
            </p:nvSpPr>
            <p:spPr bwMode="auto">
              <a:xfrm>
                <a:off x="5729288" y="3689350"/>
                <a:ext cx="187325"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80" name="Oval 138">
                <a:extLst>
                  <a:ext uri="{FF2B5EF4-FFF2-40B4-BE49-F238E27FC236}">
                    <a16:creationId xmlns:a16="http://schemas.microsoft.com/office/drawing/2014/main" id="{B4BD8F47-C241-B64C-ACF2-551F38D67DDE}"/>
                  </a:ext>
                </a:extLst>
              </p:cNvPr>
              <p:cNvSpPr>
                <a:spLocks noChangeArrowheads="1"/>
              </p:cNvSpPr>
              <p:nvPr/>
            </p:nvSpPr>
            <p:spPr bwMode="auto">
              <a:xfrm>
                <a:off x="5916613" y="3751263"/>
                <a:ext cx="187325" cy="18891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81" name="Oval 139">
                <a:extLst>
                  <a:ext uri="{FF2B5EF4-FFF2-40B4-BE49-F238E27FC236}">
                    <a16:creationId xmlns:a16="http://schemas.microsoft.com/office/drawing/2014/main" id="{93A87283-3066-C348-9D2E-90167242EDB1}"/>
                  </a:ext>
                </a:extLst>
              </p:cNvPr>
              <p:cNvSpPr>
                <a:spLocks noChangeArrowheads="1"/>
              </p:cNvSpPr>
              <p:nvPr/>
            </p:nvSpPr>
            <p:spPr bwMode="auto">
              <a:xfrm>
                <a:off x="6103938" y="3689350"/>
                <a:ext cx="188912"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82" name="Oval 140">
                <a:extLst>
                  <a:ext uri="{FF2B5EF4-FFF2-40B4-BE49-F238E27FC236}">
                    <a16:creationId xmlns:a16="http://schemas.microsoft.com/office/drawing/2014/main" id="{E6DD4AD5-0B45-594B-AD90-2C12AF7C01AB}"/>
                  </a:ext>
                </a:extLst>
              </p:cNvPr>
              <p:cNvSpPr>
                <a:spLocks noChangeArrowheads="1"/>
              </p:cNvSpPr>
              <p:nvPr/>
            </p:nvSpPr>
            <p:spPr bwMode="auto">
              <a:xfrm>
                <a:off x="6167438" y="3500438"/>
                <a:ext cx="187325" cy="18891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83" name="Oval 141">
                <a:extLst>
                  <a:ext uri="{FF2B5EF4-FFF2-40B4-BE49-F238E27FC236}">
                    <a16:creationId xmlns:a16="http://schemas.microsoft.com/office/drawing/2014/main" id="{4FB228EF-C038-784E-9F12-CE731EDA97EC}"/>
                  </a:ext>
                </a:extLst>
              </p:cNvPr>
              <p:cNvSpPr>
                <a:spLocks noChangeArrowheads="1"/>
              </p:cNvSpPr>
              <p:nvPr/>
            </p:nvSpPr>
            <p:spPr bwMode="auto">
              <a:xfrm>
                <a:off x="6103938" y="3313113"/>
                <a:ext cx="188912"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84" name="Oval 142">
                <a:extLst>
                  <a:ext uri="{FF2B5EF4-FFF2-40B4-BE49-F238E27FC236}">
                    <a16:creationId xmlns:a16="http://schemas.microsoft.com/office/drawing/2014/main" id="{585F5A84-DAE1-F64D-8C7E-C7F30B05EC87}"/>
                  </a:ext>
                </a:extLst>
              </p:cNvPr>
              <p:cNvSpPr>
                <a:spLocks noChangeArrowheads="1"/>
              </p:cNvSpPr>
              <p:nvPr/>
            </p:nvSpPr>
            <p:spPr bwMode="auto">
              <a:xfrm>
                <a:off x="5916613" y="3251200"/>
                <a:ext cx="187325"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nvGrpSpPr>
            <p:cNvPr id="596065" name="Group 234">
              <a:extLst>
                <a:ext uri="{FF2B5EF4-FFF2-40B4-BE49-F238E27FC236}">
                  <a16:creationId xmlns:a16="http://schemas.microsoft.com/office/drawing/2014/main" id="{90E40F54-3AAF-0F42-868D-9F906E1F2F92}"/>
                </a:ext>
              </a:extLst>
            </p:cNvPr>
            <p:cNvGrpSpPr>
              <a:grpSpLocks/>
            </p:cNvGrpSpPr>
            <p:nvPr/>
          </p:nvGrpSpPr>
          <p:grpSpPr bwMode="auto">
            <a:xfrm>
              <a:off x="5638354" y="4800824"/>
              <a:ext cx="689818" cy="688702"/>
              <a:chOff x="5665788" y="3251200"/>
              <a:chExt cx="688975" cy="688975"/>
            </a:xfrm>
          </p:grpSpPr>
          <p:sp>
            <p:nvSpPr>
              <p:cNvPr id="596067" name="Oval 134">
                <a:extLst>
                  <a:ext uri="{FF2B5EF4-FFF2-40B4-BE49-F238E27FC236}">
                    <a16:creationId xmlns:a16="http://schemas.microsoft.com/office/drawing/2014/main" id="{4AD5BF98-2934-D742-B633-E10BA05EE53A}"/>
                  </a:ext>
                </a:extLst>
              </p:cNvPr>
              <p:cNvSpPr>
                <a:spLocks noChangeArrowheads="1"/>
              </p:cNvSpPr>
              <p:nvPr/>
            </p:nvSpPr>
            <p:spPr bwMode="auto">
              <a:xfrm>
                <a:off x="5854700" y="3438525"/>
                <a:ext cx="312738" cy="312738"/>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6068" name="Oval 135">
                <a:extLst>
                  <a:ext uri="{FF2B5EF4-FFF2-40B4-BE49-F238E27FC236}">
                    <a16:creationId xmlns:a16="http://schemas.microsoft.com/office/drawing/2014/main" id="{53C4C6B5-E39A-0647-9205-376A7533792D}"/>
                  </a:ext>
                </a:extLst>
              </p:cNvPr>
              <p:cNvSpPr>
                <a:spLocks noChangeArrowheads="1"/>
              </p:cNvSpPr>
              <p:nvPr/>
            </p:nvSpPr>
            <p:spPr bwMode="auto">
              <a:xfrm>
                <a:off x="5729288" y="3313113"/>
                <a:ext cx="187325"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69" name="Oval 136">
                <a:extLst>
                  <a:ext uri="{FF2B5EF4-FFF2-40B4-BE49-F238E27FC236}">
                    <a16:creationId xmlns:a16="http://schemas.microsoft.com/office/drawing/2014/main" id="{68F3662F-3A66-5247-A265-984098951BC8}"/>
                  </a:ext>
                </a:extLst>
              </p:cNvPr>
              <p:cNvSpPr>
                <a:spLocks noChangeArrowheads="1"/>
              </p:cNvSpPr>
              <p:nvPr/>
            </p:nvSpPr>
            <p:spPr bwMode="auto">
              <a:xfrm>
                <a:off x="5665788" y="3500438"/>
                <a:ext cx="188912" cy="18891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70" name="Oval 137">
                <a:extLst>
                  <a:ext uri="{FF2B5EF4-FFF2-40B4-BE49-F238E27FC236}">
                    <a16:creationId xmlns:a16="http://schemas.microsoft.com/office/drawing/2014/main" id="{EAE9E37C-939D-3E43-A598-15900D4DA077}"/>
                  </a:ext>
                </a:extLst>
              </p:cNvPr>
              <p:cNvSpPr>
                <a:spLocks noChangeArrowheads="1"/>
              </p:cNvSpPr>
              <p:nvPr/>
            </p:nvSpPr>
            <p:spPr bwMode="auto">
              <a:xfrm>
                <a:off x="5729288" y="3689350"/>
                <a:ext cx="187325"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71" name="Oval 138">
                <a:extLst>
                  <a:ext uri="{FF2B5EF4-FFF2-40B4-BE49-F238E27FC236}">
                    <a16:creationId xmlns:a16="http://schemas.microsoft.com/office/drawing/2014/main" id="{DC6C78BE-CFDA-6642-AF4B-212BE6CB6962}"/>
                  </a:ext>
                </a:extLst>
              </p:cNvPr>
              <p:cNvSpPr>
                <a:spLocks noChangeArrowheads="1"/>
              </p:cNvSpPr>
              <p:nvPr/>
            </p:nvSpPr>
            <p:spPr bwMode="auto">
              <a:xfrm>
                <a:off x="5916613" y="3751263"/>
                <a:ext cx="187325" cy="18891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72" name="Oval 139">
                <a:extLst>
                  <a:ext uri="{FF2B5EF4-FFF2-40B4-BE49-F238E27FC236}">
                    <a16:creationId xmlns:a16="http://schemas.microsoft.com/office/drawing/2014/main" id="{2CBE2C6F-8A3D-EE4C-903F-F60419A88E4E}"/>
                  </a:ext>
                </a:extLst>
              </p:cNvPr>
              <p:cNvSpPr>
                <a:spLocks noChangeArrowheads="1"/>
              </p:cNvSpPr>
              <p:nvPr/>
            </p:nvSpPr>
            <p:spPr bwMode="auto">
              <a:xfrm>
                <a:off x="6103938" y="3689350"/>
                <a:ext cx="188912"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73" name="Oval 140">
                <a:extLst>
                  <a:ext uri="{FF2B5EF4-FFF2-40B4-BE49-F238E27FC236}">
                    <a16:creationId xmlns:a16="http://schemas.microsoft.com/office/drawing/2014/main" id="{C3372DD1-D85F-2643-BAB9-B9941704D72F}"/>
                  </a:ext>
                </a:extLst>
              </p:cNvPr>
              <p:cNvSpPr>
                <a:spLocks noChangeArrowheads="1"/>
              </p:cNvSpPr>
              <p:nvPr/>
            </p:nvSpPr>
            <p:spPr bwMode="auto">
              <a:xfrm>
                <a:off x="6167438" y="3500438"/>
                <a:ext cx="187325" cy="18891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74" name="Oval 141">
                <a:extLst>
                  <a:ext uri="{FF2B5EF4-FFF2-40B4-BE49-F238E27FC236}">
                    <a16:creationId xmlns:a16="http://schemas.microsoft.com/office/drawing/2014/main" id="{2B730660-0B23-C04E-8DA9-0A253C428C97}"/>
                  </a:ext>
                </a:extLst>
              </p:cNvPr>
              <p:cNvSpPr>
                <a:spLocks noChangeArrowheads="1"/>
              </p:cNvSpPr>
              <p:nvPr/>
            </p:nvSpPr>
            <p:spPr bwMode="auto">
              <a:xfrm>
                <a:off x="6103938" y="3313113"/>
                <a:ext cx="188912"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6075" name="Oval 142">
                <a:extLst>
                  <a:ext uri="{FF2B5EF4-FFF2-40B4-BE49-F238E27FC236}">
                    <a16:creationId xmlns:a16="http://schemas.microsoft.com/office/drawing/2014/main" id="{195287E6-6237-D244-946E-01F52FA88B25}"/>
                  </a:ext>
                </a:extLst>
              </p:cNvPr>
              <p:cNvSpPr>
                <a:spLocks noChangeArrowheads="1"/>
              </p:cNvSpPr>
              <p:nvPr/>
            </p:nvSpPr>
            <p:spPr bwMode="auto">
              <a:xfrm>
                <a:off x="5916613" y="3251200"/>
                <a:ext cx="187325" cy="18732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sp>
        <p:nvSpPr>
          <p:cNvPr id="596066" name="TextBox 244">
            <a:extLst>
              <a:ext uri="{FF2B5EF4-FFF2-40B4-BE49-F238E27FC236}">
                <a16:creationId xmlns:a16="http://schemas.microsoft.com/office/drawing/2014/main" id="{D90FF29C-744C-7643-9A3D-8A5D5C8635F2}"/>
              </a:ext>
            </a:extLst>
          </p:cNvPr>
          <p:cNvSpPr txBox="1">
            <a:spLocks noChangeArrowheads="1"/>
          </p:cNvSpPr>
          <p:nvPr/>
        </p:nvSpPr>
        <p:spPr bwMode="auto">
          <a:xfrm>
            <a:off x="1537394" y="6482953"/>
            <a:ext cx="1893094"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844">
                <a:solidFill>
                  <a:srgbClr val="000000"/>
                </a:solidFill>
              </a:rPr>
              <a:t>Dale Schaefer Slides 2010</a:t>
            </a:r>
          </a:p>
        </p:txBody>
      </p:sp>
    </p:spTree>
    <p:extLst>
      <p:ext uri="{BB962C8B-B14F-4D97-AF65-F5344CB8AC3E}">
        <p14:creationId xmlns:p14="http://schemas.microsoft.com/office/powerpoint/2010/main" val="33067739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Slide Number Placeholder 1">
            <a:extLst>
              <a:ext uri="{FF2B5EF4-FFF2-40B4-BE49-F238E27FC236}">
                <a16:creationId xmlns:a16="http://schemas.microsoft.com/office/drawing/2014/main" id="{9B8388DF-8F78-344A-AF58-5593BC0FBC3D}"/>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3E9D9B9E-5BC9-5D49-9F3D-EF60DCD0C2F1}" type="slidenum">
              <a:rPr lang="en-US" altLang="en-US" sz="773">
                <a:ea typeface="ＭＳ Ｐゴシック" panose="020B0600070205080204" pitchFamily="34" charset="-128"/>
              </a:rPr>
              <a:pPr>
                <a:spcBef>
                  <a:spcPct val="0"/>
                </a:spcBef>
                <a:buSzTx/>
                <a:buFontTx/>
                <a:buNone/>
              </a:pPr>
              <a:t>87</a:t>
            </a:fld>
            <a:endParaRPr lang="en-US" altLang="en-US" sz="773">
              <a:ea typeface="ＭＳ Ｐゴシック" panose="020B0600070205080204" pitchFamily="34" charset="-128"/>
            </a:endParaRPr>
          </a:p>
        </p:txBody>
      </p:sp>
      <p:pic>
        <p:nvPicPr>
          <p:cNvPr id="598018" name="Picture 2">
            <a:extLst>
              <a:ext uri="{FF2B5EF4-FFF2-40B4-BE49-F238E27FC236}">
                <a16:creationId xmlns:a16="http://schemas.microsoft.com/office/drawing/2014/main" id="{E3F8D09A-606D-9948-A402-A148D6EC58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4828" y="348258"/>
            <a:ext cx="7322344" cy="616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9781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2">
            <a:extLst>
              <a:ext uri="{FF2B5EF4-FFF2-40B4-BE49-F238E27FC236}">
                <a16:creationId xmlns:a16="http://schemas.microsoft.com/office/drawing/2014/main" id="{80D8EA0B-7E71-B34D-B799-DAA8EC803B66}"/>
              </a:ext>
            </a:extLst>
          </p:cNvPr>
          <p:cNvSpPr>
            <a:spLocks noGrp="1" noChangeArrowheads="1"/>
          </p:cNvSpPr>
          <p:nvPr>
            <p:ph type="title"/>
          </p:nvPr>
        </p:nvSpPr>
        <p:spPr>
          <a:xfrm>
            <a:off x="1756172" y="0"/>
            <a:ext cx="8322469" cy="1294805"/>
          </a:xfrm>
        </p:spPr>
        <p:txBody>
          <a:bodyPr>
            <a:normAutofit fontScale="90000"/>
          </a:bodyPr>
          <a:lstStyle/>
          <a:p>
            <a:pPr eaLnBrk="1" hangingPunct="1"/>
            <a:r>
              <a:rPr lang="en-US" altLang="en-US"/>
              <a:t>Debye-Hückel approximation for </a:t>
            </a:r>
            <a:r>
              <a:rPr lang="en-US" altLang="en-US">
                <a:sym typeface="Symbol" pitchFamily="2" charset="2"/>
              </a:rPr>
              <a:t>Φ</a:t>
            </a:r>
            <a:r>
              <a:rPr lang="en-US" altLang="en-US"/>
              <a:t>(x)</a:t>
            </a:r>
          </a:p>
        </p:txBody>
      </p:sp>
      <p:graphicFrame>
        <p:nvGraphicFramePr>
          <p:cNvPr id="599042" name="Object 2">
            <a:extLst>
              <a:ext uri="{FF2B5EF4-FFF2-40B4-BE49-F238E27FC236}">
                <a16:creationId xmlns:a16="http://schemas.microsoft.com/office/drawing/2014/main" id="{44A9524A-53CC-594F-86B9-BD873CE133E2}"/>
              </a:ext>
            </a:extLst>
          </p:cNvPr>
          <p:cNvGraphicFramePr>
            <a:graphicFrameLocks noChangeAspect="1"/>
          </p:cNvGraphicFramePr>
          <p:nvPr/>
        </p:nvGraphicFramePr>
        <p:xfrm>
          <a:off x="1914674" y="1512466"/>
          <a:ext cx="4680273" cy="2227957"/>
        </p:xfrm>
        <a:graphic>
          <a:graphicData uri="http://schemas.openxmlformats.org/presentationml/2006/ole">
            <mc:AlternateContent xmlns:mc="http://schemas.openxmlformats.org/markup-compatibility/2006">
              <mc:Choice xmlns:v="urn:schemas-microsoft-com:vml" Requires="v">
                <p:oleObj name="Equation" r:id="rId3" imgW="28308300" imgH="13830300" progId="Equation.3">
                  <p:embed/>
                </p:oleObj>
              </mc:Choice>
              <mc:Fallback>
                <p:oleObj name="Equation" r:id="rId3" imgW="28308300" imgH="13830300" progId="Equation.3">
                  <p:embed/>
                  <p:pic>
                    <p:nvPicPr>
                      <p:cNvPr id="599042" name="Object 2">
                        <a:extLst>
                          <a:ext uri="{FF2B5EF4-FFF2-40B4-BE49-F238E27FC236}">
                            <a16:creationId xmlns:a16="http://schemas.microsoft.com/office/drawing/2014/main" id="{44A9524A-53CC-594F-86B9-BD873CE133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4674" y="1512466"/>
                        <a:ext cx="4680273" cy="2227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99043" name="Rectangle 5">
            <a:extLst>
              <a:ext uri="{FF2B5EF4-FFF2-40B4-BE49-F238E27FC236}">
                <a16:creationId xmlns:a16="http://schemas.microsoft.com/office/drawing/2014/main" id="{32506C31-7B0D-AA45-85D6-9B963FF68106}"/>
              </a:ext>
            </a:extLst>
          </p:cNvPr>
          <p:cNvSpPr>
            <a:spLocks noChangeArrowheads="1"/>
          </p:cNvSpPr>
          <p:nvPr/>
        </p:nvSpPr>
        <p:spPr bwMode="auto">
          <a:xfrm>
            <a:off x="8374006" y="1142180"/>
            <a:ext cx="1830948" cy="27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nchor="ct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195">
                <a:solidFill>
                  <a:schemeClr val="tx2"/>
                </a:solidFill>
                <a:latin typeface="Arial Rounded MT Bold" panose="020F0704030504030204" pitchFamily="34" charset="77"/>
              </a:rPr>
              <a:t>Gouy-Chapman Model</a:t>
            </a:r>
          </a:p>
        </p:txBody>
      </p:sp>
      <p:grpSp>
        <p:nvGrpSpPr>
          <p:cNvPr id="599044" name="Group 7">
            <a:extLst>
              <a:ext uri="{FF2B5EF4-FFF2-40B4-BE49-F238E27FC236}">
                <a16:creationId xmlns:a16="http://schemas.microsoft.com/office/drawing/2014/main" id="{4212FDBC-C0B1-BA43-830B-D88B2131048E}"/>
              </a:ext>
            </a:extLst>
          </p:cNvPr>
          <p:cNvGrpSpPr>
            <a:grpSpLocks/>
          </p:cNvGrpSpPr>
          <p:nvPr/>
        </p:nvGrpSpPr>
        <p:grpSpPr bwMode="auto">
          <a:xfrm>
            <a:off x="7839522" y="2177728"/>
            <a:ext cx="245566" cy="699864"/>
            <a:chOff x="816" y="1680"/>
            <a:chExt cx="528" cy="1440"/>
          </a:xfrm>
        </p:grpSpPr>
        <p:grpSp>
          <p:nvGrpSpPr>
            <p:cNvPr id="599205" name="Group 8">
              <a:extLst>
                <a:ext uri="{FF2B5EF4-FFF2-40B4-BE49-F238E27FC236}">
                  <a16:creationId xmlns:a16="http://schemas.microsoft.com/office/drawing/2014/main" id="{A0281D71-5063-AB49-9F0A-067960D08A6E}"/>
                </a:ext>
              </a:extLst>
            </p:cNvPr>
            <p:cNvGrpSpPr>
              <a:grpSpLocks/>
            </p:cNvGrpSpPr>
            <p:nvPr/>
          </p:nvGrpSpPr>
          <p:grpSpPr bwMode="auto">
            <a:xfrm>
              <a:off x="816" y="1680"/>
              <a:ext cx="528" cy="528"/>
              <a:chOff x="1584" y="1680"/>
              <a:chExt cx="528" cy="528"/>
            </a:xfrm>
          </p:grpSpPr>
          <p:sp>
            <p:nvSpPr>
              <p:cNvPr id="599216" name="Oval 9">
                <a:extLst>
                  <a:ext uri="{FF2B5EF4-FFF2-40B4-BE49-F238E27FC236}">
                    <a16:creationId xmlns:a16="http://schemas.microsoft.com/office/drawing/2014/main" id="{6480E653-BA4C-4A48-9FA7-E750D3ECD04E}"/>
                  </a:ext>
                </a:extLst>
              </p:cNvPr>
              <p:cNvSpPr>
                <a:spLocks noChangeArrowheads="1"/>
              </p:cNvSpPr>
              <p:nvPr/>
            </p:nvSpPr>
            <p:spPr bwMode="auto">
              <a:xfrm>
                <a:off x="1728" y="1824"/>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9217" name="Oval 10">
                <a:extLst>
                  <a:ext uri="{FF2B5EF4-FFF2-40B4-BE49-F238E27FC236}">
                    <a16:creationId xmlns:a16="http://schemas.microsoft.com/office/drawing/2014/main" id="{6EC84D14-D240-C74F-9844-180B33625D05}"/>
                  </a:ext>
                </a:extLst>
              </p:cNvPr>
              <p:cNvSpPr>
                <a:spLocks noChangeArrowheads="1"/>
              </p:cNvSpPr>
              <p:nvPr/>
            </p:nvSpPr>
            <p:spPr bwMode="auto">
              <a:xfrm>
                <a:off x="163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18" name="Oval 11">
                <a:extLst>
                  <a:ext uri="{FF2B5EF4-FFF2-40B4-BE49-F238E27FC236}">
                    <a16:creationId xmlns:a16="http://schemas.microsoft.com/office/drawing/2014/main" id="{A0CB8FE7-4DDF-EE42-863A-491C4382ED42}"/>
                  </a:ext>
                </a:extLst>
              </p:cNvPr>
              <p:cNvSpPr>
                <a:spLocks noChangeArrowheads="1"/>
              </p:cNvSpPr>
              <p:nvPr/>
            </p:nvSpPr>
            <p:spPr bwMode="auto">
              <a:xfrm>
                <a:off x="1584"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19" name="Oval 12">
                <a:extLst>
                  <a:ext uri="{FF2B5EF4-FFF2-40B4-BE49-F238E27FC236}">
                    <a16:creationId xmlns:a16="http://schemas.microsoft.com/office/drawing/2014/main" id="{C0365D36-DB9E-F842-910F-87273B919E2E}"/>
                  </a:ext>
                </a:extLst>
              </p:cNvPr>
              <p:cNvSpPr>
                <a:spLocks noChangeArrowheads="1"/>
              </p:cNvSpPr>
              <p:nvPr/>
            </p:nvSpPr>
            <p:spPr bwMode="auto">
              <a:xfrm>
                <a:off x="1632"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20" name="Oval 13">
                <a:extLst>
                  <a:ext uri="{FF2B5EF4-FFF2-40B4-BE49-F238E27FC236}">
                    <a16:creationId xmlns:a16="http://schemas.microsoft.com/office/drawing/2014/main" id="{68B3A3EC-CC5C-DC49-8F62-5C31667684F4}"/>
                  </a:ext>
                </a:extLst>
              </p:cNvPr>
              <p:cNvSpPr>
                <a:spLocks noChangeArrowheads="1"/>
              </p:cNvSpPr>
              <p:nvPr/>
            </p:nvSpPr>
            <p:spPr bwMode="auto">
              <a:xfrm>
                <a:off x="1776" y="206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21" name="Oval 14">
                <a:extLst>
                  <a:ext uri="{FF2B5EF4-FFF2-40B4-BE49-F238E27FC236}">
                    <a16:creationId xmlns:a16="http://schemas.microsoft.com/office/drawing/2014/main" id="{83F4B26D-17D1-4A4B-A51E-DA8F0407762C}"/>
                  </a:ext>
                </a:extLst>
              </p:cNvPr>
              <p:cNvSpPr>
                <a:spLocks noChangeArrowheads="1"/>
              </p:cNvSpPr>
              <p:nvPr/>
            </p:nvSpPr>
            <p:spPr bwMode="auto">
              <a:xfrm>
                <a:off x="192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22" name="Oval 15">
                <a:extLst>
                  <a:ext uri="{FF2B5EF4-FFF2-40B4-BE49-F238E27FC236}">
                    <a16:creationId xmlns:a16="http://schemas.microsoft.com/office/drawing/2014/main" id="{96AA8ABE-4093-5245-8D6D-DDFCB02BBF1D}"/>
                  </a:ext>
                </a:extLst>
              </p:cNvPr>
              <p:cNvSpPr>
                <a:spLocks noChangeArrowheads="1"/>
              </p:cNvSpPr>
              <p:nvPr/>
            </p:nvSpPr>
            <p:spPr bwMode="auto">
              <a:xfrm>
                <a:off x="196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23" name="Oval 16">
                <a:extLst>
                  <a:ext uri="{FF2B5EF4-FFF2-40B4-BE49-F238E27FC236}">
                    <a16:creationId xmlns:a16="http://schemas.microsoft.com/office/drawing/2014/main" id="{0541190B-BD4B-7B49-8EA9-C2CAD044743E}"/>
                  </a:ext>
                </a:extLst>
              </p:cNvPr>
              <p:cNvSpPr>
                <a:spLocks noChangeArrowheads="1"/>
              </p:cNvSpPr>
              <p:nvPr/>
            </p:nvSpPr>
            <p:spPr bwMode="auto">
              <a:xfrm>
                <a:off x="1920"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24" name="Oval 17">
                <a:extLst>
                  <a:ext uri="{FF2B5EF4-FFF2-40B4-BE49-F238E27FC236}">
                    <a16:creationId xmlns:a16="http://schemas.microsoft.com/office/drawing/2014/main" id="{2300C95F-E2FE-144D-94D9-DF640B33EA47}"/>
                  </a:ext>
                </a:extLst>
              </p:cNvPr>
              <p:cNvSpPr>
                <a:spLocks noChangeArrowheads="1"/>
              </p:cNvSpPr>
              <p:nvPr/>
            </p:nvSpPr>
            <p:spPr bwMode="auto">
              <a:xfrm>
                <a:off x="1776" y="168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nvGrpSpPr>
            <p:cNvPr id="599206" name="Group 18">
              <a:extLst>
                <a:ext uri="{FF2B5EF4-FFF2-40B4-BE49-F238E27FC236}">
                  <a16:creationId xmlns:a16="http://schemas.microsoft.com/office/drawing/2014/main" id="{D3AA99C8-D435-7143-81FA-AFE5E1F95066}"/>
                </a:ext>
              </a:extLst>
            </p:cNvPr>
            <p:cNvGrpSpPr>
              <a:grpSpLocks/>
            </p:cNvGrpSpPr>
            <p:nvPr/>
          </p:nvGrpSpPr>
          <p:grpSpPr bwMode="auto">
            <a:xfrm>
              <a:off x="816" y="2592"/>
              <a:ext cx="528" cy="528"/>
              <a:chOff x="1584" y="1680"/>
              <a:chExt cx="528" cy="528"/>
            </a:xfrm>
          </p:grpSpPr>
          <p:sp>
            <p:nvSpPr>
              <p:cNvPr id="599207" name="Oval 19">
                <a:extLst>
                  <a:ext uri="{FF2B5EF4-FFF2-40B4-BE49-F238E27FC236}">
                    <a16:creationId xmlns:a16="http://schemas.microsoft.com/office/drawing/2014/main" id="{EC3401B1-851D-494A-B538-45EC5F07B573}"/>
                  </a:ext>
                </a:extLst>
              </p:cNvPr>
              <p:cNvSpPr>
                <a:spLocks noChangeArrowheads="1"/>
              </p:cNvSpPr>
              <p:nvPr/>
            </p:nvSpPr>
            <p:spPr bwMode="auto">
              <a:xfrm>
                <a:off x="1728" y="1824"/>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9208" name="Oval 20">
                <a:extLst>
                  <a:ext uri="{FF2B5EF4-FFF2-40B4-BE49-F238E27FC236}">
                    <a16:creationId xmlns:a16="http://schemas.microsoft.com/office/drawing/2014/main" id="{4E995368-4035-2A45-A46A-B806D2B77CD3}"/>
                  </a:ext>
                </a:extLst>
              </p:cNvPr>
              <p:cNvSpPr>
                <a:spLocks noChangeArrowheads="1"/>
              </p:cNvSpPr>
              <p:nvPr/>
            </p:nvSpPr>
            <p:spPr bwMode="auto">
              <a:xfrm>
                <a:off x="163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09" name="Oval 21">
                <a:extLst>
                  <a:ext uri="{FF2B5EF4-FFF2-40B4-BE49-F238E27FC236}">
                    <a16:creationId xmlns:a16="http://schemas.microsoft.com/office/drawing/2014/main" id="{C0C14606-CDF3-3A4F-A876-3BBF762D83B5}"/>
                  </a:ext>
                </a:extLst>
              </p:cNvPr>
              <p:cNvSpPr>
                <a:spLocks noChangeArrowheads="1"/>
              </p:cNvSpPr>
              <p:nvPr/>
            </p:nvSpPr>
            <p:spPr bwMode="auto">
              <a:xfrm>
                <a:off x="1584"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10" name="Oval 22">
                <a:extLst>
                  <a:ext uri="{FF2B5EF4-FFF2-40B4-BE49-F238E27FC236}">
                    <a16:creationId xmlns:a16="http://schemas.microsoft.com/office/drawing/2014/main" id="{69695557-C878-E142-BF53-E4BB46F03B22}"/>
                  </a:ext>
                </a:extLst>
              </p:cNvPr>
              <p:cNvSpPr>
                <a:spLocks noChangeArrowheads="1"/>
              </p:cNvSpPr>
              <p:nvPr/>
            </p:nvSpPr>
            <p:spPr bwMode="auto">
              <a:xfrm>
                <a:off x="1632"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11" name="Oval 23">
                <a:extLst>
                  <a:ext uri="{FF2B5EF4-FFF2-40B4-BE49-F238E27FC236}">
                    <a16:creationId xmlns:a16="http://schemas.microsoft.com/office/drawing/2014/main" id="{5B9B0C10-6818-4445-9827-A504062F2D77}"/>
                  </a:ext>
                </a:extLst>
              </p:cNvPr>
              <p:cNvSpPr>
                <a:spLocks noChangeArrowheads="1"/>
              </p:cNvSpPr>
              <p:nvPr/>
            </p:nvSpPr>
            <p:spPr bwMode="auto">
              <a:xfrm>
                <a:off x="1776" y="206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12" name="Oval 24">
                <a:extLst>
                  <a:ext uri="{FF2B5EF4-FFF2-40B4-BE49-F238E27FC236}">
                    <a16:creationId xmlns:a16="http://schemas.microsoft.com/office/drawing/2014/main" id="{1C4B252C-392D-A94E-B157-D84DC506B9B9}"/>
                  </a:ext>
                </a:extLst>
              </p:cNvPr>
              <p:cNvSpPr>
                <a:spLocks noChangeArrowheads="1"/>
              </p:cNvSpPr>
              <p:nvPr/>
            </p:nvSpPr>
            <p:spPr bwMode="auto">
              <a:xfrm>
                <a:off x="192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13" name="Oval 25">
                <a:extLst>
                  <a:ext uri="{FF2B5EF4-FFF2-40B4-BE49-F238E27FC236}">
                    <a16:creationId xmlns:a16="http://schemas.microsoft.com/office/drawing/2014/main" id="{6430C44E-03C0-A847-B1B7-AB929BC80231}"/>
                  </a:ext>
                </a:extLst>
              </p:cNvPr>
              <p:cNvSpPr>
                <a:spLocks noChangeArrowheads="1"/>
              </p:cNvSpPr>
              <p:nvPr/>
            </p:nvSpPr>
            <p:spPr bwMode="auto">
              <a:xfrm>
                <a:off x="196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14" name="Oval 26">
                <a:extLst>
                  <a:ext uri="{FF2B5EF4-FFF2-40B4-BE49-F238E27FC236}">
                    <a16:creationId xmlns:a16="http://schemas.microsoft.com/office/drawing/2014/main" id="{58C07D34-0D27-AB42-BB9C-2C9917E4C989}"/>
                  </a:ext>
                </a:extLst>
              </p:cNvPr>
              <p:cNvSpPr>
                <a:spLocks noChangeArrowheads="1"/>
              </p:cNvSpPr>
              <p:nvPr/>
            </p:nvSpPr>
            <p:spPr bwMode="auto">
              <a:xfrm>
                <a:off x="1920"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15" name="Oval 27">
                <a:extLst>
                  <a:ext uri="{FF2B5EF4-FFF2-40B4-BE49-F238E27FC236}">
                    <a16:creationId xmlns:a16="http://schemas.microsoft.com/office/drawing/2014/main" id="{D0CFDF24-BA3E-B64A-9381-8B6766A3B4B4}"/>
                  </a:ext>
                </a:extLst>
              </p:cNvPr>
              <p:cNvSpPr>
                <a:spLocks noChangeArrowheads="1"/>
              </p:cNvSpPr>
              <p:nvPr/>
            </p:nvSpPr>
            <p:spPr bwMode="auto">
              <a:xfrm>
                <a:off x="1776" y="168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grpSp>
        <p:nvGrpSpPr>
          <p:cNvPr id="599045" name="Group 28">
            <a:extLst>
              <a:ext uri="{FF2B5EF4-FFF2-40B4-BE49-F238E27FC236}">
                <a16:creationId xmlns:a16="http://schemas.microsoft.com/office/drawing/2014/main" id="{788D6899-A904-AB4B-A06B-52766B5EE71E}"/>
              </a:ext>
            </a:extLst>
          </p:cNvPr>
          <p:cNvGrpSpPr>
            <a:grpSpLocks/>
          </p:cNvGrpSpPr>
          <p:nvPr/>
        </p:nvGrpSpPr>
        <p:grpSpPr bwMode="auto">
          <a:xfrm>
            <a:off x="7716738" y="1842865"/>
            <a:ext cx="66973" cy="1634133"/>
            <a:chOff x="288" y="528"/>
            <a:chExt cx="144" cy="3360"/>
          </a:xfrm>
        </p:grpSpPr>
        <p:sp>
          <p:nvSpPr>
            <p:cNvPr id="8221" name="Rectangle 29">
              <a:extLst>
                <a:ext uri="{FF2B5EF4-FFF2-40B4-BE49-F238E27FC236}">
                  <a16:creationId xmlns:a16="http://schemas.microsoft.com/office/drawing/2014/main" id="{FFB3CFB2-CD26-F945-B954-AD632CBFC69A}"/>
                </a:ext>
              </a:extLst>
            </p:cNvPr>
            <p:cNvSpPr>
              <a:spLocks noChangeArrowheads="1"/>
            </p:cNvSpPr>
            <p:nvPr/>
          </p:nvSpPr>
          <p:spPr bwMode="auto">
            <a:xfrm>
              <a:off x="288" y="528"/>
              <a:ext cx="144" cy="3360"/>
            </a:xfrm>
            <a:prstGeom prst="rect">
              <a:avLst/>
            </a:prstGeom>
            <a:gradFill rotWithShape="0">
              <a:gsLst>
                <a:gs pos="0">
                  <a:schemeClr val="bg1"/>
                </a:gs>
                <a:gs pos="100000">
                  <a:schemeClr val="bg1">
                    <a:gamma/>
                    <a:shade val="46275"/>
                    <a:invGamma/>
                  </a:schemeClr>
                </a:gs>
              </a:gsLst>
              <a:lin ang="0" scaled="1"/>
            </a:gradFill>
            <a:ln w="9525">
              <a:noFill/>
              <a:miter lim="800000"/>
              <a:headEnd/>
              <a:tailEnd/>
            </a:ln>
            <a:effectLst/>
          </p:spPr>
          <p:txBody>
            <a:bodyPr wrap="none" anchor="ctr"/>
            <a:lstStyle/>
            <a:p>
              <a:pPr algn="ctr" eaLnBrk="1" hangingPunct="1">
                <a:defRPr/>
              </a:pPr>
              <a:endParaRPr lang="en-US" sz="1266">
                <a:latin typeface="Gill Sans" charset="0"/>
                <a:ea typeface="Heiti SC Light" charset="0"/>
                <a:sym typeface="Gill Sans" charset="0"/>
              </a:endParaRPr>
            </a:p>
          </p:txBody>
        </p:sp>
        <p:sp>
          <p:nvSpPr>
            <p:cNvPr id="599204" name="Line 30">
              <a:extLst>
                <a:ext uri="{FF2B5EF4-FFF2-40B4-BE49-F238E27FC236}">
                  <a16:creationId xmlns:a16="http://schemas.microsoft.com/office/drawing/2014/main" id="{D0425464-96F8-EB4C-9751-8DE3152D92B2}"/>
                </a:ext>
              </a:extLst>
            </p:cNvPr>
            <p:cNvSpPr>
              <a:spLocks noChangeShapeType="1"/>
            </p:cNvSpPr>
            <p:nvPr/>
          </p:nvSpPr>
          <p:spPr bwMode="auto">
            <a:xfrm>
              <a:off x="432" y="528"/>
              <a:ext cx="0" cy="336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266"/>
            </a:p>
          </p:txBody>
        </p:sp>
      </p:grpSp>
      <p:sp>
        <p:nvSpPr>
          <p:cNvPr id="599046" name="Oval 31">
            <a:extLst>
              <a:ext uri="{FF2B5EF4-FFF2-40B4-BE49-F238E27FC236}">
                <a16:creationId xmlns:a16="http://schemas.microsoft.com/office/drawing/2014/main" id="{EAB7D5D7-76C0-DA45-BCE8-58D5A0298DC1}"/>
              </a:ext>
            </a:extLst>
          </p:cNvPr>
          <p:cNvSpPr>
            <a:spLocks noChangeArrowheads="1"/>
          </p:cNvSpPr>
          <p:nvPr/>
        </p:nvSpPr>
        <p:spPr bwMode="auto">
          <a:xfrm>
            <a:off x="7780362" y="2240236"/>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47" name="Oval 32">
            <a:extLst>
              <a:ext uri="{FF2B5EF4-FFF2-40B4-BE49-F238E27FC236}">
                <a16:creationId xmlns:a16="http://schemas.microsoft.com/office/drawing/2014/main" id="{33396E5D-1997-5245-9749-7489E838494C}"/>
              </a:ext>
            </a:extLst>
          </p:cNvPr>
          <p:cNvSpPr>
            <a:spLocks noChangeArrowheads="1"/>
          </p:cNvSpPr>
          <p:nvPr/>
        </p:nvSpPr>
        <p:spPr bwMode="auto">
          <a:xfrm>
            <a:off x="7781478" y="2169914"/>
            <a:ext cx="66973"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48" name="Oval 33">
            <a:extLst>
              <a:ext uri="{FF2B5EF4-FFF2-40B4-BE49-F238E27FC236}">
                <a16:creationId xmlns:a16="http://schemas.microsoft.com/office/drawing/2014/main" id="{25C0C1B9-7367-8442-9396-949067572D61}"/>
              </a:ext>
            </a:extLst>
          </p:cNvPr>
          <p:cNvSpPr>
            <a:spLocks noChangeArrowheads="1"/>
          </p:cNvSpPr>
          <p:nvPr/>
        </p:nvSpPr>
        <p:spPr bwMode="auto">
          <a:xfrm>
            <a:off x="7779246" y="2095128"/>
            <a:ext cx="65857"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49" name="Oval 34">
            <a:extLst>
              <a:ext uri="{FF2B5EF4-FFF2-40B4-BE49-F238E27FC236}">
                <a16:creationId xmlns:a16="http://schemas.microsoft.com/office/drawing/2014/main" id="{077A3E95-4509-0844-A16B-81E8DE2DFD32}"/>
              </a:ext>
            </a:extLst>
          </p:cNvPr>
          <p:cNvSpPr>
            <a:spLocks noChangeArrowheads="1"/>
          </p:cNvSpPr>
          <p:nvPr/>
        </p:nvSpPr>
        <p:spPr bwMode="auto">
          <a:xfrm>
            <a:off x="7780362" y="2023691"/>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50" name="Oval 35">
            <a:extLst>
              <a:ext uri="{FF2B5EF4-FFF2-40B4-BE49-F238E27FC236}">
                <a16:creationId xmlns:a16="http://schemas.microsoft.com/office/drawing/2014/main" id="{D495F835-2B42-E74F-AA94-CBF601D526BF}"/>
              </a:ext>
            </a:extLst>
          </p:cNvPr>
          <p:cNvSpPr>
            <a:spLocks noChangeArrowheads="1"/>
          </p:cNvSpPr>
          <p:nvPr/>
        </p:nvSpPr>
        <p:spPr bwMode="auto">
          <a:xfrm>
            <a:off x="7780362" y="1954486"/>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51" name="Oval 36">
            <a:extLst>
              <a:ext uri="{FF2B5EF4-FFF2-40B4-BE49-F238E27FC236}">
                <a16:creationId xmlns:a16="http://schemas.microsoft.com/office/drawing/2014/main" id="{F340A1AD-6AD4-8844-83E2-A00B78BA8B40}"/>
              </a:ext>
            </a:extLst>
          </p:cNvPr>
          <p:cNvSpPr>
            <a:spLocks noChangeArrowheads="1"/>
          </p:cNvSpPr>
          <p:nvPr/>
        </p:nvSpPr>
        <p:spPr bwMode="auto">
          <a:xfrm>
            <a:off x="7780362" y="1880816"/>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52" name="Oval 37">
            <a:extLst>
              <a:ext uri="{FF2B5EF4-FFF2-40B4-BE49-F238E27FC236}">
                <a16:creationId xmlns:a16="http://schemas.microsoft.com/office/drawing/2014/main" id="{847DED22-DFDB-714D-BBA9-B68F40DF0569}"/>
              </a:ext>
            </a:extLst>
          </p:cNvPr>
          <p:cNvSpPr>
            <a:spLocks noChangeArrowheads="1"/>
          </p:cNvSpPr>
          <p:nvPr/>
        </p:nvSpPr>
        <p:spPr bwMode="auto">
          <a:xfrm>
            <a:off x="7780362" y="2309441"/>
            <a:ext cx="66973" cy="71438"/>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53" name="Oval 38">
            <a:extLst>
              <a:ext uri="{FF2B5EF4-FFF2-40B4-BE49-F238E27FC236}">
                <a16:creationId xmlns:a16="http://schemas.microsoft.com/office/drawing/2014/main" id="{5F5C98CB-AB5F-6943-BC70-B3C8AC511795}"/>
              </a:ext>
            </a:extLst>
          </p:cNvPr>
          <p:cNvSpPr>
            <a:spLocks noChangeArrowheads="1"/>
          </p:cNvSpPr>
          <p:nvPr/>
        </p:nvSpPr>
        <p:spPr bwMode="auto">
          <a:xfrm>
            <a:off x="7780362" y="2774901"/>
            <a:ext cx="66973"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54" name="Oval 39">
            <a:extLst>
              <a:ext uri="{FF2B5EF4-FFF2-40B4-BE49-F238E27FC236}">
                <a16:creationId xmlns:a16="http://schemas.microsoft.com/office/drawing/2014/main" id="{D59DFB36-8204-3F43-99A8-B1D6759A8FB4}"/>
              </a:ext>
            </a:extLst>
          </p:cNvPr>
          <p:cNvSpPr>
            <a:spLocks noChangeArrowheads="1"/>
          </p:cNvSpPr>
          <p:nvPr/>
        </p:nvSpPr>
        <p:spPr bwMode="auto">
          <a:xfrm>
            <a:off x="7779246" y="2653234"/>
            <a:ext cx="68089"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55" name="Oval 40">
            <a:extLst>
              <a:ext uri="{FF2B5EF4-FFF2-40B4-BE49-F238E27FC236}">
                <a16:creationId xmlns:a16="http://schemas.microsoft.com/office/drawing/2014/main" id="{45229F19-D912-3642-8330-45FF9266FFC1}"/>
              </a:ext>
            </a:extLst>
          </p:cNvPr>
          <p:cNvSpPr>
            <a:spLocks noChangeArrowheads="1"/>
          </p:cNvSpPr>
          <p:nvPr/>
        </p:nvSpPr>
        <p:spPr bwMode="auto">
          <a:xfrm>
            <a:off x="7784827" y="2729136"/>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56" name="Oval 41">
            <a:extLst>
              <a:ext uri="{FF2B5EF4-FFF2-40B4-BE49-F238E27FC236}">
                <a16:creationId xmlns:a16="http://schemas.microsoft.com/office/drawing/2014/main" id="{C99A1D10-7802-2A4C-9AB0-45EF2815EACB}"/>
              </a:ext>
            </a:extLst>
          </p:cNvPr>
          <p:cNvSpPr>
            <a:spLocks noChangeArrowheads="1"/>
          </p:cNvSpPr>
          <p:nvPr/>
        </p:nvSpPr>
        <p:spPr bwMode="auto">
          <a:xfrm>
            <a:off x="7780362" y="2584029"/>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57" name="Oval 42">
            <a:extLst>
              <a:ext uri="{FF2B5EF4-FFF2-40B4-BE49-F238E27FC236}">
                <a16:creationId xmlns:a16="http://schemas.microsoft.com/office/drawing/2014/main" id="{523737A5-A1D8-C940-A103-4175F4F9131E}"/>
              </a:ext>
            </a:extLst>
          </p:cNvPr>
          <p:cNvSpPr>
            <a:spLocks noChangeArrowheads="1"/>
          </p:cNvSpPr>
          <p:nvPr/>
        </p:nvSpPr>
        <p:spPr bwMode="auto">
          <a:xfrm>
            <a:off x="7780362" y="2520404"/>
            <a:ext cx="66973"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58" name="Oval 43">
            <a:extLst>
              <a:ext uri="{FF2B5EF4-FFF2-40B4-BE49-F238E27FC236}">
                <a16:creationId xmlns:a16="http://schemas.microsoft.com/office/drawing/2014/main" id="{3788105A-4A5F-0548-BD21-836B4FE1A1D8}"/>
              </a:ext>
            </a:extLst>
          </p:cNvPr>
          <p:cNvSpPr>
            <a:spLocks noChangeArrowheads="1"/>
          </p:cNvSpPr>
          <p:nvPr/>
        </p:nvSpPr>
        <p:spPr bwMode="auto">
          <a:xfrm>
            <a:off x="7780362" y="2451200"/>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59" name="Oval 44">
            <a:extLst>
              <a:ext uri="{FF2B5EF4-FFF2-40B4-BE49-F238E27FC236}">
                <a16:creationId xmlns:a16="http://schemas.microsoft.com/office/drawing/2014/main" id="{C4DE377D-BDAC-284D-B7CB-2D3D566A6265}"/>
              </a:ext>
            </a:extLst>
          </p:cNvPr>
          <p:cNvSpPr>
            <a:spLocks noChangeArrowheads="1"/>
          </p:cNvSpPr>
          <p:nvPr/>
        </p:nvSpPr>
        <p:spPr bwMode="auto">
          <a:xfrm>
            <a:off x="7780362" y="2380878"/>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60" name="Oval 45">
            <a:extLst>
              <a:ext uri="{FF2B5EF4-FFF2-40B4-BE49-F238E27FC236}">
                <a16:creationId xmlns:a16="http://schemas.microsoft.com/office/drawing/2014/main" id="{441195F8-0584-FC44-B1E4-7FDEB548ABA1}"/>
              </a:ext>
            </a:extLst>
          </p:cNvPr>
          <p:cNvSpPr>
            <a:spLocks noChangeArrowheads="1"/>
          </p:cNvSpPr>
          <p:nvPr/>
        </p:nvSpPr>
        <p:spPr bwMode="auto">
          <a:xfrm>
            <a:off x="7780362" y="2845222"/>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61" name="Oval 46">
            <a:extLst>
              <a:ext uri="{FF2B5EF4-FFF2-40B4-BE49-F238E27FC236}">
                <a16:creationId xmlns:a16="http://schemas.microsoft.com/office/drawing/2014/main" id="{5EC7C9B8-1FFA-A04F-95A1-9090B684BFCD}"/>
              </a:ext>
            </a:extLst>
          </p:cNvPr>
          <p:cNvSpPr>
            <a:spLocks noChangeArrowheads="1"/>
          </p:cNvSpPr>
          <p:nvPr/>
        </p:nvSpPr>
        <p:spPr bwMode="auto">
          <a:xfrm>
            <a:off x="7780362" y="3196828"/>
            <a:ext cx="66973"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62" name="Oval 47">
            <a:extLst>
              <a:ext uri="{FF2B5EF4-FFF2-40B4-BE49-F238E27FC236}">
                <a16:creationId xmlns:a16="http://schemas.microsoft.com/office/drawing/2014/main" id="{757A4983-2BE9-B644-81E5-007D7D9500D7}"/>
              </a:ext>
            </a:extLst>
          </p:cNvPr>
          <p:cNvSpPr>
            <a:spLocks noChangeArrowheads="1"/>
          </p:cNvSpPr>
          <p:nvPr/>
        </p:nvSpPr>
        <p:spPr bwMode="auto">
          <a:xfrm>
            <a:off x="7783711" y="3123159"/>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63" name="Oval 48">
            <a:extLst>
              <a:ext uri="{FF2B5EF4-FFF2-40B4-BE49-F238E27FC236}">
                <a16:creationId xmlns:a16="http://schemas.microsoft.com/office/drawing/2014/main" id="{C4BCB7A9-B264-FE4D-8A6E-3603147B7C43}"/>
              </a:ext>
            </a:extLst>
          </p:cNvPr>
          <p:cNvSpPr>
            <a:spLocks noChangeArrowheads="1"/>
          </p:cNvSpPr>
          <p:nvPr/>
        </p:nvSpPr>
        <p:spPr bwMode="auto">
          <a:xfrm>
            <a:off x="7783711" y="3049488"/>
            <a:ext cx="66973"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64" name="Oval 49">
            <a:extLst>
              <a:ext uri="{FF2B5EF4-FFF2-40B4-BE49-F238E27FC236}">
                <a16:creationId xmlns:a16="http://schemas.microsoft.com/office/drawing/2014/main" id="{2FF03C50-2D6C-B547-83CE-7AF859A98FC7}"/>
              </a:ext>
            </a:extLst>
          </p:cNvPr>
          <p:cNvSpPr>
            <a:spLocks noChangeArrowheads="1"/>
          </p:cNvSpPr>
          <p:nvPr/>
        </p:nvSpPr>
        <p:spPr bwMode="auto">
          <a:xfrm>
            <a:off x="7780362" y="2984748"/>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65" name="Oval 50">
            <a:extLst>
              <a:ext uri="{FF2B5EF4-FFF2-40B4-BE49-F238E27FC236}">
                <a16:creationId xmlns:a16="http://schemas.microsoft.com/office/drawing/2014/main" id="{7A0B0308-7C1A-4A4E-A018-011840536786}"/>
              </a:ext>
            </a:extLst>
          </p:cNvPr>
          <p:cNvSpPr>
            <a:spLocks noChangeArrowheads="1"/>
          </p:cNvSpPr>
          <p:nvPr/>
        </p:nvSpPr>
        <p:spPr bwMode="auto">
          <a:xfrm>
            <a:off x="7780362" y="2914427"/>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66" name="Oval 51">
            <a:extLst>
              <a:ext uri="{FF2B5EF4-FFF2-40B4-BE49-F238E27FC236}">
                <a16:creationId xmlns:a16="http://schemas.microsoft.com/office/drawing/2014/main" id="{05F80898-1B3E-094C-905A-F2B7C0DC6BEB}"/>
              </a:ext>
            </a:extLst>
          </p:cNvPr>
          <p:cNvSpPr>
            <a:spLocks noChangeArrowheads="1"/>
          </p:cNvSpPr>
          <p:nvPr/>
        </p:nvSpPr>
        <p:spPr bwMode="auto">
          <a:xfrm>
            <a:off x="7780362" y="3267150"/>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67" name="Oval 52">
            <a:extLst>
              <a:ext uri="{FF2B5EF4-FFF2-40B4-BE49-F238E27FC236}">
                <a16:creationId xmlns:a16="http://schemas.microsoft.com/office/drawing/2014/main" id="{D5B29F55-DABC-C94F-B823-2933DB992983}"/>
              </a:ext>
            </a:extLst>
          </p:cNvPr>
          <p:cNvSpPr>
            <a:spLocks noChangeArrowheads="1"/>
          </p:cNvSpPr>
          <p:nvPr/>
        </p:nvSpPr>
        <p:spPr bwMode="auto">
          <a:xfrm>
            <a:off x="7780362" y="3406676"/>
            <a:ext cx="66973"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68" name="Oval 53">
            <a:extLst>
              <a:ext uri="{FF2B5EF4-FFF2-40B4-BE49-F238E27FC236}">
                <a16:creationId xmlns:a16="http://schemas.microsoft.com/office/drawing/2014/main" id="{F79F2275-906D-8E4A-9C78-3A8997C50ACC}"/>
              </a:ext>
            </a:extLst>
          </p:cNvPr>
          <p:cNvSpPr>
            <a:spLocks noChangeArrowheads="1"/>
          </p:cNvSpPr>
          <p:nvPr/>
        </p:nvSpPr>
        <p:spPr bwMode="auto">
          <a:xfrm>
            <a:off x="7780362" y="3337471"/>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nvGrpSpPr>
          <p:cNvPr id="599069" name="Group 54">
            <a:extLst>
              <a:ext uri="{FF2B5EF4-FFF2-40B4-BE49-F238E27FC236}">
                <a16:creationId xmlns:a16="http://schemas.microsoft.com/office/drawing/2014/main" id="{1703D763-32E9-E144-BB17-3B2AA2A50817}"/>
              </a:ext>
            </a:extLst>
          </p:cNvPr>
          <p:cNvGrpSpPr>
            <a:grpSpLocks/>
          </p:cNvGrpSpPr>
          <p:nvPr/>
        </p:nvGrpSpPr>
        <p:grpSpPr bwMode="auto">
          <a:xfrm>
            <a:off x="8493621" y="3011537"/>
            <a:ext cx="245566" cy="255613"/>
            <a:chOff x="1584" y="1680"/>
            <a:chExt cx="528" cy="528"/>
          </a:xfrm>
        </p:grpSpPr>
        <p:sp>
          <p:nvSpPr>
            <p:cNvPr id="599194" name="Oval 55">
              <a:extLst>
                <a:ext uri="{FF2B5EF4-FFF2-40B4-BE49-F238E27FC236}">
                  <a16:creationId xmlns:a16="http://schemas.microsoft.com/office/drawing/2014/main" id="{6015C6A6-60A6-9743-A215-6D7E7E056B03}"/>
                </a:ext>
              </a:extLst>
            </p:cNvPr>
            <p:cNvSpPr>
              <a:spLocks noChangeArrowheads="1"/>
            </p:cNvSpPr>
            <p:nvPr/>
          </p:nvSpPr>
          <p:spPr bwMode="auto">
            <a:xfrm>
              <a:off x="1728" y="1824"/>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9195" name="Oval 56">
              <a:extLst>
                <a:ext uri="{FF2B5EF4-FFF2-40B4-BE49-F238E27FC236}">
                  <a16:creationId xmlns:a16="http://schemas.microsoft.com/office/drawing/2014/main" id="{1F22AB2E-BEA2-A141-B907-866B3ED1F20F}"/>
                </a:ext>
              </a:extLst>
            </p:cNvPr>
            <p:cNvSpPr>
              <a:spLocks noChangeArrowheads="1"/>
            </p:cNvSpPr>
            <p:nvPr/>
          </p:nvSpPr>
          <p:spPr bwMode="auto">
            <a:xfrm>
              <a:off x="163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96" name="Oval 57">
              <a:extLst>
                <a:ext uri="{FF2B5EF4-FFF2-40B4-BE49-F238E27FC236}">
                  <a16:creationId xmlns:a16="http://schemas.microsoft.com/office/drawing/2014/main" id="{96818983-95C5-4740-93F1-5BC5544AFF6A}"/>
                </a:ext>
              </a:extLst>
            </p:cNvPr>
            <p:cNvSpPr>
              <a:spLocks noChangeArrowheads="1"/>
            </p:cNvSpPr>
            <p:nvPr/>
          </p:nvSpPr>
          <p:spPr bwMode="auto">
            <a:xfrm>
              <a:off x="1584"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97" name="Oval 58">
              <a:extLst>
                <a:ext uri="{FF2B5EF4-FFF2-40B4-BE49-F238E27FC236}">
                  <a16:creationId xmlns:a16="http://schemas.microsoft.com/office/drawing/2014/main" id="{880087E5-745C-034B-8BAD-8A4BBB8E485E}"/>
                </a:ext>
              </a:extLst>
            </p:cNvPr>
            <p:cNvSpPr>
              <a:spLocks noChangeArrowheads="1"/>
            </p:cNvSpPr>
            <p:nvPr/>
          </p:nvSpPr>
          <p:spPr bwMode="auto">
            <a:xfrm>
              <a:off x="1632"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98" name="Oval 59">
              <a:extLst>
                <a:ext uri="{FF2B5EF4-FFF2-40B4-BE49-F238E27FC236}">
                  <a16:creationId xmlns:a16="http://schemas.microsoft.com/office/drawing/2014/main" id="{D9169BB4-1C11-9A43-A6D8-664011B8DB18}"/>
                </a:ext>
              </a:extLst>
            </p:cNvPr>
            <p:cNvSpPr>
              <a:spLocks noChangeArrowheads="1"/>
            </p:cNvSpPr>
            <p:nvPr/>
          </p:nvSpPr>
          <p:spPr bwMode="auto">
            <a:xfrm>
              <a:off x="1776" y="206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99" name="Oval 60">
              <a:extLst>
                <a:ext uri="{FF2B5EF4-FFF2-40B4-BE49-F238E27FC236}">
                  <a16:creationId xmlns:a16="http://schemas.microsoft.com/office/drawing/2014/main" id="{BF5DB9D0-E144-C54B-BFF3-FB55998A1E38}"/>
                </a:ext>
              </a:extLst>
            </p:cNvPr>
            <p:cNvSpPr>
              <a:spLocks noChangeArrowheads="1"/>
            </p:cNvSpPr>
            <p:nvPr/>
          </p:nvSpPr>
          <p:spPr bwMode="auto">
            <a:xfrm>
              <a:off x="192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00" name="Oval 61">
              <a:extLst>
                <a:ext uri="{FF2B5EF4-FFF2-40B4-BE49-F238E27FC236}">
                  <a16:creationId xmlns:a16="http://schemas.microsoft.com/office/drawing/2014/main" id="{15D9C572-8464-F54A-A217-98718F0D6464}"/>
                </a:ext>
              </a:extLst>
            </p:cNvPr>
            <p:cNvSpPr>
              <a:spLocks noChangeArrowheads="1"/>
            </p:cNvSpPr>
            <p:nvPr/>
          </p:nvSpPr>
          <p:spPr bwMode="auto">
            <a:xfrm>
              <a:off x="196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01" name="Oval 62">
              <a:extLst>
                <a:ext uri="{FF2B5EF4-FFF2-40B4-BE49-F238E27FC236}">
                  <a16:creationId xmlns:a16="http://schemas.microsoft.com/office/drawing/2014/main" id="{A0A01CF8-6E09-3C4D-AF43-DAB012B10FEB}"/>
                </a:ext>
              </a:extLst>
            </p:cNvPr>
            <p:cNvSpPr>
              <a:spLocks noChangeArrowheads="1"/>
            </p:cNvSpPr>
            <p:nvPr/>
          </p:nvSpPr>
          <p:spPr bwMode="auto">
            <a:xfrm>
              <a:off x="1920"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202" name="Oval 63">
              <a:extLst>
                <a:ext uri="{FF2B5EF4-FFF2-40B4-BE49-F238E27FC236}">
                  <a16:creationId xmlns:a16="http://schemas.microsoft.com/office/drawing/2014/main" id="{9A9567D7-A04F-1C4D-8496-51957B25FC88}"/>
                </a:ext>
              </a:extLst>
            </p:cNvPr>
            <p:cNvSpPr>
              <a:spLocks noChangeArrowheads="1"/>
            </p:cNvSpPr>
            <p:nvPr/>
          </p:nvSpPr>
          <p:spPr bwMode="auto">
            <a:xfrm>
              <a:off x="1776" y="168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sp>
        <p:nvSpPr>
          <p:cNvPr id="599070" name="Oval 64">
            <a:extLst>
              <a:ext uri="{FF2B5EF4-FFF2-40B4-BE49-F238E27FC236}">
                <a16:creationId xmlns:a16="http://schemas.microsoft.com/office/drawing/2014/main" id="{BFD9CC70-2D7E-B343-A20C-148D66B8102C}"/>
              </a:ext>
            </a:extLst>
          </p:cNvPr>
          <p:cNvSpPr>
            <a:spLocks noChangeArrowheads="1"/>
          </p:cNvSpPr>
          <p:nvPr/>
        </p:nvSpPr>
        <p:spPr bwMode="auto">
          <a:xfrm>
            <a:off x="8627566" y="2649885"/>
            <a:ext cx="111621" cy="116086"/>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9071" name="Oval 65">
            <a:extLst>
              <a:ext uri="{FF2B5EF4-FFF2-40B4-BE49-F238E27FC236}">
                <a16:creationId xmlns:a16="http://schemas.microsoft.com/office/drawing/2014/main" id="{621E0D08-A454-954E-B237-B37FE2E5EEC3}"/>
              </a:ext>
            </a:extLst>
          </p:cNvPr>
          <p:cNvSpPr>
            <a:spLocks noChangeArrowheads="1"/>
          </p:cNvSpPr>
          <p:nvPr/>
        </p:nvSpPr>
        <p:spPr bwMode="auto">
          <a:xfrm>
            <a:off x="8584035" y="2601888"/>
            <a:ext cx="65856" cy="71438"/>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72" name="Oval 66">
            <a:extLst>
              <a:ext uri="{FF2B5EF4-FFF2-40B4-BE49-F238E27FC236}">
                <a16:creationId xmlns:a16="http://schemas.microsoft.com/office/drawing/2014/main" id="{10D7C1C2-E336-0D4B-A5C3-23B26F0772AE}"/>
              </a:ext>
            </a:extLst>
          </p:cNvPr>
          <p:cNvSpPr>
            <a:spLocks noChangeArrowheads="1"/>
          </p:cNvSpPr>
          <p:nvPr/>
        </p:nvSpPr>
        <p:spPr bwMode="auto">
          <a:xfrm>
            <a:off x="8561710" y="2673326"/>
            <a:ext cx="65856"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73" name="Oval 67">
            <a:extLst>
              <a:ext uri="{FF2B5EF4-FFF2-40B4-BE49-F238E27FC236}">
                <a16:creationId xmlns:a16="http://schemas.microsoft.com/office/drawing/2014/main" id="{C21CEF9A-0F74-7A4C-A9DA-1BBC640E7D90}"/>
              </a:ext>
            </a:extLst>
          </p:cNvPr>
          <p:cNvSpPr>
            <a:spLocks noChangeArrowheads="1"/>
          </p:cNvSpPr>
          <p:nvPr/>
        </p:nvSpPr>
        <p:spPr bwMode="auto">
          <a:xfrm>
            <a:off x="8584035" y="2743647"/>
            <a:ext cx="65856"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74" name="Oval 68">
            <a:extLst>
              <a:ext uri="{FF2B5EF4-FFF2-40B4-BE49-F238E27FC236}">
                <a16:creationId xmlns:a16="http://schemas.microsoft.com/office/drawing/2014/main" id="{485BC399-1D70-EB46-A517-B775955737E0}"/>
              </a:ext>
            </a:extLst>
          </p:cNvPr>
          <p:cNvSpPr>
            <a:spLocks noChangeArrowheads="1"/>
          </p:cNvSpPr>
          <p:nvPr/>
        </p:nvSpPr>
        <p:spPr bwMode="auto">
          <a:xfrm>
            <a:off x="8649890" y="2765971"/>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75" name="Oval 69">
            <a:extLst>
              <a:ext uri="{FF2B5EF4-FFF2-40B4-BE49-F238E27FC236}">
                <a16:creationId xmlns:a16="http://schemas.microsoft.com/office/drawing/2014/main" id="{D26C424F-62F8-F241-BDB1-0080D3AA0986}"/>
              </a:ext>
            </a:extLst>
          </p:cNvPr>
          <p:cNvSpPr>
            <a:spLocks noChangeArrowheads="1"/>
          </p:cNvSpPr>
          <p:nvPr/>
        </p:nvSpPr>
        <p:spPr bwMode="auto">
          <a:xfrm>
            <a:off x="8716863" y="2743647"/>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76" name="Oval 70">
            <a:extLst>
              <a:ext uri="{FF2B5EF4-FFF2-40B4-BE49-F238E27FC236}">
                <a16:creationId xmlns:a16="http://schemas.microsoft.com/office/drawing/2014/main" id="{53086BF4-7CDA-1B48-9893-EC348E89A70C}"/>
              </a:ext>
            </a:extLst>
          </p:cNvPr>
          <p:cNvSpPr>
            <a:spLocks noChangeArrowheads="1"/>
          </p:cNvSpPr>
          <p:nvPr/>
        </p:nvSpPr>
        <p:spPr bwMode="auto">
          <a:xfrm>
            <a:off x="8739187" y="2673326"/>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77" name="Oval 71">
            <a:extLst>
              <a:ext uri="{FF2B5EF4-FFF2-40B4-BE49-F238E27FC236}">
                <a16:creationId xmlns:a16="http://schemas.microsoft.com/office/drawing/2014/main" id="{B89B6D68-203F-C140-A92B-EA7F271148D1}"/>
              </a:ext>
            </a:extLst>
          </p:cNvPr>
          <p:cNvSpPr>
            <a:spLocks noChangeArrowheads="1"/>
          </p:cNvSpPr>
          <p:nvPr/>
        </p:nvSpPr>
        <p:spPr bwMode="auto">
          <a:xfrm>
            <a:off x="8716863" y="2601888"/>
            <a:ext cx="66973" cy="71438"/>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78" name="Oval 72">
            <a:extLst>
              <a:ext uri="{FF2B5EF4-FFF2-40B4-BE49-F238E27FC236}">
                <a16:creationId xmlns:a16="http://schemas.microsoft.com/office/drawing/2014/main" id="{830AF226-F9A5-5541-924D-8296A4E895B6}"/>
              </a:ext>
            </a:extLst>
          </p:cNvPr>
          <p:cNvSpPr>
            <a:spLocks noChangeArrowheads="1"/>
          </p:cNvSpPr>
          <p:nvPr/>
        </p:nvSpPr>
        <p:spPr bwMode="auto">
          <a:xfrm>
            <a:off x="8649890" y="2579564"/>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nvGrpSpPr>
          <p:cNvPr id="599079" name="Group 73">
            <a:extLst>
              <a:ext uri="{FF2B5EF4-FFF2-40B4-BE49-F238E27FC236}">
                <a16:creationId xmlns:a16="http://schemas.microsoft.com/office/drawing/2014/main" id="{E1497C11-8FAC-2147-9665-B3B347EE08A0}"/>
              </a:ext>
            </a:extLst>
          </p:cNvPr>
          <p:cNvGrpSpPr>
            <a:grpSpLocks/>
          </p:cNvGrpSpPr>
          <p:nvPr/>
        </p:nvGrpSpPr>
        <p:grpSpPr bwMode="auto">
          <a:xfrm>
            <a:off x="8471297" y="2078385"/>
            <a:ext cx="245566" cy="255613"/>
            <a:chOff x="1584" y="1680"/>
            <a:chExt cx="528" cy="528"/>
          </a:xfrm>
        </p:grpSpPr>
        <p:sp>
          <p:nvSpPr>
            <p:cNvPr id="599185" name="Oval 74">
              <a:extLst>
                <a:ext uri="{FF2B5EF4-FFF2-40B4-BE49-F238E27FC236}">
                  <a16:creationId xmlns:a16="http://schemas.microsoft.com/office/drawing/2014/main" id="{0CE58BFB-11EF-F644-A8CB-5BA604F925F1}"/>
                </a:ext>
              </a:extLst>
            </p:cNvPr>
            <p:cNvSpPr>
              <a:spLocks noChangeArrowheads="1"/>
            </p:cNvSpPr>
            <p:nvPr/>
          </p:nvSpPr>
          <p:spPr bwMode="auto">
            <a:xfrm>
              <a:off x="1728" y="1824"/>
              <a:ext cx="240" cy="24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rPr>
                <a:t>+</a:t>
              </a:r>
            </a:p>
          </p:txBody>
        </p:sp>
        <p:sp>
          <p:nvSpPr>
            <p:cNvPr id="599186" name="Oval 75">
              <a:extLst>
                <a:ext uri="{FF2B5EF4-FFF2-40B4-BE49-F238E27FC236}">
                  <a16:creationId xmlns:a16="http://schemas.microsoft.com/office/drawing/2014/main" id="{30BBE6D7-E7E1-1B44-8BC2-31BAB0714FD2}"/>
                </a:ext>
              </a:extLst>
            </p:cNvPr>
            <p:cNvSpPr>
              <a:spLocks noChangeArrowheads="1"/>
            </p:cNvSpPr>
            <p:nvPr/>
          </p:nvSpPr>
          <p:spPr bwMode="auto">
            <a:xfrm>
              <a:off x="163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87" name="Oval 76">
              <a:extLst>
                <a:ext uri="{FF2B5EF4-FFF2-40B4-BE49-F238E27FC236}">
                  <a16:creationId xmlns:a16="http://schemas.microsoft.com/office/drawing/2014/main" id="{098F04BC-F900-3B47-808D-5E48DDEE8D29}"/>
                </a:ext>
              </a:extLst>
            </p:cNvPr>
            <p:cNvSpPr>
              <a:spLocks noChangeArrowheads="1"/>
            </p:cNvSpPr>
            <p:nvPr/>
          </p:nvSpPr>
          <p:spPr bwMode="auto">
            <a:xfrm>
              <a:off x="1584"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88" name="Oval 77">
              <a:extLst>
                <a:ext uri="{FF2B5EF4-FFF2-40B4-BE49-F238E27FC236}">
                  <a16:creationId xmlns:a16="http://schemas.microsoft.com/office/drawing/2014/main" id="{EDD3CEA5-E46B-3947-8811-585D02252604}"/>
                </a:ext>
              </a:extLst>
            </p:cNvPr>
            <p:cNvSpPr>
              <a:spLocks noChangeArrowheads="1"/>
            </p:cNvSpPr>
            <p:nvPr/>
          </p:nvSpPr>
          <p:spPr bwMode="auto">
            <a:xfrm>
              <a:off x="1632"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89" name="Oval 78">
              <a:extLst>
                <a:ext uri="{FF2B5EF4-FFF2-40B4-BE49-F238E27FC236}">
                  <a16:creationId xmlns:a16="http://schemas.microsoft.com/office/drawing/2014/main" id="{B7BE81DE-56CD-FA4E-AA67-6B3E84D5CCDD}"/>
                </a:ext>
              </a:extLst>
            </p:cNvPr>
            <p:cNvSpPr>
              <a:spLocks noChangeArrowheads="1"/>
            </p:cNvSpPr>
            <p:nvPr/>
          </p:nvSpPr>
          <p:spPr bwMode="auto">
            <a:xfrm>
              <a:off x="1776" y="206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90" name="Oval 79">
              <a:extLst>
                <a:ext uri="{FF2B5EF4-FFF2-40B4-BE49-F238E27FC236}">
                  <a16:creationId xmlns:a16="http://schemas.microsoft.com/office/drawing/2014/main" id="{9C796AA0-AA17-DC48-B39C-F67A889708C4}"/>
                </a:ext>
              </a:extLst>
            </p:cNvPr>
            <p:cNvSpPr>
              <a:spLocks noChangeArrowheads="1"/>
            </p:cNvSpPr>
            <p:nvPr/>
          </p:nvSpPr>
          <p:spPr bwMode="auto">
            <a:xfrm>
              <a:off x="1920" y="2016"/>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91" name="Oval 80">
              <a:extLst>
                <a:ext uri="{FF2B5EF4-FFF2-40B4-BE49-F238E27FC236}">
                  <a16:creationId xmlns:a16="http://schemas.microsoft.com/office/drawing/2014/main" id="{BFA84DA3-B4CA-A448-98CE-8A968CB8CFE0}"/>
                </a:ext>
              </a:extLst>
            </p:cNvPr>
            <p:cNvSpPr>
              <a:spLocks noChangeArrowheads="1"/>
            </p:cNvSpPr>
            <p:nvPr/>
          </p:nvSpPr>
          <p:spPr bwMode="auto">
            <a:xfrm>
              <a:off x="1968" y="187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92" name="Oval 81">
              <a:extLst>
                <a:ext uri="{FF2B5EF4-FFF2-40B4-BE49-F238E27FC236}">
                  <a16:creationId xmlns:a16="http://schemas.microsoft.com/office/drawing/2014/main" id="{540CC8BD-4771-A04A-A0C9-56161FC0F8B7}"/>
                </a:ext>
              </a:extLst>
            </p:cNvPr>
            <p:cNvSpPr>
              <a:spLocks noChangeArrowheads="1"/>
            </p:cNvSpPr>
            <p:nvPr/>
          </p:nvSpPr>
          <p:spPr bwMode="auto">
            <a:xfrm>
              <a:off x="1920"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93" name="Oval 82">
              <a:extLst>
                <a:ext uri="{FF2B5EF4-FFF2-40B4-BE49-F238E27FC236}">
                  <a16:creationId xmlns:a16="http://schemas.microsoft.com/office/drawing/2014/main" id="{D781B9C0-BF7B-6C41-A706-BB58F37B8CBB}"/>
                </a:ext>
              </a:extLst>
            </p:cNvPr>
            <p:cNvSpPr>
              <a:spLocks noChangeArrowheads="1"/>
            </p:cNvSpPr>
            <p:nvPr/>
          </p:nvSpPr>
          <p:spPr bwMode="auto">
            <a:xfrm>
              <a:off x="1776" y="1680"/>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sp>
        <p:nvSpPr>
          <p:cNvPr id="599080" name="Freeform 83">
            <a:extLst>
              <a:ext uri="{FF2B5EF4-FFF2-40B4-BE49-F238E27FC236}">
                <a16:creationId xmlns:a16="http://schemas.microsoft.com/office/drawing/2014/main" id="{D6D9D471-7714-3542-8618-B0789FCFE179}"/>
              </a:ext>
            </a:extLst>
          </p:cNvPr>
          <p:cNvSpPr>
            <a:spLocks/>
          </p:cNvSpPr>
          <p:nvPr/>
        </p:nvSpPr>
        <p:spPr bwMode="auto">
          <a:xfrm>
            <a:off x="8281541" y="1960067"/>
            <a:ext cx="122783" cy="1494607"/>
          </a:xfrm>
          <a:custGeom>
            <a:avLst/>
            <a:gdLst>
              <a:gd name="T0" fmla="*/ 2147483646 w 264"/>
              <a:gd name="T1" fmla="*/ 0 h 3456"/>
              <a:gd name="T2" fmla="*/ 0 w 264"/>
              <a:gd name="T3" fmla="*/ 2147483646 h 3456"/>
              <a:gd name="T4" fmla="*/ 2147483646 w 264"/>
              <a:gd name="T5" fmla="*/ 2147483646 h 3456"/>
              <a:gd name="T6" fmla="*/ 2147483646 w 264"/>
              <a:gd name="T7" fmla="*/ 2147483646 h 3456"/>
              <a:gd name="T8" fmla="*/ 2147483646 w 264"/>
              <a:gd name="T9" fmla="*/ 2147483646 h 3456"/>
              <a:gd name="T10" fmla="*/ 0 w 264"/>
              <a:gd name="T11" fmla="*/ 2147483646 h 3456"/>
              <a:gd name="T12" fmla="*/ 2147483646 w 264"/>
              <a:gd name="T13" fmla="*/ 2147483646 h 3456"/>
              <a:gd name="T14" fmla="*/ 2147483646 w 264"/>
              <a:gd name="T15" fmla="*/ 2147483646 h 3456"/>
              <a:gd name="T16" fmla="*/ 0 60000 65536"/>
              <a:gd name="T17" fmla="*/ 0 60000 65536"/>
              <a:gd name="T18" fmla="*/ 0 60000 65536"/>
              <a:gd name="T19" fmla="*/ 0 60000 65536"/>
              <a:gd name="T20" fmla="*/ 0 60000 65536"/>
              <a:gd name="T21" fmla="*/ 0 60000 65536"/>
              <a:gd name="T22" fmla="*/ 0 60000 65536"/>
              <a:gd name="T23" fmla="*/ 0 60000 65536"/>
              <a:gd name="T24" fmla="*/ 0 w 264"/>
              <a:gd name="T25" fmla="*/ 0 h 3456"/>
              <a:gd name="T26" fmla="*/ 264 w 264"/>
              <a:gd name="T27" fmla="*/ 3456 h 34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4" h="3456">
                <a:moveTo>
                  <a:pt x="240" y="0"/>
                </a:moveTo>
                <a:cubicBezTo>
                  <a:pt x="120" y="172"/>
                  <a:pt x="0" y="344"/>
                  <a:pt x="0" y="528"/>
                </a:cubicBezTo>
                <a:cubicBezTo>
                  <a:pt x="0" y="712"/>
                  <a:pt x="232" y="896"/>
                  <a:pt x="240" y="1104"/>
                </a:cubicBezTo>
                <a:cubicBezTo>
                  <a:pt x="248" y="1312"/>
                  <a:pt x="48" y="1584"/>
                  <a:pt x="48" y="1776"/>
                </a:cubicBezTo>
                <a:cubicBezTo>
                  <a:pt x="48" y="1968"/>
                  <a:pt x="248" y="2072"/>
                  <a:pt x="240" y="2256"/>
                </a:cubicBezTo>
                <a:cubicBezTo>
                  <a:pt x="232" y="2440"/>
                  <a:pt x="0" y="2704"/>
                  <a:pt x="0" y="2880"/>
                </a:cubicBezTo>
                <a:cubicBezTo>
                  <a:pt x="0" y="3056"/>
                  <a:pt x="216" y="3216"/>
                  <a:pt x="240" y="3312"/>
                </a:cubicBezTo>
                <a:cubicBezTo>
                  <a:pt x="264" y="3408"/>
                  <a:pt x="204" y="3432"/>
                  <a:pt x="144" y="3456"/>
                </a:cubicBezTo>
              </a:path>
            </a:pathLst>
          </a:custGeom>
          <a:noFill/>
          <a:ln w="1905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lIns="91439" tIns="45719" rIns="91439" bIns="45719" anchor="ctr"/>
          <a:lstStyle/>
          <a:p>
            <a:endParaRPr lang="en-US" sz="1266"/>
          </a:p>
        </p:txBody>
      </p:sp>
      <p:grpSp>
        <p:nvGrpSpPr>
          <p:cNvPr id="599081" name="Group 84">
            <a:extLst>
              <a:ext uri="{FF2B5EF4-FFF2-40B4-BE49-F238E27FC236}">
                <a16:creationId xmlns:a16="http://schemas.microsoft.com/office/drawing/2014/main" id="{7B9CC77A-4616-974F-A3F5-95592C4B0D46}"/>
              </a:ext>
            </a:extLst>
          </p:cNvPr>
          <p:cNvGrpSpPr>
            <a:grpSpLocks/>
          </p:cNvGrpSpPr>
          <p:nvPr/>
        </p:nvGrpSpPr>
        <p:grpSpPr bwMode="auto">
          <a:xfrm>
            <a:off x="8159874" y="1884165"/>
            <a:ext cx="534665" cy="1798017"/>
            <a:chOff x="1248" y="528"/>
            <a:chExt cx="1153" cy="3699"/>
          </a:xfrm>
        </p:grpSpPr>
        <p:sp>
          <p:nvSpPr>
            <p:cNvPr id="599183" name="Text Box 85">
              <a:extLst>
                <a:ext uri="{FF2B5EF4-FFF2-40B4-BE49-F238E27FC236}">
                  <a16:creationId xmlns:a16="http://schemas.microsoft.com/office/drawing/2014/main" id="{C1682C6F-838A-9A4C-A999-808EA09ADAC4}"/>
                </a:ext>
              </a:extLst>
            </p:cNvPr>
            <p:cNvSpPr txBox="1">
              <a:spLocks noChangeArrowheads="1"/>
            </p:cNvSpPr>
            <p:nvPr/>
          </p:nvSpPr>
          <p:spPr bwMode="auto">
            <a:xfrm>
              <a:off x="1248" y="3810"/>
              <a:ext cx="1153" cy="4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lnSpc>
                  <a:spcPct val="30000"/>
                </a:lnSpc>
                <a:spcBef>
                  <a:spcPct val="50000"/>
                </a:spcBef>
                <a:buSzTx/>
                <a:buFontTx/>
                <a:buNone/>
              </a:pPr>
              <a:endParaRPr lang="en-US" altLang="en-US" sz="1687">
                <a:solidFill>
                  <a:schemeClr val="accent2"/>
                </a:solidFill>
              </a:endParaRPr>
            </a:p>
          </p:txBody>
        </p:sp>
        <p:sp>
          <p:nvSpPr>
            <p:cNvPr id="599184" name="Line 86">
              <a:extLst>
                <a:ext uri="{FF2B5EF4-FFF2-40B4-BE49-F238E27FC236}">
                  <a16:creationId xmlns:a16="http://schemas.microsoft.com/office/drawing/2014/main" id="{224F4815-08C4-834D-B8C3-A84384E9F4C0}"/>
                </a:ext>
              </a:extLst>
            </p:cNvPr>
            <p:cNvSpPr>
              <a:spLocks noChangeShapeType="1"/>
            </p:cNvSpPr>
            <p:nvPr/>
          </p:nvSpPr>
          <p:spPr bwMode="auto">
            <a:xfrm>
              <a:off x="1680" y="528"/>
              <a:ext cx="0" cy="3264"/>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66"/>
            </a:p>
          </p:txBody>
        </p:sp>
      </p:grpSp>
      <p:sp>
        <p:nvSpPr>
          <p:cNvPr id="599082" name="Oval 93">
            <a:extLst>
              <a:ext uri="{FF2B5EF4-FFF2-40B4-BE49-F238E27FC236}">
                <a16:creationId xmlns:a16="http://schemas.microsoft.com/office/drawing/2014/main" id="{BAF7BFA0-9C65-F542-934A-2BE48E2E5520}"/>
              </a:ext>
            </a:extLst>
          </p:cNvPr>
          <p:cNvSpPr>
            <a:spLocks noChangeArrowheads="1"/>
          </p:cNvSpPr>
          <p:nvPr/>
        </p:nvSpPr>
        <p:spPr bwMode="auto">
          <a:xfrm>
            <a:off x="9356453" y="2273722"/>
            <a:ext cx="111621" cy="114969"/>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9083" name="Oval 94">
            <a:extLst>
              <a:ext uri="{FF2B5EF4-FFF2-40B4-BE49-F238E27FC236}">
                <a16:creationId xmlns:a16="http://schemas.microsoft.com/office/drawing/2014/main" id="{9BF21048-D274-0340-8B5A-6AAA0051668D}"/>
              </a:ext>
            </a:extLst>
          </p:cNvPr>
          <p:cNvSpPr>
            <a:spLocks noChangeArrowheads="1"/>
          </p:cNvSpPr>
          <p:nvPr/>
        </p:nvSpPr>
        <p:spPr bwMode="auto">
          <a:xfrm>
            <a:off x="9311804" y="2226841"/>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84" name="Oval 95">
            <a:extLst>
              <a:ext uri="{FF2B5EF4-FFF2-40B4-BE49-F238E27FC236}">
                <a16:creationId xmlns:a16="http://schemas.microsoft.com/office/drawing/2014/main" id="{216E1A8E-9DDC-AE46-8A50-68262654E538}"/>
              </a:ext>
            </a:extLst>
          </p:cNvPr>
          <p:cNvSpPr>
            <a:spLocks noChangeArrowheads="1"/>
          </p:cNvSpPr>
          <p:nvPr/>
        </p:nvSpPr>
        <p:spPr bwMode="auto">
          <a:xfrm>
            <a:off x="9288363" y="2297162"/>
            <a:ext cx="68089"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85" name="Oval 96">
            <a:extLst>
              <a:ext uri="{FF2B5EF4-FFF2-40B4-BE49-F238E27FC236}">
                <a16:creationId xmlns:a16="http://schemas.microsoft.com/office/drawing/2014/main" id="{FD75035A-2172-B840-81C9-78AE0F3A8990}"/>
              </a:ext>
            </a:extLst>
          </p:cNvPr>
          <p:cNvSpPr>
            <a:spLocks noChangeArrowheads="1"/>
          </p:cNvSpPr>
          <p:nvPr/>
        </p:nvSpPr>
        <p:spPr bwMode="auto">
          <a:xfrm>
            <a:off x="9311804" y="2367484"/>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86" name="Oval 97">
            <a:extLst>
              <a:ext uri="{FF2B5EF4-FFF2-40B4-BE49-F238E27FC236}">
                <a16:creationId xmlns:a16="http://schemas.microsoft.com/office/drawing/2014/main" id="{8F4DC5DE-FEDB-4848-9657-20BB238893DA}"/>
              </a:ext>
            </a:extLst>
          </p:cNvPr>
          <p:cNvSpPr>
            <a:spLocks noChangeArrowheads="1"/>
          </p:cNvSpPr>
          <p:nvPr/>
        </p:nvSpPr>
        <p:spPr bwMode="auto">
          <a:xfrm>
            <a:off x="9378777" y="2388691"/>
            <a:ext cx="66973" cy="71438"/>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87" name="Oval 98">
            <a:extLst>
              <a:ext uri="{FF2B5EF4-FFF2-40B4-BE49-F238E27FC236}">
                <a16:creationId xmlns:a16="http://schemas.microsoft.com/office/drawing/2014/main" id="{DD9B2291-DC87-B440-B85D-847F651A421A}"/>
              </a:ext>
            </a:extLst>
          </p:cNvPr>
          <p:cNvSpPr>
            <a:spLocks noChangeArrowheads="1"/>
          </p:cNvSpPr>
          <p:nvPr/>
        </p:nvSpPr>
        <p:spPr bwMode="auto">
          <a:xfrm>
            <a:off x="9445749" y="2367484"/>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88" name="Oval 99">
            <a:extLst>
              <a:ext uri="{FF2B5EF4-FFF2-40B4-BE49-F238E27FC236}">
                <a16:creationId xmlns:a16="http://schemas.microsoft.com/office/drawing/2014/main" id="{B037CB1E-53EF-734C-A391-735E384F7F50}"/>
              </a:ext>
            </a:extLst>
          </p:cNvPr>
          <p:cNvSpPr>
            <a:spLocks noChangeArrowheads="1"/>
          </p:cNvSpPr>
          <p:nvPr/>
        </p:nvSpPr>
        <p:spPr bwMode="auto">
          <a:xfrm>
            <a:off x="9468073" y="2297162"/>
            <a:ext cx="66973"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89" name="Oval 100">
            <a:extLst>
              <a:ext uri="{FF2B5EF4-FFF2-40B4-BE49-F238E27FC236}">
                <a16:creationId xmlns:a16="http://schemas.microsoft.com/office/drawing/2014/main" id="{A5E0DF96-2A32-8C4B-A7CD-FFE82BD4EFDF}"/>
              </a:ext>
            </a:extLst>
          </p:cNvPr>
          <p:cNvSpPr>
            <a:spLocks noChangeArrowheads="1"/>
          </p:cNvSpPr>
          <p:nvPr/>
        </p:nvSpPr>
        <p:spPr bwMode="auto">
          <a:xfrm>
            <a:off x="9445749" y="2226841"/>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90" name="Oval 101">
            <a:extLst>
              <a:ext uri="{FF2B5EF4-FFF2-40B4-BE49-F238E27FC236}">
                <a16:creationId xmlns:a16="http://schemas.microsoft.com/office/drawing/2014/main" id="{C95365E8-1A54-5F4F-8D0B-4BF5D278D1BF}"/>
              </a:ext>
            </a:extLst>
          </p:cNvPr>
          <p:cNvSpPr>
            <a:spLocks noChangeArrowheads="1"/>
          </p:cNvSpPr>
          <p:nvPr/>
        </p:nvSpPr>
        <p:spPr bwMode="auto">
          <a:xfrm>
            <a:off x="9378777" y="2203401"/>
            <a:ext cx="66973"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nvGrpSpPr>
          <p:cNvPr id="599091" name="Group 102">
            <a:extLst>
              <a:ext uri="{FF2B5EF4-FFF2-40B4-BE49-F238E27FC236}">
                <a16:creationId xmlns:a16="http://schemas.microsoft.com/office/drawing/2014/main" id="{9EAD118E-BFFA-D044-95AF-D34F893303F6}"/>
              </a:ext>
            </a:extLst>
          </p:cNvPr>
          <p:cNvGrpSpPr>
            <a:grpSpLocks/>
          </p:cNvGrpSpPr>
          <p:nvPr/>
        </p:nvGrpSpPr>
        <p:grpSpPr bwMode="auto">
          <a:xfrm>
            <a:off x="9780613" y="2925590"/>
            <a:ext cx="289098" cy="304725"/>
            <a:chOff x="4736" y="2707"/>
            <a:chExt cx="624" cy="624"/>
          </a:xfrm>
        </p:grpSpPr>
        <p:sp>
          <p:nvSpPr>
            <p:cNvPr id="599172" name="Oval 103">
              <a:extLst>
                <a:ext uri="{FF2B5EF4-FFF2-40B4-BE49-F238E27FC236}">
                  <a16:creationId xmlns:a16="http://schemas.microsoft.com/office/drawing/2014/main" id="{8AD8A4FF-D852-B942-9307-512ED513657D}"/>
                </a:ext>
              </a:extLst>
            </p:cNvPr>
            <p:cNvSpPr>
              <a:spLocks noChangeArrowheads="1"/>
            </p:cNvSpPr>
            <p:nvPr/>
          </p:nvSpPr>
          <p:spPr bwMode="auto">
            <a:xfrm>
              <a:off x="4880" y="2851"/>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9173" name="Oval 104">
              <a:extLst>
                <a:ext uri="{FF2B5EF4-FFF2-40B4-BE49-F238E27FC236}">
                  <a16:creationId xmlns:a16="http://schemas.microsoft.com/office/drawing/2014/main" id="{39BEE459-F461-D144-86B0-97B3E3A81F78}"/>
                </a:ext>
              </a:extLst>
            </p:cNvPr>
            <p:cNvSpPr>
              <a:spLocks noChangeArrowheads="1"/>
            </p:cNvSpPr>
            <p:nvPr/>
          </p:nvSpPr>
          <p:spPr bwMode="auto">
            <a:xfrm>
              <a:off x="4880" y="318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74" name="Oval 105">
              <a:extLst>
                <a:ext uri="{FF2B5EF4-FFF2-40B4-BE49-F238E27FC236}">
                  <a16:creationId xmlns:a16="http://schemas.microsoft.com/office/drawing/2014/main" id="{D9DA4F29-40DA-8443-86A1-34BBDD6FD264}"/>
                </a:ext>
              </a:extLst>
            </p:cNvPr>
            <p:cNvSpPr>
              <a:spLocks noChangeArrowheads="1"/>
            </p:cNvSpPr>
            <p:nvPr/>
          </p:nvSpPr>
          <p:spPr bwMode="auto">
            <a:xfrm>
              <a:off x="5024" y="318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75" name="Oval 106">
              <a:extLst>
                <a:ext uri="{FF2B5EF4-FFF2-40B4-BE49-F238E27FC236}">
                  <a16:creationId xmlns:a16="http://schemas.microsoft.com/office/drawing/2014/main" id="{59CF0B2C-973C-4645-B080-FF7DE3CEFE13}"/>
                </a:ext>
              </a:extLst>
            </p:cNvPr>
            <p:cNvSpPr>
              <a:spLocks noChangeArrowheads="1"/>
            </p:cNvSpPr>
            <p:nvPr/>
          </p:nvSpPr>
          <p:spPr bwMode="auto">
            <a:xfrm>
              <a:off x="5168" y="3091"/>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76" name="Oval 107">
              <a:extLst>
                <a:ext uri="{FF2B5EF4-FFF2-40B4-BE49-F238E27FC236}">
                  <a16:creationId xmlns:a16="http://schemas.microsoft.com/office/drawing/2014/main" id="{DF4348F3-A4DC-D24C-AD8F-AF49EE7CBE95}"/>
                </a:ext>
              </a:extLst>
            </p:cNvPr>
            <p:cNvSpPr>
              <a:spLocks noChangeArrowheads="1"/>
            </p:cNvSpPr>
            <p:nvPr/>
          </p:nvSpPr>
          <p:spPr bwMode="auto">
            <a:xfrm>
              <a:off x="5216" y="294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77" name="Oval 108">
              <a:extLst>
                <a:ext uri="{FF2B5EF4-FFF2-40B4-BE49-F238E27FC236}">
                  <a16:creationId xmlns:a16="http://schemas.microsoft.com/office/drawing/2014/main" id="{C2C73A65-7C20-144E-886E-9972E55CBD62}"/>
                </a:ext>
              </a:extLst>
            </p:cNvPr>
            <p:cNvSpPr>
              <a:spLocks noChangeArrowheads="1"/>
            </p:cNvSpPr>
            <p:nvPr/>
          </p:nvSpPr>
          <p:spPr bwMode="auto">
            <a:xfrm>
              <a:off x="5168" y="2803"/>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78" name="Oval 109">
              <a:extLst>
                <a:ext uri="{FF2B5EF4-FFF2-40B4-BE49-F238E27FC236}">
                  <a16:creationId xmlns:a16="http://schemas.microsoft.com/office/drawing/2014/main" id="{262A2F70-4E9B-2A44-B648-07DFF1103F57}"/>
                </a:ext>
              </a:extLst>
            </p:cNvPr>
            <p:cNvSpPr>
              <a:spLocks noChangeArrowheads="1"/>
            </p:cNvSpPr>
            <p:nvPr/>
          </p:nvSpPr>
          <p:spPr bwMode="auto">
            <a:xfrm>
              <a:off x="5024" y="270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79" name="Oval 110">
              <a:extLst>
                <a:ext uri="{FF2B5EF4-FFF2-40B4-BE49-F238E27FC236}">
                  <a16:creationId xmlns:a16="http://schemas.microsoft.com/office/drawing/2014/main" id="{93C3D398-FA6B-9245-8D3C-4DA5066D5AA4}"/>
                </a:ext>
              </a:extLst>
            </p:cNvPr>
            <p:cNvSpPr>
              <a:spLocks noChangeArrowheads="1"/>
            </p:cNvSpPr>
            <p:nvPr/>
          </p:nvSpPr>
          <p:spPr bwMode="auto">
            <a:xfrm>
              <a:off x="4880" y="270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80" name="Oval 111">
              <a:extLst>
                <a:ext uri="{FF2B5EF4-FFF2-40B4-BE49-F238E27FC236}">
                  <a16:creationId xmlns:a16="http://schemas.microsoft.com/office/drawing/2014/main" id="{9A5E74C6-5DA6-2D45-A472-7B95558DE890}"/>
                </a:ext>
              </a:extLst>
            </p:cNvPr>
            <p:cNvSpPr>
              <a:spLocks noChangeArrowheads="1"/>
            </p:cNvSpPr>
            <p:nvPr/>
          </p:nvSpPr>
          <p:spPr bwMode="auto">
            <a:xfrm>
              <a:off x="4784" y="3091"/>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81" name="Oval 112">
              <a:extLst>
                <a:ext uri="{FF2B5EF4-FFF2-40B4-BE49-F238E27FC236}">
                  <a16:creationId xmlns:a16="http://schemas.microsoft.com/office/drawing/2014/main" id="{F0C9B2C6-ACAB-2840-94FA-63F809F8921B}"/>
                </a:ext>
              </a:extLst>
            </p:cNvPr>
            <p:cNvSpPr>
              <a:spLocks noChangeArrowheads="1"/>
            </p:cNvSpPr>
            <p:nvPr/>
          </p:nvSpPr>
          <p:spPr bwMode="auto">
            <a:xfrm>
              <a:off x="4736" y="294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82" name="Oval 113">
              <a:extLst>
                <a:ext uri="{FF2B5EF4-FFF2-40B4-BE49-F238E27FC236}">
                  <a16:creationId xmlns:a16="http://schemas.microsoft.com/office/drawing/2014/main" id="{BFBC3962-65EB-0A46-AE44-6A103FD34E58}"/>
                </a:ext>
              </a:extLst>
            </p:cNvPr>
            <p:cNvSpPr>
              <a:spLocks noChangeArrowheads="1"/>
            </p:cNvSpPr>
            <p:nvPr/>
          </p:nvSpPr>
          <p:spPr bwMode="auto">
            <a:xfrm>
              <a:off x="4784" y="2803"/>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sp>
        <p:nvSpPr>
          <p:cNvPr id="599092" name="Rectangle 114">
            <a:extLst>
              <a:ext uri="{FF2B5EF4-FFF2-40B4-BE49-F238E27FC236}">
                <a16:creationId xmlns:a16="http://schemas.microsoft.com/office/drawing/2014/main" id="{4253CC04-4825-6345-89A2-8B55C53C0393}"/>
              </a:ext>
            </a:extLst>
          </p:cNvPr>
          <p:cNvSpPr>
            <a:spLocks noChangeArrowheads="1"/>
          </p:cNvSpPr>
          <p:nvPr/>
        </p:nvSpPr>
        <p:spPr bwMode="auto">
          <a:xfrm>
            <a:off x="9326315" y="2179961"/>
            <a:ext cx="184729" cy="4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endParaRPr lang="en-US" altLang="en-US" sz="2391">
              <a:solidFill>
                <a:srgbClr val="000000"/>
              </a:solidFill>
              <a:latin typeface="Times" pitchFamily="2" charset="0"/>
            </a:endParaRPr>
          </a:p>
        </p:txBody>
      </p:sp>
      <p:sp>
        <p:nvSpPr>
          <p:cNvPr id="599093" name="Oval 115">
            <a:extLst>
              <a:ext uri="{FF2B5EF4-FFF2-40B4-BE49-F238E27FC236}">
                <a16:creationId xmlns:a16="http://schemas.microsoft.com/office/drawing/2014/main" id="{0413AE4A-A2D7-DC48-A7F5-0C74A1543454}"/>
              </a:ext>
            </a:extLst>
          </p:cNvPr>
          <p:cNvSpPr>
            <a:spLocks noChangeArrowheads="1"/>
          </p:cNvSpPr>
          <p:nvPr/>
        </p:nvSpPr>
        <p:spPr bwMode="auto">
          <a:xfrm>
            <a:off x="9795123" y="2408783"/>
            <a:ext cx="155154" cy="161851"/>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9094" name="Oval 116">
            <a:extLst>
              <a:ext uri="{FF2B5EF4-FFF2-40B4-BE49-F238E27FC236}">
                <a16:creationId xmlns:a16="http://schemas.microsoft.com/office/drawing/2014/main" id="{8871FD14-EC16-3F42-A2C8-6782B332B833}"/>
              </a:ext>
            </a:extLst>
          </p:cNvPr>
          <p:cNvSpPr>
            <a:spLocks noChangeArrowheads="1"/>
          </p:cNvSpPr>
          <p:nvPr/>
        </p:nvSpPr>
        <p:spPr bwMode="auto">
          <a:xfrm>
            <a:off x="9795123" y="2570635"/>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95" name="Oval 117">
            <a:extLst>
              <a:ext uri="{FF2B5EF4-FFF2-40B4-BE49-F238E27FC236}">
                <a16:creationId xmlns:a16="http://schemas.microsoft.com/office/drawing/2014/main" id="{7FF96013-2ACF-5847-9F67-607E403AEEA8}"/>
              </a:ext>
            </a:extLst>
          </p:cNvPr>
          <p:cNvSpPr>
            <a:spLocks noChangeArrowheads="1"/>
          </p:cNvSpPr>
          <p:nvPr/>
        </p:nvSpPr>
        <p:spPr bwMode="auto">
          <a:xfrm>
            <a:off x="9862096" y="2570635"/>
            <a:ext cx="65857"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96" name="Oval 118">
            <a:extLst>
              <a:ext uri="{FF2B5EF4-FFF2-40B4-BE49-F238E27FC236}">
                <a16:creationId xmlns:a16="http://schemas.microsoft.com/office/drawing/2014/main" id="{38100F5E-4AE8-6848-A263-3AE2D0E2C8A8}"/>
              </a:ext>
            </a:extLst>
          </p:cNvPr>
          <p:cNvSpPr>
            <a:spLocks noChangeArrowheads="1"/>
          </p:cNvSpPr>
          <p:nvPr/>
        </p:nvSpPr>
        <p:spPr bwMode="auto">
          <a:xfrm>
            <a:off x="9927952" y="2523753"/>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97" name="Oval 119">
            <a:extLst>
              <a:ext uri="{FF2B5EF4-FFF2-40B4-BE49-F238E27FC236}">
                <a16:creationId xmlns:a16="http://schemas.microsoft.com/office/drawing/2014/main" id="{47DD242C-716E-CD4C-83E1-74CEA84ED1A9}"/>
              </a:ext>
            </a:extLst>
          </p:cNvPr>
          <p:cNvSpPr>
            <a:spLocks noChangeArrowheads="1"/>
          </p:cNvSpPr>
          <p:nvPr/>
        </p:nvSpPr>
        <p:spPr bwMode="auto">
          <a:xfrm>
            <a:off x="9950277" y="2454549"/>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98" name="Oval 120">
            <a:extLst>
              <a:ext uri="{FF2B5EF4-FFF2-40B4-BE49-F238E27FC236}">
                <a16:creationId xmlns:a16="http://schemas.microsoft.com/office/drawing/2014/main" id="{1BADBD02-790F-3643-AA8C-66D3B13E2CBE}"/>
              </a:ext>
            </a:extLst>
          </p:cNvPr>
          <p:cNvSpPr>
            <a:spLocks noChangeArrowheads="1"/>
          </p:cNvSpPr>
          <p:nvPr/>
        </p:nvSpPr>
        <p:spPr bwMode="auto">
          <a:xfrm>
            <a:off x="9927952" y="2384227"/>
            <a:ext cx="66973"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099" name="Oval 121">
            <a:extLst>
              <a:ext uri="{FF2B5EF4-FFF2-40B4-BE49-F238E27FC236}">
                <a16:creationId xmlns:a16="http://schemas.microsoft.com/office/drawing/2014/main" id="{B852D9A7-E204-5143-9948-18CEF6AC88F8}"/>
              </a:ext>
            </a:extLst>
          </p:cNvPr>
          <p:cNvSpPr>
            <a:spLocks noChangeArrowheads="1"/>
          </p:cNvSpPr>
          <p:nvPr/>
        </p:nvSpPr>
        <p:spPr bwMode="auto">
          <a:xfrm>
            <a:off x="9862096" y="2338462"/>
            <a:ext cx="65857"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00" name="Oval 122">
            <a:extLst>
              <a:ext uri="{FF2B5EF4-FFF2-40B4-BE49-F238E27FC236}">
                <a16:creationId xmlns:a16="http://schemas.microsoft.com/office/drawing/2014/main" id="{B7594B31-75CE-9E46-93AC-E5B8FA4513AF}"/>
              </a:ext>
            </a:extLst>
          </p:cNvPr>
          <p:cNvSpPr>
            <a:spLocks noChangeArrowheads="1"/>
          </p:cNvSpPr>
          <p:nvPr/>
        </p:nvSpPr>
        <p:spPr bwMode="auto">
          <a:xfrm>
            <a:off x="9795123" y="2338462"/>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01" name="Oval 123">
            <a:extLst>
              <a:ext uri="{FF2B5EF4-FFF2-40B4-BE49-F238E27FC236}">
                <a16:creationId xmlns:a16="http://schemas.microsoft.com/office/drawing/2014/main" id="{0C661EA0-1293-504F-B5BB-594B812BDE7D}"/>
              </a:ext>
            </a:extLst>
          </p:cNvPr>
          <p:cNvSpPr>
            <a:spLocks noChangeArrowheads="1"/>
          </p:cNvSpPr>
          <p:nvPr/>
        </p:nvSpPr>
        <p:spPr bwMode="auto">
          <a:xfrm>
            <a:off x="9749359" y="2523753"/>
            <a:ext cx="65856"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02" name="Oval 124">
            <a:extLst>
              <a:ext uri="{FF2B5EF4-FFF2-40B4-BE49-F238E27FC236}">
                <a16:creationId xmlns:a16="http://schemas.microsoft.com/office/drawing/2014/main" id="{297ADE28-A592-594C-ABEE-4789E5289682}"/>
              </a:ext>
            </a:extLst>
          </p:cNvPr>
          <p:cNvSpPr>
            <a:spLocks noChangeArrowheads="1"/>
          </p:cNvSpPr>
          <p:nvPr/>
        </p:nvSpPr>
        <p:spPr bwMode="auto">
          <a:xfrm>
            <a:off x="9727035" y="2454549"/>
            <a:ext cx="68089"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03" name="Oval 125">
            <a:extLst>
              <a:ext uri="{FF2B5EF4-FFF2-40B4-BE49-F238E27FC236}">
                <a16:creationId xmlns:a16="http://schemas.microsoft.com/office/drawing/2014/main" id="{ABF6936D-5F68-164F-86F9-6FDA0C5F5EDE}"/>
              </a:ext>
            </a:extLst>
          </p:cNvPr>
          <p:cNvSpPr>
            <a:spLocks noChangeArrowheads="1"/>
          </p:cNvSpPr>
          <p:nvPr/>
        </p:nvSpPr>
        <p:spPr bwMode="auto">
          <a:xfrm>
            <a:off x="9749359" y="2384227"/>
            <a:ext cx="65856"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04" name="Oval 126">
            <a:extLst>
              <a:ext uri="{FF2B5EF4-FFF2-40B4-BE49-F238E27FC236}">
                <a16:creationId xmlns:a16="http://schemas.microsoft.com/office/drawing/2014/main" id="{70723B97-F2F8-C74D-A04F-69252E8A89A6}"/>
              </a:ext>
            </a:extLst>
          </p:cNvPr>
          <p:cNvSpPr>
            <a:spLocks noChangeArrowheads="1"/>
          </p:cNvSpPr>
          <p:nvPr/>
        </p:nvSpPr>
        <p:spPr bwMode="auto">
          <a:xfrm>
            <a:off x="9177859" y="3019351"/>
            <a:ext cx="156270" cy="164083"/>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9105" name="Oval 127">
            <a:extLst>
              <a:ext uri="{FF2B5EF4-FFF2-40B4-BE49-F238E27FC236}">
                <a16:creationId xmlns:a16="http://schemas.microsoft.com/office/drawing/2014/main" id="{96ECECF4-58EC-6940-8A01-B91CDE4DD17A}"/>
              </a:ext>
            </a:extLst>
          </p:cNvPr>
          <p:cNvSpPr>
            <a:spLocks noChangeArrowheads="1"/>
          </p:cNvSpPr>
          <p:nvPr/>
        </p:nvSpPr>
        <p:spPr bwMode="auto">
          <a:xfrm>
            <a:off x="9177859" y="3183433"/>
            <a:ext cx="65856" cy="71438"/>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06" name="Oval 128">
            <a:extLst>
              <a:ext uri="{FF2B5EF4-FFF2-40B4-BE49-F238E27FC236}">
                <a16:creationId xmlns:a16="http://schemas.microsoft.com/office/drawing/2014/main" id="{948748BB-235F-194E-B799-D4ABAB8F8CC6}"/>
              </a:ext>
            </a:extLst>
          </p:cNvPr>
          <p:cNvSpPr>
            <a:spLocks noChangeArrowheads="1"/>
          </p:cNvSpPr>
          <p:nvPr/>
        </p:nvSpPr>
        <p:spPr bwMode="auto">
          <a:xfrm>
            <a:off x="9243715" y="3183433"/>
            <a:ext cx="68089" cy="71438"/>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07" name="Oval 129">
            <a:extLst>
              <a:ext uri="{FF2B5EF4-FFF2-40B4-BE49-F238E27FC236}">
                <a16:creationId xmlns:a16="http://schemas.microsoft.com/office/drawing/2014/main" id="{72F6FDEE-0EEA-EF47-9486-C3A7AB352652}"/>
              </a:ext>
            </a:extLst>
          </p:cNvPr>
          <p:cNvSpPr>
            <a:spLocks noChangeArrowheads="1"/>
          </p:cNvSpPr>
          <p:nvPr/>
        </p:nvSpPr>
        <p:spPr bwMode="auto">
          <a:xfrm>
            <a:off x="9311804" y="3136553"/>
            <a:ext cx="66973"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08" name="Oval 130">
            <a:extLst>
              <a:ext uri="{FF2B5EF4-FFF2-40B4-BE49-F238E27FC236}">
                <a16:creationId xmlns:a16="http://schemas.microsoft.com/office/drawing/2014/main" id="{21289EEC-5BDE-C343-8F1D-430A9EAC1027}"/>
              </a:ext>
            </a:extLst>
          </p:cNvPr>
          <p:cNvSpPr>
            <a:spLocks noChangeArrowheads="1"/>
          </p:cNvSpPr>
          <p:nvPr/>
        </p:nvSpPr>
        <p:spPr bwMode="auto">
          <a:xfrm>
            <a:off x="9334128" y="3067348"/>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09" name="Oval 131">
            <a:extLst>
              <a:ext uri="{FF2B5EF4-FFF2-40B4-BE49-F238E27FC236}">
                <a16:creationId xmlns:a16="http://schemas.microsoft.com/office/drawing/2014/main" id="{05088BB9-71F8-5645-8EDF-4B41DE92D0FD}"/>
              </a:ext>
            </a:extLst>
          </p:cNvPr>
          <p:cNvSpPr>
            <a:spLocks noChangeArrowheads="1"/>
          </p:cNvSpPr>
          <p:nvPr/>
        </p:nvSpPr>
        <p:spPr bwMode="auto">
          <a:xfrm>
            <a:off x="9311804" y="2997027"/>
            <a:ext cx="66973"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10" name="Oval 132">
            <a:extLst>
              <a:ext uri="{FF2B5EF4-FFF2-40B4-BE49-F238E27FC236}">
                <a16:creationId xmlns:a16="http://schemas.microsoft.com/office/drawing/2014/main" id="{09318A4A-055C-7E4B-A0A1-7CFF7105416A}"/>
              </a:ext>
            </a:extLst>
          </p:cNvPr>
          <p:cNvSpPr>
            <a:spLocks noChangeArrowheads="1"/>
          </p:cNvSpPr>
          <p:nvPr/>
        </p:nvSpPr>
        <p:spPr bwMode="auto">
          <a:xfrm>
            <a:off x="9243715" y="2949029"/>
            <a:ext cx="68089"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11" name="Oval 133">
            <a:extLst>
              <a:ext uri="{FF2B5EF4-FFF2-40B4-BE49-F238E27FC236}">
                <a16:creationId xmlns:a16="http://schemas.microsoft.com/office/drawing/2014/main" id="{3757367E-5594-9140-A32D-F5BCBEADC15D}"/>
              </a:ext>
            </a:extLst>
          </p:cNvPr>
          <p:cNvSpPr>
            <a:spLocks noChangeArrowheads="1"/>
          </p:cNvSpPr>
          <p:nvPr/>
        </p:nvSpPr>
        <p:spPr bwMode="auto">
          <a:xfrm>
            <a:off x="9177859" y="2949029"/>
            <a:ext cx="65856"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12" name="Oval 134">
            <a:extLst>
              <a:ext uri="{FF2B5EF4-FFF2-40B4-BE49-F238E27FC236}">
                <a16:creationId xmlns:a16="http://schemas.microsoft.com/office/drawing/2014/main" id="{966F2211-7364-7D48-8BF8-29065FE54B05}"/>
              </a:ext>
            </a:extLst>
          </p:cNvPr>
          <p:cNvSpPr>
            <a:spLocks noChangeArrowheads="1"/>
          </p:cNvSpPr>
          <p:nvPr/>
        </p:nvSpPr>
        <p:spPr bwMode="auto">
          <a:xfrm>
            <a:off x="9133210" y="3136553"/>
            <a:ext cx="65856" cy="70322"/>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13" name="Oval 135">
            <a:extLst>
              <a:ext uri="{FF2B5EF4-FFF2-40B4-BE49-F238E27FC236}">
                <a16:creationId xmlns:a16="http://schemas.microsoft.com/office/drawing/2014/main" id="{94184A06-AB90-A94C-9758-F57A1ED8C0CC}"/>
              </a:ext>
            </a:extLst>
          </p:cNvPr>
          <p:cNvSpPr>
            <a:spLocks noChangeArrowheads="1"/>
          </p:cNvSpPr>
          <p:nvPr/>
        </p:nvSpPr>
        <p:spPr bwMode="auto">
          <a:xfrm>
            <a:off x="9110886" y="3067348"/>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14" name="Oval 136">
            <a:extLst>
              <a:ext uri="{FF2B5EF4-FFF2-40B4-BE49-F238E27FC236}">
                <a16:creationId xmlns:a16="http://schemas.microsoft.com/office/drawing/2014/main" id="{9EE564EE-B76E-AC49-B66A-F6B52F8BE16A}"/>
              </a:ext>
            </a:extLst>
          </p:cNvPr>
          <p:cNvSpPr>
            <a:spLocks noChangeArrowheads="1"/>
          </p:cNvSpPr>
          <p:nvPr/>
        </p:nvSpPr>
        <p:spPr bwMode="auto">
          <a:xfrm>
            <a:off x="9133210" y="2997027"/>
            <a:ext cx="65856"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15" name="Oval 137">
            <a:extLst>
              <a:ext uri="{FF2B5EF4-FFF2-40B4-BE49-F238E27FC236}">
                <a16:creationId xmlns:a16="http://schemas.microsoft.com/office/drawing/2014/main" id="{6DF64FD0-D69A-0C47-A3B3-D9E96B2501EE}"/>
              </a:ext>
            </a:extLst>
          </p:cNvPr>
          <p:cNvSpPr>
            <a:spLocks noChangeArrowheads="1"/>
          </p:cNvSpPr>
          <p:nvPr/>
        </p:nvSpPr>
        <p:spPr bwMode="auto">
          <a:xfrm>
            <a:off x="9468073" y="2694534"/>
            <a:ext cx="110505" cy="114970"/>
          </a:xfrm>
          <a:prstGeom prst="ellipse">
            <a:avLst/>
          </a:prstGeom>
          <a:gradFill rotWithShape="0">
            <a:gsLst>
              <a:gs pos="0">
                <a:schemeClr val="bg1"/>
              </a:gs>
              <a:gs pos="100000">
                <a:srgbClr val="1ED31A"/>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9116" name="Oval 138">
            <a:extLst>
              <a:ext uri="{FF2B5EF4-FFF2-40B4-BE49-F238E27FC236}">
                <a16:creationId xmlns:a16="http://schemas.microsoft.com/office/drawing/2014/main" id="{B5502627-46BB-6545-B0AA-CED7DDD27ADC}"/>
              </a:ext>
            </a:extLst>
          </p:cNvPr>
          <p:cNvSpPr>
            <a:spLocks noChangeArrowheads="1"/>
          </p:cNvSpPr>
          <p:nvPr/>
        </p:nvSpPr>
        <p:spPr bwMode="auto">
          <a:xfrm>
            <a:off x="9423425" y="2646537"/>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17" name="Oval 139">
            <a:extLst>
              <a:ext uri="{FF2B5EF4-FFF2-40B4-BE49-F238E27FC236}">
                <a16:creationId xmlns:a16="http://schemas.microsoft.com/office/drawing/2014/main" id="{98465377-BBFF-7A45-9567-7F33FC187B63}"/>
              </a:ext>
            </a:extLst>
          </p:cNvPr>
          <p:cNvSpPr>
            <a:spLocks noChangeArrowheads="1"/>
          </p:cNvSpPr>
          <p:nvPr/>
        </p:nvSpPr>
        <p:spPr bwMode="auto">
          <a:xfrm>
            <a:off x="9401101" y="2715741"/>
            <a:ext cx="66973" cy="71438"/>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18" name="Oval 140">
            <a:extLst>
              <a:ext uri="{FF2B5EF4-FFF2-40B4-BE49-F238E27FC236}">
                <a16:creationId xmlns:a16="http://schemas.microsoft.com/office/drawing/2014/main" id="{EFB6660A-6775-BD44-BA75-9F9DD8BC372E}"/>
              </a:ext>
            </a:extLst>
          </p:cNvPr>
          <p:cNvSpPr>
            <a:spLocks noChangeArrowheads="1"/>
          </p:cNvSpPr>
          <p:nvPr/>
        </p:nvSpPr>
        <p:spPr bwMode="auto">
          <a:xfrm>
            <a:off x="9423425" y="2787179"/>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19" name="Oval 141">
            <a:extLst>
              <a:ext uri="{FF2B5EF4-FFF2-40B4-BE49-F238E27FC236}">
                <a16:creationId xmlns:a16="http://schemas.microsoft.com/office/drawing/2014/main" id="{0EE2E42D-62B5-8243-AAFA-284C10A79D4F}"/>
              </a:ext>
            </a:extLst>
          </p:cNvPr>
          <p:cNvSpPr>
            <a:spLocks noChangeArrowheads="1"/>
          </p:cNvSpPr>
          <p:nvPr/>
        </p:nvSpPr>
        <p:spPr bwMode="auto">
          <a:xfrm>
            <a:off x="9490398" y="2809503"/>
            <a:ext cx="65856"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20" name="Oval 142">
            <a:extLst>
              <a:ext uri="{FF2B5EF4-FFF2-40B4-BE49-F238E27FC236}">
                <a16:creationId xmlns:a16="http://schemas.microsoft.com/office/drawing/2014/main" id="{40341B95-AE98-4F43-897D-DA89EF92FC09}"/>
              </a:ext>
            </a:extLst>
          </p:cNvPr>
          <p:cNvSpPr>
            <a:spLocks noChangeArrowheads="1"/>
          </p:cNvSpPr>
          <p:nvPr/>
        </p:nvSpPr>
        <p:spPr bwMode="auto">
          <a:xfrm>
            <a:off x="9556254" y="2787179"/>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21" name="Oval 143">
            <a:extLst>
              <a:ext uri="{FF2B5EF4-FFF2-40B4-BE49-F238E27FC236}">
                <a16:creationId xmlns:a16="http://schemas.microsoft.com/office/drawing/2014/main" id="{EE22844B-9059-864A-B788-58FB96331735}"/>
              </a:ext>
            </a:extLst>
          </p:cNvPr>
          <p:cNvSpPr>
            <a:spLocks noChangeArrowheads="1"/>
          </p:cNvSpPr>
          <p:nvPr/>
        </p:nvSpPr>
        <p:spPr bwMode="auto">
          <a:xfrm>
            <a:off x="9578578" y="2715741"/>
            <a:ext cx="66973" cy="71438"/>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22" name="Oval 144">
            <a:extLst>
              <a:ext uri="{FF2B5EF4-FFF2-40B4-BE49-F238E27FC236}">
                <a16:creationId xmlns:a16="http://schemas.microsoft.com/office/drawing/2014/main" id="{728A2634-72DA-674F-BA27-0F1D5DB2C986}"/>
              </a:ext>
            </a:extLst>
          </p:cNvPr>
          <p:cNvSpPr>
            <a:spLocks noChangeArrowheads="1"/>
          </p:cNvSpPr>
          <p:nvPr/>
        </p:nvSpPr>
        <p:spPr bwMode="auto">
          <a:xfrm>
            <a:off x="9556254" y="2646537"/>
            <a:ext cx="66973" cy="69205"/>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23" name="Oval 145">
            <a:extLst>
              <a:ext uri="{FF2B5EF4-FFF2-40B4-BE49-F238E27FC236}">
                <a16:creationId xmlns:a16="http://schemas.microsoft.com/office/drawing/2014/main" id="{9F9376C6-CE7A-6048-A9D5-7C5B114BF797}"/>
              </a:ext>
            </a:extLst>
          </p:cNvPr>
          <p:cNvSpPr>
            <a:spLocks noChangeArrowheads="1"/>
          </p:cNvSpPr>
          <p:nvPr/>
        </p:nvSpPr>
        <p:spPr bwMode="auto">
          <a:xfrm>
            <a:off x="9490398" y="2624212"/>
            <a:ext cx="65856" cy="70321"/>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lIns="91439" tIns="45719" rIns="91439" bIns="45719"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nvGrpSpPr>
          <p:cNvPr id="599124" name="Group 146">
            <a:extLst>
              <a:ext uri="{FF2B5EF4-FFF2-40B4-BE49-F238E27FC236}">
                <a16:creationId xmlns:a16="http://schemas.microsoft.com/office/drawing/2014/main" id="{A0EB4ACE-0059-544A-8A06-0008685A15F0}"/>
              </a:ext>
            </a:extLst>
          </p:cNvPr>
          <p:cNvGrpSpPr>
            <a:grpSpLocks/>
          </p:cNvGrpSpPr>
          <p:nvPr/>
        </p:nvGrpSpPr>
        <p:grpSpPr bwMode="auto">
          <a:xfrm>
            <a:off x="8999265" y="2460129"/>
            <a:ext cx="289098" cy="303609"/>
            <a:chOff x="3504" y="1728"/>
            <a:chExt cx="624" cy="624"/>
          </a:xfrm>
        </p:grpSpPr>
        <p:sp>
          <p:nvSpPr>
            <p:cNvPr id="599161" name="Oval 147">
              <a:extLst>
                <a:ext uri="{FF2B5EF4-FFF2-40B4-BE49-F238E27FC236}">
                  <a16:creationId xmlns:a16="http://schemas.microsoft.com/office/drawing/2014/main" id="{CEF40D8B-0FC3-4D49-B345-201D63F63660}"/>
                </a:ext>
              </a:extLst>
            </p:cNvPr>
            <p:cNvSpPr>
              <a:spLocks noChangeArrowheads="1"/>
            </p:cNvSpPr>
            <p:nvPr/>
          </p:nvSpPr>
          <p:spPr bwMode="auto">
            <a:xfrm>
              <a:off x="3648" y="1872"/>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9162" name="Oval 148">
              <a:extLst>
                <a:ext uri="{FF2B5EF4-FFF2-40B4-BE49-F238E27FC236}">
                  <a16:creationId xmlns:a16="http://schemas.microsoft.com/office/drawing/2014/main" id="{8795FB0F-13ED-1F43-AD69-4FB36F9E285F}"/>
                </a:ext>
              </a:extLst>
            </p:cNvPr>
            <p:cNvSpPr>
              <a:spLocks noChangeArrowheads="1"/>
            </p:cNvSpPr>
            <p:nvPr/>
          </p:nvSpPr>
          <p:spPr bwMode="auto">
            <a:xfrm>
              <a:off x="3648" y="220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63" name="Oval 149">
              <a:extLst>
                <a:ext uri="{FF2B5EF4-FFF2-40B4-BE49-F238E27FC236}">
                  <a16:creationId xmlns:a16="http://schemas.microsoft.com/office/drawing/2014/main" id="{AAD28CD5-6BA0-B645-897D-37488203EE2B}"/>
                </a:ext>
              </a:extLst>
            </p:cNvPr>
            <p:cNvSpPr>
              <a:spLocks noChangeArrowheads="1"/>
            </p:cNvSpPr>
            <p:nvPr/>
          </p:nvSpPr>
          <p:spPr bwMode="auto">
            <a:xfrm>
              <a:off x="3792" y="220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64" name="Oval 150">
              <a:extLst>
                <a:ext uri="{FF2B5EF4-FFF2-40B4-BE49-F238E27FC236}">
                  <a16:creationId xmlns:a16="http://schemas.microsoft.com/office/drawing/2014/main" id="{B81CDA73-878A-5546-BECA-6CBCBC2E7459}"/>
                </a:ext>
              </a:extLst>
            </p:cNvPr>
            <p:cNvSpPr>
              <a:spLocks noChangeArrowheads="1"/>
            </p:cNvSpPr>
            <p:nvPr/>
          </p:nvSpPr>
          <p:spPr bwMode="auto">
            <a:xfrm>
              <a:off x="3936" y="211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65" name="Oval 151">
              <a:extLst>
                <a:ext uri="{FF2B5EF4-FFF2-40B4-BE49-F238E27FC236}">
                  <a16:creationId xmlns:a16="http://schemas.microsoft.com/office/drawing/2014/main" id="{674C8DED-8D13-4749-BABC-4AA3D7F2A1B1}"/>
                </a:ext>
              </a:extLst>
            </p:cNvPr>
            <p:cNvSpPr>
              <a:spLocks noChangeArrowheads="1"/>
            </p:cNvSpPr>
            <p:nvPr/>
          </p:nvSpPr>
          <p:spPr bwMode="auto">
            <a:xfrm>
              <a:off x="3984" y="19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66" name="Oval 152">
              <a:extLst>
                <a:ext uri="{FF2B5EF4-FFF2-40B4-BE49-F238E27FC236}">
                  <a16:creationId xmlns:a16="http://schemas.microsoft.com/office/drawing/2014/main" id="{3E77F283-7313-8742-9F79-DD5EAEBA08AA}"/>
                </a:ext>
              </a:extLst>
            </p:cNvPr>
            <p:cNvSpPr>
              <a:spLocks noChangeArrowheads="1"/>
            </p:cNvSpPr>
            <p:nvPr/>
          </p:nvSpPr>
          <p:spPr bwMode="auto">
            <a:xfrm>
              <a:off x="3936" y="182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67" name="Oval 153">
              <a:extLst>
                <a:ext uri="{FF2B5EF4-FFF2-40B4-BE49-F238E27FC236}">
                  <a16:creationId xmlns:a16="http://schemas.microsoft.com/office/drawing/2014/main" id="{737AA622-3523-B445-A5E3-F989B191490C}"/>
                </a:ext>
              </a:extLst>
            </p:cNvPr>
            <p:cNvSpPr>
              <a:spLocks noChangeArrowheads="1"/>
            </p:cNvSpPr>
            <p:nvPr/>
          </p:nvSpPr>
          <p:spPr bwMode="auto">
            <a:xfrm>
              <a:off x="3792"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68" name="Oval 154">
              <a:extLst>
                <a:ext uri="{FF2B5EF4-FFF2-40B4-BE49-F238E27FC236}">
                  <a16:creationId xmlns:a16="http://schemas.microsoft.com/office/drawing/2014/main" id="{F179E1C5-6AC1-1249-8C41-43153781BE7A}"/>
                </a:ext>
              </a:extLst>
            </p:cNvPr>
            <p:cNvSpPr>
              <a:spLocks noChangeArrowheads="1"/>
            </p:cNvSpPr>
            <p:nvPr/>
          </p:nvSpPr>
          <p:spPr bwMode="auto">
            <a:xfrm>
              <a:off x="3648" y="172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69" name="Oval 155">
              <a:extLst>
                <a:ext uri="{FF2B5EF4-FFF2-40B4-BE49-F238E27FC236}">
                  <a16:creationId xmlns:a16="http://schemas.microsoft.com/office/drawing/2014/main" id="{2936F694-A070-5B42-81C1-D80019F5B292}"/>
                </a:ext>
              </a:extLst>
            </p:cNvPr>
            <p:cNvSpPr>
              <a:spLocks noChangeArrowheads="1"/>
            </p:cNvSpPr>
            <p:nvPr/>
          </p:nvSpPr>
          <p:spPr bwMode="auto">
            <a:xfrm>
              <a:off x="3552" y="2112"/>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70" name="Oval 156">
              <a:extLst>
                <a:ext uri="{FF2B5EF4-FFF2-40B4-BE49-F238E27FC236}">
                  <a16:creationId xmlns:a16="http://schemas.microsoft.com/office/drawing/2014/main" id="{2014EC4D-E076-E845-8279-5D1A836C515B}"/>
                </a:ext>
              </a:extLst>
            </p:cNvPr>
            <p:cNvSpPr>
              <a:spLocks noChangeArrowheads="1"/>
            </p:cNvSpPr>
            <p:nvPr/>
          </p:nvSpPr>
          <p:spPr bwMode="auto">
            <a:xfrm>
              <a:off x="3504" y="1968"/>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71" name="Oval 157">
              <a:extLst>
                <a:ext uri="{FF2B5EF4-FFF2-40B4-BE49-F238E27FC236}">
                  <a16:creationId xmlns:a16="http://schemas.microsoft.com/office/drawing/2014/main" id="{8718F622-02B8-B34C-B3DD-FEA983299AE2}"/>
                </a:ext>
              </a:extLst>
            </p:cNvPr>
            <p:cNvSpPr>
              <a:spLocks noChangeArrowheads="1"/>
            </p:cNvSpPr>
            <p:nvPr/>
          </p:nvSpPr>
          <p:spPr bwMode="auto">
            <a:xfrm>
              <a:off x="3552" y="1824"/>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nvGrpSpPr>
          <p:cNvPr id="599125" name="Group 159">
            <a:extLst>
              <a:ext uri="{FF2B5EF4-FFF2-40B4-BE49-F238E27FC236}">
                <a16:creationId xmlns:a16="http://schemas.microsoft.com/office/drawing/2014/main" id="{89AB9781-15B6-4E4B-979F-B009C42466AA}"/>
              </a:ext>
            </a:extLst>
          </p:cNvPr>
          <p:cNvGrpSpPr>
            <a:grpSpLocks/>
          </p:cNvGrpSpPr>
          <p:nvPr/>
        </p:nvGrpSpPr>
        <p:grpSpPr bwMode="auto">
          <a:xfrm>
            <a:off x="7735714" y="1962299"/>
            <a:ext cx="513457" cy="1876283"/>
            <a:chOff x="623" y="528"/>
            <a:chExt cx="1104" cy="3859"/>
          </a:xfrm>
        </p:grpSpPr>
        <p:sp>
          <p:nvSpPr>
            <p:cNvPr id="599159" name="Line 160">
              <a:extLst>
                <a:ext uri="{FF2B5EF4-FFF2-40B4-BE49-F238E27FC236}">
                  <a16:creationId xmlns:a16="http://schemas.microsoft.com/office/drawing/2014/main" id="{54ED82C5-91D3-6847-B5EA-8B9F4BCB4D5A}"/>
                </a:ext>
              </a:extLst>
            </p:cNvPr>
            <p:cNvSpPr>
              <a:spLocks noChangeShapeType="1"/>
            </p:cNvSpPr>
            <p:nvPr/>
          </p:nvSpPr>
          <p:spPr bwMode="auto">
            <a:xfrm>
              <a:off x="1104" y="528"/>
              <a:ext cx="0" cy="3264"/>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sz="1266"/>
            </a:p>
          </p:txBody>
        </p:sp>
        <p:sp>
          <p:nvSpPr>
            <p:cNvPr id="599160" name="Text Box 161">
              <a:extLst>
                <a:ext uri="{FF2B5EF4-FFF2-40B4-BE49-F238E27FC236}">
                  <a16:creationId xmlns:a16="http://schemas.microsoft.com/office/drawing/2014/main" id="{4C03EFF6-97BC-E746-AA30-4F468EC03DC5}"/>
                </a:ext>
              </a:extLst>
            </p:cNvPr>
            <p:cNvSpPr txBox="1">
              <a:spLocks noChangeArrowheads="1"/>
            </p:cNvSpPr>
            <p:nvPr/>
          </p:nvSpPr>
          <p:spPr bwMode="auto">
            <a:xfrm>
              <a:off x="623" y="3542"/>
              <a:ext cx="1104" cy="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lnSpc>
                  <a:spcPct val="30000"/>
                </a:lnSpc>
                <a:spcBef>
                  <a:spcPct val="50000"/>
                </a:spcBef>
                <a:buSzTx/>
                <a:buFontTx/>
                <a:buNone/>
              </a:pPr>
              <a:endParaRPr lang="en-US" altLang="en-US" sz="1687">
                <a:solidFill>
                  <a:schemeClr val="accent2"/>
                </a:solidFill>
              </a:endParaRPr>
            </a:p>
            <a:p>
              <a:pPr algn="ctr" eaLnBrk="1" hangingPunct="1">
                <a:lnSpc>
                  <a:spcPct val="30000"/>
                </a:lnSpc>
                <a:spcBef>
                  <a:spcPct val="50000"/>
                </a:spcBef>
                <a:buSzTx/>
                <a:buFontTx/>
                <a:buNone/>
              </a:pPr>
              <a:endParaRPr lang="en-US" altLang="en-US" sz="1687">
                <a:solidFill>
                  <a:schemeClr val="accent2"/>
                </a:solidFill>
              </a:endParaRPr>
            </a:p>
          </p:txBody>
        </p:sp>
      </p:grpSp>
      <p:sp>
        <p:nvSpPr>
          <p:cNvPr id="599126" name="Freeform 162">
            <a:extLst>
              <a:ext uri="{FF2B5EF4-FFF2-40B4-BE49-F238E27FC236}">
                <a16:creationId xmlns:a16="http://schemas.microsoft.com/office/drawing/2014/main" id="{2600A447-B5D9-6E49-A45E-BD3E6FA81945}"/>
              </a:ext>
            </a:extLst>
          </p:cNvPr>
          <p:cNvSpPr>
            <a:spLocks/>
          </p:cNvSpPr>
          <p:nvPr/>
        </p:nvSpPr>
        <p:spPr bwMode="auto">
          <a:xfrm>
            <a:off x="7963421" y="1883049"/>
            <a:ext cx="1923231" cy="1207740"/>
          </a:xfrm>
          <a:custGeom>
            <a:avLst/>
            <a:gdLst>
              <a:gd name="T0" fmla="*/ 0 w 3546"/>
              <a:gd name="T1" fmla="*/ 2147483646 h 1920"/>
              <a:gd name="T2" fmla="*/ 2147483646 w 3546"/>
              <a:gd name="T3" fmla="*/ 2147483646 h 1920"/>
              <a:gd name="T4" fmla="*/ 2147483646 w 3546"/>
              <a:gd name="T5" fmla="*/ 2147483646 h 1920"/>
              <a:gd name="T6" fmla="*/ 2147483646 w 3546"/>
              <a:gd name="T7" fmla="*/ 2147483646 h 1920"/>
              <a:gd name="T8" fmla="*/ 2147483646 w 3546"/>
              <a:gd name="T9" fmla="*/ 0 h 1920"/>
              <a:gd name="T10" fmla="*/ 0 60000 65536"/>
              <a:gd name="T11" fmla="*/ 0 60000 65536"/>
              <a:gd name="T12" fmla="*/ 0 60000 65536"/>
              <a:gd name="T13" fmla="*/ 0 60000 65536"/>
              <a:gd name="T14" fmla="*/ 0 60000 65536"/>
              <a:gd name="T15" fmla="*/ 0 w 3546"/>
              <a:gd name="T16" fmla="*/ 0 h 1920"/>
              <a:gd name="T17" fmla="*/ 3546 w 3546"/>
              <a:gd name="T18" fmla="*/ 1920 h 1920"/>
            </a:gdLst>
            <a:ahLst/>
            <a:cxnLst>
              <a:cxn ang="T10">
                <a:pos x="T0" y="T1"/>
              </a:cxn>
              <a:cxn ang="T11">
                <a:pos x="T2" y="T3"/>
              </a:cxn>
              <a:cxn ang="T12">
                <a:pos x="T4" y="T5"/>
              </a:cxn>
              <a:cxn ang="T13">
                <a:pos x="T6" y="T7"/>
              </a:cxn>
              <a:cxn ang="T14">
                <a:pos x="T8" y="T9"/>
              </a:cxn>
            </a:cxnLst>
            <a:rect l="T15" t="T16" r="T17" b="T18"/>
            <a:pathLst>
              <a:path w="3546" h="1920">
                <a:moveTo>
                  <a:pt x="0" y="1920"/>
                </a:moveTo>
                <a:cubicBezTo>
                  <a:pt x="184" y="1494"/>
                  <a:pt x="369" y="1069"/>
                  <a:pt x="614" y="793"/>
                </a:cubicBezTo>
                <a:cubicBezTo>
                  <a:pt x="859" y="517"/>
                  <a:pt x="1154" y="387"/>
                  <a:pt x="1472" y="262"/>
                </a:cubicBezTo>
                <a:cubicBezTo>
                  <a:pt x="1790" y="137"/>
                  <a:pt x="2176" y="88"/>
                  <a:pt x="2522" y="44"/>
                </a:cubicBezTo>
                <a:cubicBezTo>
                  <a:pt x="2868" y="0"/>
                  <a:pt x="3207" y="0"/>
                  <a:pt x="3546" y="0"/>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lIns="91439" tIns="45719" rIns="91439" bIns="45719" anchor="ctr"/>
          <a:lstStyle/>
          <a:p>
            <a:endParaRPr lang="en-US" sz="1266"/>
          </a:p>
        </p:txBody>
      </p:sp>
      <p:sp>
        <p:nvSpPr>
          <p:cNvPr id="599127" name="Line 163">
            <a:extLst>
              <a:ext uri="{FF2B5EF4-FFF2-40B4-BE49-F238E27FC236}">
                <a16:creationId xmlns:a16="http://schemas.microsoft.com/office/drawing/2014/main" id="{A37F1F6B-DCF5-314D-B3F0-6C4D119B96F6}"/>
              </a:ext>
            </a:extLst>
          </p:cNvPr>
          <p:cNvSpPr>
            <a:spLocks noChangeShapeType="1"/>
          </p:cNvSpPr>
          <p:nvPr/>
        </p:nvSpPr>
        <p:spPr bwMode="auto">
          <a:xfrm>
            <a:off x="7734598" y="1845097"/>
            <a:ext cx="2253630" cy="0"/>
          </a:xfrm>
          <a:prstGeom prst="line">
            <a:avLst/>
          </a:prstGeom>
          <a:noFill/>
          <a:ln w="28575">
            <a:solidFill>
              <a:schemeClr val="tx1"/>
            </a:solidFill>
            <a:round/>
            <a:headEnd/>
            <a:tailEnd type="stealth" w="med" len="med"/>
          </a:ln>
          <a:extLst>
            <a:ext uri="{909E8E84-426E-40DD-AFC4-6F175D3DCCD1}">
              <a14:hiddenFill xmlns:a14="http://schemas.microsoft.com/office/drawing/2010/main">
                <a:noFill/>
              </a14:hiddenFill>
            </a:ext>
          </a:extLst>
        </p:spPr>
        <p:txBody>
          <a:bodyPr wrap="none" lIns="91439" tIns="45719" rIns="91439" bIns="45719" anchor="ctr"/>
          <a:lstStyle/>
          <a:p>
            <a:endParaRPr lang="en-US" sz="1266"/>
          </a:p>
        </p:txBody>
      </p:sp>
      <p:sp>
        <p:nvSpPr>
          <p:cNvPr id="599128" name="Line 164">
            <a:extLst>
              <a:ext uri="{FF2B5EF4-FFF2-40B4-BE49-F238E27FC236}">
                <a16:creationId xmlns:a16="http://schemas.microsoft.com/office/drawing/2014/main" id="{17DF75D4-F23A-244A-9DEE-1900C6D833B0}"/>
              </a:ext>
            </a:extLst>
          </p:cNvPr>
          <p:cNvSpPr>
            <a:spLocks noChangeShapeType="1"/>
          </p:cNvSpPr>
          <p:nvPr/>
        </p:nvSpPr>
        <p:spPr bwMode="auto">
          <a:xfrm flipH="1">
            <a:off x="7787060" y="3095254"/>
            <a:ext cx="169664" cy="233288"/>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lIns="91439" tIns="45719" rIns="91439" bIns="45719" anchor="ctr"/>
          <a:lstStyle/>
          <a:p>
            <a:endParaRPr lang="en-US" sz="1266"/>
          </a:p>
        </p:txBody>
      </p:sp>
      <p:grpSp>
        <p:nvGrpSpPr>
          <p:cNvPr id="599129" name="Group 165">
            <a:extLst>
              <a:ext uri="{FF2B5EF4-FFF2-40B4-BE49-F238E27FC236}">
                <a16:creationId xmlns:a16="http://schemas.microsoft.com/office/drawing/2014/main" id="{69F726F7-9712-3C40-BA2E-9866BED03E1C}"/>
              </a:ext>
            </a:extLst>
          </p:cNvPr>
          <p:cNvGrpSpPr>
            <a:grpSpLocks/>
          </p:cNvGrpSpPr>
          <p:nvPr/>
        </p:nvGrpSpPr>
        <p:grpSpPr bwMode="auto">
          <a:xfrm>
            <a:off x="9897814" y="1985740"/>
            <a:ext cx="290215" cy="303609"/>
            <a:chOff x="4736" y="2707"/>
            <a:chExt cx="624" cy="624"/>
          </a:xfrm>
        </p:grpSpPr>
        <p:sp>
          <p:nvSpPr>
            <p:cNvPr id="599148" name="Oval 166">
              <a:extLst>
                <a:ext uri="{FF2B5EF4-FFF2-40B4-BE49-F238E27FC236}">
                  <a16:creationId xmlns:a16="http://schemas.microsoft.com/office/drawing/2014/main" id="{56668756-A38E-E146-AFAC-D09F5375C8F1}"/>
                </a:ext>
              </a:extLst>
            </p:cNvPr>
            <p:cNvSpPr>
              <a:spLocks noChangeArrowheads="1"/>
            </p:cNvSpPr>
            <p:nvPr/>
          </p:nvSpPr>
          <p:spPr bwMode="auto">
            <a:xfrm>
              <a:off x="4880" y="2851"/>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9149" name="Oval 167">
              <a:extLst>
                <a:ext uri="{FF2B5EF4-FFF2-40B4-BE49-F238E27FC236}">
                  <a16:creationId xmlns:a16="http://schemas.microsoft.com/office/drawing/2014/main" id="{5337A7EE-622F-754D-B24C-376964B5774F}"/>
                </a:ext>
              </a:extLst>
            </p:cNvPr>
            <p:cNvSpPr>
              <a:spLocks noChangeArrowheads="1"/>
            </p:cNvSpPr>
            <p:nvPr/>
          </p:nvSpPr>
          <p:spPr bwMode="auto">
            <a:xfrm>
              <a:off x="4880" y="318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50" name="Oval 168">
              <a:extLst>
                <a:ext uri="{FF2B5EF4-FFF2-40B4-BE49-F238E27FC236}">
                  <a16:creationId xmlns:a16="http://schemas.microsoft.com/office/drawing/2014/main" id="{408DD8D0-493F-0B44-8A20-6354593C5FFE}"/>
                </a:ext>
              </a:extLst>
            </p:cNvPr>
            <p:cNvSpPr>
              <a:spLocks noChangeArrowheads="1"/>
            </p:cNvSpPr>
            <p:nvPr/>
          </p:nvSpPr>
          <p:spPr bwMode="auto">
            <a:xfrm>
              <a:off x="5024" y="318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51" name="Oval 169">
              <a:extLst>
                <a:ext uri="{FF2B5EF4-FFF2-40B4-BE49-F238E27FC236}">
                  <a16:creationId xmlns:a16="http://schemas.microsoft.com/office/drawing/2014/main" id="{BFA85F16-9535-B94A-BC3C-28E56A149403}"/>
                </a:ext>
              </a:extLst>
            </p:cNvPr>
            <p:cNvSpPr>
              <a:spLocks noChangeArrowheads="1"/>
            </p:cNvSpPr>
            <p:nvPr/>
          </p:nvSpPr>
          <p:spPr bwMode="auto">
            <a:xfrm>
              <a:off x="5168" y="3091"/>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52" name="Oval 170">
              <a:extLst>
                <a:ext uri="{FF2B5EF4-FFF2-40B4-BE49-F238E27FC236}">
                  <a16:creationId xmlns:a16="http://schemas.microsoft.com/office/drawing/2014/main" id="{2EC54C4F-FC84-854A-9F26-6B8A204E5284}"/>
                </a:ext>
              </a:extLst>
            </p:cNvPr>
            <p:cNvSpPr>
              <a:spLocks noChangeArrowheads="1"/>
            </p:cNvSpPr>
            <p:nvPr/>
          </p:nvSpPr>
          <p:spPr bwMode="auto">
            <a:xfrm>
              <a:off x="5216" y="294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53" name="Oval 171">
              <a:extLst>
                <a:ext uri="{FF2B5EF4-FFF2-40B4-BE49-F238E27FC236}">
                  <a16:creationId xmlns:a16="http://schemas.microsoft.com/office/drawing/2014/main" id="{F42997A7-5910-5645-873A-638BFAA92560}"/>
                </a:ext>
              </a:extLst>
            </p:cNvPr>
            <p:cNvSpPr>
              <a:spLocks noChangeArrowheads="1"/>
            </p:cNvSpPr>
            <p:nvPr/>
          </p:nvSpPr>
          <p:spPr bwMode="auto">
            <a:xfrm>
              <a:off x="5168" y="2803"/>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54" name="Oval 172">
              <a:extLst>
                <a:ext uri="{FF2B5EF4-FFF2-40B4-BE49-F238E27FC236}">
                  <a16:creationId xmlns:a16="http://schemas.microsoft.com/office/drawing/2014/main" id="{E5FD2422-51D6-F343-97F3-657E81AB7CA3}"/>
                </a:ext>
              </a:extLst>
            </p:cNvPr>
            <p:cNvSpPr>
              <a:spLocks noChangeArrowheads="1"/>
            </p:cNvSpPr>
            <p:nvPr/>
          </p:nvSpPr>
          <p:spPr bwMode="auto">
            <a:xfrm>
              <a:off x="5024" y="270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55" name="Oval 173">
              <a:extLst>
                <a:ext uri="{FF2B5EF4-FFF2-40B4-BE49-F238E27FC236}">
                  <a16:creationId xmlns:a16="http://schemas.microsoft.com/office/drawing/2014/main" id="{1C8C95AC-75F1-B742-AED1-D6178BA68D40}"/>
                </a:ext>
              </a:extLst>
            </p:cNvPr>
            <p:cNvSpPr>
              <a:spLocks noChangeArrowheads="1"/>
            </p:cNvSpPr>
            <p:nvPr/>
          </p:nvSpPr>
          <p:spPr bwMode="auto">
            <a:xfrm>
              <a:off x="4880" y="270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56" name="Oval 174">
              <a:extLst>
                <a:ext uri="{FF2B5EF4-FFF2-40B4-BE49-F238E27FC236}">
                  <a16:creationId xmlns:a16="http://schemas.microsoft.com/office/drawing/2014/main" id="{A4B652E0-E243-AE48-A794-7B50EF0B36E7}"/>
                </a:ext>
              </a:extLst>
            </p:cNvPr>
            <p:cNvSpPr>
              <a:spLocks noChangeArrowheads="1"/>
            </p:cNvSpPr>
            <p:nvPr/>
          </p:nvSpPr>
          <p:spPr bwMode="auto">
            <a:xfrm>
              <a:off x="4784" y="3091"/>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57" name="Oval 175">
              <a:extLst>
                <a:ext uri="{FF2B5EF4-FFF2-40B4-BE49-F238E27FC236}">
                  <a16:creationId xmlns:a16="http://schemas.microsoft.com/office/drawing/2014/main" id="{AC9478AC-1023-8C48-AA52-22211BB8FD50}"/>
                </a:ext>
              </a:extLst>
            </p:cNvPr>
            <p:cNvSpPr>
              <a:spLocks noChangeArrowheads="1"/>
            </p:cNvSpPr>
            <p:nvPr/>
          </p:nvSpPr>
          <p:spPr bwMode="auto">
            <a:xfrm>
              <a:off x="4736" y="294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58" name="Oval 176">
              <a:extLst>
                <a:ext uri="{FF2B5EF4-FFF2-40B4-BE49-F238E27FC236}">
                  <a16:creationId xmlns:a16="http://schemas.microsoft.com/office/drawing/2014/main" id="{D587F77D-35AD-AC4D-8A65-519169095E01}"/>
                </a:ext>
              </a:extLst>
            </p:cNvPr>
            <p:cNvSpPr>
              <a:spLocks noChangeArrowheads="1"/>
            </p:cNvSpPr>
            <p:nvPr/>
          </p:nvSpPr>
          <p:spPr bwMode="auto">
            <a:xfrm>
              <a:off x="4784" y="2803"/>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grpSp>
        <p:nvGrpSpPr>
          <p:cNvPr id="599130" name="Group 177">
            <a:extLst>
              <a:ext uri="{FF2B5EF4-FFF2-40B4-BE49-F238E27FC236}">
                <a16:creationId xmlns:a16="http://schemas.microsoft.com/office/drawing/2014/main" id="{476BDB91-04FE-964B-A7D0-16E5515A452D}"/>
              </a:ext>
            </a:extLst>
          </p:cNvPr>
          <p:cNvGrpSpPr>
            <a:grpSpLocks/>
          </p:cNvGrpSpPr>
          <p:nvPr/>
        </p:nvGrpSpPr>
        <p:grpSpPr bwMode="auto">
          <a:xfrm>
            <a:off x="9458028" y="3125391"/>
            <a:ext cx="291331" cy="303609"/>
            <a:chOff x="4736" y="2707"/>
            <a:chExt cx="624" cy="624"/>
          </a:xfrm>
        </p:grpSpPr>
        <p:sp>
          <p:nvSpPr>
            <p:cNvPr id="599137" name="Oval 178">
              <a:extLst>
                <a:ext uri="{FF2B5EF4-FFF2-40B4-BE49-F238E27FC236}">
                  <a16:creationId xmlns:a16="http://schemas.microsoft.com/office/drawing/2014/main" id="{729FD498-35DF-7D41-BAB9-8C1DC4D99EF1}"/>
                </a:ext>
              </a:extLst>
            </p:cNvPr>
            <p:cNvSpPr>
              <a:spLocks noChangeArrowheads="1"/>
            </p:cNvSpPr>
            <p:nvPr/>
          </p:nvSpPr>
          <p:spPr bwMode="auto">
            <a:xfrm>
              <a:off x="4880" y="2851"/>
              <a:ext cx="336" cy="336"/>
            </a:xfrm>
            <a:prstGeom prst="ellipse">
              <a:avLst/>
            </a:prstGeom>
            <a:gradFill rotWithShape="0">
              <a:gsLst>
                <a:gs pos="0">
                  <a:schemeClr val="bg1"/>
                </a:gs>
                <a:gs pos="100000">
                  <a:srgbClr val="FF0000"/>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2391">
                  <a:solidFill>
                    <a:srgbClr val="000000"/>
                  </a:solidFill>
                  <a:latin typeface="Times" pitchFamily="2" charset="0"/>
                </a:rPr>
                <a:t>-</a:t>
              </a:r>
            </a:p>
          </p:txBody>
        </p:sp>
        <p:sp>
          <p:nvSpPr>
            <p:cNvPr id="599138" name="Oval 179">
              <a:extLst>
                <a:ext uri="{FF2B5EF4-FFF2-40B4-BE49-F238E27FC236}">
                  <a16:creationId xmlns:a16="http://schemas.microsoft.com/office/drawing/2014/main" id="{4117FA70-DBC7-A248-9533-4BFADD8CEE76}"/>
                </a:ext>
              </a:extLst>
            </p:cNvPr>
            <p:cNvSpPr>
              <a:spLocks noChangeArrowheads="1"/>
            </p:cNvSpPr>
            <p:nvPr/>
          </p:nvSpPr>
          <p:spPr bwMode="auto">
            <a:xfrm>
              <a:off x="4880" y="318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39" name="Oval 180">
              <a:extLst>
                <a:ext uri="{FF2B5EF4-FFF2-40B4-BE49-F238E27FC236}">
                  <a16:creationId xmlns:a16="http://schemas.microsoft.com/office/drawing/2014/main" id="{FAAE5FD7-5225-9E47-8DC2-082B2852CA48}"/>
                </a:ext>
              </a:extLst>
            </p:cNvPr>
            <p:cNvSpPr>
              <a:spLocks noChangeArrowheads="1"/>
            </p:cNvSpPr>
            <p:nvPr/>
          </p:nvSpPr>
          <p:spPr bwMode="auto">
            <a:xfrm>
              <a:off x="5024" y="318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40" name="Oval 181">
              <a:extLst>
                <a:ext uri="{FF2B5EF4-FFF2-40B4-BE49-F238E27FC236}">
                  <a16:creationId xmlns:a16="http://schemas.microsoft.com/office/drawing/2014/main" id="{E1A5CF24-2517-9041-9D69-F675EE904852}"/>
                </a:ext>
              </a:extLst>
            </p:cNvPr>
            <p:cNvSpPr>
              <a:spLocks noChangeArrowheads="1"/>
            </p:cNvSpPr>
            <p:nvPr/>
          </p:nvSpPr>
          <p:spPr bwMode="auto">
            <a:xfrm>
              <a:off x="5168" y="3091"/>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41" name="Oval 182">
              <a:extLst>
                <a:ext uri="{FF2B5EF4-FFF2-40B4-BE49-F238E27FC236}">
                  <a16:creationId xmlns:a16="http://schemas.microsoft.com/office/drawing/2014/main" id="{E927CAB7-6B29-1244-881F-414525D1522A}"/>
                </a:ext>
              </a:extLst>
            </p:cNvPr>
            <p:cNvSpPr>
              <a:spLocks noChangeArrowheads="1"/>
            </p:cNvSpPr>
            <p:nvPr/>
          </p:nvSpPr>
          <p:spPr bwMode="auto">
            <a:xfrm>
              <a:off x="5216" y="294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42" name="Oval 183">
              <a:extLst>
                <a:ext uri="{FF2B5EF4-FFF2-40B4-BE49-F238E27FC236}">
                  <a16:creationId xmlns:a16="http://schemas.microsoft.com/office/drawing/2014/main" id="{2311186E-26F9-CC48-99A4-50287E14E780}"/>
                </a:ext>
              </a:extLst>
            </p:cNvPr>
            <p:cNvSpPr>
              <a:spLocks noChangeArrowheads="1"/>
            </p:cNvSpPr>
            <p:nvPr/>
          </p:nvSpPr>
          <p:spPr bwMode="auto">
            <a:xfrm>
              <a:off x="5168" y="2803"/>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43" name="Oval 184">
              <a:extLst>
                <a:ext uri="{FF2B5EF4-FFF2-40B4-BE49-F238E27FC236}">
                  <a16:creationId xmlns:a16="http://schemas.microsoft.com/office/drawing/2014/main" id="{00A0194D-B19B-D644-9ED2-A07770758DBA}"/>
                </a:ext>
              </a:extLst>
            </p:cNvPr>
            <p:cNvSpPr>
              <a:spLocks noChangeArrowheads="1"/>
            </p:cNvSpPr>
            <p:nvPr/>
          </p:nvSpPr>
          <p:spPr bwMode="auto">
            <a:xfrm>
              <a:off x="5024" y="270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44" name="Oval 185">
              <a:extLst>
                <a:ext uri="{FF2B5EF4-FFF2-40B4-BE49-F238E27FC236}">
                  <a16:creationId xmlns:a16="http://schemas.microsoft.com/office/drawing/2014/main" id="{1B9F99F4-85F0-D746-AF89-41CFEDAC51BA}"/>
                </a:ext>
              </a:extLst>
            </p:cNvPr>
            <p:cNvSpPr>
              <a:spLocks noChangeArrowheads="1"/>
            </p:cNvSpPr>
            <p:nvPr/>
          </p:nvSpPr>
          <p:spPr bwMode="auto">
            <a:xfrm>
              <a:off x="4880" y="270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45" name="Oval 186">
              <a:extLst>
                <a:ext uri="{FF2B5EF4-FFF2-40B4-BE49-F238E27FC236}">
                  <a16:creationId xmlns:a16="http://schemas.microsoft.com/office/drawing/2014/main" id="{D63543A3-6F10-2340-A2AD-DB04B28E4C7A}"/>
                </a:ext>
              </a:extLst>
            </p:cNvPr>
            <p:cNvSpPr>
              <a:spLocks noChangeArrowheads="1"/>
            </p:cNvSpPr>
            <p:nvPr/>
          </p:nvSpPr>
          <p:spPr bwMode="auto">
            <a:xfrm>
              <a:off x="4784" y="3091"/>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46" name="Oval 187">
              <a:extLst>
                <a:ext uri="{FF2B5EF4-FFF2-40B4-BE49-F238E27FC236}">
                  <a16:creationId xmlns:a16="http://schemas.microsoft.com/office/drawing/2014/main" id="{B74F1808-1F1F-6B46-A5B9-5C7E979A31DF}"/>
                </a:ext>
              </a:extLst>
            </p:cNvPr>
            <p:cNvSpPr>
              <a:spLocks noChangeArrowheads="1"/>
            </p:cNvSpPr>
            <p:nvPr/>
          </p:nvSpPr>
          <p:spPr bwMode="auto">
            <a:xfrm>
              <a:off x="4736" y="2947"/>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sp>
          <p:nvSpPr>
            <p:cNvPr id="599147" name="Oval 188">
              <a:extLst>
                <a:ext uri="{FF2B5EF4-FFF2-40B4-BE49-F238E27FC236}">
                  <a16:creationId xmlns:a16="http://schemas.microsoft.com/office/drawing/2014/main" id="{04FE918D-7650-7D42-B826-817D1825BEC8}"/>
                </a:ext>
              </a:extLst>
            </p:cNvPr>
            <p:cNvSpPr>
              <a:spLocks noChangeArrowheads="1"/>
            </p:cNvSpPr>
            <p:nvPr/>
          </p:nvSpPr>
          <p:spPr bwMode="auto">
            <a:xfrm>
              <a:off x="4784" y="2803"/>
              <a:ext cx="144" cy="144"/>
            </a:xfrm>
            <a:prstGeom prst="ellipse">
              <a:avLst/>
            </a:prstGeom>
            <a:gradFill rotWithShape="0">
              <a:gsLst>
                <a:gs pos="0">
                  <a:schemeClr val="bg1"/>
                </a:gs>
                <a:gs pos="100000">
                  <a:schemeClr val="accent1"/>
                </a:gs>
              </a:gsLst>
              <a:path path="shape">
                <a:fillToRect l="50000" t="50000" r="50000" b="50000"/>
              </a:path>
            </a:gradFill>
            <a:ln w="9525">
              <a:solidFill>
                <a:schemeClr val="tx1"/>
              </a:solidFill>
              <a:round/>
              <a:headEnd/>
              <a:tailEnd/>
            </a:ln>
          </p:spPr>
          <p:txBody>
            <a:bodyPr wrap="none" anchor="ct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endParaRPr lang="en-US" altLang="en-US" sz="1687">
                <a:solidFill>
                  <a:srgbClr val="000000"/>
                </a:solidFill>
              </a:endParaRPr>
            </a:p>
          </p:txBody>
        </p:sp>
      </p:grpSp>
      <p:sp>
        <p:nvSpPr>
          <p:cNvPr id="599131" name="Text Box 189">
            <a:extLst>
              <a:ext uri="{FF2B5EF4-FFF2-40B4-BE49-F238E27FC236}">
                <a16:creationId xmlns:a16="http://schemas.microsoft.com/office/drawing/2014/main" id="{7A17704D-5FE2-D943-93B6-5E0B50FC0CFE}"/>
              </a:ext>
            </a:extLst>
          </p:cNvPr>
          <p:cNvSpPr txBox="1">
            <a:spLocks noChangeArrowheads="1"/>
          </p:cNvSpPr>
          <p:nvPr/>
        </p:nvSpPr>
        <p:spPr bwMode="auto">
          <a:xfrm>
            <a:off x="8934525" y="3817442"/>
            <a:ext cx="1640191" cy="82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l-GR" altLang="en-US" sz="2391">
                <a:solidFill>
                  <a:srgbClr val="000000"/>
                </a:solidFill>
                <a:sym typeface="Symbol" pitchFamily="2" charset="2"/>
              </a:rPr>
              <a:t>Exponential</a:t>
            </a:r>
          </a:p>
          <a:p>
            <a:pPr eaLnBrk="1" hangingPunct="1">
              <a:spcBef>
                <a:spcPct val="0"/>
              </a:spcBef>
              <a:buSzTx/>
              <a:buFontTx/>
              <a:buNone/>
            </a:pPr>
            <a:r>
              <a:rPr lang="el-GR" altLang="en-US" sz="2391">
                <a:solidFill>
                  <a:srgbClr val="000000"/>
                </a:solidFill>
                <a:sym typeface="Symbol" pitchFamily="2" charset="2"/>
              </a:rPr>
              <a:t>function</a:t>
            </a:r>
            <a:endParaRPr lang="el-GR" altLang="en-US" sz="2391" baseline="-25000">
              <a:solidFill>
                <a:srgbClr val="000000"/>
              </a:solidFill>
            </a:endParaRPr>
          </a:p>
        </p:txBody>
      </p:sp>
      <p:sp>
        <p:nvSpPr>
          <p:cNvPr id="599132" name="Text Box 190">
            <a:extLst>
              <a:ext uri="{FF2B5EF4-FFF2-40B4-BE49-F238E27FC236}">
                <a16:creationId xmlns:a16="http://schemas.microsoft.com/office/drawing/2014/main" id="{8E634560-55D2-AC49-8864-E4D90EB7ABD3}"/>
              </a:ext>
            </a:extLst>
          </p:cNvPr>
          <p:cNvSpPr txBox="1">
            <a:spLocks noChangeArrowheads="1"/>
          </p:cNvSpPr>
          <p:nvPr/>
        </p:nvSpPr>
        <p:spPr bwMode="auto">
          <a:xfrm>
            <a:off x="9144372" y="1371824"/>
            <a:ext cx="316110" cy="4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2391" i="1">
                <a:solidFill>
                  <a:srgbClr val="000000"/>
                </a:solidFill>
              </a:rPr>
              <a:t>x</a:t>
            </a:r>
            <a:endParaRPr lang="el-GR" altLang="en-US" sz="2391" baseline="-25000">
              <a:solidFill>
                <a:srgbClr val="000000"/>
              </a:solidFill>
            </a:endParaRPr>
          </a:p>
        </p:txBody>
      </p:sp>
      <p:sp>
        <p:nvSpPr>
          <p:cNvPr id="599133" name="Freeform 194">
            <a:extLst>
              <a:ext uri="{FF2B5EF4-FFF2-40B4-BE49-F238E27FC236}">
                <a16:creationId xmlns:a16="http://schemas.microsoft.com/office/drawing/2014/main" id="{524D9ED5-08E1-5B4B-8599-0C232FD1AFFF}"/>
              </a:ext>
            </a:extLst>
          </p:cNvPr>
          <p:cNvSpPr>
            <a:spLocks/>
          </p:cNvSpPr>
          <p:nvPr/>
        </p:nvSpPr>
        <p:spPr bwMode="auto">
          <a:xfrm>
            <a:off x="8400976" y="2361903"/>
            <a:ext cx="533549" cy="1676549"/>
          </a:xfrm>
          <a:custGeom>
            <a:avLst/>
            <a:gdLst>
              <a:gd name="T0" fmla="*/ 2147483646 w 192"/>
              <a:gd name="T1" fmla="*/ 2147483646 h 336"/>
              <a:gd name="T2" fmla="*/ 2147483646 w 192"/>
              <a:gd name="T3" fmla="*/ 2147483646 h 336"/>
              <a:gd name="T4" fmla="*/ 2147483646 w 192"/>
              <a:gd name="T5" fmla="*/ 2147483646 h 336"/>
              <a:gd name="T6" fmla="*/ 0 w 192"/>
              <a:gd name="T7" fmla="*/ 0 h 336"/>
              <a:gd name="T8" fmla="*/ 0 60000 65536"/>
              <a:gd name="T9" fmla="*/ 0 60000 65536"/>
              <a:gd name="T10" fmla="*/ 0 60000 65536"/>
              <a:gd name="T11" fmla="*/ 0 60000 65536"/>
              <a:gd name="T12" fmla="*/ 0 w 192"/>
              <a:gd name="T13" fmla="*/ 0 h 336"/>
              <a:gd name="T14" fmla="*/ 192 w 192"/>
              <a:gd name="T15" fmla="*/ 336 h 336"/>
            </a:gdLst>
            <a:ahLst/>
            <a:cxnLst>
              <a:cxn ang="T8">
                <a:pos x="T0" y="T1"/>
              </a:cxn>
              <a:cxn ang="T9">
                <a:pos x="T2" y="T3"/>
              </a:cxn>
              <a:cxn ang="T10">
                <a:pos x="T4" y="T5"/>
              </a:cxn>
              <a:cxn ang="T11">
                <a:pos x="T6" y="T7"/>
              </a:cxn>
            </a:cxnLst>
            <a:rect l="T12" t="T13" r="T14" b="T15"/>
            <a:pathLst>
              <a:path w="192" h="336">
                <a:moveTo>
                  <a:pt x="192" y="336"/>
                </a:moveTo>
                <a:cubicBezTo>
                  <a:pt x="124" y="276"/>
                  <a:pt x="56" y="216"/>
                  <a:pt x="48" y="192"/>
                </a:cubicBezTo>
                <a:cubicBezTo>
                  <a:pt x="40" y="168"/>
                  <a:pt x="152" y="224"/>
                  <a:pt x="144" y="192"/>
                </a:cubicBezTo>
                <a:cubicBezTo>
                  <a:pt x="136" y="160"/>
                  <a:pt x="68" y="80"/>
                  <a:pt x="0" y="0"/>
                </a:cubicBezTo>
              </a:path>
            </a:pathLst>
          </a:custGeom>
          <a:noFill/>
          <a:ln w="127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lIns="91439" tIns="45719" rIns="91439" bIns="45719" anchor="ctr"/>
          <a:lstStyle/>
          <a:p>
            <a:endParaRPr lang="en-US" sz="1266"/>
          </a:p>
        </p:txBody>
      </p:sp>
      <p:sp>
        <p:nvSpPr>
          <p:cNvPr id="599134" name="Rectangle 195">
            <a:extLst>
              <a:ext uri="{FF2B5EF4-FFF2-40B4-BE49-F238E27FC236}">
                <a16:creationId xmlns:a16="http://schemas.microsoft.com/office/drawing/2014/main" id="{6C72E852-36C7-7D44-B083-A4427DE71101}"/>
              </a:ext>
            </a:extLst>
          </p:cNvPr>
          <p:cNvSpPr>
            <a:spLocks noChangeArrowheads="1"/>
          </p:cNvSpPr>
          <p:nvPr/>
        </p:nvSpPr>
        <p:spPr bwMode="auto">
          <a:xfrm>
            <a:off x="7315084" y="2512963"/>
            <a:ext cx="417100" cy="46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nchor="ct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l-GR" altLang="en-US" sz="2391">
                <a:solidFill>
                  <a:srgbClr val="000000"/>
                </a:solidFill>
                <a:sym typeface="Symbol" pitchFamily="2" charset="2"/>
              </a:rPr>
              <a:t>Φ</a:t>
            </a:r>
            <a:endParaRPr lang="en-US" altLang="en-US" sz="2391">
              <a:solidFill>
                <a:srgbClr val="000000"/>
              </a:solidFill>
              <a:sym typeface="Symbol" pitchFamily="2" charset="2"/>
            </a:endParaRPr>
          </a:p>
        </p:txBody>
      </p:sp>
      <p:sp>
        <p:nvSpPr>
          <p:cNvPr id="599135" name="Text Box 196">
            <a:extLst>
              <a:ext uri="{FF2B5EF4-FFF2-40B4-BE49-F238E27FC236}">
                <a16:creationId xmlns:a16="http://schemas.microsoft.com/office/drawing/2014/main" id="{39C1732F-5F45-F84A-9D29-2C716C3BAB13}"/>
              </a:ext>
            </a:extLst>
          </p:cNvPr>
          <p:cNvSpPr txBox="1">
            <a:spLocks noChangeArrowheads="1"/>
          </p:cNvSpPr>
          <p:nvPr/>
        </p:nvSpPr>
        <p:spPr bwMode="auto">
          <a:xfrm>
            <a:off x="9905909" y="1226543"/>
            <a:ext cx="184729" cy="351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1439" tIns="45719" rIns="91439" bIns="45719" anchor="ct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50000"/>
              </a:spcBef>
              <a:buSzTx/>
              <a:buFontTx/>
              <a:buNone/>
            </a:pPr>
            <a:endParaRPr lang="en-US" altLang="en-US" sz="1687">
              <a:solidFill>
                <a:srgbClr val="000000"/>
              </a:solidFill>
            </a:endParaRPr>
          </a:p>
        </p:txBody>
      </p:sp>
      <p:sp>
        <p:nvSpPr>
          <p:cNvPr id="599136" name="TextBox 184">
            <a:extLst>
              <a:ext uri="{FF2B5EF4-FFF2-40B4-BE49-F238E27FC236}">
                <a16:creationId xmlns:a16="http://schemas.microsoft.com/office/drawing/2014/main" id="{198AC6FE-DCD0-424B-874C-7E9404C80DC5}"/>
              </a:ext>
            </a:extLst>
          </p:cNvPr>
          <p:cNvSpPr txBox="1">
            <a:spLocks noChangeArrowheads="1"/>
          </p:cNvSpPr>
          <p:nvPr/>
        </p:nvSpPr>
        <p:spPr bwMode="auto">
          <a:xfrm>
            <a:off x="1537394" y="6482953"/>
            <a:ext cx="1893094"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844">
                <a:solidFill>
                  <a:srgbClr val="000000"/>
                </a:solidFill>
              </a:rPr>
              <a:t>Dale Schaefer Slides 2010</a:t>
            </a:r>
          </a:p>
        </p:txBody>
      </p:sp>
      <p:sp>
        <p:nvSpPr>
          <p:cNvPr id="2" name="TextBox 1">
            <a:extLst>
              <a:ext uri="{FF2B5EF4-FFF2-40B4-BE49-F238E27FC236}">
                <a16:creationId xmlns:a16="http://schemas.microsoft.com/office/drawing/2014/main" id="{E3873369-EEEF-5AE3-1160-B42AC49A70B9}"/>
              </a:ext>
            </a:extLst>
          </p:cNvPr>
          <p:cNvSpPr txBox="1"/>
          <p:nvPr/>
        </p:nvSpPr>
        <p:spPr>
          <a:xfrm>
            <a:off x="3212123" y="1882272"/>
            <a:ext cx="3320524"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Potential is stronger than </a:t>
            </a:r>
            <a:r>
              <a:rPr lang="en-US" sz="2000" b="1" dirty="0" err="1">
                <a:latin typeface="Times New Roman" panose="02020603050405020304" pitchFamily="18" charset="0"/>
                <a:cs typeface="Times New Roman" panose="02020603050405020304" pitchFamily="18" charset="0"/>
              </a:rPr>
              <a:t>kT</a:t>
            </a:r>
            <a:endParaRPr lang="en-US" sz="20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A500859-D790-D070-5F33-F509A9ADA6A8}"/>
              </a:ext>
            </a:extLst>
          </p:cNvPr>
          <p:cNvSpPr txBox="1"/>
          <p:nvPr/>
        </p:nvSpPr>
        <p:spPr>
          <a:xfrm>
            <a:off x="3028462" y="3700082"/>
            <a:ext cx="2379626"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Counter ions (n</a:t>
            </a:r>
            <a:r>
              <a:rPr lang="en-US" sz="1200" baseline="-25000" dirty="0">
                <a:latin typeface="Times New Roman" panose="02020603050405020304" pitchFamily="18" charset="0"/>
                <a:cs typeface="Times New Roman" panose="02020603050405020304" pitchFamily="18" charset="0"/>
              </a:rPr>
              <a:t>0</a:t>
            </a:r>
            <a:r>
              <a:rPr lang="en-US" sz="1200" dirty="0">
                <a:latin typeface="Times New Roman" panose="02020603050405020304" pitchFamily="18" charset="0"/>
                <a:cs typeface="Times New Roman" panose="02020603050405020304" pitchFamily="18" charset="0"/>
              </a:rPr>
              <a:t>) screen the charge</a:t>
            </a:r>
          </a:p>
        </p:txBody>
      </p:sp>
    </p:spTree>
    <p:extLst>
      <p:ext uri="{BB962C8B-B14F-4D97-AF65-F5344CB8AC3E}">
        <p14:creationId xmlns:p14="http://schemas.microsoft.com/office/powerpoint/2010/main" val="5390172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Slide Number Placeholder 3">
            <a:extLst>
              <a:ext uri="{FF2B5EF4-FFF2-40B4-BE49-F238E27FC236}">
                <a16:creationId xmlns:a16="http://schemas.microsoft.com/office/drawing/2014/main" id="{3D9E2226-178A-9B45-B325-B222089433FB}"/>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a:spcBef>
                <a:spcPts val="1969"/>
              </a:spcBef>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eaLnBrk="0" fontAlgn="base" hangingPunct="0">
              <a:spcBef>
                <a:spcPts val="1969"/>
              </a:spcBef>
              <a:spcAft>
                <a:spcPct val="0"/>
              </a:spcAft>
              <a:buSzPct val="171000"/>
              <a:buFont typeface="Thonburi" pitchFamily="2" charset="-34"/>
              <a:buChar char="•"/>
              <a:defRPr sz="1687">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spcBef>
                <a:spcPct val="0"/>
              </a:spcBef>
              <a:buSzTx/>
              <a:buFontTx/>
              <a:buNone/>
            </a:pPr>
            <a:fld id="{9A13201B-E0A1-B347-B9F4-B3043705A523}" type="slidenum">
              <a:rPr lang="en-US" altLang="en-US" sz="773">
                <a:ea typeface="ＭＳ Ｐゴシック" panose="020B0600070205080204" pitchFamily="34" charset="-128"/>
              </a:rPr>
              <a:pPr>
                <a:spcBef>
                  <a:spcPct val="0"/>
                </a:spcBef>
                <a:buSzTx/>
                <a:buFontTx/>
                <a:buNone/>
              </a:pPr>
              <a:t>89</a:t>
            </a:fld>
            <a:endParaRPr lang="en-US" altLang="en-US" sz="773">
              <a:ea typeface="ＭＳ Ｐゴシック" panose="020B0600070205080204" pitchFamily="34" charset="-128"/>
            </a:endParaRPr>
          </a:p>
        </p:txBody>
      </p:sp>
      <p:sp>
        <p:nvSpPr>
          <p:cNvPr id="592898" name="Rectangle 1">
            <a:extLst>
              <a:ext uri="{FF2B5EF4-FFF2-40B4-BE49-F238E27FC236}">
                <a16:creationId xmlns:a16="http://schemas.microsoft.com/office/drawing/2014/main" id="{573F8003-26DB-C847-A544-6127D6A00D7D}"/>
              </a:ext>
            </a:extLst>
          </p:cNvPr>
          <p:cNvSpPr>
            <a:spLocks noChangeArrowheads="1"/>
          </p:cNvSpPr>
          <p:nvPr/>
        </p:nvSpPr>
        <p:spPr bwMode="auto">
          <a:xfrm>
            <a:off x="6256734" y="18976"/>
            <a:ext cx="4572000" cy="35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844">
                <a:solidFill>
                  <a:srgbClr val="000000"/>
                </a:solidFill>
              </a:rPr>
              <a:t>http://www.eng.uc.edu/~gbeaucag/Classes/MorphologyofComplexMaterials/Persistence/Persistence.html</a:t>
            </a:r>
          </a:p>
        </p:txBody>
      </p:sp>
      <p:sp>
        <p:nvSpPr>
          <p:cNvPr id="592899" name="TextBox 3">
            <a:extLst>
              <a:ext uri="{FF2B5EF4-FFF2-40B4-BE49-F238E27FC236}">
                <a16:creationId xmlns:a16="http://schemas.microsoft.com/office/drawing/2014/main" id="{890B64D1-9034-8343-B3B0-D8026108DAFE}"/>
              </a:ext>
            </a:extLst>
          </p:cNvPr>
          <p:cNvSpPr txBox="1">
            <a:spLocks noChangeArrowheads="1"/>
          </p:cNvSpPr>
          <p:nvPr/>
        </p:nvSpPr>
        <p:spPr bwMode="auto">
          <a:xfrm>
            <a:off x="1377534" y="471095"/>
            <a:ext cx="9758399"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b="1" dirty="0">
                <a:solidFill>
                  <a:srgbClr val="000000"/>
                </a:solidFill>
                <a:latin typeface="Times New Roman" panose="02020603050405020304" pitchFamily="18" charset="0"/>
                <a:cs typeface="Times New Roman" panose="02020603050405020304" pitchFamily="18" charset="0"/>
              </a:rPr>
              <a:t>Polyelectrolytes (proteins, charged polymers (sulfonated polystyrene), polyacrylic acid, polyethylene oxide, polypropylene oxide, poly nucleic acids, etc.)</a:t>
            </a:r>
          </a:p>
        </p:txBody>
      </p:sp>
      <p:sp>
        <p:nvSpPr>
          <p:cNvPr id="592900" name="TextBox 4">
            <a:extLst>
              <a:ext uri="{FF2B5EF4-FFF2-40B4-BE49-F238E27FC236}">
                <a16:creationId xmlns:a16="http://schemas.microsoft.com/office/drawing/2014/main" id="{5B586089-4454-AF4F-A40B-48F766704EBD}"/>
              </a:ext>
            </a:extLst>
          </p:cNvPr>
          <p:cNvSpPr txBox="1">
            <a:spLocks noChangeArrowheads="1"/>
          </p:cNvSpPr>
          <p:nvPr/>
        </p:nvSpPr>
        <p:spPr bwMode="auto">
          <a:xfrm>
            <a:off x="2131219" y="1821656"/>
            <a:ext cx="8251031" cy="216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Strongly charged polyelectrolytes = each monomer unit is charged</a:t>
            </a:r>
          </a:p>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Weakly charged polyelectrolytes = some monomers are charged</a:t>
            </a:r>
          </a:p>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This can depend on the counter ion concentration</a:t>
            </a:r>
          </a:p>
          <a:p>
            <a:pPr eaLnBrk="1" hangingPunct="1">
              <a:spcBef>
                <a:spcPct val="0"/>
              </a:spcBef>
              <a:buSzTx/>
              <a:buFontTx/>
              <a:buNone/>
            </a:pPr>
            <a:endParaRPr lang="en-US" altLang="en-US" sz="1687">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For SCPE the electrostatic persistence length dominates, for WCPE there is a competition between Coulombic and non-electrostatic persistence.</a:t>
            </a:r>
          </a:p>
          <a:p>
            <a:pPr eaLnBrk="1" hangingPunct="1">
              <a:spcBef>
                <a:spcPct val="0"/>
              </a:spcBef>
              <a:buSzTx/>
              <a:buFontTx/>
              <a:buNone/>
            </a:pPr>
            <a:endParaRPr lang="en-US" altLang="en-US" sz="1687">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Debye-Hückel Potential (U(r)) between two charges (e) separated by a distance r,</a:t>
            </a:r>
          </a:p>
        </p:txBody>
      </p:sp>
      <p:graphicFrame>
        <p:nvGraphicFramePr>
          <p:cNvPr id="592901" name="Object 5">
            <a:extLst>
              <a:ext uri="{FF2B5EF4-FFF2-40B4-BE49-F238E27FC236}">
                <a16:creationId xmlns:a16="http://schemas.microsoft.com/office/drawing/2014/main" id="{5D23A6CE-C5F7-4A48-965A-4C4B5C6E27D0}"/>
              </a:ext>
            </a:extLst>
          </p:cNvPr>
          <p:cNvGraphicFramePr>
            <a:graphicFrameLocks noChangeAspect="1"/>
          </p:cNvGraphicFramePr>
          <p:nvPr/>
        </p:nvGraphicFramePr>
        <p:xfrm>
          <a:off x="3899297" y="4125516"/>
          <a:ext cx="3919017" cy="750094"/>
        </p:xfrm>
        <a:graphic>
          <a:graphicData uri="http://schemas.openxmlformats.org/presentationml/2006/ole">
            <mc:AlternateContent xmlns:mc="http://schemas.openxmlformats.org/markup-compatibility/2006">
              <mc:Choice xmlns:v="urn:schemas-microsoft-com:vml" Requires="v">
                <p:oleObj name="Equation" r:id="rId2" imgW="2654300" imgH="508000" progId="Equation.3">
                  <p:embed/>
                </p:oleObj>
              </mc:Choice>
              <mc:Fallback>
                <p:oleObj name="Equation" r:id="rId2" imgW="2654300" imgH="508000" progId="Equation.3">
                  <p:embed/>
                  <p:pic>
                    <p:nvPicPr>
                      <p:cNvPr id="592901" name="Object 5">
                        <a:extLst>
                          <a:ext uri="{FF2B5EF4-FFF2-40B4-BE49-F238E27FC236}">
                            <a16:creationId xmlns:a16="http://schemas.microsoft.com/office/drawing/2014/main" id="{5D23A6CE-C5F7-4A48-965A-4C4B5C6E2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9297" y="4125516"/>
                        <a:ext cx="3919017"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92902" name="TextBox 6">
            <a:extLst>
              <a:ext uri="{FF2B5EF4-FFF2-40B4-BE49-F238E27FC236}">
                <a16:creationId xmlns:a16="http://schemas.microsoft.com/office/drawing/2014/main" id="{F6CC54B4-A961-FE40-BFA1-EBF4EDAE7E1A}"/>
              </a:ext>
            </a:extLst>
          </p:cNvPr>
          <p:cNvSpPr txBox="1">
            <a:spLocks noChangeArrowheads="1"/>
          </p:cNvSpPr>
          <p:nvPr/>
        </p:nvSpPr>
        <p:spPr bwMode="auto">
          <a:xfrm>
            <a:off x="1863328" y="5250656"/>
            <a:ext cx="8411766"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r</a:t>
            </a:r>
            <a:r>
              <a:rPr lang="en-US" altLang="en-US" sz="1687" baseline="-25000">
                <a:solidFill>
                  <a:srgbClr val="000000"/>
                </a:solidFill>
                <a:latin typeface="Times New Roman" panose="02020603050405020304" pitchFamily="18" charset="0"/>
                <a:cs typeface="Times New Roman" panose="02020603050405020304" pitchFamily="18" charset="0"/>
              </a:rPr>
              <a:t>D</a:t>
            </a:r>
            <a:r>
              <a:rPr lang="en-US" altLang="en-US" sz="1687">
                <a:solidFill>
                  <a:srgbClr val="000000"/>
                </a:solidFill>
                <a:latin typeface="Times New Roman" panose="02020603050405020304" pitchFamily="18" charset="0"/>
                <a:cs typeface="Times New Roman" panose="02020603050405020304" pitchFamily="18" charset="0"/>
              </a:rPr>
              <a:t> is the Debye screening length, n is the counter ion (salt) concentration, r</a:t>
            </a:r>
            <a:r>
              <a:rPr lang="en-US" altLang="en-US" sz="1687" baseline="-25000">
                <a:solidFill>
                  <a:srgbClr val="000000"/>
                </a:solidFill>
                <a:latin typeface="Times New Roman" panose="02020603050405020304" pitchFamily="18" charset="0"/>
                <a:cs typeface="Times New Roman" panose="02020603050405020304" pitchFamily="18" charset="0"/>
              </a:rPr>
              <a:t>D</a:t>
            </a:r>
            <a:r>
              <a:rPr lang="en-US" altLang="en-US" sz="1687">
                <a:solidFill>
                  <a:srgbClr val="000000"/>
                </a:solidFill>
                <a:latin typeface="Times New Roman" panose="02020603050405020304" pitchFamily="18" charset="0"/>
                <a:cs typeface="Times New Roman" panose="02020603050405020304" pitchFamily="18" charset="0"/>
              </a:rPr>
              <a:t> determines how quickly the electrostatic potential decays</a:t>
            </a:r>
          </a:p>
        </p:txBody>
      </p:sp>
      <p:sp>
        <p:nvSpPr>
          <p:cNvPr id="592903" name="TextBox 8">
            <a:extLst>
              <a:ext uri="{FF2B5EF4-FFF2-40B4-BE49-F238E27FC236}">
                <a16:creationId xmlns:a16="http://schemas.microsoft.com/office/drawing/2014/main" id="{5AFAFBAD-805A-8F49-AEEB-11B95A12D348}"/>
              </a:ext>
            </a:extLst>
          </p:cNvPr>
          <p:cNvSpPr txBox="1">
            <a:spLocks noChangeArrowheads="1"/>
          </p:cNvSpPr>
          <p:nvPr/>
        </p:nvSpPr>
        <p:spPr bwMode="auto">
          <a:xfrm>
            <a:off x="2291953" y="6375797"/>
            <a:ext cx="6322219" cy="22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844">
                <a:solidFill>
                  <a:srgbClr val="000000"/>
                </a:solidFill>
              </a:rPr>
              <a:t>Soft and Fragile Matter, M. E. Cates, M.R. Evans Chapter 3 Alexi Khokhlov (2000);  </a:t>
            </a:r>
            <a:r>
              <a:rPr lang="en-US" altLang="en-US" sz="844">
                <a:solidFill>
                  <a:srgbClr val="000000"/>
                </a:solidFill>
                <a:hlinkClick r:id="rId4" action="ppaction://hlinkfile"/>
              </a:rPr>
              <a:t>Chines review of polyelectrolytes from web</a:t>
            </a:r>
            <a:endParaRPr lang="en-US" altLang="en-US" sz="844">
              <a:solidFill>
                <a:srgbClr val="000000"/>
              </a:solidFill>
            </a:endParaRPr>
          </a:p>
        </p:txBody>
      </p:sp>
      <p:pic>
        <p:nvPicPr>
          <p:cNvPr id="592904" name="Picture 1">
            <a:extLst>
              <a:ext uri="{FF2B5EF4-FFF2-40B4-BE49-F238E27FC236}">
                <a16:creationId xmlns:a16="http://schemas.microsoft.com/office/drawing/2014/main" id="{40C12CBE-6228-4B49-87B0-8D30F75F5A1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53437" y="1125141"/>
            <a:ext cx="1785938" cy="132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2905" name="TextBox 3">
            <a:extLst>
              <a:ext uri="{FF2B5EF4-FFF2-40B4-BE49-F238E27FC236}">
                <a16:creationId xmlns:a16="http://schemas.microsoft.com/office/drawing/2014/main" id="{9AB3FBA5-3C45-9844-B829-E973B2E26B66}"/>
              </a:ext>
            </a:extLst>
          </p:cNvPr>
          <p:cNvSpPr txBox="1">
            <a:spLocks noChangeArrowheads="1"/>
          </p:cNvSpPr>
          <p:nvPr/>
        </p:nvSpPr>
        <p:spPr bwMode="auto">
          <a:xfrm>
            <a:off x="8472555" y="2411016"/>
            <a:ext cx="1841466"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algn="ctr" eaLnBrk="1" hangingPunct="1">
              <a:spcBef>
                <a:spcPct val="0"/>
              </a:spcBef>
              <a:buSzTx/>
              <a:buFontTx/>
              <a:buNone/>
            </a:pPr>
            <a:r>
              <a:rPr lang="en-US" altLang="en-US" sz="1687">
                <a:solidFill>
                  <a:srgbClr val="000000"/>
                </a:solidFill>
                <a:latin typeface="Times New Roman" panose="02020603050405020304" pitchFamily="18" charset="0"/>
                <a:cs typeface="Times New Roman" panose="02020603050405020304" pitchFamily="18" charset="0"/>
              </a:rPr>
              <a:t>SCPE          WCPE</a:t>
            </a:r>
          </a:p>
        </p:txBody>
      </p:sp>
    </p:spTree>
    <p:extLst>
      <p:ext uri="{BB962C8B-B14F-4D97-AF65-F5344CB8AC3E}">
        <p14:creationId xmlns:p14="http://schemas.microsoft.com/office/powerpoint/2010/main" val="760624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3205EB2C-79B3-D247-9610-BCCECDE56052}"/>
              </a:ext>
            </a:extLst>
          </p:cNvPr>
          <p:cNvSpPr>
            <a:spLocks noGrp="1"/>
          </p:cNvSpPr>
          <p:nvPr>
            <p:ph type="sldNum" sz="quarter"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522368" indent="-200911"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803643"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125101"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1446558" indent="-160729" eaLnBrk="0" hangingPunct="0">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1768015"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089473"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2410930"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2732387" indent="-160729" algn="ctr" eaLnBrk="0" fontAlgn="base" hangingPunct="0">
              <a:spcBef>
                <a:spcPct val="0"/>
              </a:spcBef>
              <a:spcAft>
                <a:spcPct val="0"/>
              </a:spcAft>
              <a:defRPr sz="1687">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fld id="{00663BCC-E273-DA4D-AC38-A0EE9C1F4A0E}" type="slidenum">
              <a:rPr lang="en-US" altLang="en-US" sz="773">
                <a:solidFill>
                  <a:schemeClr val="tx1"/>
                </a:solidFill>
                <a:ea typeface="ＭＳ Ｐゴシック" panose="020B0600070205080204" pitchFamily="34" charset="-128"/>
              </a:rPr>
              <a:pPr eaLnBrk="1" hangingPunct="1"/>
              <a:t>9</a:t>
            </a:fld>
            <a:endParaRPr lang="en-US" altLang="en-US" sz="773">
              <a:solidFill>
                <a:schemeClr val="tx1"/>
              </a:solidFill>
              <a:ea typeface="ＭＳ Ｐゴシック" panose="020B0600070205080204" pitchFamily="34" charset="-128"/>
            </a:endParaRPr>
          </a:p>
        </p:txBody>
      </p:sp>
      <p:sp>
        <p:nvSpPr>
          <p:cNvPr id="534530" name="Rectangle 1">
            <a:extLst>
              <a:ext uri="{FF2B5EF4-FFF2-40B4-BE49-F238E27FC236}">
                <a16:creationId xmlns:a16="http://schemas.microsoft.com/office/drawing/2014/main" id="{516E5EF5-9C39-E742-8EE0-47F8780D7DAB}"/>
              </a:ext>
            </a:extLst>
          </p:cNvPr>
          <p:cNvSpPr>
            <a:spLocks/>
          </p:cNvSpPr>
          <p:nvPr/>
        </p:nvSpPr>
        <p:spPr bwMode="auto">
          <a:xfrm>
            <a:off x="5503293" y="375274"/>
            <a:ext cx="1023101" cy="259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0" tIns="0" rIns="0" bIns="0" anchor="ct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b="1">
                <a:solidFill>
                  <a:schemeClr val="tx1"/>
                </a:solidFill>
                <a:ea typeface="ＭＳ Ｐゴシック" panose="020B0600070205080204" pitchFamily="34" charset="-128"/>
              </a:rPr>
              <a:t>Polymers</a:t>
            </a:r>
          </a:p>
        </p:txBody>
      </p:sp>
      <p:pic>
        <p:nvPicPr>
          <p:cNvPr id="534531" name="Picture 1">
            <a:extLst>
              <a:ext uri="{FF2B5EF4-FFF2-40B4-BE49-F238E27FC236}">
                <a16:creationId xmlns:a16="http://schemas.microsoft.com/office/drawing/2014/main" id="{C7C8769E-5B72-444E-89BF-753B61B4B8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384" y="631619"/>
            <a:ext cx="4596339" cy="3335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32" name="Picture 3">
            <a:extLst>
              <a:ext uri="{FF2B5EF4-FFF2-40B4-BE49-F238E27FC236}">
                <a16:creationId xmlns:a16="http://schemas.microsoft.com/office/drawing/2014/main" id="{961A15DC-A590-DB47-9DA6-9C8A8C9B8D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69488" y="631619"/>
            <a:ext cx="3754999" cy="572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4533" name="Picture 4">
            <a:extLst>
              <a:ext uri="{FF2B5EF4-FFF2-40B4-BE49-F238E27FC236}">
                <a16:creationId xmlns:a16="http://schemas.microsoft.com/office/drawing/2014/main" id="{994D5A70-3B2F-D145-B9DE-0F61DC71C60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7703" y="4033097"/>
            <a:ext cx="2884289" cy="2116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4" name="Rectangle 5">
            <a:extLst>
              <a:ext uri="{FF2B5EF4-FFF2-40B4-BE49-F238E27FC236}">
                <a16:creationId xmlns:a16="http://schemas.microsoft.com/office/drawing/2014/main" id="{F99DA342-2814-534B-AB99-C72F6A55D888}"/>
              </a:ext>
            </a:extLst>
          </p:cNvPr>
          <p:cNvSpPr>
            <a:spLocks noChangeArrowheads="1"/>
          </p:cNvSpPr>
          <p:nvPr/>
        </p:nvSpPr>
        <p:spPr bwMode="auto">
          <a:xfrm>
            <a:off x="1166998" y="6149433"/>
            <a:ext cx="3162917"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t>From J. R. Fried, </a:t>
            </a:r>
          </a:p>
          <a:p>
            <a:pPr eaLnBrk="1" hangingPunct="1"/>
            <a:r>
              <a:rPr lang="en-US" altLang="en-US" sz="1687" dirty="0"/>
              <a:t>"Polymer Science and Technology"</a:t>
            </a:r>
          </a:p>
        </p:txBody>
      </p:sp>
      <p:sp>
        <p:nvSpPr>
          <p:cNvPr id="534535" name="Rectangle 6">
            <a:extLst>
              <a:ext uri="{FF2B5EF4-FFF2-40B4-BE49-F238E27FC236}">
                <a16:creationId xmlns:a16="http://schemas.microsoft.com/office/drawing/2014/main" id="{E6F2ECAD-D2FB-6A4D-A483-D100F59D8A4C}"/>
              </a:ext>
            </a:extLst>
          </p:cNvPr>
          <p:cNvSpPr>
            <a:spLocks noChangeArrowheads="1"/>
          </p:cNvSpPr>
          <p:nvPr/>
        </p:nvSpPr>
        <p:spPr bwMode="auto">
          <a:xfrm>
            <a:off x="6896549" y="6233123"/>
            <a:ext cx="4572000" cy="611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1687" dirty="0"/>
              <a:t>From Bird, Armstrong, </a:t>
            </a:r>
            <a:r>
              <a:rPr lang="en-US" altLang="en-US" sz="1687" dirty="0" err="1"/>
              <a:t>Hassager</a:t>
            </a:r>
            <a:r>
              <a:rPr lang="en-US" altLang="en-US" sz="1687" dirty="0"/>
              <a:t>, "Dynamics of Polymeric Liquids Vol. 1"</a:t>
            </a:r>
          </a:p>
        </p:txBody>
      </p:sp>
      <p:sp>
        <p:nvSpPr>
          <p:cNvPr id="534536" name="TextBox 1">
            <a:extLst>
              <a:ext uri="{FF2B5EF4-FFF2-40B4-BE49-F238E27FC236}">
                <a16:creationId xmlns:a16="http://schemas.microsoft.com/office/drawing/2014/main" id="{1CE2E801-6D62-2E4A-A7D0-758D97158773}"/>
              </a:ext>
            </a:extLst>
          </p:cNvPr>
          <p:cNvSpPr txBox="1">
            <a:spLocks noChangeArrowheads="1"/>
          </p:cNvSpPr>
          <p:nvPr/>
        </p:nvSpPr>
        <p:spPr bwMode="auto">
          <a:xfrm>
            <a:off x="559547" y="151142"/>
            <a:ext cx="39293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dirty="0">
                <a:latin typeface="Times New Roman" panose="02020603050405020304" pitchFamily="18" charset="0"/>
                <a:cs typeface="Times New Roman" panose="02020603050405020304" pitchFamily="18" charset="0"/>
              </a:rPr>
              <a:t>Viscosity versus Rate of Strain</a:t>
            </a:r>
          </a:p>
        </p:txBody>
      </p:sp>
      <p:sp>
        <p:nvSpPr>
          <p:cNvPr id="534537" name="TextBox 9">
            <a:extLst>
              <a:ext uri="{FF2B5EF4-FFF2-40B4-BE49-F238E27FC236}">
                <a16:creationId xmlns:a16="http://schemas.microsoft.com/office/drawing/2014/main" id="{5D5BD571-B787-0E40-8236-9A953491EFC6}"/>
              </a:ext>
            </a:extLst>
          </p:cNvPr>
          <p:cNvSpPr txBox="1">
            <a:spLocks noChangeArrowheads="1"/>
          </p:cNvSpPr>
          <p:nvPr/>
        </p:nvSpPr>
        <p:spPr bwMode="auto">
          <a:xfrm>
            <a:off x="7161317" y="87029"/>
            <a:ext cx="40424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dirty="0">
                <a:latin typeface="Times New Roman" panose="02020603050405020304" pitchFamily="18" charset="0"/>
                <a:cs typeface="Times New Roman" panose="02020603050405020304" pitchFamily="18" charset="0"/>
              </a:rPr>
              <a:t>Zero Shear Rate Viscosity versus Molecular Weight</a:t>
            </a:r>
          </a:p>
        </p:txBody>
      </p:sp>
      <p:sp>
        <p:nvSpPr>
          <p:cNvPr id="534538" name="TextBox 10">
            <a:extLst>
              <a:ext uri="{FF2B5EF4-FFF2-40B4-BE49-F238E27FC236}">
                <a16:creationId xmlns:a16="http://schemas.microsoft.com/office/drawing/2014/main" id="{417F2ABC-BD00-7841-9308-0EA3CC6D7C8C}"/>
              </a:ext>
            </a:extLst>
          </p:cNvPr>
          <p:cNvSpPr txBox="1">
            <a:spLocks noChangeArrowheads="1"/>
          </p:cNvSpPr>
          <p:nvPr/>
        </p:nvSpPr>
        <p:spPr bwMode="auto">
          <a:xfrm>
            <a:off x="3612447" y="4550231"/>
            <a:ext cx="244402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eaLnBrk="0" hangingPunct="0">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algn="ctr" eaLnBrk="0" fontAlgn="base" hangingPunct="0">
              <a:spcBef>
                <a:spcPct val="0"/>
              </a:spcBef>
              <a:spcAft>
                <a:spcPct val="0"/>
              </a:spcAft>
              <a:defRPr sz="2400">
                <a:solidFill>
                  <a:srgbClr val="000000"/>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r>
              <a:rPr lang="en-US" altLang="en-US" sz="2000" dirty="0">
                <a:latin typeface="Times New Roman" panose="02020603050405020304" pitchFamily="18" charset="0"/>
                <a:cs typeface="Times New Roman" panose="02020603050405020304" pitchFamily="18" charset="0"/>
              </a:rPr>
              <a:t>Specific Viscosity versus Concentration for Solutions</a:t>
            </a:r>
          </a:p>
        </p:txBody>
      </p:sp>
    </p:spTree>
    <p:extLst>
      <p:ext uri="{BB962C8B-B14F-4D97-AF65-F5344CB8AC3E}">
        <p14:creationId xmlns:p14="http://schemas.microsoft.com/office/powerpoint/2010/main" val="2941230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2BAC3D-B1ED-9D44-97EE-7AFD802B9529}"/>
              </a:ext>
            </a:extLst>
          </p:cNvPr>
          <p:cNvSpPr txBox="1"/>
          <p:nvPr/>
        </p:nvSpPr>
        <p:spPr>
          <a:xfrm>
            <a:off x="3036868" y="1114467"/>
            <a:ext cx="6005042"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Consider two isolated charges subject to thermal motion at </a:t>
            </a:r>
            <a:r>
              <a:rPr lang="en-US" dirty="0" err="1">
                <a:latin typeface="Times New Roman" panose="02020603050405020304" pitchFamily="18" charset="0"/>
                <a:cs typeface="Times New Roman" panose="02020603050405020304" pitchFamily="18" charset="0"/>
              </a:rPr>
              <a:t>kT</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energy associated with the charge attraction/repulsion </a:t>
            </a:r>
          </a:p>
          <a:p>
            <a:r>
              <a:rPr lang="en-US" dirty="0">
                <a:latin typeface="Times New Roman" panose="02020603050405020304" pitchFamily="18" charset="0"/>
                <a:cs typeface="Times New Roman" panose="02020603050405020304" pitchFamily="18" charset="0"/>
              </a:rPr>
              <a:t>is equal to the thermal energy, </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at the </a:t>
            </a:r>
            <a:r>
              <a:rPr lang="en-US" b="1" u="sng" dirty="0">
                <a:latin typeface="Times New Roman" panose="02020603050405020304" pitchFamily="18" charset="0"/>
                <a:cs typeface="Times New Roman" panose="02020603050405020304" pitchFamily="18" charset="0"/>
              </a:rPr>
              <a:t>Bjerrum length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B</a:t>
            </a:r>
            <a:r>
              <a:rPr lang="en-US" dirty="0" err="1">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C5B9871-E69E-6B48-B5D2-B35BF982D59F}"/>
              </a:ext>
            </a:extLst>
          </p:cNvPr>
          <p:cNvPicPr>
            <a:picLocks noChangeAspect="1"/>
          </p:cNvPicPr>
          <p:nvPr/>
        </p:nvPicPr>
        <p:blipFill>
          <a:blip r:embed="rId2"/>
          <a:stretch>
            <a:fillRect/>
          </a:stretch>
        </p:blipFill>
        <p:spPr>
          <a:xfrm>
            <a:off x="3392606" y="2570991"/>
            <a:ext cx="4911012" cy="1104978"/>
          </a:xfrm>
          <a:prstGeom prst="rect">
            <a:avLst/>
          </a:prstGeom>
        </p:spPr>
      </p:pic>
      <p:sp>
        <p:nvSpPr>
          <p:cNvPr id="7" name="Rectangle 6">
            <a:extLst>
              <a:ext uri="{FF2B5EF4-FFF2-40B4-BE49-F238E27FC236}">
                <a16:creationId xmlns:a16="http://schemas.microsoft.com/office/drawing/2014/main" id="{2504DE76-E35C-FB47-8631-A525FE187C15}"/>
              </a:ext>
            </a:extLst>
          </p:cNvPr>
          <p:cNvSpPr/>
          <p:nvPr/>
        </p:nvSpPr>
        <p:spPr>
          <a:xfrm>
            <a:off x="2991389" y="3821493"/>
            <a:ext cx="6096000" cy="461665"/>
          </a:xfrm>
          <a:prstGeom prst="rect">
            <a:avLst/>
          </a:prstGeom>
        </p:spPr>
        <p:txBody>
          <a:bodyPr>
            <a:spAutoFit/>
          </a:bodyPr>
          <a:lstStyle/>
          <a:p>
            <a:r>
              <a:rPr lang="en-US" sz="1200" dirty="0"/>
              <a:t>https://</a:t>
            </a:r>
            <a:r>
              <a:rPr lang="en-US" sz="1200" dirty="0" err="1"/>
              <a:t>ocw.mit.edu</a:t>
            </a:r>
            <a:r>
              <a:rPr lang="en-US" sz="1200" dirty="0"/>
              <a:t>/courses/chemical-engineering/10-626-electrochemical-energy-systems-spring-2014/study-materials/MIT10_626S14_S11lec28.pdf</a:t>
            </a:r>
          </a:p>
        </p:txBody>
      </p:sp>
      <p:sp>
        <p:nvSpPr>
          <p:cNvPr id="8" name="TextBox 7">
            <a:extLst>
              <a:ext uri="{FF2B5EF4-FFF2-40B4-BE49-F238E27FC236}">
                <a16:creationId xmlns:a16="http://schemas.microsoft.com/office/drawing/2014/main" id="{70A9BFAC-6446-594B-AD8F-4DE2B4B7B4F8}"/>
              </a:ext>
            </a:extLst>
          </p:cNvPr>
          <p:cNvSpPr txBox="1"/>
          <p:nvPr/>
        </p:nvSpPr>
        <p:spPr>
          <a:xfrm>
            <a:off x="3973913" y="4428682"/>
            <a:ext cx="374839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In water at room temperature </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7 </a:t>
            </a:r>
            <a:r>
              <a:rPr lang="en-US" dirty="0" err="1">
                <a:latin typeface="Times New Roman" panose="02020603050405020304" pitchFamily="18" charset="0"/>
                <a:cs typeface="Times New Roman" panose="02020603050405020304" pitchFamily="18" charset="0"/>
              </a:rPr>
              <a:t>Å</a:t>
            </a:r>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33F4AF8-361D-D54F-809A-39FC9C22601A}"/>
              </a:ext>
            </a:extLst>
          </p:cNvPr>
          <p:cNvSpPr txBox="1"/>
          <p:nvPr/>
        </p:nvSpPr>
        <p:spPr>
          <a:xfrm>
            <a:off x="852332" y="4943538"/>
            <a:ext cx="10319657"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Below the Bjerrum length charges will feel specific interactions and will form ordered structures.  Above </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charges feel a ”</a:t>
            </a:r>
            <a:r>
              <a:rPr lang="en-US" i="1" dirty="0">
                <a:latin typeface="Times New Roman" panose="02020603050405020304" pitchFamily="18" charset="0"/>
                <a:cs typeface="Times New Roman" panose="02020603050405020304" pitchFamily="18" charset="0"/>
              </a:rPr>
              <a:t>mean field</a:t>
            </a:r>
            <a:r>
              <a:rPr lang="en-US" dirty="0">
                <a:latin typeface="Times New Roman" panose="02020603050405020304" pitchFamily="18" charset="0"/>
                <a:cs typeface="Times New Roman" panose="02020603050405020304" pitchFamily="18" charset="0"/>
              </a:rPr>
              <a:t>” and do not form ordered structures but can still feel repulsive and attractive forces.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You hear the report of a gun but can’t tell its location, so you take cover, you are beyond its Bjerrum length.  You hear the report of the gun and run in the opposite direction; you are within its Bjerrum length.</a:t>
            </a:r>
          </a:p>
        </p:txBody>
      </p:sp>
      <p:sp>
        <p:nvSpPr>
          <p:cNvPr id="12" name="TextBox 11">
            <a:extLst>
              <a:ext uri="{FF2B5EF4-FFF2-40B4-BE49-F238E27FC236}">
                <a16:creationId xmlns:a16="http://schemas.microsoft.com/office/drawing/2014/main" id="{A4735977-BA20-1041-B6EF-4417CAF82A76}"/>
              </a:ext>
            </a:extLst>
          </p:cNvPr>
          <p:cNvSpPr txBox="1"/>
          <p:nvPr/>
        </p:nvSpPr>
        <p:spPr>
          <a:xfrm>
            <a:off x="4061169" y="363894"/>
            <a:ext cx="3745577" cy="369332"/>
          </a:xfrm>
          <a:prstGeom prst="rect">
            <a:avLst/>
          </a:prstGeom>
          <a:noFill/>
        </p:spPr>
        <p:txBody>
          <a:bodyPr wrap="none" rtlCol="0">
            <a:spAutoFit/>
          </a:bodyPr>
          <a:lstStyle/>
          <a:p>
            <a:r>
              <a:rPr lang="en-US" b="1" u="sng" dirty="0">
                <a:latin typeface="Times New Roman" panose="02020603050405020304" pitchFamily="18" charset="0"/>
                <a:cs typeface="Times New Roman" panose="02020603050405020304" pitchFamily="18" charset="0"/>
              </a:rPr>
              <a:t>Distances where a mean field is felt.</a:t>
            </a:r>
          </a:p>
        </p:txBody>
      </p:sp>
      <p:sp>
        <p:nvSpPr>
          <p:cNvPr id="2" name="TextBox 1">
            <a:extLst>
              <a:ext uri="{FF2B5EF4-FFF2-40B4-BE49-F238E27FC236}">
                <a16:creationId xmlns:a16="http://schemas.microsoft.com/office/drawing/2014/main" id="{0195D6F9-5702-8190-40C8-166816BC56FB}"/>
              </a:ext>
            </a:extLst>
          </p:cNvPr>
          <p:cNvSpPr txBox="1"/>
          <p:nvPr/>
        </p:nvSpPr>
        <p:spPr>
          <a:xfrm>
            <a:off x="9261230" y="2892647"/>
            <a:ext cx="2728846"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Thermal diffusion/Brownian motion takes over</a:t>
            </a:r>
          </a:p>
        </p:txBody>
      </p:sp>
      <p:sp>
        <p:nvSpPr>
          <p:cNvPr id="3" name="TextBox 2">
            <a:extLst>
              <a:ext uri="{FF2B5EF4-FFF2-40B4-BE49-F238E27FC236}">
                <a16:creationId xmlns:a16="http://schemas.microsoft.com/office/drawing/2014/main" id="{3C23E984-E974-4F8B-7CF6-B84E710B92C1}"/>
              </a:ext>
            </a:extLst>
          </p:cNvPr>
          <p:cNvSpPr txBox="1"/>
          <p:nvPr/>
        </p:nvSpPr>
        <p:spPr>
          <a:xfrm>
            <a:off x="8448430" y="363894"/>
            <a:ext cx="2881110"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Potential is similar to </a:t>
            </a:r>
            <a:r>
              <a:rPr lang="en-US" sz="2000" b="1" dirty="0" err="1">
                <a:latin typeface="Times New Roman" panose="02020603050405020304" pitchFamily="18" charset="0"/>
                <a:cs typeface="Times New Roman" panose="02020603050405020304" pitchFamily="18" charset="0"/>
              </a:rPr>
              <a:t>kT</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92025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2BAC3D-B1ED-9D44-97EE-7AFD802B9529}"/>
              </a:ext>
            </a:extLst>
          </p:cNvPr>
          <p:cNvSpPr txBox="1"/>
          <p:nvPr/>
        </p:nvSpPr>
        <p:spPr>
          <a:xfrm>
            <a:off x="3036868" y="1114467"/>
            <a:ext cx="6005042"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Consider two isolated charges subject to thermal motion at </a:t>
            </a:r>
            <a:r>
              <a:rPr lang="en-US" dirty="0" err="1">
                <a:latin typeface="Times New Roman" panose="02020603050405020304" pitchFamily="18" charset="0"/>
                <a:cs typeface="Times New Roman" panose="02020603050405020304" pitchFamily="18" charset="0"/>
              </a:rPr>
              <a:t>kT</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energy associated with the charge attraction/repulsion </a:t>
            </a:r>
          </a:p>
          <a:p>
            <a:r>
              <a:rPr lang="en-US" dirty="0">
                <a:latin typeface="Times New Roman" panose="02020603050405020304" pitchFamily="18" charset="0"/>
                <a:cs typeface="Times New Roman" panose="02020603050405020304" pitchFamily="18" charset="0"/>
              </a:rPr>
              <a:t>is equal to the thermal energy, </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at the </a:t>
            </a:r>
            <a:r>
              <a:rPr lang="en-US" b="1" u="sng" dirty="0">
                <a:latin typeface="Times New Roman" panose="02020603050405020304" pitchFamily="18" charset="0"/>
                <a:cs typeface="Times New Roman" panose="02020603050405020304" pitchFamily="18" charset="0"/>
              </a:rPr>
              <a:t>Bjerrum length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B</a:t>
            </a:r>
            <a:r>
              <a:rPr lang="en-US" dirty="0" err="1">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C5B9871-E69E-6B48-B5D2-B35BF982D59F}"/>
              </a:ext>
            </a:extLst>
          </p:cNvPr>
          <p:cNvPicPr>
            <a:picLocks noChangeAspect="1"/>
          </p:cNvPicPr>
          <p:nvPr/>
        </p:nvPicPr>
        <p:blipFill>
          <a:blip r:embed="rId2"/>
          <a:stretch>
            <a:fillRect/>
          </a:stretch>
        </p:blipFill>
        <p:spPr>
          <a:xfrm>
            <a:off x="3392606" y="2570991"/>
            <a:ext cx="4911012" cy="1104978"/>
          </a:xfrm>
          <a:prstGeom prst="rect">
            <a:avLst/>
          </a:prstGeom>
        </p:spPr>
      </p:pic>
      <p:sp>
        <p:nvSpPr>
          <p:cNvPr id="7" name="Rectangle 6">
            <a:extLst>
              <a:ext uri="{FF2B5EF4-FFF2-40B4-BE49-F238E27FC236}">
                <a16:creationId xmlns:a16="http://schemas.microsoft.com/office/drawing/2014/main" id="{2504DE76-E35C-FB47-8631-A525FE187C15}"/>
              </a:ext>
            </a:extLst>
          </p:cNvPr>
          <p:cNvSpPr/>
          <p:nvPr/>
        </p:nvSpPr>
        <p:spPr>
          <a:xfrm>
            <a:off x="2991389" y="3821493"/>
            <a:ext cx="6096000" cy="461665"/>
          </a:xfrm>
          <a:prstGeom prst="rect">
            <a:avLst/>
          </a:prstGeom>
        </p:spPr>
        <p:txBody>
          <a:bodyPr>
            <a:spAutoFit/>
          </a:bodyPr>
          <a:lstStyle/>
          <a:p>
            <a:r>
              <a:rPr lang="en-US" sz="1200" dirty="0"/>
              <a:t>https://</a:t>
            </a:r>
            <a:r>
              <a:rPr lang="en-US" sz="1200" dirty="0" err="1"/>
              <a:t>ocw.mit.edu</a:t>
            </a:r>
            <a:r>
              <a:rPr lang="en-US" sz="1200" dirty="0"/>
              <a:t>/courses/chemical-engineering/10-626-electrochemical-energy-systems-spring-2014/study-materials/MIT10_626S14_S11lec28.pdf</a:t>
            </a:r>
          </a:p>
        </p:txBody>
      </p:sp>
      <p:sp>
        <p:nvSpPr>
          <p:cNvPr id="8" name="TextBox 7">
            <a:extLst>
              <a:ext uri="{FF2B5EF4-FFF2-40B4-BE49-F238E27FC236}">
                <a16:creationId xmlns:a16="http://schemas.microsoft.com/office/drawing/2014/main" id="{70A9BFAC-6446-594B-AD8F-4DE2B4B7B4F8}"/>
              </a:ext>
            </a:extLst>
          </p:cNvPr>
          <p:cNvSpPr txBox="1"/>
          <p:nvPr/>
        </p:nvSpPr>
        <p:spPr>
          <a:xfrm>
            <a:off x="3973913" y="4428682"/>
            <a:ext cx="374839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In water at room temperature </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7 </a:t>
            </a:r>
            <a:r>
              <a:rPr lang="en-US" dirty="0" err="1">
                <a:latin typeface="Times New Roman" panose="02020603050405020304" pitchFamily="18" charset="0"/>
                <a:cs typeface="Times New Roman" panose="02020603050405020304" pitchFamily="18" charset="0"/>
              </a:rPr>
              <a:t>Å</a:t>
            </a:r>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33F4AF8-361D-D54F-809A-39FC9C22601A}"/>
              </a:ext>
            </a:extLst>
          </p:cNvPr>
          <p:cNvSpPr txBox="1"/>
          <p:nvPr/>
        </p:nvSpPr>
        <p:spPr>
          <a:xfrm>
            <a:off x="852332" y="4943538"/>
            <a:ext cx="10319657"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Below the Bjerrum length charges will feel specific interactions and will form ordered structures.  Above </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charges feel a ”</a:t>
            </a:r>
            <a:r>
              <a:rPr lang="en-US" i="1" dirty="0">
                <a:latin typeface="Times New Roman" panose="02020603050405020304" pitchFamily="18" charset="0"/>
                <a:cs typeface="Times New Roman" panose="02020603050405020304" pitchFamily="18" charset="0"/>
              </a:rPr>
              <a:t>mean field</a:t>
            </a:r>
            <a:r>
              <a:rPr lang="en-US" dirty="0">
                <a:latin typeface="Times New Roman" panose="02020603050405020304" pitchFamily="18" charset="0"/>
                <a:cs typeface="Times New Roman" panose="02020603050405020304" pitchFamily="18" charset="0"/>
              </a:rPr>
              <a:t>” and do not form ordered structures but can still feel repulsive and attractive forces.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You hear the report of a gun but can’t tell its location, so you take cover, you are beyond its Bjerrum length.  You hear the report of the gun and run in the opposite direction; you are within its Bjerrum length.</a:t>
            </a:r>
          </a:p>
        </p:txBody>
      </p:sp>
      <p:sp>
        <p:nvSpPr>
          <p:cNvPr id="12" name="TextBox 11">
            <a:extLst>
              <a:ext uri="{FF2B5EF4-FFF2-40B4-BE49-F238E27FC236}">
                <a16:creationId xmlns:a16="http://schemas.microsoft.com/office/drawing/2014/main" id="{A4735977-BA20-1041-B6EF-4417CAF82A76}"/>
              </a:ext>
            </a:extLst>
          </p:cNvPr>
          <p:cNvSpPr txBox="1"/>
          <p:nvPr/>
        </p:nvSpPr>
        <p:spPr>
          <a:xfrm>
            <a:off x="4061169" y="363894"/>
            <a:ext cx="3745577" cy="369332"/>
          </a:xfrm>
          <a:prstGeom prst="rect">
            <a:avLst/>
          </a:prstGeom>
          <a:noFill/>
        </p:spPr>
        <p:txBody>
          <a:bodyPr wrap="none" rtlCol="0">
            <a:spAutoFit/>
          </a:bodyPr>
          <a:lstStyle/>
          <a:p>
            <a:r>
              <a:rPr lang="en-US" b="1" u="sng" dirty="0">
                <a:latin typeface="Times New Roman" panose="02020603050405020304" pitchFamily="18" charset="0"/>
                <a:cs typeface="Times New Roman" panose="02020603050405020304" pitchFamily="18" charset="0"/>
              </a:rPr>
              <a:t>Distances where a mean field is felt.</a:t>
            </a:r>
          </a:p>
        </p:txBody>
      </p:sp>
      <p:sp>
        <p:nvSpPr>
          <p:cNvPr id="2" name="TextBox 1">
            <a:extLst>
              <a:ext uri="{FF2B5EF4-FFF2-40B4-BE49-F238E27FC236}">
                <a16:creationId xmlns:a16="http://schemas.microsoft.com/office/drawing/2014/main" id="{0195D6F9-5702-8190-40C8-166816BC56FB}"/>
              </a:ext>
            </a:extLst>
          </p:cNvPr>
          <p:cNvSpPr txBox="1"/>
          <p:nvPr/>
        </p:nvSpPr>
        <p:spPr>
          <a:xfrm>
            <a:off x="9261230" y="2892647"/>
            <a:ext cx="2728846"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Thermal diffusion/Brownian motion takes over</a:t>
            </a:r>
          </a:p>
        </p:txBody>
      </p:sp>
      <p:sp>
        <p:nvSpPr>
          <p:cNvPr id="3" name="TextBox 2">
            <a:extLst>
              <a:ext uri="{FF2B5EF4-FFF2-40B4-BE49-F238E27FC236}">
                <a16:creationId xmlns:a16="http://schemas.microsoft.com/office/drawing/2014/main" id="{3C23E984-E974-4F8B-7CF6-B84E710B92C1}"/>
              </a:ext>
            </a:extLst>
          </p:cNvPr>
          <p:cNvSpPr txBox="1"/>
          <p:nvPr/>
        </p:nvSpPr>
        <p:spPr>
          <a:xfrm>
            <a:off x="8448430" y="363894"/>
            <a:ext cx="2881110"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Potential is similar to </a:t>
            </a:r>
            <a:r>
              <a:rPr lang="en-US" sz="2000" b="1" dirty="0" err="1">
                <a:latin typeface="Times New Roman" panose="02020603050405020304" pitchFamily="18" charset="0"/>
                <a:cs typeface="Times New Roman" panose="02020603050405020304" pitchFamily="18" charset="0"/>
              </a:rPr>
              <a:t>kT</a:t>
            </a:r>
            <a:endParaRPr lang="en-US" sz="20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600EFCA-C29A-D9AE-D7A3-84E26E3396D8}"/>
              </a:ext>
            </a:extLst>
          </p:cNvPr>
          <p:cNvSpPr txBox="1"/>
          <p:nvPr/>
        </p:nvSpPr>
        <p:spPr>
          <a:xfrm>
            <a:off x="201924" y="2530606"/>
            <a:ext cx="3078856" cy="646331"/>
          </a:xfrm>
          <a:prstGeom prst="rect">
            <a:avLst/>
          </a:prstGeom>
          <a:noFill/>
        </p:spPr>
        <p:txBody>
          <a:bodyPr wrap="none" rtlCol="0">
            <a:spAutoFit/>
          </a:bodyPr>
          <a:lstStyle/>
          <a:p>
            <a:r>
              <a:rPr lang="en-US" dirty="0"/>
              <a:t>Debye </a:t>
            </a:r>
            <a:r>
              <a:rPr lang="en-US" dirty="0" err="1"/>
              <a:t>Screeening</a:t>
            </a:r>
            <a:r>
              <a:rPr lang="en-US" dirty="0"/>
              <a:t> Length 1923</a:t>
            </a:r>
          </a:p>
          <a:p>
            <a:r>
              <a:rPr lang="en-US" dirty="0"/>
              <a:t>Bjerrum length 1926</a:t>
            </a:r>
          </a:p>
        </p:txBody>
      </p:sp>
    </p:spTree>
    <p:extLst>
      <p:ext uri="{BB962C8B-B14F-4D97-AF65-F5344CB8AC3E}">
        <p14:creationId xmlns:p14="http://schemas.microsoft.com/office/powerpoint/2010/main" val="30158643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2BAC3D-B1ED-9D44-97EE-7AFD802B9529}"/>
              </a:ext>
            </a:extLst>
          </p:cNvPr>
          <p:cNvSpPr txBox="1"/>
          <p:nvPr/>
        </p:nvSpPr>
        <p:spPr>
          <a:xfrm>
            <a:off x="3036868" y="1114467"/>
            <a:ext cx="6005042"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Consider two isolated charges subject to thermal motion at </a:t>
            </a:r>
            <a:r>
              <a:rPr lang="en-US" dirty="0" err="1">
                <a:latin typeface="Times New Roman" panose="02020603050405020304" pitchFamily="18" charset="0"/>
                <a:cs typeface="Times New Roman" panose="02020603050405020304" pitchFamily="18" charset="0"/>
              </a:rPr>
              <a:t>kT</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energy associated with the charge attraction/repulsion </a:t>
            </a:r>
          </a:p>
          <a:p>
            <a:r>
              <a:rPr lang="en-US" dirty="0">
                <a:latin typeface="Times New Roman" panose="02020603050405020304" pitchFamily="18" charset="0"/>
                <a:cs typeface="Times New Roman" panose="02020603050405020304" pitchFamily="18" charset="0"/>
              </a:rPr>
              <a:t>is equal to the thermal energy, </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at the </a:t>
            </a:r>
            <a:r>
              <a:rPr lang="en-US" b="1" u="sng" dirty="0">
                <a:latin typeface="Times New Roman" panose="02020603050405020304" pitchFamily="18" charset="0"/>
                <a:cs typeface="Times New Roman" panose="02020603050405020304" pitchFamily="18" charset="0"/>
              </a:rPr>
              <a:t>Bjerrum length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B</a:t>
            </a:r>
            <a:r>
              <a:rPr lang="en-US" dirty="0" err="1">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C5B9871-E69E-6B48-B5D2-B35BF982D59F}"/>
              </a:ext>
            </a:extLst>
          </p:cNvPr>
          <p:cNvPicPr>
            <a:picLocks noChangeAspect="1"/>
          </p:cNvPicPr>
          <p:nvPr/>
        </p:nvPicPr>
        <p:blipFill>
          <a:blip r:embed="rId2"/>
          <a:stretch>
            <a:fillRect/>
          </a:stretch>
        </p:blipFill>
        <p:spPr>
          <a:xfrm>
            <a:off x="3392606" y="2570991"/>
            <a:ext cx="4911012" cy="1104978"/>
          </a:xfrm>
          <a:prstGeom prst="rect">
            <a:avLst/>
          </a:prstGeom>
        </p:spPr>
      </p:pic>
      <p:sp>
        <p:nvSpPr>
          <p:cNvPr id="7" name="Rectangle 6">
            <a:extLst>
              <a:ext uri="{FF2B5EF4-FFF2-40B4-BE49-F238E27FC236}">
                <a16:creationId xmlns:a16="http://schemas.microsoft.com/office/drawing/2014/main" id="{2504DE76-E35C-FB47-8631-A525FE187C15}"/>
              </a:ext>
            </a:extLst>
          </p:cNvPr>
          <p:cNvSpPr/>
          <p:nvPr/>
        </p:nvSpPr>
        <p:spPr>
          <a:xfrm>
            <a:off x="2991389" y="3821493"/>
            <a:ext cx="6096000" cy="461665"/>
          </a:xfrm>
          <a:prstGeom prst="rect">
            <a:avLst/>
          </a:prstGeom>
        </p:spPr>
        <p:txBody>
          <a:bodyPr>
            <a:spAutoFit/>
          </a:bodyPr>
          <a:lstStyle/>
          <a:p>
            <a:r>
              <a:rPr lang="en-US" sz="1200" dirty="0"/>
              <a:t>https://</a:t>
            </a:r>
            <a:r>
              <a:rPr lang="en-US" sz="1200" dirty="0" err="1"/>
              <a:t>ocw.mit.edu</a:t>
            </a:r>
            <a:r>
              <a:rPr lang="en-US" sz="1200" dirty="0"/>
              <a:t>/courses/chemical-engineering/10-626-electrochemical-energy-systems-spring-2014/study-materials/MIT10_626S14_S11lec28.pdf</a:t>
            </a:r>
          </a:p>
        </p:txBody>
      </p:sp>
      <p:sp>
        <p:nvSpPr>
          <p:cNvPr id="8" name="TextBox 7">
            <a:extLst>
              <a:ext uri="{FF2B5EF4-FFF2-40B4-BE49-F238E27FC236}">
                <a16:creationId xmlns:a16="http://schemas.microsoft.com/office/drawing/2014/main" id="{70A9BFAC-6446-594B-AD8F-4DE2B4B7B4F8}"/>
              </a:ext>
            </a:extLst>
          </p:cNvPr>
          <p:cNvSpPr txBox="1"/>
          <p:nvPr/>
        </p:nvSpPr>
        <p:spPr>
          <a:xfrm>
            <a:off x="3973913" y="4428682"/>
            <a:ext cx="374839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In water at room temperature </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7 </a:t>
            </a:r>
            <a:r>
              <a:rPr lang="en-US" dirty="0" err="1">
                <a:latin typeface="Times New Roman" panose="02020603050405020304" pitchFamily="18" charset="0"/>
                <a:cs typeface="Times New Roman" panose="02020603050405020304" pitchFamily="18" charset="0"/>
              </a:rPr>
              <a:t>Å</a:t>
            </a:r>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33F4AF8-361D-D54F-809A-39FC9C22601A}"/>
              </a:ext>
            </a:extLst>
          </p:cNvPr>
          <p:cNvSpPr txBox="1"/>
          <p:nvPr/>
        </p:nvSpPr>
        <p:spPr>
          <a:xfrm>
            <a:off x="852332" y="4943538"/>
            <a:ext cx="10319657"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Below the Bjerrum length charges will feel specific interactions and will form ordered structures.  Above </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charges feel a ”</a:t>
            </a:r>
            <a:r>
              <a:rPr lang="en-US" i="1" dirty="0">
                <a:latin typeface="Times New Roman" panose="02020603050405020304" pitchFamily="18" charset="0"/>
                <a:cs typeface="Times New Roman" panose="02020603050405020304" pitchFamily="18" charset="0"/>
              </a:rPr>
              <a:t>mean field</a:t>
            </a:r>
            <a:r>
              <a:rPr lang="en-US" dirty="0">
                <a:latin typeface="Times New Roman" panose="02020603050405020304" pitchFamily="18" charset="0"/>
                <a:cs typeface="Times New Roman" panose="02020603050405020304" pitchFamily="18" charset="0"/>
              </a:rPr>
              <a:t>” and do not form ordered structures but can still feel repulsive and attractive forces.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You hear the report of a gun but can’t tell its location, so you take cover, you are beyond its Bjerrum length.  You hear the report of the gun and run in the opposite direction; you are within its Bjerrum length.</a:t>
            </a:r>
          </a:p>
        </p:txBody>
      </p:sp>
      <p:sp>
        <p:nvSpPr>
          <p:cNvPr id="12" name="TextBox 11">
            <a:extLst>
              <a:ext uri="{FF2B5EF4-FFF2-40B4-BE49-F238E27FC236}">
                <a16:creationId xmlns:a16="http://schemas.microsoft.com/office/drawing/2014/main" id="{A4735977-BA20-1041-B6EF-4417CAF82A76}"/>
              </a:ext>
            </a:extLst>
          </p:cNvPr>
          <p:cNvSpPr txBox="1"/>
          <p:nvPr/>
        </p:nvSpPr>
        <p:spPr>
          <a:xfrm>
            <a:off x="4061169" y="363894"/>
            <a:ext cx="3745577" cy="369332"/>
          </a:xfrm>
          <a:prstGeom prst="rect">
            <a:avLst/>
          </a:prstGeom>
          <a:noFill/>
        </p:spPr>
        <p:txBody>
          <a:bodyPr wrap="none" rtlCol="0">
            <a:spAutoFit/>
          </a:bodyPr>
          <a:lstStyle/>
          <a:p>
            <a:r>
              <a:rPr lang="en-US" b="1" u="sng" dirty="0">
                <a:latin typeface="Times New Roman" panose="02020603050405020304" pitchFamily="18" charset="0"/>
                <a:cs typeface="Times New Roman" panose="02020603050405020304" pitchFamily="18" charset="0"/>
              </a:rPr>
              <a:t>Distances where a mean field is felt.</a:t>
            </a:r>
          </a:p>
        </p:txBody>
      </p:sp>
      <p:sp>
        <p:nvSpPr>
          <p:cNvPr id="2" name="TextBox 1">
            <a:extLst>
              <a:ext uri="{FF2B5EF4-FFF2-40B4-BE49-F238E27FC236}">
                <a16:creationId xmlns:a16="http://schemas.microsoft.com/office/drawing/2014/main" id="{0195D6F9-5702-8190-40C8-166816BC56FB}"/>
              </a:ext>
            </a:extLst>
          </p:cNvPr>
          <p:cNvSpPr txBox="1"/>
          <p:nvPr/>
        </p:nvSpPr>
        <p:spPr>
          <a:xfrm>
            <a:off x="9261230" y="2892647"/>
            <a:ext cx="2728846"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Thermal diffusion/Brownian motion takes over</a:t>
            </a:r>
          </a:p>
        </p:txBody>
      </p:sp>
      <p:sp>
        <p:nvSpPr>
          <p:cNvPr id="3" name="TextBox 2">
            <a:extLst>
              <a:ext uri="{FF2B5EF4-FFF2-40B4-BE49-F238E27FC236}">
                <a16:creationId xmlns:a16="http://schemas.microsoft.com/office/drawing/2014/main" id="{3C23E984-E974-4F8B-7CF6-B84E710B92C1}"/>
              </a:ext>
            </a:extLst>
          </p:cNvPr>
          <p:cNvSpPr txBox="1"/>
          <p:nvPr/>
        </p:nvSpPr>
        <p:spPr>
          <a:xfrm>
            <a:off x="8448430" y="363894"/>
            <a:ext cx="2881110"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Potential is similar to </a:t>
            </a:r>
            <a:r>
              <a:rPr lang="en-US" sz="2000" b="1" dirty="0" err="1">
                <a:latin typeface="Times New Roman" panose="02020603050405020304" pitchFamily="18" charset="0"/>
                <a:cs typeface="Times New Roman" panose="02020603050405020304" pitchFamily="18" charset="0"/>
              </a:rPr>
              <a:t>kT</a:t>
            </a:r>
            <a:endParaRPr lang="en-US" sz="20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5CA90CC1-C82A-8F06-3604-6924BE974E25}"/>
              </a:ext>
            </a:extLst>
          </p:cNvPr>
          <p:cNvSpPr txBox="1"/>
          <p:nvPr/>
        </p:nvSpPr>
        <p:spPr>
          <a:xfrm>
            <a:off x="248478" y="1600200"/>
            <a:ext cx="2286000" cy="2308324"/>
          </a:xfrm>
          <a:prstGeom prst="rect">
            <a:avLst/>
          </a:prstGeom>
          <a:noFill/>
        </p:spPr>
        <p:txBody>
          <a:bodyPr wrap="square" rtlCol="0">
            <a:spAutoFit/>
          </a:bodyPr>
          <a:lstStyle/>
          <a:p>
            <a:pPr marL="285750" indent="-285750">
              <a:buFont typeface="Symbol" pitchFamily="2" charset="2"/>
              <a:buChar char="e"/>
            </a:pPr>
            <a:r>
              <a:rPr lang="en-US" dirty="0"/>
              <a:t>is the ability to store charge per unit length, C/(</a:t>
            </a:r>
            <a:r>
              <a:rPr lang="en-US" dirty="0" err="1"/>
              <a:t>Vm</a:t>
            </a:r>
            <a:r>
              <a:rPr lang="en-US" dirty="0"/>
              <a:t>) or F/m</a:t>
            </a:r>
          </a:p>
          <a:p>
            <a:pPr marL="285750" indent="-285750">
              <a:buFont typeface="Symbol" pitchFamily="2" charset="2"/>
              <a:buChar char="e"/>
            </a:pPr>
            <a:endParaRPr lang="en-US" dirty="0"/>
          </a:p>
          <a:p>
            <a:r>
              <a:rPr lang="en-US" dirty="0"/>
              <a:t>Energy is </a:t>
            </a:r>
            <a:r>
              <a:rPr lang="en-US" dirty="0" err="1"/>
              <a:t>kT</a:t>
            </a:r>
            <a:r>
              <a:rPr lang="en-US" dirty="0"/>
              <a:t> or CV so a length naturally emerges</a:t>
            </a:r>
          </a:p>
        </p:txBody>
      </p:sp>
    </p:spTree>
    <p:extLst>
      <p:ext uri="{BB962C8B-B14F-4D97-AF65-F5344CB8AC3E}">
        <p14:creationId xmlns:p14="http://schemas.microsoft.com/office/powerpoint/2010/main" val="21240929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981286-C828-A04A-992A-9ADA8E0B9CD0}"/>
              </a:ext>
            </a:extLst>
          </p:cNvPr>
          <p:cNvSpPr/>
          <p:nvPr/>
        </p:nvSpPr>
        <p:spPr>
          <a:xfrm>
            <a:off x="118980" y="6316214"/>
            <a:ext cx="6096000" cy="461665"/>
          </a:xfrm>
          <a:prstGeom prst="rect">
            <a:avLst/>
          </a:prstGeom>
        </p:spPr>
        <p:txBody>
          <a:bodyPr>
            <a:spAutoFit/>
          </a:bodyPr>
          <a:lstStyle/>
          <a:p>
            <a:r>
              <a:rPr lang="en-US" sz="1200" dirty="0"/>
              <a:t>https://</a:t>
            </a:r>
            <a:r>
              <a:rPr lang="en-US" sz="1200" dirty="0" err="1"/>
              <a:t>ocw.mit.edu</a:t>
            </a:r>
            <a:r>
              <a:rPr lang="en-US" sz="1200" dirty="0"/>
              <a:t>/courses/chemical-engineering/10-626-electrochemical-energy-systems-spring-2014/study-materials/MIT10_626S14_S11lec28.pdf</a:t>
            </a:r>
          </a:p>
        </p:txBody>
      </p:sp>
      <p:grpSp>
        <p:nvGrpSpPr>
          <p:cNvPr id="8" name="Group 7">
            <a:extLst>
              <a:ext uri="{FF2B5EF4-FFF2-40B4-BE49-F238E27FC236}">
                <a16:creationId xmlns:a16="http://schemas.microsoft.com/office/drawing/2014/main" id="{1CBBA64C-3C5D-D749-8B72-93C1C969E49A}"/>
              </a:ext>
            </a:extLst>
          </p:cNvPr>
          <p:cNvGrpSpPr/>
          <p:nvPr/>
        </p:nvGrpSpPr>
        <p:grpSpPr>
          <a:xfrm>
            <a:off x="525946" y="413855"/>
            <a:ext cx="4617498" cy="3134415"/>
            <a:chOff x="525946" y="413855"/>
            <a:chExt cx="4617498" cy="3134415"/>
          </a:xfrm>
        </p:grpSpPr>
        <p:pic>
          <p:nvPicPr>
            <p:cNvPr id="4" name="Picture 3">
              <a:extLst>
                <a:ext uri="{FF2B5EF4-FFF2-40B4-BE49-F238E27FC236}">
                  <a16:creationId xmlns:a16="http://schemas.microsoft.com/office/drawing/2014/main" id="{6B415B39-73B7-5247-9A12-0ECFF178DBCC}"/>
                </a:ext>
              </a:extLst>
            </p:cNvPr>
            <p:cNvPicPr>
              <a:picLocks noChangeAspect="1"/>
            </p:cNvPicPr>
            <p:nvPr/>
          </p:nvPicPr>
          <p:blipFill>
            <a:blip r:embed="rId2"/>
            <a:stretch>
              <a:fillRect/>
            </a:stretch>
          </p:blipFill>
          <p:spPr>
            <a:xfrm>
              <a:off x="525946" y="413855"/>
              <a:ext cx="4617498" cy="3134415"/>
            </a:xfrm>
            <a:prstGeom prst="rect">
              <a:avLst/>
            </a:prstGeom>
          </p:spPr>
        </p:pic>
        <p:sp>
          <p:nvSpPr>
            <p:cNvPr id="6" name="TextBox 5">
              <a:extLst>
                <a:ext uri="{FF2B5EF4-FFF2-40B4-BE49-F238E27FC236}">
                  <a16:creationId xmlns:a16="http://schemas.microsoft.com/office/drawing/2014/main" id="{A638518E-15F6-5144-9825-3D6CB3378406}"/>
                </a:ext>
              </a:extLst>
            </p:cNvPr>
            <p:cNvSpPr txBox="1"/>
            <p:nvPr/>
          </p:nvSpPr>
          <p:spPr>
            <a:xfrm>
              <a:off x="1182756" y="1434122"/>
              <a:ext cx="646331"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Hard</a:t>
              </a:r>
            </a:p>
            <a:p>
              <a:r>
                <a:rPr lang="en-US" dirty="0">
                  <a:latin typeface="Times New Roman" panose="02020603050405020304" pitchFamily="18" charset="0"/>
                  <a:cs typeface="Times New Roman" panose="02020603050405020304" pitchFamily="18" charset="0"/>
                </a:rPr>
                <a:t>Core</a:t>
              </a:r>
            </a:p>
          </p:txBody>
        </p:sp>
        <p:sp>
          <p:nvSpPr>
            <p:cNvPr id="7" name="TextBox 6">
              <a:extLst>
                <a:ext uri="{FF2B5EF4-FFF2-40B4-BE49-F238E27FC236}">
                  <a16:creationId xmlns:a16="http://schemas.microsoft.com/office/drawing/2014/main" id="{93CDAEE1-C4E0-F44F-965B-68CAB4034124}"/>
                </a:ext>
              </a:extLst>
            </p:cNvPr>
            <p:cNvSpPr txBox="1"/>
            <p:nvPr/>
          </p:nvSpPr>
          <p:spPr>
            <a:xfrm>
              <a:off x="3959087" y="1434122"/>
              <a:ext cx="729687"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Mean</a:t>
              </a:r>
            </a:p>
            <a:p>
              <a:r>
                <a:rPr lang="en-US" dirty="0">
                  <a:latin typeface="Times New Roman" panose="02020603050405020304" pitchFamily="18" charset="0"/>
                  <a:cs typeface="Times New Roman" panose="02020603050405020304" pitchFamily="18" charset="0"/>
                </a:rPr>
                <a:t>Field</a:t>
              </a:r>
            </a:p>
          </p:txBody>
        </p:sp>
      </p:grpSp>
      <p:pic>
        <p:nvPicPr>
          <p:cNvPr id="9" name="Picture 8">
            <a:extLst>
              <a:ext uri="{FF2B5EF4-FFF2-40B4-BE49-F238E27FC236}">
                <a16:creationId xmlns:a16="http://schemas.microsoft.com/office/drawing/2014/main" id="{1D98C5AC-CD5B-6C40-9F67-A38BB6C58915}"/>
              </a:ext>
            </a:extLst>
          </p:cNvPr>
          <p:cNvPicPr>
            <a:picLocks noChangeAspect="1"/>
          </p:cNvPicPr>
          <p:nvPr/>
        </p:nvPicPr>
        <p:blipFill>
          <a:blip r:embed="rId3"/>
          <a:stretch>
            <a:fillRect/>
          </a:stretch>
        </p:blipFill>
        <p:spPr>
          <a:xfrm>
            <a:off x="6036957" y="1981062"/>
            <a:ext cx="5317462" cy="3846443"/>
          </a:xfrm>
          <a:prstGeom prst="rect">
            <a:avLst/>
          </a:prstGeom>
        </p:spPr>
      </p:pic>
    </p:spTree>
    <p:extLst>
      <p:ext uri="{BB962C8B-B14F-4D97-AF65-F5344CB8AC3E}">
        <p14:creationId xmlns:p14="http://schemas.microsoft.com/office/powerpoint/2010/main" val="31427426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5">
            <a:extLst>
              <a:ext uri="{FF2B5EF4-FFF2-40B4-BE49-F238E27FC236}">
                <a16:creationId xmlns:a16="http://schemas.microsoft.com/office/drawing/2014/main" id="{F3268961-90A4-C54C-A176-0A0196D8A371}"/>
              </a:ext>
            </a:extLst>
          </p:cNvPr>
          <p:cNvGraphicFramePr>
            <a:graphicFrameLocks noChangeAspect="1"/>
          </p:cNvGraphicFramePr>
          <p:nvPr>
            <p:extLst>
              <p:ext uri="{D42A27DB-BD31-4B8C-83A1-F6EECF244321}">
                <p14:modId xmlns:p14="http://schemas.microsoft.com/office/powerpoint/2010/main" val="3657412721"/>
              </p:ext>
            </p:extLst>
          </p:nvPr>
        </p:nvGraphicFramePr>
        <p:xfrm>
          <a:off x="4026289" y="1823640"/>
          <a:ext cx="3919017" cy="750094"/>
        </p:xfrm>
        <a:graphic>
          <a:graphicData uri="http://schemas.openxmlformats.org/presentationml/2006/ole">
            <mc:AlternateContent xmlns:mc="http://schemas.openxmlformats.org/markup-compatibility/2006">
              <mc:Choice xmlns:v="urn:schemas-microsoft-com:vml" Requires="v">
                <p:oleObj name="Equation" r:id="rId2" imgW="2654300" imgH="508000" progId="Equation.3">
                  <p:embed/>
                </p:oleObj>
              </mc:Choice>
              <mc:Fallback>
                <p:oleObj name="Equation" r:id="rId2" imgW="2654300" imgH="508000" progId="Equation.3">
                  <p:embed/>
                  <p:pic>
                    <p:nvPicPr>
                      <p:cNvPr id="4" name="Object 5">
                        <a:extLst>
                          <a:ext uri="{FF2B5EF4-FFF2-40B4-BE49-F238E27FC236}">
                            <a16:creationId xmlns:a16="http://schemas.microsoft.com/office/drawing/2014/main" id="{F3268961-90A4-C54C-A176-0A0196D8A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6289" y="1823640"/>
                        <a:ext cx="3919017" cy="750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65D13495-3FF1-8142-AF0A-36DC51F576C4}"/>
                  </a:ext>
                </a:extLst>
              </p:cNvPr>
              <p:cNvSpPr/>
              <p:nvPr/>
            </p:nvSpPr>
            <p:spPr>
              <a:xfrm>
                <a:off x="1981342" y="2815998"/>
                <a:ext cx="7679094" cy="1814086"/>
              </a:xfrm>
              <a:prstGeom prst="rect">
                <a:avLst/>
              </a:prstGeom>
            </p:spPr>
            <p:txBody>
              <a:bodyPr wrap="square">
                <a:spAutoFit/>
              </a:bodyPr>
              <a:lstStyle/>
              <a:p>
                <a:r>
                  <a:rPr lang="en-US" dirty="0">
                    <a:latin typeface="Times New Roman" panose="02020603050405020304" pitchFamily="18" charset="0"/>
                    <a:ea typeface="Calibri" panose="020F0502020204030204" pitchFamily="34" charset="0"/>
                    <a:cs typeface="Times New Roman" panose="02020603050405020304" pitchFamily="18" charset="0"/>
                  </a:rPr>
                  <a:t>Debye length is the distance where </a:t>
                </a:r>
                <a:r>
                  <a:rPr lang="en-US" dirty="0" err="1">
                    <a:latin typeface="Times New Roman" panose="02020603050405020304" pitchFamily="18" charset="0"/>
                    <a:ea typeface="Calibri" panose="020F0502020204030204" pitchFamily="34" charset="0"/>
                    <a:cs typeface="Times New Roman" panose="02020603050405020304" pitchFamily="18" charset="0"/>
                  </a:rPr>
                  <a:t>kT</a:t>
                </a:r>
                <a:r>
                  <a:rPr lang="en-US" dirty="0">
                    <a:latin typeface="Times New Roman" panose="02020603050405020304" pitchFamily="18" charset="0"/>
                    <a:ea typeface="Calibri" panose="020F0502020204030204" pitchFamily="34" charset="0"/>
                    <a:cs typeface="Times New Roman" panose="02020603050405020304" pitchFamily="18" charset="0"/>
                  </a:rPr>
                  <a:t> random motion balances the U(r) potential in the presence of n counter ion density</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ea typeface="Calibri" panose="020F0502020204030204" pitchFamily="34" charset="0"/>
                              <a:cs typeface="Times New Roman" panose="02020603050405020304" pitchFamily="18" charset="0"/>
                            </a:rPr>
                          </m:ctrlPr>
                        </m:sSubSupPr>
                        <m:e>
                          <m:r>
                            <a:rPr lang="en-US" i="1">
                              <a:latin typeface="Cambria Math" panose="02040503050406030204" pitchFamily="18" charset="0"/>
                              <a:ea typeface="Calibri" panose="020F0502020204030204" pitchFamily="34" charset="0"/>
                              <a:cs typeface="Times New Roman" panose="02020603050405020304" pitchFamily="18" charset="0"/>
                            </a:rPr>
                            <m:t>𝑟</m:t>
                          </m:r>
                        </m:e>
                        <m:sub>
                          <m:r>
                            <a:rPr lang="en-US" i="1">
                              <a:latin typeface="Cambria Math" panose="02040503050406030204" pitchFamily="18" charset="0"/>
                              <a:ea typeface="Calibri" panose="020F0502020204030204" pitchFamily="34" charset="0"/>
                              <a:cs typeface="Times New Roman" panose="02020603050405020304" pitchFamily="18" charset="0"/>
                            </a:rPr>
                            <m:t>𝐷</m:t>
                          </m:r>
                        </m:sub>
                        <m:sup>
                          <m:r>
                            <a:rPr lang="en-US" i="1">
                              <a:latin typeface="Cambria Math" panose="02040503050406030204" pitchFamily="18" charset="0"/>
                              <a:ea typeface="Calibri" panose="020F0502020204030204" pitchFamily="34" charset="0"/>
                              <a:cs typeface="Times New Roman" panose="02020603050405020304" pitchFamily="18" charset="0"/>
                            </a:rPr>
                            <m:t>2</m:t>
                          </m:r>
                        </m:sup>
                      </m:sSubSup>
                      <m:r>
                        <a:rPr lang="en-US" i="1">
                          <a:latin typeface="Cambria Math" panose="02040503050406030204" pitchFamily="18" charset="0"/>
                          <a:ea typeface="Calibri" panose="020F0502020204030204" pitchFamily="34" charset="0"/>
                          <a:cs typeface="Times New Roman" panose="02020603050405020304" pitchFamily="18" charset="0"/>
                        </a:rPr>
                        <m:t>=</m:t>
                      </m:r>
                      <m:f>
                        <m:fPr>
                          <m:ctrlPr>
                            <a:rPr lang="en-US"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𝑉</m:t>
                              </m:r>
                            </m:e>
                            <m:sub>
                              <m:r>
                                <a:rPr lang="en-US" i="1">
                                  <a:latin typeface="Cambria Math" panose="02040503050406030204" pitchFamily="18" charset="0"/>
                                  <a:ea typeface="Calibri" panose="020F0502020204030204" pitchFamily="34" charset="0"/>
                                  <a:cs typeface="Times New Roman" panose="02020603050405020304" pitchFamily="18" charset="0"/>
                                </a:rPr>
                                <m:t>𝑝𝑒𝑟</m:t>
                              </m:r>
                              <m:r>
                                <a:rPr lang="en-US" i="1">
                                  <a:latin typeface="Cambria Math" panose="02040503050406030204" pitchFamily="18" charset="0"/>
                                  <a:ea typeface="Calibri" panose="020F0502020204030204" pitchFamily="34" charset="0"/>
                                  <a:cs typeface="Times New Roman" panose="02020603050405020304" pitchFamily="18" charset="0"/>
                                </a:rPr>
                                <m:t> </m:t>
                              </m:r>
                              <m:r>
                                <a:rPr lang="en-US" i="1">
                                  <a:latin typeface="Cambria Math" panose="02040503050406030204" pitchFamily="18" charset="0"/>
                                  <a:ea typeface="Calibri" panose="020F0502020204030204" pitchFamily="34" charset="0"/>
                                  <a:cs typeface="Times New Roman" panose="02020603050405020304" pitchFamily="18" charset="0"/>
                                </a:rPr>
                                <m:t>𝑐h𝑎𝑟𝑔𝑒</m:t>
                              </m:r>
                            </m:sub>
                          </m:sSub>
                          <m:r>
                            <a:rPr lang="en-US" i="1">
                              <a:latin typeface="Cambria Math" panose="02040503050406030204" pitchFamily="18" charset="0"/>
                              <a:ea typeface="Calibri" panose="020F0502020204030204" pitchFamily="34" charset="0"/>
                              <a:cs typeface="Times New Roman" panose="02020603050405020304" pitchFamily="18" charset="0"/>
                            </a:rPr>
                            <m:t>𝑘𝑇</m:t>
                          </m:r>
                        </m:num>
                        <m:den>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n-US" b="0" i="1" smtClean="0">
                                  <a:latin typeface="Cambria Math" panose="02040503050406030204" pitchFamily="18" charset="0"/>
                                  <a:ea typeface="Calibri" panose="020F0502020204030204" pitchFamily="34" charset="0"/>
                                  <a:cs typeface="Times New Roman" panose="02020603050405020304" pitchFamily="18" charset="0"/>
                                </a:rPr>
                                <m:t>4</m:t>
                              </m:r>
                              <m:r>
                                <a:rPr lang="en-US" b="0" i="1" smtClean="0">
                                  <a:latin typeface="Cambria Math" panose="02040503050406030204" pitchFamily="18" charset="0"/>
                                  <a:ea typeface="Calibri" panose="020F0502020204030204" pitchFamily="34" charset="0"/>
                                  <a:cs typeface="Times New Roman" panose="02020603050405020304" pitchFamily="18" charset="0"/>
                                </a:rPr>
                                <m:t>𝜋</m:t>
                              </m:r>
                              <m:r>
                                <a:rPr lang="en-US" i="1">
                                  <a:latin typeface="Cambria Math" panose="02040503050406030204" pitchFamily="18" charset="0"/>
                                  <a:ea typeface="Calibri" panose="020F0502020204030204" pitchFamily="34" charset="0"/>
                                  <a:cs typeface="Times New Roman" panose="02020603050405020304" pitchFamily="18" charset="0"/>
                                </a:rPr>
                                <m:t>𝑟𝑈</m:t>
                              </m:r>
                              <m:r>
                                <a:rPr lang="en-US" i="1">
                                  <a:latin typeface="Cambria Math" panose="02040503050406030204" pitchFamily="18" charset="0"/>
                                  <a:ea typeface="Calibri" panose="020F0502020204030204" pitchFamily="34" charset="0"/>
                                  <a:cs typeface="Times New Roman" panose="02020603050405020304" pitchFamily="18" charset="0"/>
                                </a:rPr>
                                <m:t>(</m:t>
                              </m:r>
                              <m:r>
                                <a:rPr lang="en-US" i="1">
                                  <a:latin typeface="Cambria Math" panose="02040503050406030204" pitchFamily="18" charset="0"/>
                                  <a:ea typeface="Calibri" panose="020F0502020204030204" pitchFamily="34" charset="0"/>
                                  <a:cs typeface="Times New Roman" panose="02020603050405020304" pitchFamily="18" charset="0"/>
                                </a:rPr>
                                <m:t>𝑟</m:t>
                              </m:r>
                              <m:r>
                                <a:rPr lang="en-US" i="1">
                                  <a:latin typeface="Cambria Math" panose="02040503050406030204" pitchFamily="18" charset="0"/>
                                  <a:ea typeface="Calibri" panose="020F0502020204030204" pitchFamily="34" charset="0"/>
                                  <a:cs typeface="Times New Roman" panose="02020603050405020304" pitchFamily="18" charset="0"/>
                                </a:rPr>
                                <m:t>)</m:t>
                              </m:r>
                            </m:e>
                            <m:sub>
                              <m:r>
                                <a:rPr lang="en-US" i="1">
                                  <a:latin typeface="Cambria Math" panose="02040503050406030204" pitchFamily="18" charset="0"/>
                                  <a:ea typeface="Calibri" panose="020F0502020204030204" pitchFamily="34" charset="0"/>
                                  <a:cs typeface="Times New Roman" panose="02020603050405020304" pitchFamily="18" charset="0"/>
                                </a:rPr>
                                <m:t>𝑤𝑖𝑡h</m:t>
                              </m:r>
                              <m:r>
                                <a:rPr lang="en-US" i="1">
                                  <a:latin typeface="Cambria Math" panose="02040503050406030204" pitchFamily="18" charset="0"/>
                                  <a:ea typeface="Calibri" panose="020F0502020204030204" pitchFamily="34" charset="0"/>
                                  <a:cs typeface="Times New Roman" panose="02020603050405020304" pitchFamily="18" charset="0"/>
                                </a:rPr>
                                <m:t> </m:t>
                              </m:r>
                              <m:sSub>
                                <m:sSubPr>
                                  <m:ctrlPr>
                                    <a:rPr lang="en-US" i="1">
                                      <a:latin typeface="Cambria Math" panose="02040503050406030204" pitchFamily="18" charset="0"/>
                                      <a:ea typeface="Calibri" panose="020F0502020204030204" pitchFamily="34"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𝑟</m:t>
                                  </m:r>
                                </m:e>
                                <m:sub>
                                  <m:r>
                                    <a:rPr lang="en-US" i="1">
                                      <a:latin typeface="Cambria Math" panose="02040503050406030204" pitchFamily="18" charset="0"/>
                                      <a:ea typeface="Calibri" panose="020F0502020204030204" pitchFamily="34" charset="0"/>
                                      <a:cs typeface="Times New Roman" panose="02020603050405020304" pitchFamily="18" charset="0"/>
                                    </a:rPr>
                                    <m:t>𝐷</m:t>
                                  </m:r>
                                </m:sub>
                              </m:sSub>
                              <m:r>
                                <a:rPr lang="en-US" i="1">
                                  <a:latin typeface="Cambria Math" panose="02040503050406030204" pitchFamily="18" charset="0"/>
                                  <a:ea typeface="Calibri" panose="020F0502020204030204" pitchFamily="34" charset="0"/>
                                  <a:cs typeface="Times New Roman" panose="02020603050405020304" pitchFamily="18" charset="0"/>
                                </a:rPr>
                                <m:t>=∞</m:t>
                              </m:r>
                            </m:sub>
                          </m:sSub>
                        </m:den>
                      </m:f>
                    </m:oMath>
                  </m:oMathPara>
                </a14:m>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a:extLst>
                  <a:ext uri="{FF2B5EF4-FFF2-40B4-BE49-F238E27FC236}">
                    <a16:creationId xmlns:a16="http://schemas.microsoft.com/office/drawing/2014/main" id="{65D13495-3FF1-8142-AF0A-36DC51F576C4}"/>
                  </a:ext>
                </a:extLst>
              </p:cNvPr>
              <p:cNvSpPr>
                <a:spLocks noRot="1" noChangeAspect="1" noMove="1" noResize="1" noEditPoints="1" noAdjustHandles="1" noChangeArrowheads="1" noChangeShapeType="1" noTextEdit="1"/>
              </p:cNvSpPr>
              <p:nvPr/>
            </p:nvSpPr>
            <p:spPr>
              <a:xfrm>
                <a:off x="1981342" y="2815998"/>
                <a:ext cx="7679094" cy="1814086"/>
              </a:xfrm>
              <a:prstGeom prst="rect">
                <a:avLst/>
              </a:prstGeom>
              <a:blipFill>
                <a:blip r:embed="rId5"/>
                <a:stretch>
                  <a:fillRect l="-661" t="-1389" r="-66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7111FE49-0B1D-8A4E-B7A1-0DC49CD833A8}"/>
              </a:ext>
            </a:extLst>
          </p:cNvPr>
          <p:cNvSpPr txBox="1"/>
          <p:nvPr/>
        </p:nvSpPr>
        <p:spPr>
          <a:xfrm>
            <a:off x="2046657" y="911602"/>
            <a:ext cx="7828384"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Charges separated by distance r in the presence of n = number/volume counter ions or other charges</a:t>
            </a:r>
          </a:p>
        </p:txBody>
      </p:sp>
      <p:sp>
        <p:nvSpPr>
          <p:cNvPr id="7" name="TextBox 6">
            <a:extLst>
              <a:ext uri="{FF2B5EF4-FFF2-40B4-BE49-F238E27FC236}">
                <a16:creationId xmlns:a16="http://schemas.microsoft.com/office/drawing/2014/main" id="{5984131D-C52A-854D-B23A-23FBE7AEAC26}"/>
              </a:ext>
            </a:extLst>
          </p:cNvPr>
          <p:cNvSpPr txBox="1"/>
          <p:nvPr/>
        </p:nvSpPr>
        <p:spPr>
          <a:xfrm>
            <a:off x="1001628" y="4630084"/>
            <a:ext cx="10431624"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Below the Debye screening length charges will feel interactions, either specific if r &lt; </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and or mean field if r &gt; </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  Above </a:t>
            </a:r>
            <a:r>
              <a:rPr lang="en-US" dirty="0" err="1">
                <a:latin typeface="Times New Roman" panose="02020603050405020304" pitchFamily="18" charset="0"/>
                <a:cs typeface="Times New Roman" panose="02020603050405020304" pitchFamily="18" charset="0"/>
              </a:rPr>
              <a:t>l</a:t>
            </a:r>
            <a:r>
              <a:rPr lang="en-US" baseline="-25000" dirty="0" err="1">
                <a:latin typeface="Times New Roman" panose="02020603050405020304" pitchFamily="18" charset="0"/>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 charges do not feel interactions at all, they act as uncharged species.</a:t>
            </a:r>
          </a:p>
        </p:txBody>
      </p:sp>
      <p:sp>
        <p:nvSpPr>
          <p:cNvPr id="8" name="TextBox 7">
            <a:extLst>
              <a:ext uri="{FF2B5EF4-FFF2-40B4-BE49-F238E27FC236}">
                <a16:creationId xmlns:a16="http://schemas.microsoft.com/office/drawing/2014/main" id="{7387F708-5BD2-0E43-AC53-8E54DA34965D}"/>
              </a:ext>
            </a:extLst>
          </p:cNvPr>
          <p:cNvSpPr txBox="1"/>
          <p:nvPr/>
        </p:nvSpPr>
        <p:spPr>
          <a:xfrm>
            <a:off x="3754077" y="295860"/>
            <a:ext cx="4331314" cy="369332"/>
          </a:xfrm>
          <a:prstGeom prst="rect">
            <a:avLst/>
          </a:prstGeom>
          <a:noFill/>
        </p:spPr>
        <p:txBody>
          <a:bodyPr wrap="none" rtlCol="0">
            <a:spAutoFit/>
          </a:bodyPr>
          <a:lstStyle/>
          <a:p>
            <a:r>
              <a:rPr lang="en-US" b="1" u="sng" dirty="0">
                <a:latin typeface="Times New Roman" panose="02020603050405020304" pitchFamily="18" charset="0"/>
                <a:cs typeface="Times New Roman" panose="02020603050405020304" pitchFamily="18" charset="0"/>
              </a:rPr>
              <a:t>Distances where charges are not felt at all.</a:t>
            </a:r>
          </a:p>
        </p:txBody>
      </p:sp>
      <p:sp>
        <p:nvSpPr>
          <p:cNvPr id="9" name="Rectangle 8">
            <a:extLst>
              <a:ext uri="{FF2B5EF4-FFF2-40B4-BE49-F238E27FC236}">
                <a16:creationId xmlns:a16="http://schemas.microsoft.com/office/drawing/2014/main" id="{66171632-12E5-4342-A320-28ECAF271DFE}"/>
              </a:ext>
            </a:extLst>
          </p:cNvPr>
          <p:cNvSpPr/>
          <p:nvPr/>
        </p:nvSpPr>
        <p:spPr>
          <a:xfrm>
            <a:off x="1001628" y="5406484"/>
            <a:ext cx="10198358"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You hear the report of a gun but can’t tell its location so you take cover, you are beyond its Bjerrum length but within its Debye screening length.  You can’t hear the gun due to too many other guns firing closer to you, you are beyond its Debye screening length.</a:t>
            </a:r>
          </a:p>
        </p:txBody>
      </p:sp>
    </p:spTree>
    <p:extLst>
      <p:ext uri="{BB962C8B-B14F-4D97-AF65-F5344CB8AC3E}">
        <p14:creationId xmlns:p14="http://schemas.microsoft.com/office/powerpoint/2010/main" val="29270731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CDE8F3-B49B-BF46-8AF3-5FF94A6BFA31}"/>
              </a:ext>
            </a:extLst>
          </p:cNvPr>
          <p:cNvPicPr>
            <a:picLocks noChangeAspect="1"/>
          </p:cNvPicPr>
          <p:nvPr/>
        </p:nvPicPr>
        <p:blipFill>
          <a:blip r:embed="rId2"/>
          <a:stretch>
            <a:fillRect/>
          </a:stretch>
        </p:blipFill>
        <p:spPr>
          <a:xfrm>
            <a:off x="1435366" y="0"/>
            <a:ext cx="8049060" cy="6858000"/>
          </a:xfrm>
          <a:prstGeom prst="rect">
            <a:avLst/>
          </a:prstGeom>
        </p:spPr>
      </p:pic>
      <p:sp>
        <p:nvSpPr>
          <p:cNvPr id="5" name="TextBox 4">
            <a:extLst>
              <a:ext uri="{FF2B5EF4-FFF2-40B4-BE49-F238E27FC236}">
                <a16:creationId xmlns:a16="http://schemas.microsoft.com/office/drawing/2014/main" id="{EAAF1857-E997-B548-B1AF-D1C90AFDEEE7}"/>
              </a:ext>
            </a:extLst>
          </p:cNvPr>
          <p:cNvSpPr txBox="1"/>
          <p:nvPr/>
        </p:nvSpPr>
        <p:spPr>
          <a:xfrm>
            <a:off x="9484426" y="844826"/>
            <a:ext cx="1935145" cy="397031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Charge spacing, </a:t>
            </a:r>
            <a:r>
              <a:rPr lang="en-US" i="1" dirty="0">
                <a:latin typeface="Times New Roman" panose="02020603050405020304" pitchFamily="18" charset="0"/>
                <a:cs typeface="Times New Roman" panose="02020603050405020304" pitchFamily="18" charset="0"/>
              </a:rPr>
              <a:t>a</a:t>
            </a:r>
          </a:p>
          <a:p>
            <a:r>
              <a:rPr lang="en-US" dirty="0">
                <a:latin typeface="Times New Roman" panose="02020603050405020304" pitchFamily="18" charset="0"/>
                <a:cs typeface="Times New Roman" panose="02020603050405020304" pitchFamily="18" charset="0"/>
              </a:rPr>
              <a:t>Counterion </a:t>
            </a:r>
          </a:p>
          <a:p>
            <a:r>
              <a:rPr lang="en-US" dirty="0">
                <a:latin typeface="Times New Roman" panose="02020603050405020304" pitchFamily="18" charset="0"/>
                <a:cs typeface="Times New Roman" panose="02020603050405020304" pitchFamily="18" charset="0"/>
              </a:rPr>
              <a:t>   concentration, </a:t>
            </a:r>
            <a:r>
              <a:rPr lang="en-US" i="1" dirty="0">
                <a:latin typeface="Times New Roman" panose="02020603050405020304" pitchFamily="18" charset="0"/>
                <a:cs typeface="Times New Roman" panose="02020603050405020304" pitchFamily="18" charset="0"/>
              </a:rPr>
              <a:t>n</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Counterion </a:t>
            </a:r>
          </a:p>
          <a:p>
            <a:r>
              <a:rPr lang="en-US" dirty="0">
                <a:latin typeface="Times New Roman" panose="02020603050405020304" pitchFamily="18" charset="0"/>
                <a:cs typeface="Times New Roman" panose="02020603050405020304" pitchFamily="18" charset="0"/>
              </a:rPr>
              <a:t>   condensation</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Polymeric </a:t>
            </a:r>
          </a:p>
          <a:p>
            <a:r>
              <a:rPr lang="en-US" dirty="0">
                <a:latin typeface="Times New Roman" panose="02020603050405020304" pitchFamily="18" charset="0"/>
                <a:cs typeface="Times New Roman" panose="02020603050405020304" pitchFamily="18" charset="0"/>
              </a:rPr>
              <a:t>   contribution</a:t>
            </a:r>
          </a:p>
          <a:p>
            <a:r>
              <a:rPr lang="en-US" dirty="0">
                <a:latin typeface="Times New Roman" panose="02020603050405020304" pitchFamily="18" charset="0"/>
                <a:cs typeface="Times New Roman" panose="02020603050405020304" pitchFamily="18" charset="0"/>
              </a:rPr>
              <a:t>   to screening</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Micelles, liquid-</a:t>
            </a:r>
          </a:p>
          <a:p>
            <a:r>
              <a:rPr lang="en-US" dirty="0">
                <a:latin typeface="Times New Roman" panose="02020603050405020304" pitchFamily="18" charset="0"/>
                <a:cs typeface="Times New Roman" panose="02020603050405020304" pitchFamily="18" charset="0"/>
              </a:rPr>
              <a:t>  crystalline phases</a:t>
            </a:r>
          </a:p>
        </p:txBody>
      </p:sp>
    </p:spTree>
    <p:extLst>
      <p:ext uri="{BB962C8B-B14F-4D97-AF65-F5344CB8AC3E}">
        <p14:creationId xmlns:p14="http://schemas.microsoft.com/office/powerpoint/2010/main" val="28573675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37C5A95A-0C33-C642-AD55-F7F74A725C63}"/>
              </a:ext>
            </a:extLst>
          </p:cNvPr>
          <p:cNvSpPr txBox="1">
            <a:spLocks noChangeArrowheads="1"/>
          </p:cNvSpPr>
          <p:nvPr/>
        </p:nvSpPr>
        <p:spPr bwMode="auto">
          <a:xfrm>
            <a:off x="1615303" y="2907827"/>
            <a:ext cx="9306126" cy="294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1pPr>
            <a:lvl2pPr marL="742950" indent="-28575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2pPr>
            <a:lvl3pPr marL="11430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3pPr>
            <a:lvl4pPr marL="16002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4pPr>
            <a:lvl5pPr marL="2057400" indent="-228600">
              <a:spcBef>
                <a:spcPts val="2800"/>
              </a:spcBef>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5pPr>
            <a:lvl6pPr marL="25146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6pPr>
            <a:lvl7pPr marL="29718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7pPr>
            <a:lvl8pPr marL="34290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8pPr>
            <a:lvl9pPr marL="3886200" indent="-228600" eaLnBrk="0" fontAlgn="base" hangingPunct="0">
              <a:spcBef>
                <a:spcPts val="2800"/>
              </a:spcBef>
              <a:spcAft>
                <a:spcPct val="0"/>
              </a:spcAft>
              <a:buSzPct val="171000"/>
              <a:buFont typeface="Thonburi" pitchFamily="2" charset="-34"/>
              <a:buChar char="•"/>
              <a:defRPr sz="2400">
                <a:solidFill>
                  <a:schemeClr val="tx1"/>
                </a:solidFill>
                <a:latin typeface="Gill Sans" panose="020B0502020104020203" pitchFamily="34" charset="-79"/>
                <a:ea typeface="Heiti SC Light" panose="02000000000000000000" pitchFamily="2" charset="-128"/>
                <a:sym typeface="Gill Sans" panose="020B0502020104020203" pitchFamily="34" charset="-79"/>
              </a:defRPr>
            </a:lvl9pPr>
          </a:lstStyle>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-Electrostatic Persistence Length</a:t>
            </a: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	Persistence is increased by electrostatic charge. </a:t>
            </a:r>
            <a:r>
              <a:rPr lang="en-US" altLang="en-US" sz="1687" dirty="0" err="1">
                <a:solidFill>
                  <a:srgbClr val="000000"/>
                </a:solidFill>
                <a:latin typeface="Times New Roman" panose="02020603050405020304" pitchFamily="18" charset="0"/>
                <a:cs typeface="Times New Roman" panose="02020603050405020304" pitchFamily="18" charset="0"/>
              </a:rPr>
              <a:t>l</a:t>
            </a:r>
            <a:r>
              <a:rPr lang="en-US" altLang="en-US" sz="1687" baseline="-25000" dirty="0" err="1">
                <a:solidFill>
                  <a:srgbClr val="000000"/>
                </a:solidFill>
                <a:latin typeface="Times New Roman" panose="02020603050405020304" pitchFamily="18" charset="0"/>
                <a:cs typeface="Times New Roman" panose="02020603050405020304" pitchFamily="18" charset="0"/>
              </a:rPr>
              <a:t>per</a:t>
            </a:r>
            <a:r>
              <a:rPr lang="en-US" altLang="en-US" sz="1687" dirty="0">
                <a:solidFill>
                  <a:srgbClr val="000000"/>
                </a:solidFill>
                <a:latin typeface="Times New Roman" panose="02020603050405020304" pitchFamily="18" charset="0"/>
                <a:cs typeface="Times New Roman" panose="02020603050405020304" pitchFamily="18" charset="0"/>
              </a:rPr>
              <a:t> = l</a:t>
            </a:r>
            <a:r>
              <a:rPr lang="en-US" altLang="en-US" sz="1687" baseline="-25000" dirty="0">
                <a:solidFill>
                  <a:srgbClr val="000000"/>
                </a:solidFill>
                <a:latin typeface="Times New Roman" panose="02020603050405020304" pitchFamily="18" charset="0"/>
                <a:cs typeface="Times New Roman" panose="02020603050405020304" pitchFamily="18" charset="0"/>
              </a:rPr>
              <a:t>o</a:t>
            </a:r>
            <a:r>
              <a:rPr lang="en-US" altLang="en-US" sz="1687" dirty="0">
                <a:solidFill>
                  <a:srgbClr val="000000"/>
                </a:solidFill>
                <a:latin typeface="Times New Roman" panose="02020603050405020304" pitchFamily="18" charset="0"/>
                <a:cs typeface="Times New Roman" panose="02020603050405020304" pitchFamily="18" charset="0"/>
              </a:rPr>
              <a:t> + l</a:t>
            </a:r>
            <a:r>
              <a:rPr lang="en-US" altLang="en-US" sz="1687" baseline="-25000" dirty="0">
                <a:solidFill>
                  <a:srgbClr val="000000"/>
                </a:solidFill>
                <a:latin typeface="Times New Roman" panose="02020603050405020304" pitchFamily="18" charset="0"/>
                <a:cs typeface="Times New Roman" panose="02020603050405020304" pitchFamily="18" charset="0"/>
              </a:rPr>
              <a:t>e</a:t>
            </a: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	For a &lt;&lt; </a:t>
            </a:r>
            <a:r>
              <a:rPr lang="en-US" altLang="en-US" sz="1687" dirty="0" err="1">
                <a:solidFill>
                  <a:srgbClr val="000000"/>
                </a:solidFill>
                <a:latin typeface="Times New Roman" panose="02020603050405020304" pitchFamily="18" charset="0"/>
                <a:cs typeface="Times New Roman" panose="02020603050405020304" pitchFamily="18" charset="0"/>
              </a:rPr>
              <a:t>l</a:t>
            </a:r>
            <a:r>
              <a:rPr lang="en-US" altLang="en-US" sz="1687" baseline="-25000" dirty="0" err="1">
                <a:solidFill>
                  <a:srgbClr val="000000"/>
                </a:solidFill>
                <a:latin typeface="Times New Roman" panose="02020603050405020304" pitchFamily="18" charset="0"/>
                <a:cs typeface="Times New Roman" panose="02020603050405020304" pitchFamily="18" charset="0"/>
              </a:rPr>
              <a:t>per</a:t>
            </a:r>
            <a:r>
              <a:rPr lang="en-US" altLang="en-US" sz="1687" dirty="0">
                <a:solidFill>
                  <a:srgbClr val="000000"/>
                </a:solidFill>
                <a:latin typeface="Times New Roman" panose="02020603050405020304" pitchFamily="18" charset="0"/>
                <a:cs typeface="Times New Roman" panose="02020603050405020304" pitchFamily="18" charset="0"/>
              </a:rPr>
              <a:t>&lt;&lt; </a:t>
            </a:r>
            <a:r>
              <a:rPr lang="en-US" altLang="en-US" sz="1687" dirty="0" err="1">
                <a:solidFill>
                  <a:srgbClr val="000000"/>
                </a:solidFill>
                <a:latin typeface="Times New Roman" panose="02020603050405020304" pitchFamily="18" charset="0"/>
                <a:cs typeface="Times New Roman" panose="02020603050405020304" pitchFamily="18" charset="0"/>
              </a:rPr>
              <a:t>r</a:t>
            </a:r>
            <a:r>
              <a:rPr lang="en-US" altLang="en-US" sz="1687" baseline="-25000" dirty="0" err="1">
                <a:solidFill>
                  <a:srgbClr val="000000"/>
                </a:solidFill>
                <a:latin typeface="Times New Roman" panose="02020603050405020304" pitchFamily="18" charset="0"/>
                <a:cs typeface="Times New Roman" panose="02020603050405020304" pitchFamily="18" charset="0"/>
              </a:rPr>
              <a:t>D</a:t>
            </a:r>
            <a:r>
              <a:rPr lang="en-US" altLang="en-US" sz="1687" dirty="0">
                <a:solidFill>
                  <a:srgbClr val="000000"/>
                </a:solidFill>
                <a:latin typeface="Times New Roman" panose="02020603050405020304" pitchFamily="18" charset="0"/>
                <a:cs typeface="Times New Roman" panose="02020603050405020304" pitchFamily="18" charset="0"/>
              </a:rPr>
              <a:t> </a:t>
            </a:r>
            <a:endParaRPr lang="en-US" altLang="en-US" sz="1687" baseline="-25000"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	Interaction between charges separated by distance less than </a:t>
            </a:r>
            <a:r>
              <a:rPr lang="en-US" altLang="en-US" sz="1687" dirty="0" err="1">
                <a:solidFill>
                  <a:srgbClr val="000000"/>
                </a:solidFill>
                <a:latin typeface="Times New Roman" panose="02020603050405020304" pitchFamily="18" charset="0"/>
                <a:cs typeface="Times New Roman" panose="02020603050405020304" pitchFamily="18" charset="0"/>
              </a:rPr>
              <a:t>r</a:t>
            </a:r>
            <a:r>
              <a:rPr lang="en-US" altLang="en-US" sz="1687" baseline="-25000" dirty="0" err="1">
                <a:solidFill>
                  <a:srgbClr val="000000"/>
                </a:solidFill>
                <a:latin typeface="Times New Roman" panose="02020603050405020304" pitchFamily="18" charset="0"/>
                <a:cs typeface="Times New Roman" panose="02020603050405020304" pitchFamily="18" charset="0"/>
              </a:rPr>
              <a:t>D</a:t>
            </a:r>
            <a:r>
              <a:rPr lang="en-US" altLang="en-US" sz="1687" dirty="0">
                <a:solidFill>
                  <a:srgbClr val="000000"/>
                </a:solidFill>
                <a:latin typeface="Times New Roman" panose="02020603050405020304" pitchFamily="18" charset="0"/>
                <a:cs typeface="Times New Roman" panose="02020603050405020304" pitchFamily="18" charset="0"/>
              </a:rPr>
              <a:t>, short range repulsion increases</a:t>
            </a:r>
            <a:br>
              <a:rPr lang="en-US" altLang="en-US" sz="1687" dirty="0">
                <a:solidFill>
                  <a:srgbClr val="000000"/>
                </a:solidFill>
                <a:latin typeface="Times New Roman" panose="02020603050405020304" pitchFamily="18" charset="0"/>
                <a:cs typeface="Times New Roman" panose="02020603050405020304" pitchFamily="18" charset="0"/>
              </a:rPr>
            </a:br>
            <a:r>
              <a:rPr lang="en-US" altLang="en-US" sz="1687" dirty="0">
                <a:solidFill>
                  <a:srgbClr val="000000"/>
                </a:solidFill>
                <a:latin typeface="Times New Roman" panose="02020603050405020304" pitchFamily="18" charset="0"/>
                <a:cs typeface="Times New Roman" panose="02020603050405020304" pitchFamily="18" charset="0"/>
              </a:rPr>
              <a:t>	 persistence length (short-range interactions)</a:t>
            </a:r>
          </a:p>
          <a:p>
            <a:pPr eaLnBrk="1" hangingPunct="1">
              <a:spcBef>
                <a:spcPct val="0"/>
              </a:spcBef>
              <a:buSzTx/>
              <a:buFontTx/>
              <a:buNone/>
            </a:pPr>
            <a:endParaRPr lang="en-US" altLang="en-US" sz="1687" dirty="0">
              <a:solidFill>
                <a:srgbClr val="000000"/>
              </a:solidFill>
              <a:latin typeface="Times New Roman" panose="02020603050405020304" pitchFamily="18" charset="0"/>
              <a:cs typeface="Times New Roman" panose="02020603050405020304" pitchFamily="18" charset="0"/>
            </a:endParaRPr>
          </a:p>
          <a:p>
            <a:pPr eaLnBrk="1" hangingPunct="1">
              <a:spcBef>
                <a:spcPct val="0"/>
              </a:spcBef>
              <a:buSzTx/>
              <a:buFontTx/>
              <a:buNone/>
            </a:pPr>
            <a:r>
              <a:rPr lang="en-US" altLang="en-US" sz="1687" dirty="0">
                <a:solidFill>
                  <a:srgbClr val="000000"/>
                </a:solidFill>
                <a:latin typeface="Times New Roman" panose="02020603050405020304" pitchFamily="18" charset="0"/>
                <a:cs typeface="Times New Roman" panose="02020603050405020304" pitchFamily="18" charset="0"/>
              </a:rPr>
              <a:t>	Interaction between charges separated by a distance &gt; </a:t>
            </a:r>
            <a:r>
              <a:rPr lang="en-US" altLang="en-US" sz="1687" dirty="0" err="1">
                <a:solidFill>
                  <a:srgbClr val="000000"/>
                </a:solidFill>
                <a:latin typeface="Times New Roman" panose="02020603050405020304" pitchFamily="18" charset="0"/>
                <a:cs typeface="Times New Roman" panose="02020603050405020304" pitchFamily="18" charset="0"/>
              </a:rPr>
              <a:t>l</a:t>
            </a:r>
            <a:r>
              <a:rPr lang="en-US" altLang="en-US" sz="1687" baseline="-25000" dirty="0" err="1">
                <a:solidFill>
                  <a:srgbClr val="000000"/>
                </a:solidFill>
                <a:latin typeface="Times New Roman" panose="02020603050405020304" pitchFamily="18" charset="0"/>
                <a:cs typeface="Times New Roman" panose="02020603050405020304" pitchFamily="18" charset="0"/>
              </a:rPr>
              <a:t>per</a:t>
            </a:r>
            <a:r>
              <a:rPr lang="en-US" altLang="en-US" sz="1687" dirty="0">
                <a:solidFill>
                  <a:srgbClr val="000000"/>
                </a:solidFill>
                <a:latin typeface="Times New Roman" panose="02020603050405020304" pitchFamily="18" charset="0"/>
                <a:cs typeface="Times New Roman" panose="02020603050405020304" pitchFamily="18" charset="0"/>
              </a:rPr>
              <a:t> effect chain scaling (long-range</a:t>
            </a:r>
            <a:br>
              <a:rPr lang="en-US" altLang="en-US" sz="1687" dirty="0">
                <a:solidFill>
                  <a:srgbClr val="000000"/>
                </a:solidFill>
                <a:latin typeface="Times New Roman" panose="02020603050405020304" pitchFamily="18" charset="0"/>
                <a:cs typeface="Times New Roman" panose="02020603050405020304" pitchFamily="18" charset="0"/>
              </a:rPr>
            </a:br>
            <a:r>
              <a:rPr lang="en-US" altLang="en-US" sz="1687" dirty="0">
                <a:solidFill>
                  <a:srgbClr val="000000"/>
                </a:solidFill>
                <a:latin typeface="Times New Roman" panose="02020603050405020304" pitchFamily="18" charset="0"/>
                <a:cs typeface="Times New Roman" panose="02020603050405020304" pitchFamily="18" charset="0"/>
              </a:rPr>
              <a:t>	 interactions)</a:t>
            </a:r>
          </a:p>
        </p:txBody>
      </p:sp>
      <p:pic>
        <p:nvPicPr>
          <p:cNvPr id="5" name="Picture 10" descr="polyelectrolyte.pdf">
            <a:extLst>
              <a:ext uri="{FF2B5EF4-FFF2-40B4-BE49-F238E27FC236}">
                <a16:creationId xmlns:a16="http://schemas.microsoft.com/office/drawing/2014/main" id="{98E73E64-4D36-3C4C-91C6-14BDD798F4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446862" y="476455"/>
            <a:ext cx="1178719" cy="2696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BE52CD2-D402-FD49-9DEF-6BAF74741031}"/>
              </a:ext>
            </a:extLst>
          </p:cNvPr>
          <p:cNvSpPr txBox="1"/>
          <p:nvPr/>
        </p:nvSpPr>
        <p:spPr>
          <a:xfrm>
            <a:off x="8157681" y="1004993"/>
            <a:ext cx="2414427"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 new size scale is introduced: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Charge spacing “a” which contributes an electrostatic persistence length, l</a:t>
            </a:r>
            <a:r>
              <a:rPr lang="en-US" baseline="-25000" dirty="0">
                <a:latin typeface="Times New Roman" panose="02020603050405020304" pitchFamily="18" charset="0"/>
                <a:cs typeface="Times New Roman" panose="02020603050405020304" pitchFamily="18" charset="0"/>
              </a:rPr>
              <a:t>e</a:t>
            </a:r>
          </a:p>
        </p:txBody>
      </p:sp>
      <p:sp>
        <p:nvSpPr>
          <p:cNvPr id="7" name="TextBox 6">
            <a:extLst>
              <a:ext uri="{FF2B5EF4-FFF2-40B4-BE49-F238E27FC236}">
                <a16:creationId xmlns:a16="http://schemas.microsoft.com/office/drawing/2014/main" id="{7060BEB8-C626-774C-B2E9-2ED7D565CE3F}"/>
              </a:ext>
            </a:extLst>
          </p:cNvPr>
          <p:cNvSpPr txBox="1"/>
          <p:nvPr/>
        </p:nvSpPr>
        <p:spPr>
          <a:xfrm>
            <a:off x="3536368" y="388847"/>
            <a:ext cx="546399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Increase in persistence length due to charges on chain</a:t>
            </a:r>
          </a:p>
        </p:txBody>
      </p:sp>
    </p:spTree>
    <p:extLst>
      <p:ext uri="{BB962C8B-B14F-4D97-AF65-F5344CB8AC3E}">
        <p14:creationId xmlns:p14="http://schemas.microsoft.com/office/powerpoint/2010/main" val="10139064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060BEB8-C626-774C-B2E9-2ED7D565CE3F}"/>
              </a:ext>
            </a:extLst>
          </p:cNvPr>
          <p:cNvSpPr txBox="1"/>
          <p:nvPr/>
        </p:nvSpPr>
        <p:spPr>
          <a:xfrm>
            <a:off x="3536368" y="388847"/>
            <a:ext cx="546399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Increase in persistence length due to charges on chain</a:t>
            </a:r>
          </a:p>
        </p:txBody>
      </p:sp>
      <p:pic>
        <p:nvPicPr>
          <p:cNvPr id="2" name="Picture 1">
            <a:extLst>
              <a:ext uri="{FF2B5EF4-FFF2-40B4-BE49-F238E27FC236}">
                <a16:creationId xmlns:a16="http://schemas.microsoft.com/office/drawing/2014/main" id="{16A1C007-7991-D3DF-D163-8DC8BFB17F58}"/>
              </a:ext>
            </a:extLst>
          </p:cNvPr>
          <p:cNvPicPr>
            <a:picLocks noChangeAspect="1"/>
          </p:cNvPicPr>
          <p:nvPr/>
        </p:nvPicPr>
        <p:blipFill>
          <a:blip r:embed="rId2"/>
          <a:stretch>
            <a:fillRect/>
          </a:stretch>
        </p:blipFill>
        <p:spPr>
          <a:xfrm>
            <a:off x="1817575" y="2243183"/>
            <a:ext cx="3086276" cy="996203"/>
          </a:xfrm>
          <a:prstGeom prst="rect">
            <a:avLst/>
          </a:prstGeom>
        </p:spPr>
      </p:pic>
      <p:sp>
        <p:nvSpPr>
          <p:cNvPr id="3" name="TextBox 2">
            <a:extLst>
              <a:ext uri="{FF2B5EF4-FFF2-40B4-BE49-F238E27FC236}">
                <a16:creationId xmlns:a16="http://schemas.microsoft.com/office/drawing/2014/main" id="{37F24A90-0A97-485E-3966-0010852C1762}"/>
              </a:ext>
            </a:extLst>
          </p:cNvPr>
          <p:cNvSpPr txBox="1"/>
          <p:nvPr/>
        </p:nvSpPr>
        <p:spPr>
          <a:xfrm>
            <a:off x="2516778" y="1558835"/>
            <a:ext cx="1891608" cy="369332"/>
          </a:xfrm>
          <a:prstGeom prst="rect">
            <a:avLst/>
          </a:prstGeom>
          <a:noFill/>
        </p:spPr>
        <p:txBody>
          <a:bodyPr wrap="none" rtlCol="0">
            <a:spAutoFit/>
          </a:bodyPr>
          <a:lstStyle/>
          <a:p>
            <a:r>
              <a:rPr lang="en-US" dirty="0"/>
              <a:t>Manning length, </a:t>
            </a:r>
            <a:r>
              <a:rPr lang="en-US" dirty="0">
                <a:latin typeface="Symbol" pitchFamily="2" charset="2"/>
              </a:rPr>
              <a:t>x</a:t>
            </a:r>
          </a:p>
        </p:txBody>
      </p:sp>
      <p:sp>
        <p:nvSpPr>
          <p:cNvPr id="8" name="TextBox 7">
            <a:extLst>
              <a:ext uri="{FF2B5EF4-FFF2-40B4-BE49-F238E27FC236}">
                <a16:creationId xmlns:a16="http://schemas.microsoft.com/office/drawing/2014/main" id="{5A53BAA6-3475-C50F-8B84-35CD0024EE48}"/>
              </a:ext>
            </a:extLst>
          </p:cNvPr>
          <p:cNvSpPr txBox="1"/>
          <p:nvPr/>
        </p:nvSpPr>
        <p:spPr>
          <a:xfrm>
            <a:off x="5399315" y="1448624"/>
            <a:ext cx="6122125" cy="3139321"/>
          </a:xfrm>
          <a:prstGeom prst="rect">
            <a:avLst/>
          </a:prstGeom>
          <a:noFill/>
        </p:spPr>
        <p:txBody>
          <a:bodyPr wrap="square" rtlCol="0">
            <a:spAutoFit/>
          </a:bodyPr>
          <a:lstStyle/>
          <a:p>
            <a:pPr marL="285750" indent="-285750">
              <a:buFont typeface="Arial" panose="020B0604020202020204" pitchFamily="34" charset="0"/>
              <a:buChar char="•"/>
            </a:pPr>
            <a:r>
              <a:rPr lang="en-US" dirty="0"/>
              <a:t>Ratio of Bjerrum length to the spacing of charges on the chain (a or here b)</a:t>
            </a:r>
          </a:p>
          <a:p>
            <a:pPr marL="285750" indent="-285750">
              <a:buFont typeface="Arial" panose="020B0604020202020204" pitchFamily="34" charset="0"/>
              <a:buChar char="•"/>
            </a:pPr>
            <a:r>
              <a:rPr lang="en-US" dirty="0"/>
              <a:t>If </a:t>
            </a:r>
            <a:r>
              <a:rPr lang="en-US" dirty="0">
                <a:latin typeface="Symbol" pitchFamily="2" charset="2"/>
              </a:rPr>
              <a:t>x</a:t>
            </a:r>
            <a:r>
              <a:rPr lang="en-US" dirty="0"/>
              <a:t> = 1 then the charges are at the point where </a:t>
            </a:r>
            <a:r>
              <a:rPr lang="en-US" dirty="0" err="1"/>
              <a:t>kT</a:t>
            </a:r>
            <a:r>
              <a:rPr lang="en-US" dirty="0"/>
              <a:t> = e</a:t>
            </a:r>
            <a:r>
              <a:rPr lang="en-US" baseline="30000" dirty="0"/>
              <a:t>2</a:t>
            </a:r>
            <a:r>
              <a:rPr lang="en-US" dirty="0"/>
              <a:t>/</a:t>
            </a:r>
            <a:r>
              <a:rPr lang="en-US" dirty="0">
                <a:latin typeface="Symbol" pitchFamily="2" charset="2"/>
              </a:rPr>
              <a:t>e</a:t>
            </a:r>
            <a:r>
              <a:rPr lang="en-US" dirty="0"/>
              <a:t> and thermal energy equals charge energy</a:t>
            </a:r>
          </a:p>
          <a:p>
            <a:pPr marL="285750" indent="-285750">
              <a:buFont typeface="Arial" panose="020B0604020202020204" pitchFamily="34" charset="0"/>
              <a:buChar char="•"/>
            </a:pPr>
            <a:r>
              <a:rPr lang="en-US" dirty="0"/>
              <a:t>If </a:t>
            </a:r>
            <a:r>
              <a:rPr lang="en-US" dirty="0">
                <a:latin typeface="Symbol" pitchFamily="2" charset="2"/>
              </a:rPr>
              <a:t>x</a:t>
            </a:r>
            <a:r>
              <a:rPr lang="en-US" dirty="0"/>
              <a:t> &gt; 1 we have specific interactions and the persistence can increase This is called a strongly charged polyelectrolyte</a:t>
            </a:r>
          </a:p>
          <a:p>
            <a:pPr marL="285750" indent="-285750">
              <a:buFont typeface="Arial" panose="020B0604020202020204" pitchFamily="34" charset="0"/>
              <a:buChar char="•"/>
            </a:pPr>
            <a:r>
              <a:rPr lang="en-US" dirty="0"/>
              <a:t>If </a:t>
            </a:r>
            <a:r>
              <a:rPr lang="en-US" dirty="0">
                <a:latin typeface="Symbol" pitchFamily="2" charset="2"/>
              </a:rPr>
              <a:t>x</a:t>
            </a:r>
            <a:r>
              <a:rPr lang="en-US" dirty="0"/>
              <a:t> &lt; 1 we have mean-field interactions and the persistence doesn’t change but the chain still has charge interactions, that is if a &lt; </a:t>
            </a:r>
            <a:r>
              <a:rPr lang="en-US" dirty="0" err="1">
                <a:latin typeface="Symbol" pitchFamily="2" charset="2"/>
              </a:rPr>
              <a:t>l</a:t>
            </a:r>
            <a:r>
              <a:rPr lang="en-US" baseline="-25000" dirty="0" err="1"/>
              <a:t>D</a:t>
            </a:r>
            <a:r>
              <a:rPr lang="en-US" dirty="0"/>
              <a:t> This is called a weakly charged polyelectrolyte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For water </a:t>
            </a:r>
            <a:r>
              <a:rPr lang="en-US" dirty="0" err="1">
                <a:latin typeface="Calibri" panose="020F0502020204030204" pitchFamily="34" charset="0"/>
                <a:cs typeface="Calibri" panose="020F0502020204030204" pitchFamily="34" charset="0"/>
              </a:rPr>
              <a:t>l</a:t>
            </a:r>
            <a:r>
              <a:rPr lang="en-US" baseline="-25000" dirty="0" err="1">
                <a:latin typeface="Calibri" panose="020F0502020204030204" pitchFamily="34" charset="0"/>
                <a:cs typeface="Calibri" panose="020F0502020204030204" pitchFamily="34" charset="0"/>
              </a:rPr>
              <a:t>b</a:t>
            </a:r>
            <a:r>
              <a:rPr lang="en-US" dirty="0">
                <a:latin typeface="Calibri" panose="020F0502020204030204" pitchFamily="34" charset="0"/>
                <a:cs typeface="Calibri" panose="020F0502020204030204" pitchFamily="34" charset="0"/>
              </a:rPr>
              <a:t> is 7.1 </a:t>
            </a:r>
            <a:r>
              <a:rPr lang="en-US" dirty="0" err="1">
                <a:latin typeface="Calibri" panose="020F0502020204030204" pitchFamily="34" charset="0"/>
                <a:cs typeface="Calibri" panose="020F0502020204030204" pitchFamily="34" charset="0"/>
              </a:rPr>
              <a:t>Å</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15357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060BEB8-C626-774C-B2E9-2ED7D565CE3F}"/>
              </a:ext>
            </a:extLst>
          </p:cNvPr>
          <p:cNvSpPr txBox="1"/>
          <p:nvPr/>
        </p:nvSpPr>
        <p:spPr>
          <a:xfrm>
            <a:off x="3536368" y="388847"/>
            <a:ext cx="546399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Increase in persistence length due to charges on chain</a:t>
            </a:r>
          </a:p>
        </p:txBody>
      </p:sp>
      <p:sp>
        <p:nvSpPr>
          <p:cNvPr id="3" name="TextBox 2">
            <a:extLst>
              <a:ext uri="{FF2B5EF4-FFF2-40B4-BE49-F238E27FC236}">
                <a16:creationId xmlns:a16="http://schemas.microsoft.com/office/drawing/2014/main" id="{37F24A90-0A97-485E-3966-0010852C1762}"/>
              </a:ext>
            </a:extLst>
          </p:cNvPr>
          <p:cNvSpPr txBox="1"/>
          <p:nvPr/>
        </p:nvSpPr>
        <p:spPr>
          <a:xfrm>
            <a:off x="4374727" y="1262517"/>
            <a:ext cx="3442545" cy="369332"/>
          </a:xfrm>
          <a:prstGeom prst="rect">
            <a:avLst/>
          </a:prstGeom>
          <a:noFill/>
        </p:spPr>
        <p:txBody>
          <a:bodyPr wrap="none" rtlCol="0">
            <a:spAutoFit/>
          </a:bodyPr>
          <a:lstStyle/>
          <a:p>
            <a:r>
              <a:rPr lang="en-US" dirty="0" err="1"/>
              <a:t>Odijk</a:t>
            </a:r>
            <a:r>
              <a:rPr lang="en-US" dirty="0"/>
              <a:t>-Skolnick-</a:t>
            </a:r>
            <a:r>
              <a:rPr lang="en-US" dirty="0" err="1"/>
              <a:t>Fixman</a:t>
            </a:r>
            <a:r>
              <a:rPr lang="en-US" dirty="0"/>
              <a:t> (OSF) Model</a:t>
            </a:r>
            <a:endParaRPr lang="en-US" dirty="0">
              <a:latin typeface="Symbol" pitchFamily="2" charset="2"/>
            </a:endParaRPr>
          </a:p>
        </p:txBody>
      </p:sp>
      <p:pic>
        <p:nvPicPr>
          <p:cNvPr id="4" name="Picture 3">
            <a:extLst>
              <a:ext uri="{FF2B5EF4-FFF2-40B4-BE49-F238E27FC236}">
                <a16:creationId xmlns:a16="http://schemas.microsoft.com/office/drawing/2014/main" id="{EFBED85E-FDED-52F1-142D-835D59B1ED61}"/>
              </a:ext>
            </a:extLst>
          </p:cNvPr>
          <p:cNvPicPr>
            <a:picLocks noChangeAspect="1"/>
          </p:cNvPicPr>
          <p:nvPr/>
        </p:nvPicPr>
        <p:blipFill>
          <a:blip r:embed="rId2"/>
          <a:stretch>
            <a:fillRect/>
          </a:stretch>
        </p:blipFill>
        <p:spPr>
          <a:xfrm>
            <a:off x="5007407" y="1968337"/>
            <a:ext cx="2060634" cy="737490"/>
          </a:xfrm>
          <a:prstGeom prst="rect">
            <a:avLst/>
          </a:prstGeom>
        </p:spPr>
      </p:pic>
      <p:pic>
        <p:nvPicPr>
          <p:cNvPr id="5" name="Picture 4">
            <a:extLst>
              <a:ext uri="{FF2B5EF4-FFF2-40B4-BE49-F238E27FC236}">
                <a16:creationId xmlns:a16="http://schemas.microsoft.com/office/drawing/2014/main" id="{6EEBB701-AF57-E9F4-95F3-E9D7BD3C6458}"/>
              </a:ext>
            </a:extLst>
          </p:cNvPr>
          <p:cNvPicPr>
            <a:picLocks noChangeAspect="1"/>
          </p:cNvPicPr>
          <p:nvPr/>
        </p:nvPicPr>
        <p:blipFill>
          <a:blip r:embed="rId3"/>
          <a:stretch>
            <a:fillRect/>
          </a:stretch>
        </p:blipFill>
        <p:spPr>
          <a:xfrm>
            <a:off x="5140492" y="2770812"/>
            <a:ext cx="1911013" cy="853462"/>
          </a:xfrm>
          <a:prstGeom prst="rect">
            <a:avLst/>
          </a:prstGeom>
        </p:spPr>
      </p:pic>
      <p:sp>
        <p:nvSpPr>
          <p:cNvPr id="6" name="TextBox 5">
            <a:extLst>
              <a:ext uri="{FF2B5EF4-FFF2-40B4-BE49-F238E27FC236}">
                <a16:creationId xmlns:a16="http://schemas.microsoft.com/office/drawing/2014/main" id="{66BC2368-164D-7946-3B17-399505C041F9}"/>
              </a:ext>
            </a:extLst>
          </p:cNvPr>
          <p:cNvSpPr txBox="1"/>
          <p:nvPr/>
        </p:nvSpPr>
        <p:spPr>
          <a:xfrm>
            <a:off x="4051335" y="3802490"/>
            <a:ext cx="4089325" cy="369332"/>
          </a:xfrm>
          <a:prstGeom prst="rect">
            <a:avLst/>
          </a:prstGeom>
          <a:noFill/>
        </p:spPr>
        <p:txBody>
          <a:bodyPr wrap="none" rtlCol="0">
            <a:spAutoFit/>
          </a:bodyPr>
          <a:lstStyle/>
          <a:p>
            <a:r>
              <a:rPr lang="en-US" dirty="0"/>
              <a:t>b (or a) is the charge spacing on the chain</a:t>
            </a:r>
          </a:p>
        </p:txBody>
      </p:sp>
      <p:pic>
        <p:nvPicPr>
          <p:cNvPr id="9" name="Picture 8">
            <a:extLst>
              <a:ext uri="{FF2B5EF4-FFF2-40B4-BE49-F238E27FC236}">
                <a16:creationId xmlns:a16="http://schemas.microsoft.com/office/drawing/2014/main" id="{ABE36229-0808-BC35-B73F-1A3D93A06DAC}"/>
              </a:ext>
            </a:extLst>
          </p:cNvPr>
          <p:cNvPicPr>
            <a:picLocks noChangeAspect="1"/>
          </p:cNvPicPr>
          <p:nvPr/>
        </p:nvPicPr>
        <p:blipFill rotWithShape="1">
          <a:blip r:embed="rId4"/>
          <a:srcRect r="61094"/>
          <a:stretch/>
        </p:blipFill>
        <p:spPr>
          <a:xfrm>
            <a:off x="3939738" y="4249665"/>
            <a:ext cx="1200754" cy="996203"/>
          </a:xfrm>
          <a:prstGeom prst="rect">
            <a:avLst/>
          </a:prstGeom>
        </p:spPr>
      </p:pic>
      <p:sp>
        <p:nvSpPr>
          <p:cNvPr id="10" name="TextBox 9">
            <a:extLst>
              <a:ext uri="{FF2B5EF4-FFF2-40B4-BE49-F238E27FC236}">
                <a16:creationId xmlns:a16="http://schemas.microsoft.com/office/drawing/2014/main" id="{714E63D1-D1F5-07A8-1DC7-D718A81A7ECD}"/>
              </a:ext>
            </a:extLst>
          </p:cNvPr>
          <p:cNvSpPr txBox="1"/>
          <p:nvPr/>
        </p:nvSpPr>
        <p:spPr>
          <a:xfrm>
            <a:off x="5454212" y="4507136"/>
            <a:ext cx="502702" cy="369332"/>
          </a:xfrm>
          <a:prstGeom prst="rect">
            <a:avLst/>
          </a:prstGeom>
          <a:noFill/>
        </p:spPr>
        <p:txBody>
          <a:bodyPr wrap="none" rtlCol="0">
            <a:spAutoFit/>
          </a:bodyPr>
          <a:lstStyle/>
          <a:p>
            <a:r>
              <a:rPr lang="en-US" dirty="0"/>
              <a:t>so, </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61BBCFCB-14B7-5E87-134C-9F834EAD0466}"/>
                  </a:ext>
                </a:extLst>
              </p:cNvPr>
              <p:cNvSpPr txBox="1"/>
              <p:nvPr/>
            </p:nvSpPr>
            <p:spPr>
              <a:xfrm>
                <a:off x="5956914" y="4379697"/>
                <a:ext cx="2659764" cy="6242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𝑙</m:t>
                          </m:r>
                        </m:e>
                        <m:sub>
                          <m:r>
                            <a:rPr lang="en-US" b="0" i="1" smtClean="0">
                              <a:latin typeface="Cambria Math" panose="02040503050406030204" pitchFamily="18" charset="0"/>
                            </a:rPr>
                            <m:t>𝑝</m:t>
                          </m:r>
                          <m:r>
                            <a:rPr lang="en-US" b="0" i="1" smtClean="0">
                              <a:latin typeface="Cambria Math" panose="02040503050406030204" pitchFamily="18" charset="0"/>
                            </a:rPr>
                            <m:t>,</m:t>
                          </m:r>
                          <m:r>
                            <a:rPr lang="en-US" i="1">
                              <a:latin typeface="Cambria Math" panose="02040503050406030204" pitchFamily="18" charset="0"/>
                            </a:rPr>
                            <m:t>𝑒</m:t>
                          </m:r>
                        </m:sub>
                      </m:sSub>
                      <m:r>
                        <a:rPr lang="en-US" i="0">
                          <a:latin typeface="Cambria Math" panose="02040503050406030204" pitchFamily="18" charset="0"/>
                        </a:rPr>
                        <m:t>=</m:t>
                      </m:r>
                      <m:r>
                        <a:rPr lang="en-US" i="1">
                          <a:latin typeface="Cambria Math" panose="02040503050406030204" pitchFamily="18" charset="0"/>
                        </a:rPr>
                        <m:t>𝜉</m:t>
                      </m:r>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𝐷</m:t>
                                  </m:r>
                                </m:sub>
                              </m:sSub>
                            </m:num>
                            <m:den>
                              <m:r>
                                <a:rPr lang="en-US" i="1">
                                  <a:latin typeface="Cambria Math" panose="02040503050406030204" pitchFamily="18" charset="0"/>
                                </a:rPr>
                                <m:t>𝑏</m:t>
                              </m:r>
                            </m:den>
                          </m:f>
                        </m:e>
                      </m:d>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𝐷</m:t>
                                  </m:r>
                                </m:sub>
                              </m:sSub>
                            </m:num>
                            <m:den>
                              <m:r>
                                <a:rPr lang="en-US" i="0">
                                  <a:latin typeface="Cambria Math" panose="02040503050406030204" pitchFamily="18" charset="0"/>
                                </a:rPr>
                                <m:t>4</m:t>
                              </m:r>
                            </m:den>
                          </m:f>
                        </m:e>
                      </m:d>
                    </m:oMath>
                  </m:oMathPara>
                </a14:m>
                <a:endParaRPr lang="en-US" dirty="0"/>
              </a:p>
            </p:txBody>
          </p:sp>
        </mc:Choice>
        <mc:Fallback>
          <p:sp>
            <p:nvSpPr>
              <p:cNvPr id="12" name="TextBox 11">
                <a:extLst>
                  <a:ext uri="{FF2B5EF4-FFF2-40B4-BE49-F238E27FC236}">
                    <a16:creationId xmlns:a16="http://schemas.microsoft.com/office/drawing/2014/main" id="{61BBCFCB-14B7-5E87-134C-9F834EAD0466}"/>
                  </a:ext>
                </a:extLst>
              </p:cNvPr>
              <p:cNvSpPr txBox="1">
                <a:spLocks noRot="1" noChangeAspect="1" noMove="1" noResize="1" noEditPoints="1" noAdjustHandles="1" noChangeArrowheads="1" noChangeShapeType="1" noTextEdit="1"/>
              </p:cNvSpPr>
              <p:nvPr/>
            </p:nvSpPr>
            <p:spPr>
              <a:xfrm>
                <a:off x="5956914" y="4379697"/>
                <a:ext cx="2659764" cy="624210"/>
              </a:xfrm>
              <a:prstGeom prst="rect">
                <a:avLst/>
              </a:prstGeom>
              <a:blipFill>
                <a:blip r:embed="rId5"/>
                <a:stretch>
                  <a:fillRect b="-1961"/>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72907BA7-437F-3F5C-B640-99918C9D2254}"/>
              </a:ext>
            </a:extLst>
          </p:cNvPr>
          <p:cNvSpPr txBox="1"/>
          <p:nvPr/>
        </p:nvSpPr>
        <p:spPr>
          <a:xfrm>
            <a:off x="2482001" y="5522593"/>
            <a:ext cx="7711711" cy="923330"/>
          </a:xfrm>
          <a:prstGeom prst="rect">
            <a:avLst/>
          </a:prstGeom>
          <a:noFill/>
        </p:spPr>
        <p:txBody>
          <a:bodyPr wrap="square" rtlCol="0">
            <a:spAutoFit/>
          </a:bodyPr>
          <a:lstStyle/>
          <a:p>
            <a:r>
              <a:rPr lang="en-US" dirty="0"/>
              <a:t>The Manning parameter is the mean-field cutoff to charge spacing (&gt;1 for SCP) and </a:t>
            </a:r>
            <a:r>
              <a:rPr lang="en-US" dirty="0" err="1">
                <a:latin typeface="Symbol" pitchFamily="2" charset="2"/>
              </a:rPr>
              <a:t>l</a:t>
            </a:r>
            <a:r>
              <a:rPr lang="en-US" baseline="-25000" dirty="0" err="1"/>
              <a:t>D</a:t>
            </a:r>
            <a:r>
              <a:rPr lang="en-US" dirty="0"/>
              <a:t>/b is the charge cutoff to spacing (&gt;&gt;1) so </a:t>
            </a:r>
            <a:r>
              <a:rPr lang="en-US" dirty="0" err="1"/>
              <a:t>l</a:t>
            </a:r>
            <a:r>
              <a:rPr lang="en-US" baseline="-25000" dirty="0" err="1"/>
              <a:t>p,e</a:t>
            </a:r>
            <a:r>
              <a:rPr lang="en-US" dirty="0"/>
              <a:t> depends on the Debye screening length by a factor near 1 and inverse to the counter ion concentration</a:t>
            </a:r>
          </a:p>
        </p:txBody>
      </p:sp>
    </p:spTree>
    <p:extLst>
      <p:ext uri="{BB962C8B-B14F-4D97-AF65-F5344CB8AC3E}">
        <p14:creationId xmlns:p14="http://schemas.microsoft.com/office/powerpoint/2010/main" val="12611074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060BEB8-C626-774C-B2E9-2ED7D565CE3F}"/>
              </a:ext>
            </a:extLst>
          </p:cNvPr>
          <p:cNvSpPr txBox="1"/>
          <p:nvPr/>
        </p:nvSpPr>
        <p:spPr>
          <a:xfrm>
            <a:off x="744337" y="214600"/>
            <a:ext cx="546399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Increase in persistence length due to charges on chain</a:t>
            </a:r>
          </a:p>
        </p:txBody>
      </p:sp>
      <p:sp>
        <p:nvSpPr>
          <p:cNvPr id="3" name="TextBox 2">
            <a:extLst>
              <a:ext uri="{FF2B5EF4-FFF2-40B4-BE49-F238E27FC236}">
                <a16:creationId xmlns:a16="http://schemas.microsoft.com/office/drawing/2014/main" id="{37F24A90-0A97-485E-3966-0010852C1762}"/>
              </a:ext>
            </a:extLst>
          </p:cNvPr>
          <p:cNvSpPr txBox="1"/>
          <p:nvPr/>
        </p:nvSpPr>
        <p:spPr>
          <a:xfrm>
            <a:off x="1500354" y="908827"/>
            <a:ext cx="3442545" cy="369332"/>
          </a:xfrm>
          <a:prstGeom prst="rect">
            <a:avLst/>
          </a:prstGeom>
          <a:noFill/>
        </p:spPr>
        <p:txBody>
          <a:bodyPr wrap="none" rtlCol="0">
            <a:spAutoFit/>
          </a:bodyPr>
          <a:lstStyle/>
          <a:p>
            <a:r>
              <a:rPr lang="en-US" dirty="0" err="1"/>
              <a:t>Odijk</a:t>
            </a:r>
            <a:r>
              <a:rPr lang="en-US" dirty="0"/>
              <a:t>-Skolnick-</a:t>
            </a:r>
            <a:r>
              <a:rPr lang="en-US" dirty="0" err="1"/>
              <a:t>Fixman</a:t>
            </a:r>
            <a:r>
              <a:rPr lang="en-US" dirty="0"/>
              <a:t> (OSF) Model</a:t>
            </a:r>
            <a:endParaRPr lang="en-US" dirty="0">
              <a:latin typeface="Symbol" pitchFamily="2" charset="2"/>
            </a:endParaRPr>
          </a:p>
        </p:txBody>
      </p:sp>
      <p:pic>
        <p:nvPicPr>
          <p:cNvPr id="2" name="Picture 1">
            <a:extLst>
              <a:ext uri="{FF2B5EF4-FFF2-40B4-BE49-F238E27FC236}">
                <a16:creationId xmlns:a16="http://schemas.microsoft.com/office/drawing/2014/main" id="{87489C90-5BD0-3B88-93AA-2276D91451AB}"/>
              </a:ext>
            </a:extLst>
          </p:cNvPr>
          <p:cNvPicPr>
            <a:picLocks noChangeAspect="1"/>
          </p:cNvPicPr>
          <p:nvPr/>
        </p:nvPicPr>
        <p:blipFill>
          <a:blip r:embed="rId2"/>
          <a:stretch>
            <a:fillRect/>
          </a:stretch>
        </p:blipFill>
        <p:spPr>
          <a:xfrm>
            <a:off x="413017" y="1558617"/>
            <a:ext cx="6126637" cy="4779575"/>
          </a:xfrm>
          <a:prstGeom prst="rect">
            <a:avLst/>
          </a:prstGeom>
        </p:spPr>
      </p:pic>
      <p:pic>
        <p:nvPicPr>
          <p:cNvPr id="11" name="Picture 10">
            <a:extLst>
              <a:ext uri="{FF2B5EF4-FFF2-40B4-BE49-F238E27FC236}">
                <a16:creationId xmlns:a16="http://schemas.microsoft.com/office/drawing/2014/main" id="{D0BAFEEF-63F3-2419-9630-F5D129EE9E4F}"/>
              </a:ext>
            </a:extLst>
          </p:cNvPr>
          <p:cNvPicPr>
            <a:picLocks noChangeAspect="1"/>
          </p:cNvPicPr>
          <p:nvPr/>
        </p:nvPicPr>
        <p:blipFill>
          <a:blip r:embed="rId3"/>
          <a:stretch>
            <a:fillRect/>
          </a:stretch>
        </p:blipFill>
        <p:spPr>
          <a:xfrm>
            <a:off x="7498237" y="116976"/>
            <a:ext cx="3785647" cy="2813074"/>
          </a:xfrm>
          <a:prstGeom prst="rect">
            <a:avLst/>
          </a:prstGeom>
        </p:spPr>
      </p:pic>
      <p:pic>
        <p:nvPicPr>
          <p:cNvPr id="14" name="Picture 13">
            <a:extLst>
              <a:ext uri="{FF2B5EF4-FFF2-40B4-BE49-F238E27FC236}">
                <a16:creationId xmlns:a16="http://schemas.microsoft.com/office/drawing/2014/main" id="{AB25D556-C53A-5E03-D799-174026478BD6}"/>
              </a:ext>
            </a:extLst>
          </p:cNvPr>
          <p:cNvPicPr>
            <a:picLocks noChangeAspect="1"/>
          </p:cNvPicPr>
          <p:nvPr/>
        </p:nvPicPr>
        <p:blipFill>
          <a:blip r:embed="rId4"/>
          <a:stretch>
            <a:fillRect/>
          </a:stretch>
        </p:blipFill>
        <p:spPr>
          <a:xfrm>
            <a:off x="7498237" y="3080698"/>
            <a:ext cx="3791801" cy="1255646"/>
          </a:xfrm>
          <a:prstGeom prst="rect">
            <a:avLst/>
          </a:prstGeom>
        </p:spPr>
      </p:pic>
      <p:pic>
        <p:nvPicPr>
          <p:cNvPr id="15" name="Picture 14">
            <a:extLst>
              <a:ext uri="{FF2B5EF4-FFF2-40B4-BE49-F238E27FC236}">
                <a16:creationId xmlns:a16="http://schemas.microsoft.com/office/drawing/2014/main" id="{96D03B00-8020-8463-C825-30FE7657BC94}"/>
              </a:ext>
            </a:extLst>
          </p:cNvPr>
          <p:cNvPicPr>
            <a:picLocks noChangeAspect="1"/>
          </p:cNvPicPr>
          <p:nvPr/>
        </p:nvPicPr>
        <p:blipFill>
          <a:blip r:embed="rId5"/>
          <a:stretch>
            <a:fillRect/>
          </a:stretch>
        </p:blipFill>
        <p:spPr>
          <a:xfrm>
            <a:off x="7498237" y="4486992"/>
            <a:ext cx="3663205" cy="2183487"/>
          </a:xfrm>
          <a:prstGeom prst="rect">
            <a:avLst/>
          </a:prstGeom>
        </p:spPr>
      </p:pic>
      <p:pic>
        <p:nvPicPr>
          <p:cNvPr id="16" name="Picture 15">
            <a:extLst>
              <a:ext uri="{FF2B5EF4-FFF2-40B4-BE49-F238E27FC236}">
                <a16:creationId xmlns:a16="http://schemas.microsoft.com/office/drawing/2014/main" id="{7D3A324C-4F7A-C0AE-3A90-8DC902310EEF}"/>
              </a:ext>
            </a:extLst>
          </p:cNvPr>
          <p:cNvPicPr>
            <a:picLocks noChangeAspect="1"/>
          </p:cNvPicPr>
          <p:nvPr/>
        </p:nvPicPr>
        <p:blipFill>
          <a:blip r:embed="rId6"/>
          <a:stretch>
            <a:fillRect/>
          </a:stretch>
        </p:blipFill>
        <p:spPr>
          <a:xfrm>
            <a:off x="3221626" y="6449806"/>
            <a:ext cx="2741233" cy="337688"/>
          </a:xfrm>
          <a:prstGeom prst="rect">
            <a:avLst/>
          </a:prstGeom>
        </p:spPr>
      </p:pic>
      <p:pic>
        <p:nvPicPr>
          <p:cNvPr id="17" name="Picture 16">
            <a:extLst>
              <a:ext uri="{FF2B5EF4-FFF2-40B4-BE49-F238E27FC236}">
                <a16:creationId xmlns:a16="http://schemas.microsoft.com/office/drawing/2014/main" id="{CCF657C1-5C36-57B1-AE6A-F09133B7B3B4}"/>
              </a:ext>
            </a:extLst>
          </p:cNvPr>
          <p:cNvPicPr>
            <a:picLocks noChangeAspect="1"/>
          </p:cNvPicPr>
          <p:nvPr/>
        </p:nvPicPr>
        <p:blipFill>
          <a:blip r:embed="rId7"/>
          <a:stretch>
            <a:fillRect/>
          </a:stretch>
        </p:blipFill>
        <p:spPr>
          <a:xfrm>
            <a:off x="3122225" y="6274676"/>
            <a:ext cx="3106918" cy="238647"/>
          </a:xfrm>
          <a:prstGeom prst="rect">
            <a:avLst/>
          </a:prstGeom>
        </p:spPr>
      </p:pic>
    </p:spTree>
    <p:extLst>
      <p:ext uri="{BB962C8B-B14F-4D97-AF65-F5344CB8AC3E}">
        <p14:creationId xmlns:p14="http://schemas.microsoft.com/office/powerpoint/2010/main" val="7655866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id="{2E23FDAC-4E2B-754D-B72A-6DC016EFCB8C}" vid="{1D10EE85-FFC9-AB40-83B0-1D8A3125E2E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198612</TotalTime>
  <Words>8303</Words>
  <Application>Microsoft Macintosh PowerPoint</Application>
  <PresentationFormat>Widescreen</PresentationFormat>
  <Paragraphs>1095</Paragraphs>
  <Slides>130</Slides>
  <Notes>18</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130</vt:i4>
      </vt:variant>
    </vt:vector>
  </HeadingPairs>
  <TitlesOfParts>
    <vt:vector size="144" baseType="lpstr">
      <vt:lpstr>ＭＳ Ｐゴシック</vt:lpstr>
      <vt:lpstr>Aptos</vt:lpstr>
      <vt:lpstr>Arial</vt:lpstr>
      <vt:lpstr>Arial Italic</vt:lpstr>
      <vt:lpstr>Arial Rounded MT Bold</vt:lpstr>
      <vt:lpstr>Calibri</vt:lpstr>
      <vt:lpstr>Calibri Light</vt:lpstr>
      <vt:lpstr>Cambria Math</vt:lpstr>
      <vt:lpstr>Gill Sans</vt:lpstr>
      <vt:lpstr>Symbol</vt:lpstr>
      <vt:lpstr>Times</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Electric Double Layers</vt:lpstr>
      <vt:lpstr>Zeta (ζ) Potential (Electric potential at the slipping (shear) plane)</vt:lpstr>
      <vt:lpstr>PowerPoint Presentation</vt:lpstr>
      <vt:lpstr>Debye-Hückel approximation for Φ(x)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measures of Local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beaucage</dc:creator>
  <cp:lastModifiedBy>Beaucage, Gregory (beaucag)</cp:lastModifiedBy>
  <cp:revision>155</cp:revision>
  <cp:lastPrinted>2025-02-12T12:17:18Z</cp:lastPrinted>
  <dcterms:created xsi:type="dcterms:W3CDTF">2019-01-14T12:42:02Z</dcterms:created>
  <dcterms:modified xsi:type="dcterms:W3CDTF">2025-02-17T02:31:42Z</dcterms:modified>
</cp:coreProperties>
</file>