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Override1.xml" ContentType="application/vnd.openxmlformats-officedocument.themeOverrid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Override2.xml" ContentType="application/vnd.openxmlformats-officedocument.themeOverrid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3.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 id="2147483713" r:id="rId2"/>
    <p:sldMasterId id="2147483726" r:id="rId3"/>
    <p:sldMasterId id="2147483743" r:id="rId4"/>
  </p:sldMasterIdLst>
  <p:notesMasterIdLst>
    <p:notesMasterId r:id="rId73"/>
  </p:notesMasterIdLst>
  <p:handoutMasterIdLst>
    <p:handoutMasterId r:id="rId74"/>
  </p:handoutMasterIdLst>
  <p:sldIdLst>
    <p:sldId id="256" r:id="rId5"/>
    <p:sldId id="281" r:id="rId6"/>
    <p:sldId id="294" r:id="rId7"/>
    <p:sldId id="259" r:id="rId8"/>
    <p:sldId id="282" r:id="rId9"/>
    <p:sldId id="267" r:id="rId10"/>
    <p:sldId id="283" r:id="rId11"/>
    <p:sldId id="302" r:id="rId12"/>
    <p:sldId id="269" r:id="rId13"/>
    <p:sldId id="284" r:id="rId14"/>
    <p:sldId id="285" r:id="rId15"/>
    <p:sldId id="286" r:id="rId16"/>
    <p:sldId id="258" r:id="rId17"/>
    <p:sldId id="257" r:id="rId18"/>
    <p:sldId id="293" r:id="rId19"/>
    <p:sldId id="296" r:id="rId20"/>
    <p:sldId id="297" r:id="rId21"/>
    <p:sldId id="287" r:id="rId22"/>
    <p:sldId id="260" r:id="rId23"/>
    <p:sldId id="295" r:id="rId24"/>
    <p:sldId id="299" r:id="rId25"/>
    <p:sldId id="288" r:id="rId26"/>
    <p:sldId id="366" r:id="rId27"/>
    <p:sldId id="274" r:id="rId28"/>
    <p:sldId id="275" r:id="rId29"/>
    <p:sldId id="289" r:id="rId30"/>
    <p:sldId id="279" r:id="rId31"/>
    <p:sldId id="280" r:id="rId32"/>
    <p:sldId id="378" r:id="rId33"/>
    <p:sldId id="367" r:id="rId34"/>
    <p:sldId id="379" r:id="rId35"/>
    <p:sldId id="360" r:id="rId36"/>
    <p:sldId id="364" r:id="rId37"/>
    <p:sldId id="454" r:id="rId38"/>
    <p:sldId id="349" r:id="rId39"/>
    <p:sldId id="351" r:id="rId40"/>
    <p:sldId id="365" r:id="rId41"/>
    <p:sldId id="368" r:id="rId42"/>
    <p:sldId id="369" r:id="rId43"/>
    <p:sldId id="443" r:id="rId44"/>
    <p:sldId id="444" r:id="rId45"/>
    <p:sldId id="445" r:id="rId46"/>
    <p:sldId id="402" r:id="rId47"/>
    <p:sldId id="352" r:id="rId48"/>
    <p:sldId id="404" r:id="rId49"/>
    <p:sldId id="401" r:id="rId50"/>
    <p:sldId id="410" r:id="rId51"/>
    <p:sldId id="353" r:id="rId52"/>
    <p:sldId id="418" r:id="rId53"/>
    <p:sldId id="446" r:id="rId54"/>
    <p:sldId id="447" r:id="rId55"/>
    <p:sldId id="322" r:id="rId56"/>
    <p:sldId id="373" r:id="rId57"/>
    <p:sldId id="448" r:id="rId58"/>
    <p:sldId id="377" r:id="rId59"/>
    <p:sldId id="453" r:id="rId60"/>
    <p:sldId id="264" r:id="rId61"/>
    <p:sldId id="265" r:id="rId62"/>
    <p:sldId id="449" r:id="rId63"/>
    <p:sldId id="450" r:id="rId64"/>
    <p:sldId id="451" r:id="rId65"/>
    <p:sldId id="263" r:id="rId66"/>
    <p:sldId id="268" r:id="rId67"/>
    <p:sldId id="261" r:id="rId68"/>
    <p:sldId id="452" r:id="rId69"/>
    <p:sldId id="270" r:id="rId70"/>
    <p:sldId id="266" r:id="rId71"/>
    <p:sldId id="278" r:id="rId72"/>
  </p:sldIdLst>
  <p:sldSz cx="12192000" cy="6858000"/>
  <p:notesSz cx="6858000" cy="9144000"/>
  <p:defaultTextStyle>
    <a:defPPr>
      <a:defRPr lang="en-GB"/>
    </a:defPPr>
    <a:lvl1pPr algn="l" rtl="0" fontAlgn="base">
      <a:spcBef>
        <a:spcPct val="0"/>
      </a:spcBef>
      <a:spcAft>
        <a:spcPct val="0"/>
      </a:spcAft>
      <a:defRPr sz="2400" kern="1200">
        <a:solidFill>
          <a:schemeClr val="tx1"/>
        </a:solidFill>
        <a:latin typeface="TUOS Stephenson" panose="02070503080000020004" pitchFamily="18" charset="0"/>
        <a:ea typeface="MS PGothic" panose="020B0600070205080204" pitchFamily="34" charset="-128"/>
        <a:cs typeface="+mn-cs"/>
      </a:defRPr>
    </a:lvl1pPr>
    <a:lvl2pPr marL="457200" algn="l" rtl="0" fontAlgn="base">
      <a:spcBef>
        <a:spcPct val="0"/>
      </a:spcBef>
      <a:spcAft>
        <a:spcPct val="0"/>
      </a:spcAft>
      <a:defRPr sz="2400" kern="1200">
        <a:solidFill>
          <a:schemeClr val="tx1"/>
        </a:solidFill>
        <a:latin typeface="TUOS Stephenson" panose="02070503080000020004" pitchFamily="18" charset="0"/>
        <a:ea typeface="MS PGothic" panose="020B0600070205080204" pitchFamily="34" charset="-128"/>
        <a:cs typeface="+mn-cs"/>
      </a:defRPr>
    </a:lvl2pPr>
    <a:lvl3pPr marL="914400" algn="l" rtl="0" fontAlgn="base">
      <a:spcBef>
        <a:spcPct val="0"/>
      </a:spcBef>
      <a:spcAft>
        <a:spcPct val="0"/>
      </a:spcAft>
      <a:defRPr sz="2400" kern="1200">
        <a:solidFill>
          <a:schemeClr val="tx1"/>
        </a:solidFill>
        <a:latin typeface="TUOS Stephenson" panose="02070503080000020004" pitchFamily="18" charset="0"/>
        <a:ea typeface="MS PGothic" panose="020B0600070205080204" pitchFamily="34" charset="-128"/>
        <a:cs typeface="+mn-cs"/>
      </a:defRPr>
    </a:lvl3pPr>
    <a:lvl4pPr marL="1371600" algn="l" rtl="0" fontAlgn="base">
      <a:spcBef>
        <a:spcPct val="0"/>
      </a:spcBef>
      <a:spcAft>
        <a:spcPct val="0"/>
      </a:spcAft>
      <a:defRPr sz="2400" kern="1200">
        <a:solidFill>
          <a:schemeClr val="tx1"/>
        </a:solidFill>
        <a:latin typeface="TUOS Stephenson" panose="02070503080000020004" pitchFamily="18" charset="0"/>
        <a:ea typeface="MS PGothic" panose="020B0600070205080204" pitchFamily="34" charset="-128"/>
        <a:cs typeface="+mn-cs"/>
      </a:defRPr>
    </a:lvl4pPr>
    <a:lvl5pPr marL="1828800" algn="l" rtl="0" fontAlgn="base">
      <a:spcBef>
        <a:spcPct val="0"/>
      </a:spcBef>
      <a:spcAft>
        <a:spcPct val="0"/>
      </a:spcAft>
      <a:defRPr sz="2400" kern="1200">
        <a:solidFill>
          <a:schemeClr val="tx1"/>
        </a:solidFill>
        <a:latin typeface="TUOS Stephenson" panose="02070503080000020004"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UOS Stephenson" panose="02070503080000020004"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UOS Stephenson" panose="02070503080000020004"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UOS Stephenson" panose="02070503080000020004"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UOS Stephenson" panose="02070503080000020004" pitchFamily="18"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0000"/>
    <a:srgbClr val="02FF00"/>
    <a:srgbClr val="00FF00"/>
    <a:srgbClr val="0099CC"/>
    <a:srgbClr val="0099FF"/>
    <a:srgbClr val="336699"/>
    <a:srgbClr val="2A196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7" autoAdjust="0"/>
    <p:restoredTop sz="88954" autoAdjust="0"/>
  </p:normalViewPr>
  <p:slideViewPr>
    <p:cSldViewPr>
      <p:cViewPr varScale="1">
        <p:scale>
          <a:sx n="99" d="100"/>
          <a:sy n="99" d="100"/>
        </p:scale>
        <p:origin x="858" y="9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Maximilian\Desktop\Cell%20data%20quick%20plo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scatterChart>
        <c:scatterStyle val="smoothMarker"/>
        <c:varyColors val="0"/>
        <c:ser>
          <c:idx val="0"/>
          <c:order val="0"/>
          <c:tx>
            <c:v>StNP-500</c:v>
          </c:tx>
          <c:spPr>
            <a:ln w="19050" cap="rnd">
              <a:solidFill>
                <a:schemeClr val="accent1"/>
              </a:solidFill>
              <a:round/>
            </a:ln>
            <a:effectLst/>
          </c:spPr>
          <c:marker>
            <c:symbol val="none"/>
          </c:marker>
          <c:xVal>
            <c:numRef>
              <c:f>Sheet1!$B$17:$B$116</c:f>
              <c:numCache>
                <c:formatCode>General</c:formatCode>
                <c:ptCount val="1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numCache>
            </c:numRef>
          </c:xVal>
          <c:yVal>
            <c:numRef>
              <c:f>Sheet1!$E$17:$E$116</c:f>
              <c:numCache>
                <c:formatCode>General</c:formatCode>
                <c:ptCount val="100"/>
                <c:pt idx="0">
                  <c:v>132.93485736992216</c:v>
                </c:pt>
                <c:pt idx="1">
                  <c:v>129.37071686998698</c:v>
                </c:pt>
                <c:pt idx="2">
                  <c:v>122.318268646711</c:v>
                </c:pt>
                <c:pt idx="3">
                  <c:v>110.86751938096187</c:v>
                </c:pt>
                <c:pt idx="4">
                  <c:v>106.46921833848869</c:v>
                </c:pt>
                <c:pt idx="5">
                  <c:v>102.60174673217607</c:v>
                </c:pt>
                <c:pt idx="6">
                  <c:v>99.340937338618374</c:v>
                </c:pt>
                <c:pt idx="7">
                  <c:v>96.535124604626859</c:v>
                </c:pt>
                <c:pt idx="8">
                  <c:v>94.108475753607166</c:v>
                </c:pt>
                <c:pt idx="9">
                  <c:v>91.985158008964945</c:v>
                </c:pt>
                <c:pt idx="10">
                  <c:v>90.241004147294547</c:v>
                </c:pt>
                <c:pt idx="11">
                  <c:v>88.648515838812884</c:v>
                </c:pt>
                <c:pt idx="12">
                  <c:v>87.283525860114295</c:v>
                </c:pt>
                <c:pt idx="13">
                  <c:v>86.070201434604471</c:v>
                </c:pt>
                <c:pt idx="14">
                  <c:v>84.932709785688985</c:v>
                </c:pt>
                <c:pt idx="15">
                  <c:v>83.946883689962249</c:v>
                </c:pt>
                <c:pt idx="16">
                  <c:v>83.112723147424219</c:v>
                </c:pt>
                <c:pt idx="17">
                  <c:v>82.354395381480572</c:v>
                </c:pt>
                <c:pt idx="18">
                  <c:v>81.671900392131292</c:v>
                </c:pt>
                <c:pt idx="19">
                  <c:v>81.065238179376351</c:v>
                </c:pt>
                <c:pt idx="20">
                  <c:v>80.534408743215806</c:v>
                </c:pt>
                <c:pt idx="21">
                  <c:v>79.92774653046088</c:v>
                </c:pt>
                <c:pt idx="22">
                  <c:v>79.472749870894702</c:v>
                </c:pt>
                <c:pt idx="23">
                  <c:v>79.017753211328497</c:v>
                </c:pt>
                <c:pt idx="24">
                  <c:v>78.638589328356673</c:v>
                </c:pt>
                <c:pt idx="25">
                  <c:v>78.259425445384849</c:v>
                </c:pt>
                <c:pt idx="26">
                  <c:v>77.956094339007393</c:v>
                </c:pt>
                <c:pt idx="27">
                  <c:v>77.72859600922429</c:v>
                </c:pt>
                <c:pt idx="28">
                  <c:v>77.425264902846834</c:v>
                </c:pt>
                <c:pt idx="29">
                  <c:v>77.121933796469378</c:v>
                </c:pt>
                <c:pt idx="30">
                  <c:v>76.894435466686275</c:v>
                </c:pt>
                <c:pt idx="31">
                  <c:v>76.74276991349754</c:v>
                </c:pt>
                <c:pt idx="32">
                  <c:v>76.591104360308819</c:v>
                </c:pt>
                <c:pt idx="33">
                  <c:v>76.439438807120084</c:v>
                </c:pt>
                <c:pt idx="34">
                  <c:v>76.287773253931348</c:v>
                </c:pt>
                <c:pt idx="35">
                  <c:v>76.136107700742627</c:v>
                </c:pt>
                <c:pt idx="36">
                  <c:v>75.984442147553892</c:v>
                </c:pt>
                <c:pt idx="37">
                  <c:v>75.908609370959525</c:v>
                </c:pt>
                <c:pt idx="38">
                  <c:v>75.756943817770804</c:v>
                </c:pt>
                <c:pt idx="39">
                  <c:v>75.681111041176436</c:v>
                </c:pt>
                <c:pt idx="40">
                  <c:v>75.681111041176436</c:v>
                </c:pt>
                <c:pt idx="41">
                  <c:v>75.529445487987701</c:v>
                </c:pt>
                <c:pt idx="42">
                  <c:v>75.529445487987701</c:v>
                </c:pt>
                <c:pt idx="43">
                  <c:v>75.453612711393347</c:v>
                </c:pt>
                <c:pt idx="44">
                  <c:v>75.37777993479898</c:v>
                </c:pt>
                <c:pt idx="45">
                  <c:v>75.37777993479898</c:v>
                </c:pt>
                <c:pt idx="46">
                  <c:v>75.301947158204612</c:v>
                </c:pt>
                <c:pt idx="47">
                  <c:v>75.226114381610245</c:v>
                </c:pt>
                <c:pt idx="48">
                  <c:v>75.226114381610245</c:v>
                </c:pt>
                <c:pt idx="49">
                  <c:v>75.226114381610245</c:v>
                </c:pt>
                <c:pt idx="50">
                  <c:v>75.150281605015877</c:v>
                </c:pt>
                <c:pt idx="51">
                  <c:v>75.150281605015877</c:v>
                </c:pt>
                <c:pt idx="52">
                  <c:v>75.074448828421509</c:v>
                </c:pt>
                <c:pt idx="53">
                  <c:v>75.074448828421509</c:v>
                </c:pt>
                <c:pt idx="54">
                  <c:v>75.074448828421509</c:v>
                </c:pt>
                <c:pt idx="55">
                  <c:v>75.074448828421509</c:v>
                </c:pt>
                <c:pt idx="56">
                  <c:v>74.998616051827156</c:v>
                </c:pt>
                <c:pt idx="57">
                  <c:v>74.998616051827156</c:v>
                </c:pt>
                <c:pt idx="58">
                  <c:v>74.998616051827156</c:v>
                </c:pt>
                <c:pt idx="59">
                  <c:v>74.998616051827156</c:v>
                </c:pt>
                <c:pt idx="60">
                  <c:v>74.998616051827156</c:v>
                </c:pt>
                <c:pt idx="61">
                  <c:v>74.998616051827156</c:v>
                </c:pt>
                <c:pt idx="62">
                  <c:v>74.922783275232788</c:v>
                </c:pt>
                <c:pt idx="63">
                  <c:v>74.922783275232788</c:v>
                </c:pt>
                <c:pt idx="64">
                  <c:v>74.922783275232788</c:v>
                </c:pt>
                <c:pt idx="65">
                  <c:v>74.771117722044053</c:v>
                </c:pt>
                <c:pt idx="66">
                  <c:v>74.54361939226095</c:v>
                </c:pt>
                <c:pt idx="67">
                  <c:v>74.619452168855318</c:v>
                </c:pt>
                <c:pt idx="68">
                  <c:v>74.846950498638421</c:v>
                </c:pt>
                <c:pt idx="69">
                  <c:v>74.846950498638421</c:v>
                </c:pt>
                <c:pt idx="70">
                  <c:v>74.846950498638421</c:v>
                </c:pt>
                <c:pt idx="71">
                  <c:v>74.846950498638421</c:v>
                </c:pt>
                <c:pt idx="72">
                  <c:v>74.846950498638421</c:v>
                </c:pt>
                <c:pt idx="73">
                  <c:v>74.922783275232788</c:v>
                </c:pt>
                <c:pt idx="74">
                  <c:v>74.771117722044053</c:v>
                </c:pt>
                <c:pt idx="75">
                  <c:v>74.771117722044053</c:v>
                </c:pt>
                <c:pt idx="76">
                  <c:v>74.771117722044053</c:v>
                </c:pt>
                <c:pt idx="77">
                  <c:v>74.771117722044053</c:v>
                </c:pt>
                <c:pt idx="78">
                  <c:v>74.846950498638421</c:v>
                </c:pt>
                <c:pt idx="79">
                  <c:v>74.771117722044053</c:v>
                </c:pt>
                <c:pt idx="80">
                  <c:v>74.846950498638421</c:v>
                </c:pt>
                <c:pt idx="81">
                  <c:v>74.846950498638421</c:v>
                </c:pt>
                <c:pt idx="82">
                  <c:v>74.846950498638421</c:v>
                </c:pt>
                <c:pt idx="83">
                  <c:v>74.846950498638421</c:v>
                </c:pt>
                <c:pt idx="84">
                  <c:v>74.846950498638421</c:v>
                </c:pt>
                <c:pt idx="85">
                  <c:v>74.771117722044053</c:v>
                </c:pt>
                <c:pt idx="86">
                  <c:v>74.771117722044053</c:v>
                </c:pt>
                <c:pt idx="87">
                  <c:v>74.771117722044053</c:v>
                </c:pt>
                <c:pt idx="88">
                  <c:v>74.771117722044053</c:v>
                </c:pt>
                <c:pt idx="89">
                  <c:v>74.771117722044053</c:v>
                </c:pt>
                <c:pt idx="90">
                  <c:v>74.771117722044053</c:v>
                </c:pt>
                <c:pt idx="91">
                  <c:v>74.771117722044053</c:v>
                </c:pt>
                <c:pt idx="92">
                  <c:v>74.771117722044053</c:v>
                </c:pt>
                <c:pt idx="93">
                  <c:v>74.771117722044053</c:v>
                </c:pt>
                <c:pt idx="94">
                  <c:v>74.771117722044053</c:v>
                </c:pt>
                <c:pt idx="95">
                  <c:v>74.771117722044053</c:v>
                </c:pt>
                <c:pt idx="96">
                  <c:v>74.771117722044053</c:v>
                </c:pt>
                <c:pt idx="97">
                  <c:v>74.771117722044053</c:v>
                </c:pt>
                <c:pt idx="98">
                  <c:v>74.771117722044053</c:v>
                </c:pt>
                <c:pt idx="99">
                  <c:v>74.771117722044053</c:v>
                </c:pt>
              </c:numCache>
            </c:numRef>
          </c:yVal>
          <c:smooth val="1"/>
          <c:extLst>
            <c:ext xmlns:c16="http://schemas.microsoft.com/office/drawing/2014/chart" uri="{C3380CC4-5D6E-409C-BE32-E72D297353CC}">
              <c16:uniqueId val="{00000000-1B56-4F91-9B88-5F1B147949CE}"/>
            </c:ext>
          </c:extLst>
        </c:ser>
        <c:ser>
          <c:idx val="1"/>
          <c:order val="1"/>
          <c:tx>
            <c:v>StNP-20</c:v>
          </c:tx>
          <c:spPr>
            <a:ln w="19050" cap="rnd">
              <a:solidFill>
                <a:schemeClr val="accent2"/>
              </a:solidFill>
              <a:round/>
            </a:ln>
            <a:effectLst/>
          </c:spPr>
          <c:marker>
            <c:symbol val="none"/>
          </c:marker>
          <c:xVal>
            <c:numRef>
              <c:f>Sheet1!$K$17:$K$116</c:f>
              <c:numCache>
                <c:formatCode>General</c:formatCode>
                <c:ptCount val="1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numCache>
            </c:numRef>
          </c:xVal>
          <c:yVal>
            <c:numRef>
              <c:f>Sheet1!$N$17:$N$116</c:f>
              <c:numCache>
                <c:formatCode>General</c:formatCode>
                <c:ptCount val="100"/>
                <c:pt idx="0">
                  <c:v>166.19047619047618</c:v>
                </c:pt>
                <c:pt idx="1">
                  <c:v>155.82010582010582</c:v>
                </c:pt>
                <c:pt idx="2">
                  <c:v>145.13227513227514</c:v>
                </c:pt>
                <c:pt idx="3">
                  <c:v>121.7989417989418</c:v>
                </c:pt>
                <c:pt idx="4">
                  <c:v>114.81481481481481</c:v>
                </c:pt>
                <c:pt idx="5">
                  <c:v>108.99470899470899</c:v>
                </c:pt>
                <c:pt idx="6">
                  <c:v>103.75661375661376</c:v>
                </c:pt>
                <c:pt idx="7">
                  <c:v>99.206349206349202</c:v>
                </c:pt>
                <c:pt idx="8">
                  <c:v>95.132275132275126</c:v>
                </c:pt>
                <c:pt idx="9">
                  <c:v>91.534391534391531</c:v>
                </c:pt>
                <c:pt idx="10">
                  <c:v>88.201058201058203</c:v>
                </c:pt>
                <c:pt idx="11">
                  <c:v>85.18518518518519</c:v>
                </c:pt>
                <c:pt idx="12">
                  <c:v>82.75132275132276</c:v>
                </c:pt>
                <c:pt idx="13">
                  <c:v>80.634920634920647</c:v>
                </c:pt>
                <c:pt idx="14">
                  <c:v>78.73015873015872</c:v>
                </c:pt>
                <c:pt idx="15">
                  <c:v>76.825396825396822</c:v>
                </c:pt>
                <c:pt idx="16">
                  <c:v>75.132275132275126</c:v>
                </c:pt>
                <c:pt idx="17">
                  <c:v>73.386243386243379</c:v>
                </c:pt>
                <c:pt idx="18">
                  <c:v>72.063492063492063</c:v>
                </c:pt>
                <c:pt idx="19">
                  <c:v>70.793650793650798</c:v>
                </c:pt>
                <c:pt idx="20">
                  <c:v>69.523809523809518</c:v>
                </c:pt>
                <c:pt idx="21">
                  <c:v>68.306878306878303</c:v>
                </c:pt>
                <c:pt idx="22">
                  <c:v>67.195767195767203</c:v>
                </c:pt>
                <c:pt idx="23">
                  <c:v>66.296296296296291</c:v>
                </c:pt>
                <c:pt idx="24">
                  <c:v>65.502645502645507</c:v>
                </c:pt>
                <c:pt idx="25">
                  <c:v>64.497354497354493</c:v>
                </c:pt>
                <c:pt idx="26">
                  <c:v>63.703703703703702</c:v>
                </c:pt>
                <c:pt idx="27">
                  <c:v>62.857142857142861</c:v>
                </c:pt>
                <c:pt idx="28">
                  <c:v>62.169312169312164</c:v>
                </c:pt>
                <c:pt idx="29">
                  <c:v>61.481481481481481</c:v>
                </c:pt>
                <c:pt idx="30">
                  <c:v>60.793650793650798</c:v>
                </c:pt>
                <c:pt idx="31">
                  <c:v>60.105820105820108</c:v>
                </c:pt>
                <c:pt idx="32">
                  <c:v>59.36507936507936</c:v>
                </c:pt>
                <c:pt idx="33">
                  <c:v>58.730158730158735</c:v>
                </c:pt>
                <c:pt idx="34">
                  <c:v>58.148148148148145</c:v>
                </c:pt>
                <c:pt idx="35">
                  <c:v>57.61904761904762</c:v>
                </c:pt>
                <c:pt idx="36">
                  <c:v>57.089947089947088</c:v>
                </c:pt>
                <c:pt idx="37">
                  <c:v>56.455026455026456</c:v>
                </c:pt>
                <c:pt idx="38">
                  <c:v>56.031746031746032</c:v>
                </c:pt>
                <c:pt idx="39">
                  <c:v>55.555555555555557</c:v>
                </c:pt>
                <c:pt idx="40">
                  <c:v>55.079365079365083</c:v>
                </c:pt>
                <c:pt idx="41">
                  <c:v>54.550264550264551</c:v>
                </c:pt>
                <c:pt idx="42">
                  <c:v>54.074074074074076</c:v>
                </c:pt>
                <c:pt idx="43">
                  <c:v>53.650793650793652</c:v>
                </c:pt>
                <c:pt idx="44">
                  <c:v>53.227513227513228</c:v>
                </c:pt>
                <c:pt idx="45">
                  <c:v>52.857142857142861</c:v>
                </c:pt>
                <c:pt idx="46">
                  <c:v>52.486772486772487</c:v>
                </c:pt>
                <c:pt idx="47">
                  <c:v>52.116402116402121</c:v>
                </c:pt>
                <c:pt idx="48">
                  <c:v>51.746031746031747</c:v>
                </c:pt>
                <c:pt idx="49">
                  <c:v>51.428571428571423</c:v>
                </c:pt>
                <c:pt idx="50">
                  <c:v>51.058201058201057</c:v>
                </c:pt>
                <c:pt idx="51">
                  <c:v>50.793650793650798</c:v>
                </c:pt>
                <c:pt idx="52">
                  <c:v>50.476190476190474</c:v>
                </c:pt>
                <c:pt idx="53">
                  <c:v>50.105820105820108</c:v>
                </c:pt>
                <c:pt idx="54">
                  <c:v>49.788359788359791</c:v>
                </c:pt>
                <c:pt idx="55">
                  <c:v>49.576719576719583</c:v>
                </c:pt>
                <c:pt idx="56">
                  <c:v>49.25925925925926</c:v>
                </c:pt>
                <c:pt idx="57">
                  <c:v>48.994708994708994</c:v>
                </c:pt>
                <c:pt idx="58">
                  <c:v>48.730158730158735</c:v>
                </c:pt>
                <c:pt idx="59">
                  <c:v>48.412698412698411</c:v>
                </c:pt>
                <c:pt idx="60">
                  <c:v>48.148148148148145</c:v>
                </c:pt>
                <c:pt idx="61">
                  <c:v>48.042328042328045</c:v>
                </c:pt>
                <c:pt idx="62">
                  <c:v>47.777777777777779</c:v>
                </c:pt>
                <c:pt idx="63">
                  <c:v>47.51322751322752</c:v>
                </c:pt>
                <c:pt idx="64">
                  <c:v>47.301587301587297</c:v>
                </c:pt>
                <c:pt idx="65">
                  <c:v>47.037037037037038</c:v>
                </c:pt>
                <c:pt idx="66">
                  <c:v>46.825396825396822</c:v>
                </c:pt>
                <c:pt idx="67">
                  <c:v>46.560846560846556</c:v>
                </c:pt>
                <c:pt idx="68">
                  <c:v>46.349206349206348</c:v>
                </c:pt>
                <c:pt idx="69">
                  <c:v>46.243386243386247</c:v>
                </c:pt>
                <c:pt idx="70">
                  <c:v>45.978835978835981</c:v>
                </c:pt>
                <c:pt idx="71">
                  <c:v>45.767195767195766</c:v>
                </c:pt>
                <c:pt idx="72">
                  <c:v>45.555555555555557</c:v>
                </c:pt>
                <c:pt idx="73">
                  <c:v>45.396825396825399</c:v>
                </c:pt>
                <c:pt idx="74">
                  <c:v>45.18518518518519</c:v>
                </c:pt>
                <c:pt idx="75">
                  <c:v>44.973544973544975</c:v>
                </c:pt>
                <c:pt idx="76">
                  <c:v>44.867724867724867</c:v>
                </c:pt>
                <c:pt idx="77">
                  <c:v>44.708994708994716</c:v>
                </c:pt>
                <c:pt idx="78">
                  <c:v>44.497354497354493</c:v>
                </c:pt>
                <c:pt idx="79">
                  <c:v>44.338624338624342</c:v>
                </c:pt>
                <c:pt idx="80">
                  <c:v>44.126984126984127</c:v>
                </c:pt>
                <c:pt idx="81">
                  <c:v>44.021164021164019</c:v>
                </c:pt>
                <c:pt idx="82">
                  <c:v>43.862433862433861</c:v>
                </c:pt>
                <c:pt idx="83">
                  <c:v>43.703703703703709</c:v>
                </c:pt>
                <c:pt idx="84">
                  <c:v>43.492063492063487</c:v>
                </c:pt>
                <c:pt idx="85">
                  <c:v>43.386243386243386</c:v>
                </c:pt>
                <c:pt idx="86">
                  <c:v>43.174603174603178</c:v>
                </c:pt>
                <c:pt idx="87">
                  <c:v>43.015873015873012</c:v>
                </c:pt>
                <c:pt idx="88">
                  <c:v>42.910052910052912</c:v>
                </c:pt>
                <c:pt idx="89">
                  <c:v>42.804232804232804</c:v>
                </c:pt>
                <c:pt idx="90">
                  <c:v>42.592592592592595</c:v>
                </c:pt>
                <c:pt idx="91">
                  <c:v>42.539682539682538</c:v>
                </c:pt>
                <c:pt idx="92">
                  <c:v>42.380952380952387</c:v>
                </c:pt>
                <c:pt idx="93">
                  <c:v>42.275132275132272</c:v>
                </c:pt>
                <c:pt idx="94">
                  <c:v>42.116402116402121</c:v>
                </c:pt>
                <c:pt idx="95">
                  <c:v>42.010582010582013</c:v>
                </c:pt>
                <c:pt idx="96">
                  <c:v>41.851851851851855</c:v>
                </c:pt>
                <c:pt idx="97">
                  <c:v>41.746031746031747</c:v>
                </c:pt>
                <c:pt idx="98">
                  <c:v>41.481481481481481</c:v>
                </c:pt>
                <c:pt idx="99">
                  <c:v>41.428571428571423</c:v>
                </c:pt>
              </c:numCache>
            </c:numRef>
          </c:yVal>
          <c:smooth val="1"/>
          <c:extLst>
            <c:ext xmlns:c16="http://schemas.microsoft.com/office/drawing/2014/chart" uri="{C3380CC4-5D6E-409C-BE32-E72D297353CC}">
              <c16:uniqueId val="{00000001-1B56-4F91-9B88-5F1B147949CE}"/>
            </c:ext>
          </c:extLst>
        </c:ser>
        <c:ser>
          <c:idx val="2"/>
          <c:order val="2"/>
          <c:tx>
            <c:v>StNP-20, StNP-500 25:75 wt%</c:v>
          </c:tx>
          <c:spPr>
            <a:ln w="19050" cap="rnd">
              <a:solidFill>
                <a:schemeClr val="accent3"/>
              </a:solidFill>
              <a:round/>
            </a:ln>
            <a:effectLst/>
          </c:spPr>
          <c:marker>
            <c:symbol val="none"/>
          </c:marker>
          <c:xVal>
            <c:numRef>
              <c:f>Sheet1!$Q$17:$Q$116</c:f>
              <c:numCache>
                <c:formatCode>General</c:formatCode>
                <c:ptCount val="1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numCache>
            </c:numRef>
          </c:xVal>
          <c:yVal>
            <c:numRef>
              <c:f>Sheet1!$U$17:$U$116</c:f>
              <c:numCache>
                <c:formatCode>General</c:formatCode>
                <c:ptCount val="100"/>
                <c:pt idx="0">
                  <c:v>636.40965732087227</c:v>
                </c:pt>
                <c:pt idx="1">
                  <c:v>541.16043613707166</c:v>
                </c:pt>
                <c:pt idx="2">
                  <c:v>467.09501557632399</c:v>
                </c:pt>
                <c:pt idx="3">
                  <c:v>370.91121495327104</c:v>
                </c:pt>
                <c:pt idx="4">
                  <c:v>330.02336448598135</c:v>
                </c:pt>
                <c:pt idx="5">
                  <c:v>304.51713395638632</c:v>
                </c:pt>
                <c:pt idx="6">
                  <c:v>278.58255451713399</c:v>
                </c:pt>
                <c:pt idx="7">
                  <c:v>259.22897196261681</c:v>
                </c:pt>
                <c:pt idx="8">
                  <c:v>243.02959501557632</c:v>
                </c:pt>
                <c:pt idx="9">
                  <c:v>229.32242990654206</c:v>
                </c:pt>
                <c:pt idx="10">
                  <c:v>216.16043613707166</c:v>
                </c:pt>
                <c:pt idx="11">
                  <c:v>205.14018691588788</c:v>
                </c:pt>
                <c:pt idx="12">
                  <c:v>188.94080996884736</c:v>
                </c:pt>
                <c:pt idx="13">
                  <c:v>174.22118380062307</c:v>
                </c:pt>
                <c:pt idx="14">
                  <c:v>167.75700934579439</c:v>
                </c:pt>
                <c:pt idx="15">
                  <c:v>160.16355140186917</c:v>
                </c:pt>
                <c:pt idx="16">
                  <c:v>153.34890965732086</c:v>
                </c:pt>
                <c:pt idx="17">
                  <c:v>144.08099688473521</c:v>
                </c:pt>
                <c:pt idx="18">
                  <c:v>135.51401869158877</c:v>
                </c:pt>
                <c:pt idx="19">
                  <c:v>130.17912772585669</c:v>
                </c:pt>
                <c:pt idx="20">
                  <c:v>127.10280373831777</c:v>
                </c:pt>
                <c:pt idx="21">
                  <c:v>120.32710280373831</c:v>
                </c:pt>
                <c:pt idx="22">
                  <c:v>116.16043613707166</c:v>
                </c:pt>
                <c:pt idx="23">
                  <c:v>113.16199376947041</c:v>
                </c:pt>
                <c:pt idx="24">
                  <c:v>109.54049844236761</c:v>
                </c:pt>
                <c:pt idx="25">
                  <c:v>106.30841121495328</c:v>
                </c:pt>
                <c:pt idx="26">
                  <c:v>103.81619937694704</c:v>
                </c:pt>
                <c:pt idx="27">
                  <c:v>101.4797507788162</c:v>
                </c:pt>
                <c:pt idx="28">
                  <c:v>99.376947040498436</c:v>
                </c:pt>
                <c:pt idx="29">
                  <c:v>97.663551401869171</c:v>
                </c:pt>
                <c:pt idx="30">
                  <c:v>100.35046728971962</c:v>
                </c:pt>
                <c:pt idx="31">
                  <c:v>94.820872274143298</c:v>
                </c:pt>
                <c:pt idx="32">
                  <c:v>93.4190031152648</c:v>
                </c:pt>
                <c:pt idx="33">
                  <c:v>91.939252336448604</c:v>
                </c:pt>
                <c:pt idx="34">
                  <c:v>91.31619937694704</c:v>
                </c:pt>
                <c:pt idx="35">
                  <c:v>89.330218068535828</c:v>
                </c:pt>
                <c:pt idx="36">
                  <c:v>88.317757009345797</c:v>
                </c:pt>
                <c:pt idx="37">
                  <c:v>87.227414330218068</c:v>
                </c:pt>
                <c:pt idx="38">
                  <c:v>86.331775700934585</c:v>
                </c:pt>
                <c:pt idx="39">
                  <c:v>85.046728971962622</c:v>
                </c:pt>
                <c:pt idx="40">
                  <c:v>84.618380062305292</c:v>
                </c:pt>
                <c:pt idx="41">
                  <c:v>83.372274143302192</c:v>
                </c:pt>
                <c:pt idx="42">
                  <c:v>82.63239875389408</c:v>
                </c:pt>
                <c:pt idx="43">
                  <c:v>81.853582554517132</c:v>
                </c:pt>
                <c:pt idx="44">
                  <c:v>80.95794392523365</c:v>
                </c:pt>
                <c:pt idx="45">
                  <c:v>80.295950155763236</c:v>
                </c:pt>
                <c:pt idx="46">
                  <c:v>79.400311526479754</c:v>
                </c:pt>
                <c:pt idx="47">
                  <c:v>79.127725856697822</c:v>
                </c:pt>
                <c:pt idx="48">
                  <c:v>78.19314641744549</c:v>
                </c:pt>
                <c:pt idx="49">
                  <c:v>79.828660436137071</c:v>
                </c:pt>
                <c:pt idx="50">
                  <c:v>77.258566978193144</c:v>
                </c:pt>
                <c:pt idx="51">
                  <c:v>76.557632398753896</c:v>
                </c:pt>
                <c:pt idx="52">
                  <c:v>75.973520249221181</c:v>
                </c:pt>
                <c:pt idx="53">
                  <c:v>75.428348909657331</c:v>
                </c:pt>
                <c:pt idx="54">
                  <c:v>75.194704049844233</c:v>
                </c:pt>
                <c:pt idx="55">
                  <c:v>74.415887850467286</c:v>
                </c:pt>
                <c:pt idx="56">
                  <c:v>74.026479750778819</c:v>
                </c:pt>
                <c:pt idx="57">
                  <c:v>73.598130841121502</c:v>
                </c:pt>
                <c:pt idx="58">
                  <c:v>73.169781931464186</c:v>
                </c:pt>
                <c:pt idx="59">
                  <c:v>72.741433021806856</c:v>
                </c:pt>
                <c:pt idx="60">
                  <c:v>71.923676012461058</c:v>
                </c:pt>
                <c:pt idx="61">
                  <c:v>71.923676012461058</c:v>
                </c:pt>
                <c:pt idx="62">
                  <c:v>71.300623052959509</c:v>
                </c:pt>
                <c:pt idx="63">
                  <c:v>70.794392523364479</c:v>
                </c:pt>
                <c:pt idx="64">
                  <c:v>69.937694704049846</c:v>
                </c:pt>
                <c:pt idx="65">
                  <c:v>69.392523364485982</c:v>
                </c:pt>
                <c:pt idx="66">
                  <c:v>69.003115264797501</c:v>
                </c:pt>
                <c:pt idx="67">
                  <c:v>69.158878504672899</c:v>
                </c:pt>
                <c:pt idx="68">
                  <c:v>72.975077881619939</c:v>
                </c:pt>
                <c:pt idx="69">
                  <c:v>72.352024922118375</c:v>
                </c:pt>
                <c:pt idx="70">
                  <c:v>71.573208722741427</c:v>
                </c:pt>
                <c:pt idx="71">
                  <c:v>67.679127725856702</c:v>
                </c:pt>
                <c:pt idx="72">
                  <c:v>68.263239875389417</c:v>
                </c:pt>
                <c:pt idx="73">
                  <c:v>66.978193146417439</c:v>
                </c:pt>
                <c:pt idx="74">
                  <c:v>68.496884735202499</c:v>
                </c:pt>
                <c:pt idx="75">
                  <c:v>66.510903426791288</c:v>
                </c:pt>
                <c:pt idx="76">
                  <c:v>66.004672897196272</c:v>
                </c:pt>
                <c:pt idx="77">
                  <c:v>65.809968847352025</c:v>
                </c:pt>
                <c:pt idx="78">
                  <c:v>65.342679127725859</c:v>
                </c:pt>
                <c:pt idx="79">
                  <c:v>65.031152647975077</c:v>
                </c:pt>
                <c:pt idx="80">
                  <c:v>64.330218068535828</c:v>
                </c:pt>
                <c:pt idx="81">
                  <c:v>64.096573208722745</c:v>
                </c:pt>
                <c:pt idx="82">
                  <c:v>64.135514018691595</c:v>
                </c:pt>
                <c:pt idx="83">
                  <c:v>63.629283489096572</c:v>
                </c:pt>
                <c:pt idx="84">
                  <c:v>63.395638629283489</c:v>
                </c:pt>
                <c:pt idx="85">
                  <c:v>63.123052959501557</c:v>
                </c:pt>
                <c:pt idx="86">
                  <c:v>63.006230529595015</c:v>
                </c:pt>
                <c:pt idx="87">
                  <c:v>62.733644859813083</c:v>
                </c:pt>
                <c:pt idx="88">
                  <c:v>62.5</c:v>
                </c:pt>
                <c:pt idx="89">
                  <c:v>63.940809968847354</c:v>
                </c:pt>
                <c:pt idx="90">
                  <c:v>61.993769470404992</c:v>
                </c:pt>
                <c:pt idx="91">
                  <c:v>62.110591900311526</c:v>
                </c:pt>
                <c:pt idx="92">
                  <c:v>65.693146417445476</c:v>
                </c:pt>
                <c:pt idx="93">
                  <c:v>62.383177570093466</c:v>
                </c:pt>
                <c:pt idx="94">
                  <c:v>65.147975077881625</c:v>
                </c:pt>
                <c:pt idx="95">
                  <c:v>65.26479750778816</c:v>
                </c:pt>
                <c:pt idx="96">
                  <c:v>65.303738317757009</c:v>
                </c:pt>
                <c:pt idx="97">
                  <c:v>65.26479750778816</c:v>
                </c:pt>
                <c:pt idx="98">
                  <c:v>65.147975077881625</c:v>
                </c:pt>
                <c:pt idx="99">
                  <c:v>64.680685358255445</c:v>
                </c:pt>
              </c:numCache>
            </c:numRef>
          </c:yVal>
          <c:smooth val="1"/>
          <c:extLst>
            <c:ext xmlns:c16="http://schemas.microsoft.com/office/drawing/2014/chart" uri="{C3380CC4-5D6E-409C-BE32-E72D297353CC}">
              <c16:uniqueId val="{00000002-1B56-4F91-9B88-5F1B147949CE}"/>
            </c:ext>
          </c:extLst>
        </c:ser>
        <c:ser>
          <c:idx val="3"/>
          <c:order val="3"/>
          <c:tx>
            <c:v>FS,Sy 25:75 wt%</c:v>
          </c:tx>
          <c:spPr>
            <a:ln w="19050" cap="rnd">
              <a:solidFill>
                <a:schemeClr val="accent4"/>
              </a:solidFill>
              <a:round/>
            </a:ln>
            <a:effectLst/>
          </c:spPr>
          <c:marker>
            <c:symbol val="none"/>
          </c:marker>
          <c:xVal>
            <c:numRef>
              <c:f>Sheet1!$Y$17:$Y$37</c:f>
              <c:numCache>
                <c:formatCode>General</c:formatCode>
                <c:ptCount val="21"/>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numCache>
            </c:numRef>
          </c:xVal>
          <c:yVal>
            <c:numRef>
              <c:f>Sheet1!$AB$17:$AB$37</c:f>
              <c:numCache>
                <c:formatCode>General</c:formatCode>
                <c:ptCount val="21"/>
                <c:pt idx="0">
                  <c:v>815.17434560030904</c:v>
                </c:pt>
                <c:pt idx="1">
                  <c:v>563.99111368685396</c:v>
                </c:pt>
                <c:pt idx="2">
                  <c:v>429.53733217424895</c:v>
                </c:pt>
                <c:pt idx="3">
                  <c:v>319.13455037187288</c:v>
                </c:pt>
                <c:pt idx="4">
                  <c:v>278.37341833285035</c:v>
                </c:pt>
                <c:pt idx="5">
                  <c:v>247.75427412344246</c:v>
                </c:pt>
                <c:pt idx="6">
                  <c:v>220.80556360475222</c:v>
                </c:pt>
                <c:pt idx="7">
                  <c:v>197.3824012363566</c:v>
                </c:pt>
                <c:pt idx="8">
                  <c:v>176.66376895585819</c:v>
                </c:pt>
                <c:pt idx="9">
                  <c:v>160.00193180720564</c:v>
                </c:pt>
                <c:pt idx="10">
                  <c:v>147.01052834927074</c:v>
                </c:pt>
                <c:pt idx="11">
                  <c:v>136.96513087993819</c:v>
                </c:pt>
                <c:pt idx="12">
                  <c:v>128.61006471554137</c:v>
                </c:pt>
                <c:pt idx="13">
                  <c:v>121.3657876943881</c:v>
                </c:pt>
                <c:pt idx="14">
                  <c:v>115.57036607746547</c:v>
                </c:pt>
                <c:pt idx="15">
                  <c:v>110.20960108181202</c:v>
                </c:pt>
                <c:pt idx="16">
                  <c:v>105.62155896841494</c:v>
                </c:pt>
                <c:pt idx="17">
                  <c:v>101.5647638365691</c:v>
                </c:pt>
                <c:pt idx="18">
                  <c:v>97.990920506133477</c:v>
                </c:pt>
                <c:pt idx="19">
                  <c:v>94.755143436685017</c:v>
                </c:pt>
                <c:pt idx="20">
                  <c:v>91.857432628223705</c:v>
                </c:pt>
              </c:numCache>
            </c:numRef>
          </c:yVal>
          <c:smooth val="1"/>
          <c:extLst>
            <c:ext xmlns:c16="http://schemas.microsoft.com/office/drawing/2014/chart" uri="{C3380CC4-5D6E-409C-BE32-E72D297353CC}">
              <c16:uniqueId val="{00000003-1B56-4F91-9B88-5F1B147949CE}"/>
            </c:ext>
          </c:extLst>
        </c:ser>
        <c:dLbls>
          <c:showLegendKey val="0"/>
          <c:showVal val="0"/>
          <c:showCatName val="0"/>
          <c:showSerName val="0"/>
          <c:showPercent val="0"/>
          <c:showBubbleSize val="0"/>
        </c:dLbls>
        <c:axId val="462419944"/>
        <c:axId val="462423552"/>
      </c:scatterChart>
      <c:valAx>
        <c:axId val="462419944"/>
        <c:scaling>
          <c:orientation val="minMax"/>
          <c:max val="100"/>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GB" sz="2000"/>
                  <a:t>Cycle number</a:t>
                </a:r>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462423552"/>
        <c:crosses val="autoZero"/>
        <c:crossBetween val="midCat"/>
        <c:majorUnit val="10"/>
      </c:valAx>
      <c:valAx>
        <c:axId val="462423552"/>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GB" sz="1800"/>
                  <a:t>Capacity</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62419944"/>
        <c:crosses val="autoZero"/>
        <c:crossBetween val="midCat"/>
      </c:valAx>
      <c:spPr>
        <a:noFill/>
        <a:ln>
          <a:solidFill>
            <a:srgbClr val="000000"/>
          </a:solidFill>
        </a:ln>
        <a:effectLst/>
      </c:spPr>
    </c:plotArea>
    <c:legend>
      <c:legendPos val="tr"/>
      <c:layout>
        <c:manualLayout>
          <c:xMode val="edge"/>
          <c:yMode val="edge"/>
          <c:x val="0.5988100924949894"/>
          <c:y val="7.0842531569420497E-2"/>
          <c:w val="0.35047650228843102"/>
          <c:h val="0.40500733173270598"/>
        </c:manualLayout>
      </c:layout>
      <c:overlay val="1"/>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UOS Stephenson" pitchFamily="-128" charset="0"/>
                <a:ea typeface="+mn-ea"/>
                <a:cs typeface="+mn-cs"/>
              </a:defRPr>
            </a:lvl1pPr>
          </a:lstStyle>
          <a:p>
            <a:pPr>
              <a:defRPr/>
            </a:pPr>
            <a:endParaRPr lang="en-GB"/>
          </a:p>
        </p:txBody>
      </p:sp>
      <p:sp>
        <p:nvSpPr>
          <p:cNvPr id="9219"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UOS Stephenson" pitchFamily="-128" charset="0"/>
                <a:ea typeface="+mn-ea"/>
                <a:cs typeface="+mn-cs"/>
              </a:defRPr>
            </a:lvl1pPr>
          </a:lstStyle>
          <a:p>
            <a:pPr>
              <a:defRPr/>
            </a:pPr>
            <a:endParaRPr lang="en-GB"/>
          </a:p>
        </p:txBody>
      </p:sp>
      <p:sp>
        <p:nvSpPr>
          <p:cNvPr id="9220"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UOS Stephenson" pitchFamily="-128" charset="0"/>
                <a:ea typeface="+mn-ea"/>
                <a:cs typeface="+mn-cs"/>
              </a:defRPr>
            </a:lvl1pPr>
          </a:lstStyle>
          <a:p>
            <a:pPr>
              <a:defRPr/>
            </a:pPr>
            <a:endParaRPr lang="en-GB"/>
          </a:p>
        </p:txBody>
      </p:sp>
      <p:sp>
        <p:nvSpPr>
          <p:cNvPr id="9221"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fld id="{B4DD4A0E-A071-47B5-98F1-36EABB00AAAC}" type="slidenum">
              <a:rPr lang="en-GB" altLang="en-US"/>
              <a:pPr/>
              <a:t>‹#›</a:t>
            </a:fld>
            <a:endParaRPr lang="en-GB" altLang="en-US"/>
          </a:p>
        </p:txBody>
      </p:sp>
    </p:spTree>
    <p:extLst>
      <p:ext uri="{BB962C8B-B14F-4D97-AF65-F5344CB8AC3E}">
        <p14:creationId xmlns:p14="http://schemas.microsoft.com/office/powerpoint/2010/main" val="4328744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UOS Stephenson" pitchFamily="-128" charset="0"/>
                <a:ea typeface="+mn-ea"/>
                <a:cs typeface="+mn-cs"/>
              </a:defRPr>
            </a:lvl1pPr>
          </a:lstStyle>
          <a:p>
            <a:pPr>
              <a:defRPr/>
            </a:pPr>
            <a:endParaRPr lang="en-GB"/>
          </a:p>
        </p:txBody>
      </p:sp>
      <p:sp>
        <p:nvSpPr>
          <p:cNvPr id="61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UOS Stephenson" pitchFamily="-128" charset="0"/>
                <a:ea typeface="+mn-ea"/>
                <a:cs typeface="+mn-cs"/>
              </a:defRPr>
            </a:lvl1pPr>
          </a:lstStyle>
          <a:p>
            <a:pPr>
              <a:defRPr/>
            </a:pPr>
            <a:endParaRPr lang="en-GB"/>
          </a:p>
        </p:txBody>
      </p:sp>
      <p:sp>
        <p:nvSpPr>
          <p:cNvPr id="1331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UOS Stephenson" pitchFamily="-128" charset="0"/>
                <a:ea typeface="+mn-ea"/>
                <a:cs typeface="+mn-cs"/>
              </a:defRPr>
            </a:lvl1pPr>
          </a:lstStyle>
          <a:p>
            <a:pPr>
              <a:defRPr/>
            </a:pPr>
            <a:endParaRPr lang="en-GB"/>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fld id="{3E5BDD99-E0B0-45CF-86E5-0C12C94E08EA}" type="slidenum">
              <a:rPr lang="en-GB" altLang="en-US"/>
              <a:pPr/>
              <a:t>‹#›</a:t>
            </a:fld>
            <a:endParaRPr lang="en-GB" altLang="en-US"/>
          </a:p>
        </p:txBody>
      </p:sp>
    </p:spTree>
    <p:extLst>
      <p:ext uri="{BB962C8B-B14F-4D97-AF65-F5344CB8AC3E}">
        <p14:creationId xmlns:p14="http://schemas.microsoft.com/office/powerpoint/2010/main" val="42171389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UOS Stephenson" pitchFamily="-128" charset="0"/>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TUOS Stephenson" pitchFamily="-128"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TUOS Stephenson" pitchFamily="-128"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TUOS Stephenson" pitchFamily="-128"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TUOS Stephenson" pitchFamily="-128"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La, Nd, Ce, Pr. Ni, Co, Mn, Al. </a:t>
            </a:r>
          </a:p>
          <a:p>
            <a:endParaRPr lang="en-GB" dirty="0"/>
          </a:p>
          <a:p>
            <a:r>
              <a:rPr lang="en-GB" dirty="0" err="1"/>
              <a:t>Ti</a:t>
            </a:r>
            <a:r>
              <a:rPr lang="en-GB" dirty="0"/>
              <a:t>, V. Zr, Ni, Cr, Co, Fe, Mn</a:t>
            </a:r>
          </a:p>
        </p:txBody>
      </p:sp>
      <p:sp>
        <p:nvSpPr>
          <p:cNvPr id="4" name="Slide Number Placeholder 3"/>
          <p:cNvSpPr>
            <a:spLocks noGrp="1"/>
          </p:cNvSpPr>
          <p:nvPr>
            <p:ph type="sldNum" sz="quarter" idx="5"/>
          </p:nvPr>
        </p:nvSpPr>
        <p:spPr/>
        <p:txBody>
          <a:bodyPr/>
          <a:lstStyle/>
          <a:p>
            <a:fld id="{3E5BDD99-E0B0-45CF-86E5-0C12C94E08EA}" type="slidenum">
              <a:rPr lang="en-GB" altLang="en-US" smtClean="0"/>
              <a:pPr/>
              <a:t>18</a:t>
            </a:fld>
            <a:endParaRPr lang="en-GB" altLang="en-US"/>
          </a:p>
        </p:txBody>
      </p:sp>
    </p:spTree>
    <p:extLst>
      <p:ext uri="{BB962C8B-B14F-4D97-AF65-F5344CB8AC3E}">
        <p14:creationId xmlns:p14="http://schemas.microsoft.com/office/powerpoint/2010/main" val="526538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Thinking back to one of the objectives; as much as possible, the components need to be non-specialty, cheap, and readily available – if they cannot be sourced, they need to be easily fabricated. The energy storage device – a cylindrical lithium ion battery – may be difficult to source in bulk. Regular AA batteries are not enough to power the device – many cells stacked together are needed to power the device. Power from the solar panel is not consistent enough to power the device for long enough to take a reading. Lithium ion batteries cannot be made easily, however simple supercapacitors with high enough energy density to power the device can be made from common materials. Being able to produce devices cheaply in-house is more desirable than having to acquire it externally. </a:t>
            </a:r>
          </a:p>
          <a:p>
            <a:endParaRPr lang="en-GB" dirty="0"/>
          </a:p>
          <a:p>
            <a:r>
              <a:rPr lang="en-GB" dirty="0"/>
              <a:t>A supercapacitor consists of electrodes which store opposite charges, an electrolyte for the charge to move around, current collectors for electrons to flow so that power can be drawn from it, and a container to hold everything together. We demonstrate that it is possible to make supercapacitors with simple, easy to find materials. The amount of energy stored in the device is little compared to a commercial battery, however, for the moisture sensor application, it is sufficient, and means that costs and dependency on imported materials can be reduced. </a:t>
            </a:r>
          </a:p>
          <a:p>
            <a:endParaRPr lang="en-GB" dirty="0"/>
          </a:p>
          <a:p>
            <a:r>
              <a:rPr lang="en-GB" dirty="0"/>
              <a:t>Here, the electrodes are made of activated carbon, the electrolyte is potassium nitrate, the current collector is aluminium foil, and the container is a thin, low melting material – parafilm. Other materials such as book backing plastic and laminating sheets can be used to provide a good seal and ensure the electrolyte does not leak out.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31F3F6-BA05-422E-8BA2-65B25C429DC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61883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Prof. </a:t>
            </a:r>
            <a:r>
              <a:rPr lang="en-GB" dirty="0" err="1"/>
              <a:t>Shimelis</a:t>
            </a:r>
            <a:r>
              <a:rPr lang="en-GB" dirty="0"/>
              <a:t> leads an electrochemistry research group at Addis Ababa College of Natural Sciences, focusing on printed supercapacitors. His students print the active material onto clear, thin plastic, with fixed thickness and dimensions. The red machine in the left photo shows the supercapacitor printer – there is a cylindrical metal roller in the middle, around which the electrode is wrapped. As the roller spins, the nozzle at the top prints the active material onto the acetate. The acetate can then be cut into smaller strips to make individual supercapacitors. This is an easily scalable method, since long tracks of active material can be printed at a time, and cut into many strips to make supercapacitors. Making the link between this research group and Chemical Engineering students at Addis Ababa Institute of Technology (AAIT) was one of the key objectives. The idea is for chemical engineering students at AAIT to start a business which includes the manufacture of the moisture sensors, and sell them alongside the printed supercapacitors. In addition, the chemical engineering students gain exposure to the multidisciplinary field of electrochemistry, a topic which is not traditionally taught in undergraduate courses, but one which chemical engineering students can apply their knowledge to.</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31F3F6-BA05-422E-8BA2-65B25C429DC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01365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this site, drip irrigation was used and tubing was arranged in rows roughly 2 metres apart to deliver water to different sections of the field. Water was stored in a water tank (middle photo) with a manual valve for controlling the supply of water to the field. Here farmers also check the moisture of the soil by inspecting the topsoil. If the topsoil is dry, then water is added. We showed that despite watering the topsoil, the roots were still dry when we dug the soil. This shows that the conditions of the topsoil and the soil surrounding the roots can be very different, and the only way to tell is by digging the soil to find out whether the soil near the roots is moist enough. The moisture sensor was planted in the ground and extended to 30cm below the surface of the soil. This means the sensor is positioned at a point close to the roots, giving a more accurate indication of whether the roots are receiving enough water. The topsoil was then watered, but the moisture reading was not increasing. When we dug the soil to inspect the environment of the sensor, we found it was dry, and that most of the water remained in the topsoil, rather than penetrate deep enough to reach the roots. Although water is being added to the soil, the plants may not necessarily be receiving it.</a:t>
            </a:r>
          </a:p>
          <a:p>
            <a:endParaRPr lang="en-GB" dirty="0"/>
          </a:p>
          <a:p>
            <a:r>
              <a:rPr lang="en-GB" dirty="0"/>
              <a:t>Farmers here were interested in the idea of being able to connect many sensors wirelessly to their mobile phone. They suggested that sensors could complement their drip irrigation system, whereby they can gain information on the moisture of the soil across their field using their phone, and irrigate by controlling the valve either automatically or manually, which would lead to more efficient farming practices.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31F3F6-BA05-422E-8BA2-65B25C429DC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64850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E5BDD99-E0B0-45CF-86E5-0C12C94E08EA}" type="slidenum">
              <a:rPr kumimoji="0" lang="en-GB" altLang="en-US" sz="1200" b="0" i="0" u="none" strike="noStrike" kern="1200" cap="none" spc="0" normalizeH="0" baseline="0" noProof="0" smtClean="0">
                <a:ln>
                  <a:noFill/>
                </a:ln>
                <a:solidFill>
                  <a:srgbClr val="000000"/>
                </a:solidFill>
                <a:effectLst/>
                <a:uLnTx/>
                <a:uFillTx/>
                <a:latin typeface="TUOS Stephenson" panose="020705030800000200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GB" altLang="en-US" sz="1200" b="0" i="0" u="none" strike="noStrike" kern="1200" cap="none" spc="0" normalizeH="0" baseline="0" noProof="0">
              <a:ln>
                <a:noFill/>
              </a:ln>
              <a:solidFill>
                <a:srgbClr val="000000"/>
              </a:solidFill>
              <a:effectLst/>
              <a:uLnTx/>
              <a:uFillTx/>
              <a:latin typeface="TUOS Stephenson" panose="02070503080000020004" pitchFamily="18" charset="0"/>
              <a:ea typeface="MS PGothic" panose="020B0600070205080204" pitchFamily="34" charset="-128"/>
              <a:cs typeface="+mn-cs"/>
            </a:endParaRPr>
          </a:p>
        </p:txBody>
      </p:sp>
    </p:spTree>
    <p:extLst>
      <p:ext uri="{BB962C8B-B14F-4D97-AF65-F5344CB8AC3E}">
        <p14:creationId xmlns:p14="http://schemas.microsoft.com/office/powerpoint/2010/main" val="1656427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Literature – no reports of low temp and yield?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A0D5C-2210-4D0A-8C64-DCEE1CA4562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9463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Moisture sensors which are available to farmers, gardeners and hobbyists in the Western world are not so easily accessible by farmers in developing countries. The more affordable </a:t>
            </a:r>
            <a:r>
              <a:rPr lang="en-GB" dirty="0" err="1"/>
              <a:t>analog</a:t>
            </a:r>
            <a:r>
              <a:rPr lang="en-GB" dirty="0"/>
              <a:t> sensors are difficult to repair if broken, and cannot be adapted to give other readings such as temperature and humidity, nor can they interface with drip irrigation systems.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31F3F6-BA05-422E-8BA2-65B25C429DC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4153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sensor tag consists of a sheet of paper or acetate, with ink printed in a shape according to the dimensions shown in the diagram on the bottom left. The  A signal is sent from an RFID reader to the sensor. The sensor receives the signal, produces an electrical current, which is then converted back into a signal (backscattered signal) that is sent back to the RFID reader. Depending on the amount of moisture on the sensor, the amount of current produced and therefore the strength of the backscattered signal changes. This is due to the relationship between capacitance and moisture – a change in one affects the other. By calibrating the sensors using soil of known moisture content, a graph (bottom right) can be drawn. This graph can then be used as a reference to make future soil moisture measurements.</a:t>
            </a:r>
          </a:p>
          <a:p>
            <a:endParaRPr lang="en-GB" dirty="0"/>
          </a:p>
          <a:p>
            <a:r>
              <a:rPr lang="en-GB" dirty="0"/>
              <a:t>The sensor tag, being printed on paper or acetate, makes it an attractive design due to low costs. The preparation of the ink required specific techniques such as screen printing – not so easy to carry out. The ink had to be made of a compound called niobium doped </a:t>
            </a:r>
            <a:r>
              <a:rPr lang="en-GB" dirty="0" err="1"/>
              <a:t>titania</a:t>
            </a:r>
            <a:r>
              <a:rPr lang="en-GB" dirty="0"/>
              <a:t> – more on next slide.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31F3F6-BA05-422E-8BA2-65B25C429DC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1340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ink had to be made of niobium-doped </a:t>
            </a:r>
            <a:r>
              <a:rPr lang="en-GB" dirty="0" err="1"/>
              <a:t>titania</a:t>
            </a:r>
            <a:r>
              <a:rPr lang="en-GB" dirty="0"/>
              <a:t>. This was difficult to synthesise since the concentrations of reagents, and the final consistency had to be precise. The samples produced were lumpy as shown in the image, and not suitable for printing.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31F3F6-BA05-422E-8BA2-65B25C429DC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3533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cheap electronic sensor was ultimately chosen as this design was also cheap, but easier to build. The sensor was designed by Oz McFarlane, and operates on a 5V system. The microcontroller platform is the </a:t>
            </a:r>
            <a:r>
              <a:rPr lang="en-GB" dirty="0" err="1"/>
              <a:t>NodeMCU</a:t>
            </a:r>
            <a:r>
              <a:rPr lang="en-GB" dirty="0"/>
              <a:t>. This is a consumer grade microcontroller which as </a:t>
            </a:r>
            <a:r>
              <a:rPr lang="en-GB" dirty="0" err="1"/>
              <a:t>wifi</a:t>
            </a:r>
            <a:r>
              <a:rPr lang="en-GB" dirty="0"/>
              <a:t> capabilities built in, as such, it finds use in many applications including as a teaching aid in schools. The device sends data to a smartphone, or displays it on an LCD screen. The device is powered wirelessly, which removes the need for having a battery in each sensor – one battery can be used to power multiple controllers, one by one. </a:t>
            </a:r>
          </a:p>
          <a:p>
            <a:endParaRPr lang="en-GB" dirty="0"/>
          </a:p>
          <a:p>
            <a:r>
              <a:rPr lang="en-GB" dirty="0"/>
              <a:t>The most expensive components are the microcontroller, costing between £1.50 to £3 depending on board version and amount bought, and the wireless charger, costing roughly £1.50.</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31F3F6-BA05-422E-8BA2-65B25C429DC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7663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wireless power source (top and bottom right images) houses the lithium ion battery, along with a solar panel and a charge controller to safely charge the lithium ion battery. The nominal voltage of a lithium ion battery is 3.7V, so a converter is required to boost this to a more suitable 5V. The boost controller also allows for other energy storage device with voltages above or below 5V to be used such as supercapacitors. The image on the left is the sensor device which receives power wirelessly via the inductive coil attached to the top of the housing. The microcontroller is housed in this unit, as well as the various sensors – temperature, moisture, humidity</a:t>
            </a:r>
          </a:p>
          <a:p>
            <a:endParaRPr lang="en-GB" dirty="0"/>
          </a:p>
          <a:p>
            <a:endParaRPr lang="en-GB" dirty="0"/>
          </a:p>
          <a:p>
            <a:r>
              <a:rPr lang="en-GB" dirty="0"/>
              <a:t>Other components include header pins, light sensor, screw terminals, resistors, capacitors, switch.</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31F3F6-BA05-422E-8BA2-65B25C429DC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4819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Circuit boards were printed by Oz McFarlane, and the design is to be transferred to students at Addis Ababa University and Dire </a:t>
            </a:r>
            <a:r>
              <a:rPr lang="en-GB" dirty="0" err="1"/>
              <a:t>Dawa</a:t>
            </a:r>
            <a:r>
              <a:rPr lang="en-GB" dirty="0"/>
              <a:t> Institute of Technology to replicate. The printed circuit board design adds ease to the construction of the circuit – the correct components need only be lined up with the appropriate holes in the board and soldered. Header pins are soldered on to the board to provide non-permanent connections to the microcontroller and other components. If the board fails for any reason, the main components can be removed and put into a working board.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31F3F6-BA05-422E-8BA2-65B25C429DC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56689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capacitance is converted into an arbitrary moisture value between 0 and 100. Soil types, crops and humidity are all variables that determine the amount of water required. When first using the moisture sensor the farmer would water the soil until the desired moisture is reached, determined by traditional methods (judging by colour and touch of the soil), then take a moisture reading on the sensor. This value is then the target value that should be reached each time the soil is watered. The target value may not be the same from plot to plot, based on the variables mentioned, so each farmer will have to determine the target value for their plot.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31F3F6-BA05-422E-8BA2-65B25C429DC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7149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1.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hemeOverride" Target="../theme/themeOverride2.xml"/><Relationship Id="rId4" Type="http://schemas.openxmlformats.org/officeDocument/2006/relationships/image" Target="../media/image2.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812800" y="2209800"/>
            <a:ext cx="10972800" cy="1828800"/>
          </a:xfrm>
        </p:spPr>
        <p:txBody>
          <a:bodyPr anchor="ctr"/>
          <a:lstStyle>
            <a:lvl1pPr>
              <a:defRPr sz="5400"/>
            </a:lvl1pPr>
          </a:lstStyle>
          <a:p>
            <a:r>
              <a:rPr lang="en-US"/>
              <a:t>Click to edit Master title style</a:t>
            </a:r>
            <a:endParaRPr lang="en-GB"/>
          </a:p>
        </p:txBody>
      </p:sp>
      <p:sp>
        <p:nvSpPr>
          <p:cNvPr id="4099" name="Rectangle 3"/>
          <p:cNvSpPr>
            <a:spLocks noGrp="1" noChangeArrowheads="1"/>
          </p:cNvSpPr>
          <p:nvPr>
            <p:ph type="subTitle" idx="1"/>
          </p:nvPr>
        </p:nvSpPr>
        <p:spPr>
          <a:xfrm>
            <a:off x="812800" y="4876800"/>
            <a:ext cx="10972800" cy="1066800"/>
          </a:xfrm>
        </p:spPr>
        <p:txBody>
          <a:bodyPr/>
          <a:lstStyle>
            <a:lvl1pPr marL="0" indent="0">
              <a:spcBef>
                <a:spcPct val="0"/>
              </a:spcBef>
              <a:buFontTx/>
              <a:buNone/>
              <a:defRPr/>
            </a:lvl1pPr>
          </a:lstStyle>
          <a:p>
            <a:r>
              <a:rPr lang="en-US"/>
              <a:t>Click to edit Master subtitle style</a:t>
            </a:r>
            <a:endParaRPr lang="en-GB"/>
          </a:p>
        </p:txBody>
      </p:sp>
      <p:sp>
        <p:nvSpPr>
          <p:cNvPr id="6" name="Rectangle 6"/>
          <p:cNvSpPr>
            <a:spLocks noGrp="1" noChangeArrowheads="1"/>
          </p:cNvSpPr>
          <p:nvPr>
            <p:ph type="sldNum" sz="quarter" idx="10"/>
          </p:nvPr>
        </p:nvSpPr>
        <p:spPr/>
        <p:txBody>
          <a:bodyPr/>
          <a:lstStyle>
            <a:lvl1pPr>
              <a:defRPr b="1"/>
            </a:lvl1pPr>
          </a:lstStyle>
          <a:p>
            <a:fld id="{8C24EF9A-BF82-46E1-B0D1-E30DDEAC2E90}" type="slidenum">
              <a:rPr lang="en-GB" altLang="en-US"/>
              <a:pPr/>
              <a:t>‹#›</a:t>
            </a:fld>
            <a:endParaRPr lang="en-GB" altLang="en-US">
              <a:solidFill>
                <a:srgbClr val="FFFFFF"/>
              </a:solidFill>
            </a:endParaRPr>
          </a:p>
        </p:txBody>
      </p:sp>
      <p:sp>
        <p:nvSpPr>
          <p:cNvPr id="7" name="Rectangle 18"/>
          <p:cNvSpPr>
            <a:spLocks noGrp="1" noChangeArrowheads="1"/>
          </p:cNvSpPr>
          <p:nvPr>
            <p:ph type="dt" sz="half" idx="11"/>
          </p:nvPr>
        </p:nvSpPr>
        <p:spPr/>
        <p:txBody>
          <a:bodyPr/>
          <a:lstStyle>
            <a:lvl1pPr>
              <a:defRPr smtClean="0"/>
            </a:lvl1pPr>
          </a:lstStyle>
          <a:p>
            <a:pPr>
              <a:defRPr/>
            </a:pPr>
            <a:fld id="{1C459E5A-3667-46E1-B7B5-26682E39624C}" type="datetime1">
              <a:rPr lang="en-GB" altLang="en-US"/>
              <a:pPr>
                <a:defRPr/>
              </a:pPr>
              <a:t>28/09/2023</a:t>
            </a:fld>
            <a:endParaRPr lang="en-GB" altLang="en-US"/>
          </a:p>
        </p:txBody>
      </p:sp>
      <p:sp>
        <p:nvSpPr>
          <p:cNvPr id="8" name="Rectangle 19"/>
          <p:cNvSpPr>
            <a:spLocks noGrp="1" noChangeArrowheads="1"/>
          </p:cNvSpPr>
          <p:nvPr>
            <p:ph type="ftr" sz="quarter" idx="12"/>
          </p:nvPr>
        </p:nvSpPr>
        <p:spPr/>
        <p:txBody>
          <a:bodyPr/>
          <a:lstStyle>
            <a:lvl1pPr>
              <a:defRPr smtClean="0"/>
            </a:lvl1pPr>
          </a:lstStyle>
          <a:p>
            <a:pPr>
              <a:defRPr/>
            </a:pPr>
            <a:r>
              <a:rPr lang="en-GB" altLang="en-US"/>
              <a:t>© The University of Sheffield</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60000" y="6293021"/>
            <a:ext cx="707897" cy="432392"/>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80000" y="180000"/>
            <a:ext cx="2334605" cy="943200"/>
          </a:xfrm>
          <a:prstGeom prst="rect">
            <a:avLst/>
          </a:prstGeom>
        </p:spPr>
      </p:pic>
    </p:spTree>
    <p:extLst>
      <p:ext uri="{BB962C8B-B14F-4D97-AF65-F5344CB8AC3E}">
        <p14:creationId xmlns:p14="http://schemas.microsoft.com/office/powerpoint/2010/main" val="4167577089"/>
      </p:ext>
    </p:extLst>
  </p:cSld>
  <p:clrMapOvr>
    <a:overrideClrMapping bg1="dk2" tx1="lt1" bg2="dk1"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567608" y="295332"/>
            <a:ext cx="7848872" cy="762000"/>
          </a:xfrm>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10"/>
          <p:cNvSpPr>
            <a:spLocks noGrp="1" noChangeArrowheads="1"/>
          </p:cNvSpPr>
          <p:nvPr>
            <p:ph type="dt" sz="half" idx="10"/>
          </p:nvPr>
        </p:nvSpPr>
        <p:spPr>
          <a:ln/>
        </p:spPr>
        <p:txBody>
          <a:bodyPr/>
          <a:lstStyle>
            <a:lvl1pPr>
              <a:defRPr/>
            </a:lvl1pPr>
          </a:lstStyle>
          <a:p>
            <a:pPr>
              <a:defRPr/>
            </a:pPr>
            <a:fld id="{1ECA9C82-3AB1-436C-91CF-CE7B793EE7F5}" type="datetime1">
              <a:rPr lang="en-GB" altLang="en-US"/>
              <a:pPr>
                <a:defRPr/>
              </a:pPr>
              <a:t>28/09/2023</a:t>
            </a:fld>
            <a:endParaRPr lang="en-GB" altLang="en-US">
              <a:solidFill>
                <a:srgbClr val="FFFFFF"/>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r>
              <a:rPr lang="en-GB" altLang="en-US"/>
              <a:t>© The University of Sheffield</a:t>
            </a:r>
            <a:endParaRPr lang="en-GB" altLang="en-US">
              <a:solidFill>
                <a:srgbClr val="FFFFFF"/>
              </a:solidFill>
            </a:endParaRPr>
          </a:p>
        </p:txBody>
      </p:sp>
      <p:sp>
        <p:nvSpPr>
          <p:cNvPr id="6" name="Rectangle 12"/>
          <p:cNvSpPr>
            <a:spLocks noGrp="1" noChangeArrowheads="1"/>
          </p:cNvSpPr>
          <p:nvPr>
            <p:ph type="sldNum" sz="quarter" idx="12"/>
          </p:nvPr>
        </p:nvSpPr>
        <p:spPr>
          <a:ln/>
        </p:spPr>
        <p:txBody>
          <a:bodyPr/>
          <a:lstStyle>
            <a:lvl1pPr>
              <a:defRPr/>
            </a:lvl1pPr>
          </a:lstStyle>
          <a:p>
            <a:fld id="{45268B56-0CA7-4DFB-AA40-E9EAE5345E98}" type="slidenum">
              <a:rPr lang="en-GB" altLang="en-US"/>
              <a:pPr/>
              <a:t>‹#›</a:t>
            </a:fld>
            <a:endParaRPr lang="en-GB" altLang="en-US"/>
          </a:p>
        </p:txBody>
      </p:sp>
    </p:spTree>
    <p:extLst>
      <p:ext uri="{BB962C8B-B14F-4D97-AF65-F5344CB8AC3E}">
        <p14:creationId xmlns:p14="http://schemas.microsoft.com/office/powerpoint/2010/main" val="3834626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1371600"/>
            <a:ext cx="2743200" cy="4724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12800" y="1371600"/>
            <a:ext cx="8026400" cy="4724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10"/>
          <p:cNvSpPr>
            <a:spLocks noGrp="1" noChangeArrowheads="1"/>
          </p:cNvSpPr>
          <p:nvPr>
            <p:ph type="dt" sz="half" idx="10"/>
          </p:nvPr>
        </p:nvSpPr>
        <p:spPr>
          <a:ln/>
        </p:spPr>
        <p:txBody>
          <a:bodyPr/>
          <a:lstStyle>
            <a:lvl1pPr>
              <a:defRPr/>
            </a:lvl1pPr>
          </a:lstStyle>
          <a:p>
            <a:pPr>
              <a:defRPr/>
            </a:pPr>
            <a:fld id="{275B104A-A348-4CDD-86FE-080EE3B8EC7A}" type="datetime1">
              <a:rPr lang="en-GB" altLang="en-US"/>
              <a:pPr>
                <a:defRPr/>
              </a:pPr>
              <a:t>28/09/2023</a:t>
            </a:fld>
            <a:endParaRPr lang="en-GB" altLang="en-US">
              <a:solidFill>
                <a:srgbClr val="FFFFFF"/>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r>
              <a:rPr lang="en-GB" altLang="en-US"/>
              <a:t>© The University of Sheffield</a:t>
            </a:r>
            <a:endParaRPr lang="en-GB" altLang="en-US">
              <a:solidFill>
                <a:srgbClr val="FFFFFF"/>
              </a:solidFill>
            </a:endParaRPr>
          </a:p>
        </p:txBody>
      </p:sp>
      <p:sp>
        <p:nvSpPr>
          <p:cNvPr id="6" name="Rectangle 12"/>
          <p:cNvSpPr>
            <a:spLocks noGrp="1" noChangeArrowheads="1"/>
          </p:cNvSpPr>
          <p:nvPr>
            <p:ph type="sldNum" sz="quarter" idx="12"/>
          </p:nvPr>
        </p:nvSpPr>
        <p:spPr>
          <a:ln/>
        </p:spPr>
        <p:txBody>
          <a:bodyPr/>
          <a:lstStyle>
            <a:lvl1pPr>
              <a:defRPr/>
            </a:lvl1pPr>
          </a:lstStyle>
          <a:p>
            <a:fld id="{5A73BB58-6DE4-4812-B886-7708599605AF}" type="slidenum">
              <a:rPr lang="en-GB" altLang="en-US"/>
              <a:pPr/>
              <a:t>‹#›</a:t>
            </a:fld>
            <a:endParaRPr lang="en-GB" altLang="en-US"/>
          </a:p>
        </p:txBody>
      </p:sp>
    </p:spTree>
    <p:extLst>
      <p:ext uri="{BB962C8B-B14F-4D97-AF65-F5344CB8AC3E}">
        <p14:creationId xmlns:p14="http://schemas.microsoft.com/office/powerpoint/2010/main" val="3853746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67608" y="228600"/>
            <a:ext cx="7848872" cy="762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812800" y="2362200"/>
            <a:ext cx="5384800" cy="3733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400800" y="2362200"/>
            <a:ext cx="5384800" cy="3733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10"/>
          <p:cNvSpPr>
            <a:spLocks noGrp="1" noChangeArrowheads="1"/>
          </p:cNvSpPr>
          <p:nvPr>
            <p:ph type="dt" sz="half" idx="10"/>
          </p:nvPr>
        </p:nvSpPr>
        <p:spPr>
          <a:ln/>
        </p:spPr>
        <p:txBody>
          <a:bodyPr/>
          <a:lstStyle>
            <a:lvl1pPr>
              <a:defRPr/>
            </a:lvl1pPr>
          </a:lstStyle>
          <a:p>
            <a:pPr>
              <a:defRPr/>
            </a:pPr>
            <a:fld id="{5D9EC849-83EB-4095-8B62-07B5F114D052}" type="datetime1">
              <a:rPr lang="en-GB" altLang="en-US"/>
              <a:pPr>
                <a:defRPr/>
              </a:pPr>
              <a:t>28/09/2023</a:t>
            </a:fld>
            <a:endParaRPr lang="en-GB" altLang="en-US">
              <a:solidFill>
                <a:srgbClr val="FFFFFF"/>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r>
              <a:rPr lang="en-GB" altLang="en-US"/>
              <a:t>© The University of Sheffield</a:t>
            </a:r>
            <a:endParaRPr lang="en-GB" altLang="en-US">
              <a:solidFill>
                <a:srgbClr val="FFFFFF"/>
              </a:solidFill>
            </a:endParaRPr>
          </a:p>
        </p:txBody>
      </p:sp>
      <p:sp>
        <p:nvSpPr>
          <p:cNvPr id="7" name="Rectangle 12"/>
          <p:cNvSpPr>
            <a:spLocks noGrp="1" noChangeArrowheads="1"/>
          </p:cNvSpPr>
          <p:nvPr>
            <p:ph type="sldNum" sz="quarter" idx="12"/>
          </p:nvPr>
        </p:nvSpPr>
        <p:spPr>
          <a:ln/>
        </p:spPr>
        <p:txBody>
          <a:bodyPr/>
          <a:lstStyle>
            <a:lvl1pPr>
              <a:defRPr/>
            </a:lvl1pPr>
          </a:lstStyle>
          <a:p>
            <a:fld id="{76F5AC37-F7EE-4D09-9610-205BB837C0F3}" type="slidenum">
              <a:rPr lang="en-GB" altLang="en-US"/>
              <a:pPr/>
              <a:t>‹#›</a:t>
            </a:fld>
            <a:endParaRPr lang="en-GB" altLang="en-US"/>
          </a:p>
        </p:txBody>
      </p:sp>
    </p:spTree>
    <p:extLst>
      <p:ext uri="{BB962C8B-B14F-4D97-AF65-F5344CB8AC3E}">
        <p14:creationId xmlns:p14="http://schemas.microsoft.com/office/powerpoint/2010/main" val="3530251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812800" y="2209800"/>
            <a:ext cx="10972800" cy="1828800"/>
          </a:xfrm>
        </p:spPr>
        <p:txBody>
          <a:bodyPr anchor="ctr"/>
          <a:lstStyle>
            <a:lvl1pPr>
              <a:defRPr sz="5400"/>
            </a:lvl1pPr>
          </a:lstStyle>
          <a:p>
            <a:r>
              <a:rPr lang="en-US"/>
              <a:t>Click to edit Master title style</a:t>
            </a:r>
            <a:endParaRPr lang="en-GB"/>
          </a:p>
        </p:txBody>
      </p:sp>
      <p:sp>
        <p:nvSpPr>
          <p:cNvPr id="4099" name="Rectangle 3"/>
          <p:cNvSpPr>
            <a:spLocks noGrp="1" noChangeArrowheads="1"/>
          </p:cNvSpPr>
          <p:nvPr>
            <p:ph type="subTitle" idx="1"/>
          </p:nvPr>
        </p:nvSpPr>
        <p:spPr>
          <a:xfrm>
            <a:off x="812800" y="4876800"/>
            <a:ext cx="10972800" cy="1066800"/>
          </a:xfrm>
        </p:spPr>
        <p:txBody>
          <a:bodyPr/>
          <a:lstStyle>
            <a:lvl1pPr marL="0" indent="0">
              <a:spcBef>
                <a:spcPct val="0"/>
              </a:spcBef>
              <a:buFontTx/>
              <a:buNone/>
              <a:defRPr/>
            </a:lvl1pPr>
          </a:lstStyle>
          <a:p>
            <a:r>
              <a:rPr lang="en-US"/>
              <a:t>Click to edit Master subtitle style</a:t>
            </a:r>
            <a:endParaRPr lang="en-GB"/>
          </a:p>
        </p:txBody>
      </p:sp>
      <p:sp>
        <p:nvSpPr>
          <p:cNvPr id="6" name="Rectangle 6"/>
          <p:cNvSpPr>
            <a:spLocks noGrp="1" noChangeArrowheads="1"/>
          </p:cNvSpPr>
          <p:nvPr>
            <p:ph type="sldNum" sz="quarter" idx="10"/>
          </p:nvPr>
        </p:nvSpPr>
        <p:spPr/>
        <p:txBody>
          <a:bodyPr/>
          <a:lstStyle>
            <a:lvl1pPr>
              <a:defRPr b="1"/>
            </a:lvl1pPr>
          </a:lstStyle>
          <a:p>
            <a:fld id="{8C24EF9A-BF82-46E1-B0D1-E30DDEAC2E90}" type="slidenum">
              <a:rPr lang="en-GB" altLang="en-US"/>
              <a:pPr/>
              <a:t>‹#›</a:t>
            </a:fld>
            <a:endParaRPr lang="en-GB" altLang="en-US">
              <a:solidFill>
                <a:srgbClr val="FFFFFF"/>
              </a:solidFill>
            </a:endParaRPr>
          </a:p>
        </p:txBody>
      </p:sp>
      <p:sp>
        <p:nvSpPr>
          <p:cNvPr id="7" name="Rectangle 18"/>
          <p:cNvSpPr>
            <a:spLocks noGrp="1" noChangeArrowheads="1"/>
          </p:cNvSpPr>
          <p:nvPr>
            <p:ph type="dt" sz="half" idx="11"/>
          </p:nvPr>
        </p:nvSpPr>
        <p:spPr/>
        <p:txBody>
          <a:bodyPr/>
          <a:lstStyle>
            <a:lvl1pPr>
              <a:defRPr smtClean="0"/>
            </a:lvl1pPr>
          </a:lstStyle>
          <a:p>
            <a:pPr>
              <a:defRPr/>
            </a:pPr>
            <a:fld id="{1C459E5A-3667-46E1-B7B5-26682E39624C}" type="datetime1">
              <a:rPr lang="en-GB" altLang="en-US"/>
              <a:pPr>
                <a:defRPr/>
              </a:pPr>
              <a:t>28/09/2023</a:t>
            </a:fld>
            <a:endParaRPr lang="en-GB" altLang="en-US"/>
          </a:p>
        </p:txBody>
      </p:sp>
      <p:sp>
        <p:nvSpPr>
          <p:cNvPr id="8" name="Rectangle 19"/>
          <p:cNvSpPr>
            <a:spLocks noGrp="1" noChangeArrowheads="1"/>
          </p:cNvSpPr>
          <p:nvPr>
            <p:ph type="ftr" sz="quarter" idx="12"/>
          </p:nvPr>
        </p:nvSpPr>
        <p:spPr/>
        <p:txBody>
          <a:bodyPr/>
          <a:lstStyle>
            <a:lvl1pPr>
              <a:defRPr smtClean="0"/>
            </a:lvl1pPr>
          </a:lstStyle>
          <a:p>
            <a:pPr>
              <a:defRPr/>
            </a:pPr>
            <a:r>
              <a:rPr lang="en-GB" altLang="en-US"/>
              <a:t>© The University of Sheffield</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88555" y="6293021"/>
            <a:ext cx="943863" cy="432392"/>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40001" y="180000"/>
            <a:ext cx="3112807" cy="943200"/>
          </a:xfrm>
          <a:prstGeom prst="rect">
            <a:avLst/>
          </a:prstGeom>
        </p:spPr>
      </p:pic>
    </p:spTree>
    <p:extLst>
      <p:ext uri="{BB962C8B-B14F-4D97-AF65-F5344CB8AC3E}">
        <p14:creationId xmlns:p14="http://schemas.microsoft.com/office/powerpoint/2010/main" val="2638440274"/>
      </p:ext>
    </p:extLst>
  </p:cSld>
  <p:clrMapOvr>
    <a:overrideClrMapping bg1="dk2" tx1="lt1" bg2="dk1"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10"/>
          <p:cNvSpPr>
            <a:spLocks noGrp="1" noChangeArrowheads="1"/>
          </p:cNvSpPr>
          <p:nvPr>
            <p:ph type="dt" sz="half" idx="10"/>
          </p:nvPr>
        </p:nvSpPr>
        <p:spPr>
          <a:ln/>
        </p:spPr>
        <p:txBody>
          <a:bodyPr/>
          <a:lstStyle>
            <a:lvl1pPr>
              <a:defRPr/>
            </a:lvl1pPr>
          </a:lstStyle>
          <a:p>
            <a:pPr>
              <a:defRPr/>
            </a:pPr>
            <a:fld id="{D2E28BBE-4E92-4B2E-9C6F-C30F1CA4714D}" type="datetime1">
              <a:rPr lang="en-GB" altLang="en-US"/>
              <a:pPr>
                <a:defRPr/>
              </a:pPr>
              <a:t>28/09/2023</a:t>
            </a:fld>
            <a:endParaRPr lang="en-GB" altLang="en-US">
              <a:solidFill>
                <a:srgbClr val="FFFFFF"/>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r>
              <a:rPr lang="en-GB" altLang="en-US"/>
              <a:t>© The University of Sheffield</a:t>
            </a:r>
            <a:endParaRPr lang="en-GB" altLang="en-US">
              <a:solidFill>
                <a:srgbClr val="FFFFFF"/>
              </a:solidFill>
            </a:endParaRPr>
          </a:p>
        </p:txBody>
      </p:sp>
      <p:sp>
        <p:nvSpPr>
          <p:cNvPr id="6" name="Rectangle 12"/>
          <p:cNvSpPr>
            <a:spLocks noGrp="1" noChangeArrowheads="1"/>
          </p:cNvSpPr>
          <p:nvPr>
            <p:ph type="sldNum" sz="quarter" idx="12"/>
          </p:nvPr>
        </p:nvSpPr>
        <p:spPr>
          <a:ln/>
        </p:spPr>
        <p:txBody>
          <a:bodyPr/>
          <a:lstStyle>
            <a:lvl1pPr>
              <a:defRPr/>
            </a:lvl1pPr>
          </a:lstStyle>
          <a:p>
            <a:fld id="{22230EF6-6C13-413D-A541-8FA2732E8850}" type="slidenum">
              <a:rPr lang="en-GB" altLang="en-US"/>
              <a:pPr/>
              <a:t>‹#›</a:t>
            </a:fld>
            <a:endParaRPr lang="en-GB" altLang="en-US"/>
          </a:p>
        </p:txBody>
      </p:sp>
    </p:spTree>
    <p:extLst>
      <p:ext uri="{BB962C8B-B14F-4D97-AF65-F5344CB8AC3E}">
        <p14:creationId xmlns:p14="http://schemas.microsoft.com/office/powerpoint/2010/main" val="31135574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fld id="{A467565F-3B61-4463-AF31-715DDB2FEEA7}" type="datetime1">
              <a:rPr lang="en-GB" altLang="en-US"/>
              <a:pPr>
                <a:defRPr/>
              </a:pPr>
              <a:t>28/09/2023</a:t>
            </a:fld>
            <a:endParaRPr lang="en-GB" altLang="en-US">
              <a:solidFill>
                <a:srgbClr val="FFFFFF"/>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r>
              <a:rPr lang="en-GB" altLang="en-US"/>
              <a:t>© The University of Sheffield</a:t>
            </a:r>
            <a:endParaRPr lang="en-GB" altLang="en-US">
              <a:solidFill>
                <a:srgbClr val="FFFFFF"/>
              </a:solidFill>
            </a:endParaRPr>
          </a:p>
        </p:txBody>
      </p:sp>
      <p:sp>
        <p:nvSpPr>
          <p:cNvPr id="6" name="Rectangle 12"/>
          <p:cNvSpPr>
            <a:spLocks noGrp="1" noChangeArrowheads="1"/>
          </p:cNvSpPr>
          <p:nvPr>
            <p:ph type="sldNum" sz="quarter" idx="12"/>
          </p:nvPr>
        </p:nvSpPr>
        <p:spPr>
          <a:ln/>
        </p:spPr>
        <p:txBody>
          <a:bodyPr/>
          <a:lstStyle>
            <a:lvl1pPr>
              <a:defRPr/>
            </a:lvl1pPr>
          </a:lstStyle>
          <a:p>
            <a:fld id="{8BCB56F7-4D83-458B-97D3-4C8752BAF11D}" type="slidenum">
              <a:rPr lang="en-GB" altLang="en-US"/>
              <a:pPr/>
              <a:t>‹#›</a:t>
            </a:fld>
            <a:endParaRPr lang="en-GB" altLang="en-US"/>
          </a:p>
        </p:txBody>
      </p:sp>
    </p:spTree>
    <p:extLst>
      <p:ext uri="{BB962C8B-B14F-4D97-AF65-F5344CB8AC3E}">
        <p14:creationId xmlns:p14="http://schemas.microsoft.com/office/powerpoint/2010/main" val="4851611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12800" y="2362200"/>
            <a:ext cx="53848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400800" y="2362200"/>
            <a:ext cx="53848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10"/>
          <p:cNvSpPr>
            <a:spLocks noGrp="1" noChangeArrowheads="1"/>
          </p:cNvSpPr>
          <p:nvPr>
            <p:ph type="dt" sz="half" idx="10"/>
          </p:nvPr>
        </p:nvSpPr>
        <p:spPr>
          <a:ln/>
        </p:spPr>
        <p:txBody>
          <a:bodyPr/>
          <a:lstStyle>
            <a:lvl1pPr>
              <a:defRPr/>
            </a:lvl1pPr>
          </a:lstStyle>
          <a:p>
            <a:pPr>
              <a:defRPr/>
            </a:pPr>
            <a:fld id="{5D26A64D-9FA2-4D13-9558-2852C5F15463}" type="datetime1">
              <a:rPr lang="en-GB" altLang="en-US"/>
              <a:pPr>
                <a:defRPr/>
              </a:pPr>
              <a:t>28/09/2023</a:t>
            </a:fld>
            <a:endParaRPr lang="en-GB" altLang="en-US">
              <a:solidFill>
                <a:srgbClr val="FFFFFF"/>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r>
              <a:rPr lang="en-GB" altLang="en-US"/>
              <a:t>© The University of Sheffield</a:t>
            </a:r>
            <a:endParaRPr lang="en-GB" altLang="en-US">
              <a:solidFill>
                <a:srgbClr val="FFFFFF"/>
              </a:solidFill>
            </a:endParaRPr>
          </a:p>
        </p:txBody>
      </p:sp>
      <p:sp>
        <p:nvSpPr>
          <p:cNvPr id="7" name="Rectangle 12"/>
          <p:cNvSpPr>
            <a:spLocks noGrp="1" noChangeArrowheads="1"/>
          </p:cNvSpPr>
          <p:nvPr>
            <p:ph type="sldNum" sz="quarter" idx="12"/>
          </p:nvPr>
        </p:nvSpPr>
        <p:spPr>
          <a:ln/>
        </p:spPr>
        <p:txBody>
          <a:bodyPr/>
          <a:lstStyle>
            <a:lvl1pPr>
              <a:defRPr/>
            </a:lvl1pPr>
          </a:lstStyle>
          <a:p>
            <a:fld id="{DF6B732B-1821-437D-A8A8-C7D0648FA8F8}" type="slidenum">
              <a:rPr lang="en-GB" altLang="en-US"/>
              <a:pPr/>
              <a:t>‹#›</a:t>
            </a:fld>
            <a:endParaRPr lang="en-GB" altLang="en-US"/>
          </a:p>
        </p:txBody>
      </p:sp>
    </p:spTree>
    <p:extLst>
      <p:ext uri="{BB962C8B-B14F-4D97-AF65-F5344CB8AC3E}">
        <p14:creationId xmlns:p14="http://schemas.microsoft.com/office/powerpoint/2010/main" val="34631384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31704" y="197768"/>
            <a:ext cx="8150696" cy="710952"/>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10"/>
          <p:cNvSpPr>
            <a:spLocks noGrp="1" noChangeArrowheads="1"/>
          </p:cNvSpPr>
          <p:nvPr>
            <p:ph type="dt" sz="half" idx="10"/>
          </p:nvPr>
        </p:nvSpPr>
        <p:spPr>
          <a:ln/>
        </p:spPr>
        <p:txBody>
          <a:bodyPr/>
          <a:lstStyle>
            <a:lvl1pPr>
              <a:defRPr/>
            </a:lvl1pPr>
          </a:lstStyle>
          <a:p>
            <a:pPr>
              <a:defRPr/>
            </a:pPr>
            <a:fld id="{E881CAC8-2AA2-4946-B5D9-DF06D2EF0911}" type="datetime1">
              <a:rPr lang="en-GB" altLang="en-US"/>
              <a:pPr>
                <a:defRPr/>
              </a:pPr>
              <a:t>28/09/2023</a:t>
            </a:fld>
            <a:endParaRPr lang="en-GB" altLang="en-US">
              <a:solidFill>
                <a:srgbClr val="FFFFFF"/>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r>
              <a:rPr lang="en-GB" altLang="en-US"/>
              <a:t>© The University of Sheffield</a:t>
            </a:r>
            <a:endParaRPr lang="en-GB" altLang="en-US">
              <a:solidFill>
                <a:srgbClr val="FFFFFF"/>
              </a:solidFill>
            </a:endParaRPr>
          </a:p>
        </p:txBody>
      </p:sp>
      <p:sp>
        <p:nvSpPr>
          <p:cNvPr id="9" name="Rectangle 12"/>
          <p:cNvSpPr>
            <a:spLocks noGrp="1" noChangeArrowheads="1"/>
          </p:cNvSpPr>
          <p:nvPr>
            <p:ph type="sldNum" sz="quarter" idx="12"/>
          </p:nvPr>
        </p:nvSpPr>
        <p:spPr>
          <a:ln/>
        </p:spPr>
        <p:txBody>
          <a:bodyPr/>
          <a:lstStyle>
            <a:lvl1pPr>
              <a:defRPr/>
            </a:lvl1pPr>
          </a:lstStyle>
          <a:p>
            <a:fld id="{0D49BE69-2DCB-4A16-A002-FFEA19AA21B4}" type="slidenum">
              <a:rPr lang="en-GB" altLang="en-US"/>
              <a:pPr/>
              <a:t>‹#›</a:t>
            </a:fld>
            <a:endParaRPr lang="en-GB" altLang="en-US"/>
          </a:p>
        </p:txBody>
      </p:sp>
    </p:spTree>
    <p:extLst>
      <p:ext uri="{BB962C8B-B14F-4D97-AF65-F5344CB8AC3E}">
        <p14:creationId xmlns:p14="http://schemas.microsoft.com/office/powerpoint/2010/main" val="10862611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10"/>
          <p:cNvSpPr>
            <a:spLocks noGrp="1" noChangeArrowheads="1"/>
          </p:cNvSpPr>
          <p:nvPr>
            <p:ph type="dt" sz="half" idx="10"/>
          </p:nvPr>
        </p:nvSpPr>
        <p:spPr>
          <a:ln/>
        </p:spPr>
        <p:txBody>
          <a:bodyPr/>
          <a:lstStyle>
            <a:lvl1pPr>
              <a:defRPr/>
            </a:lvl1pPr>
          </a:lstStyle>
          <a:p>
            <a:pPr>
              <a:defRPr/>
            </a:pPr>
            <a:fld id="{E5BA7B6D-8FDC-4695-AFC1-B99D1D3554E6}" type="datetime1">
              <a:rPr lang="en-GB" altLang="en-US"/>
              <a:pPr>
                <a:defRPr/>
              </a:pPr>
              <a:t>28/09/2023</a:t>
            </a:fld>
            <a:endParaRPr lang="en-GB" altLang="en-US">
              <a:solidFill>
                <a:srgbClr val="FFFFFF"/>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r>
              <a:rPr lang="en-GB" altLang="en-US"/>
              <a:t>© The University of Sheffield</a:t>
            </a:r>
            <a:endParaRPr lang="en-GB" altLang="en-US">
              <a:solidFill>
                <a:srgbClr val="FFFFFF"/>
              </a:solidFill>
            </a:endParaRPr>
          </a:p>
        </p:txBody>
      </p:sp>
      <p:sp>
        <p:nvSpPr>
          <p:cNvPr id="5" name="Rectangle 12"/>
          <p:cNvSpPr>
            <a:spLocks noGrp="1" noChangeArrowheads="1"/>
          </p:cNvSpPr>
          <p:nvPr>
            <p:ph type="sldNum" sz="quarter" idx="12"/>
          </p:nvPr>
        </p:nvSpPr>
        <p:spPr>
          <a:ln/>
        </p:spPr>
        <p:txBody>
          <a:bodyPr/>
          <a:lstStyle>
            <a:lvl1pPr>
              <a:defRPr/>
            </a:lvl1pPr>
          </a:lstStyle>
          <a:p>
            <a:fld id="{2B3D9A25-F98D-42E0-BB63-92B1686EA221}" type="slidenum">
              <a:rPr lang="en-GB" altLang="en-US"/>
              <a:pPr/>
              <a:t>‹#›</a:t>
            </a:fld>
            <a:endParaRPr lang="en-GB" altLang="en-US"/>
          </a:p>
        </p:txBody>
      </p:sp>
    </p:spTree>
    <p:extLst>
      <p:ext uri="{BB962C8B-B14F-4D97-AF65-F5344CB8AC3E}">
        <p14:creationId xmlns:p14="http://schemas.microsoft.com/office/powerpoint/2010/main" val="27207779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fld id="{3381DDCA-63B1-486E-B18F-E4DBD20C7D52}" type="datetime1">
              <a:rPr lang="en-GB" altLang="en-US"/>
              <a:pPr>
                <a:defRPr/>
              </a:pPr>
              <a:t>28/09/2023</a:t>
            </a:fld>
            <a:endParaRPr lang="en-GB" altLang="en-US">
              <a:solidFill>
                <a:srgbClr val="FFFFFF"/>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r>
              <a:rPr lang="en-GB" altLang="en-US"/>
              <a:t>© The University of Sheffield</a:t>
            </a:r>
            <a:endParaRPr lang="en-GB" altLang="en-US">
              <a:solidFill>
                <a:srgbClr val="FFFFFF"/>
              </a:solidFill>
            </a:endParaRPr>
          </a:p>
        </p:txBody>
      </p:sp>
      <p:sp>
        <p:nvSpPr>
          <p:cNvPr id="4" name="Rectangle 12"/>
          <p:cNvSpPr>
            <a:spLocks noGrp="1" noChangeArrowheads="1"/>
          </p:cNvSpPr>
          <p:nvPr>
            <p:ph type="sldNum" sz="quarter" idx="12"/>
          </p:nvPr>
        </p:nvSpPr>
        <p:spPr>
          <a:ln/>
        </p:spPr>
        <p:txBody>
          <a:bodyPr/>
          <a:lstStyle>
            <a:lvl1pPr>
              <a:defRPr/>
            </a:lvl1pPr>
          </a:lstStyle>
          <a:p>
            <a:fld id="{4AE0FC36-6EEE-4012-8D0A-5E300A77711B}" type="slidenum">
              <a:rPr lang="en-GB" altLang="en-US"/>
              <a:pPr/>
              <a:t>‹#›</a:t>
            </a:fld>
            <a:endParaRPr lang="en-GB" altLang="en-US"/>
          </a:p>
        </p:txBody>
      </p:sp>
    </p:spTree>
    <p:extLst>
      <p:ext uri="{BB962C8B-B14F-4D97-AF65-F5344CB8AC3E}">
        <p14:creationId xmlns:p14="http://schemas.microsoft.com/office/powerpoint/2010/main" val="119074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67608" y="228600"/>
            <a:ext cx="7920880" cy="762000"/>
          </a:xfrm>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10"/>
          <p:cNvSpPr>
            <a:spLocks noGrp="1" noChangeArrowheads="1"/>
          </p:cNvSpPr>
          <p:nvPr>
            <p:ph type="dt" sz="half" idx="10"/>
          </p:nvPr>
        </p:nvSpPr>
        <p:spPr>
          <a:ln/>
        </p:spPr>
        <p:txBody>
          <a:bodyPr/>
          <a:lstStyle>
            <a:lvl1pPr>
              <a:defRPr/>
            </a:lvl1pPr>
          </a:lstStyle>
          <a:p>
            <a:pPr>
              <a:defRPr/>
            </a:pPr>
            <a:fld id="{D2E28BBE-4E92-4B2E-9C6F-C30F1CA4714D}" type="datetime1">
              <a:rPr lang="en-GB" altLang="en-US"/>
              <a:pPr>
                <a:defRPr/>
              </a:pPr>
              <a:t>28/09/2023</a:t>
            </a:fld>
            <a:endParaRPr lang="en-GB" altLang="en-US">
              <a:solidFill>
                <a:srgbClr val="FFFFFF"/>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r>
              <a:rPr lang="en-GB" altLang="en-US"/>
              <a:t>© The University of Sheffield</a:t>
            </a:r>
            <a:endParaRPr lang="en-GB" altLang="en-US">
              <a:solidFill>
                <a:srgbClr val="FFFFFF"/>
              </a:solidFill>
            </a:endParaRPr>
          </a:p>
        </p:txBody>
      </p:sp>
      <p:sp>
        <p:nvSpPr>
          <p:cNvPr id="6" name="Rectangle 12"/>
          <p:cNvSpPr>
            <a:spLocks noGrp="1" noChangeArrowheads="1"/>
          </p:cNvSpPr>
          <p:nvPr>
            <p:ph type="sldNum" sz="quarter" idx="12"/>
          </p:nvPr>
        </p:nvSpPr>
        <p:spPr>
          <a:ln/>
        </p:spPr>
        <p:txBody>
          <a:bodyPr/>
          <a:lstStyle>
            <a:lvl1pPr>
              <a:defRPr/>
            </a:lvl1pPr>
          </a:lstStyle>
          <a:p>
            <a:fld id="{22230EF6-6C13-413D-A541-8FA2732E8850}" type="slidenum">
              <a:rPr lang="en-GB" altLang="en-US"/>
              <a:pPr/>
              <a:t>‹#›</a:t>
            </a:fld>
            <a:endParaRPr lang="en-GB" altLang="en-US"/>
          </a:p>
        </p:txBody>
      </p:sp>
    </p:spTree>
    <p:extLst>
      <p:ext uri="{BB962C8B-B14F-4D97-AF65-F5344CB8AC3E}">
        <p14:creationId xmlns:p14="http://schemas.microsoft.com/office/powerpoint/2010/main" val="12186165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fld id="{A7EF3568-7267-4092-AE65-62E8CB90008F}" type="datetime1">
              <a:rPr lang="en-GB" altLang="en-US"/>
              <a:pPr>
                <a:defRPr/>
              </a:pPr>
              <a:t>28/09/2023</a:t>
            </a:fld>
            <a:endParaRPr lang="en-GB" altLang="en-US">
              <a:solidFill>
                <a:srgbClr val="FFFFFF"/>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r>
              <a:rPr lang="en-GB" altLang="en-US"/>
              <a:t>© The University of Sheffield</a:t>
            </a:r>
            <a:endParaRPr lang="en-GB" altLang="en-US">
              <a:solidFill>
                <a:srgbClr val="FFFFFF"/>
              </a:solidFill>
            </a:endParaRPr>
          </a:p>
        </p:txBody>
      </p:sp>
      <p:sp>
        <p:nvSpPr>
          <p:cNvPr id="7" name="Rectangle 12"/>
          <p:cNvSpPr>
            <a:spLocks noGrp="1" noChangeArrowheads="1"/>
          </p:cNvSpPr>
          <p:nvPr>
            <p:ph type="sldNum" sz="quarter" idx="12"/>
          </p:nvPr>
        </p:nvSpPr>
        <p:spPr>
          <a:ln/>
        </p:spPr>
        <p:txBody>
          <a:bodyPr/>
          <a:lstStyle>
            <a:lvl1pPr>
              <a:defRPr/>
            </a:lvl1pPr>
          </a:lstStyle>
          <a:p>
            <a:fld id="{81AA7024-C831-4161-9BC7-310DE17BFF67}" type="slidenum">
              <a:rPr lang="en-GB" altLang="en-US"/>
              <a:pPr/>
              <a:t>‹#›</a:t>
            </a:fld>
            <a:endParaRPr lang="en-GB" altLang="en-US"/>
          </a:p>
        </p:txBody>
      </p:sp>
    </p:spTree>
    <p:extLst>
      <p:ext uri="{BB962C8B-B14F-4D97-AF65-F5344CB8AC3E}">
        <p14:creationId xmlns:p14="http://schemas.microsoft.com/office/powerpoint/2010/main" val="6335729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fld id="{653BCCE3-0B7C-459F-9AFB-98D2A582A1E8}" type="datetime1">
              <a:rPr lang="en-GB" altLang="en-US"/>
              <a:pPr>
                <a:defRPr/>
              </a:pPr>
              <a:t>28/09/2023</a:t>
            </a:fld>
            <a:endParaRPr lang="en-GB" altLang="en-US">
              <a:solidFill>
                <a:srgbClr val="FFFFFF"/>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r>
              <a:rPr lang="en-GB" altLang="en-US"/>
              <a:t>© The University of Sheffield</a:t>
            </a:r>
            <a:endParaRPr lang="en-GB" altLang="en-US">
              <a:solidFill>
                <a:srgbClr val="FFFFFF"/>
              </a:solidFill>
            </a:endParaRPr>
          </a:p>
        </p:txBody>
      </p:sp>
      <p:sp>
        <p:nvSpPr>
          <p:cNvPr id="7" name="Rectangle 12"/>
          <p:cNvSpPr>
            <a:spLocks noGrp="1" noChangeArrowheads="1"/>
          </p:cNvSpPr>
          <p:nvPr>
            <p:ph type="sldNum" sz="quarter" idx="12"/>
          </p:nvPr>
        </p:nvSpPr>
        <p:spPr>
          <a:ln/>
        </p:spPr>
        <p:txBody>
          <a:bodyPr/>
          <a:lstStyle>
            <a:lvl1pPr>
              <a:defRPr/>
            </a:lvl1pPr>
          </a:lstStyle>
          <a:p>
            <a:fld id="{E71C68E2-A9D6-4963-AD86-963FE7522747}" type="slidenum">
              <a:rPr lang="en-GB" altLang="en-US"/>
              <a:pPr/>
              <a:t>‹#›</a:t>
            </a:fld>
            <a:endParaRPr lang="en-GB" altLang="en-US"/>
          </a:p>
        </p:txBody>
      </p:sp>
    </p:spTree>
    <p:extLst>
      <p:ext uri="{BB962C8B-B14F-4D97-AF65-F5344CB8AC3E}">
        <p14:creationId xmlns:p14="http://schemas.microsoft.com/office/powerpoint/2010/main" val="15113661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10"/>
          <p:cNvSpPr>
            <a:spLocks noGrp="1" noChangeArrowheads="1"/>
          </p:cNvSpPr>
          <p:nvPr>
            <p:ph type="dt" sz="half" idx="10"/>
          </p:nvPr>
        </p:nvSpPr>
        <p:spPr>
          <a:ln/>
        </p:spPr>
        <p:txBody>
          <a:bodyPr/>
          <a:lstStyle>
            <a:lvl1pPr>
              <a:defRPr/>
            </a:lvl1pPr>
          </a:lstStyle>
          <a:p>
            <a:pPr>
              <a:defRPr/>
            </a:pPr>
            <a:fld id="{1ECA9C82-3AB1-436C-91CF-CE7B793EE7F5}" type="datetime1">
              <a:rPr lang="en-GB" altLang="en-US"/>
              <a:pPr>
                <a:defRPr/>
              </a:pPr>
              <a:t>28/09/2023</a:t>
            </a:fld>
            <a:endParaRPr lang="en-GB" altLang="en-US">
              <a:solidFill>
                <a:srgbClr val="FFFFFF"/>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r>
              <a:rPr lang="en-GB" altLang="en-US"/>
              <a:t>© The University of Sheffield</a:t>
            </a:r>
            <a:endParaRPr lang="en-GB" altLang="en-US">
              <a:solidFill>
                <a:srgbClr val="FFFFFF"/>
              </a:solidFill>
            </a:endParaRPr>
          </a:p>
        </p:txBody>
      </p:sp>
      <p:sp>
        <p:nvSpPr>
          <p:cNvPr id="6" name="Rectangle 12"/>
          <p:cNvSpPr>
            <a:spLocks noGrp="1" noChangeArrowheads="1"/>
          </p:cNvSpPr>
          <p:nvPr>
            <p:ph type="sldNum" sz="quarter" idx="12"/>
          </p:nvPr>
        </p:nvSpPr>
        <p:spPr>
          <a:ln/>
        </p:spPr>
        <p:txBody>
          <a:bodyPr/>
          <a:lstStyle>
            <a:lvl1pPr>
              <a:defRPr/>
            </a:lvl1pPr>
          </a:lstStyle>
          <a:p>
            <a:fld id="{45268B56-0CA7-4DFB-AA40-E9EAE5345E98}" type="slidenum">
              <a:rPr lang="en-GB" altLang="en-US"/>
              <a:pPr/>
              <a:t>‹#›</a:t>
            </a:fld>
            <a:endParaRPr lang="en-GB" altLang="en-US"/>
          </a:p>
        </p:txBody>
      </p:sp>
    </p:spTree>
    <p:extLst>
      <p:ext uri="{BB962C8B-B14F-4D97-AF65-F5344CB8AC3E}">
        <p14:creationId xmlns:p14="http://schemas.microsoft.com/office/powerpoint/2010/main" val="41236409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1371600"/>
            <a:ext cx="2743200" cy="4724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12800" y="1371600"/>
            <a:ext cx="8026400" cy="4724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10"/>
          <p:cNvSpPr>
            <a:spLocks noGrp="1" noChangeArrowheads="1"/>
          </p:cNvSpPr>
          <p:nvPr>
            <p:ph type="dt" sz="half" idx="10"/>
          </p:nvPr>
        </p:nvSpPr>
        <p:spPr>
          <a:ln/>
        </p:spPr>
        <p:txBody>
          <a:bodyPr/>
          <a:lstStyle>
            <a:lvl1pPr>
              <a:defRPr/>
            </a:lvl1pPr>
          </a:lstStyle>
          <a:p>
            <a:pPr>
              <a:defRPr/>
            </a:pPr>
            <a:fld id="{275B104A-A348-4CDD-86FE-080EE3B8EC7A}" type="datetime1">
              <a:rPr lang="en-GB" altLang="en-US"/>
              <a:pPr>
                <a:defRPr/>
              </a:pPr>
              <a:t>28/09/2023</a:t>
            </a:fld>
            <a:endParaRPr lang="en-GB" altLang="en-US">
              <a:solidFill>
                <a:srgbClr val="FFFFFF"/>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r>
              <a:rPr lang="en-GB" altLang="en-US"/>
              <a:t>© The University of Sheffield</a:t>
            </a:r>
            <a:endParaRPr lang="en-GB" altLang="en-US">
              <a:solidFill>
                <a:srgbClr val="FFFFFF"/>
              </a:solidFill>
            </a:endParaRPr>
          </a:p>
        </p:txBody>
      </p:sp>
      <p:sp>
        <p:nvSpPr>
          <p:cNvPr id="6" name="Rectangle 12"/>
          <p:cNvSpPr>
            <a:spLocks noGrp="1" noChangeArrowheads="1"/>
          </p:cNvSpPr>
          <p:nvPr>
            <p:ph type="sldNum" sz="quarter" idx="12"/>
          </p:nvPr>
        </p:nvSpPr>
        <p:spPr>
          <a:ln/>
        </p:spPr>
        <p:txBody>
          <a:bodyPr/>
          <a:lstStyle>
            <a:lvl1pPr>
              <a:defRPr/>
            </a:lvl1pPr>
          </a:lstStyle>
          <a:p>
            <a:fld id="{5A73BB58-6DE4-4812-B886-7708599605AF}" type="slidenum">
              <a:rPr lang="en-GB" altLang="en-US"/>
              <a:pPr/>
              <a:t>‹#›</a:t>
            </a:fld>
            <a:endParaRPr lang="en-GB" altLang="en-US"/>
          </a:p>
        </p:txBody>
      </p:sp>
    </p:spTree>
    <p:extLst>
      <p:ext uri="{BB962C8B-B14F-4D97-AF65-F5344CB8AC3E}">
        <p14:creationId xmlns:p14="http://schemas.microsoft.com/office/powerpoint/2010/main" val="6593018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1371600"/>
            <a:ext cx="10972800" cy="762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812800" y="2362200"/>
            <a:ext cx="5384800" cy="3733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400800" y="2362200"/>
            <a:ext cx="5384800" cy="3733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10"/>
          <p:cNvSpPr>
            <a:spLocks noGrp="1" noChangeArrowheads="1"/>
          </p:cNvSpPr>
          <p:nvPr>
            <p:ph type="dt" sz="half" idx="10"/>
          </p:nvPr>
        </p:nvSpPr>
        <p:spPr>
          <a:ln/>
        </p:spPr>
        <p:txBody>
          <a:bodyPr/>
          <a:lstStyle>
            <a:lvl1pPr>
              <a:defRPr/>
            </a:lvl1pPr>
          </a:lstStyle>
          <a:p>
            <a:pPr>
              <a:defRPr/>
            </a:pPr>
            <a:fld id="{5D9EC849-83EB-4095-8B62-07B5F114D052}" type="datetime1">
              <a:rPr lang="en-GB" altLang="en-US"/>
              <a:pPr>
                <a:defRPr/>
              </a:pPr>
              <a:t>28/09/2023</a:t>
            </a:fld>
            <a:endParaRPr lang="en-GB" altLang="en-US">
              <a:solidFill>
                <a:srgbClr val="FFFFFF"/>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r>
              <a:rPr lang="en-GB" altLang="en-US"/>
              <a:t>© The University of Sheffield</a:t>
            </a:r>
            <a:endParaRPr lang="en-GB" altLang="en-US">
              <a:solidFill>
                <a:srgbClr val="FFFFFF"/>
              </a:solidFill>
            </a:endParaRPr>
          </a:p>
        </p:txBody>
      </p:sp>
      <p:sp>
        <p:nvSpPr>
          <p:cNvPr id="7" name="Rectangle 12"/>
          <p:cNvSpPr>
            <a:spLocks noGrp="1" noChangeArrowheads="1"/>
          </p:cNvSpPr>
          <p:nvPr>
            <p:ph type="sldNum" sz="quarter" idx="12"/>
          </p:nvPr>
        </p:nvSpPr>
        <p:spPr>
          <a:ln/>
        </p:spPr>
        <p:txBody>
          <a:bodyPr/>
          <a:lstStyle>
            <a:lvl1pPr>
              <a:defRPr/>
            </a:lvl1pPr>
          </a:lstStyle>
          <a:p>
            <a:fld id="{76F5AC37-F7EE-4D09-9610-205BB837C0F3}" type="slidenum">
              <a:rPr lang="en-GB" altLang="en-US"/>
              <a:pPr/>
              <a:t>‹#›</a:t>
            </a:fld>
            <a:endParaRPr lang="en-GB" altLang="en-US"/>
          </a:p>
        </p:txBody>
      </p:sp>
    </p:spTree>
    <p:extLst>
      <p:ext uri="{BB962C8B-B14F-4D97-AF65-F5344CB8AC3E}">
        <p14:creationId xmlns:p14="http://schemas.microsoft.com/office/powerpoint/2010/main" val="12996413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DAFFF43-0197-4851-AFEB-F402EE9A8E0B}" type="datetimeFigureOut">
              <a:rPr lang="en-GB" smtClean="0"/>
              <a:t>28/09/2023</a:t>
            </a:fld>
            <a:endParaRPr lang="en-GB"/>
          </a:p>
        </p:txBody>
      </p:sp>
      <p:sp>
        <p:nvSpPr>
          <p:cNvPr id="5" name="Footer Placeholder 4"/>
          <p:cNvSpPr>
            <a:spLocks noGrp="1"/>
          </p:cNvSpPr>
          <p:nvPr>
            <p:ph type="ftr" sz="quarter" idx="11"/>
          </p:nvPr>
        </p:nvSpPr>
        <p:spPr/>
        <p:txBody>
          <a:bodyPr/>
          <a:lstStyle/>
          <a:p>
            <a:endParaRPr lang="en-GB"/>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7517821E-FFFB-4E77-9DCA-670C7D905084}" type="slidenum">
              <a:rPr lang="en-GB" smtClean="0"/>
              <a:t>‹#›</a:t>
            </a:fld>
            <a:endParaRPr lang="en-GB"/>
          </a:p>
        </p:txBody>
      </p:sp>
    </p:spTree>
    <p:extLst>
      <p:ext uri="{BB962C8B-B14F-4D97-AF65-F5344CB8AC3E}">
        <p14:creationId xmlns:p14="http://schemas.microsoft.com/office/powerpoint/2010/main" val="33053181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AFFF43-0197-4851-AFEB-F402EE9A8E0B}" type="datetimeFigureOut">
              <a:rPr lang="en-GB" smtClean="0"/>
              <a:t>28/09/2023</a:t>
            </a:fld>
            <a:endParaRPr lang="en-GB"/>
          </a:p>
        </p:txBody>
      </p:sp>
      <p:sp>
        <p:nvSpPr>
          <p:cNvPr id="5" name="Footer Placeholder 4"/>
          <p:cNvSpPr>
            <a:spLocks noGrp="1"/>
          </p:cNvSpPr>
          <p:nvPr>
            <p:ph type="ftr" sz="quarter" idx="11"/>
          </p:nvPr>
        </p:nvSpPr>
        <p:spPr/>
        <p:txBody>
          <a:bodyPr/>
          <a:lstStyle/>
          <a:p>
            <a:endParaRPr lang="en-GB"/>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7517821E-FFFB-4E77-9DCA-670C7D905084}" type="slidenum">
              <a:rPr lang="en-GB" smtClean="0"/>
              <a:t>‹#›</a:t>
            </a:fld>
            <a:endParaRPr lang="en-GB"/>
          </a:p>
        </p:txBody>
      </p:sp>
    </p:spTree>
    <p:extLst>
      <p:ext uri="{BB962C8B-B14F-4D97-AF65-F5344CB8AC3E}">
        <p14:creationId xmlns:p14="http://schemas.microsoft.com/office/powerpoint/2010/main" val="15309952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DAFFF43-0197-4851-AFEB-F402EE9A8E0B}" type="datetimeFigureOut">
              <a:rPr lang="en-GB" smtClean="0"/>
              <a:t>28/09/2023</a:t>
            </a:fld>
            <a:endParaRPr lang="en-GB"/>
          </a:p>
        </p:txBody>
      </p:sp>
      <p:sp>
        <p:nvSpPr>
          <p:cNvPr id="5" name="Footer Placeholder 4"/>
          <p:cNvSpPr>
            <a:spLocks noGrp="1"/>
          </p:cNvSpPr>
          <p:nvPr>
            <p:ph type="ftr" sz="quarter" idx="11"/>
          </p:nvPr>
        </p:nvSpPr>
        <p:spPr/>
        <p:txBody>
          <a:bodyPr/>
          <a:lstStyle/>
          <a:p>
            <a:endParaRPr lang="en-GB"/>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7517821E-FFFB-4E77-9DCA-670C7D905084}" type="slidenum">
              <a:rPr lang="en-GB" smtClean="0"/>
              <a:t>‹#›</a:t>
            </a:fld>
            <a:endParaRPr lang="en-GB"/>
          </a:p>
        </p:txBody>
      </p:sp>
    </p:spTree>
    <p:extLst>
      <p:ext uri="{BB962C8B-B14F-4D97-AF65-F5344CB8AC3E}">
        <p14:creationId xmlns:p14="http://schemas.microsoft.com/office/powerpoint/2010/main" val="36902790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DAFFF43-0197-4851-AFEB-F402EE9A8E0B}" type="datetimeFigureOut">
              <a:rPr lang="en-GB" smtClean="0"/>
              <a:t>28/09/2023</a:t>
            </a:fld>
            <a:endParaRPr lang="en-GB"/>
          </a:p>
        </p:txBody>
      </p:sp>
      <p:sp>
        <p:nvSpPr>
          <p:cNvPr id="6" name="Footer Placeholder 5"/>
          <p:cNvSpPr>
            <a:spLocks noGrp="1"/>
          </p:cNvSpPr>
          <p:nvPr>
            <p:ph type="ftr" sz="quarter" idx="11"/>
          </p:nvPr>
        </p:nvSpPr>
        <p:spPr/>
        <p:txBody>
          <a:bodyPr/>
          <a:lstStyle/>
          <a:p>
            <a:endParaRPr lang="en-GB"/>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7517821E-FFFB-4E77-9DCA-670C7D905084}" type="slidenum">
              <a:rPr lang="en-GB" smtClean="0"/>
              <a:t>‹#›</a:t>
            </a:fld>
            <a:endParaRPr lang="en-GB"/>
          </a:p>
        </p:txBody>
      </p:sp>
    </p:spTree>
    <p:extLst>
      <p:ext uri="{BB962C8B-B14F-4D97-AF65-F5344CB8AC3E}">
        <p14:creationId xmlns:p14="http://schemas.microsoft.com/office/powerpoint/2010/main" val="35486724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DAFFF43-0197-4851-AFEB-F402EE9A8E0B}" type="datetimeFigureOut">
              <a:rPr lang="en-GB" smtClean="0"/>
              <a:t>28/09/2023</a:t>
            </a:fld>
            <a:endParaRPr lang="en-GB"/>
          </a:p>
        </p:txBody>
      </p:sp>
      <p:sp>
        <p:nvSpPr>
          <p:cNvPr id="8" name="Footer Placeholder 7"/>
          <p:cNvSpPr>
            <a:spLocks noGrp="1"/>
          </p:cNvSpPr>
          <p:nvPr>
            <p:ph type="ftr" sz="quarter" idx="11"/>
          </p:nvPr>
        </p:nvSpPr>
        <p:spPr/>
        <p:txBody>
          <a:bodyPr/>
          <a:lstStyle/>
          <a:p>
            <a:endParaRPr lang="en-GB"/>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7517821E-FFFB-4E77-9DCA-670C7D905084}" type="slidenum">
              <a:rPr lang="en-GB" smtClean="0"/>
              <a:t>‹#›</a:t>
            </a:fld>
            <a:endParaRPr lang="en-GB"/>
          </a:p>
        </p:txBody>
      </p:sp>
    </p:spTree>
    <p:extLst>
      <p:ext uri="{BB962C8B-B14F-4D97-AF65-F5344CB8AC3E}">
        <p14:creationId xmlns:p14="http://schemas.microsoft.com/office/powerpoint/2010/main" val="2179042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fld id="{A467565F-3B61-4463-AF31-715DDB2FEEA7}" type="datetime1">
              <a:rPr lang="en-GB" altLang="en-US"/>
              <a:pPr>
                <a:defRPr/>
              </a:pPr>
              <a:t>28/09/2023</a:t>
            </a:fld>
            <a:endParaRPr lang="en-GB" altLang="en-US">
              <a:solidFill>
                <a:srgbClr val="FFFFFF"/>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r>
              <a:rPr lang="en-GB" altLang="en-US"/>
              <a:t>© The University of Sheffield</a:t>
            </a:r>
            <a:endParaRPr lang="en-GB" altLang="en-US">
              <a:solidFill>
                <a:srgbClr val="FFFFFF"/>
              </a:solidFill>
            </a:endParaRPr>
          </a:p>
        </p:txBody>
      </p:sp>
      <p:sp>
        <p:nvSpPr>
          <p:cNvPr id="6" name="Rectangle 12"/>
          <p:cNvSpPr>
            <a:spLocks noGrp="1" noChangeArrowheads="1"/>
          </p:cNvSpPr>
          <p:nvPr>
            <p:ph type="sldNum" sz="quarter" idx="12"/>
          </p:nvPr>
        </p:nvSpPr>
        <p:spPr>
          <a:ln/>
        </p:spPr>
        <p:txBody>
          <a:bodyPr/>
          <a:lstStyle>
            <a:lvl1pPr>
              <a:defRPr/>
            </a:lvl1pPr>
          </a:lstStyle>
          <a:p>
            <a:fld id="{8BCB56F7-4D83-458B-97D3-4C8752BAF11D}" type="slidenum">
              <a:rPr lang="en-GB" altLang="en-US"/>
              <a:pPr/>
              <a:t>‹#›</a:t>
            </a:fld>
            <a:endParaRPr lang="en-GB" altLang="en-US"/>
          </a:p>
        </p:txBody>
      </p:sp>
    </p:spTree>
    <p:extLst>
      <p:ext uri="{BB962C8B-B14F-4D97-AF65-F5344CB8AC3E}">
        <p14:creationId xmlns:p14="http://schemas.microsoft.com/office/powerpoint/2010/main" val="19012634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DAFFF43-0197-4851-AFEB-F402EE9A8E0B}" type="datetimeFigureOut">
              <a:rPr lang="en-GB" smtClean="0"/>
              <a:t>28/09/2023</a:t>
            </a:fld>
            <a:endParaRPr lang="en-GB"/>
          </a:p>
        </p:txBody>
      </p:sp>
      <p:sp>
        <p:nvSpPr>
          <p:cNvPr id="4" name="Footer Placeholder 3"/>
          <p:cNvSpPr>
            <a:spLocks noGrp="1"/>
          </p:cNvSpPr>
          <p:nvPr>
            <p:ph type="ftr" sz="quarter" idx="11"/>
          </p:nvPr>
        </p:nvSpPr>
        <p:spPr/>
        <p:txBody>
          <a:bodyPr/>
          <a:lstStyle/>
          <a:p>
            <a:endParaRPr lang="en-GB"/>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7517821E-FFFB-4E77-9DCA-670C7D905084}" type="slidenum">
              <a:rPr lang="en-GB" smtClean="0"/>
              <a:t>‹#›</a:t>
            </a:fld>
            <a:endParaRPr lang="en-GB"/>
          </a:p>
        </p:txBody>
      </p:sp>
    </p:spTree>
    <p:extLst>
      <p:ext uri="{BB962C8B-B14F-4D97-AF65-F5344CB8AC3E}">
        <p14:creationId xmlns:p14="http://schemas.microsoft.com/office/powerpoint/2010/main" val="26848136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AFFF43-0197-4851-AFEB-F402EE9A8E0B}" type="datetimeFigureOut">
              <a:rPr lang="en-GB" smtClean="0"/>
              <a:t>28/09/2023</a:t>
            </a:fld>
            <a:endParaRPr lang="en-GB"/>
          </a:p>
        </p:txBody>
      </p:sp>
      <p:sp>
        <p:nvSpPr>
          <p:cNvPr id="3" name="Footer Placeholder 2"/>
          <p:cNvSpPr>
            <a:spLocks noGrp="1"/>
          </p:cNvSpPr>
          <p:nvPr>
            <p:ph type="ftr" sz="quarter" idx="11"/>
          </p:nvPr>
        </p:nvSpPr>
        <p:spPr/>
        <p:txBody>
          <a:bodyPr/>
          <a:lstStyle/>
          <a:p>
            <a:endParaRPr lang="en-GB"/>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7517821E-FFFB-4E77-9DCA-670C7D905084}" type="slidenum">
              <a:rPr lang="en-GB" smtClean="0"/>
              <a:t>‹#›</a:t>
            </a:fld>
            <a:endParaRPr lang="en-GB"/>
          </a:p>
        </p:txBody>
      </p:sp>
    </p:spTree>
    <p:extLst>
      <p:ext uri="{BB962C8B-B14F-4D97-AF65-F5344CB8AC3E}">
        <p14:creationId xmlns:p14="http://schemas.microsoft.com/office/powerpoint/2010/main" val="10232862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DAFFF43-0197-4851-AFEB-F402EE9A8E0B}" type="datetimeFigureOut">
              <a:rPr lang="en-GB" smtClean="0"/>
              <a:t>28/09/2023</a:t>
            </a:fld>
            <a:endParaRPr lang="en-GB"/>
          </a:p>
        </p:txBody>
      </p:sp>
      <p:sp>
        <p:nvSpPr>
          <p:cNvPr id="6" name="Footer Placeholder 5"/>
          <p:cNvSpPr>
            <a:spLocks noGrp="1"/>
          </p:cNvSpPr>
          <p:nvPr>
            <p:ph type="ftr" sz="quarter" idx="11"/>
          </p:nvPr>
        </p:nvSpPr>
        <p:spPr/>
        <p:txBody>
          <a:bodyPr/>
          <a:lstStyle/>
          <a:p>
            <a:endParaRPr lang="en-GB"/>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7517821E-FFFB-4E77-9DCA-670C7D905084}" type="slidenum">
              <a:rPr lang="en-GB" smtClean="0"/>
              <a:t>‹#›</a:t>
            </a:fld>
            <a:endParaRPr lang="en-GB"/>
          </a:p>
        </p:txBody>
      </p:sp>
    </p:spTree>
    <p:extLst>
      <p:ext uri="{BB962C8B-B14F-4D97-AF65-F5344CB8AC3E}">
        <p14:creationId xmlns:p14="http://schemas.microsoft.com/office/powerpoint/2010/main" val="717197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DAFFF43-0197-4851-AFEB-F402EE9A8E0B}" type="datetimeFigureOut">
              <a:rPr lang="en-GB" smtClean="0"/>
              <a:t>28/09/2023</a:t>
            </a:fld>
            <a:endParaRPr lang="en-GB"/>
          </a:p>
        </p:txBody>
      </p:sp>
      <p:sp>
        <p:nvSpPr>
          <p:cNvPr id="6" name="Footer Placeholder 5"/>
          <p:cNvSpPr>
            <a:spLocks noGrp="1"/>
          </p:cNvSpPr>
          <p:nvPr>
            <p:ph type="ftr" sz="quarter" idx="11"/>
          </p:nvPr>
        </p:nvSpPr>
        <p:spPr/>
        <p:txBody>
          <a:bodyPr/>
          <a:lstStyle/>
          <a:p>
            <a:endParaRPr lang="en-GB"/>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7517821E-FFFB-4E77-9DCA-670C7D905084}" type="slidenum">
              <a:rPr lang="en-GB" smtClean="0"/>
              <a:t>‹#›</a:t>
            </a:fld>
            <a:endParaRPr lang="en-GB"/>
          </a:p>
        </p:txBody>
      </p:sp>
    </p:spTree>
    <p:extLst>
      <p:ext uri="{BB962C8B-B14F-4D97-AF65-F5344CB8AC3E}">
        <p14:creationId xmlns:p14="http://schemas.microsoft.com/office/powerpoint/2010/main" val="36585871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DAFFF43-0197-4851-AFEB-F402EE9A8E0B}" type="datetimeFigureOut">
              <a:rPr lang="en-GB" smtClean="0"/>
              <a:t>28/09/2023</a:t>
            </a:fld>
            <a:endParaRPr lang="en-GB"/>
          </a:p>
        </p:txBody>
      </p:sp>
      <p:sp>
        <p:nvSpPr>
          <p:cNvPr id="5" name="Footer Placeholder 4"/>
          <p:cNvSpPr>
            <a:spLocks noGrp="1"/>
          </p:cNvSpPr>
          <p:nvPr>
            <p:ph type="ftr" sz="quarter" idx="11"/>
          </p:nvPr>
        </p:nvSpPr>
        <p:spPr/>
        <p:txBody>
          <a:bodyPr/>
          <a:lstStyle/>
          <a:p>
            <a:endParaRPr lang="en-GB"/>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7517821E-FFFB-4E77-9DCA-670C7D905084}" type="slidenum">
              <a:rPr lang="en-GB" smtClean="0"/>
              <a:t>‹#›</a:t>
            </a:fld>
            <a:endParaRPr lang="en-GB"/>
          </a:p>
        </p:txBody>
      </p:sp>
    </p:spTree>
    <p:extLst>
      <p:ext uri="{BB962C8B-B14F-4D97-AF65-F5344CB8AC3E}">
        <p14:creationId xmlns:p14="http://schemas.microsoft.com/office/powerpoint/2010/main" val="12003943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DAFFF43-0197-4851-AFEB-F402EE9A8E0B}" type="datetimeFigureOut">
              <a:rPr lang="en-GB" smtClean="0"/>
              <a:t>28/09/2023</a:t>
            </a:fld>
            <a:endParaRPr lang="en-GB"/>
          </a:p>
        </p:txBody>
      </p:sp>
      <p:sp>
        <p:nvSpPr>
          <p:cNvPr id="5" name="Footer Placeholder 4"/>
          <p:cNvSpPr>
            <a:spLocks noGrp="1"/>
          </p:cNvSpPr>
          <p:nvPr>
            <p:ph type="ftr" sz="quarter" idx="11"/>
          </p:nvPr>
        </p:nvSpPr>
        <p:spPr/>
        <p:txBody>
          <a:bodyPr/>
          <a:lstStyle/>
          <a:p>
            <a:endParaRPr lang="en-GB"/>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7517821E-FFFB-4E77-9DCA-670C7D905084}" type="slidenum">
              <a:rPr lang="en-GB" smtClean="0"/>
              <a:t>‹#›</a:t>
            </a:fld>
            <a:endParaRPr lang="en-GB"/>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2322484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CDAFFF43-0197-4851-AFEB-F402EE9A8E0B}" type="datetimeFigureOut">
              <a:rPr lang="en-GB" smtClean="0"/>
              <a:t>28/09/2023</a:t>
            </a:fld>
            <a:endParaRPr lang="en-GB"/>
          </a:p>
        </p:txBody>
      </p:sp>
      <p:sp>
        <p:nvSpPr>
          <p:cNvPr id="6" name="Footer Placeholder 5"/>
          <p:cNvSpPr>
            <a:spLocks noGrp="1"/>
          </p:cNvSpPr>
          <p:nvPr>
            <p:ph type="ftr" sz="quarter" idx="11"/>
          </p:nvPr>
        </p:nvSpPr>
        <p:spPr/>
        <p:txBody>
          <a:bodyPr/>
          <a:lstStyle/>
          <a:p>
            <a:endParaRPr lang="en-GB"/>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7517821E-FFFB-4E77-9DCA-670C7D905084}" type="slidenum">
              <a:rPr lang="en-GB" smtClean="0"/>
              <a:t>‹#›</a:t>
            </a:fld>
            <a:endParaRPr lang="en-GB"/>
          </a:p>
        </p:txBody>
      </p:sp>
    </p:spTree>
    <p:extLst>
      <p:ext uri="{BB962C8B-B14F-4D97-AF65-F5344CB8AC3E}">
        <p14:creationId xmlns:p14="http://schemas.microsoft.com/office/powerpoint/2010/main" val="28338379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CDAFFF43-0197-4851-AFEB-F402EE9A8E0B}" type="datetimeFigureOut">
              <a:rPr lang="en-GB" smtClean="0"/>
              <a:t>28/09/2023</a:t>
            </a:fld>
            <a:endParaRPr lang="en-GB"/>
          </a:p>
        </p:txBody>
      </p:sp>
      <p:sp>
        <p:nvSpPr>
          <p:cNvPr id="6" name="Footer Placeholder 5"/>
          <p:cNvSpPr>
            <a:spLocks noGrp="1"/>
          </p:cNvSpPr>
          <p:nvPr>
            <p:ph type="ftr" sz="quarter" idx="11"/>
          </p:nvPr>
        </p:nvSpPr>
        <p:spPr/>
        <p:txBody>
          <a:bodyPr/>
          <a:lstStyle/>
          <a:p>
            <a:endParaRPr lang="en-GB"/>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7517821E-FFFB-4E77-9DCA-670C7D905084}" type="slidenum">
              <a:rPr lang="en-GB" smtClean="0"/>
              <a:t>‹#›</a:t>
            </a:fld>
            <a:endParaRPr lang="en-GB"/>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5288103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CDAFFF43-0197-4851-AFEB-F402EE9A8E0B}" type="datetimeFigureOut">
              <a:rPr lang="en-GB" smtClean="0"/>
              <a:t>28/09/2023</a:t>
            </a:fld>
            <a:endParaRPr lang="en-GB"/>
          </a:p>
        </p:txBody>
      </p:sp>
      <p:sp>
        <p:nvSpPr>
          <p:cNvPr id="6" name="Footer Placeholder 5"/>
          <p:cNvSpPr>
            <a:spLocks noGrp="1"/>
          </p:cNvSpPr>
          <p:nvPr>
            <p:ph type="ftr" sz="quarter" idx="11"/>
          </p:nvPr>
        </p:nvSpPr>
        <p:spPr/>
        <p:txBody>
          <a:bodyPr/>
          <a:lstStyle/>
          <a:p>
            <a:endParaRPr lang="en-GB"/>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7517821E-FFFB-4E77-9DCA-670C7D905084}" type="slidenum">
              <a:rPr lang="en-GB" smtClean="0"/>
              <a:t>‹#›</a:t>
            </a:fld>
            <a:endParaRPr lang="en-GB"/>
          </a:p>
        </p:txBody>
      </p:sp>
    </p:spTree>
    <p:extLst>
      <p:ext uri="{BB962C8B-B14F-4D97-AF65-F5344CB8AC3E}">
        <p14:creationId xmlns:p14="http://schemas.microsoft.com/office/powerpoint/2010/main" val="10737258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AFFF43-0197-4851-AFEB-F402EE9A8E0B}" type="datetimeFigureOut">
              <a:rPr lang="en-GB" smtClean="0"/>
              <a:t>28/09/2023</a:t>
            </a:fld>
            <a:endParaRPr lang="en-GB"/>
          </a:p>
        </p:txBody>
      </p:sp>
      <p:sp>
        <p:nvSpPr>
          <p:cNvPr id="5" name="Footer Placeholder 4"/>
          <p:cNvSpPr>
            <a:spLocks noGrp="1"/>
          </p:cNvSpPr>
          <p:nvPr>
            <p:ph type="ftr" sz="quarter" idx="11"/>
          </p:nvPr>
        </p:nvSpPr>
        <p:spPr/>
        <p:txBody>
          <a:bodyPr/>
          <a:lstStyle/>
          <a:p>
            <a:endParaRPr lang="en-GB"/>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7517821E-FFFB-4E77-9DCA-670C7D905084}" type="slidenum">
              <a:rPr lang="en-GB" smtClean="0"/>
              <a:t>‹#›</a:t>
            </a:fld>
            <a:endParaRPr lang="en-GB"/>
          </a:p>
        </p:txBody>
      </p:sp>
    </p:spTree>
    <p:extLst>
      <p:ext uri="{BB962C8B-B14F-4D97-AF65-F5344CB8AC3E}">
        <p14:creationId xmlns:p14="http://schemas.microsoft.com/office/powerpoint/2010/main" val="3087772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639616" y="228600"/>
            <a:ext cx="7920880" cy="762000"/>
          </a:xfrm>
        </p:spPr>
        <p:txBody>
          <a:bodyPr/>
          <a:lstStyle/>
          <a:p>
            <a:r>
              <a:rPr lang="en-US"/>
              <a:t>Click to edit Master title style</a:t>
            </a:r>
            <a:endParaRPr lang="en-GB"/>
          </a:p>
        </p:txBody>
      </p:sp>
      <p:sp>
        <p:nvSpPr>
          <p:cNvPr id="3" name="Content Placeholder 2"/>
          <p:cNvSpPr>
            <a:spLocks noGrp="1"/>
          </p:cNvSpPr>
          <p:nvPr>
            <p:ph sz="half" idx="1"/>
          </p:nvPr>
        </p:nvSpPr>
        <p:spPr>
          <a:xfrm>
            <a:off x="812800" y="2362200"/>
            <a:ext cx="53848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400800" y="2362200"/>
            <a:ext cx="53848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10"/>
          <p:cNvSpPr>
            <a:spLocks noGrp="1" noChangeArrowheads="1"/>
          </p:cNvSpPr>
          <p:nvPr>
            <p:ph type="dt" sz="half" idx="10"/>
          </p:nvPr>
        </p:nvSpPr>
        <p:spPr>
          <a:ln/>
        </p:spPr>
        <p:txBody>
          <a:bodyPr/>
          <a:lstStyle>
            <a:lvl1pPr>
              <a:defRPr/>
            </a:lvl1pPr>
          </a:lstStyle>
          <a:p>
            <a:pPr>
              <a:defRPr/>
            </a:pPr>
            <a:fld id="{5D26A64D-9FA2-4D13-9558-2852C5F15463}" type="datetime1">
              <a:rPr lang="en-GB" altLang="en-US"/>
              <a:pPr>
                <a:defRPr/>
              </a:pPr>
              <a:t>28/09/2023</a:t>
            </a:fld>
            <a:endParaRPr lang="en-GB" altLang="en-US">
              <a:solidFill>
                <a:srgbClr val="FFFFFF"/>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r>
              <a:rPr lang="en-GB" altLang="en-US"/>
              <a:t>© The University of Sheffield</a:t>
            </a:r>
            <a:endParaRPr lang="en-GB" altLang="en-US">
              <a:solidFill>
                <a:srgbClr val="FFFFFF"/>
              </a:solidFill>
            </a:endParaRPr>
          </a:p>
        </p:txBody>
      </p:sp>
      <p:sp>
        <p:nvSpPr>
          <p:cNvPr id="7" name="Rectangle 12"/>
          <p:cNvSpPr>
            <a:spLocks noGrp="1" noChangeArrowheads="1"/>
          </p:cNvSpPr>
          <p:nvPr>
            <p:ph type="sldNum" sz="quarter" idx="12"/>
          </p:nvPr>
        </p:nvSpPr>
        <p:spPr>
          <a:ln/>
        </p:spPr>
        <p:txBody>
          <a:bodyPr/>
          <a:lstStyle>
            <a:lvl1pPr>
              <a:defRPr/>
            </a:lvl1pPr>
          </a:lstStyle>
          <a:p>
            <a:fld id="{DF6B732B-1821-437D-A8A8-C7D0648FA8F8}" type="slidenum">
              <a:rPr lang="en-GB" altLang="en-US"/>
              <a:pPr/>
              <a:t>‹#›</a:t>
            </a:fld>
            <a:endParaRPr lang="en-GB" altLang="en-US"/>
          </a:p>
        </p:txBody>
      </p:sp>
    </p:spTree>
    <p:extLst>
      <p:ext uri="{BB962C8B-B14F-4D97-AF65-F5344CB8AC3E}">
        <p14:creationId xmlns:p14="http://schemas.microsoft.com/office/powerpoint/2010/main" val="6628211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AFFF43-0197-4851-AFEB-F402EE9A8E0B}" type="datetimeFigureOut">
              <a:rPr lang="en-GB" smtClean="0"/>
              <a:t>28/09/2023</a:t>
            </a:fld>
            <a:endParaRPr lang="en-GB"/>
          </a:p>
        </p:txBody>
      </p:sp>
      <p:sp>
        <p:nvSpPr>
          <p:cNvPr id="5" name="Footer Placeholder 4"/>
          <p:cNvSpPr>
            <a:spLocks noGrp="1"/>
          </p:cNvSpPr>
          <p:nvPr>
            <p:ph type="ftr" sz="quarter" idx="11"/>
          </p:nvPr>
        </p:nvSpPr>
        <p:spPr/>
        <p:txBody>
          <a:bodyPr/>
          <a:lstStyle/>
          <a:p>
            <a:endParaRPr lang="en-GB"/>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7517821E-FFFB-4E77-9DCA-670C7D905084}" type="slidenum">
              <a:rPr lang="en-GB" smtClean="0"/>
              <a:t>‹#›</a:t>
            </a:fld>
            <a:endParaRPr lang="en-GB"/>
          </a:p>
        </p:txBody>
      </p:sp>
    </p:spTree>
    <p:extLst>
      <p:ext uri="{BB962C8B-B14F-4D97-AF65-F5344CB8AC3E}">
        <p14:creationId xmlns:p14="http://schemas.microsoft.com/office/powerpoint/2010/main" val="36739245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5496E-4D85-444B-B46B-1D7B36BE5C35}"/>
              </a:ext>
            </a:extLst>
          </p:cNvPr>
          <p:cNvSpPr>
            <a:spLocks noGrp="1"/>
          </p:cNvSpPr>
          <p:nvPr>
            <p:ph type="ctrTitle"/>
          </p:nvPr>
        </p:nvSpPr>
        <p:spPr>
          <a:xfrm>
            <a:off x="1524000" y="1122363"/>
            <a:ext cx="9144000" cy="2387600"/>
          </a:xfrm>
        </p:spPr>
        <p:txBody>
          <a:bodyPr anchor="b"/>
          <a:lstStyle>
            <a:lvl1pPr algn="ctr">
              <a:defRPr sz="6000">
                <a:solidFill>
                  <a:srgbClr val="00359E"/>
                </a:solidFill>
                <a:latin typeface="+mj-lt"/>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3D5B5130-91EE-40E5-9597-035D2C1E68C6}"/>
              </a:ext>
            </a:extLst>
          </p:cNvPr>
          <p:cNvSpPr>
            <a:spLocks noGrp="1"/>
          </p:cNvSpPr>
          <p:nvPr>
            <p:ph type="subTitle" idx="1" hasCustomPrompt="1"/>
          </p:nvPr>
        </p:nvSpPr>
        <p:spPr>
          <a:xfrm>
            <a:off x="1524000" y="3602038"/>
            <a:ext cx="9144000" cy="1655762"/>
          </a:xfrm>
        </p:spPr>
        <p:txBody>
          <a:bodyPr/>
          <a:lstStyle>
            <a:lvl1pPr marL="0" indent="0" algn="ctr">
              <a:buNone/>
              <a:defRPr sz="24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Maximilian Yan</a:t>
            </a:r>
            <a:endParaRPr lang="en-GB" dirty="0"/>
          </a:p>
        </p:txBody>
      </p:sp>
      <p:sp>
        <p:nvSpPr>
          <p:cNvPr id="4" name="Date Placeholder 3">
            <a:extLst>
              <a:ext uri="{FF2B5EF4-FFF2-40B4-BE49-F238E27FC236}">
                <a16:creationId xmlns:a16="http://schemas.microsoft.com/office/drawing/2014/main" id="{F3CEF65A-955F-4F52-A2AB-33F868CBACA8}"/>
              </a:ext>
            </a:extLst>
          </p:cNvPr>
          <p:cNvSpPr>
            <a:spLocks noGrp="1"/>
          </p:cNvSpPr>
          <p:nvPr>
            <p:ph type="dt" sz="half" idx="10"/>
          </p:nvPr>
        </p:nvSpPr>
        <p:spPr/>
        <p:txBody>
          <a:bodyPr/>
          <a:lstStyle/>
          <a:p>
            <a:fld id="{5601450C-F235-4780-A46C-40A2CD218F7F}" type="datetime1">
              <a:rPr lang="en-GB" smtClean="0"/>
              <a:t>28/09/2023</a:t>
            </a:fld>
            <a:endParaRPr lang="en-GB"/>
          </a:p>
        </p:txBody>
      </p:sp>
      <p:sp>
        <p:nvSpPr>
          <p:cNvPr id="5" name="Footer Placeholder 4">
            <a:extLst>
              <a:ext uri="{FF2B5EF4-FFF2-40B4-BE49-F238E27FC236}">
                <a16:creationId xmlns:a16="http://schemas.microsoft.com/office/drawing/2014/main" id="{B5850585-0E87-48A0-B9D0-6AC5EF0383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B63DA8-AE1B-4756-A5A1-AF61A0FD487A}"/>
              </a:ext>
            </a:extLst>
          </p:cNvPr>
          <p:cNvSpPr>
            <a:spLocks noGrp="1"/>
          </p:cNvSpPr>
          <p:nvPr>
            <p:ph type="sldNum" sz="quarter" idx="12"/>
          </p:nvPr>
        </p:nvSpPr>
        <p:spPr/>
        <p:txBody>
          <a:bodyPr/>
          <a:lstStyle/>
          <a:p>
            <a:fld id="{87E8E2B5-05F9-48D4-A7E9-896F1AD8405D}" type="slidenum">
              <a:rPr lang="en-GB" smtClean="0"/>
              <a:t>‹#›</a:t>
            </a:fld>
            <a:endParaRPr lang="en-GB"/>
          </a:p>
        </p:txBody>
      </p:sp>
      <p:pic>
        <p:nvPicPr>
          <p:cNvPr id="12" name="Picture 11" descr="Text&#10;&#10;Description automatically generated with low confidence">
            <a:extLst>
              <a:ext uri="{FF2B5EF4-FFF2-40B4-BE49-F238E27FC236}">
                <a16:creationId xmlns:a16="http://schemas.microsoft.com/office/drawing/2014/main" id="{55999D02-54DE-4088-BC3C-719AF3E13E3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0602" y="180036"/>
            <a:ext cx="2332448" cy="942328"/>
          </a:xfrm>
          <a:prstGeom prst="rect">
            <a:avLst/>
          </a:prstGeom>
        </p:spPr>
      </p:pic>
    </p:spTree>
    <p:extLst>
      <p:ext uri="{BB962C8B-B14F-4D97-AF65-F5344CB8AC3E}">
        <p14:creationId xmlns:p14="http://schemas.microsoft.com/office/powerpoint/2010/main" val="42698528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1BE76-8A0D-46D1-934D-B149F23CF2ED}"/>
              </a:ext>
            </a:extLst>
          </p:cNvPr>
          <p:cNvSpPr>
            <a:spLocks noGrp="1"/>
          </p:cNvSpPr>
          <p:nvPr>
            <p:ph type="title"/>
          </p:nvPr>
        </p:nvSpPr>
        <p:spPr>
          <a:xfrm>
            <a:off x="2951018" y="365125"/>
            <a:ext cx="8402782" cy="757239"/>
          </a:xfrm>
        </p:spPr>
        <p:txBody>
          <a:bodyPr/>
          <a:lstStyle>
            <a:lvl1pPr>
              <a:defRPr>
                <a:solidFill>
                  <a:schemeClr val="bg2">
                    <a:lumMod val="50000"/>
                  </a:schemeClr>
                </a:solidFill>
                <a:latin typeface="+mj-lt"/>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F5BD951E-F406-4FD1-AD3E-399BAAC1AE11}"/>
              </a:ext>
            </a:extLst>
          </p:cNvPr>
          <p:cNvSpPr>
            <a:spLocks noGrp="1"/>
          </p:cNvSpPr>
          <p:nvPr>
            <p:ph idx="1"/>
          </p:nvPr>
        </p:nvSpPr>
        <p:spPr>
          <a:xfrm>
            <a:off x="838200" y="1596044"/>
            <a:ext cx="10515600" cy="4580919"/>
          </a:xfrm>
        </p:spPr>
        <p:txBody>
          <a:bodyPr/>
          <a:lstStyle>
            <a:lvl1pPr>
              <a:defRPr>
                <a:solidFill>
                  <a:schemeClr val="accent1">
                    <a:lumMod val="75000"/>
                  </a:schemeClr>
                </a:solidFill>
                <a:latin typeface="+mn-lt"/>
              </a:defRPr>
            </a:lvl1pPr>
            <a:lvl2pPr>
              <a:defRPr>
                <a:solidFill>
                  <a:schemeClr val="accent1">
                    <a:lumMod val="75000"/>
                  </a:schemeClr>
                </a:solidFill>
                <a:latin typeface="+mn-lt"/>
              </a:defRPr>
            </a:lvl2pPr>
            <a:lvl3pPr>
              <a:defRPr>
                <a:solidFill>
                  <a:schemeClr val="accent1">
                    <a:lumMod val="75000"/>
                  </a:schemeClr>
                </a:solidFill>
                <a:latin typeface="+mn-lt"/>
              </a:defRPr>
            </a:lvl3pPr>
            <a:lvl4pPr>
              <a:defRPr>
                <a:solidFill>
                  <a:schemeClr val="accent1">
                    <a:lumMod val="75000"/>
                  </a:schemeClr>
                </a:solidFill>
                <a:latin typeface="+mn-lt"/>
              </a:defRPr>
            </a:lvl4pPr>
            <a:lvl5pPr>
              <a:defRPr>
                <a:solidFill>
                  <a:schemeClr val="accent1">
                    <a:lumMod val="75000"/>
                  </a:schemeClr>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613B8890-05DD-4D42-81FA-AA71C1473243}"/>
              </a:ext>
            </a:extLst>
          </p:cNvPr>
          <p:cNvSpPr>
            <a:spLocks noGrp="1"/>
          </p:cNvSpPr>
          <p:nvPr>
            <p:ph type="dt" sz="half" idx="10"/>
          </p:nvPr>
        </p:nvSpPr>
        <p:spPr/>
        <p:txBody>
          <a:bodyPr/>
          <a:lstStyle>
            <a:lvl1pPr>
              <a:defRPr>
                <a:latin typeface="TUOS Stephenson" panose="02070503080000020004" pitchFamily="18" charset="0"/>
              </a:defRPr>
            </a:lvl1pPr>
          </a:lstStyle>
          <a:p>
            <a:fld id="{509F7D93-BF37-4B06-B583-3786633A2303}" type="datetime1">
              <a:rPr lang="en-GB" smtClean="0"/>
              <a:t>28/09/2023</a:t>
            </a:fld>
            <a:endParaRPr lang="en-GB" dirty="0"/>
          </a:p>
        </p:txBody>
      </p:sp>
      <p:sp>
        <p:nvSpPr>
          <p:cNvPr id="5" name="Footer Placeholder 4">
            <a:extLst>
              <a:ext uri="{FF2B5EF4-FFF2-40B4-BE49-F238E27FC236}">
                <a16:creationId xmlns:a16="http://schemas.microsoft.com/office/drawing/2014/main" id="{26623FEA-536B-4C03-9842-EB0F9BAC17AF}"/>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4CED6EDD-9829-41BD-A069-E73FEC694845}"/>
              </a:ext>
            </a:extLst>
          </p:cNvPr>
          <p:cNvSpPr>
            <a:spLocks noGrp="1"/>
          </p:cNvSpPr>
          <p:nvPr>
            <p:ph type="sldNum" sz="quarter" idx="12"/>
          </p:nvPr>
        </p:nvSpPr>
        <p:spPr/>
        <p:txBody>
          <a:bodyPr/>
          <a:lstStyle>
            <a:lvl1pPr>
              <a:defRPr>
                <a:latin typeface="TUOS Stephenson" panose="02070503080000020004" pitchFamily="18" charset="0"/>
              </a:defRPr>
            </a:lvl1pPr>
          </a:lstStyle>
          <a:p>
            <a:fld id="{87E8E2B5-05F9-48D4-A7E9-896F1AD8405D}" type="slidenum">
              <a:rPr lang="en-GB" smtClean="0"/>
              <a:pPr/>
              <a:t>‹#›</a:t>
            </a:fld>
            <a:endParaRPr lang="en-GB" dirty="0"/>
          </a:p>
        </p:txBody>
      </p:sp>
      <p:pic>
        <p:nvPicPr>
          <p:cNvPr id="9" name="Picture 8" descr="Text&#10;&#10;Description automatically generated with low confidence">
            <a:extLst>
              <a:ext uri="{FF2B5EF4-FFF2-40B4-BE49-F238E27FC236}">
                <a16:creationId xmlns:a16="http://schemas.microsoft.com/office/drawing/2014/main" id="{1D4FA9CB-7F72-4C46-A7DF-407E46D323C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0602" y="180036"/>
            <a:ext cx="2332448" cy="942328"/>
          </a:xfrm>
          <a:prstGeom prst="rect">
            <a:avLst/>
          </a:prstGeom>
        </p:spPr>
      </p:pic>
    </p:spTree>
    <p:extLst>
      <p:ext uri="{BB962C8B-B14F-4D97-AF65-F5344CB8AC3E}">
        <p14:creationId xmlns:p14="http://schemas.microsoft.com/office/powerpoint/2010/main" val="28896060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B0B3C-FEB3-4A87-B17D-9E0CFECB6DFE}"/>
              </a:ext>
            </a:extLst>
          </p:cNvPr>
          <p:cNvSpPr>
            <a:spLocks noGrp="1"/>
          </p:cNvSpPr>
          <p:nvPr>
            <p:ph type="title"/>
          </p:nvPr>
        </p:nvSpPr>
        <p:spPr>
          <a:xfrm>
            <a:off x="831850" y="1709738"/>
            <a:ext cx="10515600" cy="2852737"/>
          </a:xfrm>
        </p:spPr>
        <p:txBody>
          <a:bodyPr anchor="b"/>
          <a:lstStyle>
            <a:lvl1pPr>
              <a:defRPr sz="6000">
                <a:latin typeface="+mj-lt"/>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224E9205-8A79-4D1A-BD69-CFF2374F4A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A1E86A-889B-4A75-93C2-B0F1DABC01B7}"/>
              </a:ext>
            </a:extLst>
          </p:cNvPr>
          <p:cNvSpPr>
            <a:spLocks noGrp="1"/>
          </p:cNvSpPr>
          <p:nvPr>
            <p:ph type="dt" sz="half" idx="10"/>
          </p:nvPr>
        </p:nvSpPr>
        <p:spPr/>
        <p:txBody>
          <a:bodyPr/>
          <a:lstStyle/>
          <a:p>
            <a:fld id="{41E8A595-8C38-4046-AF09-6799E3886143}" type="datetime1">
              <a:rPr lang="en-GB" smtClean="0"/>
              <a:t>28/09/2023</a:t>
            </a:fld>
            <a:endParaRPr lang="en-GB"/>
          </a:p>
        </p:txBody>
      </p:sp>
      <p:sp>
        <p:nvSpPr>
          <p:cNvPr id="5" name="Footer Placeholder 4">
            <a:extLst>
              <a:ext uri="{FF2B5EF4-FFF2-40B4-BE49-F238E27FC236}">
                <a16:creationId xmlns:a16="http://schemas.microsoft.com/office/drawing/2014/main" id="{C7FEEFD8-C506-4F9D-82E6-A9343456714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D2437D8-E1DC-46BE-88EE-517028DCB582}"/>
              </a:ext>
            </a:extLst>
          </p:cNvPr>
          <p:cNvSpPr>
            <a:spLocks noGrp="1"/>
          </p:cNvSpPr>
          <p:nvPr>
            <p:ph type="sldNum" sz="quarter" idx="12"/>
          </p:nvPr>
        </p:nvSpPr>
        <p:spPr/>
        <p:txBody>
          <a:bodyPr/>
          <a:lstStyle/>
          <a:p>
            <a:fld id="{87E8E2B5-05F9-48D4-A7E9-896F1AD8405D}" type="slidenum">
              <a:rPr lang="en-GB" smtClean="0"/>
              <a:t>‹#›</a:t>
            </a:fld>
            <a:endParaRPr lang="en-GB"/>
          </a:p>
        </p:txBody>
      </p:sp>
    </p:spTree>
    <p:extLst>
      <p:ext uri="{BB962C8B-B14F-4D97-AF65-F5344CB8AC3E}">
        <p14:creationId xmlns:p14="http://schemas.microsoft.com/office/powerpoint/2010/main" val="1133406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4FAA7-87D7-4C77-9A5D-6BDFACD6B769}"/>
              </a:ext>
            </a:extLst>
          </p:cNvPr>
          <p:cNvSpPr>
            <a:spLocks noGrp="1"/>
          </p:cNvSpPr>
          <p:nvPr>
            <p:ph type="title"/>
          </p:nvPr>
        </p:nvSpPr>
        <p:spPr/>
        <p:txBody>
          <a:bodyPr/>
          <a:lstStyle>
            <a:lvl1pPr>
              <a:defRPr>
                <a:latin typeface="+mj-lt"/>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28231091-4FE0-4191-8981-89152E45B76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8D949F2-F6A1-4C8E-8560-182CD092E0F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C7E8E14-571A-40DC-8D9C-75B9B1C8266C}"/>
              </a:ext>
            </a:extLst>
          </p:cNvPr>
          <p:cNvSpPr>
            <a:spLocks noGrp="1"/>
          </p:cNvSpPr>
          <p:nvPr>
            <p:ph type="dt" sz="half" idx="10"/>
          </p:nvPr>
        </p:nvSpPr>
        <p:spPr/>
        <p:txBody>
          <a:bodyPr/>
          <a:lstStyle/>
          <a:p>
            <a:fld id="{0E60DF11-7557-4611-A3AF-AC245C1A9EAE}" type="datetime1">
              <a:rPr lang="en-GB" smtClean="0"/>
              <a:t>28/09/2023</a:t>
            </a:fld>
            <a:endParaRPr lang="en-GB"/>
          </a:p>
        </p:txBody>
      </p:sp>
      <p:sp>
        <p:nvSpPr>
          <p:cNvPr id="6" name="Footer Placeholder 5">
            <a:extLst>
              <a:ext uri="{FF2B5EF4-FFF2-40B4-BE49-F238E27FC236}">
                <a16:creationId xmlns:a16="http://schemas.microsoft.com/office/drawing/2014/main" id="{D7EA70F0-3A18-47A0-91F4-70F2750DD98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6D58893-83D3-42D0-98BA-2428C062F0D9}"/>
              </a:ext>
            </a:extLst>
          </p:cNvPr>
          <p:cNvSpPr>
            <a:spLocks noGrp="1"/>
          </p:cNvSpPr>
          <p:nvPr>
            <p:ph type="sldNum" sz="quarter" idx="12"/>
          </p:nvPr>
        </p:nvSpPr>
        <p:spPr/>
        <p:txBody>
          <a:bodyPr/>
          <a:lstStyle/>
          <a:p>
            <a:fld id="{87E8E2B5-05F9-48D4-A7E9-896F1AD8405D}" type="slidenum">
              <a:rPr lang="en-GB" smtClean="0"/>
              <a:t>‹#›</a:t>
            </a:fld>
            <a:endParaRPr lang="en-GB"/>
          </a:p>
        </p:txBody>
      </p:sp>
    </p:spTree>
    <p:extLst>
      <p:ext uri="{BB962C8B-B14F-4D97-AF65-F5344CB8AC3E}">
        <p14:creationId xmlns:p14="http://schemas.microsoft.com/office/powerpoint/2010/main" val="42587405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3AE40-63C6-4F07-B071-3905AB780632}"/>
              </a:ext>
            </a:extLst>
          </p:cNvPr>
          <p:cNvSpPr>
            <a:spLocks noGrp="1"/>
          </p:cNvSpPr>
          <p:nvPr>
            <p:ph type="title"/>
          </p:nvPr>
        </p:nvSpPr>
        <p:spPr>
          <a:xfrm>
            <a:off x="839788" y="365125"/>
            <a:ext cx="10515600" cy="1325563"/>
          </a:xfrm>
        </p:spPr>
        <p:txBody>
          <a:bodyPr/>
          <a:lstStyle>
            <a:lvl1pPr>
              <a:defRPr>
                <a:latin typeface="+mj-lt"/>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BCB337E0-B21B-4AE9-A008-B50DEAF9A8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B6FA2F-BFB1-4A1D-B0AB-B7372D59E2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D279C31-D046-4A4A-BA72-7A93639FA5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EA62B3-4FAB-4F93-A835-5F9A3D803C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C3D9500-AB29-44F8-B618-C3F3173316A5}"/>
              </a:ext>
            </a:extLst>
          </p:cNvPr>
          <p:cNvSpPr>
            <a:spLocks noGrp="1"/>
          </p:cNvSpPr>
          <p:nvPr>
            <p:ph type="dt" sz="half" idx="10"/>
          </p:nvPr>
        </p:nvSpPr>
        <p:spPr/>
        <p:txBody>
          <a:bodyPr/>
          <a:lstStyle/>
          <a:p>
            <a:fld id="{30BBCE69-783A-4F32-93AD-159C6A1E170A}" type="datetime1">
              <a:rPr lang="en-GB" smtClean="0"/>
              <a:t>28/09/2023</a:t>
            </a:fld>
            <a:endParaRPr lang="en-GB"/>
          </a:p>
        </p:txBody>
      </p:sp>
      <p:sp>
        <p:nvSpPr>
          <p:cNvPr id="8" name="Footer Placeholder 7">
            <a:extLst>
              <a:ext uri="{FF2B5EF4-FFF2-40B4-BE49-F238E27FC236}">
                <a16:creationId xmlns:a16="http://schemas.microsoft.com/office/drawing/2014/main" id="{598CE92B-F220-4AC1-9A92-2B08969B724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C4D9E6B-50F1-4056-80BC-0CA80C9EEAF2}"/>
              </a:ext>
            </a:extLst>
          </p:cNvPr>
          <p:cNvSpPr>
            <a:spLocks noGrp="1"/>
          </p:cNvSpPr>
          <p:nvPr>
            <p:ph type="sldNum" sz="quarter" idx="12"/>
          </p:nvPr>
        </p:nvSpPr>
        <p:spPr/>
        <p:txBody>
          <a:bodyPr/>
          <a:lstStyle/>
          <a:p>
            <a:fld id="{87E8E2B5-05F9-48D4-A7E9-896F1AD8405D}" type="slidenum">
              <a:rPr lang="en-GB" smtClean="0"/>
              <a:t>‹#›</a:t>
            </a:fld>
            <a:endParaRPr lang="en-GB"/>
          </a:p>
        </p:txBody>
      </p:sp>
    </p:spTree>
    <p:extLst>
      <p:ext uri="{BB962C8B-B14F-4D97-AF65-F5344CB8AC3E}">
        <p14:creationId xmlns:p14="http://schemas.microsoft.com/office/powerpoint/2010/main" val="34985822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46239-EDF4-4A18-92E2-F3F07EFF93A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4B3829D-A695-44AD-86F6-FE83BC6F9BB8}"/>
              </a:ext>
            </a:extLst>
          </p:cNvPr>
          <p:cNvSpPr>
            <a:spLocks noGrp="1"/>
          </p:cNvSpPr>
          <p:nvPr>
            <p:ph type="dt" sz="half" idx="10"/>
          </p:nvPr>
        </p:nvSpPr>
        <p:spPr/>
        <p:txBody>
          <a:bodyPr/>
          <a:lstStyle/>
          <a:p>
            <a:fld id="{44757736-07FC-4AC9-A268-C3EEA592D9CD}" type="datetime1">
              <a:rPr lang="en-GB" smtClean="0"/>
              <a:t>28/09/2023</a:t>
            </a:fld>
            <a:endParaRPr lang="en-GB"/>
          </a:p>
        </p:txBody>
      </p:sp>
      <p:sp>
        <p:nvSpPr>
          <p:cNvPr id="4" name="Footer Placeholder 3">
            <a:extLst>
              <a:ext uri="{FF2B5EF4-FFF2-40B4-BE49-F238E27FC236}">
                <a16:creationId xmlns:a16="http://schemas.microsoft.com/office/drawing/2014/main" id="{120EEE14-9CC4-49BC-B3FC-E5574B059E7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C50FCC1-5D5C-49DC-B40E-E649ABA919F7}"/>
              </a:ext>
            </a:extLst>
          </p:cNvPr>
          <p:cNvSpPr>
            <a:spLocks noGrp="1"/>
          </p:cNvSpPr>
          <p:nvPr>
            <p:ph type="sldNum" sz="quarter" idx="12"/>
          </p:nvPr>
        </p:nvSpPr>
        <p:spPr/>
        <p:txBody>
          <a:bodyPr/>
          <a:lstStyle/>
          <a:p>
            <a:fld id="{87E8E2B5-05F9-48D4-A7E9-896F1AD8405D}" type="slidenum">
              <a:rPr lang="en-GB" smtClean="0"/>
              <a:t>‹#›</a:t>
            </a:fld>
            <a:endParaRPr lang="en-GB"/>
          </a:p>
        </p:txBody>
      </p:sp>
    </p:spTree>
    <p:extLst>
      <p:ext uri="{BB962C8B-B14F-4D97-AF65-F5344CB8AC3E}">
        <p14:creationId xmlns:p14="http://schemas.microsoft.com/office/powerpoint/2010/main" val="6736119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5EC827-C3BF-461B-AB7A-A8A3A08E2393}"/>
              </a:ext>
            </a:extLst>
          </p:cNvPr>
          <p:cNvSpPr>
            <a:spLocks noGrp="1"/>
          </p:cNvSpPr>
          <p:nvPr>
            <p:ph type="dt" sz="half" idx="10"/>
          </p:nvPr>
        </p:nvSpPr>
        <p:spPr/>
        <p:txBody>
          <a:bodyPr/>
          <a:lstStyle/>
          <a:p>
            <a:fld id="{812425FD-0E58-4A2F-87B4-85C9112991A5}" type="datetime1">
              <a:rPr lang="en-GB" smtClean="0"/>
              <a:t>28/09/2023</a:t>
            </a:fld>
            <a:endParaRPr lang="en-GB"/>
          </a:p>
        </p:txBody>
      </p:sp>
      <p:sp>
        <p:nvSpPr>
          <p:cNvPr id="3" name="Footer Placeholder 2">
            <a:extLst>
              <a:ext uri="{FF2B5EF4-FFF2-40B4-BE49-F238E27FC236}">
                <a16:creationId xmlns:a16="http://schemas.microsoft.com/office/drawing/2014/main" id="{493C3AB3-6228-48FE-957E-45753A9AE5E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3CD343E-B1E5-4585-B6CF-38518647B1EC}"/>
              </a:ext>
            </a:extLst>
          </p:cNvPr>
          <p:cNvSpPr>
            <a:spLocks noGrp="1"/>
          </p:cNvSpPr>
          <p:nvPr>
            <p:ph type="sldNum" sz="quarter" idx="12"/>
          </p:nvPr>
        </p:nvSpPr>
        <p:spPr/>
        <p:txBody>
          <a:bodyPr/>
          <a:lstStyle/>
          <a:p>
            <a:fld id="{87E8E2B5-05F9-48D4-A7E9-896F1AD8405D}" type="slidenum">
              <a:rPr lang="en-GB" smtClean="0"/>
              <a:t>‹#›</a:t>
            </a:fld>
            <a:endParaRPr lang="en-GB"/>
          </a:p>
        </p:txBody>
      </p:sp>
    </p:spTree>
    <p:extLst>
      <p:ext uri="{BB962C8B-B14F-4D97-AF65-F5344CB8AC3E}">
        <p14:creationId xmlns:p14="http://schemas.microsoft.com/office/powerpoint/2010/main" val="10576632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41BBC-A15C-4FC0-AF05-73FF051A39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32A5623-C861-45DB-99D8-578CB81B70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36AA615-DF85-4ABC-98AD-EE3AA2F413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B8E4CE-416C-4D73-959C-16CD5F91E69B}"/>
              </a:ext>
            </a:extLst>
          </p:cNvPr>
          <p:cNvSpPr>
            <a:spLocks noGrp="1"/>
          </p:cNvSpPr>
          <p:nvPr>
            <p:ph type="dt" sz="half" idx="10"/>
          </p:nvPr>
        </p:nvSpPr>
        <p:spPr/>
        <p:txBody>
          <a:bodyPr/>
          <a:lstStyle/>
          <a:p>
            <a:fld id="{4BD93698-B730-4190-9EA1-EBF538EEA6F9}" type="datetime1">
              <a:rPr lang="en-GB" smtClean="0"/>
              <a:t>28/09/2023</a:t>
            </a:fld>
            <a:endParaRPr lang="en-GB"/>
          </a:p>
        </p:txBody>
      </p:sp>
      <p:sp>
        <p:nvSpPr>
          <p:cNvPr id="6" name="Footer Placeholder 5">
            <a:extLst>
              <a:ext uri="{FF2B5EF4-FFF2-40B4-BE49-F238E27FC236}">
                <a16:creationId xmlns:a16="http://schemas.microsoft.com/office/drawing/2014/main" id="{BE8AA06F-4133-4D91-BEBA-0634092E67A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596587E-3DD7-4D73-90C2-D45059CAE348}"/>
              </a:ext>
            </a:extLst>
          </p:cNvPr>
          <p:cNvSpPr>
            <a:spLocks noGrp="1"/>
          </p:cNvSpPr>
          <p:nvPr>
            <p:ph type="sldNum" sz="quarter" idx="12"/>
          </p:nvPr>
        </p:nvSpPr>
        <p:spPr/>
        <p:txBody>
          <a:bodyPr/>
          <a:lstStyle/>
          <a:p>
            <a:fld id="{87E8E2B5-05F9-48D4-A7E9-896F1AD8405D}" type="slidenum">
              <a:rPr lang="en-GB" smtClean="0"/>
              <a:t>‹#›</a:t>
            </a:fld>
            <a:endParaRPr lang="en-GB"/>
          </a:p>
        </p:txBody>
      </p:sp>
    </p:spTree>
    <p:extLst>
      <p:ext uri="{BB962C8B-B14F-4D97-AF65-F5344CB8AC3E}">
        <p14:creationId xmlns:p14="http://schemas.microsoft.com/office/powerpoint/2010/main" val="8623345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6F7FF-446D-4162-BA48-0E383A1BD4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FA44D92-32AB-4087-83D0-042C4CB498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52EC669-F717-4D9B-8701-0A6D0BF497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647DC0-AB68-4AB0-9396-997A6328DFBC}"/>
              </a:ext>
            </a:extLst>
          </p:cNvPr>
          <p:cNvSpPr>
            <a:spLocks noGrp="1"/>
          </p:cNvSpPr>
          <p:nvPr>
            <p:ph type="dt" sz="half" idx="10"/>
          </p:nvPr>
        </p:nvSpPr>
        <p:spPr/>
        <p:txBody>
          <a:bodyPr/>
          <a:lstStyle/>
          <a:p>
            <a:fld id="{CC03D00B-4B4A-42D4-8E98-6E396DCE27F8}" type="datetime1">
              <a:rPr lang="en-GB" smtClean="0"/>
              <a:t>28/09/2023</a:t>
            </a:fld>
            <a:endParaRPr lang="en-GB"/>
          </a:p>
        </p:txBody>
      </p:sp>
      <p:sp>
        <p:nvSpPr>
          <p:cNvPr id="6" name="Footer Placeholder 5">
            <a:extLst>
              <a:ext uri="{FF2B5EF4-FFF2-40B4-BE49-F238E27FC236}">
                <a16:creationId xmlns:a16="http://schemas.microsoft.com/office/drawing/2014/main" id="{D74567C4-FEA3-48DD-96D4-BCD60697FBF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65D93BA-B71A-4BD7-B2D5-3E636388D85F}"/>
              </a:ext>
            </a:extLst>
          </p:cNvPr>
          <p:cNvSpPr>
            <a:spLocks noGrp="1"/>
          </p:cNvSpPr>
          <p:nvPr>
            <p:ph type="sldNum" sz="quarter" idx="12"/>
          </p:nvPr>
        </p:nvSpPr>
        <p:spPr/>
        <p:txBody>
          <a:bodyPr/>
          <a:lstStyle/>
          <a:p>
            <a:fld id="{87E8E2B5-05F9-48D4-A7E9-896F1AD8405D}" type="slidenum">
              <a:rPr lang="en-GB" smtClean="0"/>
              <a:t>‹#›</a:t>
            </a:fld>
            <a:endParaRPr lang="en-GB"/>
          </a:p>
        </p:txBody>
      </p:sp>
    </p:spTree>
    <p:extLst>
      <p:ext uri="{BB962C8B-B14F-4D97-AF65-F5344CB8AC3E}">
        <p14:creationId xmlns:p14="http://schemas.microsoft.com/office/powerpoint/2010/main" val="961644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67608" y="274638"/>
            <a:ext cx="9014792"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10"/>
          <p:cNvSpPr>
            <a:spLocks noGrp="1" noChangeArrowheads="1"/>
          </p:cNvSpPr>
          <p:nvPr>
            <p:ph type="dt" sz="half" idx="10"/>
          </p:nvPr>
        </p:nvSpPr>
        <p:spPr>
          <a:ln/>
        </p:spPr>
        <p:txBody>
          <a:bodyPr/>
          <a:lstStyle>
            <a:lvl1pPr>
              <a:defRPr/>
            </a:lvl1pPr>
          </a:lstStyle>
          <a:p>
            <a:pPr>
              <a:defRPr/>
            </a:pPr>
            <a:fld id="{E881CAC8-2AA2-4946-B5D9-DF06D2EF0911}" type="datetime1">
              <a:rPr lang="en-GB" altLang="en-US"/>
              <a:pPr>
                <a:defRPr/>
              </a:pPr>
              <a:t>28/09/2023</a:t>
            </a:fld>
            <a:endParaRPr lang="en-GB" altLang="en-US">
              <a:solidFill>
                <a:srgbClr val="FFFFFF"/>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r>
              <a:rPr lang="en-GB" altLang="en-US"/>
              <a:t>© The University of Sheffield</a:t>
            </a:r>
            <a:endParaRPr lang="en-GB" altLang="en-US">
              <a:solidFill>
                <a:srgbClr val="FFFFFF"/>
              </a:solidFill>
            </a:endParaRPr>
          </a:p>
        </p:txBody>
      </p:sp>
      <p:sp>
        <p:nvSpPr>
          <p:cNvPr id="9" name="Rectangle 12"/>
          <p:cNvSpPr>
            <a:spLocks noGrp="1" noChangeArrowheads="1"/>
          </p:cNvSpPr>
          <p:nvPr>
            <p:ph type="sldNum" sz="quarter" idx="12"/>
          </p:nvPr>
        </p:nvSpPr>
        <p:spPr>
          <a:ln/>
        </p:spPr>
        <p:txBody>
          <a:bodyPr/>
          <a:lstStyle>
            <a:lvl1pPr>
              <a:defRPr/>
            </a:lvl1pPr>
          </a:lstStyle>
          <a:p>
            <a:fld id="{0D49BE69-2DCB-4A16-A002-FFEA19AA21B4}" type="slidenum">
              <a:rPr lang="en-GB" altLang="en-US"/>
              <a:pPr/>
              <a:t>‹#›</a:t>
            </a:fld>
            <a:endParaRPr lang="en-GB" altLang="en-US"/>
          </a:p>
        </p:txBody>
      </p:sp>
    </p:spTree>
    <p:extLst>
      <p:ext uri="{BB962C8B-B14F-4D97-AF65-F5344CB8AC3E}">
        <p14:creationId xmlns:p14="http://schemas.microsoft.com/office/powerpoint/2010/main" val="4393335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E949E-E139-435D-B3CC-80BD5E3C480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F9BC17A-767C-42A4-ADE6-03960B04A0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515A18B-BE3E-459C-AB73-E30DCBE7F760}"/>
              </a:ext>
            </a:extLst>
          </p:cNvPr>
          <p:cNvSpPr>
            <a:spLocks noGrp="1"/>
          </p:cNvSpPr>
          <p:nvPr>
            <p:ph type="dt" sz="half" idx="10"/>
          </p:nvPr>
        </p:nvSpPr>
        <p:spPr/>
        <p:txBody>
          <a:bodyPr/>
          <a:lstStyle/>
          <a:p>
            <a:fld id="{88AE680D-06C0-44AF-AD98-BA3E7627CD41}" type="datetime1">
              <a:rPr lang="en-GB" smtClean="0"/>
              <a:t>28/09/2023</a:t>
            </a:fld>
            <a:endParaRPr lang="en-GB"/>
          </a:p>
        </p:txBody>
      </p:sp>
      <p:sp>
        <p:nvSpPr>
          <p:cNvPr id="5" name="Footer Placeholder 4">
            <a:extLst>
              <a:ext uri="{FF2B5EF4-FFF2-40B4-BE49-F238E27FC236}">
                <a16:creationId xmlns:a16="http://schemas.microsoft.com/office/drawing/2014/main" id="{51DD9864-C0E5-4674-A188-B38258BFEEA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82EEBB8-C93F-4B36-A8DC-602155A779CD}"/>
              </a:ext>
            </a:extLst>
          </p:cNvPr>
          <p:cNvSpPr>
            <a:spLocks noGrp="1"/>
          </p:cNvSpPr>
          <p:nvPr>
            <p:ph type="sldNum" sz="quarter" idx="12"/>
          </p:nvPr>
        </p:nvSpPr>
        <p:spPr/>
        <p:txBody>
          <a:bodyPr/>
          <a:lstStyle/>
          <a:p>
            <a:fld id="{87E8E2B5-05F9-48D4-A7E9-896F1AD8405D}" type="slidenum">
              <a:rPr lang="en-GB" smtClean="0"/>
              <a:t>‹#›</a:t>
            </a:fld>
            <a:endParaRPr lang="en-GB"/>
          </a:p>
        </p:txBody>
      </p:sp>
    </p:spTree>
    <p:extLst>
      <p:ext uri="{BB962C8B-B14F-4D97-AF65-F5344CB8AC3E}">
        <p14:creationId xmlns:p14="http://schemas.microsoft.com/office/powerpoint/2010/main" val="23718558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19753C-3A1F-42C4-B3A9-427652ACE0D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61028FA-7624-4F4D-A75E-53F1DB5746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4B6707D-8F56-4379-ADF4-97D554A76952}"/>
              </a:ext>
            </a:extLst>
          </p:cNvPr>
          <p:cNvSpPr>
            <a:spLocks noGrp="1"/>
          </p:cNvSpPr>
          <p:nvPr>
            <p:ph type="dt" sz="half" idx="10"/>
          </p:nvPr>
        </p:nvSpPr>
        <p:spPr/>
        <p:txBody>
          <a:bodyPr/>
          <a:lstStyle/>
          <a:p>
            <a:fld id="{2C7CF4C3-CF65-4713-BD1E-0AAB47BC1A23}" type="datetime1">
              <a:rPr lang="en-GB" smtClean="0"/>
              <a:t>28/09/2023</a:t>
            </a:fld>
            <a:endParaRPr lang="en-GB"/>
          </a:p>
        </p:txBody>
      </p:sp>
      <p:sp>
        <p:nvSpPr>
          <p:cNvPr id="5" name="Footer Placeholder 4">
            <a:extLst>
              <a:ext uri="{FF2B5EF4-FFF2-40B4-BE49-F238E27FC236}">
                <a16:creationId xmlns:a16="http://schemas.microsoft.com/office/drawing/2014/main" id="{3DD8E68B-FA06-4C21-839A-987E964846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97F60C3-C955-4593-8DE6-6AE4A7A23E36}"/>
              </a:ext>
            </a:extLst>
          </p:cNvPr>
          <p:cNvSpPr>
            <a:spLocks noGrp="1"/>
          </p:cNvSpPr>
          <p:nvPr>
            <p:ph type="sldNum" sz="quarter" idx="12"/>
          </p:nvPr>
        </p:nvSpPr>
        <p:spPr/>
        <p:txBody>
          <a:bodyPr/>
          <a:lstStyle/>
          <a:p>
            <a:fld id="{87E8E2B5-05F9-48D4-A7E9-896F1AD8405D}" type="slidenum">
              <a:rPr lang="en-GB" smtClean="0"/>
              <a:t>‹#›</a:t>
            </a:fld>
            <a:endParaRPr lang="en-GB"/>
          </a:p>
        </p:txBody>
      </p:sp>
    </p:spTree>
    <p:extLst>
      <p:ext uri="{BB962C8B-B14F-4D97-AF65-F5344CB8AC3E}">
        <p14:creationId xmlns:p14="http://schemas.microsoft.com/office/powerpoint/2010/main" val="903958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567608" y="228600"/>
            <a:ext cx="7920880" cy="762000"/>
          </a:xfrm>
        </p:spPr>
        <p:txBody>
          <a:bodyPr/>
          <a:lstStyle/>
          <a:p>
            <a:r>
              <a:rPr lang="en-US"/>
              <a:t>Click to edit Master title style</a:t>
            </a:r>
            <a:endParaRPr lang="en-GB"/>
          </a:p>
        </p:txBody>
      </p:sp>
      <p:sp>
        <p:nvSpPr>
          <p:cNvPr id="3" name="Rectangle 10"/>
          <p:cNvSpPr>
            <a:spLocks noGrp="1" noChangeArrowheads="1"/>
          </p:cNvSpPr>
          <p:nvPr>
            <p:ph type="dt" sz="half" idx="10"/>
          </p:nvPr>
        </p:nvSpPr>
        <p:spPr>
          <a:ln/>
        </p:spPr>
        <p:txBody>
          <a:bodyPr/>
          <a:lstStyle>
            <a:lvl1pPr>
              <a:defRPr/>
            </a:lvl1pPr>
          </a:lstStyle>
          <a:p>
            <a:pPr>
              <a:defRPr/>
            </a:pPr>
            <a:fld id="{E5BA7B6D-8FDC-4695-AFC1-B99D1D3554E6}" type="datetime1">
              <a:rPr lang="en-GB" altLang="en-US"/>
              <a:pPr>
                <a:defRPr/>
              </a:pPr>
              <a:t>28/09/2023</a:t>
            </a:fld>
            <a:endParaRPr lang="en-GB" altLang="en-US">
              <a:solidFill>
                <a:srgbClr val="FFFFFF"/>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r>
              <a:rPr lang="en-GB" altLang="en-US"/>
              <a:t>© The University of Sheffield</a:t>
            </a:r>
            <a:endParaRPr lang="en-GB" altLang="en-US">
              <a:solidFill>
                <a:srgbClr val="FFFFFF"/>
              </a:solidFill>
            </a:endParaRPr>
          </a:p>
        </p:txBody>
      </p:sp>
      <p:sp>
        <p:nvSpPr>
          <p:cNvPr id="5" name="Rectangle 12"/>
          <p:cNvSpPr>
            <a:spLocks noGrp="1" noChangeArrowheads="1"/>
          </p:cNvSpPr>
          <p:nvPr>
            <p:ph type="sldNum" sz="quarter" idx="12"/>
          </p:nvPr>
        </p:nvSpPr>
        <p:spPr>
          <a:ln/>
        </p:spPr>
        <p:txBody>
          <a:bodyPr/>
          <a:lstStyle>
            <a:lvl1pPr>
              <a:defRPr/>
            </a:lvl1pPr>
          </a:lstStyle>
          <a:p>
            <a:fld id="{2B3D9A25-F98D-42E0-BB63-92B1686EA221}" type="slidenum">
              <a:rPr lang="en-GB" altLang="en-US"/>
              <a:pPr/>
              <a:t>‹#›</a:t>
            </a:fld>
            <a:endParaRPr lang="en-GB" altLang="en-US"/>
          </a:p>
        </p:txBody>
      </p:sp>
    </p:spTree>
    <p:extLst>
      <p:ext uri="{BB962C8B-B14F-4D97-AF65-F5344CB8AC3E}">
        <p14:creationId xmlns:p14="http://schemas.microsoft.com/office/powerpoint/2010/main" val="11819082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fld id="{3381DDCA-63B1-486E-B18F-E4DBD20C7D52}" type="datetime1">
              <a:rPr lang="en-GB" altLang="en-US"/>
              <a:pPr>
                <a:defRPr/>
              </a:pPr>
              <a:t>28/09/2023</a:t>
            </a:fld>
            <a:endParaRPr lang="en-GB" altLang="en-US">
              <a:solidFill>
                <a:srgbClr val="FFFFFF"/>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r>
              <a:rPr lang="en-GB" altLang="en-US"/>
              <a:t>© The University of Sheffield</a:t>
            </a:r>
            <a:endParaRPr lang="en-GB" altLang="en-US">
              <a:solidFill>
                <a:srgbClr val="FFFFFF"/>
              </a:solidFill>
            </a:endParaRPr>
          </a:p>
        </p:txBody>
      </p:sp>
      <p:sp>
        <p:nvSpPr>
          <p:cNvPr id="4" name="Rectangle 12"/>
          <p:cNvSpPr>
            <a:spLocks noGrp="1" noChangeArrowheads="1"/>
          </p:cNvSpPr>
          <p:nvPr>
            <p:ph type="sldNum" sz="quarter" idx="12"/>
          </p:nvPr>
        </p:nvSpPr>
        <p:spPr>
          <a:ln/>
        </p:spPr>
        <p:txBody>
          <a:bodyPr/>
          <a:lstStyle>
            <a:lvl1pPr>
              <a:defRPr/>
            </a:lvl1pPr>
          </a:lstStyle>
          <a:p>
            <a:fld id="{4AE0FC36-6EEE-4012-8D0A-5E300A77711B}" type="slidenum">
              <a:rPr lang="en-GB" altLang="en-US"/>
              <a:pPr/>
              <a:t>‹#›</a:t>
            </a:fld>
            <a:endParaRPr lang="en-GB" altLang="en-US"/>
          </a:p>
        </p:txBody>
      </p:sp>
    </p:spTree>
    <p:extLst>
      <p:ext uri="{BB962C8B-B14F-4D97-AF65-F5344CB8AC3E}">
        <p14:creationId xmlns:p14="http://schemas.microsoft.com/office/powerpoint/2010/main" val="1016153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fld id="{A7EF3568-7267-4092-AE65-62E8CB90008F}" type="datetime1">
              <a:rPr lang="en-GB" altLang="en-US"/>
              <a:pPr>
                <a:defRPr/>
              </a:pPr>
              <a:t>28/09/2023</a:t>
            </a:fld>
            <a:endParaRPr lang="en-GB" altLang="en-US">
              <a:solidFill>
                <a:srgbClr val="FFFFFF"/>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r>
              <a:rPr lang="en-GB" altLang="en-US"/>
              <a:t>© The University of Sheffield</a:t>
            </a:r>
            <a:endParaRPr lang="en-GB" altLang="en-US">
              <a:solidFill>
                <a:srgbClr val="FFFFFF"/>
              </a:solidFill>
            </a:endParaRPr>
          </a:p>
        </p:txBody>
      </p:sp>
      <p:sp>
        <p:nvSpPr>
          <p:cNvPr id="7" name="Rectangle 12"/>
          <p:cNvSpPr>
            <a:spLocks noGrp="1" noChangeArrowheads="1"/>
          </p:cNvSpPr>
          <p:nvPr>
            <p:ph type="sldNum" sz="quarter" idx="12"/>
          </p:nvPr>
        </p:nvSpPr>
        <p:spPr>
          <a:ln/>
        </p:spPr>
        <p:txBody>
          <a:bodyPr/>
          <a:lstStyle>
            <a:lvl1pPr>
              <a:defRPr/>
            </a:lvl1pPr>
          </a:lstStyle>
          <a:p>
            <a:fld id="{81AA7024-C831-4161-9BC7-310DE17BFF67}" type="slidenum">
              <a:rPr lang="en-GB" altLang="en-US"/>
              <a:pPr/>
              <a:t>‹#›</a:t>
            </a:fld>
            <a:endParaRPr lang="en-GB" altLang="en-US"/>
          </a:p>
        </p:txBody>
      </p:sp>
    </p:spTree>
    <p:extLst>
      <p:ext uri="{BB962C8B-B14F-4D97-AF65-F5344CB8AC3E}">
        <p14:creationId xmlns:p14="http://schemas.microsoft.com/office/powerpoint/2010/main" val="5737152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fld id="{653BCCE3-0B7C-459F-9AFB-98D2A582A1E8}" type="datetime1">
              <a:rPr lang="en-GB" altLang="en-US"/>
              <a:pPr>
                <a:defRPr/>
              </a:pPr>
              <a:t>28/09/2023</a:t>
            </a:fld>
            <a:endParaRPr lang="en-GB" altLang="en-US">
              <a:solidFill>
                <a:srgbClr val="FFFFFF"/>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r>
              <a:rPr lang="en-GB" altLang="en-US"/>
              <a:t>© The University of Sheffield</a:t>
            </a:r>
            <a:endParaRPr lang="en-GB" altLang="en-US">
              <a:solidFill>
                <a:srgbClr val="FFFFFF"/>
              </a:solidFill>
            </a:endParaRPr>
          </a:p>
        </p:txBody>
      </p:sp>
      <p:sp>
        <p:nvSpPr>
          <p:cNvPr id="7" name="Rectangle 12"/>
          <p:cNvSpPr>
            <a:spLocks noGrp="1" noChangeArrowheads="1"/>
          </p:cNvSpPr>
          <p:nvPr>
            <p:ph type="sldNum" sz="quarter" idx="12"/>
          </p:nvPr>
        </p:nvSpPr>
        <p:spPr>
          <a:ln/>
        </p:spPr>
        <p:txBody>
          <a:bodyPr/>
          <a:lstStyle>
            <a:lvl1pPr>
              <a:defRPr/>
            </a:lvl1pPr>
          </a:lstStyle>
          <a:p>
            <a:fld id="{E71C68E2-A9D6-4963-AD86-963FE7522747}" type="slidenum">
              <a:rPr lang="en-GB" altLang="en-US"/>
              <a:pPr/>
              <a:t>‹#›</a:t>
            </a:fld>
            <a:endParaRPr lang="en-GB" altLang="en-US"/>
          </a:p>
        </p:txBody>
      </p:sp>
    </p:spTree>
    <p:extLst>
      <p:ext uri="{BB962C8B-B14F-4D97-AF65-F5344CB8AC3E}">
        <p14:creationId xmlns:p14="http://schemas.microsoft.com/office/powerpoint/2010/main" val="5990090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theme" Target="../theme/theme3.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2800" y="1371600"/>
            <a:ext cx="10972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endParaRPr lang="en-GB" altLang="en-US"/>
          </a:p>
        </p:txBody>
      </p:sp>
      <p:sp>
        <p:nvSpPr>
          <p:cNvPr id="1027" name="Rectangle 3"/>
          <p:cNvSpPr>
            <a:spLocks noGrp="1" noChangeArrowheads="1"/>
          </p:cNvSpPr>
          <p:nvPr>
            <p:ph type="body" idx="1"/>
          </p:nvPr>
        </p:nvSpPr>
        <p:spPr bwMode="auto">
          <a:xfrm>
            <a:off x="884767" y="2362200"/>
            <a:ext cx="109728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endParaRPr lang="en-GB" altLang="en-US"/>
          </a:p>
        </p:txBody>
      </p:sp>
      <p:sp>
        <p:nvSpPr>
          <p:cNvPr id="1034" name="Rectangle 10"/>
          <p:cNvSpPr>
            <a:spLocks noGrp="1" noChangeArrowheads="1"/>
          </p:cNvSpPr>
          <p:nvPr>
            <p:ph type="dt" sz="half" idx="2"/>
          </p:nvPr>
        </p:nvSpPr>
        <p:spPr bwMode="auto">
          <a:xfrm>
            <a:off x="914400" y="6553200"/>
            <a:ext cx="12192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000" smtClean="0">
                <a:solidFill>
                  <a:srgbClr val="2A196F"/>
                </a:solidFill>
                <a:latin typeface="TUOS Blake" pitchFamily="34" charset="0"/>
              </a:defRPr>
            </a:lvl1pPr>
          </a:lstStyle>
          <a:p>
            <a:pPr>
              <a:defRPr/>
            </a:pPr>
            <a:fld id="{2D91F340-3415-405D-BFBD-BBC7A47627A3}" type="datetime1">
              <a:rPr lang="en-GB" altLang="en-US"/>
              <a:pPr>
                <a:defRPr/>
              </a:pPr>
              <a:t>28/09/2023</a:t>
            </a:fld>
            <a:endParaRPr lang="en-GB" altLang="en-US">
              <a:solidFill>
                <a:srgbClr val="FFFFFF"/>
              </a:solidFill>
            </a:endParaRPr>
          </a:p>
        </p:txBody>
      </p:sp>
      <p:sp>
        <p:nvSpPr>
          <p:cNvPr id="1035" name="Rectangle 11"/>
          <p:cNvSpPr>
            <a:spLocks noGrp="1" noChangeArrowheads="1"/>
          </p:cNvSpPr>
          <p:nvPr>
            <p:ph type="ftr" sz="quarter" idx="3"/>
          </p:nvPr>
        </p:nvSpPr>
        <p:spPr bwMode="auto">
          <a:xfrm>
            <a:off x="1828800" y="6553200"/>
            <a:ext cx="69088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000" smtClean="0">
                <a:solidFill>
                  <a:srgbClr val="2A196F"/>
                </a:solidFill>
                <a:latin typeface="TUOS Blake" pitchFamily="34" charset="0"/>
              </a:defRPr>
            </a:lvl1pPr>
          </a:lstStyle>
          <a:p>
            <a:pPr>
              <a:defRPr/>
            </a:pPr>
            <a:r>
              <a:rPr lang="en-GB" altLang="en-US"/>
              <a:t>© The University of Sheffield</a:t>
            </a:r>
            <a:endParaRPr lang="en-GB" altLang="en-US">
              <a:solidFill>
                <a:srgbClr val="FFFFFF"/>
              </a:solidFill>
            </a:endParaRPr>
          </a:p>
        </p:txBody>
      </p:sp>
      <p:sp>
        <p:nvSpPr>
          <p:cNvPr id="1036" name="Rectangle 12"/>
          <p:cNvSpPr>
            <a:spLocks noGrp="1" noChangeArrowheads="1"/>
          </p:cNvSpPr>
          <p:nvPr>
            <p:ph type="sldNum" sz="quarter" idx="4"/>
          </p:nvPr>
        </p:nvSpPr>
        <p:spPr bwMode="auto">
          <a:xfrm>
            <a:off x="9347200" y="152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800">
                <a:solidFill>
                  <a:srgbClr val="2A196F"/>
                </a:solidFill>
              </a:defRPr>
            </a:lvl1pPr>
          </a:lstStyle>
          <a:p>
            <a:fld id="{ECDCD997-EA03-4A9E-BDE5-D283D892B907}" type="slidenum">
              <a:rPr lang="en-GB" altLang="en-US"/>
              <a:pPr/>
              <a:t>‹#›</a:t>
            </a:fld>
            <a:endParaRPr lang="en-GB" altLang="en-US"/>
          </a:p>
        </p:txBody>
      </p:sp>
      <p:pic>
        <p:nvPicPr>
          <p:cNvPr id="10" name="Picture 9"/>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60000" y="6293021"/>
            <a:ext cx="707897" cy="432392"/>
          </a:xfrm>
          <a:prstGeom prst="rect">
            <a:avLst/>
          </a:prstGeom>
        </p:spPr>
      </p:pic>
      <p:pic>
        <p:nvPicPr>
          <p:cNvPr id="11" name="Picture 10"/>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0000" y="180000"/>
            <a:ext cx="2334605" cy="943200"/>
          </a:xfrm>
          <a:prstGeom prst="rect">
            <a:avLst/>
          </a:prstGeom>
        </p:spPr>
      </p:pic>
    </p:spTree>
  </p:cSld>
  <p:clrMap bg1="lt1" tx1="dk1" bg2="lt2" tx2="dk2" accent1="accent1" accent2="accent2" accent3="accent3" accent4="accent4" accent5="accent5" accent6="accent6" hlink="hlink" folHlink="folHlink"/>
  <p:sldLayoutIdLst>
    <p:sldLayoutId id="2147483712"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hf hdr="0"/>
  <p:txStyles>
    <p:titleStyle>
      <a:lvl1pPr algn="l" rtl="0" eaLnBrk="0" fontAlgn="base" hangingPunct="0">
        <a:lnSpc>
          <a:spcPct val="83000"/>
        </a:lnSpc>
        <a:spcBef>
          <a:spcPct val="0"/>
        </a:spcBef>
        <a:spcAft>
          <a:spcPct val="0"/>
        </a:spcAft>
        <a:defRPr sz="4400">
          <a:solidFill>
            <a:srgbClr val="2A196F"/>
          </a:solidFill>
          <a:latin typeface="+mj-lt"/>
          <a:ea typeface="MS PGothic" pitchFamily="34" charset="-128"/>
          <a:cs typeface="ＭＳ Ｐゴシック" charset="0"/>
        </a:defRPr>
      </a:lvl1pPr>
      <a:lvl2pPr algn="l" rtl="0" eaLnBrk="0" fontAlgn="base" hangingPunct="0">
        <a:lnSpc>
          <a:spcPct val="83000"/>
        </a:lnSpc>
        <a:spcBef>
          <a:spcPct val="0"/>
        </a:spcBef>
        <a:spcAft>
          <a:spcPct val="0"/>
        </a:spcAft>
        <a:defRPr sz="4400">
          <a:solidFill>
            <a:srgbClr val="2A196F"/>
          </a:solidFill>
          <a:latin typeface="TUOS Stephenson" pitchFamily="-128" charset="0"/>
          <a:ea typeface="MS PGothic" pitchFamily="34" charset="-128"/>
          <a:cs typeface="ＭＳ Ｐゴシック" charset="0"/>
        </a:defRPr>
      </a:lvl2pPr>
      <a:lvl3pPr algn="l" rtl="0" eaLnBrk="0" fontAlgn="base" hangingPunct="0">
        <a:lnSpc>
          <a:spcPct val="83000"/>
        </a:lnSpc>
        <a:spcBef>
          <a:spcPct val="0"/>
        </a:spcBef>
        <a:spcAft>
          <a:spcPct val="0"/>
        </a:spcAft>
        <a:defRPr sz="4400">
          <a:solidFill>
            <a:srgbClr val="2A196F"/>
          </a:solidFill>
          <a:latin typeface="TUOS Stephenson" pitchFamily="-128" charset="0"/>
          <a:ea typeface="MS PGothic" pitchFamily="34" charset="-128"/>
          <a:cs typeface="ＭＳ Ｐゴシック" charset="0"/>
        </a:defRPr>
      </a:lvl3pPr>
      <a:lvl4pPr algn="l" rtl="0" eaLnBrk="0" fontAlgn="base" hangingPunct="0">
        <a:lnSpc>
          <a:spcPct val="83000"/>
        </a:lnSpc>
        <a:spcBef>
          <a:spcPct val="0"/>
        </a:spcBef>
        <a:spcAft>
          <a:spcPct val="0"/>
        </a:spcAft>
        <a:defRPr sz="4400">
          <a:solidFill>
            <a:srgbClr val="2A196F"/>
          </a:solidFill>
          <a:latin typeface="TUOS Stephenson" pitchFamily="-128" charset="0"/>
          <a:ea typeface="MS PGothic" pitchFamily="34" charset="-128"/>
          <a:cs typeface="ＭＳ Ｐゴシック" charset="0"/>
        </a:defRPr>
      </a:lvl4pPr>
      <a:lvl5pPr algn="l" rtl="0" eaLnBrk="0" fontAlgn="base" hangingPunct="0">
        <a:lnSpc>
          <a:spcPct val="83000"/>
        </a:lnSpc>
        <a:spcBef>
          <a:spcPct val="0"/>
        </a:spcBef>
        <a:spcAft>
          <a:spcPct val="0"/>
        </a:spcAft>
        <a:defRPr sz="4400">
          <a:solidFill>
            <a:srgbClr val="2A196F"/>
          </a:solidFill>
          <a:latin typeface="TUOS Stephenson" pitchFamily="-128" charset="0"/>
          <a:ea typeface="MS PGothic" pitchFamily="34" charset="-128"/>
          <a:cs typeface="ＭＳ Ｐゴシック" charset="0"/>
        </a:defRPr>
      </a:lvl5pPr>
      <a:lvl6pPr marL="457200" algn="l" rtl="0" eaLnBrk="1" fontAlgn="base" hangingPunct="1">
        <a:lnSpc>
          <a:spcPct val="83000"/>
        </a:lnSpc>
        <a:spcBef>
          <a:spcPct val="0"/>
        </a:spcBef>
        <a:spcAft>
          <a:spcPct val="0"/>
        </a:spcAft>
        <a:defRPr sz="4400">
          <a:solidFill>
            <a:srgbClr val="2A196F"/>
          </a:solidFill>
          <a:latin typeface="TUOS Stephenson" pitchFamily="-128" charset="0"/>
        </a:defRPr>
      </a:lvl6pPr>
      <a:lvl7pPr marL="914400" algn="l" rtl="0" eaLnBrk="1" fontAlgn="base" hangingPunct="1">
        <a:lnSpc>
          <a:spcPct val="83000"/>
        </a:lnSpc>
        <a:spcBef>
          <a:spcPct val="0"/>
        </a:spcBef>
        <a:spcAft>
          <a:spcPct val="0"/>
        </a:spcAft>
        <a:defRPr sz="4400">
          <a:solidFill>
            <a:srgbClr val="2A196F"/>
          </a:solidFill>
          <a:latin typeface="TUOS Stephenson" pitchFamily="-128" charset="0"/>
        </a:defRPr>
      </a:lvl7pPr>
      <a:lvl8pPr marL="1371600" algn="l" rtl="0" eaLnBrk="1" fontAlgn="base" hangingPunct="1">
        <a:lnSpc>
          <a:spcPct val="83000"/>
        </a:lnSpc>
        <a:spcBef>
          <a:spcPct val="0"/>
        </a:spcBef>
        <a:spcAft>
          <a:spcPct val="0"/>
        </a:spcAft>
        <a:defRPr sz="4400">
          <a:solidFill>
            <a:srgbClr val="2A196F"/>
          </a:solidFill>
          <a:latin typeface="TUOS Stephenson" pitchFamily="-128" charset="0"/>
        </a:defRPr>
      </a:lvl8pPr>
      <a:lvl9pPr marL="1828800" algn="l" rtl="0" eaLnBrk="1" fontAlgn="base" hangingPunct="1">
        <a:lnSpc>
          <a:spcPct val="83000"/>
        </a:lnSpc>
        <a:spcBef>
          <a:spcPct val="0"/>
        </a:spcBef>
        <a:spcAft>
          <a:spcPct val="0"/>
        </a:spcAft>
        <a:defRPr sz="4400">
          <a:solidFill>
            <a:srgbClr val="2A196F"/>
          </a:solidFill>
          <a:latin typeface="TUOS Stephenson" pitchFamily="-128" charset="0"/>
        </a:defRPr>
      </a:lvl9pPr>
    </p:titleStyle>
    <p:bodyStyle>
      <a:lvl1pPr marL="342900" indent="-342900" algn="l" rtl="0" eaLnBrk="0" fontAlgn="base" hangingPunct="0">
        <a:spcBef>
          <a:spcPct val="30000"/>
        </a:spcBef>
        <a:spcAft>
          <a:spcPct val="0"/>
        </a:spcAft>
        <a:buChar char="•"/>
        <a:defRPr sz="3200">
          <a:solidFill>
            <a:srgbClr val="2A196F"/>
          </a:solidFill>
          <a:latin typeface="+mn-lt"/>
          <a:ea typeface="MS PGothic" pitchFamily="34" charset="-128"/>
          <a:cs typeface="ＭＳ Ｐゴシック" charset="0"/>
        </a:defRPr>
      </a:lvl1pPr>
      <a:lvl2pPr marL="742950" indent="-285750" algn="l" rtl="0" eaLnBrk="0" fontAlgn="base" hangingPunct="0">
        <a:spcBef>
          <a:spcPct val="30000"/>
        </a:spcBef>
        <a:spcAft>
          <a:spcPct val="0"/>
        </a:spcAft>
        <a:buFont typeface="TUOS Stephenson" panose="02070503080000020004" pitchFamily="18" charset="0"/>
        <a:buChar char="•"/>
        <a:defRPr sz="2800">
          <a:solidFill>
            <a:srgbClr val="2A196F"/>
          </a:solidFill>
          <a:latin typeface="+mn-lt"/>
          <a:ea typeface="MS PGothic" pitchFamily="34" charset="-128"/>
        </a:defRPr>
      </a:lvl2pPr>
      <a:lvl3pPr marL="1143000" indent="-228600" algn="l" rtl="0" eaLnBrk="0" fontAlgn="base" hangingPunct="0">
        <a:spcBef>
          <a:spcPct val="20000"/>
        </a:spcBef>
        <a:spcAft>
          <a:spcPct val="0"/>
        </a:spcAft>
        <a:defRPr sz="2400">
          <a:solidFill>
            <a:srgbClr val="2A196F"/>
          </a:solidFill>
          <a:latin typeface="+mn-lt"/>
          <a:ea typeface="MS PGothic" pitchFamily="34" charset="-128"/>
        </a:defRPr>
      </a:lvl3pPr>
      <a:lvl4pPr marL="1600200" indent="-228600" algn="l" rtl="0" eaLnBrk="0" fontAlgn="base" hangingPunct="0">
        <a:lnSpc>
          <a:spcPct val="120000"/>
        </a:lnSpc>
        <a:spcBef>
          <a:spcPct val="20000"/>
        </a:spcBef>
        <a:spcAft>
          <a:spcPct val="0"/>
        </a:spcAft>
        <a:buFont typeface="TUOS Stephenson" panose="02070503080000020004" pitchFamily="18" charset="0"/>
        <a:defRPr sz="1400">
          <a:solidFill>
            <a:srgbClr val="2A196F"/>
          </a:solidFill>
          <a:latin typeface="+mn-lt"/>
          <a:ea typeface="MS PGothic" pitchFamily="34" charset="-128"/>
        </a:defRPr>
      </a:lvl4pPr>
      <a:lvl5pPr marL="2057400" indent="-228600" algn="l" rtl="0" eaLnBrk="0" fontAlgn="base" hangingPunct="0">
        <a:lnSpc>
          <a:spcPct val="140000"/>
        </a:lnSpc>
        <a:spcBef>
          <a:spcPct val="20000"/>
        </a:spcBef>
        <a:spcAft>
          <a:spcPct val="0"/>
        </a:spcAft>
        <a:buFont typeface="TUOS Stephenson" panose="02070503080000020004" pitchFamily="18" charset="0"/>
        <a:buChar char="•"/>
        <a:defRPr sz="900">
          <a:solidFill>
            <a:srgbClr val="2A196F"/>
          </a:solidFill>
          <a:latin typeface="+mn-lt"/>
          <a:ea typeface="MS PGothic" pitchFamily="34" charset="-128"/>
        </a:defRPr>
      </a:lvl5pPr>
      <a:lvl6pPr marL="25146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6pPr>
      <a:lvl7pPr marL="29718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7pPr>
      <a:lvl8pPr marL="34290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8pPr>
      <a:lvl9pPr marL="38862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431704" y="270600"/>
            <a:ext cx="784887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endParaRPr lang="en-GB" altLang="en-US"/>
          </a:p>
        </p:txBody>
      </p:sp>
      <p:sp>
        <p:nvSpPr>
          <p:cNvPr id="1027" name="Rectangle 3"/>
          <p:cNvSpPr>
            <a:spLocks noGrp="1" noChangeArrowheads="1"/>
          </p:cNvSpPr>
          <p:nvPr>
            <p:ph type="body" idx="1"/>
          </p:nvPr>
        </p:nvSpPr>
        <p:spPr bwMode="auto">
          <a:xfrm>
            <a:off x="884767" y="2362200"/>
            <a:ext cx="109728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endParaRPr lang="en-GB" altLang="en-US"/>
          </a:p>
        </p:txBody>
      </p:sp>
      <p:sp>
        <p:nvSpPr>
          <p:cNvPr id="1034" name="Rectangle 10"/>
          <p:cNvSpPr>
            <a:spLocks noGrp="1" noChangeArrowheads="1"/>
          </p:cNvSpPr>
          <p:nvPr>
            <p:ph type="dt" sz="half" idx="2"/>
          </p:nvPr>
        </p:nvSpPr>
        <p:spPr bwMode="auto">
          <a:xfrm>
            <a:off x="914400" y="6553200"/>
            <a:ext cx="12192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000" smtClean="0">
                <a:solidFill>
                  <a:srgbClr val="2A196F"/>
                </a:solidFill>
                <a:latin typeface="TUOS Blake" pitchFamily="34" charset="0"/>
              </a:defRPr>
            </a:lvl1pPr>
          </a:lstStyle>
          <a:p>
            <a:pPr>
              <a:defRPr/>
            </a:pPr>
            <a:fld id="{2D91F340-3415-405D-BFBD-BBC7A47627A3}" type="datetime1">
              <a:rPr lang="en-GB" altLang="en-US"/>
              <a:pPr>
                <a:defRPr/>
              </a:pPr>
              <a:t>28/09/2023</a:t>
            </a:fld>
            <a:endParaRPr lang="en-GB" altLang="en-US">
              <a:solidFill>
                <a:srgbClr val="FFFFFF"/>
              </a:solidFill>
            </a:endParaRPr>
          </a:p>
        </p:txBody>
      </p:sp>
      <p:sp>
        <p:nvSpPr>
          <p:cNvPr id="1035" name="Rectangle 11"/>
          <p:cNvSpPr>
            <a:spLocks noGrp="1" noChangeArrowheads="1"/>
          </p:cNvSpPr>
          <p:nvPr>
            <p:ph type="ftr" sz="quarter" idx="3"/>
          </p:nvPr>
        </p:nvSpPr>
        <p:spPr bwMode="auto">
          <a:xfrm>
            <a:off x="1828800" y="6553200"/>
            <a:ext cx="69088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000" smtClean="0">
                <a:solidFill>
                  <a:srgbClr val="2A196F"/>
                </a:solidFill>
                <a:latin typeface="TUOS Blake" pitchFamily="34" charset="0"/>
              </a:defRPr>
            </a:lvl1pPr>
          </a:lstStyle>
          <a:p>
            <a:pPr>
              <a:defRPr/>
            </a:pPr>
            <a:r>
              <a:rPr lang="en-GB" altLang="en-US"/>
              <a:t>© The University of Sheffield</a:t>
            </a:r>
            <a:endParaRPr lang="en-GB" altLang="en-US">
              <a:solidFill>
                <a:srgbClr val="FFFFFF"/>
              </a:solidFill>
            </a:endParaRPr>
          </a:p>
        </p:txBody>
      </p:sp>
      <p:sp>
        <p:nvSpPr>
          <p:cNvPr id="1036" name="Rectangle 12"/>
          <p:cNvSpPr>
            <a:spLocks noGrp="1" noChangeArrowheads="1"/>
          </p:cNvSpPr>
          <p:nvPr>
            <p:ph type="sldNum" sz="quarter" idx="4"/>
          </p:nvPr>
        </p:nvSpPr>
        <p:spPr bwMode="auto">
          <a:xfrm>
            <a:off x="9347200" y="152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800">
                <a:solidFill>
                  <a:srgbClr val="2A196F"/>
                </a:solidFill>
              </a:defRPr>
            </a:lvl1pPr>
          </a:lstStyle>
          <a:p>
            <a:fld id="{ECDCD997-EA03-4A9E-BDE5-D283D892B907}" type="slidenum">
              <a:rPr lang="en-GB" altLang="en-US"/>
              <a:pPr/>
              <a:t>‹#›</a:t>
            </a:fld>
            <a:endParaRPr lang="en-GB" altLang="en-US"/>
          </a:p>
        </p:txBody>
      </p:sp>
      <p:pic>
        <p:nvPicPr>
          <p:cNvPr id="2" name="Picture 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088555" y="6293021"/>
            <a:ext cx="943863" cy="432392"/>
          </a:xfrm>
          <a:prstGeom prst="rect">
            <a:avLst/>
          </a:prstGeom>
        </p:spPr>
      </p:pic>
      <p:pic>
        <p:nvPicPr>
          <p:cNvPr id="9" name="Picture 8"/>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40001" y="180000"/>
            <a:ext cx="3112807" cy="943200"/>
          </a:xfrm>
          <a:prstGeom prst="rect">
            <a:avLst/>
          </a:prstGeom>
        </p:spPr>
      </p:pic>
    </p:spTree>
    <p:extLst>
      <p:ext uri="{BB962C8B-B14F-4D97-AF65-F5344CB8AC3E}">
        <p14:creationId xmlns:p14="http://schemas.microsoft.com/office/powerpoint/2010/main" val="3915577544"/>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hf hdr="0"/>
  <p:txStyles>
    <p:titleStyle>
      <a:lvl1pPr algn="l" rtl="0" eaLnBrk="0" fontAlgn="base" hangingPunct="0">
        <a:lnSpc>
          <a:spcPct val="83000"/>
        </a:lnSpc>
        <a:spcBef>
          <a:spcPct val="0"/>
        </a:spcBef>
        <a:spcAft>
          <a:spcPct val="0"/>
        </a:spcAft>
        <a:defRPr sz="4400">
          <a:solidFill>
            <a:srgbClr val="2A196F"/>
          </a:solidFill>
          <a:latin typeface="+mj-lt"/>
          <a:ea typeface="MS PGothic" pitchFamily="34" charset="-128"/>
          <a:cs typeface="ＭＳ Ｐゴシック" charset="0"/>
        </a:defRPr>
      </a:lvl1pPr>
      <a:lvl2pPr algn="l" rtl="0" eaLnBrk="0" fontAlgn="base" hangingPunct="0">
        <a:lnSpc>
          <a:spcPct val="83000"/>
        </a:lnSpc>
        <a:spcBef>
          <a:spcPct val="0"/>
        </a:spcBef>
        <a:spcAft>
          <a:spcPct val="0"/>
        </a:spcAft>
        <a:defRPr sz="4400">
          <a:solidFill>
            <a:srgbClr val="2A196F"/>
          </a:solidFill>
          <a:latin typeface="TUOS Stephenson" pitchFamily="-128" charset="0"/>
          <a:ea typeface="MS PGothic" pitchFamily="34" charset="-128"/>
          <a:cs typeface="ＭＳ Ｐゴシック" charset="0"/>
        </a:defRPr>
      </a:lvl2pPr>
      <a:lvl3pPr algn="l" rtl="0" eaLnBrk="0" fontAlgn="base" hangingPunct="0">
        <a:lnSpc>
          <a:spcPct val="83000"/>
        </a:lnSpc>
        <a:spcBef>
          <a:spcPct val="0"/>
        </a:spcBef>
        <a:spcAft>
          <a:spcPct val="0"/>
        </a:spcAft>
        <a:defRPr sz="4400">
          <a:solidFill>
            <a:srgbClr val="2A196F"/>
          </a:solidFill>
          <a:latin typeface="TUOS Stephenson" pitchFamily="-128" charset="0"/>
          <a:ea typeface="MS PGothic" pitchFamily="34" charset="-128"/>
          <a:cs typeface="ＭＳ Ｐゴシック" charset="0"/>
        </a:defRPr>
      </a:lvl3pPr>
      <a:lvl4pPr algn="l" rtl="0" eaLnBrk="0" fontAlgn="base" hangingPunct="0">
        <a:lnSpc>
          <a:spcPct val="83000"/>
        </a:lnSpc>
        <a:spcBef>
          <a:spcPct val="0"/>
        </a:spcBef>
        <a:spcAft>
          <a:spcPct val="0"/>
        </a:spcAft>
        <a:defRPr sz="4400">
          <a:solidFill>
            <a:srgbClr val="2A196F"/>
          </a:solidFill>
          <a:latin typeface="TUOS Stephenson" pitchFamily="-128" charset="0"/>
          <a:ea typeface="MS PGothic" pitchFamily="34" charset="-128"/>
          <a:cs typeface="ＭＳ Ｐゴシック" charset="0"/>
        </a:defRPr>
      </a:lvl4pPr>
      <a:lvl5pPr algn="l" rtl="0" eaLnBrk="0" fontAlgn="base" hangingPunct="0">
        <a:lnSpc>
          <a:spcPct val="83000"/>
        </a:lnSpc>
        <a:spcBef>
          <a:spcPct val="0"/>
        </a:spcBef>
        <a:spcAft>
          <a:spcPct val="0"/>
        </a:spcAft>
        <a:defRPr sz="4400">
          <a:solidFill>
            <a:srgbClr val="2A196F"/>
          </a:solidFill>
          <a:latin typeface="TUOS Stephenson" pitchFamily="-128" charset="0"/>
          <a:ea typeface="MS PGothic" pitchFamily="34" charset="-128"/>
          <a:cs typeface="ＭＳ Ｐゴシック" charset="0"/>
        </a:defRPr>
      </a:lvl5pPr>
      <a:lvl6pPr marL="457200" algn="l" rtl="0" eaLnBrk="1" fontAlgn="base" hangingPunct="1">
        <a:lnSpc>
          <a:spcPct val="83000"/>
        </a:lnSpc>
        <a:spcBef>
          <a:spcPct val="0"/>
        </a:spcBef>
        <a:spcAft>
          <a:spcPct val="0"/>
        </a:spcAft>
        <a:defRPr sz="4400">
          <a:solidFill>
            <a:srgbClr val="2A196F"/>
          </a:solidFill>
          <a:latin typeface="TUOS Stephenson" pitchFamily="-128" charset="0"/>
        </a:defRPr>
      </a:lvl6pPr>
      <a:lvl7pPr marL="914400" algn="l" rtl="0" eaLnBrk="1" fontAlgn="base" hangingPunct="1">
        <a:lnSpc>
          <a:spcPct val="83000"/>
        </a:lnSpc>
        <a:spcBef>
          <a:spcPct val="0"/>
        </a:spcBef>
        <a:spcAft>
          <a:spcPct val="0"/>
        </a:spcAft>
        <a:defRPr sz="4400">
          <a:solidFill>
            <a:srgbClr val="2A196F"/>
          </a:solidFill>
          <a:latin typeface="TUOS Stephenson" pitchFamily="-128" charset="0"/>
        </a:defRPr>
      </a:lvl7pPr>
      <a:lvl8pPr marL="1371600" algn="l" rtl="0" eaLnBrk="1" fontAlgn="base" hangingPunct="1">
        <a:lnSpc>
          <a:spcPct val="83000"/>
        </a:lnSpc>
        <a:spcBef>
          <a:spcPct val="0"/>
        </a:spcBef>
        <a:spcAft>
          <a:spcPct val="0"/>
        </a:spcAft>
        <a:defRPr sz="4400">
          <a:solidFill>
            <a:srgbClr val="2A196F"/>
          </a:solidFill>
          <a:latin typeface="TUOS Stephenson" pitchFamily="-128" charset="0"/>
        </a:defRPr>
      </a:lvl8pPr>
      <a:lvl9pPr marL="1828800" algn="l" rtl="0" eaLnBrk="1" fontAlgn="base" hangingPunct="1">
        <a:lnSpc>
          <a:spcPct val="83000"/>
        </a:lnSpc>
        <a:spcBef>
          <a:spcPct val="0"/>
        </a:spcBef>
        <a:spcAft>
          <a:spcPct val="0"/>
        </a:spcAft>
        <a:defRPr sz="4400">
          <a:solidFill>
            <a:srgbClr val="2A196F"/>
          </a:solidFill>
          <a:latin typeface="TUOS Stephenson" pitchFamily="-128" charset="0"/>
        </a:defRPr>
      </a:lvl9pPr>
    </p:titleStyle>
    <p:bodyStyle>
      <a:lvl1pPr marL="342900" indent="-342900" algn="l" rtl="0" eaLnBrk="0" fontAlgn="base" hangingPunct="0">
        <a:spcBef>
          <a:spcPct val="30000"/>
        </a:spcBef>
        <a:spcAft>
          <a:spcPct val="0"/>
        </a:spcAft>
        <a:buChar char="•"/>
        <a:defRPr sz="3200">
          <a:solidFill>
            <a:srgbClr val="2A196F"/>
          </a:solidFill>
          <a:latin typeface="+mn-lt"/>
          <a:ea typeface="MS PGothic" pitchFamily="34" charset="-128"/>
          <a:cs typeface="ＭＳ Ｐゴシック" charset="0"/>
        </a:defRPr>
      </a:lvl1pPr>
      <a:lvl2pPr marL="742950" indent="-285750" algn="l" rtl="0" eaLnBrk="0" fontAlgn="base" hangingPunct="0">
        <a:spcBef>
          <a:spcPct val="30000"/>
        </a:spcBef>
        <a:spcAft>
          <a:spcPct val="0"/>
        </a:spcAft>
        <a:buFont typeface="TUOS Stephenson" panose="02070503080000020004" pitchFamily="18" charset="0"/>
        <a:buChar char="•"/>
        <a:defRPr sz="2800">
          <a:solidFill>
            <a:srgbClr val="2A196F"/>
          </a:solidFill>
          <a:latin typeface="+mn-lt"/>
          <a:ea typeface="MS PGothic" pitchFamily="34" charset="-128"/>
        </a:defRPr>
      </a:lvl2pPr>
      <a:lvl3pPr marL="1143000" indent="-228600" algn="l" rtl="0" eaLnBrk="0" fontAlgn="base" hangingPunct="0">
        <a:spcBef>
          <a:spcPct val="20000"/>
        </a:spcBef>
        <a:spcAft>
          <a:spcPct val="0"/>
        </a:spcAft>
        <a:defRPr sz="2400">
          <a:solidFill>
            <a:srgbClr val="2A196F"/>
          </a:solidFill>
          <a:latin typeface="+mn-lt"/>
          <a:ea typeface="MS PGothic" pitchFamily="34" charset="-128"/>
        </a:defRPr>
      </a:lvl3pPr>
      <a:lvl4pPr marL="1600200" indent="-228600" algn="l" rtl="0" eaLnBrk="0" fontAlgn="base" hangingPunct="0">
        <a:lnSpc>
          <a:spcPct val="120000"/>
        </a:lnSpc>
        <a:spcBef>
          <a:spcPct val="20000"/>
        </a:spcBef>
        <a:spcAft>
          <a:spcPct val="0"/>
        </a:spcAft>
        <a:buFont typeface="TUOS Stephenson" panose="02070503080000020004" pitchFamily="18" charset="0"/>
        <a:defRPr sz="1400">
          <a:solidFill>
            <a:srgbClr val="2A196F"/>
          </a:solidFill>
          <a:latin typeface="+mn-lt"/>
          <a:ea typeface="MS PGothic" pitchFamily="34" charset="-128"/>
        </a:defRPr>
      </a:lvl4pPr>
      <a:lvl5pPr marL="2057400" indent="-228600" algn="l" rtl="0" eaLnBrk="0" fontAlgn="base" hangingPunct="0">
        <a:lnSpc>
          <a:spcPct val="140000"/>
        </a:lnSpc>
        <a:spcBef>
          <a:spcPct val="20000"/>
        </a:spcBef>
        <a:spcAft>
          <a:spcPct val="0"/>
        </a:spcAft>
        <a:buFont typeface="TUOS Stephenson" panose="02070503080000020004" pitchFamily="18" charset="0"/>
        <a:buChar char="•"/>
        <a:defRPr sz="900">
          <a:solidFill>
            <a:srgbClr val="2A196F"/>
          </a:solidFill>
          <a:latin typeface="+mn-lt"/>
          <a:ea typeface="MS PGothic" pitchFamily="34" charset="-128"/>
        </a:defRPr>
      </a:lvl5pPr>
      <a:lvl6pPr marL="25146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6pPr>
      <a:lvl7pPr marL="29718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7pPr>
      <a:lvl8pPr marL="34290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8pPr>
      <a:lvl9pPr marL="38862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CDAFFF43-0197-4851-AFEB-F402EE9A8E0B}" type="datetimeFigureOut">
              <a:rPr lang="en-GB" smtClean="0"/>
              <a:t>28/09/2023</a:t>
            </a:fld>
            <a:endParaRPr lang="en-GB"/>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7517821E-FFFB-4E77-9DCA-670C7D905084}" type="slidenum">
              <a:rPr lang="en-GB" smtClean="0"/>
              <a:t>‹#›</a:t>
            </a:fld>
            <a:endParaRPr lang="en-GB"/>
          </a:p>
        </p:txBody>
      </p:sp>
    </p:spTree>
    <p:extLst>
      <p:ext uri="{BB962C8B-B14F-4D97-AF65-F5344CB8AC3E}">
        <p14:creationId xmlns:p14="http://schemas.microsoft.com/office/powerpoint/2010/main" val="2823481259"/>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4A2641-56AE-405A-B0F2-4E5BE6EE9E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Title - description</a:t>
            </a:r>
            <a:endParaRPr lang="en-GB" dirty="0"/>
          </a:p>
        </p:txBody>
      </p:sp>
      <p:sp>
        <p:nvSpPr>
          <p:cNvPr id="3" name="Text Placeholder 2">
            <a:extLst>
              <a:ext uri="{FF2B5EF4-FFF2-40B4-BE49-F238E27FC236}">
                <a16:creationId xmlns:a16="http://schemas.microsoft.com/office/drawing/2014/main" id="{63B5C693-1E9B-448D-8E4D-ADD25C0208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5579E536-677E-41AC-8656-C058F6BEF6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B03BF3-DBEA-43D7-AD70-9F4DCB67F54E}" type="datetime1">
              <a:rPr lang="en-GB" smtClean="0"/>
              <a:t>28/09/2023</a:t>
            </a:fld>
            <a:endParaRPr lang="en-GB"/>
          </a:p>
        </p:txBody>
      </p:sp>
      <p:sp>
        <p:nvSpPr>
          <p:cNvPr id="5" name="Footer Placeholder 4">
            <a:extLst>
              <a:ext uri="{FF2B5EF4-FFF2-40B4-BE49-F238E27FC236}">
                <a16:creationId xmlns:a16="http://schemas.microsoft.com/office/drawing/2014/main" id="{484ED808-986E-4562-A149-6C1C8D6465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80FB369-54B4-49E5-8F83-05A705E663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E8E2B5-05F9-48D4-A7E9-896F1AD8405D}" type="slidenum">
              <a:rPr lang="en-GB" smtClean="0"/>
              <a:t>‹#›</a:t>
            </a:fld>
            <a:endParaRPr lang="en-GB"/>
          </a:p>
        </p:txBody>
      </p:sp>
    </p:spTree>
    <p:extLst>
      <p:ext uri="{BB962C8B-B14F-4D97-AF65-F5344CB8AC3E}">
        <p14:creationId xmlns:p14="http://schemas.microsoft.com/office/powerpoint/2010/main" val="1575744004"/>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hf hdr="0" ftr="0" dt="0"/>
  <p:txStyles>
    <p:titleStyle>
      <a:lvl1pPr algn="l" defTabSz="914400" rtl="0" eaLnBrk="1" latinLnBrk="0" hangingPunct="1">
        <a:lnSpc>
          <a:spcPct val="90000"/>
        </a:lnSpc>
        <a:spcBef>
          <a:spcPct val="0"/>
        </a:spcBef>
        <a:buNone/>
        <a:defRPr sz="4400" b="1" i="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1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hyperlink" Target="https://www.svplab.com/" TargetMode="External"/><Relationship Id="rId7" Type="http://schemas.openxmlformats.org/officeDocument/2006/relationships/image" Target="../media/image7.jpeg"/><Relationship Id="rId2" Type="http://schemas.openxmlformats.org/officeDocument/2006/relationships/hyperlink" Target="http://www.energystorage-cdt.ac.uk/" TargetMode="External"/><Relationship Id="rId1" Type="http://schemas.openxmlformats.org/officeDocument/2006/relationships/slideLayout" Target="../slideLayouts/slideLayout2.xml"/><Relationship Id="rId6" Type="http://schemas.openxmlformats.org/officeDocument/2006/relationships/image" Target="../media/image6.jpeg"/><Relationship Id="rId11" Type="http://schemas.openxmlformats.org/officeDocument/2006/relationships/image" Target="../media/image11.pn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48.jpeg"/></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2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2.xml"/><Relationship Id="rId4" Type="http://schemas.openxmlformats.org/officeDocument/2006/relationships/image" Target="../media/image63.jpg"/></Relationships>
</file>

<file path=ppt/slides/_rels/slide2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notesSlide" Target="../notesSlides/notesSlide2.xml"/><Relationship Id="rId1" Type="http://schemas.openxmlformats.org/officeDocument/2006/relationships/slideLayout" Target="../slideLayouts/slideLayout4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 Id="rId9" Type="http://schemas.openxmlformats.org/officeDocument/2006/relationships/image" Target="../media/image84.svg"/></Relationships>
</file>

<file path=ppt/slides/_rels/slide35.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93.png"/><Relationship Id="rId2" Type="http://schemas.openxmlformats.org/officeDocument/2006/relationships/image" Target="../media/image85.jpeg"/><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88.jpeg"/><Relationship Id="rId4" Type="http://schemas.openxmlformats.org/officeDocument/2006/relationships/image" Target="../media/image87.jpeg"/></Relationships>
</file>

<file path=ppt/slides/_rels/slide3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1.jpeg"/></Relationships>
</file>

<file path=ppt/slides/_rels/slide3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3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3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06.png"/><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image" Target="../media/image107.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109.JPG"/><Relationship Id="rId1" Type="http://schemas.openxmlformats.org/officeDocument/2006/relationships/slideLayout" Target="../slideLayouts/slideLayout2.xml"/><Relationship Id="rId5" Type="http://schemas.openxmlformats.org/officeDocument/2006/relationships/image" Target="../media/image117.png"/><Relationship Id="rId4" Type="http://schemas.openxmlformats.org/officeDocument/2006/relationships/image" Target="../media/image116.png"/></Relationships>
</file>

<file path=ppt/slides/_rels/slide45.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4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5.svg"/><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119.wmf"/><Relationship Id="rId2" Type="http://schemas.openxmlformats.org/officeDocument/2006/relationships/oleObject" Target="../embeddings/oleObject2.bin"/><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20.png"/><Relationship Id="rId1" Type="http://schemas.openxmlformats.org/officeDocument/2006/relationships/slideLayout" Target="../slideLayouts/slideLayout2.xml"/><Relationship Id="rId5" Type="http://schemas.openxmlformats.org/officeDocument/2006/relationships/image" Target="../media/image127.png"/><Relationship Id="rId4" Type="http://schemas.openxmlformats.org/officeDocument/2006/relationships/image" Target="../media/image1160.png"/></Relationships>
</file>

<file path=ppt/slides/_rels/slide5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0.png"/><Relationship Id="rId1" Type="http://schemas.openxmlformats.org/officeDocument/2006/relationships/slideLayout" Target="../slideLayouts/slideLayout2.xml"/><Relationship Id="rId5" Type="http://schemas.openxmlformats.org/officeDocument/2006/relationships/image" Target="../media/image1210.png"/><Relationship Id="rId4" Type="http://schemas.openxmlformats.org/officeDocument/2006/relationships/image" Target="../media/image120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3.xml"/><Relationship Id="rId1" Type="http://schemas.openxmlformats.org/officeDocument/2006/relationships/slideLayout" Target="../slideLayouts/slideLayout26.xml"/><Relationship Id="rId5" Type="http://schemas.openxmlformats.org/officeDocument/2006/relationships/image" Target="../media/image123.png"/><Relationship Id="rId4" Type="http://schemas.openxmlformats.org/officeDocument/2006/relationships/image" Target="../media/image122.jpeg"/></Relationships>
</file>

<file path=ppt/slides/_rels/slide5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image" Target="../media/image125.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7.xml"/><Relationship Id="rId1" Type="http://schemas.openxmlformats.org/officeDocument/2006/relationships/slideLayout" Target="../slideLayouts/slideLayout26.xml"/><Relationship Id="rId5" Type="http://schemas.openxmlformats.org/officeDocument/2006/relationships/image" Target="../media/image131.jpeg"/><Relationship Id="rId4" Type="http://schemas.openxmlformats.org/officeDocument/2006/relationships/image" Target="../media/image130.jpeg"/></Relationships>
</file>

<file path=ppt/slides/_rels/slide63.xml.rels><?xml version="1.0" encoding="UTF-8" standalone="yes"?>
<Relationships xmlns="http://schemas.openxmlformats.org/package/2006/relationships"><Relationship Id="rId3" Type="http://schemas.openxmlformats.org/officeDocument/2006/relationships/image" Target="../media/image132.jpeg"/><Relationship Id="rId7" Type="http://schemas.openxmlformats.org/officeDocument/2006/relationships/image" Target="../media/image136.jpeg"/><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33.jpeg"/></Relationships>
</file>

<file path=ppt/slides/_rels/slide64.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38.jpeg"/></Relationships>
</file>

<file path=ppt/slides/_rels/slide65.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image" Target="../media/image144.png"/><Relationship Id="rId5" Type="http://schemas.openxmlformats.org/officeDocument/2006/relationships/image" Target="../media/image143.jpeg"/><Relationship Id="rId4" Type="http://schemas.openxmlformats.org/officeDocument/2006/relationships/image" Target="../media/image142.jpeg"/></Relationships>
</file>

<file path=ppt/slides/_rels/slide6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1.xml"/><Relationship Id="rId1" Type="http://schemas.openxmlformats.org/officeDocument/2006/relationships/slideLayout" Target="../slideLayouts/slideLayout26.xml"/><Relationship Id="rId5" Type="http://schemas.openxmlformats.org/officeDocument/2006/relationships/image" Target="../media/image147.jpeg"/><Relationship Id="rId4" Type="http://schemas.openxmlformats.org/officeDocument/2006/relationships/image" Target="../media/image146.jpeg"/></Relationships>
</file>

<file path=ppt/slides/_rels/slide67.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2.xml"/><Relationship Id="rId1" Type="http://schemas.openxmlformats.org/officeDocument/2006/relationships/slideLayout" Target="../slideLayouts/slideLayout26.xml"/><Relationship Id="rId5" Type="http://schemas.openxmlformats.org/officeDocument/2006/relationships/image" Target="../media/image150.jpeg"/><Relationship Id="rId4" Type="http://schemas.openxmlformats.org/officeDocument/2006/relationships/image" Target="../media/image149.jpeg"/></Relationships>
</file>

<file path=ppt/slides/_rels/slide68.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153.jpeg"/><Relationship Id="rId4" Type="http://schemas.openxmlformats.org/officeDocument/2006/relationships/image" Target="../media/image152.jpe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E6790-8C13-46FD-9205-0DB424CDEDE6}"/>
              </a:ext>
            </a:extLst>
          </p:cNvPr>
          <p:cNvSpPr>
            <a:spLocks noGrp="1"/>
          </p:cNvSpPr>
          <p:nvPr>
            <p:ph type="ctrTitle"/>
          </p:nvPr>
        </p:nvSpPr>
        <p:spPr/>
        <p:txBody>
          <a:bodyPr/>
          <a:lstStyle/>
          <a:p>
            <a:r>
              <a:rPr lang="en-GB" dirty="0"/>
              <a:t>Sizing </a:t>
            </a:r>
            <a:r>
              <a:rPr lang="en-GB"/>
              <a:t>a battery</a:t>
            </a:r>
            <a:endParaRPr lang="en-GB" dirty="0"/>
          </a:p>
        </p:txBody>
      </p:sp>
      <p:sp>
        <p:nvSpPr>
          <p:cNvPr id="3" name="Subtitle 2">
            <a:extLst>
              <a:ext uri="{FF2B5EF4-FFF2-40B4-BE49-F238E27FC236}">
                <a16:creationId xmlns:a16="http://schemas.microsoft.com/office/drawing/2014/main" id="{D02A43F3-67DC-44E5-B137-674AB1304D8B}"/>
              </a:ext>
            </a:extLst>
          </p:cNvPr>
          <p:cNvSpPr>
            <a:spLocks noGrp="1"/>
          </p:cNvSpPr>
          <p:nvPr>
            <p:ph type="subTitle" idx="1"/>
          </p:nvPr>
        </p:nvSpPr>
        <p:spPr>
          <a:xfrm>
            <a:off x="1540933" y="4050836"/>
            <a:ext cx="7733070" cy="1970452"/>
          </a:xfrm>
        </p:spPr>
        <p:txBody>
          <a:bodyPr/>
          <a:lstStyle/>
          <a:p>
            <a:r>
              <a:rPr lang="en-GB" dirty="0"/>
              <a:t>Dr Max Yan</a:t>
            </a:r>
          </a:p>
          <a:p>
            <a:r>
              <a:rPr lang="en-GB"/>
              <a:t>Chemical Engineer</a:t>
            </a:r>
            <a:endParaRPr lang="en-GB" dirty="0"/>
          </a:p>
          <a:p>
            <a:r>
              <a:rPr lang="en-GB" dirty="0"/>
              <a:t>Ionic Mineral Technologies</a:t>
            </a:r>
          </a:p>
          <a:p>
            <a:r>
              <a:rPr lang="en-GB" dirty="0"/>
              <a:t>maxyan@ionicmt.com</a:t>
            </a:r>
          </a:p>
        </p:txBody>
      </p:sp>
    </p:spTree>
    <p:extLst>
      <p:ext uri="{BB962C8B-B14F-4D97-AF65-F5344CB8AC3E}">
        <p14:creationId xmlns:p14="http://schemas.microsoft.com/office/powerpoint/2010/main" val="11047434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AD2C1-2B12-44CE-8D46-7CB5640AB363}"/>
              </a:ext>
            </a:extLst>
          </p:cNvPr>
          <p:cNvSpPr>
            <a:spLocks noGrp="1"/>
          </p:cNvSpPr>
          <p:nvPr>
            <p:ph type="title"/>
          </p:nvPr>
        </p:nvSpPr>
        <p:spPr/>
        <p:txBody>
          <a:bodyPr/>
          <a:lstStyle/>
          <a:p>
            <a:r>
              <a:rPr lang="en-GB" sz="4800" dirty="0"/>
              <a:t>Sizing up a battery – C-rate</a:t>
            </a:r>
          </a:p>
        </p:txBody>
      </p:sp>
      <p:sp>
        <p:nvSpPr>
          <p:cNvPr id="3" name="Content Placeholder 2">
            <a:extLst>
              <a:ext uri="{FF2B5EF4-FFF2-40B4-BE49-F238E27FC236}">
                <a16:creationId xmlns:a16="http://schemas.microsoft.com/office/drawing/2014/main" id="{042F114E-35CD-41B3-BDA8-84AE73F5C5FF}"/>
              </a:ext>
            </a:extLst>
          </p:cNvPr>
          <p:cNvSpPr>
            <a:spLocks noGrp="1"/>
          </p:cNvSpPr>
          <p:nvPr>
            <p:ph idx="1"/>
          </p:nvPr>
        </p:nvSpPr>
        <p:spPr>
          <a:xfrm>
            <a:off x="767408" y="1628800"/>
            <a:ext cx="10972800" cy="2146920"/>
          </a:xfrm>
        </p:spPr>
        <p:txBody>
          <a:bodyPr/>
          <a:lstStyle/>
          <a:p>
            <a:r>
              <a:rPr lang="en-GB" sz="2800" dirty="0"/>
              <a:t>Rate of charging/discharging of a battery</a:t>
            </a:r>
          </a:p>
          <a:p>
            <a:r>
              <a:rPr lang="en-GB" sz="2800" dirty="0"/>
              <a:t>Quoted as multiple of capacity of battery</a:t>
            </a:r>
          </a:p>
          <a:p>
            <a:pPr marL="0" indent="0">
              <a:buNone/>
            </a:pPr>
            <a:endParaRPr lang="en-GB" sz="2800" dirty="0"/>
          </a:p>
          <a:p>
            <a:pPr marL="0" indent="0">
              <a:buNone/>
            </a:pPr>
            <a:r>
              <a:rPr lang="en-GB" sz="2800" dirty="0"/>
              <a:t>For example: taking a 3 Ah battery</a:t>
            </a:r>
          </a:p>
          <a:p>
            <a:pPr marL="0" indent="0">
              <a:buNone/>
            </a:pPr>
            <a:endParaRPr lang="en-GB" sz="2800" dirty="0"/>
          </a:p>
          <a:p>
            <a:pPr marL="0" indent="0">
              <a:buNone/>
            </a:pPr>
            <a:endParaRPr lang="en-GB" sz="2800" dirty="0"/>
          </a:p>
          <a:p>
            <a:endParaRPr lang="en-GB" sz="2800" dirty="0"/>
          </a:p>
        </p:txBody>
      </p:sp>
      <p:graphicFrame>
        <p:nvGraphicFramePr>
          <p:cNvPr id="4" name="Table 3">
            <a:extLst>
              <a:ext uri="{FF2B5EF4-FFF2-40B4-BE49-F238E27FC236}">
                <a16:creationId xmlns:a16="http://schemas.microsoft.com/office/drawing/2014/main" id="{139CCF8C-5DCF-48AF-92BE-7FBA11FCC89E}"/>
              </a:ext>
            </a:extLst>
          </p:cNvPr>
          <p:cNvGraphicFramePr>
            <a:graphicFrameLocks noGrp="1"/>
          </p:cNvGraphicFramePr>
          <p:nvPr>
            <p:extLst>
              <p:ext uri="{D42A27DB-BD31-4B8C-83A1-F6EECF244321}">
                <p14:modId xmlns:p14="http://schemas.microsoft.com/office/powerpoint/2010/main" val="4052284244"/>
              </p:ext>
            </p:extLst>
          </p:nvPr>
        </p:nvGraphicFramePr>
        <p:xfrm>
          <a:off x="2423592" y="4599136"/>
          <a:ext cx="8127999" cy="185420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1824467647"/>
                    </a:ext>
                  </a:extLst>
                </a:gridCol>
                <a:gridCol w="2709333">
                  <a:extLst>
                    <a:ext uri="{9D8B030D-6E8A-4147-A177-3AD203B41FA5}">
                      <a16:colId xmlns:a16="http://schemas.microsoft.com/office/drawing/2014/main" val="22110361"/>
                    </a:ext>
                  </a:extLst>
                </a:gridCol>
                <a:gridCol w="2709333">
                  <a:extLst>
                    <a:ext uri="{9D8B030D-6E8A-4147-A177-3AD203B41FA5}">
                      <a16:colId xmlns:a16="http://schemas.microsoft.com/office/drawing/2014/main" val="1506646198"/>
                    </a:ext>
                  </a:extLst>
                </a:gridCol>
              </a:tblGrid>
              <a:tr h="370840">
                <a:tc>
                  <a:txBody>
                    <a:bodyPr/>
                    <a:lstStyle/>
                    <a:p>
                      <a:r>
                        <a:rPr lang="en-GB" dirty="0"/>
                        <a:t>C-rate </a:t>
                      </a:r>
                    </a:p>
                  </a:txBody>
                  <a:tcPr>
                    <a:solidFill>
                      <a:srgbClr val="000000"/>
                    </a:solidFill>
                  </a:tcPr>
                </a:tc>
                <a:tc>
                  <a:txBody>
                    <a:bodyPr/>
                    <a:lstStyle/>
                    <a:p>
                      <a:r>
                        <a:rPr lang="en-GB" dirty="0"/>
                        <a:t>Current (A)</a:t>
                      </a:r>
                    </a:p>
                  </a:txBody>
                  <a:tcPr>
                    <a:solidFill>
                      <a:srgbClr val="000000"/>
                    </a:solidFill>
                  </a:tcPr>
                </a:tc>
                <a:tc>
                  <a:txBody>
                    <a:bodyPr/>
                    <a:lstStyle/>
                    <a:p>
                      <a:r>
                        <a:rPr lang="en-GB" dirty="0"/>
                        <a:t>Time taken (hrs)</a:t>
                      </a:r>
                    </a:p>
                  </a:txBody>
                  <a:tcPr>
                    <a:solidFill>
                      <a:srgbClr val="000000"/>
                    </a:solidFill>
                  </a:tcPr>
                </a:tc>
                <a:extLst>
                  <a:ext uri="{0D108BD9-81ED-4DB2-BD59-A6C34878D82A}">
                    <a16:rowId xmlns:a16="http://schemas.microsoft.com/office/drawing/2014/main" val="2101108469"/>
                  </a:ext>
                </a:extLst>
              </a:tr>
              <a:tr h="370840">
                <a:tc>
                  <a:txBody>
                    <a:bodyPr/>
                    <a:lstStyle/>
                    <a:p>
                      <a:r>
                        <a:rPr lang="en-GB" dirty="0">
                          <a:solidFill>
                            <a:srgbClr val="000000"/>
                          </a:solidFill>
                        </a:rPr>
                        <a:t>1C</a:t>
                      </a:r>
                    </a:p>
                  </a:txBody>
                  <a:tcPr>
                    <a:solidFill>
                      <a:schemeClr val="accent2">
                        <a:lumMod val="40000"/>
                        <a:lumOff val="60000"/>
                      </a:schemeClr>
                    </a:solidFill>
                  </a:tcPr>
                </a:tc>
                <a:tc>
                  <a:txBody>
                    <a:bodyPr/>
                    <a:lstStyle/>
                    <a:p>
                      <a:r>
                        <a:rPr lang="en-GB" dirty="0">
                          <a:solidFill>
                            <a:srgbClr val="000000"/>
                          </a:solidFill>
                        </a:rPr>
                        <a:t>3 </a:t>
                      </a:r>
                    </a:p>
                  </a:txBody>
                  <a:tcPr>
                    <a:solidFill>
                      <a:schemeClr val="accent2">
                        <a:lumMod val="40000"/>
                        <a:lumOff val="60000"/>
                      </a:schemeClr>
                    </a:solidFill>
                  </a:tcPr>
                </a:tc>
                <a:tc>
                  <a:txBody>
                    <a:bodyPr/>
                    <a:lstStyle/>
                    <a:p>
                      <a:r>
                        <a:rPr lang="en-GB" dirty="0">
                          <a:solidFill>
                            <a:srgbClr val="000000"/>
                          </a:solidFill>
                        </a:rPr>
                        <a:t>1</a:t>
                      </a:r>
                    </a:p>
                  </a:txBody>
                  <a:tcPr>
                    <a:solidFill>
                      <a:schemeClr val="accent2">
                        <a:lumMod val="40000"/>
                        <a:lumOff val="60000"/>
                      </a:schemeClr>
                    </a:solidFill>
                  </a:tcPr>
                </a:tc>
                <a:extLst>
                  <a:ext uri="{0D108BD9-81ED-4DB2-BD59-A6C34878D82A}">
                    <a16:rowId xmlns:a16="http://schemas.microsoft.com/office/drawing/2014/main" val="1409366531"/>
                  </a:ext>
                </a:extLst>
              </a:tr>
              <a:tr h="370840">
                <a:tc>
                  <a:txBody>
                    <a:bodyPr/>
                    <a:lstStyle/>
                    <a:p>
                      <a:r>
                        <a:rPr lang="en-GB" dirty="0">
                          <a:solidFill>
                            <a:srgbClr val="000000"/>
                          </a:solidFill>
                        </a:rPr>
                        <a:t>0.5C</a:t>
                      </a:r>
                    </a:p>
                  </a:txBody>
                  <a:tcPr>
                    <a:solidFill>
                      <a:schemeClr val="accent2">
                        <a:lumMod val="40000"/>
                        <a:lumOff val="60000"/>
                      </a:schemeClr>
                    </a:solidFill>
                  </a:tcPr>
                </a:tc>
                <a:tc>
                  <a:txBody>
                    <a:bodyPr/>
                    <a:lstStyle/>
                    <a:p>
                      <a:r>
                        <a:rPr lang="en-GB" dirty="0">
                          <a:solidFill>
                            <a:srgbClr val="000000"/>
                          </a:solidFill>
                        </a:rPr>
                        <a:t>1.5</a:t>
                      </a:r>
                    </a:p>
                  </a:txBody>
                  <a:tcPr>
                    <a:solidFill>
                      <a:schemeClr val="accent2">
                        <a:lumMod val="40000"/>
                        <a:lumOff val="60000"/>
                      </a:schemeClr>
                    </a:solidFill>
                  </a:tcPr>
                </a:tc>
                <a:tc>
                  <a:txBody>
                    <a:bodyPr/>
                    <a:lstStyle/>
                    <a:p>
                      <a:r>
                        <a:rPr lang="en-GB" dirty="0">
                          <a:solidFill>
                            <a:srgbClr val="000000"/>
                          </a:solidFill>
                        </a:rPr>
                        <a:t>2</a:t>
                      </a:r>
                    </a:p>
                  </a:txBody>
                  <a:tcPr>
                    <a:solidFill>
                      <a:schemeClr val="accent2">
                        <a:lumMod val="40000"/>
                        <a:lumOff val="60000"/>
                      </a:schemeClr>
                    </a:solidFill>
                  </a:tcPr>
                </a:tc>
                <a:extLst>
                  <a:ext uri="{0D108BD9-81ED-4DB2-BD59-A6C34878D82A}">
                    <a16:rowId xmlns:a16="http://schemas.microsoft.com/office/drawing/2014/main" val="1665248132"/>
                  </a:ext>
                </a:extLst>
              </a:tr>
              <a:tr h="370840">
                <a:tc>
                  <a:txBody>
                    <a:bodyPr/>
                    <a:lstStyle/>
                    <a:p>
                      <a:r>
                        <a:rPr lang="en-GB" dirty="0">
                          <a:solidFill>
                            <a:srgbClr val="000000"/>
                          </a:solidFill>
                        </a:rPr>
                        <a:t>0.1C</a:t>
                      </a:r>
                    </a:p>
                  </a:txBody>
                  <a:tcPr>
                    <a:solidFill>
                      <a:schemeClr val="accent2">
                        <a:lumMod val="40000"/>
                        <a:lumOff val="60000"/>
                      </a:schemeClr>
                    </a:solidFill>
                  </a:tcPr>
                </a:tc>
                <a:tc>
                  <a:txBody>
                    <a:bodyPr/>
                    <a:lstStyle/>
                    <a:p>
                      <a:r>
                        <a:rPr lang="en-GB" dirty="0">
                          <a:solidFill>
                            <a:srgbClr val="000000"/>
                          </a:solidFill>
                        </a:rPr>
                        <a:t>0.3</a:t>
                      </a:r>
                    </a:p>
                  </a:txBody>
                  <a:tcPr>
                    <a:solidFill>
                      <a:schemeClr val="accent2">
                        <a:lumMod val="40000"/>
                        <a:lumOff val="60000"/>
                      </a:schemeClr>
                    </a:solidFill>
                  </a:tcPr>
                </a:tc>
                <a:tc>
                  <a:txBody>
                    <a:bodyPr/>
                    <a:lstStyle/>
                    <a:p>
                      <a:r>
                        <a:rPr lang="en-GB" dirty="0">
                          <a:solidFill>
                            <a:srgbClr val="000000"/>
                          </a:solidFill>
                        </a:rPr>
                        <a:t>10</a:t>
                      </a:r>
                    </a:p>
                  </a:txBody>
                  <a:tcPr>
                    <a:solidFill>
                      <a:schemeClr val="accent2">
                        <a:lumMod val="40000"/>
                        <a:lumOff val="60000"/>
                      </a:schemeClr>
                    </a:solidFill>
                  </a:tcPr>
                </a:tc>
                <a:extLst>
                  <a:ext uri="{0D108BD9-81ED-4DB2-BD59-A6C34878D82A}">
                    <a16:rowId xmlns:a16="http://schemas.microsoft.com/office/drawing/2014/main" val="966672995"/>
                  </a:ext>
                </a:extLst>
              </a:tr>
              <a:tr h="370840">
                <a:tc>
                  <a:txBody>
                    <a:bodyPr/>
                    <a:lstStyle/>
                    <a:p>
                      <a:r>
                        <a:rPr lang="en-GB" dirty="0">
                          <a:solidFill>
                            <a:srgbClr val="000000"/>
                          </a:solidFill>
                        </a:rPr>
                        <a:t>0.01C</a:t>
                      </a:r>
                    </a:p>
                  </a:txBody>
                  <a:tcPr>
                    <a:solidFill>
                      <a:schemeClr val="accent2">
                        <a:lumMod val="40000"/>
                        <a:lumOff val="60000"/>
                      </a:schemeClr>
                    </a:solidFill>
                  </a:tcPr>
                </a:tc>
                <a:tc>
                  <a:txBody>
                    <a:bodyPr/>
                    <a:lstStyle/>
                    <a:p>
                      <a:r>
                        <a:rPr lang="en-GB" dirty="0">
                          <a:solidFill>
                            <a:srgbClr val="000000"/>
                          </a:solidFill>
                        </a:rPr>
                        <a:t>0.03</a:t>
                      </a:r>
                    </a:p>
                  </a:txBody>
                  <a:tcPr>
                    <a:solidFill>
                      <a:schemeClr val="accent2">
                        <a:lumMod val="40000"/>
                        <a:lumOff val="60000"/>
                      </a:schemeClr>
                    </a:solidFill>
                  </a:tcPr>
                </a:tc>
                <a:tc>
                  <a:txBody>
                    <a:bodyPr/>
                    <a:lstStyle/>
                    <a:p>
                      <a:r>
                        <a:rPr lang="en-GB" dirty="0">
                          <a:solidFill>
                            <a:srgbClr val="000000"/>
                          </a:solidFill>
                        </a:rPr>
                        <a:t>100</a:t>
                      </a:r>
                    </a:p>
                  </a:txBody>
                  <a:tcPr>
                    <a:solidFill>
                      <a:schemeClr val="accent2">
                        <a:lumMod val="40000"/>
                        <a:lumOff val="60000"/>
                      </a:schemeClr>
                    </a:solidFill>
                  </a:tcPr>
                </a:tc>
                <a:extLst>
                  <a:ext uri="{0D108BD9-81ED-4DB2-BD59-A6C34878D82A}">
                    <a16:rowId xmlns:a16="http://schemas.microsoft.com/office/drawing/2014/main" val="1829661240"/>
                  </a:ext>
                </a:extLst>
              </a:tr>
            </a:tbl>
          </a:graphicData>
        </a:graphic>
      </p:graphicFrame>
    </p:spTree>
    <p:extLst>
      <p:ext uri="{BB962C8B-B14F-4D97-AF65-F5344CB8AC3E}">
        <p14:creationId xmlns:p14="http://schemas.microsoft.com/office/powerpoint/2010/main" val="1772732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40150-BDE5-4DDD-A7B8-5A6FFF2115C3}"/>
              </a:ext>
            </a:extLst>
          </p:cNvPr>
          <p:cNvSpPr>
            <a:spLocks noGrp="1"/>
          </p:cNvSpPr>
          <p:nvPr>
            <p:ph type="title"/>
          </p:nvPr>
        </p:nvSpPr>
        <p:spPr>
          <a:xfrm>
            <a:off x="2567608" y="290736"/>
            <a:ext cx="8712968" cy="762000"/>
          </a:xfrm>
        </p:spPr>
        <p:txBody>
          <a:bodyPr/>
          <a:lstStyle/>
          <a:p>
            <a:r>
              <a:rPr lang="en-GB" sz="4800" dirty="0"/>
              <a:t>Problem 1 – Boiling the kettle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9DA6377-AACE-4D9A-8273-E5BBAC8B35D0}"/>
                  </a:ext>
                </a:extLst>
              </p:cNvPr>
              <p:cNvSpPr>
                <a:spLocks noGrp="1"/>
              </p:cNvSpPr>
              <p:nvPr>
                <p:ph idx="1"/>
              </p:nvPr>
            </p:nvSpPr>
            <p:spPr>
              <a:xfrm>
                <a:off x="839416" y="1772816"/>
                <a:ext cx="10972800" cy="3733800"/>
              </a:xfrm>
            </p:spPr>
            <p:txBody>
              <a:bodyPr/>
              <a:lstStyle/>
              <a:p>
                <a:r>
                  <a:rPr lang="en-GB" dirty="0"/>
                  <a:t>2 kW kettle</a:t>
                </a:r>
              </a:p>
              <a:p>
                <a:r>
                  <a:rPr lang="en-GB" dirty="0"/>
                  <a:t>Takes approx. 45 sec to boil 1 cup of water (for tea)</a:t>
                </a:r>
              </a:p>
              <a:p>
                <a:pPr marL="0" indent="0">
                  <a:buNone/>
                </a:pPr>
                <a:endParaRPr lang="en-GB" dirty="0"/>
              </a:p>
              <a:p>
                <a:pPr marL="0" indent="0">
                  <a:buNone/>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2 </m:t>
                      </m:r>
                      <m:f>
                        <m:fPr>
                          <m:ctrlPr>
                            <a:rPr lang="en-GB" b="0" i="1" smtClean="0">
                              <a:latin typeface="Cambria Math" panose="02040503050406030204" pitchFamily="18" charset="0"/>
                            </a:rPr>
                          </m:ctrlPr>
                        </m:fPr>
                        <m:num>
                          <m:r>
                            <a:rPr lang="en-GB" b="0" i="1" smtClean="0">
                              <a:latin typeface="Cambria Math" panose="02040503050406030204" pitchFamily="18" charset="0"/>
                            </a:rPr>
                            <m:t>𝑘𝐽</m:t>
                          </m:r>
                        </m:num>
                        <m:den>
                          <m:r>
                            <a:rPr lang="en-GB" b="0" i="1" smtClean="0">
                              <a:latin typeface="Cambria Math" panose="02040503050406030204" pitchFamily="18" charset="0"/>
                            </a:rPr>
                            <m:t>𝑠</m:t>
                          </m:r>
                        </m:den>
                      </m:f>
                      <m:r>
                        <a:rPr lang="en-GB" b="0" i="1" smtClean="0">
                          <a:latin typeface="Cambria Math" panose="02040503050406030204" pitchFamily="18" charset="0"/>
                        </a:rPr>
                        <m:t>∗45 </m:t>
                      </m:r>
                      <m:r>
                        <a:rPr lang="en-GB" b="0" i="1" smtClean="0">
                          <a:latin typeface="Cambria Math" panose="02040503050406030204" pitchFamily="18" charset="0"/>
                        </a:rPr>
                        <m:t>𝑠</m:t>
                      </m:r>
                      <m:r>
                        <a:rPr lang="en-GB" b="0" i="1" smtClean="0">
                          <a:latin typeface="Cambria Math" panose="02040503050406030204" pitchFamily="18" charset="0"/>
                        </a:rPr>
                        <m:t>=90 </m:t>
                      </m:r>
                      <m:r>
                        <a:rPr lang="en-GB" b="0" i="1" smtClean="0">
                          <a:latin typeface="Cambria Math" panose="02040503050406030204" pitchFamily="18" charset="0"/>
                        </a:rPr>
                        <m:t>𝑘𝐽</m:t>
                      </m:r>
                    </m:oMath>
                  </m:oMathPara>
                </a14:m>
                <a:endParaRPr lang="en-GB" dirty="0"/>
              </a:p>
              <a:p>
                <a:pPr marL="0" indent="0">
                  <a:buNone/>
                </a:pPr>
                <a:endParaRPr lang="en-GB" dirty="0"/>
              </a:p>
              <a:p>
                <a:pPr marL="0" indent="0">
                  <a:buNone/>
                </a:pPr>
                <a14:m>
                  <m:oMathPara xmlns:m="http://schemas.openxmlformats.org/officeDocument/2006/math">
                    <m:oMathParaPr>
                      <m:jc m:val="centerGroup"/>
                    </m:oMathParaPr>
                    <m:oMath xmlns:m="http://schemas.openxmlformats.org/officeDocument/2006/math">
                      <m:r>
                        <a:rPr lang="en-GB" b="1" i="1" u="sng" smtClean="0">
                          <a:latin typeface="Cambria Math" panose="02040503050406030204" pitchFamily="18" charset="0"/>
                        </a:rPr>
                        <m:t>𝒐𝒓</m:t>
                      </m:r>
                      <m:r>
                        <a:rPr lang="en-GB" b="1" i="1" u="sng" smtClean="0">
                          <a:latin typeface="Cambria Math" panose="02040503050406030204" pitchFamily="18" charset="0"/>
                        </a:rPr>
                        <m:t> </m:t>
                      </m:r>
                      <m:r>
                        <a:rPr lang="en-GB" b="1" i="1" u="sng" smtClean="0">
                          <a:latin typeface="Cambria Math" panose="02040503050406030204" pitchFamily="18" charset="0"/>
                        </a:rPr>
                        <m:t>𝟐𝟓</m:t>
                      </m:r>
                      <m:r>
                        <a:rPr lang="en-GB" b="1" i="1" u="sng" smtClean="0">
                          <a:latin typeface="Cambria Math" panose="02040503050406030204" pitchFamily="18" charset="0"/>
                        </a:rPr>
                        <m:t> </m:t>
                      </m:r>
                      <m:r>
                        <a:rPr lang="en-GB" b="1" i="1" u="sng" smtClean="0">
                          <a:latin typeface="Cambria Math" panose="02040503050406030204" pitchFamily="18" charset="0"/>
                        </a:rPr>
                        <m:t>𝑾𝒉</m:t>
                      </m:r>
                      <m:r>
                        <a:rPr lang="en-GB" b="1" i="1" u="sng" smtClean="0">
                          <a:latin typeface="Cambria Math" panose="02040503050406030204" pitchFamily="18" charset="0"/>
                        </a:rPr>
                        <m:t> </m:t>
                      </m:r>
                    </m:oMath>
                  </m:oMathPara>
                </a14:m>
                <a:endParaRPr lang="en-GB" b="1" u="sng" dirty="0"/>
              </a:p>
              <a:p>
                <a:pPr marL="0" indent="0">
                  <a:buNone/>
                </a:pPr>
                <a:endParaRPr lang="en-GB" dirty="0"/>
              </a:p>
            </p:txBody>
          </p:sp>
        </mc:Choice>
        <mc:Fallback xmlns="">
          <p:sp>
            <p:nvSpPr>
              <p:cNvPr id="3" name="Content Placeholder 2">
                <a:extLst>
                  <a:ext uri="{FF2B5EF4-FFF2-40B4-BE49-F238E27FC236}">
                    <a16:creationId xmlns:a16="http://schemas.microsoft.com/office/drawing/2014/main" id="{B9DA6377-AACE-4D9A-8273-E5BBAC8B35D0}"/>
                  </a:ext>
                </a:extLst>
              </p:cNvPr>
              <p:cNvSpPr>
                <a:spLocks noGrp="1" noRot="1" noChangeAspect="1" noMove="1" noResize="1" noEditPoints="1" noAdjustHandles="1" noChangeArrowheads="1" noChangeShapeType="1" noTextEdit="1"/>
              </p:cNvSpPr>
              <p:nvPr>
                <p:ph idx="1"/>
              </p:nvPr>
            </p:nvSpPr>
            <p:spPr>
              <a:xfrm>
                <a:off x="839416" y="1772816"/>
                <a:ext cx="10972800" cy="3733800"/>
              </a:xfrm>
              <a:blipFill>
                <a:blip r:embed="rId2"/>
                <a:stretch>
                  <a:fillRect l="-1389" t="-2124" b="-2288"/>
                </a:stretch>
              </a:blipFill>
            </p:spPr>
            <p:txBody>
              <a:bodyPr/>
              <a:lstStyle/>
              <a:p>
                <a:r>
                  <a:rPr lang="en-GB">
                    <a:noFill/>
                  </a:rPr>
                  <a:t> </a:t>
                </a:r>
              </a:p>
            </p:txBody>
          </p:sp>
        </mc:Fallback>
      </mc:AlternateContent>
    </p:spTree>
    <p:extLst>
      <p:ext uri="{BB962C8B-B14F-4D97-AF65-F5344CB8AC3E}">
        <p14:creationId xmlns:p14="http://schemas.microsoft.com/office/powerpoint/2010/main" val="33259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8DB88-470B-486B-9546-5A4265BED2C5}"/>
              </a:ext>
            </a:extLst>
          </p:cNvPr>
          <p:cNvSpPr>
            <a:spLocks noGrp="1"/>
          </p:cNvSpPr>
          <p:nvPr>
            <p:ph type="title"/>
          </p:nvPr>
        </p:nvSpPr>
        <p:spPr>
          <a:xfrm>
            <a:off x="2567608" y="290736"/>
            <a:ext cx="9433048" cy="762000"/>
          </a:xfrm>
        </p:spPr>
        <p:txBody>
          <a:bodyPr/>
          <a:lstStyle/>
          <a:p>
            <a:r>
              <a:rPr lang="en-GB" sz="4800" dirty="0"/>
              <a:t>Problem 2 - charging your phone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AC60677-90FB-4F0B-ACE8-4509D595837B}"/>
                  </a:ext>
                </a:extLst>
              </p:cNvPr>
              <p:cNvSpPr>
                <a:spLocks noGrp="1"/>
              </p:cNvSpPr>
              <p:nvPr>
                <p:ph idx="1"/>
              </p:nvPr>
            </p:nvSpPr>
            <p:spPr>
              <a:xfrm>
                <a:off x="884767" y="1772816"/>
                <a:ext cx="10972800" cy="3492361"/>
              </a:xfrm>
            </p:spPr>
            <p:txBody>
              <a:bodyPr/>
              <a:lstStyle/>
              <a:p>
                <a:r>
                  <a:rPr lang="en-GB" sz="2000" dirty="0"/>
                  <a:t>3000 </a:t>
                </a:r>
                <a:r>
                  <a:rPr lang="en-GB" sz="2000" dirty="0" err="1"/>
                  <a:t>mAh</a:t>
                </a:r>
                <a:r>
                  <a:rPr lang="en-GB" sz="2000" dirty="0"/>
                  <a:t> (3 Ah) capacity (Samsung Galaxy S8)</a:t>
                </a:r>
              </a:p>
              <a:p>
                <a:r>
                  <a:rPr lang="en-GB" sz="2000" dirty="0"/>
                  <a:t>Charger capable of supplying 2A</a:t>
                </a:r>
              </a:p>
              <a:p>
                <a:r>
                  <a:rPr lang="en-GB" sz="2000" dirty="0"/>
                  <a:t>Charging time (nominated 0% to 100%) approx. 2 hour (0.5C)</a:t>
                </a:r>
              </a:p>
              <a:p>
                <a:r>
                  <a:rPr lang="en-GB" sz="2000" dirty="0"/>
                  <a:t>Voltage: 5V</a:t>
                </a:r>
              </a:p>
              <a:p>
                <a:pPr marL="0" indent="0">
                  <a:buNone/>
                </a:pPr>
                <a14:m>
                  <m:oMathPara xmlns:m="http://schemas.openxmlformats.org/officeDocument/2006/math">
                    <m:oMathParaPr>
                      <m:jc m:val="centerGroup"/>
                    </m:oMathParaPr>
                    <m:oMath xmlns:m="http://schemas.openxmlformats.org/officeDocument/2006/math">
                      <m:r>
                        <a:rPr lang="en-GB" sz="2000" b="0" i="1" smtClean="0">
                          <a:latin typeface="Cambria Math" panose="02040503050406030204" pitchFamily="18" charset="0"/>
                        </a:rPr>
                        <m:t>𝐸𝑛𝑒𝑟𝑔𝑦</m:t>
                      </m:r>
                      <m:r>
                        <a:rPr lang="en-GB" sz="2000" b="0" i="1" smtClean="0">
                          <a:latin typeface="Cambria Math" panose="02040503050406030204" pitchFamily="18" charset="0"/>
                        </a:rPr>
                        <m:t> </m:t>
                      </m:r>
                      <m:r>
                        <a:rPr lang="en-GB" sz="2000" b="0" i="1" smtClean="0">
                          <a:latin typeface="Cambria Math" panose="02040503050406030204" pitchFamily="18" charset="0"/>
                        </a:rPr>
                        <m:t>𝑐𝑜𝑛𝑠𝑢𝑚𝑒𝑑</m:t>
                      </m:r>
                      <m:r>
                        <a:rPr lang="en-GB" sz="2000" b="0" i="1" smtClean="0">
                          <a:latin typeface="Cambria Math" panose="02040503050406030204" pitchFamily="18" charset="0"/>
                        </a:rPr>
                        <m:t>=1.5</m:t>
                      </m:r>
                      <m:r>
                        <a:rPr lang="en-GB" sz="2000" b="0" i="1" smtClean="0">
                          <a:latin typeface="Cambria Math" panose="02040503050406030204" pitchFamily="18" charset="0"/>
                        </a:rPr>
                        <m:t>𝐴</m:t>
                      </m:r>
                      <m:r>
                        <a:rPr lang="en-GB" sz="2000" b="0" i="1" smtClean="0">
                          <a:latin typeface="Cambria Math" panose="02040503050406030204" pitchFamily="18" charset="0"/>
                        </a:rPr>
                        <m:t>∗5</m:t>
                      </m:r>
                      <m:r>
                        <a:rPr lang="en-GB" sz="2000" b="0" i="1" smtClean="0">
                          <a:latin typeface="Cambria Math" panose="02040503050406030204" pitchFamily="18" charset="0"/>
                        </a:rPr>
                        <m:t>𝑉</m:t>
                      </m:r>
                      <m:r>
                        <a:rPr lang="en-GB" sz="2000" b="0" i="1" smtClean="0">
                          <a:latin typeface="Cambria Math" panose="02040503050406030204" pitchFamily="18" charset="0"/>
                        </a:rPr>
                        <m:t>∗</m:t>
                      </m:r>
                      <m:r>
                        <a:rPr lang="en-GB" sz="2000" b="0" i="0" smtClean="0">
                          <a:latin typeface="Cambria Math" panose="02040503050406030204" pitchFamily="18" charset="0"/>
                        </a:rPr>
                        <m:t>2</m:t>
                      </m:r>
                      <m:r>
                        <m:rPr>
                          <m:sty m:val="p"/>
                        </m:rPr>
                        <a:rPr lang="en-GB" sz="2000" b="0" i="0" smtClean="0">
                          <a:latin typeface="Cambria Math" panose="02040503050406030204" pitchFamily="18" charset="0"/>
                        </a:rPr>
                        <m:t>h</m:t>
                      </m:r>
                    </m:oMath>
                  </m:oMathPara>
                </a14:m>
                <a:endParaRPr lang="en-GB" sz="2000" dirty="0"/>
              </a:p>
              <a:p>
                <a:pPr marL="0" indent="0">
                  <a:buNone/>
                </a:pPr>
                <a:endParaRPr lang="en-GB" sz="2000" b="1" i="1" u="sng"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GB" sz="2000" b="1" i="1" u="sng">
                          <a:latin typeface="Cambria Math" panose="02040503050406030204" pitchFamily="18" charset="0"/>
                        </a:rPr>
                        <m:t>𝟏</m:t>
                      </m:r>
                      <m:r>
                        <a:rPr lang="en-GB" sz="2000" b="1" i="1" u="sng" smtClean="0">
                          <a:latin typeface="Cambria Math" panose="02040503050406030204" pitchFamily="18" charset="0"/>
                        </a:rPr>
                        <m:t>𝟓</m:t>
                      </m:r>
                      <m:r>
                        <a:rPr lang="en-GB" sz="2000" b="1" i="1" u="sng" smtClean="0">
                          <a:latin typeface="Cambria Math" panose="02040503050406030204" pitchFamily="18" charset="0"/>
                        </a:rPr>
                        <m:t> </m:t>
                      </m:r>
                      <m:r>
                        <a:rPr lang="en-GB" sz="2000" b="1" i="1" u="sng" smtClean="0">
                          <a:latin typeface="Cambria Math" panose="02040503050406030204" pitchFamily="18" charset="0"/>
                        </a:rPr>
                        <m:t>𝑾𝒉</m:t>
                      </m:r>
                      <m:r>
                        <a:rPr lang="en-GB" sz="2000" b="0" i="1" u="sng" smtClean="0">
                          <a:latin typeface="Cambria Math" panose="02040503050406030204" pitchFamily="18" charset="0"/>
                        </a:rPr>
                        <m:t> </m:t>
                      </m:r>
                      <m:r>
                        <a:rPr lang="en-GB" sz="2000" b="0" i="1" u="sng" smtClean="0">
                          <a:latin typeface="Cambria Math" panose="02040503050406030204" pitchFamily="18" charset="0"/>
                        </a:rPr>
                        <m:t>𝑜𝑟</m:t>
                      </m:r>
                      <m:r>
                        <a:rPr lang="en-GB" sz="2000" b="0" i="1" u="sng" smtClean="0">
                          <a:latin typeface="Cambria Math" panose="02040503050406030204" pitchFamily="18" charset="0"/>
                        </a:rPr>
                        <m:t> 54 </m:t>
                      </m:r>
                      <m:r>
                        <a:rPr lang="en-GB" sz="2000" b="0" i="1" u="sng" smtClean="0">
                          <a:latin typeface="Cambria Math" panose="02040503050406030204" pitchFamily="18" charset="0"/>
                        </a:rPr>
                        <m:t>𝑘𝐽</m:t>
                      </m:r>
                    </m:oMath>
                  </m:oMathPara>
                </a14:m>
                <a:endParaRPr lang="en-GB" sz="2000" dirty="0"/>
              </a:p>
            </p:txBody>
          </p:sp>
        </mc:Choice>
        <mc:Fallback xmlns="">
          <p:sp>
            <p:nvSpPr>
              <p:cNvPr id="3" name="Content Placeholder 2">
                <a:extLst>
                  <a:ext uri="{FF2B5EF4-FFF2-40B4-BE49-F238E27FC236}">
                    <a16:creationId xmlns:a16="http://schemas.microsoft.com/office/drawing/2014/main" id="{BAC60677-90FB-4F0B-ACE8-4509D595837B}"/>
                  </a:ext>
                </a:extLst>
              </p:cNvPr>
              <p:cNvSpPr>
                <a:spLocks noGrp="1" noRot="1" noChangeAspect="1" noMove="1" noResize="1" noEditPoints="1" noAdjustHandles="1" noChangeArrowheads="1" noChangeShapeType="1" noTextEdit="1"/>
              </p:cNvSpPr>
              <p:nvPr>
                <p:ph idx="1"/>
              </p:nvPr>
            </p:nvSpPr>
            <p:spPr>
              <a:xfrm>
                <a:off x="884767" y="1772816"/>
                <a:ext cx="10972800" cy="3492361"/>
              </a:xfrm>
              <a:blipFill>
                <a:blip r:embed="rId2"/>
                <a:stretch>
                  <a:fillRect l="-556" t="-1047"/>
                </a:stretch>
              </a:blipFill>
            </p:spPr>
            <p:txBody>
              <a:bodyPr/>
              <a:lstStyle/>
              <a:p>
                <a:r>
                  <a:rPr lang="en-GB">
                    <a:noFill/>
                  </a:rPr>
                  <a:t> </a:t>
                </a:r>
              </a:p>
            </p:txBody>
          </p:sp>
        </mc:Fallback>
      </mc:AlternateContent>
      <p:pic>
        <p:nvPicPr>
          <p:cNvPr id="5" name="Graphic 4" descr="Tea">
            <a:extLst>
              <a:ext uri="{FF2B5EF4-FFF2-40B4-BE49-F238E27FC236}">
                <a16:creationId xmlns:a16="http://schemas.microsoft.com/office/drawing/2014/main" id="{B2D7D777-884C-4B2F-A884-A293B199617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76071" y="5293118"/>
            <a:ext cx="914400" cy="914400"/>
          </a:xfrm>
          <a:prstGeom prst="rect">
            <a:avLst/>
          </a:prstGeom>
        </p:spPr>
      </p:pic>
      <p:pic>
        <p:nvPicPr>
          <p:cNvPr id="7" name="Graphic 6" descr="Smart Phone">
            <a:extLst>
              <a:ext uri="{FF2B5EF4-FFF2-40B4-BE49-F238E27FC236}">
                <a16:creationId xmlns:a16="http://schemas.microsoft.com/office/drawing/2014/main" id="{3FD9C945-7E85-4781-AA6F-42827AA7D89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19978" y="5397500"/>
            <a:ext cx="914400" cy="914400"/>
          </a:xfrm>
          <a:prstGeom prst="rect">
            <a:avLst/>
          </a:prstGeom>
        </p:spPr>
      </p:pic>
      <p:pic>
        <p:nvPicPr>
          <p:cNvPr id="8" name="Graphic 7" descr="Smart Phone">
            <a:extLst>
              <a:ext uri="{FF2B5EF4-FFF2-40B4-BE49-F238E27FC236}">
                <a16:creationId xmlns:a16="http://schemas.microsoft.com/office/drawing/2014/main" id="{62D92B4B-494B-4013-8571-615146A4D678}"/>
              </a:ext>
            </a:extLst>
          </p:cNvPr>
          <p:cNvPicPr>
            <a:picLocks noChangeAspect="1"/>
          </p:cNvPicPr>
          <p:nvPr/>
        </p:nvPicPr>
        <p:blipFill rotWithShape="1">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r="45378"/>
          <a:stretch/>
        </p:blipFill>
        <p:spPr>
          <a:xfrm>
            <a:off x="7384649" y="5394920"/>
            <a:ext cx="499457" cy="914400"/>
          </a:xfrm>
          <a:prstGeom prst="rect">
            <a:avLst/>
          </a:prstGeom>
        </p:spPr>
      </p:pic>
      <p:sp>
        <p:nvSpPr>
          <p:cNvPr id="13" name="Wave 12">
            <a:extLst>
              <a:ext uri="{FF2B5EF4-FFF2-40B4-BE49-F238E27FC236}">
                <a16:creationId xmlns:a16="http://schemas.microsoft.com/office/drawing/2014/main" id="{8BEC9484-A8F7-4721-A405-05659C46FABA}"/>
              </a:ext>
            </a:extLst>
          </p:cNvPr>
          <p:cNvSpPr/>
          <p:nvPr/>
        </p:nvSpPr>
        <p:spPr>
          <a:xfrm>
            <a:off x="5828853" y="5645936"/>
            <a:ext cx="487715" cy="208764"/>
          </a:xfrm>
          <a:prstGeom prst="wav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0000"/>
              </a:solidFill>
            </a:endParaRPr>
          </a:p>
        </p:txBody>
      </p:sp>
      <p:sp>
        <p:nvSpPr>
          <p:cNvPr id="16" name="Wave 15">
            <a:extLst>
              <a:ext uri="{FF2B5EF4-FFF2-40B4-BE49-F238E27FC236}">
                <a16:creationId xmlns:a16="http://schemas.microsoft.com/office/drawing/2014/main" id="{5B7F35EC-C4F1-4A1B-B258-F815E19A04AC}"/>
              </a:ext>
            </a:extLst>
          </p:cNvPr>
          <p:cNvSpPr/>
          <p:nvPr/>
        </p:nvSpPr>
        <p:spPr>
          <a:xfrm>
            <a:off x="5828853" y="5882641"/>
            <a:ext cx="487715" cy="208764"/>
          </a:xfrm>
          <a:prstGeom prst="wav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00"/>
              </a:solidFill>
            </a:endParaRPr>
          </a:p>
        </p:txBody>
      </p:sp>
    </p:spTree>
    <p:extLst>
      <p:ext uri="{BB962C8B-B14F-4D97-AF65-F5344CB8AC3E}">
        <p14:creationId xmlns:p14="http://schemas.microsoft.com/office/powerpoint/2010/main" val="3972292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832D9-736A-4598-A6CC-D4E586383A9F}"/>
              </a:ext>
            </a:extLst>
          </p:cNvPr>
          <p:cNvSpPr>
            <a:spLocks noGrp="1"/>
          </p:cNvSpPr>
          <p:nvPr>
            <p:ph type="title"/>
          </p:nvPr>
        </p:nvSpPr>
        <p:spPr/>
        <p:txBody>
          <a:bodyPr/>
          <a:lstStyle/>
          <a:p>
            <a:r>
              <a:rPr lang="en-GB" sz="3600" dirty="0"/>
              <a:t>Comparing energy storage devices</a:t>
            </a:r>
          </a:p>
        </p:txBody>
      </p:sp>
      <p:sp>
        <p:nvSpPr>
          <p:cNvPr id="5" name="Rectangle 4">
            <a:extLst>
              <a:ext uri="{FF2B5EF4-FFF2-40B4-BE49-F238E27FC236}">
                <a16:creationId xmlns:a16="http://schemas.microsoft.com/office/drawing/2014/main" id="{B86716A2-D2D2-4B61-A1D9-D6B86CC3FA9D}"/>
              </a:ext>
            </a:extLst>
          </p:cNvPr>
          <p:cNvSpPr/>
          <p:nvPr/>
        </p:nvSpPr>
        <p:spPr>
          <a:xfrm>
            <a:off x="774583" y="6398079"/>
            <a:ext cx="3291248" cy="830997"/>
          </a:xfrm>
          <a:prstGeom prst="rect">
            <a:avLst/>
          </a:prstGeom>
        </p:spPr>
        <p:txBody>
          <a:bodyPr wrap="square">
            <a:spAutoFit/>
          </a:bodyPr>
          <a:lstStyle/>
          <a:p>
            <a:r>
              <a:rPr lang="en-GB" sz="1200" dirty="0">
                <a:solidFill>
                  <a:srgbClr val="000000"/>
                </a:solidFill>
              </a:rPr>
              <a:t>Luo, X., Wang, J., </a:t>
            </a:r>
            <a:r>
              <a:rPr lang="en-GB" sz="1200" dirty="0" err="1">
                <a:solidFill>
                  <a:srgbClr val="000000"/>
                </a:solidFill>
              </a:rPr>
              <a:t>Dooner</a:t>
            </a:r>
            <a:r>
              <a:rPr lang="en-GB" sz="1200" dirty="0">
                <a:solidFill>
                  <a:srgbClr val="000000"/>
                </a:solidFill>
              </a:rPr>
              <a:t>, M., Clarke, J., 2015. Appl. Energy.</a:t>
            </a:r>
          </a:p>
          <a:p>
            <a:endParaRPr lang="en-GB" dirty="0"/>
          </a:p>
        </p:txBody>
      </p:sp>
      <p:pic>
        <p:nvPicPr>
          <p:cNvPr id="1026" name="Picture 2">
            <a:extLst>
              <a:ext uri="{FF2B5EF4-FFF2-40B4-BE49-F238E27FC236}">
                <a16:creationId xmlns:a16="http://schemas.microsoft.com/office/drawing/2014/main" id="{AFF3D761-64AA-4B91-B8ED-FCCF5B38DC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71542" y="1365202"/>
            <a:ext cx="7340882" cy="4641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34663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AED4B-7BCF-4F89-BA7F-0535E1C948B2}"/>
              </a:ext>
            </a:extLst>
          </p:cNvPr>
          <p:cNvSpPr>
            <a:spLocks noGrp="1"/>
          </p:cNvSpPr>
          <p:nvPr>
            <p:ph type="title"/>
          </p:nvPr>
        </p:nvSpPr>
        <p:spPr/>
        <p:txBody>
          <a:bodyPr/>
          <a:lstStyle/>
          <a:p>
            <a:r>
              <a:rPr lang="en-GB" sz="3600" dirty="0"/>
              <a:t>Comparing batteries</a:t>
            </a:r>
          </a:p>
        </p:txBody>
      </p:sp>
      <p:pic>
        <p:nvPicPr>
          <p:cNvPr id="4" name="Picture 3">
            <a:extLst>
              <a:ext uri="{FF2B5EF4-FFF2-40B4-BE49-F238E27FC236}">
                <a16:creationId xmlns:a16="http://schemas.microsoft.com/office/drawing/2014/main" id="{4A389B81-B9B0-484F-BF78-EB17CC10F84B}"/>
              </a:ext>
            </a:extLst>
          </p:cNvPr>
          <p:cNvPicPr>
            <a:picLocks noChangeAspect="1"/>
          </p:cNvPicPr>
          <p:nvPr/>
        </p:nvPicPr>
        <p:blipFill>
          <a:blip r:embed="rId2"/>
          <a:stretch>
            <a:fillRect/>
          </a:stretch>
        </p:blipFill>
        <p:spPr>
          <a:xfrm>
            <a:off x="3138453" y="1421467"/>
            <a:ext cx="5915094" cy="4713962"/>
          </a:xfrm>
          <a:prstGeom prst="rect">
            <a:avLst/>
          </a:prstGeom>
        </p:spPr>
      </p:pic>
      <p:sp>
        <p:nvSpPr>
          <p:cNvPr id="5" name="Rectangle 4">
            <a:extLst>
              <a:ext uri="{FF2B5EF4-FFF2-40B4-BE49-F238E27FC236}">
                <a16:creationId xmlns:a16="http://schemas.microsoft.com/office/drawing/2014/main" id="{AA9614B8-38F9-42D5-8E22-B1160D5396C6}"/>
              </a:ext>
            </a:extLst>
          </p:cNvPr>
          <p:cNvSpPr/>
          <p:nvPr/>
        </p:nvSpPr>
        <p:spPr>
          <a:xfrm>
            <a:off x="1034642" y="6169709"/>
            <a:ext cx="6112778" cy="646331"/>
          </a:xfrm>
          <a:prstGeom prst="rect">
            <a:avLst/>
          </a:prstGeom>
        </p:spPr>
        <p:txBody>
          <a:bodyPr wrap="square">
            <a:spAutoFit/>
          </a:bodyPr>
          <a:lstStyle/>
          <a:p>
            <a:r>
              <a:rPr lang="en-GB" sz="1200" dirty="0" err="1">
                <a:solidFill>
                  <a:srgbClr val="000000"/>
                </a:solidFill>
              </a:rPr>
              <a:t>Tarascon</a:t>
            </a:r>
            <a:r>
              <a:rPr lang="en-GB" sz="1200" dirty="0">
                <a:solidFill>
                  <a:srgbClr val="000000"/>
                </a:solidFill>
              </a:rPr>
              <a:t>, J.-M., Armand, M., 2001. Nature.</a:t>
            </a:r>
          </a:p>
          <a:p>
            <a:endParaRPr lang="en-GB" dirty="0"/>
          </a:p>
        </p:txBody>
      </p:sp>
    </p:spTree>
    <p:extLst>
      <p:ext uri="{BB962C8B-B14F-4D97-AF65-F5344CB8AC3E}">
        <p14:creationId xmlns:p14="http://schemas.microsoft.com/office/powerpoint/2010/main" val="30890972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FF69E-6B12-4AAB-9564-16B7AFED5571}"/>
              </a:ext>
            </a:extLst>
          </p:cNvPr>
          <p:cNvSpPr>
            <a:spLocks noGrp="1"/>
          </p:cNvSpPr>
          <p:nvPr>
            <p:ph type="title"/>
          </p:nvPr>
        </p:nvSpPr>
        <p:spPr>
          <a:xfrm>
            <a:off x="609600" y="3140968"/>
            <a:ext cx="10972800" cy="762000"/>
          </a:xfrm>
        </p:spPr>
        <p:txBody>
          <a:bodyPr/>
          <a:lstStyle/>
          <a:p>
            <a:pPr algn="ctr"/>
            <a:r>
              <a:rPr lang="en-GB" dirty="0"/>
              <a:t>Part 2 – Common battery types</a:t>
            </a:r>
          </a:p>
        </p:txBody>
      </p:sp>
      <p:sp>
        <p:nvSpPr>
          <p:cNvPr id="4" name="Date Placeholder 3">
            <a:extLst>
              <a:ext uri="{FF2B5EF4-FFF2-40B4-BE49-F238E27FC236}">
                <a16:creationId xmlns:a16="http://schemas.microsoft.com/office/drawing/2014/main" id="{C5CAE1C8-7EFB-44A1-8002-FBF8B6F731A0}"/>
              </a:ext>
            </a:extLst>
          </p:cNvPr>
          <p:cNvSpPr>
            <a:spLocks noGrp="1"/>
          </p:cNvSpPr>
          <p:nvPr>
            <p:ph type="dt" sz="half" idx="10"/>
          </p:nvPr>
        </p:nvSpPr>
        <p:spPr/>
        <p:txBody>
          <a:bodyPr/>
          <a:lstStyle/>
          <a:p>
            <a:pPr>
              <a:defRPr/>
            </a:pPr>
            <a:fld id="{D2E28BBE-4E92-4B2E-9C6F-C30F1CA4714D}" type="datetime1">
              <a:rPr lang="en-GB" altLang="en-US" smtClean="0"/>
              <a:pPr>
                <a:defRPr/>
              </a:pPr>
              <a:t>28/09/2023</a:t>
            </a:fld>
            <a:endParaRPr lang="en-GB" altLang="en-US">
              <a:solidFill>
                <a:srgbClr val="FFFFFF"/>
              </a:solidFill>
            </a:endParaRPr>
          </a:p>
        </p:txBody>
      </p:sp>
      <p:sp>
        <p:nvSpPr>
          <p:cNvPr id="5" name="Footer Placeholder 4">
            <a:extLst>
              <a:ext uri="{FF2B5EF4-FFF2-40B4-BE49-F238E27FC236}">
                <a16:creationId xmlns:a16="http://schemas.microsoft.com/office/drawing/2014/main" id="{1EBCDDF6-A41A-4987-8551-BBB11378186B}"/>
              </a:ext>
            </a:extLst>
          </p:cNvPr>
          <p:cNvSpPr>
            <a:spLocks noGrp="1"/>
          </p:cNvSpPr>
          <p:nvPr>
            <p:ph type="ftr" sz="quarter" idx="11"/>
          </p:nvPr>
        </p:nvSpPr>
        <p:spPr/>
        <p:txBody>
          <a:bodyPr/>
          <a:lstStyle/>
          <a:p>
            <a:pPr>
              <a:defRPr/>
            </a:pPr>
            <a:r>
              <a:rPr lang="en-GB" altLang="en-US"/>
              <a:t>© The University of Sheffield</a:t>
            </a:r>
            <a:endParaRPr lang="en-GB" altLang="en-US">
              <a:solidFill>
                <a:srgbClr val="FFFFFF"/>
              </a:solidFill>
            </a:endParaRPr>
          </a:p>
        </p:txBody>
      </p:sp>
      <p:sp>
        <p:nvSpPr>
          <p:cNvPr id="6" name="Slide Number Placeholder 5">
            <a:extLst>
              <a:ext uri="{FF2B5EF4-FFF2-40B4-BE49-F238E27FC236}">
                <a16:creationId xmlns:a16="http://schemas.microsoft.com/office/drawing/2014/main" id="{34B52601-9B52-472E-AE85-631DA1574C15}"/>
              </a:ext>
            </a:extLst>
          </p:cNvPr>
          <p:cNvSpPr>
            <a:spLocks noGrp="1"/>
          </p:cNvSpPr>
          <p:nvPr>
            <p:ph type="sldNum" sz="quarter" idx="12"/>
          </p:nvPr>
        </p:nvSpPr>
        <p:spPr/>
        <p:txBody>
          <a:bodyPr/>
          <a:lstStyle/>
          <a:p>
            <a:fld id="{22230EF6-6C13-413D-A541-8FA2732E8850}" type="slidenum">
              <a:rPr lang="en-GB" altLang="en-US" smtClean="0"/>
              <a:pPr/>
              <a:t>15</a:t>
            </a:fld>
            <a:endParaRPr lang="en-GB" altLang="en-US"/>
          </a:p>
        </p:txBody>
      </p:sp>
    </p:spTree>
    <p:extLst>
      <p:ext uri="{BB962C8B-B14F-4D97-AF65-F5344CB8AC3E}">
        <p14:creationId xmlns:p14="http://schemas.microsoft.com/office/powerpoint/2010/main" val="18846653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CEF91-FB67-421E-A84F-D883FDB969D9}"/>
              </a:ext>
            </a:extLst>
          </p:cNvPr>
          <p:cNvSpPr>
            <a:spLocks noGrp="1"/>
          </p:cNvSpPr>
          <p:nvPr>
            <p:ph type="title"/>
          </p:nvPr>
        </p:nvSpPr>
        <p:spPr/>
        <p:txBody>
          <a:bodyPr/>
          <a:lstStyle/>
          <a:p>
            <a:r>
              <a:rPr lang="en-GB" sz="5400" dirty="0"/>
              <a:t>Useful notes</a:t>
            </a:r>
          </a:p>
        </p:txBody>
      </p:sp>
      <p:sp>
        <p:nvSpPr>
          <p:cNvPr id="3" name="Content Placeholder 2">
            <a:extLst>
              <a:ext uri="{FF2B5EF4-FFF2-40B4-BE49-F238E27FC236}">
                <a16:creationId xmlns:a16="http://schemas.microsoft.com/office/drawing/2014/main" id="{973C512A-689A-4C02-A0DC-CE86AEDAA8F8}"/>
              </a:ext>
            </a:extLst>
          </p:cNvPr>
          <p:cNvSpPr>
            <a:spLocks noGrp="1"/>
          </p:cNvSpPr>
          <p:nvPr>
            <p:ph idx="1"/>
          </p:nvPr>
        </p:nvSpPr>
        <p:spPr>
          <a:xfrm>
            <a:off x="695400" y="1505064"/>
            <a:ext cx="10972800" cy="4372207"/>
          </a:xfrm>
        </p:spPr>
        <p:txBody>
          <a:bodyPr/>
          <a:lstStyle/>
          <a:p>
            <a:r>
              <a:rPr lang="en-GB" sz="2800" dirty="0"/>
              <a:t>Electrons are negative – flow of electrons is from –</a:t>
            </a:r>
            <a:r>
              <a:rPr lang="en-GB" sz="2800" dirty="0" err="1"/>
              <a:t>ve</a:t>
            </a:r>
            <a:r>
              <a:rPr lang="en-GB" sz="2800" dirty="0"/>
              <a:t> electrode (anode) to +</a:t>
            </a:r>
            <a:r>
              <a:rPr lang="en-GB" sz="2800" dirty="0" err="1"/>
              <a:t>ve</a:t>
            </a:r>
            <a:r>
              <a:rPr lang="en-GB" sz="2800" dirty="0"/>
              <a:t> electrode (cathode)</a:t>
            </a:r>
          </a:p>
          <a:p>
            <a:r>
              <a:rPr lang="en-GB" sz="2800" dirty="0"/>
              <a:t>In electronics, </a:t>
            </a:r>
            <a:r>
              <a:rPr lang="en-GB" sz="2800" i="1" u="sng" dirty="0"/>
              <a:t>current</a:t>
            </a:r>
            <a:r>
              <a:rPr lang="en-GB" sz="2800" dirty="0"/>
              <a:t> flows from positive to negative – this is convention</a:t>
            </a:r>
          </a:p>
          <a:p>
            <a:r>
              <a:rPr lang="en-GB" sz="2800" dirty="0"/>
              <a:t>In batteries, during charging, you store energy (and electrons) in the anode</a:t>
            </a:r>
          </a:p>
          <a:p>
            <a:r>
              <a:rPr lang="en-GB" sz="2800" dirty="0"/>
              <a:t>In this section, all equations are written so that forward reactions are spontaneous</a:t>
            </a:r>
          </a:p>
        </p:txBody>
      </p:sp>
      <p:sp>
        <p:nvSpPr>
          <p:cNvPr id="4" name="Date Placeholder 3">
            <a:extLst>
              <a:ext uri="{FF2B5EF4-FFF2-40B4-BE49-F238E27FC236}">
                <a16:creationId xmlns:a16="http://schemas.microsoft.com/office/drawing/2014/main" id="{9B0221F9-C416-45D8-AEB5-91433F1174B0}"/>
              </a:ext>
            </a:extLst>
          </p:cNvPr>
          <p:cNvSpPr>
            <a:spLocks noGrp="1"/>
          </p:cNvSpPr>
          <p:nvPr>
            <p:ph type="dt" sz="half" idx="10"/>
          </p:nvPr>
        </p:nvSpPr>
        <p:spPr/>
        <p:txBody>
          <a:bodyPr/>
          <a:lstStyle/>
          <a:p>
            <a:pPr>
              <a:defRPr/>
            </a:pPr>
            <a:fld id="{D2E28BBE-4E92-4B2E-9C6F-C30F1CA4714D}" type="datetime1">
              <a:rPr lang="en-GB" altLang="en-US" smtClean="0"/>
              <a:pPr>
                <a:defRPr/>
              </a:pPr>
              <a:t>28/09/2023</a:t>
            </a:fld>
            <a:endParaRPr lang="en-GB" altLang="en-US">
              <a:solidFill>
                <a:srgbClr val="FFFFFF"/>
              </a:solidFill>
            </a:endParaRPr>
          </a:p>
        </p:txBody>
      </p:sp>
      <p:sp>
        <p:nvSpPr>
          <p:cNvPr id="5" name="Footer Placeholder 4">
            <a:extLst>
              <a:ext uri="{FF2B5EF4-FFF2-40B4-BE49-F238E27FC236}">
                <a16:creationId xmlns:a16="http://schemas.microsoft.com/office/drawing/2014/main" id="{D5890A7B-0ABF-4129-8139-8445F74E6C89}"/>
              </a:ext>
            </a:extLst>
          </p:cNvPr>
          <p:cNvSpPr>
            <a:spLocks noGrp="1"/>
          </p:cNvSpPr>
          <p:nvPr>
            <p:ph type="ftr" sz="quarter" idx="11"/>
          </p:nvPr>
        </p:nvSpPr>
        <p:spPr/>
        <p:txBody>
          <a:bodyPr/>
          <a:lstStyle/>
          <a:p>
            <a:pPr>
              <a:defRPr/>
            </a:pPr>
            <a:r>
              <a:rPr lang="en-GB" altLang="en-US"/>
              <a:t>© The University of Sheffield</a:t>
            </a:r>
            <a:endParaRPr lang="en-GB" altLang="en-US">
              <a:solidFill>
                <a:srgbClr val="FFFFFF"/>
              </a:solidFill>
            </a:endParaRPr>
          </a:p>
        </p:txBody>
      </p:sp>
      <p:sp>
        <p:nvSpPr>
          <p:cNvPr id="6" name="Slide Number Placeholder 5">
            <a:extLst>
              <a:ext uri="{FF2B5EF4-FFF2-40B4-BE49-F238E27FC236}">
                <a16:creationId xmlns:a16="http://schemas.microsoft.com/office/drawing/2014/main" id="{977D4853-11E6-4CE3-9B1C-B93838402050}"/>
              </a:ext>
            </a:extLst>
          </p:cNvPr>
          <p:cNvSpPr>
            <a:spLocks noGrp="1"/>
          </p:cNvSpPr>
          <p:nvPr>
            <p:ph type="sldNum" sz="quarter" idx="12"/>
          </p:nvPr>
        </p:nvSpPr>
        <p:spPr/>
        <p:txBody>
          <a:bodyPr/>
          <a:lstStyle/>
          <a:p>
            <a:fld id="{22230EF6-6C13-413D-A541-8FA2732E8850}" type="slidenum">
              <a:rPr lang="en-GB" altLang="en-US" smtClean="0"/>
              <a:pPr/>
              <a:t>16</a:t>
            </a:fld>
            <a:endParaRPr lang="en-GB" altLang="en-US"/>
          </a:p>
        </p:txBody>
      </p:sp>
    </p:spTree>
    <p:extLst>
      <p:ext uri="{BB962C8B-B14F-4D97-AF65-F5344CB8AC3E}">
        <p14:creationId xmlns:p14="http://schemas.microsoft.com/office/powerpoint/2010/main" val="4206895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DAC9B-BF7D-4B56-9B22-988CA50DE3C4}"/>
              </a:ext>
            </a:extLst>
          </p:cNvPr>
          <p:cNvSpPr>
            <a:spLocks noGrp="1"/>
          </p:cNvSpPr>
          <p:nvPr>
            <p:ph type="title"/>
          </p:nvPr>
        </p:nvSpPr>
        <p:spPr/>
        <p:txBody>
          <a:bodyPr/>
          <a:lstStyle/>
          <a:p>
            <a:r>
              <a:rPr lang="en-GB" sz="5400" dirty="0"/>
              <a:t>Useful notes - refresher</a:t>
            </a:r>
          </a:p>
        </p:txBody>
      </p:sp>
      <p:sp>
        <p:nvSpPr>
          <p:cNvPr id="4" name="Date Placeholder 3">
            <a:extLst>
              <a:ext uri="{FF2B5EF4-FFF2-40B4-BE49-F238E27FC236}">
                <a16:creationId xmlns:a16="http://schemas.microsoft.com/office/drawing/2014/main" id="{AC8EBF27-0BD6-44B8-A771-801488875B05}"/>
              </a:ext>
            </a:extLst>
          </p:cNvPr>
          <p:cNvSpPr>
            <a:spLocks noGrp="1"/>
          </p:cNvSpPr>
          <p:nvPr>
            <p:ph type="dt" sz="half" idx="10"/>
          </p:nvPr>
        </p:nvSpPr>
        <p:spPr/>
        <p:txBody>
          <a:bodyPr/>
          <a:lstStyle/>
          <a:p>
            <a:pPr>
              <a:defRPr/>
            </a:pPr>
            <a:fld id="{D2E28BBE-4E92-4B2E-9C6F-C30F1CA4714D}" type="datetime1">
              <a:rPr lang="en-GB" altLang="en-US" smtClean="0"/>
              <a:pPr>
                <a:defRPr/>
              </a:pPr>
              <a:t>28/09/2023</a:t>
            </a:fld>
            <a:endParaRPr lang="en-GB" altLang="en-US">
              <a:solidFill>
                <a:srgbClr val="FFFFFF"/>
              </a:solidFill>
            </a:endParaRPr>
          </a:p>
        </p:txBody>
      </p:sp>
      <p:sp>
        <p:nvSpPr>
          <p:cNvPr id="5" name="Footer Placeholder 4">
            <a:extLst>
              <a:ext uri="{FF2B5EF4-FFF2-40B4-BE49-F238E27FC236}">
                <a16:creationId xmlns:a16="http://schemas.microsoft.com/office/drawing/2014/main" id="{FD88F150-4092-450D-B4C5-6F52999B72FB}"/>
              </a:ext>
            </a:extLst>
          </p:cNvPr>
          <p:cNvSpPr>
            <a:spLocks noGrp="1"/>
          </p:cNvSpPr>
          <p:nvPr>
            <p:ph type="ftr" sz="quarter" idx="11"/>
          </p:nvPr>
        </p:nvSpPr>
        <p:spPr/>
        <p:txBody>
          <a:bodyPr/>
          <a:lstStyle/>
          <a:p>
            <a:pPr>
              <a:defRPr/>
            </a:pPr>
            <a:r>
              <a:rPr lang="en-GB" altLang="en-US"/>
              <a:t>© The University of Sheffield</a:t>
            </a:r>
            <a:endParaRPr lang="en-GB" altLang="en-US">
              <a:solidFill>
                <a:srgbClr val="FFFFFF"/>
              </a:solidFill>
            </a:endParaRPr>
          </a:p>
        </p:txBody>
      </p:sp>
      <p:sp>
        <p:nvSpPr>
          <p:cNvPr id="6" name="Slide Number Placeholder 5">
            <a:extLst>
              <a:ext uri="{FF2B5EF4-FFF2-40B4-BE49-F238E27FC236}">
                <a16:creationId xmlns:a16="http://schemas.microsoft.com/office/drawing/2014/main" id="{76DE58BB-35D1-4AE8-82F3-46902DCFA17E}"/>
              </a:ext>
            </a:extLst>
          </p:cNvPr>
          <p:cNvSpPr>
            <a:spLocks noGrp="1"/>
          </p:cNvSpPr>
          <p:nvPr>
            <p:ph type="sldNum" sz="quarter" idx="12"/>
          </p:nvPr>
        </p:nvSpPr>
        <p:spPr/>
        <p:txBody>
          <a:bodyPr/>
          <a:lstStyle/>
          <a:p>
            <a:fld id="{22230EF6-6C13-413D-A541-8FA2732E8850}" type="slidenum">
              <a:rPr lang="en-GB" altLang="en-US" smtClean="0"/>
              <a:pPr/>
              <a:t>17</a:t>
            </a:fld>
            <a:endParaRPr lang="en-GB" altLang="en-US"/>
          </a:p>
        </p:txBody>
      </p:sp>
      <p:pic>
        <p:nvPicPr>
          <p:cNvPr id="1026" name="Picture 2">
            <a:extLst>
              <a:ext uri="{FF2B5EF4-FFF2-40B4-BE49-F238E27FC236}">
                <a16:creationId xmlns:a16="http://schemas.microsoft.com/office/drawing/2014/main" id="{F96C70FF-A2AF-4F43-854D-075BFB8CB1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4192" y="1674170"/>
            <a:ext cx="3600400" cy="4584064"/>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47692830-B261-4A0F-B12D-F11479A5D8F7}"/>
              </a:ext>
            </a:extLst>
          </p:cNvPr>
          <p:cNvSpPr>
            <a:spLocks noGrp="1"/>
          </p:cNvSpPr>
          <p:nvPr>
            <p:ph idx="1"/>
          </p:nvPr>
        </p:nvSpPr>
        <p:spPr>
          <a:xfrm>
            <a:off x="479376" y="1628800"/>
            <a:ext cx="6768752" cy="4467200"/>
          </a:xfrm>
        </p:spPr>
        <p:txBody>
          <a:bodyPr/>
          <a:lstStyle/>
          <a:p>
            <a:r>
              <a:rPr lang="en-GB" dirty="0"/>
              <a:t>Spontaneous reactions determined from standard electrode potentials</a:t>
            </a:r>
          </a:p>
          <a:p>
            <a:r>
              <a:rPr lang="en-GB" dirty="0"/>
              <a:t>The more positive the potential, the more likely it will (spontaneously) accept electrons</a:t>
            </a:r>
          </a:p>
        </p:txBody>
      </p:sp>
      <p:sp>
        <p:nvSpPr>
          <p:cNvPr id="3" name="TextBox 2">
            <a:extLst>
              <a:ext uri="{FF2B5EF4-FFF2-40B4-BE49-F238E27FC236}">
                <a16:creationId xmlns:a16="http://schemas.microsoft.com/office/drawing/2014/main" id="{BCFC344F-9F62-4EFE-8470-C60D0C28CFA6}"/>
              </a:ext>
            </a:extLst>
          </p:cNvPr>
          <p:cNvSpPr txBox="1"/>
          <p:nvPr/>
        </p:nvSpPr>
        <p:spPr>
          <a:xfrm>
            <a:off x="7824192" y="1196752"/>
            <a:ext cx="3600400" cy="461665"/>
          </a:xfrm>
          <a:prstGeom prst="rect">
            <a:avLst/>
          </a:prstGeom>
          <a:noFill/>
        </p:spPr>
        <p:txBody>
          <a:bodyPr wrap="square" rtlCol="0">
            <a:spAutoFit/>
          </a:bodyPr>
          <a:lstStyle/>
          <a:p>
            <a:r>
              <a:rPr lang="en-GB" b="1" u="sng" dirty="0">
                <a:solidFill>
                  <a:srgbClr val="000000"/>
                </a:solidFill>
              </a:rPr>
              <a:t>Reduction reactions</a:t>
            </a:r>
          </a:p>
        </p:txBody>
      </p:sp>
    </p:spTree>
    <p:extLst>
      <p:ext uri="{BB962C8B-B14F-4D97-AF65-F5344CB8AC3E}">
        <p14:creationId xmlns:p14="http://schemas.microsoft.com/office/powerpoint/2010/main" val="30815895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241F9-0FD8-4E7C-B8BC-45D85BDDCCCC}"/>
              </a:ext>
            </a:extLst>
          </p:cNvPr>
          <p:cNvSpPr>
            <a:spLocks noGrp="1"/>
          </p:cNvSpPr>
          <p:nvPr>
            <p:ph type="title"/>
          </p:nvPr>
        </p:nvSpPr>
        <p:spPr>
          <a:xfrm>
            <a:off x="2567608" y="332656"/>
            <a:ext cx="7920880" cy="762000"/>
          </a:xfrm>
        </p:spPr>
        <p:txBody>
          <a:bodyPr/>
          <a:lstStyle/>
          <a:p>
            <a:r>
              <a:rPr lang="en-GB" sz="4800" dirty="0"/>
              <a:t>Nickel metal hydride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D1119C7-3028-4A84-8FF9-5EFAD8120ACD}"/>
                  </a:ext>
                </a:extLst>
              </p:cNvPr>
              <p:cNvSpPr>
                <a:spLocks noGrp="1"/>
              </p:cNvSpPr>
              <p:nvPr>
                <p:ph idx="1"/>
              </p:nvPr>
            </p:nvSpPr>
            <p:spPr>
              <a:xfrm>
                <a:off x="838200" y="1556793"/>
                <a:ext cx="10515600" cy="4104456"/>
              </a:xfrm>
            </p:spPr>
            <p:txBody>
              <a:bodyPr>
                <a:normAutofit/>
              </a:bodyPr>
              <a:lstStyle/>
              <a:p>
                <a:r>
                  <a:rPr lang="en-GB" sz="2400" dirty="0"/>
                  <a:t>Negative electrode:</a:t>
                </a:r>
              </a:p>
              <a:p>
                <a:pPr marL="0" indent="0">
                  <a:buNone/>
                </a:pPr>
                <a14:m>
                  <m:oMathPara xmlns:m="http://schemas.openxmlformats.org/officeDocument/2006/math">
                    <m:oMathParaPr>
                      <m:jc m:val="centerGroup"/>
                    </m:oMathParaPr>
                    <m:oMath xmlns:m="http://schemas.openxmlformats.org/officeDocument/2006/math">
                      <m:sSubSup>
                        <m:sSubSupPr>
                          <m:ctrlPr>
                            <a:rPr lang="en-GB" sz="2400" b="0" i="1" smtClean="0">
                              <a:latin typeface="Cambria Math" panose="02040503050406030204" pitchFamily="18" charset="0"/>
                              <a:ea typeface="Cambria Math" panose="02040503050406030204" pitchFamily="18" charset="0"/>
                            </a:rPr>
                          </m:ctrlPr>
                        </m:sSubSupPr>
                        <m:e>
                          <m:r>
                            <a:rPr lang="en-GB" sz="2400" b="0" i="1" smtClean="0">
                              <a:latin typeface="Cambria Math" panose="02040503050406030204" pitchFamily="18" charset="0"/>
                              <a:ea typeface="Cambria Math" panose="02040503050406030204" pitchFamily="18" charset="0"/>
                            </a:rPr>
                            <m:t>𝑂𝐻</m:t>
                          </m:r>
                        </m:e>
                        <m:sub>
                          <m:r>
                            <a:rPr lang="en-GB" sz="2400" b="0" i="1" smtClean="0">
                              <a:latin typeface="Cambria Math" panose="02040503050406030204" pitchFamily="18" charset="0"/>
                              <a:ea typeface="Cambria Math" panose="02040503050406030204" pitchFamily="18" charset="0"/>
                            </a:rPr>
                            <m:t>(</m:t>
                          </m:r>
                          <m:r>
                            <a:rPr lang="en-GB" sz="2400" b="0" i="1" smtClean="0">
                              <a:latin typeface="Cambria Math" panose="02040503050406030204" pitchFamily="18" charset="0"/>
                              <a:ea typeface="Cambria Math" panose="02040503050406030204" pitchFamily="18" charset="0"/>
                            </a:rPr>
                            <m:t>𝑎𝑞</m:t>
                          </m:r>
                          <m:r>
                            <a:rPr lang="en-GB" sz="2400" b="0" i="1" smtClean="0">
                              <a:latin typeface="Cambria Math" panose="02040503050406030204" pitchFamily="18" charset="0"/>
                              <a:ea typeface="Cambria Math" panose="02040503050406030204" pitchFamily="18" charset="0"/>
                            </a:rPr>
                            <m:t>)</m:t>
                          </m:r>
                        </m:sub>
                        <m:sup>
                          <m:r>
                            <a:rPr lang="en-GB" sz="2400" b="0" i="1" smtClean="0">
                              <a:latin typeface="Cambria Math" panose="02040503050406030204" pitchFamily="18" charset="0"/>
                              <a:ea typeface="Cambria Math" panose="02040503050406030204" pitchFamily="18" charset="0"/>
                            </a:rPr>
                            <m:t>−</m:t>
                          </m:r>
                        </m:sup>
                      </m:sSubSup>
                      <m:r>
                        <a:rPr lang="en-GB" sz="2400" b="0" i="1" smtClean="0">
                          <a:latin typeface="Cambria Math" panose="02040503050406030204" pitchFamily="18" charset="0"/>
                          <a:ea typeface="Cambria Math" panose="02040503050406030204" pitchFamily="18" charset="0"/>
                        </a:rPr>
                        <m:t>+</m:t>
                      </m:r>
                      <m:sSub>
                        <m:sSubPr>
                          <m:ctrlPr>
                            <a:rPr lang="en-GB" sz="2400" b="0" i="1" smtClean="0">
                              <a:latin typeface="Cambria Math" panose="02040503050406030204" pitchFamily="18" charset="0"/>
                              <a:ea typeface="Cambria Math" panose="02040503050406030204" pitchFamily="18" charset="0"/>
                            </a:rPr>
                          </m:ctrlPr>
                        </m:sSubPr>
                        <m:e>
                          <m:r>
                            <a:rPr lang="en-GB" sz="2400" b="0" i="1" smtClean="0">
                              <a:latin typeface="Cambria Math" panose="02040503050406030204" pitchFamily="18" charset="0"/>
                              <a:ea typeface="Cambria Math" panose="02040503050406030204" pitchFamily="18" charset="0"/>
                            </a:rPr>
                            <m:t>𝑀</m:t>
                          </m:r>
                          <m:r>
                            <a:rPr lang="en-GB" sz="2400" b="0" i="1" smtClean="0">
                              <a:solidFill>
                                <a:srgbClr val="FF0000"/>
                              </a:solidFill>
                              <a:latin typeface="Cambria Math" panose="02040503050406030204" pitchFamily="18" charset="0"/>
                              <a:ea typeface="Cambria Math" panose="02040503050406030204" pitchFamily="18" charset="0"/>
                            </a:rPr>
                            <m:t>𝐻</m:t>
                          </m:r>
                        </m:e>
                        <m:sub>
                          <m:r>
                            <a:rPr lang="en-GB" sz="2400" b="0" i="1" smtClean="0">
                              <a:latin typeface="Cambria Math" panose="02040503050406030204" pitchFamily="18" charset="0"/>
                              <a:ea typeface="Cambria Math" panose="02040503050406030204" pitchFamily="18" charset="0"/>
                            </a:rPr>
                            <m:t>(</m:t>
                          </m:r>
                          <m:r>
                            <a:rPr lang="en-GB" sz="2400" b="0" i="1" smtClean="0">
                              <a:latin typeface="Cambria Math" panose="02040503050406030204" pitchFamily="18" charset="0"/>
                              <a:ea typeface="Cambria Math" panose="02040503050406030204" pitchFamily="18" charset="0"/>
                            </a:rPr>
                            <m:t>𝑠</m:t>
                          </m:r>
                          <m:r>
                            <a:rPr lang="en-GB" sz="2400" b="0" i="1" smtClean="0">
                              <a:latin typeface="Cambria Math" panose="02040503050406030204" pitchFamily="18" charset="0"/>
                              <a:ea typeface="Cambria Math" panose="02040503050406030204" pitchFamily="18" charset="0"/>
                            </a:rPr>
                            <m:t>)</m:t>
                          </m:r>
                        </m:sub>
                      </m:sSub>
                      <m:r>
                        <a:rPr lang="en-GB" sz="2400" i="1">
                          <a:latin typeface="Cambria Math" panose="02040503050406030204" pitchFamily="18" charset="0"/>
                          <a:ea typeface="Cambria Math" panose="02040503050406030204" pitchFamily="18" charset="0"/>
                        </a:rPr>
                        <m:t>↔</m:t>
                      </m:r>
                      <m:sSub>
                        <m:sSubPr>
                          <m:ctrlPr>
                            <a:rPr lang="en-GB" sz="2400" i="1" smtClean="0">
                              <a:latin typeface="Cambria Math" panose="02040503050406030204" pitchFamily="18" charset="0"/>
                              <a:ea typeface="Cambria Math" panose="02040503050406030204" pitchFamily="18" charset="0"/>
                            </a:rPr>
                          </m:ctrlPr>
                        </m:sSubPr>
                        <m:e>
                          <m:r>
                            <a:rPr lang="en-GB" sz="2400" b="0" i="1" smtClean="0">
                              <a:solidFill>
                                <a:srgbClr val="FF0000"/>
                              </a:solidFill>
                              <a:latin typeface="Cambria Math" panose="02040503050406030204" pitchFamily="18" charset="0"/>
                              <a:ea typeface="Cambria Math" panose="02040503050406030204" pitchFamily="18" charset="0"/>
                            </a:rPr>
                            <m:t>𝐻</m:t>
                          </m:r>
                        </m:e>
                        <m:sub>
                          <m:r>
                            <a:rPr lang="en-GB" sz="2400" b="0" i="1" smtClean="0">
                              <a:latin typeface="Cambria Math" panose="02040503050406030204" pitchFamily="18" charset="0"/>
                              <a:ea typeface="Cambria Math" panose="02040503050406030204" pitchFamily="18" charset="0"/>
                            </a:rPr>
                            <m:t>2</m:t>
                          </m:r>
                        </m:sub>
                      </m:sSub>
                      <m:sSub>
                        <m:sSubPr>
                          <m:ctrlPr>
                            <a:rPr lang="en-GB" sz="2400" i="1" smtClean="0">
                              <a:latin typeface="Cambria Math" panose="02040503050406030204" pitchFamily="18" charset="0"/>
                              <a:ea typeface="Cambria Math" panose="02040503050406030204" pitchFamily="18" charset="0"/>
                            </a:rPr>
                          </m:ctrlPr>
                        </m:sSubPr>
                        <m:e>
                          <m:r>
                            <a:rPr lang="en-GB" sz="2400" b="0" i="1" smtClean="0">
                              <a:latin typeface="Cambria Math" panose="02040503050406030204" pitchFamily="18" charset="0"/>
                              <a:ea typeface="Cambria Math" panose="02040503050406030204" pitchFamily="18" charset="0"/>
                            </a:rPr>
                            <m:t>𝑂</m:t>
                          </m:r>
                        </m:e>
                        <m:sub>
                          <m:r>
                            <a:rPr lang="en-GB" sz="2400" b="0" i="1" smtClean="0">
                              <a:latin typeface="Cambria Math" panose="02040503050406030204" pitchFamily="18" charset="0"/>
                              <a:ea typeface="Cambria Math" panose="02040503050406030204" pitchFamily="18" charset="0"/>
                            </a:rPr>
                            <m:t>(</m:t>
                          </m:r>
                          <m:r>
                            <a:rPr lang="en-GB" sz="2400" b="0" i="1" smtClean="0">
                              <a:latin typeface="Cambria Math" panose="02040503050406030204" pitchFamily="18" charset="0"/>
                              <a:ea typeface="Cambria Math" panose="02040503050406030204" pitchFamily="18" charset="0"/>
                            </a:rPr>
                            <m:t>𝑙</m:t>
                          </m:r>
                          <m:r>
                            <a:rPr lang="en-GB" sz="2400" b="0" i="1" smtClean="0">
                              <a:latin typeface="Cambria Math" panose="02040503050406030204" pitchFamily="18" charset="0"/>
                              <a:ea typeface="Cambria Math" panose="02040503050406030204" pitchFamily="18" charset="0"/>
                            </a:rPr>
                            <m:t>)</m:t>
                          </m:r>
                        </m:sub>
                      </m:sSub>
                      <m:r>
                        <a:rPr lang="en-GB" sz="2400" b="0" i="1" smtClean="0">
                          <a:latin typeface="Cambria Math" panose="02040503050406030204" pitchFamily="18" charset="0"/>
                        </a:rPr>
                        <m:t>+</m:t>
                      </m:r>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𝑀</m:t>
                          </m:r>
                        </m:e>
                        <m:sub>
                          <m:r>
                            <a:rPr lang="en-GB" sz="2400" b="0" i="1" smtClean="0">
                              <a:latin typeface="Cambria Math" panose="02040503050406030204" pitchFamily="18" charset="0"/>
                            </a:rPr>
                            <m:t>(</m:t>
                          </m:r>
                          <m:r>
                            <a:rPr lang="en-GB" sz="2400" b="0" i="1" smtClean="0">
                              <a:latin typeface="Cambria Math" panose="02040503050406030204" pitchFamily="18" charset="0"/>
                            </a:rPr>
                            <m:t>𝑠</m:t>
                          </m:r>
                          <m:r>
                            <a:rPr lang="en-GB" sz="2400" b="0" i="1" smtClean="0">
                              <a:latin typeface="Cambria Math" panose="02040503050406030204" pitchFamily="18" charset="0"/>
                            </a:rPr>
                            <m:t>)</m:t>
                          </m:r>
                        </m:sub>
                      </m:sSub>
                      <m:r>
                        <a:rPr lang="en-GB" sz="2400" b="0" i="1" smtClean="0">
                          <a:latin typeface="Cambria Math" panose="02040503050406030204" pitchFamily="18" charset="0"/>
                        </a:rPr>
                        <m:t>+</m:t>
                      </m:r>
                      <m:sSup>
                        <m:sSupPr>
                          <m:ctrlPr>
                            <a:rPr lang="en-GB" sz="2400" b="0" i="1" smtClean="0">
                              <a:latin typeface="Cambria Math" panose="02040503050406030204" pitchFamily="18" charset="0"/>
                            </a:rPr>
                          </m:ctrlPr>
                        </m:sSupPr>
                        <m:e>
                          <m:r>
                            <a:rPr lang="en-GB" sz="2400" b="0" i="1" smtClean="0">
                              <a:latin typeface="Cambria Math" panose="02040503050406030204" pitchFamily="18" charset="0"/>
                            </a:rPr>
                            <m:t>𝑒</m:t>
                          </m:r>
                        </m:e>
                        <m:sup>
                          <m:r>
                            <a:rPr lang="en-GB" sz="2400" b="0" i="1" smtClean="0">
                              <a:latin typeface="Cambria Math" panose="02040503050406030204" pitchFamily="18" charset="0"/>
                            </a:rPr>
                            <m:t>−</m:t>
                          </m:r>
                        </m:sup>
                      </m:sSup>
                    </m:oMath>
                  </m:oMathPara>
                </a14:m>
                <a:endParaRPr lang="en-GB" sz="2400" dirty="0"/>
              </a:p>
              <a:p>
                <a:r>
                  <a:rPr lang="en-GB" sz="2400" dirty="0"/>
                  <a:t>Positive electrode:</a:t>
                </a:r>
              </a:p>
              <a:p>
                <a:pPr marL="0" indent="0">
                  <a:buNone/>
                </a:pPr>
                <a14:m>
                  <m:oMathPara xmlns:m="http://schemas.openxmlformats.org/officeDocument/2006/math">
                    <m:oMathParaPr>
                      <m:jc m:val="centerGroup"/>
                    </m:oMathParaPr>
                    <m:oMath xmlns:m="http://schemas.openxmlformats.org/officeDocument/2006/math">
                      <m:r>
                        <a:rPr lang="en-GB" sz="2400" i="1">
                          <a:latin typeface="Cambria Math" panose="02040503050406030204" pitchFamily="18" charset="0"/>
                          <a:ea typeface="Cambria Math" panose="02040503050406030204" pitchFamily="18" charset="0"/>
                        </a:rPr>
                        <m:t>𝑁𝑖</m:t>
                      </m:r>
                      <m:r>
                        <a:rPr lang="en-GB" sz="2400" b="0" i="1" smtClean="0">
                          <a:latin typeface="Cambria Math" panose="02040503050406030204" pitchFamily="18" charset="0"/>
                          <a:ea typeface="Cambria Math" panose="02040503050406030204" pitchFamily="18" charset="0"/>
                        </a:rPr>
                        <m:t>𝑂</m:t>
                      </m:r>
                      <m:sSub>
                        <m:sSubPr>
                          <m:ctrlPr>
                            <a:rPr lang="en-GB" sz="2400" i="1" smtClean="0">
                              <a:latin typeface="Cambria Math" panose="02040503050406030204" pitchFamily="18" charset="0"/>
                              <a:ea typeface="Cambria Math" panose="02040503050406030204" pitchFamily="18" charset="0"/>
                            </a:rPr>
                          </m:ctrlPr>
                        </m:sSubPr>
                        <m:e>
                          <m:r>
                            <a:rPr lang="en-GB" sz="2400" b="0" i="1" smtClean="0">
                              <a:latin typeface="Cambria Math" panose="02040503050406030204" pitchFamily="18" charset="0"/>
                              <a:ea typeface="Cambria Math" panose="02040503050406030204" pitchFamily="18" charset="0"/>
                            </a:rPr>
                            <m:t>(</m:t>
                          </m:r>
                          <m:r>
                            <a:rPr lang="en-GB" sz="2400" b="0" i="1" smtClean="0">
                              <a:latin typeface="Cambria Math" panose="02040503050406030204" pitchFamily="18" charset="0"/>
                              <a:ea typeface="Cambria Math" panose="02040503050406030204" pitchFamily="18" charset="0"/>
                            </a:rPr>
                            <m:t>𝑂𝐻</m:t>
                          </m:r>
                          <m:r>
                            <a:rPr lang="en-GB" sz="2400" b="0" i="1" smtClean="0">
                              <a:latin typeface="Cambria Math" panose="02040503050406030204" pitchFamily="18" charset="0"/>
                              <a:ea typeface="Cambria Math" panose="02040503050406030204" pitchFamily="18" charset="0"/>
                            </a:rPr>
                            <m:t>)</m:t>
                          </m:r>
                        </m:e>
                        <m:sub>
                          <m:r>
                            <a:rPr lang="en-GB" sz="2400" b="0" i="1" smtClean="0">
                              <a:latin typeface="Cambria Math" panose="02040503050406030204" pitchFamily="18" charset="0"/>
                              <a:ea typeface="Cambria Math" panose="02040503050406030204" pitchFamily="18" charset="0"/>
                            </a:rPr>
                            <m:t>(</m:t>
                          </m:r>
                          <m:r>
                            <a:rPr lang="en-GB" sz="2400" b="0" i="1" smtClean="0">
                              <a:latin typeface="Cambria Math" panose="02040503050406030204" pitchFamily="18" charset="0"/>
                              <a:ea typeface="Cambria Math" panose="02040503050406030204" pitchFamily="18" charset="0"/>
                            </a:rPr>
                            <m:t>𝑠</m:t>
                          </m:r>
                          <m:r>
                            <a:rPr lang="en-GB" sz="2400" b="0" i="1" smtClean="0">
                              <a:latin typeface="Cambria Math" panose="02040503050406030204" pitchFamily="18" charset="0"/>
                              <a:ea typeface="Cambria Math" panose="02040503050406030204" pitchFamily="18" charset="0"/>
                            </a:rPr>
                            <m:t>)</m:t>
                          </m:r>
                        </m:sub>
                      </m:sSub>
                      <m:r>
                        <a:rPr lang="en-GB" sz="2400" i="1">
                          <a:latin typeface="Cambria Math" panose="02040503050406030204" pitchFamily="18" charset="0"/>
                          <a:ea typeface="Cambria Math" panose="02040503050406030204" pitchFamily="18" charset="0"/>
                        </a:rPr>
                        <m:t>+</m:t>
                      </m:r>
                      <m:sSub>
                        <m:sSubPr>
                          <m:ctrlPr>
                            <a:rPr lang="en-GB" sz="2400" i="1">
                              <a:latin typeface="Cambria Math" panose="02040503050406030204" pitchFamily="18" charset="0"/>
                              <a:ea typeface="Cambria Math" panose="02040503050406030204" pitchFamily="18" charset="0"/>
                            </a:rPr>
                          </m:ctrlPr>
                        </m:sSubPr>
                        <m:e>
                          <m:r>
                            <a:rPr lang="en-GB" sz="2400" i="1" smtClean="0">
                              <a:solidFill>
                                <a:srgbClr val="FF0000"/>
                              </a:solidFill>
                              <a:latin typeface="Cambria Math" panose="02040503050406030204" pitchFamily="18" charset="0"/>
                              <a:ea typeface="Cambria Math" panose="02040503050406030204" pitchFamily="18" charset="0"/>
                            </a:rPr>
                            <m:t>𝐻</m:t>
                          </m:r>
                        </m:e>
                        <m:sub>
                          <m:r>
                            <a:rPr lang="en-GB" sz="2400" i="1">
                              <a:latin typeface="Cambria Math" panose="02040503050406030204" pitchFamily="18" charset="0"/>
                              <a:ea typeface="Cambria Math" panose="02040503050406030204" pitchFamily="18" charset="0"/>
                            </a:rPr>
                            <m:t>2</m:t>
                          </m:r>
                        </m:sub>
                      </m:sSub>
                      <m:sSub>
                        <m:sSubPr>
                          <m:ctrlPr>
                            <a:rPr lang="en-GB" sz="2400" i="1" smtClean="0">
                              <a:latin typeface="Cambria Math" panose="02040503050406030204" pitchFamily="18" charset="0"/>
                              <a:ea typeface="Cambria Math" panose="02040503050406030204" pitchFamily="18" charset="0"/>
                            </a:rPr>
                          </m:ctrlPr>
                        </m:sSubPr>
                        <m:e>
                          <m:r>
                            <a:rPr lang="en-GB" sz="2400" b="0" i="1" smtClean="0">
                              <a:latin typeface="Cambria Math" panose="02040503050406030204" pitchFamily="18" charset="0"/>
                              <a:ea typeface="Cambria Math" panose="02040503050406030204" pitchFamily="18" charset="0"/>
                            </a:rPr>
                            <m:t>𝑂</m:t>
                          </m:r>
                        </m:e>
                        <m:sub>
                          <m:r>
                            <a:rPr lang="en-GB" sz="2400" b="0" i="1" smtClean="0">
                              <a:latin typeface="Cambria Math" panose="02040503050406030204" pitchFamily="18" charset="0"/>
                              <a:ea typeface="Cambria Math" panose="02040503050406030204" pitchFamily="18" charset="0"/>
                            </a:rPr>
                            <m:t>(</m:t>
                          </m:r>
                          <m:r>
                            <a:rPr lang="en-GB" sz="2400" b="0" i="1" smtClean="0">
                              <a:latin typeface="Cambria Math" panose="02040503050406030204" pitchFamily="18" charset="0"/>
                              <a:ea typeface="Cambria Math" panose="02040503050406030204" pitchFamily="18" charset="0"/>
                            </a:rPr>
                            <m:t>𝑙</m:t>
                          </m:r>
                          <m:r>
                            <a:rPr lang="en-GB" sz="2400" b="0" i="1" smtClean="0">
                              <a:latin typeface="Cambria Math" panose="02040503050406030204" pitchFamily="18" charset="0"/>
                              <a:ea typeface="Cambria Math" panose="02040503050406030204" pitchFamily="18" charset="0"/>
                            </a:rPr>
                            <m:t>)</m:t>
                          </m:r>
                        </m:sub>
                      </m:sSub>
                      <m:r>
                        <a:rPr lang="en-GB" sz="2400" i="1">
                          <a:latin typeface="Cambria Math" panose="02040503050406030204" pitchFamily="18" charset="0"/>
                          <a:ea typeface="Cambria Math" panose="02040503050406030204" pitchFamily="18" charset="0"/>
                        </a:rPr>
                        <m:t>+</m:t>
                      </m:r>
                      <m:sSup>
                        <m:sSupPr>
                          <m:ctrlPr>
                            <a:rPr lang="en-GB" sz="2400" i="1">
                              <a:latin typeface="Cambria Math" panose="02040503050406030204" pitchFamily="18" charset="0"/>
                              <a:ea typeface="Cambria Math" panose="02040503050406030204" pitchFamily="18" charset="0"/>
                            </a:rPr>
                          </m:ctrlPr>
                        </m:sSupPr>
                        <m:e>
                          <m:r>
                            <a:rPr lang="en-GB" sz="2400" i="1">
                              <a:latin typeface="Cambria Math" panose="02040503050406030204" pitchFamily="18" charset="0"/>
                              <a:ea typeface="Cambria Math" panose="02040503050406030204" pitchFamily="18" charset="0"/>
                            </a:rPr>
                            <m:t>𝑒</m:t>
                          </m:r>
                        </m:e>
                        <m:sup>
                          <m:r>
                            <a:rPr lang="en-GB" sz="2400" i="1">
                              <a:latin typeface="Cambria Math" panose="02040503050406030204" pitchFamily="18" charset="0"/>
                              <a:ea typeface="Cambria Math" panose="02040503050406030204" pitchFamily="18" charset="0"/>
                            </a:rPr>
                            <m:t>−</m:t>
                          </m:r>
                        </m:sup>
                      </m:sSup>
                      <m:r>
                        <a:rPr lang="en-GB" sz="2400" i="1">
                          <a:latin typeface="Cambria Math" panose="02040503050406030204" pitchFamily="18" charset="0"/>
                          <a:ea typeface="Cambria Math" panose="02040503050406030204" pitchFamily="18" charset="0"/>
                        </a:rPr>
                        <m:t>↔</m:t>
                      </m:r>
                      <m:sSub>
                        <m:sSubPr>
                          <m:ctrlPr>
                            <a:rPr lang="en-GB" sz="2400" b="1" i="1" smtClean="0">
                              <a:latin typeface="Cambria Math" panose="02040503050406030204" pitchFamily="18" charset="0"/>
                            </a:rPr>
                          </m:ctrlPr>
                        </m:sSubPr>
                        <m:e>
                          <m:r>
                            <a:rPr lang="en-GB" sz="2400" b="1" i="1" smtClean="0">
                              <a:latin typeface="Cambria Math" panose="02040503050406030204" pitchFamily="18" charset="0"/>
                            </a:rPr>
                            <m:t>𝑵𝒊</m:t>
                          </m:r>
                          <m:r>
                            <a:rPr lang="en-GB" sz="2400" b="1" i="1" smtClean="0">
                              <a:latin typeface="Cambria Math" panose="02040503050406030204" pitchFamily="18" charset="0"/>
                            </a:rPr>
                            <m:t>(</m:t>
                          </m:r>
                          <m:r>
                            <a:rPr lang="en-GB" sz="2400" b="1" i="1" smtClean="0">
                              <a:latin typeface="Cambria Math" panose="02040503050406030204" pitchFamily="18" charset="0"/>
                            </a:rPr>
                            <m:t>𝑶𝑯</m:t>
                          </m:r>
                          <m:r>
                            <a:rPr lang="en-GB" sz="2400" b="1" i="1" smtClean="0">
                              <a:latin typeface="Cambria Math" panose="02040503050406030204" pitchFamily="18" charset="0"/>
                            </a:rPr>
                            <m:t>)</m:t>
                          </m:r>
                        </m:e>
                        <m:sub>
                          <m:r>
                            <a:rPr lang="en-GB" sz="2400" b="1" i="1" smtClean="0">
                              <a:latin typeface="Cambria Math" panose="02040503050406030204" pitchFamily="18" charset="0"/>
                            </a:rPr>
                            <m:t>𝟐</m:t>
                          </m:r>
                          <m:r>
                            <a:rPr lang="en-GB" sz="2400" b="1" i="1" smtClean="0">
                              <a:latin typeface="Cambria Math" panose="02040503050406030204" pitchFamily="18" charset="0"/>
                            </a:rPr>
                            <m:t>(</m:t>
                          </m:r>
                          <m:r>
                            <a:rPr lang="en-GB" sz="2400" b="1" i="1" smtClean="0">
                              <a:latin typeface="Cambria Math" panose="02040503050406030204" pitchFamily="18" charset="0"/>
                            </a:rPr>
                            <m:t>𝒔</m:t>
                          </m:r>
                          <m:r>
                            <a:rPr lang="en-GB" sz="2400" b="1" i="1" smtClean="0">
                              <a:latin typeface="Cambria Math" panose="02040503050406030204" pitchFamily="18" charset="0"/>
                            </a:rPr>
                            <m:t>)</m:t>
                          </m:r>
                        </m:sub>
                      </m:sSub>
                      <m:r>
                        <a:rPr lang="en-GB" sz="2400" b="0" i="1" smtClean="0">
                          <a:latin typeface="Cambria Math" panose="02040503050406030204" pitchFamily="18" charset="0"/>
                        </a:rPr>
                        <m:t>+</m:t>
                      </m:r>
                      <m:sSubSup>
                        <m:sSubSupPr>
                          <m:ctrlPr>
                            <a:rPr lang="en-GB" sz="2400" b="0" i="1" smtClean="0">
                              <a:latin typeface="Cambria Math" panose="02040503050406030204" pitchFamily="18" charset="0"/>
                            </a:rPr>
                          </m:ctrlPr>
                        </m:sSubSupPr>
                        <m:e>
                          <m:r>
                            <a:rPr lang="en-GB" sz="2400" b="0" i="1" smtClean="0">
                              <a:latin typeface="Cambria Math" panose="02040503050406030204" pitchFamily="18" charset="0"/>
                            </a:rPr>
                            <m:t>𝑂𝐻</m:t>
                          </m:r>
                        </m:e>
                        <m:sub>
                          <m:r>
                            <a:rPr lang="en-GB" sz="2400" b="0" i="1" smtClean="0">
                              <a:latin typeface="Cambria Math" panose="02040503050406030204" pitchFamily="18" charset="0"/>
                            </a:rPr>
                            <m:t>(</m:t>
                          </m:r>
                          <m:r>
                            <a:rPr lang="en-GB" sz="2400" b="0" i="1" smtClean="0">
                              <a:latin typeface="Cambria Math" panose="02040503050406030204" pitchFamily="18" charset="0"/>
                            </a:rPr>
                            <m:t>𝑎𝑞</m:t>
                          </m:r>
                          <m:r>
                            <a:rPr lang="en-GB" sz="2400" b="0" i="1" smtClean="0">
                              <a:latin typeface="Cambria Math" panose="02040503050406030204" pitchFamily="18" charset="0"/>
                            </a:rPr>
                            <m:t>)</m:t>
                          </m:r>
                        </m:sub>
                        <m:sup>
                          <m:r>
                            <a:rPr lang="en-GB" sz="2400" b="0" i="1" smtClean="0">
                              <a:latin typeface="Cambria Math" panose="02040503050406030204" pitchFamily="18" charset="0"/>
                            </a:rPr>
                            <m:t>−</m:t>
                          </m:r>
                        </m:sup>
                      </m:sSubSup>
                    </m:oMath>
                  </m:oMathPara>
                </a14:m>
                <a:endParaRPr lang="en-GB" sz="2400" dirty="0"/>
              </a:p>
              <a:p>
                <a:pPr marL="0" indent="0">
                  <a:buNone/>
                </a:pPr>
                <a:endParaRPr lang="en-GB" sz="2400" dirty="0"/>
              </a:p>
              <a:p>
                <a:r>
                  <a:rPr lang="en-GB" sz="2400" dirty="0"/>
                  <a:t>Hydrogen ion shuttling back and forth</a:t>
                </a:r>
              </a:p>
              <a:p>
                <a:r>
                  <a:rPr lang="en-GB" sz="2400" dirty="0"/>
                  <a:t>Nominal voltage of 1.2V</a:t>
                </a:r>
              </a:p>
              <a:p>
                <a:r>
                  <a:rPr lang="en-GB" sz="2400" dirty="0"/>
                  <a:t>Alkaline electrolyte (KOH)</a:t>
                </a:r>
              </a:p>
              <a:p>
                <a:pPr marL="0" indent="0">
                  <a:buNone/>
                </a:pPr>
                <a:endParaRPr lang="en-GB" dirty="0"/>
              </a:p>
            </p:txBody>
          </p:sp>
        </mc:Choice>
        <mc:Fallback xmlns="">
          <p:sp>
            <p:nvSpPr>
              <p:cNvPr id="3" name="Content Placeholder 2">
                <a:extLst>
                  <a:ext uri="{FF2B5EF4-FFF2-40B4-BE49-F238E27FC236}">
                    <a16:creationId xmlns:a16="http://schemas.microsoft.com/office/drawing/2014/main" id="{7D1119C7-3028-4A84-8FF9-5EFAD8120ACD}"/>
                  </a:ext>
                </a:extLst>
              </p:cNvPr>
              <p:cNvSpPr>
                <a:spLocks noGrp="1" noRot="1" noChangeAspect="1" noMove="1" noResize="1" noEditPoints="1" noAdjustHandles="1" noChangeArrowheads="1" noChangeShapeType="1" noTextEdit="1"/>
              </p:cNvSpPr>
              <p:nvPr>
                <p:ph idx="1"/>
              </p:nvPr>
            </p:nvSpPr>
            <p:spPr>
              <a:xfrm>
                <a:off x="838200" y="1556793"/>
                <a:ext cx="10515600" cy="4104456"/>
              </a:xfrm>
              <a:blipFill>
                <a:blip r:embed="rId3"/>
                <a:stretch>
                  <a:fillRect l="-870" t="-1187"/>
                </a:stretch>
              </a:blipFill>
            </p:spPr>
            <p:txBody>
              <a:bodyPr/>
              <a:lstStyle/>
              <a:p>
                <a:r>
                  <a:rPr lang="en-GB">
                    <a:noFill/>
                  </a:rPr>
                  <a:t> </a:t>
                </a:r>
              </a:p>
            </p:txBody>
          </p:sp>
        </mc:Fallback>
      </mc:AlternateContent>
      <p:pic>
        <p:nvPicPr>
          <p:cNvPr id="3074" name="Picture 2" descr="Image result for nickel metal hydride battery">
            <a:extLst>
              <a:ext uri="{FF2B5EF4-FFF2-40B4-BE49-F238E27FC236}">
                <a16:creationId xmlns:a16="http://schemas.microsoft.com/office/drawing/2014/main" id="{66632800-DCAF-4B6D-9272-856463726CA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20136" y="4389539"/>
            <a:ext cx="1894114" cy="189411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nickel metal hydride battery">
            <a:extLst>
              <a:ext uri="{FF2B5EF4-FFF2-40B4-BE49-F238E27FC236}">
                <a16:creationId xmlns:a16="http://schemas.microsoft.com/office/drawing/2014/main" id="{43BE859C-735C-4160-BC98-58D9EE56833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59686" y="4389539"/>
            <a:ext cx="1894114" cy="1894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0218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544A1-701B-437D-BC26-40C3D505B492}"/>
              </a:ext>
            </a:extLst>
          </p:cNvPr>
          <p:cNvSpPr>
            <a:spLocks noGrp="1"/>
          </p:cNvSpPr>
          <p:nvPr>
            <p:ph type="title"/>
          </p:nvPr>
        </p:nvSpPr>
        <p:spPr>
          <a:xfrm>
            <a:off x="2578492" y="332656"/>
            <a:ext cx="3157468" cy="648072"/>
          </a:xfrm>
        </p:spPr>
        <p:txBody>
          <a:bodyPr/>
          <a:lstStyle/>
          <a:p>
            <a:r>
              <a:rPr lang="en-GB" sz="4800" dirty="0"/>
              <a:t>Lead acid</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5F6AF6B-5D5C-4462-B275-9532375532EA}"/>
                  </a:ext>
                </a:extLst>
              </p:cNvPr>
              <p:cNvSpPr>
                <a:spLocks noGrp="1"/>
              </p:cNvSpPr>
              <p:nvPr>
                <p:ph idx="1"/>
              </p:nvPr>
            </p:nvSpPr>
            <p:spPr>
              <a:xfrm>
                <a:off x="293615" y="1520319"/>
                <a:ext cx="7138606" cy="4699720"/>
              </a:xfrm>
            </p:spPr>
            <p:txBody>
              <a:bodyPr>
                <a:normAutofit fontScale="92500" lnSpcReduction="20000"/>
              </a:bodyPr>
              <a:lstStyle/>
              <a:p>
                <a:r>
                  <a:rPr lang="en-GB" sz="2000" b="0" dirty="0">
                    <a:latin typeface="Cambria Math" panose="02040503050406030204" pitchFamily="18" charset="0"/>
                  </a:rPr>
                  <a:t>Negative plate:</a:t>
                </a:r>
                <a:endParaRPr lang="en-GB" sz="2000" b="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rPr>
                            <m:t>𝑃𝑏</m:t>
                          </m:r>
                        </m:e>
                        <m:sub>
                          <m:r>
                            <a:rPr lang="en-GB" sz="2000" b="0" i="1" smtClean="0">
                              <a:latin typeface="Cambria Math" panose="02040503050406030204" pitchFamily="18" charset="0"/>
                            </a:rPr>
                            <m:t>(</m:t>
                          </m:r>
                          <m:r>
                            <a:rPr lang="en-GB" sz="2000" b="0" i="1" smtClean="0">
                              <a:latin typeface="Cambria Math" panose="02040503050406030204" pitchFamily="18" charset="0"/>
                            </a:rPr>
                            <m:t>𝑆</m:t>
                          </m:r>
                          <m:r>
                            <a:rPr lang="en-GB" sz="2000" b="0" i="1" smtClean="0">
                              <a:latin typeface="Cambria Math" panose="02040503050406030204" pitchFamily="18" charset="0"/>
                            </a:rPr>
                            <m:t>)</m:t>
                          </m:r>
                        </m:sub>
                      </m:sSub>
                      <m:r>
                        <a:rPr lang="en-GB" sz="2000" b="0" i="1" smtClean="0">
                          <a:latin typeface="Cambria Math" panose="02040503050406030204" pitchFamily="18" charset="0"/>
                        </a:rPr>
                        <m:t>+</m:t>
                      </m:r>
                      <m:sSubSup>
                        <m:sSubSupPr>
                          <m:ctrlPr>
                            <a:rPr lang="en-GB" sz="2000" b="0" i="1" smtClean="0">
                              <a:latin typeface="Cambria Math" panose="02040503050406030204" pitchFamily="18" charset="0"/>
                            </a:rPr>
                          </m:ctrlPr>
                        </m:sSubSupPr>
                        <m:e>
                          <m:r>
                            <a:rPr lang="en-GB" sz="2000" b="0" i="1" smtClean="0">
                              <a:latin typeface="Cambria Math" panose="02040503050406030204" pitchFamily="18" charset="0"/>
                            </a:rPr>
                            <m:t>𝐻𝑆𝑂</m:t>
                          </m:r>
                        </m:e>
                        <m:sub>
                          <m:r>
                            <a:rPr lang="en-GB" sz="2000" b="0" i="1" smtClean="0">
                              <a:latin typeface="Cambria Math" panose="02040503050406030204" pitchFamily="18" charset="0"/>
                            </a:rPr>
                            <m:t>4(</m:t>
                          </m:r>
                          <m:r>
                            <a:rPr lang="en-GB" sz="2000" b="0" i="1" smtClean="0">
                              <a:latin typeface="Cambria Math" panose="02040503050406030204" pitchFamily="18" charset="0"/>
                            </a:rPr>
                            <m:t>𝑎𝑞</m:t>
                          </m:r>
                          <m:r>
                            <a:rPr lang="en-GB" sz="2000" b="0" i="1" smtClean="0">
                              <a:latin typeface="Cambria Math" panose="02040503050406030204" pitchFamily="18" charset="0"/>
                            </a:rPr>
                            <m:t>)</m:t>
                          </m:r>
                        </m:sub>
                        <m:sup>
                          <m:r>
                            <a:rPr lang="en-GB" sz="2000" b="0" i="1" smtClean="0">
                              <a:latin typeface="Cambria Math" panose="02040503050406030204" pitchFamily="18" charset="0"/>
                            </a:rPr>
                            <m:t>−</m:t>
                          </m:r>
                        </m:sup>
                      </m:sSubSup>
                      <m:r>
                        <a:rPr lang="en-GB" sz="2000" b="0" i="1" smtClean="0">
                          <a:latin typeface="Cambria Math" panose="02040503050406030204" pitchFamily="18" charset="0"/>
                        </a:rPr>
                        <m:t>→</m:t>
                      </m:r>
                      <m:sSub>
                        <m:sSubPr>
                          <m:ctrlPr>
                            <a:rPr lang="en-GB" sz="2000" b="1" i="1" smtClean="0">
                              <a:latin typeface="Cambria Math" panose="02040503050406030204" pitchFamily="18" charset="0"/>
                            </a:rPr>
                          </m:ctrlPr>
                        </m:sSubPr>
                        <m:e>
                          <m:r>
                            <a:rPr lang="en-GB" sz="2000" b="1" i="1" smtClean="0">
                              <a:latin typeface="Cambria Math" panose="02040503050406030204" pitchFamily="18" charset="0"/>
                            </a:rPr>
                            <m:t>𝑷𝒃𝑺𝑶</m:t>
                          </m:r>
                        </m:e>
                        <m:sub>
                          <m:r>
                            <a:rPr lang="en-GB" sz="2000" b="1" i="1" smtClean="0">
                              <a:latin typeface="Cambria Math" panose="02040503050406030204" pitchFamily="18" charset="0"/>
                            </a:rPr>
                            <m:t>𝟒</m:t>
                          </m:r>
                          <m:r>
                            <a:rPr lang="en-GB" sz="2000" b="1" i="1" smtClean="0">
                              <a:latin typeface="Cambria Math" panose="02040503050406030204" pitchFamily="18" charset="0"/>
                            </a:rPr>
                            <m:t>(</m:t>
                          </m:r>
                          <m:r>
                            <a:rPr lang="en-GB" sz="2000" b="1" i="1" smtClean="0">
                              <a:latin typeface="Cambria Math" panose="02040503050406030204" pitchFamily="18" charset="0"/>
                            </a:rPr>
                            <m:t>𝒔</m:t>
                          </m:r>
                          <m:r>
                            <a:rPr lang="en-GB" sz="2000" b="1" i="1" smtClean="0">
                              <a:latin typeface="Cambria Math" panose="02040503050406030204" pitchFamily="18" charset="0"/>
                            </a:rPr>
                            <m:t>)</m:t>
                          </m:r>
                        </m:sub>
                      </m:sSub>
                      <m:r>
                        <a:rPr lang="en-GB" sz="2000" b="0" i="1" smtClean="0">
                          <a:latin typeface="Cambria Math" panose="02040503050406030204" pitchFamily="18" charset="0"/>
                        </a:rPr>
                        <m:t>+</m:t>
                      </m:r>
                      <m:sSubSup>
                        <m:sSubSupPr>
                          <m:ctrlPr>
                            <a:rPr lang="en-GB" sz="2000" b="0" i="1" smtClean="0">
                              <a:latin typeface="Cambria Math" panose="02040503050406030204" pitchFamily="18" charset="0"/>
                            </a:rPr>
                          </m:ctrlPr>
                        </m:sSubSupPr>
                        <m:e>
                          <m:r>
                            <a:rPr lang="en-GB" sz="2000" b="0" i="1" smtClean="0">
                              <a:latin typeface="Cambria Math" panose="02040503050406030204" pitchFamily="18" charset="0"/>
                            </a:rPr>
                            <m:t>𝐻</m:t>
                          </m:r>
                        </m:e>
                        <m:sub>
                          <m:r>
                            <a:rPr lang="en-GB" sz="2000" b="0" i="1" smtClean="0">
                              <a:latin typeface="Cambria Math" panose="02040503050406030204" pitchFamily="18" charset="0"/>
                            </a:rPr>
                            <m:t>(</m:t>
                          </m:r>
                          <m:r>
                            <a:rPr lang="en-GB" sz="2000" b="0" i="1" smtClean="0">
                              <a:latin typeface="Cambria Math" panose="02040503050406030204" pitchFamily="18" charset="0"/>
                            </a:rPr>
                            <m:t>𝑎𝑞</m:t>
                          </m:r>
                          <m:r>
                            <a:rPr lang="en-GB" sz="2000" b="0" i="1" smtClean="0">
                              <a:latin typeface="Cambria Math" panose="02040503050406030204" pitchFamily="18" charset="0"/>
                            </a:rPr>
                            <m:t>)</m:t>
                          </m:r>
                        </m:sub>
                        <m:sup>
                          <m:r>
                            <a:rPr lang="en-GB" sz="2000" b="0" i="1" smtClean="0">
                              <a:latin typeface="Cambria Math" panose="02040503050406030204" pitchFamily="18" charset="0"/>
                            </a:rPr>
                            <m:t>+</m:t>
                          </m:r>
                        </m:sup>
                      </m:sSubSup>
                      <m:r>
                        <a:rPr lang="en-GB" sz="2000" b="0" i="1" smtClean="0">
                          <a:latin typeface="Cambria Math" panose="02040503050406030204" pitchFamily="18" charset="0"/>
                        </a:rPr>
                        <m:t>+</m:t>
                      </m:r>
                      <m:sSup>
                        <m:sSupPr>
                          <m:ctrlPr>
                            <a:rPr lang="en-GB" sz="2000" b="0" i="1" smtClean="0">
                              <a:latin typeface="Cambria Math" panose="02040503050406030204" pitchFamily="18" charset="0"/>
                            </a:rPr>
                          </m:ctrlPr>
                        </m:sSupPr>
                        <m:e>
                          <m:r>
                            <a:rPr lang="en-GB" sz="2000" b="0" i="1" smtClean="0">
                              <a:latin typeface="Cambria Math" panose="02040503050406030204" pitchFamily="18" charset="0"/>
                            </a:rPr>
                            <m:t>2</m:t>
                          </m:r>
                          <m:r>
                            <a:rPr lang="en-GB" sz="2000" b="0" i="1" smtClean="0">
                              <a:latin typeface="Cambria Math" panose="02040503050406030204" pitchFamily="18" charset="0"/>
                            </a:rPr>
                            <m:t>𝑒</m:t>
                          </m:r>
                        </m:e>
                        <m:sup>
                          <m:r>
                            <a:rPr lang="en-GB" sz="2000" b="0" i="1" smtClean="0">
                              <a:latin typeface="Cambria Math" panose="02040503050406030204" pitchFamily="18" charset="0"/>
                            </a:rPr>
                            <m:t>−</m:t>
                          </m:r>
                        </m:sup>
                      </m:sSup>
                    </m:oMath>
                  </m:oMathPara>
                </a14:m>
                <a:endParaRPr lang="en-GB" sz="2000" dirty="0"/>
              </a:p>
              <a:p>
                <a:pPr marL="0" indent="0">
                  <a:buNone/>
                </a:pPr>
                <a:endParaRPr lang="en-GB" sz="2000" dirty="0"/>
              </a:p>
              <a:p>
                <a:r>
                  <a:rPr lang="en-GB" sz="2000" dirty="0"/>
                  <a:t>Positive plate:</a:t>
                </a:r>
              </a:p>
              <a:p>
                <a:pPr marL="0" indent="0">
                  <a:buNone/>
                </a:pPr>
                <a14:m>
                  <m:oMathPara xmlns:m="http://schemas.openxmlformats.org/officeDocument/2006/math">
                    <m:oMathParaPr>
                      <m:jc m:val="centerGroup"/>
                    </m:oMathParaPr>
                    <m:oMath xmlns:m="http://schemas.openxmlformats.org/officeDocument/2006/math">
                      <m:sSub>
                        <m:sSubPr>
                          <m:ctrlPr>
                            <a:rPr lang="en-GB" sz="2000" i="1">
                              <a:latin typeface="Cambria Math" panose="02040503050406030204" pitchFamily="18" charset="0"/>
                            </a:rPr>
                          </m:ctrlPr>
                        </m:sSubPr>
                        <m:e>
                          <m:r>
                            <a:rPr lang="en-GB" sz="2000" i="1">
                              <a:latin typeface="Cambria Math" panose="02040503050406030204" pitchFamily="18" charset="0"/>
                            </a:rPr>
                            <m:t>𝑃𝑏</m:t>
                          </m:r>
                          <m:r>
                            <a:rPr lang="en-GB" sz="2000" b="0" i="1" smtClean="0">
                              <a:latin typeface="Cambria Math" panose="02040503050406030204" pitchFamily="18" charset="0"/>
                            </a:rPr>
                            <m:t>𝑂</m:t>
                          </m:r>
                        </m:e>
                        <m:sub>
                          <m:r>
                            <a:rPr lang="en-GB" sz="2000" b="0" i="1" smtClean="0">
                              <a:latin typeface="Cambria Math" panose="02040503050406030204" pitchFamily="18" charset="0"/>
                            </a:rPr>
                            <m:t>2</m:t>
                          </m:r>
                          <m:r>
                            <a:rPr lang="en-GB" sz="2000" i="1">
                              <a:latin typeface="Cambria Math" panose="02040503050406030204" pitchFamily="18" charset="0"/>
                            </a:rPr>
                            <m:t>(</m:t>
                          </m:r>
                          <m:r>
                            <a:rPr lang="en-GB" sz="2000" i="1">
                              <a:latin typeface="Cambria Math" panose="02040503050406030204" pitchFamily="18" charset="0"/>
                            </a:rPr>
                            <m:t>𝑆</m:t>
                          </m:r>
                          <m:r>
                            <a:rPr lang="en-GB" sz="2000" i="1">
                              <a:latin typeface="Cambria Math" panose="02040503050406030204" pitchFamily="18" charset="0"/>
                            </a:rPr>
                            <m:t>)</m:t>
                          </m:r>
                        </m:sub>
                      </m:sSub>
                      <m:r>
                        <a:rPr lang="en-GB" sz="2000" i="1">
                          <a:latin typeface="Cambria Math" panose="02040503050406030204" pitchFamily="18" charset="0"/>
                        </a:rPr>
                        <m:t>+</m:t>
                      </m:r>
                      <m:sSubSup>
                        <m:sSubSupPr>
                          <m:ctrlPr>
                            <a:rPr lang="en-GB" sz="2000" i="1">
                              <a:latin typeface="Cambria Math" panose="02040503050406030204" pitchFamily="18" charset="0"/>
                            </a:rPr>
                          </m:ctrlPr>
                        </m:sSubSupPr>
                        <m:e>
                          <m:r>
                            <a:rPr lang="en-GB" sz="2000" i="1">
                              <a:latin typeface="Cambria Math" panose="02040503050406030204" pitchFamily="18" charset="0"/>
                            </a:rPr>
                            <m:t>𝐻𝑆𝑂</m:t>
                          </m:r>
                        </m:e>
                        <m:sub>
                          <m:r>
                            <a:rPr lang="en-GB" sz="2000" i="1">
                              <a:latin typeface="Cambria Math" panose="02040503050406030204" pitchFamily="18" charset="0"/>
                            </a:rPr>
                            <m:t>4(</m:t>
                          </m:r>
                          <m:r>
                            <a:rPr lang="en-GB" sz="2000" i="1">
                              <a:latin typeface="Cambria Math" panose="02040503050406030204" pitchFamily="18" charset="0"/>
                            </a:rPr>
                            <m:t>𝑎𝑞</m:t>
                          </m:r>
                          <m:r>
                            <a:rPr lang="en-GB" sz="2000" i="1">
                              <a:latin typeface="Cambria Math" panose="02040503050406030204" pitchFamily="18" charset="0"/>
                            </a:rPr>
                            <m:t>)</m:t>
                          </m:r>
                        </m:sub>
                        <m:sup>
                          <m:r>
                            <a:rPr lang="en-GB" sz="2000" i="1">
                              <a:latin typeface="Cambria Math" panose="02040503050406030204" pitchFamily="18" charset="0"/>
                            </a:rPr>
                            <m:t>−</m:t>
                          </m:r>
                        </m:sup>
                      </m:sSubSup>
                      <m:r>
                        <a:rPr lang="en-GB" sz="2000" b="0" i="1" smtClean="0">
                          <a:latin typeface="Cambria Math" panose="02040503050406030204" pitchFamily="18" charset="0"/>
                        </a:rPr>
                        <m:t>+</m:t>
                      </m:r>
                      <m:sSubSup>
                        <m:sSubSupPr>
                          <m:ctrlPr>
                            <a:rPr lang="en-GB" sz="2000" i="1">
                              <a:latin typeface="Cambria Math" panose="02040503050406030204" pitchFamily="18" charset="0"/>
                            </a:rPr>
                          </m:ctrlPr>
                        </m:sSubSupPr>
                        <m:e>
                          <m:r>
                            <a:rPr lang="en-GB" sz="2000" b="0" i="1" smtClean="0">
                              <a:latin typeface="Cambria Math" panose="02040503050406030204" pitchFamily="18" charset="0"/>
                            </a:rPr>
                            <m:t>3</m:t>
                          </m:r>
                          <m:r>
                            <a:rPr lang="en-GB" sz="2000" i="1">
                              <a:latin typeface="Cambria Math" panose="02040503050406030204" pitchFamily="18" charset="0"/>
                            </a:rPr>
                            <m:t>𝐻</m:t>
                          </m:r>
                        </m:e>
                        <m:sub>
                          <m:r>
                            <a:rPr lang="en-GB" sz="2000" i="1">
                              <a:latin typeface="Cambria Math" panose="02040503050406030204" pitchFamily="18" charset="0"/>
                            </a:rPr>
                            <m:t>(</m:t>
                          </m:r>
                          <m:r>
                            <a:rPr lang="en-GB" sz="2000" i="1">
                              <a:latin typeface="Cambria Math" panose="02040503050406030204" pitchFamily="18" charset="0"/>
                            </a:rPr>
                            <m:t>𝑎𝑞</m:t>
                          </m:r>
                          <m:r>
                            <a:rPr lang="en-GB" sz="2000" i="1">
                              <a:latin typeface="Cambria Math" panose="02040503050406030204" pitchFamily="18" charset="0"/>
                            </a:rPr>
                            <m:t>)</m:t>
                          </m:r>
                        </m:sub>
                        <m:sup>
                          <m:r>
                            <a:rPr lang="en-GB" sz="2000" i="1">
                              <a:latin typeface="Cambria Math" panose="02040503050406030204" pitchFamily="18" charset="0"/>
                            </a:rPr>
                            <m:t>+</m:t>
                          </m:r>
                        </m:sup>
                      </m:sSubSup>
                      <m:r>
                        <a:rPr lang="en-GB" sz="2000" b="0" i="1" smtClean="0">
                          <a:latin typeface="Cambria Math" panose="02040503050406030204" pitchFamily="18" charset="0"/>
                        </a:rPr>
                        <m:t>+</m:t>
                      </m:r>
                      <m:sSup>
                        <m:sSupPr>
                          <m:ctrlPr>
                            <a:rPr lang="en-GB" sz="2000" i="1">
                              <a:latin typeface="Cambria Math" panose="02040503050406030204" pitchFamily="18" charset="0"/>
                            </a:rPr>
                          </m:ctrlPr>
                        </m:sSupPr>
                        <m:e>
                          <m:r>
                            <a:rPr lang="en-GB" sz="2000" i="1">
                              <a:latin typeface="Cambria Math" panose="02040503050406030204" pitchFamily="18" charset="0"/>
                            </a:rPr>
                            <m:t>2</m:t>
                          </m:r>
                          <m:r>
                            <a:rPr lang="en-GB" sz="2000" i="1">
                              <a:latin typeface="Cambria Math" panose="02040503050406030204" pitchFamily="18" charset="0"/>
                            </a:rPr>
                            <m:t>𝑒</m:t>
                          </m:r>
                        </m:e>
                        <m:sup>
                          <m:r>
                            <a:rPr lang="en-GB" sz="2000" i="1">
                              <a:latin typeface="Cambria Math" panose="02040503050406030204" pitchFamily="18" charset="0"/>
                            </a:rPr>
                            <m:t>−</m:t>
                          </m:r>
                        </m:sup>
                      </m:sSup>
                      <m:r>
                        <a:rPr lang="en-GB" sz="2000" i="1">
                          <a:latin typeface="Cambria Math" panose="02040503050406030204" pitchFamily="18" charset="0"/>
                        </a:rPr>
                        <m:t>→</m:t>
                      </m:r>
                      <m:sSub>
                        <m:sSubPr>
                          <m:ctrlPr>
                            <a:rPr lang="en-GB" sz="2000" b="1" i="1">
                              <a:latin typeface="Cambria Math" panose="02040503050406030204" pitchFamily="18" charset="0"/>
                            </a:rPr>
                          </m:ctrlPr>
                        </m:sSubPr>
                        <m:e>
                          <m:r>
                            <a:rPr lang="en-GB" sz="2000" b="1" i="1">
                              <a:latin typeface="Cambria Math" panose="02040503050406030204" pitchFamily="18" charset="0"/>
                            </a:rPr>
                            <m:t>𝑷𝒃𝑺𝑶</m:t>
                          </m:r>
                        </m:e>
                        <m:sub>
                          <m:r>
                            <a:rPr lang="en-GB" sz="2000" b="1" i="1">
                              <a:latin typeface="Cambria Math" panose="02040503050406030204" pitchFamily="18" charset="0"/>
                            </a:rPr>
                            <m:t>𝟒</m:t>
                          </m:r>
                          <m:r>
                            <a:rPr lang="en-GB" sz="2000" b="1" i="1">
                              <a:latin typeface="Cambria Math" panose="02040503050406030204" pitchFamily="18" charset="0"/>
                            </a:rPr>
                            <m:t>(</m:t>
                          </m:r>
                          <m:r>
                            <a:rPr lang="en-GB" sz="2000" b="1" i="1">
                              <a:latin typeface="Cambria Math" panose="02040503050406030204" pitchFamily="18" charset="0"/>
                            </a:rPr>
                            <m:t>𝒔</m:t>
                          </m:r>
                          <m:r>
                            <a:rPr lang="en-GB" sz="2000" b="1" i="1">
                              <a:latin typeface="Cambria Math" panose="02040503050406030204" pitchFamily="18" charset="0"/>
                            </a:rPr>
                            <m:t>)</m:t>
                          </m:r>
                        </m:sub>
                      </m:sSub>
                      <m:r>
                        <a:rPr lang="en-GB" sz="2000" i="1">
                          <a:latin typeface="Cambria Math" panose="02040503050406030204" pitchFamily="18" charset="0"/>
                        </a:rPr>
                        <m:t>+</m:t>
                      </m:r>
                      <m:sSub>
                        <m:sSubPr>
                          <m:ctrlPr>
                            <a:rPr lang="en-GB" sz="2000" i="1" smtClean="0">
                              <a:latin typeface="Cambria Math" panose="02040503050406030204" pitchFamily="18" charset="0"/>
                            </a:rPr>
                          </m:ctrlPr>
                        </m:sSubPr>
                        <m:e>
                          <m:r>
                            <a:rPr lang="en-GB" sz="2000" b="0" i="1" smtClean="0">
                              <a:latin typeface="Cambria Math" panose="02040503050406030204" pitchFamily="18" charset="0"/>
                            </a:rPr>
                            <m:t>𝐻</m:t>
                          </m:r>
                        </m:e>
                        <m:sub>
                          <m:r>
                            <a:rPr lang="en-GB" sz="2000" b="0" i="1" smtClean="0">
                              <a:latin typeface="Cambria Math" panose="02040503050406030204" pitchFamily="18" charset="0"/>
                            </a:rPr>
                            <m:t>2</m:t>
                          </m:r>
                        </m:sub>
                      </m:sSub>
                      <m:sSub>
                        <m:sSubPr>
                          <m:ctrlPr>
                            <a:rPr lang="en-GB" sz="2000" i="1" smtClean="0">
                              <a:latin typeface="Cambria Math" panose="02040503050406030204" pitchFamily="18" charset="0"/>
                            </a:rPr>
                          </m:ctrlPr>
                        </m:sSubPr>
                        <m:e>
                          <m:r>
                            <a:rPr lang="en-GB" sz="2000" b="0" i="1" smtClean="0">
                              <a:latin typeface="Cambria Math" panose="02040503050406030204" pitchFamily="18" charset="0"/>
                            </a:rPr>
                            <m:t>𝑂</m:t>
                          </m:r>
                        </m:e>
                        <m:sub>
                          <m:r>
                            <a:rPr lang="en-GB" sz="2000" b="0" i="1" smtClean="0">
                              <a:latin typeface="Cambria Math" panose="02040503050406030204" pitchFamily="18" charset="0"/>
                            </a:rPr>
                            <m:t>(</m:t>
                          </m:r>
                          <m:r>
                            <a:rPr lang="en-GB" sz="2000" b="0" i="1" smtClean="0">
                              <a:latin typeface="Cambria Math" panose="02040503050406030204" pitchFamily="18" charset="0"/>
                            </a:rPr>
                            <m:t>𝑙</m:t>
                          </m:r>
                          <m:r>
                            <a:rPr lang="en-GB" sz="2000" b="0" i="1" smtClean="0">
                              <a:latin typeface="Cambria Math" panose="02040503050406030204" pitchFamily="18" charset="0"/>
                            </a:rPr>
                            <m:t>)</m:t>
                          </m:r>
                        </m:sub>
                      </m:sSub>
                    </m:oMath>
                  </m:oMathPara>
                </a14:m>
                <a:endParaRPr lang="en-GB" sz="2000" dirty="0"/>
              </a:p>
              <a:p>
                <a:pPr marL="0" indent="0">
                  <a:buNone/>
                </a:pPr>
                <a:endParaRPr lang="en-GB" sz="2000" dirty="0"/>
              </a:p>
              <a:p>
                <a:r>
                  <a:rPr lang="en-GB" sz="2000" dirty="0"/>
                  <a:t>Overall </a:t>
                </a:r>
                <a:r>
                  <a:rPr lang="en-GB" sz="2000" u="sng" dirty="0"/>
                  <a:t>discharge </a:t>
                </a:r>
                <a:r>
                  <a:rPr lang="en-GB" sz="2000" dirty="0"/>
                  <a:t>reaction:</a:t>
                </a:r>
              </a:p>
              <a:p>
                <a:pPr marL="0" indent="0">
                  <a:buNone/>
                </a:pPr>
                <a14:m>
                  <m:oMathPara xmlns:m="http://schemas.openxmlformats.org/officeDocument/2006/math">
                    <m:oMathParaPr>
                      <m:jc m:val="centerGroup"/>
                    </m:oMathParaPr>
                    <m:oMath xmlns:m="http://schemas.openxmlformats.org/officeDocument/2006/math">
                      <m:sSub>
                        <m:sSubPr>
                          <m:ctrlPr>
                            <a:rPr lang="en-GB" sz="2000" i="1" smtClean="0">
                              <a:latin typeface="Cambria Math" panose="02040503050406030204" pitchFamily="18" charset="0"/>
                            </a:rPr>
                          </m:ctrlPr>
                        </m:sSubPr>
                        <m:e>
                          <m:r>
                            <a:rPr lang="en-GB" sz="2000" b="0" i="1" smtClean="0">
                              <a:latin typeface="Cambria Math" panose="02040503050406030204" pitchFamily="18" charset="0"/>
                            </a:rPr>
                            <m:t>𝑃𝑏</m:t>
                          </m:r>
                        </m:e>
                        <m:sub>
                          <m:r>
                            <a:rPr lang="en-GB" sz="2000" b="0" i="1" smtClean="0">
                              <a:latin typeface="Cambria Math" panose="02040503050406030204" pitchFamily="18" charset="0"/>
                            </a:rPr>
                            <m:t>(</m:t>
                          </m:r>
                          <m:r>
                            <a:rPr lang="en-GB" sz="2000" b="0" i="1" smtClean="0">
                              <a:latin typeface="Cambria Math" panose="02040503050406030204" pitchFamily="18" charset="0"/>
                            </a:rPr>
                            <m:t>𝑠</m:t>
                          </m:r>
                          <m:r>
                            <a:rPr lang="en-GB" sz="2000" b="0" i="1" smtClean="0">
                              <a:latin typeface="Cambria Math" panose="02040503050406030204" pitchFamily="18" charset="0"/>
                            </a:rPr>
                            <m:t>)</m:t>
                          </m:r>
                        </m:sub>
                      </m:sSub>
                      <m:r>
                        <a:rPr lang="en-GB" sz="2000" b="0" i="1" smtClean="0">
                          <a:latin typeface="Cambria Math" panose="02040503050406030204" pitchFamily="18" charset="0"/>
                        </a:rPr>
                        <m:t>+</m:t>
                      </m:r>
                      <m:sSub>
                        <m:sSubPr>
                          <m:ctrlPr>
                            <a:rPr lang="en-GB" sz="2000" i="1">
                              <a:latin typeface="Cambria Math" panose="02040503050406030204" pitchFamily="18" charset="0"/>
                            </a:rPr>
                          </m:ctrlPr>
                        </m:sSubPr>
                        <m:e>
                          <m:r>
                            <a:rPr lang="en-GB" sz="2000" i="1">
                              <a:latin typeface="Cambria Math" panose="02040503050406030204" pitchFamily="18" charset="0"/>
                            </a:rPr>
                            <m:t>𝑃𝑏𝑂</m:t>
                          </m:r>
                        </m:e>
                        <m:sub>
                          <m:r>
                            <a:rPr lang="en-GB" sz="2000" i="1">
                              <a:latin typeface="Cambria Math" panose="02040503050406030204" pitchFamily="18" charset="0"/>
                            </a:rPr>
                            <m:t>2(</m:t>
                          </m:r>
                          <m:r>
                            <a:rPr lang="en-GB" sz="2000" i="1">
                              <a:latin typeface="Cambria Math" panose="02040503050406030204" pitchFamily="18" charset="0"/>
                            </a:rPr>
                            <m:t>𝑆</m:t>
                          </m:r>
                          <m:r>
                            <a:rPr lang="en-GB" sz="2000" i="1">
                              <a:latin typeface="Cambria Math" panose="02040503050406030204" pitchFamily="18" charset="0"/>
                            </a:rPr>
                            <m:t>)</m:t>
                          </m:r>
                        </m:sub>
                      </m:sSub>
                      <m:r>
                        <a:rPr lang="en-GB" sz="2000" i="1">
                          <a:latin typeface="Cambria Math" panose="02040503050406030204" pitchFamily="18" charset="0"/>
                        </a:rPr>
                        <m:t>+</m:t>
                      </m:r>
                      <m:r>
                        <a:rPr lang="en-GB" sz="2000" b="0" i="1" smtClean="0">
                          <a:latin typeface="Cambria Math" panose="02040503050406030204" pitchFamily="18" charset="0"/>
                        </a:rPr>
                        <m:t>2</m:t>
                      </m:r>
                      <m:sSubSup>
                        <m:sSubSupPr>
                          <m:ctrlPr>
                            <a:rPr lang="en-GB" sz="2000" i="1">
                              <a:latin typeface="Cambria Math" panose="02040503050406030204" pitchFamily="18" charset="0"/>
                            </a:rPr>
                          </m:ctrlPr>
                        </m:sSubSupPr>
                        <m:e>
                          <m:sSub>
                            <m:sSubPr>
                              <m:ctrlPr>
                                <a:rPr lang="en-GB" sz="2000" i="1" smtClean="0">
                                  <a:latin typeface="Cambria Math" panose="02040503050406030204" pitchFamily="18" charset="0"/>
                                </a:rPr>
                              </m:ctrlPr>
                            </m:sSubPr>
                            <m:e>
                              <m:r>
                                <a:rPr lang="en-GB" sz="2000" b="0" i="1" smtClean="0">
                                  <a:latin typeface="Cambria Math" panose="02040503050406030204" pitchFamily="18" charset="0"/>
                                </a:rPr>
                                <m:t>𝐻</m:t>
                              </m:r>
                            </m:e>
                            <m:sub>
                              <m:r>
                                <a:rPr lang="en-GB" sz="2000" b="0" i="1" smtClean="0">
                                  <a:latin typeface="Cambria Math" panose="02040503050406030204" pitchFamily="18" charset="0"/>
                                </a:rPr>
                                <m:t>2</m:t>
                              </m:r>
                            </m:sub>
                          </m:sSub>
                          <m:r>
                            <a:rPr lang="en-GB" sz="2000" i="1">
                              <a:latin typeface="Cambria Math" panose="02040503050406030204" pitchFamily="18" charset="0"/>
                            </a:rPr>
                            <m:t>𝑆𝑂</m:t>
                          </m:r>
                        </m:e>
                        <m:sub>
                          <m:r>
                            <a:rPr lang="en-GB" sz="2000" i="1">
                              <a:latin typeface="Cambria Math" panose="02040503050406030204" pitchFamily="18" charset="0"/>
                            </a:rPr>
                            <m:t>4(</m:t>
                          </m:r>
                          <m:r>
                            <a:rPr lang="en-GB" sz="2000" i="1">
                              <a:latin typeface="Cambria Math" panose="02040503050406030204" pitchFamily="18" charset="0"/>
                            </a:rPr>
                            <m:t>𝑎𝑞</m:t>
                          </m:r>
                          <m:r>
                            <a:rPr lang="en-GB" sz="2000" i="1">
                              <a:latin typeface="Cambria Math" panose="02040503050406030204" pitchFamily="18" charset="0"/>
                            </a:rPr>
                            <m:t>)</m:t>
                          </m:r>
                        </m:sub>
                        <m:sup>
                          <m:r>
                            <a:rPr lang="en-GB" sz="2000" i="1">
                              <a:latin typeface="Cambria Math" panose="02040503050406030204" pitchFamily="18" charset="0"/>
                            </a:rPr>
                            <m:t>−</m:t>
                          </m:r>
                        </m:sup>
                      </m:sSubSup>
                      <m:r>
                        <a:rPr lang="en-GB" sz="2000" i="1">
                          <a:latin typeface="Cambria Math" panose="02040503050406030204" pitchFamily="18" charset="0"/>
                        </a:rPr>
                        <m:t>→</m:t>
                      </m:r>
                      <m:sSub>
                        <m:sSubPr>
                          <m:ctrlPr>
                            <a:rPr lang="en-GB" sz="2000" b="1" i="1">
                              <a:latin typeface="Cambria Math" panose="02040503050406030204" pitchFamily="18" charset="0"/>
                            </a:rPr>
                          </m:ctrlPr>
                        </m:sSubPr>
                        <m:e>
                          <m:r>
                            <a:rPr lang="en-GB" sz="2000" b="1" i="1" smtClean="0">
                              <a:latin typeface="Cambria Math" panose="02040503050406030204" pitchFamily="18" charset="0"/>
                            </a:rPr>
                            <m:t>𝟐</m:t>
                          </m:r>
                          <m:r>
                            <a:rPr lang="en-GB" sz="2000" b="1" i="1">
                              <a:latin typeface="Cambria Math" panose="02040503050406030204" pitchFamily="18" charset="0"/>
                            </a:rPr>
                            <m:t>𝑷𝒃𝑺𝑶</m:t>
                          </m:r>
                        </m:e>
                        <m:sub>
                          <m:r>
                            <a:rPr lang="en-GB" sz="2000" b="1" i="1">
                              <a:latin typeface="Cambria Math" panose="02040503050406030204" pitchFamily="18" charset="0"/>
                            </a:rPr>
                            <m:t>𝟒</m:t>
                          </m:r>
                          <m:r>
                            <a:rPr lang="en-GB" sz="2000" b="1" i="1">
                              <a:latin typeface="Cambria Math" panose="02040503050406030204" pitchFamily="18" charset="0"/>
                            </a:rPr>
                            <m:t>(</m:t>
                          </m:r>
                          <m:r>
                            <a:rPr lang="en-GB" sz="2000" b="1" i="1">
                              <a:latin typeface="Cambria Math" panose="02040503050406030204" pitchFamily="18" charset="0"/>
                            </a:rPr>
                            <m:t>𝒔</m:t>
                          </m:r>
                          <m:r>
                            <a:rPr lang="en-GB" sz="2000" b="1" i="1">
                              <a:latin typeface="Cambria Math" panose="02040503050406030204" pitchFamily="18" charset="0"/>
                            </a:rPr>
                            <m:t>)</m:t>
                          </m:r>
                        </m:sub>
                      </m:sSub>
                      <m:r>
                        <a:rPr lang="en-GB" sz="2000" i="1">
                          <a:latin typeface="Cambria Math" panose="02040503050406030204" pitchFamily="18" charset="0"/>
                        </a:rPr>
                        <m:t>+</m:t>
                      </m:r>
                      <m:sSub>
                        <m:sSubPr>
                          <m:ctrlPr>
                            <a:rPr lang="en-GB" sz="2000" i="1">
                              <a:latin typeface="Cambria Math" panose="02040503050406030204" pitchFamily="18" charset="0"/>
                            </a:rPr>
                          </m:ctrlPr>
                        </m:sSubPr>
                        <m:e>
                          <m:r>
                            <a:rPr lang="en-GB" sz="2000" b="0" i="1" smtClean="0">
                              <a:latin typeface="Cambria Math" panose="02040503050406030204" pitchFamily="18" charset="0"/>
                            </a:rPr>
                            <m:t>2</m:t>
                          </m:r>
                          <m:r>
                            <a:rPr lang="en-GB" sz="2000" i="1">
                              <a:latin typeface="Cambria Math" panose="02040503050406030204" pitchFamily="18" charset="0"/>
                            </a:rPr>
                            <m:t>𝐻</m:t>
                          </m:r>
                        </m:e>
                        <m:sub>
                          <m:r>
                            <a:rPr lang="en-GB" sz="2000" i="1">
                              <a:latin typeface="Cambria Math" panose="02040503050406030204" pitchFamily="18" charset="0"/>
                            </a:rPr>
                            <m:t>2</m:t>
                          </m:r>
                        </m:sub>
                      </m:sSub>
                      <m:sSub>
                        <m:sSubPr>
                          <m:ctrlPr>
                            <a:rPr lang="en-GB" sz="2000" i="1">
                              <a:latin typeface="Cambria Math" panose="02040503050406030204" pitchFamily="18" charset="0"/>
                            </a:rPr>
                          </m:ctrlPr>
                        </m:sSubPr>
                        <m:e>
                          <m:r>
                            <a:rPr lang="en-GB" sz="2000" i="1">
                              <a:latin typeface="Cambria Math" panose="02040503050406030204" pitchFamily="18" charset="0"/>
                            </a:rPr>
                            <m:t>𝑂</m:t>
                          </m:r>
                        </m:e>
                        <m:sub>
                          <m:r>
                            <a:rPr lang="en-GB" sz="2000" i="1">
                              <a:latin typeface="Cambria Math" panose="02040503050406030204" pitchFamily="18" charset="0"/>
                            </a:rPr>
                            <m:t>(</m:t>
                          </m:r>
                          <m:r>
                            <a:rPr lang="en-GB" sz="2000" i="1">
                              <a:latin typeface="Cambria Math" panose="02040503050406030204" pitchFamily="18" charset="0"/>
                            </a:rPr>
                            <m:t>𝑙</m:t>
                          </m:r>
                          <m:r>
                            <a:rPr lang="en-GB" sz="2000" i="1">
                              <a:latin typeface="Cambria Math" panose="02040503050406030204" pitchFamily="18" charset="0"/>
                            </a:rPr>
                            <m:t>)</m:t>
                          </m:r>
                        </m:sub>
                      </m:sSub>
                    </m:oMath>
                  </m:oMathPara>
                </a14:m>
                <a:endParaRPr lang="en-GB" sz="2400" dirty="0"/>
              </a:p>
              <a:p>
                <a:pPr marL="0" indent="0">
                  <a:buNone/>
                </a:pPr>
                <a:endParaRPr lang="en-GB" sz="1900" dirty="0"/>
              </a:p>
              <a:p>
                <a:r>
                  <a:rPr lang="en-GB" sz="2000" dirty="0"/>
                  <a:t>Battery nominal voltage 2V</a:t>
                </a:r>
              </a:p>
              <a:p>
                <a:r>
                  <a:rPr lang="en-GB" sz="2000" dirty="0"/>
                  <a:t>Sulfuric acid electrolyte</a:t>
                </a:r>
              </a:p>
              <a:p>
                <a:r>
                  <a:rPr lang="en-GB" sz="2000" dirty="0"/>
                  <a:t>Overcharging can cause water splitting</a:t>
                </a:r>
              </a:p>
              <a:p>
                <a:r>
                  <a:rPr lang="en-GB" sz="2000" dirty="0"/>
                  <a:t>Measure state of charge by </a:t>
                </a:r>
              </a:p>
              <a:p>
                <a:pPr lvl="1"/>
                <a:r>
                  <a:rPr lang="en-GB" sz="1600" dirty="0"/>
                  <a:t>Measuring voltage,</a:t>
                </a:r>
              </a:p>
              <a:p>
                <a:pPr lvl="1"/>
                <a:r>
                  <a:rPr lang="en-GB" sz="1600" dirty="0"/>
                  <a:t>Gravimetric measurement of electrolyte</a:t>
                </a:r>
              </a:p>
            </p:txBody>
          </p:sp>
        </mc:Choice>
        <mc:Fallback xmlns="">
          <p:sp>
            <p:nvSpPr>
              <p:cNvPr id="3" name="Content Placeholder 2">
                <a:extLst>
                  <a:ext uri="{FF2B5EF4-FFF2-40B4-BE49-F238E27FC236}">
                    <a16:creationId xmlns:a16="http://schemas.microsoft.com/office/drawing/2014/main" id="{65F6AF6B-5D5C-4462-B275-9532375532EA}"/>
                  </a:ext>
                </a:extLst>
              </p:cNvPr>
              <p:cNvSpPr>
                <a:spLocks noGrp="1" noRot="1" noChangeAspect="1" noMove="1" noResize="1" noEditPoints="1" noAdjustHandles="1" noChangeArrowheads="1" noChangeShapeType="1" noTextEdit="1"/>
              </p:cNvSpPr>
              <p:nvPr>
                <p:ph idx="1"/>
              </p:nvPr>
            </p:nvSpPr>
            <p:spPr>
              <a:xfrm>
                <a:off x="293615" y="1520319"/>
                <a:ext cx="7138606" cy="4699720"/>
              </a:xfrm>
              <a:blipFill>
                <a:blip r:embed="rId2"/>
                <a:stretch>
                  <a:fillRect l="-769" t="-1946" b="-1297"/>
                </a:stretch>
              </a:blipFill>
            </p:spPr>
            <p:txBody>
              <a:bodyPr/>
              <a:lstStyle/>
              <a:p>
                <a:r>
                  <a:rPr lang="en-GB">
                    <a:noFill/>
                  </a:rPr>
                  <a:t> </a:t>
                </a:r>
              </a:p>
            </p:txBody>
          </p:sp>
        </mc:Fallback>
      </mc:AlternateContent>
      <p:pic>
        <p:nvPicPr>
          <p:cNvPr id="4" name="Picture 3">
            <a:extLst>
              <a:ext uri="{FF2B5EF4-FFF2-40B4-BE49-F238E27FC236}">
                <a16:creationId xmlns:a16="http://schemas.microsoft.com/office/drawing/2014/main" id="{50AC3ADF-7390-40EA-9C50-DCB6C8F437F1}"/>
              </a:ext>
            </a:extLst>
          </p:cNvPr>
          <p:cNvPicPr>
            <a:picLocks noChangeAspect="1"/>
          </p:cNvPicPr>
          <p:nvPr/>
        </p:nvPicPr>
        <p:blipFill>
          <a:blip r:embed="rId3"/>
          <a:stretch>
            <a:fillRect/>
          </a:stretch>
        </p:blipFill>
        <p:spPr>
          <a:xfrm>
            <a:off x="7336372" y="1325460"/>
            <a:ext cx="4017428" cy="2445391"/>
          </a:xfrm>
          <a:prstGeom prst="rect">
            <a:avLst/>
          </a:prstGeom>
        </p:spPr>
      </p:pic>
      <p:pic>
        <p:nvPicPr>
          <p:cNvPr id="2050" name="Picture 2" descr="Image result for lead acid battery yuasa">
            <a:extLst>
              <a:ext uri="{FF2B5EF4-FFF2-40B4-BE49-F238E27FC236}">
                <a16:creationId xmlns:a16="http://schemas.microsoft.com/office/drawing/2014/main" id="{238548A0-C7F9-4F1E-870C-131A1934B86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32221" y="3770851"/>
            <a:ext cx="3825729" cy="243316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99912C6-7D87-4C93-96A3-C19CBF6445F2}"/>
              </a:ext>
            </a:extLst>
          </p:cNvPr>
          <p:cNvSpPr/>
          <p:nvPr/>
        </p:nvSpPr>
        <p:spPr>
          <a:xfrm>
            <a:off x="293615" y="6496247"/>
            <a:ext cx="7404683" cy="276999"/>
          </a:xfrm>
          <a:prstGeom prst="rect">
            <a:avLst/>
          </a:prstGeom>
        </p:spPr>
        <p:txBody>
          <a:bodyPr wrap="square">
            <a:spAutoFit/>
          </a:bodyPr>
          <a:lstStyle/>
          <a:p>
            <a:r>
              <a:rPr lang="en-GB" sz="1200" dirty="0">
                <a:solidFill>
                  <a:srgbClr val="000000"/>
                </a:solidFill>
              </a:rPr>
              <a:t>May, G.J., Davidson, A., </a:t>
            </a:r>
            <a:r>
              <a:rPr lang="en-GB" sz="1200" dirty="0" err="1">
                <a:solidFill>
                  <a:srgbClr val="000000"/>
                </a:solidFill>
              </a:rPr>
              <a:t>Monahov</a:t>
            </a:r>
            <a:r>
              <a:rPr lang="en-GB" sz="1200" dirty="0">
                <a:solidFill>
                  <a:srgbClr val="000000"/>
                </a:solidFill>
              </a:rPr>
              <a:t>, B., 2018. J. Energy Storage 15, 145–157.</a:t>
            </a:r>
          </a:p>
        </p:txBody>
      </p:sp>
    </p:spTree>
    <p:extLst>
      <p:ext uri="{BB962C8B-B14F-4D97-AF65-F5344CB8AC3E}">
        <p14:creationId xmlns:p14="http://schemas.microsoft.com/office/powerpoint/2010/main" val="15292338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9193A-2A27-4E2E-B5D6-8655A9751F7D}"/>
              </a:ext>
            </a:extLst>
          </p:cNvPr>
          <p:cNvSpPr>
            <a:spLocks noGrp="1"/>
          </p:cNvSpPr>
          <p:nvPr>
            <p:ph type="title"/>
          </p:nvPr>
        </p:nvSpPr>
        <p:spPr>
          <a:xfrm>
            <a:off x="838199" y="1212078"/>
            <a:ext cx="4104456" cy="762000"/>
          </a:xfrm>
        </p:spPr>
        <p:txBody>
          <a:bodyPr/>
          <a:lstStyle/>
          <a:p>
            <a:r>
              <a:rPr lang="en-GB" dirty="0"/>
              <a:t>About me</a:t>
            </a:r>
          </a:p>
        </p:txBody>
      </p:sp>
      <p:sp>
        <p:nvSpPr>
          <p:cNvPr id="10" name="Content Placeholder 2">
            <a:extLst>
              <a:ext uri="{FF2B5EF4-FFF2-40B4-BE49-F238E27FC236}">
                <a16:creationId xmlns:a16="http://schemas.microsoft.com/office/drawing/2014/main" id="{95F9290B-95BA-4AE2-B3D1-9E0637C7FD28}"/>
              </a:ext>
            </a:extLst>
          </p:cNvPr>
          <p:cNvSpPr>
            <a:spLocks noGrp="1"/>
          </p:cNvSpPr>
          <p:nvPr>
            <p:ph idx="1"/>
          </p:nvPr>
        </p:nvSpPr>
        <p:spPr>
          <a:xfrm>
            <a:off x="448404" y="1974078"/>
            <a:ext cx="6623267" cy="4672474"/>
          </a:xfrm>
        </p:spPr>
        <p:txBody>
          <a:bodyPr>
            <a:normAutofit fontScale="92500" lnSpcReduction="20000"/>
          </a:bodyPr>
          <a:lstStyle/>
          <a:p>
            <a:r>
              <a:rPr lang="en-GB" sz="2400" b="1" dirty="0"/>
              <a:t>MEng Chemical Engineering (4 year programme)</a:t>
            </a:r>
          </a:p>
          <a:p>
            <a:pPr lvl="1"/>
            <a:r>
              <a:rPr lang="en-GB" sz="2000" dirty="0"/>
              <a:t>Year abroad at University at Buffalo (SUNY)</a:t>
            </a:r>
          </a:p>
          <a:p>
            <a:r>
              <a:rPr lang="en-GB" sz="2400" b="1" dirty="0"/>
              <a:t>CDT in Energy Storage and its Applications (PhD)</a:t>
            </a:r>
          </a:p>
          <a:p>
            <a:pPr lvl="1"/>
            <a:r>
              <a:rPr lang="en-GB" sz="2000" dirty="0">
                <a:hlinkClick r:id="rId2"/>
              </a:rPr>
              <a:t>http://www.energystorage-cdt.ac.uk/</a:t>
            </a:r>
            <a:endParaRPr lang="en-GB" sz="2000" dirty="0"/>
          </a:p>
          <a:p>
            <a:r>
              <a:rPr lang="en-GB" sz="2400" b="1" dirty="0"/>
              <a:t>Supervisor – Prof. Siddharth Patwardhan</a:t>
            </a:r>
          </a:p>
          <a:p>
            <a:pPr lvl="1"/>
            <a:r>
              <a:rPr lang="en-GB" sz="2000" dirty="0">
                <a:hlinkClick r:id="rId3"/>
              </a:rPr>
              <a:t>https://www.svplab.com/</a:t>
            </a:r>
            <a:endParaRPr lang="en-GB" sz="2000" dirty="0"/>
          </a:p>
          <a:p>
            <a:r>
              <a:rPr lang="en-GB" sz="2400" b="1" dirty="0"/>
              <a:t>Porous silicon anodes for lithium-ion batteries</a:t>
            </a:r>
          </a:p>
          <a:p>
            <a:pPr lvl="1"/>
            <a:r>
              <a:rPr lang="en-GB" sz="2000" dirty="0" err="1"/>
              <a:t>Magnesiothermic</a:t>
            </a:r>
            <a:r>
              <a:rPr lang="en-GB" sz="2000" dirty="0"/>
              <a:t> reduction of silica</a:t>
            </a:r>
          </a:p>
          <a:p>
            <a:r>
              <a:rPr lang="en-GB" sz="2400" b="1" dirty="0"/>
              <a:t>Post-doc at Dalhousie University</a:t>
            </a:r>
          </a:p>
          <a:p>
            <a:r>
              <a:rPr lang="en-GB" sz="2400" b="1" dirty="0"/>
              <a:t>Ionic Mineral Technologies</a:t>
            </a:r>
          </a:p>
          <a:p>
            <a:pPr lvl="1"/>
            <a:r>
              <a:rPr lang="en-GB" sz="2000" dirty="0"/>
              <a:t>Silicon anodes for lithium-ion batteries</a:t>
            </a:r>
          </a:p>
        </p:txBody>
      </p:sp>
      <p:pic>
        <p:nvPicPr>
          <p:cNvPr id="4" name="Picture 8">
            <a:extLst>
              <a:ext uri="{FF2B5EF4-FFF2-40B4-BE49-F238E27FC236}">
                <a16:creationId xmlns:a16="http://schemas.microsoft.com/office/drawing/2014/main" id="{40FEC8E8-EB06-4079-95E8-7900F1195B6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383427" y="570705"/>
            <a:ext cx="1411288" cy="250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a:extLst>
              <a:ext uri="{FF2B5EF4-FFF2-40B4-BE49-F238E27FC236}">
                <a16:creationId xmlns:a16="http://schemas.microsoft.com/office/drawing/2014/main" id="{D88D463B-24A1-4D30-AA32-81E89D0B340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99918" y="979487"/>
            <a:ext cx="950912"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a:extLst>
              <a:ext uri="{FF2B5EF4-FFF2-40B4-BE49-F238E27FC236}">
                <a16:creationId xmlns:a16="http://schemas.microsoft.com/office/drawing/2014/main" id="{5455D06C-EAE1-4ED9-8A0A-7621DCB2416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06415" y="525184"/>
            <a:ext cx="1450975" cy="108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https://scontent.fbhx2-1.fna.fbcdn.net/v/t1.0-9/12821519_783733791732824_1092088427215497083_n.jpg?oh=10c4a78b157ba8c9de64de0228c2b4fe&amp;oe=5866A40E">
            <a:extLst>
              <a:ext uri="{FF2B5EF4-FFF2-40B4-BE49-F238E27FC236}">
                <a16:creationId xmlns:a16="http://schemas.microsoft.com/office/drawing/2014/main" id="{6AA1EA5C-FC4E-4A90-90DE-7BCBB34ABF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09492" y="1834905"/>
            <a:ext cx="1182688"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Energy Storage and its Applications">
            <a:extLst>
              <a:ext uri="{FF2B5EF4-FFF2-40B4-BE49-F238E27FC236}">
                <a16:creationId xmlns:a16="http://schemas.microsoft.com/office/drawing/2014/main" id="{D2586897-418B-4C64-AA25-F4E33E2106F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38079" y="3101289"/>
            <a:ext cx="2105006" cy="10849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s://www.svplab.com/uploads/2/2/4/4/22449348/0131_green_nano_circle_of_icons_high_res.png">
            <a:extLst>
              <a:ext uri="{FF2B5EF4-FFF2-40B4-BE49-F238E27FC236}">
                <a16:creationId xmlns:a16="http://schemas.microsoft.com/office/drawing/2014/main" id="{1F1384CA-98A4-4F3E-9884-D69AA665C0A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442952" y="2905902"/>
            <a:ext cx="3752957" cy="375295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he Dal Brand - About - Dalhousie University">
            <a:extLst>
              <a:ext uri="{FF2B5EF4-FFF2-40B4-BE49-F238E27FC236}">
                <a16:creationId xmlns:a16="http://schemas.microsoft.com/office/drawing/2014/main" id="{35D2DA7B-57D5-49D6-A248-7C9516E8C2F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74566" y="4782380"/>
            <a:ext cx="2376264" cy="7889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ONIC - Nano-silicon Unearthed">
            <a:extLst>
              <a:ext uri="{FF2B5EF4-FFF2-40B4-BE49-F238E27FC236}">
                <a16:creationId xmlns:a16="http://schemas.microsoft.com/office/drawing/2014/main" id="{72116C47-0BCC-AFCC-45BF-5AF69C963DD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77338" y="5878513"/>
            <a:ext cx="2146997" cy="719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11302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46420-C3B1-41A3-A77B-2B5DB99EF380}"/>
              </a:ext>
            </a:extLst>
          </p:cNvPr>
          <p:cNvSpPr>
            <a:spLocks noGrp="1"/>
          </p:cNvSpPr>
          <p:nvPr>
            <p:ph type="title"/>
          </p:nvPr>
        </p:nvSpPr>
        <p:spPr/>
        <p:txBody>
          <a:bodyPr/>
          <a:lstStyle/>
          <a:p>
            <a:r>
              <a:rPr lang="en-GB" sz="5400" dirty="0"/>
              <a:t>Edison battery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EDD1172-0FF7-4A26-9D65-EB61988BFF16}"/>
                  </a:ext>
                </a:extLst>
              </p:cNvPr>
              <p:cNvSpPr>
                <a:spLocks noGrp="1"/>
              </p:cNvSpPr>
              <p:nvPr>
                <p:ph idx="1"/>
              </p:nvPr>
            </p:nvSpPr>
            <p:spPr>
              <a:xfrm>
                <a:off x="551384" y="1700808"/>
                <a:ext cx="7829354" cy="4399016"/>
              </a:xfrm>
            </p:spPr>
            <p:txBody>
              <a:bodyPr/>
              <a:lstStyle/>
              <a:p>
                <a:r>
                  <a:rPr lang="en-GB" sz="2000" dirty="0"/>
                  <a:t>Negative electrode</a:t>
                </a:r>
              </a:p>
              <a:p>
                <a:pPr marL="0" indent="0">
                  <a:buNone/>
                </a:pPr>
                <a14:m>
                  <m:oMathPara xmlns:m="http://schemas.openxmlformats.org/officeDocument/2006/math">
                    <m:oMathParaPr>
                      <m:jc m:val="centerGroup"/>
                    </m:oMathParaPr>
                    <m:oMath xmlns:m="http://schemas.openxmlformats.org/officeDocument/2006/math">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rPr>
                            <m:t>𝐹𝑒</m:t>
                          </m:r>
                        </m:e>
                        <m:sub>
                          <m:r>
                            <a:rPr lang="en-GB" sz="2000" b="0" i="1" smtClean="0">
                              <a:latin typeface="Cambria Math" panose="02040503050406030204" pitchFamily="18" charset="0"/>
                            </a:rPr>
                            <m:t>(</m:t>
                          </m:r>
                          <m:r>
                            <a:rPr lang="en-GB" sz="2000" b="0" i="1" smtClean="0">
                              <a:latin typeface="Cambria Math" panose="02040503050406030204" pitchFamily="18" charset="0"/>
                            </a:rPr>
                            <m:t>𝑠</m:t>
                          </m:r>
                          <m:r>
                            <a:rPr lang="en-GB" sz="2000" b="0" i="1" smtClean="0">
                              <a:latin typeface="Cambria Math" panose="02040503050406030204" pitchFamily="18" charset="0"/>
                            </a:rPr>
                            <m:t>)</m:t>
                          </m:r>
                        </m:sub>
                      </m:sSub>
                      <m:r>
                        <a:rPr lang="en-GB" sz="2000" b="0" i="1" smtClean="0">
                          <a:latin typeface="Cambria Math" panose="02040503050406030204" pitchFamily="18" charset="0"/>
                        </a:rPr>
                        <m:t>+2</m:t>
                      </m:r>
                      <m:sSubSup>
                        <m:sSubSupPr>
                          <m:ctrlPr>
                            <a:rPr lang="en-GB" sz="2000" b="0" i="1" smtClean="0">
                              <a:latin typeface="Cambria Math" panose="02040503050406030204" pitchFamily="18" charset="0"/>
                            </a:rPr>
                          </m:ctrlPr>
                        </m:sSubSupPr>
                        <m:e>
                          <m:r>
                            <a:rPr lang="en-GB" sz="2000" b="0" i="1" smtClean="0">
                              <a:latin typeface="Cambria Math" panose="02040503050406030204" pitchFamily="18" charset="0"/>
                            </a:rPr>
                            <m:t>𝑂𝐻</m:t>
                          </m:r>
                        </m:e>
                        <m:sub>
                          <m:r>
                            <a:rPr lang="en-GB" sz="2000" b="0" i="1" smtClean="0">
                              <a:latin typeface="Cambria Math" panose="02040503050406030204" pitchFamily="18" charset="0"/>
                            </a:rPr>
                            <m:t>(</m:t>
                          </m:r>
                          <m:r>
                            <a:rPr lang="en-GB" sz="2000" b="0" i="1" smtClean="0">
                              <a:latin typeface="Cambria Math" panose="02040503050406030204" pitchFamily="18" charset="0"/>
                            </a:rPr>
                            <m:t>𝑎𝑞</m:t>
                          </m:r>
                          <m:r>
                            <a:rPr lang="en-GB" sz="2000" b="0" i="1" smtClean="0">
                              <a:latin typeface="Cambria Math" panose="02040503050406030204" pitchFamily="18" charset="0"/>
                            </a:rPr>
                            <m:t>)</m:t>
                          </m:r>
                        </m:sub>
                        <m:sup>
                          <m:r>
                            <a:rPr lang="en-GB" sz="2000" b="0" i="1" smtClean="0">
                              <a:latin typeface="Cambria Math" panose="02040503050406030204" pitchFamily="18" charset="0"/>
                            </a:rPr>
                            <m:t>−</m:t>
                          </m:r>
                        </m:sup>
                      </m:sSubSup>
                      <m:r>
                        <a:rPr lang="en-GB" sz="2000" b="0" i="1" smtClean="0">
                          <a:latin typeface="Cambria Math" panose="02040503050406030204" pitchFamily="18" charset="0"/>
                          <a:ea typeface="Cambria Math" panose="02040503050406030204" pitchFamily="18" charset="0"/>
                        </a:rPr>
                        <m:t>↔</m:t>
                      </m:r>
                      <m:r>
                        <a:rPr lang="en-GB" sz="2000" b="0" i="1" smtClean="0">
                          <a:latin typeface="Cambria Math" panose="02040503050406030204" pitchFamily="18" charset="0"/>
                          <a:ea typeface="Cambria Math" panose="02040503050406030204" pitchFamily="18" charset="0"/>
                        </a:rPr>
                        <m:t>𝐹𝑒</m:t>
                      </m:r>
                      <m:sSub>
                        <m:sSubPr>
                          <m:ctrlPr>
                            <a:rPr lang="en-GB" sz="2000" b="0" i="1" smtClean="0">
                              <a:latin typeface="Cambria Math" panose="02040503050406030204" pitchFamily="18" charset="0"/>
                              <a:ea typeface="Cambria Math" panose="02040503050406030204" pitchFamily="18" charset="0"/>
                            </a:rPr>
                          </m:ctrlPr>
                        </m:sSubPr>
                        <m:e>
                          <m:r>
                            <a:rPr lang="en-GB" sz="2000" b="0" i="1" smtClean="0">
                              <a:latin typeface="Cambria Math" panose="02040503050406030204" pitchFamily="18" charset="0"/>
                              <a:ea typeface="Cambria Math" panose="02040503050406030204" pitchFamily="18" charset="0"/>
                            </a:rPr>
                            <m:t>(</m:t>
                          </m:r>
                          <m:r>
                            <a:rPr lang="en-GB" sz="2000" b="0" i="1" smtClean="0">
                              <a:latin typeface="Cambria Math" panose="02040503050406030204" pitchFamily="18" charset="0"/>
                              <a:ea typeface="Cambria Math" panose="02040503050406030204" pitchFamily="18" charset="0"/>
                            </a:rPr>
                            <m:t>𝑂𝐻</m:t>
                          </m:r>
                          <m:r>
                            <a:rPr lang="en-GB" sz="2000" b="0" i="1" smtClean="0">
                              <a:latin typeface="Cambria Math" panose="02040503050406030204" pitchFamily="18" charset="0"/>
                              <a:ea typeface="Cambria Math" panose="02040503050406030204" pitchFamily="18" charset="0"/>
                            </a:rPr>
                            <m:t>)</m:t>
                          </m:r>
                        </m:e>
                        <m:sub>
                          <m:r>
                            <a:rPr lang="en-GB" sz="2000" b="0" i="1" smtClean="0">
                              <a:latin typeface="Cambria Math" panose="02040503050406030204" pitchFamily="18" charset="0"/>
                              <a:ea typeface="Cambria Math" panose="02040503050406030204" pitchFamily="18" charset="0"/>
                            </a:rPr>
                            <m:t>2(</m:t>
                          </m:r>
                          <m:r>
                            <a:rPr lang="en-GB" sz="2000" b="0" i="1" smtClean="0">
                              <a:latin typeface="Cambria Math" panose="02040503050406030204" pitchFamily="18" charset="0"/>
                              <a:ea typeface="Cambria Math" panose="02040503050406030204" pitchFamily="18" charset="0"/>
                            </a:rPr>
                            <m:t>𝑠</m:t>
                          </m:r>
                          <m:r>
                            <a:rPr lang="en-GB" sz="2000" b="0" i="1" smtClean="0">
                              <a:latin typeface="Cambria Math" panose="02040503050406030204" pitchFamily="18" charset="0"/>
                              <a:ea typeface="Cambria Math" panose="02040503050406030204" pitchFamily="18" charset="0"/>
                            </a:rPr>
                            <m:t>)</m:t>
                          </m:r>
                        </m:sub>
                      </m:sSub>
                      <m:r>
                        <a:rPr lang="en-GB" sz="2000" b="0" i="1" smtClean="0">
                          <a:latin typeface="Cambria Math" panose="02040503050406030204" pitchFamily="18" charset="0"/>
                          <a:ea typeface="Cambria Math" panose="02040503050406030204" pitchFamily="18" charset="0"/>
                        </a:rPr>
                        <m:t>+</m:t>
                      </m:r>
                      <m:sSup>
                        <m:sSupPr>
                          <m:ctrlPr>
                            <a:rPr lang="en-GB" sz="2000" b="0" i="1" smtClean="0">
                              <a:latin typeface="Cambria Math" panose="02040503050406030204" pitchFamily="18" charset="0"/>
                              <a:ea typeface="Cambria Math" panose="02040503050406030204" pitchFamily="18" charset="0"/>
                            </a:rPr>
                          </m:ctrlPr>
                        </m:sSupPr>
                        <m:e>
                          <m:r>
                            <a:rPr lang="en-GB" sz="2000" b="0" i="1" smtClean="0">
                              <a:latin typeface="Cambria Math" panose="02040503050406030204" pitchFamily="18" charset="0"/>
                              <a:ea typeface="Cambria Math" panose="02040503050406030204" pitchFamily="18" charset="0"/>
                            </a:rPr>
                            <m:t>2</m:t>
                          </m:r>
                          <m:r>
                            <a:rPr lang="en-GB" sz="2000" b="0" i="1" smtClean="0">
                              <a:latin typeface="Cambria Math" panose="02040503050406030204" pitchFamily="18" charset="0"/>
                              <a:ea typeface="Cambria Math" panose="02040503050406030204" pitchFamily="18" charset="0"/>
                            </a:rPr>
                            <m:t>𝑒</m:t>
                          </m:r>
                        </m:e>
                        <m:sup>
                          <m:r>
                            <a:rPr lang="en-GB" sz="2000" b="0" i="1" smtClean="0">
                              <a:latin typeface="Cambria Math" panose="02040503050406030204" pitchFamily="18" charset="0"/>
                              <a:ea typeface="Cambria Math" panose="02040503050406030204" pitchFamily="18" charset="0"/>
                            </a:rPr>
                            <m:t>−</m:t>
                          </m:r>
                        </m:sup>
                      </m:sSup>
                    </m:oMath>
                  </m:oMathPara>
                </a14:m>
                <a:endParaRPr lang="en-GB" sz="2000" dirty="0"/>
              </a:p>
              <a:p>
                <a:pPr marL="0" indent="0">
                  <a:buNone/>
                </a:pPr>
                <a:endParaRPr lang="en-GB" sz="1800" dirty="0"/>
              </a:p>
              <a:p>
                <a:r>
                  <a:rPr lang="en-GB" sz="2000" dirty="0"/>
                  <a:t>Positive electrode</a:t>
                </a:r>
              </a:p>
              <a:p>
                <a:pPr marL="0" indent="0">
                  <a:buNone/>
                </a:pPr>
                <a14:m>
                  <m:oMathPara xmlns:m="http://schemas.openxmlformats.org/officeDocument/2006/math">
                    <m:oMathParaPr>
                      <m:jc m:val="centerGroup"/>
                    </m:oMathParaPr>
                    <m:oMath xmlns:m="http://schemas.openxmlformats.org/officeDocument/2006/math">
                      <m:r>
                        <a:rPr lang="en-GB" sz="2000" b="0" i="1" smtClean="0">
                          <a:latin typeface="Cambria Math" panose="02040503050406030204" pitchFamily="18" charset="0"/>
                        </a:rPr>
                        <m:t>2</m:t>
                      </m:r>
                      <m:r>
                        <a:rPr lang="en-GB" sz="2000" b="0" i="1" smtClean="0">
                          <a:latin typeface="Cambria Math" panose="02040503050406030204" pitchFamily="18" charset="0"/>
                        </a:rPr>
                        <m:t>𝑁𝑖𝑂</m:t>
                      </m:r>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rPr>
                            <m:t>(</m:t>
                          </m:r>
                          <m:r>
                            <a:rPr lang="en-GB" sz="2000" b="0" i="1" smtClean="0">
                              <a:latin typeface="Cambria Math" panose="02040503050406030204" pitchFamily="18" charset="0"/>
                            </a:rPr>
                            <m:t>𝑂𝐻</m:t>
                          </m:r>
                          <m:r>
                            <a:rPr lang="en-GB" sz="2000" b="0" i="1" smtClean="0">
                              <a:latin typeface="Cambria Math" panose="02040503050406030204" pitchFamily="18" charset="0"/>
                            </a:rPr>
                            <m:t>)</m:t>
                          </m:r>
                        </m:e>
                        <m:sub>
                          <m:r>
                            <a:rPr lang="en-GB" sz="2000" b="0" i="1" smtClean="0">
                              <a:latin typeface="Cambria Math" panose="02040503050406030204" pitchFamily="18" charset="0"/>
                            </a:rPr>
                            <m:t>(</m:t>
                          </m:r>
                          <m:r>
                            <a:rPr lang="en-GB" sz="2000" b="0" i="1" smtClean="0">
                              <a:latin typeface="Cambria Math" panose="02040503050406030204" pitchFamily="18" charset="0"/>
                            </a:rPr>
                            <m:t>𝑠</m:t>
                          </m:r>
                          <m:r>
                            <a:rPr lang="en-GB" sz="2000" b="0" i="1" smtClean="0">
                              <a:latin typeface="Cambria Math" panose="02040503050406030204" pitchFamily="18" charset="0"/>
                            </a:rPr>
                            <m:t>)</m:t>
                          </m:r>
                        </m:sub>
                      </m:sSub>
                      <m:r>
                        <a:rPr lang="en-GB" sz="2000" b="0" i="1" smtClean="0">
                          <a:latin typeface="Cambria Math" panose="02040503050406030204" pitchFamily="18" charset="0"/>
                        </a:rPr>
                        <m:t>+2</m:t>
                      </m:r>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rPr>
                            <m:t>𝐻</m:t>
                          </m:r>
                        </m:e>
                        <m:sub>
                          <m:r>
                            <a:rPr lang="en-GB" sz="2000" b="0" i="1" smtClean="0">
                              <a:latin typeface="Cambria Math" panose="02040503050406030204" pitchFamily="18" charset="0"/>
                            </a:rPr>
                            <m:t>2</m:t>
                          </m:r>
                        </m:sub>
                      </m:sSub>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rPr>
                            <m:t>𝑂</m:t>
                          </m:r>
                        </m:e>
                        <m:sub>
                          <m:r>
                            <a:rPr lang="en-GB" sz="2000" b="0" i="1" smtClean="0">
                              <a:latin typeface="Cambria Math" panose="02040503050406030204" pitchFamily="18" charset="0"/>
                            </a:rPr>
                            <m:t>(</m:t>
                          </m:r>
                          <m:r>
                            <a:rPr lang="en-GB" sz="2000" b="0" i="1" smtClean="0">
                              <a:latin typeface="Cambria Math" panose="02040503050406030204" pitchFamily="18" charset="0"/>
                            </a:rPr>
                            <m:t>𝑙</m:t>
                          </m:r>
                          <m:r>
                            <a:rPr lang="en-GB" sz="2000" b="0" i="1" smtClean="0">
                              <a:latin typeface="Cambria Math" panose="02040503050406030204" pitchFamily="18" charset="0"/>
                            </a:rPr>
                            <m:t>)</m:t>
                          </m:r>
                        </m:sub>
                      </m:sSub>
                      <m:r>
                        <a:rPr lang="en-GB" sz="2000" b="0" i="1" smtClean="0">
                          <a:latin typeface="Cambria Math" panose="02040503050406030204" pitchFamily="18" charset="0"/>
                        </a:rPr>
                        <m:t>+2</m:t>
                      </m:r>
                      <m:sSup>
                        <m:sSupPr>
                          <m:ctrlPr>
                            <a:rPr lang="en-GB" sz="2000" b="0" i="1" smtClean="0">
                              <a:latin typeface="Cambria Math" panose="02040503050406030204" pitchFamily="18" charset="0"/>
                            </a:rPr>
                          </m:ctrlPr>
                        </m:sSupPr>
                        <m:e>
                          <m:r>
                            <a:rPr lang="en-GB" sz="2000" b="0" i="1" smtClean="0">
                              <a:latin typeface="Cambria Math" panose="02040503050406030204" pitchFamily="18" charset="0"/>
                            </a:rPr>
                            <m:t>𝑒</m:t>
                          </m:r>
                        </m:e>
                        <m:sup>
                          <m:r>
                            <a:rPr lang="en-GB" sz="2000" b="0" i="1" smtClean="0">
                              <a:latin typeface="Cambria Math" panose="02040503050406030204" pitchFamily="18" charset="0"/>
                            </a:rPr>
                            <m:t>−</m:t>
                          </m:r>
                        </m:sup>
                      </m:sSup>
                      <m:r>
                        <a:rPr lang="en-GB" sz="2000" i="1">
                          <a:latin typeface="Cambria Math" panose="02040503050406030204" pitchFamily="18" charset="0"/>
                          <a:ea typeface="Cambria Math" panose="02040503050406030204" pitchFamily="18" charset="0"/>
                        </a:rPr>
                        <m:t>↔</m:t>
                      </m:r>
                      <m:r>
                        <a:rPr lang="en-GB" sz="2000" b="0" i="1" smtClean="0">
                          <a:latin typeface="Cambria Math" panose="02040503050406030204" pitchFamily="18" charset="0"/>
                          <a:ea typeface="Cambria Math" panose="02040503050406030204" pitchFamily="18" charset="0"/>
                        </a:rPr>
                        <m:t>2</m:t>
                      </m:r>
                      <m:r>
                        <a:rPr lang="en-GB" sz="2000" b="0" i="1" smtClean="0">
                          <a:latin typeface="Cambria Math" panose="02040503050406030204" pitchFamily="18" charset="0"/>
                          <a:ea typeface="Cambria Math" panose="02040503050406030204" pitchFamily="18" charset="0"/>
                        </a:rPr>
                        <m:t>𝑁𝑖</m:t>
                      </m:r>
                      <m:sSub>
                        <m:sSubPr>
                          <m:ctrlPr>
                            <a:rPr lang="en-GB" sz="2000" b="0" i="1" smtClean="0">
                              <a:latin typeface="Cambria Math" panose="02040503050406030204" pitchFamily="18" charset="0"/>
                              <a:ea typeface="Cambria Math" panose="02040503050406030204" pitchFamily="18" charset="0"/>
                            </a:rPr>
                          </m:ctrlPr>
                        </m:sSubPr>
                        <m:e>
                          <m:r>
                            <a:rPr lang="en-GB" sz="2000" b="0" i="1" smtClean="0">
                              <a:latin typeface="Cambria Math" panose="02040503050406030204" pitchFamily="18" charset="0"/>
                              <a:ea typeface="Cambria Math" panose="02040503050406030204" pitchFamily="18" charset="0"/>
                            </a:rPr>
                            <m:t>(</m:t>
                          </m:r>
                          <m:r>
                            <a:rPr lang="en-GB" sz="2000" b="0" i="1" smtClean="0">
                              <a:latin typeface="Cambria Math" panose="02040503050406030204" pitchFamily="18" charset="0"/>
                              <a:ea typeface="Cambria Math" panose="02040503050406030204" pitchFamily="18" charset="0"/>
                            </a:rPr>
                            <m:t>𝑂𝐻</m:t>
                          </m:r>
                          <m:r>
                            <a:rPr lang="en-GB" sz="2000" b="0" i="1" smtClean="0">
                              <a:latin typeface="Cambria Math" panose="02040503050406030204" pitchFamily="18" charset="0"/>
                              <a:ea typeface="Cambria Math" panose="02040503050406030204" pitchFamily="18" charset="0"/>
                            </a:rPr>
                            <m:t>)</m:t>
                          </m:r>
                        </m:e>
                        <m:sub>
                          <m:r>
                            <a:rPr lang="en-GB" sz="2000" b="0" i="1" smtClean="0">
                              <a:latin typeface="Cambria Math" panose="02040503050406030204" pitchFamily="18" charset="0"/>
                              <a:ea typeface="Cambria Math" panose="02040503050406030204" pitchFamily="18" charset="0"/>
                            </a:rPr>
                            <m:t>2(</m:t>
                          </m:r>
                          <m:r>
                            <a:rPr lang="en-GB" sz="2000" b="0" i="1" smtClean="0">
                              <a:latin typeface="Cambria Math" panose="02040503050406030204" pitchFamily="18" charset="0"/>
                              <a:ea typeface="Cambria Math" panose="02040503050406030204" pitchFamily="18" charset="0"/>
                            </a:rPr>
                            <m:t>𝑠</m:t>
                          </m:r>
                          <m:r>
                            <a:rPr lang="en-GB" sz="2000" b="0" i="1" smtClean="0">
                              <a:latin typeface="Cambria Math" panose="02040503050406030204" pitchFamily="18" charset="0"/>
                              <a:ea typeface="Cambria Math" panose="02040503050406030204" pitchFamily="18" charset="0"/>
                            </a:rPr>
                            <m:t>)</m:t>
                          </m:r>
                        </m:sub>
                      </m:sSub>
                      <m:r>
                        <a:rPr lang="en-GB" sz="2000" b="0" i="1" smtClean="0">
                          <a:latin typeface="Cambria Math" panose="02040503050406030204" pitchFamily="18" charset="0"/>
                          <a:ea typeface="Cambria Math" panose="02040503050406030204" pitchFamily="18" charset="0"/>
                        </a:rPr>
                        <m:t>+2</m:t>
                      </m:r>
                      <m:sSubSup>
                        <m:sSubSupPr>
                          <m:ctrlPr>
                            <a:rPr lang="en-GB" sz="2000" b="0" i="1" smtClean="0">
                              <a:latin typeface="Cambria Math" panose="02040503050406030204" pitchFamily="18" charset="0"/>
                              <a:ea typeface="Cambria Math" panose="02040503050406030204" pitchFamily="18" charset="0"/>
                            </a:rPr>
                          </m:ctrlPr>
                        </m:sSubSupPr>
                        <m:e>
                          <m:r>
                            <a:rPr lang="en-GB" sz="2000" b="0" i="1" smtClean="0">
                              <a:latin typeface="Cambria Math" panose="02040503050406030204" pitchFamily="18" charset="0"/>
                              <a:ea typeface="Cambria Math" panose="02040503050406030204" pitchFamily="18" charset="0"/>
                            </a:rPr>
                            <m:t>𝑂𝐻</m:t>
                          </m:r>
                        </m:e>
                        <m:sub>
                          <m:r>
                            <a:rPr lang="en-GB" sz="2000" b="0" i="1" smtClean="0">
                              <a:latin typeface="Cambria Math" panose="02040503050406030204" pitchFamily="18" charset="0"/>
                              <a:ea typeface="Cambria Math" panose="02040503050406030204" pitchFamily="18" charset="0"/>
                            </a:rPr>
                            <m:t>(</m:t>
                          </m:r>
                          <m:r>
                            <a:rPr lang="en-GB" sz="2000" b="0" i="1" smtClean="0">
                              <a:latin typeface="Cambria Math" panose="02040503050406030204" pitchFamily="18" charset="0"/>
                              <a:ea typeface="Cambria Math" panose="02040503050406030204" pitchFamily="18" charset="0"/>
                            </a:rPr>
                            <m:t>𝑎𝑞</m:t>
                          </m:r>
                          <m:r>
                            <a:rPr lang="en-GB" sz="2000" b="0" i="1" smtClean="0">
                              <a:latin typeface="Cambria Math" panose="02040503050406030204" pitchFamily="18" charset="0"/>
                              <a:ea typeface="Cambria Math" panose="02040503050406030204" pitchFamily="18" charset="0"/>
                            </a:rPr>
                            <m:t>)</m:t>
                          </m:r>
                        </m:sub>
                        <m:sup>
                          <m:r>
                            <a:rPr lang="en-GB" sz="2000" b="0" i="1" smtClean="0">
                              <a:latin typeface="Cambria Math" panose="02040503050406030204" pitchFamily="18" charset="0"/>
                              <a:ea typeface="Cambria Math" panose="02040503050406030204" pitchFamily="18" charset="0"/>
                            </a:rPr>
                            <m:t>−</m:t>
                          </m:r>
                        </m:sup>
                      </m:sSubSup>
                    </m:oMath>
                  </m:oMathPara>
                </a14:m>
                <a:endParaRPr lang="en-GB" sz="2000" dirty="0"/>
              </a:p>
              <a:p>
                <a:pPr marL="0" indent="0">
                  <a:buNone/>
                </a:pPr>
                <a:endParaRPr lang="en-GB" sz="1800" dirty="0"/>
              </a:p>
              <a:p>
                <a:r>
                  <a:rPr lang="en-GB" sz="2000" dirty="0"/>
                  <a:t>Alkaline electrolyte (KOH)</a:t>
                </a:r>
              </a:p>
              <a:p>
                <a:pPr lvl="1"/>
                <a:r>
                  <a:rPr lang="en-GB" sz="1600" dirty="0"/>
                  <a:t>Easy to handle, only susceptible to </a:t>
                </a:r>
                <a14:m>
                  <m:oMath xmlns:m="http://schemas.openxmlformats.org/officeDocument/2006/math">
                    <m:sSub>
                      <m:sSubPr>
                        <m:ctrlPr>
                          <a:rPr lang="en-GB" sz="1600" i="1" smtClean="0">
                            <a:latin typeface="Cambria Math" panose="02040503050406030204" pitchFamily="18" charset="0"/>
                          </a:rPr>
                        </m:ctrlPr>
                      </m:sSubPr>
                      <m:e>
                        <m:r>
                          <m:rPr>
                            <m:sty m:val="p"/>
                          </m:rPr>
                          <a:rPr lang="en-GB" sz="1600" b="0" i="0" smtClean="0">
                            <a:latin typeface="Cambria Math" panose="02040503050406030204" pitchFamily="18" charset="0"/>
                          </a:rPr>
                          <m:t>CO</m:t>
                        </m:r>
                      </m:e>
                      <m:sub>
                        <m:r>
                          <a:rPr lang="en-GB" sz="1600" b="0" i="0" smtClean="0">
                            <a:latin typeface="Cambria Math" panose="02040503050406030204" pitchFamily="18" charset="0"/>
                          </a:rPr>
                          <m:t>2</m:t>
                        </m:r>
                      </m:sub>
                    </m:sSub>
                  </m:oMath>
                </a14:m>
                <a:r>
                  <a:rPr lang="en-GB" sz="1600" dirty="0"/>
                  <a:t> in air</a:t>
                </a:r>
              </a:p>
              <a:p>
                <a:r>
                  <a:rPr lang="en-GB" sz="2000" dirty="0"/>
                  <a:t>1.4 V dropping to 1.2 V during discharge</a:t>
                </a:r>
              </a:p>
              <a:p>
                <a:r>
                  <a:rPr lang="en-GB" sz="2000" dirty="0"/>
                  <a:t>Durable – can be cycled many times without degradation</a:t>
                </a:r>
              </a:p>
              <a:p>
                <a:r>
                  <a:rPr lang="en-GB" sz="2000" dirty="0"/>
                  <a:t>Slow charge and discharge – better for constant power supply</a:t>
                </a:r>
              </a:p>
              <a:p>
                <a:pPr marL="0" indent="0">
                  <a:buNone/>
                </a:pPr>
                <a:endParaRPr lang="en-GB" sz="2000" dirty="0"/>
              </a:p>
            </p:txBody>
          </p:sp>
        </mc:Choice>
        <mc:Fallback xmlns="">
          <p:sp>
            <p:nvSpPr>
              <p:cNvPr id="3" name="Content Placeholder 2">
                <a:extLst>
                  <a:ext uri="{FF2B5EF4-FFF2-40B4-BE49-F238E27FC236}">
                    <a16:creationId xmlns:a16="http://schemas.microsoft.com/office/drawing/2014/main" id="{FEDD1172-0FF7-4A26-9D65-EB61988BFF16}"/>
                  </a:ext>
                </a:extLst>
              </p:cNvPr>
              <p:cNvSpPr>
                <a:spLocks noGrp="1" noRot="1" noChangeAspect="1" noMove="1" noResize="1" noEditPoints="1" noAdjustHandles="1" noChangeArrowheads="1" noChangeShapeType="1" noTextEdit="1"/>
              </p:cNvSpPr>
              <p:nvPr>
                <p:ph idx="1"/>
              </p:nvPr>
            </p:nvSpPr>
            <p:spPr>
              <a:xfrm>
                <a:off x="551384" y="1700808"/>
                <a:ext cx="7829354" cy="4399016"/>
              </a:xfrm>
              <a:blipFill>
                <a:blip r:embed="rId2"/>
                <a:stretch>
                  <a:fillRect l="-778" t="-693"/>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EB59BCDE-71F7-458D-986C-8911F9FD2706}"/>
              </a:ext>
            </a:extLst>
          </p:cNvPr>
          <p:cNvSpPr>
            <a:spLocks noGrp="1"/>
          </p:cNvSpPr>
          <p:nvPr>
            <p:ph type="dt" sz="half" idx="10"/>
          </p:nvPr>
        </p:nvSpPr>
        <p:spPr/>
        <p:txBody>
          <a:bodyPr/>
          <a:lstStyle/>
          <a:p>
            <a:pPr>
              <a:defRPr/>
            </a:pPr>
            <a:fld id="{D2E28BBE-4E92-4B2E-9C6F-C30F1CA4714D}" type="datetime1">
              <a:rPr lang="en-GB" altLang="en-US" smtClean="0"/>
              <a:pPr>
                <a:defRPr/>
              </a:pPr>
              <a:t>28/09/2023</a:t>
            </a:fld>
            <a:endParaRPr lang="en-GB" altLang="en-US">
              <a:solidFill>
                <a:srgbClr val="FFFFFF"/>
              </a:solidFill>
            </a:endParaRPr>
          </a:p>
        </p:txBody>
      </p:sp>
      <p:sp>
        <p:nvSpPr>
          <p:cNvPr id="5" name="Footer Placeholder 4">
            <a:extLst>
              <a:ext uri="{FF2B5EF4-FFF2-40B4-BE49-F238E27FC236}">
                <a16:creationId xmlns:a16="http://schemas.microsoft.com/office/drawing/2014/main" id="{19EC4048-23A6-4562-ABF6-9FF99075CA89}"/>
              </a:ext>
            </a:extLst>
          </p:cNvPr>
          <p:cNvSpPr>
            <a:spLocks noGrp="1"/>
          </p:cNvSpPr>
          <p:nvPr>
            <p:ph type="ftr" sz="quarter" idx="11"/>
          </p:nvPr>
        </p:nvSpPr>
        <p:spPr/>
        <p:txBody>
          <a:bodyPr/>
          <a:lstStyle/>
          <a:p>
            <a:pPr>
              <a:defRPr/>
            </a:pPr>
            <a:r>
              <a:rPr lang="en-GB" altLang="en-US"/>
              <a:t>© The University of Sheffield</a:t>
            </a:r>
            <a:endParaRPr lang="en-GB" altLang="en-US">
              <a:solidFill>
                <a:srgbClr val="FFFFFF"/>
              </a:solidFill>
            </a:endParaRPr>
          </a:p>
        </p:txBody>
      </p:sp>
      <p:sp>
        <p:nvSpPr>
          <p:cNvPr id="6" name="Slide Number Placeholder 5">
            <a:extLst>
              <a:ext uri="{FF2B5EF4-FFF2-40B4-BE49-F238E27FC236}">
                <a16:creationId xmlns:a16="http://schemas.microsoft.com/office/drawing/2014/main" id="{4D864482-5E3B-40B5-BFD6-8F92AD850BBD}"/>
              </a:ext>
            </a:extLst>
          </p:cNvPr>
          <p:cNvSpPr>
            <a:spLocks noGrp="1"/>
          </p:cNvSpPr>
          <p:nvPr>
            <p:ph type="sldNum" sz="quarter" idx="12"/>
          </p:nvPr>
        </p:nvSpPr>
        <p:spPr/>
        <p:txBody>
          <a:bodyPr/>
          <a:lstStyle/>
          <a:p>
            <a:fld id="{22230EF6-6C13-413D-A541-8FA2732E8850}" type="slidenum">
              <a:rPr lang="en-GB" altLang="en-US" smtClean="0"/>
              <a:pPr/>
              <a:t>20</a:t>
            </a:fld>
            <a:endParaRPr lang="en-GB" altLang="en-US"/>
          </a:p>
        </p:txBody>
      </p:sp>
      <p:pic>
        <p:nvPicPr>
          <p:cNvPr id="2050" name="Picture 2" descr=" Nickel Iron (Ni-Fe) Battery">
            <a:extLst>
              <a:ext uri="{FF2B5EF4-FFF2-40B4-BE49-F238E27FC236}">
                <a16:creationId xmlns:a16="http://schemas.microsoft.com/office/drawing/2014/main" id="{527F288D-C03C-4627-BF4B-F5EB946180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0738" y="2099324"/>
            <a:ext cx="3506462" cy="400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7211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FF69E-6B12-4AAB-9564-16B7AFED5571}"/>
              </a:ext>
            </a:extLst>
          </p:cNvPr>
          <p:cNvSpPr>
            <a:spLocks noGrp="1"/>
          </p:cNvSpPr>
          <p:nvPr>
            <p:ph type="title"/>
          </p:nvPr>
        </p:nvSpPr>
        <p:spPr>
          <a:xfrm>
            <a:off x="609600" y="3140968"/>
            <a:ext cx="10972800" cy="762000"/>
          </a:xfrm>
        </p:spPr>
        <p:txBody>
          <a:bodyPr/>
          <a:lstStyle/>
          <a:p>
            <a:pPr algn="ctr"/>
            <a:r>
              <a:rPr lang="en-GB" dirty="0"/>
              <a:t>Part 3 – Lithium-ion battery</a:t>
            </a:r>
          </a:p>
        </p:txBody>
      </p:sp>
      <p:sp>
        <p:nvSpPr>
          <p:cNvPr id="4" name="Date Placeholder 3">
            <a:extLst>
              <a:ext uri="{FF2B5EF4-FFF2-40B4-BE49-F238E27FC236}">
                <a16:creationId xmlns:a16="http://schemas.microsoft.com/office/drawing/2014/main" id="{C5CAE1C8-7EFB-44A1-8002-FBF8B6F731A0}"/>
              </a:ext>
            </a:extLst>
          </p:cNvPr>
          <p:cNvSpPr>
            <a:spLocks noGrp="1"/>
          </p:cNvSpPr>
          <p:nvPr>
            <p:ph type="dt" sz="half" idx="10"/>
          </p:nvPr>
        </p:nvSpPr>
        <p:spPr/>
        <p:txBody>
          <a:bodyPr/>
          <a:lstStyle/>
          <a:p>
            <a:pPr>
              <a:defRPr/>
            </a:pPr>
            <a:fld id="{D2E28BBE-4E92-4B2E-9C6F-C30F1CA4714D}" type="datetime1">
              <a:rPr lang="en-GB" altLang="en-US" smtClean="0"/>
              <a:pPr>
                <a:defRPr/>
              </a:pPr>
              <a:t>28/09/2023</a:t>
            </a:fld>
            <a:endParaRPr lang="en-GB" altLang="en-US">
              <a:solidFill>
                <a:srgbClr val="FFFFFF"/>
              </a:solidFill>
            </a:endParaRPr>
          </a:p>
        </p:txBody>
      </p:sp>
      <p:sp>
        <p:nvSpPr>
          <p:cNvPr id="5" name="Footer Placeholder 4">
            <a:extLst>
              <a:ext uri="{FF2B5EF4-FFF2-40B4-BE49-F238E27FC236}">
                <a16:creationId xmlns:a16="http://schemas.microsoft.com/office/drawing/2014/main" id="{1EBCDDF6-A41A-4987-8551-BBB11378186B}"/>
              </a:ext>
            </a:extLst>
          </p:cNvPr>
          <p:cNvSpPr>
            <a:spLocks noGrp="1"/>
          </p:cNvSpPr>
          <p:nvPr>
            <p:ph type="ftr" sz="quarter" idx="11"/>
          </p:nvPr>
        </p:nvSpPr>
        <p:spPr/>
        <p:txBody>
          <a:bodyPr/>
          <a:lstStyle/>
          <a:p>
            <a:pPr>
              <a:defRPr/>
            </a:pPr>
            <a:r>
              <a:rPr lang="en-GB" altLang="en-US"/>
              <a:t>© The University of Sheffield</a:t>
            </a:r>
            <a:endParaRPr lang="en-GB" altLang="en-US">
              <a:solidFill>
                <a:srgbClr val="FFFFFF"/>
              </a:solidFill>
            </a:endParaRPr>
          </a:p>
        </p:txBody>
      </p:sp>
      <p:sp>
        <p:nvSpPr>
          <p:cNvPr id="6" name="Slide Number Placeholder 5">
            <a:extLst>
              <a:ext uri="{FF2B5EF4-FFF2-40B4-BE49-F238E27FC236}">
                <a16:creationId xmlns:a16="http://schemas.microsoft.com/office/drawing/2014/main" id="{34B52601-9B52-472E-AE85-631DA1574C15}"/>
              </a:ext>
            </a:extLst>
          </p:cNvPr>
          <p:cNvSpPr>
            <a:spLocks noGrp="1"/>
          </p:cNvSpPr>
          <p:nvPr>
            <p:ph type="sldNum" sz="quarter" idx="12"/>
          </p:nvPr>
        </p:nvSpPr>
        <p:spPr/>
        <p:txBody>
          <a:bodyPr/>
          <a:lstStyle/>
          <a:p>
            <a:fld id="{22230EF6-6C13-413D-A541-8FA2732E8850}" type="slidenum">
              <a:rPr lang="en-GB" altLang="en-US" smtClean="0"/>
              <a:pPr/>
              <a:t>21</a:t>
            </a:fld>
            <a:endParaRPr lang="en-GB" altLang="en-US"/>
          </a:p>
        </p:txBody>
      </p:sp>
    </p:spTree>
    <p:extLst>
      <p:ext uri="{BB962C8B-B14F-4D97-AF65-F5344CB8AC3E}">
        <p14:creationId xmlns:p14="http://schemas.microsoft.com/office/powerpoint/2010/main" val="38113113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B82A4-D9B2-44EE-A848-271DC47C656C}"/>
              </a:ext>
            </a:extLst>
          </p:cNvPr>
          <p:cNvSpPr>
            <a:spLocks noGrp="1"/>
          </p:cNvSpPr>
          <p:nvPr>
            <p:ph type="title"/>
          </p:nvPr>
        </p:nvSpPr>
        <p:spPr>
          <a:xfrm>
            <a:off x="2567608" y="297374"/>
            <a:ext cx="6192688" cy="648072"/>
          </a:xfrm>
        </p:spPr>
        <p:txBody>
          <a:bodyPr/>
          <a:lstStyle/>
          <a:p>
            <a:r>
              <a:rPr lang="en-GB" sz="4800" dirty="0"/>
              <a:t>Lithium-ion battery</a:t>
            </a:r>
          </a:p>
        </p:txBody>
      </p:sp>
      <p:sp>
        <p:nvSpPr>
          <p:cNvPr id="3" name="Content Placeholder 2">
            <a:extLst>
              <a:ext uri="{FF2B5EF4-FFF2-40B4-BE49-F238E27FC236}">
                <a16:creationId xmlns:a16="http://schemas.microsoft.com/office/drawing/2014/main" id="{4C559B85-104A-4FBE-8C33-852CADA8156E}"/>
              </a:ext>
            </a:extLst>
          </p:cNvPr>
          <p:cNvSpPr>
            <a:spLocks noGrp="1"/>
          </p:cNvSpPr>
          <p:nvPr>
            <p:ph idx="1"/>
          </p:nvPr>
        </p:nvSpPr>
        <p:spPr>
          <a:xfrm>
            <a:off x="838200" y="1690688"/>
            <a:ext cx="5638800" cy="4834656"/>
          </a:xfrm>
        </p:spPr>
        <p:txBody>
          <a:bodyPr>
            <a:normAutofit fontScale="77500" lnSpcReduction="20000"/>
          </a:bodyPr>
          <a:lstStyle/>
          <a:p>
            <a:r>
              <a:rPr lang="en-GB" dirty="0"/>
              <a:t>Intercalation reactions occur</a:t>
            </a:r>
          </a:p>
          <a:p>
            <a:r>
              <a:rPr lang="en-GB" dirty="0"/>
              <a:t>Lithium-ions move into material lattices</a:t>
            </a:r>
          </a:p>
          <a:p>
            <a:r>
              <a:rPr lang="en-GB" dirty="0"/>
              <a:t>Lithium ions shuttle back and forth</a:t>
            </a:r>
          </a:p>
          <a:p>
            <a:r>
              <a:rPr lang="en-GB" dirty="0"/>
              <a:t>Graphite stores lithium when fully charged</a:t>
            </a:r>
          </a:p>
          <a:p>
            <a:r>
              <a:rPr lang="en-GB" dirty="0"/>
              <a:t>Cathode accepts lithium during discharge</a:t>
            </a:r>
          </a:p>
          <a:p>
            <a:r>
              <a:rPr lang="en-GB" dirty="0"/>
              <a:t>Lithium highly reactive</a:t>
            </a:r>
          </a:p>
          <a:p>
            <a:pPr lvl="1"/>
            <a:r>
              <a:rPr lang="en-GB" dirty="0"/>
              <a:t>Requires absence of water or oxygen during manufacture and operation</a:t>
            </a:r>
          </a:p>
          <a:p>
            <a:pPr lvl="1"/>
            <a:endParaRPr lang="en-GB" dirty="0"/>
          </a:p>
        </p:txBody>
      </p:sp>
      <p:pic>
        <p:nvPicPr>
          <p:cNvPr id="4" name="Picture 3">
            <a:extLst>
              <a:ext uri="{FF2B5EF4-FFF2-40B4-BE49-F238E27FC236}">
                <a16:creationId xmlns:a16="http://schemas.microsoft.com/office/drawing/2014/main" id="{717EF193-AC98-40E2-A24A-92D10CBEC96A}"/>
              </a:ext>
            </a:extLst>
          </p:cNvPr>
          <p:cNvPicPr>
            <a:picLocks noChangeAspect="1"/>
          </p:cNvPicPr>
          <p:nvPr/>
        </p:nvPicPr>
        <p:blipFill>
          <a:blip r:embed="rId2"/>
          <a:stretch>
            <a:fillRect/>
          </a:stretch>
        </p:blipFill>
        <p:spPr>
          <a:xfrm>
            <a:off x="7496984" y="1690688"/>
            <a:ext cx="3911129" cy="3402960"/>
          </a:xfrm>
          <a:prstGeom prst="rect">
            <a:avLst/>
          </a:prstGeom>
        </p:spPr>
      </p:pic>
    </p:spTree>
    <p:extLst>
      <p:ext uri="{BB962C8B-B14F-4D97-AF65-F5344CB8AC3E}">
        <p14:creationId xmlns:p14="http://schemas.microsoft.com/office/powerpoint/2010/main" val="6163040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DA0D0-8E75-4400-B05D-9BDDB9A7686F}"/>
              </a:ext>
            </a:extLst>
          </p:cNvPr>
          <p:cNvSpPr>
            <a:spLocks noGrp="1"/>
          </p:cNvSpPr>
          <p:nvPr>
            <p:ph type="title"/>
          </p:nvPr>
        </p:nvSpPr>
        <p:spPr>
          <a:xfrm>
            <a:off x="2639616" y="171587"/>
            <a:ext cx="8632242" cy="876026"/>
          </a:xfrm>
        </p:spPr>
        <p:txBody>
          <a:bodyPr/>
          <a:lstStyle/>
          <a:p>
            <a:r>
              <a:rPr lang="en-GB" dirty="0"/>
              <a:t>Calculating theoretical specific capacity (</a:t>
            </a:r>
            <a:r>
              <a:rPr lang="en-GB" dirty="0" err="1"/>
              <a:t>mAh</a:t>
            </a:r>
            <a:r>
              <a:rPr lang="en-GB" dirty="0"/>
              <a:t>/g)</a:t>
            </a:r>
          </a:p>
        </p:txBody>
      </p:sp>
      <p:sp>
        <p:nvSpPr>
          <p:cNvPr id="4" name="Date Placeholder 3">
            <a:extLst>
              <a:ext uri="{FF2B5EF4-FFF2-40B4-BE49-F238E27FC236}">
                <a16:creationId xmlns:a16="http://schemas.microsoft.com/office/drawing/2014/main" id="{DDA3D8DA-8198-4C02-890B-E2172D7799D1}"/>
              </a:ext>
            </a:extLst>
          </p:cNvPr>
          <p:cNvSpPr>
            <a:spLocks noGrp="1"/>
          </p:cNvSpPr>
          <p:nvPr>
            <p:ph type="dt" sz="half" idx="10"/>
          </p:nvPr>
        </p:nvSpPr>
        <p:spPr/>
        <p:txBody>
          <a:bodyPr/>
          <a:lstStyle/>
          <a:p>
            <a:pPr>
              <a:defRPr/>
            </a:pPr>
            <a:fld id="{D2E28BBE-4E92-4B2E-9C6F-C30F1CA4714D}" type="datetime1">
              <a:rPr lang="en-GB" altLang="en-US" smtClean="0"/>
              <a:pPr>
                <a:defRPr/>
              </a:pPr>
              <a:t>28/09/2023</a:t>
            </a:fld>
            <a:endParaRPr lang="en-GB" altLang="en-US">
              <a:solidFill>
                <a:srgbClr val="FFFFFF"/>
              </a:solidFill>
            </a:endParaRPr>
          </a:p>
        </p:txBody>
      </p:sp>
      <p:sp>
        <p:nvSpPr>
          <p:cNvPr id="5" name="Footer Placeholder 4">
            <a:extLst>
              <a:ext uri="{FF2B5EF4-FFF2-40B4-BE49-F238E27FC236}">
                <a16:creationId xmlns:a16="http://schemas.microsoft.com/office/drawing/2014/main" id="{495F3A95-2F38-48F1-89A8-B6A62C003F48}"/>
              </a:ext>
            </a:extLst>
          </p:cNvPr>
          <p:cNvSpPr>
            <a:spLocks noGrp="1"/>
          </p:cNvSpPr>
          <p:nvPr>
            <p:ph type="ftr" sz="quarter" idx="11"/>
          </p:nvPr>
        </p:nvSpPr>
        <p:spPr/>
        <p:txBody>
          <a:bodyPr/>
          <a:lstStyle/>
          <a:p>
            <a:pPr>
              <a:defRPr/>
            </a:pPr>
            <a:r>
              <a:rPr lang="en-GB" altLang="en-US"/>
              <a:t>© The University of Sheffield</a:t>
            </a:r>
            <a:endParaRPr lang="en-GB" altLang="en-US">
              <a:solidFill>
                <a:srgbClr val="FFFFFF"/>
              </a:solidFill>
            </a:endParaRPr>
          </a:p>
        </p:txBody>
      </p:sp>
      <p:sp>
        <p:nvSpPr>
          <p:cNvPr id="6" name="Slide Number Placeholder 5">
            <a:extLst>
              <a:ext uri="{FF2B5EF4-FFF2-40B4-BE49-F238E27FC236}">
                <a16:creationId xmlns:a16="http://schemas.microsoft.com/office/drawing/2014/main" id="{4C05172E-EA62-4D07-8CC2-DB1AAFA213DE}"/>
              </a:ext>
            </a:extLst>
          </p:cNvPr>
          <p:cNvSpPr>
            <a:spLocks noGrp="1"/>
          </p:cNvSpPr>
          <p:nvPr>
            <p:ph type="sldNum" sz="quarter" idx="12"/>
          </p:nvPr>
        </p:nvSpPr>
        <p:spPr/>
        <p:txBody>
          <a:bodyPr/>
          <a:lstStyle/>
          <a:p>
            <a:fld id="{22230EF6-6C13-413D-A541-8FA2732E8850}" type="slidenum">
              <a:rPr lang="en-GB" altLang="en-US" smtClean="0"/>
              <a:pPr/>
              <a:t>23</a:t>
            </a:fld>
            <a:endParaRPr lang="en-GB" altLang="en-US"/>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4B83D94-06E3-4799-9D4F-C7D7F2DB0AE5}"/>
                  </a:ext>
                </a:extLst>
              </p:cNvPr>
              <p:cNvSpPr txBox="1"/>
              <p:nvPr/>
            </p:nvSpPr>
            <p:spPr>
              <a:xfrm>
                <a:off x="3863752" y="1916832"/>
                <a:ext cx="4464496"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GB" i="1" smtClean="0">
                              <a:solidFill>
                                <a:srgbClr val="000000"/>
                              </a:solidFill>
                              <a:latin typeface="Cambria Math" panose="02040503050406030204" pitchFamily="18" charset="0"/>
                            </a:rPr>
                          </m:ctrlPr>
                        </m:sSupPr>
                        <m:e>
                          <m:r>
                            <a:rPr lang="en-GB" i="1">
                              <a:solidFill>
                                <a:srgbClr val="000000"/>
                              </a:solidFill>
                              <a:latin typeface="Cambria Math" panose="02040503050406030204" pitchFamily="18" charset="0"/>
                            </a:rPr>
                            <m:t>𝐿𝑖</m:t>
                          </m:r>
                        </m:e>
                        <m:sup>
                          <m:r>
                            <a:rPr lang="en-GB" i="0">
                              <a:solidFill>
                                <a:srgbClr val="000000"/>
                              </a:solidFill>
                              <a:latin typeface="Cambria Math" panose="02040503050406030204" pitchFamily="18" charset="0"/>
                            </a:rPr>
                            <m:t>+</m:t>
                          </m:r>
                        </m:sup>
                      </m:sSup>
                      <m:r>
                        <a:rPr lang="en-GB" i="0">
                          <a:solidFill>
                            <a:srgbClr val="000000"/>
                          </a:solidFill>
                          <a:latin typeface="Cambria Math" panose="02040503050406030204" pitchFamily="18" charset="0"/>
                        </a:rPr>
                        <m:t>+6</m:t>
                      </m:r>
                      <m:r>
                        <a:rPr lang="en-GB" i="1">
                          <a:solidFill>
                            <a:srgbClr val="000000"/>
                          </a:solidFill>
                          <a:latin typeface="Cambria Math" panose="02040503050406030204" pitchFamily="18" charset="0"/>
                        </a:rPr>
                        <m:t>𝐶</m:t>
                      </m:r>
                      <m:r>
                        <a:rPr lang="en-GB" i="0">
                          <a:solidFill>
                            <a:srgbClr val="000000"/>
                          </a:solidFill>
                          <a:latin typeface="Cambria Math" panose="02040503050406030204" pitchFamily="18" charset="0"/>
                        </a:rPr>
                        <m:t>+</m:t>
                      </m:r>
                      <m:sSup>
                        <m:sSupPr>
                          <m:ctrlPr>
                            <a:rPr lang="en-GB" i="1">
                              <a:solidFill>
                                <a:srgbClr val="000000"/>
                              </a:solidFill>
                              <a:latin typeface="Cambria Math" panose="02040503050406030204" pitchFamily="18" charset="0"/>
                            </a:rPr>
                          </m:ctrlPr>
                        </m:sSupPr>
                        <m:e>
                          <m:r>
                            <a:rPr lang="en-GB" i="1">
                              <a:solidFill>
                                <a:srgbClr val="000000"/>
                              </a:solidFill>
                              <a:latin typeface="Cambria Math" panose="02040503050406030204" pitchFamily="18" charset="0"/>
                            </a:rPr>
                            <m:t>𝑒</m:t>
                          </m:r>
                        </m:e>
                        <m:sup>
                          <m:r>
                            <a:rPr lang="en-GB" i="0">
                              <a:solidFill>
                                <a:srgbClr val="000000"/>
                              </a:solidFill>
                              <a:latin typeface="Cambria Math" panose="02040503050406030204" pitchFamily="18" charset="0"/>
                            </a:rPr>
                            <m:t>−</m:t>
                          </m:r>
                        </m:sup>
                      </m:sSup>
                      <m:r>
                        <a:rPr lang="en-GB" i="0">
                          <a:solidFill>
                            <a:srgbClr val="000000"/>
                          </a:solidFill>
                          <a:latin typeface="Cambria Math" panose="02040503050406030204" pitchFamily="18" charset="0"/>
                        </a:rPr>
                        <m:t>→</m:t>
                      </m:r>
                      <m:r>
                        <a:rPr lang="en-GB" i="1">
                          <a:solidFill>
                            <a:srgbClr val="000000"/>
                          </a:solidFill>
                          <a:latin typeface="Cambria Math" panose="02040503050406030204" pitchFamily="18" charset="0"/>
                        </a:rPr>
                        <m:t>𝐿𝑖</m:t>
                      </m:r>
                      <m:sSub>
                        <m:sSubPr>
                          <m:ctrlPr>
                            <a:rPr lang="en-GB" i="1">
                              <a:solidFill>
                                <a:srgbClr val="000000"/>
                              </a:solidFill>
                              <a:latin typeface="Cambria Math" panose="02040503050406030204" pitchFamily="18" charset="0"/>
                            </a:rPr>
                          </m:ctrlPr>
                        </m:sSubPr>
                        <m:e>
                          <m:r>
                            <a:rPr lang="en-GB" i="1">
                              <a:solidFill>
                                <a:srgbClr val="000000"/>
                              </a:solidFill>
                              <a:latin typeface="Cambria Math" panose="02040503050406030204" pitchFamily="18" charset="0"/>
                            </a:rPr>
                            <m:t>𝐶</m:t>
                          </m:r>
                        </m:e>
                        <m:sub>
                          <m:r>
                            <a:rPr lang="en-GB" i="0">
                              <a:solidFill>
                                <a:srgbClr val="000000"/>
                              </a:solidFill>
                              <a:latin typeface="Cambria Math" panose="02040503050406030204" pitchFamily="18" charset="0"/>
                            </a:rPr>
                            <m:t>6</m:t>
                          </m:r>
                        </m:sub>
                      </m:sSub>
                    </m:oMath>
                  </m:oMathPara>
                </a14:m>
                <a:endParaRPr lang="en-GB" dirty="0">
                  <a:solidFill>
                    <a:srgbClr val="000000"/>
                  </a:solidFill>
                </a:endParaRPr>
              </a:p>
            </p:txBody>
          </p:sp>
        </mc:Choice>
        <mc:Fallback xmlns="">
          <p:sp>
            <p:nvSpPr>
              <p:cNvPr id="8" name="TextBox 7">
                <a:extLst>
                  <a:ext uri="{FF2B5EF4-FFF2-40B4-BE49-F238E27FC236}">
                    <a16:creationId xmlns:a16="http://schemas.microsoft.com/office/drawing/2014/main" id="{34B83D94-06E3-4799-9D4F-C7D7F2DB0AE5}"/>
                  </a:ext>
                </a:extLst>
              </p:cNvPr>
              <p:cNvSpPr txBox="1">
                <a:spLocks noRot="1" noChangeAspect="1" noMove="1" noResize="1" noEditPoints="1" noAdjustHandles="1" noChangeArrowheads="1" noChangeShapeType="1" noTextEdit="1"/>
              </p:cNvSpPr>
              <p:nvPr/>
            </p:nvSpPr>
            <p:spPr>
              <a:xfrm>
                <a:off x="3863752" y="1916832"/>
                <a:ext cx="4464496" cy="461665"/>
              </a:xfrm>
              <a:prstGeom prst="rect">
                <a:avLst/>
              </a:prstGeom>
              <a:blipFill>
                <a:blip r:embed="rId2"/>
                <a:stretch>
                  <a:fillRect b="-263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5E95556F-24A2-43A4-8974-F321AEC4BE76}"/>
                  </a:ext>
                </a:extLst>
              </p:cNvPr>
              <p:cNvSpPr>
                <a:spLocks noGrp="1"/>
              </p:cNvSpPr>
              <p:nvPr>
                <p:ph idx="1"/>
              </p:nvPr>
            </p:nvSpPr>
            <p:spPr>
              <a:xfrm>
                <a:off x="1127449" y="3830802"/>
                <a:ext cx="5764564" cy="1925762"/>
              </a:xfrm>
            </p:spPr>
            <p:txBody>
              <a:bodyPr/>
              <a:lstStyle/>
              <a:p>
                <a:pPr marL="0" indent="0">
                  <a:buNone/>
                </a:pPr>
                <a:r>
                  <a:rPr lang="en-GB" sz="2400" dirty="0">
                    <a:solidFill>
                      <a:srgbClr val="000000"/>
                    </a:solidFill>
                  </a:rPr>
                  <a:t>Z = charge on lithium ion (+1)</a:t>
                </a:r>
              </a:p>
              <a:p>
                <a:pPr marL="0" indent="0">
                  <a:buNone/>
                </a:pPr>
                <a14:m>
                  <m:oMath xmlns:m="http://schemas.openxmlformats.org/officeDocument/2006/math">
                    <m:sSub>
                      <m:sSubPr>
                        <m:ctrlPr>
                          <a:rPr lang="en-GB" sz="2400" i="1" smtClean="0">
                            <a:solidFill>
                              <a:srgbClr val="000000"/>
                            </a:solidFill>
                            <a:latin typeface="Cambria Math" panose="02040503050406030204" pitchFamily="18" charset="0"/>
                          </a:rPr>
                        </m:ctrlPr>
                      </m:sSubPr>
                      <m:e>
                        <m:r>
                          <a:rPr lang="en-GB" sz="2400" i="1">
                            <a:solidFill>
                              <a:srgbClr val="000000"/>
                            </a:solidFill>
                            <a:latin typeface="Cambria Math" panose="02040503050406030204" pitchFamily="18" charset="0"/>
                          </a:rPr>
                          <m:t>𝑛</m:t>
                        </m:r>
                      </m:e>
                      <m:sub>
                        <m:r>
                          <a:rPr lang="en-GB" sz="2400" i="1">
                            <a:solidFill>
                              <a:srgbClr val="000000"/>
                            </a:solidFill>
                            <a:latin typeface="Cambria Math" panose="02040503050406030204" pitchFamily="18" charset="0"/>
                          </a:rPr>
                          <m:t>𝐿𝑖</m:t>
                        </m:r>
                      </m:sub>
                    </m:sSub>
                  </m:oMath>
                </a14:m>
                <a:r>
                  <a:rPr lang="en-GB" sz="2400" dirty="0">
                    <a:solidFill>
                      <a:srgbClr val="000000"/>
                    </a:solidFill>
                  </a:rPr>
                  <a:t> = number of lithium ions</a:t>
                </a:r>
              </a:p>
              <a:p>
                <a:pPr marL="0" indent="0">
                  <a:buNone/>
                </a:pPr>
                <a14:m>
                  <m:oMath xmlns:m="http://schemas.openxmlformats.org/officeDocument/2006/math">
                    <m:sSub>
                      <m:sSubPr>
                        <m:ctrlPr>
                          <a:rPr lang="en-GB" sz="2400" i="1" smtClean="0">
                            <a:solidFill>
                              <a:srgbClr val="000000"/>
                            </a:solidFill>
                            <a:latin typeface="Cambria Math" panose="02040503050406030204" pitchFamily="18" charset="0"/>
                          </a:rPr>
                        </m:ctrlPr>
                      </m:sSubPr>
                      <m:e>
                        <m:r>
                          <a:rPr lang="en-GB" sz="2400" i="1">
                            <a:solidFill>
                              <a:srgbClr val="000000"/>
                            </a:solidFill>
                            <a:latin typeface="Cambria Math" panose="02040503050406030204" pitchFamily="18" charset="0"/>
                          </a:rPr>
                          <m:t>𝑁</m:t>
                        </m:r>
                      </m:e>
                      <m:sub>
                        <m:r>
                          <a:rPr lang="en-GB" sz="2400" i="0">
                            <a:solidFill>
                              <a:srgbClr val="000000"/>
                            </a:solidFill>
                            <a:latin typeface="Cambria Math" panose="02040503050406030204" pitchFamily="18" charset="0"/>
                          </a:rPr>
                          <m:t>0</m:t>
                        </m:r>
                      </m:sub>
                    </m:sSub>
                  </m:oMath>
                </a14:m>
                <a:r>
                  <a:rPr lang="en-GB" sz="2400" dirty="0">
                    <a:solidFill>
                      <a:srgbClr val="000000"/>
                    </a:solidFill>
                  </a:rPr>
                  <a:t> = Avogadro’s constant</a:t>
                </a:r>
              </a:p>
              <a:p>
                <a:pPr marL="0" indent="0">
                  <a:buNone/>
                </a:pPr>
                <a14:m>
                  <m:oMath xmlns:m="http://schemas.openxmlformats.org/officeDocument/2006/math">
                    <m:sSub>
                      <m:sSubPr>
                        <m:ctrlPr>
                          <a:rPr lang="en-GB" sz="2400" i="1" smtClean="0">
                            <a:solidFill>
                              <a:srgbClr val="000000"/>
                            </a:solidFill>
                            <a:latin typeface="Cambria Math" panose="02040503050406030204" pitchFamily="18" charset="0"/>
                          </a:rPr>
                        </m:ctrlPr>
                      </m:sSubPr>
                      <m:e>
                        <m:r>
                          <a:rPr lang="en-GB" sz="2400" i="1">
                            <a:solidFill>
                              <a:srgbClr val="000000"/>
                            </a:solidFill>
                            <a:latin typeface="Cambria Math" panose="02040503050406030204" pitchFamily="18" charset="0"/>
                          </a:rPr>
                          <m:t>𝑒</m:t>
                        </m:r>
                      </m:e>
                      <m:sub>
                        <m:r>
                          <a:rPr lang="en-GB" sz="2400" i="1">
                            <a:solidFill>
                              <a:srgbClr val="000000"/>
                            </a:solidFill>
                            <a:latin typeface="Cambria Math" panose="02040503050406030204" pitchFamily="18" charset="0"/>
                          </a:rPr>
                          <m:t>𝑐</m:t>
                        </m:r>
                      </m:sub>
                    </m:sSub>
                  </m:oMath>
                </a14:m>
                <a:r>
                  <a:rPr lang="en-GB" sz="2400" dirty="0">
                    <a:solidFill>
                      <a:srgbClr val="000000"/>
                    </a:solidFill>
                  </a:rPr>
                  <a:t> = elementary charge of an electron</a:t>
                </a:r>
              </a:p>
              <a:p>
                <a:endParaRPr lang="en-GB" dirty="0">
                  <a:solidFill>
                    <a:srgbClr val="000000"/>
                  </a:solidFill>
                </a:endParaRPr>
              </a:p>
            </p:txBody>
          </p:sp>
        </mc:Choice>
        <mc:Fallback xmlns="">
          <p:sp>
            <p:nvSpPr>
              <p:cNvPr id="9" name="Content Placeholder 8">
                <a:extLst>
                  <a:ext uri="{FF2B5EF4-FFF2-40B4-BE49-F238E27FC236}">
                    <a16:creationId xmlns:a16="http://schemas.microsoft.com/office/drawing/2014/main" id="{5E95556F-24A2-43A4-8974-F321AEC4BE76}"/>
                  </a:ext>
                </a:extLst>
              </p:cNvPr>
              <p:cNvSpPr>
                <a:spLocks noGrp="1" noRot="1" noChangeAspect="1" noMove="1" noResize="1" noEditPoints="1" noAdjustHandles="1" noChangeArrowheads="1" noChangeShapeType="1" noTextEdit="1"/>
              </p:cNvSpPr>
              <p:nvPr>
                <p:ph idx="1"/>
              </p:nvPr>
            </p:nvSpPr>
            <p:spPr>
              <a:xfrm>
                <a:off x="1127449" y="3830802"/>
                <a:ext cx="5764564" cy="1925762"/>
              </a:xfrm>
              <a:blipFill>
                <a:blip r:embed="rId3"/>
                <a:stretch>
                  <a:fillRect l="-1691" t="-2532" b="-506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64FDF7C-BE5A-4D8A-9CCA-576867532CC1}"/>
                  </a:ext>
                </a:extLst>
              </p:cNvPr>
              <p:cNvSpPr txBox="1"/>
              <p:nvPr/>
            </p:nvSpPr>
            <p:spPr>
              <a:xfrm>
                <a:off x="920142" y="2673925"/>
                <a:ext cx="4824536" cy="85728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GB" smtClean="0">
                          <a:solidFill>
                            <a:srgbClr val="000000"/>
                          </a:solidFill>
                          <a:latin typeface="Cambria Math" panose="02040503050406030204" pitchFamily="18" charset="0"/>
                        </a:rPr>
                        <m:t>N</m:t>
                      </m:r>
                      <m:r>
                        <m:rPr>
                          <m:sty m:val="p"/>
                        </m:rPr>
                        <a:rPr lang="en-GB" b="0" i="0" smtClean="0">
                          <a:solidFill>
                            <a:srgbClr val="000000"/>
                          </a:solidFill>
                          <a:latin typeface="Cambria Math" panose="02040503050406030204" pitchFamily="18" charset="0"/>
                        </a:rPr>
                        <m:t>umber</m:t>
                      </m:r>
                      <m:r>
                        <a:rPr lang="en-GB" b="0" i="0" smtClean="0">
                          <a:solidFill>
                            <a:srgbClr val="000000"/>
                          </a:solidFill>
                          <a:latin typeface="Cambria Math" panose="02040503050406030204" pitchFamily="18" charset="0"/>
                        </a:rPr>
                        <m:t> </m:t>
                      </m:r>
                      <m:r>
                        <m:rPr>
                          <m:sty m:val="p"/>
                        </m:rPr>
                        <a:rPr lang="en-GB" b="0" i="0" smtClean="0">
                          <a:solidFill>
                            <a:srgbClr val="000000"/>
                          </a:solidFill>
                          <a:latin typeface="Cambria Math" panose="02040503050406030204" pitchFamily="18" charset="0"/>
                        </a:rPr>
                        <m:t>of</m:t>
                      </m:r>
                      <m:r>
                        <a:rPr lang="en-GB" b="0" i="0" smtClean="0">
                          <a:solidFill>
                            <a:srgbClr val="000000"/>
                          </a:solidFill>
                          <a:latin typeface="Cambria Math" panose="02040503050406030204" pitchFamily="18" charset="0"/>
                        </a:rPr>
                        <m:t> </m:t>
                      </m:r>
                      <m:sSup>
                        <m:sSupPr>
                          <m:ctrlPr>
                            <a:rPr lang="en-GB" b="0" i="1" smtClean="0">
                              <a:solidFill>
                                <a:srgbClr val="000000"/>
                              </a:solidFill>
                              <a:latin typeface="Cambria Math" panose="02040503050406030204" pitchFamily="18" charset="0"/>
                            </a:rPr>
                          </m:ctrlPr>
                        </m:sSupPr>
                        <m:e>
                          <m:r>
                            <a:rPr lang="en-GB" b="0" i="1" smtClean="0">
                              <a:solidFill>
                                <a:srgbClr val="000000"/>
                              </a:solidFill>
                              <a:latin typeface="Cambria Math" panose="02040503050406030204" pitchFamily="18" charset="0"/>
                            </a:rPr>
                            <m:t>𝐿𝑖</m:t>
                          </m:r>
                        </m:e>
                        <m:sup>
                          <m:r>
                            <a:rPr lang="en-GB" b="0" i="1" smtClean="0">
                              <a:solidFill>
                                <a:srgbClr val="000000"/>
                              </a:solidFill>
                              <a:latin typeface="Cambria Math" panose="02040503050406030204" pitchFamily="18" charset="0"/>
                            </a:rPr>
                            <m:t>+</m:t>
                          </m:r>
                        </m:sup>
                      </m:sSup>
                      <m:r>
                        <a:rPr lang="en-GB" i="0">
                          <a:solidFill>
                            <a:srgbClr val="000000"/>
                          </a:solidFill>
                          <a:latin typeface="Cambria Math" panose="02040503050406030204" pitchFamily="18" charset="0"/>
                        </a:rPr>
                        <m:t>=</m:t>
                      </m:r>
                      <m:f>
                        <m:fPr>
                          <m:ctrlPr>
                            <a:rPr lang="en-GB" i="1">
                              <a:solidFill>
                                <a:srgbClr val="000000"/>
                              </a:solidFill>
                              <a:latin typeface="Cambria Math" panose="02040503050406030204" pitchFamily="18" charset="0"/>
                            </a:rPr>
                          </m:ctrlPr>
                        </m:fPr>
                        <m:num>
                          <m:r>
                            <a:rPr lang="en-GB" b="0" i="1" smtClean="0">
                              <a:solidFill>
                                <a:srgbClr val="000000"/>
                              </a:solidFill>
                              <a:latin typeface="Cambria Math" panose="02040503050406030204" pitchFamily="18" charset="0"/>
                            </a:rPr>
                            <m:t>𝑀𝑎𝑠𝑠</m:t>
                          </m:r>
                          <m:r>
                            <a:rPr lang="en-GB" b="0" i="1" smtClean="0">
                              <a:solidFill>
                                <a:srgbClr val="000000"/>
                              </a:solidFill>
                              <a:latin typeface="Cambria Math" panose="02040503050406030204" pitchFamily="18" charset="0"/>
                            </a:rPr>
                            <m:t> </m:t>
                          </m:r>
                          <m:r>
                            <a:rPr lang="en-GB" b="0" i="1" smtClean="0">
                              <a:solidFill>
                                <a:srgbClr val="000000"/>
                              </a:solidFill>
                              <a:latin typeface="Cambria Math" panose="02040503050406030204" pitchFamily="18" charset="0"/>
                            </a:rPr>
                            <m:t>𝑜𝑓</m:t>
                          </m:r>
                          <m:r>
                            <a:rPr lang="en-GB" b="0" i="1" smtClean="0">
                              <a:solidFill>
                                <a:srgbClr val="000000"/>
                              </a:solidFill>
                              <a:latin typeface="Cambria Math" panose="02040503050406030204" pitchFamily="18" charset="0"/>
                            </a:rPr>
                            <m:t> </m:t>
                          </m:r>
                          <m:r>
                            <a:rPr lang="en-GB" b="0" i="1" smtClean="0">
                              <a:solidFill>
                                <a:srgbClr val="000000"/>
                              </a:solidFill>
                              <a:latin typeface="Cambria Math" panose="02040503050406030204" pitchFamily="18" charset="0"/>
                            </a:rPr>
                            <m:t>𝐶</m:t>
                          </m:r>
                        </m:num>
                        <m:den>
                          <m:r>
                            <a:rPr lang="en-GB" i="0">
                              <a:solidFill>
                                <a:srgbClr val="000000"/>
                              </a:solidFill>
                              <a:latin typeface="Cambria Math" panose="02040503050406030204" pitchFamily="18" charset="0"/>
                            </a:rPr>
                            <m:t>6∗</m:t>
                          </m:r>
                          <m:sSub>
                            <m:sSubPr>
                              <m:ctrlPr>
                                <a:rPr lang="en-GB" i="1">
                                  <a:solidFill>
                                    <a:srgbClr val="000000"/>
                                  </a:solidFill>
                                  <a:latin typeface="Cambria Math" panose="02040503050406030204" pitchFamily="18" charset="0"/>
                                </a:rPr>
                              </m:ctrlPr>
                            </m:sSubPr>
                            <m:e>
                              <m:r>
                                <a:rPr lang="en-GB" i="1">
                                  <a:solidFill>
                                    <a:srgbClr val="000000"/>
                                  </a:solidFill>
                                  <a:latin typeface="Cambria Math" panose="02040503050406030204" pitchFamily="18" charset="0"/>
                                </a:rPr>
                                <m:t>𝑀</m:t>
                              </m:r>
                            </m:e>
                            <m:sub>
                              <m:r>
                                <a:rPr lang="en-GB" i="1">
                                  <a:solidFill>
                                    <a:srgbClr val="000000"/>
                                  </a:solidFill>
                                  <a:latin typeface="Cambria Math" panose="02040503050406030204" pitchFamily="18" charset="0"/>
                                </a:rPr>
                                <m:t>𝑟</m:t>
                              </m:r>
                            </m:sub>
                          </m:sSub>
                          <m:r>
                            <a:rPr lang="en-GB" b="0" i="1" smtClean="0">
                              <a:solidFill>
                                <a:srgbClr val="000000"/>
                              </a:solidFill>
                              <a:latin typeface="Cambria Math" panose="02040503050406030204" pitchFamily="18" charset="0"/>
                            </a:rPr>
                            <m:t> </m:t>
                          </m:r>
                          <m:r>
                            <a:rPr lang="en-GB" b="0" i="1" smtClean="0">
                              <a:solidFill>
                                <a:srgbClr val="000000"/>
                              </a:solidFill>
                              <a:latin typeface="Cambria Math" panose="02040503050406030204" pitchFamily="18" charset="0"/>
                            </a:rPr>
                            <m:t>𝑜𝑓</m:t>
                          </m:r>
                          <m:r>
                            <a:rPr lang="en-GB" b="0" i="1" smtClean="0">
                              <a:solidFill>
                                <a:srgbClr val="000000"/>
                              </a:solidFill>
                              <a:latin typeface="Cambria Math" panose="02040503050406030204" pitchFamily="18" charset="0"/>
                            </a:rPr>
                            <m:t> </m:t>
                          </m:r>
                          <m:r>
                            <a:rPr lang="en-GB" b="0" i="1" smtClean="0">
                              <a:solidFill>
                                <a:srgbClr val="000000"/>
                              </a:solidFill>
                              <a:latin typeface="Cambria Math" panose="02040503050406030204" pitchFamily="18" charset="0"/>
                            </a:rPr>
                            <m:t>𝐶</m:t>
                          </m:r>
                        </m:den>
                      </m:f>
                    </m:oMath>
                  </m:oMathPara>
                </a14:m>
                <a:endParaRPr lang="en-GB" dirty="0">
                  <a:solidFill>
                    <a:srgbClr val="000000"/>
                  </a:solidFill>
                </a:endParaRPr>
              </a:p>
            </p:txBody>
          </p:sp>
        </mc:Choice>
        <mc:Fallback xmlns="">
          <p:sp>
            <p:nvSpPr>
              <p:cNvPr id="11" name="TextBox 10">
                <a:extLst>
                  <a:ext uri="{FF2B5EF4-FFF2-40B4-BE49-F238E27FC236}">
                    <a16:creationId xmlns:a16="http://schemas.microsoft.com/office/drawing/2014/main" id="{A64FDF7C-BE5A-4D8A-9CCA-576867532CC1}"/>
                  </a:ext>
                </a:extLst>
              </p:cNvPr>
              <p:cNvSpPr txBox="1">
                <a:spLocks noRot="1" noChangeAspect="1" noMove="1" noResize="1" noEditPoints="1" noAdjustHandles="1" noChangeArrowheads="1" noChangeShapeType="1" noTextEdit="1"/>
              </p:cNvSpPr>
              <p:nvPr/>
            </p:nvSpPr>
            <p:spPr>
              <a:xfrm>
                <a:off x="920142" y="2673925"/>
                <a:ext cx="4824536" cy="857286"/>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3CA7027-28B0-46D3-BF99-2BC7A308D19D}"/>
                  </a:ext>
                </a:extLst>
              </p:cNvPr>
              <p:cNvSpPr txBox="1"/>
              <p:nvPr/>
            </p:nvSpPr>
            <p:spPr>
              <a:xfrm>
                <a:off x="6807362" y="2850856"/>
                <a:ext cx="4464496"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GB" smtClean="0">
                          <a:solidFill>
                            <a:srgbClr val="000000"/>
                          </a:solidFill>
                          <a:latin typeface="Cambria Math" panose="02040503050406030204" pitchFamily="18" charset="0"/>
                        </a:rPr>
                        <m:t>T</m:t>
                      </m:r>
                      <m:r>
                        <m:rPr>
                          <m:sty m:val="p"/>
                        </m:rPr>
                        <a:rPr lang="en-GB" b="0" i="0" smtClean="0">
                          <a:solidFill>
                            <a:srgbClr val="000000"/>
                          </a:solidFill>
                          <a:latin typeface="Cambria Math" panose="02040503050406030204" pitchFamily="18" charset="0"/>
                        </a:rPr>
                        <m:t>otal</m:t>
                      </m:r>
                      <m:r>
                        <a:rPr lang="en-GB" b="0" i="0" smtClean="0">
                          <a:solidFill>
                            <a:srgbClr val="000000"/>
                          </a:solidFill>
                          <a:latin typeface="Cambria Math" panose="02040503050406030204" pitchFamily="18" charset="0"/>
                        </a:rPr>
                        <m:t> </m:t>
                      </m:r>
                      <m:r>
                        <m:rPr>
                          <m:sty m:val="p"/>
                        </m:rPr>
                        <a:rPr lang="en-GB" b="0" i="0" smtClean="0">
                          <a:solidFill>
                            <a:srgbClr val="000000"/>
                          </a:solidFill>
                          <a:latin typeface="Cambria Math" panose="02040503050406030204" pitchFamily="18" charset="0"/>
                        </a:rPr>
                        <m:t>capacity</m:t>
                      </m:r>
                      <m:r>
                        <a:rPr lang="en-GB" i="0">
                          <a:solidFill>
                            <a:srgbClr val="000000"/>
                          </a:solidFill>
                          <a:latin typeface="Cambria Math" panose="02040503050406030204" pitchFamily="18" charset="0"/>
                        </a:rPr>
                        <m:t>=</m:t>
                      </m:r>
                      <m:r>
                        <a:rPr lang="en-GB" i="1">
                          <a:solidFill>
                            <a:srgbClr val="000000"/>
                          </a:solidFill>
                          <a:latin typeface="Cambria Math" panose="02040503050406030204" pitchFamily="18" charset="0"/>
                        </a:rPr>
                        <m:t>𝑧</m:t>
                      </m:r>
                      <m:r>
                        <a:rPr lang="en-GB" i="0">
                          <a:solidFill>
                            <a:srgbClr val="000000"/>
                          </a:solidFill>
                          <a:latin typeface="Cambria Math" panose="02040503050406030204" pitchFamily="18" charset="0"/>
                        </a:rPr>
                        <m:t>∗</m:t>
                      </m:r>
                      <m:sSub>
                        <m:sSubPr>
                          <m:ctrlPr>
                            <a:rPr lang="en-GB" i="1">
                              <a:solidFill>
                                <a:srgbClr val="000000"/>
                              </a:solidFill>
                              <a:latin typeface="Cambria Math" panose="02040503050406030204" pitchFamily="18" charset="0"/>
                            </a:rPr>
                          </m:ctrlPr>
                        </m:sSubPr>
                        <m:e>
                          <m:r>
                            <a:rPr lang="en-GB" i="1">
                              <a:solidFill>
                                <a:srgbClr val="000000"/>
                              </a:solidFill>
                              <a:latin typeface="Cambria Math" panose="02040503050406030204" pitchFamily="18" charset="0"/>
                            </a:rPr>
                            <m:t>𝑛</m:t>
                          </m:r>
                        </m:e>
                        <m:sub>
                          <m:r>
                            <a:rPr lang="en-GB" i="1">
                              <a:solidFill>
                                <a:srgbClr val="000000"/>
                              </a:solidFill>
                              <a:latin typeface="Cambria Math" panose="02040503050406030204" pitchFamily="18" charset="0"/>
                            </a:rPr>
                            <m:t>𝐿𝑖</m:t>
                          </m:r>
                        </m:sub>
                      </m:sSub>
                      <m:r>
                        <a:rPr lang="en-GB" i="0">
                          <a:solidFill>
                            <a:srgbClr val="000000"/>
                          </a:solidFill>
                          <a:latin typeface="Cambria Math" panose="02040503050406030204" pitchFamily="18" charset="0"/>
                        </a:rPr>
                        <m:t>∗</m:t>
                      </m:r>
                      <m:sSub>
                        <m:sSubPr>
                          <m:ctrlPr>
                            <a:rPr lang="en-GB" i="1">
                              <a:solidFill>
                                <a:srgbClr val="000000"/>
                              </a:solidFill>
                              <a:latin typeface="Cambria Math" panose="02040503050406030204" pitchFamily="18" charset="0"/>
                            </a:rPr>
                          </m:ctrlPr>
                        </m:sSubPr>
                        <m:e>
                          <m:r>
                            <a:rPr lang="en-GB" i="1">
                              <a:solidFill>
                                <a:srgbClr val="000000"/>
                              </a:solidFill>
                              <a:latin typeface="Cambria Math" panose="02040503050406030204" pitchFamily="18" charset="0"/>
                            </a:rPr>
                            <m:t>𝑁</m:t>
                          </m:r>
                        </m:e>
                        <m:sub>
                          <m:r>
                            <a:rPr lang="en-GB" i="0">
                              <a:solidFill>
                                <a:srgbClr val="000000"/>
                              </a:solidFill>
                              <a:latin typeface="Cambria Math" panose="02040503050406030204" pitchFamily="18" charset="0"/>
                            </a:rPr>
                            <m:t>0</m:t>
                          </m:r>
                        </m:sub>
                      </m:sSub>
                      <m:r>
                        <a:rPr lang="en-GB" i="0">
                          <a:solidFill>
                            <a:srgbClr val="000000"/>
                          </a:solidFill>
                          <a:latin typeface="Cambria Math" panose="02040503050406030204" pitchFamily="18" charset="0"/>
                        </a:rPr>
                        <m:t>∗</m:t>
                      </m:r>
                      <m:sSub>
                        <m:sSubPr>
                          <m:ctrlPr>
                            <a:rPr lang="en-GB" i="1">
                              <a:solidFill>
                                <a:srgbClr val="000000"/>
                              </a:solidFill>
                              <a:latin typeface="Cambria Math" panose="02040503050406030204" pitchFamily="18" charset="0"/>
                            </a:rPr>
                          </m:ctrlPr>
                        </m:sSubPr>
                        <m:e>
                          <m:r>
                            <a:rPr lang="en-GB" i="1">
                              <a:solidFill>
                                <a:srgbClr val="000000"/>
                              </a:solidFill>
                              <a:latin typeface="Cambria Math" panose="02040503050406030204" pitchFamily="18" charset="0"/>
                            </a:rPr>
                            <m:t>𝑒</m:t>
                          </m:r>
                        </m:e>
                        <m:sub>
                          <m:r>
                            <a:rPr lang="en-GB" i="1">
                              <a:solidFill>
                                <a:srgbClr val="000000"/>
                              </a:solidFill>
                              <a:latin typeface="Cambria Math" panose="02040503050406030204" pitchFamily="18" charset="0"/>
                            </a:rPr>
                            <m:t>𝑐</m:t>
                          </m:r>
                        </m:sub>
                      </m:sSub>
                    </m:oMath>
                  </m:oMathPara>
                </a14:m>
                <a:endParaRPr lang="en-GB" dirty="0">
                  <a:solidFill>
                    <a:srgbClr val="000000"/>
                  </a:solidFill>
                </a:endParaRPr>
              </a:p>
            </p:txBody>
          </p:sp>
        </mc:Choice>
        <mc:Fallback xmlns="">
          <p:sp>
            <p:nvSpPr>
              <p:cNvPr id="13" name="TextBox 12">
                <a:extLst>
                  <a:ext uri="{FF2B5EF4-FFF2-40B4-BE49-F238E27FC236}">
                    <a16:creationId xmlns:a16="http://schemas.microsoft.com/office/drawing/2014/main" id="{83CA7027-28B0-46D3-BF99-2BC7A308D19D}"/>
                  </a:ext>
                </a:extLst>
              </p:cNvPr>
              <p:cNvSpPr txBox="1">
                <a:spLocks noRot="1" noChangeAspect="1" noMove="1" noResize="1" noEditPoints="1" noAdjustHandles="1" noChangeArrowheads="1" noChangeShapeType="1" noTextEdit="1"/>
              </p:cNvSpPr>
              <p:nvPr/>
            </p:nvSpPr>
            <p:spPr>
              <a:xfrm>
                <a:off x="6807362" y="2850856"/>
                <a:ext cx="4464496" cy="461665"/>
              </a:xfrm>
              <a:prstGeom prst="rect">
                <a:avLst/>
              </a:prstGeom>
              <a:blipFill>
                <a:blip r:embed="rId5"/>
                <a:stretch>
                  <a:fillRect b="-18667"/>
                </a:stretch>
              </a:blipFill>
            </p:spPr>
            <p:txBody>
              <a:bodyPr/>
              <a:lstStyle/>
              <a:p>
                <a:r>
                  <a:rPr lang="en-GB">
                    <a:noFill/>
                  </a:rPr>
                  <a:t> </a:t>
                </a:r>
              </a:p>
            </p:txBody>
          </p:sp>
        </mc:Fallback>
      </mc:AlternateContent>
      <p:sp>
        <p:nvSpPr>
          <p:cNvPr id="14" name="Content Placeholder 8">
            <a:extLst>
              <a:ext uri="{FF2B5EF4-FFF2-40B4-BE49-F238E27FC236}">
                <a16:creationId xmlns:a16="http://schemas.microsoft.com/office/drawing/2014/main" id="{0C80D4ED-4A41-4D83-8603-D19CF06892A7}"/>
              </a:ext>
            </a:extLst>
          </p:cNvPr>
          <p:cNvSpPr txBox="1">
            <a:spLocks/>
          </p:cNvSpPr>
          <p:nvPr/>
        </p:nvSpPr>
        <p:spPr bwMode="auto">
          <a:xfrm>
            <a:off x="7536160" y="3784880"/>
            <a:ext cx="3960440" cy="187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30000"/>
              </a:spcBef>
              <a:spcAft>
                <a:spcPct val="0"/>
              </a:spcAft>
              <a:buChar char="•"/>
              <a:defRPr sz="3200">
                <a:solidFill>
                  <a:srgbClr val="2A196F"/>
                </a:solidFill>
                <a:latin typeface="+mn-lt"/>
                <a:ea typeface="MS PGothic" pitchFamily="34" charset="-128"/>
                <a:cs typeface="ＭＳ Ｐゴシック" charset="0"/>
              </a:defRPr>
            </a:lvl1pPr>
            <a:lvl2pPr marL="742950" indent="-285750" algn="l" rtl="0" eaLnBrk="0" fontAlgn="base" hangingPunct="0">
              <a:spcBef>
                <a:spcPct val="30000"/>
              </a:spcBef>
              <a:spcAft>
                <a:spcPct val="0"/>
              </a:spcAft>
              <a:buFont typeface="TUOS Stephenson" panose="02070503080000020004" pitchFamily="18" charset="0"/>
              <a:buChar char="•"/>
              <a:defRPr sz="2800">
                <a:solidFill>
                  <a:srgbClr val="2A196F"/>
                </a:solidFill>
                <a:latin typeface="+mn-lt"/>
                <a:ea typeface="MS PGothic" pitchFamily="34" charset="-128"/>
              </a:defRPr>
            </a:lvl2pPr>
            <a:lvl3pPr marL="1143000" indent="-228600" algn="l" rtl="0" eaLnBrk="0" fontAlgn="base" hangingPunct="0">
              <a:spcBef>
                <a:spcPct val="20000"/>
              </a:spcBef>
              <a:spcAft>
                <a:spcPct val="0"/>
              </a:spcAft>
              <a:defRPr sz="2400">
                <a:solidFill>
                  <a:srgbClr val="2A196F"/>
                </a:solidFill>
                <a:latin typeface="+mn-lt"/>
                <a:ea typeface="MS PGothic" pitchFamily="34" charset="-128"/>
              </a:defRPr>
            </a:lvl3pPr>
            <a:lvl4pPr marL="1600200" indent="-228600" algn="l" rtl="0" eaLnBrk="0" fontAlgn="base" hangingPunct="0">
              <a:lnSpc>
                <a:spcPct val="120000"/>
              </a:lnSpc>
              <a:spcBef>
                <a:spcPct val="20000"/>
              </a:spcBef>
              <a:spcAft>
                <a:spcPct val="0"/>
              </a:spcAft>
              <a:buFont typeface="TUOS Stephenson" panose="02070503080000020004" pitchFamily="18" charset="0"/>
              <a:defRPr sz="1400">
                <a:solidFill>
                  <a:srgbClr val="2A196F"/>
                </a:solidFill>
                <a:latin typeface="+mn-lt"/>
                <a:ea typeface="MS PGothic" pitchFamily="34" charset="-128"/>
              </a:defRPr>
            </a:lvl4pPr>
            <a:lvl5pPr marL="2057400" indent="-228600" algn="l" rtl="0" eaLnBrk="0" fontAlgn="base" hangingPunct="0">
              <a:lnSpc>
                <a:spcPct val="140000"/>
              </a:lnSpc>
              <a:spcBef>
                <a:spcPct val="20000"/>
              </a:spcBef>
              <a:spcAft>
                <a:spcPct val="0"/>
              </a:spcAft>
              <a:buFont typeface="TUOS Stephenson" panose="02070503080000020004" pitchFamily="18" charset="0"/>
              <a:buChar char="•"/>
              <a:defRPr sz="900">
                <a:solidFill>
                  <a:srgbClr val="2A196F"/>
                </a:solidFill>
                <a:latin typeface="+mn-lt"/>
                <a:ea typeface="MS PGothic" pitchFamily="34" charset="-128"/>
              </a:defRPr>
            </a:lvl5pPr>
            <a:lvl6pPr marL="25146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6pPr>
            <a:lvl7pPr marL="29718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7pPr>
            <a:lvl8pPr marL="34290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8pPr>
            <a:lvl9pPr marL="38862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9pPr>
          </a:lstStyle>
          <a:p>
            <a:pPr marL="0" indent="0">
              <a:buFontTx/>
              <a:buNone/>
            </a:pPr>
            <a:r>
              <a:rPr lang="en-GB" kern="0" dirty="0">
                <a:solidFill>
                  <a:srgbClr val="000000"/>
                </a:solidFill>
              </a:rPr>
              <a:t>Graphite theoretical specific capacity:</a:t>
            </a:r>
          </a:p>
          <a:p>
            <a:pPr marL="0" indent="0">
              <a:buFontTx/>
              <a:buNone/>
            </a:pPr>
            <a:r>
              <a:rPr lang="en-GB" b="1" u="sng" kern="0" dirty="0">
                <a:solidFill>
                  <a:srgbClr val="000000"/>
                </a:solidFill>
              </a:rPr>
              <a:t>371 </a:t>
            </a:r>
            <a:r>
              <a:rPr lang="en-GB" b="1" u="sng" kern="0" dirty="0" err="1">
                <a:solidFill>
                  <a:srgbClr val="000000"/>
                </a:solidFill>
              </a:rPr>
              <a:t>mAh</a:t>
            </a:r>
            <a:r>
              <a:rPr lang="en-GB" b="1" u="sng" kern="0" dirty="0">
                <a:solidFill>
                  <a:srgbClr val="000000"/>
                </a:solidFill>
              </a:rPr>
              <a:t>/g</a:t>
            </a:r>
          </a:p>
        </p:txBody>
      </p:sp>
    </p:spTree>
    <p:extLst>
      <p:ext uri="{BB962C8B-B14F-4D97-AF65-F5344CB8AC3E}">
        <p14:creationId xmlns:p14="http://schemas.microsoft.com/office/powerpoint/2010/main" val="31692121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39446-C67A-4CF1-A1A6-58640064B1E0}"/>
              </a:ext>
            </a:extLst>
          </p:cNvPr>
          <p:cNvSpPr>
            <a:spLocks noGrp="1"/>
          </p:cNvSpPr>
          <p:nvPr>
            <p:ph type="title"/>
          </p:nvPr>
        </p:nvSpPr>
        <p:spPr>
          <a:xfrm>
            <a:off x="2567608" y="228600"/>
            <a:ext cx="9624392" cy="762000"/>
          </a:xfrm>
        </p:spPr>
        <p:txBody>
          <a:bodyPr/>
          <a:lstStyle/>
          <a:p>
            <a:r>
              <a:rPr lang="en-GB" sz="4800" dirty="0"/>
              <a:t>Lithium ion battery calculations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FC2A01B-AF00-4E42-9414-6B3931F5829D}"/>
                  </a:ext>
                </a:extLst>
              </p:cNvPr>
              <p:cNvSpPr>
                <a:spLocks noGrp="1"/>
              </p:cNvSpPr>
              <p:nvPr>
                <p:ph idx="1"/>
              </p:nvPr>
            </p:nvSpPr>
            <p:spPr>
              <a:xfrm>
                <a:off x="838200" y="1556792"/>
                <a:ext cx="10515600" cy="4568551"/>
              </a:xfrm>
            </p:spPr>
            <p:txBody>
              <a:bodyPr>
                <a:normAutofit fontScale="92500" lnSpcReduction="20000"/>
              </a:bodyPr>
              <a:lstStyle/>
              <a:p>
                <a:pPr marL="0" indent="0">
                  <a:buNone/>
                </a:pPr>
                <a:r>
                  <a:rPr lang="en-GB" dirty="0"/>
                  <a:t>What is the minimum amount of lithium in your smartphone?</a:t>
                </a:r>
              </a:p>
              <a:p>
                <a:pPr marL="0" indent="0">
                  <a:buNone/>
                </a:pPr>
                <a:endParaRPr lang="en-GB" sz="1050" dirty="0"/>
              </a:p>
              <a:p>
                <a:pPr marL="0" indent="0">
                  <a:buNone/>
                </a:pPr>
                <a:r>
                  <a:rPr lang="en-GB" dirty="0"/>
                  <a:t>Smartphone battery capacity around 3000 </a:t>
                </a:r>
                <a:r>
                  <a:rPr lang="en-GB" dirty="0" err="1"/>
                  <a:t>mAh</a:t>
                </a:r>
                <a:r>
                  <a:rPr lang="en-GB" dirty="0"/>
                  <a:t> (3.0 Ah)</a:t>
                </a:r>
              </a:p>
              <a:p>
                <a:pPr marL="0" indent="0">
                  <a:buNone/>
                </a:pPr>
                <a:endParaRPr lang="en-GB" sz="1800" dirty="0"/>
              </a:p>
              <a:p>
                <a:pPr marL="0" indent="0">
                  <a:buNone/>
                </a:pPr>
                <a14:m>
                  <m:oMathPara xmlns:m="http://schemas.openxmlformats.org/officeDocument/2006/math">
                    <m:oMathParaPr>
                      <m:jc m:val="centerGroup"/>
                    </m:oMathParaPr>
                    <m:oMath xmlns:m="http://schemas.openxmlformats.org/officeDocument/2006/math">
                      <m:r>
                        <a:rPr lang="en-GB" sz="2000" i="1">
                          <a:latin typeface="Cambria Math" panose="02040503050406030204" pitchFamily="18" charset="0"/>
                        </a:rPr>
                        <m:t>1</m:t>
                      </m:r>
                      <m:r>
                        <a:rPr lang="en-GB" sz="2000" b="0" i="1" smtClean="0">
                          <a:latin typeface="Cambria Math" panose="02040503050406030204" pitchFamily="18" charset="0"/>
                        </a:rPr>
                        <m:t>0800 </m:t>
                      </m:r>
                      <m:r>
                        <a:rPr lang="en-GB" sz="2000" b="0" i="1" smtClean="0">
                          <a:latin typeface="Cambria Math" panose="02040503050406030204" pitchFamily="18" charset="0"/>
                        </a:rPr>
                        <m:t>𝐶</m:t>
                      </m:r>
                      <m:d>
                        <m:dPr>
                          <m:ctrlPr>
                            <a:rPr lang="en-GB" sz="2000" b="0" i="1" smtClean="0">
                              <a:latin typeface="Cambria Math" panose="02040503050406030204" pitchFamily="18" charset="0"/>
                            </a:rPr>
                          </m:ctrlPr>
                        </m:dPr>
                        <m:e>
                          <m:r>
                            <a:rPr lang="en-GB" sz="2000" b="0" i="1" smtClean="0">
                              <a:latin typeface="Cambria Math" panose="02040503050406030204" pitchFamily="18" charset="0"/>
                            </a:rPr>
                            <m:t>𝐶𝑜𝑢𝑙𝑜𝑚𝑏𝑠</m:t>
                          </m:r>
                        </m:e>
                      </m:d>
                    </m:oMath>
                  </m:oMathPara>
                </a14:m>
                <a:endParaRPr lang="en-GB" sz="2000" dirty="0"/>
              </a:p>
              <a:p>
                <a:pPr marL="0" indent="0">
                  <a:buNone/>
                </a:pPr>
                <a:endParaRPr lang="en-GB" sz="800" b="0" dirty="0"/>
              </a:p>
              <a:p>
                <a:pPr marL="0" indent="0">
                  <a:buNone/>
                </a:pPr>
                <a14:m>
                  <m:oMathPara xmlns:m="http://schemas.openxmlformats.org/officeDocument/2006/math">
                    <m:oMathParaPr>
                      <m:jc m:val="centerGroup"/>
                    </m:oMathParaPr>
                    <m:oMath xmlns:m="http://schemas.openxmlformats.org/officeDocument/2006/math">
                      <m:r>
                        <a:rPr lang="en-GB" sz="2000" b="0" i="1" smtClean="0">
                          <a:latin typeface="Cambria Math" panose="02040503050406030204" pitchFamily="18" charset="0"/>
                        </a:rPr>
                        <m:t>6.742∗</m:t>
                      </m:r>
                      <m:sSup>
                        <m:sSupPr>
                          <m:ctrlPr>
                            <a:rPr lang="en-GB" sz="2000" b="0" i="1" smtClean="0">
                              <a:latin typeface="Cambria Math" panose="02040503050406030204" pitchFamily="18" charset="0"/>
                            </a:rPr>
                          </m:ctrlPr>
                        </m:sSupPr>
                        <m:e>
                          <m:r>
                            <a:rPr lang="en-GB" sz="2000" b="0" i="1" smtClean="0">
                              <a:latin typeface="Cambria Math" panose="02040503050406030204" pitchFamily="18" charset="0"/>
                            </a:rPr>
                            <m:t>10</m:t>
                          </m:r>
                        </m:e>
                        <m:sup>
                          <m:r>
                            <a:rPr lang="en-GB" sz="2000" b="0" i="1" smtClean="0">
                              <a:latin typeface="Cambria Math" panose="02040503050406030204" pitchFamily="18" charset="0"/>
                            </a:rPr>
                            <m:t>22</m:t>
                          </m:r>
                        </m:sup>
                      </m:sSup>
                      <m:r>
                        <a:rPr lang="en-GB" sz="2000" b="0" i="1" smtClean="0">
                          <a:latin typeface="Cambria Math" panose="02040503050406030204" pitchFamily="18" charset="0"/>
                        </a:rPr>
                        <m:t> </m:t>
                      </m:r>
                      <m:r>
                        <a:rPr lang="en-GB" sz="2000" b="0" i="1" smtClean="0">
                          <a:latin typeface="Cambria Math" panose="02040503050406030204" pitchFamily="18" charset="0"/>
                        </a:rPr>
                        <m:t>𝑒𝑙𝑒𝑐𝑡𝑟𝑜𝑛𝑠</m:t>
                      </m:r>
                    </m:oMath>
                  </m:oMathPara>
                </a14:m>
                <a:endParaRPr lang="en-GB" b="0" dirty="0"/>
              </a:p>
              <a:p>
                <a:pPr marL="0" indent="0">
                  <a:buNone/>
                </a:pPr>
                <a:endParaRPr lang="en-GB" sz="1050" dirty="0"/>
              </a:p>
              <a:p>
                <a:pPr marL="0" indent="0">
                  <a:buNone/>
                </a:pPr>
                <a14:m>
                  <m:oMathPara xmlns:m="http://schemas.openxmlformats.org/officeDocument/2006/math">
                    <m:oMathParaPr>
                      <m:jc m:val="centerGroup"/>
                    </m:oMathParaPr>
                    <m:oMath xmlns:m="http://schemas.openxmlformats.org/officeDocument/2006/math">
                      <m:r>
                        <a:rPr lang="en-GB" sz="2000" b="0" i="1" smtClean="0">
                          <a:latin typeface="Cambria Math" panose="02040503050406030204" pitchFamily="18" charset="0"/>
                        </a:rPr>
                        <m:t>6.742</m:t>
                      </m:r>
                      <m:r>
                        <a:rPr lang="en-GB" sz="2000" i="1">
                          <a:latin typeface="Cambria Math" panose="02040503050406030204" pitchFamily="18" charset="0"/>
                        </a:rPr>
                        <m:t>∗</m:t>
                      </m:r>
                      <m:sSup>
                        <m:sSupPr>
                          <m:ctrlPr>
                            <a:rPr lang="en-GB" sz="2000" i="1">
                              <a:latin typeface="Cambria Math" panose="02040503050406030204" pitchFamily="18" charset="0"/>
                            </a:rPr>
                          </m:ctrlPr>
                        </m:sSupPr>
                        <m:e>
                          <m:r>
                            <a:rPr lang="en-GB" sz="2000" i="1">
                              <a:latin typeface="Cambria Math" panose="02040503050406030204" pitchFamily="18" charset="0"/>
                            </a:rPr>
                            <m:t>10</m:t>
                          </m:r>
                        </m:e>
                        <m:sup>
                          <m:r>
                            <a:rPr lang="en-GB" sz="2000" i="1">
                              <a:latin typeface="Cambria Math" panose="02040503050406030204" pitchFamily="18" charset="0"/>
                            </a:rPr>
                            <m:t>22</m:t>
                          </m:r>
                        </m:sup>
                      </m:sSup>
                      <m:r>
                        <a:rPr lang="en-GB" sz="2000" i="1">
                          <a:latin typeface="Cambria Math" panose="02040503050406030204" pitchFamily="18" charset="0"/>
                        </a:rPr>
                        <m:t> </m:t>
                      </m:r>
                      <m:r>
                        <a:rPr lang="en-GB" sz="2000" b="0" i="1" smtClean="0">
                          <a:latin typeface="Cambria Math" panose="02040503050406030204" pitchFamily="18" charset="0"/>
                        </a:rPr>
                        <m:t>𝐿𝑖</m:t>
                      </m:r>
                      <m:r>
                        <a:rPr lang="en-GB" sz="2000" b="0" i="1" smtClean="0">
                          <a:latin typeface="Cambria Math" panose="02040503050406030204" pitchFamily="18" charset="0"/>
                        </a:rPr>
                        <m:t> </m:t>
                      </m:r>
                      <m:r>
                        <a:rPr lang="en-GB" sz="2000" b="0" i="1" smtClean="0">
                          <a:latin typeface="Cambria Math" panose="02040503050406030204" pitchFamily="18" charset="0"/>
                        </a:rPr>
                        <m:t>𝑖𝑜𝑛𝑠</m:t>
                      </m:r>
                    </m:oMath>
                  </m:oMathPara>
                </a14:m>
                <a:endParaRPr lang="en-GB" sz="1050" b="0" dirty="0"/>
              </a:p>
              <a:p>
                <a:pPr marL="0" indent="0">
                  <a:buNone/>
                </a:pPr>
                <a:endParaRPr lang="en-GB" sz="1050" dirty="0"/>
              </a:p>
              <a:p>
                <a:pPr marL="0" indent="0">
                  <a:buNone/>
                </a:pPr>
                <a14:m>
                  <m:oMathPara xmlns:m="http://schemas.openxmlformats.org/officeDocument/2006/math">
                    <m:oMathParaPr>
                      <m:jc m:val="centerGroup"/>
                    </m:oMathParaPr>
                    <m:oMath xmlns:m="http://schemas.openxmlformats.org/officeDocument/2006/math">
                      <m:r>
                        <a:rPr lang="en-GB" sz="2000" b="0" i="1" smtClean="0">
                          <a:latin typeface="Cambria Math" panose="02040503050406030204" pitchFamily="18" charset="0"/>
                        </a:rPr>
                        <m:t>0.11 </m:t>
                      </m:r>
                      <m:r>
                        <a:rPr lang="en-GB" sz="2000" b="0" i="1" smtClean="0">
                          <a:latin typeface="Cambria Math" panose="02040503050406030204" pitchFamily="18" charset="0"/>
                        </a:rPr>
                        <m:t>𝑚𝑜𝑙𝑒𝑠</m:t>
                      </m:r>
                      <m:r>
                        <a:rPr lang="en-GB" sz="2000" b="0" i="1" smtClean="0">
                          <a:latin typeface="Cambria Math" panose="02040503050406030204" pitchFamily="18" charset="0"/>
                        </a:rPr>
                        <m:t> </m:t>
                      </m:r>
                      <m:r>
                        <a:rPr lang="en-GB" sz="2000" b="0" i="1" smtClean="0">
                          <a:latin typeface="Cambria Math" panose="02040503050406030204" pitchFamily="18" charset="0"/>
                        </a:rPr>
                        <m:t>𝑜𝑓</m:t>
                      </m:r>
                      <m:r>
                        <a:rPr lang="en-GB" sz="2000" b="0" i="1" smtClean="0">
                          <a:latin typeface="Cambria Math" panose="02040503050406030204" pitchFamily="18" charset="0"/>
                        </a:rPr>
                        <m:t> </m:t>
                      </m:r>
                      <m:r>
                        <a:rPr lang="en-GB" sz="2000" b="0" i="1" smtClean="0">
                          <a:latin typeface="Cambria Math" panose="02040503050406030204" pitchFamily="18" charset="0"/>
                        </a:rPr>
                        <m:t>𝐿𝑖</m:t>
                      </m:r>
                    </m:oMath>
                  </m:oMathPara>
                </a14:m>
                <a:endParaRPr lang="en-GB" sz="1100" b="0" dirty="0"/>
              </a:p>
              <a:p>
                <a:pPr marL="0" indent="0">
                  <a:buNone/>
                </a:pPr>
                <a:endParaRPr lang="en-GB" sz="1050" dirty="0"/>
              </a:p>
              <a:p>
                <a:pPr marL="0" indent="0">
                  <a:buNone/>
                </a:pPr>
                <a14:m>
                  <m:oMathPara xmlns:m="http://schemas.openxmlformats.org/officeDocument/2006/math">
                    <m:oMathParaPr>
                      <m:jc m:val="centerGroup"/>
                    </m:oMathParaPr>
                    <m:oMath xmlns:m="http://schemas.openxmlformats.org/officeDocument/2006/math">
                      <m:r>
                        <a:rPr lang="en-GB" sz="2000" b="0" i="1" smtClean="0">
                          <a:latin typeface="Cambria Math" panose="02040503050406030204" pitchFamily="18" charset="0"/>
                        </a:rPr>
                        <m:t>0.77 </m:t>
                      </m:r>
                      <m:r>
                        <a:rPr lang="en-GB" sz="2000" b="0" i="1" smtClean="0">
                          <a:latin typeface="Cambria Math" panose="02040503050406030204" pitchFamily="18" charset="0"/>
                        </a:rPr>
                        <m:t>𝑔</m:t>
                      </m:r>
                      <m:r>
                        <a:rPr lang="en-GB" sz="2000" b="0" i="1" smtClean="0">
                          <a:latin typeface="Cambria Math" panose="02040503050406030204" pitchFamily="18" charset="0"/>
                        </a:rPr>
                        <m:t> </m:t>
                      </m:r>
                      <m:r>
                        <a:rPr lang="en-GB" sz="2000" b="0" i="1" smtClean="0">
                          <a:latin typeface="Cambria Math" panose="02040503050406030204" pitchFamily="18" charset="0"/>
                        </a:rPr>
                        <m:t>𝑜𝑓</m:t>
                      </m:r>
                      <m:r>
                        <a:rPr lang="en-GB" sz="2000" b="0" i="1" smtClean="0">
                          <a:latin typeface="Cambria Math" panose="02040503050406030204" pitchFamily="18" charset="0"/>
                        </a:rPr>
                        <m:t> </m:t>
                      </m:r>
                      <m:r>
                        <a:rPr lang="en-GB" sz="2000" b="0" i="1" smtClean="0">
                          <a:latin typeface="Cambria Math" panose="02040503050406030204" pitchFamily="18" charset="0"/>
                        </a:rPr>
                        <m:t>𝐿𝑖𝑡h𝑖𝑢𝑚</m:t>
                      </m:r>
                    </m:oMath>
                  </m:oMathPara>
                </a14:m>
                <a:endParaRPr lang="en-GB" sz="2000" b="0" dirty="0"/>
              </a:p>
              <a:p>
                <a:pPr marL="0" indent="0">
                  <a:buNone/>
                </a:pPr>
                <a:endParaRPr lang="en-GB" sz="1050" dirty="0"/>
              </a:p>
              <a:p>
                <a:pPr marL="0" indent="0">
                  <a:buNone/>
                </a:pPr>
                <a:r>
                  <a:rPr lang="en-GB" dirty="0"/>
                  <a:t>0.77g of lithium metal was required to make the battery, but no longer in elemental form in the battery.</a:t>
                </a:r>
              </a:p>
              <a:p>
                <a:pPr marL="0" indent="0">
                  <a:buNone/>
                </a:pPr>
                <a:endParaRPr lang="en-GB" dirty="0"/>
              </a:p>
              <a:p>
                <a:pPr marL="0" indent="0">
                  <a:buNone/>
                </a:pPr>
                <a:endParaRPr lang="en-GB" dirty="0"/>
              </a:p>
            </p:txBody>
          </p:sp>
        </mc:Choice>
        <mc:Fallback xmlns="">
          <p:sp>
            <p:nvSpPr>
              <p:cNvPr id="3" name="Content Placeholder 2">
                <a:extLst>
                  <a:ext uri="{FF2B5EF4-FFF2-40B4-BE49-F238E27FC236}">
                    <a16:creationId xmlns:a16="http://schemas.microsoft.com/office/drawing/2014/main" id="{1FC2A01B-AF00-4E42-9414-6B3931F5829D}"/>
                  </a:ext>
                </a:extLst>
              </p:cNvPr>
              <p:cNvSpPr>
                <a:spLocks noGrp="1" noRot="1" noChangeAspect="1" noMove="1" noResize="1" noEditPoints="1" noAdjustHandles="1" noChangeArrowheads="1" noChangeShapeType="1" noTextEdit="1"/>
              </p:cNvSpPr>
              <p:nvPr>
                <p:ph idx="1"/>
              </p:nvPr>
            </p:nvSpPr>
            <p:spPr>
              <a:xfrm>
                <a:off x="838200" y="1556792"/>
                <a:ext cx="10515600" cy="4568551"/>
              </a:xfrm>
              <a:blipFill>
                <a:blip r:embed="rId2"/>
                <a:stretch>
                  <a:fillRect l="-1391" t="-3733" r="-870" b="-29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7975F06-7B71-45EE-AFCA-35A1453BF57D}"/>
                  </a:ext>
                </a:extLst>
              </p:cNvPr>
              <p:cNvSpPr txBox="1"/>
              <p:nvPr/>
            </p:nvSpPr>
            <p:spPr>
              <a:xfrm>
                <a:off x="8040216" y="3369612"/>
                <a:ext cx="3024336" cy="338554"/>
              </a:xfrm>
              <a:prstGeom prst="rect">
                <a:avLst/>
              </a:prstGeom>
              <a:noFill/>
            </p:spPr>
            <p:txBody>
              <a:bodyPr wrap="square" rtlCol="0">
                <a:spAutoFit/>
              </a:bodyPr>
              <a:lstStyle/>
              <a:p>
                <a14:m>
                  <m:oMath xmlns:m="http://schemas.openxmlformats.org/officeDocument/2006/math">
                    <m:r>
                      <a:rPr lang="en-GB" sz="1600" b="0" i="1" smtClean="0">
                        <a:solidFill>
                          <a:schemeClr val="bg2">
                            <a:lumMod val="10000"/>
                          </a:schemeClr>
                        </a:solidFill>
                        <a:latin typeface="Cambria Math" panose="02040503050406030204" pitchFamily="18" charset="0"/>
                      </a:rPr>
                      <m:t>1 </m:t>
                    </m:r>
                    <m:r>
                      <a:rPr lang="en-GB" sz="1600" b="0" i="1" smtClean="0">
                        <a:solidFill>
                          <a:schemeClr val="bg2">
                            <a:lumMod val="10000"/>
                          </a:schemeClr>
                        </a:solidFill>
                        <a:latin typeface="Cambria Math" panose="02040503050406030204" pitchFamily="18" charset="0"/>
                      </a:rPr>
                      <m:t>𝑒𝑙𝑒𝑐𝑡𝑟𝑜𝑛</m:t>
                    </m:r>
                    <m:r>
                      <a:rPr lang="en-GB" sz="1600" b="0" i="1" smtClean="0">
                        <a:solidFill>
                          <a:schemeClr val="bg2">
                            <a:lumMod val="10000"/>
                          </a:schemeClr>
                        </a:solidFill>
                        <a:latin typeface="Cambria Math" panose="02040503050406030204" pitchFamily="18" charset="0"/>
                      </a:rPr>
                      <m:t>=1.602∗</m:t>
                    </m:r>
                    <m:sSup>
                      <m:sSupPr>
                        <m:ctrlPr>
                          <a:rPr lang="en-GB" sz="1600" b="0" i="1" smtClean="0">
                            <a:solidFill>
                              <a:schemeClr val="bg2">
                                <a:lumMod val="10000"/>
                              </a:schemeClr>
                            </a:solidFill>
                            <a:latin typeface="Cambria Math" panose="02040503050406030204" pitchFamily="18" charset="0"/>
                          </a:rPr>
                        </m:ctrlPr>
                      </m:sSupPr>
                      <m:e>
                        <m:r>
                          <a:rPr lang="en-GB" sz="1600" b="0" i="1" smtClean="0">
                            <a:solidFill>
                              <a:schemeClr val="bg2">
                                <a:lumMod val="10000"/>
                              </a:schemeClr>
                            </a:solidFill>
                            <a:latin typeface="Cambria Math" panose="02040503050406030204" pitchFamily="18" charset="0"/>
                          </a:rPr>
                          <m:t>10</m:t>
                        </m:r>
                      </m:e>
                      <m:sup>
                        <m:r>
                          <a:rPr lang="en-GB" sz="1600" b="0" i="1" smtClean="0">
                            <a:solidFill>
                              <a:schemeClr val="bg2">
                                <a:lumMod val="10000"/>
                              </a:schemeClr>
                            </a:solidFill>
                            <a:latin typeface="Cambria Math" panose="02040503050406030204" pitchFamily="18" charset="0"/>
                          </a:rPr>
                          <m:t>−19</m:t>
                        </m:r>
                      </m:sup>
                    </m:sSup>
                    <m:r>
                      <a:rPr lang="en-GB" sz="1600" b="0" i="1" smtClean="0">
                        <a:solidFill>
                          <a:schemeClr val="bg2">
                            <a:lumMod val="10000"/>
                          </a:schemeClr>
                        </a:solidFill>
                        <a:latin typeface="Cambria Math" panose="02040503050406030204" pitchFamily="18" charset="0"/>
                      </a:rPr>
                      <m:t>𝐶</m:t>
                    </m:r>
                  </m:oMath>
                </a14:m>
                <a:r>
                  <a:rPr lang="en-GB" sz="1600" dirty="0">
                    <a:solidFill>
                      <a:schemeClr val="bg2">
                        <a:lumMod val="10000"/>
                      </a:schemeClr>
                    </a:solidFill>
                  </a:rPr>
                  <a:t> </a:t>
                </a:r>
              </a:p>
            </p:txBody>
          </p:sp>
        </mc:Choice>
        <mc:Fallback xmlns="">
          <p:sp>
            <p:nvSpPr>
              <p:cNvPr id="5" name="TextBox 4">
                <a:extLst>
                  <a:ext uri="{FF2B5EF4-FFF2-40B4-BE49-F238E27FC236}">
                    <a16:creationId xmlns:a16="http://schemas.microsoft.com/office/drawing/2014/main" id="{87975F06-7B71-45EE-AFCA-35A1453BF57D}"/>
                  </a:ext>
                </a:extLst>
              </p:cNvPr>
              <p:cNvSpPr txBox="1">
                <a:spLocks noRot="1" noChangeAspect="1" noMove="1" noResize="1" noEditPoints="1" noAdjustHandles="1" noChangeArrowheads="1" noChangeShapeType="1" noTextEdit="1"/>
              </p:cNvSpPr>
              <p:nvPr/>
            </p:nvSpPr>
            <p:spPr>
              <a:xfrm>
                <a:off x="8040216" y="3369612"/>
                <a:ext cx="3024336" cy="338554"/>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5B70477-81C0-46E5-82E8-9F002E6791B4}"/>
                  </a:ext>
                </a:extLst>
              </p:cNvPr>
              <p:cNvSpPr txBox="1"/>
              <p:nvPr/>
            </p:nvSpPr>
            <p:spPr>
              <a:xfrm>
                <a:off x="7752184" y="3823625"/>
                <a:ext cx="3024336"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1600" b="0" i="1" smtClean="0">
                          <a:solidFill>
                            <a:schemeClr val="bg2">
                              <a:lumMod val="10000"/>
                            </a:schemeClr>
                          </a:solidFill>
                          <a:latin typeface="Cambria Math" panose="02040503050406030204" pitchFamily="18" charset="0"/>
                        </a:rPr>
                        <m:t>𝐿𝑖</m:t>
                      </m:r>
                      <m:r>
                        <a:rPr lang="en-GB" sz="1600" b="0" i="1" smtClean="0">
                          <a:solidFill>
                            <a:schemeClr val="bg2">
                              <a:lumMod val="10000"/>
                            </a:schemeClr>
                          </a:solidFill>
                          <a:latin typeface="Cambria Math" panose="02040503050406030204" pitchFamily="18" charset="0"/>
                          <a:ea typeface="Cambria Math" panose="02040503050406030204" pitchFamily="18" charset="0"/>
                        </a:rPr>
                        <m:t>→</m:t>
                      </m:r>
                      <m:sSup>
                        <m:sSupPr>
                          <m:ctrlPr>
                            <a:rPr lang="en-GB" sz="1600" b="0" i="1" smtClean="0">
                              <a:solidFill>
                                <a:schemeClr val="bg2">
                                  <a:lumMod val="10000"/>
                                </a:schemeClr>
                              </a:solidFill>
                              <a:latin typeface="Cambria Math" panose="02040503050406030204" pitchFamily="18" charset="0"/>
                              <a:ea typeface="Cambria Math" panose="02040503050406030204" pitchFamily="18" charset="0"/>
                            </a:rPr>
                          </m:ctrlPr>
                        </m:sSupPr>
                        <m:e>
                          <m:r>
                            <a:rPr lang="en-GB" sz="1600" b="0" i="1" smtClean="0">
                              <a:solidFill>
                                <a:schemeClr val="bg2">
                                  <a:lumMod val="10000"/>
                                </a:schemeClr>
                              </a:solidFill>
                              <a:latin typeface="Cambria Math" panose="02040503050406030204" pitchFamily="18" charset="0"/>
                              <a:ea typeface="Cambria Math" panose="02040503050406030204" pitchFamily="18" charset="0"/>
                            </a:rPr>
                            <m:t>𝐿𝑖</m:t>
                          </m:r>
                        </m:e>
                        <m:sup>
                          <m:r>
                            <a:rPr lang="en-GB" sz="1600" b="0" i="1" smtClean="0">
                              <a:solidFill>
                                <a:schemeClr val="bg2">
                                  <a:lumMod val="10000"/>
                                </a:schemeClr>
                              </a:solidFill>
                              <a:latin typeface="Cambria Math" panose="02040503050406030204" pitchFamily="18" charset="0"/>
                              <a:ea typeface="Cambria Math" panose="02040503050406030204" pitchFamily="18" charset="0"/>
                            </a:rPr>
                            <m:t>+</m:t>
                          </m:r>
                        </m:sup>
                      </m:sSup>
                      <m:r>
                        <a:rPr lang="en-GB" sz="1600" b="0" i="1" smtClean="0">
                          <a:solidFill>
                            <a:schemeClr val="bg2">
                              <a:lumMod val="10000"/>
                            </a:schemeClr>
                          </a:solidFill>
                          <a:latin typeface="Cambria Math" panose="02040503050406030204" pitchFamily="18" charset="0"/>
                          <a:ea typeface="Cambria Math" panose="02040503050406030204" pitchFamily="18" charset="0"/>
                        </a:rPr>
                        <m:t>+</m:t>
                      </m:r>
                      <m:sSup>
                        <m:sSupPr>
                          <m:ctrlPr>
                            <a:rPr lang="en-GB" sz="1600" b="0" i="1" smtClean="0">
                              <a:solidFill>
                                <a:schemeClr val="bg2">
                                  <a:lumMod val="10000"/>
                                </a:schemeClr>
                              </a:solidFill>
                              <a:latin typeface="Cambria Math" panose="02040503050406030204" pitchFamily="18" charset="0"/>
                              <a:ea typeface="Cambria Math" panose="02040503050406030204" pitchFamily="18" charset="0"/>
                            </a:rPr>
                          </m:ctrlPr>
                        </m:sSupPr>
                        <m:e>
                          <m:r>
                            <a:rPr lang="en-GB" sz="1600" b="0" i="1" smtClean="0">
                              <a:solidFill>
                                <a:schemeClr val="bg2">
                                  <a:lumMod val="10000"/>
                                </a:schemeClr>
                              </a:solidFill>
                              <a:latin typeface="Cambria Math" panose="02040503050406030204" pitchFamily="18" charset="0"/>
                              <a:ea typeface="Cambria Math" panose="02040503050406030204" pitchFamily="18" charset="0"/>
                            </a:rPr>
                            <m:t>𝑒</m:t>
                          </m:r>
                        </m:e>
                        <m:sup>
                          <m:r>
                            <a:rPr lang="en-GB" sz="1600" b="0" i="1" smtClean="0">
                              <a:solidFill>
                                <a:schemeClr val="bg2">
                                  <a:lumMod val="10000"/>
                                </a:schemeClr>
                              </a:solidFill>
                              <a:latin typeface="Cambria Math" panose="02040503050406030204" pitchFamily="18" charset="0"/>
                              <a:ea typeface="Cambria Math" panose="02040503050406030204" pitchFamily="18" charset="0"/>
                            </a:rPr>
                            <m:t>−</m:t>
                          </m:r>
                        </m:sup>
                      </m:sSup>
                    </m:oMath>
                  </m:oMathPara>
                </a14:m>
                <a:endParaRPr lang="en-GB" sz="1600" dirty="0">
                  <a:solidFill>
                    <a:schemeClr val="bg2">
                      <a:lumMod val="10000"/>
                    </a:schemeClr>
                  </a:solidFill>
                </a:endParaRPr>
              </a:p>
            </p:txBody>
          </p:sp>
        </mc:Choice>
        <mc:Fallback xmlns="">
          <p:sp>
            <p:nvSpPr>
              <p:cNvPr id="6" name="TextBox 5">
                <a:extLst>
                  <a:ext uri="{FF2B5EF4-FFF2-40B4-BE49-F238E27FC236}">
                    <a16:creationId xmlns:a16="http://schemas.microsoft.com/office/drawing/2014/main" id="{55B70477-81C0-46E5-82E8-9F002E6791B4}"/>
                  </a:ext>
                </a:extLst>
              </p:cNvPr>
              <p:cNvSpPr txBox="1">
                <a:spLocks noRot="1" noChangeAspect="1" noMove="1" noResize="1" noEditPoints="1" noAdjustHandles="1" noChangeArrowheads="1" noChangeShapeType="1" noTextEdit="1"/>
              </p:cNvSpPr>
              <p:nvPr/>
            </p:nvSpPr>
            <p:spPr>
              <a:xfrm>
                <a:off x="7752184" y="3823625"/>
                <a:ext cx="3024336" cy="338554"/>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00314B8-9DE0-41FB-AA35-7ED8020E1FFD}"/>
                  </a:ext>
                </a:extLst>
              </p:cNvPr>
              <p:cNvSpPr txBox="1"/>
              <p:nvPr/>
            </p:nvSpPr>
            <p:spPr>
              <a:xfrm>
                <a:off x="7752184" y="4228137"/>
                <a:ext cx="3024336"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1600" i="1" smtClean="0">
                              <a:solidFill>
                                <a:schemeClr val="bg2">
                                  <a:lumMod val="10000"/>
                                </a:schemeClr>
                              </a:solidFill>
                              <a:latin typeface="Cambria Math" panose="02040503050406030204" pitchFamily="18" charset="0"/>
                            </a:rPr>
                          </m:ctrlPr>
                        </m:sSubPr>
                        <m:e>
                          <m:r>
                            <a:rPr lang="en-GB" sz="1600" b="0" i="1" smtClean="0">
                              <a:solidFill>
                                <a:schemeClr val="bg2">
                                  <a:lumMod val="10000"/>
                                </a:schemeClr>
                              </a:solidFill>
                              <a:latin typeface="Cambria Math" panose="02040503050406030204" pitchFamily="18" charset="0"/>
                            </a:rPr>
                            <m:t>𝐴</m:t>
                          </m:r>
                        </m:e>
                        <m:sub>
                          <m:r>
                            <a:rPr lang="en-GB" sz="1600" b="0" i="1" smtClean="0">
                              <a:solidFill>
                                <a:schemeClr val="bg2">
                                  <a:lumMod val="10000"/>
                                </a:schemeClr>
                              </a:solidFill>
                              <a:latin typeface="Cambria Math" panose="02040503050406030204" pitchFamily="18" charset="0"/>
                            </a:rPr>
                            <m:t>𝑣</m:t>
                          </m:r>
                        </m:sub>
                      </m:sSub>
                      <m:r>
                        <a:rPr lang="en-GB" sz="1600" b="0" i="1" smtClean="0">
                          <a:solidFill>
                            <a:schemeClr val="bg2">
                              <a:lumMod val="10000"/>
                            </a:schemeClr>
                          </a:solidFill>
                          <a:latin typeface="Cambria Math" panose="02040503050406030204" pitchFamily="18" charset="0"/>
                        </a:rPr>
                        <m:t>=6.022∗</m:t>
                      </m:r>
                      <m:sSup>
                        <m:sSupPr>
                          <m:ctrlPr>
                            <a:rPr lang="en-GB" sz="1600" b="0" i="1" smtClean="0">
                              <a:solidFill>
                                <a:schemeClr val="bg2">
                                  <a:lumMod val="10000"/>
                                </a:schemeClr>
                              </a:solidFill>
                              <a:latin typeface="Cambria Math" panose="02040503050406030204" pitchFamily="18" charset="0"/>
                            </a:rPr>
                          </m:ctrlPr>
                        </m:sSupPr>
                        <m:e>
                          <m:r>
                            <a:rPr lang="en-GB" sz="1600" b="0" i="1" smtClean="0">
                              <a:solidFill>
                                <a:schemeClr val="bg2">
                                  <a:lumMod val="10000"/>
                                </a:schemeClr>
                              </a:solidFill>
                              <a:latin typeface="Cambria Math" panose="02040503050406030204" pitchFamily="18" charset="0"/>
                            </a:rPr>
                            <m:t>10</m:t>
                          </m:r>
                        </m:e>
                        <m:sup>
                          <m:r>
                            <a:rPr lang="en-GB" sz="1600" b="0" i="1" smtClean="0">
                              <a:solidFill>
                                <a:schemeClr val="bg2">
                                  <a:lumMod val="10000"/>
                                </a:schemeClr>
                              </a:solidFill>
                              <a:latin typeface="Cambria Math" panose="02040503050406030204" pitchFamily="18" charset="0"/>
                            </a:rPr>
                            <m:t>23</m:t>
                          </m:r>
                        </m:sup>
                      </m:sSup>
                    </m:oMath>
                  </m:oMathPara>
                </a14:m>
                <a:endParaRPr lang="en-GB" sz="1600" dirty="0">
                  <a:solidFill>
                    <a:schemeClr val="bg2">
                      <a:lumMod val="10000"/>
                    </a:schemeClr>
                  </a:solidFill>
                </a:endParaRPr>
              </a:p>
            </p:txBody>
          </p:sp>
        </mc:Choice>
        <mc:Fallback xmlns="">
          <p:sp>
            <p:nvSpPr>
              <p:cNvPr id="7" name="TextBox 6">
                <a:extLst>
                  <a:ext uri="{FF2B5EF4-FFF2-40B4-BE49-F238E27FC236}">
                    <a16:creationId xmlns:a16="http://schemas.microsoft.com/office/drawing/2014/main" id="{000314B8-9DE0-41FB-AA35-7ED8020E1FFD}"/>
                  </a:ext>
                </a:extLst>
              </p:cNvPr>
              <p:cNvSpPr txBox="1">
                <a:spLocks noRot="1" noChangeAspect="1" noMove="1" noResize="1" noEditPoints="1" noAdjustHandles="1" noChangeArrowheads="1" noChangeShapeType="1" noTextEdit="1"/>
              </p:cNvSpPr>
              <p:nvPr/>
            </p:nvSpPr>
            <p:spPr>
              <a:xfrm>
                <a:off x="7752184" y="4228137"/>
                <a:ext cx="3024336" cy="338554"/>
              </a:xfrm>
              <a:prstGeom prst="rect">
                <a:avLst/>
              </a:prstGeom>
              <a:blipFill>
                <a:blip r:embed="rId5"/>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34276682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AEB4B-446F-4DBE-A324-4BE53FB92B9C}"/>
              </a:ext>
            </a:extLst>
          </p:cNvPr>
          <p:cNvSpPr>
            <a:spLocks noGrp="1"/>
          </p:cNvSpPr>
          <p:nvPr>
            <p:ph type="title"/>
          </p:nvPr>
        </p:nvSpPr>
        <p:spPr/>
        <p:txBody>
          <a:bodyPr/>
          <a:lstStyle/>
          <a:p>
            <a:r>
              <a:rPr lang="en-GB" sz="5400" dirty="0"/>
              <a:t>Cell configurations</a:t>
            </a:r>
          </a:p>
        </p:txBody>
      </p:sp>
      <p:sp>
        <p:nvSpPr>
          <p:cNvPr id="3" name="Content Placeholder 2">
            <a:extLst>
              <a:ext uri="{FF2B5EF4-FFF2-40B4-BE49-F238E27FC236}">
                <a16:creationId xmlns:a16="http://schemas.microsoft.com/office/drawing/2014/main" id="{6068FCEA-CF5E-4417-9C6D-79E5CF562791}"/>
              </a:ext>
            </a:extLst>
          </p:cNvPr>
          <p:cNvSpPr>
            <a:spLocks noGrp="1"/>
          </p:cNvSpPr>
          <p:nvPr>
            <p:ph idx="1"/>
          </p:nvPr>
        </p:nvSpPr>
        <p:spPr>
          <a:xfrm>
            <a:off x="838200" y="3981985"/>
            <a:ext cx="10165080" cy="2255327"/>
          </a:xfrm>
        </p:spPr>
        <p:txBody>
          <a:bodyPr/>
          <a:lstStyle/>
          <a:p>
            <a:r>
              <a:rPr lang="en-GB" sz="2800" dirty="0"/>
              <a:t>Cylindrical cells are most efficient</a:t>
            </a:r>
          </a:p>
          <a:p>
            <a:r>
              <a:rPr lang="en-GB" sz="2800" dirty="0"/>
              <a:t>Can be wound with high tension</a:t>
            </a:r>
          </a:p>
          <a:p>
            <a:r>
              <a:rPr lang="en-GB" sz="2800" dirty="0"/>
              <a:t>Commonly made into 18650 (18 mm </a:t>
            </a:r>
            <a:r>
              <a:rPr lang="en-GB" sz="2800" dirty="0" err="1"/>
              <a:t>dia</a:t>
            </a:r>
            <a:r>
              <a:rPr lang="en-GB" sz="2800" dirty="0"/>
              <a:t>, 65 mm height)</a:t>
            </a:r>
          </a:p>
          <a:p>
            <a:r>
              <a:rPr lang="en-GB" sz="2800" dirty="0"/>
              <a:t>AA batteries are 14500, not usually lithium ion</a:t>
            </a:r>
          </a:p>
        </p:txBody>
      </p:sp>
      <p:pic>
        <p:nvPicPr>
          <p:cNvPr id="4" name="Picture 3">
            <a:extLst>
              <a:ext uri="{FF2B5EF4-FFF2-40B4-BE49-F238E27FC236}">
                <a16:creationId xmlns:a16="http://schemas.microsoft.com/office/drawing/2014/main" id="{241DFA77-B26D-4B0A-9302-AA7984056765}"/>
              </a:ext>
            </a:extLst>
          </p:cNvPr>
          <p:cNvPicPr>
            <a:picLocks noChangeAspect="1"/>
          </p:cNvPicPr>
          <p:nvPr/>
        </p:nvPicPr>
        <p:blipFill>
          <a:blip r:embed="rId2"/>
          <a:stretch>
            <a:fillRect/>
          </a:stretch>
        </p:blipFill>
        <p:spPr>
          <a:xfrm>
            <a:off x="695401" y="1628800"/>
            <a:ext cx="6552728" cy="2113783"/>
          </a:xfrm>
          <a:prstGeom prst="rect">
            <a:avLst/>
          </a:prstGeom>
        </p:spPr>
      </p:pic>
      <p:pic>
        <p:nvPicPr>
          <p:cNvPr id="1026" name="Picture 2" descr="Schematic diagram of CR2032 coin cell configuration. | Download Scientific  Diagram">
            <a:extLst>
              <a:ext uri="{FF2B5EF4-FFF2-40B4-BE49-F238E27FC236}">
                <a16:creationId xmlns:a16="http://schemas.microsoft.com/office/drawing/2014/main" id="{9D3EE630-5576-4753-AE4E-E08DE28BFD4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03969" y="1772816"/>
            <a:ext cx="3024479" cy="199971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0A52C95A-CE81-4EB7-B211-3AE9BEB7480D}"/>
              </a:ext>
            </a:extLst>
          </p:cNvPr>
          <p:cNvGrpSpPr/>
          <p:nvPr/>
        </p:nvGrpSpPr>
        <p:grpSpPr>
          <a:xfrm>
            <a:off x="10229096" y="2406318"/>
            <a:ext cx="1123488" cy="904453"/>
            <a:chOff x="3819525" y="2619374"/>
            <a:chExt cx="3648076" cy="2936845"/>
          </a:xfrm>
        </p:grpSpPr>
        <p:pic>
          <p:nvPicPr>
            <p:cNvPr id="7" name="Picture 2" descr="Coin Cell Battery - 12mm (CR1225) - PRT-00337 - SparkFun Electronics">
              <a:extLst>
                <a:ext uri="{FF2B5EF4-FFF2-40B4-BE49-F238E27FC236}">
                  <a16:creationId xmlns:a16="http://schemas.microsoft.com/office/drawing/2014/main" id="{19AD73CB-378F-4927-9553-B86534F3E6A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682" t="14319" r="6151" b="14703"/>
            <a:stretch/>
          </p:blipFill>
          <p:spPr bwMode="auto">
            <a:xfrm>
              <a:off x="3819525" y="2619374"/>
              <a:ext cx="3648076" cy="293684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42E1B486-EBC4-49DD-ABFA-0AF5A4B74CF5}"/>
                </a:ext>
              </a:extLst>
            </p:cNvPr>
            <p:cNvPicPr>
              <a:picLocks noChangeAspect="1"/>
            </p:cNvPicPr>
            <p:nvPr/>
          </p:nvPicPr>
          <p:blipFill rotWithShape="1">
            <a:blip r:embed="rId5"/>
            <a:srcRect l="73426" t="49085" r="15633" b="41942"/>
            <a:stretch/>
          </p:blipFill>
          <p:spPr>
            <a:xfrm>
              <a:off x="6208311" y="4290441"/>
              <a:ext cx="265770" cy="217635"/>
            </a:xfrm>
            <a:prstGeom prst="rect">
              <a:avLst/>
            </a:prstGeom>
            <a:ln>
              <a:noFill/>
            </a:ln>
          </p:spPr>
        </p:pic>
        <p:pic>
          <p:nvPicPr>
            <p:cNvPr id="9" name="Picture 8">
              <a:extLst>
                <a:ext uri="{FF2B5EF4-FFF2-40B4-BE49-F238E27FC236}">
                  <a16:creationId xmlns:a16="http://schemas.microsoft.com/office/drawing/2014/main" id="{AB64BCCF-0786-488A-9FFE-4000F01342E5}"/>
                </a:ext>
              </a:extLst>
            </p:cNvPr>
            <p:cNvPicPr>
              <a:picLocks noChangeAspect="1"/>
            </p:cNvPicPr>
            <p:nvPr/>
          </p:nvPicPr>
          <p:blipFill rotWithShape="1">
            <a:blip r:embed="rId5"/>
            <a:srcRect l="73426" t="49085" r="15633" b="41942"/>
            <a:stretch/>
          </p:blipFill>
          <p:spPr>
            <a:xfrm>
              <a:off x="6075426" y="4290441"/>
              <a:ext cx="265770" cy="217635"/>
            </a:xfrm>
            <a:prstGeom prst="rect">
              <a:avLst/>
            </a:prstGeom>
            <a:ln>
              <a:noFill/>
            </a:ln>
          </p:spPr>
        </p:pic>
        <p:pic>
          <p:nvPicPr>
            <p:cNvPr id="10" name="Picture 9">
              <a:extLst>
                <a:ext uri="{FF2B5EF4-FFF2-40B4-BE49-F238E27FC236}">
                  <a16:creationId xmlns:a16="http://schemas.microsoft.com/office/drawing/2014/main" id="{82865D9B-052A-4C9E-A8B9-E514BD1DCEE2}"/>
                </a:ext>
              </a:extLst>
            </p:cNvPr>
            <p:cNvPicPr>
              <a:picLocks noChangeAspect="1"/>
            </p:cNvPicPr>
            <p:nvPr/>
          </p:nvPicPr>
          <p:blipFill rotWithShape="1">
            <a:blip r:embed="rId5"/>
            <a:srcRect l="73426" t="49085" r="15633" b="41942"/>
            <a:stretch/>
          </p:blipFill>
          <p:spPr>
            <a:xfrm>
              <a:off x="6008984" y="4366641"/>
              <a:ext cx="265770" cy="217635"/>
            </a:xfrm>
            <a:prstGeom prst="rect">
              <a:avLst/>
            </a:prstGeom>
            <a:ln>
              <a:noFill/>
            </a:ln>
          </p:spPr>
        </p:pic>
        <p:pic>
          <p:nvPicPr>
            <p:cNvPr id="11" name="Picture 10">
              <a:extLst>
                <a:ext uri="{FF2B5EF4-FFF2-40B4-BE49-F238E27FC236}">
                  <a16:creationId xmlns:a16="http://schemas.microsoft.com/office/drawing/2014/main" id="{66246100-C0CD-4A96-AF89-9654E60508A3}"/>
                </a:ext>
              </a:extLst>
            </p:cNvPr>
            <p:cNvPicPr>
              <a:picLocks noChangeAspect="1"/>
            </p:cNvPicPr>
            <p:nvPr/>
          </p:nvPicPr>
          <p:blipFill rotWithShape="1">
            <a:blip r:embed="rId5"/>
            <a:srcRect l="73426" t="49085" r="15633" b="41942"/>
            <a:stretch/>
          </p:blipFill>
          <p:spPr>
            <a:xfrm>
              <a:off x="5831364" y="4417017"/>
              <a:ext cx="265770" cy="217635"/>
            </a:xfrm>
            <a:prstGeom prst="rect">
              <a:avLst/>
            </a:prstGeom>
            <a:ln>
              <a:noFill/>
            </a:ln>
          </p:spPr>
        </p:pic>
        <p:pic>
          <p:nvPicPr>
            <p:cNvPr id="12" name="Picture 11">
              <a:extLst>
                <a:ext uri="{FF2B5EF4-FFF2-40B4-BE49-F238E27FC236}">
                  <a16:creationId xmlns:a16="http://schemas.microsoft.com/office/drawing/2014/main" id="{CF1D3E9C-3B8D-470A-8549-7EB44369C1FD}"/>
                </a:ext>
              </a:extLst>
            </p:cNvPr>
            <p:cNvPicPr>
              <a:picLocks noChangeAspect="1"/>
            </p:cNvPicPr>
            <p:nvPr/>
          </p:nvPicPr>
          <p:blipFill rotWithShape="1">
            <a:blip r:embed="rId5"/>
            <a:srcRect l="73426" t="49085" r="15633" b="41942"/>
            <a:stretch/>
          </p:blipFill>
          <p:spPr>
            <a:xfrm>
              <a:off x="6053059" y="4480305"/>
              <a:ext cx="265770" cy="217635"/>
            </a:xfrm>
            <a:prstGeom prst="rect">
              <a:avLst/>
            </a:prstGeom>
            <a:ln>
              <a:noFill/>
            </a:ln>
          </p:spPr>
        </p:pic>
        <p:pic>
          <p:nvPicPr>
            <p:cNvPr id="13" name="Picture 12">
              <a:extLst>
                <a:ext uri="{FF2B5EF4-FFF2-40B4-BE49-F238E27FC236}">
                  <a16:creationId xmlns:a16="http://schemas.microsoft.com/office/drawing/2014/main" id="{65F8FAF8-EEB8-4892-B816-D056D000850D}"/>
                </a:ext>
              </a:extLst>
            </p:cNvPr>
            <p:cNvPicPr>
              <a:picLocks noChangeAspect="1"/>
            </p:cNvPicPr>
            <p:nvPr/>
          </p:nvPicPr>
          <p:blipFill rotWithShape="1">
            <a:blip r:embed="rId5"/>
            <a:srcRect l="73426" t="49085" r="15633" b="41942"/>
            <a:stretch/>
          </p:blipFill>
          <p:spPr>
            <a:xfrm>
              <a:off x="6234898" y="4385373"/>
              <a:ext cx="265770" cy="217635"/>
            </a:xfrm>
            <a:prstGeom prst="rect">
              <a:avLst/>
            </a:prstGeom>
            <a:ln>
              <a:noFill/>
            </a:ln>
          </p:spPr>
        </p:pic>
        <p:pic>
          <p:nvPicPr>
            <p:cNvPr id="14" name="Picture 13">
              <a:extLst>
                <a:ext uri="{FF2B5EF4-FFF2-40B4-BE49-F238E27FC236}">
                  <a16:creationId xmlns:a16="http://schemas.microsoft.com/office/drawing/2014/main" id="{8A11A85C-4376-45B1-80C8-ED5D2C1812E4}"/>
                </a:ext>
              </a:extLst>
            </p:cNvPr>
            <p:cNvPicPr>
              <a:picLocks noChangeAspect="1"/>
            </p:cNvPicPr>
            <p:nvPr/>
          </p:nvPicPr>
          <p:blipFill rotWithShape="1">
            <a:blip r:embed="rId5"/>
            <a:srcRect l="73426" t="49085" r="15633" b="41942"/>
            <a:stretch/>
          </p:blipFill>
          <p:spPr>
            <a:xfrm>
              <a:off x="5831364" y="4527295"/>
              <a:ext cx="265770" cy="217635"/>
            </a:xfrm>
            <a:prstGeom prst="rect">
              <a:avLst/>
            </a:prstGeom>
            <a:ln>
              <a:noFill/>
            </a:ln>
          </p:spPr>
        </p:pic>
      </p:grpSp>
    </p:spTree>
    <p:extLst>
      <p:ext uri="{BB962C8B-B14F-4D97-AF65-F5344CB8AC3E}">
        <p14:creationId xmlns:p14="http://schemas.microsoft.com/office/powerpoint/2010/main" val="38443222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AB053-2CD1-4189-BB78-3C09F776E3E1}"/>
              </a:ext>
            </a:extLst>
          </p:cNvPr>
          <p:cNvSpPr>
            <a:spLocks noGrp="1"/>
          </p:cNvSpPr>
          <p:nvPr>
            <p:ph type="title"/>
          </p:nvPr>
        </p:nvSpPr>
        <p:spPr/>
        <p:txBody>
          <a:bodyPr/>
          <a:lstStyle/>
          <a:p>
            <a:r>
              <a:rPr lang="en-GB" dirty="0"/>
              <a:t>Lithium-ion batteries for EVs</a:t>
            </a:r>
          </a:p>
        </p:txBody>
      </p:sp>
      <p:sp>
        <p:nvSpPr>
          <p:cNvPr id="3" name="Content Placeholder 2">
            <a:extLst>
              <a:ext uri="{FF2B5EF4-FFF2-40B4-BE49-F238E27FC236}">
                <a16:creationId xmlns:a16="http://schemas.microsoft.com/office/drawing/2014/main" id="{AE0D5EF8-7285-4E55-8B95-A00A8584BE81}"/>
              </a:ext>
            </a:extLst>
          </p:cNvPr>
          <p:cNvSpPr>
            <a:spLocks noGrp="1"/>
          </p:cNvSpPr>
          <p:nvPr>
            <p:ph idx="1"/>
          </p:nvPr>
        </p:nvSpPr>
        <p:spPr>
          <a:xfrm>
            <a:off x="453845" y="1412800"/>
            <a:ext cx="3767635" cy="4896520"/>
          </a:xfrm>
        </p:spPr>
        <p:txBody>
          <a:bodyPr>
            <a:normAutofit fontScale="85000" lnSpcReduction="20000"/>
          </a:bodyPr>
          <a:lstStyle/>
          <a:p>
            <a:r>
              <a:rPr lang="en-GB" sz="2400" dirty="0"/>
              <a:t>Tesla Model S 85</a:t>
            </a:r>
          </a:p>
          <a:p>
            <a:pPr lvl="1"/>
            <a:r>
              <a:rPr lang="en-GB" sz="2000" dirty="0"/>
              <a:t>85 kWh battery pack </a:t>
            </a:r>
          </a:p>
          <a:p>
            <a:pPr lvl="1"/>
            <a:r>
              <a:rPr lang="en-GB" sz="2000" dirty="0"/>
              <a:t>18650 cell type</a:t>
            </a:r>
          </a:p>
          <a:p>
            <a:pPr lvl="1"/>
            <a:r>
              <a:rPr lang="en-GB" sz="2000" dirty="0"/>
              <a:t>6 cells per module, 16 modules</a:t>
            </a:r>
          </a:p>
          <a:p>
            <a:pPr lvl="1"/>
            <a:r>
              <a:rPr lang="en-GB" sz="2000" dirty="0"/>
              <a:t>74 in parallel</a:t>
            </a:r>
          </a:p>
          <a:p>
            <a:pPr lvl="1"/>
            <a:r>
              <a:rPr lang="en-GB" sz="2000" dirty="0"/>
              <a:t>7104 cells total</a:t>
            </a:r>
          </a:p>
          <a:p>
            <a:pPr lvl="1"/>
            <a:r>
              <a:rPr lang="en-GB" sz="2000" dirty="0"/>
              <a:t>360V</a:t>
            </a:r>
          </a:p>
          <a:p>
            <a:pPr marL="457200" lvl="1" indent="0">
              <a:buNone/>
            </a:pPr>
            <a:endParaRPr lang="en-GB" sz="2000" dirty="0"/>
          </a:p>
          <a:p>
            <a:r>
              <a:rPr lang="en-GB" sz="2400" dirty="0"/>
              <a:t>Nissan Leaf</a:t>
            </a:r>
          </a:p>
          <a:p>
            <a:pPr lvl="1"/>
            <a:r>
              <a:rPr lang="en-GB" sz="2000" dirty="0"/>
              <a:t>24 kWh battery</a:t>
            </a:r>
          </a:p>
          <a:p>
            <a:pPr lvl="1"/>
            <a:r>
              <a:rPr lang="en-GB" sz="2000" dirty="0"/>
              <a:t>Pouch-cell type</a:t>
            </a:r>
          </a:p>
          <a:p>
            <a:pPr lvl="1"/>
            <a:r>
              <a:rPr lang="en-GB" sz="2000" dirty="0"/>
              <a:t>4 cells per module, 48 modules</a:t>
            </a:r>
          </a:p>
          <a:p>
            <a:pPr lvl="1"/>
            <a:r>
              <a:rPr lang="en-GB" sz="2000" dirty="0"/>
              <a:t>32.5 Ah per cell</a:t>
            </a:r>
          </a:p>
          <a:p>
            <a:pPr lvl="1"/>
            <a:r>
              <a:rPr lang="en-GB" sz="2000" dirty="0"/>
              <a:t>192 pouch cells total</a:t>
            </a:r>
          </a:p>
          <a:p>
            <a:pPr lvl="1"/>
            <a:endParaRPr lang="en-GB" sz="2000" dirty="0"/>
          </a:p>
          <a:p>
            <a:pPr lvl="1"/>
            <a:endParaRPr lang="en-GB" sz="2000" dirty="0"/>
          </a:p>
          <a:p>
            <a:pPr lvl="1"/>
            <a:endParaRPr lang="en-GB" sz="2000" dirty="0"/>
          </a:p>
        </p:txBody>
      </p:sp>
      <p:pic>
        <p:nvPicPr>
          <p:cNvPr id="6" name="Picture 5">
            <a:extLst>
              <a:ext uri="{FF2B5EF4-FFF2-40B4-BE49-F238E27FC236}">
                <a16:creationId xmlns:a16="http://schemas.microsoft.com/office/drawing/2014/main" id="{FA506EF6-2ADC-4BF4-8FD9-EB00E04BA0F0}"/>
              </a:ext>
            </a:extLst>
          </p:cNvPr>
          <p:cNvPicPr>
            <a:picLocks noChangeAspect="1"/>
          </p:cNvPicPr>
          <p:nvPr/>
        </p:nvPicPr>
        <p:blipFill>
          <a:blip r:embed="rId2"/>
          <a:stretch>
            <a:fillRect/>
          </a:stretch>
        </p:blipFill>
        <p:spPr>
          <a:xfrm>
            <a:off x="6088249" y="4508727"/>
            <a:ext cx="2101213" cy="1421692"/>
          </a:xfrm>
          <a:prstGeom prst="rect">
            <a:avLst/>
          </a:prstGeom>
        </p:spPr>
      </p:pic>
      <p:pic>
        <p:nvPicPr>
          <p:cNvPr id="1028" name="Picture 4" descr="Image result for panasonic 18650">
            <a:extLst>
              <a:ext uri="{FF2B5EF4-FFF2-40B4-BE49-F238E27FC236}">
                <a16:creationId xmlns:a16="http://schemas.microsoft.com/office/drawing/2014/main" id="{7AE55272-D7E9-4244-9293-BC6EF9FD583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3455" y="2449985"/>
            <a:ext cx="2194560" cy="1188720"/>
          </a:xfrm>
          <a:prstGeom prst="rect">
            <a:avLst/>
          </a:prstGeom>
          <a:noFill/>
          <a:extLst>
            <a:ext uri="{909E8E84-426E-40DD-AFC4-6F175D3DCCD1}">
              <a14:hiddenFill xmlns:a14="http://schemas.microsoft.com/office/drawing/2010/main">
                <a:solidFill>
                  <a:srgbClr val="FFFFFF"/>
                </a:solidFill>
              </a14:hiddenFill>
            </a:ext>
          </a:extLst>
        </p:spPr>
      </p:pic>
      <p:cxnSp>
        <p:nvCxnSpPr>
          <p:cNvPr id="43" name="Straight Connector 42">
            <a:extLst>
              <a:ext uri="{FF2B5EF4-FFF2-40B4-BE49-F238E27FC236}">
                <a16:creationId xmlns:a16="http://schemas.microsoft.com/office/drawing/2014/main" id="{5224CD00-26C0-4D2A-99DD-F0B049D1E527}"/>
              </a:ext>
            </a:extLst>
          </p:cNvPr>
          <p:cNvCxnSpPr/>
          <p:nvPr/>
        </p:nvCxnSpPr>
        <p:spPr>
          <a:xfrm>
            <a:off x="4562792" y="4972326"/>
            <a:ext cx="134302" cy="0"/>
          </a:xfrm>
          <a:prstGeom prst="line">
            <a:avLst/>
          </a:prstGeom>
        </p:spPr>
        <p:style>
          <a:lnRef idx="1">
            <a:schemeClr val="accent1"/>
          </a:lnRef>
          <a:fillRef idx="0">
            <a:schemeClr val="accent1"/>
          </a:fillRef>
          <a:effectRef idx="0">
            <a:schemeClr val="accent1"/>
          </a:effectRef>
          <a:fontRef idx="minor">
            <a:schemeClr val="tx1"/>
          </a:fontRef>
        </p:style>
      </p:cxnSp>
      <p:pic>
        <p:nvPicPr>
          <p:cNvPr id="1030" name="Picture 6" descr="Image result for tesla model s">
            <a:extLst>
              <a:ext uri="{FF2B5EF4-FFF2-40B4-BE49-F238E27FC236}">
                <a16:creationId xmlns:a16="http://schemas.microsoft.com/office/drawing/2014/main" id="{78CABB13-0D12-475F-9C98-80558516924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84440" y="1993243"/>
            <a:ext cx="3853715" cy="133826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nissan leaf tekna">
            <a:extLst>
              <a:ext uri="{FF2B5EF4-FFF2-40B4-BE49-F238E27FC236}">
                <a16:creationId xmlns:a16="http://schemas.microsoft.com/office/drawing/2014/main" id="{1F0C345B-0426-4858-8FB4-C02E0F0F486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93989" y="4508727"/>
            <a:ext cx="2559811" cy="1704436"/>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55BC5FDD-1F67-4231-8F1F-9740F64EBEA2}"/>
              </a:ext>
            </a:extLst>
          </p:cNvPr>
          <p:cNvSpPr/>
          <p:nvPr/>
        </p:nvSpPr>
        <p:spPr>
          <a:xfrm>
            <a:off x="4677928" y="2386198"/>
            <a:ext cx="365760" cy="114300"/>
          </a:xfrm>
          <a:prstGeom prst="rect">
            <a:avLst/>
          </a:prstGeom>
          <a:solidFill>
            <a:srgbClr val="90C226"/>
          </a:solidFill>
          <a:ln w="19050" cap="rnd" cmpd="sng" algn="ctr">
            <a:solidFill>
              <a:srgbClr val="90C226">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rebuchet MS" panose="020B0603020202020204"/>
              <a:ea typeface="+mn-ea"/>
              <a:cs typeface="+mn-cs"/>
            </a:endParaRPr>
          </a:p>
        </p:txBody>
      </p:sp>
      <p:sp>
        <p:nvSpPr>
          <p:cNvPr id="40" name="Rectangle 39">
            <a:extLst>
              <a:ext uri="{FF2B5EF4-FFF2-40B4-BE49-F238E27FC236}">
                <a16:creationId xmlns:a16="http://schemas.microsoft.com/office/drawing/2014/main" id="{12314B0B-C4B5-49E0-9190-A2865F580417}"/>
              </a:ext>
            </a:extLst>
          </p:cNvPr>
          <p:cNvSpPr/>
          <p:nvPr/>
        </p:nvSpPr>
        <p:spPr>
          <a:xfrm>
            <a:off x="5157988" y="2386198"/>
            <a:ext cx="365760" cy="114300"/>
          </a:xfrm>
          <a:prstGeom prst="rect">
            <a:avLst/>
          </a:prstGeom>
          <a:solidFill>
            <a:srgbClr val="90C226"/>
          </a:solidFill>
          <a:ln w="19050" cap="rnd" cmpd="sng" algn="ctr">
            <a:solidFill>
              <a:srgbClr val="90C226">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rebuchet MS" panose="020B0603020202020204"/>
              <a:ea typeface="+mn-ea"/>
              <a:cs typeface="+mn-cs"/>
            </a:endParaRPr>
          </a:p>
        </p:txBody>
      </p:sp>
      <p:sp>
        <p:nvSpPr>
          <p:cNvPr id="48" name="Rectangle 47">
            <a:extLst>
              <a:ext uri="{FF2B5EF4-FFF2-40B4-BE49-F238E27FC236}">
                <a16:creationId xmlns:a16="http://schemas.microsoft.com/office/drawing/2014/main" id="{C5395357-866E-4A3B-81E8-5422627CBBA8}"/>
              </a:ext>
            </a:extLst>
          </p:cNvPr>
          <p:cNvSpPr/>
          <p:nvPr/>
        </p:nvSpPr>
        <p:spPr>
          <a:xfrm>
            <a:off x="5634238" y="2386198"/>
            <a:ext cx="365760" cy="114300"/>
          </a:xfrm>
          <a:prstGeom prst="rect">
            <a:avLst/>
          </a:prstGeom>
          <a:solidFill>
            <a:srgbClr val="90C226"/>
          </a:solidFill>
          <a:ln w="19050" cap="rnd" cmpd="sng" algn="ctr">
            <a:solidFill>
              <a:srgbClr val="90C226">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rebuchet MS" panose="020B0603020202020204"/>
              <a:ea typeface="+mn-ea"/>
              <a:cs typeface="+mn-cs"/>
            </a:endParaRPr>
          </a:p>
        </p:txBody>
      </p:sp>
      <p:sp>
        <p:nvSpPr>
          <p:cNvPr id="49" name="Rectangle 48">
            <a:extLst>
              <a:ext uri="{FF2B5EF4-FFF2-40B4-BE49-F238E27FC236}">
                <a16:creationId xmlns:a16="http://schemas.microsoft.com/office/drawing/2014/main" id="{922C1A57-DB95-4AAA-ADCB-21E41E0797F5}"/>
              </a:ext>
            </a:extLst>
          </p:cNvPr>
          <p:cNvSpPr/>
          <p:nvPr/>
        </p:nvSpPr>
        <p:spPr>
          <a:xfrm>
            <a:off x="6114298" y="2386198"/>
            <a:ext cx="365760" cy="114300"/>
          </a:xfrm>
          <a:prstGeom prst="rect">
            <a:avLst/>
          </a:prstGeom>
          <a:solidFill>
            <a:srgbClr val="90C226"/>
          </a:solidFill>
          <a:ln w="19050" cap="rnd" cmpd="sng" algn="ctr">
            <a:solidFill>
              <a:srgbClr val="90C226">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rebuchet MS" panose="020B0603020202020204"/>
              <a:ea typeface="+mn-ea"/>
              <a:cs typeface="+mn-cs"/>
            </a:endParaRPr>
          </a:p>
        </p:txBody>
      </p:sp>
      <p:sp>
        <p:nvSpPr>
          <p:cNvPr id="50" name="Rectangle 49">
            <a:extLst>
              <a:ext uri="{FF2B5EF4-FFF2-40B4-BE49-F238E27FC236}">
                <a16:creationId xmlns:a16="http://schemas.microsoft.com/office/drawing/2014/main" id="{4C528F74-9E87-4CFE-969F-9CB979B85B3B}"/>
              </a:ext>
            </a:extLst>
          </p:cNvPr>
          <p:cNvSpPr/>
          <p:nvPr/>
        </p:nvSpPr>
        <p:spPr>
          <a:xfrm>
            <a:off x="6594358" y="2386198"/>
            <a:ext cx="365760" cy="114300"/>
          </a:xfrm>
          <a:prstGeom prst="rect">
            <a:avLst/>
          </a:prstGeom>
          <a:solidFill>
            <a:srgbClr val="90C226"/>
          </a:solidFill>
          <a:ln w="19050" cap="rnd" cmpd="sng" algn="ctr">
            <a:solidFill>
              <a:srgbClr val="90C226">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rebuchet MS" panose="020B0603020202020204"/>
              <a:ea typeface="+mn-ea"/>
              <a:cs typeface="+mn-cs"/>
            </a:endParaRPr>
          </a:p>
        </p:txBody>
      </p:sp>
      <p:sp>
        <p:nvSpPr>
          <p:cNvPr id="51" name="Rectangle 50">
            <a:extLst>
              <a:ext uri="{FF2B5EF4-FFF2-40B4-BE49-F238E27FC236}">
                <a16:creationId xmlns:a16="http://schemas.microsoft.com/office/drawing/2014/main" id="{3FB84CA7-666F-45A9-B85D-A4F953B4D719}"/>
              </a:ext>
            </a:extLst>
          </p:cNvPr>
          <p:cNvSpPr/>
          <p:nvPr/>
        </p:nvSpPr>
        <p:spPr>
          <a:xfrm>
            <a:off x="7070608" y="2386198"/>
            <a:ext cx="365760" cy="114300"/>
          </a:xfrm>
          <a:prstGeom prst="rect">
            <a:avLst/>
          </a:prstGeom>
          <a:solidFill>
            <a:srgbClr val="90C226"/>
          </a:solidFill>
          <a:ln w="19050" cap="rnd" cmpd="sng" algn="ctr">
            <a:solidFill>
              <a:srgbClr val="90C226">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rebuchet MS" panose="020B0603020202020204"/>
              <a:ea typeface="+mn-ea"/>
              <a:cs typeface="+mn-cs"/>
            </a:endParaRPr>
          </a:p>
        </p:txBody>
      </p:sp>
      <p:sp>
        <p:nvSpPr>
          <p:cNvPr id="52" name="Right Bracket 51">
            <a:extLst>
              <a:ext uri="{FF2B5EF4-FFF2-40B4-BE49-F238E27FC236}">
                <a16:creationId xmlns:a16="http://schemas.microsoft.com/office/drawing/2014/main" id="{144CE4AE-7598-4D42-A6F1-520EBEB67109}"/>
              </a:ext>
            </a:extLst>
          </p:cNvPr>
          <p:cNvSpPr/>
          <p:nvPr/>
        </p:nvSpPr>
        <p:spPr>
          <a:xfrm rot="5400000">
            <a:off x="4803658" y="2442848"/>
            <a:ext cx="114298" cy="432085"/>
          </a:xfrm>
          <a:prstGeom prst="rightBracket">
            <a:avLst/>
          </a:prstGeom>
          <a:noFill/>
          <a:ln w="12700" cap="rnd" cmpd="sng" algn="ctr">
            <a:solidFill>
              <a:srgbClr val="90C226"/>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Trebuchet MS" panose="020B0603020202020204"/>
              <a:ea typeface="+mn-ea"/>
              <a:cs typeface="+mn-cs"/>
            </a:endParaRPr>
          </a:p>
        </p:txBody>
      </p:sp>
      <p:sp>
        <p:nvSpPr>
          <p:cNvPr id="53" name="TextBox 52">
            <a:extLst>
              <a:ext uri="{FF2B5EF4-FFF2-40B4-BE49-F238E27FC236}">
                <a16:creationId xmlns:a16="http://schemas.microsoft.com/office/drawing/2014/main" id="{589DFAD8-99AA-4EFF-8536-6ABFC84CA4BC}"/>
              </a:ext>
            </a:extLst>
          </p:cNvPr>
          <p:cNvSpPr txBox="1"/>
          <p:nvPr/>
        </p:nvSpPr>
        <p:spPr>
          <a:xfrm>
            <a:off x="4610096" y="2716040"/>
            <a:ext cx="501422" cy="253916"/>
          </a:xfrm>
          <a:prstGeom prst="rect">
            <a:avLst/>
          </a:prstGeom>
          <a:noFill/>
        </p:spPr>
        <p:txBody>
          <a:bodyPr wrap="square" rtlCol="0">
            <a:spAutoFit/>
          </a:bodyPr>
          <a:lstStyle/>
          <a:p>
            <a:pPr defTabSz="457200" fontAlgn="auto">
              <a:spcBef>
                <a:spcPts val="0"/>
              </a:spcBef>
              <a:spcAft>
                <a:spcPts val="0"/>
              </a:spcAft>
            </a:pPr>
            <a:r>
              <a:rPr lang="en-GB" sz="1050" dirty="0">
                <a:solidFill>
                  <a:prstClr val="black"/>
                </a:solidFill>
                <a:latin typeface="Trebuchet MS" panose="020B0603020202020204"/>
                <a:ea typeface="+mn-ea"/>
              </a:rPr>
              <a:t>1 cell</a:t>
            </a:r>
          </a:p>
        </p:txBody>
      </p:sp>
      <p:sp>
        <p:nvSpPr>
          <p:cNvPr id="54" name="Right Bracket 53">
            <a:extLst>
              <a:ext uri="{FF2B5EF4-FFF2-40B4-BE49-F238E27FC236}">
                <a16:creationId xmlns:a16="http://schemas.microsoft.com/office/drawing/2014/main" id="{58D3FABE-1AD4-400C-A891-92EE54B2C4DA}"/>
              </a:ext>
            </a:extLst>
          </p:cNvPr>
          <p:cNvSpPr/>
          <p:nvPr/>
        </p:nvSpPr>
        <p:spPr>
          <a:xfrm rot="16200000">
            <a:off x="5995811" y="784942"/>
            <a:ext cx="114298" cy="2885728"/>
          </a:xfrm>
          <a:prstGeom prst="rightBracket">
            <a:avLst/>
          </a:prstGeom>
          <a:noFill/>
          <a:ln w="12700" cap="rnd" cmpd="sng" algn="ctr">
            <a:solidFill>
              <a:srgbClr val="90C226"/>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Trebuchet MS" panose="020B0603020202020204"/>
              <a:ea typeface="+mn-ea"/>
              <a:cs typeface="+mn-cs"/>
            </a:endParaRPr>
          </a:p>
        </p:txBody>
      </p:sp>
      <p:sp>
        <p:nvSpPr>
          <p:cNvPr id="55" name="TextBox 54">
            <a:extLst>
              <a:ext uri="{FF2B5EF4-FFF2-40B4-BE49-F238E27FC236}">
                <a16:creationId xmlns:a16="http://schemas.microsoft.com/office/drawing/2014/main" id="{661F12E4-150A-4F64-BFC8-DE2D60A2DDCE}"/>
              </a:ext>
            </a:extLst>
          </p:cNvPr>
          <p:cNvSpPr txBox="1"/>
          <p:nvPr/>
        </p:nvSpPr>
        <p:spPr>
          <a:xfrm>
            <a:off x="5714622" y="1872093"/>
            <a:ext cx="791731" cy="253916"/>
          </a:xfrm>
          <a:prstGeom prst="rect">
            <a:avLst/>
          </a:prstGeom>
          <a:noFill/>
        </p:spPr>
        <p:txBody>
          <a:bodyPr wrap="square" rtlCol="0">
            <a:spAutoFit/>
          </a:bodyPr>
          <a:lstStyle/>
          <a:p>
            <a:pPr defTabSz="457200" fontAlgn="auto">
              <a:spcBef>
                <a:spcPts val="0"/>
              </a:spcBef>
              <a:spcAft>
                <a:spcPts val="0"/>
              </a:spcAft>
            </a:pPr>
            <a:r>
              <a:rPr lang="en-GB" sz="1050" dirty="0">
                <a:solidFill>
                  <a:prstClr val="black"/>
                </a:solidFill>
                <a:latin typeface="Trebuchet MS" panose="020B0603020202020204"/>
                <a:ea typeface="+mn-ea"/>
              </a:rPr>
              <a:t>1 module</a:t>
            </a:r>
          </a:p>
        </p:txBody>
      </p:sp>
      <p:cxnSp>
        <p:nvCxnSpPr>
          <p:cNvPr id="56" name="Straight Connector 55">
            <a:extLst>
              <a:ext uri="{FF2B5EF4-FFF2-40B4-BE49-F238E27FC236}">
                <a16:creationId xmlns:a16="http://schemas.microsoft.com/office/drawing/2014/main" id="{6CABD7A7-2983-4B2B-9351-11C077A34DE8}"/>
              </a:ext>
            </a:extLst>
          </p:cNvPr>
          <p:cNvCxnSpPr>
            <a:cxnSpLocks/>
            <a:stCxn id="39" idx="3"/>
            <a:endCxn id="40" idx="1"/>
          </p:cNvCxnSpPr>
          <p:nvPr/>
        </p:nvCxnSpPr>
        <p:spPr>
          <a:xfrm>
            <a:off x="5043688" y="2443348"/>
            <a:ext cx="114300" cy="0"/>
          </a:xfrm>
          <a:prstGeom prst="line">
            <a:avLst/>
          </a:prstGeom>
          <a:noFill/>
          <a:ln w="12700" cap="rnd" cmpd="sng" algn="ctr">
            <a:solidFill>
              <a:srgbClr val="90C226"/>
            </a:solidFill>
            <a:prstDash val="solid"/>
          </a:ln>
          <a:effectLst/>
        </p:spPr>
      </p:cxnSp>
      <p:cxnSp>
        <p:nvCxnSpPr>
          <p:cNvPr id="57" name="Straight Connector 56">
            <a:extLst>
              <a:ext uri="{FF2B5EF4-FFF2-40B4-BE49-F238E27FC236}">
                <a16:creationId xmlns:a16="http://schemas.microsoft.com/office/drawing/2014/main" id="{517859CA-EF49-472D-99F3-218DC882683B}"/>
              </a:ext>
            </a:extLst>
          </p:cNvPr>
          <p:cNvCxnSpPr>
            <a:cxnSpLocks/>
          </p:cNvCxnSpPr>
          <p:nvPr/>
        </p:nvCxnSpPr>
        <p:spPr>
          <a:xfrm>
            <a:off x="5519938" y="2443348"/>
            <a:ext cx="114300" cy="0"/>
          </a:xfrm>
          <a:prstGeom prst="line">
            <a:avLst/>
          </a:prstGeom>
          <a:noFill/>
          <a:ln w="12700" cap="rnd" cmpd="sng" algn="ctr">
            <a:solidFill>
              <a:srgbClr val="90C226"/>
            </a:solidFill>
            <a:prstDash val="solid"/>
          </a:ln>
          <a:effectLst/>
        </p:spPr>
      </p:cxnSp>
      <p:cxnSp>
        <p:nvCxnSpPr>
          <p:cNvPr id="58" name="Straight Connector 57">
            <a:extLst>
              <a:ext uri="{FF2B5EF4-FFF2-40B4-BE49-F238E27FC236}">
                <a16:creationId xmlns:a16="http://schemas.microsoft.com/office/drawing/2014/main" id="{FEAD69B6-7FE9-4B86-A722-C6877F9BA638}"/>
              </a:ext>
            </a:extLst>
          </p:cNvPr>
          <p:cNvCxnSpPr>
            <a:cxnSpLocks/>
          </p:cNvCxnSpPr>
          <p:nvPr/>
        </p:nvCxnSpPr>
        <p:spPr>
          <a:xfrm>
            <a:off x="6010097" y="2443348"/>
            <a:ext cx="114300" cy="0"/>
          </a:xfrm>
          <a:prstGeom prst="line">
            <a:avLst/>
          </a:prstGeom>
          <a:noFill/>
          <a:ln w="12700" cap="rnd" cmpd="sng" algn="ctr">
            <a:solidFill>
              <a:srgbClr val="90C226"/>
            </a:solidFill>
            <a:prstDash val="solid"/>
          </a:ln>
          <a:effectLst/>
        </p:spPr>
      </p:cxnSp>
      <p:cxnSp>
        <p:nvCxnSpPr>
          <p:cNvPr id="59" name="Straight Connector 58">
            <a:extLst>
              <a:ext uri="{FF2B5EF4-FFF2-40B4-BE49-F238E27FC236}">
                <a16:creationId xmlns:a16="http://schemas.microsoft.com/office/drawing/2014/main" id="{8302A7F0-4224-4776-B806-28C54254B5F4}"/>
              </a:ext>
            </a:extLst>
          </p:cNvPr>
          <p:cNvCxnSpPr>
            <a:cxnSpLocks/>
          </p:cNvCxnSpPr>
          <p:nvPr/>
        </p:nvCxnSpPr>
        <p:spPr>
          <a:xfrm>
            <a:off x="6480058" y="2443348"/>
            <a:ext cx="114300" cy="0"/>
          </a:xfrm>
          <a:prstGeom prst="line">
            <a:avLst/>
          </a:prstGeom>
          <a:noFill/>
          <a:ln w="12700" cap="rnd" cmpd="sng" algn="ctr">
            <a:solidFill>
              <a:srgbClr val="90C226"/>
            </a:solidFill>
            <a:prstDash val="solid"/>
          </a:ln>
          <a:effectLst/>
        </p:spPr>
      </p:cxnSp>
      <p:cxnSp>
        <p:nvCxnSpPr>
          <p:cNvPr id="60" name="Straight Connector 59">
            <a:extLst>
              <a:ext uri="{FF2B5EF4-FFF2-40B4-BE49-F238E27FC236}">
                <a16:creationId xmlns:a16="http://schemas.microsoft.com/office/drawing/2014/main" id="{D397DA19-4B9E-4CA3-B4F7-EF704B5FC5DA}"/>
              </a:ext>
            </a:extLst>
          </p:cNvPr>
          <p:cNvCxnSpPr>
            <a:cxnSpLocks/>
          </p:cNvCxnSpPr>
          <p:nvPr/>
        </p:nvCxnSpPr>
        <p:spPr>
          <a:xfrm>
            <a:off x="6956308" y="2443348"/>
            <a:ext cx="114300" cy="0"/>
          </a:xfrm>
          <a:prstGeom prst="line">
            <a:avLst/>
          </a:prstGeom>
          <a:noFill/>
          <a:ln w="12700" cap="rnd" cmpd="sng" algn="ctr">
            <a:solidFill>
              <a:srgbClr val="90C226"/>
            </a:solidFill>
            <a:prstDash val="solid"/>
          </a:ln>
          <a:effectLst/>
        </p:spPr>
      </p:cxnSp>
      <p:sp>
        <p:nvSpPr>
          <p:cNvPr id="61" name="Rectangle 60">
            <a:extLst>
              <a:ext uri="{FF2B5EF4-FFF2-40B4-BE49-F238E27FC236}">
                <a16:creationId xmlns:a16="http://schemas.microsoft.com/office/drawing/2014/main" id="{7AD15160-A41D-4577-B7BA-D654FE1A3FD7}"/>
              </a:ext>
            </a:extLst>
          </p:cNvPr>
          <p:cNvSpPr/>
          <p:nvPr/>
        </p:nvSpPr>
        <p:spPr>
          <a:xfrm>
            <a:off x="4783472" y="4804686"/>
            <a:ext cx="365760" cy="114300"/>
          </a:xfrm>
          <a:prstGeom prst="rect">
            <a:avLst/>
          </a:prstGeom>
          <a:solidFill>
            <a:srgbClr val="90C226"/>
          </a:solidFill>
          <a:ln w="19050" cap="rnd" cmpd="sng" algn="ctr">
            <a:solidFill>
              <a:srgbClr val="90C226">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rebuchet MS" panose="020B0603020202020204"/>
              <a:ea typeface="+mn-ea"/>
              <a:cs typeface="+mn-cs"/>
            </a:endParaRPr>
          </a:p>
        </p:txBody>
      </p:sp>
      <p:sp>
        <p:nvSpPr>
          <p:cNvPr id="62" name="Rectangle 61">
            <a:extLst>
              <a:ext uri="{FF2B5EF4-FFF2-40B4-BE49-F238E27FC236}">
                <a16:creationId xmlns:a16="http://schemas.microsoft.com/office/drawing/2014/main" id="{8C51C2A5-ECFA-420A-95C8-5CE25175DE8A}"/>
              </a:ext>
            </a:extLst>
          </p:cNvPr>
          <p:cNvSpPr/>
          <p:nvPr/>
        </p:nvSpPr>
        <p:spPr>
          <a:xfrm>
            <a:off x="5283534" y="4804686"/>
            <a:ext cx="365760" cy="114300"/>
          </a:xfrm>
          <a:prstGeom prst="rect">
            <a:avLst/>
          </a:prstGeom>
          <a:solidFill>
            <a:srgbClr val="90C226"/>
          </a:solidFill>
          <a:ln w="19050" cap="rnd" cmpd="sng" algn="ctr">
            <a:solidFill>
              <a:srgbClr val="90C226">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rebuchet MS" panose="020B0603020202020204"/>
              <a:ea typeface="+mn-ea"/>
              <a:cs typeface="+mn-cs"/>
            </a:endParaRPr>
          </a:p>
        </p:txBody>
      </p:sp>
      <p:sp>
        <p:nvSpPr>
          <p:cNvPr id="63" name="Rectangle 62">
            <a:extLst>
              <a:ext uri="{FF2B5EF4-FFF2-40B4-BE49-F238E27FC236}">
                <a16:creationId xmlns:a16="http://schemas.microsoft.com/office/drawing/2014/main" id="{2D715B97-A2BF-42B5-9B7A-B73883E13EEB}"/>
              </a:ext>
            </a:extLst>
          </p:cNvPr>
          <p:cNvSpPr/>
          <p:nvPr/>
        </p:nvSpPr>
        <p:spPr>
          <a:xfrm>
            <a:off x="4783472" y="5025666"/>
            <a:ext cx="365760" cy="114300"/>
          </a:xfrm>
          <a:prstGeom prst="rect">
            <a:avLst/>
          </a:prstGeom>
          <a:solidFill>
            <a:srgbClr val="90C226"/>
          </a:solidFill>
          <a:ln w="19050" cap="rnd" cmpd="sng" algn="ctr">
            <a:solidFill>
              <a:srgbClr val="90C226">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rebuchet MS" panose="020B0603020202020204"/>
              <a:ea typeface="+mn-ea"/>
              <a:cs typeface="+mn-cs"/>
            </a:endParaRPr>
          </a:p>
        </p:txBody>
      </p:sp>
      <p:sp>
        <p:nvSpPr>
          <p:cNvPr id="64" name="Rectangle 63">
            <a:extLst>
              <a:ext uri="{FF2B5EF4-FFF2-40B4-BE49-F238E27FC236}">
                <a16:creationId xmlns:a16="http://schemas.microsoft.com/office/drawing/2014/main" id="{8DBF7406-59FF-47E3-BF6F-F9FE8BAE15CB}"/>
              </a:ext>
            </a:extLst>
          </p:cNvPr>
          <p:cNvSpPr/>
          <p:nvPr/>
        </p:nvSpPr>
        <p:spPr>
          <a:xfrm>
            <a:off x="5283534" y="5025666"/>
            <a:ext cx="365760" cy="114300"/>
          </a:xfrm>
          <a:prstGeom prst="rect">
            <a:avLst/>
          </a:prstGeom>
          <a:solidFill>
            <a:srgbClr val="90C226"/>
          </a:solidFill>
          <a:ln w="19050" cap="rnd" cmpd="sng" algn="ctr">
            <a:solidFill>
              <a:srgbClr val="90C226">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rebuchet MS" panose="020B0603020202020204"/>
              <a:ea typeface="+mn-ea"/>
              <a:cs typeface="+mn-cs"/>
            </a:endParaRPr>
          </a:p>
        </p:txBody>
      </p:sp>
      <p:cxnSp>
        <p:nvCxnSpPr>
          <p:cNvPr id="65" name="Straight Connector 64">
            <a:extLst>
              <a:ext uri="{FF2B5EF4-FFF2-40B4-BE49-F238E27FC236}">
                <a16:creationId xmlns:a16="http://schemas.microsoft.com/office/drawing/2014/main" id="{7CCC0A0D-9F07-4E42-BB84-94EB21EDDE3D}"/>
              </a:ext>
            </a:extLst>
          </p:cNvPr>
          <p:cNvCxnSpPr>
            <a:stCxn id="61" idx="3"/>
            <a:endCxn id="62" idx="1"/>
          </p:cNvCxnSpPr>
          <p:nvPr/>
        </p:nvCxnSpPr>
        <p:spPr>
          <a:xfrm>
            <a:off x="5149232" y="4861836"/>
            <a:ext cx="134302" cy="0"/>
          </a:xfrm>
          <a:prstGeom prst="line">
            <a:avLst/>
          </a:prstGeom>
          <a:noFill/>
          <a:ln w="12700" cap="rnd" cmpd="sng" algn="ctr">
            <a:solidFill>
              <a:srgbClr val="90C226"/>
            </a:solidFill>
            <a:prstDash val="solid"/>
          </a:ln>
          <a:effectLst/>
        </p:spPr>
      </p:cxnSp>
      <p:cxnSp>
        <p:nvCxnSpPr>
          <p:cNvPr id="66" name="Straight Connector 65">
            <a:extLst>
              <a:ext uri="{FF2B5EF4-FFF2-40B4-BE49-F238E27FC236}">
                <a16:creationId xmlns:a16="http://schemas.microsoft.com/office/drawing/2014/main" id="{98CE260A-0BBF-4C20-95CF-547E8EACD9CB}"/>
              </a:ext>
            </a:extLst>
          </p:cNvPr>
          <p:cNvCxnSpPr>
            <a:stCxn id="63" idx="3"/>
            <a:endCxn id="64" idx="1"/>
          </p:cNvCxnSpPr>
          <p:nvPr/>
        </p:nvCxnSpPr>
        <p:spPr>
          <a:xfrm>
            <a:off x="5149232" y="5082816"/>
            <a:ext cx="134302" cy="0"/>
          </a:xfrm>
          <a:prstGeom prst="line">
            <a:avLst/>
          </a:prstGeom>
          <a:noFill/>
          <a:ln w="12700" cap="rnd" cmpd="sng" algn="ctr">
            <a:solidFill>
              <a:srgbClr val="90C226"/>
            </a:solidFill>
            <a:prstDash val="solid"/>
          </a:ln>
          <a:effectLst/>
        </p:spPr>
      </p:cxnSp>
      <p:sp>
        <p:nvSpPr>
          <p:cNvPr id="67" name="Left Bracket 66">
            <a:extLst>
              <a:ext uri="{FF2B5EF4-FFF2-40B4-BE49-F238E27FC236}">
                <a16:creationId xmlns:a16="http://schemas.microsoft.com/office/drawing/2014/main" id="{B12DB4FA-F8C6-4D07-BFFB-3CB4AD1E04DB}"/>
              </a:ext>
            </a:extLst>
          </p:cNvPr>
          <p:cNvSpPr/>
          <p:nvPr/>
        </p:nvSpPr>
        <p:spPr>
          <a:xfrm>
            <a:off x="4702483" y="4833261"/>
            <a:ext cx="81138" cy="278130"/>
          </a:xfrm>
          <a:prstGeom prst="leftBracket">
            <a:avLst/>
          </a:prstGeom>
          <a:noFill/>
          <a:ln w="12700" cap="rnd" cmpd="sng" algn="ctr">
            <a:solidFill>
              <a:srgbClr val="90C226"/>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Trebuchet MS" panose="020B0603020202020204"/>
              <a:ea typeface="+mn-ea"/>
              <a:cs typeface="+mn-cs"/>
            </a:endParaRPr>
          </a:p>
        </p:txBody>
      </p:sp>
      <p:sp>
        <p:nvSpPr>
          <p:cNvPr id="68" name="Left Bracket 67">
            <a:extLst>
              <a:ext uri="{FF2B5EF4-FFF2-40B4-BE49-F238E27FC236}">
                <a16:creationId xmlns:a16="http://schemas.microsoft.com/office/drawing/2014/main" id="{3EF8D10A-717A-4CEA-BB4A-58B6DE96E0F6}"/>
              </a:ext>
            </a:extLst>
          </p:cNvPr>
          <p:cNvSpPr/>
          <p:nvPr/>
        </p:nvSpPr>
        <p:spPr>
          <a:xfrm rot="10800000">
            <a:off x="5649145" y="4838103"/>
            <a:ext cx="81138" cy="278130"/>
          </a:xfrm>
          <a:prstGeom prst="leftBracket">
            <a:avLst/>
          </a:prstGeom>
          <a:noFill/>
          <a:ln w="12700" cap="rnd" cmpd="sng" algn="ctr">
            <a:solidFill>
              <a:srgbClr val="90C226"/>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Trebuchet MS" panose="020B0603020202020204"/>
              <a:ea typeface="+mn-ea"/>
              <a:cs typeface="+mn-cs"/>
            </a:endParaRPr>
          </a:p>
        </p:txBody>
      </p:sp>
      <p:cxnSp>
        <p:nvCxnSpPr>
          <p:cNvPr id="69" name="Straight Connector 68">
            <a:extLst>
              <a:ext uri="{FF2B5EF4-FFF2-40B4-BE49-F238E27FC236}">
                <a16:creationId xmlns:a16="http://schemas.microsoft.com/office/drawing/2014/main" id="{F39811B1-BB6A-46B0-8FF0-57ECC0B17634}"/>
              </a:ext>
            </a:extLst>
          </p:cNvPr>
          <p:cNvCxnSpPr/>
          <p:nvPr/>
        </p:nvCxnSpPr>
        <p:spPr>
          <a:xfrm>
            <a:off x="5730283" y="4983835"/>
            <a:ext cx="134302" cy="0"/>
          </a:xfrm>
          <a:prstGeom prst="line">
            <a:avLst/>
          </a:prstGeom>
          <a:noFill/>
          <a:ln w="12700" cap="rnd" cmpd="sng" algn="ctr">
            <a:solidFill>
              <a:srgbClr val="90C226"/>
            </a:solidFill>
            <a:prstDash val="solid"/>
          </a:ln>
          <a:effectLst/>
        </p:spPr>
      </p:cxnSp>
      <p:cxnSp>
        <p:nvCxnSpPr>
          <p:cNvPr id="70" name="Straight Connector 69">
            <a:extLst>
              <a:ext uri="{FF2B5EF4-FFF2-40B4-BE49-F238E27FC236}">
                <a16:creationId xmlns:a16="http://schemas.microsoft.com/office/drawing/2014/main" id="{E50B0399-24EE-47F4-A3C2-3BEDEFE1C1BA}"/>
              </a:ext>
            </a:extLst>
          </p:cNvPr>
          <p:cNvCxnSpPr/>
          <p:nvPr/>
        </p:nvCxnSpPr>
        <p:spPr>
          <a:xfrm>
            <a:off x="4562792" y="4972326"/>
            <a:ext cx="134302" cy="0"/>
          </a:xfrm>
          <a:prstGeom prst="line">
            <a:avLst/>
          </a:prstGeom>
          <a:noFill/>
          <a:ln w="12700" cap="rnd" cmpd="sng" algn="ctr">
            <a:solidFill>
              <a:srgbClr val="90C226"/>
            </a:solidFill>
            <a:prstDash val="solid"/>
          </a:ln>
          <a:effectLst/>
        </p:spPr>
      </p:cxnSp>
      <p:sp>
        <p:nvSpPr>
          <p:cNvPr id="71" name="Right Bracket 70">
            <a:extLst>
              <a:ext uri="{FF2B5EF4-FFF2-40B4-BE49-F238E27FC236}">
                <a16:creationId xmlns:a16="http://schemas.microsoft.com/office/drawing/2014/main" id="{A8E8D540-B106-4994-A8C7-F86E8436CD2A}"/>
              </a:ext>
            </a:extLst>
          </p:cNvPr>
          <p:cNvSpPr/>
          <p:nvPr/>
        </p:nvSpPr>
        <p:spPr>
          <a:xfrm rot="5400000">
            <a:off x="4927372" y="5087753"/>
            <a:ext cx="114298" cy="432085"/>
          </a:xfrm>
          <a:prstGeom prst="rightBracket">
            <a:avLst/>
          </a:prstGeom>
          <a:noFill/>
          <a:ln w="12700" cap="rnd" cmpd="sng" algn="ctr">
            <a:solidFill>
              <a:srgbClr val="90C226"/>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Trebuchet MS" panose="020B0603020202020204"/>
              <a:ea typeface="+mn-ea"/>
              <a:cs typeface="+mn-cs"/>
            </a:endParaRPr>
          </a:p>
        </p:txBody>
      </p:sp>
      <p:sp>
        <p:nvSpPr>
          <p:cNvPr id="72" name="TextBox 71">
            <a:extLst>
              <a:ext uri="{FF2B5EF4-FFF2-40B4-BE49-F238E27FC236}">
                <a16:creationId xmlns:a16="http://schemas.microsoft.com/office/drawing/2014/main" id="{9BCF5B9F-3D2C-4C71-8C93-2222A7CFFA69}"/>
              </a:ext>
            </a:extLst>
          </p:cNvPr>
          <p:cNvSpPr txBox="1"/>
          <p:nvPr/>
        </p:nvSpPr>
        <p:spPr>
          <a:xfrm>
            <a:off x="4721304" y="5369242"/>
            <a:ext cx="501422" cy="253916"/>
          </a:xfrm>
          <a:prstGeom prst="rect">
            <a:avLst/>
          </a:prstGeom>
          <a:noFill/>
        </p:spPr>
        <p:txBody>
          <a:bodyPr wrap="square" rtlCol="0">
            <a:spAutoFit/>
          </a:bodyPr>
          <a:lstStyle/>
          <a:p>
            <a:pPr defTabSz="457200" fontAlgn="auto">
              <a:spcBef>
                <a:spcPts val="0"/>
              </a:spcBef>
              <a:spcAft>
                <a:spcPts val="0"/>
              </a:spcAft>
            </a:pPr>
            <a:r>
              <a:rPr lang="en-GB" sz="1050" dirty="0">
                <a:solidFill>
                  <a:prstClr val="black"/>
                </a:solidFill>
                <a:latin typeface="Trebuchet MS" panose="020B0603020202020204"/>
                <a:ea typeface="+mn-ea"/>
              </a:rPr>
              <a:t>1 cell</a:t>
            </a:r>
          </a:p>
        </p:txBody>
      </p:sp>
      <p:sp>
        <p:nvSpPr>
          <p:cNvPr id="73" name="Right Bracket 72">
            <a:extLst>
              <a:ext uri="{FF2B5EF4-FFF2-40B4-BE49-F238E27FC236}">
                <a16:creationId xmlns:a16="http://schemas.microsoft.com/office/drawing/2014/main" id="{09D54724-A046-476A-B465-CA2F68956A6D}"/>
              </a:ext>
            </a:extLst>
          </p:cNvPr>
          <p:cNvSpPr/>
          <p:nvPr/>
        </p:nvSpPr>
        <p:spPr>
          <a:xfrm rot="16200000">
            <a:off x="5151516" y="4168975"/>
            <a:ext cx="114301" cy="981304"/>
          </a:xfrm>
          <a:prstGeom prst="rightBracket">
            <a:avLst/>
          </a:prstGeom>
          <a:noFill/>
          <a:ln w="12700" cap="rnd" cmpd="sng" algn="ctr">
            <a:solidFill>
              <a:srgbClr val="90C226"/>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Trebuchet MS" panose="020B0603020202020204"/>
              <a:ea typeface="+mn-ea"/>
              <a:cs typeface="+mn-cs"/>
            </a:endParaRPr>
          </a:p>
        </p:txBody>
      </p:sp>
      <p:sp>
        <p:nvSpPr>
          <p:cNvPr id="74" name="TextBox 73">
            <a:extLst>
              <a:ext uri="{FF2B5EF4-FFF2-40B4-BE49-F238E27FC236}">
                <a16:creationId xmlns:a16="http://schemas.microsoft.com/office/drawing/2014/main" id="{C20A7E92-F92E-4E8D-8D24-36EC92595FF4}"/>
              </a:ext>
            </a:extLst>
          </p:cNvPr>
          <p:cNvSpPr txBox="1"/>
          <p:nvPr/>
        </p:nvSpPr>
        <p:spPr>
          <a:xfrm>
            <a:off x="4828019" y="4356185"/>
            <a:ext cx="791731" cy="253916"/>
          </a:xfrm>
          <a:prstGeom prst="rect">
            <a:avLst/>
          </a:prstGeom>
          <a:noFill/>
        </p:spPr>
        <p:txBody>
          <a:bodyPr wrap="square" rtlCol="0">
            <a:spAutoFit/>
          </a:bodyPr>
          <a:lstStyle/>
          <a:p>
            <a:pPr defTabSz="457200" fontAlgn="auto">
              <a:spcBef>
                <a:spcPts val="0"/>
              </a:spcBef>
              <a:spcAft>
                <a:spcPts val="0"/>
              </a:spcAft>
            </a:pPr>
            <a:r>
              <a:rPr lang="en-GB" sz="1050" dirty="0">
                <a:solidFill>
                  <a:prstClr val="black"/>
                </a:solidFill>
                <a:latin typeface="Trebuchet MS" panose="020B0603020202020204"/>
                <a:ea typeface="+mn-ea"/>
              </a:rPr>
              <a:t>1 module</a:t>
            </a:r>
          </a:p>
        </p:txBody>
      </p:sp>
    </p:spTree>
    <p:extLst>
      <p:ext uri="{BB962C8B-B14F-4D97-AF65-F5344CB8AC3E}">
        <p14:creationId xmlns:p14="http://schemas.microsoft.com/office/powerpoint/2010/main" val="2578132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5DCD6-18CC-420B-A799-62755EE65914}"/>
              </a:ext>
            </a:extLst>
          </p:cNvPr>
          <p:cNvSpPr>
            <a:spLocks noGrp="1"/>
          </p:cNvSpPr>
          <p:nvPr>
            <p:ph type="title"/>
          </p:nvPr>
        </p:nvSpPr>
        <p:spPr>
          <a:xfrm>
            <a:off x="2585014" y="214826"/>
            <a:ext cx="8767570" cy="826770"/>
          </a:xfrm>
        </p:spPr>
        <p:txBody>
          <a:bodyPr/>
          <a:lstStyle/>
          <a:p>
            <a:r>
              <a:rPr lang="en-GB" sz="4800" dirty="0"/>
              <a:t>Discharge characteristics</a:t>
            </a:r>
          </a:p>
        </p:txBody>
      </p:sp>
      <p:pic>
        <p:nvPicPr>
          <p:cNvPr id="5" name="Content Placeholder 4">
            <a:extLst>
              <a:ext uri="{FF2B5EF4-FFF2-40B4-BE49-F238E27FC236}">
                <a16:creationId xmlns:a16="http://schemas.microsoft.com/office/drawing/2014/main" id="{4FF15D82-53E9-4325-BFD6-F6DDE1BDA6C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4196" t="6052" r="5618" b="-1990"/>
          <a:stretch/>
        </p:blipFill>
        <p:spPr>
          <a:xfrm>
            <a:off x="1487488" y="3425971"/>
            <a:ext cx="4032448" cy="3217204"/>
          </a:xfrm>
        </p:spPr>
      </p:pic>
      <p:pic>
        <p:nvPicPr>
          <p:cNvPr id="7" name="Picture 6">
            <a:extLst>
              <a:ext uri="{FF2B5EF4-FFF2-40B4-BE49-F238E27FC236}">
                <a16:creationId xmlns:a16="http://schemas.microsoft.com/office/drawing/2014/main" id="{822CAC61-8BD2-4A1E-BCDB-09B9FB7841DA}"/>
              </a:ext>
            </a:extLst>
          </p:cNvPr>
          <p:cNvPicPr>
            <a:picLocks noChangeAspect="1"/>
          </p:cNvPicPr>
          <p:nvPr/>
        </p:nvPicPr>
        <p:blipFill rotWithShape="1">
          <a:blip r:embed="rId3">
            <a:extLst>
              <a:ext uri="{28A0092B-C50C-407E-A947-70E740481C1C}">
                <a14:useLocalDpi xmlns:a14="http://schemas.microsoft.com/office/drawing/2010/main" val="0"/>
              </a:ext>
            </a:extLst>
          </a:blip>
          <a:srcRect l="4196" t="4062" r="5618"/>
          <a:stretch/>
        </p:blipFill>
        <p:spPr>
          <a:xfrm>
            <a:off x="7086971" y="3855855"/>
            <a:ext cx="3493629" cy="2787319"/>
          </a:xfrm>
          <a:prstGeom prst="rect">
            <a:avLst/>
          </a:prstGeom>
        </p:spPr>
      </p:pic>
      <p:pic>
        <p:nvPicPr>
          <p:cNvPr id="12" name="picture">
            <a:extLst>
              <a:ext uri="{FF2B5EF4-FFF2-40B4-BE49-F238E27FC236}">
                <a16:creationId xmlns:a16="http://schemas.microsoft.com/office/drawing/2014/main" id="{C291E65A-C898-45F1-8E97-20F7FC157A76}"/>
              </a:ext>
            </a:extLst>
          </p:cNvPr>
          <p:cNvPicPr/>
          <p:nvPr/>
        </p:nvPicPr>
        <p:blipFill>
          <a:blip r:embed="rId4">
            <a:extLst>
              <a:ext uri="{28A0092B-C50C-407E-A947-70E740481C1C}">
                <a14:useLocalDpi xmlns:a14="http://schemas.microsoft.com/office/drawing/2010/main" val="0"/>
              </a:ext>
            </a:extLst>
          </a:blip>
          <a:stretch>
            <a:fillRect/>
          </a:stretch>
        </p:blipFill>
        <p:spPr>
          <a:xfrm>
            <a:off x="6968799" y="1041596"/>
            <a:ext cx="3729974" cy="2787319"/>
          </a:xfrm>
          <a:prstGeom prst="rect">
            <a:avLst/>
          </a:prstGeom>
        </p:spPr>
      </p:pic>
      <p:sp>
        <p:nvSpPr>
          <p:cNvPr id="8" name="Content Placeholder 2">
            <a:extLst>
              <a:ext uri="{FF2B5EF4-FFF2-40B4-BE49-F238E27FC236}">
                <a16:creationId xmlns:a16="http://schemas.microsoft.com/office/drawing/2014/main" id="{DCA99878-0038-4581-8E23-691780E8AEF8}"/>
              </a:ext>
            </a:extLst>
          </p:cNvPr>
          <p:cNvSpPr txBox="1">
            <a:spLocks/>
          </p:cNvSpPr>
          <p:nvPr/>
        </p:nvSpPr>
        <p:spPr bwMode="auto">
          <a:xfrm>
            <a:off x="1169154" y="1556792"/>
            <a:ext cx="4896544" cy="1637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20000"/>
          </a:bodyPr>
          <a:lstStyle>
            <a:lvl1pPr marL="342900" indent="-342900" algn="l" rtl="0" eaLnBrk="0" fontAlgn="base" hangingPunct="0">
              <a:spcBef>
                <a:spcPct val="30000"/>
              </a:spcBef>
              <a:spcAft>
                <a:spcPct val="0"/>
              </a:spcAft>
              <a:buChar char="•"/>
              <a:defRPr sz="3200">
                <a:solidFill>
                  <a:srgbClr val="2A196F"/>
                </a:solidFill>
                <a:latin typeface="+mn-lt"/>
                <a:ea typeface="MS PGothic" pitchFamily="34" charset="-128"/>
                <a:cs typeface="ＭＳ Ｐゴシック" charset="0"/>
              </a:defRPr>
            </a:lvl1pPr>
            <a:lvl2pPr marL="742950" indent="-285750" algn="l" rtl="0" eaLnBrk="0" fontAlgn="base" hangingPunct="0">
              <a:spcBef>
                <a:spcPct val="30000"/>
              </a:spcBef>
              <a:spcAft>
                <a:spcPct val="0"/>
              </a:spcAft>
              <a:buFont typeface="TUOS Stephenson" panose="02070503080000020004" pitchFamily="18" charset="0"/>
              <a:buChar char="•"/>
              <a:defRPr sz="2800">
                <a:solidFill>
                  <a:srgbClr val="2A196F"/>
                </a:solidFill>
                <a:latin typeface="+mn-lt"/>
                <a:ea typeface="MS PGothic" pitchFamily="34" charset="-128"/>
              </a:defRPr>
            </a:lvl2pPr>
            <a:lvl3pPr marL="1143000" indent="-228600" algn="l" rtl="0" eaLnBrk="0" fontAlgn="base" hangingPunct="0">
              <a:spcBef>
                <a:spcPct val="20000"/>
              </a:spcBef>
              <a:spcAft>
                <a:spcPct val="0"/>
              </a:spcAft>
              <a:defRPr sz="2400">
                <a:solidFill>
                  <a:srgbClr val="2A196F"/>
                </a:solidFill>
                <a:latin typeface="+mn-lt"/>
                <a:ea typeface="MS PGothic" pitchFamily="34" charset="-128"/>
              </a:defRPr>
            </a:lvl3pPr>
            <a:lvl4pPr marL="1600200" indent="-228600" algn="l" rtl="0" eaLnBrk="0" fontAlgn="base" hangingPunct="0">
              <a:lnSpc>
                <a:spcPct val="120000"/>
              </a:lnSpc>
              <a:spcBef>
                <a:spcPct val="20000"/>
              </a:spcBef>
              <a:spcAft>
                <a:spcPct val="0"/>
              </a:spcAft>
              <a:buFont typeface="TUOS Stephenson" panose="02070503080000020004" pitchFamily="18" charset="0"/>
              <a:defRPr sz="1400">
                <a:solidFill>
                  <a:srgbClr val="2A196F"/>
                </a:solidFill>
                <a:latin typeface="+mn-lt"/>
                <a:ea typeface="MS PGothic" pitchFamily="34" charset="-128"/>
              </a:defRPr>
            </a:lvl4pPr>
            <a:lvl5pPr marL="2057400" indent="-228600" algn="l" rtl="0" eaLnBrk="0" fontAlgn="base" hangingPunct="0">
              <a:lnSpc>
                <a:spcPct val="140000"/>
              </a:lnSpc>
              <a:spcBef>
                <a:spcPct val="20000"/>
              </a:spcBef>
              <a:spcAft>
                <a:spcPct val="0"/>
              </a:spcAft>
              <a:buFont typeface="TUOS Stephenson" panose="02070503080000020004" pitchFamily="18" charset="0"/>
              <a:buChar char="•"/>
              <a:defRPr sz="900">
                <a:solidFill>
                  <a:srgbClr val="2A196F"/>
                </a:solidFill>
                <a:latin typeface="+mn-lt"/>
                <a:ea typeface="MS PGothic" pitchFamily="34" charset="-128"/>
              </a:defRPr>
            </a:lvl5pPr>
            <a:lvl6pPr marL="25146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6pPr>
            <a:lvl7pPr marL="29718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7pPr>
            <a:lvl8pPr marL="34290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8pPr>
            <a:lvl9pPr marL="38862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9pPr>
          </a:lstStyle>
          <a:p>
            <a:r>
              <a:rPr lang="en-GB" sz="2000" dirty="0"/>
              <a:t>Capacity (and energy stored) is dependent on C-rate</a:t>
            </a:r>
          </a:p>
          <a:p>
            <a:r>
              <a:rPr lang="en-GB" sz="2000" dirty="0"/>
              <a:t>Battery degrades after cycling</a:t>
            </a:r>
          </a:p>
          <a:p>
            <a:r>
              <a:rPr lang="en-GB" sz="2000" dirty="0"/>
              <a:t>Discharge at 0.1C (bottom left)</a:t>
            </a:r>
          </a:p>
          <a:p>
            <a:r>
              <a:rPr lang="en-GB" sz="2000" dirty="0"/>
              <a:t>6 charge cycles (bottom right)</a:t>
            </a:r>
          </a:p>
          <a:p>
            <a:endParaRPr lang="en-GB" sz="2000" dirty="0"/>
          </a:p>
          <a:p>
            <a:endParaRPr lang="en-GB" sz="2000" dirty="0"/>
          </a:p>
          <a:p>
            <a:endParaRPr lang="en-GB" sz="2000" kern="0" dirty="0"/>
          </a:p>
          <a:p>
            <a:endParaRPr lang="en-GB" sz="2000" kern="0" dirty="0"/>
          </a:p>
        </p:txBody>
      </p:sp>
    </p:spTree>
    <p:extLst>
      <p:ext uri="{BB962C8B-B14F-4D97-AF65-F5344CB8AC3E}">
        <p14:creationId xmlns:p14="http://schemas.microsoft.com/office/powerpoint/2010/main" val="2390155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FABFD-17E8-4203-8E49-CBA76858ADD2}"/>
              </a:ext>
            </a:extLst>
          </p:cNvPr>
          <p:cNvSpPr>
            <a:spLocks noGrp="1"/>
          </p:cNvSpPr>
          <p:nvPr>
            <p:ph type="title"/>
          </p:nvPr>
        </p:nvSpPr>
        <p:spPr/>
        <p:txBody>
          <a:bodyPr/>
          <a:lstStyle/>
          <a:p>
            <a:r>
              <a:rPr lang="en-GB" sz="4800" dirty="0"/>
              <a:t>Discharge characteristics </a:t>
            </a:r>
          </a:p>
        </p:txBody>
      </p:sp>
      <p:sp>
        <p:nvSpPr>
          <p:cNvPr id="3" name="Content Placeholder 2">
            <a:extLst>
              <a:ext uri="{FF2B5EF4-FFF2-40B4-BE49-F238E27FC236}">
                <a16:creationId xmlns:a16="http://schemas.microsoft.com/office/drawing/2014/main" id="{05C2E6B2-FF02-4815-8D13-02D610C8D67D}"/>
              </a:ext>
            </a:extLst>
          </p:cNvPr>
          <p:cNvSpPr>
            <a:spLocks noGrp="1"/>
          </p:cNvSpPr>
          <p:nvPr>
            <p:ph idx="1"/>
          </p:nvPr>
        </p:nvSpPr>
        <p:spPr>
          <a:xfrm>
            <a:off x="551384" y="1556793"/>
            <a:ext cx="5924061" cy="4620170"/>
          </a:xfrm>
        </p:spPr>
        <p:txBody>
          <a:bodyPr/>
          <a:lstStyle/>
          <a:p>
            <a:r>
              <a:rPr lang="en-GB" sz="2400" dirty="0"/>
              <a:t>Discharge curve shape is dependent on cathode material</a:t>
            </a:r>
          </a:p>
          <a:p>
            <a:r>
              <a:rPr lang="en-GB" sz="2400" dirty="0"/>
              <a:t>Spinel and olivine</a:t>
            </a:r>
          </a:p>
          <a:p>
            <a:pPr lvl="1"/>
            <a:r>
              <a:rPr lang="en-GB" sz="2000" dirty="0"/>
              <a:t>Have robust structure</a:t>
            </a:r>
          </a:p>
          <a:p>
            <a:pPr lvl="1"/>
            <a:r>
              <a:rPr lang="en-GB" sz="2000" dirty="0"/>
              <a:t>Do not distort when intercalating</a:t>
            </a:r>
          </a:p>
          <a:p>
            <a:r>
              <a:rPr lang="en-GB" sz="2400" dirty="0"/>
              <a:t>Layered structures</a:t>
            </a:r>
          </a:p>
          <a:p>
            <a:pPr lvl="1"/>
            <a:r>
              <a:rPr lang="en-GB" sz="2000" dirty="0"/>
              <a:t>Distort during intercalation</a:t>
            </a:r>
          </a:p>
          <a:p>
            <a:pPr lvl="1"/>
            <a:r>
              <a:rPr lang="en-GB" sz="2000" dirty="0"/>
              <a:t>Energy is lost when lithium forces into structure</a:t>
            </a:r>
          </a:p>
          <a:p>
            <a:pPr lvl="1"/>
            <a:r>
              <a:rPr lang="en-GB" sz="2000" dirty="0"/>
              <a:t>Sloping voltage profile</a:t>
            </a:r>
          </a:p>
          <a:p>
            <a:pPr marL="0" indent="0">
              <a:buNone/>
            </a:pPr>
            <a:endParaRPr lang="en-GB" sz="2400" dirty="0"/>
          </a:p>
        </p:txBody>
      </p:sp>
      <p:pic>
        <p:nvPicPr>
          <p:cNvPr id="4" name="Picture 3">
            <a:extLst>
              <a:ext uri="{FF2B5EF4-FFF2-40B4-BE49-F238E27FC236}">
                <a16:creationId xmlns:a16="http://schemas.microsoft.com/office/drawing/2014/main" id="{C0EC54E2-C498-4851-A80E-9A50B5FAEE67}"/>
              </a:ext>
            </a:extLst>
          </p:cNvPr>
          <p:cNvPicPr>
            <a:picLocks noChangeAspect="1"/>
          </p:cNvPicPr>
          <p:nvPr/>
        </p:nvPicPr>
        <p:blipFill>
          <a:blip r:embed="rId2"/>
          <a:stretch>
            <a:fillRect/>
          </a:stretch>
        </p:blipFill>
        <p:spPr>
          <a:xfrm>
            <a:off x="6675636" y="1547484"/>
            <a:ext cx="5423311" cy="4113764"/>
          </a:xfrm>
          <a:prstGeom prst="rect">
            <a:avLst/>
          </a:prstGeom>
        </p:spPr>
      </p:pic>
      <p:sp>
        <p:nvSpPr>
          <p:cNvPr id="6" name="Rectangle 5">
            <a:extLst>
              <a:ext uri="{FF2B5EF4-FFF2-40B4-BE49-F238E27FC236}">
                <a16:creationId xmlns:a16="http://schemas.microsoft.com/office/drawing/2014/main" id="{50FB1E0C-A592-41BC-93F0-851529482A52}"/>
              </a:ext>
            </a:extLst>
          </p:cNvPr>
          <p:cNvSpPr/>
          <p:nvPr/>
        </p:nvSpPr>
        <p:spPr>
          <a:xfrm>
            <a:off x="1034642" y="6169709"/>
            <a:ext cx="5061358" cy="276999"/>
          </a:xfrm>
          <a:prstGeom prst="rect">
            <a:avLst/>
          </a:prstGeom>
        </p:spPr>
        <p:txBody>
          <a:bodyPr wrap="square">
            <a:spAutoFit/>
          </a:bodyPr>
          <a:lstStyle/>
          <a:p>
            <a:r>
              <a:rPr lang="en-GB" sz="1200" dirty="0">
                <a:solidFill>
                  <a:srgbClr val="000000"/>
                </a:solidFill>
              </a:rPr>
              <a:t>Liu, C., Neale, Z.G., Cao, G., 2016. Mater. Today.</a:t>
            </a:r>
          </a:p>
        </p:txBody>
      </p:sp>
    </p:spTree>
    <p:extLst>
      <p:ext uri="{BB962C8B-B14F-4D97-AF65-F5344CB8AC3E}">
        <p14:creationId xmlns:p14="http://schemas.microsoft.com/office/powerpoint/2010/main" val="39727521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FF69E-6B12-4AAB-9564-16B7AFED5571}"/>
              </a:ext>
            </a:extLst>
          </p:cNvPr>
          <p:cNvSpPr>
            <a:spLocks noGrp="1"/>
          </p:cNvSpPr>
          <p:nvPr>
            <p:ph type="title"/>
          </p:nvPr>
        </p:nvSpPr>
        <p:spPr>
          <a:xfrm>
            <a:off x="609600" y="3140968"/>
            <a:ext cx="10972800" cy="762000"/>
          </a:xfrm>
        </p:spPr>
        <p:txBody>
          <a:bodyPr/>
          <a:lstStyle/>
          <a:p>
            <a:pPr algn="ctr"/>
            <a:r>
              <a:rPr lang="en-GB" dirty="0"/>
              <a:t>Part 4 – Silicon anodes</a:t>
            </a:r>
          </a:p>
        </p:txBody>
      </p:sp>
      <p:sp>
        <p:nvSpPr>
          <p:cNvPr id="4" name="Date Placeholder 3">
            <a:extLst>
              <a:ext uri="{FF2B5EF4-FFF2-40B4-BE49-F238E27FC236}">
                <a16:creationId xmlns:a16="http://schemas.microsoft.com/office/drawing/2014/main" id="{C5CAE1C8-7EFB-44A1-8002-FBF8B6F731A0}"/>
              </a:ext>
            </a:extLst>
          </p:cNvPr>
          <p:cNvSpPr>
            <a:spLocks noGrp="1"/>
          </p:cNvSpPr>
          <p:nvPr>
            <p:ph type="dt" sz="half" idx="10"/>
          </p:nvPr>
        </p:nvSpPr>
        <p:spPr/>
        <p:txBody>
          <a:bodyPr/>
          <a:lstStyle/>
          <a:p>
            <a:pPr>
              <a:defRPr/>
            </a:pPr>
            <a:fld id="{D2E28BBE-4E92-4B2E-9C6F-C30F1CA4714D}" type="datetime1">
              <a:rPr lang="en-GB" altLang="en-US" smtClean="0"/>
              <a:pPr>
                <a:defRPr/>
              </a:pPr>
              <a:t>28/09/2023</a:t>
            </a:fld>
            <a:endParaRPr lang="en-GB" altLang="en-US">
              <a:solidFill>
                <a:srgbClr val="FFFFFF"/>
              </a:solidFill>
            </a:endParaRPr>
          </a:p>
        </p:txBody>
      </p:sp>
      <p:sp>
        <p:nvSpPr>
          <p:cNvPr id="5" name="Footer Placeholder 4">
            <a:extLst>
              <a:ext uri="{FF2B5EF4-FFF2-40B4-BE49-F238E27FC236}">
                <a16:creationId xmlns:a16="http://schemas.microsoft.com/office/drawing/2014/main" id="{1EBCDDF6-A41A-4987-8551-BBB11378186B}"/>
              </a:ext>
            </a:extLst>
          </p:cNvPr>
          <p:cNvSpPr>
            <a:spLocks noGrp="1"/>
          </p:cNvSpPr>
          <p:nvPr>
            <p:ph type="ftr" sz="quarter" idx="11"/>
          </p:nvPr>
        </p:nvSpPr>
        <p:spPr/>
        <p:txBody>
          <a:bodyPr/>
          <a:lstStyle/>
          <a:p>
            <a:pPr>
              <a:defRPr/>
            </a:pPr>
            <a:r>
              <a:rPr lang="en-GB" altLang="en-US"/>
              <a:t>© The University of Sheffield</a:t>
            </a:r>
            <a:endParaRPr lang="en-GB" altLang="en-US">
              <a:solidFill>
                <a:srgbClr val="FFFFFF"/>
              </a:solidFill>
            </a:endParaRPr>
          </a:p>
        </p:txBody>
      </p:sp>
      <p:sp>
        <p:nvSpPr>
          <p:cNvPr id="6" name="Slide Number Placeholder 5">
            <a:extLst>
              <a:ext uri="{FF2B5EF4-FFF2-40B4-BE49-F238E27FC236}">
                <a16:creationId xmlns:a16="http://schemas.microsoft.com/office/drawing/2014/main" id="{34B52601-9B52-472E-AE85-631DA1574C15}"/>
              </a:ext>
            </a:extLst>
          </p:cNvPr>
          <p:cNvSpPr>
            <a:spLocks noGrp="1"/>
          </p:cNvSpPr>
          <p:nvPr>
            <p:ph type="sldNum" sz="quarter" idx="12"/>
          </p:nvPr>
        </p:nvSpPr>
        <p:spPr/>
        <p:txBody>
          <a:bodyPr/>
          <a:lstStyle/>
          <a:p>
            <a:fld id="{22230EF6-6C13-413D-A541-8FA2732E8850}" type="slidenum">
              <a:rPr lang="en-GB" altLang="en-US" smtClean="0"/>
              <a:pPr/>
              <a:t>29</a:t>
            </a:fld>
            <a:endParaRPr lang="en-GB" altLang="en-US"/>
          </a:p>
        </p:txBody>
      </p:sp>
    </p:spTree>
    <p:extLst>
      <p:ext uri="{BB962C8B-B14F-4D97-AF65-F5344CB8AC3E}">
        <p14:creationId xmlns:p14="http://schemas.microsoft.com/office/powerpoint/2010/main" val="21296225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48F12-0627-4AB8-AE65-9DBCBB9FB413}"/>
              </a:ext>
            </a:extLst>
          </p:cNvPr>
          <p:cNvSpPr>
            <a:spLocks noGrp="1"/>
          </p:cNvSpPr>
          <p:nvPr>
            <p:ph type="title"/>
          </p:nvPr>
        </p:nvSpPr>
        <p:spPr>
          <a:xfrm>
            <a:off x="610084" y="3212976"/>
            <a:ext cx="10971832" cy="762000"/>
          </a:xfrm>
        </p:spPr>
        <p:txBody>
          <a:bodyPr/>
          <a:lstStyle/>
          <a:p>
            <a:pPr algn="ctr"/>
            <a:r>
              <a:rPr lang="en-GB" dirty="0"/>
              <a:t>Part 1 – Terminology and calculations</a:t>
            </a:r>
          </a:p>
        </p:txBody>
      </p:sp>
      <p:sp>
        <p:nvSpPr>
          <p:cNvPr id="4" name="Date Placeholder 3">
            <a:extLst>
              <a:ext uri="{FF2B5EF4-FFF2-40B4-BE49-F238E27FC236}">
                <a16:creationId xmlns:a16="http://schemas.microsoft.com/office/drawing/2014/main" id="{19F8FE3F-A9EA-44F2-A2BF-F518B307613B}"/>
              </a:ext>
            </a:extLst>
          </p:cNvPr>
          <p:cNvSpPr>
            <a:spLocks noGrp="1"/>
          </p:cNvSpPr>
          <p:nvPr>
            <p:ph type="dt" sz="half" idx="10"/>
          </p:nvPr>
        </p:nvSpPr>
        <p:spPr/>
        <p:txBody>
          <a:bodyPr/>
          <a:lstStyle/>
          <a:p>
            <a:pPr>
              <a:defRPr/>
            </a:pPr>
            <a:fld id="{D2E28BBE-4E92-4B2E-9C6F-C30F1CA4714D}" type="datetime1">
              <a:rPr lang="en-GB" altLang="en-US" smtClean="0"/>
              <a:pPr>
                <a:defRPr/>
              </a:pPr>
              <a:t>28/09/2023</a:t>
            </a:fld>
            <a:endParaRPr lang="en-GB" altLang="en-US">
              <a:solidFill>
                <a:srgbClr val="FFFFFF"/>
              </a:solidFill>
            </a:endParaRPr>
          </a:p>
        </p:txBody>
      </p:sp>
      <p:sp>
        <p:nvSpPr>
          <p:cNvPr id="5" name="Footer Placeholder 4">
            <a:extLst>
              <a:ext uri="{FF2B5EF4-FFF2-40B4-BE49-F238E27FC236}">
                <a16:creationId xmlns:a16="http://schemas.microsoft.com/office/drawing/2014/main" id="{A86E2CE0-59C1-478F-948B-BB8E487D5C43}"/>
              </a:ext>
            </a:extLst>
          </p:cNvPr>
          <p:cNvSpPr>
            <a:spLocks noGrp="1"/>
          </p:cNvSpPr>
          <p:nvPr>
            <p:ph type="ftr" sz="quarter" idx="11"/>
          </p:nvPr>
        </p:nvSpPr>
        <p:spPr/>
        <p:txBody>
          <a:bodyPr/>
          <a:lstStyle/>
          <a:p>
            <a:pPr>
              <a:defRPr/>
            </a:pPr>
            <a:r>
              <a:rPr lang="en-GB" altLang="en-US"/>
              <a:t>© The University of Sheffield</a:t>
            </a:r>
            <a:endParaRPr lang="en-GB" altLang="en-US">
              <a:solidFill>
                <a:srgbClr val="FFFFFF"/>
              </a:solidFill>
            </a:endParaRPr>
          </a:p>
        </p:txBody>
      </p:sp>
      <p:sp>
        <p:nvSpPr>
          <p:cNvPr id="6" name="Slide Number Placeholder 5">
            <a:extLst>
              <a:ext uri="{FF2B5EF4-FFF2-40B4-BE49-F238E27FC236}">
                <a16:creationId xmlns:a16="http://schemas.microsoft.com/office/drawing/2014/main" id="{F2164AE0-1EF5-4F0A-B1C6-9B28A5BB7AFC}"/>
              </a:ext>
            </a:extLst>
          </p:cNvPr>
          <p:cNvSpPr>
            <a:spLocks noGrp="1"/>
          </p:cNvSpPr>
          <p:nvPr>
            <p:ph type="sldNum" sz="quarter" idx="12"/>
          </p:nvPr>
        </p:nvSpPr>
        <p:spPr/>
        <p:txBody>
          <a:bodyPr/>
          <a:lstStyle/>
          <a:p>
            <a:fld id="{22230EF6-6C13-413D-A541-8FA2732E8850}" type="slidenum">
              <a:rPr lang="en-GB" altLang="en-US" smtClean="0"/>
              <a:pPr/>
              <a:t>3</a:t>
            </a:fld>
            <a:endParaRPr lang="en-GB" altLang="en-US"/>
          </a:p>
        </p:txBody>
      </p:sp>
    </p:spTree>
    <p:extLst>
      <p:ext uri="{BB962C8B-B14F-4D97-AF65-F5344CB8AC3E}">
        <p14:creationId xmlns:p14="http://schemas.microsoft.com/office/powerpoint/2010/main" val="29094801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DCC2B-FE70-4250-BD6B-A5CB652ABF46}"/>
              </a:ext>
            </a:extLst>
          </p:cNvPr>
          <p:cNvSpPr>
            <a:spLocks noGrp="1"/>
          </p:cNvSpPr>
          <p:nvPr>
            <p:ph type="title"/>
          </p:nvPr>
        </p:nvSpPr>
        <p:spPr/>
        <p:txBody>
          <a:bodyPr/>
          <a:lstStyle/>
          <a:p>
            <a:r>
              <a:rPr lang="en-GB" sz="5400" dirty="0"/>
              <a:t>Anode materials</a:t>
            </a:r>
          </a:p>
        </p:txBody>
      </p:sp>
      <p:sp>
        <p:nvSpPr>
          <p:cNvPr id="3" name="Content Placeholder 2">
            <a:extLst>
              <a:ext uri="{FF2B5EF4-FFF2-40B4-BE49-F238E27FC236}">
                <a16:creationId xmlns:a16="http://schemas.microsoft.com/office/drawing/2014/main" id="{F6AA7945-8352-4BDF-9CED-DAAA6BE03F6E}"/>
              </a:ext>
            </a:extLst>
          </p:cNvPr>
          <p:cNvSpPr>
            <a:spLocks noGrp="1"/>
          </p:cNvSpPr>
          <p:nvPr>
            <p:ph idx="1"/>
          </p:nvPr>
        </p:nvSpPr>
        <p:spPr>
          <a:xfrm>
            <a:off x="884767" y="5055278"/>
            <a:ext cx="10972800" cy="1040721"/>
          </a:xfrm>
        </p:spPr>
        <p:txBody>
          <a:bodyPr/>
          <a:lstStyle/>
          <a:p>
            <a:endParaRPr lang="en-GB" dirty="0"/>
          </a:p>
        </p:txBody>
      </p:sp>
      <p:sp>
        <p:nvSpPr>
          <p:cNvPr id="4" name="Date Placeholder 3">
            <a:extLst>
              <a:ext uri="{FF2B5EF4-FFF2-40B4-BE49-F238E27FC236}">
                <a16:creationId xmlns:a16="http://schemas.microsoft.com/office/drawing/2014/main" id="{0F0E6A2E-C5A7-45EB-9994-28A897B5363B}"/>
              </a:ext>
            </a:extLst>
          </p:cNvPr>
          <p:cNvSpPr>
            <a:spLocks noGrp="1"/>
          </p:cNvSpPr>
          <p:nvPr>
            <p:ph type="dt" sz="half" idx="10"/>
          </p:nvPr>
        </p:nvSpPr>
        <p:spPr/>
        <p:txBody>
          <a:bodyPr/>
          <a:lstStyle/>
          <a:p>
            <a:pPr>
              <a:defRPr/>
            </a:pPr>
            <a:fld id="{D2E28BBE-4E92-4B2E-9C6F-C30F1CA4714D}" type="datetime1">
              <a:rPr lang="en-GB" altLang="en-US" smtClean="0"/>
              <a:pPr>
                <a:defRPr/>
              </a:pPr>
              <a:t>28/09/2023</a:t>
            </a:fld>
            <a:endParaRPr lang="en-GB" altLang="en-US">
              <a:solidFill>
                <a:srgbClr val="FFFFFF"/>
              </a:solidFill>
            </a:endParaRPr>
          </a:p>
        </p:txBody>
      </p:sp>
      <p:sp>
        <p:nvSpPr>
          <p:cNvPr id="5" name="Footer Placeholder 4">
            <a:extLst>
              <a:ext uri="{FF2B5EF4-FFF2-40B4-BE49-F238E27FC236}">
                <a16:creationId xmlns:a16="http://schemas.microsoft.com/office/drawing/2014/main" id="{0D0439DC-969C-48F9-AE8F-53058CD35068}"/>
              </a:ext>
            </a:extLst>
          </p:cNvPr>
          <p:cNvSpPr>
            <a:spLocks noGrp="1"/>
          </p:cNvSpPr>
          <p:nvPr>
            <p:ph type="ftr" sz="quarter" idx="11"/>
          </p:nvPr>
        </p:nvSpPr>
        <p:spPr/>
        <p:txBody>
          <a:bodyPr/>
          <a:lstStyle/>
          <a:p>
            <a:pPr>
              <a:defRPr/>
            </a:pPr>
            <a:r>
              <a:rPr lang="en-GB" altLang="en-US"/>
              <a:t>© The University of Sheffield</a:t>
            </a:r>
            <a:endParaRPr lang="en-GB" altLang="en-US">
              <a:solidFill>
                <a:srgbClr val="FFFFFF"/>
              </a:solidFill>
            </a:endParaRPr>
          </a:p>
        </p:txBody>
      </p:sp>
      <p:sp>
        <p:nvSpPr>
          <p:cNvPr id="6" name="Slide Number Placeholder 5">
            <a:extLst>
              <a:ext uri="{FF2B5EF4-FFF2-40B4-BE49-F238E27FC236}">
                <a16:creationId xmlns:a16="http://schemas.microsoft.com/office/drawing/2014/main" id="{3FB4213E-9678-4885-BD9C-30E67226DA6A}"/>
              </a:ext>
            </a:extLst>
          </p:cNvPr>
          <p:cNvSpPr>
            <a:spLocks noGrp="1"/>
          </p:cNvSpPr>
          <p:nvPr>
            <p:ph type="sldNum" sz="quarter" idx="12"/>
          </p:nvPr>
        </p:nvSpPr>
        <p:spPr/>
        <p:txBody>
          <a:bodyPr/>
          <a:lstStyle/>
          <a:p>
            <a:fld id="{22230EF6-6C13-413D-A541-8FA2732E8850}" type="slidenum">
              <a:rPr lang="en-GB" altLang="en-US" smtClean="0"/>
              <a:pPr/>
              <a:t>30</a:t>
            </a:fld>
            <a:endParaRPr lang="en-GB" altLang="en-US"/>
          </a:p>
        </p:txBody>
      </p:sp>
      <p:pic>
        <p:nvPicPr>
          <p:cNvPr id="7" name="Picture 6">
            <a:extLst>
              <a:ext uri="{FF2B5EF4-FFF2-40B4-BE49-F238E27FC236}">
                <a16:creationId xmlns:a16="http://schemas.microsoft.com/office/drawing/2014/main" id="{51193CD6-5493-4DFD-AFD6-49AAB4571087}"/>
              </a:ext>
            </a:extLst>
          </p:cNvPr>
          <p:cNvPicPr/>
          <p:nvPr/>
        </p:nvPicPr>
        <p:blipFill>
          <a:blip r:embed="rId2">
            <a:extLst>
              <a:ext uri="{28A0092B-C50C-407E-A947-70E740481C1C}">
                <a14:useLocalDpi xmlns:a14="http://schemas.microsoft.com/office/drawing/2010/main" val="0"/>
              </a:ext>
            </a:extLst>
          </a:blip>
          <a:stretch>
            <a:fillRect/>
          </a:stretch>
        </p:blipFill>
        <p:spPr>
          <a:xfrm>
            <a:off x="866271" y="1429630"/>
            <a:ext cx="4957911" cy="3283926"/>
          </a:xfrm>
          <a:prstGeom prst="rect">
            <a:avLst/>
          </a:prstGeom>
        </p:spPr>
      </p:pic>
      <p:pic>
        <p:nvPicPr>
          <p:cNvPr id="8" name="Picture 7">
            <a:extLst>
              <a:ext uri="{FF2B5EF4-FFF2-40B4-BE49-F238E27FC236}">
                <a16:creationId xmlns:a16="http://schemas.microsoft.com/office/drawing/2014/main" id="{9DA1F574-1565-41C4-B040-3DF3BDD80499}"/>
              </a:ext>
            </a:extLst>
          </p:cNvPr>
          <p:cNvPicPr/>
          <p:nvPr/>
        </p:nvPicPr>
        <p:blipFill rotWithShape="1">
          <a:blip r:embed="rId3">
            <a:extLst>
              <a:ext uri="{28A0092B-C50C-407E-A947-70E740481C1C}">
                <a14:useLocalDpi xmlns:a14="http://schemas.microsoft.com/office/drawing/2010/main" val="0"/>
              </a:ext>
            </a:extLst>
          </a:blip>
          <a:srcRect l="3386" t="4745" r="1394" b="2034"/>
          <a:stretch/>
        </p:blipFill>
        <p:spPr bwMode="auto">
          <a:xfrm>
            <a:off x="6195408" y="1451632"/>
            <a:ext cx="5462905" cy="314261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643344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DA0D0-8E75-4400-B05D-9BDDB9A7686F}"/>
              </a:ext>
            </a:extLst>
          </p:cNvPr>
          <p:cNvSpPr>
            <a:spLocks noGrp="1"/>
          </p:cNvSpPr>
          <p:nvPr>
            <p:ph type="title"/>
          </p:nvPr>
        </p:nvSpPr>
        <p:spPr>
          <a:xfrm>
            <a:off x="2567608" y="182899"/>
            <a:ext cx="8928992" cy="876026"/>
          </a:xfrm>
        </p:spPr>
        <p:txBody>
          <a:bodyPr/>
          <a:lstStyle/>
          <a:p>
            <a:r>
              <a:rPr lang="en-GB" dirty="0"/>
              <a:t>Calculating theoretical specific capacity (</a:t>
            </a:r>
            <a:r>
              <a:rPr lang="en-GB" dirty="0" err="1"/>
              <a:t>mAh</a:t>
            </a:r>
            <a:r>
              <a:rPr lang="en-GB" dirty="0"/>
              <a:t>/g)</a:t>
            </a:r>
          </a:p>
        </p:txBody>
      </p:sp>
      <p:sp>
        <p:nvSpPr>
          <p:cNvPr id="4" name="Date Placeholder 3">
            <a:extLst>
              <a:ext uri="{FF2B5EF4-FFF2-40B4-BE49-F238E27FC236}">
                <a16:creationId xmlns:a16="http://schemas.microsoft.com/office/drawing/2014/main" id="{DDA3D8DA-8198-4C02-890B-E2172D7799D1}"/>
              </a:ext>
            </a:extLst>
          </p:cNvPr>
          <p:cNvSpPr>
            <a:spLocks noGrp="1"/>
          </p:cNvSpPr>
          <p:nvPr>
            <p:ph type="dt" sz="half" idx="10"/>
          </p:nvPr>
        </p:nvSpPr>
        <p:spPr/>
        <p:txBody>
          <a:bodyPr/>
          <a:lstStyle/>
          <a:p>
            <a:pPr>
              <a:defRPr/>
            </a:pPr>
            <a:fld id="{D2E28BBE-4E92-4B2E-9C6F-C30F1CA4714D}" type="datetime1">
              <a:rPr lang="en-GB" altLang="en-US" smtClean="0"/>
              <a:pPr>
                <a:defRPr/>
              </a:pPr>
              <a:t>28/09/2023</a:t>
            </a:fld>
            <a:endParaRPr lang="en-GB" altLang="en-US">
              <a:solidFill>
                <a:srgbClr val="FFFFFF"/>
              </a:solidFill>
            </a:endParaRPr>
          </a:p>
        </p:txBody>
      </p:sp>
      <p:sp>
        <p:nvSpPr>
          <p:cNvPr id="5" name="Footer Placeholder 4">
            <a:extLst>
              <a:ext uri="{FF2B5EF4-FFF2-40B4-BE49-F238E27FC236}">
                <a16:creationId xmlns:a16="http://schemas.microsoft.com/office/drawing/2014/main" id="{495F3A95-2F38-48F1-89A8-B6A62C003F48}"/>
              </a:ext>
            </a:extLst>
          </p:cNvPr>
          <p:cNvSpPr>
            <a:spLocks noGrp="1"/>
          </p:cNvSpPr>
          <p:nvPr>
            <p:ph type="ftr" sz="quarter" idx="11"/>
          </p:nvPr>
        </p:nvSpPr>
        <p:spPr/>
        <p:txBody>
          <a:bodyPr/>
          <a:lstStyle/>
          <a:p>
            <a:pPr>
              <a:defRPr/>
            </a:pPr>
            <a:r>
              <a:rPr lang="en-GB" altLang="en-US"/>
              <a:t>© The University of Sheffield</a:t>
            </a:r>
            <a:endParaRPr lang="en-GB" altLang="en-US">
              <a:solidFill>
                <a:srgbClr val="FFFFFF"/>
              </a:solidFill>
            </a:endParaRPr>
          </a:p>
        </p:txBody>
      </p:sp>
      <p:sp>
        <p:nvSpPr>
          <p:cNvPr id="6" name="Slide Number Placeholder 5">
            <a:extLst>
              <a:ext uri="{FF2B5EF4-FFF2-40B4-BE49-F238E27FC236}">
                <a16:creationId xmlns:a16="http://schemas.microsoft.com/office/drawing/2014/main" id="{4C05172E-EA62-4D07-8CC2-DB1AAFA213DE}"/>
              </a:ext>
            </a:extLst>
          </p:cNvPr>
          <p:cNvSpPr>
            <a:spLocks noGrp="1"/>
          </p:cNvSpPr>
          <p:nvPr>
            <p:ph type="sldNum" sz="quarter" idx="12"/>
          </p:nvPr>
        </p:nvSpPr>
        <p:spPr/>
        <p:txBody>
          <a:bodyPr/>
          <a:lstStyle/>
          <a:p>
            <a:fld id="{22230EF6-6C13-413D-A541-8FA2732E8850}" type="slidenum">
              <a:rPr lang="en-GB" altLang="en-US" smtClean="0"/>
              <a:pPr/>
              <a:t>31</a:t>
            </a:fld>
            <a:endParaRPr lang="en-GB" altLang="en-US"/>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4B83D94-06E3-4799-9D4F-C7D7F2DB0AE5}"/>
                  </a:ext>
                </a:extLst>
              </p:cNvPr>
              <p:cNvSpPr txBox="1"/>
              <p:nvPr/>
            </p:nvSpPr>
            <p:spPr>
              <a:xfrm>
                <a:off x="3863752" y="1813111"/>
                <a:ext cx="4464496"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GB" i="1" smtClean="0">
                              <a:solidFill>
                                <a:srgbClr val="000000"/>
                              </a:solidFill>
                              <a:latin typeface="Cambria Math" panose="02040503050406030204" pitchFamily="18" charset="0"/>
                            </a:rPr>
                          </m:ctrlPr>
                        </m:sSupPr>
                        <m:e>
                          <m:r>
                            <a:rPr lang="en-GB" b="0" i="1" smtClean="0">
                              <a:solidFill>
                                <a:srgbClr val="000000"/>
                              </a:solidFill>
                              <a:latin typeface="Cambria Math" panose="02040503050406030204" pitchFamily="18" charset="0"/>
                            </a:rPr>
                            <m:t>15</m:t>
                          </m:r>
                          <m:r>
                            <a:rPr lang="en-GB" i="1">
                              <a:solidFill>
                                <a:srgbClr val="000000"/>
                              </a:solidFill>
                              <a:latin typeface="Cambria Math" panose="02040503050406030204" pitchFamily="18" charset="0"/>
                            </a:rPr>
                            <m:t>𝐿𝑖</m:t>
                          </m:r>
                        </m:e>
                        <m:sup>
                          <m:r>
                            <a:rPr lang="en-GB" i="0">
                              <a:solidFill>
                                <a:srgbClr val="000000"/>
                              </a:solidFill>
                              <a:latin typeface="Cambria Math" panose="02040503050406030204" pitchFamily="18" charset="0"/>
                            </a:rPr>
                            <m:t>+</m:t>
                          </m:r>
                        </m:sup>
                      </m:sSup>
                      <m:r>
                        <a:rPr lang="en-GB" i="0">
                          <a:solidFill>
                            <a:srgbClr val="000000"/>
                          </a:solidFill>
                          <a:latin typeface="Cambria Math" panose="02040503050406030204" pitchFamily="18" charset="0"/>
                        </a:rPr>
                        <m:t>+</m:t>
                      </m:r>
                      <m:r>
                        <a:rPr lang="en-GB" b="0" i="0" smtClean="0">
                          <a:solidFill>
                            <a:srgbClr val="000000"/>
                          </a:solidFill>
                          <a:latin typeface="Cambria Math" panose="02040503050406030204" pitchFamily="18" charset="0"/>
                        </a:rPr>
                        <m:t>4</m:t>
                      </m:r>
                      <m:r>
                        <m:rPr>
                          <m:sty m:val="p"/>
                        </m:rPr>
                        <a:rPr lang="en-GB" b="0" i="0" smtClean="0">
                          <a:solidFill>
                            <a:srgbClr val="000000"/>
                          </a:solidFill>
                          <a:latin typeface="Cambria Math" panose="02040503050406030204" pitchFamily="18" charset="0"/>
                        </a:rPr>
                        <m:t>Si</m:t>
                      </m:r>
                      <m:r>
                        <a:rPr lang="en-GB" i="0">
                          <a:solidFill>
                            <a:srgbClr val="000000"/>
                          </a:solidFill>
                          <a:latin typeface="Cambria Math" panose="02040503050406030204" pitchFamily="18" charset="0"/>
                        </a:rPr>
                        <m:t>+</m:t>
                      </m:r>
                      <m:sSup>
                        <m:sSupPr>
                          <m:ctrlPr>
                            <a:rPr lang="en-GB" i="1">
                              <a:solidFill>
                                <a:srgbClr val="000000"/>
                              </a:solidFill>
                              <a:latin typeface="Cambria Math" panose="02040503050406030204" pitchFamily="18" charset="0"/>
                            </a:rPr>
                          </m:ctrlPr>
                        </m:sSupPr>
                        <m:e>
                          <m:r>
                            <a:rPr lang="en-GB" i="1">
                              <a:solidFill>
                                <a:srgbClr val="000000"/>
                              </a:solidFill>
                              <a:latin typeface="Cambria Math" panose="02040503050406030204" pitchFamily="18" charset="0"/>
                            </a:rPr>
                            <m:t>𝑒</m:t>
                          </m:r>
                        </m:e>
                        <m:sup>
                          <m:r>
                            <a:rPr lang="en-GB" i="0">
                              <a:solidFill>
                                <a:srgbClr val="000000"/>
                              </a:solidFill>
                              <a:latin typeface="Cambria Math" panose="02040503050406030204" pitchFamily="18" charset="0"/>
                            </a:rPr>
                            <m:t>−</m:t>
                          </m:r>
                        </m:sup>
                      </m:sSup>
                      <m:r>
                        <a:rPr lang="en-GB" i="0">
                          <a:solidFill>
                            <a:srgbClr val="000000"/>
                          </a:solidFill>
                          <a:latin typeface="Cambria Math" panose="02040503050406030204" pitchFamily="18" charset="0"/>
                        </a:rPr>
                        <m:t>→</m:t>
                      </m:r>
                      <m:sSub>
                        <m:sSubPr>
                          <m:ctrlPr>
                            <a:rPr lang="en-GB" i="1" smtClean="0">
                              <a:solidFill>
                                <a:srgbClr val="000000"/>
                              </a:solidFill>
                              <a:latin typeface="Cambria Math" panose="02040503050406030204" pitchFamily="18" charset="0"/>
                            </a:rPr>
                          </m:ctrlPr>
                        </m:sSubPr>
                        <m:e>
                          <m:r>
                            <a:rPr lang="en-GB" b="0" i="1" smtClean="0">
                              <a:solidFill>
                                <a:srgbClr val="000000"/>
                              </a:solidFill>
                              <a:latin typeface="Cambria Math" panose="02040503050406030204" pitchFamily="18" charset="0"/>
                            </a:rPr>
                            <m:t>𝐿𝑖</m:t>
                          </m:r>
                        </m:e>
                        <m:sub>
                          <m:r>
                            <a:rPr lang="en-GB" b="0" i="1" smtClean="0">
                              <a:solidFill>
                                <a:srgbClr val="000000"/>
                              </a:solidFill>
                              <a:latin typeface="Cambria Math" panose="02040503050406030204" pitchFamily="18" charset="0"/>
                            </a:rPr>
                            <m:t>15</m:t>
                          </m:r>
                        </m:sub>
                      </m:sSub>
                      <m:sSub>
                        <m:sSubPr>
                          <m:ctrlPr>
                            <a:rPr lang="en-GB" i="1" smtClean="0">
                              <a:solidFill>
                                <a:srgbClr val="000000"/>
                              </a:solidFill>
                              <a:latin typeface="Cambria Math" panose="02040503050406030204" pitchFamily="18" charset="0"/>
                            </a:rPr>
                          </m:ctrlPr>
                        </m:sSubPr>
                        <m:e>
                          <m:r>
                            <a:rPr lang="en-GB" b="0" i="1" smtClean="0">
                              <a:solidFill>
                                <a:srgbClr val="000000"/>
                              </a:solidFill>
                              <a:latin typeface="Cambria Math" panose="02040503050406030204" pitchFamily="18" charset="0"/>
                            </a:rPr>
                            <m:t>𝑆𝑖</m:t>
                          </m:r>
                        </m:e>
                        <m:sub>
                          <m:r>
                            <a:rPr lang="en-GB" b="0" i="1" smtClean="0">
                              <a:solidFill>
                                <a:srgbClr val="000000"/>
                              </a:solidFill>
                              <a:latin typeface="Cambria Math" panose="02040503050406030204" pitchFamily="18" charset="0"/>
                            </a:rPr>
                            <m:t>4</m:t>
                          </m:r>
                        </m:sub>
                      </m:sSub>
                    </m:oMath>
                  </m:oMathPara>
                </a14:m>
                <a:endParaRPr lang="en-GB" dirty="0">
                  <a:solidFill>
                    <a:srgbClr val="000000"/>
                  </a:solidFill>
                </a:endParaRPr>
              </a:p>
            </p:txBody>
          </p:sp>
        </mc:Choice>
        <mc:Fallback xmlns="">
          <p:sp>
            <p:nvSpPr>
              <p:cNvPr id="8" name="TextBox 7">
                <a:extLst>
                  <a:ext uri="{FF2B5EF4-FFF2-40B4-BE49-F238E27FC236}">
                    <a16:creationId xmlns:a16="http://schemas.microsoft.com/office/drawing/2014/main" id="{34B83D94-06E3-4799-9D4F-C7D7F2DB0AE5}"/>
                  </a:ext>
                </a:extLst>
              </p:cNvPr>
              <p:cNvSpPr txBox="1">
                <a:spLocks noRot="1" noChangeAspect="1" noMove="1" noResize="1" noEditPoints="1" noAdjustHandles="1" noChangeArrowheads="1" noChangeShapeType="1" noTextEdit="1"/>
              </p:cNvSpPr>
              <p:nvPr/>
            </p:nvSpPr>
            <p:spPr>
              <a:xfrm>
                <a:off x="3863752" y="1813111"/>
                <a:ext cx="4464496" cy="461665"/>
              </a:xfrm>
              <a:prstGeom prst="rect">
                <a:avLst/>
              </a:prstGeom>
              <a:blipFill>
                <a:blip r:embed="rId2"/>
                <a:stretch>
                  <a:fillRect b="-263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5E95556F-24A2-43A4-8974-F321AEC4BE76}"/>
                  </a:ext>
                </a:extLst>
              </p:cNvPr>
              <p:cNvSpPr>
                <a:spLocks noGrp="1"/>
              </p:cNvSpPr>
              <p:nvPr>
                <p:ph idx="1"/>
              </p:nvPr>
            </p:nvSpPr>
            <p:spPr>
              <a:xfrm>
                <a:off x="1343473" y="3865797"/>
                <a:ext cx="5548540" cy="1925762"/>
              </a:xfrm>
            </p:spPr>
            <p:txBody>
              <a:bodyPr/>
              <a:lstStyle/>
              <a:p>
                <a:pPr marL="0" indent="0">
                  <a:buNone/>
                </a:pPr>
                <a:r>
                  <a:rPr lang="en-GB" sz="2400" dirty="0">
                    <a:solidFill>
                      <a:srgbClr val="000000"/>
                    </a:solidFill>
                  </a:rPr>
                  <a:t>z = charge on lithium ion (+1)</a:t>
                </a:r>
              </a:p>
              <a:p>
                <a:pPr marL="0" indent="0">
                  <a:buNone/>
                </a:pPr>
                <a14:m>
                  <m:oMath xmlns:m="http://schemas.openxmlformats.org/officeDocument/2006/math">
                    <m:sSub>
                      <m:sSubPr>
                        <m:ctrlPr>
                          <a:rPr lang="en-GB" sz="2400" i="1" smtClean="0">
                            <a:solidFill>
                              <a:srgbClr val="000000"/>
                            </a:solidFill>
                            <a:latin typeface="Cambria Math" panose="02040503050406030204" pitchFamily="18" charset="0"/>
                          </a:rPr>
                        </m:ctrlPr>
                      </m:sSubPr>
                      <m:e>
                        <m:r>
                          <a:rPr lang="en-GB" sz="2400" i="1">
                            <a:solidFill>
                              <a:srgbClr val="000000"/>
                            </a:solidFill>
                            <a:latin typeface="Cambria Math" panose="02040503050406030204" pitchFamily="18" charset="0"/>
                          </a:rPr>
                          <m:t>𝑛</m:t>
                        </m:r>
                      </m:e>
                      <m:sub>
                        <m:r>
                          <a:rPr lang="en-GB" sz="2400" i="1">
                            <a:solidFill>
                              <a:srgbClr val="000000"/>
                            </a:solidFill>
                            <a:latin typeface="Cambria Math" panose="02040503050406030204" pitchFamily="18" charset="0"/>
                          </a:rPr>
                          <m:t>𝐿𝑖</m:t>
                        </m:r>
                      </m:sub>
                    </m:sSub>
                  </m:oMath>
                </a14:m>
                <a:r>
                  <a:rPr lang="en-GB" sz="2400" dirty="0">
                    <a:solidFill>
                      <a:srgbClr val="000000"/>
                    </a:solidFill>
                  </a:rPr>
                  <a:t> = number of lithium ions</a:t>
                </a:r>
              </a:p>
              <a:p>
                <a:pPr marL="0" indent="0">
                  <a:buNone/>
                </a:pPr>
                <a14:m>
                  <m:oMath xmlns:m="http://schemas.openxmlformats.org/officeDocument/2006/math">
                    <m:sSub>
                      <m:sSubPr>
                        <m:ctrlPr>
                          <a:rPr lang="en-GB" sz="2400" i="1" smtClean="0">
                            <a:solidFill>
                              <a:srgbClr val="000000"/>
                            </a:solidFill>
                            <a:latin typeface="Cambria Math" panose="02040503050406030204" pitchFamily="18" charset="0"/>
                          </a:rPr>
                        </m:ctrlPr>
                      </m:sSubPr>
                      <m:e>
                        <m:r>
                          <a:rPr lang="en-GB" sz="2400" i="1">
                            <a:solidFill>
                              <a:srgbClr val="000000"/>
                            </a:solidFill>
                            <a:latin typeface="Cambria Math" panose="02040503050406030204" pitchFamily="18" charset="0"/>
                          </a:rPr>
                          <m:t>𝑁</m:t>
                        </m:r>
                      </m:e>
                      <m:sub>
                        <m:r>
                          <a:rPr lang="en-GB" sz="2400" i="0">
                            <a:solidFill>
                              <a:srgbClr val="000000"/>
                            </a:solidFill>
                            <a:latin typeface="Cambria Math" panose="02040503050406030204" pitchFamily="18" charset="0"/>
                          </a:rPr>
                          <m:t>0</m:t>
                        </m:r>
                      </m:sub>
                    </m:sSub>
                  </m:oMath>
                </a14:m>
                <a:r>
                  <a:rPr lang="en-GB" sz="2400" dirty="0">
                    <a:solidFill>
                      <a:srgbClr val="000000"/>
                    </a:solidFill>
                  </a:rPr>
                  <a:t> = Avogadro’s constant</a:t>
                </a:r>
              </a:p>
              <a:p>
                <a:pPr marL="0" indent="0">
                  <a:buNone/>
                </a:pPr>
                <a14:m>
                  <m:oMath xmlns:m="http://schemas.openxmlformats.org/officeDocument/2006/math">
                    <m:sSub>
                      <m:sSubPr>
                        <m:ctrlPr>
                          <a:rPr lang="en-GB" sz="2400" i="1" smtClean="0">
                            <a:solidFill>
                              <a:srgbClr val="000000"/>
                            </a:solidFill>
                            <a:latin typeface="Cambria Math" panose="02040503050406030204" pitchFamily="18" charset="0"/>
                          </a:rPr>
                        </m:ctrlPr>
                      </m:sSubPr>
                      <m:e>
                        <m:r>
                          <a:rPr lang="en-GB" sz="2400" i="1">
                            <a:solidFill>
                              <a:srgbClr val="000000"/>
                            </a:solidFill>
                            <a:latin typeface="Cambria Math" panose="02040503050406030204" pitchFamily="18" charset="0"/>
                          </a:rPr>
                          <m:t>𝑒</m:t>
                        </m:r>
                      </m:e>
                      <m:sub>
                        <m:r>
                          <a:rPr lang="en-GB" sz="2400" i="1">
                            <a:solidFill>
                              <a:srgbClr val="000000"/>
                            </a:solidFill>
                            <a:latin typeface="Cambria Math" panose="02040503050406030204" pitchFamily="18" charset="0"/>
                          </a:rPr>
                          <m:t>𝑐</m:t>
                        </m:r>
                      </m:sub>
                    </m:sSub>
                  </m:oMath>
                </a14:m>
                <a:r>
                  <a:rPr lang="en-GB" sz="2400" dirty="0">
                    <a:solidFill>
                      <a:srgbClr val="000000"/>
                    </a:solidFill>
                  </a:rPr>
                  <a:t> = elementary charge of an electron</a:t>
                </a:r>
              </a:p>
              <a:p>
                <a:endParaRPr lang="en-GB" dirty="0">
                  <a:solidFill>
                    <a:srgbClr val="000000"/>
                  </a:solidFill>
                </a:endParaRPr>
              </a:p>
            </p:txBody>
          </p:sp>
        </mc:Choice>
        <mc:Fallback xmlns="">
          <p:sp>
            <p:nvSpPr>
              <p:cNvPr id="9" name="Content Placeholder 8">
                <a:extLst>
                  <a:ext uri="{FF2B5EF4-FFF2-40B4-BE49-F238E27FC236}">
                    <a16:creationId xmlns:a16="http://schemas.microsoft.com/office/drawing/2014/main" id="{5E95556F-24A2-43A4-8974-F321AEC4BE76}"/>
                  </a:ext>
                </a:extLst>
              </p:cNvPr>
              <p:cNvSpPr>
                <a:spLocks noGrp="1" noRot="1" noChangeAspect="1" noMove="1" noResize="1" noEditPoints="1" noAdjustHandles="1" noChangeArrowheads="1" noChangeShapeType="1" noTextEdit="1"/>
              </p:cNvSpPr>
              <p:nvPr>
                <p:ph idx="1"/>
              </p:nvPr>
            </p:nvSpPr>
            <p:spPr>
              <a:xfrm>
                <a:off x="1343473" y="3865797"/>
                <a:ext cx="5548540" cy="1925762"/>
              </a:xfrm>
              <a:blipFill>
                <a:blip r:embed="rId3"/>
                <a:stretch>
                  <a:fillRect l="-1647" t="-2532" b="-506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64FDF7C-BE5A-4D8A-9CCA-576867532CC1}"/>
                  </a:ext>
                </a:extLst>
              </p:cNvPr>
              <p:cNvSpPr txBox="1"/>
              <p:nvPr/>
            </p:nvSpPr>
            <p:spPr>
              <a:xfrm>
                <a:off x="920142" y="2708920"/>
                <a:ext cx="4824536" cy="85728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GB" smtClean="0">
                          <a:solidFill>
                            <a:srgbClr val="000000"/>
                          </a:solidFill>
                          <a:latin typeface="Cambria Math" panose="02040503050406030204" pitchFamily="18" charset="0"/>
                        </a:rPr>
                        <m:t>N</m:t>
                      </m:r>
                      <m:r>
                        <m:rPr>
                          <m:sty m:val="p"/>
                        </m:rPr>
                        <a:rPr lang="en-GB" b="0" i="0" smtClean="0">
                          <a:solidFill>
                            <a:srgbClr val="000000"/>
                          </a:solidFill>
                          <a:latin typeface="Cambria Math" panose="02040503050406030204" pitchFamily="18" charset="0"/>
                        </a:rPr>
                        <m:t>umber</m:t>
                      </m:r>
                      <m:r>
                        <a:rPr lang="en-GB" b="0" i="0" smtClean="0">
                          <a:solidFill>
                            <a:srgbClr val="000000"/>
                          </a:solidFill>
                          <a:latin typeface="Cambria Math" panose="02040503050406030204" pitchFamily="18" charset="0"/>
                        </a:rPr>
                        <m:t> </m:t>
                      </m:r>
                      <m:r>
                        <m:rPr>
                          <m:sty m:val="p"/>
                        </m:rPr>
                        <a:rPr lang="en-GB" b="0" i="0" smtClean="0">
                          <a:solidFill>
                            <a:srgbClr val="000000"/>
                          </a:solidFill>
                          <a:latin typeface="Cambria Math" panose="02040503050406030204" pitchFamily="18" charset="0"/>
                        </a:rPr>
                        <m:t>of</m:t>
                      </m:r>
                      <m:r>
                        <a:rPr lang="en-GB" b="0" i="0" smtClean="0">
                          <a:solidFill>
                            <a:srgbClr val="000000"/>
                          </a:solidFill>
                          <a:latin typeface="Cambria Math" panose="02040503050406030204" pitchFamily="18" charset="0"/>
                        </a:rPr>
                        <m:t> </m:t>
                      </m:r>
                      <m:sSup>
                        <m:sSupPr>
                          <m:ctrlPr>
                            <a:rPr lang="en-GB" b="0" i="1" smtClean="0">
                              <a:solidFill>
                                <a:srgbClr val="000000"/>
                              </a:solidFill>
                              <a:latin typeface="Cambria Math" panose="02040503050406030204" pitchFamily="18" charset="0"/>
                            </a:rPr>
                          </m:ctrlPr>
                        </m:sSupPr>
                        <m:e>
                          <m:r>
                            <a:rPr lang="en-GB" b="0" i="1" smtClean="0">
                              <a:solidFill>
                                <a:srgbClr val="000000"/>
                              </a:solidFill>
                              <a:latin typeface="Cambria Math" panose="02040503050406030204" pitchFamily="18" charset="0"/>
                            </a:rPr>
                            <m:t>𝐿𝑖</m:t>
                          </m:r>
                        </m:e>
                        <m:sup>
                          <m:r>
                            <a:rPr lang="en-GB" b="0" i="1" smtClean="0">
                              <a:solidFill>
                                <a:srgbClr val="000000"/>
                              </a:solidFill>
                              <a:latin typeface="Cambria Math" panose="02040503050406030204" pitchFamily="18" charset="0"/>
                            </a:rPr>
                            <m:t>+</m:t>
                          </m:r>
                        </m:sup>
                      </m:sSup>
                      <m:r>
                        <a:rPr lang="en-GB" i="0">
                          <a:solidFill>
                            <a:srgbClr val="000000"/>
                          </a:solidFill>
                          <a:latin typeface="Cambria Math" panose="02040503050406030204" pitchFamily="18" charset="0"/>
                        </a:rPr>
                        <m:t>=</m:t>
                      </m:r>
                      <m:f>
                        <m:fPr>
                          <m:ctrlPr>
                            <a:rPr lang="en-GB" i="1">
                              <a:solidFill>
                                <a:srgbClr val="000000"/>
                              </a:solidFill>
                              <a:latin typeface="Cambria Math" panose="02040503050406030204" pitchFamily="18" charset="0"/>
                            </a:rPr>
                          </m:ctrlPr>
                        </m:fPr>
                        <m:num>
                          <m:r>
                            <a:rPr lang="en-GB" b="0" i="1" smtClean="0">
                              <a:solidFill>
                                <a:srgbClr val="000000"/>
                              </a:solidFill>
                              <a:latin typeface="Cambria Math" panose="02040503050406030204" pitchFamily="18" charset="0"/>
                            </a:rPr>
                            <m:t>𝑀𝑎𝑠𝑠</m:t>
                          </m:r>
                          <m:r>
                            <a:rPr lang="en-GB" b="0" i="1" smtClean="0">
                              <a:solidFill>
                                <a:srgbClr val="000000"/>
                              </a:solidFill>
                              <a:latin typeface="Cambria Math" panose="02040503050406030204" pitchFamily="18" charset="0"/>
                            </a:rPr>
                            <m:t> </m:t>
                          </m:r>
                          <m:r>
                            <a:rPr lang="en-GB" b="0" i="1" smtClean="0">
                              <a:solidFill>
                                <a:srgbClr val="000000"/>
                              </a:solidFill>
                              <a:latin typeface="Cambria Math" panose="02040503050406030204" pitchFamily="18" charset="0"/>
                            </a:rPr>
                            <m:t>𝑜𝑓</m:t>
                          </m:r>
                          <m:r>
                            <a:rPr lang="en-GB" b="0" i="1" smtClean="0">
                              <a:solidFill>
                                <a:srgbClr val="000000"/>
                              </a:solidFill>
                              <a:latin typeface="Cambria Math" panose="02040503050406030204" pitchFamily="18" charset="0"/>
                            </a:rPr>
                            <m:t> </m:t>
                          </m:r>
                          <m:r>
                            <a:rPr lang="en-GB" b="0" i="1" smtClean="0">
                              <a:solidFill>
                                <a:srgbClr val="000000"/>
                              </a:solidFill>
                              <a:latin typeface="Cambria Math" panose="02040503050406030204" pitchFamily="18" charset="0"/>
                            </a:rPr>
                            <m:t>𝑆𝑖</m:t>
                          </m:r>
                          <m:r>
                            <a:rPr lang="en-GB" b="0" i="1" smtClean="0">
                              <a:solidFill>
                                <a:srgbClr val="000000"/>
                              </a:solidFill>
                              <a:latin typeface="Cambria Math" panose="02040503050406030204" pitchFamily="18" charset="0"/>
                            </a:rPr>
                            <m:t>∗15</m:t>
                          </m:r>
                        </m:num>
                        <m:den>
                          <m:sSub>
                            <m:sSubPr>
                              <m:ctrlPr>
                                <a:rPr lang="en-GB" i="1">
                                  <a:solidFill>
                                    <a:srgbClr val="000000"/>
                                  </a:solidFill>
                                  <a:latin typeface="Cambria Math" panose="02040503050406030204" pitchFamily="18" charset="0"/>
                                </a:rPr>
                              </m:ctrlPr>
                            </m:sSubPr>
                            <m:e>
                              <m:r>
                                <a:rPr lang="en-GB" i="1">
                                  <a:solidFill>
                                    <a:srgbClr val="000000"/>
                                  </a:solidFill>
                                  <a:latin typeface="Cambria Math" panose="02040503050406030204" pitchFamily="18" charset="0"/>
                                </a:rPr>
                                <m:t>𝑀</m:t>
                              </m:r>
                            </m:e>
                            <m:sub>
                              <m:r>
                                <a:rPr lang="en-GB" i="1">
                                  <a:solidFill>
                                    <a:srgbClr val="000000"/>
                                  </a:solidFill>
                                  <a:latin typeface="Cambria Math" panose="02040503050406030204" pitchFamily="18" charset="0"/>
                                </a:rPr>
                                <m:t>𝑟</m:t>
                              </m:r>
                            </m:sub>
                          </m:sSub>
                          <m:r>
                            <a:rPr lang="en-GB" b="0" i="1" smtClean="0">
                              <a:solidFill>
                                <a:srgbClr val="000000"/>
                              </a:solidFill>
                              <a:latin typeface="Cambria Math" panose="02040503050406030204" pitchFamily="18" charset="0"/>
                            </a:rPr>
                            <m:t> </m:t>
                          </m:r>
                          <m:r>
                            <a:rPr lang="en-GB" b="0" i="1" smtClean="0">
                              <a:solidFill>
                                <a:srgbClr val="000000"/>
                              </a:solidFill>
                              <a:latin typeface="Cambria Math" panose="02040503050406030204" pitchFamily="18" charset="0"/>
                            </a:rPr>
                            <m:t>𝑜𝑓</m:t>
                          </m:r>
                          <m:r>
                            <a:rPr lang="en-GB" b="0" i="1" smtClean="0">
                              <a:solidFill>
                                <a:srgbClr val="000000"/>
                              </a:solidFill>
                              <a:latin typeface="Cambria Math" panose="02040503050406030204" pitchFamily="18" charset="0"/>
                            </a:rPr>
                            <m:t> </m:t>
                          </m:r>
                          <m:r>
                            <a:rPr lang="en-GB" b="0" i="1" smtClean="0">
                              <a:solidFill>
                                <a:srgbClr val="000000"/>
                              </a:solidFill>
                              <a:latin typeface="Cambria Math" panose="02040503050406030204" pitchFamily="18" charset="0"/>
                            </a:rPr>
                            <m:t>𝑆𝑖</m:t>
                          </m:r>
                          <m:r>
                            <a:rPr lang="en-GB" b="0" i="1" smtClean="0">
                              <a:solidFill>
                                <a:srgbClr val="000000"/>
                              </a:solidFill>
                              <a:latin typeface="Cambria Math" panose="02040503050406030204" pitchFamily="18" charset="0"/>
                            </a:rPr>
                            <m:t>∗4</m:t>
                          </m:r>
                        </m:den>
                      </m:f>
                    </m:oMath>
                  </m:oMathPara>
                </a14:m>
                <a:endParaRPr lang="en-GB" dirty="0">
                  <a:solidFill>
                    <a:srgbClr val="000000"/>
                  </a:solidFill>
                </a:endParaRPr>
              </a:p>
            </p:txBody>
          </p:sp>
        </mc:Choice>
        <mc:Fallback xmlns="">
          <p:sp>
            <p:nvSpPr>
              <p:cNvPr id="11" name="TextBox 10">
                <a:extLst>
                  <a:ext uri="{FF2B5EF4-FFF2-40B4-BE49-F238E27FC236}">
                    <a16:creationId xmlns:a16="http://schemas.microsoft.com/office/drawing/2014/main" id="{A64FDF7C-BE5A-4D8A-9CCA-576867532CC1}"/>
                  </a:ext>
                </a:extLst>
              </p:cNvPr>
              <p:cNvSpPr txBox="1">
                <a:spLocks noRot="1" noChangeAspect="1" noMove="1" noResize="1" noEditPoints="1" noAdjustHandles="1" noChangeArrowheads="1" noChangeShapeType="1" noTextEdit="1"/>
              </p:cNvSpPr>
              <p:nvPr/>
            </p:nvSpPr>
            <p:spPr>
              <a:xfrm>
                <a:off x="920142" y="2708920"/>
                <a:ext cx="4824536" cy="857286"/>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3CA7027-28B0-46D3-BF99-2BC7A308D19D}"/>
                  </a:ext>
                </a:extLst>
              </p:cNvPr>
              <p:cNvSpPr txBox="1"/>
              <p:nvPr/>
            </p:nvSpPr>
            <p:spPr>
              <a:xfrm>
                <a:off x="6807362" y="2885851"/>
                <a:ext cx="4464496"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GB" smtClean="0">
                          <a:solidFill>
                            <a:srgbClr val="000000"/>
                          </a:solidFill>
                          <a:latin typeface="Cambria Math" panose="02040503050406030204" pitchFamily="18" charset="0"/>
                        </a:rPr>
                        <m:t>T</m:t>
                      </m:r>
                      <m:r>
                        <m:rPr>
                          <m:sty m:val="p"/>
                        </m:rPr>
                        <a:rPr lang="en-GB" b="0" i="0" smtClean="0">
                          <a:solidFill>
                            <a:srgbClr val="000000"/>
                          </a:solidFill>
                          <a:latin typeface="Cambria Math" panose="02040503050406030204" pitchFamily="18" charset="0"/>
                        </a:rPr>
                        <m:t>otal</m:t>
                      </m:r>
                      <m:r>
                        <a:rPr lang="en-GB" b="0" i="0" smtClean="0">
                          <a:solidFill>
                            <a:srgbClr val="000000"/>
                          </a:solidFill>
                          <a:latin typeface="Cambria Math" panose="02040503050406030204" pitchFamily="18" charset="0"/>
                        </a:rPr>
                        <m:t> </m:t>
                      </m:r>
                      <m:r>
                        <m:rPr>
                          <m:sty m:val="p"/>
                        </m:rPr>
                        <a:rPr lang="en-GB" b="0" i="0" smtClean="0">
                          <a:solidFill>
                            <a:srgbClr val="000000"/>
                          </a:solidFill>
                          <a:latin typeface="Cambria Math" panose="02040503050406030204" pitchFamily="18" charset="0"/>
                        </a:rPr>
                        <m:t>capacity</m:t>
                      </m:r>
                      <m:r>
                        <a:rPr lang="en-GB" i="0">
                          <a:solidFill>
                            <a:srgbClr val="000000"/>
                          </a:solidFill>
                          <a:latin typeface="Cambria Math" panose="02040503050406030204" pitchFamily="18" charset="0"/>
                        </a:rPr>
                        <m:t>=</m:t>
                      </m:r>
                      <m:r>
                        <a:rPr lang="en-GB" i="1">
                          <a:solidFill>
                            <a:srgbClr val="000000"/>
                          </a:solidFill>
                          <a:latin typeface="Cambria Math" panose="02040503050406030204" pitchFamily="18" charset="0"/>
                        </a:rPr>
                        <m:t>𝑧</m:t>
                      </m:r>
                      <m:r>
                        <a:rPr lang="en-GB" i="0">
                          <a:solidFill>
                            <a:srgbClr val="000000"/>
                          </a:solidFill>
                          <a:latin typeface="Cambria Math" panose="02040503050406030204" pitchFamily="18" charset="0"/>
                        </a:rPr>
                        <m:t>∗</m:t>
                      </m:r>
                      <m:sSub>
                        <m:sSubPr>
                          <m:ctrlPr>
                            <a:rPr lang="en-GB" i="1">
                              <a:solidFill>
                                <a:srgbClr val="000000"/>
                              </a:solidFill>
                              <a:latin typeface="Cambria Math" panose="02040503050406030204" pitchFamily="18" charset="0"/>
                            </a:rPr>
                          </m:ctrlPr>
                        </m:sSubPr>
                        <m:e>
                          <m:r>
                            <a:rPr lang="en-GB" i="1">
                              <a:solidFill>
                                <a:srgbClr val="000000"/>
                              </a:solidFill>
                              <a:latin typeface="Cambria Math" panose="02040503050406030204" pitchFamily="18" charset="0"/>
                            </a:rPr>
                            <m:t>𝑛</m:t>
                          </m:r>
                        </m:e>
                        <m:sub>
                          <m:r>
                            <a:rPr lang="en-GB" i="1">
                              <a:solidFill>
                                <a:srgbClr val="000000"/>
                              </a:solidFill>
                              <a:latin typeface="Cambria Math" panose="02040503050406030204" pitchFamily="18" charset="0"/>
                            </a:rPr>
                            <m:t>𝐿𝑖</m:t>
                          </m:r>
                        </m:sub>
                      </m:sSub>
                      <m:r>
                        <a:rPr lang="en-GB" i="0">
                          <a:solidFill>
                            <a:srgbClr val="000000"/>
                          </a:solidFill>
                          <a:latin typeface="Cambria Math" panose="02040503050406030204" pitchFamily="18" charset="0"/>
                        </a:rPr>
                        <m:t>∗</m:t>
                      </m:r>
                      <m:sSub>
                        <m:sSubPr>
                          <m:ctrlPr>
                            <a:rPr lang="en-GB" i="1">
                              <a:solidFill>
                                <a:srgbClr val="000000"/>
                              </a:solidFill>
                              <a:latin typeface="Cambria Math" panose="02040503050406030204" pitchFamily="18" charset="0"/>
                            </a:rPr>
                          </m:ctrlPr>
                        </m:sSubPr>
                        <m:e>
                          <m:r>
                            <a:rPr lang="en-GB" i="1">
                              <a:solidFill>
                                <a:srgbClr val="000000"/>
                              </a:solidFill>
                              <a:latin typeface="Cambria Math" panose="02040503050406030204" pitchFamily="18" charset="0"/>
                            </a:rPr>
                            <m:t>𝑁</m:t>
                          </m:r>
                        </m:e>
                        <m:sub>
                          <m:r>
                            <a:rPr lang="en-GB" i="0">
                              <a:solidFill>
                                <a:srgbClr val="000000"/>
                              </a:solidFill>
                              <a:latin typeface="Cambria Math" panose="02040503050406030204" pitchFamily="18" charset="0"/>
                            </a:rPr>
                            <m:t>0</m:t>
                          </m:r>
                        </m:sub>
                      </m:sSub>
                      <m:r>
                        <a:rPr lang="en-GB" i="0">
                          <a:solidFill>
                            <a:srgbClr val="000000"/>
                          </a:solidFill>
                          <a:latin typeface="Cambria Math" panose="02040503050406030204" pitchFamily="18" charset="0"/>
                        </a:rPr>
                        <m:t>∗</m:t>
                      </m:r>
                      <m:sSub>
                        <m:sSubPr>
                          <m:ctrlPr>
                            <a:rPr lang="en-GB" i="1">
                              <a:solidFill>
                                <a:srgbClr val="000000"/>
                              </a:solidFill>
                              <a:latin typeface="Cambria Math" panose="02040503050406030204" pitchFamily="18" charset="0"/>
                            </a:rPr>
                          </m:ctrlPr>
                        </m:sSubPr>
                        <m:e>
                          <m:r>
                            <a:rPr lang="en-GB" i="1">
                              <a:solidFill>
                                <a:srgbClr val="000000"/>
                              </a:solidFill>
                              <a:latin typeface="Cambria Math" panose="02040503050406030204" pitchFamily="18" charset="0"/>
                            </a:rPr>
                            <m:t>𝑒</m:t>
                          </m:r>
                        </m:e>
                        <m:sub>
                          <m:r>
                            <a:rPr lang="en-GB" i="1">
                              <a:solidFill>
                                <a:srgbClr val="000000"/>
                              </a:solidFill>
                              <a:latin typeface="Cambria Math" panose="02040503050406030204" pitchFamily="18" charset="0"/>
                            </a:rPr>
                            <m:t>𝑐</m:t>
                          </m:r>
                        </m:sub>
                      </m:sSub>
                    </m:oMath>
                  </m:oMathPara>
                </a14:m>
                <a:endParaRPr lang="en-GB" dirty="0">
                  <a:solidFill>
                    <a:srgbClr val="000000"/>
                  </a:solidFill>
                </a:endParaRPr>
              </a:p>
            </p:txBody>
          </p:sp>
        </mc:Choice>
        <mc:Fallback xmlns="">
          <p:sp>
            <p:nvSpPr>
              <p:cNvPr id="13" name="TextBox 12">
                <a:extLst>
                  <a:ext uri="{FF2B5EF4-FFF2-40B4-BE49-F238E27FC236}">
                    <a16:creationId xmlns:a16="http://schemas.microsoft.com/office/drawing/2014/main" id="{83CA7027-28B0-46D3-BF99-2BC7A308D19D}"/>
                  </a:ext>
                </a:extLst>
              </p:cNvPr>
              <p:cNvSpPr txBox="1">
                <a:spLocks noRot="1" noChangeAspect="1" noMove="1" noResize="1" noEditPoints="1" noAdjustHandles="1" noChangeArrowheads="1" noChangeShapeType="1" noTextEdit="1"/>
              </p:cNvSpPr>
              <p:nvPr/>
            </p:nvSpPr>
            <p:spPr>
              <a:xfrm>
                <a:off x="6807362" y="2885851"/>
                <a:ext cx="4464496" cy="461665"/>
              </a:xfrm>
              <a:prstGeom prst="rect">
                <a:avLst/>
              </a:prstGeom>
              <a:blipFill>
                <a:blip r:embed="rId5"/>
                <a:stretch>
                  <a:fillRect b="-17105"/>
                </a:stretch>
              </a:blipFill>
            </p:spPr>
            <p:txBody>
              <a:bodyPr/>
              <a:lstStyle/>
              <a:p>
                <a:r>
                  <a:rPr lang="en-GB">
                    <a:noFill/>
                  </a:rPr>
                  <a:t> </a:t>
                </a:r>
              </a:p>
            </p:txBody>
          </p:sp>
        </mc:Fallback>
      </mc:AlternateContent>
      <p:sp>
        <p:nvSpPr>
          <p:cNvPr id="14" name="Content Placeholder 8">
            <a:extLst>
              <a:ext uri="{FF2B5EF4-FFF2-40B4-BE49-F238E27FC236}">
                <a16:creationId xmlns:a16="http://schemas.microsoft.com/office/drawing/2014/main" id="{0C80D4ED-4A41-4D83-8603-D19CF06892A7}"/>
              </a:ext>
            </a:extLst>
          </p:cNvPr>
          <p:cNvSpPr txBox="1">
            <a:spLocks/>
          </p:cNvSpPr>
          <p:nvPr/>
        </p:nvSpPr>
        <p:spPr bwMode="auto">
          <a:xfrm>
            <a:off x="7536160" y="3819875"/>
            <a:ext cx="3672408" cy="187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30000"/>
              </a:spcBef>
              <a:spcAft>
                <a:spcPct val="0"/>
              </a:spcAft>
              <a:buChar char="•"/>
              <a:defRPr sz="3200">
                <a:solidFill>
                  <a:srgbClr val="2A196F"/>
                </a:solidFill>
                <a:latin typeface="+mn-lt"/>
                <a:ea typeface="MS PGothic" pitchFamily="34" charset="-128"/>
                <a:cs typeface="ＭＳ Ｐゴシック" charset="0"/>
              </a:defRPr>
            </a:lvl1pPr>
            <a:lvl2pPr marL="742950" indent="-285750" algn="l" rtl="0" eaLnBrk="0" fontAlgn="base" hangingPunct="0">
              <a:spcBef>
                <a:spcPct val="30000"/>
              </a:spcBef>
              <a:spcAft>
                <a:spcPct val="0"/>
              </a:spcAft>
              <a:buFont typeface="TUOS Stephenson" panose="02070503080000020004" pitchFamily="18" charset="0"/>
              <a:buChar char="•"/>
              <a:defRPr sz="2800">
                <a:solidFill>
                  <a:srgbClr val="2A196F"/>
                </a:solidFill>
                <a:latin typeface="+mn-lt"/>
                <a:ea typeface="MS PGothic" pitchFamily="34" charset="-128"/>
              </a:defRPr>
            </a:lvl2pPr>
            <a:lvl3pPr marL="1143000" indent="-228600" algn="l" rtl="0" eaLnBrk="0" fontAlgn="base" hangingPunct="0">
              <a:spcBef>
                <a:spcPct val="20000"/>
              </a:spcBef>
              <a:spcAft>
                <a:spcPct val="0"/>
              </a:spcAft>
              <a:defRPr sz="2400">
                <a:solidFill>
                  <a:srgbClr val="2A196F"/>
                </a:solidFill>
                <a:latin typeface="+mn-lt"/>
                <a:ea typeface="MS PGothic" pitchFamily="34" charset="-128"/>
              </a:defRPr>
            </a:lvl3pPr>
            <a:lvl4pPr marL="1600200" indent="-228600" algn="l" rtl="0" eaLnBrk="0" fontAlgn="base" hangingPunct="0">
              <a:lnSpc>
                <a:spcPct val="120000"/>
              </a:lnSpc>
              <a:spcBef>
                <a:spcPct val="20000"/>
              </a:spcBef>
              <a:spcAft>
                <a:spcPct val="0"/>
              </a:spcAft>
              <a:buFont typeface="TUOS Stephenson" panose="02070503080000020004" pitchFamily="18" charset="0"/>
              <a:defRPr sz="1400">
                <a:solidFill>
                  <a:srgbClr val="2A196F"/>
                </a:solidFill>
                <a:latin typeface="+mn-lt"/>
                <a:ea typeface="MS PGothic" pitchFamily="34" charset="-128"/>
              </a:defRPr>
            </a:lvl4pPr>
            <a:lvl5pPr marL="2057400" indent="-228600" algn="l" rtl="0" eaLnBrk="0" fontAlgn="base" hangingPunct="0">
              <a:lnSpc>
                <a:spcPct val="140000"/>
              </a:lnSpc>
              <a:spcBef>
                <a:spcPct val="20000"/>
              </a:spcBef>
              <a:spcAft>
                <a:spcPct val="0"/>
              </a:spcAft>
              <a:buFont typeface="TUOS Stephenson" panose="02070503080000020004" pitchFamily="18" charset="0"/>
              <a:buChar char="•"/>
              <a:defRPr sz="900">
                <a:solidFill>
                  <a:srgbClr val="2A196F"/>
                </a:solidFill>
                <a:latin typeface="+mn-lt"/>
                <a:ea typeface="MS PGothic" pitchFamily="34" charset="-128"/>
              </a:defRPr>
            </a:lvl5pPr>
            <a:lvl6pPr marL="25146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6pPr>
            <a:lvl7pPr marL="29718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7pPr>
            <a:lvl8pPr marL="34290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8pPr>
            <a:lvl9pPr marL="38862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9pPr>
          </a:lstStyle>
          <a:p>
            <a:pPr marL="0" indent="0">
              <a:buFontTx/>
              <a:buNone/>
            </a:pPr>
            <a:r>
              <a:rPr lang="en-GB" kern="0" dirty="0">
                <a:solidFill>
                  <a:srgbClr val="000000"/>
                </a:solidFill>
              </a:rPr>
              <a:t>Silicon theoretical specific capacity:</a:t>
            </a:r>
          </a:p>
          <a:p>
            <a:pPr marL="0" indent="0">
              <a:buFontTx/>
              <a:buNone/>
            </a:pPr>
            <a:r>
              <a:rPr lang="en-GB" b="1" u="sng" kern="0" dirty="0">
                <a:solidFill>
                  <a:srgbClr val="000000"/>
                </a:solidFill>
              </a:rPr>
              <a:t>3571 </a:t>
            </a:r>
            <a:r>
              <a:rPr lang="en-GB" b="1" u="sng" kern="0" dirty="0" err="1">
                <a:solidFill>
                  <a:srgbClr val="000000"/>
                </a:solidFill>
              </a:rPr>
              <a:t>mAh</a:t>
            </a:r>
            <a:r>
              <a:rPr lang="en-GB" b="1" u="sng" kern="0" dirty="0">
                <a:solidFill>
                  <a:srgbClr val="000000"/>
                </a:solidFill>
              </a:rPr>
              <a:t>/g</a:t>
            </a:r>
          </a:p>
        </p:txBody>
      </p:sp>
      <p:sp>
        <p:nvSpPr>
          <p:cNvPr id="12" name="Content Placeholder 8">
            <a:extLst>
              <a:ext uri="{FF2B5EF4-FFF2-40B4-BE49-F238E27FC236}">
                <a16:creationId xmlns:a16="http://schemas.microsoft.com/office/drawing/2014/main" id="{233B12BA-E4B7-447D-A827-5BDFE44A902B}"/>
              </a:ext>
            </a:extLst>
          </p:cNvPr>
          <p:cNvSpPr txBox="1">
            <a:spLocks/>
          </p:cNvSpPr>
          <p:nvPr/>
        </p:nvSpPr>
        <p:spPr bwMode="auto">
          <a:xfrm>
            <a:off x="7536160" y="5684050"/>
            <a:ext cx="2736304" cy="401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30000"/>
              </a:spcBef>
              <a:spcAft>
                <a:spcPct val="0"/>
              </a:spcAft>
              <a:buChar char="•"/>
              <a:defRPr sz="3200">
                <a:solidFill>
                  <a:srgbClr val="2A196F"/>
                </a:solidFill>
                <a:latin typeface="+mn-lt"/>
                <a:ea typeface="MS PGothic" pitchFamily="34" charset="-128"/>
                <a:cs typeface="ＭＳ Ｐゴシック" charset="0"/>
              </a:defRPr>
            </a:lvl1pPr>
            <a:lvl2pPr marL="742950" indent="-285750" algn="l" rtl="0" eaLnBrk="0" fontAlgn="base" hangingPunct="0">
              <a:spcBef>
                <a:spcPct val="30000"/>
              </a:spcBef>
              <a:spcAft>
                <a:spcPct val="0"/>
              </a:spcAft>
              <a:buFont typeface="TUOS Stephenson" panose="02070503080000020004" pitchFamily="18" charset="0"/>
              <a:buChar char="•"/>
              <a:defRPr sz="2800">
                <a:solidFill>
                  <a:srgbClr val="2A196F"/>
                </a:solidFill>
                <a:latin typeface="+mn-lt"/>
                <a:ea typeface="MS PGothic" pitchFamily="34" charset="-128"/>
              </a:defRPr>
            </a:lvl2pPr>
            <a:lvl3pPr marL="1143000" indent="-228600" algn="l" rtl="0" eaLnBrk="0" fontAlgn="base" hangingPunct="0">
              <a:spcBef>
                <a:spcPct val="20000"/>
              </a:spcBef>
              <a:spcAft>
                <a:spcPct val="0"/>
              </a:spcAft>
              <a:defRPr sz="2400">
                <a:solidFill>
                  <a:srgbClr val="2A196F"/>
                </a:solidFill>
                <a:latin typeface="+mn-lt"/>
                <a:ea typeface="MS PGothic" pitchFamily="34" charset="-128"/>
              </a:defRPr>
            </a:lvl3pPr>
            <a:lvl4pPr marL="1600200" indent="-228600" algn="l" rtl="0" eaLnBrk="0" fontAlgn="base" hangingPunct="0">
              <a:lnSpc>
                <a:spcPct val="120000"/>
              </a:lnSpc>
              <a:spcBef>
                <a:spcPct val="20000"/>
              </a:spcBef>
              <a:spcAft>
                <a:spcPct val="0"/>
              </a:spcAft>
              <a:buFont typeface="TUOS Stephenson" panose="02070503080000020004" pitchFamily="18" charset="0"/>
              <a:defRPr sz="1400">
                <a:solidFill>
                  <a:srgbClr val="2A196F"/>
                </a:solidFill>
                <a:latin typeface="+mn-lt"/>
                <a:ea typeface="MS PGothic" pitchFamily="34" charset="-128"/>
              </a:defRPr>
            </a:lvl4pPr>
            <a:lvl5pPr marL="2057400" indent="-228600" algn="l" rtl="0" eaLnBrk="0" fontAlgn="base" hangingPunct="0">
              <a:lnSpc>
                <a:spcPct val="140000"/>
              </a:lnSpc>
              <a:spcBef>
                <a:spcPct val="20000"/>
              </a:spcBef>
              <a:spcAft>
                <a:spcPct val="0"/>
              </a:spcAft>
              <a:buFont typeface="TUOS Stephenson" panose="02070503080000020004" pitchFamily="18" charset="0"/>
              <a:buChar char="•"/>
              <a:defRPr sz="900">
                <a:solidFill>
                  <a:srgbClr val="2A196F"/>
                </a:solidFill>
                <a:latin typeface="+mn-lt"/>
                <a:ea typeface="MS PGothic" pitchFamily="34" charset="-128"/>
              </a:defRPr>
            </a:lvl5pPr>
            <a:lvl6pPr marL="25146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6pPr>
            <a:lvl7pPr marL="29718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7pPr>
            <a:lvl8pPr marL="34290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8pPr>
            <a:lvl9pPr marL="38862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9pPr>
          </a:lstStyle>
          <a:p>
            <a:pPr marL="0" indent="0">
              <a:buFontTx/>
              <a:buNone/>
            </a:pPr>
            <a:r>
              <a:rPr lang="en-GB" sz="2000" i="1" kern="0" dirty="0">
                <a:solidFill>
                  <a:srgbClr val="000000"/>
                </a:solidFill>
              </a:rPr>
              <a:t>Graphite = </a:t>
            </a:r>
            <a:r>
              <a:rPr lang="en-GB" sz="2000" i="1" u="sng" kern="0" dirty="0">
                <a:solidFill>
                  <a:srgbClr val="000000"/>
                </a:solidFill>
              </a:rPr>
              <a:t>371 </a:t>
            </a:r>
            <a:r>
              <a:rPr lang="en-GB" sz="2000" i="1" u="sng" kern="0" dirty="0" err="1">
                <a:solidFill>
                  <a:srgbClr val="000000"/>
                </a:solidFill>
              </a:rPr>
              <a:t>mAh</a:t>
            </a:r>
            <a:r>
              <a:rPr lang="en-GB" sz="2000" i="1" u="sng" kern="0" dirty="0">
                <a:solidFill>
                  <a:srgbClr val="000000"/>
                </a:solidFill>
              </a:rPr>
              <a:t>/g</a:t>
            </a:r>
            <a:endParaRPr lang="en-GB" sz="2000" b="1" i="1" u="sng" kern="0" dirty="0">
              <a:solidFill>
                <a:srgbClr val="000000"/>
              </a:solidFill>
            </a:endParaRPr>
          </a:p>
        </p:txBody>
      </p:sp>
    </p:spTree>
    <p:extLst>
      <p:ext uri="{BB962C8B-B14F-4D97-AF65-F5344CB8AC3E}">
        <p14:creationId xmlns:p14="http://schemas.microsoft.com/office/powerpoint/2010/main" val="29898996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CDD17-959B-4B6C-92DC-B3791265BCC8}"/>
              </a:ext>
            </a:extLst>
          </p:cNvPr>
          <p:cNvSpPr>
            <a:spLocks noGrp="1"/>
          </p:cNvSpPr>
          <p:nvPr>
            <p:ph type="title"/>
          </p:nvPr>
        </p:nvSpPr>
        <p:spPr/>
        <p:txBody>
          <a:bodyPr/>
          <a:lstStyle/>
          <a:p>
            <a:r>
              <a:rPr lang="en-GB" sz="4800" dirty="0"/>
              <a:t>Silicon</a:t>
            </a:r>
          </a:p>
        </p:txBody>
      </p:sp>
      <p:sp>
        <p:nvSpPr>
          <p:cNvPr id="3" name="Content Placeholder 2">
            <a:extLst>
              <a:ext uri="{FF2B5EF4-FFF2-40B4-BE49-F238E27FC236}">
                <a16:creationId xmlns:a16="http://schemas.microsoft.com/office/drawing/2014/main" id="{DA3D30BD-EE31-4258-BF81-677095970205}"/>
              </a:ext>
            </a:extLst>
          </p:cNvPr>
          <p:cNvSpPr>
            <a:spLocks noGrp="1"/>
          </p:cNvSpPr>
          <p:nvPr>
            <p:ph idx="1"/>
          </p:nvPr>
        </p:nvSpPr>
        <p:spPr>
          <a:xfrm>
            <a:off x="551384" y="1484785"/>
            <a:ext cx="5822502" cy="1944216"/>
          </a:xfrm>
        </p:spPr>
        <p:txBody>
          <a:bodyPr/>
          <a:lstStyle/>
          <a:p>
            <a:r>
              <a:rPr lang="en-GB" dirty="0"/>
              <a:t>Very high capacity</a:t>
            </a:r>
          </a:p>
          <a:p>
            <a:r>
              <a:rPr lang="en-GB" dirty="0"/>
              <a:t>Low cyclability</a:t>
            </a:r>
          </a:p>
          <a:p>
            <a:r>
              <a:rPr lang="en-GB" dirty="0"/>
              <a:t>Needs to be porous</a:t>
            </a:r>
          </a:p>
        </p:txBody>
      </p:sp>
      <p:sp>
        <p:nvSpPr>
          <p:cNvPr id="4" name="Date Placeholder 3">
            <a:extLst>
              <a:ext uri="{FF2B5EF4-FFF2-40B4-BE49-F238E27FC236}">
                <a16:creationId xmlns:a16="http://schemas.microsoft.com/office/drawing/2014/main" id="{854AC9D8-B4C1-4BBD-A866-617506BBE989}"/>
              </a:ext>
            </a:extLst>
          </p:cNvPr>
          <p:cNvSpPr>
            <a:spLocks noGrp="1"/>
          </p:cNvSpPr>
          <p:nvPr>
            <p:ph type="dt" sz="half" idx="10"/>
          </p:nvPr>
        </p:nvSpPr>
        <p:spPr/>
        <p:txBody>
          <a:bodyPr/>
          <a:lstStyle/>
          <a:p>
            <a:pPr>
              <a:defRPr/>
            </a:pPr>
            <a:fld id="{D2E28BBE-4E92-4B2E-9C6F-C30F1CA4714D}" type="datetime1">
              <a:rPr lang="en-GB" altLang="en-US" smtClean="0"/>
              <a:pPr>
                <a:defRPr/>
              </a:pPr>
              <a:t>28/09/2023</a:t>
            </a:fld>
            <a:endParaRPr lang="en-GB" altLang="en-US">
              <a:solidFill>
                <a:srgbClr val="FFFFFF"/>
              </a:solidFill>
            </a:endParaRPr>
          </a:p>
        </p:txBody>
      </p:sp>
      <p:sp>
        <p:nvSpPr>
          <p:cNvPr id="5" name="Footer Placeholder 4">
            <a:extLst>
              <a:ext uri="{FF2B5EF4-FFF2-40B4-BE49-F238E27FC236}">
                <a16:creationId xmlns:a16="http://schemas.microsoft.com/office/drawing/2014/main" id="{D249099D-4797-46DC-9177-0B1405A9932D}"/>
              </a:ext>
            </a:extLst>
          </p:cNvPr>
          <p:cNvSpPr>
            <a:spLocks noGrp="1"/>
          </p:cNvSpPr>
          <p:nvPr>
            <p:ph type="ftr" sz="quarter" idx="11"/>
          </p:nvPr>
        </p:nvSpPr>
        <p:spPr/>
        <p:txBody>
          <a:bodyPr/>
          <a:lstStyle/>
          <a:p>
            <a:pPr>
              <a:defRPr/>
            </a:pPr>
            <a:r>
              <a:rPr lang="en-GB" altLang="en-US"/>
              <a:t>© The University of Sheffield</a:t>
            </a:r>
            <a:endParaRPr lang="en-GB" altLang="en-US">
              <a:solidFill>
                <a:srgbClr val="FFFFFF"/>
              </a:solidFill>
            </a:endParaRPr>
          </a:p>
        </p:txBody>
      </p:sp>
      <p:sp>
        <p:nvSpPr>
          <p:cNvPr id="6" name="Slide Number Placeholder 5">
            <a:extLst>
              <a:ext uri="{FF2B5EF4-FFF2-40B4-BE49-F238E27FC236}">
                <a16:creationId xmlns:a16="http://schemas.microsoft.com/office/drawing/2014/main" id="{C63452C3-DC1B-4983-9D3F-CAE5EDCC1BC2}"/>
              </a:ext>
            </a:extLst>
          </p:cNvPr>
          <p:cNvSpPr>
            <a:spLocks noGrp="1"/>
          </p:cNvSpPr>
          <p:nvPr>
            <p:ph type="sldNum" sz="quarter" idx="12"/>
          </p:nvPr>
        </p:nvSpPr>
        <p:spPr/>
        <p:txBody>
          <a:bodyPr/>
          <a:lstStyle/>
          <a:p>
            <a:fld id="{22230EF6-6C13-413D-A541-8FA2732E8850}" type="slidenum">
              <a:rPr lang="en-GB" altLang="en-US" smtClean="0"/>
              <a:pPr/>
              <a:t>32</a:t>
            </a:fld>
            <a:endParaRPr lang="en-GB" altLang="en-US"/>
          </a:p>
        </p:txBody>
      </p:sp>
      <p:pic>
        <p:nvPicPr>
          <p:cNvPr id="7" name="Picture 6">
            <a:extLst>
              <a:ext uri="{FF2B5EF4-FFF2-40B4-BE49-F238E27FC236}">
                <a16:creationId xmlns:a16="http://schemas.microsoft.com/office/drawing/2014/main" id="{8704E261-0EC6-4B0E-A76D-50DC59122BF9}"/>
              </a:ext>
            </a:extLst>
          </p:cNvPr>
          <p:cNvPicPr/>
          <p:nvPr/>
        </p:nvPicPr>
        <p:blipFill>
          <a:blip r:embed="rId2">
            <a:extLst>
              <a:ext uri="{28A0092B-C50C-407E-A947-70E740481C1C}">
                <a14:useLocalDpi xmlns:a14="http://schemas.microsoft.com/office/drawing/2010/main" val="0"/>
              </a:ext>
            </a:extLst>
          </a:blip>
          <a:stretch>
            <a:fillRect/>
          </a:stretch>
        </p:blipFill>
        <p:spPr>
          <a:xfrm>
            <a:off x="7484488" y="1085924"/>
            <a:ext cx="3940103" cy="2827926"/>
          </a:xfrm>
          <a:prstGeom prst="rect">
            <a:avLst/>
          </a:prstGeom>
        </p:spPr>
      </p:pic>
      <p:pic>
        <p:nvPicPr>
          <p:cNvPr id="8" name="Picture 7">
            <a:extLst>
              <a:ext uri="{FF2B5EF4-FFF2-40B4-BE49-F238E27FC236}">
                <a16:creationId xmlns:a16="http://schemas.microsoft.com/office/drawing/2014/main" id="{870D7CA5-81E1-4DA0-AB11-E017FAD85E1D}"/>
              </a:ext>
            </a:extLst>
          </p:cNvPr>
          <p:cNvPicPr/>
          <p:nvPr/>
        </p:nvPicPr>
        <p:blipFill>
          <a:blip r:embed="rId3"/>
          <a:stretch>
            <a:fillRect/>
          </a:stretch>
        </p:blipFill>
        <p:spPr>
          <a:xfrm>
            <a:off x="2581393" y="3847950"/>
            <a:ext cx="1179620" cy="2131004"/>
          </a:xfrm>
          <a:prstGeom prst="rect">
            <a:avLst/>
          </a:prstGeom>
        </p:spPr>
      </p:pic>
      <p:pic>
        <p:nvPicPr>
          <p:cNvPr id="9" name="Picture 8">
            <a:extLst>
              <a:ext uri="{FF2B5EF4-FFF2-40B4-BE49-F238E27FC236}">
                <a16:creationId xmlns:a16="http://schemas.microsoft.com/office/drawing/2014/main" id="{356C18ED-0E7A-487E-87F5-CCF6E36FA229}"/>
              </a:ext>
            </a:extLst>
          </p:cNvPr>
          <p:cNvPicPr/>
          <p:nvPr/>
        </p:nvPicPr>
        <p:blipFill>
          <a:blip r:embed="rId4"/>
          <a:stretch>
            <a:fillRect/>
          </a:stretch>
        </p:blipFill>
        <p:spPr>
          <a:xfrm>
            <a:off x="4089923" y="3861964"/>
            <a:ext cx="2283963" cy="2102976"/>
          </a:xfrm>
          <a:prstGeom prst="rect">
            <a:avLst/>
          </a:prstGeom>
        </p:spPr>
      </p:pic>
      <p:pic>
        <p:nvPicPr>
          <p:cNvPr id="10" name="Picture 9">
            <a:extLst>
              <a:ext uri="{FF2B5EF4-FFF2-40B4-BE49-F238E27FC236}">
                <a16:creationId xmlns:a16="http://schemas.microsoft.com/office/drawing/2014/main" id="{A531E041-2CC4-48CA-AF53-73AA0E90024A}"/>
              </a:ext>
            </a:extLst>
          </p:cNvPr>
          <p:cNvPicPr/>
          <p:nvPr/>
        </p:nvPicPr>
        <p:blipFill>
          <a:blip r:embed="rId5"/>
          <a:stretch>
            <a:fillRect/>
          </a:stretch>
        </p:blipFill>
        <p:spPr>
          <a:xfrm>
            <a:off x="839416" y="4243597"/>
            <a:ext cx="1512765" cy="1241284"/>
          </a:xfrm>
          <a:prstGeom prst="rect">
            <a:avLst/>
          </a:prstGeom>
        </p:spPr>
      </p:pic>
      <p:pic>
        <p:nvPicPr>
          <p:cNvPr id="11" name="Picture 10">
            <a:extLst>
              <a:ext uri="{FF2B5EF4-FFF2-40B4-BE49-F238E27FC236}">
                <a16:creationId xmlns:a16="http://schemas.microsoft.com/office/drawing/2014/main" id="{3929F3C0-E1DF-41E8-85F5-3F74EA607232}"/>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84489" y="4114799"/>
            <a:ext cx="4005298" cy="1930587"/>
          </a:xfrm>
          <a:prstGeom prst="rect">
            <a:avLst/>
          </a:prstGeom>
          <a:noFill/>
        </p:spPr>
      </p:pic>
    </p:spTree>
    <p:extLst>
      <p:ext uri="{BB962C8B-B14F-4D97-AF65-F5344CB8AC3E}">
        <p14:creationId xmlns:p14="http://schemas.microsoft.com/office/powerpoint/2010/main" val="24282108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48554-2BD1-4D05-8DE7-A8B06FD5D34D}"/>
              </a:ext>
            </a:extLst>
          </p:cNvPr>
          <p:cNvSpPr>
            <a:spLocks noGrp="1"/>
          </p:cNvSpPr>
          <p:nvPr>
            <p:ph type="title"/>
          </p:nvPr>
        </p:nvSpPr>
        <p:spPr/>
        <p:txBody>
          <a:bodyPr/>
          <a:lstStyle/>
          <a:p>
            <a:r>
              <a:rPr lang="en-GB" sz="5400" dirty="0"/>
              <a:t>Making silicon</a:t>
            </a:r>
          </a:p>
        </p:txBody>
      </p:sp>
      <p:sp>
        <p:nvSpPr>
          <p:cNvPr id="3" name="Content Placeholder 2">
            <a:extLst>
              <a:ext uri="{FF2B5EF4-FFF2-40B4-BE49-F238E27FC236}">
                <a16:creationId xmlns:a16="http://schemas.microsoft.com/office/drawing/2014/main" id="{40DAF4B8-7632-4AF5-BC5C-02404EA94B58}"/>
              </a:ext>
            </a:extLst>
          </p:cNvPr>
          <p:cNvSpPr>
            <a:spLocks noGrp="1"/>
          </p:cNvSpPr>
          <p:nvPr>
            <p:ph idx="1"/>
          </p:nvPr>
        </p:nvSpPr>
        <p:spPr>
          <a:xfrm>
            <a:off x="884767" y="1415894"/>
            <a:ext cx="10323801" cy="1387308"/>
          </a:xfrm>
        </p:spPr>
        <p:txBody>
          <a:bodyPr/>
          <a:lstStyle/>
          <a:p>
            <a:r>
              <a:rPr lang="en-GB" dirty="0"/>
              <a:t>Non-porous: Carbothermal reduction</a:t>
            </a:r>
          </a:p>
          <a:p>
            <a:r>
              <a:rPr lang="en-GB" dirty="0"/>
              <a:t>Porous: electrochemical etching of Si wafer</a:t>
            </a:r>
          </a:p>
        </p:txBody>
      </p:sp>
      <p:sp>
        <p:nvSpPr>
          <p:cNvPr id="4" name="Date Placeholder 3">
            <a:extLst>
              <a:ext uri="{FF2B5EF4-FFF2-40B4-BE49-F238E27FC236}">
                <a16:creationId xmlns:a16="http://schemas.microsoft.com/office/drawing/2014/main" id="{5509C3AA-2440-41DF-978D-A262E0C40968}"/>
              </a:ext>
            </a:extLst>
          </p:cNvPr>
          <p:cNvSpPr>
            <a:spLocks noGrp="1"/>
          </p:cNvSpPr>
          <p:nvPr>
            <p:ph type="dt" sz="half" idx="10"/>
          </p:nvPr>
        </p:nvSpPr>
        <p:spPr/>
        <p:txBody>
          <a:bodyPr/>
          <a:lstStyle/>
          <a:p>
            <a:pPr>
              <a:defRPr/>
            </a:pPr>
            <a:fld id="{D2E28BBE-4E92-4B2E-9C6F-C30F1CA4714D}" type="datetime1">
              <a:rPr lang="en-GB" altLang="en-US" smtClean="0"/>
              <a:pPr>
                <a:defRPr/>
              </a:pPr>
              <a:t>28/09/2023</a:t>
            </a:fld>
            <a:endParaRPr lang="en-GB" altLang="en-US">
              <a:solidFill>
                <a:srgbClr val="FFFFFF"/>
              </a:solidFill>
            </a:endParaRPr>
          </a:p>
        </p:txBody>
      </p:sp>
      <p:sp>
        <p:nvSpPr>
          <p:cNvPr id="5" name="Footer Placeholder 4">
            <a:extLst>
              <a:ext uri="{FF2B5EF4-FFF2-40B4-BE49-F238E27FC236}">
                <a16:creationId xmlns:a16="http://schemas.microsoft.com/office/drawing/2014/main" id="{A2FA2F60-0ACD-4C90-ADD8-2A498F4408AD}"/>
              </a:ext>
            </a:extLst>
          </p:cNvPr>
          <p:cNvSpPr>
            <a:spLocks noGrp="1"/>
          </p:cNvSpPr>
          <p:nvPr>
            <p:ph type="ftr" sz="quarter" idx="11"/>
          </p:nvPr>
        </p:nvSpPr>
        <p:spPr/>
        <p:txBody>
          <a:bodyPr/>
          <a:lstStyle/>
          <a:p>
            <a:pPr>
              <a:defRPr/>
            </a:pPr>
            <a:r>
              <a:rPr lang="en-GB" altLang="en-US"/>
              <a:t>© The University of Sheffield</a:t>
            </a:r>
            <a:endParaRPr lang="en-GB" altLang="en-US">
              <a:solidFill>
                <a:srgbClr val="FFFFFF"/>
              </a:solidFill>
            </a:endParaRPr>
          </a:p>
        </p:txBody>
      </p:sp>
      <p:sp>
        <p:nvSpPr>
          <p:cNvPr id="6" name="Slide Number Placeholder 5">
            <a:extLst>
              <a:ext uri="{FF2B5EF4-FFF2-40B4-BE49-F238E27FC236}">
                <a16:creationId xmlns:a16="http://schemas.microsoft.com/office/drawing/2014/main" id="{8E4CFF78-42E8-47E7-A0BA-F0DA72BA3301}"/>
              </a:ext>
            </a:extLst>
          </p:cNvPr>
          <p:cNvSpPr>
            <a:spLocks noGrp="1"/>
          </p:cNvSpPr>
          <p:nvPr>
            <p:ph type="sldNum" sz="quarter" idx="12"/>
          </p:nvPr>
        </p:nvSpPr>
        <p:spPr/>
        <p:txBody>
          <a:bodyPr/>
          <a:lstStyle/>
          <a:p>
            <a:fld id="{22230EF6-6C13-413D-A541-8FA2732E8850}" type="slidenum">
              <a:rPr lang="en-GB" altLang="en-US" smtClean="0"/>
              <a:pPr/>
              <a:t>33</a:t>
            </a:fld>
            <a:endParaRPr lang="en-GB" altLang="en-US"/>
          </a:p>
        </p:txBody>
      </p:sp>
      <p:pic>
        <p:nvPicPr>
          <p:cNvPr id="7" name="Picture 2">
            <a:extLst>
              <a:ext uri="{FF2B5EF4-FFF2-40B4-BE49-F238E27FC236}">
                <a16:creationId xmlns:a16="http://schemas.microsoft.com/office/drawing/2014/main" id="{31617C33-3274-48CD-85FC-09EE2CC40E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1266" b="54985"/>
          <a:stretch/>
        </p:blipFill>
        <p:spPr bwMode="auto">
          <a:xfrm>
            <a:off x="7671949" y="3286186"/>
            <a:ext cx="3350501" cy="235873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raphical abstract: A review of magnesiothermic reduction of silica to porous silicon for lithium-ion battery applications and beyond">
            <a:extLst>
              <a:ext uri="{FF2B5EF4-FFF2-40B4-BE49-F238E27FC236}">
                <a16:creationId xmlns:a16="http://schemas.microsoft.com/office/drawing/2014/main" id="{D1141B3C-1930-48E7-8499-B69245A00F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5440" y="3286186"/>
            <a:ext cx="5944015" cy="235873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AB3F3F9-134B-41D7-AB44-B5E5D3A86CFF}"/>
              </a:ext>
            </a:extLst>
          </p:cNvPr>
          <p:cNvSpPr txBox="1"/>
          <p:nvPr/>
        </p:nvSpPr>
        <p:spPr>
          <a:xfrm>
            <a:off x="2196622" y="6127906"/>
            <a:ext cx="7211747" cy="630942"/>
          </a:xfrm>
          <a:prstGeom prst="rect">
            <a:avLst/>
          </a:prstGeom>
          <a:noFill/>
        </p:spPr>
        <p:txBody>
          <a:bodyPr wrap="square" rtlCol="0">
            <a:spAutoFit/>
          </a:bodyPr>
          <a:lstStyle/>
          <a:p>
            <a:r>
              <a:rPr lang="en-US" sz="1200" dirty="0">
                <a:solidFill>
                  <a:srgbClr val="4F4671"/>
                </a:solidFill>
              </a:rPr>
              <a:t>(1) J. Entwistle, A. Rennie and S. Patwardhan, J. Mater. Chem. A, 2018.</a:t>
            </a:r>
          </a:p>
          <a:p>
            <a:r>
              <a:rPr lang="en-US" sz="1200" dirty="0">
                <a:solidFill>
                  <a:srgbClr val="4F4671"/>
                </a:solidFill>
              </a:rPr>
              <a:t>(2) </a:t>
            </a:r>
            <a:r>
              <a:rPr lang="en-US" sz="1200" dirty="0" err="1">
                <a:solidFill>
                  <a:srgbClr val="4F4671"/>
                </a:solidFill>
              </a:rPr>
              <a:t>Karbassian</a:t>
            </a:r>
            <a:r>
              <a:rPr lang="en-US" sz="1200" dirty="0">
                <a:solidFill>
                  <a:srgbClr val="4F4671"/>
                </a:solidFill>
              </a:rPr>
              <a:t>, F. Porous Silicon. In Porosity - Process, Technologies and Applications; 2018.</a:t>
            </a:r>
          </a:p>
          <a:p>
            <a:endParaRPr lang="en-US" sz="1100" dirty="0"/>
          </a:p>
        </p:txBody>
      </p:sp>
    </p:spTree>
    <p:extLst>
      <p:ext uri="{BB962C8B-B14F-4D97-AF65-F5344CB8AC3E}">
        <p14:creationId xmlns:p14="http://schemas.microsoft.com/office/powerpoint/2010/main" val="8328023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46279E0-A155-4522-91CB-EB6B83EE644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E8E2B5-05F9-48D4-A7E9-896F1AD8405D}" type="slidenum">
              <a:rPr kumimoji="0" lang="en-GB" sz="1200" b="0" i="0" u="none" strike="noStrike" kern="1200" cap="none" spc="0" normalizeH="0" baseline="0" noProof="0" smtClean="0">
                <a:ln>
                  <a:noFill/>
                </a:ln>
                <a:solidFill>
                  <a:prstClr val="black">
                    <a:tint val="75000"/>
                  </a:prstClr>
                </a:solidFill>
                <a:effectLst/>
                <a:uLnTx/>
                <a:uFillTx/>
                <a:latin typeface="TUOS Stephenson" panose="020705030800000200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dirty="0">
              <a:ln>
                <a:noFill/>
              </a:ln>
              <a:solidFill>
                <a:prstClr val="black">
                  <a:tint val="75000"/>
                </a:prstClr>
              </a:solidFill>
              <a:effectLst/>
              <a:uLnTx/>
              <a:uFillTx/>
              <a:latin typeface="TUOS Stephenson" panose="02070503080000020004" pitchFamily="18" charset="0"/>
              <a:ea typeface="+mn-ea"/>
              <a:cs typeface="+mn-cs"/>
            </a:endParaRPr>
          </a:p>
        </p:txBody>
      </p:sp>
      <p:sp>
        <p:nvSpPr>
          <p:cNvPr id="6" name="Footer Placeholder 4">
            <a:extLst>
              <a:ext uri="{FF2B5EF4-FFF2-40B4-BE49-F238E27FC236}">
                <a16:creationId xmlns:a16="http://schemas.microsoft.com/office/drawing/2014/main" id="{E1A1619F-BE49-45AC-B00C-69574F44FC0C}"/>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200" b="0" i="0" u="none" strike="noStrike" kern="1200" cap="none" spc="0" normalizeH="0" baseline="0" noProof="0" dirty="0">
                <a:ln>
                  <a:noFill/>
                </a:ln>
                <a:solidFill>
                  <a:prstClr val="black">
                    <a:tint val="75000"/>
                  </a:prstClr>
                </a:solidFill>
                <a:effectLst/>
                <a:uLnTx/>
                <a:uFillTx/>
                <a:latin typeface="TUOS Stephenson"/>
                <a:ea typeface="+mn-ea"/>
                <a:cs typeface="+mn-cs"/>
              </a:rPr>
              <a:t>© The University of Sheffield</a:t>
            </a:r>
            <a:endParaRPr kumimoji="0" lang="en-GB" altLang="en-US" sz="1200" b="0" i="0" u="none" strike="noStrike" kern="1200" cap="none" spc="0" normalizeH="0" baseline="0" noProof="0" dirty="0">
              <a:ln>
                <a:noFill/>
              </a:ln>
              <a:solidFill>
                <a:srgbClr val="FFFFFF"/>
              </a:solidFill>
              <a:effectLst/>
              <a:uLnTx/>
              <a:uFillTx/>
              <a:latin typeface="TUOS Stephenson"/>
              <a:ea typeface="+mn-ea"/>
              <a:cs typeface="+mn-cs"/>
            </a:endParaRPr>
          </a:p>
        </p:txBody>
      </p:sp>
      <p:pic>
        <p:nvPicPr>
          <p:cNvPr id="37" name="Picture 36" descr="A picture containing indoor, fungus, yeast, close&#10;&#10;Description automatically generated">
            <a:extLst>
              <a:ext uri="{FF2B5EF4-FFF2-40B4-BE49-F238E27FC236}">
                <a16:creationId xmlns:a16="http://schemas.microsoft.com/office/drawing/2014/main" id="{38639256-002A-4329-B5B6-8E611E11B0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080" b="7080"/>
          <a:stretch/>
        </p:blipFill>
        <p:spPr>
          <a:xfrm>
            <a:off x="10245145" y="1802419"/>
            <a:ext cx="1677630" cy="154492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8" name="Picture 37" descr="A picture containing vegetable&#10;&#10;Description automatically generated">
            <a:extLst>
              <a:ext uri="{FF2B5EF4-FFF2-40B4-BE49-F238E27FC236}">
                <a16:creationId xmlns:a16="http://schemas.microsoft.com/office/drawing/2014/main" id="{37A51DD0-2DA9-49ED-BA59-B679E18EBC8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0276" b="10275"/>
          <a:stretch/>
        </p:blipFill>
        <p:spPr>
          <a:xfrm>
            <a:off x="479652" y="2032772"/>
            <a:ext cx="1546503" cy="1424172"/>
          </a:xfrm>
          <a:prstGeom prst="ellipse">
            <a:avLst/>
          </a:prstGeom>
          <a:ln w="63500"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4" name="Arrow: Bent 43">
            <a:extLst>
              <a:ext uri="{FF2B5EF4-FFF2-40B4-BE49-F238E27FC236}">
                <a16:creationId xmlns:a16="http://schemas.microsoft.com/office/drawing/2014/main" id="{9CD52E12-5F0D-43F3-A0D4-C011980BA27F}"/>
              </a:ext>
            </a:extLst>
          </p:cNvPr>
          <p:cNvSpPr/>
          <p:nvPr/>
        </p:nvSpPr>
        <p:spPr>
          <a:xfrm rot="10800000" flipH="1">
            <a:off x="3172496" y="2944214"/>
            <a:ext cx="253465" cy="433433"/>
          </a:xfrm>
          <a:prstGeom prst="bentArrow">
            <a:avLst>
              <a:gd name="adj1" fmla="val 0"/>
              <a:gd name="adj2" fmla="val 25000"/>
              <a:gd name="adj3" fmla="val 25000"/>
              <a:gd name="adj4" fmla="val 5415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UOS Stephenson"/>
              <a:ea typeface="+mn-ea"/>
              <a:cs typeface="+mn-cs"/>
            </a:endParaRPr>
          </a:p>
        </p:txBody>
      </p:sp>
      <p:sp>
        <p:nvSpPr>
          <p:cNvPr id="45" name="Arrow: Bent 44">
            <a:extLst>
              <a:ext uri="{FF2B5EF4-FFF2-40B4-BE49-F238E27FC236}">
                <a16:creationId xmlns:a16="http://schemas.microsoft.com/office/drawing/2014/main" id="{93208DCC-3F5A-4859-9BAE-9370A9B5DFCE}"/>
              </a:ext>
            </a:extLst>
          </p:cNvPr>
          <p:cNvSpPr/>
          <p:nvPr/>
        </p:nvSpPr>
        <p:spPr>
          <a:xfrm rot="5400000" flipH="1">
            <a:off x="9265165" y="3000907"/>
            <a:ext cx="390739" cy="277354"/>
          </a:xfrm>
          <a:prstGeom prst="bentArrow">
            <a:avLst>
              <a:gd name="adj1" fmla="val 0"/>
              <a:gd name="adj2" fmla="val 25000"/>
              <a:gd name="adj3" fmla="val 25000"/>
              <a:gd name="adj4" fmla="val 5415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UOS Stephenson"/>
              <a:ea typeface="+mn-ea"/>
              <a:cs typeface="+mn-cs"/>
            </a:endParaRPr>
          </a:p>
        </p:txBody>
      </p:sp>
      <p:sp>
        <p:nvSpPr>
          <p:cNvPr id="46" name="TextBox 45">
            <a:extLst>
              <a:ext uri="{FF2B5EF4-FFF2-40B4-BE49-F238E27FC236}">
                <a16:creationId xmlns:a16="http://schemas.microsoft.com/office/drawing/2014/main" id="{E820A14A-4010-46E5-8A28-94CF3C008EAD}"/>
              </a:ext>
            </a:extLst>
          </p:cNvPr>
          <p:cNvSpPr txBox="1"/>
          <p:nvPr/>
        </p:nvSpPr>
        <p:spPr>
          <a:xfrm>
            <a:off x="9321859" y="2574883"/>
            <a:ext cx="48989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UOS Stephenson"/>
                <a:ea typeface="+mn-ea"/>
                <a:cs typeface="+mn-cs"/>
              </a:rPr>
              <a:t>Ar</a:t>
            </a:r>
          </a:p>
        </p:txBody>
      </p:sp>
      <p:sp>
        <p:nvSpPr>
          <p:cNvPr id="47" name="TextBox 46">
            <a:extLst>
              <a:ext uri="{FF2B5EF4-FFF2-40B4-BE49-F238E27FC236}">
                <a16:creationId xmlns:a16="http://schemas.microsoft.com/office/drawing/2014/main" id="{E441A678-B41E-4DB1-9A12-AD795865D7D2}"/>
              </a:ext>
            </a:extLst>
          </p:cNvPr>
          <p:cNvSpPr txBox="1"/>
          <p:nvPr/>
        </p:nvSpPr>
        <p:spPr>
          <a:xfrm>
            <a:off x="2990876" y="2561947"/>
            <a:ext cx="48989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UOS Stephenson"/>
                <a:ea typeface="+mn-ea"/>
                <a:cs typeface="+mn-cs"/>
              </a:rPr>
              <a:t>Ar</a:t>
            </a:r>
          </a:p>
        </p:txBody>
      </p:sp>
      <p:pic>
        <p:nvPicPr>
          <p:cNvPr id="50" name="Picture 49">
            <a:extLst>
              <a:ext uri="{FF2B5EF4-FFF2-40B4-BE49-F238E27FC236}">
                <a16:creationId xmlns:a16="http://schemas.microsoft.com/office/drawing/2014/main" id="{B1CD214D-B904-4220-B3A2-0DC2A1322A3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684" t="9425" r="34606" b="5498"/>
          <a:stretch/>
        </p:blipFill>
        <p:spPr>
          <a:xfrm>
            <a:off x="364422" y="4656055"/>
            <a:ext cx="1515035" cy="1341421"/>
          </a:xfrm>
          <a:prstGeom prst="roundRect">
            <a:avLst>
              <a:gd name="adj" fmla="val 8594"/>
            </a:avLst>
          </a:prstGeom>
          <a:solidFill>
            <a:srgbClr val="FFFFFF">
              <a:shade val="85000"/>
            </a:srgbClr>
          </a:solidFill>
          <a:ln>
            <a:noFill/>
          </a:ln>
          <a:effectLst/>
        </p:spPr>
      </p:pic>
      <p:pic>
        <p:nvPicPr>
          <p:cNvPr id="51" name="Picture 50" descr="A close up of a tire&#10;&#10;Description automatically generated with medium confidence">
            <a:extLst>
              <a:ext uri="{FF2B5EF4-FFF2-40B4-BE49-F238E27FC236}">
                <a16:creationId xmlns:a16="http://schemas.microsoft.com/office/drawing/2014/main" id="{5C7D32C8-CBC7-4895-B85B-B387538BE59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5738" t="1922" r="39060" b="3701"/>
          <a:stretch/>
        </p:blipFill>
        <p:spPr>
          <a:xfrm rot="5400000">
            <a:off x="3346555" y="4737736"/>
            <a:ext cx="627096" cy="1892384"/>
          </a:xfrm>
          <a:prstGeom prst="roundRect">
            <a:avLst>
              <a:gd name="adj" fmla="val 8594"/>
            </a:avLst>
          </a:prstGeom>
          <a:solidFill>
            <a:srgbClr val="FFFFFF">
              <a:shade val="85000"/>
            </a:srgbClr>
          </a:solidFill>
          <a:ln>
            <a:noFill/>
          </a:ln>
          <a:effectLst/>
        </p:spPr>
      </p:pic>
      <p:sp>
        <p:nvSpPr>
          <p:cNvPr id="52" name="Oval 51">
            <a:extLst>
              <a:ext uri="{FF2B5EF4-FFF2-40B4-BE49-F238E27FC236}">
                <a16:creationId xmlns:a16="http://schemas.microsoft.com/office/drawing/2014/main" id="{A82C1D04-38D9-4267-86F1-FE0F16F84DFA}"/>
              </a:ext>
            </a:extLst>
          </p:cNvPr>
          <p:cNvSpPr/>
          <p:nvPr/>
        </p:nvSpPr>
        <p:spPr>
          <a:xfrm>
            <a:off x="1190258" y="5122939"/>
            <a:ext cx="198981" cy="198981"/>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UOS Stephenson"/>
              <a:ea typeface="+mn-ea"/>
              <a:cs typeface="+mn-cs"/>
            </a:endParaRPr>
          </a:p>
        </p:txBody>
      </p:sp>
      <p:pic>
        <p:nvPicPr>
          <p:cNvPr id="55" name="Picture 54">
            <a:extLst>
              <a:ext uri="{FF2B5EF4-FFF2-40B4-BE49-F238E27FC236}">
                <a16:creationId xmlns:a16="http://schemas.microsoft.com/office/drawing/2014/main" id="{F0C847FD-8097-42A1-94E4-2B435A6A520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44633" b="7221"/>
          <a:stretch/>
        </p:blipFill>
        <p:spPr>
          <a:xfrm rot="5400000">
            <a:off x="9123964" y="4610469"/>
            <a:ext cx="1674347" cy="1363882"/>
          </a:xfrm>
          <a:prstGeom prst="roundRect">
            <a:avLst>
              <a:gd name="adj" fmla="val 8594"/>
            </a:avLst>
          </a:prstGeom>
          <a:solidFill>
            <a:srgbClr val="FFFFFF">
              <a:shade val="85000"/>
            </a:srgbClr>
          </a:solidFill>
          <a:ln>
            <a:noFill/>
          </a:ln>
          <a:effectLst/>
        </p:spPr>
      </p:pic>
      <p:sp>
        <p:nvSpPr>
          <p:cNvPr id="57" name="Arrow: Up 56">
            <a:extLst>
              <a:ext uri="{FF2B5EF4-FFF2-40B4-BE49-F238E27FC236}">
                <a16:creationId xmlns:a16="http://schemas.microsoft.com/office/drawing/2014/main" id="{F988D910-5C48-41F7-9DFC-C99E89EC5E57}"/>
              </a:ext>
            </a:extLst>
          </p:cNvPr>
          <p:cNvSpPr/>
          <p:nvPr/>
        </p:nvSpPr>
        <p:spPr>
          <a:xfrm rot="874398" flipH="1">
            <a:off x="10531620" y="3418354"/>
            <a:ext cx="357658" cy="892607"/>
          </a:xfrm>
          <a:prstGeom prst="upArrow">
            <a:avLst>
              <a:gd name="adj1" fmla="val 17607"/>
              <a:gd name="adj2" fmla="val 59535"/>
            </a:avLst>
          </a:prstGeom>
          <a:gradFill>
            <a:gsLst>
              <a:gs pos="28000">
                <a:schemeClr val="tx1"/>
              </a:gs>
              <a:gs pos="84000">
                <a:schemeClr val="tx1"/>
              </a:gs>
            </a:gsLst>
          </a:gradFill>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UOS Stephenson"/>
              <a:ea typeface="+mn-ea"/>
              <a:cs typeface="+mn-cs"/>
            </a:endParaRPr>
          </a:p>
        </p:txBody>
      </p:sp>
      <p:sp>
        <p:nvSpPr>
          <p:cNvPr id="58" name="Arrow: Up 57">
            <a:extLst>
              <a:ext uri="{FF2B5EF4-FFF2-40B4-BE49-F238E27FC236}">
                <a16:creationId xmlns:a16="http://schemas.microsoft.com/office/drawing/2014/main" id="{2E67A829-16D0-4987-A30D-AEA06010A70D}"/>
              </a:ext>
            </a:extLst>
          </p:cNvPr>
          <p:cNvSpPr/>
          <p:nvPr/>
        </p:nvSpPr>
        <p:spPr>
          <a:xfrm rot="5400000" flipH="1">
            <a:off x="2068829" y="5239443"/>
            <a:ext cx="452196" cy="638122"/>
          </a:xfrm>
          <a:prstGeom prst="upArrow">
            <a:avLst>
              <a:gd name="adj1" fmla="val 17607"/>
              <a:gd name="adj2" fmla="val 47121"/>
            </a:avLst>
          </a:prstGeom>
          <a:gradFill>
            <a:gsLst>
              <a:gs pos="28000">
                <a:schemeClr val="tx1"/>
              </a:gs>
              <a:gs pos="84000">
                <a:schemeClr val="tx1"/>
              </a:gs>
            </a:gsLst>
          </a:gradFill>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UOS Stephenson"/>
              <a:ea typeface="+mn-ea"/>
              <a:cs typeface="+mn-cs"/>
            </a:endParaRPr>
          </a:p>
        </p:txBody>
      </p:sp>
      <p:cxnSp>
        <p:nvCxnSpPr>
          <p:cNvPr id="59" name="Straight Arrow Connector 58">
            <a:extLst>
              <a:ext uri="{FF2B5EF4-FFF2-40B4-BE49-F238E27FC236}">
                <a16:creationId xmlns:a16="http://schemas.microsoft.com/office/drawing/2014/main" id="{926E498C-A41A-435B-BEA9-3D15C815B603}"/>
              </a:ext>
            </a:extLst>
          </p:cNvPr>
          <p:cNvCxnSpPr>
            <a:cxnSpLocks/>
            <a:endCxn id="52" idx="0"/>
          </p:cNvCxnSpPr>
          <p:nvPr/>
        </p:nvCxnSpPr>
        <p:spPr>
          <a:xfrm>
            <a:off x="1289749" y="3537938"/>
            <a:ext cx="0" cy="1585001"/>
          </a:xfrm>
          <a:prstGeom prst="straightConnector1">
            <a:avLst/>
          </a:prstGeom>
          <a:ln w="317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24A75CD9-01A7-4AA0-8555-EB6651408F1F}"/>
              </a:ext>
            </a:extLst>
          </p:cNvPr>
          <p:cNvCxnSpPr>
            <a:cxnSpLocks/>
          </p:cNvCxnSpPr>
          <p:nvPr/>
        </p:nvCxnSpPr>
        <p:spPr>
          <a:xfrm flipV="1">
            <a:off x="970039" y="5428865"/>
            <a:ext cx="0" cy="630762"/>
          </a:xfrm>
          <a:prstGeom prst="straightConnector1">
            <a:avLst/>
          </a:prstGeom>
          <a:ln w="317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CDA53D8E-0C83-43B7-9BAB-811B1163DE93}"/>
              </a:ext>
            </a:extLst>
          </p:cNvPr>
          <p:cNvSpPr txBox="1"/>
          <p:nvPr/>
        </p:nvSpPr>
        <p:spPr>
          <a:xfrm>
            <a:off x="633486" y="6113631"/>
            <a:ext cx="6731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TUOS Stephenson"/>
                <a:ea typeface="+mn-ea"/>
                <a:cs typeface="+mn-cs"/>
              </a:rPr>
              <a:t>Mg</a:t>
            </a:r>
            <a:endParaRPr kumimoji="0" lang="en-GB" sz="1800" b="1" i="0" u="none" strike="noStrike" kern="1200" cap="none" spc="0" normalizeH="0" baseline="0" noProof="0" dirty="0">
              <a:ln>
                <a:noFill/>
              </a:ln>
              <a:solidFill>
                <a:prstClr val="black"/>
              </a:solidFill>
              <a:effectLst/>
              <a:uLnTx/>
              <a:uFillTx/>
              <a:latin typeface="TUOS Stephenson"/>
              <a:ea typeface="+mn-ea"/>
              <a:cs typeface="+mn-cs"/>
            </a:endParaRPr>
          </a:p>
        </p:txBody>
      </p:sp>
      <p:sp>
        <p:nvSpPr>
          <p:cNvPr id="63" name="TextBox 62">
            <a:extLst>
              <a:ext uri="{FF2B5EF4-FFF2-40B4-BE49-F238E27FC236}">
                <a16:creationId xmlns:a16="http://schemas.microsoft.com/office/drawing/2014/main" id="{D81B2958-51FF-4713-87AE-8307C2DC3AD6}"/>
              </a:ext>
            </a:extLst>
          </p:cNvPr>
          <p:cNvSpPr txBox="1"/>
          <p:nvPr/>
        </p:nvSpPr>
        <p:spPr>
          <a:xfrm>
            <a:off x="1335358" y="3427596"/>
            <a:ext cx="93571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TUOS Stephenson (Body)"/>
                <a:ea typeface="Calibri" panose="020F0502020204030204" pitchFamily="34" charset="0"/>
                <a:cs typeface="+mn-cs"/>
              </a:rPr>
              <a:t>SiO</a:t>
            </a:r>
            <a:r>
              <a:rPr kumimoji="0" lang="en-GB" sz="2800" b="1" i="0" u="none" strike="noStrike" kern="1200" cap="none" spc="0" normalizeH="0" baseline="-25000" noProof="0" dirty="0">
                <a:ln>
                  <a:noFill/>
                </a:ln>
                <a:solidFill>
                  <a:prstClr val="black"/>
                </a:solidFill>
                <a:effectLst/>
                <a:uLnTx/>
                <a:uFillTx/>
                <a:latin typeface="TUOS Stephenson (Body)"/>
                <a:ea typeface="Calibri" panose="020F0502020204030204" pitchFamily="34" charset="0"/>
                <a:cs typeface="+mn-cs"/>
              </a:rPr>
              <a:t>2</a:t>
            </a:r>
            <a:endParaRPr kumimoji="0" lang="en-GB" sz="2000" b="1" i="0" u="none" strike="noStrike" kern="1200" cap="none" spc="0" normalizeH="0" baseline="0" noProof="0" dirty="0">
              <a:ln>
                <a:noFill/>
              </a:ln>
              <a:solidFill>
                <a:prstClr val="black"/>
              </a:solidFill>
              <a:effectLst/>
              <a:uLnTx/>
              <a:uFillTx/>
              <a:latin typeface="TUOS Stephenson (Body)"/>
              <a:ea typeface="+mn-ea"/>
              <a:cs typeface="+mn-cs"/>
            </a:endParaRPr>
          </a:p>
        </p:txBody>
      </p:sp>
      <p:sp>
        <p:nvSpPr>
          <p:cNvPr id="54" name="Oval 53">
            <a:extLst>
              <a:ext uri="{FF2B5EF4-FFF2-40B4-BE49-F238E27FC236}">
                <a16:creationId xmlns:a16="http://schemas.microsoft.com/office/drawing/2014/main" id="{5AC2D07A-858A-4773-95C7-30C0736B464F}"/>
              </a:ext>
            </a:extLst>
          </p:cNvPr>
          <p:cNvSpPr/>
          <p:nvPr/>
        </p:nvSpPr>
        <p:spPr>
          <a:xfrm>
            <a:off x="5243807" y="2931279"/>
            <a:ext cx="2094688" cy="726314"/>
          </a:xfrm>
          <a:prstGeom prst="ellipse">
            <a:avLst/>
          </a:prstGeom>
          <a:gradFill flip="none" rotWithShape="1">
            <a:gsLst>
              <a:gs pos="76000">
                <a:schemeClr val="bg1">
                  <a:alpha val="23000"/>
                </a:schemeClr>
              </a:gs>
              <a:gs pos="51000">
                <a:srgbClr val="FFC000">
                  <a:alpha val="50000"/>
                </a:srgbClr>
              </a:gs>
              <a:gs pos="18000">
                <a:srgbClr val="FF0000">
                  <a:alpha val="55000"/>
                </a:srgbClr>
              </a:gs>
              <a:gs pos="0">
                <a:srgbClr val="FF0000">
                  <a:alpha val="61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UOS Stephenson"/>
              <a:ea typeface="+mn-ea"/>
              <a:cs typeface="+mn-cs"/>
            </a:endParaRPr>
          </a:p>
        </p:txBody>
      </p:sp>
      <p:sp>
        <p:nvSpPr>
          <p:cNvPr id="11" name="Cylinder 10">
            <a:extLst>
              <a:ext uri="{FF2B5EF4-FFF2-40B4-BE49-F238E27FC236}">
                <a16:creationId xmlns:a16="http://schemas.microsoft.com/office/drawing/2014/main" id="{D9C36E25-4D80-4BF5-A629-5C351527D871}"/>
              </a:ext>
            </a:extLst>
          </p:cNvPr>
          <p:cNvSpPr/>
          <p:nvPr/>
        </p:nvSpPr>
        <p:spPr>
          <a:xfrm rot="16200000">
            <a:off x="9141463" y="3233219"/>
            <a:ext cx="53301" cy="155401"/>
          </a:xfrm>
          <a:prstGeom prst="ca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UOS Stephenson"/>
              <a:ea typeface="+mn-ea"/>
              <a:cs typeface="+mn-cs"/>
            </a:endParaRPr>
          </a:p>
        </p:txBody>
      </p:sp>
      <p:sp>
        <p:nvSpPr>
          <p:cNvPr id="12" name="Cylinder 11">
            <a:extLst>
              <a:ext uri="{FF2B5EF4-FFF2-40B4-BE49-F238E27FC236}">
                <a16:creationId xmlns:a16="http://schemas.microsoft.com/office/drawing/2014/main" id="{A1BCE8D8-EE2B-4EDD-A784-2EE7F56FC714}"/>
              </a:ext>
            </a:extLst>
          </p:cNvPr>
          <p:cNvSpPr/>
          <p:nvPr/>
        </p:nvSpPr>
        <p:spPr>
          <a:xfrm rot="16200000">
            <a:off x="8755337" y="3227073"/>
            <a:ext cx="601650" cy="139691"/>
          </a:xfrm>
          <a:prstGeom prst="can">
            <a:avLst>
              <a:gd name="adj" fmla="val 50000"/>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UOS Stephenson"/>
              <a:ea typeface="+mn-ea"/>
              <a:cs typeface="+mn-cs"/>
            </a:endParaRPr>
          </a:p>
        </p:txBody>
      </p:sp>
      <p:grpSp>
        <p:nvGrpSpPr>
          <p:cNvPr id="64" name="Group 63">
            <a:extLst>
              <a:ext uri="{FF2B5EF4-FFF2-40B4-BE49-F238E27FC236}">
                <a16:creationId xmlns:a16="http://schemas.microsoft.com/office/drawing/2014/main" id="{24354ACC-2C7A-4DE0-8B55-1EC438873CB9}"/>
              </a:ext>
            </a:extLst>
          </p:cNvPr>
          <p:cNvGrpSpPr/>
          <p:nvPr/>
        </p:nvGrpSpPr>
        <p:grpSpPr>
          <a:xfrm>
            <a:off x="3638593" y="2215050"/>
            <a:ext cx="5392536" cy="2907889"/>
            <a:chOff x="3638593" y="2215050"/>
            <a:chExt cx="5392536" cy="2907889"/>
          </a:xfrm>
        </p:grpSpPr>
        <p:grpSp>
          <p:nvGrpSpPr>
            <p:cNvPr id="13" name="Group 12">
              <a:extLst>
                <a:ext uri="{FF2B5EF4-FFF2-40B4-BE49-F238E27FC236}">
                  <a16:creationId xmlns:a16="http://schemas.microsoft.com/office/drawing/2014/main" id="{A3B9263E-8F77-40EF-B36F-902750FDA0DD}"/>
                </a:ext>
              </a:extLst>
            </p:cNvPr>
            <p:cNvGrpSpPr/>
            <p:nvPr/>
          </p:nvGrpSpPr>
          <p:grpSpPr>
            <a:xfrm>
              <a:off x="3638593" y="2215050"/>
              <a:ext cx="5392536" cy="2907889"/>
              <a:chOff x="2743396" y="1483948"/>
              <a:chExt cx="6500184" cy="3505180"/>
            </a:xfrm>
          </p:grpSpPr>
          <p:sp>
            <p:nvSpPr>
              <p:cNvPr id="14" name="Cube 13">
                <a:extLst>
                  <a:ext uri="{FF2B5EF4-FFF2-40B4-BE49-F238E27FC236}">
                    <a16:creationId xmlns:a16="http://schemas.microsoft.com/office/drawing/2014/main" id="{34B45C49-CDE1-45C7-A99D-45588A0951AE}"/>
                  </a:ext>
                </a:extLst>
              </p:cNvPr>
              <p:cNvSpPr/>
              <p:nvPr/>
            </p:nvSpPr>
            <p:spPr>
              <a:xfrm flipH="1">
                <a:off x="4074061" y="4050448"/>
                <a:ext cx="3841553" cy="938680"/>
              </a:xfrm>
              <a:prstGeom prst="cube">
                <a:avLst>
                  <a:gd name="adj" fmla="val 16176"/>
                </a:avLst>
              </a:prstGeom>
              <a:solidFill>
                <a:schemeClr val="bg1">
                  <a:lumMod val="75000"/>
                  <a:alpha val="64000"/>
                </a:schemeClr>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UOS Stephenson"/>
                  <a:ea typeface="+mn-ea"/>
                  <a:cs typeface="+mn-cs"/>
                </a:endParaRPr>
              </a:p>
            </p:txBody>
          </p:sp>
          <p:sp>
            <p:nvSpPr>
              <p:cNvPr id="15" name="Oval 14">
                <a:extLst>
                  <a:ext uri="{FF2B5EF4-FFF2-40B4-BE49-F238E27FC236}">
                    <a16:creationId xmlns:a16="http://schemas.microsoft.com/office/drawing/2014/main" id="{1E9AFD32-E134-445C-A3EC-5E31D8B9D802}"/>
                  </a:ext>
                </a:extLst>
              </p:cNvPr>
              <p:cNvSpPr/>
              <p:nvPr/>
            </p:nvSpPr>
            <p:spPr>
              <a:xfrm>
                <a:off x="7846143" y="1483949"/>
                <a:ext cx="722752" cy="2653005"/>
              </a:xfrm>
              <a:prstGeom prst="ellipse">
                <a:avLst/>
              </a:prstGeom>
              <a:noFill/>
              <a:ln w="19050">
                <a:solidFill>
                  <a:schemeClr val="tx1">
                    <a:alpha val="21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UOS Stephenson"/>
                  <a:ea typeface="+mn-ea"/>
                  <a:cs typeface="+mn-cs"/>
                </a:endParaRPr>
              </a:p>
            </p:txBody>
          </p:sp>
          <p:sp>
            <p:nvSpPr>
              <p:cNvPr id="16" name="Oval 15">
                <a:extLst>
                  <a:ext uri="{FF2B5EF4-FFF2-40B4-BE49-F238E27FC236}">
                    <a16:creationId xmlns:a16="http://schemas.microsoft.com/office/drawing/2014/main" id="{E6FCE786-A115-45B6-B9DE-04E9C5BD4E4A}"/>
                  </a:ext>
                </a:extLst>
              </p:cNvPr>
              <p:cNvSpPr/>
              <p:nvPr/>
            </p:nvSpPr>
            <p:spPr>
              <a:xfrm>
                <a:off x="3622671" y="2340342"/>
                <a:ext cx="153227" cy="887802"/>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UOS Stephenson"/>
                  <a:ea typeface="+mn-ea"/>
                  <a:cs typeface="+mn-cs"/>
                </a:endParaRPr>
              </a:p>
            </p:txBody>
          </p:sp>
          <p:sp>
            <p:nvSpPr>
              <p:cNvPr id="17" name="Cylinder 16">
                <a:extLst>
                  <a:ext uri="{FF2B5EF4-FFF2-40B4-BE49-F238E27FC236}">
                    <a16:creationId xmlns:a16="http://schemas.microsoft.com/office/drawing/2014/main" id="{C98523AE-89EB-4729-843F-56BB8D099665}"/>
                  </a:ext>
                </a:extLst>
              </p:cNvPr>
              <p:cNvSpPr/>
              <p:nvPr/>
            </p:nvSpPr>
            <p:spPr>
              <a:xfrm rot="16200000">
                <a:off x="4632023" y="209808"/>
                <a:ext cx="2653005" cy="5201286"/>
              </a:xfrm>
              <a:prstGeom prst="can">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UOS Stephenson"/>
                  <a:ea typeface="+mn-ea"/>
                  <a:cs typeface="+mn-cs"/>
                </a:endParaRPr>
              </a:p>
            </p:txBody>
          </p:sp>
          <p:sp>
            <p:nvSpPr>
              <p:cNvPr id="18" name="Rectangle 17">
                <a:extLst>
                  <a:ext uri="{FF2B5EF4-FFF2-40B4-BE49-F238E27FC236}">
                    <a16:creationId xmlns:a16="http://schemas.microsoft.com/office/drawing/2014/main" id="{1EE3D730-333B-4C48-AA7F-66B1890BE791}"/>
                  </a:ext>
                </a:extLst>
              </p:cNvPr>
              <p:cNvSpPr/>
              <p:nvPr/>
            </p:nvSpPr>
            <p:spPr>
              <a:xfrm>
                <a:off x="3147608" y="2513505"/>
                <a:ext cx="539816" cy="551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UOS Stephenson"/>
                  <a:ea typeface="+mn-ea"/>
                  <a:cs typeface="+mn-cs"/>
                </a:endParaRPr>
              </a:p>
            </p:txBody>
          </p:sp>
          <p:grpSp>
            <p:nvGrpSpPr>
              <p:cNvPr id="19" name="Group 18">
                <a:extLst>
                  <a:ext uri="{FF2B5EF4-FFF2-40B4-BE49-F238E27FC236}">
                    <a16:creationId xmlns:a16="http://schemas.microsoft.com/office/drawing/2014/main" id="{DDAB1693-8942-4D82-8AD5-1BA22180D602}"/>
                  </a:ext>
                </a:extLst>
              </p:cNvPr>
              <p:cNvGrpSpPr/>
              <p:nvPr/>
            </p:nvGrpSpPr>
            <p:grpSpPr>
              <a:xfrm>
                <a:off x="2743396" y="2503794"/>
                <a:ext cx="6500184" cy="569064"/>
                <a:chOff x="3964448" y="2379603"/>
                <a:chExt cx="5533663" cy="569064"/>
              </a:xfrm>
            </p:grpSpPr>
            <p:sp>
              <p:nvSpPr>
                <p:cNvPr id="24" name="Oval 23">
                  <a:extLst>
                    <a:ext uri="{FF2B5EF4-FFF2-40B4-BE49-F238E27FC236}">
                      <a16:creationId xmlns:a16="http://schemas.microsoft.com/office/drawing/2014/main" id="{F3D017C2-C2AD-4905-9A0D-D992B59233C4}"/>
                    </a:ext>
                  </a:extLst>
                </p:cNvPr>
                <p:cNvSpPr/>
                <p:nvPr/>
              </p:nvSpPr>
              <p:spPr>
                <a:xfrm>
                  <a:off x="9450952" y="2380307"/>
                  <a:ext cx="47159" cy="565701"/>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UOS Stephenson"/>
                    <a:ea typeface="+mn-ea"/>
                    <a:cs typeface="+mn-cs"/>
                  </a:endParaRPr>
                </a:p>
              </p:txBody>
            </p:sp>
            <p:grpSp>
              <p:nvGrpSpPr>
                <p:cNvPr id="25" name="Group 24">
                  <a:extLst>
                    <a:ext uri="{FF2B5EF4-FFF2-40B4-BE49-F238E27FC236}">
                      <a16:creationId xmlns:a16="http://schemas.microsoft.com/office/drawing/2014/main" id="{23687311-7F62-4305-B33E-4A6A1C79E0F3}"/>
                    </a:ext>
                  </a:extLst>
                </p:cNvPr>
                <p:cNvGrpSpPr/>
                <p:nvPr/>
              </p:nvGrpSpPr>
              <p:grpSpPr>
                <a:xfrm>
                  <a:off x="3964448" y="2382354"/>
                  <a:ext cx="4927753" cy="566313"/>
                  <a:chOff x="3609939" y="2169436"/>
                  <a:chExt cx="4927753" cy="566313"/>
                </a:xfrm>
              </p:grpSpPr>
              <p:grpSp>
                <p:nvGrpSpPr>
                  <p:cNvPr id="30" name="Group 29">
                    <a:extLst>
                      <a:ext uri="{FF2B5EF4-FFF2-40B4-BE49-F238E27FC236}">
                        <a16:creationId xmlns:a16="http://schemas.microsoft.com/office/drawing/2014/main" id="{931D1B66-0C3F-44C7-B11C-3CA6E46AC9C5}"/>
                      </a:ext>
                    </a:extLst>
                  </p:cNvPr>
                  <p:cNvGrpSpPr/>
                  <p:nvPr/>
                </p:nvGrpSpPr>
                <p:grpSpPr>
                  <a:xfrm>
                    <a:off x="3609939" y="2169436"/>
                    <a:ext cx="844721" cy="565703"/>
                    <a:chOff x="2552393" y="1889760"/>
                    <a:chExt cx="1165741" cy="565703"/>
                  </a:xfrm>
                </p:grpSpPr>
                <p:cxnSp>
                  <p:nvCxnSpPr>
                    <p:cNvPr id="34" name="Straight Connector 33">
                      <a:extLst>
                        <a:ext uri="{FF2B5EF4-FFF2-40B4-BE49-F238E27FC236}">
                          <a16:creationId xmlns:a16="http://schemas.microsoft.com/office/drawing/2014/main" id="{221C39B7-5A01-4055-819E-ADE96DC86C6A}"/>
                        </a:ext>
                      </a:extLst>
                    </p:cNvPr>
                    <p:cNvCxnSpPr>
                      <a:cxnSpLocks/>
                    </p:cNvCxnSpPr>
                    <p:nvPr/>
                  </p:nvCxnSpPr>
                  <p:spPr>
                    <a:xfrm>
                      <a:off x="2613261" y="1889760"/>
                      <a:ext cx="110487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033FBE5-42B6-48ED-BA86-AFDFA54D2232}"/>
                        </a:ext>
                      </a:extLst>
                    </p:cNvPr>
                    <p:cNvCxnSpPr>
                      <a:cxnSpLocks/>
                    </p:cNvCxnSpPr>
                    <p:nvPr/>
                  </p:nvCxnSpPr>
                  <p:spPr>
                    <a:xfrm>
                      <a:off x="2625250" y="2455463"/>
                      <a:ext cx="10928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48F7D59E-B0E9-4183-99A0-085F54240D20}"/>
                        </a:ext>
                      </a:extLst>
                    </p:cNvPr>
                    <p:cNvSpPr/>
                    <p:nvPr/>
                  </p:nvSpPr>
                  <p:spPr>
                    <a:xfrm>
                      <a:off x="2552393" y="1895510"/>
                      <a:ext cx="150173" cy="55934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UOS Stephenson"/>
                        <a:ea typeface="+mn-ea"/>
                        <a:cs typeface="+mn-cs"/>
                      </a:endParaRPr>
                    </a:p>
                  </p:txBody>
                </p:sp>
              </p:grpSp>
              <p:grpSp>
                <p:nvGrpSpPr>
                  <p:cNvPr id="31" name="Group 30">
                    <a:extLst>
                      <a:ext uri="{FF2B5EF4-FFF2-40B4-BE49-F238E27FC236}">
                        <a16:creationId xmlns:a16="http://schemas.microsoft.com/office/drawing/2014/main" id="{172A4EAF-49B1-413A-BF06-57B12A48A4FB}"/>
                      </a:ext>
                    </a:extLst>
                  </p:cNvPr>
                  <p:cNvGrpSpPr/>
                  <p:nvPr/>
                </p:nvGrpSpPr>
                <p:grpSpPr>
                  <a:xfrm>
                    <a:off x="4440242" y="2170046"/>
                    <a:ext cx="4097450" cy="565703"/>
                    <a:chOff x="1757680" y="1889760"/>
                    <a:chExt cx="5654613" cy="565703"/>
                  </a:xfrm>
                </p:grpSpPr>
                <p:cxnSp>
                  <p:nvCxnSpPr>
                    <p:cNvPr id="32" name="Straight Connector 31">
                      <a:extLst>
                        <a:ext uri="{FF2B5EF4-FFF2-40B4-BE49-F238E27FC236}">
                          <a16:creationId xmlns:a16="http://schemas.microsoft.com/office/drawing/2014/main" id="{0C7410AC-F891-4715-8430-FA1464CF1D33}"/>
                        </a:ext>
                      </a:extLst>
                    </p:cNvPr>
                    <p:cNvCxnSpPr>
                      <a:cxnSpLocks/>
                    </p:cNvCxnSpPr>
                    <p:nvPr/>
                  </p:nvCxnSpPr>
                  <p:spPr>
                    <a:xfrm>
                      <a:off x="1757680" y="1889760"/>
                      <a:ext cx="5654613" cy="0"/>
                    </a:xfrm>
                    <a:prstGeom prst="line">
                      <a:avLst/>
                    </a:prstGeom>
                    <a:ln w="19050">
                      <a:solidFill>
                        <a:schemeClr val="tx1">
                          <a:alpha val="29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950B77F-7337-4271-BA8E-3221BC3149C9}"/>
                        </a:ext>
                      </a:extLst>
                    </p:cNvPr>
                    <p:cNvCxnSpPr>
                      <a:cxnSpLocks/>
                    </p:cNvCxnSpPr>
                    <p:nvPr/>
                  </p:nvCxnSpPr>
                  <p:spPr>
                    <a:xfrm>
                      <a:off x="1757680" y="2455463"/>
                      <a:ext cx="5654613" cy="0"/>
                    </a:xfrm>
                    <a:prstGeom prst="line">
                      <a:avLst/>
                    </a:prstGeom>
                    <a:ln w="19050">
                      <a:solidFill>
                        <a:schemeClr val="tx1">
                          <a:alpha val="30000"/>
                        </a:schemeClr>
                      </a:solidFill>
                    </a:ln>
                  </p:spPr>
                  <p:style>
                    <a:lnRef idx="1">
                      <a:schemeClr val="accent1"/>
                    </a:lnRef>
                    <a:fillRef idx="0">
                      <a:schemeClr val="accent1"/>
                    </a:fillRef>
                    <a:effectRef idx="0">
                      <a:schemeClr val="accent1"/>
                    </a:effectRef>
                    <a:fontRef idx="minor">
                      <a:schemeClr val="tx1"/>
                    </a:fontRef>
                  </p:style>
                </p:cxnSp>
              </p:grpSp>
            </p:grpSp>
            <p:cxnSp>
              <p:nvCxnSpPr>
                <p:cNvPr id="26" name="Straight Connector 25">
                  <a:extLst>
                    <a:ext uri="{FF2B5EF4-FFF2-40B4-BE49-F238E27FC236}">
                      <a16:creationId xmlns:a16="http://schemas.microsoft.com/office/drawing/2014/main" id="{559FA4BA-3D91-453F-A5DC-F50A36273168}"/>
                    </a:ext>
                  </a:extLst>
                </p:cNvPr>
                <p:cNvCxnSpPr>
                  <a:cxnSpLocks/>
                </p:cNvCxnSpPr>
                <p:nvPr/>
              </p:nvCxnSpPr>
              <p:spPr>
                <a:xfrm>
                  <a:off x="8897261" y="2379603"/>
                  <a:ext cx="57295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2300705-EDCE-40AE-AA02-FC576AE01A9B}"/>
                    </a:ext>
                  </a:extLst>
                </p:cNvPr>
                <p:cNvCxnSpPr>
                  <a:cxnSpLocks/>
                </p:cNvCxnSpPr>
                <p:nvPr/>
              </p:nvCxnSpPr>
              <p:spPr>
                <a:xfrm>
                  <a:off x="8897261" y="2945304"/>
                  <a:ext cx="57295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DEDF0011-8028-405D-B6D3-1AF017597490}"/>
                    </a:ext>
                  </a:extLst>
                </p:cNvPr>
                <p:cNvSpPr/>
                <p:nvPr/>
              </p:nvSpPr>
              <p:spPr>
                <a:xfrm>
                  <a:off x="8012508" y="2406255"/>
                  <a:ext cx="457200" cy="529162"/>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UOS Stephenson"/>
                    <a:ea typeface="+mn-ea"/>
                    <a:cs typeface="+mn-cs"/>
                  </a:endParaRPr>
                </a:p>
              </p:txBody>
            </p:sp>
            <p:sp>
              <p:nvSpPr>
                <p:cNvPr id="29" name="Rectangle 28">
                  <a:extLst>
                    <a:ext uri="{FF2B5EF4-FFF2-40B4-BE49-F238E27FC236}">
                      <a16:creationId xmlns:a16="http://schemas.microsoft.com/office/drawing/2014/main" id="{FF2A0176-A451-4636-B6A9-6270ED1EF2EC}"/>
                    </a:ext>
                  </a:extLst>
                </p:cNvPr>
                <p:cNvSpPr/>
                <p:nvPr/>
              </p:nvSpPr>
              <p:spPr>
                <a:xfrm>
                  <a:off x="9029507" y="2388104"/>
                  <a:ext cx="457200" cy="546070"/>
                </a:xfrm>
                <a:prstGeom prst="rect">
                  <a:avLst/>
                </a:prstGeom>
                <a:solidFill>
                  <a:schemeClr val="bg1"/>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UOS Stephenson"/>
                    <a:ea typeface="+mn-ea"/>
                    <a:cs typeface="+mn-cs"/>
                  </a:endParaRPr>
                </a:p>
              </p:txBody>
            </p:sp>
          </p:grpSp>
          <p:sp>
            <p:nvSpPr>
              <p:cNvPr id="20" name="Oval 19">
                <a:extLst>
                  <a:ext uri="{FF2B5EF4-FFF2-40B4-BE49-F238E27FC236}">
                    <a16:creationId xmlns:a16="http://schemas.microsoft.com/office/drawing/2014/main" id="{7AA97A5D-EFA1-490E-9FBF-6FAD6CAF9C1F}"/>
                  </a:ext>
                </a:extLst>
              </p:cNvPr>
              <p:cNvSpPr/>
              <p:nvPr/>
            </p:nvSpPr>
            <p:spPr>
              <a:xfrm>
                <a:off x="8102600" y="2340343"/>
                <a:ext cx="159429" cy="886578"/>
              </a:xfrm>
              <a:prstGeom prst="ellipse">
                <a:avLst/>
              </a:prstGeom>
              <a:noFill/>
              <a:ln w="19050">
                <a:solidFill>
                  <a:schemeClr val="tx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UOS Stephenson"/>
                  <a:ea typeface="+mn-ea"/>
                  <a:cs typeface="+mn-cs"/>
                </a:endParaRPr>
              </a:p>
            </p:txBody>
          </p:sp>
          <p:cxnSp>
            <p:nvCxnSpPr>
              <p:cNvPr id="21" name="Straight Connector 20">
                <a:extLst>
                  <a:ext uri="{FF2B5EF4-FFF2-40B4-BE49-F238E27FC236}">
                    <a16:creationId xmlns:a16="http://schemas.microsoft.com/office/drawing/2014/main" id="{2AB8E252-9EA2-42D4-97D1-D9C6B4E68909}"/>
                  </a:ext>
                </a:extLst>
              </p:cNvPr>
              <p:cNvCxnSpPr>
                <a:cxnSpLocks/>
              </p:cNvCxnSpPr>
              <p:nvPr/>
            </p:nvCxnSpPr>
            <p:spPr>
              <a:xfrm>
                <a:off x="3684149" y="2337003"/>
                <a:ext cx="4481612" cy="1"/>
              </a:xfrm>
              <a:prstGeom prst="line">
                <a:avLst/>
              </a:prstGeom>
              <a:ln w="12700">
                <a:solidFill>
                  <a:schemeClr val="tx1">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EF9589E-1BF9-48B9-9DA8-98A26E2C7EFB}"/>
                  </a:ext>
                </a:extLst>
              </p:cNvPr>
              <p:cNvCxnSpPr>
                <a:cxnSpLocks/>
                <a:stCxn id="16" idx="4"/>
                <a:endCxn id="20" idx="4"/>
              </p:cNvCxnSpPr>
              <p:nvPr/>
            </p:nvCxnSpPr>
            <p:spPr>
              <a:xfrm flipV="1">
                <a:off x="3699285" y="3226921"/>
                <a:ext cx="4483030" cy="1223"/>
              </a:xfrm>
              <a:prstGeom prst="line">
                <a:avLst/>
              </a:prstGeom>
              <a:ln w="12700">
                <a:solidFill>
                  <a:schemeClr val="tx1">
                    <a:alpha val="2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5CC761FB-C5A6-484C-8101-877993E840A9}"/>
                  </a:ext>
                </a:extLst>
              </p:cNvPr>
              <p:cNvSpPr/>
              <p:nvPr/>
            </p:nvSpPr>
            <p:spPr>
              <a:xfrm>
                <a:off x="4046915" y="3898714"/>
                <a:ext cx="3841553" cy="2181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UOS Stephenson"/>
                  <a:ea typeface="+mn-ea"/>
                  <a:cs typeface="+mn-cs"/>
                </a:endParaRPr>
              </a:p>
            </p:txBody>
          </p:sp>
        </p:grpSp>
        <p:sp>
          <p:nvSpPr>
            <p:cNvPr id="43" name="Oval 42">
              <a:extLst>
                <a:ext uri="{FF2B5EF4-FFF2-40B4-BE49-F238E27FC236}">
                  <a16:creationId xmlns:a16="http://schemas.microsoft.com/office/drawing/2014/main" id="{CA6DC347-C83A-4A66-8B4F-FD8EBD68968B}"/>
                </a:ext>
              </a:extLst>
            </p:cNvPr>
            <p:cNvSpPr/>
            <p:nvPr/>
          </p:nvSpPr>
          <p:spPr>
            <a:xfrm>
              <a:off x="8957061" y="3074731"/>
              <a:ext cx="57030" cy="43590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UOS Stephenson"/>
                <a:ea typeface="+mn-ea"/>
                <a:cs typeface="+mn-cs"/>
              </a:endParaRPr>
            </a:p>
          </p:txBody>
        </p:sp>
        <p:sp>
          <p:nvSpPr>
            <p:cNvPr id="60" name="Rectangle: Rounded Corners 59">
              <a:extLst>
                <a:ext uri="{FF2B5EF4-FFF2-40B4-BE49-F238E27FC236}">
                  <a16:creationId xmlns:a16="http://schemas.microsoft.com/office/drawing/2014/main" id="{8D09FDCC-60CB-4712-9B25-CD99EFE847D6}"/>
                </a:ext>
              </a:extLst>
            </p:cNvPr>
            <p:cNvSpPr/>
            <p:nvPr/>
          </p:nvSpPr>
          <p:spPr>
            <a:xfrm>
              <a:off x="5976909" y="4623159"/>
              <a:ext cx="785527" cy="291361"/>
            </a:xfrm>
            <a:prstGeom prst="roundRect">
              <a:avLst/>
            </a:prstGeom>
            <a:solidFill>
              <a:schemeClr val="tx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FF0000"/>
                </a:solidFill>
                <a:effectLst/>
                <a:uLnTx/>
                <a:uFillTx/>
                <a:latin typeface="TUOS Stephenson"/>
                <a:ea typeface="+mn-ea"/>
                <a:cs typeface="+mn-cs"/>
              </a:endParaRPr>
            </a:p>
          </p:txBody>
        </p:sp>
      </p:grpSp>
      <p:sp>
        <p:nvSpPr>
          <p:cNvPr id="3" name="TextBox 2">
            <a:extLst>
              <a:ext uri="{FF2B5EF4-FFF2-40B4-BE49-F238E27FC236}">
                <a16:creationId xmlns:a16="http://schemas.microsoft.com/office/drawing/2014/main" id="{F266D4D9-38F6-4EB2-BB89-374C61557BA3}"/>
              </a:ext>
            </a:extLst>
          </p:cNvPr>
          <p:cNvSpPr txBox="1"/>
          <p:nvPr/>
        </p:nvSpPr>
        <p:spPr>
          <a:xfrm>
            <a:off x="5998517" y="4590361"/>
            <a:ext cx="9307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TUOS Stephenson"/>
                <a:ea typeface="+mn-ea"/>
                <a:cs typeface="+mn-cs"/>
              </a:rPr>
              <a:t>650</a:t>
            </a:r>
            <a:r>
              <a:rPr lang="en-GB" sz="1800" dirty="0">
                <a:solidFill>
                  <a:srgbClr val="FF0000"/>
                </a:solidFill>
                <a:latin typeface="Arial" panose="020B0604020202020204" pitchFamily="34" charset="0"/>
                <a:ea typeface="+mn-ea"/>
                <a:cs typeface="Arial" panose="020B0604020202020204" pitchFamily="34" charset="0"/>
              </a:rPr>
              <a:t>º</a:t>
            </a:r>
            <a:r>
              <a:rPr kumimoji="0" lang="en-GB" sz="1800" b="0" i="0" u="none" strike="noStrike" kern="1200" cap="none" spc="0" normalizeH="0" baseline="0" noProof="0" dirty="0">
                <a:ln>
                  <a:noFill/>
                </a:ln>
                <a:solidFill>
                  <a:srgbClr val="FF0000"/>
                </a:solidFill>
                <a:effectLst/>
                <a:uLnTx/>
                <a:uFillTx/>
                <a:latin typeface="TUOS Stephenson"/>
                <a:ea typeface="+mn-ea"/>
                <a:cs typeface="+mn-cs"/>
              </a:rPr>
              <a:t>C</a:t>
            </a:r>
          </a:p>
        </p:txBody>
      </p:sp>
      <p:sp>
        <p:nvSpPr>
          <p:cNvPr id="53" name="Arrow: Up 52">
            <a:extLst>
              <a:ext uri="{FF2B5EF4-FFF2-40B4-BE49-F238E27FC236}">
                <a16:creationId xmlns:a16="http://schemas.microsoft.com/office/drawing/2014/main" id="{F4041843-6DDC-49EE-9530-A2860C96E760}"/>
              </a:ext>
            </a:extLst>
          </p:cNvPr>
          <p:cNvSpPr/>
          <p:nvPr/>
        </p:nvSpPr>
        <p:spPr>
          <a:xfrm rot="3276174" flipH="1">
            <a:off x="4806692" y="3495388"/>
            <a:ext cx="447657" cy="2169599"/>
          </a:xfrm>
          <a:prstGeom prst="upArrow">
            <a:avLst>
              <a:gd name="adj1" fmla="val 17607"/>
              <a:gd name="adj2" fmla="val 59535"/>
            </a:avLst>
          </a:prstGeom>
          <a:gradFill>
            <a:gsLst>
              <a:gs pos="84000">
                <a:srgbClr val="FFC000">
                  <a:alpha val="50000"/>
                </a:srgbClr>
              </a:gs>
              <a:gs pos="14000">
                <a:srgbClr val="FF0000"/>
              </a:gs>
            </a:gsLst>
          </a:gradFill>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UOS Stephenson"/>
              <a:ea typeface="+mn-ea"/>
              <a:cs typeface="+mn-cs"/>
            </a:endParaRPr>
          </a:p>
        </p:txBody>
      </p:sp>
      <p:sp>
        <p:nvSpPr>
          <p:cNvPr id="56" name="Arrow: Up 55">
            <a:extLst>
              <a:ext uri="{FF2B5EF4-FFF2-40B4-BE49-F238E27FC236}">
                <a16:creationId xmlns:a16="http://schemas.microsoft.com/office/drawing/2014/main" id="{BB01CBDE-1882-4AD8-B04C-9FDA62693C64}"/>
              </a:ext>
            </a:extLst>
          </p:cNvPr>
          <p:cNvSpPr/>
          <p:nvPr/>
        </p:nvSpPr>
        <p:spPr>
          <a:xfrm rot="7612725" flipH="1">
            <a:off x="7569980" y="3606114"/>
            <a:ext cx="447657" cy="1951225"/>
          </a:xfrm>
          <a:prstGeom prst="upArrow">
            <a:avLst>
              <a:gd name="adj1" fmla="val 17607"/>
              <a:gd name="adj2" fmla="val 59535"/>
            </a:avLst>
          </a:prstGeom>
          <a:gradFill>
            <a:gsLst>
              <a:gs pos="28000">
                <a:srgbClr val="233CF5">
                  <a:alpha val="67000"/>
                </a:srgbClr>
              </a:gs>
              <a:gs pos="84000">
                <a:srgbClr val="FF0000">
                  <a:alpha val="69000"/>
                </a:srgbClr>
              </a:gs>
            </a:gsLst>
          </a:gradFill>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UOS Stephenson"/>
              <a:ea typeface="+mn-ea"/>
              <a:cs typeface="+mn-cs"/>
            </a:endParaRPr>
          </a:p>
        </p:txBody>
      </p:sp>
      <p:sp>
        <p:nvSpPr>
          <p:cNvPr id="41" name="Cylinder 40">
            <a:extLst>
              <a:ext uri="{FF2B5EF4-FFF2-40B4-BE49-F238E27FC236}">
                <a16:creationId xmlns:a16="http://schemas.microsoft.com/office/drawing/2014/main" id="{EB5FF789-F194-44B4-80E2-15760BC5EFC9}"/>
              </a:ext>
            </a:extLst>
          </p:cNvPr>
          <p:cNvSpPr/>
          <p:nvPr/>
        </p:nvSpPr>
        <p:spPr>
          <a:xfrm rot="16200000">
            <a:off x="3373043" y="3218887"/>
            <a:ext cx="601650" cy="161764"/>
          </a:xfrm>
          <a:prstGeom prst="can">
            <a:avLst>
              <a:gd name="adj" fmla="val 50000"/>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UOS Stephenson"/>
              <a:ea typeface="+mn-ea"/>
              <a:cs typeface="+mn-cs"/>
            </a:endParaRPr>
          </a:p>
        </p:txBody>
      </p:sp>
      <p:sp>
        <p:nvSpPr>
          <p:cNvPr id="42" name="Cylinder 41">
            <a:extLst>
              <a:ext uri="{FF2B5EF4-FFF2-40B4-BE49-F238E27FC236}">
                <a16:creationId xmlns:a16="http://schemas.microsoft.com/office/drawing/2014/main" id="{BAED992D-60DC-4AFD-852A-38461835FCE0}"/>
              </a:ext>
            </a:extLst>
          </p:cNvPr>
          <p:cNvSpPr/>
          <p:nvPr/>
        </p:nvSpPr>
        <p:spPr>
          <a:xfrm rot="16200000">
            <a:off x="3531822" y="3222067"/>
            <a:ext cx="53301" cy="155401"/>
          </a:xfrm>
          <a:prstGeom prst="ca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UOS Stephenson"/>
              <a:ea typeface="+mn-ea"/>
              <a:cs typeface="+mn-cs"/>
            </a:endParaRPr>
          </a:p>
        </p:txBody>
      </p:sp>
      <p:grpSp>
        <p:nvGrpSpPr>
          <p:cNvPr id="7" name="Group 6">
            <a:extLst>
              <a:ext uri="{FF2B5EF4-FFF2-40B4-BE49-F238E27FC236}">
                <a16:creationId xmlns:a16="http://schemas.microsoft.com/office/drawing/2014/main" id="{960388BF-6ACF-4929-984B-081E5AC1EEC8}"/>
              </a:ext>
            </a:extLst>
          </p:cNvPr>
          <p:cNvGrpSpPr/>
          <p:nvPr/>
        </p:nvGrpSpPr>
        <p:grpSpPr>
          <a:xfrm>
            <a:off x="5654260" y="3284854"/>
            <a:ext cx="1275057" cy="204971"/>
            <a:chOff x="7467800" y="1912750"/>
            <a:chExt cx="1275057" cy="204971"/>
          </a:xfrm>
        </p:grpSpPr>
        <p:sp>
          <p:nvSpPr>
            <p:cNvPr id="39" name="Freeform: Shape 38">
              <a:extLst>
                <a:ext uri="{FF2B5EF4-FFF2-40B4-BE49-F238E27FC236}">
                  <a16:creationId xmlns:a16="http://schemas.microsoft.com/office/drawing/2014/main" id="{20C9A751-2A7D-45F7-9559-5F9E9B354749}"/>
                </a:ext>
              </a:extLst>
            </p:cNvPr>
            <p:cNvSpPr/>
            <p:nvPr/>
          </p:nvSpPr>
          <p:spPr>
            <a:xfrm>
              <a:off x="7553436" y="2023321"/>
              <a:ext cx="1111250" cy="55204"/>
            </a:xfrm>
            <a:custGeom>
              <a:avLst/>
              <a:gdLst>
                <a:gd name="connsiteX0" fmla="*/ 0 w 1111250"/>
                <a:gd name="connsiteY0" fmla="*/ 38218 h 40300"/>
                <a:gd name="connsiteX1" fmla="*/ 320675 w 1111250"/>
                <a:gd name="connsiteY1" fmla="*/ 118 h 40300"/>
                <a:gd name="connsiteX2" fmla="*/ 530225 w 1111250"/>
                <a:gd name="connsiteY2" fmla="*/ 25518 h 40300"/>
                <a:gd name="connsiteX3" fmla="*/ 812800 w 1111250"/>
                <a:gd name="connsiteY3" fmla="*/ 3293 h 40300"/>
                <a:gd name="connsiteX4" fmla="*/ 981075 w 1111250"/>
                <a:gd name="connsiteY4" fmla="*/ 25518 h 40300"/>
                <a:gd name="connsiteX5" fmla="*/ 1111250 w 1111250"/>
                <a:gd name="connsiteY5" fmla="*/ 38218 h 4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1250" h="40300">
                  <a:moveTo>
                    <a:pt x="0" y="38218"/>
                  </a:moveTo>
                  <a:cubicBezTo>
                    <a:pt x="116152" y="20226"/>
                    <a:pt x="232304" y="2235"/>
                    <a:pt x="320675" y="118"/>
                  </a:cubicBezTo>
                  <a:cubicBezTo>
                    <a:pt x="409046" y="-1999"/>
                    <a:pt x="448204" y="24989"/>
                    <a:pt x="530225" y="25518"/>
                  </a:cubicBezTo>
                  <a:cubicBezTo>
                    <a:pt x="612246" y="26047"/>
                    <a:pt x="737658" y="3293"/>
                    <a:pt x="812800" y="3293"/>
                  </a:cubicBezTo>
                  <a:cubicBezTo>
                    <a:pt x="887942" y="3293"/>
                    <a:pt x="931333" y="19697"/>
                    <a:pt x="981075" y="25518"/>
                  </a:cubicBezTo>
                  <a:cubicBezTo>
                    <a:pt x="1030817" y="31339"/>
                    <a:pt x="1092200" y="45626"/>
                    <a:pt x="1111250" y="38218"/>
                  </a:cubicBezTo>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UOS Stephenson"/>
                <a:ea typeface="+mn-ea"/>
                <a:cs typeface="+mn-cs"/>
              </a:endParaRPr>
            </a:p>
          </p:txBody>
        </p:sp>
        <p:sp>
          <p:nvSpPr>
            <p:cNvPr id="40" name="Rectangle 39">
              <a:extLst>
                <a:ext uri="{FF2B5EF4-FFF2-40B4-BE49-F238E27FC236}">
                  <a16:creationId xmlns:a16="http://schemas.microsoft.com/office/drawing/2014/main" id="{13B4FC00-2B46-4756-B1EA-80AD38D3C6A2}"/>
                </a:ext>
              </a:extLst>
            </p:cNvPr>
            <p:cNvSpPr/>
            <p:nvPr/>
          </p:nvSpPr>
          <p:spPr>
            <a:xfrm>
              <a:off x="7555604" y="2072002"/>
              <a:ext cx="1109082" cy="45719"/>
            </a:xfrm>
            <a:prstGeom prst="rect">
              <a:avLst/>
            </a:prstGeom>
            <a:solidFill>
              <a:schemeClr val="bg1">
                <a:lumMod val="50000"/>
              </a:schemeClr>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UOS Stephenson"/>
                <a:ea typeface="+mn-ea"/>
                <a:cs typeface="+mn-cs"/>
              </a:endParaRPr>
            </a:p>
          </p:txBody>
        </p:sp>
        <p:sp>
          <p:nvSpPr>
            <p:cNvPr id="48" name="Rectangle 47">
              <a:extLst>
                <a:ext uri="{FF2B5EF4-FFF2-40B4-BE49-F238E27FC236}">
                  <a16:creationId xmlns:a16="http://schemas.microsoft.com/office/drawing/2014/main" id="{E3909A30-6527-4D18-9978-9D8B7A94D525}"/>
                </a:ext>
              </a:extLst>
            </p:cNvPr>
            <p:cNvSpPr/>
            <p:nvPr/>
          </p:nvSpPr>
          <p:spPr>
            <a:xfrm>
              <a:off x="7543275" y="1912751"/>
              <a:ext cx="1130171" cy="18980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UOS Stephenson"/>
                <a:ea typeface="+mn-ea"/>
                <a:cs typeface="+mn-cs"/>
              </a:endParaRPr>
            </a:p>
          </p:txBody>
        </p:sp>
        <p:cxnSp>
          <p:nvCxnSpPr>
            <p:cNvPr id="49" name="Straight Connector 48">
              <a:extLst>
                <a:ext uri="{FF2B5EF4-FFF2-40B4-BE49-F238E27FC236}">
                  <a16:creationId xmlns:a16="http://schemas.microsoft.com/office/drawing/2014/main" id="{E8F2D37F-F566-4773-BB7B-C28DCAACAB65}"/>
                </a:ext>
              </a:extLst>
            </p:cNvPr>
            <p:cNvCxnSpPr>
              <a:cxnSpLocks/>
            </p:cNvCxnSpPr>
            <p:nvPr/>
          </p:nvCxnSpPr>
          <p:spPr>
            <a:xfrm>
              <a:off x="7467800" y="1912750"/>
              <a:ext cx="1275057"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5" name="TextBox 64">
            <a:extLst>
              <a:ext uri="{FF2B5EF4-FFF2-40B4-BE49-F238E27FC236}">
                <a16:creationId xmlns:a16="http://schemas.microsoft.com/office/drawing/2014/main" id="{ED239F21-AF29-4A0D-8976-8F53D00072C1}"/>
              </a:ext>
            </a:extLst>
          </p:cNvPr>
          <p:cNvSpPr txBox="1"/>
          <p:nvPr/>
        </p:nvSpPr>
        <p:spPr>
          <a:xfrm>
            <a:off x="11046484" y="5696992"/>
            <a:ext cx="10767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TUOS Stephenson"/>
                <a:ea typeface="+mn-ea"/>
                <a:cs typeface="+mn-cs"/>
              </a:rPr>
              <a:t>MgCl</a:t>
            </a:r>
            <a:r>
              <a:rPr kumimoji="0" lang="en-GB" sz="1800" b="1" i="0" u="none" strike="noStrike" kern="1200" cap="none" spc="0" normalizeH="0" baseline="-25000" noProof="0" dirty="0">
                <a:ln>
                  <a:noFill/>
                </a:ln>
                <a:solidFill>
                  <a:prstClr val="black"/>
                </a:solidFill>
                <a:effectLst/>
                <a:uLnTx/>
                <a:uFillTx/>
                <a:latin typeface="TUOS Stephenson (Body)"/>
                <a:ea typeface="Calibri" panose="020F0502020204030204" pitchFamily="34" charset="0"/>
                <a:cs typeface="+mn-cs"/>
              </a:rPr>
              <a:t>2</a:t>
            </a:r>
            <a:endParaRPr kumimoji="0" lang="en-GB" sz="1800" b="1" i="0" u="none" strike="noStrike" kern="1200" cap="none" spc="0" normalizeH="0" baseline="0" noProof="0" dirty="0">
              <a:ln>
                <a:noFill/>
              </a:ln>
              <a:solidFill>
                <a:prstClr val="black"/>
              </a:solidFill>
              <a:effectLst/>
              <a:uLnTx/>
              <a:uFillTx/>
              <a:latin typeface="TUOS Stephenson"/>
              <a:ea typeface="+mn-ea"/>
              <a:cs typeface="+mn-cs"/>
            </a:endParaRPr>
          </a:p>
        </p:txBody>
      </p:sp>
      <p:sp>
        <p:nvSpPr>
          <p:cNvPr id="66" name="TextBox 65">
            <a:extLst>
              <a:ext uri="{FF2B5EF4-FFF2-40B4-BE49-F238E27FC236}">
                <a16:creationId xmlns:a16="http://schemas.microsoft.com/office/drawing/2014/main" id="{1C9C3FE4-1693-44B2-8C6B-0385B69DAA31}"/>
              </a:ext>
            </a:extLst>
          </p:cNvPr>
          <p:cNvSpPr txBox="1"/>
          <p:nvPr/>
        </p:nvSpPr>
        <p:spPr>
          <a:xfrm>
            <a:off x="7446196" y="5655694"/>
            <a:ext cx="13638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TUOS Stephenson"/>
                <a:ea typeface="+mn-ea"/>
                <a:cs typeface="+mn-cs"/>
              </a:rPr>
              <a:t>1M HCl</a:t>
            </a:r>
            <a:endParaRPr kumimoji="0" lang="en-GB" sz="1800" b="1" i="0" u="none" strike="noStrike" kern="1200" cap="none" spc="0" normalizeH="0" baseline="0" noProof="0" dirty="0">
              <a:ln>
                <a:noFill/>
              </a:ln>
              <a:solidFill>
                <a:prstClr val="black"/>
              </a:solidFill>
              <a:effectLst/>
              <a:uLnTx/>
              <a:uFillTx/>
              <a:latin typeface="TUOS Stephenson"/>
              <a:ea typeface="+mn-ea"/>
              <a:cs typeface="+mn-cs"/>
            </a:endParaRPr>
          </a:p>
        </p:txBody>
      </p:sp>
      <p:cxnSp>
        <p:nvCxnSpPr>
          <p:cNvPr id="67" name="Straight Arrow Connector 66">
            <a:extLst>
              <a:ext uri="{FF2B5EF4-FFF2-40B4-BE49-F238E27FC236}">
                <a16:creationId xmlns:a16="http://schemas.microsoft.com/office/drawing/2014/main" id="{780F9C09-D054-430A-90CE-10223A7FA2F3}"/>
              </a:ext>
            </a:extLst>
          </p:cNvPr>
          <p:cNvCxnSpPr>
            <a:cxnSpLocks/>
          </p:cNvCxnSpPr>
          <p:nvPr/>
        </p:nvCxnSpPr>
        <p:spPr>
          <a:xfrm flipV="1">
            <a:off x="8797246" y="5692905"/>
            <a:ext cx="448568" cy="153893"/>
          </a:xfrm>
          <a:prstGeom prst="straightConnector1">
            <a:avLst/>
          </a:prstGeom>
          <a:ln w="317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09E64DD2-42DD-4FCD-A9F0-2F4B5E49F764}"/>
              </a:ext>
            </a:extLst>
          </p:cNvPr>
          <p:cNvCxnSpPr>
            <a:cxnSpLocks/>
          </p:cNvCxnSpPr>
          <p:nvPr/>
        </p:nvCxnSpPr>
        <p:spPr>
          <a:xfrm>
            <a:off x="10799802" y="5674582"/>
            <a:ext cx="246682" cy="220041"/>
          </a:xfrm>
          <a:prstGeom prst="straightConnector1">
            <a:avLst/>
          </a:prstGeom>
          <a:ln w="317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F0D0323D-C95B-45C0-ADF1-EBA5D0D76A12}"/>
              </a:ext>
            </a:extLst>
          </p:cNvPr>
          <p:cNvSpPr txBox="1"/>
          <p:nvPr/>
        </p:nvSpPr>
        <p:spPr>
          <a:xfrm>
            <a:off x="9126008" y="1338947"/>
            <a:ext cx="145773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TUOS Stephenson"/>
                <a:ea typeface="+mn-ea"/>
                <a:cs typeface="+mn-cs"/>
              </a:rPr>
              <a:t>Porous silicon</a:t>
            </a:r>
            <a:endParaRPr kumimoji="0" lang="en-GB" sz="1800" b="1" i="0" u="none" strike="noStrike" kern="1200" cap="none" spc="0" normalizeH="0" baseline="0" noProof="0" dirty="0">
              <a:ln>
                <a:noFill/>
              </a:ln>
              <a:solidFill>
                <a:prstClr val="black"/>
              </a:solidFill>
              <a:effectLst/>
              <a:uLnTx/>
              <a:uFillTx/>
              <a:latin typeface="TUOS Stephenson"/>
              <a:ea typeface="+mn-ea"/>
              <a:cs typeface="+mn-cs"/>
            </a:endParaRPr>
          </a:p>
        </p:txBody>
      </p:sp>
      <p:sp>
        <p:nvSpPr>
          <p:cNvPr id="68" name="TextBox 67">
            <a:extLst>
              <a:ext uri="{FF2B5EF4-FFF2-40B4-BE49-F238E27FC236}">
                <a16:creationId xmlns:a16="http://schemas.microsoft.com/office/drawing/2014/main" id="{1C2DDA01-98CD-4958-B644-F3EF41F2C934}"/>
              </a:ext>
            </a:extLst>
          </p:cNvPr>
          <p:cNvSpPr txBox="1"/>
          <p:nvPr/>
        </p:nvSpPr>
        <p:spPr>
          <a:xfrm>
            <a:off x="6369672" y="1508040"/>
            <a:ext cx="6115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TUOS Stephenson"/>
                <a:ea typeface="+mn-ea"/>
                <a:cs typeface="+mn-cs"/>
              </a:rPr>
              <a:t>6h</a:t>
            </a:r>
            <a:endParaRPr kumimoji="0" lang="en-GB" sz="1800" b="0" i="0" u="none" strike="noStrike" kern="1200" cap="none" spc="0" normalizeH="0" baseline="0" noProof="0" dirty="0">
              <a:ln>
                <a:noFill/>
              </a:ln>
              <a:solidFill>
                <a:prstClr val="black"/>
              </a:solidFill>
              <a:effectLst/>
              <a:uLnTx/>
              <a:uFillTx/>
              <a:latin typeface="TUOS Stephenson"/>
              <a:ea typeface="+mn-ea"/>
              <a:cs typeface="+mn-cs"/>
            </a:endParaRPr>
          </a:p>
        </p:txBody>
      </p:sp>
      <p:pic>
        <p:nvPicPr>
          <p:cNvPr id="72" name="Graphic 71" descr="Clock with solid fill">
            <a:extLst>
              <a:ext uri="{FF2B5EF4-FFF2-40B4-BE49-F238E27FC236}">
                <a16:creationId xmlns:a16="http://schemas.microsoft.com/office/drawing/2014/main" id="{B5578128-F939-44F6-8A68-8B200071E71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563853" y="1281869"/>
            <a:ext cx="914400" cy="914400"/>
          </a:xfrm>
          <a:prstGeom prst="rect">
            <a:avLst/>
          </a:prstGeom>
        </p:spPr>
      </p:pic>
      <p:sp>
        <p:nvSpPr>
          <p:cNvPr id="5" name="TextBox 4">
            <a:extLst>
              <a:ext uri="{FF2B5EF4-FFF2-40B4-BE49-F238E27FC236}">
                <a16:creationId xmlns:a16="http://schemas.microsoft.com/office/drawing/2014/main" id="{147D2F93-EA0C-4DE9-940E-EA6C2FE50646}"/>
              </a:ext>
            </a:extLst>
          </p:cNvPr>
          <p:cNvSpPr txBox="1"/>
          <p:nvPr/>
        </p:nvSpPr>
        <p:spPr>
          <a:xfrm>
            <a:off x="5818952" y="5349412"/>
            <a:ext cx="114262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FF0000"/>
                </a:solidFill>
                <a:effectLst/>
                <a:uLnTx/>
                <a:uFillTx/>
                <a:latin typeface="TUOS Stephenson"/>
                <a:ea typeface="+mn-ea"/>
                <a:cs typeface="+mn-cs"/>
              </a:rPr>
              <a:t>£££</a:t>
            </a:r>
            <a:endParaRPr kumimoji="0" lang="en-GB" sz="1800" b="0" i="0" u="none" strike="noStrike" kern="1200" cap="none" spc="0" normalizeH="0" baseline="0" noProof="0" dirty="0">
              <a:ln>
                <a:noFill/>
              </a:ln>
              <a:solidFill>
                <a:srgbClr val="FF0000"/>
              </a:solidFill>
              <a:effectLst/>
              <a:uLnTx/>
              <a:uFillTx/>
              <a:latin typeface="TUOS Stephenson"/>
              <a:ea typeface="+mn-ea"/>
              <a:cs typeface="+mn-cs"/>
            </a:endParaRPr>
          </a:p>
        </p:txBody>
      </p:sp>
      <p:sp>
        <p:nvSpPr>
          <p:cNvPr id="69" name="Title 1">
            <a:extLst>
              <a:ext uri="{FF2B5EF4-FFF2-40B4-BE49-F238E27FC236}">
                <a16:creationId xmlns:a16="http://schemas.microsoft.com/office/drawing/2014/main" id="{D528A5D4-8933-456D-E003-81DFF1B2DC02}"/>
              </a:ext>
            </a:extLst>
          </p:cNvPr>
          <p:cNvSpPr txBox="1">
            <a:spLocks/>
          </p:cNvSpPr>
          <p:nvPr/>
        </p:nvSpPr>
        <p:spPr bwMode="auto">
          <a:xfrm>
            <a:off x="2613988" y="350931"/>
            <a:ext cx="943304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lnSpc>
                <a:spcPct val="83000"/>
              </a:lnSpc>
              <a:spcBef>
                <a:spcPct val="0"/>
              </a:spcBef>
              <a:spcAft>
                <a:spcPct val="0"/>
              </a:spcAft>
              <a:defRPr sz="4400">
                <a:solidFill>
                  <a:srgbClr val="2A196F"/>
                </a:solidFill>
                <a:latin typeface="+mj-lt"/>
                <a:ea typeface="MS PGothic" pitchFamily="34" charset="-128"/>
                <a:cs typeface="ＭＳ Ｐゴシック" charset="0"/>
              </a:defRPr>
            </a:lvl1pPr>
            <a:lvl2pPr algn="l" rtl="0" eaLnBrk="0" fontAlgn="base" hangingPunct="0">
              <a:lnSpc>
                <a:spcPct val="83000"/>
              </a:lnSpc>
              <a:spcBef>
                <a:spcPct val="0"/>
              </a:spcBef>
              <a:spcAft>
                <a:spcPct val="0"/>
              </a:spcAft>
              <a:defRPr sz="4400">
                <a:solidFill>
                  <a:srgbClr val="2A196F"/>
                </a:solidFill>
                <a:latin typeface="TUOS Stephenson" pitchFamily="-128" charset="0"/>
                <a:ea typeface="MS PGothic" pitchFamily="34" charset="-128"/>
                <a:cs typeface="ＭＳ Ｐゴシック" charset="0"/>
              </a:defRPr>
            </a:lvl2pPr>
            <a:lvl3pPr algn="l" rtl="0" eaLnBrk="0" fontAlgn="base" hangingPunct="0">
              <a:lnSpc>
                <a:spcPct val="83000"/>
              </a:lnSpc>
              <a:spcBef>
                <a:spcPct val="0"/>
              </a:spcBef>
              <a:spcAft>
                <a:spcPct val="0"/>
              </a:spcAft>
              <a:defRPr sz="4400">
                <a:solidFill>
                  <a:srgbClr val="2A196F"/>
                </a:solidFill>
                <a:latin typeface="TUOS Stephenson" pitchFamily="-128" charset="0"/>
                <a:ea typeface="MS PGothic" pitchFamily="34" charset="-128"/>
                <a:cs typeface="ＭＳ Ｐゴシック" charset="0"/>
              </a:defRPr>
            </a:lvl3pPr>
            <a:lvl4pPr algn="l" rtl="0" eaLnBrk="0" fontAlgn="base" hangingPunct="0">
              <a:lnSpc>
                <a:spcPct val="83000"/>
              </a:lnSpc>
              <a:spcBef>
                <a:spcPct val="0"/>
              </a:spcBef>
              <a:spcAft>
                <a:spcPct val="0"/>
              </a:spcAft>
              <a:defRPr sz="4400">
                <a:solidFill>
                  <a:srgbClr val="2A196F"/>
                </a:solidFill>
                <a:latin typeface="TUOS Stephenson" pitchFamily="-128" charset="0"/>
                <a:ea typeface="MS PGothic" pitchFamily="34" charset="-128"/>
                <a:cs typeface="ＭＳ Ｐゴシック" charset="0"/>
              </a:defRPr>
            </a:lvl4pPr>
            <a:lvl5pPr algn="l" rtl="0" eaLnBrk="0" fontAlgn="base" hangingPunct="0">
              <a:lnSpc>
                <a:spcPct val="83000"/>
              </a:lnSpc>
              <a:spcBef>
                <a:spcPct val="0"/>
              </a:spcBef>
              <a:spcAft>
                <a:spcPct val="0"/>
              </a:spcAft>
              <a:defRPr sz="4400">
                <a:solidFill>
                  <a:srgbClr val="2A196F"/>
                </a:solidFill>
                <a:latin typeface="TUOS Stephenson" pitchFamily="-128" charset="0"/>
                <a:ea typeface="MS PGothic" pitchFamily="34" charset="-128"/>
                <a:cs typeface="ＭＳ Ｐゴシック" charset="0"/>
              </a:defRPr>
            </a:lvl5pPr>
            <a:lvl6pPr marL="457200" algn="l" rtl="0" eaLnBrk="1" fontAlgn="base" hangingPunct="1">
              <a:lnSpc>
                <a:spcPct val="83000"/>
              </a:lnSpc>
              <a:spcBef>
                <a:spcPct val="0"/>
              </a:spcBef>
              <a:spcAft>
                <a:spcPct val="0"/>
              </a:spcAft>
              <a:defRPr sz="4400">
                <a:solidFill>
                  <a:srgbClr val="2A196F"/>
                </a:solidFill>
                <a:latin typeface="TUOS Stephenson" pitchFamily="-128" charset="0"/>
              </a:defRPr>
            </a:lvl6pPr>
            <a:lvl7pPr marL="914400" algn="l" rtl="0" eaLnBrk="1" fontAlgn="base" hangingPunct="1">
              <a:lnSpc>
                <a:spcPct val="83000"/>
              </a:lnSpc>
              <a:spcBef>
                <a:spcPct val="0"/>
              </a:spcBef>
              <a:spcAft>
                <a:spcPct val="0"/>
              </a:spcAft>
              <a:defRPr sz="4400">
                <a:solidFill>
                  <a:srgbClr val="2A196F"/>
                </a:solidFill>
                <a:latin typeface="TUOS Stephenson" pitchFamily="-128" charset="0"/>
              </a:defRPr>
            </a:lvl7pPr>
            <a:lvl8pPr marL="1371600" algn="l" rtl="0" eaLnBrk="1" fontAlgn="base" hangingPunct="1">
              <a:lnSpc>
                <a:spcPct val="83000"/>
              </a:lnSpc>
              <a:spcBef>
                <a:spcPct val="0"/>
              </a:spcBef>
              <a:spcAft>
                <a:spcPct val="0"/>
              </a:spcAft>
              <a:defRPr sz="4400">
                <a:solidFill>
                  <a:srgbClr val="2A196F"/>
                </a:solidFill>
                <a:latin typeface="TUOS Stephenson" pitchFamily="-128" charset="0"/>
              </a:defRPr>
            </a:lvl8pPr>
            <a:lvl9pPr marL="1828800" algn="l" rtl="0" eaLnBrk="1" fontAlgn="base" hangingPunct="1">
              <a:lnSpc>
                <a:spcPct val="83000"/>
              </a:lnSpc>
              <a:spcBef>
                <a:spcPct val="0"/>
              </a:spcBef>
              <a:spcAft>
                <a:spcPct val="0"/>
              </a:spcAft>
              <a:defRPr sz="4400">
                <a:solidFill>
                  <a:srgbClr val="2A196F"/>
                </a:solidFill>
                <a:latin typeface="TUOS Stephenson" pitchFamily="-128" charset="0"/>
              </a:defRPr>
            </a:lvl9pPr>
          </a:lstStyle>
          <a:p>
            <a:pPr marL="0" marR="0" lvl="0" indent="0" algn="l" defTabSz="914400" rtl="0" eaLnBrk="0" fontAlgn="base" latinLnBrk="0" hangingPunct="0">
              <a:lnSpc>
                <a:spcPct val="83000"/>
              </a:lnSpc>
              <a:spcBef>
                <a:spcPct val="0"/>
              </a:spcBef>
              <a:spcAft>
                <a:spcPct val="0"/>
              </a:spcAft>
              <a:buClrTx/>
              <a:buSzTx/>
              <a:buFontTx/>
              <a:buNone/>
              <a:tabLst/>
              <a:defRPr/>
            </a:pPr>
            <a:r>
              <a:rPr kumimoji="0" lang="en-GB" sz="4400" b="0" i="0" u="none" strike="noStrike" kern="0" cap="none" spc="0" normalizeH="0" baseline="0" noProof="0">
                <a:ln>
                  <a:noFill/>
                </a:ln>
                <a:solidFill>
                  <a:srgbClr val="2A196F"/>
                </a:solidFill>
                <a:effectLst/>
                <a:uLnTx/>
                <a:uFillTx/>
                <a:latin typeface="TUOS Stephenson"/>
                <a:ea typeface="MS PGothic" pitchFamily="34" charset="-128"/>
              </a:rPr>
              <a:t>Magnesiothermic reduction (MgTR)</a:t>
            </a:r>
            <a:endParaRPr kumimoji="0" lang="en-GB" sz="4400" b="0" i="0" u="none" strike="noStrike" kern="0" cap="none" spc="0" normalizeH="0" baseline="0" noProof="0" dirty="0">
              <a:ln>
                <a:noFill/>
              </a:ln>
              <a:solidFill>
                <a:srgbClr val="2A196F"/>
              </a:solidFill>
              <a:effectLst/>
              <a:uLnTx/>
              <a:uFillTx/>
              <a:latin typeface="TUOS Stephenson"/>
              <a:ea typeface="MS PGothic" pitchFamily="34" charset="-128"/>
            </a:endParaRPr>
          </a:p>
        </p:txBody>
      </p:sp>
    </p:spTree>
    <p:extLst>
      <p:ext uri="{BB962C8B-B14F-4D97-AF65-F5344CB8AC3E}">
        <p14:creationId xmlns:p14="http://schemas.microsoft.com/office/powerpoint/2010/main" val="2336590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animEffect transition="in" filter="fade">
                                      <p:cBhvr>
                                        <p:cTn id="23" dur="500"/>
                                        <p:tgtEl>
                                          <p:spTgt spid="58"/>
                                        </p:tgtEl>
                                      </p:cBhvr>
                                    </p:animEffect>
                                  </p:childTnLst>
                                </p:cTn>
                              </p:par>
                              <p:par>
                                <p:cTn id="24" presetID="10" presetClass="entr" presetSubtype="0" fill="hold" nodeType="with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fade">
                                      <p:cBhvr>
                                        <p:cTn id="26" dur="500"/>
                                        <p:tgtEl>
                                          <p:spTgt spid="51"/>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par>
                                <p:cTn id="35" presetID="2" presetClass="entr" presetSubtype="8"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0-#ppt_w/2"/>
                                          </p:val>
                                        </p:tav>
                                        <p:tav tm="100000">
                                          <p:val>
                                            <p:strVal val="#ppt_x"/>
                                          </p:val>
                                        </p:tav>
                                      </p:tavLst>
                                    </p:anim>
                                    <p:anim calcmode="lin" valueType="num">
                                      <p:cBhvr additive="base">
                                        <p:cTn id="3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anim calcmode="lin" valueType="num">
                                      <p:cBhvr additive="base">
                                        <p:cTn id="43" dur="500" fill="hold"/>
                                        <p:tgtEl>
                                          <p:spTgt spid="41"/>
                                        </p:tgtEl>
                                        <p:attrNameLst>
                                          <p:attrName>ppt_x</p:attrName>
                                        </p:attrNameLst>
                                      </p:cBhvr>
                                      <p:tavLst>
                                        <p:tav tm="0">
                                          <p:val>
                                            <p:strVal val="0-#ppt_w/2"/>
                                          </p:val>
                                        </p:tav>
                                        <p:tav tm="100000">
                                          <p:val>
                                            <p:strVal val="#ppt_x"/>
                                          </p:val>
                                        </p:tav>
                                      </p:tavLst>
                                    </p:anim>
                                    <p:anim calcmode="lin" valueType="num">
                                      <p:cBhvr additive="base">
                                        <p:cTn id="44" dur="500" fill="hold"/>
                                        <p:tgtEl>
                                          <p:spTgt spid="41"/>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42"/>
                                        </p:tgtEl>
                                        <p:attrNameLst>
                                          <p:attrName>style.visibility</p:attrName>
                                        </p:attrNameLst>
                                      </p:cBhvr>
                                      <p:to>
                                        <p:strVal val="visible"/>
                                      </p:to>
                                    </p:set>
                                    <p:anim calcmode="lin" valueType="num">
                                      <p:cBhvr additive="base">
                                        <p:cTn id="47" dur="500" fill="hold"/>
                                        <p:tgtEl>
                                          <p:spTgt spid="42"/>
                                        </p:tgtEl>
                                        <p:attrNameLst>
                                          <p:attrName>ppt_x</p:attrName>
                                        </p:attrNameLst>
                                      </p:cBhvr>
                                      <p:tavLst>
                                        <p:tav tm="0">
                                          <p:val>
                                            <p:strVal val="0-#ppt_w/2"/>
                                          </p:val>
                                        </p:tav>
                                        <p:tav tm="100000">
                                          <p:val>
                                            <p:strVal val="#ppt_x"/>
                                          </p:val>
                                        </p:tav>
                                      </p:tavLst>
                                    </p:anim>
                                    <p:anim calcmode="lin" valueType="num">
                                      <p:cBhvr additive="base">
                                        <p:cTn id="48" dur="500" fill="hold"/>
                                        <p:tgtEl>
                                          <p:spTgt spid="42"/>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fill="hold"/>
                                        <p:tgtEl>
                                          <p:spTgt spid="11"/>
                                        </p:tgtEl>
                                        <p:attrNameLst>
                                          <p:attrName>ppt_x</p:attrName>
                                        </p:attrNameLst>
                                      </p:cBhvr>
                                      <p:tavLst>
                                        <p:tav tm="0">
                                          <p:val>
                                            <p:strVal val="1+#ppt_w/2"/>
                                          </p:val>
                                        </p:tav>
                                        <p:tav tm="100000">
                                          <p:val>
                                            <p:strVal val="#ppt_x"/>
                                          </p:val>
                                        </p:tav>
                                      </p:tavLst>
                                    </p:anim>
                                    <p:anim calcmode="lin" valueType="num">
                                      <p:cBhvr additive="base">
                                        <p:cTn id="52" dur="500" fill="hold"/>
                                        <p:tgtEl>
                                          <p:spTgt spid="11"/>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1+#ppt_w/2"/>
                                          </p:val>
                                        </p:tav>
                                        <p:tav tm="100000">
                                          <p:val>
                                            <p:strVal val="#ppt_x"/>
                                          </p:val>
                                        </p:tav>
                                      </p:tavLst>
                                    </p:anim>
                                    <p:anim calcmode="lin" valueType="num">
                                      <p:cBhvr additive="base">
                                        <p:cTn id="5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fade">
                                      <p:cBhvr>
                                        <p:cTn id="61" dur="500"/>
                                        <p:tgtEl>
                                          <p:spTgt spid="44"/>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fade">
                                      <p:cBhvr>
                                        <p:cTn id="64" dur="500"/>
                                        <p:tgtEl>
                                          <p:spTgt spid="4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fade">
                                      <p:cBhvr>
                                        <p:cTn id="67" dur="500"/>
                                        <p:tgtEl>
                                          <p:spTgt spid="46"/>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45"/>
                                        </p:tgtEl>
                                        <p:attrNameLst>
                                          <p:attrName>style.visibility</p:attrName>
                                        </p:attrNameLst>
                                      </p:cBhvr>
                                      <p:to>
                                        <p:strVal val="visible"/>
                                      </p:to>
                                    </p:set>
                                    <p:animEffect transition="in" filter="fade">
                                      <p:cBhvr>
                                        <p:cTn id="70" dur="500"/>
                                        <p:tgtEl>
                                          <p:spTgt spid="45"/>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1" nodeType="clickEffect">
                                  <p:stCondLst>
                                    <p:cond delay="0"/>
                                  </p:stCondLst>
                                  <p:childTnLst>
                                    <p:set>
                                      <p:cBhvr>
                                        <p:cTn id="74" dur="1" fill="hold">
                                          <p:stCondLst>
                                            <p:cond delay="0"/>
                                          </p:stCondLst>
                                        </p:cTn>
                                        <p:tgtEl>
                                          <p:spTgt spid="54"/>
                                        </p:tgtEl>
                                        <p:attrNameLst>
                                          <p:attrName>style.visibility</p:attrName>
                                        </p:attrNameLst>
                                      </p:cBhvr>
                                      <p:to>
                                        <p:strVal val="visible"/>
                                      </p:to>
                                    </p:set>
                                    <p:animEffect transition="in" filter="fade">
                                      <p:cBhvr>
                                        <p:cTn id="75" dur="500"/>
                                        <p:tgtEl>
                                          <p:spTgt spid="54"/>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
                                        </p:tgtEl>
                                        <p:attrNameLst>
                                          <p:attrName>style.visibility</p:attrName>
                                        </p:attrNameLst>
                                      </p:cBhvr>
                                      <p:to>
                                        <p:strVal val="visible"/>
                                      </p:to>
                                    </p:set>
                                    <p:animEffect transition="in" filter="fade">
                                      <p:cBhvr>
                                        <p:cTn id="78" dur="500"/>
                                        <p:tgtEl>
                                          <p:spTgt spid="3"/>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68"/>
                                        </p:tgtEl>
                                        <p:attrNameLst>
                                          <p:attrName>style.visibility</p:attrName>
                                        </p:attrNameLst>
                                      </p:cBhvr>
                                      <p:to>
                                        <p:strVal val="visible"/>
                                      </p:to>
                                    </p:set>
                                    <p:animEffect transition="in" filter="fade">
                                      <p:cBhvr>
                                        <p:cTn id="83" dur="500"/>
                                        <p:tgtEl>
                                          <p:spTgt spid="68"/>
                                        </p:tgtEl>
                                      </p:cBhvr>
                                    </p:animEffect>
                                  </p:childTnLst>
                                </p:cTn>
                              </p:par>
                              <p:par>
                                <p:cTn id="84" presetID="10" presetClass="entr" presetSubtype="0" fill="hold" nodeType="withEffect">
                                  <p:stCondLst>
                                    <p:cond delay="0"/>
                                  </p:stCondLst>
                                  <p:childTnLst>
                                    <p:set>
                                      <p:cBhvr>
                                        <p:cTn id="85" dur="1" fill="hold">
                                          <p:stCondLst>
                                            <p:cond delay="0"/>
                                          </p:stCondLst>
                                        </p:cTn>
                                        <p:tgtEl>
                                          <p:spTgt spid="72"/>
                                        </p:tgtEl>
                                        <p:attrNameLst>
                                          <p:attrName>style.visibility</p:attrName>
                                        </p:attrNameLst>
                                      </p:cBhvr>
                                      <p:to>
                                        <p:strVal val="visible"/>
                                      </p:to>
                                    </p:set>
                                    <p:animEffect transition="in" filter="fade">
                                      <p:cBhvr>
                                        <p:cTn id="86" dur="500"/>
                                        <p:tgtEl>
                                          <p:spTgt spid="72"/>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54"/>
                                        </p:tgtEl>
                                      </p:cBhvr>
                                    </p:animEffect>
                                    <p:set>
                                      <p:cBhvr>
                                        <p:cTn id="91" dur="1" fill="hold">
                                          <p:stCondLst>
                                            <p:cond delay="499"/>
                                          </p:stCondLst>
                                        </p:cTn>
                                        <p:tgtEl>
                                          <p:spTgt spid="54"/>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56"/>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nodeType="clickEffect">
                                  <p:stCondLst>
                                    <p:cond delay="0"/>
                                  </p:stCondLst>
                                  <p:childTnLst>
                                    <p:set>
                                      <p:cBhvr>
                                        <p:cTn id="99" dur="1" fill="hold">
                                          <p:stCondLst>
                                            <p:cond delay="0"/>
                                          </p:stCondLst>
                                        </p:cTn>
                                        <p:tgtEl>
                                          <p:spTgt spid="55"/>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65"/>
                                        </p:tgtEl>
                                        <p:attrNameLst>
                                          <p:attrName>style.visibility</p:attrName>
                                        </p:attrNameLst>
                                      </p:cBhvr>
                                      <p:to>
                                        <p:strVal val="visible"/>
                                      </p:to>
                                    </p:set>
                                  </p:childTnLst>
                                </p:cTn>
                              </p:par>
                              <p:par>
                                <p:cTn id="104" presetID="1" presetClass="entr" presetSubtype="0" fill="hold" grpId="0" nodeType="withEffect">
                                  <p:stCondLst>
                                    <p:cond delay="0"/>
                                  </p:stCondLst>
                                  <p:childTnLst>
                                    <p:set>
                                      <p:cBhvr>
                                        <p:cTn id="105" dur="1" fill="hold">
                                          <p:stCondLst>
                                            <p:cond delay="0"/>
                                          </p:stCondLst>
                                        </p:cTn>
                                        <p:tgtEl>
                                          <p:spTgt spid="66"/>
                                        </p:tgtEl>
                                        <p:attrNameLst>
                                          <p:attrName>style.visibility</p:attrName>
                                        </p:attrNameLst>
                                      </p:cBhvr>
                                      <p:to>
                                        <p:strVal val="visible"/>
                                      </p:to>
                                    </p:set>
                                  </p:childTnLst>
                                </p:cTn>
                              </p:par>
                              <p:par>
                                <p:cTn id="106" presetID="10" presetClass="entr" presetSubtype="0" fill="hold" nodeType="withEffect">
                                  <p:stCondLst>
                                    <p:cond delay="0"/>
                                  </p:stCondLst>
                                  <p:childTnLst>
                                    <p:set>
                                      <p:cBhvr>
                                        <p:cTn id="107" dur="1" fill="hold">
                                          <p:stCondLst>
                                            <p:cond delay="0"/>
                                          </p:stCondLst>
                                        </p:cTn>
                                        <p:tgtEl>
                                          <p:spTgt spid="67"/>
                                        </p:tgtEl>
                                        <p:attrNameLst>
                                          <p:attrName>style.visibility</p:attrName>
                                        </p:attrNameLst>
                                      </p:cBhvr>
                                      <p:to>
                                        <p:strVal val="visible"/>
                                      </p:to>
                                    </p:set>
                                    <p:animEffect transition="in" filter="fade">
                                      <p:cBhvr>
                                        <p:cTn id="108" dur="500"/>
                                        <p:tgtEl>
                                          <p:spTgt spid="67"/>
                                        </p:tgtEl>
                                      </p:cBhvr>
                                    </p:animEffect>
                                  </p:childTnLst>
                                </p:cTn>
                              </p:par>
                              <p:par>
                                <p:cTn id="109" presetID="10" presetClass="entr" presetSubtype="0" fill="hold" nodeType="withEffect">
                                  <p:stCondLst>
                                    <p:cond delay="0"/>
                                  </p:stCondLst>
                                  <p:childTnLst>
                                    <p:set>
                                      <p:cBhvr>
                                        <p:cTn id="110" dur="1" fill="hold">
                                          <p:stCondLst>
                                            <p:cond delay="0"/>
                                          </p:stCondLst>
                                        </p:cTn>
                                        <p:tgtEl>
                                          <p:spTgt spid="70"/>
                                        </p:tgtEl>
                                        <p:attrNameLst>
                                          <p:attrName>style.visibility</p:attrName>
                                        </p:attrNameLst>
                                      </p:cBhvr>
                                      <p:to>
                                        <p:strVal val="visible"/>
                                      </p:to>
                                    </p:set>
                                    <p:animEffect transition="in" filter="fade">
                                      <p:cBhvr>
                                        <p:cTn id="111" dur="500"/>
                                        <p:tgtEl>
                                          <p:spTgt spid="70"/>
                                        </p:tgtEl>
                                      </p:cBhvr>
                                    </p:animEffect>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grpId="0" nodeType="clickEffect">
                                  <p:stCondLst>
                                    <p:cond delay="0"/>
                                  </p:stCondLst>
                                  <p:childTnLst>
                                    <p:set>
                                      <p:cBhvr>
                                        <p:cTn id="115" dur="1" fill="hold">
                                          <p:stCondLst>
                                            <p:cond delay="0"/>
                                          </p:stCondLst>
                                        </p:cTn>
                                        <p:tgtEl>
                                          <p:spTgt spid="57"/>
                                        </p:tgtEl>
                                        <p:attrNameLst>
                                          <p:attrName>style.visibility</p:attrName>
                                        </p:attrNameLst>
                                      </p:cBhvr>
                                      <p:to>
                                        <p:strVal val="visible"/>
                                      </p:to>
                                    </p:set>
                                  </p:childTnLst>
                                </p:cTn>
                              </p:par>
                              <p:par>
                                <p:cTn id="116" presetID="1" presetClass="entr" presetSubtype="0" fill="hold" nodeType="withEffect">
                                  <p:stCondLst>
                                    <p:cond delay="0"/>
                                  </p:stCondLst>
                                  <p:childTnLst>
                                    <p:set>
                                      <p:cBhvr>
                                        <p:cTn id="117" dur="1" fill="hold">
                                          <p:stCondLst>
                                            <p:cond delay="0"/>
                                          </p:stCondLst>
                                        </p:cTn>
                                        <p:tgtEl>
                                          <p:spTgt spid="37"/>
                                        </p:tgtEl>
                                        <p:attrNameLst>
                                          <p:attrName>style.visibility</p:attrName>
                                        </p:attrNameLst>
                                      </p:cBhvr>
                                      <p:to>
                                        <p:strVal val="visible"/>
                                      </p:to>
                                    </p:set>
                                  </p:childTnLst>
                                </p:cTn>
                              </p:par>
                              <p:par>
                                <p:cTn id="118" presetID="1" presetClass="entr" presetSubtype="0" fill="hold" grpId="0" nodeType="withEffect">
                                  <p:stCondLst>
                                    <p:cond delay="0"/>
                                  </p:stCondLst>
                                  <p:childTnLst>
                                    <p:set>
                                      <p:cBhvr>
                                        <p:cTn id="119" dur="1" fill="hold">
                                          <p:stCondLst>
                                            <p:cond delay="0"/>
                                          </p:stCondLst>
                                        </p:cTn>
                                        <p:tgtEl>
                                          <p:spTgt spid="76"/>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presetID="1" presetClass="entr" presetSubtype="0" fill="hold" grpId="0" nodeType="clickEffect">
                                  <p:stCondLst>
                                    <p:cond delay="0"/>
                                  </p:stCondLst>
                                  <p:childTnLst>
                                    <p:set>
                                      <p:cBhvr>
                                        <p:cTn id="123" dur="1" fill="hold">
                                          <p:stCondLst>
                                            <p:cond delay="0"/>
                                          </p:stCondLst>
                                        </p:cTn>
                                        <p:tgtEl>
                                          <p:spTgt spid="5"/>
                                        </p:tgtEl>
                                        <p:attrNameLst>
                                          <p:attrName>style.visibility</p:attrName>
                                        </p:attrNameLst>
                                      </p:cBhvr>
                                      <p:to>
                                        <p:strVal val="visible"/>
                                      </p:to>
                                    </p:set>
                                  </p:childTnLst>
                                </p:cTn>
                              </p:par>
                            </p:childTnLst>
                          </p:cTn>
                        </p:par>
                      </p:childTnLst>
                    </p:cTn>
                  </p:par>
                  <p:par>
                    <p:cTn id="124" fill="hold">
                      <p:stCondLst>
                        <p:cond delay="indefinite"/>
                      </p:stCondLst>
                      <p:childTnLst>
                        <p:par>
                          <p:cTn id="125" fill="hold">
                            <p:stCondLst>
                              <p:cond delay="0"/>
                            </p:stCondLst>
                            <p:childTnLst>
                              <p:par>
                                <p:cTn id="126" presetID="6" presetClass="emph" presetSubtype="0" fill="hold" grpId="1" nodeType="clickEffect">
                                  <p:stCondLst>
                                    <p:cond delay="0"/>
                                  </p:stCondLst>
                                  <p:childTnLst>
                                    <p:animScale>
                                      <p:cBhvr>
                                        <p:cTn id="127" dur="2000" fill="hold"/>
                                        <p:tgtEl>
                                          <p:spTgt spid="5"/>
                                        </p:tgtEl>
                                      </p:cBhvr>
                                      <p:by x="150000" y="150000"/>
                                    </p:animScale>
                                  </p:childTnLst>
                                </p:cTn>
                              </p:par>
                              <p:par>
                                <p:cTn id="128" presetID="6" presetClass="emph" presetSubtype="0" fill="hold" grpId="1" nodeType="withEffect">
                                  <p:stCondLst>
                                    <p:cond delay="0"/>
                                  </p:stCondLst>
                                  <p:childTnLst>
                                    <p:animScale>
                                      <p:cBhvr>
                                        <p:cTn id="129"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p:bldP spid="47" grpId="0"/>
      <p:bldP spid="52" grpId="0" animBg="1"/>
      <p:bldP spid="57" grpId="0" animBg="1"/>
      <p:bldP spid="58" grpId="0" animBg="1"/>
      <p:bldP spid="62" grpId="0"/>
      <p:bldP spid="63" grpId="0"/>
      <p:bldP spid="54" grpId="0" animBg="1"/>
      <p:bldP spid="54" grpId="1" animBg="1"/>
      <p:bldP spid="11" grpId="0" animBg="1"/>
      <p:bldP spid="12" grpId="0" animBg="1"/>
      <p:bldP spid="3" grpId="0"/>
      <p:bldP spid="3" grpId="1"/>
      <p:bldP spid="53" grpId="0" animBg="1"/>
      <p:bldP spid="56" grpId="0" animBg="1"/>
      <p:bldP spid="41" grpId="0" animBg="1"/>
      <p:bldP spid="42" grpId="0" animBg="1"/>
      <p:bldP spid="65" grpId="0"/>
      <p:bldP spid="66" grpId="0"/>
      <p:bldP spid="76" grpId="0"/>
      <p:bldP spid="68" grpId="0"/>
      <p:bldP spid="5" grpId="0"/>
      <p:bldP spid="5"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5B16F-3887-4E54-B637-B3C4707AB226}"/>
              </a:ext>
            </a:extLst>
          </p:cNvPr>
          <p:cNvSpPr>
            <a:spLocks noGrp="1"/>
          </p:cNvSpPr>
          <p:nvPr>
            <p:ph type="title"/>
          </p:nvPr>
        </p:nvSpPr>
        <p:spPr/>
        <p:txBody>
          <a:bodyPr/>
          <a:lstStyle/>
          <a:p>
            <a:r>
              <a:rPr lang="en-GB" dirty="0" err="1"/>
              <a:t>Magnesiothermic</a:t>
            </a:r>
            <a:r>
              <a:rPr lang="en-GB" dirty="0"/>
              <a:t> reduction</a:t>
            </a:r>
          </a:p>
        </p:txBody>
      </p:sp>
      <p:pic>
        <p:nvPicPr>
          <p:cNvPr id="8" name="Content Placeholder 7">
            <a:extLst>
              <a:ext uri="{FF2B5EF4-FFF2-40B4-BE49-F238E27FC236}">
                <a16:creationId xmlns:a16="http://schemas.microsoft.com/office/drawing/2014/main" id="{D5411254-537B-4A6F-AFEA-95AAC1FDF90F}"/>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1026" r="28751" b="11287"/>
          <a:stretch/>
        </p:blipFill>
        <p:spPr>
          <a:xfrm>
            <a:off x="2109136" y="4302278"/>
            <a:ext cx="1807814" cy="1552288"/>
          </a:xfrm>
          <a:prstGeom prst="roundRect">
            <a:avLst>
              <a:gd name="adj" fmla="val 8594"/>
            </a:avLst>
          </a:prstGeom>
          <a:solidFill>
            <a:srgbClr val="FFFFFF">
              <a:shade val="85000"/>
            </a:srgbClr>
          </a:solidFill>
          <a:ln>
            <a:noFill/>
          </a:ln>
          <a:effectLst/>
        </p:spPr>
      </p:pic>
      <p:sp>
        <p:nvSpPr>
          <p:cNvPr id="4" name="Date Placeholder 3">
            <a:extLst>
              <a:ext uri="{FF2B5EF4-FFF2-40B4-BE49-F238E27FC236}">
                <a16:creationId xmlns:a16="http://schemas.microsoft.com/office/drawing/2014/main" id="{D392CE72-0DA9-4557-96EB-2EA5BCD01570}"/>
              </a:ext>
            </a:extLst>
          </p:cNvPr>
          <p:cNvSpPr>
            <a:spLocks noGrp="1"/>
          </p:cNvSpPr>
          <p:nvPr>
            <p:ph type="dt" sz="half" idx="10"/>
          </p:nvPr>
        </p:nvSpPr>
        <p:spPr/>
        <p:txBody>
          <a:bodyPr/>
          <a:lstStyle/>
          <a:p>
            <a:pPr>
              <a:defRPr/>
            </a:pPr>
            <a:fld id="{D2E28BBE-4E92-4B2E-9C6F-C30F1CA4714D}" type="datetime1">
              <a:rPr lang="en-GB" altLang="en-US" smtClean="0"/>
              <a:pPr>
                <a:defRPr/>
              </a:pPr>
              <a:t>28/09/2023</a:t>
            </a:fld>
            <a:endParaRPr lang="en-GB" altLang="en-US">
              <a:solidFill>
                <a:srgbClr val="FFFFFF"/>
              </a:solidFill>
            </a:endParaRPr>
          </a:p>
        </p:txBody>
      </p:sp>
      <p:sp>
        <p:nvSpPr>
          <p:cNvPr id="5" name="Footer Placeholder 4">
            <a:extLst>
              <a:ext uri="{FF2B5EF4-FFF2-40B4-BE49-F238E27FC236}">
                <a16:creationId xmlns:a16="http://schemas.microsoft.com/office/drawing/2014/main" id="{042FC306-30E1-45A1-BA95-C277EA40EEC1}"/>
              </a:ext>
            </a:extLst>
          </p:cNvPr>
          <p:cNvSpPr>
            <a:spLocks noGrp="1"/>
          </p:cNvSpPr>
          <p:nvPr>
            <p:ph type="ftr" sz="quarter" idx="11"/>
          </p:nvPr>
        </p:nvSpPr>
        <p:spPr/>
        <p:txBody>
          <a:bodyPr/>
          <a:lstStyle/>
          <a:p>
            <a:pPr>
              <a:defRPr/>
            </a:pPr>
            <a:r>
              <a:rPr lang="en-GB" altLang="en-US"/>
              <a:t>© The University of Sheffield</a:t>
            </a:r>
            <a:endParaRPr lang="en-GB" altLang="en-US">
              <a:solidFill>
                <a:srgbClr val="FFFFFF"/>
              </a:solidFill>
            </a:endParaRPr>
          </a:p>
        </p:txBody>
      </p:sp>
      <p:sp>
        <p:nvSpPr>
          <p:cNvPr id="6" name="Slide Number Placeholder 5">
            <a:extLst>
              <a:ext uri="{FF2B5EF4-FFF2-40B4-BE49-F238E27FC236}">
                <a16:creationId xmlns:a16="http://schemas.microsoft.com/office/drawing/2014/main" id="{DDC07A87-89BB-4A07-8CC3-758F9752C1DC}"/>
              </a:ext>
            </a:extLst>
          </p:cNvPr>
          <p:cNvSpPr>
            <a:spLocks noGrp="1"/>
          </p:cNvSpPr>
          <p:nvPr>
            <p:ph type="sldNum" sz="quarter" idx="12"/>
          </p:nvPr>
        </p:nvSpPr>
        <p:spPr/>
        <p:txBody>
          <a:bodyPr/>
          <a:lstStyle/>
          <a:p>
            <a:fld id="{22230EF6-6C13-413D-A541-8FA2732E8850}" type="slidenum">
              <a:rPr lang="en-GB" altLang="en-US" smtClean="0"/>
              <a:pPr/>
              <a:t>35</a:t>
            </a:fld>
            <a:endParaRPr lang="en-GB" altLang="en-US"/>
          </a:p>
        </p:txBody>
      </p:sp>
      <p:pic>
        <p:nvPicPr>
          <p:cNvPr id="10" name="Picture 9" descr="A picture containing steel, stainless&#10;&#10;Description automatically generated">
            <a:extLst>
              <a:ext uri="{FF2B5EF4-FFF2-40B4-BE49-F238E27FC236}">
                <a16:creationId xmlns:a16="http://schemas.microsoft.com/office/drawing/2014/main" id="{1E90151B-1D0B-4A61-AFCC-BCEC4027A0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901" r="32372"/>
          <a:stretch/>
        </p:blipFill>
        <p:spPr>
          <a:xfrm rot="5400000">
            <a:off x="7049624" y="1441901"/>
            <a:ext cx="1378056" cy="2795621"/>
          </a:xfrm>
          <a:prstGeom prst="roundRect">
            <a:avLst>
              <a:gd name="adj" fmla="val 8594"/>
            </a:avLst>
          </a:prstGeom>
          <a:solidFill>
            <a:srgbClr val="FFFFFF">
              <a:shade val="85000"/>
            </a:srgbClr>
          </a:solidFill>
          <a:ln>
            <a:noFill/>
          </a:ln>
          <a:effectLst/>
        </p:spPr>
      </p:pic>
      <p:pic>
        <p:nvPicPr>
          <p:cNvPr id="12" name="Picture 11" descr="A picture containing green&#10;&#10;Description automatically generated">
            <a:extLst>
              <a:ext uri="{FF2B5EF4-FFF2-40B4-BE49-F238E27FC236}">
                <a16:creationId xmlns:a16="http://schemas.microsoft.com/office/drawing/2014/main" id="{4B320383-8251-47C7-804F-6CE2BDE5495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76" t="37999" r="50000" b="19221"/>
          <a:stretch/>
        </p:blipFill>
        <p:spPr>
          <a:xfrm>
            <a:off x="6312024" y="4509120"/>
            <a:ext cx="2795626" cy="1190734"/>
          </a:xfrm>
          <a:prstGeom prst="roundRect">
            <a:avLst>
              <a:gd name="adj" fmla="val 8594"/>
            </a:avLst>
          </a:prstGeom>
          <a:solidFill>
            <a:srgbClr val="FFFFFF">
              <a:shade val="85000"/>
            </a:srgbClr>
          </a:solidFill>
          <a:ln>
            <a:noFill/>
          </a:ln>
          <a:effectLst/>
        </p:spPr>
      </p:pic>
      <p:pic>
        <p:nvPicPr>
          <p:cNvPr id="18" name="Picture 17" descr="A picture containing toilet, indoor, bathroom, white&#10;&#10;Description automatically generated">
            <a:extLst>
              <a:ext uri="{FF2B5EF4-FFF2-40B4-BE49-F238E27FC236}">
                <a16:creationId xmlns:a16="http://schemas.microsoft.com/office/drawing/2014/main" id="{BF540D2E-2BA3-4C96-8DAB-A8647A7046A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850" r="4445"/>
          <a:stretch/>
        </p:blipFill>
        <p:spPr>
          <a:xfrm rot="5400000">
            <a:off x="1906568" y="2133450"/>
            <a:ext cx="1970953" cy="1374505"/>
          </a:xfrm>
          <a:prstGeom prst="roundRect">
            <a:avLst>
              <a:gd name="adj" fmla="val 8594"/>
            </a:avLst>
          </a:prstGeom>
          <a:solidFill>
            <a:srgbClr val="FFFFFF">
              <a:shade val="85000"/>
            </a:srgbClr>
          </a:solidFill>
          <a:ln>
            <a:noFill/>
          </a:ln>
          <a:effectLst/>
        </p:spPr>
      </p:pic>
      <p:sp>
        <p:nvSpPr>
          <p:cNvPr id="11" name="Content Placeholder 18">
            <a:extLst>
              <a:ext uri="{FF2B5EF4-FFF2-40B4-BE49-F238E27FC236}">
                <a16:creationId xmlns:a16="http://schemas.microsoft.com/office/drawing/2014/main" id="{FAACAA92-FF7A-4280-BACF-EF939884FF51}"/>
              </a:ext>
            </a:extLst>
          </p:cNvPr>
          <p:cNvSpPr txBox="1">
            <a:spLocks/>
          </p:cNvSpPr>
          <p:nvPr/>
        </p:nvSpPr>
        <p:spPr bwMode="auto">
          <a:xfrm>
            <a:off x="1415480" y="5394306"/>
            <a:ext cx="579674" cy="4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30000"/>
              </a:spcBef>
              <a:spcAft>
                <a:spcPct val="0"/>
              </a:spcAft>
              <a:buChar char="•"/>
              <a:defRPr sz="3200">
                <a:solidFill>
                  <a:srgbClr val="2A196F"/>
                </a:solidFill>
                <a:latin typeface="+mn-lt"/>
                <a:ea typeface="MS PGothic" pitchFamily="34" charset="-128"/>
                <a:cs typeface="ＭＳ Ｐゴシック" charset="0"/>
              </a:defRPr>
            </a:lvl1pPr>
            <a:lvl2pPr marL="742950" indent="-285750" algn="l" rtl="0" eaLnBrk="0" fontAlgn="base" hangingPunct="0">
              <a:spcBef>
                <a:spcPct val="30000"/>
              </a:spcBef>
              <a:spcAft>
                <a:spcPct val="0"/>
              </a:spcAft>
              <a:buFont typeface="TUOS Stephenson" panose="02070503080000020004" pitchFamily="18" charset="0"/>
              <a:buChar char="•"/>
              <a:defRPr sz="2800">
                <a:solidFill>
                  <a:srgbClr val="2A196F"/>
                </a:solidFill>
                <a:latin typeface="+mn-lt"/>
                <a:ea typeface="MS PGothic" pitchFamily="34" charset="-128"/>
              </a:defRPr>
            </a:lvl2pPr>
            <a:lvl3pPr marL="1143000" indent="-228600" algn="l" rtl="0" eaLnBrk="0" fontAlgn="base" hangingPunct="0">
              <a:spcBef>
                <a:spcPct val="20000"/>
              </a:spcBef>
              <a:spcAft>
                <a:spcPct val="0"/>
              </a:spcAft>
              <a:defRPr sz="2400">
                <a:solidFill>
                  <a:srgbClr val="2A196F"/>
                </a:solidFill>
                <a:latin typeface="+mn-lt"/>
                <a:ea typeface="MS PGothic" pitchFamily="34" charset="-128"/>
              </a:defRPr>
            </a:lvl3pPr>
            <a:lvl4pPr marL="1600200" indent="-228600" algn="l" rtl="0" eaLnBrk="0" fontAlgn="base" hangingPunct="0">
              <a:lnSpc>
                <a:spcPct val="120000"/>
              </a:lnSpc>
              <a:spcBef>
                <a:spcPct val="20000"/>
              </a:spcBef>
              <a:spcAft>
                <a:spcPct val="0"/>
              </a:spcAft>
              <a:buFont typeface="TUOS Stephenson" panose="02070503080000020004" pitchFamily="18" charset="0"/>
              <a:defRPr sz="1400">
                <a:solidFill>
                  <a:srgbClr val="2A196F"/>
                </a:solidFill>
                <a:latin typeface="+mn-lt"/>
                <a:ea typeface="MS PGothic" pitchFamily="34" charset="-128"/>
              </a:defRPr>
            </a:lvl4pPr>
            <a:lvl5pPr marL="2057400" indent="-228600" algn="l" rtl="0" eaLnBrk="0" fontAlgn="base" hangingPunct="0">
              <a:lnSpc>
                <a:spcPct val="140000"/>
              </a:lnSpc>
              <a:spcBef>
                <a:spcPct val="20000"/>
              </a:spcBef>
              <a:spcAft>
                <a:spcPct val="0"/>
              </a:spcAft>
              <a:buFont typeface="TUOS Stephenson" panose="02070503080000020004" pitchFamily="18" charset="0"/>
              <a:buChar char="•"/>
              <a:defRPr sz="900">
                <a:solidFill>
                  <a:srgbClr val="2A196F"/>
                </a:solidFill>
                <a:latin typeface="+mn-lt"/>
                <a:ea typeface="MS PGothic" pitchFamily="34" charset="-128"/>
              </a:defRPr>
            </a:lvl5pPr>
            <a:lvl6pPr marL="25146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6pPr>
            <a:lvl7pPr marL="29718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7pPr>
            <a:lvl8pPr marL="34290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8pPr>
            <a:lvl9pPr marL="38862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9pPr>
          </a:lstStyle>
          <a:p>
            <a:pPr marL="0" indent="0">
              <a:spcBef>
                <a:spcPts val="0"/>
              </a:spcBef>
              <a:buNone/>
            </a:pPr>
            <a:r>
              <a:rPr lang="en-GB" sz="1800" kern="0" dirty="0"/>
              <a:t>Mg</a:t>
            </a:r>
          </a:p>
        </p:txBody>
      </p:sp>
      <p:cxnSp>
        <p:nvCxnSpPr>
          <p:cNvPr id="7" name="Straight Arrow Connector 6">
            <a:extLst>
              <a:ext uri="{FF2B5EF4-FFF2-40B4-BE49-F238E27FC236}">
                <a16:creationId xmlns:a16="http://schemas.microsoft.com/office/drawing/2014/main" id="{926BA5EF-847E-4A7B-BB5B-62999B13FA26}"/>
              </a:ext>
            </a:extLst>
          </p:cNvPr>
          <p:cNvCxnSpPr>
            <a:cxnSpLocks/>
          </p:cNvCxnSpPr>
          <p:nvPr/>
        </p:nvCxnSpPr>
        <p:spPr bwMode="auto">
          <a:xfrm flipV="1">
            <a:off x="1881172" y="5205955"/>
            <a:ext cx="792243" cy="391134"/>
          </a:xfrm>
          <a:prstGeom prst="straightConnector1">
            <a:avLst/>
          </a:prstGeom>
          <a:solidFill>
            <a:schemeClr val="accent1"/>
          </a:solidFill>
          <a:ln w="31750" cap="flat" cmpd="sng" algn="ctr">
            <a:solidFill>
              <a:srgbClr val="7030A0"/>
            </a:solidFill>
            <a:prstDash val="solid"/>
            <a:round/>
            <a:headEnd type="none" w="med" len="med"/>
            <a:tailEnd type="triangle"/>
          </a:ln>
          <a:effectLst/>
        </p:spPr>
      </p:cxnSp>
      <p:cxnSp>
        <p:nvCxnSpPr>
          <p:cNvPr id="15" name="Straight Arrow Connector 14">
            <a:extLst>
              <a:ext uri="{FF2B5EF4-FFF2-40B4-BE49-F238E27FC236}">
                <a16:creationId xmlns:a16="http://schemas.microsoft.com/office/drawing/2014/main" id="{249F3A6C-AAB6-44B5-8E1A-20CEF75DB982}"/>
              </a:ext>
            </a:extLst>
          </p:cNvPr>
          <p:cNvCxnSpPr>
            <a:cxnSpLocks/>
          </p:cNvCxnSpPr>
          <p:nvPr/>
        </p:nvCxnSpPr>
        <p:spPr bwMode="auto">
          <a:xfrm>
            <a:off x="3204673" y="3063300"/>
            <a:ext cx="0" cy="1865206"/>
          </a:xfrm>
          <a:prstGeom prst="straightConnector1">
            <a:avLst/>
          </a:prstGeom>
          <a:solidFill>
            <a:schemeClr val="accent1"/>
          </a:solidFill>
          <a:ln w="31750" cap="flat" cmpd="sng" algn="ctr">
            <a:solidFill>
              <a:srgbClr val="7030A0"/>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28" name="Content Placeholder 18">
                <a:extLst>
                  <a:ext uri="{FF2B5EF4-FFF2-40B4-BE49-F238E27FC236}">
                    <a16:creationId xmlns:a16="http://schemas.microsoft.com/office/drawing/2014/main" id="{D212B2A7-0F3E-4EB6-BB54-E37E69F3BF94}"/>
                  </a:ext>
                </a:extLst>
              </p:cNvPr>
              <p:cNvSpPr txBox="1">
                <a:spLocks/>
              </p:cNvSpPr>
              <p:nvPr/>
            </p:nvSpPr>
            <p:spPr bwMode="auto">
              <a:xfrm>
                <a:off x="2277293" y="2695097"/>
                <a:ext cx="1374503" cy="474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30000"/>
                  </a:spcBef>
                  <a:spcAft>
                    <a:spcPct val="0"/>
                  </a:spcAft>
                  <a:buChar char="•"/>
                  <a:defRPr sz="3200">
                    <a:solidFill>
                      <a:srgbClr val="2A196F"/>
                    </a:solidFill>
                    <a:latin typeface="+mn-lt"/>
                    <a:ea typeface="MS PGothic" pitchFamily="34" charset="-128"/>
                    <a:cs typeface="ＭＳ Ｐゴシック" charset="0"/>
                  </a:defRPr>
                </a:lvl1pPr>
                <a:lvl2pPr marL="742950" indent="-285750" algn="l" rtl="0" eaLnBrk="0" fontAlgn="base" hangingPunct="0">
                  <a:spcBef>
                    <a:spcPct val="30000"/>
                  </a:spcBef>
                  <a:spcAft>
                    <a:spcPct val="0"/>
                  </a:spcAft>
                  <a:buFont typeface="TUOS Stephenson" panose="02070503080000020004" pitchFamily="18" charset="0"/>
                  <a:buChar char="•"/>
                  <a:defRPr sz="2800">
                    <a:solidFill>
                      <a:srgbClr val="2A196F"/>
                    </a:solidFill>
                    <a:latin typeface="+mn-lt"/>
                    <a:ea typeface="MS PGothic" pitchFamily="34" charset="-128"/>
                  </a:defRPr>
                </a:lvl2pPr>
                <a:lvl3pPr marL="1143000" indent="-228600" algn="l" rtl="0" eaLnBrk="0" fontAlgn="base" hangingPunct="0">
                  <a:spcBef>
                    <a:spcPct val="20000"/>
                  </a:spcBef>
                  <a:spcAft>
                    <a:spcPct val="0"/>
                  </a:spcAft>
                  <a:defRPr sz="2400">
                    <a:solidFill>
                      <a:srgbClr val="2A196F"/>
                    </a:solidFill>
                    <a:latin typeface="+mn-lt"/>
                    <a:ea typeface="MS PGothic" pitchFamily="34" charset="-128"/>
                  </a:defRPr>
                </a:lvl3pPr>
                <a:lvl4pPr marL="1600200" indent="-228600" algn="l" rtl="0" eaLnBrk="0" fontAlgn="base" hangingPunct="0">
                  <a:lnSpc>
                    <a:spcPct val="120000"/>
                  </a:lnSpc>
                  <a:spcBef>
                    <a:spcPct val="20000"/>
                  </a:spcBef>
                  <a:spcAft>
                    <a:spcPct val="0"/>
                  </a:spcAft>
                  <a:buFont typeface="TUOS Stephenson" panose="02070503080000020004" pitchFamily="18" charset="0"/>
                  <a:defRPr sz="1400">
                    <a:solidFill>
                      <a:srgbClr val="2A196F"/>
                    </a:solidFill>
                    <a:latin typeface="+mn-lt"/>
                    <a:ea typeface="MS PGothic" pitchFamily="34" charset="-128"/>
                  </a:defRPr>
                </a:lvl4pPr>
                <a:lvl5pPr marL="2057400" indent="-228600" algn="l" rtl="0" eaLnBrk="0" fontAlgn="base" hangingPunct="0">
                  <a:lnSpc>
                    <a:spcPct val="140000"/>
                  </a:lnSpc>
                  <a:spcBef>
                    <a:spcPct val="20000"/>
                  </a:spcBef>
                  <a:spcAft>
                    <a:spcPct val="0"/>
                  </a:spcAft>
                  <a:buFont typeface="TUOS Stephenson" panose="02070503080000020004" pitchFamily="18" charset="0"/>
                  <a:buChar char="•"/>
                  <a:defRPr sz="900">
                    <a:solidFill>
                      <a:srgbClr val="2A196F"/>
                    </a:solidFill>
                    <a:latin typeface="+mn-lt"/>
                    <a:ea typeface="MS PGothic" pitchFamily="34" charset="-128"/>
                  </a:defRPr>
                </a:lvl5pPr>
                <a:lvl6pPr marL="25146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6pPr>
                <a:lvl7pPr marL="29718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7pPr>
                <a:lvl8pPr marL="34290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8pPr>
                <a:lvl9pPr marL="38862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9pPr>
              </a:lstStyle>
              <a:p>
                <a:pPr marL="0" indent="0">
                  <a:spcBef>
                    <a:spcPts val="0"/>
                  </a:spcBef>
                  <a:buNone/>
                </a:pPr>
                <a14:m>
                  <m:oMathPara xmlns:m="http://schemas.openxmlformats.org/officeDocument/2006/math">
                    <m:oMathParaPr>
                      <m:jc m:val="centerGroup"/>
                    </m:oMathParaPr>
                    <m:oMath xmlns:m="http://schemas.openxmlformats.org/officeDocument/2006/math">
                      <m:r>
                        <m:rPr>
                          <m:sty m:val="p"/>
                        </m:rPr>
                        <a:rPr lang="en-GB" sz="1800" kern="0">
                          <a:latin typeface="Cambria Math" panose="02040503050406030204" pitchFamily="18" charset="0"/>
                        </a:rPr>
                        <m:t>Si</m:t>
                      </m:r>
                      <m:sSub>
                        <m:sSubPr>
                          <m:ctrlPr>
                            <a:rPr lang="en-GB" sz="1800" i="1" kern="0">
                              <a:latin typeface="Cambria Math" panose="02040503050406030204" pitchFamily="18" charset="0"/>
                            </a:rPr>
                          </m:ctrlPr>
                        </m:sSubPr>
                        <m:e>
                          <m:r>
                            <m:rPr>
                              <m:sty m:val="p"/>
                            </m:rPr>
                            <a:rPr lang="en-GB" sz="1800" kern="0">
                              <a:latin typeface="Cambria Math" panose="02040503050406030204" pitchFamily="18" charset="0"/>
                            </a:rPr>
                            <m:t>O</m:t>
                          </m:r>
                        </m:e>
                        <m:sub>
                          <m:r>
                            <a:rPr lang="en-GB" sz="1800" kern="0">
                              <a:latin typeface="Cambria Math" panose="02040503050406030204" pitchFamily="18" charset="0"/>
                            </a:rPr>
                            <m:t>2</m:t>
                          </m:r>
                        </m:sub>
                      </m:sSub>
                      <m:r>
                        <a:rPr lang="en-GB" sz="1800" kern="0">
                          <a:latin typeface="Cambria Math" panose="02040503050406030204" pitchFamily="18" charset="0"/>
                        </a:rPr>
                        <m:t>, </m:t>
                      </m:r>
                      <m:r>
                        <m:rPr>
                          <m:sty m:val="p"/>
                        </m:rPr>
                        <a:rPr lang="en-GB" sz="1800" kern="0">
                          <a:latin typeface="Cambria Math" panose="02040503050406030204" pitchFamily="18" charset="0"/>
                        </a:rPr>
                        <m:t>dried</m:t>
                      </m:r>
                    </m:oMath>
                  </m:oMathPara>
                </a14:m>
                <a:endParaRPr lang="en-GB" sz="1800" kern="0" dirty="0"/>
              </a:p>
            </p:txBody>
          </p:sp>
        </mc:Choice>
        <mc:Fallback xmlns="">
          <p:sp>
            <p:nvSpPr>
              <p:cNvPr id="28" name="Content Placeholder 18">
                <a:extLst>
                  <a:ext uri="{FF2B5EF4-FFF2-40B4-BE49-F238E27FC236}">
                    <a16:creationId xmlns:a16="http://schemas.microsoft.com/office/drawing/2014/main" id="{D212B2A7-0F3E-4EB6-BB54-E37E69F3BF94}"/>
                  </a:ext>
                </a:extLst>
              </p:cNvPr>
              <p:cNvSpPr txBox="1">
                <a:spLocks noRot="1" noChangeAspect="1" noMove="1" noResize="1" noEditPoints="1" noAdjustHandles="1" noChangeArrowheads="1" noChangeShapeType="1" noTextEdit="1"/>
              </p:cNvSpPr>
              <p:nvPr/>
            </p:nvSpPr>
            <p:spPr bwMode="auto">
              <a:xfrm>
                <a:off x="2277293" y="2695097"/>
                <a:ext cx="1374503" cy="474675"/>
              </a:xfrm>
              <a:prstGeom prst="rect">
                <a:avLst/>
              </a:prstGeom>
              <a:blipFill>
                <a:blip r:embed="rId6"/>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cxnSp>
        <p:nvCxnSpPr>
          <p:cNvPr id="29" name="Straight Arrow Connector 28">
            <a:extLst>
              <a:ext uri="{FF2B5EF4-FFF2-40B4-BE49-F238E27FC236}">
                <a16:creationId xmlns:a16="http://schemas.microsoft.com/office/drawing/2014/main" id="{17B91417-C3B1-40B8-BDED-DE469AF1818B}"/>
              </a:ext>
            </a:extLst>
          </p:cNvPr>
          <p:cNvCxnSpPr>
            <a:cxnSpLocks/>
          </p:cNvCxnSpPr>
          <p:nvPr/>
        </p:nvCxnSpPr>
        <p:spPr bwMode="auto">
          <a:xfrm>
            <a:off x="4581762" y="5130759"/>
            <a:ext cx="1431776" cy="0"/>
          </a:xfrm>
          <a:prstGeom prst="straightConnector1">
            <a:avLst/>
          </a:prstGeom>
          <a:solidFill>
            <a:schemeClr val="accent1"/>
          </a:solidFill>
          <a:ln w="31750" cap="flat" cmpd="sng" algn="ctr">
            <a:solidFill>
              <a:srgbClr val="7030A0"/>
            </a:solidFill>
            <a:prstDash val="solid"/>
            <a:round/>
            <a:headEnd type="none" w="med" len="med"/>
            <a:tailEnd type="triangle"/>
          </a:ln>
          <a:effectLst/>
        </p:spPr>
      </p:cxnSp>
      <p:sp>
        <p:nvSpPr>
          <p:cNvPr id="32" name="Content Placeholder 18">
            <a:extLst>
              <a:ext uri="{FF2B5EF4-FFF2-40B4-BE49-F238E27FC236}">
                <a16:creationId xmlns:a16="http://schemas.microsoft.com/office/drawing/2014/main" id="{E9272B5B-D080-47A5-A4FE-2F795D57E4FF}"/>
              </a:ext>
            </a:extLst>
          </p:cNvPr>
          <p:cNvSpPr txBox="1">
            <a:spLocks/>
          </p:cNvSpPr>
          <p:nvPr/>
        </p:nvSpPr>
        <p:spPr bwMode="auto">
          <a:xfrm>
            <a:off x="4899138" y="4688823"/>
            <a:ext cx="815426" cy="44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30000"/>
              </a:spcBef>
              <a:spcAft>
                <a:spcPct val="0"/>
              </a:spcAft>
              <a:buChar char="•"/>
              <a:defRPr sz="3200">
                <a:solidFill>
                  <a:srgbClr val="2A196F"/>
                </a:solidFill>
                <a:latin typeface="+mn-lt"/>
                <a:ea typeface="MS PGothic" pitchFamily="34" charset="-128"/>
                <a:cs typeface="ＭＳ Ｐゴシック" charset="0"/>
              </a:defRPr>
            </a:lvl1pPr>
            <a:lvl2pPr marL="742950" indent="-285750" algn="l" rtl="0" eaLnBrk="0" fontAlgn="base" hangingPunct="0">
              <a:spcBef>
                <a:spcPct val="30000"/>
              </a:spcBef>
              <a:spcAft>
                <a:spcPct val="0"/>
              </a:spcAft>
              <a:buFont typeface="TUOS Stephenson" panose="02070503080000020004" pitchFamily="18" charset="0"/>
              <a:buChar char="•"/>
              <a:defRPr sz="2800">
                <a:solidFill>
                  <a:srgbClr val="2A196F"/>
                </a:solidFill>
                <a:latin typeface="+mn-lt"/>
                <a:ea typeface="MS PGothic" pitchFamily="34" charset="-128"/>
              </a:defRPr>
            </a:lvl2pPr>
            <a:lvl3pPr marL="1143000" indent="-228600" algn="l" rtl="0" eaLnBrk="0" fontAlgn="base" hangingPunct="0">
              <a:spcBef>
                <a:spcPct val="20000"/>
              </a:spcBef>
              <a:spcAft>
                <a:spcPct val="0"/>
              </a:spcAft>
              <a:defRPr sz="2400">
                <a:solidFill>
                  <a:srgbClr val="2A196F"/>
                </a:solidFill>
                <a:latin typeface="+mn-lt"/>
                <a:ea typeface="MS PGothic" pitchFamily="34" charset="-128"/>
              </a:defRPr>
            </a:lvl3pPr>
            <a:lvl4pPr marL="1600200" indent="-228600" algn="l" rtl="0" eaLnBrk="0" fontAlgn="base" hangingPunct="0">
              <a:lnSpc>
                <a:spcPct val="120000"/>
              </a:lnSpc>
              <a:spcBef>
                <a:spcPct val="20000"/>
              </a:spcBef>
              <a:spcAft>
                <a:spcPct val="0"/>
              </a:spcAft>
              <a:buFont typeface="TUOS Stephenson" panose="02070503080000020004" pitchFamily="18" charset="0"/>
              <a:defRPr sz="1400">
                <a:solidFill>
                  <a:srgbClr val="2A196F"/>
                </a:solidFill>
                <a:latin typeface="+mn-lt"/>
                <a:ea typeface="MS PGothic" pitchFamily="34" charset="-128"/>
              </a:defRPr>
            </a:lvl4pPr>
            <a:lvl5pPr marL="2057400" indent="-228600" algn="l" rtl="0" eaLnBrk="0" fontAlgn="base" hangingPunct="0">
              <a:lnSpc>
                <a:spcPct val="140000"/>
              </a:lnSpc>
              <a:spcBef>
                <a:spcPct val="20000"/>
              </a:spcBef>
              <a:spcAft>
                <a:spcPct val="0"/>
              </a:spcAft>
              <a:buFont typeface="TUOS Stephenson" panose="02070503080000020004" pitchFamily="18" charset="0"/>
              <a:buChar char="•"/>
              <a:defRPr sz="900">
                <a:solidFill>
                  <a:srgbClr val="2A196F"/>
                </a:solidFill>
                <a:latin typeface="+mn-lt"/>
                <a:ea typeface="MS PGothic" pitchFamily="34" charset="-128"/>
              </a:defRPr>
            </a:lvl5pPr>
            <a:lvl6pPr marL="25146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6pPr>
            <a:lvl7pPr marL="29718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7pPr>
            <a:lvl8pPr marL="34290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8pPr>
            <a:lvl9pPr marL="38862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9pPr>
          </a:lstStyle>
          <a:p>
            <a:pPr marL="0" indent="0">
              <a:spcBef>
                <a:spcPts val="0"/>
              </a:spcBef>
              <a:buNone/>
            </a:pPr>
            <a:r>
              <a:rPr lang="en-GB" sz="1800" kern="0" dirty="0"/>
              <a:t>Grind</a:t>
            </a:r>
          </a:p>
        </p:txBody>
      </p:sp>
      <p:cxnSp>
        <p:nvCxnSpPr>
          <p:cNvPr id="36" name="Straight Arrow Connector 35">
            <a:extLst>
              <a:ext uri="{FF2B5EF4-FFF2-40B4-BE49-F238E27FC236}">
                <a16:creationId xmlns:a16="http://schemas.microsoft.com/office/drawing/2014/main" id="{29D64E2B-50A2-473F-B9A8-C522EC6325E8}"/>
              </a:ext>
            </a:extLst>
          </p:cNvPr>
          <p:cNvCxnSpPr>
            <a:cxnSpLocks/>
          </p:cNvCxnSpPr>
          <p:nvPr/>
        </p:nvCxnSpPr>
        <p:spPr bwMode="auto">
          <a:xfrm flipV="1">
            <a:off x="7752184" y="3723385"/>
            <a:ext cx="0" cy="652442"/>
          </a:xfrm>
          <a:prstGeom prst="straightConnector1">
            <a:avLst/>
          </a:prstGeom>
          <a:solidFill>
            <a:schemeClr val="accent1"/>
          </a:solidFill>
          <a:ln w="31750" cap="flat" cmpd="sng" algn="ctr">
            <a:solidFill>
              <a:srgbClr val="7030A0"/>
            </a:solidFill>
            <a:prstDash val="solid"/>
            <a:round/>
            <a:headEnd type="none" w="med" len="med"/>
            <a:tailEnd type="triangle"/>
          </a:ln>
          <a:effectLst/>
        </p:spPr>
      </p:cxnSp>
      <p:sp>
        <p:nvSpPr>
          <p:cNvPr id="40" name="Content Placeholder 18">
            <a:extLst>
              <a:ext uri="{FF2B5EF4-FFF2-40B4-BE49-F238E27FC236}">
                <a16:creationId xmlns:a16="http://schemas.microsoft.com/office/drawing/2014/main" id="{135BA87B-B334-4093-957F-294994DA5449}"/>
              </a:ext>
            </a:extLst>
          </p:cNvPr>
          <p:cNvSpPr txBox="1">
            <a:spLocks/>
          </p:cNvSpPr>
          <p:nvPr/>
        </p:nvSpPr>
        <p:spPr bwMode="auto">
          <a:xfrm>
            <a:off x="5231906" y="3847284"/>
            <a:ext cx="2480002" cy="44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30000"/>
              </a:spcBef>
              <a:spcAft>
                <a:spcPct val="0"/>
              </a:spcAft>
              <a:buChar char="•"/>
              <a:defRPr sz="3200">
                <a:solidFill>
                  <a:srgbClr val="2A196F"/>
                </a:solidFill>
                <a:latin typeface="+mn-lt"/>
                <a:ea typeface="MS PGothic" pitchFamily="34" charset="-128"/>
                <a:cs typeface="ＭＳ Ｐゴシック" charset="0"/>
              </a:defRPr>
            </a:lvl1pPr>
            <a:lvl2pPr marL="742950" indent="-285750" algn="l" rtl="0" eaLnBrk="0" fontAlgn="base" hangingPunct="0">
              <a:spcBef>
                <a:spcPct val="30000"/>
              </a:spcBef>
              <a:spcAft>
                <a:spcPct val="0"/>
              </a:spcAft>
              <a:buFont typeface="TUOS Stephenson" panose="02070503080000020004" pitchFamily="18" charset="0"/>
              <a:buChar char="•"/>
              <a:defRPr sz="2800">
                <a:solidFill>
                  <a:srgbClr val="2A196F"/>
                </a:solidFill>
                <a:latin typeface="+mn-lt"/>
                <a:ea typeface="MS PGothic" pitchFamily="34" charset="-128"/>
              </a:defRPr>
            </a:lvl2pPr>
            <a:lvl3pPr marL="1143000" indent="-228600" algn="l" rtl="0" eaLnBrk="0" fontAlgn="base" hangingPunct="0">
              <a:spcBef>
                <a:spcPct val="20000"/>
              </a:spcBef>
              <a:spcAft>
                <a:spcPct val="0"/>
              </a:spcAft>
              <a:defRPr sz="2400">
                <a:solidFill>
                  <a:srgbClr val="2A196F"/>
                </a:solidFill>
                <a:latin typeface="+mn-lt"/>
                <a:ea typeface="MS PGothic" pitchFamily="34" charset="-128"/>
              </a:defRPr>
            </a:lvl3pPr>
            <a:lvl4pPr marL="1600200" indent="-228600" algn="l" rtl="0" eaLnBrk="0" fontAlgn="base" hangingPunct="0">
              <a:lnSpc>
                <a:spcPct val="120000"/>
              </a:lnSpc>
              <a:spcBef>
                <a:spcPct val="20000"/>
              </a:spcBef>
              <a:spcAft>
                <a:spcPct val="0"/>
              </a:spcAft>
              <a:buFont typeface="TUOS Stephenson" panose="02070503080000020004" pitchFamily="18" charset="0"/>
              <a:defRPr sz="1400">
                <a:solidFill>
                  <a:srgbClr val="2A196F"/>
                </a:solidFill>
                <a:latin typeface="+mn-lt"/>
                <a:ea typeface="MS PGothic" pitchFamily="34" charset="-128"/>
              </a:defRPr>
            </a:lvl4pPr>
            <a:lvl5pPr marL="2057400" indent="-228600" algn="l" rtl="0" eaLnBrk="0" fontAlgn="base" hangingPunct="0">
              <a:lnSpc>
                <a:spcPct val="140000"/>
              </a:lnSpc>
              <a:spcBef>
                <a:spcPct val="20000"/>
              </a:spcBef>
              <a:spcAft>
                <a:spcPct val="0"/>
              </a:spcAft>
              <a:buFont typeface="TUOS Stephenson" panose="02070503080000020004" pitchFamily="18" charset="0"/>
              <a:buChar char="•"/>
              <a:defRPr sz="900">
                <a:solidFill>
                  <a:srgbClr val="2A196F"/>
                </a:solidFill>
                <a:latin typeface="+mn-lt"/>
                <a:ea typeface="MS PGothic" pitchFamily="34" charset="-128"/>
              </a:defRPr>
            </a:lvl5pPr>
            <a:lvl6pPr marL="25146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6pPr>
            <a:lvl7pPr marL="29718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7pPr>
            <a:lvl8pPr marL="34290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8pPr>
            <a:lvl9pPr marL="38862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9pPr>
          </a:lstStyle>
          <a:p>
            <a:pPr marL="0" indent="0">
              <a:spcBef>
                <a:spcPts val="0"/>
              </a:spcBef>
              <a:buNone/>
            </a:pPr>
            <a:r>
              <a:rPr lang="en-GB" sz="1800" kern="0" dirty="0"/>
              <a:t>Heat at 650</a:t>
            </a:r>
            <a:r>
              <a:rPr lang="en-GB" sz="1800" kern="0" dirty="0">
                <a:latin typeface="Times New Roman" panose="02020603050405020304" pitchFamily="18" charset="0"/>
                <a:cs typeface="Times New Roman" panose="02020603050405020304" pitchFamily="18" charset="0"/>
              </a:rPr>
              <a:t>º</a:t>
            </a:r>
            <a:r>
              <a:rPr lang="en-GB" sz="1800" kern="0" dirty="0"/>
              <a:t>C, 6 hours</a:t>
            </a:r>
          </a:p>
        </p:txBody>
      </p:sp>
      <p:cxnSp>
        <p:nvCxnSpPr>
          <p:cNvPr id="41" name="Straight Arrow Connector 40">
            <a:extLst>
              <a:ext uri="{FF2B5EF4-FFF2-40B4-BE49-F238E27FC236}">
                <a16:creationId xmlns:a16="http://schemas.microsoft.com/office/drawing/2014/main" id="{F90ABD5A-493F-410B-94BB-815C48BEA2B3}"/>
              </a:ext>
            </a:extLst>
          </p:cNvPr>
          <p:cNvCxnSpPr>
            <a:cxnSpLocks/>
          </p:cNvCxnSpPr>
          <p:nvPr/>
        </p:nvCxnSpPr>
        <p:spPr bwMode="auto">
          <a:xfrm flipH="1">
            <a:off x="8441642" y="2773594"/>
            <a:ext cx="1606679" cy="233802"/>
          </a:xfrm>
          <a:prstGeom prst="straightConnector1">
            <a:avLst/>
          </a:prstGeom>
          <a:solidFill>
            <a:schemeClr val="accent1"/>
          </a:solidFill>
          <a:ln w="31750" cap="flat" cmpd="sng" algn="ctr">
            <a:solidFill>
              <a:srgbClr val="7030A0"/>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44" name="Content Placeholder 18">
                <a:extLst>
                  <a:ext uri="{FF2B5EF4-FFF2-40B4-BE49-F238E27FC236}">
                    <a16:creationId xmlns:a16="http://schemas.microsoft.com/office/drawing/2014/main" id="{7CE73428-10AF-40CD-AF94-8467582466BC}"/>
                  </a:ext>
                </a:extLst>
              </p:cNvPr>
              <p:cNvSpPr txBox="1">
                <a:spLocks/>
              </p:cNvSpPr>
              <p:nvPr/>
            </p:nvSpPr>
            <p:spPr bwMode="auto">
              <a:xfrm>
                <a:off x="9358820" y="2288124"/>
                <a:ext cx="2641835" cy="474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30000"/>
                  </a:spcBef>
                  <a:spcAft>
                    <a:spcPct val="0"/>
                  </a:spcAft>
                  <a:buChar char="•"/>
                  <a:defRPr sz="3200">
                    <a:solidFill>
                      <a:srgbClr val="2A196F"/>
                    </a:solidFill>
                    <a:latin typeface="+mn-lt"/>
                    <a:ea typeface="MS PGothic" pitchFamily="34" charset="-128"/>
                    <a:cs typeface="ＭＳ Ｐゴシック" charset="0"/>
                  </a:defRPr>
                </a:lvl1pPr>
                <a:lvl2pPr marL="742950" indent="-285750" algn="l" rtl="0" eaLnBrk="0" fontAlgn="base" hangingPunct="0">
                  <a:spcBef>
                    <a:spcPct val="30000"/>
                  </a:spcBef>
                  <a:spcAft>
                    <a:spcPct val="0"/>
                  </a:spcAft>
                  <a:buFont typeface="TUOS Stephenson" panose="02070503080000020004" pitchFamily="18" charset="0"/>
                  <a:buChar char="•"/>
                  <a:defRPr sz="2800">
                    <a:solidFill>
                      <a:srgbClr val="2A196F"/>
                    </a:solidFill>
                    <a:latin typeface="+mn-lt"/>
                    <a:ea typeface="MS PGothic" pitchFamily="34" charset="-128"/>
                  </a:defRPr>
                </a:lvl2pPr>
                <a:lvl3pPr marL="1143000" indent="-228600" algn="l" rtl="0" eaLnBrk="0" fontAlgn="base" hangingPunct="0">
                  <a:spcBef>
                    <a:spcPct val="20000"/>
                  </a:spcBef>
                  <a:spcAft>
                    <a:spcPct val="0"/>
                  </a:spcAft>
                  <a:defRPr sz="2400">
                    <a:solidFill>
                      <a:srgbClr val="2A196F"/>
                    </a:solidFill>
                    <a:latin typeface="+mn-lt"/>
                    <a:ea typeface="MS PGothic" pitchFamily="34" charset="-128"/>
                  </a:defRPr>
                </a:lvl3pPr>
                <a:lvl4pPr marL="1600200" indent="-228600" algn="l" rtl="0" eaLnBrk="0" fontAlgn="base" hangingPunct="0">
                  <a:lnSpc>
                    <a:spcPct val="120000"/>
                  </a:lnSpc>
                  <a:spcBef>
                    <a:spcPct val="20000"/>
                  </a:spcBef>
                  <a:spcAft>
                    <a:spcPct val="0"/>
                  </a:spcAft>
                  <a:buFont typeface="TUOS Stephenson" panose="02070503080000020004" pitchFamily="18" charset="0"/>
                  <a:defRPr sz="1400">
                    <a:solidFill>
                      <a:srgbClr val="2A196F"/>
                    </a:solidFill>
                    <a:latin typeface="+mn-lt"/>
                    <a:ea typeface="MS PGothic" pitchFamily="34" charset="-128"/>
                  </a:defRPr>
                </a:lvl4pPr>
                <a:lvl5pPr marL="2057400" indent="-228600" algn="l" rtl="0" eaLnBrk="0" fontAlgn="base" hangingPunct="0">
                  <a:lnSpc>
                    <a:spcPct val="140000"/>
                  </a:lnSpc>
                  <a:spcBef>
                    <a:spcPct val="20000"/>
                  </a:spcBef>
                  <a:spcAft>
                    <a:spcPct val="0"/>
                  </a:spcAft>
                  <a:buFont typeface="TUOS Stephenson" panose="02070503080000020004" pitchFamily="18" charset="0"/>
                  <a:buChar char="•"/>
                  <a:defRPr sz="900">
                    <a:solidFill>
                      <a:srgbClr val="2A196F"/>
                    </a:solidFill>
                    <a:latin typeface="+mn-lt"/>
                    <a:ea typeface="MS PGothic" pitchFamily="34" charset="-128"/>
                  </a:defRPr>
                </a:lvl5pPr>
                <a:lvl6pPr marL="25146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6pPr>
                <a:lvl7pPr marL="29718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7pPr>
                <a:lvl8pPr marL="34290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8pPr>
                <a:lvl9pPr marL="38862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9pPr>
              </a:lstStyle>
              <a:p>
                <a:pPr marL="0" indent="0">
                  <a:spcBef>
                    <a:spcPts val="0"/>
                  </a:spcBef>
                  <a:buNone/>
                </a:pPr>
                <a14:m>
                  <m:oMathPara xmlns:m="http://schemas.openxmlformats.org/officeDocument/2006/math">
                    <m:oMathParaPr>
                      <m:jc m:val="centerGroup"/>
                    </m:oMathParaPr>
                    <m:oMath xmlns:m="http://schemas.openxmlformats.org/officeDocument/2006/math">
                      <m:r>
                        <a:rPr lang="en-GB" sz="2000" b="1" kern="0" smtClean="0">
                          <a:latin typeface="Cambria Math" panose="02040503050406030204" pitchFamily="18" charset="0"/>
                        </a:rPr>
                        <m:t>𝐒𝐢</m:t>
                      </m:r>
                      <m:r>
                        <a:rPr lang="en-GB" sz="2000" kern="0">
                          <a:latin typeface="Cambria Math" panose="02040503050406030204" pitchFamily="18" charset="0"/>
                        </a:rPr>
                        <m:t>,</m:t>
                      </m:r>
                      <m:sSub>
                        <m:sSubPr>
                          <m:ctrlPr>
                            <a:rPr lang="en-GB" sz="2000" i="1" kern="0">
                              <a:latin typeface="Cambria Math" panose="02040503050406030204" pitchFamily="18" charset="0"/>
                            </a:rPr>
                          </m:ctrlPr>
                        </m:sSubPr>
                        <m:e>
                          <m:r>
                            <a:rPr lang="en-GB" sz="2000" i="1" kern="0">
                              <a:latin typeface="Cambria Math" panose="02040503050406030204" pitchFamily="18" charset="0"/>
                            </a:rPr>
                            <m:t>𝑆𝑖𝑂</m:t>
                          </m:r>
                        </m:e>
                        <m:sub>
                          <m:r>
                            <a:rPr lang="en-GB" sz="2000" i="1" kern="0">
                              <a:latin typeface="Cambria Math" panose="02040503050406030204" pitchFamily="18" charset="0"/>
                            </a:rPr>
                            <m:t>2</m:t>
                          </m:r>
                        </m:sub>
                      </m:sSub>
                      <m:r>
                        <a:rPr lang="en-GB" sz="2000" b="0" i="0" kern="0" smtClean="0">
                          <a:latin typeface="Cambria Math" panose="02040503050406030204" pitchFamily="18" charset="0"/>
                        </a:rPr>
                        <m:t>,</m:t>
                      </m:r>
                      <m:r>
                        <m:rPr>
                          <m:sty m:val="p"/>
                        </m:rPr>
                        <a:rPr lang="en-GB" sz="2000" kern="0">
                          <a:latin typeface="Cambria Math" panose="02040503050406030204" pitchFamily="18" charset="0"/>
                        </a:rPr>
                        <m:t>MgO</m:t>
                      </m:r>
                      <m:r>
                        <a:rPr lang="en-GB" sz="2000" kern="0">
                          <a:latin typeface="Cambria Math" panose="02040503050406030204" pitchFamily="18" charset="0"/>
                        </a:rPr>
                        <m:t>, </m:t>
                      </m:r>
                      <m:sSub>
                        <m:sSubPr>
                          <m:ctrlPr>
                            <a:rPr lang="en-GB" sz="2000" i="1" kern="0">
                              <a:latin typeface="Cambria Math" panose="02040503050406030204" pitchFamily="18" charset="0"/>
                            </a:rPr>
                          </m:ctrlPr>
                        </m:sSubPr>
                        <m:e>
                          <m:r>
                            <m:rPr>
                              <m:sty m:val="p"/>
                            </m:rPr>
                            <a:rPr lang="en-GB" sz="2000" kern="0">
                              <a:latin typeface="Cambria Math" panose="02040503050406030204" pitchFamily="18" charset="0"/>
                            </a:rPr>
                            <m:t>Mg</m:t>
                          </m:r>
                        </m:e>
                        <m:sub>
                          <m:r>
                            <a:rPr lang="en-GB" sz="2000" kern="0">
                              <a:latin typeface="Cambria Math" panose="02040503050406030204" pitchFamily="18" charset="0"/>
                            </a:rPr>
                            <m:t>2</m:t>
                          </m:r>
                        </m:sub>
                      </m:sSub>
                      <m:r>
                        <m:rPr>
                          <m:sty m:val="p"/>
                        </m:rPr>
                        <a:rPr lang="en-GB" sz="2000" kern="0">
                          <a:latin typeface="Cambria Math" panose="02040503050406030204" pitchFamily="18" charset="0"/>
                        </a:rPr>
                        <m:t>Si</m:t>
                      </m:r>
                      <m:r>
                        <a:rPr lang="en-GB" sz="2000" kern="0">
                          <a:latin typeface="Cambria Math" panose="02040503050406030204" pitchFamily="18" charset="0"/>
                        </a:rPr>
                        <m:t> </m:t>
                      </m:r>
                    </m:oMath>
                  </m:oMathPara>
                </a14:m>
                <a:endParaRPr lang="en-GB" sz="2000" kern="0" dirty="0"/>
              </a:p>
            </p:txBody>
          </p:sp>
        </mc:Choice>
        <mc:Fallback xmlns="">
          <p:sp>
            <p:nvSpPr>
              <p:cNvPr id="44" name="Content Placeholder 18">
                <a:extLst>
                  <a:ext uri="{FF2B5EF4-FFF2-40B4-BE49-F238E27FC236}">
                    <a16:creationId xmlns:a16="http://schemas.microsoft.com/office/drawing/2014/main" id="{7CE73428-10AF-40CD-AF94-8467582466BC}"/>
                  </a:ext>
                </a:extLst>
              </p:cNvPr>
              <p:cNvSpPr txBox="1">
                <a:spLocks noRot="1" noChangeAspect="1" noMove="1" noResize="1" noEditPoints="1" noAdjustHandles="1" noChangeArrowheads="1" noChangeShapeType="1" noTextEdit="1"/>
              </p:cNvSpPr>
              <p:nvPr/>
            </p:nvSpPr>
            <p:spPr bwMode="auto">
              <a:xfrm>
                <a:off x="9358820" y="2288124"/>
                <a:ext cx="2641835" cy="474675"/>
              </a:xfrm>
              <a:prstGeom prst="rect">
                <a:avLst/>
              </a:prstGeom>
              <a:blipFill>
                <a:blip r:embed="rId7"/>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Tree>
    <p:extLst>
      <p:ext uri="{BB962C8B-B14F-4D97-AF65-F5344CB8AC3E}">
        <p14:creationId xmlns:p14="http://schemas.microsoft.com/office/powerpoint/2010/main" val="33640777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50BFB-68DF-434E-89AF-B58B5769BC9C}"/>
              </a:ext>
            </a:extLst>
          </p:cNvPr>
          <p:cNvSpPr>
            <a:spLocks noGrp="1"/>
          </p:cNvSpPr>
          <p:nvPr>
            <p:ph type="title"/>
          </p:nvPr>
        </p:nvSpPr>
        <p:spPr/>
        <p:txBody>
          <a:bodyPr/>
          <a:lstStyle/>
          <a:p>
            <a:r>
              <a:rPr lang="en-GB" dirty="0"/>
              <a:t>Acid washing</a:t>
            </a:r>
          </a:p>
        </p:txBody>
      </p:sp>
      <p:pic>
        <p:nvPicPr>
          <p:cNvPr id="14" name="Content Placeholder 13">
            <a:extLst>
              <a:ext uri="{FF2B5EF4-FFF2-40B4-BE49-F238E27FC236}">
                <a16:creationId xmlns:a16="http://schemas.microsoft.com/office/drawing/2014/main" id="{F36E3016-9406-4B1C-A861-039E62A4D97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346654" y="2660047"/>
            <a:ext cx="1843923" cy="1855820"/>
          </a:xfrm>
          <a:prstGeom prst="roundRect">
            <a:avLst>
              <a:gd name="adj" fmla="val 8594"/>
            </a:avLst>
          </a:prstGeom>
          <a:solidFill>
            <a:srgbClr val="FFFFFF">
              <a:shade val="85000"/>
            </a:srgbClr>
          </a:solidFill>
          <a:ln>
            <a:noFill/>
          </a:ln>
          <a:effectLst/>
        </p:spPr>
      </p:pic>
      <p:sp>
        <p:nvSpPr>
          <p:cNvPr id="4" name="Date Placeholder 3">
            <a:extLst>
              <a:ext uri="{FF2B5EF4-FFF2-40B4-BE49-F238E27FC236}">
                <a16:creationId xmlns:a16="http://schemas.microsoft.com/office/drawing/2014/main" id="{FFF8272F-3A41-4019-ADD3-9C93C43B0719}"/>
              </a:ext>
            </a:extLst>
          </p:cNvPr>
          <p:cNvSpPr>
            <a:spLocks noGrp="1"/>
          </p:cNvSpPr>
          <p:nvPr>
            <p:ph type="dt" sz="half" idx="10"/>
          </p:nvPr>
        </p:nvSpPr>
        <p:spPr/>
        <p:txBody>
          <a:bodyPr/>
          <a:lstStyle/>
          <a:p>
            <a:pPr>
              <a:defRPr/>
            </a:pPr>
            <a:fld id="{D2E28BBE-4E92-4B2E-9C6F-C30F1CA4714D}" type="datetime1">
              <a:rPr lang="en-GB" altLang="en-US" smtClean="0"/>
              <a:pPr>
                <a:defRPr/>
              </a:pPr>
              <a:t>28/09/2023</a:t>
            </a:fld>
            <a:endParaRPr lang="en-GB" altLang="en-US">
              <a:solidFill>
                <a:srgbClr val="FFFFFF"/>
              </a:solidFill>
            </a:endParaRPr>
          </a:p>
        </p:txBody>
      </p:sp>
      <p:sp>
        <p:nvSpPr>
          <p:cNvPr id="5" name="Footer Placeholder 4">
            <a:extLst>
              <a:ext uri="{FF2B5EF4-FFF2-40B4-BE49-F238E27FC236}">
                <a16:creationId xmlns:a16="http://schemas.microsoft.com/office/drawing/2014/main" id="{0ADCC267-D03F-486C-B0B4-3A0C0429D1E2}"/>
              </a:ext>
            </a:extLst>
          </p:cNvPr>
          <p:cNvSpPr>
            <a:spLocks noGrp="1"/>
          </p:cNvSpPr>
          <p:nvPr>
            <p:ph type="ftr" sz="quarter" idx="11"/>
          </p:nvPr>
        </p:nvSpPr>
        <p:spPr/>
        <p:txBody>
          <a:bodyPr/>
          <a:lstStyle/>
          <a:p>
            <a:pPr>
              <a:defRPr/>
            </a:pPr>
            <a:r>
              <a:rPr lang="en-GB" altLang="en-US"/>
              <a:t>© The University of Sheffield</a:t>
            </a:r>
            <a:endParaRPr lang="en-GB" altLang="en-US">
              <a:solidFill>
                <a:srgbClr val="FFFFFF"/>
              </a:solidFill>
            </a:endParaRPr>
          </a:p>
        </p:txBody>
      </p:sp>
      <p:sp>
        <p:nvSpPr>
          <p:cNvPr id="6" name="Slide Number Placeholder 5">
            <a:extLst>
              <a:ext uri="{FF2B5EF4-FFF2-40B4-BE49-F238E27FC236}">
                <a16:creationId xmlns:a16="http://schemas.microsoft.com/office/drawing/2014/main" id="{4D39E40C-1F70-4926-9954-E9CF9156DA23}"/>
              </a:ext>
            </a:extLst>
          </p:cNvPr>
          <p:cNvSpPr>
            <a:spLocks noGrp="1"/>
          </p:cNvSpPr>
          <p:nvPr>
            <p:ph type="sldNum" sz="quarter" idx="12"/>
          </p:nvPr>
        </p:nvSpPr>
        <p:spPr/>
        <p:txBody>
          <a:bodyPr/>
          <a:lstStyle/>
          <a:p>
            <a:fld id="{22230EF6-6C13-413D-A541-8FA2732E8850}" type="slidenum">
              <a:rPr lang="en-GB" altLang="en-US" smtClean="0"/>
              <a:pPr/>
              <a:t>36</a:t>
            </a:fld>
            <a:endParaRPr lang="en-GB" altLang="en-US"/>
          </a:p>
        </p:txBody>
      </p:sp>
      <p:pic>
        <p:nvPicPr>
          <p:cNvPr id="7" name="Picture 6" descr="A picture containing text, device, cup, glass&#10;&#10;Description automatically generated">
            <a:extLst>
              <a:ext uri="{FF2B5EF4-FFF2-40B4-BE49-F238E27FC236}">
                <a16:creationId xmlns:a16="http://schemas.microsoft.com/office/drawing/2014/main" id="{E96BBFB5-D728-4396-85E7-59ACE204E8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9000"/>
          <a:stretch/>
        </p:blipFill>
        <p:spPr>
          <a:xfrm>
            <a:off x="5728137" y="1994134"/>
            <a:ext cx="1976872" cy="2890241"/>
          </a:xfrm>
          <a:prstGeom prst="roundRect">
            <a:avLst>
              <a:gd name="adj" fmla="val 8594"/>
            </a:avLst>
          </a:prstGeom>
          <a:solidFill>
            <a:srgbClr val="FFFFFF">
              <a:shade val="85000"/>
            </a:srgbClr>
          </a:solidFill>
          <a:ln>
            <a:noFill/>
          </a:ln>
          <a:effectLst/>
        </p:spPr>
      </p:pic>
      <p:pic>
        <p:nvPicPr>
          <p:cNvPr id="8" name="Picture 7" descr="A picture containing steel, stainless&#10;&#10;Description automatically generated">
            <a:extLst>
              <a:ext uri="{FF2B5EF4-FFF2-40B4-BE49-F238E27FC236}">
                <a16:creationId xmlns:a16="http://schemas.microsoft.com/office/drawing/2014/main" id="{662FBB03-BD25-4873-A93B-D3471F4413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9901" r="32372"/>
          <a:stretch/>
        </p:blipFill>
        <p:spPr>
          <a:xfrm rot="5400000">
            <a:off x="1691487" y="2177221"/>
            <a:ext cx="1440546" cy="2922393"/>
          </a:xfrm>
          <a:prstGeom prst="roundRect">
            <a:avLst>
              <a:gd name="adj" fmla="val 8594"/>
            </a:avLst>
          </a:prstGeom>
          <a:solidFill>
            <a:srgbClr val="FFFFFF">
              <a:shade val="85000"/>
            </a:srgbClr>
          </a:solidFill>
          <a:ln>
            <a:noFill/>
          </a:ln>
          <a:effectLst/>
        </p:spPr>
      </p:pic>
      <p:cxnSp>
        <p:nvCxnSpPr>
          <p:cNvPr id="15" name="Straight Arrow Connector 14">
            <a:extLst>
              <a:ext uri="{FF2B5EF4-FFF2-40B4-BE49-F238E27FC236}">
                <a16:creationId xmlns:a16="http://schemas.microsoft.com/office/drawing/2014/main" id="{04D18D0B-4F23-4FC6-BE67-22E35D541566}"/>
              </a:ext>
            </a:extLst>
          </p:cNvPr>
          <p:cNvCxnSpPr>
            <a:cxnSpLocks/>
          </p:cNvCxnSpPr>
          <p:nvPr/>
        </p:nvCxnSpPr>
        <p:spPr bwMode="auto">
          <a:xfrm>
            <a:off x="4151784" y="3803697"/>
            <a:ext cx="1347679" cy="0"/>
          </a:xfrm>
          <a:prstGeom prst="straightConnector1">
            <a:avLst/>
          </a:prstGeom>
          <a:solidFill>
            <a:schemeClr val="accent1"/>
          </a:solidFill>
          <a:ln w="19050" cap="flat" cmpd="sng" algn="ctr">
            <a:solidFill>
              <a:srgbClr val="7030A0"/>
            </a:solidFill>
            <a:prstDash val="solid"/>
            <a:round/>
            <a:headEnd type="none" w="med" len="med"/>
            <a:tailEnd type="triangle"/>
          </a:ln>
          <a:effectLst/>
        </p:spPr>
      </p:cxnSp>
      <p:cxnSp>
        <p:nvCxnSpPr>
          <p:cNvPr id="17" name="Straight Arrow Connector 16">
            <a:extLst>
              <a:ext uri="{FF2B5EF4-FFF2-40B4-BE49-F238E27FC236}">
                <a16:creationId xmlns:a16="http://schemas.microsoft.com/office/drawing/2014/main" id="{F1AE8E03-F03D-401B-A4CD-37635562DC6B}"/>
              </a:ext>
            </a:extLst>
          </p:cNvPr>
          <p:cNvCxnSpPr>
            <a:cxnSpLocks/>
          </p:cNvCxnSpPr>
          <p:nvPr/>
        </p:nvCxnSpPr>
        <p:spPr bwMode="auto">
          <a:xfrm>
            <a:off x="7883706" y="3793145"/>
            <a:ext cx="1308638" cy="0"/>
          </a:xfrm>
          <a:prstGeom prst="straightConnector1">
            <a:avLst/>
          </a:prstGeom>
          <a:solidFill>
            <a:schemeClr val="accent1"/>
          </a:solidFill>
          <a:ln w="19050" cap="flat" cmpd="sng" algn="ctr">
            <a:solidFill>
              <a:srgbClr val="7030A0"/>
            </a:solidFill>
            <a:prstDash val="solid"/>
            <a:round/>
            <a:headEnd type="none" w="med" len="med"/>
            <a:tailEnd type="triangle"/>
          </a:ln>
          <a:effectLst/>
        </p:spPr>
      </p:cxnSp>
      <p:sp>
        <p:nvSpPr>
          <p:cNvPr id="18" name="Content Placeholder 18">
            <a:extLst>
              <a:ext uri="{FF2B5EF4-FFF2-40B4-BE49-F238E27FC236}">
                <a16:creationId xmlns:a16="http://schemas.microsoft.com/office/drawing/2014/main" id="{24243877-B252-439B-81DA-65760263ACC4}"/>
              </a:ext>
            </a:extLst>
          </p:cNvPr>
          <p:cNvSpPr txBox="1">
            <a:spLocks/>
          </p:cNvSpPr>
          <p:nvPr/>
        </p:nvSpPr>
        <p:spPr bwMode="auto">
          <a:xfrm>
            <a:off x="4225962" y="3312740"/>
            <a:ext cx="1311838" cy="44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30000"/>
              </a:spcBef>
              <a:spcAft>
                <a:spcPct val="0"/>
              </a:spcAft>
              <a:buChar char="•"/>
              <a:defRPr sz="3200">
                <a:solidFill>
                  <a:srgbClr val="2A196F"/>
                </a:solidFill>
                <a:latin typeface="+mn-lt"/>
                <a:ea typeface="MS PGothic" pitchFamily="34" charset="-128"/>
                <a:cs typeface="ＭＳ Ｐゴシック" charset="0"/>
              </a:defRPr>
            </a:lvl1pPr>
            <a:lvl2pPr marL="742950" indent="-285750" algn="l" rtl="0" eaLnBrk="0" fontAlgn="base" hangingPunct="0">
              <a:spcBef>
                <a:spcPct val="30000"/>
              </a:spcBef>
              <a:spcAft>
                <a:spcPct val="0"/>
              </a:spcAft>
              <a:buFont typeface="TUOS Stephenson" panose="02070503080000020004" pitchFamily="18" charset="0"/>
              <a:buChar char="•"/>
              <a:defRPr sz="2800">
                <a:solidFill>
                  <a:srgbClr val="2A196F"/>
                </a:solidFill>
                <a:latin typeface="+mn-lt"/>
                <a:ea typeface="MS PGothic" pitchFamily="34" charset="-128"/>
              </a:defRPr>
            </a:lvl2pPr>
            <a:lvl3pPr marL="1143000" indent="-228600" algn="l" rtl="0" eaLnBrk="0" fontAlgn="base" hangingPunct="0">
              <a:spcBef>
                <a:spcPct val="20000"/>
              </a:spcBef>
              <a:spcAft>
                <a:spcPct val="0"/>
              </a:spcAft>
              <a:defRPr sz="2400">
                <a:solidFill>
                  <a:srgbClr val="2A196F"/>
                </a:solidFill>
                <a:latin typeface="+mn-lt"/>
                <a:ea typeface="MS PGothic" pitchFamily="34" charset="-128"/>
              </a:defRPr>
            </a:lvl3pPr>
            <a:lvl4pPr marL="1600200" indent="-228600" algn="l" rtl="0" eaLnBrk="0" fontAlgn="base" hangingPunct="0">
              <a:lnSpc>
                <a:spcPct val="120000"/>
              </a:lnSpc>
              <a:spcBef>
                <a:spcPct val="20000"/>
              </a:spcBef>
              <a:spcAft>
                <a:spcPct val="0"/>
              </a:spcAft>
              <a:buFont typeface="TUOS Stephenson" panose="02070503080000020004" pitchFamily="18" charset="0"/>
              <a:defRPr sz="1400">
                <a:solidFill>
                  <a:srgbClr val="2A196F"/>
                </a:solidFill>
                <a:latin typeface="+mn-lt"/>
                <a:ea typeface="MS PGothic" pitchFamily="34" charset="-128"/>
              </a:defRPr>
            </a:lvl4pPr>
            <a:lvl5pPr marL="2057400" indent="-228600" algn="l" rtl="0" eaLnBrk="0" fontAlgn="base" hangingPunct="0">
              <a:lnSpc>
                <a:spcPct val="140000"/>
              </a:lnSpc>
              <a:spcBef>
                <a:spcPct val="20000"/>
              </a:spcBef>
              <a:spcAft>
                <a:spcPct val="0"/>
              </a:spcAft>
              <a:buFont typeface="TUOS Stephenson" panose="02070503080000020004" pitchFamily="18" charset="0"/>
              <a:buChar char="•"/>
              <a:defRPr sz="900">
                <a:solidFill>
                  <a:srgbClr val="2A196F"/>
                </a:solidFill>
                <a:latin typeface="+mn-lt"/>
                <a:ea typeface="MS PGothic" pitchFamily="34" charset="-128"/>
              </a:defRPr>
            </a:lvl5pPr>
            <a:lvl6pPr marL="25146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6pPr>
            <a:lvl7pPr marL="29718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7pPr>
            <a:lvl8pPr marL="34290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8pPr>
            <a:lvl9pPr marL="38862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9pPr>
          </a:lstStyle>
          <a:p>
            <a:pPr marL="0" indent="0">
              <a:spcBef>
                <a:spcPts val="0"/>
              </a:spcBef>
              <a:buNone/>
            </a:pPr>
            <a:r>
              <a:rPr lang="en-GB" sz="2400" kern="0" dirty="0"/>
              <a:t>Add HCl</a:t>
            </a:r>
          </a:p>
        </p:txBody>
      </p:sp>
      <p:sp>
        <p:nvSpPr>
          <p:cNvPr id="19" name="Content Placeholder 18">
            <a:extLst>
              <a:ext uri="{FF2B5EF4-FFF2-40B4-BE49-F238E27FC236}">
                <a16:creationId xmlns:a16="http://schemas.microsoft.com/office/drawing/2014/main" id="{58A5E79C-4B19-400F-9356-CDBEBE3AEBD7}"/>
              </a:ext>
            </a:extLst>
          </p:cNvPr>
          <p:cNvSpPr txBox="1">
            <a:spLocks/>
          </p:cNvSpPr>
          <p:nvPr/>
        </p:nvSpPr>
        <p:spPr bwMode="auto">
          <a:xfrm>
            <a:off x="8059114" y="3314389"/>
            <a:ext cx="933434" cy="44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30000"/>
              </a:spcBef>
              <a:spcAft>
                <a:spcPct val="0"/>
              </a:spcAft>
              <a:buChar char="•"/>
              <a:defRPr sz="3200">
                <a:solidFill>
                  <a:srgbClr val="2A196F"/>
                </a:solidFill>
                <a:latin typeface="+mn-lt"/>
                <a:ea typeface="MS PGothic" pitchFamily="34" charset="-128"/>
                <a:cs typeface="ＭＳ Ｐゴシック" charset="0"/>
              </a:defRPr>
            </a:lvl1pPr>
            <a:lvl2pPr marL="742950" indent="-285750" algn="l" rtl="0" eaLnBrk="0" fontAlgn="base" hangingPunct="0">
              <a:spcBef>
                <a:spcPct val="30000"/>
              </a:spcBef>
              <a:spcAft>
                <a:spcPct val="0"/>
              </a:spcAft>
              <a:buFont typeface="TUOS Stephenson" panose="02070503080000020004" pitchFamily="18" charset="0"/>
              <a:buChar char="•"/>
              <a:defRPr sz="2800">
                <a:solidFill>
                  <a:srgbClr val="2A196F"/>
                </a:solidFill>
                <a:latin typeface="+mn-lt"/>
                <a:ea typeface="MS PGothic" pitchFamily="34" charset="-128"/>
              </a:defRPr>
            </a:lvl2pPr>
            <a:lvl3pPr marL="1143000" indent="-228600" algn="l" rtl="0" eaLnBrk="0" fontAlgn="base" hangingPunct="0">
              <a:spcBef>
                <a:spcPct val="20000"/>
              </a:spcBef>
              <a:spcAft>
                <a:spcPct val="0"/>
              </a:spcAft>
              <a:defRPr sz="2400">
                <a:solidFill>
                  <a:srgbClr val="2A196F"/>
                </a:solidFill>
                <a:latin typeface="+mn-lt"/>
                <a:ea typeface="MS PGothic" pitchFamily="34" charset="-128"/>
              </a:defRPr>
            </a:lvl3pPr>
            <a:lvl4pPr marL="1600200" indent="-228600" algn="l" rtl="0" eaLnBrk="0" fontAlgn="base" hangingPunct="0">
              <a:lnSpc>
                <a:spcPct val="120000"/>
              </a:lnSpc>
              <a:spcBef>
                <a:spcPct val="20000"/>
              </a:spcBef>
              <a:spcAft>
                <a:spcPct val="0"/>
              </a:spcAft>
              <a:buFont typeface="TUOS Stephenson" panose="02070503080000020004" pitchFamily="18" charset="0"/>
              <a:defRPr sz="1400">
                <a:solidFill>
                  <a:srgbClr val="2A196F"/>
                </a:solidFill>
                <a:latin typeface="+mn-lt"/>
                <a:ea typeface="MS PGothic" pitchFamily="34" charset="-128"/>
              </a:defRPr>
            </a:lvl4pPr>
            <a:lvl5pPr marL="2057400" indent="-228600" algn="l" rtl="0" eaLnBrk="0" fontAlgn="base" hangingPunct="0">
              <a:lnSpc>
                <a:spcPct val="140000"/>
              </a:lnSpc>
              <a:spcBef>
                <a:spcPct val="20000"/>
              </a:spcBef>
              <a:spcAft>
                <a:spcPct val="0"/>
              </a:spcAft>
              <a:buFont typeface="TUOS Stephenson" panose="02070503080000020004" pitchFamily="18" charset="0"/>
              <a:buChar char="•"/>
              <a:defRPr sz="900">
                <a:solidFill>
                  <a:srgbClr val="2A196F"/>
                </a:solidFill>
                <a:latin typeface="+mn-lt"/>
                <a:ea typeface="MS PGothic" pitchFamily="34" charset="-128"/>
              </a:defRPr>
            </a:lvl5pPr>
            <a:lvl6pPr marL="25146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6pPr>
            <a:lvl7pPr marL="29718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7pPr>
            <a:lvl8pPr marL="34290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8pPr>
            <a:lvl9pPr marL="38862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9pPr>
          </a:lstStyle>
          <a:p>
            <a:pPr marL="0" indent="0">
              <a:spcBef>
                <a:spcPts val="0"/>
              </a:spcBef>
              <a:buNone/>
            </a:pPr>
            <a:r>
              <a:rPr lang="en-GB" sz="2400" kern="0" dirty="0"/>
              <a:t>Filter</a:t>
            </a:r>
          </a:p>
        </p:txBody>
      </p:sp>
      <mc:AlternateContent xmlns:mc="http://schemas.openxmlformats.org/markup-compatibility/2006" xmlns:a14="http://schemas.microsoft.com/office/drawing/2010/main">
        <mc:Choice Requires="a14">
          <p:sp>
            <p:nvSpPr>
              <p:cNvPr id="22" name="Content Placeholder 18">
                <a:extLst>
                  <a:ext uri="{FF2B5EF4-FFF2-40B4-BE49-F238E27FC236}">
                    <a16:creationId xmlns:a16="http://schemas.microsoft.com/office/drawing/2014/main" id="{3CD39182-0733-4BBC-A92B-3E227709DE75}"/>
                  </a:ext>
                </a:extLst>
              </p:cNvPr>
              <p:cNvSpPr txBox="1">
                <a:spLocks/>
              </p:cNvSpPr>
              <p:nvPr/>
            </p:nvSpPr>
            <p:spPr bwMode="auto">
              <a:xfrm>
                <a:off x="1406989" y="4449983"/>
                <a:ext cx="1976872" cy="474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30000"/>
                  </a:spcBef>
                  <a:spcAft>
                    <a:spcPct val="0"/>
                  </a:spcAft>
                  <a:buChar char="•"/>
                  <a:defRPr sz="3200">
                    <a:solidFill>
                      <a:srgbClr val="2A196F"/>
                    </a:solidFill>
                    <a:latin typeface="+mn-lt"/>
                    <a:ea typeface="MS PGothic" pitchFamily="34" charset="-128"/>
                    <a:cs typeface="ＭＳ Ｐゴシック" charset="0"/>
                  </a:defRPr>
                </a:lvl1pPr>
                <a:lvl2pPr marL="742950" indent="-285750" algn="l" rtl="0" eaLnBrk="0" fontAlgn="base" hangingPunct="0">
                  <a:spcBef>
                    <a:spcPct val="30000"/>
                  </a:spcBef>
                  <a:spcAft>
                    <a:spcPct val="0"/>
                  </a:spcAft>
                  <a:buFont typeface="TUOS Stephenson" panose="02070503080000020004" pitchFamily="18" charset="0"/>
                  <a:buChar char="•"/>
                  <a:defRPr sz="2800">
                    <a:solidFill>
                      <a:srgbClr val="2A196F"/>
                    </a:solidFill>
                    <a:latin typeface="+mn-lt"/>
                    <a:ea typeface="MS PGothic" pitchFamily="34" charset="-128"/>
                  </a:defRPr>
                </a:lvl2pPr>
                <a:lvl3pPr marL="1143000" indent="-228600" algn="l" rtl="0" eaLnBrk="0" fontAlgn="base" hangingPunct="0">
                  <a:spcBef>
                    <a:spcPct val="20000"/>
                  </a:spcBef>
                  <a:spcAft>
                    <a:spcPct val="0"/>
                  </a:spcAft>
                  <a:defRPr sz="2400">
                    <a:solidFill>
                      <a:srgbClr val="2A196F"/>
                    </a:solidFill>
                    <a:latin typeface="+mn-lt"/>
                    <a:ea typeface="MS PGothic" pitchFamily="34" charset="-128"/>
                  </a:defRPr>
                </a:lvl3pPr>
                <a:lvl4pPr marL="1600200" indent="-228600" algn="l" rtl="0" eaLnBrk="0" fontAlgn="base" hangingPunct="0">
                  <a:lnSpc>
                    <a:spcPct val="120000"/>
                  </a:lnSpc>
                  <a:spcBef>
                    <a:spcPct val="20000"/>
                  </a:spcBef>
                  <a:spcAft>
                    <a:spcPct val="0"/>
                  </a:spcAft>
                  <a:buFont typeface="TUOS Stephenson" panose="02070503080000020004" pitchFamily="18" charset="0"/>
                  <a:defRPr sz="1400">
                    <a:solidFill>
                      <a:srgbClr val="2A196F"/>
                    </a:solidFill>
                    <a:latin typeface="+mn-lt"/>
                    <a:ea typeface="MS PGothic" pitchFamily="34" charset="-128"/>
                  </a:defRPr>
                </a:lvl4pPr>
                <a:lvl5pPr marL="2057400" indent="-228600" algn="l" rtl="0" eaLnBrk="0" fontAlgn="base" hangingPunct="0">
                  <a:lnSpc>
                    <a:spcPct val="140000"/>
                  </a:lnSpc>
                  <a:spcBef>
                    <a:spcPct val="20000"/>
                  </a:spcBef>
                  <a:spcAft>
                    <a:spcPct val="0"/>
                  </a:spcAft>
                  <a:buFont typeface="TUOS Stephenson" panose="02070503080000020004" pitchFamily="18" charset="0"/>
                  <a:buChar char="•"/>
                  <a:defRPr sz="900">
                    <a:solidFill>
                      <a:srgbClr val="2A196F"/>
                    </a:solidFill>
                    <a:latin typeface="+mn-lt"/>
                    <a:ea typeface="MS PGothic" pitchFamily="34" charset="-128"/>
                  </a:defRPr>
                </a:lvl5pPr>
                <a:lvl6pPr marL="25146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6pPr>
                <a:lvl7pPr marL="29718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7pPr>
                <a:lvl8pPr marL="34290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8pPr>
                <a:lvl9pPr marL="38862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9pPr>
              </a:lstStyle>
              <a:p>
                <a:pPr marL="0" indent="0">
                  <a:spcBef>
                    <a:spcPts val="0"/>
                  </a:spcBef>
                  <a:buNone/>
                </a:pPr>
                <a14:m>
                  <m:oMathPara xmlns:m="http://schemas.openxmlformats.org/officeDocument/2006/math">
                    <m:oMathParaPr>
                      <m:jc m:val="centerGroup"/>
                    </m:oMathParaPr>
                    <m:oMath xmlns:m="http://schemas.openxmlformats.org/officeDocument/2006/math">
                      <m:r>
                        <a:rPr lang="en-GB" sz="1800" b="1" kern="0">
                          <a:latin typeface="Cambria Math" panose="02040503050406030204" pitchFamily="18" charset="0"/>
                        </a:rPr>
                        <m:t>𝐒𝐢</m:t>
                      </m:r>
                      <m:r>
                        <a:rPr lang="en-GB" sz="1800" kern="0">
                          <a:latin typeface="Cambria Math" panose="02040503050406030204" pitchFamily="18" charset="0"/>
                        </a:rPr>
                        <m:t>,</m:t>
                      </m:r>
                      <m:sSub>
                        <m:sSubPr>
                          <m:ctrlPr>
                            <a:rPr lang="en-GB" sz="1800" i="1" kern="0">
                              <a:latin typeface="Cambria Math" panose="02040503050406030204" pitchFamily="18" charset="0"/>
                            </a:rPr>
                          </m:ctrlPr>
                        </m:sSubPr>
                        <m:e>
                          <m:r>
                            <a:rPr lang="en-GB" sz="1800" i="1" kern="0">
                              <a:latin typeface="Cambria Math" panose="02040503050406030204" pitchFamily="18" charset="0"/>
                            </a:rPr>
                            <m:t>𝑆𝑖𝑂</m:t>
                          </m:r>
                        </m:e>
                        <m:sub>
                          <m:r>
                            <a:rPr lang="en-GB" sz="1800" i="1" kern="0">
                              <a:latin typeface="Cambria Math" panose="02040503050406030204" pitchFamily="18" charset="0"/>
                            </a:rPr>
                            <m:t>2</m:t>
                          </m:r>
                        </m:sub>
                      </m:sSub>
                      <m:r>
                        <m:rPr>
                          <m:sty m:val="p"/>
                        </m:rPr>
                        <a:rPr lang="en-GB" sz="1800" kern="0">
                          <a:latin typeface="Cambria Math" panose="02040503050406030204" pitchFamily="18" charset="0"/>
                        </a:rPr>
                        <m:t>MgO</m:t>
                      </m:r>
                      <m:r>
                        <a:rPr lang="en-GB" sz="1800" kern="0">
                          <a:latin typeface="Cambria Math" panose="02040503050406030204" pitchFamily="18" charset="0"/>
                        </a:rPr>
                        <m:t>, </m:t>
                      </m:r>
                      <m:sSub>
                        <m:sSubPr>
                          <m:ctrlPr>
                            <a:rPr lang="en-GB" sz="1800" i="1" kern="0">
                              <a:latin typeface="Cambria Math" panose="02040503050406030204" pitchFamily="18" charset="0"/>
                            </a:rPr>
                          </m:ctrlPr>
                        </m:sSubPr>
                        <m:e>
                          <m:r>
                            <m:rPr>
                              <m:sty m:val="p"/>
                            </m:rPr>
                            <a:rPr lang="en-GB" sz="1800" kern="0">
                              <a:latin typeface="Cambria Math" panose="02040503050406030204" pitchFamily="18" charset="0"/>
                            </a:rPr>
                            <m:t>Mg</m:t>
                          </m:r>
                        </m:e>
                        <m:sub>
                          <m:r>
                            <a:rPr lang="en-GB" sz="1800" kern="0">
                              <a:latin typeface="Cambria Math" panose="02040503050406030204" pitchFamily="18" charset="0"/>
                            </a:rPr>
                            <m:t>2</m:t>
                          </m:r>
                        </m:sub>
                      </m:sSub>
                      <m:r>
                        <m:rPr>
                          <m:sty m:val="p"/>
                        </m:rPr>
                        <a:rPr lang="en-GB" sz="1800" kern="0">
                          <a:latin typeface="Cambria Math" panose="02040503050406030204" pitchFamily="18" charset="0"/>
                        </a:rPr>
                        <m:t>Si</m:t>
                      </m:r>
                      <m:r>
                        <a:rPr lang="en-GB" sz="1800" kern="0">
                          <a:latin typeface="Cambria Math" panose="02040503050406030204" pitchFamily="18" charset="0"/>
                        </a:rPr>
                        <m:t> </m:t>
                      </m:r>
                    </m:oMath>
                  </m:oMathPara>
                </a14:m>
                <a:endParaRPr lang="en-GB" sz="1800" kern="0" dirty="0"/>
              </a:p>
            </p:txBody>
          </p:sp>
        </mc:Choice>
        <mc:Fallback xmlns="">
          <p:sp>
            <p:nvSpPr>
              <p:cNvPr id="22" name="Content Placeholder 18">
                <a:extLst>
                  <a:ext uri="{FF2B5EF4-FFF2-40B4-BE49-F238E27FC236}">
                    <a16:creationId xmlns:a16="http://schemas.microsoft.com/office/drawing/2014/main" id="{3CD39182-0733-4BBC-A92B-3E227709DE75}"/>
                  </a:ext>
                </a:extLst>
              </p:cNvPr>
              <p:cNvSpPr txBox="1">
                <a:spLocks noRot="1" noChangeAspect="1" noMove="1" noResize="1" noEditPoints="1" noAdjustHandles="1" noChangeArrowheads="1" noChangeShapeType="1" noTextEdit="1"/>
              </p:cNvSpPr>
              <p:nvPr/>
            </p:nvSpPr>
            <p:spPr bwMode="auto">
              <a:xfrm>
                <a:off x="1406989" y="4449983"/>
                <a:ext cx="1976872" cy="474675"/>
              </a:xfrm>
              <a:prstGeom prst="rect">
                <a:avLst/>
              </a:prstGeom>
              <a:blipFill>
                <a:blip r:embed="rId5"/>
                <a:stretch>
                  <a:fillRect r="-246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 name="Content Placeholder 18">
                <a:extLst>
                  <a:ext uri="{FF2B5EF4-FFF2-40B4-BE49-F238E27FC236}">
                    <a16:creationId xmlns:a16="http://schemas.microsoft.com/office/drawing/2014/main" id="{F7FBD8A8-9AB1-4329-92EA-344B2E0C608D}"/>
                  </a:ext>
                </a:extLst>
              </p:cNvPr>
              <p:cNvSpPr txBox="1">
                <a:spLocks/>
              </p:cNvSpPr>
              <p:nvPr/>
            </p:nvSpPr>
            <p:spPr bwMode="auto">
              <a:xfrm>
                <a:off x="9752219" y="4647037"/>
                <a:ext cx="1032792" cy="474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30000"/>
                  </a:spcBef>
                  <a:spcAft>
                    <a:spcPct val="0"/>
                  </a:spcAft>
                  <a:buChar char="•"/>
                  <a:defRPr sz="3200">
                    <a:solidFill>
                      <a:srgbClr val="2A196F"/>
                    </a:solidFill>
                    <a:latin typeface="+mn-lt"/>
                    <a:ea typeface="MS PGothic" pitchFamily="34" charset="-128"/>
                    <a:cs typeface="ＭＳ Ｐゴシック" charset="0"/>
                  </a:defRPr>
                </a:lvl1pPr>
                <a:lvl2pPr marL="742950" indent="-285750" algn="l" rtl="0" eaLnBrk="0" fontAlgn="base" hangingPunct="0">
                  <a:spcBef>
                    <a:spcPct val="30000"/>
                  </a:spcBef>
                  <a:spcAft>
                    <a:spcPct val="0"/>
                  </a:spcAft>
                  <a:buFont typeface="TUOS Stephenson" panose="02070503080000020004" pitchFamily="18" charset="0"/>
                  <a:buChar char="•"/>
                  <a:defRPr sz="2800">
                    <a:solidFill>
                      <a:srgbClr val="2A196F"/>
                    </a:solidFill>
                    <a:latin typeface="+mn-lt"/>
                    <a:ea typeface="MS PGothic" pitchFamily="34" charset="-128"/>
                  </a:defRPr>
                </a:lvl2pPr>
                <a:lvl3pPr marL="1143000" indent="-228600" algn="l" rtl="0" eaLnBrk="0" fontAlgn="base" hangingPunct="0">
                  <a:spcBef>
                    <a:spcPct val="20000"/>
                  </a:spcBef>
                  <a:spcAft>
                    <a:spcPct val="0"/>
                  </a:spcAft>
                  <a:defRPr sz="2400">
                    <a:solidFill>
                      <a:srgbClr val="2A196F"/>
                    </a:solidFill>
                    <a:latin typeface="+mn-lt"/>
                    <a:ea typeface="MS PGothic" pitchFamily="34" charset="-128"/>
                  </a:defRPr>
                </a:lvl3pPr>
                <a:lvl4pPr marL="1600200" indent="-228600" algn="l" rtl="0" eaLnBrk="0" fontAlgn="base" hangingPunct="0">
                  <a:lnSpc>
                    <a:spcPct val="120000"/>
                  </a:lnSpc>
                  <a:spcBef>
                    <a:spcPct val="20000"/>
                  </a:spcBef>
                  <a:spcAft>
                    <a:spcPct val="0"/>
                  </a:spcAft>
                  <a:buFont typeface="TUOS Stephenson" panose="02070503080000020004" pitchFamily="18" charset="0"/>
                  <a:defRPr sz="1400">
                    <a:solidFill>
                      <a:srgbClr val="2A196F"/>
                    </a:solidFill>
                    <a:latin typeface="+mn-lt"/>
                    <a:ea typeface="MS PGothic" pitchFamily="34" charset="-128"/>
                  </a:defRPr>
                </a:lvl4pPr>
                <a:lvl5pPr marL="2057400" indent="-228600" algn="l" rtl="0" eaLnBrk="0" fontAlgn="base" hangingPunct="0">
                  <a:lnSpc>
                    <a:spcPct val="140000"/>
                  </a:lnSpc>
                  <a:spcBef>
                    <a:spcPct val="20000"/>
                  </a:spcBef>
                  <a:spcAft>
                    <a:spcPct val="0"/>
                  </a:spcAft>
                  <a:buFont typeface="TUOS Stephenson" panose="02070503080000020004" pitchFamily="18" charset="0"/>
                  <a:buChar char="•"/>
                  <a:defRPr sz="900">
                    <a:solidFill>
                      <a:srgbClr val="2A196F"/>
                    </a:solidFill>
                    <a:latin typeface="+mn-lt"/>
                    <a:ea typeface="MS PGothic" pitchFamily="34" charset="-128"/>
                  </a:defRPr>
                </a:lvl5pPr>
                <a:lvl6pPr marL="25146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6pPr>
                <a:lvl7pPr marL="29718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7pPr>
                <a:lvl8pPr marL="34290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8pPr>
                <a:lvl9pPr marL="38862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9pPr>
              </a:lstStyle>
              <a:p>
                <a:pPr marL="0" indent="0">
                  <a:spcBef>
                    <a:spcPts val="0"/>
                  </a:spcBef>
                  <a:buNone/>
                </a:pPr>
                <a14:m>
                  <m:oMathPara xmlns:m="http://schemas.openxmlformats.org/officeDocument/2006/math">
                    <m:oMathParaPr>
                      <m:jc m:val="centerGroup"/>
                    </m:oMathParaPr>
                    <m:oMath xmlns:m="http://schemas.openxmlformats.org/officeDocument/2006/math">
                      <m:r>
                        <a:rPr lang="en-GB" sz="1800" b="1" kern="0">
                          <a:latin typeface="Cambria Math" panose="02040503050406030204" pitchFamily="18" charset="0"/>
                        </a:rPr>
                        <m:t>𝐒𝐢</m:t>
                      </m:r>
                      <m:r>
                        <a:rPr lang="en-GB" sz="1800" kern="0">
                          <a:latin typeface="Cambria Math" panose="02040503050406030204" pitchFamily="18" charset="0"/>
                        </a:rPr>
                        <m:t>,</m:t>
                      </m:r>
                      <m:sSub>
                        <m:sSubPr>
                          <m:ctrlPr>
                            <a:rPr lang="en-GB" sz="1800" i="1" kern="0">
                              <a:latin typeface="Cambria Math" panose="02040503050406030204" pitchFamily="18" charset="0"/>
                            </a:rPr>
                          </m:ctrlPr>
                        </m:sSubPr>
                        <m:e>
                          <m:r>
                            <a:rPr lang="en-GB" sz="1800" i="1" kern="0">
                              <a:latin typeface="Cambria Math" panose="02040503050406030204" pitchFamily="18" charset="0"/>
                            </a:rPr>
                            <m:t>𝑆𝑖𝑂</m:t>
                          </m:r>
                        </m:e>
                        <m:sub>
                          <m:r>
                            <a:rPr lang="en-GB" sz="1800" i="1" kern="0">
                              <a:latin typeface="Cambria Math" panose="02040503050406030204" pitchFamily="18" charset="0"/>
                            </a:rPr>
                            <m:t>2</m:t>
                          </m:r>
                        </m:sub>
                      </m:sSub>
                    </m:oMath>
                  </m:oMathPara>
                </a14:m>
                <a:endParaRPr lang="en-GB" sz="1800" kern="0" dirty="0"/>
              </a:p>
            </p:txBody>
          </p:sp>
        </mc:Choice>
        <mc:Fallback xmlns="">
          <p:sp>
            <p:nvSpPr>
              <p:cNvPr id="23" name="Content Placeholder 18">
                <a:extLst>
                  <a:ext uri="{FF2B5EF4-FFF2-40B4-BE49-F238E27FC236}">
                    <a16:creationId xmlns:a16="http://schemas.microsoft.com/office/drawing/2014/main" id="{F7FBD8A8-9AB1-4329-92EA-344B2E0C608D}"/>
                  </a:ext>
                </a:extLst>
              </p:cNvPr>
              <p:cNvSpPr txBox="1">
                <a:spLocks noRot="1" noChangeAspect="1" noMove="1" noResize="1" noEditPoints="1" noAdjustHandles="1" noChangeArrowheads="1" noChangeShapeType="1" noTextEdit="1"/>
              </p:cNvSpPr>
              <p:nvPr/>
            </p:nvSpPr>
            <p:spPr bwMode="auto">
              <a:xfrm>
                <a:off x="9752219" y="4647037"/>
                <a:ext cx="1032792" cy="474675"/>
              </a:xfrm>
              <a:prstGeom prst="rect">
                <a:avLst/>
              </a:prstGeom>
              <a:blipFill>
                <a:blip r:embed="rId6"/>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Tree>
    <p:extLst>
      <p:ext uri="{BB962C8B-B14F-4D97-AF65-F5344CB8AC3E}">
        <p14:creationId xmlns:p14="http://schemas.microsoft.com/office/powerpoint/2010/main" val="6600787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F80BE-1EAD-483F-8A20-F7CA362BA0D8}"/>
              </a:ext>
            </a:extLst>
          </p:cNvPr>
          <p:cNvSpPr>
            <a:spLocks noGrp="1"/>
          </p:cNvSpPr>
          <p:nvPr>
            <p:ph type="title"/>
          </p:nvPr>
        </p:nvSpPr>
        <p:spPr/>
        <p:txBody>
          <a:bodyPr/>
          <a:lstStyle/>
          <a:p>
            <a:r>
              <a:rPr lang="en-GB" dirty="0"/>
              <a:t>Drawbacks of </a:t>
            </a:r>
            <a:r>
              <a:rPr lang="en-GB" dirty="0" err="1"/>
              <a:t>MgTR</a:t>
            </a:r>
            <a:endParaRPr lang="en-GB" dirty="0"/>
          </a:p>
        </p:txBody>
      </p:sp>
      <p:sp>
        <p:nvSpPr>
          <p:cNvPr id="3" name="Content Placeholder 2">
            <a:extLst>
              <a:ext uri="{FF2B5EF4-FFF2-40B4-BE49-F238E27FC236}">
                <a16:creationId xmlns:a16="http://schemas.microsoft.com/office/drawing/2014/main" id="{17C5FA6F-DF18-4674-8BDE-6073F83F58FF}"/>
              </a:ext>
            </a:extLst>
          </p:cNvPr>
          <p:cNvSpPr>
            <a:spLocks noGrp="1"/>
          </p:cNvSpPr>
          <p:nvPr>
            <p:ph idx="1"/>
          </p:nvPr>
        </p:nvSpPr>
        <p:spPr>
          <a:xfrm>
            <a:off x="1055440" y="1412776"/>
            <a:ext cx="8877672" cy="2016222"/>
          </a:xfrm>
        </p:spPr>
        <p:txBody>
          <a:bodyPr/>
          <a:lstStyle/>
          <a:p>
            <a:r>
              <a:rPr lang="en-GB" sz="3600" dirty="0"/>
              <a:t>Lack of pore control</a:t>
            </a:r>
          </a:p>
          <a:p>
            <a:r>
              <a:rPr lang="en-GB" sz="3600" dirty="0"/>
              <a:t>Presently not scalable</a:t>
            </a:r>
          </a:p>
          <a:p>
            <a:r>
              <a:rPr lang="en-GB" sz="3600" dirty="0"/>
              <a:t>Production is not sustainable</a:t>
            </a:r>
          </a:p>
        </p:txBody>
      </p:sp>
      <p:sp>
        <p:nvSpPr>
          <p:cNvPr id="4" name="Date Placeholder 3">
            <a:extLst>
              <a:ext uri="{FF2B5EF4-FFF2-40B4-BE49-F238E27FC236}">
                <a16:creationId xmlns:a16="http://schemas.microsoft.com/office/drawing/2014/main" id="{7F20F451-6D41-4493-96F5-C2D57B951AA0}"/>
              </a:ext>
            </a:extLst>
          </p:cNvPr>
          <p:cNvSpPr>
            <a:spLocks noGrp="1"/>
          </p:cNvSpPr>
          <p:nvPr>
            <p:ph type="dt" sz="half" idx="10"/>
          </p:nvPr>
        </p:nvSpPr>
        <p:spPr/>
        <p:txBody>
          <a:bodyPr/>
          <a:lstStyle/>
          <a:p>
            <a:pPr>
              <a:defRPr/>
            </a:pPr>
            <a:fld id="{D2E28BBE-4E92-4B2E-9C6F-C30F1CA4714D}" type="datetime1">
              <a:rPr lang="en-GB" altLang="en-US" smtClean="0"/>
              <a:pPr>
                <a:defRPr/>
              </a:pPr>
              <a:t>28/09/2023</a:t>
            </a:fld>
            <a:endParaRPr lang="en-GB" altLang="en-US" dirty="0">
              <a:solidFill>
                <a:srgbClr val="FFFFFF"/>
              </a:solidFill>
            </a:endParaRPr>
          </a:p>
        </p:txBody>
      </p:sp>
      <p:sp>
        <p:nvSpPr>
          <p:cNvPr id="5" name="Footer Placeholder 4">
            <a:extLst>
              <a:ext uri="{FF2B5EF4-FFF2-40B4-BE49-F238E27FC236}">
                <a16:creationId xmlns:a16="http://schemas.microsoft.com/office/drawing/2014/main" id="{5999ACE6-602B-4F70-8E03-C3EADD99059E}"/>
              </a:ext>
            </a:extLst>
          </p:cNvPr>
          <p:cNvSpPr>
            <a:spLocks noGrp="1"/>
          </p:cNvSpPr>
          <p:nvPr>
            <p:ph type="ftr" sz="quarter" idx="11"/>
          </p:nvPr>
        </p:nvSpPr>
        <p:spPr/>
        <p:txBody>
          <a:bodyPr/>
          <a:lstStyle/>
          <a:p>
            <a:pPr>
              <a:defRPr/>
            </a:pPr>
            <a:r>
              <a:rPr lang="en-GB" altLang="en-US" dirty="0"/>
              <a:t>© The University of Sheffield</a:t>
            </a:r>
            <a:endParaRPr lang="en-GB" altLang="en-US" dirty="0">
              <a:solidFill>
                <a:srgbClr val="FFFFFF"/>
              </a:solidFill>
            </a:endParaRPr>
          </a:p>
        </p:txBody>
      </p:sp>
      <p:sp>
        <p:nvSpPr>
          <p:cNvPr id="6" name="Slide Number Placeholder 5">
            <a:extLst>
              <a:ext uri="{FF2B5EF4-FFF2-40B4-BE49-F238E27FC236}">
                <a16:creationId xmlns:a16="http://schemas.microsoft.com/office/drawing/2014/main" id="{7064BB53-63DF-4D90-82DF-A6ADA1BBBD9D}"/>
              </a:ext>
            </a:extLst>
          </p:cNvPr>
          <p:cNvSpPr>
            <a:spLocks noGrp="1"/>
          </p:cNvSpPr>
          <p:nvPr>
            <p:ph type="sldNum" sz="quarter" idx="12"/>
          </p:nvPr>
        </p:nvSpPr>
        <p:spPr/>
        <p:txBody>
          <a:bodyPr/>
          <a:lstStyle/>
          <a:p>
            <a:fld id="{22230EF6-6C13-413D-A541-8FA2732E8850}" type="slidenum">
              <a:rPr lang="en-GB" altLang="en-US" smtClean="0"/>
              <a:pPr/>
              <a:t>37</a:t>
            </a:fld>
            <a:endParaRPr lang="en-GB" altLang="en-US"/>
          </a:p>
        </p:txBody>
      </p:sp>
      <p:grpSp>
        <p:nvGrpSpPr>
          <p:cNvPr id="15" name="Group 14">
            <a:extLst>
              <a:ext uri="{FF2B5EF4-FFF2-40B4-BE49-F238E27FC236}">
                <a16:creationId xmlns:a16="http://schemas.microsoft.com/office/drawing/2014/main" id="{9E6EB709-5EFD-4852-9268-93D9570F3594}"/>
              </a:ext>
            </a:extLst>
          </p:cNvPr>
          <p:cNvGrpSpPr/>
          <p:nvPr/>
        </p:nvGrpSpPr>
        <p:grpSpPr>
          <a:xfrm>
            <a:off x="3359696" y="4005064"/>
            <a:ext cx="1824072" cy="1677879"/>
            <a:chOff x="0" y="103818"/>
            <a:chExt cx="1561482" cy="1436380"/>
          </a:xfrm>
          <a:effectLst/>
        </p:grpSpPr>
        <p:pic>
          <p:nvPicPr>
            <p:cNvPr id="19" name="Picture 18">
              <a:extLst>
                <a:ext uri="{FF2B5EF4-FFF2-40B4-BE49-F238E27FC236}">
                  <a16:creationId xmlns:a16="http://schemas.microsoft.com/office/drawing/2014/main" id="{BC8058F5-1EC6-46DA-9FBC-6F0C89FEFF7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285" r="13030" b="6755"/>
            <a:stretch/>
          </p:blipFill>
          <p:spPr bwMode="auto">
            <a:xfrm>
              <a:off x="0" y="103818"/>
              <a:ext cx="1561482" cy="14363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
          <p:nvSpPr>
            <p:cNvPr id="20" name="Rectangle 19">
              <a:extLst>
                <a:ext uri="{FF2B5EF4-FFF2-40B4-BE49-F238E27FC236}">
                  <a16:creationId xmlns:a16="http://schemas.microsoft.com/office/drawing/2014/main" id="{B70463C0-CBA1-422B-9E54-C3FC3513B30E}"/>
                </a:ext>
              </a:extLst>
            </p:cNvPr>
            <p:cNvSpPr/>
            <p:nvPr/>
          </p:nvSpPr>
          <p:spPr>
            <a:xfrm>
              <a:off x="950952" y="1419151"/>
              <a:ext cx="558196"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grpSp>
        <p:nvGrpSpPr>
          <p:cNvPr id="16" name="Group 15">
            <a:extLst>
              <a:ext uri="{FF2B5EF4-FFF2-40B4-BE49-F238E27FC236}">
                <a16:creationId xmlns:a16="http://schemas.microsoft.com/office/drawing/2014/main" id="{5CFD196D-2511-41DE-AF3B-685AA13B715C}"/>
              </a:ext>
            </a:extLst>
          </p:cNvPr>
          <p:cNvGrpSpPr/>
          <p:nvPr/>
        </p:nvGrpSpPr>
        <p:grpSpPr>
          <a:xfrm>
            <a:off x="6728649" y="4005065"/>
            <a:ext cx="1824072" cy="1677879"/>
            <a:chOff x="0" y="103900"/>
            <a:chExt cx="1561278" cy="1436111"/>
          </a:xfrm>
          <a:effectLst>
            <a:reflection endPos="0" dist="50800" dir="5400000" sy="-100000" algn="bl" rotWithShape="0"/>
          </a:effectLst>
        </p:grpSpPr>
        <p:pic>
          <p:nvPicPr>
            <p:cNvPr id="17" name="Picture 16">
              <a:extLst>
                <a:ext uri="{FF2B5EF4-FFF2-40B4-BE49-F238E27FC236}">
                  <a16:creationId xmlns:a16="http://schemas.microsoft.com/office/drawing/2014/main" id="{36384DDE-06D3-4623-AA9C-8AAEF33EF6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358" r="12113" b="5771"/>
            <a:stretch/>
          </p:blipFill>
          <p:spPr bwMode="auto">
            <a:xfrm>
              <a:off x="0" y="103900"/>
              <a:ext cx="1561278" cy="14361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
          <p:nvSpPr>
            <p:cNvPr id="18" name="Rectangle 17">
              <a:extLst>
                <a:ext uri="{FF2B5EF4-FFF2-40B4-BE49-F238E27FC236}">
                  <a16:creationId xmlns:a16="http://schemas.microsoft.com/office/drawing/2014/main" id="{666A27F6-9F91-4231-AB49-6EBE12F4FD9A}"/>
                </a:ext>
              </a:extLst>
            </p:cNvPr>
            <p:cNvSpPr/>
            <p:nvPr/>
          </p:nvSpPr>
          <p:spPr>
            <a:xfrm>
              <a:off x="846840" y="1414914"/>
              <a:ext cx="558196"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cxnSp>
        <p:nvCxnSpPr>
          <p:cNvPr id="21" name="Straight Arrow Connector 20">
            <a:extLst>
              <a:ext uri="{FF2B5EF4-FFF2-40B4-BE49-F238E27FC236}">
                <a16:creationId xmlns:a16="http://schemas.microsoft.com/office/drawing/2014/main" id="{F15F592E-4FDF-4CA9-981E-50FDE3944804}"/>
              </a:ext>
            </a:extLst>
          </p:cNvPr>
          <p:cNvCxnSpPr>
            <a:cxnSpLocks/>
          </p:cNvCxnSpPr>
          <p:nvPr/>
        </p:nvCxnSpPr>
        <p:spPr>
          <a:xfrm>
            <a:off x="5383023" y="4952404"/>
            <a:ext cx="1224136"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4F277648-25F4-4F8B-8F1D-73BC70C95553}"/>
              </a:ext>
            </a:extLst>
          </p:cNvPr>
          <p:cNvPicPr>
            <a:picLocks noChangeAspect="1"/>
          </p:cNvPicPr>
          <p:nvPr/>
        </p:nvPicPr>
        <p:blipFill>
          <a:blip r:embed="rId4"/>
          <a:stretch>
            <a:fillRect/>
          </a:stretch>
        </p:blipFill>
        <p:spPr>
          <a:xfrm>
            <a:off x="5463601" y="4416279"/>
            <a:ext cx="1049383" cy="596897"/>
          </a:xfrm>
          <a:prstGeom prst="rect">
            <a:avLst/>
          </a:prstGeom>
        </p:spPr>
      </p:pic>
      <p:sp>
        <p:nvSpPr>
          <p:cNvPr id="29" name="Content Placeholder 2">
            <a:extLst>
              <a:ext uri="{FF2B5EF4-FFF2-40B4-BE49-F238E27FC236}">
                <a16:creationId xmlns:a16="http://schemas.microsoft.com/office/drawing/2014/main" id="{B124F05D-0493-4ED5-B59B-790FE7399C93}"/>
              </a:ext>
            </a:extLst>
          </p:cNvPr>
          <p:cNvSpPr txBox="1">
            <a:spLocks/>
          </p:cNvSpPr>
          <p:nvPr/>
        </p:nvSpPr>
        <p:spPr bwMode="auto">
          <a:xfrm>
            <a:off x="5183768" y="5839168"/>
            <a:ext cx="1778895" cy="523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30000"/>
              </a:spcBef>
              <a:spcAft>
                <a:spcPct val="0"/>
              </a:spcAft>
              <a:buChar char="•"/>
              <a:defRPr sz="3200">
                <a:solidFill>
                  <a:srgbClr val="2A196F"/>
                </a:solidFill>
                <a:latin typeface="+mn-lt"/>
                <a:ea typeface="MS PGothic" pitchFamily="34" charset="-128"/>
                <a:cs typeface="ＭＳ Ｐゴシック" charset="0"/>
              </a:defRPr>
            </a:lvl1pPr>
            <a:lvl2pPr marL="742950" indent="-285750" algn="l" rtl="0" eaLnBrk="0" fontAlgn="base" hangingPunct="0">
              <a:spcBef>
                <a:spcPct val="30000"/>
              </a:spcBef>
              <a:spcAft>
                <a:spcPct val="0"/>
              </a:spcAft>
              <a:buFont typeface="TUOS Stephenson" panose="02070503080000020004" pitchFamily="18" charset="0"/>
              <a:buChar char="•"/>
              <a:defRPr sz="2800">
                <a:solidFill>
                  <a:srgbClr val="2A196F"/>
                </a:solidFill>
                <a:latin typeface="+mn-lt"/>
                <a:ea typeface="MS PGothic" pitchFamily="34" charset="-128"/>
              </a:defRPr>
            </a:lvl2pPr>
            <a:lvl3pPr marL="1143000" indent="-228600" algn="l" rtl="0" eaLnBrk="0" fontAlgn="base" hangingPunct="0">
              <a:spcBef>
                <a:spcPct val="20000"/>
              </a:spcBef>
              <a:spcAft>
                <a:spcPct val="0"/>
              </a:spcAft>
              <a:defRPr sz="2400">
                <a:solidFill>
                  <a:srgbClr val="2A196F"/>
                </a:solidFill>
                <a:latin typeface="+mn-lt"/>
                <a:ea typeface="MS PGothic" pitchFamily="34" charset="-128"/>
              </a:defRPr>
            </a:lvl3pPr>
            <a:lvl4pPr marL="1600200" indent="-228600" algn="l" rtl="0" eaLnBrk="0" fontAlgn="base" hangingPunct="0">
              <a:lnSpc>
                <a:spcPct val="120000"/>
              </a:lnSpc>
              <a:spcBef>
                <a:spcPct val="20000"/>
              </a:spcBef>
              <a:spcAft>
                <a:spcPct val="0"/>
              </a:spcAft>
              <a:buFont typeface="TUOS Stephenson" panose="02070503080000020004" pitchFamily="18" charset="0"/>
              <a:defRPr sz="1400">
                <a:solidFill>
                  <a:srgbClr val="2A196F"/>
                </a:solidFill>
                <a:latin typeface="+mn-lt"/>
                <a:ea typeface="MS PGothic" pitchFamily="34" charset="-128"/>
              </a:defRPr>
            </a:lvl4pPr>
            <a:lvl5pPr marL="2057400" indent="-228600" algn="l" rtl="0" eaLnBrk="0" fontAlgn="base" hangingPunct="0">
              <a:lnSpc>
                <a:spcPct val="140000"/>
              </a:lnSpc>
              <a:spcBef>
                <a:spcPct val="20000"/>
              </a:spcBef>
              <a:spcAft>
                <a:spcPct val="0"/>
              </a:spcAft>
              <a:buFont typeface="TUOS Stephenson" panose="02070503080000020004" pitchFamily="18" charset="0"/>
              <a:buChar char="•"/>
              <a:defRPr sz="900">
                <a:solidFill>
                  <a:srgbClr val="2A196F"/>
                </a:solidFill>
                <a:latin typeface="+mn-lt"/>
                <a:ea typeface="MS PGothic" pitchFamily="34" charset="-128"/>
              </a:defRPr>
            </a:lvl5pPr>
            <a:lvl6pPr marL="25146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6pPr>
            <a:lvl7pPr marL="29718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7pPr>
            <a:lvl8pPr marL="34290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8pPr>
            <a:lvl9pPr marL="38862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9pPr>
          </a:lstStyle>
          <a:p>
            <a:pPr marL="0" indent="0">
              <a:buNone/>
            </a:pPr>
            <a:r>
              <a:rPr lang="en-GB" sz="1800" kern="0" dirty="0"/>
              <a:t>Scale bars: </a:t>
            </a:r>
            <a:r>
              <a:rPr lang="en-GB" sz="1800" dirty="0"/>
              <a:t>1 </a:t>
            </a:r>
            <a:r>
              <a:rPr lang="en-GB" sz="1800" i="1" dirty="0"/>
              <a:t>μ</a:t>
            </a:r>
            <a:r>
              <a:rPr lang="en-GB" sz="1800" dirty="0"/>
              <a:t>m</a:t>
            </a:r>
            <a:endParaRPr lang="en-GB" sz="1800" kern="0" dirty="0"/>
          </a:p>
        </p:txBody>
      </p:sp>
    </p:spTree>
    <p:extLst>
      <p:ext uri="{BB962C8B-B14F-4D97-AF65-F5344CB8AC3E}">
        <p14:creationId xmlns:p14="http://schemas.microsoft.com/office/powerpoint/2010/main" val="23241388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5B80E-B072-4D02-84C2-DF3A550BDDAA}"/>
              </a:ext>
            </a:extLst>
          </p:cNvPr>
          <p:cNvSpPr>
            <a:spLocks noGrp="1"/>
          </p:cNvSpPr>
          <p:nvPr>
            <p:ph type="title"/>
          </p:nvPr>
        </p:nvSpPr>
        <p:spPr/>
        <p:txBody>
          <a:bodyPr/>
          <a:lstStyle/>
          <a:p>
            <a:r>
              <a:rPr lang="en-GB" dirty="0"/>
              <a:t>Thermal control</a:t>
            </a:r>
          </a:p>
        </p:txBody>
      </p:sp>
      <p:sp>
        <p:nvSpPr>
          <p:cNvPr id="3" name="Content Placeholder 2">
            <a:extLst>
              <a:ext uri="{FF2B5EF4-FFF2-40B4-BE49-F238E27FC236}">
                <a16:creationId xmlns:a16="http://schemas.microsoft.com/office/drawing/2014/main" id="{A34E93B0-CC8B-4AE7-9733-69ABC6FC108F}"/>
              </a:ext>
            </a:extLst>
          </p:cNvPr>
          <p:cNvSpPr>
            <a:spLocks noGrp="1"/>
          </p:cNvSpPr>
          <p:nvPr>
            <p:ph idx="1"/>
          </p:nvPr>
        </p:nvSpPr>
        <p:spPr>
          <a:xfrm>
            <a:off x="551384" y="1415894"/>
            <a:ext cx="4367009" cy="2150873"/>
          </a:xfrm>
        </p:spPr>
        <p:txBody>
          <a:bodyPr/>
          <a:lstStyle/>
          <a:p>
            <a:r>
              <a:rPr lang="en-GB" sz="2800" dirty="0"/>
              <a:t>Low ramp rates</a:t>
            </a:r>
          </a:p>
          <a:p>
            <a:r>
              <a:rPr lang="en-GB" sz="2800" dirty="0"/>
              <a:t>Low temperatures</a:t>
            </a:r>
          </a:p>
          <a:p>
            <a:r>
              <a:rPr lang="en-GB" sz="2800" dirty="0"/>
              <a:t>Salt – thermal sink</a:t>
            </a:r>
          </a:p>
          <a:p>
            <a:r>
              <a:rPr lang="en-GB" sz="2800" dirty="0"/>
              <a:t>Two-step reduction</a:t>
            </a:r>
          </a:p>
          <a:p>
            <a:endParaRPr lang="en-GB" dirty="0"/>
          </a:p>
          <a:p>
            <a:endParaRPr lang="en-GB" dirty="0"/>
          </a:p>
        </p:txBody>
      </p:sp>
      <p:sp>
        <p:nvSpPr>
          <p:cNvPr id="4" name="Date Placeholder 3">
            <a:extLst>
              <a:ext uri="{FF2B5EF4-FFF2-40B4-BE49-F238E27FC236}">
                <a16:creationId xmlns:a16="http://schemas.microsoft.com/office/drawing/2014/main" id="{3B1AE838-7532-454F-8233-3ED6E1E2EC9A}"/>
              </a:ext>
            </a:extLst>
          </p:cNvPr>
          <p:cNvSpPr>
            <a:spLocks noGrp="1"/>
          </p:cNvSpPr>
          <p:nvPr>
            <p:ph type="dt" sz="half" idx="10"/>
          </p:nvPr>
        </p:nvSpPr>
        <p:spPr/>
        <p:txBody>
          <a:bodyPr/>
          <a:lstStyle/>
          <a:p>
            <a:pPr>
              <a:defRPr/>
            </a:pPr>
            <a:fld id="{D2E28BBE-4E92-4B2E-9C6F-C30F1CA4714D}" type="datetime1">
              <a:rPr lang="en-GB" altLang="en-US" smtClean="0"/>
              <a:pPr>
                <a:defRPr/>
              </a:pPr>
              <a:t>28/09/2023</a:t>
            </a:fld>
            <a:endParaRPr lang="en-GB" altLang="en-US">
              <a:solidFill>
                <a:srgbClr val="FFFFFF"/>
              </a:solidFill>
            </a:endParaRPr>
          </a:p>
        </p:txBody>
      </p:sp>
      <p:sp>
        <p:nvSpPr>
          <p:cNvPr id="5" name="Footer Placeholder 4">
            <a:extLst>
              <a:ext uri="{FF2B5EF4-FFF2-40B4-BE49-F238E27FC236}">
                <a16:creationId xmlns:a16="http://schemas.microsoft.com/office/drawing/2014/main" id="{A4ABBBB3-4D8B-4389-8AE7-A93E93B6156C}"/>
              </a:ext>
            </a:extLst>
          </p:cNvPr>
          <p:cNvSpPr>
            <a:spLocks noGrp="1"/>
          </p:cNvSpPr>
          <p:nvPr>
            <p:ph type="ftr" sz="quarter" idx="11"/>
          </p:nvPr>
        </p:nvSpPr>
        <p:spPr/>
        <p:txBody>
          <a:bodyPr/>
          <a:lstStyle/>
          <a:p>
            <a:pPr>
              <a:defRPr/>
            </a:pPr>
            <a:r>
              <a:rPr lang="en-GB" altLang="en-US"/>
              <a:t>© The University of Sheffield</a:t>
            </a:r>
            <a:endParaRPr lang="en-GB" altLang="en-US">
              <a:solidFill>
                <a:srgbClr val="FFFFFF"/>
              </a:solidFill>
            </a:endParaRPr>
          </a:p>
        </p:txBody>
      </p:sp>
      <p:sp>
        <p:nvSpPr>
          <p:cNvPr id="6" name="Slide Number Placeholder 5">
            <a:extLst>
              <a:ext uri="{FF2B5EF4-FFF2-40B4-BE49-F238E27FC236}">
                <a16:creationId xmlns:a16="http://schemas.microsoft.com/office/drawing/2014/main" id="{D84C95B8-874E-4D7B-9F09-C1AA7322D6C5}"/>
              </a:ext>
            </a:extLst>
          </p:cNvPr>
          <p:cNvSpPr>
            <a:spLocks noGrp="1"/>
          </p:cNvSpPr>
          <p:nvPr>
            <p:ph type="sldNum" sz="quarter" idx="12"/>
          </p:nvPr>
        </p:nvSpPr>
        <p:spPr/>
        <p:txBody>
          <a:bodyPr/>
          <a:lstStyle/>
          <a:p>
            <a:fld id="{22230EF6-6C13-413D-A541-8FA2732E8850}" type="slidenum">
              <a:rPr lang="en-GB" altLang="en-US" smtClean="0"/>
              <a:pPr/>
              <a:t>38</a:t>
            </a:fld>
            <a:endParaRPr lang="en-GB" altLang="en-US"/>
          </a:p>
        </p:txBody>
      </p:sp>
      <p:sp>
        <p:nvSpPr>
          <p:cNvPr id="8" name="TextBox 7">
            <a:extLst>
              <a:ext uri="{FF2B5EF4-FFF2-40B4-BE49-F238E27FC236}">
                <a16:creationId xmlns:a16="http://schemas.microsoft.com/office/drawing/2014/main" id="{9D700869-32EA-4E47-A847-497F31FF1462}"/>
              </a:ext>
            </a:extLst>
          </p:cNvPr>
          <p:cNvSpPr txBox="1"/>
          <p:nvPr/>
        </p:nvSpPr>
        <p:spPr>
          <a:xfrm>
            <a:off x="2196622" y="6127906"/>
            <a:ext cx="7571787" cy="600164"/>
          </a:xfrm>
          <a:prstGeom prst="rect">
            <a:avLst/>
          </a:prstGeom>
          <a:noFill/>
        </p:spPr>
        <p:txBody>
          <a:bodyPr wrap="square" rtlCol="0">
            <a:spAutoFit/>
          </a:bodyPr>
          <a:lstStyle/>
          <a:p>
            <a:pPr marL="228600" indent="-228600">
              <a:buAutoNum type="arabicParenBoth"/>
            </a:pPr>
            <a:r>
              <a:rPr lang="en-US" sz="1100" dirty="0">
                <a:solidFill>
                  <a:srgbClr val="4F4671"/>
                </a:solidFill>
              </a:rPr>
              <a:t>W. Luo, X. Wang, C. Meyers, N. </a:t>
            </a:r>
            <a:r>
              <a:rPr lang="en-US" sz="1100" dirty="0" err="1">
                <a:solidFill>
                  <a:srgbClr val="4F4671"/>
                </a:solidFill>
              </a:rPr>
              <a:t>Wannenmacher</a:t>
            </a:r>
            <a:r>
              <a:rPr lang="en-US" sz="1100" dirty="0">
                <a:solidFill>
                  <a:srgbClr val="4F4671"/>
                </a:solidFill>
              </a:rPr>
              <a:t>, W. </a:t>
            </a:r>
            <a:r>
              <a:rPr lang="en-US" sz="1100" dirty="0" err="1">
                <a:solidFill>
                  <a:srgbClr val="4F4671"/>
                </a:solidFill>
              </a:rPr>
              <a:t>Sirisaksoontorn</a:t>
            </a:r>
            <a:r>
              <a:rPr lang="en-US" sz="1100" dirty="0">
                <a:solidFill>
                  <a:srgbClr val="4F4671"/>
                </a:solidFill>
              </a:rPr>
              <a:t>, M. M. Lerner and X. Ji, Sci. Rep., 2013.</a:t>
            </a:r>
          </a:p>
          <a:p>
            <a:pPr marL="228600" indent="-228600">
              <a:buAutoNum type="arabicParenBoth"/>
            </a:pPr>
            <a:r>
              <a:rPr lang="en-US" sz="1050" dirty="0">
                <a:solidFill>
                  <a:srgbClr val="4F4671"/>
                </a:solidFill>
              </a:rPr>
              <a:t>S. A. Martell, Y. Lai, E. Traver, J. </a:t>
            </a:r>
            <a:r>
              <a:rPr lang="en-US" sz="1050" dirty="0" err="1">
                <a:solidFill>
                  <a:srgbClr val="4F4671"/>
                </a:solidFill>
              </a:rPr>
              <a:t>MacInnis</a:t>
            </a:r>
            <a:r>
              <a:rPr lang="en-US" sz="1050" dirty="0">
                <a:solidFill>
                  <a:srgbClr val="4F4671"/>
                </a:solidFill>
              </a:rPr>
              <a:t>, D. D. Richards, S. </a:t>
            </a:r>
            <a:r>
              <a:rPr lang="en-US" sz="1050" dirty="0" err="1">
                <a:solidFill>
                  <a:srgbClr val="4F4671"/>
                </a:solidFill>
              </a:rPr>
              <a:t>MacQuarrie</a:t>
            </a:r>
            <a:r>
              <a:rPr lang="en-US" sz="1050" dirty="0">
                <a:solidFill>
                  <a:srgbClr val="4F4671"/>
                </a:solidFill>
              </a:rPr>
              <a:t> and M. </a:t>
            </a:r>
            <a:r>
              <a:rPr lang="en-US" sz="1050" dirty="0" err="1">
                <a:solidFill>
                  <a:srgbClr val="4F4671"/>
                </a:solidFill>
              </a:rPr>
              <a:t>Dasog</a:t>
            </a:r>
            <a:r>
              <a:rPr lang="en-US" sz="1050" dirty="0">
                <a:solidFill>
                  <a:srgbClr val="4F4671"/>
                </a:solidFill>
              </a:rPr>
              <a:t>, ACS Appl. Nano Mater., 2019.</a:t>
            </a:r>
          </a:p>
          <a:p>
            <a:endParaRPr lang="en-US" sz="1100" dirty="0"/>
          </a:p>
        </p:txBody>
      </p:sp>
      <p:pic>
        <p:nvPicPr>
          <p:cNvPr id="9" name="Picture 8">
            <a:extLst>
              <a:ext uri="{FF2B5EF4-FFF2-40B4-BE49-F238E27FC236}">
                <a16:creationId xmlns:a16="http://schemas.microsoft.com/office/drawing/2014/main" id="{E75E8048-7244-4AE6-AC03-E6B9CE4A4359}"/>
              </a:ext>
            </a:extLst>
          </p:cNvPr>
          <p:cNvPicPr>
            <a:picLocks noChangeAspect="1"/>
          </p:cNvPicPr>
          <p:nvPr/>
        </p:nvPicPr>
        <p:blipFill>
          <a:blip r:embed="rId2"/>
          <a:stretch>
            <a:fillRect/>
          </a:stretch>
        </p:blipFill>
        <p:spPr>
          <a:xfrm>
            <a:off x="442911" y="3856108"/>
            <a:ext cx="4249394" cy="2235101"/>
          </a:xfrm>
          <a:prstGeom prst="rect">
            <a:avLst/>
          </a:prstGeom>
        </p:spPr>
      </p:pic>
      <p:pic>
        <p:nvPicPr>
          <p:cNvPr id="10" name="Picture 9">
            <a:extLst>
              <a:ext uri="{FF2B5EF4-FFF2-40B4-BE49-F238E27FC236}">
                <a16:creationId xmlns:a16="http://schemas.microsoft.com/office/drawing/2014/main" id="{B2B75466-0EFC-494F-BE10-3F71D73DAB31}"/>
              </a:ext>
            </a:extLst>
          </p:cNvPr>
          <p:cNvPicPr>
            <a:picLocks noChangeAspect="1"/>
          </p:cNvPicPr>
          <p:nvPr/>
        </p:nvPicPr>
        <p:blipFill>
          <a:blip r:embed="rId3"/>
          <a:stretch>
            <a:fillRect/>
          </a:stretch>
        </p:blipFill>
        <p:spPr>
          <a:xfrm>
            <a:off x="5685665" y="3797769"/>
            <a:ext cx="2438779" cy="2235101"/>
          </a:xfrm>
          <a:prstGeom prst="rect">
            <a:avLst/>
          </a:prstGeom>
        </p:spPr>
      </p:pic>
      <p:pic>
        <p:nvPicPr>
          <p:cNvPr id="11" name="Picture 10">
            <a:extLst>
              <a:ext uri="{FF2B5EF4-FFF2-40B4-BE49-F238E27FC236}">
                <a16:creationId xmlns:a16="http://schemas.microsoft.com/office/drawing/2014/main" id="{9A88CF66-D71B-4DD1-9CA3-C68F00F4459C}"/>
              </a:ext>
            </a:extLst>
          </p:cNvPr>
          <p:cNvPicPr>
            <a:picLocks noChangeAspect="1"/>
          </p:cNvPicPr>
          <p:nvPr/>
        </p:nvPicPr>
        <p:blipFill rotWithShape="1">
          <a:blip r:embed="rId4"/>
          <a:srcRect t="50178" r="51927"/>
          <a:stretch/>
        </p:blipFill>
        <p:spPr>
          <a:xfrm>
            <a:off x="9321595" y="2996952"/>
            <a:ext cx="1814965" cy="1516557"/>
          </a:xfrm>
          <a:prstGeom prst="rect">
            <a:avLst/>
          </a:prstGeom>
        </p:spPr>
      </p:pic>
      <p:pic>
        <p:nvPicPr>
          <p:cNvPr id="12" name="Picture 11">
            <a:extLst>
              <a:ext uri="{FF2B5EF4-FFF2-40B4-BE49-F238E27FC236}">
                <a16:creationId xmlns:a16="http://schemas.microsoft.com/office/drawing/2014/main" id="{5CC16423-750A-40CD-A0CF-9FB1137DCF27}"/>
              </a:ext>
            </a:extLst>
          </p:cNvPr>
          <p:cNvPicPr>
            <a:picLocks noChangeAspect="1"/>
          </p:cNvPicPr>
          <p:nvPr/>
        </p:nvPicPr>
        <p:blipFill rotWithShape="1">
          <a:blip r:embed="rId4"/>
          <a:srcRect r="52122" b="50937"/>
          <a:stretch/>
        </p:blipFill>
        <p:spPr>
          <a:xfrm>
            <a:off x="6196884" y="2054957"/>
            <a:ext cx="1807602" cy="1493467"/>
          </a:xfrm>
          <a:prstGeom prst="rect">
            <a:avLst/>
          </a:prstGeom>
        </p:spPr>
      </p:pic>
      <p:pic>
        <p:nvPicPr>
          <p:cNvPr id="13" name="Picture 12">
            <a:extLst>
              <a:ext uri="{FF2B5EF4-FFF2-40B4-BE49-F238E27FC236}">
                <a16:creationId xmlns:a16="http://schemas.microsoft.com/office/drawing/2014/main" id="{838C4E81-D31C-4A24-94A5-90137854DDDC}"/>
              </a:ext>
            </a:extLst>
          </p:cNvPr>
          <p:cNvPicPr>
            <a:picLocks noChangeAspect="1"/>
          </p:cNvPicPr>
          <p:nvPr/>
        </p:nvPicPr>
        <p:blipFill rotWithShape="1">
          <a:blip r:embed="rId4"/>
          <a:srcRect l="52122" b="50282"/>
          <a:stretch/>
        </p:blipFill>
        <p:spPr>
          <a:xfrm>
            <a:off x="9321595" y="1340768"/>
            <a:ext cx="1807601" cy="1513383"/>
          </a:xfrm>
          <a:prstGeom prst="rect">
            <a:avLst/>
          </a:prstGeom>
        </p:spPr>
      </p:pic>
      <p:cxnSp>
        <p:nvCxnSpPr>
          <p:cNvPr id="15" name="Straight Arrow Connector 14">
            <a:extLst>
              <a:ext uri="{FF2B5EF4-FFF2-40B4-BE49-F238E27FC236}">
                <a16:creationId xmlns:a16="http://schemas.microsoft.com/office/drawing/2014/main" id="{20AC19CB-7DBE-47FB-8109-F3B000F10967}"/>
              </a:ext>
            </a:extLst>
          </p:cNvPr>
          <p:cNvCxnSpPr>
            <a:cxnSpLocks/>
          </p:cNvCxnSpPr>
          <p:nvPr/>
        </p:nvCxnSpPr>
        <p:spPr bwMode="auto">
          <a:xfrm flipV="1">
            <a:off x="8127026" y="2165864"/>
            <a:ext cx="874586" cy="286290"/>
          </a:xfrm>
          <a:prstGeom prst="straightConnector1">
            <a:avLst/>
          </a:prstGeom>
          <a:solidFill>
            <a:schemeClr val="accent1"/>
          </a:solidFill>
          <a:ln w="19050" cap="flat" cmpd="sng" algn="ctr">
            <a:solidFill>
              <a:srgbClr val="000000"/>
            </a:solidFill>
            <a:prstDash val="solid"/>
            <a:round/>
            <a:headEnd type="none" w="med" len="med"/>
            <a:tailEnd type="triangle"/>
          </a:ln>
          <a:effectLst/>
        </p:spPr>
      </p:cxnSp>
      <p:cxnSp>
        <p:nvCxnSpPr>
          <p:cNvPr id="18" name="Straight Arrow Connector 17">
            <a:extLst>
              <a:ext uri="{FF2B5EF4-FFF2-40B4-BE49-F238E27FC236}">
                <a16:creationId xmlns:a16="http://schemas.microsoft.com/office/drawing/2014/main" id="{74C907D3-D593-4D75-91D9-3786DDF4B593}"/>
              </a:ext>
            </a:extLst>
          </p:cNvPr>
          <p:cNvCxnSpPr>
            <a:cxnSpLocks/>
          </p:cNvCxnSpPr>
          <p:nvPr/>
        </p:nvCxnSpPr>
        <p:spPr bwMode="auto">
          <a:xfrm>
            <a:off x="8136004" y="3444846"/>
            <a:ext cx="816453" cy="374564"/>
          </a:xfrm>
          <a:prstGeom prst="straightConnector1">
            <a:avLst/>
          </a:prstGeom>
          <a:solidFill>
            <a:schemeClr val="accent1"/>
          </a:solidFill>
          <a:ln w="19050" cap="flat" cmpd="sng" algn="ctr">
            <a:solidFill>
              <a:srgbClr val="000000"/>
            </a:solidFill>
            <a:prstDash val="solid"/>
            <a:round/>
            <a:headEnd type="none" w="med" len="med"/>
            <a:tailEnd type="triangle"/>
          </a:ln>
          <a:effectLst/>
        </p:spPr>
      </p:cxnSp>
      <p:sp>
        <p:nvSpPr>
          <p:cNvPr id="22" name="Content Placeholder 2">
            <a:extLst>
              <a:ext uri="{FF2B5EF4-FFF2-40B4-BE49-F238E27FC236}">
                <a16:creationId xmlns:a16="http://schemas.microsoft.com/office/drawing/2014/main" id="{6A6836F0-4564-40C0-8484-83761DC48035}"/>
              </a:ext>
            </a:extLst>
          </p:cNvPr>
          <p:cNvSpPr txBox="1">
            <a:spLocks/>
          </p:cNvSpPr>
          <p:nvPr/>
        </p:nvSpPr>
        <p:spPr bwMode="auto">
          <a:xfrm>
            <a:off x="8127026" y="1604097"/>
            <a:ext cx="874586" cy="52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30000"/>
              </a:spcBef>
              <a:spcAft>
                <a:spcPct val="0"/>
              </a:spcAft>
              <a:buChar char="•"/>
              <a:defRPr sz="3200">
                <a:solidFill>
                  <a:srgbClr val="2A196F"/>
                </a:solidFill>
                <a:latin typeface="+mn-lt"/>
                <a:ea typeface="MS PGothic" pitchFamily="34" charset="-128"/>
                <a:cs typeface="ＭＳ Ｐゴシック" charset="0"/>
              </a:defRPr>
            </a:lvl1pPr>
            <a:lvl2pPr marL="742950" indent="-285750" algn="l" rtl="0" eaLnBrk="0" fontAlgn="base" hangingPunct="0">
              <a:spcBef>
                <a:spcPct val="30000"/>
              </a:spcBef>
              <a:spcAft>
                <a:spcPct val="0"/>
              </a:spcAft>
              <a:buFont typeface="TUOS Stephenson" panose="02070503080000020004" pitchFamily="18" charset="0"/>
              <a:buChar char="•"/>
              <a:defRPr sz="2800">
                <a:solidFill>
                  <a:srgbClr val="2A196F"/>
                </a:solidFill>
                <a:latin typeface="+mn-lt"/>
                <a:ea typeface="MS PGothic" pitchFamily="34" charset="-128"/>
              </a:defRPr>
            </a:lvl2pPr>
            <a:lvl3pPr marL="1143000" indent="-228600" algn="l" rtl="0" eaLnBrk="0" fontAlgn="base" hangingPunct="0">
              <a:spcBef>
                <a:spcPct val="20000"/>
              </a:spcBef>
              <a:spcAft>
                <a:spcPct val="0"/>
              </a:spcAft>
              <a:defRPr sz="2400">
                <a:solidFill>
                  <a:srgbClr val="2A196F"/>
                </a:solidFill>
                <a:latin typeface="+mn-lt"/>
                <a:ea typeface="MS PGothic" pitchFamily="34" charset="-128"/>
              </a:defRPr>
            </a:lvl3pPr>
            <a:lvl4pPr marL="1600200" indent="-228600" algn="l" rtl="0" eaLnBrk="0" fontAlgn="base" hangingPunct="0">
              <a:lnSpc>
                <a:spcPct val="120000"/>
              </a:lnSpc>
              <a:spcBef>
                <a:spcPct val="20000"/>
              </a:spcBef>
              <a:spcAft>
                <a:spcPct val="0"/>
              </a:spcAft>
              <a:buFont typeface="TUOS Stephenson" panose="02070503080000020004" pitchFamily="18" charset="0"/>
              <a:defRPr sz="1400">
                <a:solidFill>
                  <a:srgbClr val="2A196F"/>
                </a:solidFill>
                <a:latin typeface="+mn-lt"/>
                <a:ea typeface="MS PGothic" pitchFamily="34" charset="-128"/>
              </a:defRPr>
            </a:lvl4pPr>
            <a:lvl5pPr marL="2057400" indent="-228600" algn="l" rtl="0" eaLnBrk="0" fontAlgn="base" hangingPunct="0">
              <a:lnSpc>
                <a:spcPct val="140000"/>
              </a:lnSpc>
              <a:spcBef>
                <a:spcPct val="20000"/>
              </a:spcBef>
              <a:spcAft>
                <a:spcPct val="0"/>
              </a:spcAft>
              <a:buFont typeface="TUOS Stephenson" panose="02070503080000020004" pitchFamily="18" charset="0"/>
              <a:buChar char="•"/>
              <a:defRPr sz="900">
                <a:solidFill>
                  <a:srgbClr val="2A196F"/>
                </a:solidFill>
                <a:latin typeface="+mn-lt"/>
                <a:ea typeface="MS PGothic" pitchFamily="34" charset="-128"/>
              </a:defRPr>
            </a:lvl5pPr>
            <a:lvl6pPr marL="25146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6pPr>
            <a:lvl7pPr marL="29718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7pPr>
            <a:lvl8pPr marL="34290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8pPr>
            <a:lvl9pPr marL="38862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9pPr>
          </a:lstStyle>
          <a:p>
            <a:pPr marL="0" indent="0">
              <a:buNone/>
            </a:pPr>
            <a:r>
              <a:rPr lang="en-GB" sz="1400" kern="0" dirty="0"/>
              <a:t>Without NaCl</a:t>
            </a:r>
            <a:endParaRPr lang="en-GB" sz="2000" kern="0" dirty="0"/>
          </a:p>
        </p:txBody>
      </p:sp>
      <p:sp>
        <p:nvSpPr>
          <p:cNvPr id="23" name="Content Placeholder 2">
            <a:extLst>
              <a:ext uri="{FF2B5EF4-FFF2-40B4-BE49-F238E27FC236}">
                <a16:creationId xmlns:a16="http://schemas.microsoft.com/office/drawing/2014/main" id="{C6DC097E-E187-4EBF-9BA5-C1DB7C88FBD5}"/>
              </a:ext>
            </a:extLst>
          </p:cNvPr>
          <p:cNvSpPr txBox="1">
            <a:spLocks/>
          </p:cNvSpPr>
          <p:nvPr/>
        </p:nvSpPr>
        <p:spPr bwMode="auto">
          <a:xfrm>
            <a:off x="8194396" y="3024965"/>
            <a:ext cx="758061" cy="643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30000"/>
              </a:spcBef>
              <a:spcAft>
                <a:spcPct val="0"/>
              </a:spcAft>
              <a:buChar char="•"/>
              <a:defRPr sz="3200">
                <a:solidFill>
                  <a:srgbClr val="2A196F"/>
                </a:solidFill>
                <a:latin typeface="+mn-lt"/>
                <a:ea typeface="MS PGothic" pitchFamily="34" charset="-128"/>
                <a:cs typeface="ＭＳ Ｐゴシック" charset="0"/>
              </a:defRPr>
            </a:lvl1pPr>
            <a:lvl2pPr marL="742950" indent="-285750" algn="l" rtl="0" eaLnBrk="0" fontAlgn="base" hangingPunct="0">
              <a:spcBef>
                <a:spcPct val="30000"/>
              </a:spcBef>
              <a:spcAft>
                <a:spcPct val="0"/>
              </a:spcAft>
              <a:buFont typeface="TUOS Stephenson" panose="02070503080000020004" pitchFamily="18" charset="0"/>
              <a:buChar char="•"/>
              <a:defRPr sz="2800">
                <a:solidFill>
                  <a:srgbClr val="2A196F"/>
                </a:solidFill>
                <a:latin typeface="+mn-lt"/>
                <a:ea typeface="MS PGothic" pitchFamily="34" charset="-128"/>
              </a:defRPr>
            </a:lvl2pPr>
            <a:lvl3pPr marL="1143000" indent="-228600" algn="l" rtl="0" eaLnBrk="0" fontAlgn="base" hangingPunct="0">
              <a:spcBef>
                <a:spcPct val="20000"/>
              </a:spcBef>
              <a:spcAft>
                <a:spcPct val="0"/>
              </a:spcAft>
              <a:defRPr sz="2400">
                <a:solidFill>
                  <a:srgbClr val="2A196F"/>
                </a:solidFill>
                <a:latin typeface="+mn-lt"/>
                <a:ea typeface="MS PGothic" pitchFamily="34" charset="-128"/>
              </a:defRPr>
            </a:lvl3pPr>
            <a:lvl4pPr marL="1600200" indent="-228600" algn="l" rtl="0" eaLnBrk="0" fontAlgn="base" hangingPunct="0">
              <a:lnSpc>
                <a:spcPct val="120000"/>
              </a:lnSpc>
              <a:spcBef>
                <a:spcPct val="20000"/>
              </a:spcBef>
              <a:spcAft>
                <a:spcPct val="0"/>
              </a:spcAft>
              <a:buFont typeface="TUOS Stephenson" panose="02070503080000020004" pitchFamily="18" charset="0"/>
              <a:defRPr sz="1400">
                <a:solidFill>
                  <a:srgbClr val="2A196F"/>
                </a:solidFill>
                <a:latin typeface="+mn-lt"/>
                <a:ea typeface="MS PGothic" pitchFamily="34" charset="-128"/>
              </a:defRPr>
            </a:lvl4pPr>
            <a:lvl5pPr marL="2057400" indent="-228600" algn="l" rtl="0" eaLnBrk="0" fontAlgn="base" hangingPunct="0">
              <a:lnSpc>
                <a:spcPct val="140000"/>
              </a:lnSpc>
              <a:spcBef>
                <a:spcPct val="20000"/>
              </a:spcBef>
              <a:spcAft>
                <a:spcPct val="0"/>
              </a:spcAft>
              <a:buFont typeface="TUOS Stephenson" panose="02070503080000020004" pitchFamily="18" charset="0"/>
              <a:buChar char="•"/>
              <a:defRPr sz="900">
                <a:solidFill>
                  <a:srgbClr val="2A196F"/>
                </a:solidFill>
                <a:latin typeface="+mn-lt"/>
                <a:ea typeface="MS PGothic" pitchFamily="34" charset="-128"/>
              </a:defRPr>
            </a:lvl5pPr>
            <a:lvl6pPr marL="25146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6pPr>
            <a:lvl7pPr marL="29718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7pPr>
            <a:lvl8pPr marL="34290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8pPr>
            <a:lvl9pPr marL="38862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9pPr>
          </a:lstStyle>
          <a:p>
            <a:pPr marL="0" indent="0">
              <a:buNone/>
            </a:pPr>
            <a:r>
              <a:rPr lang="en-GB" sz="1400" kern="0" dirty="0"/>
              <a:t>With NaCl</a:t>
            </a:r>
            <a:endParaRPr lang="en-GB" sz="2000" kern="0" dirty="0"/>
          </a:p>
        </p:txBody>
      </p:sp>
      <p:cxnSp>
        <p:nvCxnSpPr>
          <p:cNvPr id="16" name="Straight Arrow Connector 15">
            <a:extLst>
              <a:ext uri="{FF2B5EF4-FFF2-40B4-BE49-F238E27FC236}">
                <a16:creationId xmlns:a16="http://schemas.microsoft.com/office/drawing/2014/main" id="{9BC3893B-744E-30E1-DCD9-70E03932B21B}"/>
              </a:ext>
            </a:extLst>
          </p:cNvPr>
          <p:cNvCxnSpPr>
            <a:cxnSpLocks/>
          </p:cNvCxnSpPr>
          <p:nvPr/>
        </p:nvCxnSpPr>
        <p:spPr bwMode="auto">
          <a:xfrm>
            <a:off x="4865524" y="4847336"/>
            <a:ext cx="582404" cy="0"/>
          </a:xfrm>
          <a:prstGeom prst="straightConnector1">
            <a:avLst/>
          </a:prstGeom>
          <a:solidFill>
            <a:schemeClr val="accent1"/>
          </a:solidFill>
          <a:ln w="19050" cap="flat" cmpd="sng" algn="ctr">
            <a:solidFill>
              <a:srgbClr val="000000"/>
            </a:solidFill>
            <a:prstDash val="solid"/>
            <a:round/>
            <a:headEnd type="none" w="med" len="med"/>
            <a:tailEnd type="triangle"/>
          </a:ln>
          <a:effectLst/>
        </p:spPr>
      </p:cxnSp>
    </p:spTree>
    <p:extLst>
      <p:ext uri="{BB962C8B-B14F-4D97-AF65-F5344CB8AC3E}">
        <p14:creationId xmlns:p14="http://schemas.microsoft.com/office/powerpoint/2010/main" val="33394708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064E6-E55F-4AA9-B1D8-D60F13C7B40D}"/>
              </a:ext>
            </a:extLst>
          </p:cNvPr>
          <p:cNvSpPr>
            <a:spLocks noGrp="1"/>
          </p:cNvSpPr>
          <p:nvPr>
            <p:ph type="title"/>
          </p:nvPr>
        </p:nvSpPr>
        <p:spPr/>
        <p:txBody>
          <a:bodyPr/>
          <a:lstStyle/>
          <a:p>
            <a:r>
              <a:rPr lang="en-GB" dirty="0"/>
              <a:t>Eutectic reduction</a:t>
            </a:r>
          </a:p>
        </p:txBody>
      </p:sp>
      <p:sp>
        <p:nvSpPr>
          <p:cNvPr id="3" name="Content Placeholder 2">
            <a:extLst>
              <a:ext uri="{FF2B5EF4-FFF2-40B4-BE49-F238E27FC236}">
                <a16:creationId xmlns:a16="http://schemas.microsoft.com/office/drawing/2014/main" id="{DFB86493-F34C-44F6-B5D9-4D4CA826BEA5}"/>
              </a:ext>
            </a:extLst>
          </p:cNvPr>
          <p:cNvSpPr>
            <a:spLocks noGrp="1"/>
          </p:cNvSpPr>
          <p:nvPr>
            <p:ph idx="1"/>
          </p:nvPr>
        </p:nvSpPr>
        <p:spPr>
          <a:xfrm>
            <a:off x="695400" y="1345574"/>
            <a:ext cx="8922196" cy="1247243"/>
          </a:xfrm>
        </p:spPr>
        <p:txBody>
          <a:bodyPr/>
          <a:lstStyle/>
          <a:p>
            <a:r>
              <a:rPr lang="en-GB" dirty="0">
                <a:latin typeface="TUOS Blake (Body)"/>
                <a:cs typeface="Arial" panose="020B0604020202020204" pitchFamily="34" charset="0"/>
              </a:rPr>
              <a:t>Reduction proceeds at 4</a:t>
            </a:r>
            <a:r>
              <a:rPr lang="en-GB" dirty="0"/>
              <a:t>50</a:t>
            </a:r>
            <a:r>
              <a:rPr lang="en-GB" dirty="0">
                <a:latin typeface="Arial" panose="020B0604020202020204" pitchFamily="34" charset="0"/>
                <a:cs typeface="Arial" panose="020B0604020202020204" pitchFamily="34" charset="0"/>
              </a:rPr>
              <a:t>º</a:t>
            </a:r>
            <a:r>
              <a:rPr lang="en-GB" dirty="0">
                <a:latin typeface="TUOS Blake (Body)"/>
                <a:cs typeface="Arial" panose="020B0604020202020204" pitchFamily="34" charset="0"/>
              </a:rPr>
              <a:t>C</a:t>
            </a:r>
            <a:endParaRPr lang="en-GB" dirty="0"/>
          </a:p>
          <a:p>
            <a:r>
              <a:rPr lang="en-GB" dirty="0"/>
              <a:t>Mg-Al eutectic is formed at 650</a:t>
            </a:r>
            <a:r>
              <a:rPr lang="en-GB" dirty="0">
                <a:latin typeface="Arial" panose="020B0604020202020204" pitchFamily="34" charset="0"/>
                <a:cs typeface="Arial" panose="020B0604020202020204" pitchFamily="34" charset="0"/>
              </a:rPr>
              <a:t>º</a:t>
            </a:r>
            <a:r>
              <a:rPr lang="en-GB" dirty="0">
                <a:latin typeface="TUOS Blake (Body)"/>
                <a:cs typeface="Arial" panose="020B0604020202020204" pitchFamily="34" charset="0"/>
              </a:rPr>
              <a:t>C</a:t>
            </a:r>
          </a:p>
        </p:txBody>
      </p:sp>
      <p:sp>
        <p:nvSpPr>
          <p:cNvPr id="4" name="Date Placeholder 3">
            <a:extLst>
              <a:ext uri="{FF2B5EF4-FFF2-40B4-BE49-F238E27FC236}">
                <a16:creationId xmlns:a16="http://schemas.microsoft.com/office/drawing/2014/main" id="{C75E6A57-EFCD-4B4B-B844-C2730271EDBC}"/>
              </a:ext>
            </a:extLst>
          </p:cNvPr>
          <p:cNvSpPr>
            <a:spLocks noGrp="1"/>
          </p:cNvSpPr>
          <p:nvPr>
            <p:ph type="dt" sz="half" idx="10"/>
          </p:nvPr>
        </p:nvSpPr>
        <p:spPr/>
        <p:txBody>
          <a:bodyPr/>
          <a:lstStyle/>
          <a:p>
            <a:pPr>
              <a:defRPr/>
            </a:pPr>
            <a:fld id="{D2E28BBE-4E92-4B2E-9C6F-C30F1CA4714D}" type="datetime1">
              <a:rPr lang="en-GB" altLang="en-US" smtClean="0"/>
              <a:pPr>
                <a:defRPr/>
              </a:pPr>
              <a:t>28/09/2023</a:t>
            </a:fld>
            <a:endParaRPr lang="en-GB" altLang="en-US">
              <a:solidFill>
                <a:srgbClr val="FFFFFF"/>
              </a:solidFill>
            </a:endParaRPr>
          </a:p>
        </p:txBody>
      </p:sp>
      <p:sp>
        <p:nvSpPr>
          <p:cNvPr id="5" name="Footer Placeholder 4">
            <a:extLst>
              <a:ext uri="{FF2B5EF4-FFF2-40B4-BE49-F238E27FC236}">
                <a16:creationId xmlns:a16="http://schemas.microsoft.com/office/drawing/2014/main" id="{065185A9-70B9-43B1-B299-5545BA12071D}"/>
              </a:ext>
            </a:extLst>
          </p:cNvPr>
          <p:cNvSpPr>
            <a:spLocks noGrp="1"/>
          </p:cNvSpPr>
          <p:nvPr>
            <p:ph type="ftr" sz="quarter" idx="11"/>
          </p:nvPr>
        </p:nvSpPr>
        <p:spPr/>
        <p:txBody>
          <a:bodyPr/>
          <a:lstStyle/>
          <a:p>
            <a:pPr>
              <a:defRPr/>
            </a:pPr>
            <a:r>
              <a:rPr lang="en-GB" altLang="en-US"/>
              <a:t>© The University of Sheffield</a:t>
            </a:r>
            <a:endParaRPr lang="en-GB" altLang="en-US">
              <a:solidFill>
                <a:srgbClr val="FFFFFF"/>
              </a:solidFill>
            </a:endParaRPr>
          </a:p>
        </p:txBody>
      </p:sp>
      <p:sp>
        <p:nvSpPr>
          <p:cNvPr id="6" name="Slide Number Placeholder 5">
            <a:extLst>
              <a:ext uri="{FF2B5EF4-FFF2-40B4-BE49-F238E27FC236}">
                <a16:creationId xmlns:a16="http://schemas.microsoft.com/office/drawing/2014/main" id="{A08F8048-5701-4E48-9BA0-4AED01E30BA4}"/>
              </a:ext>
            </a:extLst>
          </p:cNvPr>
          <p:cNvSpPr>
            <a:spLocks noGrp="1"/>
          </p:cNvSpPr>
          <p:nvPr>
            <p:ph type="sldNum" sz="quarter" idx="12"/>
          </p:nvPr>
        </p:nvSpPr>
        <p:spPr/>
        <p:txBody>
          <a:bodyPr/>
          <a:lstStyle/>
          <a:p>
            <a:fld id="{22230EF6-6C13-413D-A541-8FA2732E8850}" type="slidenum">
              <a:rPr lang="en-GB" altLang="en-US" smtClean="0"/>
              <a:pPr/>
              <a:t>39</a:t>
            </a:fld>
            <a:endParaRPr lang="en-GB" altLang="en-US"/>
          </a:p>
        </p:txBody>
      </p:sp>
      <p:pic>
        <p:nvPicPr>
          <p:cNvPr id="7" name="Picture 6">
            <a:extLst>
              <a:ext uri="{FF2B5EF4-FFF2-40B4-BE49-F238E27FC236}">
                <a16:creationId xmlns:a16="http://schemas.microsoft.com/office/drawing/2014/main" id="{E2ECDFFC-6406-478F-B1E3-5ADE1FA78512}"/>
              </a:ext>
            </a:extLst>
          </p:cNvPr>
          <p:cNvPicPr>
            <a:picLocks noChangeAspect="1"/>
          </p:cNvPicPr>
          <p:nvPr/>
        </p:nvPicPr>
        <p:blipFill>
          <a:blip r:embed="rId2"/>
          <a:stretch>
            <a:fillRect/>
          </a:stretch>
        </p:blipFill>
        <p:spPr>
          <a:xfrm>
            <a:off x="479376" y="2837936"/>
            <a:ext cx="6073127" cy="2880320"/>
          </a:xfrm>
          <a:prstGeom prst="rect">
            <a:avLst/>
          </a:prstGeom>
        </p:spPr>
      </p:pic>
      <p:pic>
        <p:nvPicPr>
          <p:cNvPr id="8" name="Picture 7">
            <a:extLst>
              <a:ext uri="{FF2B5EF4-FFF2-40B4-BE49-F238E27FC236}">
                <a16:creationId xmlns:a16="http://schemas.microsoft.com/office/drawing/2014/main" id="{463B153C-7C8D-47FA-809F-B9FF8DCB341F}"/>
              </a:ext>
            </a:extLst>
          </p:cNvPr>
          <p:cNvPicPr>
            <a:picLocks noChangeAspect="1"/>
          </p:cNvPicPr>
          <p:nvPr/>
        </p:nvPicPr>
        <p:blipFill>
          <a:blip r:embed="rId3"/>
          <a:stretch>
            <a:fillRect/>
          </a:stretch>
        </p:blipFill>
        <p:spPr>
          <a:xfrm>
            <a:off x="7053459" y="2858773"/>
            <a:ext cx="4025622" cy="3428471"/>
          </a:xfrm>
          <a:prstGeom prst="rect">
            <a:avLst/>
          </a:prstGeom>
        </p:spPr>
      </p:pic>
    </p:spTree>
    <p:extLst>
      <p:ext uri="{BB962C8B-B14F-4D97-AF65-F5344CB8AC3E}">
        <p14:creationId xmlns:p14="http://schemas.microsoft.com/office/powerpoint/2010/main" val="14892046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9EFFE-0392-42DE-BF9C-34A0F59E83EB}"/>
              </a:ext>
            </a:extLst>
          </p:cNvPr>
          <p:cNvSpPr>
            <a:spLocks noGrp="1"/>
          </p:cNvSpPr>
          <p:nvPr>
            <p:ph type="title"/>
          </p:nvPr>
        </p:nvSpPr>
        <p:spPr>
          <a:xfrm>
            <a:off x="2567608" y="228600"/>
            <a:ext cx="9145016" cy="762000"/>
          </a:xfrm>
        </p:spPr>
        <p:txBody>
          <a:bodyPr/>
          <a:lstStyle/>
          <a:p>
            <a:r>
              <a:rPr lang="en-GB" sz="3600" dirty="0"/>
              <a:t>Sizing up a battery – basic parameters and  calculations</a:t>
            </a:r>
          </a:p>
        </p:txBody>
      </p:sp>
      <p:sp>
        <p:nvSpPr>
          <p:cNvPr id="3" name="Content Placeholder 2">
            <a:extLst>
              <a:ext uri="{FF2B5EF4-FFF2-40B4-BE49-F238E27FC236}">
                <a16:creationId xmlns:a16="http://schemas.microsoft.com/office/drawing/2014/main" id="{529F569D-3EA4-4FAC-94D4-3025BB1CA652}"/>
              </a:ext>
            </a:extLst>
          </p:cNvPr>
          <p:cNvSpPr>
            <a:spLocks noGrp="1"/>
          </p:cNvSpPr>
          <p:nvPr>
            <p:ph idx="1"/>
          </p:nvPr>
        </p:nvSpPr>
        <p:spPr>
          <a:xfrm>
            <a:off x="838200" y="1556792"/>
            <a:ext cx="10515600" cy="3807688"/>
          </a:xfrm>
        </p:spPr>
        <p:txBody>
          <a:bodyPr/>
          <a:lstStyle/>
          <a:p>
            <a:pPr>
              <a:lnSpc>
                <a:spcPct val="150000"/>
              </a:lnSpc>
            </a:pPr>
            <a:r>
              <a:rPr lang="en-GB" dirty="0"/>
              <a:t>Voltage (V), Current (A)</a:t>
            </a:r>
          </a:p>
          <a:p>
            <a:pPr>
              <a:lnSpc>
                <a:spcPct val="150000"/>
              </a:lnSpc>
            </a:pPr>
            <a:r>
              <a:rPr lang="en-GB" dirty="0"/>
              <a:t>Parallel and series circuits</a:t>
            </a:r>
          </a:p>
          <a:p>
            <a:pPr>
              <a:lnSpc>
                <a:spcPct val="150000"/>
              </a:lnSpc>
            </a:pPr>
            <a:r>
              <a:rPr lang="en-GB" dirty="0"/>
              <a:t>Capacity, energy (Ah, </a:t>
            </a:r>
            <a:r>
              <a:rPr lang="en-GB" dirty="0" err="1"/>
              <a:t>Wh</a:t>
            </a:r>
            <a:r>
              <a:rPr lang="en-GB" dirty="0"/>
              <a:t>)</a:t>
            </a:r>
          </a:p>
          <a:p>
            <a:pPr>
              <a:lnSpc>
                <a:spcPct val="150000"/>
              </a:lnSpc>
            </a:pPr>
            <a:r>
              <a:rPr lang="en-GB" dirty="0"/>
              <a:t>C-rate (C)</a:t>
            </a:r>
          </a:p>
        </p:txBody>
      </p:sp>
    </p:spTree>
    <p:extLst>
      <p:ext uri="{BB962C8B-B14F-4D97-AF65-F5344CB8AC3E}">
        <p14:creationId xmlns:p14="http://schemas.microsoft.com/office/powerpoint/2010/main" val="36332948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F3F5A-3974-4A85-A5C4-8140F3CA7AC7}"/>
              </a:ext>
            </a:extLst>
          </p:cNvPr>
          <p:cNvSpPr>
            <a:spLocks noGrp="1"/>
          </p:cNvSpPr>
          <p:nvPr>
            <p:ph type="title"/>
          </p:nvPr>
        </p:nvSpPr>
        <p:spPr/>
        <p:txBody>
          <a:bodyPr/>
          <a:lstStyle/>
          <a:p>
            <a:r>
              <a:rPr lang="en-GB" dirty="0" err="1"/>
              <a:t>MgTR</a:t>
            </a:r>
            <a:r>
              <a:rPr lang="en-GB" dirty="0"/>
              <a:t> – 500 nm</a:t>
            </a:r>
          </a:p>
        </p:txBody>
      </p:sp>
      <p:sp>
        <p:nvSpPr>
          <p:cNvPr id="4" name="Date Placeholder 3">
            <a:extLst>
              <a:ext uri="{FF2B5EF4-FFF2-40B4-BE49-F238E27FC236}">
                <a16:creationId xmlns:a16="http://schemas.microsoft.com/office/drawing/2014/main" id="{36338986-B3F7-4C4F-93D1-BFFDD4836F10}"/>
              </a:ext>
            </a:extLst>
          </p:cNvPr>
          <p:cNvSpPr>
            <a:spLocks noGrp="1"/>
          </p:cNvSpPr>
          <p:nvPr>
            <p:ph type="dt" sz="half" idx="10"/>
          </p:nvPr>
        </p:nvSpPr>
        <p:spPr/>
        <p:txBody>
          <a:bodyPr/>
          <a:lstStyle/>
          <a:p>
            <a:pPr>
              <a:defRPr/>
            </a:pPr>
            <a:fld id="{D2E28BBE-4E92-4B2E-9C6F-C30F1CA4714D}" type="datetime1">
              <a:rPr lang="en-GB" altLang="en-US" smtClean="0"/>
              <a:pPr>
                <a:defRPr/>
              </a:pPr>
              <a:t>28/09/2023</a:t>
            </a:fld>
            <a:endParaRPr lang="en-GB" altLang="en-US">
              <a:solidFill>
                <a:srgbClr val="FFFFFF"/>
              </a:solidFill>
            </a:endParaRPr>
          </a:p>
        </p:txBody>
      </p:sp>
      <p:sp>
        <p:nvSpPr>
          <p:cNvPr id="5" name="Footer Placeholder 4">
            <a:extLst>
              <a:ext uri="{FF2B5EF4-FFF2-40B4-BE49-F238E27FC236}">
                <a16:creationId xmlns:a16="http://schemas.microsoft.com/office/drawing/2014/main" id="{4A12BE28-B5D1-4740-A74D-F925E33DBF16}"/>
              </a:ext>
            </a:extLst>
          </p:cNvPr>
          <p:cNvSpPr>
            <a:spLocks noGrp="1"/>
          </p:cNvSpPr>
          <p:nvPr>
            <p:ph type="ftr" sz="quarter" idx="11"/>
          </p:nvPr>
        </p:nvSpPr>
        <p:spPr/>
        <p:txBody>
          <a:bodyPr/>
          <a:lstStyle/>
          <a:p>
            <a:pPr>
              <a:defRPr/>
            </a:pPr>
            <a:r>
              <a:rPr lang="en-GB" altLang="en-US"/>
              <a:t>© The University of Sheffield</a:t>
            </a:r>
            <a:endParaRPr lang="en-GB" altLang="en-US">
              <a:solidFill>
                <a:srgbClr val="FFFFFF"/>
              </a:solidFill>
            </a:endParaRPr>
          </a:p>
        </p:txBody>
      </p:sp>
      <p:sp>
        <p:nvSpPr>
          <p:cNvPr id="6" name="Slide Number Placeholder 5">
            <a:extLst>
              <a:ext uri="{FF2B5EF4-FFF2-40B4-BE49-F238E27FC236}">
                <a16:creationId xmlns:a16="http://schemas.microsoft.com/office/drawing/2014/main" id="{AC0A38E4-0144-4BB6-A210-4AA216E93F74}"/>
              </a:ext>
            </a:extLst>
          </p:cNvPr>
          <p:cNvSpPr>
            <a:spLocks noGrp="1"/>
          </p:cNvSpPr>
          <p:nvPr>
            <p:ph type="sldNum" sz="quarter" idx="12"/>
          </p:nvPr>
        </p:nvSpPr>
        <p:spPr/>
        <p:txBody>
          <a:bodyPr/>
          <a:lstStyle/>
          <a:p>
            <a:fld id="{22230EF6-6C13-413D-A541-8FA2732E8850}" type="slidenum">
              <a:rPr lang="en-GB" altLang="en-US" smtClean="0"/>
              <a:pPr/>
              <a:t>40</a:t>
            </a:fld>
            <a:endParaRPr lang="en-GB" altLang="en-US"/>
          </a:p>
        </p:txBody>
      </p:sp>
      <p:sp>
        <p:nvSpPr>
          <p:cNvPr id="15" name="TextBox 14">
            <a:extLst>
              <a:ext uri="{FF2B5EF4-FFF2-40B4-BE49-F238E27FC236}">
                <a16:creationId xmlns:a16="http://schemas.microsoft.com/office/drawing/2014/main" id="{896AEEC7-59B6-473B-9B1D-E286E2649047}"/>
              </a:ext>
            </a:extLst>
          </p:cNvPr>
          <p:cNvSpPr txBox="1"/>
          <p:nvPr/>
        </p:nvSpPr>
        <p:spPr>
          <a:xfrm>
            <a:off x="3124200" y="5486401"/>
            <a:ext cx="2251720" cy="461665"/>
          </a:xfrm>
          <a:prstGeom prst="rect">
            <a:avLst/>
          </a:prstGeom>
          <a:noFill/>
        </p:spPr>
        <p:txBody>
          <a:bodyPr wrap="square" rtlCol="0">
            <a:spAutoFit/>
          </a:bodyPr>
          <a:lstStyle/>
          <a:p>
            <a:r>
              <a:rPr lang="en-GB" dirty="0">
                <a:solidFill>
                  <a:srgbClr val="002060"/>
                </a:solidFill>
              </a:rPr>
              <a:t>Scale bar: 1 </a:t>
            </a:r>
            <a:r>
              <a:rPr lang="el-GR" dirty="0">
                <a:solidFill>
                  <a:srgbClr val="002060"/>
                </a:solidFill>
                <a:latin typeface="+mj-lt"/>
                <a:cs typeface="Arial" panose="020B0604020202020204" pitchFamily="34" charset="0"/>
              </a:rPr>
              <a:t>μ</a:t>
            </a:r>
            <a:r>
              <a:rPr lang="en-GB" dirty="0">
                <a:solidFill>
                  <a:srgbClr val="002060"/>
                </a:solidFill>
              </a:rPr>
              <a:t>m</a:t>
            </a:r>
          </a:p>
        </p:txBody>
      </p:sp>
      <p:pic>
        <p:nvPicPr>
          <p:cNvPr id="23" name="Picture 22">
            <a:extLst>
              <a:ext uri="{FF2B5EF4-FFF2-40B4-BE49-F238E27FC236}">
                <a16:creationId xmlns:a16="http://schemas.microsoft.com/office/drawing/2014/main" id="{1E8DBE65-F030-417A-9983-D34A1D69AAAE}"/>
              </a:ext>
            </a:extLst>
          </p:cNvPr>
          <p:cNvPicPr>
            <a:picLocks noChangeAspect="1"/>
          </p:cNvPicPr>
          <p:nvPr/>
        </p:nvPicPr>
        <p:blipFill>
          <a:blip r:embed="rId2"/>
          <a:stretch>
            <a:fillRect/>
          </a:stretch>
        </p:blipFill>
        <p:spPr>
          <a:xfrm>
            <a:off x="6600056" y="1597686"/>
            <a:ext cx="4394313" cy="3787204"/>
          </a:xfrm>
          <a:prstGeom prst="rect">
            <a:avLst/>
          </a:prstGeom>
        </p:spPr>
      </p:pic>
      <p:pic>
        <p:nvPicPr>
          <p:cNvPr id="3" name="Picture 2">
            <a:extLst>
              <a:ext uri="{FF2B5EF4-FFF2-40B4-BE49-F238E27FC236}">
                <a16:creationId xmlns:a16="http://schemas.microsoft.com/office/drawing/2014/main" id="{15748246-0743-A0B2-1589-9FEB0A465B66}"/>
              </a:ext>
            </a:extLst>
          </p:cNvPr>
          <p:cNvPicPr>
            <a:picLocks noChangeAspect="1"/>
          </p:cNvPicPr>
          <p:nvPr/>
        </p:nvPicPr>
        <p:blipFill>
          <a:blip r:embed="rId3"/>
          <a:stretch>
            <a:fillRect/>
          </a:stretch>
        </p:blipFill>
        <p:spPr>
          <a:xfrm>
            <a:off x="1828800" y="1581793"/>
            <a:ext cx="4126105" cy="3787205"/>
          </a:xfrm>
          <a:prstGeom prst="rect">
            <a:avLst/>
          </a:prstGeom>
        </p:spPr>
      </p:pic>
    </p:spTree>
    <p:extLst>
      <p:ext uri="{BB962C8B-B14F-4D97-AF65-F5344CB8AC3E}">
        <p14:creationId xmlns:p14="http://schemas.microsoft.com/office/powerpoint/2010/main" val="15841918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07C2F-D6F5-4276-AFEC-263B381200F3}"/>
              </a:ext>
            </a:extLst>
          </p:cNvPr>
          <p:cNvSpPr>
            <a:spLocks noGrp="1"/>
          </p:cNvSpPr>
          <p:nvPr>
            <p:ph type="title"/>
          </p:nvPr>
        </p:nvSpPr>
        <p:spPr/>
        <p:txBody>
          <a:bodyPr/>
          <a:lstStyle/>
          <a:p>
            <a:r>
              <a:rPr lang="en-GB" dirty="0" err="1"/>
              <a:t>MgTR</a:t>
            </a:r>
            <a:r>
              <a:rPr lang="en-GB" dirty="0"/>
              <a:t> – 20 nm</a:t>
            </a:r>
          </a:p>
        </p:txBody>
      </p:sp>
      <p:sp>
        <p:nvSpPr>
          <p:cNvPr id="4" name="Date Placeholder 3">
            <a:extLst>
              <a:ext uri="{FF2B5EF4-FFF2-40B4-BE49-F238E27FC236}">
                <a16:creationId xmlns:a16="http://schemas.microsoft.com/office/drawing/2014/main" id="{9EEA831C-CBB3-49F7-8195-9250488F943C}"/>
              </a:ext>
            </a:extLst>
          </p:cNvPr>
          <p:cNvSpPr>
            <a:spLocks noGrp="1"/>
          </p:cNvSpPr>
          <p:nvPr>
            <p:ph type="dt" sz="half" idx="10"/>
          </p:nvPr>
        </p:nvSpPr>
        <p:spPr/>
        <p:txBody>
          <a:bodyPr/>
          <a:lstStyle/>
          <a:p>
            <a:pPr>
              <a:defRPr/>
            </a:pPr>
            <a:fld id="{D2E28BBE-4E92-4B2E-9C6F-C30F1CA4714D}" type="datetime1">
              <a:rPr lang="en-GB" altLang="en-US" smtClean="0"/>
              <a:pPr>
                <a:defRPr/>
              </a:pPr>
              <a:t>28/09/2023</a:t>
            </a:fld>
            <a:endParaRPr lang="en-GB" altLang="en-US">
              <a:solidFill>
                <a:srgbClr val="FFFFFF"/>
              </a:solidFill>
            </a:endParaRPr>
          </a:p>
        </p:txBody>
      </p:sp>
      <p:sp>
        <p:nvSpPr>
          <p:cNvPr id="5" name="Footer Placeholder 4">
            <a:extLst>
              <a:ext uri="{FF2B5EF4-FFF2-40B4-BE49-F238E27FC236}">
                <a16:creationId xmlns:a16="http://schemas.microsoft.com/office/drawing/2014/main" id="{931AE798-B2E5-44DC-99AC-1F4E8E7D1BDF}"/>
              </a:ext>
            </a:extLst>
          </p:cNvPr>
          <p:cNvSpPr>
            <a:spLocks noGrp="1"/>
          </p:cNvSpPr>
          <p:nvPr>
            <p:ph type="ftr" sz="quarter" idx="11"/>
          </p:nvPr>
        </p:nvSpPr>
        <p:spPr/>
        <p:txBody>
          <a:bodyPr/>
          <a:lstStyle/>
          <a:p>
            <a:pPr>
              <a:defRPr/>
            </a:pPr>
            <a:r>
              <a:rPr lang="en-GB" altLang="en-US"/>
              <a:t>© The University of Sheffield</a:t>
            </a:r>
            <a:endParaRPr lang="en-GB" altLang="en-US">
              <a:solidFill>
                <a:srgbClr val="FFFFFF"/>
              </a:solidFill>
            </a:endParaRPr>
          </a:p>
        </p:txBody>
      </p:sp>
      <p:sp>
        <p:nvSpPr>
          <p:cNvPr id="6" name="Slide Number Placeholder 5">
            <a:extLst>
              <a:ext uri="{FF2B5EF4-FFF2-40B4-BE49-F238E27FC236}">
                <a16:creationId xmlns:a16="http://schemas.microsoft.com/office/drawing/2014/main" id="{A6087560-0064-445B-A057-DB5AB45A1F55}"/>
              </a:ext>
            </a:extLst>
          </p:cNvPr>
          <p:cNvSpPr>
            <a:spLocks noGrp="1"/>
          </p:cNvSpPr>
          <p:nvPr>
            <p:ph type="sldNum" sz="quarter" idx="12"/>
          </p:nvPr>
        </p:nvSpPr>
        <p:spPr/>
        <p:txBody>
          <a:bodyPr/>
          <a:lstStyle/>
          <a:p>
            <a:fld id="{22230EF6-6C13-413D-A541-8FA2732E8850}" type="slidenum">
              <a:rPr lang="en-GB" altLang="en-US" smtClean="0"/>
              <a:pPr/>
              <a:t>41</a:t>
            </a:fld>
            <a:endParaRPr lang="en-GB" altLang="en-US"/>
          </a:p>
        </p:txBody>
      </p:sp>
      <p:pic>
        <p:nvPicPr>
          <p:cNvPr id="9" name="Picture 8">
            <a:extLst>
              <a:ext uri="{FF2B5EF4-FFF2-40B4-BE49-F238E27FC236}">
                <a16:creationId xmlns:a16="http://schemas.microsoft.com/office/drawing/2014/main" id="{368F4473-E530-44EC-BC32-FD910A51BDDF}"/>
              </a:ext>
            </a:extLst>
          </p:cNvPr>
          <p:cNvPicPr>
            <a:picLocks noChangeAspect="1"/>
          </p:cNvPicPr>
          <p:nvPr/>
        </p:nvPicPr>
        <p:blipFill>
          <a:blip r:embed="rId2"/>
          <a:stretch>
            <a:fillRect/>
          </a:stretch>
        </p:blipFill>
        <p:spPr>
          <a:xfrm>
            <a:off x="6845939" y="1330757"/>
            <a:ext cx="4483675" cy="3773527"/>
          </a:xfrm>
          <a:prstGeom prst="rect">
            <a:avLst/>
          </a:prstGeom>
        </p:spPr>
      </p:pic>
      <p:grpSp>
        <p:nvGrpSpPr>
          <p:cNvPr id="11" name="Group 5">
            <a:extLst>
              <a:ext uri="{FF2B5EF4-FFF2-40B4-BE49-F238E27FC236}">
                <a16:creationId xmlns:a16="http://schemas.microsoft.com/office/drawing/2014/main" id="{DB5EFCB9-A527-4935-BB5C-F50841C4E88B}"/>
              </a:ext>
            </a:extLst>
          </p:cNvPr>
          <p:cNvGrpSpPr>
            <a:grpSpLocks noChangeAspect="1"/>
          </p:cNvGrpSpPr>
          <p:nvPr/>
        </p:nvGrpSpPr>
        <p:grpSpPr bwMode="auto">
          <a:xfrm>
            <a:off x="1161894" y="1340768"/>
            <a:ext cx="4011123" cy="3815722"/>
            <a:chOff x="793" y="1404"/>
            <a:chExt cx="1868" cy="1777"/>
          </a:xfrm>
        </p:grpSpPr>
        <p:sp>
          <p:nvSpPr>
            <p:cNvPr id="12" name="AutoShape 4">
              <a:extLst>
                <a:ext uri="{FF2B5EF4-FFF2-40B4-BE49-F238E27FC236}">
                  <a16:creationId xmlns:a16="http://schemas.microsoft.com/office/drawing/2014/main" id="{B269E757-4895-45CB-A9B3-F1BDD990989B}"/>
                </a:ext>
              </a:extLst>
            </p:cNvPr>
            <p:cNvSpPr>
              <a:spLocks noChangeAspect="1" noChangeArrowheads="1" noTextEdit="1"/>
            </p:cNvSpPr>
            <p:nvPr/>
          </p:nvSpPr>
          <p:spPr bwMode="auto">
            <a:xfrm>
              <a:off x="793" y="1404"/>
              <a:ext cx="1839" cy="1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Rectangle 6">
              <a:extLst>
                <a:ext uri="{FF2B5EF4-FFF2-40B4-BE49-F238E27FC236}">
                  <a16:creationId xmlns:a16="http://schemas.microsoft.com/office/drawing/2014/main" id="{628EFE9E-1EC4-4428-8F70-C81165B77E62}"/>
                </a:ext>
              </a:extLst>
            </p:cNvPr>
            <p:cNvSpPr>
              <a:spLocks noChangeArrowheads="1"/>
            </p:cNvSpPr>
            <p:nvPr/>
          </p:nvSpPr>
          <p:spPr bwMode="auto">
            <a:xfrm>
              <a:off x="2637" y="3027"/>
              <a:ext cx="2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b="1" i="1">
                  <a:solidFill>
                    <a:srgbClr val="2E74B5"/>
                  </a:solidFill>
                </a:rPr>
                <a:t> </a:t>
              </a:r>
              <a:endParaRPr lang="en-US" altLang="en-US" sz="1800"/>
            </a:p>
          </p:txBody>
        </p:sp>
        <p:pic>
          <p:nvPicPr>
            <p:cNvPr id="2055" name="Picture 7">
              <a:extLst>
                <a:ext uri="{FF2B5EF4-FFF2-40B4-BE49-F238E27FC236}">
                  <a16:creationId xmlns:a16="http://schemas.microsoft.com/office/drawing/2014/main" id="{A43B3643-3F54-48DA-9F88-69C062B846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 y="1404"/>
              <a:ext cx="1843" cy="1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8">
              <a:extLst>
                <a:ext uri="{FF2B5EF4-FFF2-40B4-BE49-F238E27FC236}">
                  <a16:creationId xmlns:a16="http://schemas.microsoft.com/office/drawing/2014/main" id="{7B86494D-43ED-4269-81F2-75010A42FF2B}"/>
                </a:ext>
              </a:extLst>
            </p:cNvPr>
            <p:cNvSpPr>
              <a:spLocks noChangeArrowheads="1"/>
            </p:cNvSpPr>
            <p:nvPr/>
          </p:nvSpPr>
          <p:spPr bwMode="auto">
            <a:xfrm>
              <a:off x="1747" y="2159"/>
              <a:ext cx="287" cy="287"/>
            </a:xfrm>
            <a:prstGeom prst="rect">
              <a:avLst/>
            </a:prstGeom>
            <a:noFill/>
            <a:ln w="28575"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Rectangle 9">
              <a:extLst>
                <a:ext uri="{FF2B5EF4-FFF2-40B4-BE49-F238E27FC236}">
                  <a16:creationId xmlns:a16="http://schemas.microsoft.com/office/drawing/2014/main" id="{AAB5FB18-190F-4FC1-A0CB-FD65B9DB062A}"/>
                </a:ext>
              </a:extLst>
            </p:cNvPr>
            <p:cNvSpPr>
              <a:spLocks noChangeArrowheads="1"/>
            </p:cNvSpPr>
            <p:nvPr/>
          </p:nvSpPr>
          <p:spPr bwMode="auto">
            <a:xfrm>
              <a:off x="1350" y="1635"/>
              <a:ext cx="288" cy="287"/>
            </a:xfrm>
            <a:prstGeom prst="rect">
              <a:avLst/>
            </a:prstGeom>
            <a:noFill/>
            <a:ln w="28575"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Rectangle 10">
              <a:extLst>
                <a:ext uri="{FF2B5EF4-FFF2-40B4-BE49-F238E27FC236}">
                  <a16:creationId xmlns:a16="http://schemas.microsoft.com/office/drawing/2014/main" id="{C33C9F5F-C8DF-4884-9909-DF874CDE5AB9}"/>
                </a:ext>
              </a:extLst>
            </p:cNvPr>
            <p:cNvSpPr>
              <a:spLocks noChangeArrowheads="1"/>
            </p:cNvSpPr>
            <p:nvPr/>
          </p:nvSpPr>
          <p:spPr bwMode="auto">
            <a:xfrm>
              <a:off x="1839" y="2651"/>
              <a:ext cx="287" cy="288"/>
            </a:xfrm>
            <a:prstGeom prst="rect">
              <a:avLst/>
            </a:prstGeom>
            <a:noFill/>
            <a:ln w="28575"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 name="Rectangle 11">
              <a:extLst>
                <a:ext uri="{FF2B5EF4-FFF2-40B4-BE49-F238E27FC236}">
                  <a16:creationId xmlns:a16="http://schemas.microsoft.com/office/drawing/2014/main" id="{9E01251E-562F-4FFE-8A4A-81D3A2A76BA0}"/>
                </a:ext>
              </a:extLst>
            </p:cNvPr>
            <p:cNvSpPr>
              <a:spLocks noChangeArrowheads="1"/>
            </p:cNvSpPr>
            <p:nvPr/>
          </p:nvSpPr>
          <p:spPr bwMode="auto">
            <a:xfrm>
              <a:off x="1152" y="2603"/>
              <a:ext cx="288" cy="288"/>
            </a:xfrm>
            <a:prstGeom prst="rect">
              <a:avLst/>
            </a:prstGeom>
            <a:noFill/>
            <a:ln w="28575"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sp>
        <p:nvSpPr>
          <p:cNvPr id="19" name="TextBox 18">
            <a:extLst>
              <a:ext uri="{FF2B5EF4-FFF2-40B4-BE49-F238E27FC236}">
                <a16:creationId xmlns:a16="http://schemas.microsoft.com/office/drawing/2014/main" id="{27989007-E612-4DD5-9CC0-D0944F52CDF6}"/>
              </a:ext>
            </a:extLst>
          </p:cNvPr>
          <p:cNvSpPr txBox="1"/>
          <p:nvPr/>
        </p:nvSpPr>
        <p:spPr>
          <a:xfrm>
            <a:off x="1932768" y="5046868"/>
            <a:ext cx="2802562" cy="461665"/>
          </a:xfrm>
          <a:prstGeom prst="rect">
            <a:avLst/>
          </a:prstGeom>
          <a:noFill/>
        </p:spPr>
        <p:txBody>
          <a:bodyPr wrap="square" rtlCol="0">
            <a:spAutoFit/>
          </a:bodyPr>
          <a:lstStyle/>
          <a:p>
            <a:r>
              <a:rPr lang="en-GB" dirty="0">
                <a:solidFill>
                  <a:srgbClr val="002060"/>
                </a:solidFill>
              </a:rPr>
              <a:t>Scale bar: 10 nm</a:t>
            </a:r>
          </a:p>
        </p:txBody>
      </p:sp>
      <p:cxnSp>
        <p:nvCxnSpPr>
          <p:cNvPr id="21" name="Straight Arrow Connector 20">
            <a:extLst>
              <a:ext uri="{FF2B5EF4-FFF2-40B4-BE49-F238E27FC236}">
                <a16:creationId xmlns:a16="http://schemas.microsoft.com/office/drawing/2014/main" id="{5489C310-5AB3-4F30-A2CF-1BFC5DE8982E}"/>
              </a:ext>
            </a:extLst>
          </p:cNvPr>
          <p:cNvCxnSpPr>
            <a:cxnSpLocks/>
          </p:cNvCxnSpPr>
          <p:nvPr/>
        </p:nvCxnSpPr>
        <p:spPr bwMode="auto">
          <a:xfrm flipH="1">
            <a:off x="5375920" y="3140968"/>
            <a:ext cx="1204879" cy="0"/>
          </a:xfrm>
          <a:prstGeom prst="straightConnector1">
            <a:avLst/>
          </a:prstGeom>
          <a:solidFill>
            <a:schemeClr val="accent1"/>
          </a:solidFill>
          <a:ln w="57150" cap="flat" cmpd="sng" algn="ctr">
            <a:solidFill>
              <a:srgbClr val="FF66CC"/>
            </a:solidFill>
            <a:prstDash val="solid"/>
            <a:round/>
            <a:headEnd type="none" w="med" len="med"/>
            <a:tailEnd type="triangle"/>
          </a:ln>
          <a:effectLst/>
        </p:spPr>
      </p:cxnSp>
      <p:sp>
        <p:nvSpPr>
          <p:cNvPr id="24" name="Content Placeholder 2">
            <a:extLst>
              <a:ext uri="{FF2B5EF4-FFF2-40B4-BE49-F238E27FC236}">
                <a16:creationId xmlns:a16="http://schemas.microsoft.com/office/drawing/2014/main" id="{70604A60-6D41-425E-839E-57C3E1537EF3}"/>
              </a:ext>
            </a:extLst>
          </p:cNvPr>
          <p:cNvSpPr>
            <a:spLocks noGrp="1"/>
          </p:cNvSpPr>
          <p:nvPr>
            <p:ph idx="1"/>
          </p:nvPr>
        </p:nvSpPr>
        <p:spPr>
          <a:xfrm>
            <a:off x="2803364" y="5650878"/>
            <a:ext cx="7428939" cy="648072"/>
          </a:xfrm>
        </p:spPr>
        <p:txBody>
          <a:bodyPr/>
          <a:lstStyle/>
          <a:p>
            <a:pPr marL="0" indent="0">
              <a:buNone/>
            </a:pPr>
            <a:r>
              <a:rPr lang="en-GB" dirty="0" err="1"/>
              <a:t>St</a:t>
            </a:r>
            <a:r>
              <a:rPr lang="en-GB" dirty="0" err="1">
                <a:latin typeface="+mj-lt"/>
                <a:cs typeface="Times New Roman" panose="02020603050405020304" pitchFamily="18" charset="0"/>
              </a:rPr>
              <a:t>öber</a:t>
            </a:r>
            <a:r>
              <a:rPr lang="en-GB" dirty="0"/>
              <a:t> silica (20nm) reduces at 450</a:t>
            </a:r>
            <a:r>
              <a:rPr lang="en-GB" dirty="0">
                <a:latin typeface="Times New Roman" panose="02020603050405020304" pitchFamily="18" charset="0"/>
                <a:cs typeface="Times New Roman" panose="02020603050405020304" pitchFamily="18" charset="0"/>
              </a:rPr>
              <a:t>º</a:t>
            </a:r>
            <a:r>
              <a:rPr lang="en-GB" dirty="0"/>
              <a:t>C</a:t>
            </a:r>
          </a:p>
        </p:txBody>
      </p:sp>
    </p:spTree>
    <p:extLst>
      <p:ext uri="{BB962C8B-B14F-4D97-AF65-F5344CB8AC3E}">
        <p14:creationId xmlns:p14="http://schemas.microsoft.com/office/powerpoint/2010/main" val="16295183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2382D-53A0-4094-97A7-6E0C82EEFAF2}"/>
              </a:ext>
            </a:extLst>
          </p:cNvPr>
          <p:cNvSpPr>
            <a:spLocks noGrp="1"/>
          </p:cNvSpPr>
          <p:nvPr>
            <p:ph type="title"/>
          </p:nvPr>
        </p:nvSpPr>
        <p:spPr/>
        <p:txBody>
          <a:bodyPr/>
          <a:lstStyle/>
          <a:p>
            <a:r>
              <a:rPr lang="en-GB" dirty="0" err="1"/>
              <a:t>MgTR</a:t>
            </a:r>
            <a:r>
              <a:rPr lang="en-GB" dirty="0"/>
              <a:t> – yields (</a:t>
            </a:r>
            <a:r>
              <a:rPr lang="en-GB" dirty="0" err="1"/>
              <a:t>wt</a:t>
            </a:r>
            <a:r>
              <a:rPr lang="en-GB" dirty="0"/>
              <a:t>% Si)</a:t>
            </a:r>
          </a:p>
        </p:txBody>
      </p:sp>
      <p:sp>
        <p:nvSpPr>
          <p:cNvPr id="3" name="Content Placeholder 2">
            <a:extLst>
              <a:ext uri="{FF2B5EF4-FFF2-40B4-BE49-F238E27FC236}">
                <a16:creationId xmlns:a16="http://schemas.microsoft.com/office/drawing/2014/main" id="{DB8D33E4-9A2C-4BA6-A34F-6B4BCBE3762D}"/>
              </a:ext>
            </a:extLst>
          </p:cNvPr>
          <p:cNvSpPr>
            <a:spLocks noGrp="1"/>
          </p:cNvSpPr>
          <p:nvPr>
            <p:ph idx="1"/>
          </p:nvPr>
        </p:nvSpPr>
        <p:spPr>
          <a:xfrm>
            <a:off x="2600803" y="5486044"/>
            <a:ext cx="7671662" cy="648072"/>
          </a:xfrm>
        </p:spPr>
        <p:txBody>
          <a:bodyPr/>
          <a:lstStyle/>
          <a:p>
            <a:pPr marL="0" indent="0">
              <a:buNone/>
            </a:pPr>
            <a:r>
              <a:rPr lang="en-GB" dirty="0"/>
              <a:t>Fumed silica (7 nm) reduces at 380</a:t>
            </a:r>
            <a:r>
              <a:rPr lang="en-GB" dirty="0">
                <a:latin typeface="Times New Roman" panose="02020603050405020304" pitchFamily="18" charset="0"/>
                <a:cs typeface="Times New Roman" panose="02020603050405020304" pitchFamily="18" charset="0"/>
              </a:rPr>
              <a:t>º</a:t>
            </a:r>
            <a:r>
              <a:rPr lang="en-GB" dirty="0"/>
              <a:t>C</a:t>
            </a:r>
          </a:p>
        </p:txBody>
      </p:sp>
      <p:sp>
        <p:nvSpPr>
          <p:cNvPr id="4" name="Date Placeholder 3">
            <a:extLst>
              <a:ext uri="{FF2B5EF4-FFF2-40B4-BE49-F238E27FC236}">
                <a16:creationId xmlns:a16="http://schemas.microsoft.com/office/drawing/2014/main" id="{6859A31C-D035-41FA-8AA3-5F2B0B952755}"/>
              </a:ext>
            </a:extLst>
          </p:cNvPr>
          <p:cNvSpPr>
            <a:spLocks noGrp="1"/>
          </p:cNvSpPr>
          <p:nvPr>
            <p:ph type="dt" sz="half" idx="10"/>
          </p:nvPr>
        </p:nvSpPr>
        <p:spPr/>
        <p:txBody>
          <a:bodyPr/>
          <a:lstStyle/>
          <a:p>
            <a:pPr>
              <a:defRPr/>
            </a:pPr>
            <a:fld id="{D2E28BBE-4E92-4B2E-9C6F-C30F1CA4714D}" type="datetime1">
              <a:rPr lang="en-GB" altLang="en-US" smtClean="0"/>
              <a:pPr>
                <a:defRPr/>
              </a:pPr>
              <a:t>28/09/2023</a:t>
            </a:fld>
            <a:endParaRPr lang="en-GB" altLang="en-US">
              <a:solidFill>
                <a:srgbClr val="FFFFFF"/>
              </a:solidFill>
            </a:endParaRPr>
          </a:p>
        </p:txBody>
      </p:sp>
      <p:sp>
        <p:nvSpPr>
          <p:cNvPr id="5" name="Footer Placeholder 4">
            <a:extLst>
              <a:ext uri="{FF2B5EF4-FFF2-40B4-BE49-F238E27FC236}">
                <a16:creationId xmlns:a16="http://schemas.microsoft.com/office/drawing/2014/main" id="{8F2E8EEA-AE8C-4C93-892A-A071888DD3DF}"/>
              </a:ext>
            </a:extLst>
          </p:cNvPr>
          <p:cNvSpPr>
            <a:spLocks noGrp="1"/>
          </p:cNvSpPr>
          <p:nvPr>
            <p:ph type="ftr" sz="quarter" idx="11"/>
          </p:nvPr>
        </p:nvSpPr>
        <p:spPr/>
        <p:txBody>
          <a:bodyPr/>
          <a:lstStyle/>
          <a:p>
            <a:pPr>
              <a:defRPr/>
            </a:pPr>
            <a:r>
              <a:rPr lang="en-GB" altLang="en-US"/>
              <a:t>© The University of Sheffield</a:t>
            </a:r>
            <a:endParaRPr lang="en-GB" altLang="en-US">
              <a:solidFill>
                <a:srgbClr val="FFFFFF"/>
              </a:solidFill>
            </a:endParaRPr>
          </a:p>
        </p:txBody>
      </p:sp>
      <p:sp>
        <p:nvSpPr>
          <p:cNvPr id="6" name="Slide Number Placeholder 5">
            <a:extLst>
              <a:ext uri="{FF2B5EF4-FFF2-40B4-BE49-F238E27FC236}">
                <a16:creationId xmlns:a16="http://schemas.microsoft.com/office/drawing/2014/main" id="{882B5580-B9C8-4279-92AD-C35C1E4EC993}"/>
              </a:ext>
            </a:extLst>
          </p:cNvPr>
          <p:cNvSpPr>
            <a:spLocks noGrp="1"/>
          </p:cNvSpPr>
          <p:nvPr>
            <p:ph type="sldNum" sz="quarter" idx="12"/>
          </p:nvPr>
        </p:nvSpPr>
        <p:spPr/>
        <p:txBody>
          <a:bodyPr/>
          <a:lstStyle/>
          <a:p>
            <a:fld id="{22230EF6-6C13-413D-A541-8FA2732E8850}" type="slidenum">
              <a:rPr lang="en-GB" altLang="en-US" smtClean="0"/>
              <a:pPr/>
              <a:t>42</a:t>
            </a:fld>
            <a:endParaRPr lang="en-GB" altLang="en-US"/>
          </a:p>
        </p:txBody>
      </p:sp>
      <p:pic>
        <p:nvPicPr>
          <p:cNvPr id="14" name="Picture 13">
            <a:extLst>
              <a:ext uri="{FF2B5EF4-FFF2-40B4-BE49-F238E27FC236}">
                <a16:creationId xmlns:a16="http://schemas.microsoft.com/office/drawing/2014/main" id="{5B8E3545-0407-4B39-A11E-450512ED941B}"/>
              </a:ext>
            </a:extLst>
          </p:cNvPr>
          <p:cNvPicPr>
            <a:picLocks noChangeAspect="1"/>
          </p:cNvPicPr>
          <p:nvPr/>
        </p:nvPicPr>
        <p:blipFill>
          <a:blip r:embed="rId2"/>
          <a:stretch>
            <a:fillRect/>
          </a:stretch>
        </p:blipFill>
        <p:spPr>
          <a:xfrm>
            <a:off x="4472402" y="1724303"/>
            <a:ext cx="3378104" cy="2958463"/>
          </a:xfrm>
          <a:prstGeom prst="rect">
            <a:avLst/>
          </a:prstGeom>
        </p:spPr>
      </p:pic>
      <p:sp>
        <p:nvSpPr>
          <p:cNvPr id="15" name="Rectangle 6">
            <a:extLst>
              <a:ext uri="{FF2B5EF4-FFF2-40B4-BE49-F238E27FC236}">
                <a16:creationId xmlns:a16="http://schemas.microsoft.com/office/drawing/2014/main" id="{C2396830-4220-4F31-86E9-AFD454C76F77}"/>
              </a:ext>
            </a:extLst>
          </p:cNvPr>
          <p:cNvSpPr>
            <a:spLocks noChangeArrowheads="1"/>
          </p:cNvSpPr>
          <p:nvPr/>
        </p:nvSpPr>
        <p:spPr bwMode="auto">
          <a:xfrm>
            <a:off x="2351585" y="1859301"/>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16" name="Object 15">
            <a:extLst>
              <a:ext uri="{FF2B5EF4-FFF2-40B4-BE49-F238E27FC236}">
                <a16:creationId xmlns:a16="http://schemas.microsoft.com/office/drawing/2014/main" id="{5065732E-C29A-4A90-B9D6-5F0832C79FC7}"/>
              </a:ext>
            </a:extLst>
          </p:cNvPr>
          <p:cNvGraphicFramePr>
            <a:graphicFrameLocks noChangeAspect="1"/>
          </p:cNvGraphicFramePr>
          <p:nvPr>
            <p:extLst>
              <p:ext uri="{D42A27DB-BD31-4B8C-83A1-F6EECF244321}">
                <p14:modId xmlns:p14="http://schemas.microsoft.com/office/powerpoint/2010/main" val="3420680408"/>
              </p:ext>
            </p:extLst>
          </p:nvPr>
        </p:nvGraphicFramePr>
        <p:xfrm>
          <a:off x="691733" y="1716384"/>
          <a:ext cx="3504433" cy="2969325"/>
        </p:xfrm>
        <a:graphic>
          <a:graphicData uri="http://schemas.openxmlformats.org/presentationml/2006/ole">
            <mc:AlternateContent xmlns:mc="http://schemas.openxmlformats.org/markup-compatibility/2006">
              <mc:Choice xmlns:v="urn:schemas-microsoft-com:vml" Requires="v">
                <p:oleObj name="Graph" r:id="rId3" imgW="13193401" imgH="11075472" progId="Origin95.Graph">
                  <p:embed/>
                </p:oleObj>
              </mc:Choice>
              <mc:Fallback>
                <p:oleObj name="Graph" r:id="rId3" imgW="13193401" imgH="11075472" progId="Origin95.Graph">
                  <p:embed/>
                  <p:pic>
                    <p:nvPicPr>
                      <p:cNvPr id="16" name="Object 15">
                        <a:extLst>
                          <a:ext uri="{FF2B5EF4-FFF2-40B4-BE49-F238E27FC236}">
                            <a16:creationId xmlns:a16="http://schemas.microsoft.com/office/drawing/2014/main" id="{5065732E-C29A-4A90-B9D6-5F0832C79F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733" y="1716384"/>
                        <a:ext cx="3504433" cy="2969325"/>
                      </a:xfrm>
                      <a:prstGeom prst="rect">
                        <a:avLst/>
                      </a:prstGeom>
                      <a:noFill/>
                    </p:spPr>
                  </p:pic>
                </p:oleObj>
              </mc:Fallback>
            </mc:AlternateContent>
          </a:graphicData>
        </a:graphic>
      </p:graphicFrame>
      <p:pic>
        <p:nvPicPr>
          <p:cNvPr id="19" name="Picture 18">
            <a:extLst>
              <a:ext uri="{FF2B5EF4-FFF2-40B4-BE49-F238E27FC236}">
                <a16:creationId xmlns:a16="http://schemas.microsoft.com/office/drawing/2014/main" id="{3E76AEF9-EDB7-47B7-BD3A-F3E9DA3488EE}"/>
              </a:ext>
            </a:extLst>
          </p:cNvPr>
          <p:cNvPicPr>
            <a:picLocks noChangeAspect="1"/>
          </p:cNvPicPr>
          <p:nvPr/>
        </p:nvPicPr>
        <p:blipFill>
          <a:blip r:embed="rId5"/>
          <a:stretch>
            <a:fillRect/>
          </a:stretch>
        </p:blipFill>
        <p:spPr>
          <a:xfrm>
            <a:off x="8142785" y="1780868"/>
            <a:ext cx="3744415" cy="2872268"/>
          </a:xfrm>
          <a:prstGeom prst="rect">
            <a:avLst/>
          </a:prstGeom>
        </p:spPr>
      </p:pic>
      <p:sp>
        <p:nvSpPr>
          <p:cNvPr id="20" name="TextBox 19">
            <a:extLst>
              <a:ext uri="{FF2B5EF4-FFF2-40B4-BE49-F238E27FC236}">
                <a16:creationId xmlns:a16="http://schemas.microsoft.com/office/drawing/2014/main" id="{2F3C373F-75EB-4444-8C56-C917319C5516}"/>
              </a:ext>
            </a:extLst>
          </p:cNvPr>
          <p:cNvSpPr txBox="1"/>
          <p:nvPr/>
        </p:nvSpPr>
        <p:spPr>
          <a:xfrm>
            <a:off x="5330108" y="4815372"/>
            <a:ext cx="2062036" cy="461665"/>
          </a:xfrm>
          <a:prstGeom prst="rect">
            <a:avLst/>
          </a:prstGeom>
          <a:noFill/>
        </p:spPr>
        <p:txBody>
          <a:bodyPr wrap="square" rtlCol="0">
            <a:spAutoFit/>
          </a:bodyPr>
          <a:lstStyle/>
          <a:p>
            <a:r>
              <a:rPr lang="en-GB" dirty="0">
                <a:solidFill>
                  <a:srgbClr val="002060"/>
                </a:solidFill>
              </a:rPr>
              <a:t>Fumed silica</a:t>
            </a:r>
          </a:p>
        </p:txBody>
      </p:sp>
      <p:sp>
        <p:nvSpPr>
          <p:cNvPr id="21" name="TextBox 20">
            <a:extLst>
              <a:ext uri="{FF2B5EF4-FFF2-40B4-BE49-F238E27FC236}">
                <a16:creationId xmlns:a16="http://schemas.microsoft.com/office/drawing/2014/main" id="{C2A9ACC1-2185-4D11-B5A1-FC5A4A20D1D3}"/>
              </a:ext>
            </a:extLst>
          </p:cNvPr>
          <p:cNvSpPr txBox="1"/>
          <p:nvPr/>
        </p:nvSpPr>
        <p:spPr>
          <a:xfrm>
            <a:off x="1631505" y="4815372"/>
            <a:ext cx="2872082" cy="461665"/>
          </a:xfrm>
          <a:prstGeom prst="rect">
            <a:avLst/>
          </a:prstGeom>
          <a:noFill/>
        </p:spPr>
        <p:txBody>
          <a:bodyPr wrap="square" rtlCol="0">
            <a:spAutoFit/>
          </a:bodyPr>
          <a:lstStyle/>
          <a:p>
            <a:r>
              <a:rPr lang="en-GB" dirty="0" err="1">
                <a:solidFill>
                  <a:srgbClr val="002060"/>
                </a:solidFill>
              </a:rPr>
              <a:t>St</a:t>
            </a:r>
            <a:r>
              <a:rPr lang="en-GB" dirty="0" err="1">
                <a:solidFill>
                  <a:srgbClr val="002060"/>
                </a:solidFill>
                <a:latin typeface="+mj-lt"/>
                <a:cs typeface="Times New Roman" panose="02020603050405020304" pitchFamily="18" charset="0"/>
              </a:rPr>
              <a:t>ö</a:t>
            </a:r>
            <a:r>
              <a:rPr lang="en-GB" dirty="0" err="1">
                <a:solidFill>
                  <a:srgbClr val="002060"/>
                </a:solidFill>
              </a:rPr>
              <a:t>ber</a:t>
            </a:r>
            <a:r>
              <a:rPr lang="en-GB" dirty="0">
                <a:solidFill>
                  <a:srgbClr val="002060"/>
                </a:solidFill>
              </a:rPr>
              <a:t> silica</a:t>
            </a:r>
          </a:p>
        </p:txBody>
      </p:sp>
      <p:sp>
        <p:nvSpPr>
          <p:cNvPr id="23" name="TextBox 22">
            <a:extLst>
              <a:ext uri="{FF2B5EF4-FFF2-40B4-BE49-F238E27FC236}">
                <a16:creationId xmlns:a16="http://schemas.microsoft.com/office/drawing/2014/main" id="{7B681E89-72DF-45CD-8CC5-04862139E45D}"/>
              </a:ext>
            </a:extLst>
          </p:cNvPr>
          <p:cNvSpPr txBox="1"/>
          <p:nvPr/>
        </p:nvSpPr>
        <p:spPr>
          <a:xfrm>
            <a:off x="8616280" y="4817212"/>
            <a:ext cx="3131367" cy="461665"/>
          </a:xfrm>
          <a:prstGeom prst="rect">
            <a:avLst/>
          </a:prstGeom>
          <a:noFill/>
        </p:spPr>
        <p:txBody>
          <a:bodyPr wrap="square" rtlCol="0">
            <a:spAutoFit/>
          </a:bodyPr>
          <a:lstStyle/>
          <a:p>
            <a:r>
              <a:rPr lang="en-GB" dirty="0">
                <a:solidFill>
                  <a:srgbClr val="002060"/>
                </a:solidFill>
              </a:rPr>
              <a:t>Fumed and </a:t>
            </a:r>
            <a:r>
              <a:rPr lang="en-GB" dirty="0" err="1">
                <a:solidFill>
                  <a:srgbClr val="002060"/>
                </a:solidFill>
              </a:rPr>
              <a:t>St</a:t>
            </a:r>
            <a:r>
              <a:rPr lang="en-GB" dirty="0" err="1">
                <a:solidFill>
                  <a:srgbClr val="002060"/>
                </a:solidFill>
                <a:latin typeface="+mj-lt"/>
                <a:cs typeface="Times New Roman" panose="02020603050405020304" pitchFamily="18" charset="0"/>
              </a:rPr>
              <a:t>ö</a:t>
            </a:r>
            <a:r>
              <a:rPr lang="en-GB" dirty="0" err="1">
                <a:solidFill>
                  <a:srgbClr val="002060"/>
                </a:solidFill>
              </a:rPr>
              <a:t>ber</a:t>
            </a:r>
            <a:endParaRPr lang="en-GB" dirty="0">
              <a:solidFill>
                <a:srgbClr val="002060"/>
              </a:solidFill>
            </a:endParaRPr>
          </a:p>
        </p:txBody>
      </p:sp>
    </p:spTree>
    <p:extLst>
      <p:ext uri="{BB962C8B-B14F-4D97-AF65-F5344CB8AC3E}">
        <p14:creationId xmlns:p14="http://schemas.microsoft.com/office/powerpoint/2010/main" val="41661148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E56D676-C6AF-481D-A7E5-F8C600F9E2B2}"/>
              </a:ext>
            </a:extLst>
          </p:cNvPr>
          <p:cNvSpPr/>
          <p:nvPr/>
        </p:nvSpPr>
        <p:spPr bwMode="auto">
          <a:xfrm>
            <a:off x="3138386" y="2855002"/>
            <a:ext cx="114020" cy="2203648"/>
          </a:xfrm>
          <a:prstGeom prst="rect">
            <a:avLst/>
          </a:prstGeom>
          <a:solidFill>
            <a:schemeClr val="bg1">
              <a:lumMod val="50000"/>
            </a:scheme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a:latin typeface="TUOS Stephenson" pitchFamily="-128" charset="0"/>
            </a:endParaRPr>
          </a:p>
        </p:txBody>
      </p:sp>
      <p:sp>
        <p:nvSpPr>
          <p:cNvPr id="2" name="Title 1">
            <a:extLst>
              <a:ext uri="{FF2B5EF4-FFF2-40B4-BE49-F238E27FC236}">
                <a16:creationId xmlns:a16="http://schemas.microsoft.com/office/drawing/2014/main" id="{A30C0F91-844F-4AEF-91DE-A8BA15417464}"/>
              </a:ext>
            </a:extLst>
          </p:cNvPr>
          <p:cNvSpPr>
            <a:spLocks noGrp="1"/>
          </p:cNvSpPr>
          <p:nvPr>
            <p:ph type="title"/>
          </p:nvPr>
        </p:nvSpPr>
        <p:spPr>
          <a:xfrm>
            <a:off x="2567608" y="228600"/>
            <a:ext cx="8712968" cy="762000"/>
          </a:xfrm>
        </p:spPr>
        <p:txBody>
          <a:bodyPr/>
          <a:lstStyle/>
          <a:p>
            <a:r>
              <a:rPr lang="en-GB" dirty="0"/>
              <a:t>Coin cell electrode preparation</a:t>
            </a:r>
          </a:p>
        </p:txBody>
      </p:sp>
      <p:sp>
        <p:nvSpPr>
          <p:cNvPr id="4" name="Date Placeholder 3">
            <a:extLst>
              <a:ext uri="{FF2B5EF4-FFF2-40B4-BE49-F238E27FC236}">
                <a16:creationId xmlns:a16="http://schemas.microsoft.com/office/drawing/2014/main" id="{F3DE2CB5-1593-4E95-8FFC-4ED0E947DA86}"/>
              </a:ext>
            </a:extLst>
          </p:cNvPr>
          <p:cNvSpPr>
            <a:spLocks noGrp="1"/>
          </p:cNvSpPr>
          <p:nvPr>
            <p:ph type="dt" sz="half" idx="10"/>
          </p:nvPr>
        </p:nvSpPr>
        <p:spPr/>
        <p:txBody>
          <a:bodyPr/>
          <a:lstStyle/>
          <a:p>
            <a:pPr>
              <a:defRPr/>
            </a:pPr>
            <a:fld id="{D2E28BBE-4E92-4B2E-9C6F-C30F1CA4714D}" type="datetime1">
              <a:rPr lang="en-GB" altLang="en-US" smtClean="0"/>
              <a:pPr>
                <a:defRPr/>
              </a:pPr>
              <a:t>28/09/2023</a:t>
            </a:fld>
            <a:endParaRPr lang="en-GB" altLang="en-US">
              <a:solidFill>
                <a:srgbClr val="FFFFFF"/>
              </a:solidFill>
            </a:endParaRPr>
          </a:p>
        </p:txBody>
      </p:sp>
      <p:sp>
        <p:nvSpPr>
          <p:cNvPr id="5" name="Footer Placeholder 4">
            <a:extLst>
              <a:ext uri="{FF2B5EF4-FFF2-40B4-BE49-F238E27FC236}">
                <a16:creationId xmlns:a16="http://schemas.microsoft.com/office/drawing/2014/main" id="{32E6BF87-1EE5-48BD-94BB-D3336B2FF5A1}"/>
              </a:ext>
            </a:extLst>
          </p:cNvPr>
          <p:cNvSpPr>
            <a:spLocks noGrp="1"/>
          </p:cNvSpPr>
          <p:nvPr>
            <p:ph type="ftr" sz="quarter" idx="11"/>
          </p:nvPr>
        </p:nvSpPr>
        <p:spPr/>
        <p:txBody>
          <a:bodyPr/>
          <a:lstStyle/>
          <a:p>
            <a:pPr>
              <a:defRPr/>
            </a:pPr>
            <a:r>
              <a:rPr lang="en-GB" altLang="en-US"/>
              <a:t>© The University of Sheffield</a:t>
            </a:r>
            <a:endParaRPr lang="en-GB" altLang="en-US">
              <a:solidFill>
                <a:srgbClr val="FFFFFF"/>
              </a:solidFill>
            </a:endParaRPr>
          </a:p>
        </p:txBody>
      </p:sp>
      <p:sp>
        <p:nvSpPr>
          <p:cNvPr id="6" name="Slide Number Placeholder 5">
            <a:extLst>
              <a:ext uri="{FF2B5EF4-FFF2-40B4-BE49-F238E27FC236}">
                <a16:creationId xmlns:a16="http://schemas.microsoft.com/office/drawing/2014/main" id="{9DD513E6-FD51-47FA-8142-8E26CCBFB7FB}"/>
              </a:ext>
            </a:extLst>
          </p:cNvPr>
          <p:cNvSpPr>
            <a:spLocks noGrp="1"/>
          </p:cNvSpPr>
          <p:nvPr>
            <p:ph type="sldNum" sz="quarter" idx="12"/>
          </p:nvPr>
        </p:nvSpPr>
        <p:spPr/>
        <p:txBody>
          <a:bodyPr/>
          <a:lstStyle/>
          <a:p>
            <a:fld id="{22230EF6-6C13-413D-A541-8FA2732E8850}" type="slidenum">
              <a:rPr lang="en-GB" altLang="en-US" smtClean="0"/>
              <a:pPr/>
              <a:t>43</a:t>
            </a:fld>
            <a:endParaRPr lang="en-GB" altLang="en-US"/>
          </a:p>
        </p:txBody>
      </p:sp>
      <p:cxnSp>
        <p:nvCxnSpPr>
          <p:cNvPr id="8" name="Straight Connector 7">
            <a:extLst>
              <a:ext uri="{FF2B5EF4-FFF2-40B4-BE49-F238E27FC236}">
                <a16:creationId xmlns:a16="http://schemas.microsoft.com/office/drawing/2014/main" id="{06BB7A14-FEB2-4E70-965F-E84A41049C48}"/>
              </a:ext>
            </a:extLst>
          </p:cNvPr>
          <p:cNvCxnSpPr>
            <a:cxnSpLocks/>
          </p:cNvCxnSpPr>
          <p:nvPr/>
        </p:nvCxnSpPr>
        <p:spPr bwMode="auto">
          <a:xfrm>
            <a:off x="3138386" y="2638978"/>
            <a:ext cx="0" cy="2592288"/>
          </a:xfrm>
          <a:prstGeom prst="line">
            <a:avLst/>
          </a:prstGeom>
          <a:solidFill>
            <a:schemeClr val="accent1"/>
          </a:solidFill>
          <a:ln w="31750" cap="flat" cmpd="sng" algn="ctr">
            <a:solidFill>
              <a:srgbClr val="000000"/>
            </a:solidFill>
            <a:prstDash val="solid"/>
            <a:round/>
            <a:headEnd type="none" w="med" len="med"/>
            <a:tailEnd type="none" w="med" len="med"/>
          </a:ln>
          <a:effectLst/>
        </p:spPr>
      </p:cxnSp>
      <p:cxnSp>
        <p:nvCxnSpPr>
          <p:cNvPr id="10" name="Straight Connector 9">
            <a:extLst>
              <a:ext uri="{FF2B5EF4-FFF2-40B4-BE49-F238E27FC236}">
                <a16:creationId xmlns:a16="http://schemas.microsoft.com/office/drawing/2014/main" id="{3696F1CA-0003-47B9-82C6-D133EEFCAF6C}"/>
              </a:ext>
            </a:extLst>
          </p:cNvPr>
          <p:cNvCxnSpPr>
            <a:cxnSpLocks/>
          </p:cNvCxnSpPr>
          <p:nvPr/>
        </p:nvCxnSpPr>
        <p:spPr bwMode="auto">
          <a:xfrm>
            <a:off x="3954369" y="2223529"/>
            <a:ext cx="0" cy="3312368"/>
          </a:xfrm>
          <a:prstGeom prst="line">
            <a:avLst/>
          </a:prstGeom>
          <a:solidFill>
            <a:schemeClr val="accent1"/>
          </a:solidFill>
          <a:ln w="31750" cap="flat" cmpd="sng" algn="ctr">
            <a:solidFill>
              <a:srgbClr val="000000"/>
            </a:solidFill>
            <a:prstDash val="dash"/>
            <a:round/>
            <a:headEnd type="none" w="med" len="med"/>
            <a:tailEnd type="none" w="med" len="med"/>
          </a:ln>
          <a:effectLst/>
        </p:spPr>
      </p:cxnSp>
      <p:sp>
        <p:nvSpPr>
          <p:cNvPr id="13" name="Rectangle 12">
            <a:extLst>
              <a:ext uri="{FF2B5EF4-FFF2-40B4-BE49-F238E27FC236}">
                <a16:creationId xmlns:a16="http://schemas.microsoft.com/office/drawing/2014/main" id="{B6E181B2-1275-4477-B5D6-AF89C1F34450}"/>
              </a:ext>
            </a:extLst>
          </p:cNvPr>
          <p:cNvSpPr/>
          <p:nvPr/>
        </p:nvSpPr>
        <p:spPr bwMode="auto">
          <a:xfrm>
            <a:off x="4603305" y="2852936"/>
            <a:ext cx="114020" cy="2203648"/>
          </a:xfrm>
          <a:prstGeom prst="rect">
            <a:avLst/>
          </a:prstGeom>
          <a:solidFill>
            <a:srgbClr val="C57729"/>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a:latin typeface="TUOS Stephenson" pitchFamily="-128" charset="0"/>
            </a:endParaRPr>
          </a:p>
        </p:txBody>
      </p:sp>
      <p:sp>
        <p:nvSpPr>
          <p:cNvPr id="3" name="Rectangle 2">
            <a:extLst>
              <a:ext uri="{FF2B5EF4-FFF2-40B4-BE49-F238E27FC236}">
                <a16:creationId xmlns:a16="http://schemas.microsoft.com/office/drawing/2014/main" id="{ABD52077-ADBB-4954-9BD0-9B3F406E02B4}"/>
              </a:ext>
            </a:extLst>
          </p:cNvPr>
          <p:cNvSpPr/>
          <p:nvPr/>
        </p:nvSpPr>
        <p:spPr bwMode="auto">
          <a:xfrm>
            <a:off x="5853371" y="2935244"/>
            <a:ext cx="205426" cy="1224136"/>
          </a:xfrm>
          <a:prstGeom prst="rect">
            <a:avLst/>
          </a:prstGeom>
          <a:solidFill>
            <a:srgbClr val="0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a:latin typeface="TUOS Stephenson" pitchFamily="-128" charset="0"/>
            </a:endParaRPr>
          </a:p>
        </p:txBody>
      </p:sp>
      <p:sp>
        <p:nvSpPr>
          <p:cNvPr id="7" name="Oval 6">
            <a:extLst>
              <a:ext uri="{FF2B5EF4-FFF2-40B4-BE49-F238E27FC236}">
                <a16:creationId xmlns:a16="http://schemas.microsoft.com/office/drawing/2014/main" id="{899C0043-FEF6-4A63-BE8D-23C18D0F02C7}"/>
              </a:ext>
            </a:extLst>
          </p:cNvPr>
          <p:cNvSpPr/>
          <p:nvPr/>
        </p:nvSpPr>
        <p:spPr bwMode="auto">
          <a:xfrm>
            <a:off x="5956218" y="3025950"/>
            <a:ext cx="82532" cy="82532"/>
          </a:xfrm>
          <a:prstGeom prst="ellipse">
            <a:avLst/>
          </a:prstGeom>
          <a:solidFill>
            <a:srgbClr val="C57729"/>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a:latin typeface="TUOS Stephenson" pitchFamily="-128" charset="0"/>
            </a:endParaRPr>
          </a:p>
        </p:txBody>
      </p:sp>
      <p:sp>
        <p:nvSpPr>
          <p:cNvPr id="14" name="Oval 13">
            <a:extLst>
              <a:ext uri="{FF2B5EF4-FFF2-40B4-BE49-F238E27FC236}">
                <a16:creationId xmlns:a16="http://schemas.microsoft.com/office/drawing/2014/main" id="{53347930-8403-4BEC-A5ED-9BA862E82EC6}"/>
              </a:ext>
            </a:extLst>
          </p:cNvPr>
          <p:cNvSpPr/>
          <p:nvPr/>
        </p:nvSpPr>
        <p:spPr bwMode="auto">
          <a:xfrm>
            <a:off x="5975029" y="3120526"/>
            <a:ext cx="82532" cy="82532"/>
          </a:xfrm>
          <a:prstGeom prst="ellipse">
            <a:avLst/>
          </a:prstGeom>
          <a:solidFill>
            <a:srgbClr val="C57729"/>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a:latin typeface="TUOS Stephenson" pitchFamily="-128" charset="0"/>
            </a:endParaRPr>
          </a:p>
        </p:txBody>
      </p:sp>
      <p:sp>
        <p:nvSpPr>
          <p:cNvPr id="17" name="Oval 16">
            <a:extLst>
              <a:ext uri="{FF2B5EF4-FFF2-40B4-BE49-F238E27FC236}">
                <a16:creationId xmlns:a16="http://schemas.microsoft.com/office/drawing/2014/main" id="{8E97ACE3-4A00-4C9D-8975-E0A44FEAAAC5}"/>
              </a:ext>
            </a:extLst>
          </p:cNvPr>
          <p:cNvSpPr/>
          <p:nvPr/>
        </p:nvSpPr>
        <p:spPr bwMode="auto">
          <a:xfrm>
            <a:off x="5921187" y="3203058"/>
            <a:ext cx="82532" cy="82532"/>
          </a:xfrm>
          <a:prstGeom prst="ellipse">
            <a:avLst/>
          </a:prstGeom>
          <a:solidFill>
            <a:srgbClr val="C57729"/>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a:latin typeface="TUOS Stephenson" pitchFamily="-128" charset="0"/>
            </a:endParaRPr>
          </a:p>
        </p:txBody>
      </p:sp>
      <p:sp>
        <p:nvSpPr>
          <p:cNvPr id="19" name="Oval 18">
            <a:extLst>
              <a:ext uri="{FF2B5EF4-FFF2-40B4-BE49-F238E27FC236}">
                <a16:creationId xmlns:a16="http://schemas.microsoft.com/office/drawing/2014/main" id="{2D179E71-2CB6-4A69-B6EF-22347EB8F0FF}"/>
              </a:ext>
            </a:extLst>
          </p:cNvPr>
          <p:cNvSpPr/>
          <p:nvPr/>
        </p:nvSpPr>
        <p:spPr bwMode="auto">
          <a:xfrm>
            <a:off x="5975029" y="3275066"/>
            <a:ext cx="82532" cy="82532"/>
          </a:xfrm>
          <a:prstGeom prst="ellipse">
            <a:avLst/>
          </a:prstGeom>
          <a:solidFill>
            <a:srgbClr val="C57729"/>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a:latin typeface="TUOS Stephenson" pitchFamily="-128" charset="0"/>
            </a:endParaRPr>
          </a:p>
        </p:txBody>
      </p:sp>
      <p:sp>
        <p:nvSpPr>
          <p:cNvPr id="20" name="Oval 19">
            <a:extLst>
              <a:ext uri="{FF2B5EF4-FFF2-40B4-BE49-F238E27FC236}">
                <a16:creationId xmlns:a16="http://schemas.microsoft.com/office/drawing/2014/main" id="{B70E0C3F-5665-435D-9169-1C9C8C830A3F}"/>
              </a:ext>
            </a:extLst>
          </p:cNvPr>
          <p:cNvSpPr/>
          <p:nvPr/>
        </p:nvSpPr>
        <p:spPr bwMode="auto">
          <a:xfrm>
            <a:off x="5962453" y="3358516"/>
            <a:ext cx="82532" cy="82532"/>
          </a:xfrm>
          <a:prstGeom prst="ellipse">
            <a:avLst/>
          </a:prstGeom>
          <a:solidFill>
            <a:srgbClr val="C57729"/>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a:latin typeface="TUOS Stephenson" pitchFamily="-128" charset="0"/>
            </a:endParaRPr>
          </a:p>
        </p:txBody>
      </p:sp>
      <p:sp>
        <p:nvSpPr>
          <p:cNvPr id="21" name="Oval 20">
            <a:extLst>
              <a:ext uri="{FF2B5EF4-FFF2-40B4-BE49-F238E27FC236}">
                <a16:creationId xmlns:a16="http://schemas.microsoft.com/office/drawing/2014/main" id="{EBC7AECB-DE36-4639-8C8F-944336EEAAA1}"/>
              </a:ext>
            </a:extLst>
          </p:cNvPr>
          <p:cNvSpPr/>
          <p:nvPr/>
        </p:nvSpPr>
        <p:spPr bwMode="auto">
          <a:xfrm>
            <a:off x="5956218" y="3449768"/>
            <a:ext cx="82532" cy="82532"/>
          </a:xfrm>
          <a:prstGeom prst="ellipse">
            <a:avLst/>
          </a:prstGeom>
          <a:solidFill>
            <a:srgbClr val="C57729"/>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a:latin typeface="TUOS Stephenson" pitchFamily="-128" charset="0"/>
            </a:endParaRPr>
          </a:p>
        </p:txBody>
      </p:sp>
      <p:sp>
        <p:nvSpPr>
          <p:cNvPr id="22" name="Oval 21">
            <a:extLst>
              <a:ext uri="{FF2B5EF4-FFF2-40B4-BE49-F238E27FC236}">
                <a16:creationId xmlns:a16="http://schemas.microsoft.com/office/drawing/2014/main" id="{0ED24DB4-68F0-43A5-9222-7FE776B71E41}"/>
              </a:ext>
            </a:extLst>
          </p:cNvPr>
          <p:cNvSpPr/>
          <p:nvPr/>
        </p:nvSpPr>
        <p:spPr bwMode="auto">
          <a:xfrm>
            <a:off x="5933763" y="3544367"/>
            <a:ext cx="82532" cy="82532"/>
          </a:xfrm>
          <a:prstGeom prst="ellipse">
            <a:avLst/>
          </a:prstGeom>
          <a:solidFill>
            <a:srgbClr val="C57729"/>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a:latin typeface="TUOS Stephenson" pitchFamily="-128" charset="0"/>
            </a:endParaRPr>
          </a:p>
        </p:txBody>
      </p:sp>
      <p:sp>
        <p:nvSpPr>
          <p:cNvPr id="23" name="Oval 22">
            <a:extLst>
              <a:ext uri="{FF2B5EF4-FFF2-40B4-BE49-F238E27FC236}">
                <a16:creationId xmlns:a16="http://schemas.microsoft.com/office/drawing/2014/main" id="{354F38D8-F2B4-44E9-A431-5DB16E361B45}"/>
              </a:ext>
            </a:extLst>
          </p:cNvPr>
          <p:cNvSpPr/>
          <p:nvPr/>
        </p:nvSpPr>
        <p:spPr bwMode="auto">
          <a:xfrm>
            <a:off x="5975259" y="3613946"/>
            <a:ext cx="82532" cy="82532"/>
          </a:xfrm>
          <a:prstGeom prst="ellipse">
            <a:avLst/>
          </a:prstGeom>
          <a:solidFill>
            <a:srgbClr val="C57729"/>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a:latin typeface="TUOS Stephenson" pitchFamily="-128" charset="0"/>
            </a:endParaRPr>
          </a:p>
        </p:txBody>
      </p:sp>
      <p:sp>
        <p:nvSpPr>
          <p:cNvPr id="24" name="Oval 23">
            <a:extLst>
              <a:ext uri="{FF2B5EF4-FFF2-40B4-BE49-F238E27FC236}">
                <a16:creationId xmlns:a16="http://schemas.microsoft.com/office/drawing/2014/main" id="{BE45703F-6F77-4FC6-82A1-CF85453EFEBE}"/>
              </a:ext>
            </a:extLst>
          </p:cNvPr>
          <p:cNvSpPr/>
          <p:nvPr/>
        </p:nvSpPr>
        <p:spPr bwMode="auto">
          <a:xfrm>
            <a:off x="5932277" y="3702928"/>
            <a:ext cx="82532" cy="82532"/>
          </a:xfrm>
          <a:prstGeom prst="ellipse">
            <a:avLst/>
          </a:prstGeom>
          <a:solidFill>
            <a:srgbClr val="C57729"/>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a:latin typeface="TUOS Stephenson" pitchFamily="-128" charset="0"/>
            </a:endParaRPr>
          </a:p>
        </p:txBody>
      </p:sp>
      <p:sp>
        <p:nvSpPr>
          <p:cNvPr id="25" name="Oval 24">
            <a:extLst>
              <a:ext uri="{FF2B5EF4-FFF2-40B4-BE49-F238E27FC236}">
                <a16:creationId xmlns:a16="http://schemas.microsoft.com/office/drawing/2014/main" id="{F96DE8E2-E7EE-404D-A4C7-1E46476EC72F}"/>
              </a:ext>
            </a:extLst>
          </p:cNvPr>
          <p:cNvSpPr/>
          <p:nvPr/>
        </p:nvSpPr>
        <p:spPr bwMode="auto">
          <a:xfrm>
            <a:off x="5973543" y="3789722"/>
            <a:ext cx="82532" cy="82532"/>
          </a:xfrm>
          <a:prstGeom prst="ellipse">
            <a:avLst/>
          </a:prstGeom>
          <a:solidFill>
            <a:srgbClr val="C57729"/>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a:latin typeface="TUOS Stephenson" pitchFamily="-128" charset="0"/>
            </a:endParaRPr>
          </a:p>
        </p:txBody>
      </p:sp>
      <p:sp>
        <p:nvSpPr>
          <p:cNvPr id="26" name="Oval 25">
            <a:extLst>
              <a:ext uri="{FF2B5EF4-FFF2-40B4-BE49-F238E27FC236}">
                <a16:creationId xmlns:a16="http://schemas.microsoft.com/office/drawing/2014/main" id="{C143BF8B-1AD4-44A1-BA11-3DFDF9AAED4F}"/>
              </a:ext>
            </a:extLst>
          </p:cNvPr>
          <p:cNvSpPr/>
          <p:nvPr/>
        </p:nvSpPr>
        <p:spPr bwMode="auto">
          <a:xfrm>
            <a:off x="5913910" y="3859562"/>
            <a:ext cx="82532" cy="82532"/>
          </a:xfrm>
          <a:prstGeom prst="ellipse">
            <a:avLst/>
          </a:prstGeom>
          <a:solidFill>
            <a:srgbClr val="C57729"/>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a:latin typeface="TUOS Stephenson" pitchFamily="-128" charset="0"/>
            </a:endParaRPr>
          </a:p>
        </p:txBody>
      </p:sp>
      <p:sp>
        <p:nvSpPr>
          <p:cNvPr id="27" name="Oval 26">
            <a:extLst>
              <a:ext uri="{FF2B5EF4-FFF2-40B4-BE49-F238E27FC236}">
                <a16:creationId xmlns:a16="http://schemas.microsoft.com/office/drawing/2014/main" id="{E3A26D23-0B5A-467C-9F1D-8F3402EE8336}"/>
              </a:ext>
            </a:extLst>
          </p:cNvPr>
          <p:cNvSpPr/>
          <p:nvPr/>
        </p:nvSpPr>
        <p:spPr bwMode="auto">
          <a:xfrm>
            <a:off x="5929785" y="3976300"/>
            <a:ext cx="82532" cy="82532"/>
          </a:xfrm>
          <a:prstGeom prst="ellipse">
            <a:avLst/>
          </a:prstGeom>
          <a:solidFill>
            <a:srgbClr val="C57729"/>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a:latin typeface="TUOS Stephenson" pitchFamily="-128" charset="0"/>
            </a:endParaRPr>
          </a:p>
        </p:txBody>
      </p:sp>
      <p:sp>
        <p:nvSpPr>
          <p:cNvPr id="28" name="Oval 27">
            <a:extLst>
              <a:ext uri="{FF2B5EF4-FFF2-40B4-BE49-F238E27FC236}">
                <a16:creationId xmlns:a16="http://schemas.microsoft.com/office/drawing/2014/main" id="{F768F221-C60F-4777-84C9-C4586D36A770}"/>
              </a:ext>
            </a:extLst>
          </p:cNvPr>
          <p:cNvSpPr/>
          <p:nvPr/>
        </p:nvSpPr>
        <p:spPr bwMode="auto">
          <a:xfrm>
            <a:off x="5878426" y="3782582"/>
            <a:ext cx="82532" cy="82532"/>
          </a:xfrm>
          <a:prstGeom prst="ellipse">
            <a:avLst/>
          </a:prstGeom>
          <a:solidFill>
            <a:srgbClr val="C57729"/>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a:latin typeface="TUOS Stephenson" pitchFamily="-128" charset="0"/>
            </a:endParaRPr>
          </a:p>
        </p:txBody>
      </p:sp>
      <p:sp>
        <p:nvSpPr>
          <p:cNvPr id="29" name="Oval 28">
            <a:extLst>
              <a:ext uri="{FF2B5EF4-FFF2-40B4-BE49-F238E27FC236}">
                <a16:creationId xmlns:a16="http://schemas.microsoft.com/office/drawing/2014/main" id="{E0444191-1678-4B54-BED1-3A5AA7DCA575}"/>
              </a:ext>
            </a:extLst>
          </p:cNvPr>
          <p:cNvSpPr/>
          <p:nvPr/>
        </p:nvSpPr>
        <p:spPr bwMode="auto">
          <a:xfrm>
            <a:off x="5864086" y="3655212"/>
            <a:ext cx="82532" cy="82532"/>
          </a:xfrm>
          <a:prstGeom prst="ellipse">
            <a:avLst/>
          </a:prstGeom>
          <a:solidFill>
            <a:srgbClr val="C57729"/>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a:latin typeface="TUOS Stephenson" pitchFamily="-128" charset="0"/>
            </a:endParaRPr>
          </a:p>
        </p:txBody>
      </p:sp>
      <p:sp>
        <p:nvSpPr>
          <p:cNvPr id="30" name="Oval 29">
            <a:extLst>
              <a:ext uri="{FF2B5EF4-FFF2-40B4-BE49-F238E27FC236}">
                <a16:creationId xmlns:a16="http://schemas.microsoft.com/office/drawing/2014/main" id="{9F1F6898-6929-4DFE-A8C3-3898A6752409}"/>
              </a:ext>
            </a:extLst>
          </p:cNvPr>
          <p:cNvSpPr/>
          <p:nvPr/>
        </p:nvSpPr>
        <p:spPr bwMode="auto">
          <a:xfrm>
            <a:off x="5864086" y="3474788"/>
            <a:ext cx="82532" cy="82532"/>
          </a:xfrm>
          <a:prstGeom prst="ellipse">
            <a:avLst/>
          </a:prstGeom>
          <a:solidFill>
            <a:srgbClr val="C57729"/>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a:latin typeface="TUOS Stephenson" pitchFamily="-128" charset="0"/>
            </a:endParaRPr>
          </a:p>
        </p:txBody>
      </p:sp>
      <p:sp>
        <p:nvSpPr>
          <p:cNvPr id="31" name="Oval 30">
            <a:extLst>
              <a:ext uri="{FF2B5EF4-FFF2-40B4-BE49-F238E27FC236}">
                <a16:creationId xmlns:a16="http://schemas.microsoft.com/office/drawing/2014/main" id="{E5A357CA-7CF1-45F4-AF90-93A746245120}"/>
              </a:ext>
            </a:extLst>
          </p:cNvPr>
          <p:cNvSpPr/>
          <p:nvPr/>
        </p:nvSpPr>
        <p:spPr bwMode="auto">
          <a:xfrm>
            <a:off x="5877558" y="3388909"/>
            <a:ext cx="82532" cy="82532"/>
          </a:xfrm>
          <a:prstGeom prst="ellipse">
            <a:avLst/>
          </a:prstGeom>
          <a:solidFill>
            <a:srgbClr val="C57729"/>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a:latin typeface="TUOS Stephenson" pitchFamily="-128" charset="0"/>
            </a:endParaRPr>
          </a:p>
        </p:txBody>
      </p:sp>
      <p:sp>
        <p:nvSpPr>
          <p:cNvPr id="32" name="Oval 31">
            <a:extLst>
              <a:ext uri="{FF2B5EF4-FFF2-40B4-BE49-F238E27FC236}">
                <a16:creationId xmlns:a16="http://schemas.microsoft.com/office/drawing/2014/main" id="{6B3B1730-F2B7-473F-8689-A18D3457C72B}"/>
              </a:ext>
            </a:extLst>
          </p:cNvPr>
          <p:cNvSpPr/>
          <p:nvPr/>
        </p:nvSpPr>
        <p:spPr bwMode="auto">
          <a:xfrm>
            <a:off x="5886209" y="3296302"/>
            <a:ext cx="82532" cy="82532"/>
          </a:xfrm>
          <a:prstGeom prst="ellipse">
            <a:avLst/>
          </a:prstGeom>
          <a:solidFill>
            <a:srgbClr val="C57729"/>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a:latin typeface="TUOS Stephenson" pitchFamily="-128" charset="0"/>
            </a:endParaRPr>
          </a:p>
        </p:txBody>
      </p:sp>
      <p:sp>
        <p:nvSpPr>
          <p:cNvPr id="33" name="Oval 32">
            <a:extLst>
              <a:ext uri="{FF2B5EF4-FFF2-40B4-BE49-F238E27FC236}">
                <a16:creationId xmlns:a16="http://schemas.microsoft.com/office/drawing/2014/main" id="{61D1B45E-57EC-4B1F-8C17-8E6C209B87FA}"/>
              </a:ext>
            </a:extLst>
          </p:cNvPr>
          <p:cNvSpPr/>
          <p:nvPr/>
        </p:nvSpPr>
        <p:spPr bwMode="auto">
          <a:xfrm>
            <a:off x="5865576" y="3121157"/>
            <a:ext cx="82532" cy="82532"/>
          </a:xfrm>
          <a:prstGeom prst="ellipse">
            <a:avLst/>
          </a:prstGeom>
          <a:solidFill>
            <a:srgbClr val="C57729"/>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a:latin typeface="TUOS Stephenson" pitchFamily="-128" charset="0"/>
            </a:endParaRPr>
          </a:p>
        </p:txBody>
      </p:sp>
      <p:sp>
        <p:nvSpPr>
          <p:cNvPr id="34" name="Oval 33">
            <a:extLst>
              <a:ext uri="{FF2B5EF4-FFF2-40B4-BE49-F238E27FC236}">
                <a16:creationId xmlns:a16="http://schemas.microsoft.com/office/drawing/2014/main" id="{EA6C45C3-696E-425A-A095-A2042A0286AE}"/>
              </a:ext>
            </a:extLst>
          </p:cNvPr>
          <p:cNvSpPr/>
          <p:nvPr/>
        </p:nvSpPr>
        <p:spPr bwMode="auto">
          <a:xfrm>
            <a:off x="5852499" y="3932832"/>
            <a:ext cx="82532" cy="82532"/>
          </a:xfrm>
          <a:prstGeom prst="ellipse">
            <a:avLst/>
          </a:prstGeom>
          <a:solidFill>
            <a:srgbClr val="C57729"/>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a:latin typeface="TUOS Stephenson" pitchFamily="-128" charset="0"/>
            </a:endParaRPr>
          </a:p>
        </p:txBody>
      </p:sp>
      <p:sp>
        <p:nvSpPr>
          <p:cNvPr id="35" name="Oval 34">
            <a:extLst>
              <a:ext uri="{FF2B5EF4-FFF2-40B4-BE49-F238E27FC236}">
                <a16:creationId xmlns:a16="http://schemas.microsoft.com/office/drawing/2014/main" id="{F949E16A-4F1D-457A-BBEF-2662D77010A1}"/>
              </a:ext>
            </a:extLst>
          </p:cNvPr>
          <p:cNvSpPr/>
          <p:nvPr/>
        </p:nvSpPr>
        <p:spPr bwMode="auto">
          <a:xfrm>
            <a:off x="5854632" y="4031562"/>
            <a:ext cx="82532" cy="82532"/>
          </a:xfrm>
          <a:prstGeom prst="ellipse">
            <a:avLst/>
          </a:prstGeom>
          <a:solidFill>
            <a:srgbClr val="C57729"/>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a:latin typeface="TUOS Stephenson" pitchFamily="-128" charset="0"/>
            </a:endParaRPr>
          </a:p>
        </p:txBody>
      </p:sp>
      <p:sp>
        <p:nvSpPr>
          <p:cNvPr id="36" name="Oval 35">
            <a:extLst>
              <a:ext uri="{FF2B5EF4-FFF2-40B4-BE49-F238E27FC236}">
                <a16:creationId xmlns:a16="http://schemas.microsoft.com/office/drawing/2014/main" id="{29E571F6-7DB2-4155-B69E-72E682E5B0F8}"/>
              </a:ext>
            </a:extLst>
          </p:cNvPr>
          <p:cNvSpPr/>
          <p:nvPr/>
        </p:nvSpPr>
        <p:spPr bwMode="auto">
          <a:xfrm>
            <a:off x="5935031" y="4053862"/>
            <a:ext cx="82532" cy="82532"/>
          </a:xfrm>
          <a:prstGeom prst="ellipse">
            <a:avLst/>
          </a:prstGeom>
          <a:solidFill>
            <a:srgbClr val="C57729"/>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a:latin typeface="TUOS Stephenson" pitchFamily="-128" charset="0"/>
            </a:endParaRPr>
          </a:p>
        </p:txBody>
      </p:sp>
      <p:sp>
        <p:nvSpPr>
          <p:cNvPr id="37" name="Oval 36">
            <a:extLst>
              <a:ext uri="{FF2B5EF4-FFF2-40B4-BE49-F238E27FC236}">
                <a16:creationId xmlns:a16="http://schemas.microsoft.com/office/drawing/2014/main" id="{24797A45-B83B-4A12-9248-305F8EB87D09}"/>
              </a:ext>
            </a:extLst>
          </p:cNvPr>
          <p:cNvSpPr/>
          <p:nvPr/>
        </p:nvSpPr>
        <p:spPr bwMode="auto">
          <a:xfrm>
            <a:off x="5978628" y="3908629"/>
            <a:ext cx="82532" cy="82532"/>
          </a:xfrm>
          <a:prstGeom prst="ellipse">
            <a:avLst/>
          </a:prstGeom>
          <a:solidFill>
            <a:srgbClr val="C57729"/>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a:latin typeface="TUOS Stephenson" pitchFamily="-128" charset="0"/>
            </a:endParaRPr>
          </a:p>
        </p:txBody>
      </p:sp>
      <p:sp>
        <p:nvSpPr>
          <p:cNvPr id="38" name="Oval 37">
            <a:extLst>
              <a:ext uri="{FF2B5EF4-FFF2-40B4-BE49-F238E27FC236}">
                <a16:creationId xmlns:a16="http://schemas.microsoft.com/office/drawing/2014/main" id="{76D17749-FE83-4CA0-8CEB-704DF9C37743}"/>
              </a:ext>
            </a:extLst>
          </p:cNvPr>
          <p:cNvSpPr/>
          <p:nvPr/>
        </p:nvSpPr>
        <p:spPr bwMode="auto">
          <a:xfrm>
            <a:off x="5865576" y="3025950"/>
            <a:ext cx="82532" cy="82532"/>
          </a:xfrm>
          <a:prstGeom prst="ellipse">
            <a:avLst/>
          </a:prstGeom>
          <a:solidFill>
            <a:srgbClr val="C57729"/>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a:latin typeface="TUOS Stephenson" pitchFamily="-128" charset="0"/>
            </a:endParaRPr>
          </a:p>
        </p:txBody>
      </p:sp>
      <p:sp>
        <p:nvSpPr>
          <p:cNvPr id="39" name="Oval 38">
            <a:extLst>
              <a:ext uri="{FF2B5EF4-FFF2-40B4-BE49-F238E27FC236}">
                <a16:creationId xmlns:a16="http://schemas.microsoft.com/office/drawing/2014/main" id="{CFF64313-440F-4CD2-85AF-B7A51D34E991}"/>
              </a:ext>
            </a:extLst>
          </p:cNvPr>
          <p:cNvSpPr/>
          <p:nvPr/>
        </p:nvSpPr>
        <p:spPr bwMode="auto">
          <a:xfrm>
            <a:off x="5890173" y="2937396"/>
            <a:ext cx="82532" cy="82532"/>
          </a:xfrm>
          <a:prstGeom prst="ellipse">
            <a:avLst/>
          </a:prstGeom>
          <a:solidFill>
            <a:srgbClr val="C57729"/>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a:latin typeface="TUOS Stephenson" pitchFamily="-128" charset="0"/>
            </a:endParaRPr>
          </a:p>
        </p:txBody>
      </p:sp>
      <p:sp>
        <p:nvSpPr>
          <p:cNvPr id="40" name="Oval 39">
            <a:extLst>
              <a:ext uri="{FF2B5EF4-FFF2-40B4-BE49-F238E27FC236}">
                <a16:creationId xmlns:a16="http://schemas.microsoft.com/office/drawing/2014/main" id="{C207BE06-6362-49B5-A112-FB531A58D509}"/>
              </a:ext>
            </a:extLst>
          </p:cNvPr>
          <p:cNvSpPr/>
          <p:nvPr/>
        </p:nvSpPr>
        <p:spPr bwMode="auto">
          <a:xfrm>
            <a:off x="5971051" y="2941506"/>
            <a:ext cx="82532" cy="82532"/>
          </a:xfrm>
          <a:prstGeom prst="ellipse">
            <a:avLst/>
          </a:prstGeom>
          <a:solidFill>
            <a:srgbClr val="C57729"/>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a:latin typeface="TUOS Stephenson" pitchFamily="-128" charset="0"/>
            </a:endParaRPr>
          </a:p>
        </p:txBody>
      </p:sp>
      <p:sp>
        <p:nvSpPr>
          <p:cNvPr id="41" name="Oval 40">
            <a:extLst>
              <a:ext uri="{FF2B5EF4-FFF2-40B4-BE49-F238E27FC236}">
                <a16:creationId xmlns:a16="http://schemas.microsoft.com/office/drawing/2014/main" id="{7535E651-2052-4042-8F87-B84FC4362C76}"/>
              </a:ext>
            </a:extLst>
          </p:cNvPr>
          <p:cNvSpPr/>
          <p:nvPr/>
        </p:nvSpPr>
        <p:spPr bwMode="auto">
          <a:xfrm>
            <a:off x="5864086" y="3578226"/>
            <a:ext cx="82532" cy="82532"/>
          </a:xfrm>
          <a:prstGeom prst="ellipse">
            <a:avLst/>
          </a:prstGeom>
          <a:solidFill>
            <a:srgbClr val="C57729"/>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a:latin typeface="TUOS Stephenson" pitchFamily="-128" charset="0"/>
            </a:endParaRPr>
          </a:p>
        </p:txBody>
      </p:sp>
      <p:cxnSp>
        <p:nvCxnSpPr>
          <p:cNvPr id="42" name="Straight Connector 41">
            <a:extLst>
              <a:ext uri="{FF2B5EF4-FFF2-40B4-BE49-F238E27FC236}">
                <a16:creationId xmlns:a16="http://schemas.microsoft.com/office/drawing/2014/main" id="{8B9F8179-48B3-4611-AD01-28B8429C9744}"/>
              </a:ext>
            </a:extLst>
          </p:cNvPr>
          <p:cNvCxnSpPr>
            <a:cxnSpLocks/>
          </p:cNvCxnSpPr>
          <p:nvPr/>
        </p:nvCxnSpPr>
        <p:spPr bwMode="auto">
          <a:xfrm>
            <a:off x="6096000" y="2935244"/>
            <a:ext cx="0" cy="1236874"/>
          </a:xfrm>
          <a:prstGeom prst="line">
            <a:avLst/>
          </a:prstGeom>
          <a:solidFill>
            <a:schemeClr val="accent1"/>
          </a:solidFill>
          <a:ln w="82550" cap="flat" cmpd="sng" algn="ctr">
            <a:solidFill>
              <a:schemeClr val="accent6">
                <a:lumMod val="75000"/>
              </a:schemeClr>
            </a:solidFill>
            <a:prstDash val="solid"/>
            <a:round/>
            <a:headEnd type="none" w="med" len="med"/>
            <a:tailEnd type="none" w="med" len="med"/>
          </a:ln>
          <a:effectLst/>
        </p:spPr>
      </p:cxnSp>
      <p:sp>
        <p:nvSpPr>
          <p:cNvPr id="45" name="Oval 44">
            <a:extLst>
              <a:ext uri="{FF2B5EF4-FFF2-40B4-BE49-F238E27FC236}">
                <a16:creationId xmlns:a16="http://schemas.microsoft.com/office/drawing/2014/main" id="{DE0B72B6-3616-4AC8-9FA9-717B76A3A021}"/>
              </a:ext>
            </a:extLst>
          </p:cNvPr>
          <p:cNvSpPr/>
          <p:nvPr/>
        </p:nvSpPr>
        <p:spPr bwMode="auto">
          <a:xfrm>
            <a:off x="5307208" y="2912206"/>
            <a:ext cx="1259913" cy="1259913"/>
          </a:xfrm>
          <a:prstGeom prst="ellipse">
            <a:avLst/>
          </a:prstGeom>
          <a:no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a:latin typeface="TUOS Stephenson" pitchFamily="-128" charset="0"/>
            </a:endParaRPr>
          </a:p>
        </p:txBody>
      </p:sp>
      <p:cxnSp>
        <p:nvCxnSpPr>
          <p:cNvPr id="9" name="Straight Connector 8">
            <a:extLst>
              <a:ext uri="{FF2B5EF4-FFF2-40B4-BE49-F238E27FC236}">
                <a16:creationId xmlns:a16="http://schemas.microsoft.com/office/drawing/2014/main" id="{10D56B83-0757-48F3-809E-89FBC096D1F9}"/>
              </a:ext>
            </a:extLst>
          </p:cNvPr>
          <p:cNvCxnSpPr>
            <a:cxnSpLocks/>
          </p:cNvCxnSpPr>
          <p:nvPr/>
        </p:nvCxnSpPr>
        <p:spPr bwMode="auto">
          <a:xfrm>
            <a:off x="4727848" y="2636912"/>
            <a:ext cx="0" cy="2592288"/>
          </a:xfrm>
          <a:prstGeom prst="line">
            <a:avLst/>
          </a:prstGeom>
          <a:solidFill>
            <a:schemeClr val="accent1"/>
          </a:solidFill>
          <a:ln w="31750" cap="flat" cmpd="sng" algn="ctr">
            <a:solidFill>
              <a:schemeClr val="accent6">
                <a:lumMod val="75000"/>
              </a:schemeClr>
            </a:solidFill>
            <a:prstDash val="solid"/>
            <a:round/>
            <a:headEnd type="none" w="med" len="med"/>
            <a:tailEnd type="none" w="med" len="med"/>
          </a:ln>
          <a:effectLst/>
        </p:spPr>
      </p:cxnSp>
      <p:sp>
        <p:nvSpPr>
          <p:cNvPr id="65" name="Oval 64">
            <a:extLst>
              <a:ext uri="{FF2B5EF4-FFF2-40B4-BE49-F238E27FC236}">
                <a16:creationId xmlns:a16="http://schemas.microsoft.com/office/drawing/2014/main" id="{070532A1-9066-4300-B9A3-F8B88B8A48ED}"/>
              </a:ext>
            </a:extLst>
          </p:cNvPr>
          <p:cNvSpPr/>
          <p:nvPr/>
        </p:nvSpPr>
        <p:spPr bwMode="auto">
          <a:xfrm>
            <a:off x="7756120" y="3186618"/>
            <a:ext cx="180234" cy="180234"/>
          </a:xfrm>
          <a:prstGeom prst="ellipse">
            <a:avLst/>
          </a:prstGeom>
          <a:solidFill>
            <a:srgbClr val="C57729"/>
          </a:solidFill>
          <a:ln w="317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a:latin typeface="TUOS Stephenson" pitchFamily="-128" charset="0"/>
            </a:endParaRPr>
          </a:p>
        </p:txBody>
      </p:sp>
      <p:sp>
        <p:nvSpPr>
          <p:cNvPr id="66" name="Oval 65">
            <a:extLst>
              <a:ext uri="{FF2B5EF4-FFF2-40B4-BE49-F238E27FC236}">
                <a16:creationId xmlns:a16="http://schemas.microsoft.com/office/drawing/2014/main" id="{07E99693-5047-4E95-BE0C-5EC5AE0DE4A4}"/>
              </a:ext>
            </a:extLst>
          </p:cNvPr>
          <p:cNvSpPr/>
          <p:nvPr/>
        </p:nvSpPr>
        <p:spPr bwMode="auto">
          <a:xfrm>
            <a:off x="7497014" y="3995787"/>
            <a:ext cx="180234" cy="180234"/>
          </a:xfrm>
          <a:prstGeom prst="ellipse">
            <a:avLst/>
          </a:prstGeom>
          <a:solidFill>
            <a:srgbClr val="C57729"/>
          </a:solidFill>
          <a:ln w="317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a:latin typeface="TUOS Stephenson" pitchFamily="-128" charset="0"/>
            </a:endParaRPr>
          </a:p>
        </p:txBody>
      </p:sp>
      <p:sp>
        <p:nvSpPr>
          <p:cNvPr id="67" name="Oval 66">
            <a:extLst>
              <a:ext uri="{FF2B5EF4-FFF2-40B4-BE49-F238E27FC236}">
                <a16:creationId xmlns:a16="http://schemas.microsoft.com/office/drawing/2014/main" id="{90411CEC-8D49-43FC-A9D3-76B11E18A663}"/>
              </a:ext>
            </a:extLst>
          </p:cNvPr>
          <p:cNvSpPr/>
          <p:nvPr/>
        </p:nvSpPr>
        <p:spPr bwMode="auto">
          <a:xfrm>
            <a:off x="7477171" y="3327818"/>
            <a:ext cx="180234" cy="180234"/>
          </a:xfrm>
          <a:prstGeom prst="ellipse">
            <a:avLst/>
          </a:prstGeom>
          <a:solidFill>
            <a:srgbClr val="C57729"/>
          </a:solidFill>
          <a:ln w="317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a:latin typeface="TUOS Stephenson" pitchFamily="-128" charset="0"/>
            </a:endParaRPr>
          </a:p>
        </p:txBody>
      </p:sp>
      <p:sp>
        <p:nvSpPr>
          <p:cNvPr id="68" name="Oval 67">
            <a:extLst>
              <a:ext uri="{FF2B5EF4-FFF2-40B4-BE49-F238E27FC236}">
                <a16:creationId xmlns:a16="http://schemas.microsoft.com/office/drawing/2014/main" id="{3BE749A5-CC5B-457C-8C2A-20483C3F993E}"/>
              </a:ext>
            </a:extLst>
          </p:cNvPr>
          <p:cNvSpPr/>
          <p:nvPr/>
        </p:nvSpPr>
        <p:spPr bwMode="auto">
          <a:xfrm>
            <a:off x="7850939" y="3434968"/>
            <a:ext cx="180234" cy="180234"/>
          </a:xfrm>
          <a:prstGeom prst="ellipse">
            <a:avLst/>
          </a:prstGeom>
          <a:solidFill>
            <a:srgbClr val="C57729"/>
          </a:solidFill>
          <a:ln w="317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a:latin typeface="TUOS Stephenson" pitchFamily="-128" charset="0"/>
            </a:endParaRPr>
          </a:p>
        </p:txBody>
      </p:sp>
      <p:sp>
        <p:nvSpPr>
          <p:cNvPr id="69" name="Oval 68">
            <a:extLst>
              <a:ext uri="{FF2B5EF4-FFF2-40B4-BE49-F238E27FC236}">
                <a16:creationId xmlns:a16="http://schemas.microsoft.com/office/drawing/2014/main" id="{B8007B0E-ED3E-4C0A-BE95-4A6E43A0CF57}"/>
              </a:ext>
            </a:extLst>
          </p:cNvPr>
          <p:cNvSpPr/>
          <p:nvPr/>
        </p:nvSpPr>
        <p:spPr bwMode="auto">
          <a:xfrm>
            <a:off x="7551063" y="3554254"/>
            <a:ext cx="180234" cy="180234"/>
          </a:xfrm>
          <a:prstGeom prst="ellipse">
            <a:avLst/>
          </a:prstGeom>
          <a:solidFill>
            <a:srgbClr val="C57729"/>
          </a:solidFill>
          <a:ln w="317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a:latin typeface="TUOS Stephenson" pitchFamily="-128" charset="0"/>
            </a:endParaRPr>
          </a:p>
        </p:txBody>
      </p:sp>
      <p:sp>
        <p:nvSpPr>
          <p:cNvPr id="70" name="Oval 69">
            <a:extLst>
              <a:ext uri="{FF2B5EF4-FFF2-40B4-BE49-F238E27FC236}">
                <a16:creationId xmlns:a16="http://schemas.microsoft.com/office/drawing/2014/main" id="{3B7E01F6-56F8-4756-AE00-7B4C2B405638}"/>
              </a:ext>
            </a:extLst>
          </p:cNvPr>
          <p:cNvSpPr/>
          <p:nvPr/>
        </p:nvSpPr>
        <p:spPr bwMode="auto">
          <a:xfrm rot="172233">
            <a:off x="7771718" y="3695079"/>
            <a:ext cx="180234" cy="180234"/>
          </a:xfrm>
          <a:prstGeom prst="ellipse">
            <a:avLst/>
          </a:prstGeom>
          <a:solidFill>
            <a:srgbClr val="C57729"/>
          </a:solidFill>
          <a:ln w="317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a:latin typeface="TUOS Stephenson" pitchFamily="-128" charset="0"/>
            </a:endParaRPr>
          </a:p>
        </p:txBody>
      </p:sp>
      <p:sp>
        <p:nvSpPr>
          <p:cNvPr id="71" name="Oval 70">
            <a:extLst>
              <a:ext uri="{FF2B5EF4-FFF2-40B4-BE49-F238E27FC236}">
                <a16:creationId xmlns:a16="http://schemas.microsoft.com/office/drawing/2014/main" id="{5E60BB32-BEA8-4297-B896-02A630F92FB7}"/>
              </a:ext>
            </a:extLst>
          </p:cNvPr>
          <p:cNvSpPr/>
          <p:nvPr/>
        </p:nvSpPr>
        <p:spPr bwMode="auto">
          <a:xfrm>
            <a:off x="7531305" y="3746215"/>
            <a:ext cx="180234" cy="180234"/>
          </a:xfrm>
          <a:prstGeom prst="ellipse">
            <a:avLst/>
          </a:prstGeom>
          <a:solidFill>
            <a:srgbClr val="C57729"/>
          </a:solidFill>
          <a:ln w="317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a:latin typeface="TUOS Stephenson" pitchFamily="-128" charset="0"/>
            </a:endParaRPr>
          </a:p>
        </p:txBody>
      </p:sp>
      <p:sp>
        <p:nvSpPr>
          <p:cNvPr id="72" name="Oval 71">
            <a:extLst>
              <a:ext uri="{FF2B5EF4-FFF2-40B4-BE49-F238E27FC236}">
                <a16:creationId xmlns:a16="http://schemas.microsoft.com/office/drawing/2014/main" id="{DC80308F-45E6-4AAC-B6B9-7E7C05884D6F}"/>
              </a:ext>
            </a:extLst>
          </p:cNvPr>
          <p:cNvSpPr/>
          <p:nvPr/>
        </p:nvSpPr>
        <p:spPr bwMode="auto">
          <a:xfrm>
            <a:off x="7760822" y="3935283"/>
            <a:ext cx="180234" cy="180234"/>
          </a:xfrm>
          <a:prstGeom prst="ellipse">
            <a:avLst/>
          </a:prstGeom>
          <a:solidFill>
            <a:srgbClr val="C57729"/>
          </a:solidFill>
          <a:ln w="317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a:latin typeface="TUOS Stephenson" pitchFamily="-128" charset="0"/>
            </a:endParaRPr>
          </a:p>
        </p:txBody>
      </p:sp>
      <p:sp>
        <p:nvSpPr>
          <p:cNvPr id="73" name="Oval 72">
            <a:extLst>
              <a:ext uri="{FF2B5EF4-FFF2-40B4-BE49-F238E27FC236}">
                <a16:creationId xmlns:a16="http://schemas.microsoft.com/office/drawing/2014/main" id="{71D17DC5-AE4B-40C7-964F-83E01E88D65C}"/>
              </a:ext>
            </a:extLst>
          </p:cNvPr>
          <p:cNvSpPr/>
          <p:nvPr/>
        </p:nvSpPr>
        <p:spPr bwMode="auto">
          <a:xfrm>
            <a:off x="7530814" y="3107692"/>
            <a:ext cx="180234" cy="180234"/>
          </a:xfrm>
          <a:prstGeom prst="ellipse">
            <a:avLst/>
          </a:prstGeom>
          <a:solidFill>
            <a:srgbClr val="C57729"/>
          </a:solidFill>
          <a:ln w="317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a:latin typeface="TUOS Stephenson" pitchFamily="-128" charset="0"/>
            </a:endParaRPr>
          </a:p>
        </p:txBody>
      </p:sp>
      <p:sp>
        <p:nvSpPr>
          <p:cNvPr id="74" name="Oval 73">
            <a:extLst>
              <a:ext uri="{FF2B5EF4-FFF2-40B4-BE49-F238E27FC236}">
                <a16:creationId xmlns:a16="http://schemas.microsoft.com/office/drawing/2014/main" id="{133EB416-9F61-4B89-A711-68466869FD4B}"/>
              </a:ext>
            </a:extLst>
          </p:cNvPr>
          <p:cNvSpPr/>
          <p:nvPr/>
        </p:nvSpPr>
        <p:spPr bwMode="auto">
          <a:xfrm>
            <a:off x="7760822" y="2990076"/>
            <a:ext cx="180234" cy="180234"/>
          </a:xfrm>
          <a:prstGeom prst="ellipse">
            <a:avLst/>
          </a:prstGeom>
          <a:solidFill>
            <a:srgbClr val="C57729"/>
          </a:solidFill>
          <a:ln w="317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a:latin typeface="TUOS Stephenson" pitchFamily="-128" charset="0"/>
            </a:endParaRPr>
          </a:p>
        </p:txBody>
      </p:sp>
      <p:sp>
        <p:nvSpPr>
          <p:cNvPr id="75" name="Oval 74">
            <a:extLst>
              <a:ext uri="{FF2B5EF4-FFF2-40B4-BE49-F238E27FC236}">
                <a16:creationId xmlns:a16="http://schemas.microsoft.com/office/drawing/2014/main" id="{6B3AC6C2-5CC8-47F1-9028-F8DA6D45D1A0}"/>
              </a:ext>
            </a:extLst>
          </p:cNvPr>
          <p:cNvSpPr/>
          <p:nvPr/>
        </p:nvSpPr>
        <p:spPr bwMode="auto">
          <a:xfrm>
            <a:off x="7497014" y="2921601"/>
            <a:ext cx="180234" cy="180234"/>
          </a:xfrm>
          <a:prstGeom prst="ellipse">
            <a:avLst/>
          </a:prstGeom>
          <a:solidFill>
            <a:srgbClr val="C57729"/>
          </a:solidFill>
          <a:ln w="317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a:latin typeface="TUOS Stephenson" pitchFamily="-128" charset="0"/>
            </a:endParaRPr>
          </a:p>
        </p:txBody>
      </p:sp>
      <p:cxnSp>
        <p:nvCxnSpPr>
          <p:cNvPr id="78" name="Straight Connector 77">
            <a:extLst>
              <a:ext uri="{FF2B5EF4-FFF2-40B4-BE49-F238E27FC236}">
                <a16:creationId xmlns:a16="http://schemas.microsoft.com/office/drawing/2014/main" id="{2A3F11FA-0C49-4C12-BD0E-BC14808EF51A}"/>
              </a:ext>
            </a:extLst>
          </p:cNvPr>
          <p:cNvCxnSpPr>
            <a:cxnSpLocks/>
          </p:cNvCxnSpPr>
          <p:nvPr/>
        </p:nvCxnSpPr>
        <p:spPr bwMode="auto">
          <a:xfrm>
            <a:off x="7680228" y="2978317"/>
            <a:ext cx="96538" cy="55910"/>
          </a:xfrm>
          <a:prstGeom prst="line">
            <a:avLst/>
          </a:prstGeom>
          <a:solidFill>
            <a:schemeClr val="accent1"/>
          </a:solidFill>
          <a:ln w="9525" cap="flat" cmpd="sng" algn="ctr">
            <a:solidFill>
              <a:srgbClr val="000000"/>
            </a:solidFill>
            <a:prstDash val="solid"/>
            <a:round/>
            <a:headEnd type="none" w="med" len="med"/>
            <a:tailEnd type="none" w="med" len="med"/>
          </a:ln>
          <a:effectLst/>
        </p:spPr>
      </p:cxnSp>
      <p:cxnSp>
        <p:nvCxnSpPr>
          <p:cNvPr id="83" name="Straight Connector 82">
            <a:extLst>
              <a:ext uri="{FF2B5EF4-FFF2-40B4-BE49-F238E27FC236}">
                <a16:creationId xmlns:a16="http://schemas.microsoft.com/office/drawing/2014/main" id="{19DD73FF-0281-45C7-982F-4E6582E8C384}"/>
              </a:ext>
            </a:extLst>
          </p:cNvPr>
          <p:cNvCxnSpPr>
            <a:cxnSpLocks/>
          </p:cNvCxnSpPr>
          <p:nvPr/>
        </p:nvCxnSpPr>
        <p:spPr bwMode="auto">
          <a:xfrm>
            <a:off x="7699883" y="3154082"/>
            <a:ext cx="96538" cy="55910"/>
          </a:xfrm>
          <a:prstGeom prst="line">
            <a:avLst/>
          </a:prstGeom>
          <a:solidFill>
            <a:schemeClr val="accent1"/>
          </a:solidFill>
          <a:ln w="9525" cap="flat" cmpd="sng" algn="ctr">
            <a:solidFill>
              <a:srgbClr val="000000"/>
            </a:solidFill>
            <a:prstDash val="solid"/>
            <a:round/>
            <a:headEnd type="none" w="med" len="med"/>
            <a:tailEnd type="none" w="med" len="med"/>
          </a:ln>
          <a:effectLst/>
        </p:spPr>
      </p:cxnSp>
      <p:cxnSp>
        <p:nvCxnSpPr>
          <p:cNvPr id="84" name="Straight Connector 83">
            <a:extLst>
              <a:ext uri="{FF2B5EF4-FFF2-40B4-BE49-F238E27FC236}">
                <a16:creationId xmlns:a16="http://schemas.microsoft.com/office/drawing/2014/main" id="{5D538CC3-D821-42B9-8C7A-4A7F1126248F}"/>
              </a:ext>
            </a:extLst>
          </p:cNvPr>
          <p:cNvCxnSpPr>
            <a:cxnSpLocks/>
            <a:endCxn id="65" idx="3"/>
          </p:cNvCxnSpPr>
          <p:nvPr/>
        </p:nvCxnSpPr>
        <p:spPr bwMode="auto">
          <a:xfrm flipV="1">
            <a:off x="7641181" y="3340457"/>
            <a:ext cx="141335" cy="34724"/>
          </a:xfrm>
          <a:prstGeom prst="line">
            <a:avLst/>
          </a:prstGeom>
          <a:solidFill>
            <a:schemeClr val="accent1"/>
          </a:solidFill>
          <a:ln w="9525" cap="flat" cmpd="sng" algn="ctr">
            <a:solidFill>
              <a:srgbClr val="000000"/>
            </a:solidFill>
            <a:prstDash val="solid"/>
            <a:round/>
            <a:headEnd type="none" w="med" len="med"/>
            <a:tailEnd type="none" w="med" len="med"/>
          </a:ln>
          <a:effectLst/>
        </p:spPr>
      </p:cxnSp>
      <p:cxnSp>
        <p:nvCxnSpPr>
          <p:cNvPr id="87" name="Straight Connector 86">
            <a:extLst>
              <a:ext uri="{FF2B5EF4-FFF2-40B4-BE49-F238E27FC236}">
                <a16:creationId xmlns:a16="http://schemas.microsoft.com/office/drawing/2014/main" id="{F97B72C2-7DD7-431E-92C8-AF893809FA56}"/>
              </a:ext>
            </a:extLst>
          </p:cNvPr>
          <p:cNvCxnSpPr>
            <a:cxnSpLocks/>
            <a:endCxn id="68" idx="2"/>
          </p:cNvCxnSpPr>
          <p:nvPr/>
        </p:nvCxnSpPr>
        <p:spPr bwMode="auto">
          <a:xfrm flipV="1">
            <a:off x="7641181" y="3525085"/>
            <a:ext cx="209759" cy="31882"/>
          </a:xfrm>
          <a:prstGeom prst="line">
            <a:avLst/>
          </a:prstGeom>
          <a:solidFill>
            <a:schemeClr val="accent1"/>
          </a:solidFill>
          <a:ln w="9525" cap="flat" cmpd="sng" algn="ctr">
            <a:solidFill>
              <a:srgbClr val="000000"/>
            </a:solidFill>
            <a:prstDash val="solid"/>
            <a:round/>
            <a:headEnd type="none" w="med" len="med"/>
            <a:tailEnd type="none" w="med" len="med"/>
          </a:ln>
          <a:effectLst/>
        </p:spPr>
      </p:cxnSp>
      <p:cxnSp>
        <p:nvCxnSpPr>
          <p:cNvPr id="88" name="Straight Connector 87">
            <a:extLst>
              <a:ext uri="{FF2B5EF4-FFF2-40B4-BE49-F238E27FC236}">
                <a16:creationId xmlns:a16="http://schemas.microsoft.com/office/drawing/2014/main" id="{A6945D13-2A82-4C66-8E30-29789B69D250}"/>
              </a:ext>
            </a:extLst>
          </p:cNvPr>
          <p:cNvCxnSpPr>
            <a:cxnSpLocks/>
            <a:stCxn id="70" idx="1"/>
            <a:endCxn id="68" idx="3"/>
          </p:cNvCxnSpPr>
          <p:nvPr/>
        </p:nvCxnSpPr>
        <p:spPr bwMode="auto">
          <a:xfrm flipV="1">
            <a:off x="7801384" y="3588807"/>
            <a:ext cx="75950" cy="129556"/>
          </a:xfrm>
          <a:prstGeom prst="line">
            <a:avLst/>
          </a:prstGeom>
          <a:solidFill>
            <a:schemeClr val="accent1"/>
          </a:solidFill>
          <a:ln w="9525" cap="flat" cmpd="sng" algn="ctr">
            <a:solidFill>
              <a:srgbClr val="000000"/>
            </a:solidFill>
            <a:prstDash val="solid"/>
            <a:round/>
            <a:headEnd type="none" w="med" len="med"/>
            <a:tailEnd type="none" w="med" len="med"/>
          </a:ln>
          <a:effectLst/>
        </p:spPr>
      </p:cxnSp>
      <p:cxnSp>
        <p:nvCxnSpPr>
          <p:cNvPr id="90" name="Straight Connector 89">
            <a:extLst>
              <a:ext uri="{FF2B5EF4-FFF2-40B4-BE49-F238E27FC236}">
                <a16:creationId xmlns:a16="http://schemas.microsoft.com/office/drawing/2014/main" id="{9ED68761-EF0D-4C59-84F1-F66EB104BCB8}"/>
              </a:ext>
            </a:extLst>
          </p:cNvPr>
          <p:cNvCxnSpPr>
            <a:cxnSpLocks/>
          </p:cNvCxnSpPr>
          <p:nvPr/>
        </p:nvCxnSpPr>
        <p:spPr bwMode="auto">
          <a:xfrm flipV="1">
            <a:off x="7641180" y="3906712"/>
            <a:ext cx="63058" cy="101300"/>
          </a:xfrm>
          <a:prstGeom prst="line">
            <a:avLst/>
          </a:prstGeom>
          <a:solidFill>
            <a:schemeClr val="accent1"/>
          </a:solidFill>
          <a:ln w="9525" cap="flat" cmpd="sng" algn="ctr">
            <a:solidFill>
              <a:srgbClr val="000000"/>
            </a:solidFill>
            <a:prstDash val="solid"/>
            <a:round/>
            <a:headEnd type="none" w="med" len="med"/>
            <a:tailEnd type="none" w="med" len="med"/>
          </a:ln>
          <a:effectLst/>
        </p:spPr>
      </p:cxnSp>
      <p:cxnSp>
        <p:nvCxnSpPr>
          <p:cNvPr id="91" name="Straight Connector 90">
            <a:extLst>
              <a:ext uri="{FF2B5EF4-FFF2-40B4-BE49-F238E27FC236}">
                <a16:creationId xmlns:a16="http://schemas.microsoft.com/office/drawing/2014/main" id="{7D33EA0D-BCA5-4E00-B3C2-7ACA7B078DC9}"/>
              </a:ext>
            </a:extLst>
          </p:cNvPr>
          <p:cNvCxnSpPr>
            <a:cxnSpLocks/>
            <a:endCxn id="72" idx="2"/>
          </p:cNvCxnSpPr>
          <p:nvPr/>
        </p:nvCxnSpPr>
        <p:spPr bwMode="auto">
          <a:xfrm flipV="1">
            <a:off x="7684390" y="4025400"/>
            <a:ext cx="76433" cy="21038"/>
          </a:xfrm>
          <a:prstGeom prst="line">
            <a:avLst/>
          </a:prstGeom>
          <a:solidFill>
            <a:schemeClr val="accent1"/>
          </a:solidFill>
          <a:ln w="9525" cap="flat" cmpd="sng" algn="ctr">
            <a:solidFill>
              <a:srgbClr val="000000"/>
            </a:solidFill>
            <a:prstDash val="solid"/>
            <a:round/>
            <a:headEnd type="none" w="med" len="med"/>
            <a:tailEnd type="none" w="med" len="med"/>
          </a:ln>
          <a:effectLst/>
        </p:spPr>
      </p:cxnSp>
      <p:cxnSp>
        <p:nvCxnSpPr>
          <p:cNvPr id="93" name="Straight Connector 92">
            <a:extLst>
              <a:ext uri="{FF2B5EF4-FFF2-40B4-BE49-F238E27FC236}">
                <a16:creationId xmlns:a16="http://schemas.microsoft.com/office/drawing/2014/main" id="{8AA7EFDA-9AF0-40AD-82C8-B360A154C7DC}"/>
              </a:ext>
            </a:extLst>
          </p:cNvPr>
          <p:cNvCxnSpPr>
            <a:cxnSpLocks/>
            <a:stCxn id="71" idx="5"/>
          </p:cNvCxnSpPr>
          <p:nvPr/>
        </p:nvCxnSpPr>
        <p:spPr bwMode="auto">
          <a:xfrm flipV="1">
            <a:off x="7685144" y="3815438"/>
            <a:ext cx="108160" cy="84616"/>
          </a:xfrm>
          <a:prstGeom prst="line">
            <a:avLst/>
          </a:prstGeom>
          <a:solidFill>
            <a:schemeClr val="accent1"/>
          </a:solidFill>
          <a:ln w="9525" cap="flat" cmpd="sng" algn="ctr">
            <a:solidFill>
              <a:srgbClr val="000000"/>
            </a:solidFill>
            <a:prstDash val="solid"/>
            <a:round/>
            <a:headEnd type="none" w="med" len="med"/>
            <a:tailEnd type="none" w="med" len="med"/>
          </a:ln>
          <a:effectLst/>
        </p:spPr>
      </p:cxnSp>
      <p:cxnSp>
        <p:nvCxnSpPr>
          <p:cNvPr id="95" name="Straight Connector 94">
            <a:extLst>
              <a:ext uri="{FF2B5EF4-FFF2-40B4-BE49-F238E27FC236}">
                <a16:creationId xmlns:a16="http://schemas.microsoft.com/office/drawing/2014/main" id="{DD86B1BB-28E3-40D7-82E6-0D2BA2E6E91D}"/>
              </a:ext>
            </a:extLst>
          </p:cNvPr>
          <p:cNvCxnSpPr>
            <a:cxnSpLocks/>
            <a:endCxn id="72" idx="0"/>
          </p:cNvCxnSpPr>
          <p:nvPr/>
        </p:nvCxnSpPr>
        <p:spPr bwMode="auto">
          <a:xfrm>
            <a:off x="7694647" y="3903085"/>
            <a:ext cx="156292" cy="32198"/>
          </a:xfrm>
          <a:prstGeom prst="line">
            <a:avLst/>
          </a:prstGeom>
          <a:solidFill>
            <a:schemeClr val="accent1"/>
          </a:solidFill>
          <a:ln w="9525" cap="flat" cmpd="sng" algn="ctr">
            <a:solidFill>
              <a:srgbClr val="000000"/>
            </a:solidFill>
            <a:prstDash val="solid"/>
            <a:round/>
            <a:headEnd type="none" w="med" len="med"/>
            <a:tailEnd type="none" w="med" len="med"/>
          </a:ln>
          <a:effectLst/>
        </p:spPr>
      </p:cxnSp>
      <p:cxnSp>
        <p:nvCxnSpPr>
          <p:cNvPr id="97" name="Straight Connector 96">
            <a:extLst>
              <a:ext uri="{FF2B5EF4-FFF2-40B4-BE49-F238E27FC236}">
                <a16:creationId xmlns:a16="http://schemas.microsoft.com/office/drawing/2014/main" id="{5FF03960-43D8-40E7-AFAF-544D4E264B7F}"/>
              </a:ext>
            </a:extLst>
          </p:cNvPr>
          <p:cNvCxnSpPr>
            <a:cxnSpLocks/>
          </p:cNvCxnSpPr>
          <p:nvPr/>
        </p:nvCxnSpPr>
        <p:spPr bwMode="auto">
          <a:xfrm>
            <a:off x="7723238" y="3665069"/>
            <a:ext cx="156292" cy="32198"/>
          </a:xfrm>
          <a:prstGeom prst="line">
            <a:avLst/>
          </a:prstGeom>
          <a:solidFill>
            <a:schemeClr val="accent1"/>
          </a:solidFill>
          <a:ln w="9525" cap="flat" cmpd="sng" algn="ctr">
            <a:solidFill>
              <a:srgbClr val="000000"/>
            </a:solidFill>
            <a:prstDash val="solid"/>
            <a:round/>
            <a:headEnd type="none" w="med" len="med"/>
            <a:tailEnd type="none" w="med" len="med"/>
          </a:ln>
          <a:effectLst/>
        </p:spPr>
      </p:cxnSp>
      <p:cxnSp>
        <p:nvCxnSpPr>
          <p:cNvPr id="98" name="Straight Connector 97">
            <a:extLst>
              <a:ext uri="{FF2B5EF4-FFF2-40B4-BE49-F238E27FC236}">
                <a16:creationId xmlns:a16="http://schemas.microsoft.com/office/drawing/2014/main" id="{9203DB9B-E569-489A-BEEA-11F95AC0B623}"/>
              </a:ext>
            </a:extLst>
          </p:cNvPr>
          <p:cNvCxnSpPr>
            <a:cxnSpLocks/>
            <a:endCxn id="68" idx="1"/>
          </p:cNvCxnSpPr>
          <p:nvPr/>
        </p:nvCxnSpPr>
        <p:spPr bwMode="auto">
          <a:xfrm>
            <a:off x="7632902" y="3431939"/>
            <a:ext cx="244432" cy="29424"/>
          </a:xfrm>
          <a:prstGeom prst="line">
            <a:avLst/>
          </a:prstGeom>
          <a:solidFill>
            <a:schemeClr val="accent1"/>
          </a:solidFill>
          <a:ln w="9525" cap="flat" cmpd="sng" algn="ctr">
            <a:solidFill>
              <a:srgbClr val="000000"/>
            </a:solidFill>
            <a:prstDash val="solid"/>
            <a:round/>
            <a:headEnd type="none" w="med" len="med"/>
            <a:tailEnd type="none" w="med" len="med"/>
          </a:ln>
          <a:effectLst/>
        </p:spPr>
      </p:cxnSp>
      <p:cxnSp>
        <p:nvCxnSpPr>
          <p:cNvPr id="99" name="Straight Connector 98">
            <a:extLst>
              <a:ext uri="{FF2B5EF4-FFF2-40B4-BE49-F238E27FC236}">
                <a16:creationId xmlns:a16="http://schemas.microsoft.com/office/drawing/2014/main" id="{83903BB6-0808-4C2B-908C-247C0DC26D4C}"/>
              </a:ext>
            </a:extLst>
          </p:cNvPr>
          <p:cNvCxnSpPr>
            <a:cxnSpLocks/>
          </p:cNvCxnSpPr>
          <p:nvPr/>
        </p:nvCxnSpPr>
        <p:spPr bwMode="auto">
          <a:xfrm>
            <a:off x="7941056" y="3299879"/>
            <a:ext cx="116600" cy="33796"/>
          </a:xfrm>
          <a:prstGeom prst="line">
            <a:avLst/>
          </a:prstGeom>
          <a:solidFill>
            <a:schemeClr val="accent1"/>
          </a:solidFill>
          <a:ln w="9525" cap="flat" cmpd="sng" algn="ctr">
            <a:solidFill>
              <a:srgbClr val="000000"/>
            </a:solidFill>
            <a:prstDash val="solid"/>
            <a:round/>
            <a:headEnd type="none" w="med" len="med"/>
            <a:tailEnd type="none" w="med" len="med"/>
          </a:ln>
          <a:effectLst/>
        </p:spPr>
      </p:cxnSp>
      <p:cxnSp>
        <p:nvCxnSpPr>
          <p:cNvPr id="103" name="Straight Connector 102">
            <a:extLst>
              <a:ext uri="{FF2B5EF4-FFF2-40B4-BE49-F238E27FC236}">
                <a16:creationId xmlns:a16="http://schemas.microsoft.com/office/drawing/2014/main" id="{E4386627-599E-42E7-97C9-64E94B3CCF09}"/>
              </a:ext>
            </a:extLst>
          </p:cNvPr>
          <p:cNvCxnSpPr>
            <a:cxnSpLocks/>
          </p:cNvCxnSpPr>
          <p:nvPr/>
        </p:nvCxnSpPr>
        <p:spPr bwMode="auto">
          <a:xfrm flipV="1">
            <a:off x="7927848" y="3091930"/>
            <a:ext cx="120061" cy="55570"/>
          </a:xfrm>
          <a:prstGeom prst="line">
            <a:avLst/>
          </a:prstGeom>
          <a:solidFill>
            <a:schemeClr val="accent1"/>
          </a:solidFill>
          <a:ln w="9525" cap="flat" cmpd="sng" algn="ctr">
            <a:solidFill>
              <a:srgbClr val="000000"/>
            </a:solidFill>
            <a:prstDash val="solid"/>
            <a:round/>
            <a:headEnd type="none" w="med" len="med"/>
            <a:tailEnd type="none" w="med" len="med"/>
          </a:ln>
          <a:effectLst/>
        </p:spPr>
      </p:cxnSp>
      <p:cxnSp>
        <p:nvCxnSpPr>
          <p:cNvPr id="105" name="Straight Connector 104">
            <a:extLst>
              <a:ext uri="{FF2B5EF4-FFF2-40B4-BE49-F238E27FC236}">
                <a16:creationId xmlns:a16="http://schemas.microsoft.com/office/drawing/2014/main" id="{29A27E51-0BCC-4E50-B590-B63860595A78}"/>
              </a:ext>
            </a:extLst>
          </p:cNvPr>
          <p:cNvCxnSpPr>
            <a:cxnSpLocks/>
          </p:cNvCxnSpPr>
          <p:nvPr/>
        </p:nvCxnSpPr>
        <p:spPr bwMode="auto">
          <a:xfrm>
            <a:off x="7937596" y="3232597"/>
            <a:ext cx="120061" cy="25610"/>
          </a:xfrm>
          <a:prstGeom prst="line">
            <a:avLst/>
          </a:prstGeom>
          <a:solidFill>
            <a:schemeClr val="accent1"/>
          </a:solidFill>
          <a:ln w="9525" cap="flat" cmpd="sng" algn="ctr">
            <a:solidFill>
              <a:srgbClr val="000000"/>
            </a:solidFill>
            <a:prstDash val="solid"/>
            <a:round/>
            <a:headEnd type="none" w="med" len="med"/>
            <a:tailEnd type="none" w="med" len="med"/>
          </a:ln>
          <a:effectLst/>
        </p:spPr>
      </p:cxnSp>
      <p:cxnSp>
        <p:nvCxnSpPr>
          <p:cNvPr id="107" name="Straight Connector 106">
            <a:extLst>
              <a:ext uri="{FF2B5EF4-FFF2-40B4-BE49-F238E27FC236}">
                <a16:creationId xmlns:a16="http://schemas.microsoft.com/office/drawing/2014/main" id="{B2374175-BF2F-4DDF-B572-92710864E9D1}"/>
              </a:ext>
            </a:extLst>
          </p:cNvPr>
          <p:cNvCxnSpPr>
            <a:cxnSpLocks/>
          </p:cNvCxnSpPr>
          <p:nvPr/>
        </p:nvCxnSpPr>
        <p:spPr bwMode="auto">
          <a:xfrm>
            <a:off x="7939712" y="3840590"/>
            <a:ext cx="120061" cy="25610"/>
          </a:xfrm>
          <a:prstGeom prst="line">
            <a:avLst/>
          </a:prstGeom>
          <a:solidFill>
            <a:schemeClr val="accent1"/>
          </a:solidFill>
          <a:ln w="9525" cap="flat" cmpd="sng" algn="ctr">
            <a:solidFill>
              <a:srgbClr val="000000"/>
            </a:solidFill>
            <a:prstDash val="solid"/>
            <a:round/>
            <a:headEnd type="none" w="med" len="med"/>
            <a:tailEnd type="none" w="med" len="med"/>
          </a:ln>
          <a:effectLst/>
        </p:spPr>
      </p:cxnSp>
      <p:cxnSp>
        <p:nvCxnSpPr>
          <p:cNvPr id="108" name="Straight Connector 107">
            <a:extLst>
              <a:ext uri="{FF2B5EF4-FFF2-40B4-BE49-F238E27FC236}">
                <a16:creationId xmlns:a16="http://schemas.microsoft.com/office/drawing/2014/main" id="{173BA651-5F64-4393-B0BA-8001C3B778E1}"/>
              </a:ext>
            </a:extLst>
          </p:cNvPr>
          <p:cNvCxnSpPr>
            <a:cxnSpLocks/>
          </p:cNvCxnSpPr>
          <p:nvPr/>
        </p:nvCxnSpPr>
        <p:spPr bwMode="auto">
          <a:xfrm>
            <a:off x="7937596" y="3961997"/>
            <a:ext cx="120061" cy="25610"/>
          </a:xfrm>
          <a:prstGeom prst="line">
            <a:avLst/>
          </a:prstGeom>
          <a:solidFill>
            <a:schemeClr val="accent1"/>
          </a:solidFill>
          <a:ln w="9525" cap="flat" cmpd="sng" algn="ctr">
            <a:solidFill>
              <a:srgbClr val="000000"/>
            </a:solidFill>
            <a:prstDash val="solid"/>
            <a:round/>
            <a:headEnd type="none" w="med" len="med"/>
            <a:tailEnd type="none" w="med" len="med"/>
          </a:ln>
          <a:effectLst/>
        </p:spPr>
      </p:cxnSp>
      <p:cxnSp>
        <p:nvCxnSpPr>
          <p:cNvPr id="110" name="Straight Connector 109">
            <a:extLst>
              <a:ext uri="{FF2B5EF4-FFF2-40B4-BE49-F238E27FC236}">
                <a16:creationId xmlns:a16="http://schemas.microsoft.com/office/drawing/2014/main" id="{4949F34C-B325-4E3B-8893-ADC03BB9F5DE}"/>
              </a:ext>
            </a:extLst>
          </p:cNvPr>
          <p:cNvCxnSpPr>
            <a:cxnSpLocks/>
            <a:endCxn id="68" idx="0"/>
          </p:cNvCxnSpPr>
          <p:nvPr/>
        </p:nvCxnSpPr>
        <p:spPr bwMode="auto">
          <a:xfrm>
            <a:off x="7872154" y="3376074"/>
            <a:ext cx="68903" cy="58895"/>
          </a:xfrm>
          <a:prstGeom prst="line">
            <a:avLst/>
          </a:prstGeom>
          <a:solidFill>
            <a:schemeClr val="accent1"/>
          </a:solidFill>
          <a:ln w="9525" cap="flat" cmpd="sng" algn="ctr">
            <a:solidFill>
              <a:srgbClr val="000000"/>
            </a:solidFill>
            <a:prstDash val="solid"/>
            <a:round/>
            <a:headEnd type="none" w="med" len="med"/>
            <a:tailEnd type="none" w="med" len="med"/>
          </a:ln>
          <a:effectLst/>
        </p:spPr>
      </p:cxnSp>
      <p:cxnSp>
        <p:nvCxnSpPr>
          <p:cNvPr id="112" name="Straight Connector 111">
            <a:extLst>
              <a:ext uri="{FF2B5EF4-FFF2-40B4-BE49-F238E27FC236}">
                <a16:creationId xmlns:a16="http://schemas.microsoft.com/office/drawing/2014/main" id="{D827B2C0-2BAD-435D-A6E5-AD4FDD43BACC}"/>
              </a:ext>
            </a:extLst>
          </p:cNvPr>
          <p:cNvCxnSpPr>
            <a:cxnSpLocks/>
          </p:cNvCxnSpPr>
          <p:nvPr/>
        </p:nvCxnSpPr>
        <p:spPr bwMode="auto">
          <a:xfrm flipV="1">
            <a:off x="7922919" y="2983286"/>
            <a:ext cx="150697" cy="21063"/>
          </a:xfrm>
          <a:prstGeom prst="line">
            <a:avLst/>
          </a:prstGeom>
          <a:solidFill>
            <a:schemeClr val="accent1"/>
          </a:solidFill>
          <a:ln w="9525" cap="flat" cmpd="sng" algn="ctr">
            <a:solidFill>
              <a:srgbClr val="000000"/>
            </a:solidFill>
            <a:prstDash val="solid"/>
            <a:round/>
            <a:headEnd type="none" w="med" len="med"/>
            <a:tailEnd type="none" w="med" len="med"/>
          </a:ln>
          <a:effectLst/>
        </p:spPr>
      </p:cxnSp>
      <p:cxnSp>
        <p:nvCxnSpPr>
          <p:cNvPr id="114" name="Straight Connector 113">
            <a:extLst>
              <a:ext uri="{FF2B5EF4-FFF2-40B4-BE49-F238E27FC236}">
                <a16:creationId xmlns:a16="http://schemas.microsoft.com/office/drawing/2014/main" id="{37114B16-6EF8-4E2C-97C0-A21C7AC0DECF}"/>
              </a:ext>
            </a:extLst>
          </p:cNvPr>
          <p:cNvCxnSpPr>
            <a:cxnSpLocks/>
          </p:cNvCxnSpPr>
          <p:nvPr/>
        </p:nvCxnSpPr>
        <p:spPr bwMode="auto">
          <a:xfrm>
            <a:off x="7909064" y="4109313"/>
            <a:ext cx="189529" cy="50785"/>
          </a:xfrm>
          <a:prstGeom prst="line">
            <a:avLst/>
          </a:prstGeom>
          <a:solidFill>
            <a:schemeClr val="accent1"/>
          </a:solidFill>
          <a:ln w="9525" cap="flat" cmpd="sng" algn="ctr">
            <a:solidFill>
              <a:srgbClr val="000000"/>
            </a:solidFill>
            <a:prstDash val="solid"/>
            <a:round/>
            <a:headEnd type="none" w="med" len="med"/>
            <a:tailEnd type="none" w="med" len="med"/>
          </a:ln>
          <a:effectLst/>
        </p:spPr>
      </p:cxnSp>
      <p:cxnSp>
        <p:nvCxnSpPr>
          <p:cNvPr id="116" name="Straight Connector 115">
            <a:extLst>
              <a:ext uri="{FF2B5EF4-FFF2-40B4-BE49-F238E27FC236}">
                <a16:creationId xmlns:a16="http://schemas.microsoft.com/office/drawing/2014/main" id="{1EC387B7-C633-41D0-82C5-2679D42D4EDA}"/>
              </a:ext>
            </a:extLst>
          </p:cNvPr>
          <p:cNvCxnSpPr>
            <a:cxnSpLocks/>
          </p:cNvCxnSpPr>
          <p:nvPr/>
        </p:nvCxnSpPr>
        <p:spPr bwMode="auto">
          <a:xfrm>
            <a:off x="7932779" y="4018574"/>
            <a:ext cx="136064" cy="95838"/>
          </a:xfrm>
          <a:prstGeom prst="line">
            <a:avLst/>
          </a:prstGeom>
          <a:solidFill>
            <a:schemeClr val="accent1"/>
          </a:solidFill>
          <a:ln w="9525" cap="flat" cmpd="sng" algn="ctr">
            <a:solidFill>
              <a:srgbClr val="000000"/>
            </a:solidFill>
            <a:prstDash val="solid"/>
            <a:round/>
            <a:headEnd type="none" w="med" len="med"/>
            <a:tailEnd type="none" w="med" len="med"/>
          </a:ln>
          <a:effectLst/>
        </p:spPr>
      </p:cxnSp>
      <p:cxnSp>
        <p:nvCxnSpPr>
          <p:cNvPr id="120" name="Straight Connector 119">
            <a:extLst>
              <a:ext uri="{FF2B5EF4-FFF2-40B4-BE49-F238E27FC236}">
                <a16:creationId xmlns:a16="http://schemas.microsoft.com/office/drawing/2014/main" id="{70E617AA-8640-4046-9A25-E510C5DD15DD}"/>
              </a:ext>
            </a:extLst>
          </p:cNvPr>
          <p:cNvCxnSpPr>
            <a:cxnSpLocks/>
            <a:endCxn id="69" idx="0"/>
          </p:cNvCxnSpPr>
          <p:nvPr/>
        </p:nvCxnSpPr>
        <p:spPr bwMode="auto">
          <a:xfrm>
            <a:off x="7556952" y="3515402"/>
            <a:ext cx="84228" cy="38853"/>
          </a:xfrm>
          <a:prstGeom prst="line">
            <a:avLst/>
          </a:prstGeom>
          <a:solidFill>
            <a:schemeClr val="accent1"/>
          </a:solidFill>
          <a:ln w="9525" cap="flat" cmpd="sng" algn="ctr">
            <a:solidFill>
              <a:srgbClr val="000000"/>
            </a:solidFill>
            <a:prstDash val="solid"/>
            <a:round/>
            <a:headEnd type="none" w="med" len="med"/>
            <a:tailEnd type="none" w="med" len="med"/>
          </a:ln>
          <a:effectLst/>
        </p:spPr>
      </p:cxnSp>
      <p:cxnSp>
        <p:nvCxnSpPr>
          <p:cNvPr id="122" name="Straight Connector 121">
            <a:extLst>
              <a:ext uri="{FF2B5EF4-FFF2-40B4-BE49-F238E27FC236}">
                <a16:creationId xmlns:a16="http://schemas.microsoft.com/office/drawing/2014/main" id="{8B2F5D8A-1941-4AE4-8598-92E9447EDF30}"/>
              </a:ext>
            </a:extLst>
          </p:cNvPr>
          <p:cNvCxnSpPr>
            <a:cxnSpLocks/>
            <a:stCxn id="67" idx="0"/>
          </p:cNvCxnSpPr>
          <p:nvPr/>
        </p:nvCxnSpPr>
        <p:spPr bwMode="auto">
          <a:xfrm flipV="1">
            <a:off x="7567289" y="3286092"/>
            <a:ext cx="60285" cy="41726"/>
          </a:xfrm>
          <a:prstGeom prst="line">
            <a:avLst/>
          </a:prstGeom>
          <a:solidFill>
            <a:schemeClr val="accent1"/>
          </a:solidFill>
          <a:ln w="9525" cap="flat" cmpd="sng" algn="ctr">
            <a:solidFill>
              <a:srgbClr val="000000"/>
            </a:solidFill>
            <a:prstDash val="solid"/>
            <a:round/>
            <a:headEnd type="none" w="med" len="med"/>
            <a:tailEnd type="none" w="med" len="med"/>
          </a:ln>
          <a:effectLst/>
        </p:spPr>
      </p:cxnSp>
      <p:cxnSp>
        <p:nvCxnSpPr>
          <p:cNvPr id="124" name="Straight Connector 123">
            <a:extLst>
              <a:ext uri="{FF2B5EF4-FFF2-40B4-BE49-F238E27FC236}">
                <a16:creationId xmlns:a16="http://schemas.microsoft.com/office/drawing/2014/main" id="{C86A7CE5-70C0-4C09-B7EB-9EE44F460B1B}"/>
              </a:ext>
            </a:extLst>
          </p:cNvPr>
          <p:cNvCxnSpPr>
            <a:cxnSpLocks/>
          </p:cNvCxnSpPr>
          <p:nvPr/>
        </p:nvCxnSpPr>
        <p:spPr bwMode="auto">
          <a:xfrm flipV="1">
            <a:off x="7915830" y="3652072"/>
            <a:ext cx="150263" cy="73916"/>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127" name="Oval 126">
            <a:extLst>
              <a:ext uri="{FF2B5EF4-FFF2-40B4-BE49-F238E27FC236}">
                <a16:creationId xmlns:a16="http://schemas.microsoft.com/office/drawing/2014/main" id="{79FB35A9-82C0-4FFE-A7F2-32E29AC18177}"/>
              </a:ext>
            </a:extLst>
          </p:cNvPr>
          <p:cNvSpPr/>
          <p:nvPr/>
        </p:nvSpPr>
        <p:spPr bwMode="auto">
          <a:xfrm>
            <a:off x="7031112" y="2797328"/>
            <a:ext cx="1584964" cy="1584964"/>
          </a:xfrm>
          <a:prstGeom prst="ellipse">
            <a:avLst/>
          </a:prstGeom>
          <a:no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a:latin typeface="TUOS Stephenson" pitchFamily="-128" charset="0"/>
            </a:endParaRPr>
          </a:p>
        </p:txBody>
      </p:sp>
      <p:cxnSp>
        <p:nvCxnSpPr>
          <p:cNvPr id="128" name="Straight Connector 127">
            <a:extLst>
              <a:ext uri="{FF2B5EF4-FFF2-40B4-BE49-F238E27FC236}">
                <a16:creationId xmlns:a16="http://schemas.microsoft.com/office/drawing/2014/main" id="{008D7339-E5B3-450D-87EE-8B9F85865800}"/>
              </a:ext>
            </a:extLst>
          </p:cNvPr>
          <p:cNvCxnSpPr>
            <a:cxnSpLocks/>
            <a:stCxn id="21" idx="1"/>
            <a:endCxn id="127" idx="2"/>
          </p:cNvCxnSpPr>
          <p:nvPr/>
        </p:nvCxnSpPr>
        <p:spPr bwMode="auto">
          <a:xfrm>
            <a:off x="5968306" y="3461856"/>
            <a:ext cx="1062807" cy="127955"/>
          </a:xfrm>
          <a:prstGeom prst="line">
            <a:avLst/>
          </a:prstGeom>
          <a:solidFill>
            <a:schemeClr val="accent1"/>
          </a:solidFill>
          <a:ln w="9525" cap="flat" cmpd="sng" algn="ctr">
            <a:solidFill>
              <a:srgbClr val="000000"/>
            </a:solidFill>
            <a:prstDash val="solid"/>
            <a:round/>
            <a:headEnd type="none" w="med" len="med"/>
            <a:tailEnd type="none" w="med" len="med"/>
          </a:ln>
          <a:effectLst/>
        </p:spPr>
      </p:cxnSp>
      <p:cxnSp>
        <p:nvCxnSpPr>
          <p:cNvPr id="47" name="Straight Connector 46">
            <a:extLst>
              <a:ext uri="{FF2B5EF4-FFF2-40B4-BE49-F238E27FC236}">
                <a16:creationId xmlns:a16="http://schemas.microsoft.com/office/drawing/2014/main" id="{5B246762-0197-41A2-95E6-907D96208DB9}"/>
              </a:ext>
            </a:extLst>
          </p:cNvPr>
          <p:cNvCxnSpPr>
            <a:cxnSpLocks/>
            <a:endCxn id="45" idx="2"/>
          </p:cNvCxnSpPr>
          <p:nvPr/>
        </p:nvCxnSpPr>
        <p:spPr bwMode="auto">
          <a:xfrm flipV="1">
            <a:off x="4704881" y="3542162"/>
            <a:ext cx="602326" cy="71784"/>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133" name="Oval 132">
            <a:extLst>
              <a:ext uri="{FF2B5EF4-FFF2-40B4-BE49-F238E27FC236}">
                <a16:creationId xmlns:a16="http://schemas.microsoft.com/office/drawing/2014/main" id="{02A619D9-217C-4AEC-869A-288603756C8B}"/>
              </a:ext>
            </a:extLst>
          </p:cNvPr>
          <p:cNvSpPr/>
          <p:nvPr/>
        </p:nvSpPr>
        <p:spPr bwMode="auto">
          <a:xfrm>
            <a:off x="7746460" y="4168410"/>
            <a:ext cx="180234" cy="180234"/>
          </a:xfrm>
          <a:prstGeom prst="ellipse">
            <a:avLst/>
          </a:prstGeom>
          <a:solidFill>
            <a:srgbClr val="C57729"/>
          </a:solidFill>
          <a:ln w="317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a:latin typeface="TUOS Stephenson" pitchFamily="-128" charset="0"/>
            </a:endParaRPr>
          </a:p>
        </p:txBody>
      </p:sp>
      <p:cxnSp>
        <p:nvCxnSpPr>
          <p:cNvPr id="134" name="Straight Connector 133">
            <a:extLst>
              <a:ext uri="{FF2B5EF4-FFF2-40B4-BE49-F238E27FC236}">
                <a16:creationId xmlns:a16="http://schemas.microsoft.com/office/drawing/2014/main" id="{3CF39775-4819-42F4-BDEB-A66C075C9197}"/>
              </a:ext>
            </a:extLst>
          </p:cNvPr>
          <p:cNvCxnSpPr>
            <a:cxnSpLocks/>
          </p:cNvCxnSpPr>
          <p:nvPr/>
        </p:nvCxnSpPr>
        <p:spPr bwMode="auto">
          <a:xfrm>
            <a:off x="7912939" y="4203440"/>
            <a:ext cx="155905"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cxnSp>
        <p:nvCxnSpPr>
          <p:cNvPr id="136" name="Straight Connector 135">
            <a:extLst>
              <a:ext uri="{FF2B5EF4-FFF2-40B4-BE49-F238E27FC236}">
                <a16:creationId xmlns:a16="http://schemas.microsoft.com/office/drawing/2014/main" id="{CFCFE1EF-A5B5-4A77-8D82-BD449C382FE0}"/>
              </a:ext>
            </a:extLst>
          </p:cNvPr>
          <p:cNvCxnSpPr>
            <a:cxnSpLocks/>
          </p:cNvCxnSpPr>
          <p:nvPr/>
        </p:nvCxnSpPr>
        <p:spPr bwMode="auto">
          <a:xfrm>
            <a:off x="7637400" y="4176021"/>
            <a:ext cx="155905"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cxnSp>
        <p:nvCxnSpPr>
          <p:cNvPr id="137" name="Straight Connector 136">
            <a:extLst>
              <a:ext uri="{FF2B5EF4-FFF2-40B4-BE49-F238E27FC236}">
                <a16:creationId xmlns:a16="http://schemas.microsoft.com/office/drawing/2014/main" id="{BD25B9B4-533F-441D-8514-BA2B1751638B}"/>
              </a:ext>
            </a:extLst>
          </p:cNvPr>
          <p:cNvCxnSpPr>
            <a:cxnSpLocks/>
            <a:endCxn id="133" idx="0"/>
          </p:cNvCxnSpPr>
          <p:nvPr/>
        </p:nvCxnSpPr>
        <p:spPr bwMode="auto">
          <a:xfrm>
            <a:off x="7822581" y="4112228"/>
            <a:ext cx="13997" cy="56183"/>
          </a:xfrm>
          <a:prstGeom prst="line">
            <a:avLst/>
          </a:prstGeom>
          <a:solidFill>
            <a:schemeClr val="accent1"/>
          </a:solidFill>
          <a:ln w="9525" cap="flat" cmpd="sng" algn="ctr">
            <a:solidFill>
              <a:srgbClr val="000000"/>
            </a:solidFill>
            <a:prstDash val="solid"/>
            <a:round/>
            <a:headEnd type="none" w="med" len="med"/>
            <a:tailEnd type="none" w="med" len="med"/>
          </a:ln>
          <a:effectLst/>
        </p:spPr>
      </p:cxnSp>
      <p:cxnSp>
        <p:nvCxnSpPr>
          <p:cNvPr id="139" name="Straight Connector 138">
            <a:extLst>
              <a:ext uri="{FF2B5EF4-FFF2-40B4-BE49-F238E27FC236}">
                <a16:creationId xmlns:a16="http://schemas.microsoft.com/office/drawing/2014/main" id="{47E9FD97-AD12-4AC6-A0FB-CFAE69CD195A}"/>
              </a:ext>
            </a:extLst>
          </p:cNvPr>
          <p:cNvCxnSpPr>
            <a:cxnSpLocks/>
          </p:cNvCxnSpPr>
          <p:nvPr/>
        </p:nvCxnSpPr>
        <p:spPr bwMode="auto">
          <a:xfrm flipV="1">
            <a:off x="7909473" y="4243424"/>
            <a:ext cx="236126" cy="49672"/>
          </a:xfrm>
          <a:prstGeom prst="line">
            <a:avLst/>
          </a:prstGeom>
          <a:solidFill>
            <a:schemeClr val="accent1"/>
          </a:solidFill>
          <a:ln w="9525" cap="flat" cmpd="sng" algn="ctr">
            <a:solidFill>
              <a:srgbClr val="000000"/>
            </a:solidFill>
            <a:prstDash val="solid"/>
            <a:round/>
            <a:headEnd type="none" w="med" len="med"/>
            <a:tailEnd type="none" w="med" len="med"/>
          </a:ln>
          <a:effectLst/>
        </p:spPr>
      </p:cxnSp>
      <p:cxnSp>
        <p:nvCxnSpPr>
          <p:cNvPr id="76" name="Straight Connector 75">
            <a:extLst>
              <a:ext uri="{FF2B5EF4-FFF2-40B4-BE49-F238E27FC236}">
                <a16:creationId xmlns:a16="http://schemas.microsoft.com/office/drawing/2014/main" id="{CE0DCF2B-E3BE-42EB-9A89-BFFD6EAAFF7B}"/>
              </a:ext>
            </a:extLst>
          </p:cNvPr>
          <p:cNvCxnSpPr>
            <a:cxnSpLocks/>
          </p:cNvCxnSpPr>
          <p:nvPr/>
        </p:nvCxnSpPr>
        <p:spPr bwMode="auto">
          <a:xfrm>
            <a:off x="8140913" y="2904294"/>
            <a:ext cx="21246" cy="1396166"/>
          </a:xfrm>
          <a:prstGeom prst="line">
            <a:avLst/>
          </a:prstGeom>
          <a:solidFill>
            <a:schemeClr val="accent1"/>
          </a:solidFill>
          <a:ln w="180975" cap="flat" cmpd="sng" algn="ctr">
            <a:solidFill>
              <a:schemeClr val="accent6">
                <a:lumMod val="75000"/>
              </a:schemeClr>
            </a:solidFill>
            <a:prstDash val="solid"/>
            <a:round/>
            <a:headEnd type="none" w="med" len="med"/>
            <a:tailEnd type="none" w="med" len="med"/>
          </a:ln>
          <a:effectLst/>
        </p:spPr>
      </p:cxnSp>
      <p:sp>
        <p:nvSpPr>
          <p:cNvPr id="142" name="TextBox 141">
            <a:extLst>
              <a:ext uri="{FF2B5EF4-FFF2-40B4-BE49-F238E27FC236}">
                <a16:creationId xmlns:a16="http://schemas.microsoft.com/office/drawing/2014/main" id="{ECDBCC9B-3F49-4310-97A8-1D77F6542056}"/>
              </a:ext>
            </a:extLst>
          </p:cNvPr>
          <p:cNvSpPr txBox="1"/>
          <p:nvPr/>
        </p:nvSpPr>
        <p:spPr>
          <a:xfrm>
            <a:off x="4872813" y="4602497"/>
            <a:ext cx="1080120" cy="461665"/>
          </a:xfrm>
          <a:prstGeom prst="rect">
            <a:avLst/>
          </a:prstGeom>
          <a:noFill/>
        </p:spPr>
        <p:txBody>
          <a:bodyPr wrap="square" rtlCol="0">
            <a:spAutoFit/>
          </a:bodyPr>
          <a:lstStyle/>
          <a:p>
            <a:r>
              <a:rPr lang="en-GB" dirty="0">
                <a:solidFill>
                  <a:srgbClr val="000000"/>
                </a:solidFill>
              </a:rPr>
              <a:t>Anode</a:t>
            </a:r>
          </a:p>
        </p:txBody>
      </p:sp>
      <p:sp>
        <p:nvSpPr>
          <p:cNvPr id="143" name="TextBox 142">
            <a:extLst>
              <a:ext uri="{FF2B5EF4-FFF2-40B4-BE49-F238E27FC236}">
                <a16:creationId xmlns:a16="http://schemas.microsoft.com/office/drawing/2014/main" id="{15B9B4E7-7F6A-4B97-9633-4B3F58C53E53}"/>
              </a:ext>
            </a:extLst>
          </p:cNvPr>
          <p:cNvSpPr txBox="1"/>
          <p:nvPr/>
        </p:nvSpPr>
        <p:spPr>
          <a:xfrm>
            <a:off x="1515986" y="3782583"/>
            <a:ext cx="1747886" cy="461665"/>
          </a:xfrm>
          <a:prstGeom prst="rect">
            <a:avLst/>
          </a:prstGeom>
          <a:noFill/>
        </p:spPr>
        <p:txBody>
          <a:bodyPr wrap="square" rtlCol="0">
            <a:spAutoFit/>
          </a:bodyPr>
          <a:lstStyle/>
          <a:p>
            <a:r>
              <a:rPr lang="en-GB" dirty="0">
                <a:solidFill>
                  <a:srgbClr val="000000"/>
                </a:solidFill>
              </a:rPr>
              <a:t>Cathode</a:t>
            </a:r>
          </a:p>
        </p:txBody>
      </p:sp>
      <p:sp>
        <p:nvSpPr>
          <p:cNvPr id="144" name="TextBox 143">
            <a:extLst>
              <a:ext uri="{FF2B5EF4-FFF2-40B4-BE49-F238E27FC236}">
                <a16:creationId xmlns:a16="http://schemas.microsoft.com/office/drawing/2014/main" id="{3CFF5A10-1061-491C-9F73-62B0172C9726}"/>
              </a:ext>
            </a:extLst>
          </p:cNvPr>
          <p:cNvSpPr txBox="1"/>
          <p:nvPr/>
        </p:nvSpPr>
        <p:spPr>
          <a:xfrm>
            <a:off x="3095153" y="5588497"/>
            <a:ext cx="1718432" cy="461665"/>
          </a:xfrm>
          <a:prstGeom prst="rect">
            <a:avLst/>
          </a:prstGeom>
          <a:noFill/>
        </p:spPr>
        <p:txBody>
          <a:bodyPr wrap="square" rtlCol="0">
            <a:spAutoFit/>
          </a:bodyPr>
          <a:lstStyle/>
          <a:p>
            <a:r>
              <a:rPr lang="en-GB" dirty="0">
                <a:solidFill>
                  <a:srgbClr val="000000"/>
                </a:solidFill>
              </a:rPr>
              <a:t>Separator</a:t>
            </a:r>
          </a:p>
        </p:txBody>
      </p:sp>
      <p:sp>
        <p:nvSpPr>
          <p:cNvPr id="145" name="Oval 144">
            <a:extLst>
              <a:ext uri="{FF2B5EF4-FFF2-40B4-BE49-F238E27FC236}">
                <a16:creationId xmlns:a16="http://schemas.microsoft.com/office/drawing/2014/main" id="{34D316E7-207D-46DD-A16A-1CD909044D16}"/>
              </a:ext>
            </a:extLst>
          </p:cNvPr>
          <p:cNvSpPr/>
          <p:nvPr/>
        </p:nvSpPr>
        <p:spPr bwMode="auto">
          <a:xfrm>
            <a:off x="7587131" y="4796332"/>
            <a:ext cx="276522" cy="276522"/>
          </a:xfrm>
          <a:prstGeom prst="ellipse">
            <a:avLst/>
          </a:prstGeom>
          <a:solidFill>
            <a:srgbClr val="C57729"/>
          </a:solidFill>
          <a:ln w="317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a:latin typeface="TUOS Stephenson" pitchFamily="-128" charset="0"/>
            </a:endParaRPr>
          </a:p>
        </p:txBody>
      </p:sp>
      <p:cxnSp>
        <p:nvCxnSpPr>
          <p:cNvPr id="148" name="Straight Connector 147">
            <a:extLst>
              <a:ext uri="{FF2B5EF4-FFF2-40B4-BE49-F238E27FC236}">
                <a16:creationId xmlns:a16="http://schemas.microsoft.com/office/drawing/2014/main" id="{EDF5BF7F-70DA-4E96-9520-4950C2D2CBB6}"/>
              </a:ext>
            </a:extLst>
          </p:cNvPr>
          <p:cNvCxnSpPr>
            <a:cxnSpLocks/>
          </p:cNvCxnSpPr>
          <p:nvPr/>
        </p:nvCxnSpPr>
        <p:spPr bwMode="auto">
          <a:xfrm>
            <a:off x="7865337" y="4924173"/>
            <a:ext cx="155905"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cxnSp>
        <p:nvCxnSpPr>
          <p:cNvPr id="151" name="Straight Connector 150">
            <a:extLst>
              <a:ext uri="{FF2B5EF4-FFF2-40B4-BE49-F238E27FC236}">
                <a16:creationId xmlns:a16="http://schemas.microsoft.com/office/drawing/2014/main" id="{776F58F8-2D9F-4AC0-A71D-D74181DA410B}"/>
              </a:ext>
            </a:extLst>
          </p:cNvPr>
          <p:cNvCxnSpPr>
            <a:cxnSpLocks/>
          </p:cNvCxnSpPr>
          <p:nvPr/>
        </p:nvCxnSpPr>
        <p:spPr bwMode="auto">
          <a:xfrm flipV="1">
            <a:off x="7842835" y="4725144"/>
            <a:ext cx="145042" cy="108184"/>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154" name="Oval 153">
            <a:extLst>
              <a:ext uri="{FF2B5EF4-FFF2-40B4-BE49-F238E27FC236}">
                <a16:creationId xmlns:a16="http://schemas.microsoft.com/office/drawing/2014/main" id="{18B3EB13-BBF5-4131-8EAC-9AB91F584548}"/>
              </a:ext>
            </a:extLst>
          </p:cNvPr>
          <p:cNvSpPr/>
          <p:nvPr/>
        </p:nvSpPr>
        <p:spPr bwMode="auto">
          <a:xfrm>
            <a:off x="7939711" y="4533215"/>
            <a:ext cx="276522" cy="276522"/>
          </a:xfrm>
          <a:prstGeom prst="ellipse">
            <a:avLst/>
          </a:prstGeom>
          <a:solidFill>
            <a:srgbClr val="C57729"/>
          </a:solidFill>
          <a:ln w="317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dirty="0">
              <a:latin typeface="TUOS Stephenson" pitchFamily="-128" charset="0"/>
            </a:endParaRPr>
          </a:p>
        </p:txBody>
      </p:sp>
      <p:sp>
        <p:nvSpPr>
          <p:cNvPr id="155" name="Oval 154">
            <a:extLst>
              <a:ext uri="{FF2B5EF4-FFF2-40B4-BE49-F238E27FC236}">
                <a16:creationId xmlns:a16="http://schemas.microsoft.com/office/drawing/2014/main" id="{97DB30A8-8510-4301-A2BD-58F44624641C}"/>
              </a:ext>
            </a:extLst>
          </p:cNvPr>
          <p:cNvSpPr/>
          <p:nvPr/>
        </p:nvSpPr>
        <p:spPr bwMode="auto">
          <a:xfrm>
            <a:off x="7987877" y="4865525"/>
            <a:ext cx="276522" cy="276522"/>
          </a:xfrm>
          <a:prstGeom prst="ellipse">
            <a:avLst/>
          </a:prstGeom>
          <a:solidFill>
            <a:srgbClr val="C57729"/>
          </a:solidFill>
          <a:ln w="317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a:latin typeface="TUOS Stephenson" pitchFamily="-128" charset="0"/>
            </a:endParaRPr>
          </a:p>
        </p:txBody>
      </p:sp>
      <p:cxnSp>
        <p:nvCxnSpPr>
          <p:cNvPr id="156" name="Straight Connector 155">
            <a:extLst>
              <a:ext uri="{FF2B5EF4-FFF2-40B4-BE49-F238E27FC236}">
                <a16:creationId xmlns:a16="http://schemas.microsoft.com/office/drawing/2014/main" id="{6707703C-3CD3-4FAA-9E4F-7CBD186B2BE0}"/>
              </a:ext>
            </a:extLst>
          </p:cNvPr>
          <p:cNvCxnSpPr>
            <a:cxnSpLocks/>
          </p:cNvCxnSpPr>
          <p:nvPr/>
        </p:nvCxnSpPr>
        <p:spPr bwMode="auto">
          <a:xfrm flipH="1">
            <a:off x="7846237" y="4995878"/>
            <a:ext cx="80848" cy="322530"/>
          </a:xfrm>
          <a:prstGeom prst="line">
            <a:avLst/>
          </a:prstGeom>
          <a:solidFill>
            <a:schemeClr val="accent1"/>
          </a:solidFill>
          <a:ln w="9525" cap="flat" cmpd="sng" algn="ctr">
            <a:solidFill>
              <a:srgbClr val="000000"/>
            </a:solidFill>
            <a:prstDash val="solid"/>
            <a:round/>
            <a:headEnd type="triangle" w="med" len="med"/>
            <a:tailEnd type="none" w="med" len="med"/>
          </a:ln>
          <a:effectLst/>
        </p:spPr>
      </p:cxnSp>
      <p:sp>
        <p:nvSpPr>
          <p:cNvPr id="158" name="TextBox 157">
            <a:extLst>
              <a:ext uri="{FF2B5EF4-FFF2-40B4-BE49-F238E27FC236}">
                <a16:creationId xmlns:a16="http://schemas.microsoft.com/office/drawing/2014/main" id="{DEC1BAF1-7075-4E7E-8AB3-CD3525D32AEE}"/>
              </a:ext>
            </a:extLst>
          </p:cNvPr>
          <p:cNvSpPr txBox="1"/>
          <p:nvPr/>
        </p:nvSpPr>
        <p:spPr>
          <a:xfrm>
            <a:off x="7214378" y="5324657"/>
            <a:ext cx="1105880" cy="338554"/>
          </a:xfrm>
          <a:prstGeom prst="rect">
            <a:avLst/>
          </a:prstGeom>
          <a:noFill/>
        </p:spPr>
        <p:txBody>
          <a:bodyPr wrap="square" rtlCol="0">
            <a:spAutoFit/>
          </a:bodyPr>
          <a:lstStyle/>
          <a:p>
            <a:r>
              <a:rPr lang="en-GB" sz="1600" dirty="0">
                <a:solidFill>
                  <a:srgbClr val="000000"/>
                </a:solidFill>
              </a:rPr>
              <a:t>Binder</a:t>
            </a:r>
          </a:p>
        </p:txBody>
      </p:sp>
      <p:sp>
        <p:nvSpPr>
          <p:cNvPr id="160" name="TextBox 159">
            <a:extLst>
              <a:ext uri="{FF2B5EF4-FFF2-40B4-BE49-F238E27FC236}">
                <a16:creationId xmlns:a16="http://schemas.microsoft.com/office/drawing/2014/main" id="{59292C6B-9E57-4D18-99EE-769772C09884}"/>
              </a:ext>
            </a:extLst>
          </p:cNvPr>
          <p:cNvSpPr txBox="1"/>
          <p:nvPr/>
        </p:nvSpPr>
        <p:spPr>
          <a:xfrm>
            <a:off x="8363037" y="5291894"/>
            <a:ext cx="1549388" cy="584775"/>
          </a:xfrm>
          <a:prstGeom prst="rect">
            <a:avLst/>
          </a:prstGeom>
          <a:noFill/>
        </p:spPr>
        <p:txBody>
          <a:bodyPr wrap="square" rtlCol="0">
            <a:spAutoFit/>
          </a:bodyPr>
          <a:lstStyle/>
          <a:p>
            <a:r>
              <a:rPr lang="en-GB" sz="1600" dirty="0">
                <a:solidFill>
                  <a:srgbClr val="000000"/>
                </a:solidFill>
              </a:rPr>
              <a:t>Conductive additive</a:t>
            </a:r>
          </a:p>
        </p:txBody>
      </p:sp>
      <p:cxnSp>
        <p:nvCxnSpPr>
          <p:cNvPr id="161" name="Straight Connector 160">
            <a:extLst>
              <a:ext uri="{FF2B5EF4-FFF2-40B4-BE49-F238E27FC236}">
                <a16:creationId xmlns:a16="http://schemas.microsoft.com/office/drawing/2014/main" id="{9FE59BC3-9525-47E0-907D-6923689FA153}"/>
              </a:ext>
            </a:extLst>
          </p:cNvPr>
          <p:cNvCxnSpPr>
            <a:cxnSpLocks/>
          </p:cNvCxnSpPr>
          <p:nvPr/>
        </p:nvCxnSpPr>
        <p:spPr bwMode="auto">
          <a:xfrm>
            <a:off x="8265342" y="5103018"/>
            <a:ext cx="301526" cy="230458"/>
          </a:xfrm>
          <a:prstGeom prst="line">
            <a:avLst/>
          </a:prstGeom>
          <a:solidFill>
            <a:schemeClr val="accent1"/>
          </a:solidFill>
          <a:ln w="9525" cap="flat" cmpd="sng" algn="ctr">
            <a:solidFill>
              <a:srgbClr val="000000"/>
            </a:solidFill>
            <a:prstDash val="solid"/>
            <a:round/>
            <a:headEnd type="triangle" w="med" len="med"/>
            <a:tailEnd type="none" w="med" len="med"/>
          </a:ln>
          <a:effectLst/>
        </p:spPr>
      </p:cxnSp>
      <p:cxnSp>
        <p:nvCxnSpPr>
          <p:cNvPr id="163" name="Straight Connector 162">
            <a:extLst>
              <a:ext uri="{FF2B5EF4-FFF2-40B4-BE49-F238E27FC236}">
                <a16:creationId xmlns:a16="http://schemas.microsoft.com/office/drawing/2014/main" id="{01630F82-B9F7-4E47-8B3C-DAD9E8AE3891}"/>
              </a:ext>
            </a:extLst>
          </p:cNvPr>
          <p:cNvCxnSpPr>
            <a:cxnSpLocks/>
          </p:cNvCxnSpPr>
          <p:nvPr/>
        </p:nvCxnSpPr>
        <p:spPr bwMode="auto">
          <a:xfrm>
            <a:off x="8126139" y="5003786"/>
            <a:ext cx="224317" cy="1111720"/>
          </a:xfrm>
          <a:prstGeom prst="line">
            <a:avLst/>
          </a:prstGeom>
          <a:solidFill>
            <a:schemeClr val="accent1"/>
          </a:solidFill>
          <a:ln w="9525" cap="flat" cmpd="sng" algn="ctr">
            <a:solidFill>
              <a:srgbClr val="000000"/>
            </a:solidFill>
            <a:prstDash val="solid"/>
            <a:round/>
            <a:headEnd type="triangle" w="med" len="med"/>
            <a:tailEnd type="none" w="med" len="med"/>
          </a:ln>
          <a:effectLst/>
        </p:spPr>
      </p:cxnSp>
      <p:sp>
        <p:nvSpPr>
          <p:cNvPr id="165" name="TextBox 164">
            <a:extLst>
              <a:ext uri="{FF2B5EF4-FFF2-40B4-BE49-F238E27FC236}">
                <a16:creationId xmlns:a16="http://schemas.microsoft.com/office/drawing/2014/main" id="{6460416B-EFD5-4A2D-BA16-F6ACAAE469BD}"/>
              </a:ext>
            </a:extLst>
          </p:cNvPr>
          <p:cNvSpPr txBox="1"/>
          <p:nvPr/>
        </p:nvSpPr>
        <p:spPr>
          <a:xfrm>
            <a:off x="7657406" y="6100315"/>
            <a:ext cx="1604811" cy="338554"/>
          </a:xfrm>
          <a:prstGeom prst="rect">
            <a:avLst/>
          </a:prstGeom>
          <a:noFill/>
        </p:spPr>
        <p:txBody>
          <a:bodyPr wrap="square" rtlCol="0">
            <a:spAutoFit/>
          </a:bodyPr>
          <a:lstStyle/>
          <a:p>
            <a:r>
              <a:rPr lang="en-GB" sz="1600" dirty="0">
                <a:solidFill>
                  <a:srgbClr val="000000"/>
                </a:solidFill>
              </a:rPr>
              <a:t>Active material</a:t>
            </a:r>
          </a:p>
        </p:txBody>
      </p:sp>
      <p:cxnSp>
        <p:nvCxnSpPr>
          <p:cNvPr id="167" name="Straight Connector 166">
            <a:extLst>
              <a:ext uri="{FF2B5EF4-FFF2-40B4-BE49-F238E27FC236}">
                <a16:creationId xmlns:a16="http://schemas.microsoft.com/office/drawing/2014/main" id="{2B917B22-D5A2-4DD6-BF98-BC5262FE6D2A}"/>
              </a:ext>
            </a:extLst>
          </p:cNvPr>
          <p:cNvCxnSpPr>
            <a:cxnSpLocks/>
          </p:cNvCxnSpPr>
          <p:nvPr/>
        </p:nvCxnSpPr>
        <p:spPr bwMode="auto">
          <a:xfrm flipV="1">
            <a:off x="8134977" y="3532300"/>
            <a:ext cx="1153135" cy="365378"/>
          </a:xfrm>
          <a:prstGeom prst="line">
            <a:avLst/>
          </a:prstGeom>
          <a:solidFill>
            <a:schemeClr val="accent1"/>
          </a:solidFill>
          <a:ln w="9525" cap="flat" cmpd="sng" algn="ctr">
            <a:solidFill>
              <a:srgbClr val="000000"/>
            </a:solidFill>
            <a:prstDash val="solid"/>
            <a:round/>
            <a:headEnd type="triangle" w="med" len="med"/>
            <a:tailEnd type="none" w="med" len="med"/>
          </a:ln>
          <a:effectLst/>
        </p:spPr>
      </p:cxnSp>
      <p:sp>
        <p:nvSpPr>
          <p:cNvPr id="169" name="TextBox 168">
            <a:extLst>
              <a:ext uri="{FF2B5EF4-FFF2-40B4-BE49-F238E27FC236}">
                <a16:creationId xmlns:a16="http://schemas.microsoft.com/office/drawing/2014/main" id="{392F6F7E-129B-46BE-8D5E-925164989E55}"/>
              </a:ext>
            </a:extLst>
          </p:cNvPr>
          <p:cNvSpPr txBox="1"/>
          <p:nvPr/>
        </p:nvSpPr>
        <p:spPr>
          <a:xfrm>
            <a:off x="9126643" y="2999902"/>
            <a:ext cx="1206659" cy="584775"/>
          </a:xfrm>
          <a:prstGeom prst="rect">
            <a:avLst/>
          </a:prstGeom>
          <a:noFill/>
        </p:spPr>
        <p:txBody>
          <a:bodyPr wrap="square" rtlCol="0">
            <a:spAutoFit/>
          </a:bodyPr>
          <a:lstStyle/>
          <a:p>
            <a:r>
              <a:rPr lang="en-GB" sz="1600" dirty="0">
                <a:solidFill>
                  <a:srgbClr val="000000"/>
                </a:solidFill>
              </a:rPr>
              <a:t>Current collector</a:t>
            </a:r>
          </a:p>
        </p:txBody>
      </p:sp>
    </p:spTree>
    <p:extLst>
      <p:ext uri="{BB962C8B-B14F-4D97-AF65-F5344CB8AC3E}">
        <p14:creationId xmlns:p14="http://schemas.microsoft.com/office/powerpoint/2010/main" val="14704697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D84B2-70AD-49A9-B21A-B5C5AA13D378}"/>
              </a:ext>
            </a:extLst>
          </p:cNvPr>
          <p:cNvSpPr>
            <a:spLocks noGrp="1"/>
          </p:cNvSpPr>
          <p:nvPr>
            <p:ph type="title"/>
          </p:nvPr>
        </p:nvSpPr>
        <p:spPr/>
        <p:txBody>
          <a:bodyPr/>
          <a:lstStyle/>
          <a:p>
            <a:r>
              <a:rPr lang="en-GB" dirty="0"/>
              <a:t>Making the electrode</a:t>
            </a:r>
          </a:p>
        </p:txBody>
      </p:sp>
      <p:pic>
        <p:nvPicPr>
          <p:cNvPr id="8" name="Content Placeholder 7" descr="A picture containing cup, coffee, coffee cup&#10;&#10;Description automatically generated">
            <a:extLst>
              <a:ext uri="{FF2B5EF4-FFF2-40B4-BE49-F238E27FC236}">
                <a16:creationId xmlns:a16="http://schemas.microsoft.com/office/drawing/2014/main" id="{9827A544-0A86-4008-BD05-315A5DE9F66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19189" y="1923867"/>
            <a:ext cx="3622901" cy="3045594"/>
          </a:xfrm>
        </p:spPr>
      </p:pic>
      <p:sp>
        <p:nvSpPr>
          <p:cNvPr id="4" name="Date Placeholder 3">
            <a:extLst>
              <a:ext uri="{FF2B5EF4-FFF2-40B4-BE49-F238E27FC236}">
                <a16:creationId xmlns:a16="http://schemas.microsoft.com/office/drawing/2014/main" id="{DC84A85D-C842-4035-80BE-23492CB6E3F0}"/>
              </a:ext>
            </a:extLst>
          </p:cNvPr>
          <p:cNvSpPr>
            <a:spLocks noGrp="1"/>
          </p:cNvSpPr>
          <p:nvPr>
            <p:ph type="dt" sz="half" idx="10"/>
          </p:nvPr>
        </p:nvSpPr>
        <p:spPr/>
        <p:txBody>
          <a:bodyPr/>
          <a:lstStyle/>
          <a:p>
            <a:pPr>
              <a:defRPr/>
            </a:pPr>
            <a:fld id="{D2E28BBE-4E92-4B2E-9C6F-C30F1CA4714D}" type="datetime1">
              <a:rPr lang="en-GB" altLang="en-US" smtClean="0"/>
              <a:pPr>
                <a:defRPr/>
              </a:pPr>
              <a:t>28/09/2023</a:t>
            </a:fld>
            <a:endParaRPr lang="en-GB" altLang="en-US">
              <a:solidFill>
                <a:srgbClr val="FFFFFF"/>
              </a:solidFill>
            </a:endParaRPr>
          </a:p>
        </p:txBody>
      </p:sp>
      <p:sp>
        <p:nvSpPr>
          <p:cNvPr id="5" name="Footer Placeholder 4">
            <a:extLst>
              <a:ext uri="{FF2B5EF4-FFF2-40B4-BE49-F238E27FC236}">
                <a16:creationId xmlns:a16="http://schemas.microsoft.com/office/drawing/2014/main" id="{A6DE0813-7C95-4471-A724-A6BA49CB9362}"/>
              </a:ext>
            </a:extLst>
          </p:cNvPr>
          <p:cNvSpPr>
            <a:spLocks noGrp="1"/>
          </p:cNvSpPr>
          <p:nvPr>
            <p:ph type="ftr" sz="quarter" idx="11"/>
          </p:nvPr>
        </p:nvSpPr>
        <p:spPr/>
        <p:txBody>
          <a:bodyPr/>
          <a:lstStyle/>
          <a:p>
            <a:pPr>
              <a:defRPr/>
            </a:pPr>
            <a:r>
              <a:rPr lang="en-GB" altLang="en-US"/>
              <a:t>© The University of Sheffield</a:t>
            </a:r>
            <a:endParaRPr lang="en-GB" altLang="en-US">
              <a:solidFill>
                <a:srgbClr val="FFFFFF"/>
              </a:solidFill>
            </a:endParaRPr>
          </a:p>
        </p:txBody>
      </p:sp>
      <p:sp>
        <p:nvSpPr>
          <p:cNvPr id="6" name="Slide Number Placeholder 5">
            <a:extLst>
              <a:ext uri="{FF2B5EF4-FFF2-40B4-BE49-F238E27FC236}">
                <a16:creationId xmlns:a16="http://schemas.microsoft.com/office/drawing/2014/main" id="{9AA8CC95-FEFC-4D49-83C1-2AA2326F751B}"/>
              </a:ext>
            </a:extLst>
          </p:cNvPr>
          <p:cNvSpPr>
            <a:spLocks noGrp="1"/>
          </p:cNvSpPr>
          <p:nvPr>
            <p:ph type="sldNum" sz="quarter" idx="12"/>
          </p:nvPr>
        </p:nvSpPr>
        <p:spPr/>
        <p:txBody>
          <a:bodyPr/>
          <a:lstStyle/>
          <a:p>
            <a:fld id="{22230EF6-6C13-413D-A541-8FA2732E8850}" type="slidenum">
              <a:rPr lang="en-GB" altLang="en-US" smtClean="0"/>
              <a:pPr/>
              <a:t>44</a:t>
            </a:fld>
            <a:endParaRPr lang="en-GB" altLang="en-US"/>
          </a:p>
        </p:txBody>
      </p:sp>
      <p:pic>
        <p:nvPicPr>
          <p:cNvPr id="10" name="Picture 9">
            <a:extLst>
              <a:ext uri="{FF2B5EF4-FFF2-40B4-BE49-F238E27FC236}">
                <a16:creationId xmlns:a16="http://schemas.microsoft.com/office/drawing/2014/main" id="{014DE4E8-F6FB-41E0-8BAB-3D7DD75C47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3472" y="1923867"/>
            <a:ext cx="3059727" cy="3079467"/>
          </a:xfrm>
          <a:prstGeom prst="rect">
            <a:avLst/>
          </a:prstGeom>
        </p:spPr>
      </p:pic>
      <p:cxnSp>
        <p:nvCxnSpPr>
          <p:cNvPr id="12" name="Straight Arrow Connector 11">
            <a:extLst>
              <a:ext uri="{FF2B5EF4-FFF2-40B4-BE49-F238E27FC236}">
                <a16:creationId xmlns:a16="http://schemas.microsoft.com/office/drawing/2014/main" id="{1FF3953D-D761-48A5-8E4A-DDB05A985512}"/>
              </a:ext>
            </a:extLst>
          </p:cNvPr>
          <p:cNvCxnSpPr>
            <a:cxnSpLocks/>
          </p:cNvCxnSpPr>
          <p:nvPr/>
        </p:nvCxnSpPr>
        <p:spPr bwMode="auto">
          <a:xfrm>
            <a:off x="4768416" y="3673985"/>
            <a:ext cx="2191680" cy="0"/>
          </a:xfrm>
          <a:prstGeom prst="straightConnector1">
            <a:avLst/>
          </a:prstGeom>
          <a:solidFill>
            <a:schemeClr val="accent1"/>
          </a:solidFill>
          <a:ln w="19050" cap="flat" cmpd="sng" algn="ctr">
            <a:solidFill>
              <a:srgbClr val="7030A0"/>
            </a:solidFill>
            <a:prstDash val="solid"/>
            <a:round/>
            <a:headEnd type="none" w="med" len="med"/>
            <a:tailEnd type="triangle"/>
          </a:ln>
          <a:effectLst/>
        </p:spPr>
      </p:cxnSp>
      <p:sp>
        <p:nvSpPr>
          <p:cNvPr id="14" name="Content Placeholder 18">
            <a:extLst>
              <a:ext uri="{FF2B5EF4-FFF2-40B4-BE49-F238E27FC236}">
                <a16:creationId xmlns:a16="http://schemas.microsoft.com/office/drawing/2014/main" id="{E1FA48FF-2950-4FAF-AC35-E0B16F5F10BF}"/>
              </a:ext>
            </a:extLst>
          </p:cNvPr>
          <p:cNvSpPr txBox="1">
            <a:spLocks/>
          </p:cNvSpPr>
          <p:nvPr/>
        </p:nvSpPr>
        <p:spPr bwMode="auto">
          <a:xfrm>
            <a:off x="4831040" y="2877922"/>
            <a:ext cx="2260307" cy="603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30000"/>
              </a:spcBef>
              <a:spcAft>
                <a:spcPct val="0"/>
              </a:spcAft>
              <a:buChar char="•"/>
              <a:defRPr sz="3200">
                <a:solidFill>
                  <a:srgbClr val="2A196F"/>
                </a:solidFill>
                <a:latin typeface="+mn-lt"/>
                <a:ea typeface="MS PGothic" pitchFamily="34" charset="-128"/>
                <a:cs typeface="ＭＳ Ｐゴシック" charset="0"/>
              </a:defRPr>
            </a:lvl1pPr>
            <a:lvl2pPr marL="742950" indent="-285750" algn="l" rtl="0" eaLnBrk="0" fontAlgn="base" hangingPunct="0">
              <a:spcBef>
                <a:spcPct val="30000"/>
              </a:spcBef>
              <a:spcAft>
                <a:spcPct val="0"/>
              </a:spcAft>
              <a:buFont typeface="TUOS Stephenson" panose="02070503080000020004" pitchFamily="18" charset="0"/>
              <a:buChar char="•"/>
              <a:defRPr sz="2800">
                <a:solidFill>
                  <a:srgbClr val="2A196F"/>
                </a:solidFill>
                <a:latin typeface="+mn-lt"/>
                <a:ea typeface="MS PGothic" pitchFamily="34" charset="-128"/>
              </a:defRPr>
            </a:lvl2pPr>
            <a:lvl3pPr marL="1143000" indent="-228600" algn="l" rtl="0" eaLnBrk="0" fontAlgn="base" hangingPunct="0">
              <a:spcBef>
                <a:spcPct val="20000"/>
              </a:spcBef>
              <a:spcAft>
                <a:spcPct val="0"/>
              </a:spcAft>
              <a:defRPr sz="2400">
                <a:solidFill>
                  <a:srgbClr val="2A196F"/>
                </a:solidFill>
                <a:latin typeface="+mn-lt"/>
                <a:ea typeface="MS PGothic" pitchFamily="34" charset="-128"/>
              </a:defRPr>
            </a:lvl3pPr>
            <a:lvl4pPr marL="1600200" indent="-228600" algn="l" rtl="0" eaLnBrk="0" fontAlgn="base" hangingPunct="0">
              <a:lnSpc>
                <a:spcPct val="120000"/>
              </a:lnSpc>
              <a:spcBef>
                <a:spcPct val="20000"/>
              </a:spcBef>
              <a:spcAft>
                <a:spcPct val="0"/>
              </a:spcAft>
              <a:buFont typeface="TUOS Stephenson" panose="02070503080000020004" pitchFamily="18" charset="0"/>
              <a:defRPr sz="1400">
                <a:solidFill>
                  <a:srgbClr val="2A196F"/>
                </a:solidFill>
                <a:latin typeface="+mn-lt"/>
                <a:ea typeface="MS PGothic" pitchFamily="34" charset="-128"/>
              </a:defRPr>
            </a:lvl4pPr>
            <a:lvl5pPr marL="2057400" indent="-228600" algn="l" rtl="0" eaLnBrk="0" fontAlgn="base" hangingPunct="0">
              <a:lnSpc>
                <a:spcPct val="140000"/>
              </a:lnSpc>
              <a:spcBef>
                <a:spcPct val="20000"/>
              </a:spcBef>
              <a:spcAft>
                <a:spcPct val="0"/>
              </a:spcAft>
              <a:buFont typeface="TUOS Stephenson" panose="02070503080000020004" pitchFamily="18" charset="0"/>
              <a:buChar char="•"/>
              <a:defRPr sz="900">
                <a:solidFill>
                  <a:srgbClr val="2A196F"/>
                </a:solidFill>
                <a:latin typeface="+mn-lt"/>
                <a:ea typeface="MS PGothic" pitchFamily="34" charset="-128"/>
              </a:defRPr>
            </a:lvl5pPr>
            <a:lvl6pPr marL="25146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6pPr>
            <a:lvl7pPr marL="29718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7pPr>
            <a:lvl8pPr marL="34290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8pPr>
            <a:lvl9pPr marL="38862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9pPr>
          </a:lstStyle>
          <a:p>
            <a:pPr marL="0" indent="0">
              <a:spcBef>
                <a:spcPts val="0"/>
              </a:spcBef>
              <a:buNone/>
            </a:pPr>
            <a:r>
              <a:rPr lang="en-GB" sz="1800" kern="0" dirty="0"/>
              <a:t>Mix with carbon, water and binder</a:t>
            </a:r>
          </a:p>
        </p:txBody>
      </p:sp>
      <mc:AlternateContent xmlns:mc="http://schemas.openxmlformats.org/markup-compatibility/2006" xmlns:a14="http://schemas.microsoft.com/office/drawing/2010/main">
        <mc:Choice Requires="a14">
          <p:sp>
            <p:nvSpPr>
              <p:cNvPr id="17" name="Content Placeholder 18">
                <a:extLst>
                  <a:ext uri="{FF2B5EF4-FFF2-40B4-BE49-F238E27FC236}">
                    <a16:creationId xmlns:a16="http://schemas.microsoft.com/office/drawing/2014/main" id="{64F0B5AB-EA52-40ED-ADD7-B6874193C54C}"/>
                  </a:ext>
                </a:extLst>
              </p:cNvPr>
              <p:cNvSpPr txBox="1">
                <a:spLocks/>
              </p:cNvSpPr>
              <p:nvPr/>
            </p:nvSpPr>
            <p:spPr bwMode="auto">
              <a:xfrm>
                <a:off x="2356939" y="5186573"/>
                <a:ext cx="1032792" cy="474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30000"/>
                  </a:spcBef>
                  <a:spcAft>
                    <a:spcPct val="0"/>
                  </a:spcAft>
                  <a:buChar char="•"/>
                  <a:defRPr sz="3200">
                    <a:solidFill>
                      <a:srgbClr val="2A196F"/>
                    </a:solidFill>
                    <a:latin typeface="+mn-lt"/>
                    <a:ea typeface="MS PGothic" pitchFamily="34" charset="-128"/>
                    <a:cs typeface="ＭＳ Ｐゴシック" charset="0"/>
                  </a:defRPr>
                </a:lvl1pPr>
                <a:lvl2pPr marL="742950" indent="-285750" algn="l" rtl="0" eaLnBrk="0" fontAlgn="base" hangingPunct="0">
                  <a:spcBef>
                    <a:spcPct val="30000"/>
                  </a:spcBef>
                  <a:spcAft>
                    <a:spcPct val="0"/>
                  </a:spcAft>
                  <a:buFont typeface="TUOS Stephenson" panose="02070503080000020004" pitchFamily="18" charset="0"/>
                  <a:buChar char="•"/>
                  <a:defRPr sz="2800">
                    <a:solidFill>
                      <a:srgbClr val="2A196F"/>
                    </a:solidFill>
                    <a:latin typeface="+mn-lt"/>
                    <a:ea typeface="MS PGothic" pitchFamily="34" charset="-128"/>
                  </a:defRPr>
                </a:lvl2pPr>
                <a:lvl3pPr marL="1143000" indent="-228600" algn="l" rtl="0" eaLnBrk="0" fontAlgn="base" hangingPunct="0">
                  <a:spcBef>
                    <a:spcPct val="20000"/>
                  </a:spcBef>
                  <a:spcAft>
                    <a:spcPct val="0"/>
                  </a:spcAft>
                  <a:defRPr sz="2400">
                    <a:solidFill>
                      <a:srgbClr val="2A196F"/>
                    </a:solidFill>
                    <a:latin typeface="+mn-lt"/>
                    <a:ea typeface="MS PGothic" pitchFamily="34" charset="-128"/>
                  </a:defRPr>
                </a:lvl3pPr>
                <a:lvl4pPr marL="1600200" indent="-228600" algn="l" rtl="0" eaLnBrk="0" fontAlgn="base" hangingPunct="0">
                  <a:lnSpc>
                    <a:spcPct val="120000"/>
                  </a:lnSpc>
                  <a:spcBef>
                    <a:spcPct val="20000"/>
                  </a:spcBef>
                  <a:spcAft>
                    <a:spcPct val="0"/>
                  </a:spcAft>
                  <a:buFont typeface="TUOS Stephenson" panose="02070503080000020004" pitchFamily="18" charset="0"/>
                  <a:defRPr sz="1400">
                    <a:solidFill>
                      <a:srgbClr val="2A196F"/>
                    </a:solidFill>
                    <a:latin typeface="+mn-lt"/>
                    <a:ea typeface="MS PGothic" pitchFamily="34" charset="-128"/>
                  </a:defRPr>
                </a:lvl4pPr>
                <a:lvl5pPr marL="2057400" indent="-228600" algn="l" rtl="0" eaLnBrk="0" fontAlgn="base" hangingPunct="0">
                  <a:lnSpc>
                    <a:spcPct val="140000"/>
                  </a:lnSpc>
                  <a:spcBef>
                    <a:spcPct val="20000"/>
                  </a:spcBef>
                  <a:spcAft>
                    <a:spcPct val="0"/>
                  </a:spcAft>
                  <a:buFont typeface="TUOS Stephenson" panose="02070503080000020004" pitchFamily="18" charset="0"/>
                  <a:buChar char="•"/>
                  <a:defRPr sz="900">
                    <a:solidFill>
                      <a:srgbClr val="2A196F"/>
                    </a:solidFill>
                    <a:latin typeface="+mn-lt"/>
                    <a:ea typeface="MS PGothic" pitchFamily="34" charset="-128"/>
                  </a:defRPr>
                </a:lvl5pPr>
                <a:lvl6pPr marL="25146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6pPr>
                <a:lvl7pPr marL="29718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7pPr>
                <a:lvl8pPr marL="34290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8pPr>
                <a:lvl9pPr marL="38862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9pPr>
              </a:lstStyle>
              <a:p>
                <a:pPr marL="0" indent="0">
                  <a:spcBef>
                    <a:spcPts val="0"/>
                  </a:spcBef>
                  <a:buNone/>
                </a:pPr>
                <a14:m>
                  <m:oMathPara xmlns:m="http://schemas.openxmlformats.org/officeDocument/2006/math">
                    <m:oMathParaPr>
                      <m:jc m:val="centerGroup"/>
                    </m:oMathParaPr>
                    <m:oMath xmlns:m="http://schemas.openxmlformats.org/officeDocument/2006/math">
                      <m:r>
                        <a:rPr lang="en-GB" sz="1800" b="1" kern="0">
                          <a:latin typeface="Cambria Math" panose="02040503050406030204" pitchFamily="18" charset="0"/>
                        </a:rPr>
                        <m:t>𝐒𝐢</m:t>
                      </m:r>
                      <m:r>
                        <a:rPr lang="en-GB" sz="1800" kern="0">
                          <a:latin typeface="Cambria Math" panose="02040503050406030204" pitchFamily="18" charset="0"/>
                        </a:rPr>
                        <m:t>,</m:t>
                      </m:r>
                      <m:sSub>
                        <m:sSubPr>
                          <m:ctrlPr>
                            <a:rPr lang="en-GB" sz="1800" i="1" kern="0">
                              <a:latin typeface="Cambria Math" panose="02040503050406030204" pitchFamily="18" charset="0"/>
                            </a:rPr>
                          </m:ctrlPr>
                        </m:sSubPr>
                        <m:e>
                          <m:r>
                            <a:rPr lang="en-GB" sz="1800" i="1" kern="0">
                              <a:latin typeface="Cambria Math" panose="02040503050406030204" pitchFamily="18" charset="0"/>
                            </a:rPr>
                            <m:t>𝑆𝑖𝑂</m:t>
                          </m:r>
                        </m:e>
                        <m:sub>
                          <m:r>
                            <a:rPr lang="en-GB" sz="1800" i="1" kern="0">
                              <a:latin typeface="Cambria Math" panose="02040503050406030204" pitchFamily="18" charset="0"/>
                            </a:rPr>
                            <m:t>2</m:t>
                          </m:r>
                        </m:sub>
                      </m:sSub>
                    </m:oMath>
                  </m:oMathPara>
                </a14:m>
                <a:endParaRPr lang="en-GB" sz="1800" kern="0" dirty="0"/>
              </a:p>
            </p:txBody>
          </p:sp>
        </mc:Choice>
        <mc:Fallback xmlns="">
          <p:sp>
            <p:nvSpPr>
              <p:cNvPr id="17" name="Content Placeholder 18">
                <a:extLst>
                  <a:ext uri="{FF2B5EF4-FFF2-40B4-BE49-F238E27FC236}">
                    <a16:creationId xmlns:a16="http://schemas.microsoft.com/office/drawing/2014/main" id="{64F0B5AB-EA52-40ED-ADD7-B6874193C54C}"/>
                  </a:ext>
                </a:extLst>
              </p:cNvPr>
              <p:cNvSpPr txBox="1">
                <a:spLocks noRot="1" noChangeAspect="1" noMove="1" noResize="1" noEditPoints="1" noAdjustHandles="1" noChangeArrowheads="1" noChangeShapeType="1" noTextEdit="1"/>
              </p:cNvSpPr>
              <p:nvPr/>
            </p:nvSpPr>
            <p:spPr bwMode="auto">
              <a:xfrm>
                <a:off x="2356939" y="5186573"/>
                <a:ext cx="1032792" cy="474675"/>
              </a:xfrm>
              <a:prstGeom prst="rect">
                <a:avLst/>
              </a:prstGeom>
              <a:blipFill>
                <a:blip r:embed="rId4"/>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Content Placeholder 18">
                <a:extLst>
                  <a:ext uri="{FF2B5EF4-FFF2-40B4-BE49-F238E27FC236}">
                    <a16:creationId xmlns:a16="http://schemas.microsoft.com/office/drawing/2014/main" id="{438E6374-9D83-4737-B474-B86C5D071870}"/>
                  </a:ext>
                </a:extLst>
              </p:cNvPr>
              <p:cNvSpPr txBox="1">
                <a:spLocks/>
              </p:cNvSpPr>
              <p:nvPr/>
            </p:nvSpPr>
            <p:spPr bwMode="auto">
              <a:xfrm>
                <a:off x="7912264" y="5186087"/>
                <a:ext cx="2836750" cy="474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30000"/>
                  </a:spcBef>
                  <a:spcAft>
                    <a:spcPct val="0"/>
                  </a:spcAft>
                  <a:buChar char="•"/>
                  <a:defRPr sz="3200">
                    <a:solidFill>
                      <a:srgbClr val="2A196F"/>
                    </a:solidFill>
                    <a:latin typeface="+mn-lt"/>
                    <a:ea typeface="MS PGothic" pitchFamily="34" charset="-128"/>
                    <a:cs typeface="ＭＳ Ｐゴシック" charset="0"/>
                  </a:defRPr>
                </a:lvl1pPr>
                <a:lvl2pPr marL="742950" indent="-285750" algn="l" rtl="0" eaLnBrk="0" fontAlgn="base" hangingPunct="0">
                  <a:spcBef>
                    <a:spcPct val="30000"/>
                  </a:spcBef>
                  <a:spcAft>
                    <a:spcPct val="0"/>
                  </a:spcAft>
                  <a:buFont typeface="TUOS Stephenson" panose="02070503080000020004" pitchFamily="18" charset="0"/>
                  <a:buChar char="•"/>
                  <a:defRPr sz="2800">
                    <a:solidFill>
                      <a:srgbClr val="2A196F"/>
                    </a:solidFill>
                    <a:latin typeface="+mn-lt"/>
                    <a:ea typeface="MS PGothic" pitchFamily="34" charset="-128"/>
                  </a:defRPr>
                </a:lvl2pPr>
                <a:lvl3pPr marL="1143000" indent="-228600" algn="l" rtl="0" eaLnBrk="0" fontAlgn="base" hangingPunct="0">
                  <a:spcBef>
                    <a:spcPct val="20000"/>
                  </a:spcBef>
                  <a:spcAft>
                    <a:spcPct val="0"/>
                  </a:spcAft>
                  <a:defRPr sz="2400">
                    <a:solidFill>
                      <a:srgbClr val="2A196F"/>
                    </a:solidFill>
                    <a:latin typeface="+mn-lt"/>
                    <a:ea typeface="MS PGothic" pitchFamily="34" charset="-128"/>
                  </a:defRPr>
                </a:lvl3pPr>
                <a:lvl4pPr marL="1600200" indent="-228600" algn="l" rtl="0" eaLnBrk="0" fontAlgn="base" hangingPunct="0">
                  <a:lnSpc>
                    <a:spcPct val="120000"/>
                  </a:lnSpc>
                  <a:spcBef>
                    <a:spcPct val="20000"/>
                  </a:spcBef>
                  <a:spcAft>
                    <a:spcPct val="0"/>
                  </a:spcAft>
                  <a:buFont typeface="TUOS Stephenson" panose="02070503080000020004" pitchFamily="18" charset="0"/>
                  <a:defRPr sz="1400">
                    <a:solidFill>
                      <a:srgbClr val="2A196F"/>
                    </a:solidFill>
                    <a:latin typeface="+mn-lt"/>
                    <a:ea typeface="MS PGothic" pitchFamily="34" charset="-128"/>
                  </a:defRPr>
                </a:lvl4pPr>
                <a:lvl5pPr marL="2057400" indent="-228600" algn="l" rtl="0" eaLnBrk="0" fontAlgn="base" hangingPunct="0">
                  <a:lnSpc>
                    <a:spcPct val="140000"/>
                  </a:lnSpc>
                  <a:spcBef>
                    <a:spcPct val="20000"/>
                  </a:spcBef>
                  <a:spcAft>
                    <a:spcPct val="0"/>
                  </a:spcAft>
                  <a:buFont typeface="TUOS Stephenson" panose="02070503080000020004" pitchFamily="18" charset="0"/>
                  <a:buChar char="•"/>
                  <a:defRPr sz="900">
                    <a:solidFill>
                      <a:srgbClr val="2A196F"/>
                    </a:solidFill>
                    <a:latin typeface="+mn-lt"/>
                    <a:ea typeface="MS PGothic" pitchFamily="34" charset="-128"/>
                  </a:defRPr>
                </a:lvl5pPr>
                <a:lvl6pPr marL="25146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6pPr>
                <a:lvl7pPr marL="29718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7pPr>
                <a:lvl8pPr marL="34290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8pPr>
                <a:lvl9pPr marL="38862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9pPr>
              </a:lstStyle>
              <a:p>
                <a:pPr marL="0" indent="0">
                  <a:spcBef>
                    <a:spcPts val="0"/>
                  </a:spcBef>
                  <a:buNone/>
                </a:pPr>
                <a14:m>
                  <m:oMathPara xmlns:m="http://schemas.openxmlformats.org/officeDocument/2006/math">
                    <m:oMathParaPr>
                      <m:jc m:val="centerGroup"/>
                    </m:oMathParaPr>
                    <m:oMath xmlns:m="http://schemas.openxmlformats.org/officeDocument/2006/math">
                      <m:r>
                        <a:rPr lang="en-GB" sz="1800" b="1" kern="0">
                          <a:latin typeface="Cambria Math" panose="02040503050406030204" pitchFamily="18" charset="0"/>
                        </a:rPr>
                        <m:t>𝐒𝐢</m:t>
                      </m:r>
                      <m:r>
                        <a:rPr lang="en-GB" sz="1800" kern="0">
                          <a:latin typeface="Cambria Math" panose="02040503050406030204" pitchFamily="18" charset="0"/>
                        </a:rPr>
                        <m:t>,</m:t>
                      </m:r>
                      <m:sSub>
                        <m:sSubPr>
                          <m:ctrlPr>
                            <a:rPr lang="en-GB" sz="1800" i="1" kern="0">
                              <a:latin typeface="Cambria Math" panose="02040503050406030204" pitchFamily="18" charset="0"/>
                            </a:rPr>
                          </m:ctrlPr>
                        </m:sSubPr>
                        <m:e>
                          <m:r>
                            <a:rPr lang="en-GB" sz="1800" i="1" kern="0">
                              <a:latin typeface="Cambria Math" panose="02040503050406030204" pitchFamily="18" charset="0"/>
                            </a:rPr>
                            <m:t>𝑆𝑖𝑂</m:t>
                          </m:r>
                        </m:e>
                        <m:sub>
                          <m:r>
                            <a:rPr lang="en-GB" sz="1800" i="1" kern="0">
                              <a:latin typeface="Cambria Math" panose="02040503050406030204" pitchFamily="18" charset="0"/>
                            </a:rPr>
                            <m:t>2</m:t>
                          </m:r>
                        </m:sub>
                      </m:sSub>
                      <m:r>
                        <a:rPr lang="en-GB" sz="1800" i="1" kern="0">
                          <a:latin typeface="Cambria Math" panose="02040503050406030204" pitchFamily="18" charset="0"/>
                        </a:rPr>
                        <m:t>, </m:t>
                      </m:r>
                      <m:sSub>
                        <m:sSubPr>
                          <m:ctrlPr>
                            <a:rPr lang="en-GB" sz="1800" i="1" kern="0">
                              <a:latin typeface="Cambria Math" panose="02040503050406030204" pitchFamily="18" charset="0"/>
                            </a:rPr>
                          </m:ctrlPr>
                        </m:sSubPr>
                        <m:e>
                          <m:r>
                            <a:rPr lang="en-GB" sz="1800" i="1" kern="0">
                              <a:latin typeface="Cambria Math" panose="02040503050406030204" pitchFamily="18" charset="0"/>
                            </a:rPr>
                            <m:t>𝐻</m:t>
                          </m:r>
                        </m:e>
                        <m:sub>
                          <m:r>
                            <a:rPr lang="en-GB" sz="1800" i="1" kern="0">
                              <a:latin typeface="Cambria Math" panose="02040503050406030204" pitchFamily="18" charset="0"/>
                            </a:rPr>
                            <m:t>2</m:t>
                          </m:r>
                        </m:sub>
                      </m:sSub>
                      <m:r>
                        <a:rPr lang="en-GB" sz="1800" i="1" kern="0">
                          <a:latin typeface="Cambria Math" panose="02040503050406030204" pitchFamily="18" charset="0"/>
                        </a:rPr>
                        <m:t>𝑂</m:t>
                      </m:r>
                      <m:r>
                        <a:rPr lang="en-GB" sz="1800" i="1" kern="0">
                          <a:latin typeface="Cambria Math" panose="02040503050406030204" pitchFamily="18" charset="0"/>
                        </a:rPr>
                        <m:t>, </m:t>
                      </m:r>
                      <m:r>
                        <a:rPr lang="en-GB" sz="1800" i="1" kern="0">
                          <a:latin typeface="Cambria Math" panose="02040503050406030204" pitchFamily="18" charset="0"/>
                        </a:rPr>
                        <m:t>𝐶𝑎𝑟𝑏𝑜𝑛</m:t>
                      </m:r>
                      <m:r>
                        <a:rPr lang="en-GB" sz="1800" i="1" kern="0">
                          <a:latin typeface="Cambria Math" panose="02040503050406030204" pitchFamily="18" charset="0"/>
                        </a:rPr>
                        <m:t>, </m:t>
                      </m:r>
                      <m:r>
                        <a:rPr lang="en-GB" sz="1800" i="1" kern="0">
                          <a:latin typeface="Cambria Math" panose="02040503050406030204" pitchFamily="18" charset="0"/>
                        </a:rPr>
                        <m:t>𝐶𝑀𝐶</m:t>
                      </m:r>
                    </m:oMath>
                  </m:oMathPara>
                </a14:m>
                <a:endParaRPr lang="en-GB" sz="1800" kern="0" dirty="0"/>
              </a:p>
            </p:txBody>
          </p:sp>
        </mc:Choice>
        <mc:Fallback xmlns="">
          <p:sp>
            <p:nvSpPr>
              <p:cNvPr id="18" name="Content Placeholder 18">
                <a:extLst>
                  <a:ext uri="{FF2B5EF4-FFF2-40B4-BE49-F238E27FC236}">
                    <a16:creationId xmlns:a16="http://schemas.microsoft.com/office/drawing/2014/main" id="{438E6374-9D83-4737-B474-B86C5D071870}"/>
                  </a:ext>
                </a:extLst>
              </p:cNvPr>
              <p:cNvSpPr txBox="1">
                <a:spLocks noRot="1" noChangeAspect="1" noMove="1" noResize="1" noEditPoints="1" noAdjustHandles="1" noChangeArrowheads="1" noChangeShapeType="1" noTextEdit="1"/>
              </p:cNvSpPr>
              <p:nvPr/>
            </p:nvSpPr>
            <p:spPr bwMode="auto">
              <a:xfrm>
                <a:off x="7912264" y="5186087"/>
                <a:ext cx="2836750" cy="474675"/>
              </a:xfrm>
              <a:prstGeom prst="rect">
                <a:avLst/>
              </a:prstGeom>
              <a:blipFill>
                <a:blip r:embed="rId5"/>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Tree>
    <p:extLst>
      <p:ext uri="{BB962C8B-B14F-4D97-AF65-F5344CB8AC3E}">
        <p14:creationId xmlns:p14="http://schemas.microsoft.com/office/powerpoint/2010/main" val="26592613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0113B-FEEE-43F9-B7D5-EE47FDDCD502}"/>
              </a:ext>
            </a:extLst>
          </p:cNvPr>
          <p:cNvSpPr>
            <a:spLocks noGrp="1"/>
          </p:cNvSpPr>
          <p:nvPr>
            <p:ph type="title"/>
          </p:nvPr>
        </p:nvSpPr>
        <p:spPr/>
        <p:txBody>
          <a:bodyPr/>
          <a:lstStyle/>
          <a:p>
            <a:r>
              <a:rPr lang="en-GB" dirty="0"/>
              <a:t>Drawdown variables</a:t>
            </a:r>
          </a:p>
        </p:txBody>
      </p:sp>
      <p:sp>
        <p:nvSpPr>
          <p:cNvPr id="3" name="Content Placeholder 2">
            <a:extLst>
              <a:ext uri="{FF2B5EF4-FFF2-40B4-BE49-F238E27FC236}">
                <a16:creationId xmlns:a16="http://schemas.microsoft.com/office/drawing/2014/main" id="{8BF5FEA7-0276-4BC0-A01B-9CF3764CFAA0}"/>
              </a:ext>
            </a:extLst>
          </p:cNvPr>
          <p:cNvSpPr>
            <a:spLocks noGrp="1"/>
          </p:cNvSpPr>
          <p:nvPr>
            <p:ph idx="1"/>
          </p:nvPr>
        </p:nvSpPr>
        <p:spPr>
          <a:xfrm>
            <a:off x="2741080" y="5291256"/>
            <a:ext cx="7250422" cy="656106"/>
          </a:xfrm>
        </p:spPr>
        <p:txBody>
          <a:bodyPr/>
          <a:lstStyle/>
          <a:p>
            <a:r>
              <a:rPr lang="en-GB" dirty="0"/>
              <a:t>Binder content</a:t>
            </a:r>
          </a:p>
        </p:txBody>
      </p:sp>
      <p:sp>
        <p:nvSpPr>
          <p:cNvPr id="4" name="Date Placeholder 3">
            <a:extLst>
              <a:ext uri="{FF2B5EF4-FFF2-40B4-BE49-F238E27FC236}">
                <a16:creationId xmlns:a16="http://schemas.microsoft.com/office/drawing/2014/main" id="{FE6881A9-F3DE-42E9-AB2D-818D187A7320}"/>
              </a:ext>
            </a:extLst>
          </p:cNvPr>
          <p:cNvSpPr>
            <a:spLocks noGrp="1"/>
          </p:cNvSpPr>
          <p:nvPr>
            <p:ph type="dt" sz="half" idx="10"/>
          </p:nvPr>
        </p:nvSpPr>
        <p:spPr/>
        <p:txBody>
          <a:bodyPr/>
          <a:lstStyle/>
          <a:p>
            <a:pPr>
              <a:defRPr/>
            </a:pPr>
            <a:fld id="{D2E28BBE-4E92-4B2E-9C6F-C30F1CA4714D}" type="datetime1">
              <a:rPr lang="en-GB" altLang="en-US" smtClean="0"/>
              <a:pPr>
                <a:defRPr/>
              </a:pPr>
              <a:t>28/09/2023</a:t>
            </a:fld>
            <a:endParaRPr lang="en-GB" altLang="en-US">
              <a:solidFill>
                <a:srgbClr val="FFFFFF"/>
              </a:solidFill>
            </a:endParaRPr>
          </a:p>
        </p:txBody>
      </p:sp>
      <p:sp>
        <p:nvSpPr>
          <p:cNvPr id="5" name="Footer Placeholder 4">
            <a:extLst>
              <a:ext uri="{FF2B5EF4-FFF2-40B4-BE49-F238E27FC236}">
                <a16:creationId xmlns:a16="http://schemas.microsoft.com/office/drawing/2014/main" id="{601A46DA-03BD-4202-9171-E45DE3E953D8}"/>
              </a:ext>
            </a:extLst>
          </p:cNvPr>
          <p:cNvSpPr>
            <a:spLocks noGrp="1"/>
          </p:cNvSpPr>
          <p:nvPr>
            <p:ph type="ftr" sz="quarter" idx="11"/>
          </p:nvPr>
        </p:nvSpPr>
        <p:spPr/>
        <p:txBody>
          <a:bodyPr/>
          <a:lstStyle/>
          <a:p>
            <a:pPr>
              <a:defRPr/>
            </a:pPr>
            <a:r>
              <a:rPr lang="en-GB" altLang="en-US"/>
              <a:t>© The University of Sheffield</a:t>
            </a:r>
            <a:endParaRPr lang="en-GB" altLang="en-US">
              <a:solidFill>
                <a:srgbClr val="FFFFFF"/>
              </a:solidFill>
            </a:endParaRPr>
          </a:p>
        </p:txBody>
      </p:sp>
      <p:sp>
        <p:nvSpPr>
          <p:cNvPr id="6" name="Slide Number Placeholder 5">
            <a:extLst>
              <a:ext uri="{FF2B5EF4-FFF2-40B4-BE49-F238E27FC236}">
                <a16:creationId xmlns:a16="http://schemas.microsoft.com/office/drawing/2014/main" id="{92C5703B-AC35-4B1C-81F4-B6D2AC54F508}"/>
              </a:ext>
            </a:extLst>
          </p:cNvPr>
          <p:cNvSpPr>
            <a:spLocks noGrp="1"/>
          </p:cNvSpPr>
          <p:nvPr>
            <p:ph type="sldNum" sz="quarter" idx="12"/>
          </p:nvPr>
        </p:nvSpPr>
        <p:spPr/>
        <p:txBody>
          <a:bodyPr/>
          <a:lstStyle/>
          <a:p>
            <a:fld id="{22230EF6-6C13-413D-A541-8FA2732E8850}" type="slidenum">
              <a:rPr lang="en-GB" altLang="en-US" smtClean="0"/>
              <a:pPr/>
              <a:t>45</a:t>
            </a:fld>
            <a:endParaRPr lang="en-GB" altLang="en-US"/>
          </a:p>
        </p:txBody>
      </p:sp>
      <p:pic>
        <p:nvPicPr>
          <p:cNvPr id="10" name="Picture 9" descr="A picture containing diagram&#10;&#10;Description automatically generated">
            <a:extLst>
              <a:ext uri="{FF2B5EF4-FFF2-40B4-BE49-F238E27FC236}">
                <a16:creationId xmlns:a16="http://schemas.microsoft.com/office/drawing/2014/main" id="{D22C3192-C744-401E-BAE2-4D46C5FED63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590" t="7502" r="7421" b="9196"/>
          <a:stretch/>
        </p:blipFill>
        <p:spPr>
          <a:xfrm>
            <a:off x="2711624" y="1499359"/>
            <a:ext cx="7123154" cy="3561578"/>
          </a:xfrm>
          <a:prstGeom prst="rect">
            <a:avLst/>
          </a:prstGeom>
        </p:spPr>
      </p:pic>
      <p:sp>
        <p:nvSpPr>
          <p:cNvPr id="12" name="Oval 11">
            <a:extLst>
              <a:ext uri="{FF2B5EF4-FFF2-40B4-BE49-F238E27FC236}">
                <a16:creationId xmlns:a16="http://schemas.microsoft.com/office/drawing/2014/main" id="{CF15F191-9CA3-4DF1-91D2-C867636E5987}"/>
              </a:ext>
            </a:extLst>
          </p:cNvPr>
          <p:cNvSpPr/>
          <p:nvPr/>
        </p:nvSpPr>
        <p:spPr bwMode="auto">
          <a:xfrm>
            <a:off x="3719736" y="3265235"/>
            <a:ext cx="360040" cy="360040"/>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a:latin typeface="TUOS Stephenson" pitchFamily="-128" charset="0"/>
            </a:endParaRPr>
          </a:p>
        </p:txBody>
      </p:sp>
      <p:sp>
        <p:nvSpPr>
          <p:cNvPr id="13" name="Oval 12">
            <a:extLst>
              <a:ext uri="{FF2B5EF4-FFF2-40B4-BE49-F238E27FC236}">
                <a16:creationId xmlns:a16="http://schemas.microsoft.com/office/drawing/2014/main" id="{569FFF25-7F7A-440D-8777-738A352FD5DE}"/>
              </a:ext>
            </a:extLst>
          </p:cNvPr>
          <p:cNvSpPr/>
          <p:nvPr/>
        </p:nvSpPr>
        <p:spPr bwMode="auto">
          <a:xfrm>
            <a:off x="7824192" y="1978438"/>
            <a:ext cx="360040" cy="360040"/>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a:latin typeface="TUOS Stephenson" pitchFamily="-128" charset="0"/>
            </a:endParaRPr>
          </a:p>
        </p:txBody>
      </p:sp>
      <p:sp>
        <p:nvSpPr>
          <p:cNvPr id="14" name="Oval 13">
            <a:extLst>
              <a:ext uri="{FF2B5EF4-FFF2-40B4-BE49-F238E27FC236}">
                <a16:creationId xmlns:a16="http://schemas.microsoft.com/office/drawing/2014/main" id="{733A15A6-9BBF-4002-A9E5-8FD9C164511A}"/>
              </a:ext>
            </a:extLst>
          </p:cNvPr>
          <p:cNvSpPr/>
          <p:nvPr/>
        </p:nvSpPr>
        <p:spPr bwMode="auto">
          <a:xfrm>
            <a:off x="3519493" y="2057731"/>
            <a:ext cx="360040" cy="360040"/>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a:latin typeface="TUOS Stephenson" pitchFamily="-128" charset="0"/>
            </a:endParaRPr>
          </a:p>
        </p:txBody>
      </p:sp>
      <p:sp>
        <p:nvSpPr>
          <p:cNvPr id="15" name="Oval 14">
            <a:extLst>
              <a:ext uri="{FF2B5EF4-FFF2-40B4-BE49-F238E27FC236}">
                <a16:creationId xmlns:a16="http://schemas.microsoft.com/office/drawing/2014/main" id="{B3AF6A33-2AFC-49C2-A521-56D834536086}"/>
              </a:ext>
            </a:extLst>
          </p:cNvPr>
          <p:cNvSpPr/>
          <p:nvPr/>
        </p:nvSpPr>
        <p:spPr bwMode="auto">
          <a:xfrm>
            <a:off x="7752184" y="2659788"/>
            <a:ext cx="360040" cy="360040"/>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a:latin typeface="TUOS Stephenson" pitchFamily="-128" charset="0"/>
            </a:endParaRPr>
          </a:p>
        </p:txBody>
      </p:sp>
    </p:spTree>
    <p:extLst>
      <p:ext uri="{BB962C8B-B14F-4D97-AF65-F5344CB8AC3E}">
        <p14:creationId xmlns:p14="http://schemas.microsoft.com/office/powerpoint/2010/main" val="27231813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66233-F404-4E15-A429-E9F417A4A3C3}"/>
              </a:ext>
            </a:extLst>
          </p:cNvPr>
          <p:cNvSpPr>
            <a:spLocks noGrp="1"/>
          </p:cNvSpPr>
          <p:nvPr>
            <p:ph type="title"/>
          </p:nvPr>
        </p:nvSpPr>
        <p:spPr/>
        <p:txBody>
          <a:bodyPr/>
          <a:lstStyle/>
          <a:p>
            <a:r>
              <a:rPr lang="en-GB" dirty="0"/>
              <a:t>Drawdown variables</a:t>
            </a:r>
          </a:p>
        </p:txBody>
      </p:sp>
      <p:sp>
        <p:nvSpPr>
          <p:cNvPr id="4" name="Date Placeholder 3">
            <a:extLst>
              <a:ext uri="{FF2B5EF4-FFF2-40B4-BE49-F238E27FC236}">
                <a16:creationId xmlns:a16="http://schemas.microsoft.com/office/drawing/2014/main" id="{5A1D7222-FB67-4959-BF1B-3635433971B3}"/>
              </a:ext>
            </a:extLst>
          </p:cNvPr>
          <p:cNvSpPr>
            <a:spLocks noGrp="1"/>
          </p:cNvSpPr>
          <p:nvPr>
            <p:ph type="dt" sz="half" idx="10"/>
          </p:nvPr>
        </p:nvSpPr>
        <p:spPr/>
        <p:txBody>
          <a:bodyPr/>
          <a:lstStyle/>
          <a:p>
            <a:pPr>
              <a:defRPr/>
            </a:pPr>
            <a:fld id="{D2E28BBE-4E92-4B2E-9C6F-C30F1CA4714D}" type="datetime1">
              <a:rPr lang="en-GB" altLang="en-US" smtClean="0"/>
              <a:pPr>
                <a:defRPr/>
              </a:pPr>
              <a:t>28/09/2023</a:t>
            </a:fld>
            <a:endParaRPr lang="en-GB" altLang="en-US">
              <a:solidFill>
                <a:srgbClr val="FFFFFF"/>
              </a:solidFill>
            </a:endParaRPr>
          </a:p>
        </p:txBody>
      </p:sp>
      <p:sp>
        <p:nvSpPr>
          <p:cNvPr id="5" name="Footer Placeholder 4">
            <a:extLst>
              <a:ext uri="{FF2B5EF4-FFF2-40B4-BE49-F238E27FC236}">
                <a16:creationId xmlns:a16="http://schemas.microsoft.com/office/drawing/2014/main" id="{146A46B1-0739-4D92-BF25-083EE3AD9BD6}"/>
              </a:ext>
            </a:extLst>
          </p:cNvPr>
          <p:cNvSpPr>
            <a:spLocks noGrp="1"/>
          </p:cNvSpPr>
          <p:nvPr>
            <p:ph type="ftr" sz="quarter" idx="11"/>
          </p:nvPr>
        </p:nvSpPr>
        <p:spPr/>
        <p:txBody>
          <a:bodyPr/>
          <a:lstStyle/>
          <a:p>
            <a:pPr>
              <a:defRPr/>
            </a:pPr>
            <a:r>
              <a:rPr lang="en-GB" altLang="en-US"/>
              <a:t>© The University of Sheffield</a:t>
            </a:r>
            <a:endParaRPr lang="en-GB" altLang="en-US">
              <a:solidFill>
                <a:srgbClr val="FFFFFF"/>
              </a:solidFill>
            </a:endParaRPr>
          </a:p>
        </p:txBody>
      </p:sp>
      <p:sp>
        <p:nvSpPr>
          <p:cNvPr id="6" name="Slide Number Placeholder 5">
            <a:extLst>
              <a:ext uri="{FF2B5EF4-FFF2-40B4-BE49-F238E27FC236}">
                <a16:creationId xmlns:a16="http://schemas.microsoft.com/office/drawing/2014/main" id="{1B90FBB6-3BA8-4257-92EA-3D6D2A9680B2}"/>
              </a:ext>
            </a:extLst>
          </p:cNvPr>
          <p:cNvSpPr>
            <a:spLocks noGrp="1"/>
          </p:cNvSpPr>
          <p:nvPr>
            <p:ph type="sldNum" sz="quarter" idx="12"/>
          </p:nvPr>
        </p:nvSpPr>
        <p:spPr/>
        <p:txBody>
          <a:bodyPr/>
          <a:lstStyle/>
          <a:p>
            <a:fld id="{22230EF6-6C13-413D-A541-8FA2732E8850}" type="slidenum">
              <a:rPr lang="en-GB" altLang="en-US" smtClean="0"/>
              <a:pPr/>
              <a:t>46</a:t>
            </a:fld>
            <a:endParaRPr lang="en-GB" altLang="en-US"/>
          </a:p>
        </p:txBody>
      </p:sp>
      <p:sp>
        <p:nvSpPr>
          <p:cNvPr id="9" name="Content Placeholder 8">
            <a:extLst>
              <a:ext uri="{FF2B5EF4-FFF2-40B4-BE49-F238E27FC236}">
                <a16:creationId xmlns:a16="http://schemas.microsoft.com/office/drawing/2014/main" id="{4BDFC518-4FA7-4B13-ADA2-E46B521474B7}"/>
              </a:ext>
            </a:extLst>
          </p:cNvPr>
          <p:cNvSpPr>
            <a:spLocks noGrp="1"/>
          </p:cNvSpPr>
          <p:nvPr>
            <p:ph idx="1"/>
          </p:nvPr>
        </p:nvSpPr>
        <p:spPr>
          <a:xfrm>
            <a:off x="1199456" y="1772816"/>
            <a:ext cx="5256585" cy="4323184"/>
          </a:xfrm>
        </p:spPr>
        <p:txBody>
          <a:bodyPr/>
          <a:lstStyle/>
          <a:p>
            <a:r>
              <a:rPr lang="en-GB" dirty="0"/>
              <a:t>Water content</a:t>
            </a:r>
          </a:p>
          <a:p>
            <a:r>
              <a:rPr lang="en-GB" dirty="0"/>
              <a:t>Binder content</a:t>
            </a:r>
          </a:p>
          <a:p>
            <a:r>
              <a:rPr lang="en-GB" dirty="0"/>
              <a:t>Drawdown thickness</a:t>
            </a:r>
          </a:p>
          <a:p>
            <a:r>
              <a:rPr lang="en-GB" dirty="0"/>
              <a:t>Drying schedule</a:t>
            </a:r>
          </a:p>
        </p:txBody>
      </p:sp>
      <p:pic>
        <p:nvPicPr>
          <p:cNvPr id="11" name="Picture 10" descr="A picture containing cup, sitting, food&#10;&#10;Description automatically generated">
            <a:extLst>
              <a:ext uri="{FF2B5EF4-FFF2-40B4-BE49-F238E27FC236}">
                <a16:creationId xmlns:a16="http://schemas.microsoft.com/office/drawing/2014/main" id="{05EEE5C6-B9E3-4EEC-838C-925A193F401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289" t="11121" r="42124" b="12741"/>
          <a:stretch/>
        </p:blipFill>
        <p:spPr>
          <a:xfrm>
            <a:off x="6532967" y="2092887"/>
            <a:ext cx="1872208" cy="1795790"/>
          </a:xfrm>
          <a:prstGeom prst="roundRect">
            <a:avLst>
              <a:gd name="adj" fmla="val 8594"/>
            </a:avLst>
          </a:prstGeom>
          <a:solidFill>
            <a:srgbClr val="FFFFFF">
              <a:shade val="85000"/>
            </a:srgbClr>
          </a:solidFill>
          <a:ln>
            <a:noFill/>
          </a:ln>
          <a:effectLst/>
        </p:spPr>
      </p:pic>
      <p:pic>
        <p:nvPicPr>
          <p:cNvPr id="7" name="Picture 6" descr="A close up of a logo&#10;&#10;Description automatically generated">
            <a:extLst>
              <a:ext uri="{FF2B5EF4-FFF2-40B4-BE49-F238E27FC236}">
                <a16:creationId xmlns:a16="http://schemas.microsoft.com/office/drawing/2014/main" id="{03A4AD6B-70B1-4898-8842-7895CB7AF34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651" t="13955" r="47899" b="19760"/>
          <a:stretch/>
        </p:blipFill>
        <p:spPr>
          <a:xfrm>
            <a:off x="8599518" y="2060848"/>
            <a:ext cx="1757551" cy="1859868"/>
          </a:xfrm>
          <a:prstGeom prst="roundRect">
            <a:avLst>
              <a:gd name="adj" fmla="val 8594"/>
            </a:avLst>
          </a:prstGeom>
          <a:solidFill>
            <a:srgbClr val="FFFFFF">
              <a:shade val="85000"/>
            </a:srgbClr>
          </a:solidFill>
          <a:ln>
            <a:noFill/>
          </a:ln>
          <a:effectLst/>
        </p:spPr>
      </p:pic>
      <p:pic>
        <p:nvPicPr>
          <p:cNvPr id="13" name="Picture 12">
            <a:extLst>
              <a:ext uri="{FF2B5EF4-FFF2-40B4-BE49-F238E27FC236}">
                <a16:creationId xmlns:a16="http://schemas.microsoft.com/office/drawing/2014/main" id="{223AB67E-A3B3-4A26-BB6B-E6B603710BC7}"/>
              </a:ext>
            </a:extLst>
          </p:cNvPr>
          <p:cNvPicPr>
            <a:picLocks noChangeAspect="1"/>
          </p:cNvPicPr>
          <p:nvPr/>
        </p:nvPicPr>
        <p:blipFill>
          <a:blip r:embed="rId4"/>
          <a:stretch>
            <a:fillRect/>
          </a:stretch>
        </p:blipFill>
        <p:spPr>
          <a:xfrm>
            <a:off x="7525486" y="4149080"/>
            <a:ext cx="2017829" cy="1859868"/>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1453719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83EFD-614A-4767-9CD5-3CD3C03876D6}"/>
              </a:ext>
            </a:extLst>
          </p:cNvPr>
          <p:cNvSpPr>
            <a:spLocks noGrp="1"/>
          </p:cNvSpPr>
          <p:nvPr>
            <p:ph type="title"/>
          </p:nvPr>
        </p:nvSpPr>
        <p:spPr/>
        <p:txBody>
          <a:bodyPr/>
          <a:lstStyle/>
          <a:p>
            <a:r>
              <a:rPr lang="en-GB" dirty="0"/>
              <a:t>Preliminary cell data</a:t>
            </a:r>
          </a:p>
        </p:txBody>
      </p:sp>
      <p:sp>
        <p:nvSpPr>
          <p:cNvPr id="3" name="Content Placeholder 2">
            <a:extLst>
              <a:ext uri="{FF2B5EF4-FFF2-40B4-BE49-F238E27FC236}">
                <a16:creationId xmlns:a16="http://schemas.microsoft.com/office/drawing/2014/main" id="{9691B709-D0E3-4006-A31F-7F196F00B1CE}"/>
              </a:ext>
            </a:extLst>
          </p:cNvPr>
          <p:cNvSpPr>
            <a:spLocks noGrp="1"/>
          </p:cNvSpPr>
          <p:nvPr>
            <p:ph idx="1"/>
          </p:nvPr>
        </p:nvSpPr>
        <p:spPr>
          <a:xfrm>
            <a:off x="2567608" y="5280248"/>
            <a:ext cx="2882280" cy="762000"/>
          </a:xfrm>
        </p:spPr>
        <p:txBody>
          <a:bodyPr/>
          <a:lstStyle/>
          <a:p>
            <a:r>
              <a:rPr lang="en-GB" sz="2000" dirty="0"/>
              <a:t>Poor initial capacity</a:t>
            </a:r>
          </a:p>
          <a:p>
            <a:r>
              <a:rPr lang="en-GB" sz="2000" dirty="0"/>
              <a:t>Poor cyclability</a:t>
            </a:r>
          </a:p>
        </p:txBody>
      </p:sp>
      <p:sp>
        <p:nvSpPr>
          <p:cNvPr id="4" name="Date Placeholder 3">
            <a:extLst>
              <a:ext uri="{FF2B5EF4-FFF2-40B4-BE49-F238E27FC236}">
                <a16:creationId xmlns:a16="http://schemas.microsoft.com/office/drawing/2014/main" id="{EA932EB0-C1E0-451F-9160-4416CFA49CBE}"/>
              </a:ext>
            </a:extLst>
          </p:cNvPr>
          <p:cNvSpPr>
            <a:spLocks noGrp="1"/>
          </p:cNvSpPr>
          <p:nvPr>
            <p:ph type="dt" sz="half" idx="10"/>
          </p:nvPr>
        </p:nvSpPr>
        <p:spPr/>
        <p:txBody>
          <a:bodyPr/>
          <a:lstStyle/>
          <a:p>
            <a:pPr>
              <a:defRPr/>
            </a:pPr>
            <a:fld id="{D2E28BBE-4E92-4B2E-9C6F-C30F1CA4714D}" type="datetime1">
              <a:rPr lang="en-GB" altLang="en-US" smtClean="0"/>
              <a:pPr>
                <a:defRPr/>
              </a:pPr>
              <a:t>28/09/2023</a:t>
            </a:fld>
            <a:endParaRPr lang="en-GB" altLang="en-US">
              <a:solidFill>
                <a:srgbClr val="FFFFFF"/>
              </a:solidFill>
            </a:endParaRPr>
          </a:p>
        </p:txBody>
      </p:sp>
      <p:sp>
        <p:nvSpPr>
          <p:cNvPr id="5" name="Footer Placeholder 4">
            <a:extLst>
              <a:ext uri="{FF2B5EF4-FFF2-40B4-BE49-F238E27FC236}">
                <a16:creationId xmlns:a16="http://schemas.microsoft.com/office/drawing/2014/main" id="{31AE95E8-AE68-4F7D-A598-BFBD14F2EA42}"/>
              </a:ext>
            </a:extLst>
          </p:cNvPr>
          <p:cNvSpPr>
            <a:spLocks noGrp="1"/>
          </p:cNvSpPr>
          <p:nvPr>
            <p:ph type="ftr" sz="quarter" idx="11"/>
          </p:nvPr>
        </p:nvSpPr>
        <p:spPr/>
        <p:txBody>
          <a:bodyPr/>
          <a:lstStyle/>
          <a:p>
            <a:pPr>
              <a:defRPr/>
            </a:pPr>
            <a:r>
              <a:rPr lang="en-GB" altLang="en-US" dirty="0"/>
              <a:t>© The University of Sheffield</a:t>
            </a:r>
            <a:endParaRPr lang="en-GB" altLang="en-US" dirty="0">
              <a:solidFill>
                <a:srgbClr val="FFFFFF"/>
              </a:solidFill>
            </a:endParaRPr>
          </a:p>
        </p:txBody>
      </p:sp>
      <p:sp>
        <p:nvSpPr>
          <p:cNvPr id="6" name="Slide Number Placeholder 5">
            <a:extLst>
              <a:ext uri="{FF2B5EF4-FFF2-40B4-BE49-F238E27FC236}">
                <a16:creationId xmlns:a16="http://schemas.microsoft.com/office/drawing/2014/main" id="{5CA81EB1-2F88-4E6A-BFCB-62F9F9CA5981}"/>
              </a:ext>
            </a:extLst>
          </p:cNvPr>
          <p:cNvSpPr>
            <a:spLocks noGrp="1"/>
          </p:cNvSpPr>
          <p:nvPr>
            <p:ph type="sldNum" sz="quarter" idx="12"/>
          </p:nvPr>
        </p:nvSpPr>
        <p:spPr/>
        <p:txBody>
          <a:bodyPr/>
          <a:lstStyle/>
          <a:p>
            <a:fld id="{22230EF6-6C13-413D-A541-8FA2732E8850}" type="slidenum">
              <a:rPr lang="en-GB" altLang="en-US" smtClean="0"/>
              <a:pPr/>
              <a:t>47</a:t>
            </a:fld>
            <a:endParaRPr lang="en-GB" altLang="en-US"/>
          </a:p>
        </p:txBody>
      </p:sp>
      <p:graphicFrame>
        <p:nvGraphicFramePr>
          <p:cNvPr id="8" name="Chart 7">
            <a:extLst>
              <a:ext uri="{FF2B5EF4-FFF2-40B4-BE49-F238E27FC236}">
                <a16:creationId xmlns:a16="http://schemas.microsoft.com/office/drawing/2014/main" id="{789ADF73-7D2B-4C97-9BB4-F4CF3005207A}"/>
              </a:ext>
            </a:extLst>
          </p:cNvPr>
          <p:cNvGraphicFramePr>
            <a:graphicFrameLocks/>
          </p:cNvGraphicFramePr>
          <p:nvPr>
            <p:extLst>
              <p:ext uri="{D42A27DB-BD31-4B8C-83A1-F6EECF244321}">
                <p14:modId xmlns:p14="http://schemas.microsoft.com/office/powerpoint/2010/main" val="2574723615"/>
              </p:ext>
            </p:extLst>
          </p:nvPr>
        </p:nvGraphicFramePr>
        <p:xfrm>
          <a:off x="2702627" y="1556708"/>
          <a:ext cx="6786746" cy="372354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151846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3D913-C559-4ECE-A28F-1C612A323B8B}"/>
              </a:ext>
            </a:extLst>
          </p:cNvPr>
          <p:cNvSpPr>
            <a:spLocks noGrp="1"/>
          </p:cNvSpPr>
          <p:nvPr>
            <p:ph type="title"/>
          </p:nvPr>
        </p:nvSpPr>
        <p:spPr/>
        <p:txBody>
          <a:bodyPr/>
          <a:lstStyle/>
          <a:p>
            <a:r>
              <a:rPr lang="en-GB" sz="4800" dirty="0"/>
              <a:t>Ideal drawdown</a:t>
            </a:r>
          </a:p>
        </p:txBody>
      </p:sp>
      <p:sp>
        <p:nvSpPr>
          <p:cNvPr id="3" name="Content Placeholder 2">
            <a:extLst>
              <a:ext uri="{FF2B5EF4-FFF2-40B4-BE49-F238E27FC236}">
                <a16:creationId xmlns:a16="http://schemas.microsoft.com/office/drawing/2014/main" id="{70B07789-9888-4A06-A371-F613DB32CFD4}"/>
              </a:ext>
            </a:extLst>
          </p:cNvPr>
          <p:cNvSpPr>
            <a:spLocks noGrp="1"/>
          </p:cNvSpPr>
          <p:nvPr>
            <p:ph idx="1"/>
          </p:nvPr>
        </p:nvSpPr>
        <p:spPr>
          <a:xfrm>
            <a:off x="2228952" y="1641376"/>
            <a:ext cx="8229600" cy="1210816"/>
          </a:xfrm>
        </p:spPr>
        <p:txBody>
          <a:bodyPr/>
          <a:lstStyle/>
          <a:p>
            <a:r>
              <a:rPr lang="en-GB" dirty="0"/>
              <a:t>Smooth (consistent thickness)</a:t>
            </a:r>
          </a:p>
          <a:p>
            <a:r>
              <a:rPr lang="en-GB" dirty="0"/>
              <a:t>No aggregates ‘dragging’ across foil</a:t>
            </a:r>
          </a:p>
        </p:txBody>
      </p:sp>
      <p:sp>
        <p:nvSpPr>
          <p:cNvPr id="4" name="Date Placeholder 3">
            <a:extLst>
              <a:ext uri="{FF2B5EF4-FFF2-40B4-BE49-F238E27FC236}">
                <a16:creationId xmlns:a16="http://schemas.microsoft.com/office/drawing/2014/main" id="{E06ACC56-544D-440A-BE99-7C8FB429E87A}"/>
              </a:ext>
            </a:extLst>
          </p:cNvPr>
          <p:cNvSpPr>
            <a:spLocks noGrp="1"/>
          </p:cNvSpPr>
          <p:nvPr>
            <p:ph type="dt" sz="half" idx="10"/>
          </p:nvPr>
        </p:nvSpPr>
        <p:spPr/>
        <p:txBody>
          <a:bodyPr/>
          <a:lstStyle/>
          <a:p>
            <a:pPr>
              <a:defRPr/>
            </a:pPr>
            <a:fld id="{D2E28BBE-4E92-4B2E-9C6F-C30F1CA4714D}" type="datetime1">
              <a:rPr lang="en-GB" altLang="en-US" smtClean="0"/>
              <a:pPr>
                <a:defRPr/>
              </a:pPr>
              <a:t>28/09/2023</a:t>
            </a:fld>
            <a:endParaRPr lang="en-GB" altLang="en-US">
              <a:solidFill>
                <a:srgbClr val="FFFFFF"/>
              </a:solidFill>
            </a:endParaRPr>
          </a:p>
        </p:txBody>
      </p:sp>
      <p:sp>
        <p:nvSpPr>
          <p:cNvPr id="5" name="Footer Placeholder 4">
            <a:extLst>
              <a:ext uri="{FF2B5EF4-FFF2-40B4-BE49-F238E27FC236}">
                <a16:creationId xmlns:a16="http://schemas.microsoft.com/office/drawing/2014/main" id="{6ED4C806-75AB-4CFD-BEEC-0F59DB07E48F}"/>
              </a:ext>
            </a:extLst>
          </p:cNvPr>
          <p:cNvSpPr>
            <a:spLocks noGrp="1"/>
          </p:cNvSpPr>
          <p:nvPr>
            <p:ph type="ftr" sz="quarter" idx="11"/>
          </p:nvPr>
        </p:nvSpPr>
        <p:spPr/>
        <p:txBody>
          <a:bodyPr/>
          <a:lstStyle/>
          <a:p>
            <a:pPr>
              <a:defRPr/>
            </a:pPr>
            <a:r>
              <a:rPr lang="en-GB" altLang="en-US"/>
              <a:t>© The University of Sheffield</a:t>
            </a:r>
            <a:endParaRPr lang="en-GB" altLang="en-US">
              <a:solidFill>
                <a:srgbClr val="FFFFFF"/>
              </a:solidFill>
            </a:endParaRPr>
          </a:p>
        </p:txBody>
      </p:sp>
      <p:sp>
        <p:nvSpPr>
          <p:cNvPr id="6" name="Slide Number Placeholder 5">
            <a:extLst>
              <a:ext uri="{FF2B5EF4-FFF2-40B4-BE49-F238E27FC236}">
                <a16:creationId xmlns:a16="http://schemas.microsoft.com/office/drawing/2014/main" id="{CB79D7E6-26DD-47DF-96EA-7A553936C721}"/>
              </a:ext>
            </a:extLst>
          </p:cNvPr>
          <p:cNvSpPr>
            <a:spLocks noGrp="1"/>
          </p:cNvSpPr>
          <p:nvPr>
            <p:ph type="sldNum" sz="quarter" idx="12"/>
          </p:nvPr>
        </p:nvSpPr>
        <p:spPr/>
        <p:txBody>
          <a:bodyPr/>
          <a:lstStyle/>
          <a:p>
            <a:fld id="{22230EF6-6C13-413D-A541-8FA2732E8850}" type="slidenum">
              <a:rPr lang="en-GB" altLang="en-US" smtClean="0"/>
              <a:pPr/>
              <a:t>48</a:t>
            </a:fld>
            <a:endParaRPr lang="en-GB" altLang="en-US"/>
          </a:p>
        </p:txBody>
      </p:sp>
      <p:pic>
        <p:nvPicPr>
          <p:cNvPr id="8" name="Picture 7" descr="A picture containing logo&#10;&#10;Description automatically generated">
            <a:extLst>
              <a:ext uri="{FF2B5EF4-FFF2-40B4-BE49-F238E27FC236}">
                <a16:creationId xmlns:a16="http://schemas.microsoft.com/office/drawing/2014/main" id="{FEDFF576-A15B-4D35-8EAD-F7A08D22C1E8}"/>
              </a:ext>
            </a:extLst>
          </p:cNvPr>
          <p:cNvPicPr>
            <a:picLocks noChangeAspect="1"/>
          </p:cNvPicPr>
          <p:nvPr/>
        </p:nvPicPr>
        <p:blipFill rotWithShape="1">
          <a:blip r:embed="rId2">
            <a:extLst>
              <a:ext uri="{28A0092B-C50C-407E-A947-70E740481C1C}">
                <a14:useLocalDpi xmlns:a14="http://schemas.microsoft.com/office/drawing/2010/main" val="0"/>
              </a:ext>
            </a:extLst>
          </a:blip>
          <a:srcRect l="8218" t="22433" r="21695" b="32163"/>
          <a:stretch/>
        </p:blipFill>
        <p:spPr>
          <a:xfrm>
            <a:off x="2165022" y="3380072"/>
            <a:ext cx="7861955" cy="2473424"/>
          </a:xfrm>
          <a:prstGeom prst="rect">
            <a:avLst/>
          </a:prstGeom>
        </p:spPr>
      </p:pic>
    </p:spTree>
    <p:extLst>
      <p:ext uri="{BB962C8B-B14F-4D97-AF65-F5344CB8AC3E}">
        <p14:creationId xmlns:p14="http://schemas.microsoft.com/office/powerpoint/2010/main" val="16838898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C706D-5305-46BE-B816-4659845B003B}"/>
              </a:ext>
            </a:extLst>
          </p:cNvPr>
          <p:cNvSpPr>
            <a:spLocks noGrp="1"/>
          </p:cNvSpPr>
          <p:nvPr>
            <p:ph type="title"/>
          </p:nvPr>
        </p:nvSpPr>
        <p:spPr/>
        <p:txBody>
          <a:bodyPr/>
          <a:lstStyle/>
          <a:p>
            <a:r>
              <a:rPr lang="en-GB" sz="4800" dirty="0"/>
              <a:t>Coin cell assembly</a:t>
            </a:r>
          </a:p>
        </p:txBody>
      </p:sp>
      <p:pic>
        <p:nvPicPr>
          <p:cNvPr id="9" name="Content Placeholder 8">
            <a:extLst>
              <a:ext uri="{FF2B5EF4-FFF2-40B4-BE49-F238E27FC236}">
                <a16:creationId xmlns:a16="http://schemas.microsoft.com/office/drawing/2014/main" id="{426AC3B0-155A-4C77-A867-6D6A1FECE2F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51785" y="3970440"/>
            <a:ext cx="4949401" cy="2405959"/>
          </a:xfrm>
        </p:spPr>
      </p:pic>
      <p:sp>
        <p:nvSpPr>
          <p:cNvPr id="4" name="Date Placeholder 3">
            <a:extLst>
              <a:ext uri="{FF2B5EF4-FFF2-40B4-BE49-F238E27FC236}">
                <a16:creationId xmlns:a16="http://schemas.microsoft.com/office/drawing/2014/main" id="{A0670CD4-C6BA-4247-9D7F-AEECCB8C2027}"/>
              </a:ext>
            </a:extLst>
          </p:cNvPr>
          <p:cNvSpPr>
            <a:spLocks noGrp="1"/>
          </p:cNvSpPr>
          <p:nvPr>
            <p:ph type="dt" sz="half" idx="10"/>
          </p:nvPr>
        </p:nvSpPr>
        <p:spPr/>
        <p:txBody>
          <a:bodyPr/>
          <a:lstStyle/>
          <a:p>
            <a:pPr>
              <a:defRPr/>
            </a:pPr>
            <a:fld id="{D2E28BBE-4E92-4B2E-9C6F-C30F1CA4714D}" type="datetime1">
              <a:rPr lang="en-GB" altLang="en-US" smtClean="0"/>
              <a:pPr>
                <a:defRPr/>
              </a:pPr>
              <a:t>28/09/2023</a:t>
            </a:fld>
            <a:endParaRPr lang="en-GB" altLang="en-US">
              <a:solidFill>
                <a:srgbClr val="FFFFFF"/>
              </a:solidFill>
            </a:endParaRPr>
          </a:p>
        </p:txBody>
      </p:sp>
      <p:sp>
        <p:nvSpPr>
          <p:cNvPr id="5" name="Footer Placeholder 4">
            <a:extLst>
              <a:ext uri="{FF2B5EF4-FFF2-40B4-BE49-F238E27FC236}">
                <a16:creationId xmlns:a16="http://schemas.microsoft.com/office/drawing/2014/main" id="{0BED3384-825E-438F-8627-DFA440D6E1C6}"/>
              </a:ext>
            </a:extLst>
          </p:cNvPr>
          <p:cNvSpPr>
            <a:spLocks noGrp="1"/>
          </p:cNvSpPr>
          <p:nvPr>
            <p:ph type="ftr" sz="quarter" idx="11"/>
          </p:nvPr>
        </p:nvSpPr>
        <p:spPr/>
        <p:txBody>
          <a:bodyPr/>
          <a:lstStyle/>
          <a:p>
            <a:pPr>
              <a:defRPr/>
            </a:pPr>
            <a:r>
              <a:rPr lang="en-GB" altLang="en-US"/>
              <a:t>© The University of Sheffield</a:t>
            </a:r>
            <a:endParaRPr lang="en-GB" altLang="en-US">
              <a:solidFill>
                <a:srgbClr val="FFFFFF"/>
              </a:solidFill>
            </a:endParaRPr>
          </a:p>
        </p:txBody>
      </p:sp>
      <p:sp>
        <p:nvSpPr>
          <p:cNvPr id="6" name="Slide Number Placeholder 5">
            <a:extLst>
              <a:ext uri="{FF2B5EF4-FFF2-40B4-BE49-F238E27FC236}">
                <a16:creationId xmlns:a16="http://schemas.microsoft.com/office/drawing/2014/main" id="{10CEF66C-A9D1-4770-B173-7D42D10E75B4}"/>
              </a:ext>
            </a:extLst>
          </p:cNvPr>
          <p:cNvSpPr>
            <a:spLocks noGrp="1"/>
          </p:cNvSpPr>
          <p:nvPr>
            <p:ph type="sldNum" sz="quarter" idx="12"/>
          </p:nvPr>
        </p:nvSpPr>
        <p:spPr/>
        <p:txBody>
          <a:bodyPr/>
          <a:lstStyle/>
          <a:p>
            <a:fld id="{22230EF6-6C13-413D-A541-8FA2732E8850}" type="slidenum">
              <a:rPr lang="en-GB" altLang="en-US" smtClean="0"/>
              <a:pPr/>
              <a:t>49</a:t>
            </a:fld>
            <a:endParaRPr lang="en-GB" altLang="en-US"/>
          </a:p>
        </p:txBody>
      </p:sp>
      <p:pic>
        <p:nvPicPr>
          <p:cNvPr id="7" name="Picture 6">
            <a:extLst>
              <a:ext uri="{FF2B5EF4-FFF2-40B4-BE49-F238E27FC236}">
                <a16:creationId xmlns:a16="http://schemas.microsoft.com/office/drawing/2014/main" id="{1190AD70-C003-43D6-95B4-E50546E6D3EC}"/>
              </a:ext>
            </a:extLst>
          </p:cNvPr>
          <p:cNvPicPr>
            <a:picLocks noChangeAspect="1"/>
          </p:cNvPicPr>
          <p:nvPr/>
        </p:nvPicPr>
        <p:blipFill>
          <a:blip r:embed="rId3"/>
          <a:stretch>
            <a:fillRect/>
          </a:stretch>
        </p:blipFill>
        <p:spPr>
          <a:xfrm>
            <a:off x="3647728" y="2438239"/>
            <a:ext cx="6147184" cy="1383417"/>
          </a:xfrm>
          <a:prstGeom prst="rect">
            <a:avLst/>
          </a:prstGeom>
        </p:spPr>
      </p:pic>
      <p:sp>
        <p:nvSpPr>
          <p:cNvPr id="10" name="TextBox 9">
            <a:extLst>
              <a:ext uri="{FF2B5EF4-FFF2-40B4-BE49-F238E27FC236}">
                <a16:creationId xmlns:a16="http://schemas.microsoft.com/office/drawing/2014/main" id="{5D5C9F6B-388E-4CC3-92BC-2E2F31ACC28B}"/>
              </a:ext>
            </a:extLst>
          </p:cNvPr>
          <p:cNvSpPr txBox="1"/>
          <p:nvPr/>
        </p:nvSpPr>
        <p:spPr>
          <a:xfrm>
            <a:off x="2109056" y="4814693"/>
            <a:ext cx="1296144" cy="830997"/>
          </a:xfrm>
          <a:prstGeom prst="rect">
            <a:avLst/>
          </a:prstGeom>
          <a:noFill/>
        </p:spPr>
        <p:txBody>
          <a:bodyPr wrap="square" rtlCol="0">
            <a:spAutoFit/>
          </a:bodyPr>
          <a:lstStyle/>
          <a:p>
            <a:r>
              <a:rPr lang="en-GB" dirty="0">
                <a:solidFill>
                  <a:schemeClr val="bg2">
                    <a:lumMod val="10000"/>
                  </a:schemeClr>
                </a:solidFill>
              </a:rPr>
              <a:t>2016 Coin cell</a:t>
            </a:r>
          </a:p>
        </p:txBody>
      </p:sp>
      <p:sp>
        <p:nvSpPr>
          <p:cNvPr id="11" name="TextBox 10">
            <a:extLst>
              <a:ext uri="{FF2B5EF4-FFF2-40B4-BE49-F238E27FC236}">
                <a16:creationId xmlns:a16="http://schemas.microsoft.com/office/drawing/2014/main" id="{49DE4BAB-A408-47AF-8BA0-81D43144B30B}"/>
              </a:ext>
            </a:extLst>
          </p:cNvPr>
          <p:cNvSpPr txBox="1"/>
          <p:nvPr/>
        </p:nvSpPr>
        <p:spPr>
          <a:xfrm>
            <a:off x="1838982" y="2874809"/>
            <a:ext cx="1467857" cy="830997"/>
          </a:xfrm>
          <a:prstGeom prst="rect">
            <a:avLst/>
          </a:prstGeom>
          <a:noFill/>
        </p:spPr>
        <p:txBody>
          <a:bodyPr wrap="square" rtlCol="0">
            <a:spAutoFit/>
          </a:bodyPr>
          <a:lstStyle/>
          <a:p>
            <a:r>
              <a:rPr lang="en-GB" dirty="0">
                <a:solidFill>
                  <a:schemeClr val="bg2">
                    <a:lumMod val="10000"/>
                  </a:schemeClr>
                </a:solidFill>
              </a:rPr>
              <a:t>Punched electrode</a:t>
            </a:r>
          </a:p>
        </p:txBody>
      </p:sp>
    </p:spTree>
    <p:extLst>
      <p:ext uri="{BB962C8B-B14F-4D97-AF65-F5344CB8AC3E}">
        <p14:creationId xmlns:p14="http://schemas.microsoft.com/office/powerpoint/2010/main" val="31807163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D192D-9DAA-48F3-9E63-23CC02741C35}"/>
              </a:ext>
            </a:extLst>
          </p:cNvPr>
          <p:cNvSpPr>
            <a:spLocks noGrp="1"/>
          </p:cNvSpPr>
          <p:nvPr>
            <p:ph type="title"/>
          </p:nvPr>
        </p:nvSpPr>
        <p:spPr>
          <a:xfrm>
            <a:off x="2567608" y="228600"/>
            <a:ext cx="9049856" cy="762000"/>
          </a:xfrm>
        </p:spPr>
        <p:txBody>
          <a:bodyPr/>
          <a:lstStyle/>
          <a:p>
            <a:r>
              <a:rPr lang="en-GB" sz="4000" dirty="0"/>
              <a:t>Sizing up a battery – voltage, current, power</a:t>
            </a:r>
          </a:p>
        </p:txBody>
      </p:sp>
      <p:graphicFrame>
        <p:nvGraphicFramePr>
          <p:cNvPr id="4" name="Table 3">
            <a:extLst>
              <a:ext uri="{FF2B5EF4-FFF2-40B4-BE49-F238E27FC236}">
                <a16:creationId xmlns:a16="http://schemas.microsoft.com/office/drawing/2014/main" id="{975FAEC3-2C52-4893-8ED7-2ADA0DB0BF44}"/>
              </a:ext>
            </a:extLst>
          </p:cNvPr>
          <p:cNvGraphicFramePr>
            <a:graphicFrameLocks noGrp="1"/>
          </p:cNvGraphicFramePr>
          <p:nvPr>
            <p:extLst>
              <p:ext uri="{D42A27DB-BD31-4B8C-83A1-F6EECF244321}">
                <p14:modId xmlns:p14="http://schemas.microsoft.com/office/powerpoint/2010/main" val="616960996"/>
              </p:ext>
            </p:extLst>
          </p:nvPr>
        </p:nvGraphicFramePr>
        <p:xfrm>
          <a:off x="1509036" y="3115755"/>
          <a:ext cx="9049856" cy="1752600"/>
        </p:xfrm>
        <a:graphic>
          <a:graphicData uri="http://schemas.openxmlformats.org/drawingml/2006/table">
            <a:tbl>
              <a:tblPr firstRow="1" bandRow="1">
                <a:tableStyleId>{5C22544A-7EE6-4342-B048-85BDC9FD1C3A}</a:tableStyleId>
              </a:tblPr>
              <a:tblGrid>
                <a:gridCol w="4524928">
                  <a:extLst>
                    <a:ext uri="{9D8B030D-6E8A-4147-A177-3AD203B41FA5}">
                      <a16:colId xmlns:a16="http://schemas.microsoft.com/office/drawing/2014/main" val="1460404130"/>
                    </a:ext>
                  </a:extLst>
                </a:gridCol>
                <a:gridCol w="4524928">
                  <a:extLst>
                    <a:ext uri="{9D8B030D-6E8A-4147-A177-3AD203B41FA5}">
                      <a16:colId xmlns:a16="http://schemas.microsoft.com/office/drawing/2014/main" val="3039534364"/>
                    </a:ext>
                  </a:extLst>
                </a:gridCol>
              </a:tblGrid>
              <a:tr h="370840">
                <a:tc>
                  <a:txBody>
                    <a:bodyPr/>
                    <a:lstStyle/>
                    <a:p>
                      <a:r>
                        <a:rPr lang="en-GB" dirty="0"/>
                        <a:t>Electrical Engineering parameter</a:t>
                      </a:r>
                    </a:p>
                  </a:txBody>
                  <a:tcPr>
                    <a:solidFill>
                      <a:srgbClr val="000000"/>
                    </a:solidFill>
                  </a:tcPr>
                </a:tc>
                <a:tc>
                  <a:txBody>
                    <a:bodyPr/>
                    <a:lstStyle/>
                    <a:p>
                      <a:r>
                        <a:rPr lang="en-GB" dirty="0"/>
                        <a:t>Chemical Engineering equivalent parameter</a:t>
                      </a:r>
                    </a:p>
                  </a:txBody>
                  <a:tcPr>
                    <a:solidFill>
                      <a:srgbClr val="000000"/>
                    </a:solidFill>
                  </a:tcPr>
                </a:tc>
                <a:extLst>
                  <a:ext uri="{0D108BD9-81ED-4DB2-BD59-A6C34878D82A}">
                    <a16:rowId xmlns:a16="http://schemas.microsoft.com/office/drawing/2014/main" val="725475756"/>
                  </a:ext>
                </a:extLst>
              </a:tr>
              <a:tr h="370840">
                <a:tc>
                  <a:txBody>
                    <a:bodyPr/>
                    <a:lstStyle/>
                    <a:p>
                      <a:r>
                        <a:rPr lang="en-GB" dirty="0">
                          <a:solidFill>
                            <a:schemeClr val="bg2">
                              <a:lumMod val="10000"/>
                            </a:schemeClr>
                          </a:solidFill>
                        </a:rPr>
                        <a:t>Voltage (V)</a:t>
                      </a:r>
                    </a:p>
                  </a:txBody>
                  <a:tcPr>
                    <a:solidFill>
                      <a:schemeClr val="accent2">
                        <a:lumMod val="40000"/>
                        <a:lumOff val="60000"/>
                      </a:schemeClr>
                    </a:solidFill>
                  </a:tcPr>
                </a:tc>
                <a:tc>
                  <a:txBody>
                    <a:bodyPr/>
                    <a:lstStyle/>
                    <a:p>
                      <a:r>
                        <a:rPr lang="en-GB" dirty="0">
                          <a:solidFill>
                            <a:schemeClr val="bg2">
                              <a:lumMod val="10000"/>
                            </a:schemeClr>
                          </a:solidFill>
                        </a:rPr>
                        <a:t>Fluid pressure (kPa, psi)</a:t>
                      </a:r>
                    </a:p>
                  </a:txBody>
                  <a:tcPr>
                    <a:solidFill>
                      <a:schemeClr val="accent2">
                        <a:lumMod val="40000"/>
                        <a:lumOff val="60000"/>
                      </a:schemeClr>
                    </a:solidFill>
                  </a:tcPr>
                </a:tc>
                <a:extLst>
                  <a:ext uri="{0D108BD9-81ED-4DB2-BD59-A6C34878D82A}">
                    <a16:rowId xmlns:a16="http://schemas.microsoft.com/office/drawing/2014/main" val="1272320827"/>
                  </a:ext>
                </a:extLst>
              </a:tr>
              <a:tr h="370840">
                <a:tc>
                  <a:txBody>
                    <a:bodyPr/>
                    <a:lstStyle/>
                    <a:p>
                      <a:r>
                        <a:rPr lang="en-GB" dirty="0">
                          <a:solidFill>
                            <a:schemeClr val="bg2">
                              <a:lumMod val="10000"/>
                            </a:schemeClr>
                          </a:solidFill>
                        </a:rPr>
                        <a:t>Current (A)</a:t>
                      </a:r>
                    </a:p>
                  </a:txBody>
                  <a:tcPr>
                    <a:solidFill>
                      <a:schemeClr val="accent2">
                        <a:lumMod val="40000"/>
                        <a:lumOff val="60000"/>
                      </a:schemeClr>
                    </a:solidFill>
                  </a:tcPr>
                </a:tc>
                <a:tc>
                  <a:txBody>
                    <a:bodyPr/>
                    <a:lstStyle/>
                    <a:p>
                      <a:r>
                        <a:rPr lang="en-GB" dirty="0">
                          <a:solidFill>
                            <a:schemeClr val="bg2">
                              <a:lumMod val="10000"/>
                            </a:schemeClr>
                          </a:solidFill>
                        </a:rPr>
                        <a:t>Flowrate (m</a:t>
                      </a:r>
                      <a:r>
                        <a:rPr lang="en-GB" dirty="0">
                          <a:solidFill>
                            <a:schemeClr val="bg2">
                              <a:lumMod val="10000"/>
                            </a:schemeClr>
                          </a:solidFill>
                          <a:latin typeface="Arial" panose="020B0604020202020204" pitchFamily="34" charset="0"/>
                          <a:cs typeface="Arial" panose="020B0604020202020204" pitchFamily="34" charset="0"/>
                        </a:rPr>
                        <a:t>³/s)</a:t>
                      </a:r>
                      <a:endParaRPr lang="en-GB" dirty="0">
                        <a:solidFill>
                          <a:schemeClr val="bg2">
                            <a:lumMod val="10000"/>
                          </a:schemeClr>
                        </a:solidFill>
                      </a:endParaRPr>
                    </a:p>
                  </a:txBody>
                  <a:tcPr>
                    <a:solidFill>
                      <a:schemeClr val="accent2">
                        <a:lumMod val="40000"/>
                        <a:lumOff val="60000"/>
                      </a:schemeClr>
                    </a:solidFill>
                  </a:tcPr>
                </a:tc>
                <a:extLst>
                  <a:ext uri="{0D108BD9-81ED-4DB2-BD59-A6C34878D82A}">
                    <a16:rowId xmlns:a16="http://schemas.microsoft.com/office/drawing/2014/main" val="1903687872"/>
                  </a:ext>
                </a:extLst>
              </a:tr>
              <a:tr h="370840">
                <a:tc>
                  <a:txBody>
                    <a:bodyPr/>
                    <a:lstStyle/>
                    <a:p>
                      <a:r>
                        <a:rPr lang="en-GB" dirty="0">
                          <a:solidFill>
                            <a:schemeClr val="bg2">
                              <a:lumMod val="10000"/>
                            </a:schemeClr>
                          </a:solidFill>
                        </a:rPr>
                        <a:t>Electrical power (W)</a:t>
                      </a:r>
                    </a:p>
                  </a:txBody>
                  <a:tcPr>
                    <a:solidFill>
                      <a:schemeClr val="accent2">
                        <a:lumMod val="40000"/>
                        <a:lumOff val="60000"/>
                      </a:schemeClr>
                    </a:solidFill>
                  </a:tcPr>
                </a:tc>
                <a:tc>
                  <a:txBody>
                    <a:bodyPr/>
                    <a:lstStyle/>
                    <a:p>
                      <a:r>
                        <a:rPr lang="en-GB" dirty="0">
                          <a:solidFill>
                            <a:schemeClr val="bg2">
                              <a:lumMod val="10000"/>
                            </a:schemeClr>
                          </a:solidFill>
                        </a:rPr>
                        <a:t>Mechanical, or pump power (W)</a:t>
                      </a:r>
                    </a:p>
                  </a:txBody>
                  <a:tcPr>
                    <a:solidFill>
                      <a:schemeClr val="accent2">
                        <a:lumMod val="40000"/>
                        <a:lumOff val="60000"/>
                      </a:schemeClr>
                    </a:solidFill>
                  </a:tcPr>
                </a:tc>
                <a:extLst>
                  <a:ext uri="{0D108BD9-81ED-4DB2-BD59-A6C34878D82A}">
                    <a16:rowId xmlns:a16="http://schemas.microsoft.com/office/drawing/2014/main" val="1168386392"/>
                  </a:ext>
                </a:extLst>
              </a:tr>
            </a:tbl>
          </a:graphicData>
        </a:graphic>
      </p:graphicFrame>
      <p:pic>
        <p:nvPicPr>
          <p:cNvPr id="8" name="Graphic 7" descr="High Voltage">
            <a:extLst>
              <a:ext uri="{FF2B5EF4-FFF2-40B4-BE49-F238E27FC236}">
                <a16:creationId xmlns:a16="http://schemas.microsoft.com/office/drawing/2014/main" id="{952CD48D-4F10-4878-B00B-AF55B71A0B5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62043" y="1872012"/>
            <a:ext cx="1139718" cy="1139718"/>
          </a:xfrm>
          <a:prstGeom prst="rect">
            <a:avLst/>
          </a:prstGeom>
        </p:spPr>
      </p:pic>
      <p:pic>
        <p:nvPicPr>
          <p:cNvPr id="12" name="Graphic 11" descr="Beaker">
            <a:extLst>
              <a:ext uri="{FF2B5EF4-FFF2-40B4-BE49-F238E27FC236}">
                <a16:creationId xmlns:a16="http://schemas.microsoft.com/office/drawing/2014/main" id="{8CBE906B-3AC7-40DB-A01D-F9838C96D7A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20118" y="1620614"/>
            <a:ext cx="1340245" cy="1340245"/>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2510D6A-3F60-4043-9CAF-E323A30B2A42}"/>
                  </a:ext>
                </a:extLst>
              </p:cNvPr>
              <p:cNvSpPr txBox="1"/>
              <p:nvPr/>
            </p:nvSpPr>
            <p:spPr>
              <a:xfrm>
                <a:off x="1509036" y="5219908"/>
                <a:ext cx="384573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400" b="0" i="1" smtClean="0">
                          <a:solidFill>
                            <a:schemeClr val="bg2">
                              <a:lumMod val="10000"/>
                            </a:schemeClr>
                          </a:solidFill>
                          <a:latin typeface="Cambria Math" panose="02040503050406030204" pitchFamily="18" charset="0"/>
                        </a:rPr>
                        <m:t>𝑉𝑜𝑙𝑡𝑎𝑔𝑒</m:t>
                      </m:r>
                      <m:r>
                        <a:rPr lang="en-GB" sz="2400" b="0" i="1" smtClean="0">
                          <a:solidFill>
                            <a:schemeClr val="bg2">
                              <a:lumMod val="10000"/>
                            </a:schemeClr>
                          </a:solidFill>
                          <a:latin typeface="Cambria Math" panose="02040503050406030204" pitchFamily="18" charset="0"/>
                        </a:rPr>
                        <m:t>∗</m:t>
                      </m:r>
                      <m:r>
                        <a:rPr lang="en-GB" sz="2400" b="0" i="1" smtClean="0">
                          <a:solidFill>
                            <a:schemeClr val="bg2">
                              <a:lumMod val="10000"/>
                            </a:schemeClr>
                          </a:solidFill>
                          <a:latin typeface="Cambria Math" panose="02040503050406030204" pitchFamily="18" charset="0"/>
                        </a:rPr>
                        <m:t>𝐶𝑢𝑟𝑟𝑒𝑛𝑡</m:t>
                      </m:r>
                      <m:r>
                        <a:rPr lang="en-GB" sz="2400" b="0" i="1" smtClean="0">
                          <a:solidFill>
                            <a:schemeClr val="bg2">
                              <a:lumMod val="10000"/>
                            </a:schemeClr>
                          </a:solidFill>
                          <a:latin typeface="Cambria Math" panose="02040503050406030204" pitchFamily="18" charset="0"/>
                        </a:rPr>
                        <m:t>=</m:t>
                      </m:r>
                      <m:r>
                        <a:rPr lang="en-GB" sz="2400" b="0" i="1" smtClean="0">
                          <a:solidFill>
                            <a:schemeClr val="bg2">
                              <a:lumMod val="10000"/>
                            </a:schemeClr>
                          </a:solidFill>
                          <a:latin typeface="Cambria Math" panose="02040503050406030204" pitchFamily="18" charset="0"/>
                        </a:rPr>
                        <m:t>𝑃𝑜𝑤𝑒𝑟</m:t>
                      </m:r>
                    </m:oMath>
                  </m:oMathPara>
                </a14:m>
                <a:endParaRPr lang="en-GB" sz="2400" dirty="0">
                  <a:solidFill>
                    <a:schemeClr val="bg2">
                      <a:lumMod val="10000"/>
                    </a:schemeClr>
                  </a:solidFill>
                </a:endParaRPr>
              </a:p>
            </p:txBody>
          </p:sp>
        </mc:Choice>
        <mc:Fallback xmlns="">
          <p:sp>
            <p:nvSpPr>
              <p:cNvPr id="14" name="TextBox 13">
                <a:extLst>
                  <a:ext uri="{FF2B5EF4-FFF2-40B4-BE49-F238E27FC236}">
                    <a16:creationId xmlns:a16="http://schemas.microsoft.com/office/drawing/2014/main" id="{22510D6A-3F60-4043-9CAF-E323A30B2A42}"/>
                  </a:ext>
                </a:extLst>
              </p:cNvPr>
              <p:cNvSpPr txBox="1">
                <a:spLocks noRot="1" noChangeAspect="1" noMove="1" noResize="1" noEditPoints="1" noAdjustHandles="1" noChangeArrowheads="1" noChangeShapeType="1" noTextEdit="1"/>
              </p:cNvSpPr>
              <p:nvPr/>
            </p:nvSpPr>
            <p:spPr>
              <a:xfrm>
                <a:off x="1509036" y="5219908"/>
                <a:ext cx="3845733" cy="369332"/>
              </a:xfrm>
              <a:prstGeom prst="rect">
                <a:avLst/>
              </a:prstGeom>
              <a:blipFill>
                <a:blip r:embed="rId6"/>
                <a:stretch>
                  <a:fillRect l="-2381" r="-1429" b="-3606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8BA0441E-3AE8-466E-A9FA-E8906603939D}"/>
                  </a:ext>
                </a:extLst>
              </p:cNvPr>
              <p:cNvSpPr txBox="1"/>
              <p:nvPr/>
            </p:nvSpPr>
            <p:spPr>
              <a:xfrm>
                <a:off x="6415115" y="5219908"/>
                <a:ext cx="417197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400" b="0" i="1" smtClean="0">
                          <a:solidFill>
                            <a:schemeClr val="bg2">
                              <a:lumMod val="10000"/>
                            </a:schemeClr>
                          </a:solidFill>
                          <a:latin typeface="Cambria Math" panose="02040503050406030204" pitchFamily="18" charset="0"/>
                        </a:rPr>
                        <m:t>𝑃𝑟𝑒𝑠𝑠𝑢𝑟𝑒</m:t>
                      </m:r>
                      <m:r>
                        <a:rPr lang="en-GB" sz="2400" b="0" i="1" smtClean="0">
                          <a:solidFill>
                            <a:schemeClr val="bg2">
                              <a:lumMod val="10000"/>
                            </a:schemeClr>
                          </a:solidFill>
                          <a:latin typeface="Cambria Math" panose="02040503050406030204" pitchFamily="18" charset="0"/>
                        </a:rPr>
                        <m:t>∗</m:t>
                      </m:r>
                      <m:r>
                        <a:rPr lang="en-GB" sz="2400" b="0" i="1" smtClean="0">
                          <a:solidFill>
                            <a:schemeClr val="bg2">
                              <a:lumMod val="10000"/>
                            </a:schemeClr>
                          </a:solidFill>
                          <a:latin typeface="Cambria Math" panose="02040503050406030204" pitchFamily="18" charset="0"/>
                        </a:rPr>
                        <m:t>𝐹𝑙𝑜𝑤𝑟𝑎𝑡𝑒</m:t>
                      </m:r>
                      <m:r>
                        <a:rPr lang="en-GB" sz="2400" b="0" i="1" smtClean="0">
                          <a:solidFill>
                            <a:schemeClr val="bg2">
                              <a:lumMod val="10000"/>
                            </a:schemeClr>
                          </a:solidFill>
                          <a:latin typeface="Cambria Math" panose="02040503050406030204" pitchFamily="18" charset="0"/>
                        </a:rPr>
                        <m:t>=</m:t>
                      </m:r>
                      <m:r>
                        <a:rPr lang="en-GB" sz="2400" b="0" i="1" smtClean="0">
                          <a:solidFill>
                            <a:schemeClr val="bg2">
                              <a:lumMod val="10000"/>
                            </a:schemeClr>
                          </a:solidFill>
                          <a:latin typeface="Cambria Math" panose="02040503050406030204" pitchFamily="18" charset="0"/>
                        </a:rPr>
                        <m:t>𝑃𝑜𝑤𝑒𝑟</m:t>
                      </m:r>
                    </m:oMath>
                  </m:oMathPara>
                </a14:m>
                <a:endParaRPr lang="en-GB" sz="2400" dirty="0">
                  <a:solidFill>
                    <a:schemeClr val="bg2">
                      <a:lumMod val="10000"/>
                    </a:schemeClr>
                  </a:solidFill>
                </a:endParaRPr>
              </a:p>
            </p:txBody>
          </p:sp>
        </mc:Choice>
        <mc:Fallback xmlns="">
          <p:sp>
            <p:nvSpPr>
              <p:cNvPr id="15" name="TextBox 14">
                <a:extLst>
                  <a:ext uri="{FF2B5EF4-FFF2-40B4-BE49-F238E27FC236}">
                    <a16:creationId xmlns:a16="http://schemas.microsoft.com/office/drawing/2014/main" id="{8BA0441E-3AE8-466E-A9FA-E8906603939D}"/>
                  </a:ext>
                </a:extLst>
              </p:cNvPr>
              <p:cNvSpPr txBox="1">
                <a:spLocks noRot="1" noChangeAspect="1" noMove="1" noResize="1" noEditPoints="1" noAdjustHandles="1" noChangeArrowheads="1" noChangeShapeType="1" noTextEdit="1"/>
              </p:cNvSpPr>
              <p:nvPr/>
            </p:nvSpPr>
            <p:spPr>
              <a:xfrm>
                <a:off x="6415115" y="5219908"/>
                <a:ext cx="4171976" cy="369332"/>
              </a:xfrm>
              <a:prstGeom prst="rect">
                <a:avLst/>
              </a:prstGeom>
              <a:blipFill>
                <a:blip r:embed="rId7"/>
                <a:stretch>
                  <a:fillRect l="-1168" r="-1168" b="-8197"/>
                </a:stretch>
              </a:blipFill>
            </p:spPr>
            <p:txBody>
              <a:bodyPr/>
              <a:lstStyle/>
              <a:p>
                <a:r>
                  <a:rPr lang="en-GB">
                    <a:noFill/>
                  </a:rPr>
                  <a:t> </a:t>
                </a:r>
              </a:p>
            </p:txBody>
          </p:sp>
        </mc:Fallback>
      </mc:AlternateContent>
    </p:spTree>
    <p:extLst>
      <p:ext uri="{BB962C8B-B14F-4D97-AF65-F5344CB8AC3E}">
        <p14:creationId xmlns:p14="http://schemas.microsoft.com/office/powerpoint/2010/main" val="11891484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473CE-ED68-4AF1-8922-EF07566A7531}"/>
              </a:ext>
            </a:extLst>
          </p:cNvPr>
          <p:cNvSpPr>
            <a:spLocks noGrp="1"/>
          </p:cNvSpPr>
          <p:nvPr>
            <p:ph type="title"/>
          </p:nvPr>
        </p:nvSpPr>
        <p:spPr/>
        <p:txBody>
          <a:bodyPr/>
          <a:lstStyle/>
          <a:p>
            <a:r>
              <a:rPr lang="en-GB" sz="5400" dirty="0"/>
              <a:t>Cell data</a:t>
            </a:r>
          </a:p>
        </p:txBody>
      </p:sp>
      <p:sp>
        <p:nvSpPr>
          <p:cNvPr id="3" name="Content Placeholder 2">
            <a:extLst>
              <a:ext uri="{FF2B5EF4-FFF2-40B4-BE49-F238E27FC236}">
                <a16:creationId xmlns:a16="http://schemas.microsoft.com/office/drawing/2014/main" id="{E0AD82BD-A6B6-4CB2-BE6F-E45C1121A403}"/>
              </a:ext>
            </a:extLst>
          </p:cNvPr>
          <p:cNvSpPr>
            <a:spLocks noGrp="1"/>
          </p:cNvSpPr>
          <p:nvPr>
            <p:ph idx="1"/>
          </p:nvPr>
        </p:nvSpPr>
        <p:spPr>
          <a:xfrm>
            <a:off x="6870952" y="1378835"/>
            <a:ext cx="4952496" cy="3774003"/>
          </a:xfrm>
        </p:spPr>
        <p:txBody>
          <a:bodyPr/>
          <a:lstStyle/>
          <a:p>
            <a:r>
              <a:rPr lang="en-GB" dirty="0"/>
              <a:t>Low </a:t>
            </a:r>
            <a:r>
              <a:rPr lang="en-GB" dirty="0" err="1"/>
              <a:t>wt</a:t>
            </a:r>
            <a:r>
              <a:rPr lang="en-GB" dirty="0"/>
              <a:t>% silicon are not electronically connected</a:t>
            </a:r>
          </a:p>
          <a:p>
            <a:r>
              <a:rPr lang="en-GB" dirty="0"/>
              <a:t>Degradation occurs in higher </a:t>
            </a:r>
            <a:r>
              <a:rPr lang="en-GB" dirty="0" err="1"/>
              <a:t>wt</a:t>
            </a:r>
            <a:r>
              <a:rPr lang="en-GB" dirty="0"/>
              <a:t>% silicon </a:t>
            </a:r>
          </a:p>
          <a:p>
            <a:r>
              <a:rPr lang="en-GB" dirty="0"/>
              <a:t>Consumption of active material during SEI formation</a:t>
            </a:r>
          </a:p>
        </p:txBody>
      </p:sp>
      <p:sp>
        <p:nvSpPr>
          <p:cNvPr id="4" name="Date Placeholder 3">
            <a:extLst>
              <a:ext uri="{FF2B5EF4-FFF2-40B4-BE49-F238E27FC236}">
                <a16:creationId xmlns:a16="http://schemas.microsoft.com/office/drawing/2014/main" id="{67255C47-E6F7-4C3A-84BF-B3076509AE28}"/>
              </a:ext>
            </a:extLst>
          </p:cNvPr>
          <p:cNvSpPr>
            <a:spLocks noGrp="1"/>
          </p:cNvSpPr>
          <p:nvPr>
            <p:ph type="dt" sz="half" idx="10"/>
          </p:nvPr>
        </p:nvSpPr>
        <p:spPr/>
        <p:txBody>
          <a:bodyPr/>
          <a:lstStyle/>
          <a:p>
            <a:pPr>
              <a:defRPr/>
            </a:pPr>
            <a:fld id="{D2E28BBE-4E92-4B2E-9C6F-C30F1CA4714D}" type="datetime1">
              <a:rPr lang="en-GB" altLang="en-US" smtClean="0"/>
              <a:pPr>
                <a:defRPr/>
              </a:pPr>
              <a:t>28/09/2023</a:t>
            </a:fld>
            <a:endParaRPr lang="en-GB" altLang="en-US">
              <a:solidFill>
                <a:srgbClr val="FFFFFF"/>
              </a:solidFill>
            </a:endParaRPr>
          </a:p>
        </p:txBody>
      </p:sp>
      <p:sp>
        <p:nvSpPr>
          <p:cNvPr id="5" name="Footer Placeholder 4">
            <a:extLst>
              <a:ext uri="{FF2B5EF4-FFF2-40B4-BE49-F238E27FC236}">
                <a16:creationId xmlns:a16="http://schemas.microsoft.com/office/drawing/2014/main" id="{552A737B-B24D-42BC-A5A6-6EC42FD9BFF4}"/>
              </a:ext>
            </a:extLst>
          </p:cNvPr>
          <p:cNvSpPr>
            <a:spLocks noGrp="1"/>
          </p:cNvSpPr>
          <p:nvPr>
            <p:ph type="ftr" sz="quarter" idx="11"/>
          </p:nvPr>
        </p:nvSpPr>
        <p:spPr/>
        <p:txBody>
          <a:bodyPr/>
          <a:lstStyle/>
          <a:p>
            <a:pPr>
              <a:defRPr/>
            </a:pPr>
            <a:r>
              <a:rPr lang="en-GB" altLang="en-US"/>
              <a:t>© The University of Sheffield</a:t>
            </a:r>
            <a:endParaRPr lang="en-GB" altLang="en-US">
              <a:solidFill>
                <a:srgbClr val="FFFFFF"/>
              </a:solidFill>
            </a:endParaRPr>
          </a:p>
        </p:txBody>
      </p:sp>
      <p:sp>
        <p:nvSpPr>
          <p:cNvPr id="6" name="Slide Number Placeholder 5">
            <a:extLst>
              <a:ext uri="{FF2B5EF4-FFF2-40B4-BE49-F238E27FC236}">
                <a16:creationId xmlns:a16="http://schemas.microsoft.com/office/drawing/2014/main" id="{90ABBEAC-4C21-4E70-9A18-22F6C865387F}"/>
              </a:ext>
            </a:extLst>
          </p:cNvPr>
          <p:cNvSpPr>
            <a:spLocks noGrp="1"/>
          </p:cNvSpPr>
          <p:nvPr>
            <p:ph type="sldNum" sz="quarter" idx="12"/>
          </p:nvPr>
        </p:nvSpPr>
        <p:spPr/>
        <p:txBody>
          <a:bodyPr/>
          <a:lstStyle/>
          <a:p>
            <a:fld id="{22230EF6-6C13-413D-A541-8FA2732E8850}" type="slidenum">
              <a:rPr lang="en-GB" altLang="en-US" smtClean="0"/>
              <a:pPr/>
              <a:t>50</a:t>
            </a:fld>
            <a:endParaRPr lang="en-GB" altLang="en-US"/>
          </a:p>
        </p:txBody>
      </p:sp>
      <p:graphicFrame>
        <p:nvGraphicFramePr>
          <p:cNvPr id="7" name="Object 6">
            <a:extLst>
              <a:ext uri="{FF2B5EF4-FFF2-40B4-BE49-F238E27FC236}">
                <a16:creationId xmlns:a16="http://schemas.microsoft.com/office/drawing/2014/main" id="{9D2B1B8A-7270-4116-B6EF-F95BE53F26D6}"/>
              </a:ext>
            </a:extLst>
          </p:cNvPr>
          <p:cNvGraphicFramePr>
            <a:graphicFrameLocks noChangeAspect="1"/>
          </p:cNvGraphicFramePr>
          <p:nvPr>
            <p:extLst>
              <p:ext uri="{D42A27DB-BD31-4B8C-83A1-F6EECF244321}">
                <p14:modId xmlns:p14="http://schemas.microsoft.com/office/powerpoint/2010/main" val="256194"/>
              </p:ext>
            </p:extLst>
          </p:nvPr>
        </p:nvGraphicFramePr>
        <p:xfrm>
          <a:off x="479376" y="1676769"/>
          <a:ext cx="4952496" cy="4069058"/>
        </p:xfrm>
        <a:graphic>
          <a:graphicData uri="http://schemas.openxmlformats.org/presentationml/2006/ole">
            <mc:AlternateContent xmlns:mc="http://schemas.openxmlformats.org/markup-compatibility/2006">
              <mc:Choice xmlns:v="urn:schemas-microsoft-com:vml" Requires="v">
                <p:oleObj name="Graph" r:id="rId2" imgW="8612280" imgH="7075800" progId="Origin95.Graph">
                  <p:embed/>
                </p:oleObj>
              </mc:Choice>
              <mc:Fallback>
                <p:oleObj name="Graph" r:id="rId2" imgW="8612280" imgH="7075800" progId="Origin95.Graph">
                  <p:embed/>
                  <p:pic>
                    <p:nvPicPr>
                      <p:cNvPr id="0" name=""/>
                      <p:cNvPicPr/>
                      <p:nvPr/>
                    </p:nvPicPr>
                    <p:blipFill>
                      <a:blip r:embed="rId3"/>
                      <a:stretch>
                        <a:fillRect/>
                      </a:stretch>
                    </p:blipFill>
                    <p:spPr>
                      <a:xfrm>
                        <a:off x="479376" y="1676769"/>
                        <a:ext cx="4952496" cy="4069058"/>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B048B8FD-AA0C-4AA0-9522-8F85B4E15696}"/>
              </a:ext>
            </a:extLst>
          </p:cNvPr>
          <p:cNvSpPr txBox="1"/>
          <p:nvPr/>
        </p:nvSpPr>
        <p:spPr>
          <a:xfrm>
            <a:off x="5231904" y="3419145"/>
            <a:ext cx="1296144" cy="369332"/>
          </a:xfrm>
          <a:prstGeom prst="rect">
            <a:avLst/>
          </a:prstGeom>
          <a:noFill/>
        </p:spPr>
        <p:txBody>
          <a:bodyPr wrap="square" rtlCol="0">
            <a:spAutoFit/>
          </a:bodyPr>
          <a:lstStyle/>
          <a:p>
            <a:r>
              <a:rPr lang="en-GB" sz="1800" dirty="0">
                <a:solidFill>
                  <a:schemeClr val="bg2">
                    <a:lumMod val="10000"/>
                  </a:schemeClr>
                </a:solidFill>
              </a:rPr>
              <a:t>58 </a:t>
            </a:r>
            <a:r>
              <a:rPr lang="en-GB" sz="1800" dirty="0" err="1">
                <a:solidFill>
                  <a:schemeClr val="bg2">
                    <a:lumMod val="10000"/>
                  </a:schemeClr>
                </a:solidFill>
              </a:rPr>
              <a:t>wt</a:t>
            </a:r>
            <a:r>
              <a:rPr lang="en-GB" sz="1800" dirty="0">
                <a:solidFill>
                  <a:schemeClr val="bg2">
                    <a:lumMod val="10000"/>
                  </a:schemeClr>
                </a:solidFill>
              </a:rPr>
              <a:t>% Si</a:t>
            </a:r>
          </a:p>
        </p:txBody>
      </p:sp>
      <p:sp>
        <p:nvSpPr>
          <p:cNvPr id="11" name="TextBox 10">
            <a:extLst>
              <a:ext uri="{FF2B5EF4-FFF2-40B4-BE49-F238E27FC236}">
                <a16:creationId xmlns:a16="http://schemas.microsoft.com/office/drawing/2014/main" id="{9E38D564-217D-40B6-9B52-FA4B8D2AD8DE}"/>
              </a:ext>
            </a:extLst>
          </p:cNvPr>
          <p:cNvSpPr txBox="1"/>
          <p:nvPr/>
        </p:nvSpPr>
        <p:spPr>
          <a:xfrm>
            <a:off x="5231904" y="3134887"/>
            <a:ext cx="1296144" cy="369332"/>
          </a:xfrm>
          <a:prstGeom prst="rect">
            <a:avLst/>
          </a:prstGeom>
          <a:noFill/>
        </p:spPr>
        <p:txBody>
          <a:bodyPr wrap="square" rtlCol="0">
            <a:spAutoFit/>
          </a:bodyPr>
          <a:lstStyle/>
          <a:p>
            <a:r>
              <a:rPr lang="en-GB" sz="1800" dirty="0">
                <a:solidFill>
                  <a:schemeClr val="bg2">
                    <a:lumMod val="10000"/>
                  </a:schemeClr>
                </a:solidFill>
              </a:rPr>
              <a:t>49 </a:t>
            </a:r>
            <a:r>
              <a:rPr lang="en-GB" sz="1800" dirty="0" err="1">
                <a:solidFill>
                  <a:schemeClr val="bg2">
                    <a:lumMod val="10000"/>
                  </a:schemeClr>
                </a:solidFill>
              </a:rPr>
              <a:t>wt</a:t>
            </a:r>
            <a:r>
              <a:rPr lang="en-GB" sz="1800" dirty="0">
                <a:solidFill>
                  <a:schemeClr val="bg2">
                    <a:lumMod val="10000"/>
                  </a:schemeClr>
                </a:solidFill>
              </a:rPr>
              <a:t>% Si</a:t>
            </a:r>
          </a:p>
        </p:txBody>
      </p:sp>
      <p:sp>
        <p:nvSpPr>
          <p:cNvPr id="12" name="TextBox 11">
            <a:extLst>
              <a:ext uri="{FF2B5EF4-FFF2-40B4-BE49-F238E27FC236}">
                <a16:creationId xmlns:a16="http://schemas.microsoft.com/office/drawing/2014/main" id="{178E7960-C4D9-460F-9136-D9E8534CD61D}"/>
              </a:ext>
            </a:extLst>
          </p:cNvPr>
          <p:cNvSpPr txBox="1"/>
          <p:nvPr/>
        </p:nvSpPr>
        <p:spPr>
          <a:xfrm>
            <a:off x="5232720" y="4104365"/>
            <a:ext cx="1296144" cy="369332"/>
          </a:xfrm>
          <a:prstGeom prst="rect">
            <a:avLst/>
          </a:prstGeom>
          <a:noFill/>
        </p:spPr>
        <p:txBody>
          <a:bodyPr wrap="square" rtlCol="0">
            <a:spAutoFit/>
          </a:bodyPr>
          <a:lstStyle/>
          <a:p>
            <a:r>
              <a:rPr lang="en-GB" sz="1800" dirty="0">
                <a:solidFill>
                  <a:schemeClr val="bg2">
                    <a:lumMod val="10000"/>
                  </a:schemeClr>
                </a:solidFill>
              </a:rPr>
              <a:t>34 </a:t>
            </a:r>
            <a:r>
              <a:rPr lang="en-GB" sz="1800" dirty="0" err="1">
                <a:solidFill>
                  <a:schemeClr val="bg2">
                    <a:lumMod val="10000"/>
                  </a:schemeClr>
                </a:solidFill>
              </a:rPr>
              <a:t>wt</a:t>
            </a:r>
            <a:r>
              <a:rPr lang="en-GB" sz="1800" dirty="0">
                <a:solidFill>
                  <a:schemeClr val="bg2">
                    <a:lumMod val="10000"/>
                  </a:schemeClr>
                </a:solidFill>
              </a:rPr>
              <a:t>% Si</a:t>
            </a:r>
          </a:p>
        </p:txBody>
      </p:sp>
      <p:sp>
        <p:nvSpPr>
          <p:cNvPr id="13" name="TextBox 12">
            <a:extLst>
              <a:ext uri="{FF2B5EF4-FFF2-40B4-BE49-F238E27FC236}">
                <a16:creationId xmlns:a16="http://schemas.microsoft.com/office/drawing/2014/main" id="{6F48B7E7-3967-4D96-A6BE-6334CE7DA372}"/>
              </a:ext>
            </a:extLst>
          </p:cNvPr>
          <p:cNvSpPr txBox="1"/>
          <p:nvPr/>
        </p:nvSpPr>
        <p:spPr>
          <a:xfrm>
            <a:off x="5231904" y="4437112"/>
            <a:ext cx="1296144" cy="369332"/>
          </a:xfrm>
          <a:prstGeom prst="rect">
            <a:avLst/>
          </a:prstGeom>
          <a:noFill/>
        </p:spPr>
        <p:txBody>
          <a:bodyPr wrap="square" rtlCol="0">
            <a:spAutoFit/>
          </a:bodyPr>
          <a:lstStyle/>
          <a:p>
            <a:r>
              <a:rPr lang="en-GB" sz="1800" dirty="0">
                <a:solidFill>
                  <a:schemeClr val="bg2">
                    <a:lumMod val="10000"/>
                  </a:schemeClr>
                </a:solidFill>
              </a:rPr>
              <a:t>32 </a:t>
            </a:r>
            <a:r>
              <a:rPr lang="en-GB" sz="1800" dirty="0" err="1">
                <a:solidFill>
                  <a:schemeClr val="bg2">
                    <a:lumMod val="10000"/>
                  </a:schemeClr>
                </a:solidFill>
              </a:rPr>
              <a:t>wt</a:t>
            </a:r>
            <a:r>
              <a:rPr lang="en-GB" sz="1800" dirty="0">
                <a:solidFill>
                  <a:schemeClr val="bg2">
                    <a:lumMod val="10000"/>
                  </a:schemeClr>
                </a:solidFill>
              </a:rPr>
              <a:t>% Si</a:t>
            </a:r>
          </a:p>
        </p:txBody>
      </p:sp>
    </p:spTree>
    <p:extLst>
      <p:ext uri="{BB962C8B-B14F-4D97-AF65-F5344CB8AC3E}">
        <p14:creationId xmlns:p14="http://schemas.microsoft.com/office/powerpoint/2010/main" val="8154766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414D7-386A-4699-988F-FD8303F61BE5}"/>
              </a:ext>
            </a:extLst>
          </p:cNvPr>
          <p:cNvSpPr>
            <a:spLocks noGrp="1"/>
          </p:cNvSpPr>
          <p:nvPr>
            <p:ph type="title"/>
          </p:nvPr>
        </p:nvSpPr>
        <p:spPr/>
        <p:txBody>
          <a:bodyPr/>
          <a:lstStyle/>
          <a:p>
            <a:r>
              <a:rPr lang="en-GB" dirty="0"/>
              <a:t>BFD, reaction stoichiometry</a:t>
            </a:r>
          </a:p>
        </p:txBody>
      </p:sp>
      <p:sp>
        <p:nvSpPr>
          <p:cNvPr id="4" name="Date Placeholder 3">
            <a:extLst>
              <a:ext uri="{FF2B5EF4-FFF2-40B4-BE49-F238E27FC236}">
                <a16:creationId xmlns:a16="http://schemas.microsoft.com/office/drawing/2014/main" id="{F7C23A98-67DC-4E80-8762-3E2F9B42D186}"/>
              </a:ext>
            </a:extLst>
          </p:cNvPr>
          <p:cNvSpPr>
            <a:spLocks noGrp="1"/>
          </p:cNvSpPr>
          <p:nvPr>
            <p:ph type="dt" sz="half" idx="10"/>
          </p:nvPr>
        </p:nvSpPr>
        <p:spPr/>
        <p:txBody>
          <a:bodyPr/>
          <a:lstStyle/>
          <a:p>
            <a:pPr>
              <a:defRPr/>
            </a:pPr>
            <a:fld id="{D2E28BBE-4E92-4B2E-9C6F-C30F1CA4714D}" type="datetime1">
              <a:rPr lang="en-GB" altLang="en-US" smtClean="0"/>
              <a:pPr>
                <a:defRPr/>
              </a:pPr>
              <a:t>28/09/2023</a:t>
            </a:fld>
            <a:endParaRPr lang="en-GB" altLang="en-US">
              <a:solidFill>
                <a:srgbClr val="FFFFFF"/>
              </a:solidFill>
            </a:endParaRPr>
          </a:p>
        </p:txBody>
      </p:sp>
      <p:sp>
        <p:nvSpPr>
          <p:cNvPr id="5" name="Footer Placeholder 4">
            <a:extLst>
              <a:ext uri="{FF2B5EF4-FFF2-40B4-BE49-F238E27FC236}">
                <a16:creationId xmlns:a16="http://schemas.microsoft.com/office/drawing/2014/main" id="{3F78908B-4F10-456A-B82C-917281666035}"/>
              </a:ext>
            </a:extLst>
          </p:cNvPr>
          <p:cNvSpPr>
            <a:spLocks noGrp="1"/>
          </p:cNvSpPr>
          <p:nvPr>
            <p:ph type="ftr" sz="quarter" idx="11"/>
          </p:nvPr>
        </p:nvSpPr>
        <p:spPr/>
        <p:txBody>
          <a:bodyPr/>
          <a:lstStyle/>
          <a:p>
            <a:pPr>
              <a:defRPr/>
            </a:pPr>
            <a:r>
              <a:rPr lang="en-GB" altLang="en-US"/>
              <a:t>© The University of Sheffield</a:t>
            </a:r>
            <a:endParaRPr lang="en-GB" altLang="en-US">
              <a:solidFill>
                <a:srgbClr val="FFFFFF"/>
              </a:solidFill>
            </a:endParaRPr>
          </a:p>
        </p:txBody>
      </p:sp>
      <p:sp>
        <p:nvSpPr>
          <p:cNvPr id="6" name="Slide Number Placeholder 5">
            <a:extLst>
              <a:ext uri="{FF2B5EF4-FFF2-40B4-BE49-F238E27FC236}">
                <a16:creationId xmlns:a16="http://schemas.microsoft.com/office/drawing/2014/main" id="{77470734-1E69-4C16-943E-F352AA63661C}"/>
              </a:ext>
            </a:extLst>
          </p:cNvPr>
          <p:cNvSpPr>
            <a:spLocks noGrp="1"/>
          </p:cNvSpPr>
          <p:nvPr>
            <p:ph type="sldNum" sz="quarter" idx="12"/>
          </p:nvPr>
        </p:nvSpPr>
        <p:spPr/>
        <p:txBody>
          <a:bodyPr/>
          <a:lstStyle/>
          <a:p>
            <a:fld id="{22230EF6-6C13-413D-A541-8FA2732E8850}" type="slidenum">
              <a:rPr lang="en-GB" altLang="en-US" smtClean="0"/>
              <a:pPr/>
              <a:t>51</a:t>
            </a:fld>
            <a:endParaRPr lang="en-GB" altLang="en-US"/>
          </a:p>
        </p:txBody>
      </p:sp>
      <p:pic>
        <p:nvPicPr>
          <p:cNvPr id="7" name="Picture 6">
            <a:extLst>
              <a:ext uri="{FF2B5EF4-FFF2-40B4-BE49-F238E27FC236}">
                <a16:creationId xmlns:a16="http://schemas.microsoft.com/office/drawing/2014/main" id="{5F5BA914-9A51-4106-A73E-5B3BD6B05236}"/>
              </a:ext>
            </a:extLst>
          </p:cNvPr>
          <p:cNvPicPr>
            <a:picLocks noChangeAspect="1"/>
          </p:cNvPicPr>
          <p:nvPr/>
        </p:nvPicPr>
        <p:blipFill>
          <a:blip r:embed="rId2"/>
          <a:stretch>
            <a:fillRect/>
          </a:stretch>
        </p:blipFill>
        <p:spPr>
          <a:xfrm>
            <a:off x="767408" y="1578943"/>
            <a:ext cx="10456779" cy="2486912"/>
          </a:xfrm>
          <a:prstGeom prst="rect">
            <a:avLst/>
          </a:prstGeom>
        </p:spPr>
      </p:pic>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44D2E444-5B79-4D44-9DF3-C57C75461BEE}"/>
                  </a:ext>
                </a:extLst>
              </p:cNvPr>
              <p:cNvSpPr/>
              <p:nvPr/>
            </p:nvSpPr>
            <p:spPr bwMode="auto">
              <a:xfrm>
                <a:off x="1916460" y="4290181"/>
                <a:ext cx="3891508" cy="79208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r>
                  <a:rPr lang="en-GB" sz="1600" i="1" dirty="0">
                    <a:solidFill>
                      <a:srgbClr val="0099FF"/>
                    </a:solidFill>
                    <a:latin typeface="Cambria Math" panose="02040503050406030204" pitchFamily="18" charset="0"/>
                    <a:cs typeface="Calibri" panose="020F0502020204030204" pitchFamily="34" charset="0"/>
                  </a:rPr>
                  <a:t>Desirable reaction:</a:t>
                </a:r>
              </a:p>
              <a:p>
                <a:pPr eaLnBrk="0" hangingPunct="0"/>
                <a14:m>
                  <m:oMathPara xmlns:m="http://schemas.openxmlformats.org/officeDocument/2006/math">
                    <m:oMathParaPr>
                      <m:jc m:val="centerGroup"/>
                    </m:oMathParaPr>
                    <m:oMath xmlns:m="http://schemas.openxmlformats.org/officeDocument/2006/math">
                      <m:r>
                        <a:rPr lang="en-GB" sz="1600" i="1">
                          <a:solidFill>
                            <a:srgbClr val="0099FF"/>
                          </a:solidFill>
                          <a:latin typeface="Cambria Math" panose="02040503050406030204" pitchFamily="18" charset="0"/>
                          <a:cs typeface="Calibri" panose="020F0502020204030204" pitchFamily="34" charset="0"/>
                        </a:rPr>
                        <m:t>2</m:t>
                      </m:r>
                      <m:sSub>
                        <m:sSubPr>
                          <m:ctrlPr>
                            <a:rPr lang="en-GB" sz="1600" i="1">
                              <a:solidFill>
                                <a:srgbClr val="0099FF"/>
                              </a:solidFill>
                              <a:latin typeface="Cambria Math" panose="02040503050406030204" pitchFamily="18" charset="0"/>
                              <a:cs typeface="Calibri" panose="020F0502020204030204" pitchFamily="34" charset="0"/>
                            </a:rPr>
                          </m:ctrlPr>
                        </m:sSubPr>
                        <m:e>
                          <m:r>
                            <a:rPr lang="en-GB" sz="1600" i="1">
                              <a:solidFill>
                                <a:srgbClr val="0099FF"/>
                              </a:solidFill>
                              <a:latin typeface="Cambria Math" panose="02040503050406030204" pitchFamily="18" charset="0"/>
                              <a:cs typeface="Calibri" panose="020F0502020204030204" pitchFamily="34" charset="0"/>
                            </a:rPr>
                            <m:t>𝑀𝑔</m:t>
                          </m:r>
                        </m:e>
                        <m:sub>
                          <m:r>
                            <a:rPr lang="en-GB" sz="1600" i="1">
                              <a:solidFill>
                                <a:srgbClr val="0099FF"/>
                              </a:solidFill>
                              <a:latin typeface="Cambria Math" panose="02040503050406030204" pitchFamily="18" charset="0"/>
                              <a:cs typeface="Calibri" panose="020F0502020204030204" pitchFamily="34" charset="0"/>
                            </a:rPr>
                            <m:t>(</m:t>
                          </m:r>
                          <m:r>
                            <a:rPr lang="en-GB" sz="1600" i="1">
                              <a:solidFill>
                                <a:srgbClr val="0099FF"/>
                              </a:solidFill>
                              <a:latin typeface="Cambria Math" panose="02040503050406030204" pitchFamily="18" charset="0"/>
                              <a:cs typeface="Calibri" panose="020F0502020204030204" pitchFamily="34" charset="0"/>
                            </a:rPr>
                            <m:t>𝑠</m:t>
                          </m:r>
                          <m:r>
                            <a:rPr lang="en-GB" sz="1600" i="1">
                              <a:solidFill>
                                <a:srgbClr val="0099FF"/>
                              </a:solidFill>
                              <a:latin typeface="Cambria Math" panose="02040503050406030204" pitchFamily="18" charset="0"/>
                              <a:cs typeface="Calibri" panose="020F0502020204030204" pitchFamily="34" charset="0"/>
                            </a:rPr>
                            <m:t>)</m:t>
                          </m:r>
                        </m:sub>
                      </m:sSub>
                      <m:r>
                        <a:rPr lang="en-GB" sz="1600" i="1">
                          <a:solidFill>
                            <a:srgbClr val="0099FF"/>
                          </a:solidFill>
                          <a:latin typeface="Cambria Math" panose="02040503050406030204" pitchFamily="18" charset="0"/>
                          <a:cs typeface="Calibri" panose="020F0502020204030204" pitchFamily="34" charset="0"/>
                        </a:rPr>
                        <m:t>+</m:t>
                      </m:r>
                      <m:r>
                        <a:rPr lang="en-GB" sz="1600" i="1">
                          <a:solidFill>
                            <a:srgbClr val="0099FF"/>
                          </a:solidFill>
                          <a:latin typeface="Cambria Math" panose="02040503050406030204" pitchFamily="18" charset="0"/>
                          <a:cs typeface="Calibri" panose="020F0502020204030204" pitchFamily="34" charset="0"/>
                        </a:rPr>
                        <m:t>𝑆𝑖</m:t>
                      </m:r>
                      <m:sSub>
                        <m:sSubPr>
                          <m:ctrlPr>
                            <a:rPr lang="en-GB" sz="1600" i="1">
                              <a:solidFill>
                                <a:srgbClr val="0099FF"/>
                              </a:solidFill>
                              <a:latin typeface="Cambria Math" panose="02040503050406030204" pitchFamily="18" charset="0"/>
                              <a:cs typeface="Calibri" panose="020F0502020204030204" pitchFamily="34" charset="0"/>
                            </a:rPr>
                          </m:ctrlPr>
                        </m:sSubPr>
                        <m:e>
                          <m:r>
                            <a:rPr lang="en-GB" sz="1600" i="1">
                              <a:solidFill>
                                <a:srgbClr val="0099FF"/>
                              </a:solidFill>
                              <a:latin typeface="Cambria Math" panose="02040503050406030204" pitchFamily="18" charset="0"/>
                              <a:cs typeface="Calibri" panose="020F0502020204030204" pitchFamily="34" charset="0"/>
                            </a:rPr>
                            <m:t>𝑂</m:t>
                          </m:r>
                        </m:e>
                        <m:sub>
                          <m:r>
                            <a:rPr lang="en-GB" sz="1600" i="1">
                              <a:solidFill>
                                <a:srgbClr val="0099FF"/>
                              </a:solidFill>
                              <a:latin typeface="Cambria Math" panose="02040503050406030204" pitchFamily="18" charset="0"/>
                              <a:cs typeface="Calibri" panose="020F0502020204030204" pitchFamily="34" charset="0"/>
                            </a:rPr>
                            <m:t>2(</m:t>
                          </m:r>
                          <m:r>
                            <a:rPr lang="en-GB" sz="1600" i="1">
                              <a:solidFill>
                                <a:srgbClr val="0099FF"/>
                              </a:solidFill>
                              <a:latin typeface="Cambria Math" panose="02040503050406030204" pitchFamily="18" charset="0"/>
                              <a:cs typeface="Calibri" panose="020F0502020204030204" pitchFamily="34" charset="0"/>
                            </a:rPr>
                            <m:t>𝑠</m:t>
                          </m:r>
                          <m:r>
                            <a:rPr lang="en-GB" sz="1600" i="1">
                              <a:solidFill>
                                <a:srgbClr val="0099FF"/>
                              </a:solidFill>
                              <a:latin typeface="Cambria Math" panose="02040503050406030204" pitchFamily="18" charset="0"/>
                              <a:cs typeface="Calibri" panose="020F0502020204030204" pitchFamily="34" charset="0"/>
                            </a:rPr>
                            <m:t>)</m:t>
                          </m:r>
                        </m:sub>
                      </m:sSub>
                      <m:r>
                        <a:rPr lang="en-GB" sz="1600" i="1">
                          <a:solidFill>
                            <a:srgbClr val="0099FF"/>
                          </a:solidFill>
                          <a:latin typeface="Cambria Math" panose="02040503050406030204" pitchFamily="18" charset="0"/>
                          <a:cs typeface="Calibri" panose="020F0502020204030204" pitchFamily="34" charset="0"/>
                        </a:rPr>
                        <m:t>→2</m:t>
                      </m:r>
                      <m:sSub>
                        <m:sSubPr>
                          <m:ctrlPr>
                            <a:rPr lang="en-GB" sz="1600" i="1">
                              <a:solidFill>
                                <a:srgbClr val="0099FF"/>
                              </a:solidFill>
                              <a:latin typeface="Cambria Math" panose="02040503050406030204" pitchFamily="18" charset="0"/>
                              <a:cs typeface="Calibri" panose="020F0502020204030204" pitchFamily="34" charset="0"/>
                            </a:rPr>
                          </m:ctrlPr>
                        </m:sSubPr>
                        <m:e>
                          <m:r>
                            <a:rPr lang="en-GB" sz="1600" i="1">
                              <a:solidFill>
                                <a:srgbClr val="0099FF"/>
                              </a:solidFill>
                              <a:latin typeface="Cambria Math" panose="02040503050406030204" pitchFamily="18" charset="0"/>
                              <a:cs typeface="Calibri" panose="020F0502020204030204" pitchFamily="34" charset="0"/>
                            </a:rPr>
                            <m:t>𝑀𝑔𝑂</m:t>
                          </m:r>
                        </m:e>
                        <m:sub>
                          <m:r>
                            <a:rPr lang="en-GB" sz="1600" i="1">
                              <a:solidFill>
                                <a:srgbClr val="0099FF"/>
                              </a:solidFill>
                              <a:latin typeface="Cambria Math" panose="02040503050406030204" pitchFamily="18" charset="0"/>
                              <a:cs typeface="Calibri" panose="020F0502020204030204" pitchFamily="34" charset="0"/>
                            </a:rPr>
                            <m:t>(</m:t>
                          </m:r>
                          <m:r>
                            <a:rPr lang="en-GB" sz="1600" i="1">
                              <a:solidFill>
                                <a:srgbClr val="0099FF"/>
                              </a:solidFill>
                              <a:latin typeface="Cambria Math" panose="02040503050406030204" pitchFamily="18" charset="0"/>
                              <a:cs typeface="Calibri" panose="020F0502020204030204" pitchFamily="34" charset="0"/>
                            </a:rPr>
                            <m:t>𝑠</m:t>
                          </m:r>
                          <m:r>
                            <a:rPr lang="en-GB" sz="1600" i="1">
                              <a:solidFill>
                                <a:srgbClr val="0099FF"/>
                              </a:solidFill>
                              <a:latin typeface="Cambria Math" panose="02040503050406030204" pitchFamily="18" charset="0"/>
                              <a:cs typeface="Calibri" panose="020F0502020204030204" pitchFamily="34" charset="0"/>
                            </a:rPr>
                            <m:t>)</m:t>
                          </m:r>
                        </m:sub>
                      </m:sSub>
                      <m:r>
                        <a:rPr lang="en-GB" sz="1600" i="1">
                          <a:solidFill>
                            <a:srgbClr val="0099FF"/>
                          </a:solidFill>
                          <a:latin typeface="Cambria Math" panose="02040503050406030204" pitchFamily="18" charset="0"/>
                          <a:cs typeface="Calibri" panose="020F0502020204030204" pitchFamily="34" charset="0"/>
                        </a:rPr>
                        <m:t>+</m:t>
                      </m:r>
                      <m:sSub>
                        <m:sSubPr>
                          <m:ctrlPr>
                            <a:rPr lang="en-GB" sz="1600" i="1">
                              <a:solidFill>
                                <a:srgbClr val="0099FF"/>
                              </a:solidFill>
                              <a:latin typeface="Cambria Math" panose="02040503050406030204" pitchFamily="18" charset="0"/>
                              <a:cs typeface="Calibri" panose="020F0502020204030204" pitchFamily="34" charset="0"/>
                            </a:rPr>
                          </m:ctrlPr>
                        </m:sSubPr>
                        <m:e>
                          <m:r>
                            <a:rPr lang="en-GB" sz="1600" i="1">
                              <a:solidFill>
                                <a:srgbClr val="0099FF"/>
                              </a:solidFill>
                              <a:latin typeface="Cambria Math" panose="02040503050406030204" pitchFamily="18" charset="0"/>
                              <a:cs typeface="Calibri" panose="020F0502020204030204" pitchFamily="34" charset="0"/>
                            </a:rPr>
                            <m:t>𝑆𝑖</m:t>
                          </m:r>
                        </m:e>
                        <m:sub>
                          <m:r>
                            <a:rPr lang="en-GB" sz="1600" i="1">
                              <a:solidFill>
                                <a:srgbClr val="0099FF"/>
                              </a:solidFill>
                              <a:latin typeface="Cambria Math" panose="02040503050406030204" pitchFamily="18" charset="0"/>
                              <a:cs typeface="Calibri" panose="020F0502020204030204" pitchFamily="34" charset="0"/>
                            </a:rPr>
                            <m:t>(</m:t>
                          </m:r>
                          <m:r>
                            <a:rPr lang="en-GB" sz="1600" i="1">
                              <a:solidFill>
                                <a:srgbClr val="0099FF"/>
                              </a:solidFill>
                              <a:latin typeface="Cambria Math" panose="02040503050406030204" pitchFamily="18" charset="0"/>
                              <a:cs typeface="Calibri" panose="020F0502020204030204" pitchFamily="34" charset="0"/>
                            </a:rPr>
                            <m:t>𝑠</m:t>
                          </m:r>
                          <m:r>
                            <a:rPr lang="en-GB" sz="1600" i="1">
                              <a:solidFill>
                                <a:srgbClr val="0099FF"/>
                              </a:solidFill>
                              <a:latin typeface="Cambria Math" panose="02040503050406030204" pitchFamily="18" charset="0"/>
                              <a:cs typeface="Calibri" panose="020F0502020204030204" pitchFamily="34" charset="0"/>
                            </a:rPr>
                            <m:t>)</m:t>
                          </m:r>
                        </m:sub>
                      </m:sSub>
                    </m:oMath>
                  </m:oMathPara>
                </a14:m>
                <a:endParaRPr lang="en-GB" sz="1600" dirty="0">
                  <a:solidFill>
                    <a:srgbClr val="0099FF"/>
                  </a:solidFill>
                  <a:latin typeface="+mj-lt"/>
                  <a:cs typeface="Calibri" panose="020F0502020204030204" pitchFamily="34" charset="0"/>
                </a:endParaRPr>
              </a:p>
            </p:txBody>
          </p:sp>
        </mc:Choice>
        <mc:Fallback xmlns="">
          <p:sp>
            <p:nvSpPr>
              <p:cNvPr id="12" name="Rectangle 11">
                <a:extLst>
                  <a:ext uri="{FF2B5EF4-FFF2-40B4-BE49-F238E27FC236}">
                    <a16:creationId xmlns:a16="http://schemas.microsoft.com/office/drawing/2014/main" id="{44D2E444-5B79-4D44-9DF3-C57C75461BEE}"/>
                  </a:ext>
                </a:extLst>
              </p:cNvPr>
              <p:cNvSpPr>
                <a:spLocks noRot="1" noChangeAspect="1" noMove="1" noResize="1" noEditPoints="1" noAdjustHandles="1" noChangeArrowheads="1" noChangeShapeType="1" noTextEdit="1"/>
              </p:cNvSpPr>
              <p:nvPr/>
            </p:nvSpPr>
            <p:spPr bwMode="auto">
              <a:xfrm>
                <a:off x="1916460" y="4290181"/>
                <a:ext cx="3891508" cy="792087"/>
              </a:xfrm>
              <a:prstGeom prst="rect">
                <a:avLst/>
              </a:prstGeom>
              <a:blipFill>
                <a:blip r:embed="rId3"/>
                <a:stretch>
                  <a:fillRect l="-782" t="-3077"/>
                </a:stretch>
              </a:blipFill>
              <a:ln w="9525" cap="flat" cmpd="sng" algn="ctr">
                <a:no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1A0CF8B2-E768-46CE-BD0C-BAD1AD31E27D}"/>
                  </a:ext>
                </a:extLst>
              </p:cNvPr>
              <p:cNvSpPr/>
              <p:nvPr/>
            </p:nvSpPr>
            <p:spPr bwMode="auto">
              <a:xfrm>
                <a:off x="1952972" y="5065377"/>
                <a:ext cx="4174232" cy="79208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r>
                  <a:rPr lang="en-GB" sz="1600" i="1" dirty="0">
                    <a:solidFill>
                      <a:srgbClr val="0099FF"/>
                    </a:solidFill>
                    <a:latin typeface="Cambria Math" panose="02040503050406030204" pitchFamily="18" charset="0"/>
                    <a:cs typeface="Calibri" panose="020F0502020204030204" pitchFamily="34" charset="0"/>
                  </a:rPr>
                  <a:t>Parasitic reaction:</a:t>
                </a:r>
              </a:p>
              <a:p>
                <a:pPr eaLnBrk="0" hangingPunct="0"/>
                <a14:m>
                  <m:oMathPara xmlns:m="http://schemas.openxmlformats.org/officeDocument/2006/math">
                    <m:oMathParaPr>
                      <m:jc m:val="centerGroup"/>
                    </m:oMathParaPr>
                    <m:oMath xmlns:m="http://schemas.openxmlformats.org/officeDocument/2006/math">
                      <m:r>
                        <a:rPr lang="en-GB" sz="1600" i="1">
                          <a:solidFill>
                            <a:srgbClr val="0099FF"/>
                          </a:solidFill>
                          <a:latin typeface="Cambria Math" panose="02040503050406030204" pitchFamily="18" charset="0"/>
                          <a:cs typeface="Calibri" panose="020F0502020204030204" pitchFamily="34" charset="0"/>
                        </a:rPr>
                        <m:t>2</m:t>
                      </m:r>
                      <m:sSub>
                        <m:sSubPr>
                          <m:ctrlPr>
                            <a:rPr lang="en-GB" sz="1600" i="1">
                              <a:solidFill>
                                <a:srgbClr val="0099FF"/>
                              </a:solidFill>
                              <a:latin typeface="Cambria Math" panose="02040503050406030204" pitchFamily="18" charset="0"/>
                              <a:cs typeface="Calibri" panose="020F0502020204030204" pitchFamily="34" charset="0"/>
                            </a:rPr>
                          </m:ctrlPr>
                        </m:sSubPr>
                        <m:e>
                          <m:r>
                            <a:rPr lang="en-GB" sz="1600" i="1">
                              <a:solidFill>
                                <a:srgbClr val="0099FF"/>
                              </a:solidFill>
                              <a:latin typeface="Cambria Math" panose="02040503050406030204" pitchFamily="18" charset="0"/>
                              <a:cs typeface="Calibri" panose="020F0502020204030204" pitchFamily="34" charset="0"/>
                            </a:rPr>
                            <m:t>𝑀𝑔</m:t>
                          </m:r>
                        </m:e>
                        <m:sub>
                          <m:r>
                            <a:rPr lang="en-GB" sz="1600" i="1">
                              <a:solidFill>
                                <a:srgbClr val="0099FF"/>
                              </a:solidFill>
                              <a:latin typeface="Cambria Math" panose="02040503050406030204" pitchFamily="18" charset="0"/>
                              <a:cs typeface="Calibri" panose="020F0502020204030204" pitchFamily="34" charset="0"/>
                            </a:rPr>
                            <m:t>(</m:t>
                          </m:r>
                          <m:r>
                            <a:rPr lang="en-GB" sz="1600" i="1">
                              <a:solidFill>
                                <a:srgbClr val="0099FF"/>
                              </a:solidFill>
                              <a:latin typeface="Cambria Math" panose="02040503050406030204" pitchFamily="18" charset="0"/>
                              <a:cs typeface="Calibri" panose="020F0502020204030204" pitchFamily="34" charset="0"/>
                            </a:rPr>
                            <m:t>𝑠</m:t>
                          </m:r>
                          <m:r>
                            <a:rPr lang="en-GB" sz="1600" i="1">
                              <a:solidFill>
                                <a:srgbClr val="0099FF"/>
                              </a:solidFill>
                              <a:latin typeface="Cambria Math" panose="02040503050406030204" pitchFamily="18" charset="0"/>
                              <a:cs typeface="Calibri" panose="020F0502020204030204" pitchFamily="34" charset="0"/>
                            </a:rPr>
                            <m:t>)</m:t>
                          </m:r>
                        </m:sub>
                      </m:sSub>
                      <m:r>
                        <a:rPr lang="en-GB" sz="1600" i="1">
                          <a:solidFill>
                            <a:srgbClr val="0099FF"/>
                          </a:solidFill>
                          <a:latin typeface="Cambria Math" panose="02040503050406030204" pitchFamily="18" charset="0"/>
                          <a:cs typeface="Calibri" panose="020F0502020204030204" pitchFamily="34" charset="0"/>
                        </a:rPr>
                        <m:t>+</m:t>
                      </m:r>
                      <m:sSub>
                        <m:sSubPr>
                          <m:ctrlPr>
                            <a:rPr lang="en-GB" sz="1600" i="1">
                              <a:solidFill>
                                <a:srgbClr val="0099FF"/>
                              </a:solidFill>
                              <a:latin typeface="Cambria Math" panose="02040503050406030204" pitchFamily="18" charset="0"/>
                              <a:cs typeface="Calibri" panose="020F0502020204030204" pitchFamily="34" charset="0"/>
                            </a:rPr>
                          </m:ctrlPr>
                        </m:sSubPr>
                        <m:e>
                          <m:r>
                            <a:rPr lang="en-GB" sz="1600" i="1">
                              <a:solidFill>
                                <a:srgbClr val="0099FF"/>
                              </a:solidFill>
                              <a:latin typeface="Cambria Math" panose="02040503050406030204" pitchFamily="18" charset="0"/>
                              <a:cs typeface="Calibri" panose="020F0502020204030204" pitchFamily="34" charset="0"/>
                            </a:rPr>
                            <m:t>𝑆𝑖</m:t>
                          </m:r>
                        </m:e>
                        <m:sub>
                          <m:r>
                            <a:rPr lang="en-GB" sz="1600" i="1">
                              <a:solidFill>
                                <a:srgbClr val="0099FF"/>
                              </a:solidFill>
                              <a:latin typeface="Cambria Math" panose="02040503050406030204" pitchFamily="18" charset="0"/>
                              <a:cs typeface="Calibri" panose="020F0502020204030204" pitchFamily="34" charset="0"/>
                            </a:rPr>
                            <m:t>(</m:t>
                          </m:r>
                          <m:r>
                            <a:rPr lang="en-GB" sz="1600" i="1">
                              <a:solidFill>
                                <a:srgbClr val="0099FF"/>
                              </a:solidFill>
                              <a:latin typeface="Cambria Math" panose="02040503050406030204" pitchFamily="18" charset="0"/>
                              <a:cs typeface="Calibri" panose="020F0502020204030204" pitchFamily="34" charset="0"/>
                            </a:rPr>
                            <m:t>𝑠</m:t>
                          </m:r>
                          <m:r>
                            <a:rPr lang="en-GB" sz="1600" i="1">
                              <a:solidFill>
                                <a:srgbClr val="0099FF"/>
                              </a:solidFill>
                              <a:latin typeface="Cambria Math" panose="02040503050406030204" pitchFamily="18" charset="0"/>
                              <a:cs typeface="Calibri" panose="020F0502020204030204" pitchFamily="34" charset="0"/>
                            </a:rPr>
                            <m:t>)</m:t>
                          </m:r>
                        </m:sub>
                      </m:sSub>
                      <m:r>
                        <a:rPr lang="en-GB" sz="1600" i="1">
                          <a:solidFill>
                            <a:srgbClr val="0099FF"/>
                          </a:solidFill>
                          <a:latin typeface="Cambria Math" panose="02040503050406030204" pitchFamily="18" charset="0"/>
                          <a:cs typeface="Calibri" panose="020F0502020204030204" pitchFamily="34" charset="0"/>
                        </a:rPr>
                        <m:t>→2</m:t>
                      </m:r>
                      <m:sSub>
                        <m:sSubPr>
                          <m:ctrlPr>
                            <a:rPr lang="en-GB" sz="1600" i="1">
                              <a:solidFill>
                                <a:srgbClr val="0099FF"/>
                              </a:solidFill>
                              <a:latin typeface="Cambria Math" panose="02040503050406030204" pitchFamily="18" charset="0"/>
                              <a:cs typeface="Calibri" panose="020F0502020204030204" pitchFamily="34" charset="0"/>
                            </a:rPr>
                          </m:ctrlPr>
                        </m:sSubPr>
                        <m:e>
                          <m:r>
                            <a:rPr lang="en-GB" sz="1600" i="1">
                              <a:solidFill>
                                <a:srgbClr val="0099FF"/>
                              </a:solidFill>
                              <a:latin typeface="Cambria Math" panose="02040503050406030204" pitchFamily="18" charset="0"/>
                              <a:cs typeface="Calibri" panose="020F0502020204030204" pitchFamily="34" charset="0"/>
                            </a:rPr>
                            <m:t>𝑀𝑔</m:t>
                          </m:r>
                        </m:e>
                        <m:sub>
                          <m:r>
                            <a:rPr lang="en-GB" sz="1600" i="1">
                              <a:solidFill>
                                <a:srgbClr val="0099FF"/>
                              </a:solidFill>
                              <a:latin typeface="Cambria Math" panose="02040503050406030204" pitchFamily="18" charset="0"/>
                              <a:cs typeface="Calibri" panose="020F0502020204030204" pitchFamily="34" charset="0"/>
                            </a:rPr>
                            <m:t>2</m:t>
                          </m:r>
                        </m:sub>
                      </m:sSub>
                      <m:sSub>
                        <m:sSubPr>
                          <m:ctrlPr>
                            <a:rPr lang="en-GB" sz="1600" i="1">
                              <a:solidFill>
                                <a:srgbClr val="0099FF"/>
                              </a:solidFill>
                              <a:latin typeface="Cambria Math" panose="02040503050406030204" pitchFamily="18" charset="0"/>
                              <a:cs typeface="Calibri" panose="020F0502020204030204" pitchFamily="34" charset="0"/>
                            </a:rPr>
                          </m:ctrlPr>
                        </m:sSubPr>
                        <m:e>
                          <m:r>
                            <a:rPr lang="en-GB" sz="1600" i="1">
                              <a:solidFill>
                                <a:srgbClr val="0099FF"/>
                              </a:solidFill>
                              <a:latin typeface="Cambria Math" panose="02040503050406030204" pitchFamily="18" charset="0"/>
                              <a:cs typeface="Calibri" panose="020F0502020204030204" pitchFamily="34" charset="0"/>
                            </a:rPr>
                            <m:t>𝑆𝑖</m:t>
                          </m:r>
                        </m:e>
                        <m:sub>
                          <m:r>
                            <a:rPr lang="en-GB" sz="1600" i="1">
                              <a:solidFill>
                                <a:srgbClr val="0099FF"/>
                              </a:solidFill>
                              <a:latin typeface="Cambria Math" panose="02040503050406030204" pitchFamily="18" charset="0"/>
                              <a:cs typeface="Calibri" panose="020F0502020204030204" pitchFamily="34" charset="0"/>
                            </a:rPr>
                            <m:t>(</m:t>
                          </m:r>
                          <m:r>
                            <a:rPr lang="en-GB" sz="1600" i="1">
                              <a:solidFill>
                                <a:srgbClr val="0099FF"/>
                              </a:solidFill>
                              <a:latin typeface="Cambria Math" panose="02040503050406030204" pitchFamily="18" charset="0"/>
                              <a:cs typeface="Calibri" panose="020F0502020204030204" pitchFamily="34" charset="0"/>
                            </a:rPr>
                            <m:t>𝑠</m:t>
                          </m:r>
                          <m:r>
                            <a:rPr lang="en-GB" sz="1600" i="1">
                              <a:solidFill>
                                <a:srgbClr val="0099FF"/>
                              </a:solidFill>
                              <a:latin typeface="Cambria Math" panose="02040503050406030204" pitchFamily="18" charset="0"/>
                              <a:cs typeface="Calibri" panose="020F0502020204030204" pitchFamily="34" charset="0"/>
                            </a:rPr>
                            <m:t>)</m:t>
                          </m:r>
                        </m:sub>
                      </m:sSub>
                    </m:oMath>
                  </m:oMathPara>
                </a14:m>
                <a:endParaRPr lang="en-GB" sz="1600" dirty="0">
                  <a:solidFill>
                    <a:srgbClr val="0099FF"/>
                  </a:solidFill>
                  <a:latin typeface="+mj-lt"/>
                  <a:cs typeface="Calibri" panose="020F0502020204030204" pitchFamily="34" charset="0"/>
                </a:endParaRPr>
              </a:p>
            </p:txBody>
          </p:sp>
        </mc:Choice>
        <mc:Fallback xmlns="">
          <p:sp>
            <p:nvSpPr>
              <p:cNvPr id="15" name="Rectangle 14">
                <a:extLst>
                  <a:ext uri="{FF2B5EF4-FFF2-40B4-BE49-F238E27FC236}">
                    <a16:creationId xmlns:a16="http://schemas.microsoft.com/office/drawing/2014/main" id="{1A0CF8B2-E768-46CE-BD0C-BAD1AD31E27D}"/>
                  </a:ext>
                </a:extLst>
              </p:cNvPr>
              <p:cNvSpPr>
                <a:spLocks noRot="1" noChangeAspect="1" noMove="1" noResize="1" noEditPoints="1" noAdjustHandles="1" noChangeArrowheads="1" noChangeShapeType="1" noTextEdit="1"/>
              </p:cNvSpPr>
              <p:nvPr/>
            </p:nvSpPr>
            <p:spPr bwMode="auto">
              <a:xfrm>
                <a:off x="1952972" y="5065377"/>
                <a:ext cx="4174232" cy="792087"/>
              </a:xfrm>
              <a:prstGeom prst="rect">
                <a:avLst/>
              </a:prstGeom>
              <a:blipFill>
                <a:blip r:embed="rId4"/>
                <a:stretch>
                  <a:fillRect l="-730" t="-3077"/>
                </a:stretch>
              </a:blipFill>
              <a:ln w="9525" cap="flat" cmpd="sng" algn="ctr">
                <a:no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353F867A-B714-456E-9D6E-5DFEF3616CDE}"/>
                  </a:ext>
                </a:extLst>
              </p:cNvPr>
              <p:cNvSpPr/>
              <p:nvPr/>
            </p:nvSpPr>
            <p:spPr bwMode="auto">
              <a:xfrm>
                <a:off x="6384034" y="3945130"/>
                <a:ext cx="4343400" cy="198770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r>
                  <a:rPr lang="en-GB" sz="1600" i="1" dirty="0">
                    <a:solidFill>
                      <a:srgbClr val="0099FF"/>
                    </a:solidFill>
                    <a:latin typeface="Cambria Math" panose="02040503050406030204" pitchFamily="18" charset="0"/>
                    <a:cs typeface="Calibri" panose="020F0502020204030204" pitchFamily="34" charset="0"/>
                  </a:rPr>
                  <a:t>Dissolution reactions:</a:t>
                </a:r>
              </a:p>
              <a:p>
                <a:pPr eaLnBrk="0" hangingPunct="0"/>
                <a14:m>
                  <m:oMathPara xmlns:m="http://schemas.openxmlformats.org/officeDocument/2006/math">
                    <m:oMathParaPr>
                      <m:jc m:val="centerGroup"/>
                    </m:oMathParaPr>
                    <m:oMath xmlns:m="http://schemas.openxmlformats.org/officeDocument/2006/math">
                      <m:sSub>
                        <m:sSubPr>
                          <m:ctrlPr>
                            <a:rPr lang="en-GB" sz="1600" i="1">
                              <a:solidFill>
                                <a:srgbClr val="0099FF"/>
                              </a:solidFill>
                              <a:latin typeface="Cambria Math" panose="02040503050406030204" pitchFamily="18" charset="0"/>
                              <a:cs typeface="Calibri" panose="020F0502020204030204" pitchFamily="34" charset="0"/>
                            </a:rPr>
                          </m:ctrlPr>
                        </m:sSubPr>
                        <m:e>
                          <m:r>
                            <a:rPr lang="en-GB" sz="1600" i="1">
                              <a:solidFill>
                                <a:srgbClr val="0099FF"/>
                              </a:solidFill>
                              <a:latin typeface="Cambria Math" panose="02040503050406030204" pitchFamily="18" charset="0"/>
                              <a:cs typeface="Calibri" panose="020F0502020204030204" pitchFamily="34" charset="0"/>
                            </a:rPr>
                            <m:t>𝑀𝑔</m:t>
                          </m:r>
                        </m:e>
                        <m:sub>
                          <m:r>
                            <a:rPr lang="en-GB" sz="1600" i="1">
                              <a:solidFill>
                                <a:srgbClr val="0099FF"/>
                              </a:solidFill>
                              <a:latin typeface="Cambria Math" panose="02040503050406030204" pitchFamily="18" charset="0"/>
                              <a:cs typeface="Calibri" panose="020F0502020204030204" pitchFamily="34" charset="0"/>
                            </a:rPr>
                            <m:t>(</m:t>
                          </m:r>
                          <m:r>
                            <a:rPr lang="en-GB" sz="1600" i="1">
                              <a:solidFill>
                                <a:srgbClr val="0099FF"/>
                              </a:solidFill>
                              <a:latin typeface="Cambria Math" panose="02040503050406030204" pitchFamily="18" charset="0"/>
                              <a:cs typeface="Calibri" panose="020F0502020204030204" pitchFamily="34" charset="0"/>
                            </a:rPr>
                            <m:t>𝑠</m:t>
                          </m:r>
                          <m:r>
                            <a:rPr lang="en-GB" sz="1600" i="1">
                              <a:solidFill>
                                <a:srgbClr val="0099FF"/>
                              </a:solidFill>
                              <a:latin typeface="Cambria Math" panose="02040503050406030204" pitchFamily="18" charset="0"/>
                              <a:cs typeface="Calibri" panose="020F0502020204030204" pitchFamily="34" charset="0"/>
                            </a:rPr>
                            <m:t>)</m:t>
                          </m:r>
                        </m:sub>
                      </m:sSub>
                      <m:r>
                        <a:rPr lang="en-GB" sz="1600" i="1">
                          <a:solidFill>
                            <a:srgbClr val="0099FF"/>
                          </a:solidFill>
                          <a:latin typeface="Cambria Math" panose="02040503050406030204" pitchFamily="18" charset="0"/>
                          <a:cs typeface="Calibri" panose="020F0502020204030204" pitchFamily="34" charset="0"/>
                        </a:rPr>
                        <m:t>+</m:t>
                      </m:r>
                      <m:sSub>
                        <m:sSubPr>
                          <m:ctrlPr>
                            <a:rPr lang="en-GB" sz="1600" i="1">
                              <a:solidFill>
                                <a:srgbClr val="0099FF"/>
                              </a:solidFill>
                              <a:latin typeface="Cambria Math" panose="02040503050406030204" pitchFamily="18" charset="0"/>
                              <a:cs typeface="Calibri" panose="020F0502020204030204" pitchFamily="34" charset="0"/>
                            </a:rPr>
                          </m:ctrlPr>
                        </m:sSubPr>
                        <m:e>
                          <m:r>
                            <a:rPr lang="en-GB" sz="1600" i="1">
                              <a:solidFill>
                                <a:srgbClr val="0099FF"/>
                              </a:solidFill>
                              <a:latin typeface="Cambria Math" panose="02040503050406030204" pitchFamily="18" charset="0"/>
                              <a:cs typeface="Calibri" panose="020F0502020204030204" pitchFamily="34" charset="0"/>
                            </a:rPr>
                            <m:t>2</m:t>
                          </m:r>
                          <m:r>
                            <a:rPr lang="en-GB" sz="1600" i="1">
                              <a:solidFill>
                                <a:srgbClr val="0099FF"/>
                              </a:solidFill>
                              <a:latin typeface="Cambria Math" panose="02040503050406030204" pitchFamily="18" charset="0"/>
                              <a:cs typeface="Calibri" panose="020F0502020204030204" pitchFamily="34" charset="0"/>
                            </a:rPr>
                            <m:t>𝐻𝐶𝑙</m:t>
                          </m:r>
                        </m:e>
                        <m:sub>
                          <m:r>
                            <a:rPr lang="en-GB" sz="1600" i="1">
                              <a:solidFill>
                                <a:srgbClr val="0099FF"/>
                              </a:solidFill>
                              <a:latin typeface="Cambria Math" panose="02040503050406030204" pitchFamily="18" charset="0"/>
                              <a:cs typeface="Calibri" panose="020F0502020204030204" pitchFamily="34" charset="0"/>
                            </a:rPr>
                            <m:t>(</m:t>
                          </m:r>
                          <m:r>
                            <a:rPr lang="en-GB" sz="1600" i="1">
                              <a:solidFill>
                                <a:srgbClr val="0099FF"/>
                              </a:solidFill>
                              <a:latin typeface="Cambria Math" panose="02040503050406030204" pitchFamily="18" charset="0"/>
                              <a:cs typeface="Calibri" panose="020F0502020204030204" pitchFamily="34" charset="0"/>
                            </a:rPr>
                            <m:t>𝑎𝑞</m:t>
                          </m:r>
                          <m:r>
                            <a:rPr lang="en-GB" sz="1600" i="1">
                              <a:solidFill>
                                <a:srgbClr val="0099FF"/>
                              </a:solidFill>
                              <a:latin typeface="Cambria Math" panose="02040503050406030204" pitchFamily="18" charset="0"/>
                              <a:cs typeface="Calibri" panose="020F0502020204030204" pitchFamily="34" charset="0"/>
                            </a:rPr>
                            <m:t>)</m:t>
                          </m:r>
                        </m:sub>
                      </m:sSub>
                      <m:r>
                        <a:rPr lang="en-GB" sz="1600" i="1">
                          <a:solidFill>
                            <a:srgbClr val="0099FF"/>
                          </a:solidFill>
                          <a:latin typeface="Cambria Math" panose="02040503050406030204" pitchFamily="18" charset="0"/>
                          <a:cs typeface="Calibri" panose="020F0502020204030204" pitchFamily="34" charset="0"/>
                        </a:rPr>
                        <m:t>→2</m:t>
                      </m:r>
                      <m:sSub>
                        <m:sSubPr>
                          <m:ctrlPr>
                            <a:rPr lang="en-GB" sz="1600" i="1">
                              <a:solidFill>
                                <a:srgbClr val="0099FF"/>
                              </a:solidFill>
                              <a:latin typeface="Cambria Math" panose="02040503050406030204" pitchFamily="18" charset="0"/>
                              <a:cs typeface="Calibri" panose="020F0502020204030204" pitchFamily="34" charset="0"/>
                            </a:rPr>
                          </m:ctrlPr>
                        </m:sSubPr>
                        <m:e>
                          <m:r>
                            <a:rPr lang="en-GB" sz="1600" i="1">
                              <a:solidFill>
                                <a:srgbClr val="0099FF"/>
                              </a:solidFill>
                              <a:latin typeface="Cambria Math" panose="02040503050406030204" pitchFamily="18" charset="0"/>
                              <a:cs typeface="Calibri" panose="020F0502020204030204" pitchFamily="34" charset="0"/>
                            </a:rPr>
                            <m:t>𝑀𝑔𝐶𝑙</m:t>
                          </m:r>
                        </m:e>
                        <m:sub>
                          <m:r>
                            <a:rPr lang="en-GB" sz="1600" i="1">
                              <a:solidFill>
                                <a:srgbClr val="0099FF"/>
                              </a:solidFill>
                              <a:latin typeface="Cambria Math" panose="02040503050406030204" pitchFamily="18" charset="0"/>
                              <a:cs typeface="Calibri" panose="020F0502020204030204" pitchFamily="34" charset="0"/>
                            </a:rPr>
                            <m:t>2(</m:t>
                          </m:r>
                          <m:r>
                            <a:rPr lang="en-GB" sz="1600" i="1">
                              <a:solidFill>
                                <a:srgbClr val="0099FF"/>
                              </a:solidFill>
                              <a:latin typeface="Cambria Math" panose="02040503050406030204" pitchFamily="18" charset="0"/>
                              <a:cs typeface="Calibri" panose="020F0502020204030204" pitchFamily="34" charset="0"/>
                            </a:rPr>
                            <m:t>𝑎𝑞</m:t>
                          </m:r>
                          <m:r>
                            <a:rPr lang="en-GB" sz="1600" i="1">
                              <a:solidFill>
                                <a:srgbClr val="0099FF"/>
                              </a:solidFill>
                              <a:latin typeface="Cambria Math" panose="02040503050406030204" pitchFamily="18" charset="0"/>
                              <a:cs typeface="Calibri" panose="020F0502020204030204" pitchFamily="34" charset="0"/>
                            </a:rPr>
                            <m:t>)</m:t>
                          </m:r>
                        </m:sub>
                      </m:sSub>
                      <m:r>
                        <a:rPr lang="en-GB" sz="1600" i="1">
                          <a:solidFill>
                            <a:srgbClr val="0099FF"/>
                          </a:solidFill>
                          <a:latin typeface="Cambria Math" panose="02040503050406030204" pitchFamily="18" charset="0"/>
                          <a:cs typeface="Calibri" panose="020F0502020204030204" pitchFamily="34" charset="0"/>
                        </a:rPr>
                        <m:t>+</m:t>
                      </m:r>
                      <m:sSub>
                        <m:sSubPr>
                          <m:ctrlPr>
                            <a:rPr lang="en-GB" sz="1600" i="1">
                              <a:solidFill>
                                <a:srgbClr val="0099FF"/>
                              </a:solidFill>
                              <a:latin typeface="Cambria Math" panose="02040503050406030204" pitchFamily="18" charset="0"/>
                              <a:cs typeface="Calibri" panose="020F0502020204030204" pitchFamily="34" charset="0"/>
                            </a:rPr>
                          </m:ctrlPr>
                        </m:sSubPr>
                        <m:e>
                          <m:r>
                            <a:rPr lang="en-GB" sz="1600" i="1">
                              <a:solidFill>
                                <a:srgbClr val="0099FF"/>
                              </a:solidFill>
                              <a:latin typeface="Cambria Math" panose="02040503050406030204" pitchFamily="18" charset="0"/>
                              <a:cs typeface="Calibri" panose="020F0502020204030204" pitchFamily="34" charset="0"/>
                            </a:rPr>
                            <m:t>𝐻</m:t>
                          </m:r>
                        </m:e>
                        <m:sub>
                          <m:r>
                            <a:rPr lang="en-GB" sz="1600" i="1">
                              <a:solidFill>
                                <a:srgbClr val="0099FF"/>
                              </a:solidFill>
                              <a:latin typeface="Cambria Math" panose="02040503050406030204" pitchFamily="18" charset="0"/>
                              <a:cs typeface="Calibri" panose="020F0502020204030204" pitchFamily="34" charset="0"/>
                            </a:rPr>
                            <m:t>2(</m:t>
                          </m:r>
                          <m:r>
                            <a:rPr lang="en-GB" sz="1600" i="1">
                              <a:solidFill>
                                <a:srgbClr val="0099FF"/>
                              </a:solidFill>
                              <a:latin typeface="Cambria Math" panose="02040503050406030204" pitchFamily="18" charset="0"/>
                              <a:cs typeface="Calibri" panose="020F0502020204030204" pitchFamily="34" charset="0"/>
                            </a:rPr>
                            <m:t>𝑔</m:t>
                          </m:r>
                          <m:r>
                            <a:rPr lang="en-GB" sz="1600" i="1">
                              <a:solidFill>
                                <a:srgbClr val="0099FF"/>
                              </a:solidFill>
                              <a:latin typeface="Cambria Math" panose="02040503050406030204" pitchFamily="18" charset="0"/>
                              <a:cs typeface="Calibri" panose="020F0502020204030204" pitchFamily="34" charset="0"/>
                            </a:rPr>
                            <m:t>)</m:t>
                          </m:r>
                        </m:sub>
                      </m:sSub>
                    </m:oMath>
                  </m:oMathPara>
                </a14:m>
                <a:endParaRPr lang="en-GB" sz="1600" dirty="0">
                  <a:solidFill>
                    <a:srgbClr val="0099FF"/>
                  </a:solidFill>
                  <a:latin typeface="+mj-lt"/>
                  <a:cs typeface="Calibri" panose="020F0502020204030204" pitchFamily="34" charset="0"/>
                </a:endParaRPr>
              </a:p>
              <a:p>
                <a:pPr eaLnBrk="0" hangingPunct="0"/>
                <a:endParaRPr lang="en-GB" sz="1000" dirty="0">
                  <a:solidFill>
                    <a:srgbClr val="0099FF"/>
                  </a:solidFill>
                  <a:latin typeface="+mj-lt"/>
                  <a:cs typeface="Calibri" panose="020F0502020204030204" pitchFamily="34" charset="0"/>
                </a:endParaRPr>
              </a:p>
              <a:p>
                <a:pPr eaLnBrk="0" hangingPunct="0"/>
                <a14:m>
                  <m:oMathPara xmlns:m="http://schemas.openxmlformats.org/officeDocument/2006/math">
                    <m:oMathParaPr>
                      <m:jc m:val="centerGroup"/>
                    </m:oMathParaPr>
                    <m:oMath xmlns:m="http://schemas.openxmlformats.org/officeDocument/2006/math">
                      <m:sSub>
                        <m:sSubPr>
                          <m:ctrlPr>
                            <a:rPr lang="en-GB" sz="1600" i="1">
                              <a:solidFill>
                                <a:srgbClr val="0099FF"/>
                              </a:solidFill>
                              <a:latin typeface="Cambria Math" panose="02040503050406030204" pitchFamily="18" charset="0"/>
                              <a:cs typeface="Calibri" panose="020F0502020204030204" pitchFamily="34" charset="0"/>
                            </a:rPr>
                          </m:ctrlPr>
                        </m:sSubPr>
                        <m:e>
                          <m:r>
                            <a:rPr lang="en-GB" sz="1600" i="1">
                              <a:solidFill>
                                <a:srgbClr val="0099FF"/>
                              </a:solidFill>
                              <a:latin typeface="Cambria Math" panose="02040503050406030204" pitchFamily="18" charset="0"/>
                              <a:cs typeface="Calibri" panose="020F0502020204030204" pitchFamily="34" charset="0"/>
                            </a:rPr>
                            <m:t>𝑀𝑔𝑂</m:t>
                          </m:r>
                        </m:e>
                        <m:sub>
                          <m:r>
                            <a:rPr lang="en-GB" sz="1600" i="1">
                              <a:solidFill>
                                <a:srgbClr val="0099FF"/>
                              </a:solidFill>
                              <a:latin typeface="Cambria Math" panose="02040503050406030204" pitchFamily="18" charset="0"/>
                              <a:cs typeface="Calibri" panose="020F0502020204030204" pitchFamily="34" charset="0"/>
                            </a:rPr>
                            <m:t>(</m:t>
                          </m:r>
                          <m:r>
                            <a:rPr lang="en-GB" sz="1600" i="1">
                              <a:solidFill>
                                <a:srgbClr val="0099FF"/>
                              </a:solidFill>
                              <a:latin typeface="Cambria Math" panose="02040503050406030204" pitchFamily="18" charset="0"/>
                              <a:cs typeface="Calibri" panose="020F0502020204030204" pitchFamily="34" charset="0"/>
                            </a:rPr>
                            <m:t>𝑠</m:t>
                          </m:r>
                          <m:r>
                            <a:rPr lang="en-GB" sz="1600" i="1">
                              <a:solidFill>
                                <a:srgbClr val="0099FF"/>
                              </a:solidFill>
                              <a:latin typeface="Cambria Math" panose="02040503050406030204" pitchFamily="18" charset="0"/>
                              <a:cs typeface="Calibri" panose="020F0502020204030204" pitchFamily="34" charset="0"/>
                            </a:rPr>
                            <m:t>)</m:t>
                          </m:r>
                        </m:sub>
                      </m:sSub>
                      <m:r>
                        <a:rPr lang="en-GB" sz="1600" i="1">
                          <a:solidFill>
                            <a:srgbClr val="0099FF"/>
                          </a:solidFill>
                          <a:latin typeface="Cambria Math" panose="02040503050406030204" pitchFamily="18" charset="0"/>
                          <a:cs typeface="Calibri" panose="020F0502020204030204" pitchFamily="34" charset="0"/>
                        </a:rPr>
                        <m:t>+</m:t>
                      </m:r>
                      <m:sSub>
                        <m:sSubPr>
                          <m:ctrlPr>
                            <a:rPr lang="en-GB" sz="1600" i="1">
                              <a:solidFill>
                                <a:srgbClr val="0099FF"/>
                              </a:solidFill>
                              <a:latin typeface="Cambria Math" panose="02040503050406030204" pitchFamily="18" charset="0"/>
                              <a:cs typeface="Calibri" panose="020F0502020204030204" pitchFamily="34" charset="0"/>
                            </a:rPr>
                          </m:ctrlPr>
                        </m:sSubPr>
                        <m:e>
                          <m:r>
                            <a:rPr lang="en-GB" sz="1600" i="1">
                              <a:solidFill>
                                <a:srgbClr val="0099FF"/>
                              </a:solidFill>
                              <a:latin typeface="Cambria Math" panose="02040503050406030204" pitchFamily="18" charset="0"/>
                              <a:cs typeface="Calibri" panose="020F0502020204030204" pitchFamily="34" charset="0"/>
                            </a:rPr>
                            <m:t>2</m:t>
                          </m:r>
                          <m:r>
                            <a:rPr lang="en-GB" sz="1600" i="1">
                              <a:solidFill>
                                <a:srgbClr val="0099FF"/>
                              </a:solidFill>
                              <a:latin typeface="Cambria Math" panose="02040503050406030204" pitchFamily="18" charset="0"/>
                              <a:cs typeface="Calibri" panose="020F0502020204030204" pitchFamily="34" charset="0"/>
                            </a:rPr>
                            <m:t>𝐻𝐶𝑙</m:t>
                          </m:r>
                        </m:e>
                        <m:sub>
                          <m:r>
                            <a:rPr lang="en-GB" sz="1600" i="1">
                              <a:solidFill>
                                <a:srgbClr val="0099FF"/>
                              </a:solidFill>
                              <a:latin typeface="Cambria Math" panose="02040503050406030204" pitchFamily="18" charset="0"/>
                              <a:cs typeface="Calibri" panose="020F0502020204030204" pitchFamily="34" charset="0"/>
                            </a:rPr>
                            <m:t>(</m:t>
                          </m:r>
                          <m:r>
                            <a:rPr lang="en-GB" sz="1600" i="1">
                              <a:solidFill>
                                <a:srgbClr val="0099FF"/>
                              </a:solidFill>
                              <a:latin typeface="Cambria Math" panose="02040503050406030204" pitchFamily="18" charset="0"/>
                              <a:cs typeface="Calibri" panose="020F0502020204030204" pitchFamily="34" charset="0"/>
                            </a:rPr>
                            <m:t>𝑎𝑞</m:t>
                          </m:r>
                          <m:r>
                            <a:rPr lang="en-GB" sz="1600" i="1">
                              <a:solidFill>
                                <a:srgbClr val="0099FF"/>
                              </a:solidFill>
                              <a:latin typeface="Cambria Math" panose="02040503050406030204" pitchFamily="18" charset="0"/>
                              <a:cs typeface="Calibri" panose="020F0502020204030204" pitchFamily="34" charset="0"/>
                            </a:rPr>
                            <m:t>)</m:t>
                          </m:r>
                        </m:sub>
                      </m:sSub>
                      <m:r>
                        <a:rPr lang="en-GB" sz="1600" i="1">
                          <a:solidFill>
                            <a:srgbClr val="0099FF"/>
                          </a:solidFill>
                          <a:latin typeface="Cambria Math" panose="02040503050406030204" pitchFamily="18" charset="0"/>
                          <a:cs typeface="Calibri" panose="020F0502020204030204" pitchFamily="34" charset="0"/>
                        </a:rPr>
                        <m:t>→</m:t>
                      </m:r>
                      <m:sSub>
                        <m:sSubPr>
                          <m:ctrlPr>
                            <a:rPr lang="en-GB" sz="1600" i="1">
                              <a:solidFill>
                                <a:srgbClr val="0099FF"/>
                              </a:solidFill>
                              <a:latin typeface="Cambria Math" panose="02040503050406030204" pitchFamily="18" charset="0"/>
                              <a:cs typeface="Calibri" panose="020F0502020204030204" pitchFamily="34" charset="0"/>
                            </a:rPr>
                          </m:ctrlPr>
                        </m:sSubPr>
                        <m:e>
                          <m:r>
                            <a:rPr lang="en-GB" sz="1600" i="1">
                              <a:solidFill>
                                <a:srgbClr val="0099FF"/>
                              </a:solidFill>
                              <a:latin typeface="Cambria Math" panose="02040503050406030204" pitchFamily="18" charset="0"/>
                              <a:cs typeface="Calibri" panose="020F0502020204030204" pitchFamily="34" charset="0"/>
                            </a:rPr>
                            <m:t>𝑀𝑔𝐶𝑙</m:t>
                          </m:r>
                        </m:e>
                        <m:sub>
                          <m:r>
                            <a:rPr lang="en-GB" sz="1600" i="1">
                              <a:solidFill>
                                <a:srgbClr val="0099FF"/>
                              </a:solidFill>
                              <a:latin typeface="Cambria Math" panose="02040503050406030204" pitchFamily="18" charset="0"/>
                              <a:cs typeface="Calibri" panose="020F0502020204030204" pitchFamily="34" charset="0"/>
                            </a:rPr>
                            <m:t>2(</m:t>
                          </m:r>
                          <m:r>
                            <a:rPr lang="en-GB" sz="1600" i="1">
                              <a:solidFill>
                                <a:srgbClr val="0099FF"/>
                              </a:solidFill>
                              <a:latin typeface="Cambria Math" panose="02040503050406030204" pitchFamily="18" charset="0"/>
                              <a:cs typeface="Calibri" panose="020F0502020204030204" pitchFamily="34" charset="0"/>
                            </a:rPr>
                            <m:t>𝑎𝑞</m:t>
                          </m:r>
                          <m:r>
                            <a:rPr lang="en-GB" sz="1600" i="1">
                              <a:solidFill>
                                <a:srgbClr val="0099FF"/>
                              </a:solidFill>
                              <a:latin typeface="Cambria Math" panose="02040503050406030204" pitchFamily="18" charset="0"/>
                              <a:cs typeface="Calibri" panose="020F0502020204030204" pitchFamily="34" charset="0"/>
                            </a:rPr>
                            <m:t>)</m:t>
                          </m:r>
                        </m:sub>
                      </m:sSub>
                      <m:r>
                        <a:rPr lang="en-GB" sz="1600" i="1">
                          <a:solidFill>
                            <a:srgbClr val="0099FF"/>
                          </a:solidFill>
                          <a:latin typeface="Cambria Math" panose="02040503050406030204" pitchFamily="18" charset="0"/>
                          <a:cs typeface="Calibri" panose="020F0502020204030204" pitchFamily="34" charset="0"/>
                        </a:rPr>
                        <m:t>+</m:t>
                      </m:r>
                      <m:sSub>
                        <m:sSubPr>
                          <m:ctrlPr>
                            <a:rPr lang="en-GB" sz="1600" i="1">
                              <a:solidFill>
                                <a:srgbClr val="0099FF"/>
                              </a:solidFill>
                              <a:latin typeface="Cambria Math" panose="02040503050406030204" pitchFamily="18" charset="0"/>
                              <a:cs typeface="Calibri" panose="020F0502020204030204" pitchFamily="34" charset="0"/>
                            </a:rPr>
                          </m:ctrlPr>
                        </m:sSubPr>
                        <m:e>
                          <m:r>
                            <a:rPr lang="en-GB" sz="1600" i="1">
                              <a:solidFill>
                                <a:srgbClr val="0099FF"/>
                              </a:solidFill>
                              <a:latin typeface="Cambria Math" panose="02040503050406030204" pitchFamily="18" charset="0"/>
                              <a:cs typeface="Calibri" panose="020F0502020204030204" pitchFamily="34" charset="0"/>
                            </a:rPr>
                            <m:t>𝐻</m:t>
                          </m:r>
                        </m:e>
                        <m:sub>
                          <m:r>
                            <a:rPr lang="en-GB" sz="1600" i="1">
                              <a:solidFill>
                                <a:srgbClr val="0099FF"/>
                              </a:solidFill>
                              <a:latin typeface="Cambria Math" panose="02040503050406030204" pitchFamily="18" charset="0"/>
                              <a:cs typeface="Calibri" panose="020F0502020204030204" pitchFamily="34" charset="0"/>
                            </a:rPr>
                            <m:t>2</m:t>
                          </m:r>
                        </m:sub>
                      </m:sSub>
                      <m:sSub>
                        <m:sSubPr>
                          <m:ctrlPr>
                            <a:rPr lang="en-GB" sz="1600" i="1">
                              <a:solidFill>
                                <a:srgbClr val="0099FF"/>
                              </a:solidFill>
                              <a:latin typeface="Cambria Math" panose="02040503050406030204" pitchFamily="18" charset="0"/>
                              <a:cs typeface="Calibri" panose="020F0502020204030204" pitchFamily="34" charset="0"/>
                            </a:rPr>
                          </m:ctrlPr>
                        </m:sSubPr>
                        <m:e>
                          <m:r>
                            <a:rPr lang="en-GB" sz="1600" i="1">
                              <a:solidFill>
                                <a:srgbClr val="0099FF"/>
                              </a:solidFill>
                              <a:latin typeface="Cambria Math" panose="02040503050406030204" pitchFamily="18" charset="0"/>
                              <a:cs typeface="Calibri" panose="020F0502020204030204" pitchFamily="34" charset="0"/>
                            </a:rPr>
                            <m:t>𝑂</m:t>
                          </m:r>
                        </m:e>
                        <m:sub>
                          <m:r>
                            <a:rPr lang="en-GB" sz="1600" i="1">
                              <a:solidFill>
                                <a:srgbClr val="0099FF"/>
                              </a:solidFill>
                              <a:latin typeface="Cambria Math" panose="02040503050406030204" pitchFamily="18" charset="0"/>
                              <a:cs typeface="Calibri" panose="020F0502020204030204" pitchFamily="34" charset="0"/>
                            </a:rPr>
                            <m:t>(</m:t>
                          </m:r>
                          <m:r>
                            <a:rPr lang="en-GB" sz="1600" i="1">
                              <a:solidFill>
                                <a:srgbClr val="0099FF"/>
                              </a:solidFill>
                              <a:latin typeface="Cambria Math" panose="02040503050406030204" pitchFamily="18" charset="0"/>
                              <a:cs typeface="Calibri" panose="020F0502020204030204" pitchFamily="34" charset="0"/>
                            </a:rPr>
                            <m:t>𝑙</m:t>
                          </m:r>
                          <m:r>
                            <a:rPr lang="en-GB" sz="1600" i="1">
                              <a:solidFill>
                                <a:srgbClr val="0099FF"/>
                              </a:solidFill>
                              <a:latin typeface="Cambria Math" panose="02040503050406030204" pitchFamily="18" charset="0"/>
                              <a:cs typeface="Calibri" panose="020F0502020204030204" pitchFamily="34" charset="0"/>
                            </a:rPr>
                            <m:t>)</m:t>
                          </m:r>
                        </m:sub>
                      </m:sSub>
                    </m:oMath>
                  </m:oMathPara>
                </a14:m>
                <a:endParaRPr lang="en-GB" sz="1600" dirty="0">
                  <a:solidFill>
                    <a:srgbClr val="0099FF"/>
                  </a:solidFill>
                  <a:latin typeface="+mj-lt"/>
                  <a:cs typeface="Calibri" panose="020F0502020204030204" pitchFamily="34" charset="0"/>
                </a:endParaRPr>
              </a:p>
              <a:p>
                <a:pPr eaLnBrk="0" hangingPunct="0"/>
                <a:endParaRPr lang="en-GB" sz="1000" dirty="0">
                  <a:solidFill>
                    <a:srgbClr val="0099FF"/>
                  </a:solidFill>
                  <a:latin typeface="+mj-lt"/>
                  <a:cs typeface="Calibri" panose="020F0502020204030204" pitchFamily="34" charset="0"/>
                </a:endParaRPr>
              </a:p>
              <a:p>
                <a:pPr eaLnBrk="0" hangingPunct="0"/>
                <a14:m>
                  <m:oMathPara xmlns:m="http://schemas.openxmlformats.org/officeDocument/2006/math">
                    <m:oMathParaPr>
                      <m:jc m:val="centerGroup"/>
                    </m:oMathParaPr>
                    <m:oMath xmlns:m="http://schemas.openxmlformats.org/officeDocument/2006/math">
                      <m:sSub>
                        <m:sSubPr>
                          <m:ctrlPr>
                            <a:rPr lang="en-GB" sz="1600" i="1">
                              <a:solidFill>
                                <a:srgbClr val="0099FF"/>
                              </a:solidFill>
                              <a:latin typeface="Cambria Math" panose="02040503050406030204" pitchFamily="18" charset="0"/>
                              <a:cs typeface="Calibri" panose="020F0502020204030204" pitchFamily="34" charset="0"/>
                            </a:rPr>
                          </m:ctrlPr>
                        </m:sSubPr>
                        <m:e>
                          <m:r>
                            <a:rPr lang="en-GB" sz="1600" i="1">
                              <a:solidFill>
                                <a:srgbClr val="0099FF"/>
                              </a:solidFill>
                              <a:latin typeface="Cambria Math" panose="02040503050406030204" pitchFamily="18" charset="0"/>
                              <a:cs typeface="Calibri" panose="020F0502020204030204" pitchFamily="34" charset="0"/>
                            </a:rPr>
                            <m:t>𝑀𝑔</m:t>
                          </m:r>
                        </m:e>
                        <m:sub>
                          <m:r>
                            <a:rPr lang="en-GB" sz="1600" i="1">
                              <a:solidFill>
                                <a:srgbClr val="0099FF"/>
                              </a:solidFill>
                              <a:latin typeface="Cambria Math" panose="02040503050406030204" pitchFamily="18" charset="0"/>
                              <a:cs typeface="Calibri" panose="020F0502020204030204" pitchFamily="34" charset="0"/>
                            </a:rPr>
                            <m:t>2</m:t>
                          </m:r>
                        </m:sub>
                      </m:sSub>
                      <m:sSub>
                        <m:sSubPr>
                          <m:ctrlPr>
                            <a:rPr lang="en-GB" sz="1600" i="1">
                              <a:solidFill>
                                <a:srgbClr val="0099FF"/>
                              </a:solidFill>
                              <a:latin typeface="Cambria Math" panose="02040503050406030204" pitchFamily="18" charset="0"/>
                              <a:cs typeface="Calibri" panose="020F0502020204030204" pitchFamily="34" charset="0"/>
                            </a:rPr>
                          </m:ctrlPr>
                        </m:sSubPr>
                        <m:e>
                          <m:r>
                            <a:rPr lang="en-GB" sz="1600" i="1">
                              <a:solidFill>
                                <a:srgbClr val="0099FF"/>
                              </a:solidFill>
                              <a:latin typeface="Cambria Math" panose="02040503050406030204" pitchFamily="18" charset="0"/>
                              <a:cs typeface="Calibri" panose="020F0502020204030204" pitchFamily="34" charset="0"/>
                            </a:rPr>
                            <m:t>𝑆𝑖</m:t>
                          </m:r>
                        </m:e>
                        <m:sub>
                          <m:r>
                            <a:rPr lang="en-GB" sz="1600" i="1">
                              <a:solidFill>
                                <a:srgbClr val="0099FF"/>
                              </a:solidFill>
                              <a:latin typeface="Cambria Math" panose="02040503050406030204" pitchFamily="18" charset="0"/>
                              <a:cs typeface="Calibri" panose="020F0502020204030204" pitchFamily="34" charset="0"/>
                            </a:rPr>
                            <m:t>(</m:t>
                          </m:r>
                          <m:r>
                            <a:rPr lang="en-GB" sz="1600" i="1">
                              <a:solidFill>
                                <a:srgbClr val="0099FF"/>
                              </a:solidFill>
                              <a:latin typeface="Cambria Math" panose="02040503050406030204" pitchFamily="18" charset="0"/>
                              <a:cs typeface="Calibri" panose="020F0502020204030204" pitchFamily="34" charset="0"/>
                            </a:rPr>
                            <m:t>𝑠</m:t>
                          </m:r>
                          <m:r>
                            <a:rPr lang="en-GB" sz="1600" i="1">
                              <a:solidFill>
                                <a:srgbClr val="0099FF"/>
                              </a:solidFill>
                              <a:latin typeface="Cambria Math" panose="02040503050406030204" pitchFamily="18" charset="0"/>
                              <a:cs typeface="Calibri" panose="020F0502020204030204" pitchFamily="34" charset="0"/>
                            </a:rPr>
                            <m:t>)</m:t>
                          </m:r>
                        </m:sub>
                      </m:sSub>
                      <m:r>
                        <a:rPr lang="en-GB" sz="1600" i="1">
                          <a:solidFill>
                            <a:srgbClr val="0099FF"/>
                          </a:solidFill>
                          <a:latin typeface="Cambria Math" panose="02040503050406030204" pitchFamily="18" charset="0"/>
                          <a:cs typeface="Calibri" panose="020F0502020204030204" pitchFamily="34" charset="0"/>
                        </a:rPr>
                        <m:t>+</m:t>
                      </m:r>
                      <m:sSub>
                        <m:sSubPr>
                          <m:ctrlPr>
                            <a:rPr lang="en-GB" sz="1600" i="1">
                              <a:solidFill>
                                <a:srgbClr val="0099FF"/>
                              </a:solidFill>
                              <a:latin typeface="Cambria Math" panose="02040503050406030204" pitchFamily="18" charset="0"/>
                              <a:cs typeface="Calibri" panose="020F0502020204030204" pitchFamily="34" charset="0"/>
                            </a:rPr>
                          </m:ctrlPr>
                        </m:sSubPr>
                        <m:e>
                          <m:r>
                            <a:rPr lang="en-GB" sz="1600" i="1">
                              <a:solidFill>
                                <a:srgbClr val="0099FF"/>
                              </a:solidFill>
                              <a:latin typeface="Cambria Math" panose="02040503050406030204" pitchFamily="18" charset="0"/>
                              <a:cs typeface="Calibri" panose="020F0502020204030204" pitchFamily="34" charset="0"/>
                            </a:rPr>
                            <m:t>4</m:t>
                          </m:r>
                          <m:r>
                            <a:rPr lang="en-GB" sz="1600" i="1">
                              <a:solidFill>
                                <a:srgbClr val="0099FF"/>
                              </a:solidFill>
                              <a:latin typeface="Cambria Math" panose="02040503050406030204" pitchFamily="18" charset="0"/>
                              <a:cs typeface="Calibri" panose="020F0502020204030204" pitchFamily="34" charset="0"/>
                            </a:rPr>
                            <m:t>𝐻𝐶𝑙</m:t>
                          </m:r>
                        </m:e>
                        <m:sub>
                          <m:r>
                            <a:rPr lang="en-GB" sz="1600" i="1">
                              <a:solidFill>
                                <a:srgbClr val="0099FF"/>
                              </a:solidFill>
                              <a:latin typeface="Cambria Math" panose="02040503050406030204" pitchFamily="18" charset="0"/>
                              <a:cs typeface="Calibri" panose="020F0502020204030204" pitchFamily="34" charset="0"/>
                            </a:rPr>
                            <m:t>(</m:t>
                          </m:r>
                          <m:r>
                            <a:rPr lang="en-GB" sz="1600" i="1">
                              <a:solidFill>
                                <a:srgbClr val="0099FF"/>
                              </a:solidFill>
                              <a:latin typeface="Cambria Math" panose="02040503050406030204" pitchFamily="18" charset="0"/>
                              <a:cs typeface="Calibri" panose="020F0502020204030204" pitchFamily="34" charset="0"/>
                            </a:rPr>
                            <m:t>𝑎𝑞</m:t>
                          </m:r>
                          <m:r>
                            <a:rPr lang="en-GB" sz="1600" i="1">
                              <a:solidFill>
                                <a:srgbClr val="0099FF"/>
                              </a:solidFill>
                              <a:latin typeface="Cambria Math" panose="02040503050406030204" pitchFamily="18" charset="0"/>
                              <a:cs typeface="Calibri" panose="020F0502020204030204" pitchFamily="34" charset="0"/>
                            </a:rPr>
                            <m:t>)</m:t>
                          </m:r>
                        </m:sub>
                      </m:sSub>
                      <m:r>
                        <a:rPr lang="en-GB" sz="1600" i="1">
                          <a:solidFill>
                            <a:srgbClr val="0099FF"/>
                          </a:solidFill>
                          <a:latin typeface="Cambria Math" panose="02040503050406030204" pitchFamily="18" charset="0"/>
                          <a:cs typeface="Calibri" panose="020F0502020204030204" pitchFamily="34" charset="0"/>
                        </a:rPr>
                        <m:t>→</m:t>
                      </m:r>
                      <m:r>
                        <a:rPr lang="en-GB" sz="1600" i="1">
                          <a:solidFill>
                            <a:srgbClr val="0099FF"/>
                          </a:solidFill>
                          <a:latin typeface="Cambria Math" panose="02040503050406030204" pitchFamily="18" charset="0"/>
                          <a:cs typeface="Calibri" panose="020F0502020204030204" pitchFamily="34" charset="0"/>
                        </a:rPr>
                        <m:t>𝑀𝑔</m:t>
                      </m:r>
                      <m:sSub>
                        <m:sSubPr>
                          <m:ctrlPr>
                            <a:rPr lang="en-GB" sz="1600" i="1">
                              <a:solidFill>
                                <a:srgbClr val="0099FF"/>
                              </a:solidFill>
                              <a:latin typeface="Cambria Math" panose="02040503050406030204" pitchFamily="18" charset="0"/>
                              <a:cs typeface="Calibri" panose="020F0502020204030204" pitchFamily="34" charset="0"/>
                            </a:rPr>
                          </m:ctrlPr>
                        </m:sSubPr>
                        <m:e>
                          <m:r>
                            <a:rPr lang="en-GB" sz="1600" i="1">
                              <a:solidFill>
                                <a:srgbClr val="0099FF"/>
                              </a:solidFill>
                              <a:latin typeface="Cambria Math" panose="02040503050406030204" pitchFamily="18" charset="0"/>
                              <a:cs typeface="Calibri" panose="020F0502020204030204" pitchFamily="34" charset="0"/>
                            </a:rPr>
                            <m:t>𝐶𝑙</m:t>
                          </m:r>
                        </m:e>
                        <m:sub>
                          <m:r>
                            <a:rPr lang="en-GB" sz="1600" i="1">
                              <a:solidFill>
                                <a:srgbClr val="0099FF"/>
                              </a:solidFill>
                              <a:latin typeface="Cambria Math" panose="02040503050406030204" pitchFamily="18" charset="0"/>
                              <a:cs typeface="Calibri" panose="020F0502020204030204" pitchFamily="34" charset="0"/>
                            </a:rPr>
                            <m:t>2(</m:t>
                          </m:r>
                          <m:r>
                            <a:rPr lang="en-GB" sz="1600" i="1">
                              <a:solidFill>
                                <a:srgbClr val="0099FF"/>
                              </a:solidFill>
                              <a:latin typeface="Cambria Math" panose="02040503050406030204" pitchFamily="18" charset="0"/>
                              <a:cs typeface="Calibri" panose="020F0502020204030204" pitchFamily="34" charset="0"/>
                            </a:rPr>
                            <m:t>𝑎𝑞</m:t>
                          </m:r>
                          <m:r>
                            <a:rPr lang="en-GB" sz="1600" i="1">
                              <a:solidFill>
                                <a:srgbClr val="0099FF"/>
                              </a:solidFill>
                              <a:latin typeface="Cambria Math" panose="02040503050406030204" pitchFamily="18" charset="0"/>
                              <a:cs typeface="Calibri" panose="020F0502020204030204" pitchFamily="34" charset="0"/>
                            </a:rPr>
                            <m:t>)</m:t>
                          </m:r>
                        </m:sub>
                      </m:sSub>
                      <m:r>
                        <a:rPr lang="en-GB" sz="1600" i="1">
                          <a:solidFill>
                            <a:srgbClr val="0099FF"/>
                          </a:solidFill>
                          <a:latin typeface="Cambria Math" panose="02040503050406030204" pitchFamily="18" charset="0"/>
                          <a:cs typeface="Calibri" panose="020F0502020204030204" pitchFamily="34" charset="0"/>
                        </a:rPr>
                        <m:t>+</m:t>
                      </m:r>
                      <m:sSub>
                        <m:sSubPr>
                          <m:ctrlPr>
                            <a:rPr lang="en-GB" sz="1600" i="1">
                              <a:solidFill>
                                <a:srgbClr val="0099FF"/>
                              </a:solidFill>
                              <a:latin typeface="Cambria Math" panose="02040503050406030204" pitchFamily="18" charset="0"/>
                              <a:cs typeface="Calibri" panose="020F0502020204030204" pitchFamily="34" charset="0"/>
                            </a:rPr>
                          </m:ctrlPr>
                        </m:sSubPr>
                        <m:e>
                          <m:r>
                            <a:rPr lang="en-GB" sz="1600" i="1">
                              <a:solidFill>
                                <a:srgbClr val="0099FF"/>
                              </a:solidFill>
                              <a:latin typeface="Cambria Math" panose="02040503050406030204" pitchFamily="18" charset="0"/>
                              <a:cs typeface="Calibri" panose="020F0502020204030204" pitchFamily="34" charset="0"/>
                            </a:rPr>
                            <m:t>𝑆𝑖𝐻</m:t>
                          </m:r>
                        </m:e>
                        <m:sub>
                          <m:r>
                            <a:rPr lang="en-GB" sz="1600" i="1">
                              <a:solidFill>
                                <a:srgbClr val="0099FF"/>
                              </a:solidFill>
                              <a:latin typeface="Cambria Math" panose="02040503050406030204" pitchFamily="18" charset="0"/>
                              <a:cs typeface="Calibri" panose="020F0502020204030204" pitchFamily="34" charset="0"/>
                            </a:rPr>
                            <m:t>4(</m:t>
                          </m:r>
                          <m:r>
                            <a:rPr lang="en-GB" sz="1600" i="1">
                              <a:solidFill>
                                <a:srgbClr val="0099FF"/>
                              </a:solidFill>
                              <a:latin typeface="Cambria Math" panose="02040503050406030204" pitchFamily="18" charset="0"/>
                              <a:cs typeface="Calibri" panose="020F0502020204030204" pitchFamily="34" charset="0"/>
                            </a:rPr>
                            <m:t>𝑔</m:t>
                          </m:r>
                          <m:r>
                            <a:rPr lang="en-GB" sz="1600" i="1">
                              <a:solidFill>
                                <a:srgbClr val="0099FF"/>
                              </a:solidFill>
                              <a:latin typeface="Cambria Math" panose="02040503050406030204" pitchFamily="18" charset="0"/>
                              <a:cs typeface="Calibri" panose="020F0502020204030204" pitchFamily="34" charset="0"/>
                            </a:rPr>
                            <m:t>)</m:t>
                          </m:r>
                        </m:sub>
                      </m:sSub>
                    </m:oMath>
                  </m:oMathPara>
                </a14:m>
                <a:endParaRPr lang="en-GB" sz="1600" dirty="0">
                  <a:solidFill>
                    <a:srgbClr val="0099FF"/>
                  </a:solidFill>
                  <a:latin typeface="+mj-lt"/>
                  <a:cs typeface="Calibri" panose="020F0502020204030204" pitchFamily="34" charset="0"/>
                </a:endParaRPr>
              </a:p>
              <a:p>
                <a:pPr eaLnBrk="0" hangingPunct="0"/>
                <a:endParaRPr lang="en-GB" sz="1000" dirty="0">
                  <a:solidFill>
                    <a:srgbClr val="0099FF"/>
                  </a:solidFill>
                  <a:latin typeface="+mj-lt"/>
                  <a:cs typeface="Calibri" panose="020F0502020204030204" pitchFamily="34" charset="0"/>
                </a:endParaRPr>
              </a:p>
              <a:p>
                <a:pPr eaLnBrk="0" hangingPunct="0"/>
                <a14:m>
                  <m:oMathPara xmlns:m="http://schemas.openxmlformats.org/officeDocument/2006/math">
                    <m:oMathParaPr>
                      <m:jc m:val="centerGroup"/>
                    </m:oMathParaPr>
                    <m:oMath xmlns:m="http://schemas.openxmlformats.org/officeDocument/2006/math">
                      <m:sSub>
                        <m:sSubPr>
                          <m:ctrlPr>
                            <a:rPr lang="en-GB" sz="1600" i="1">
                              <a:solidFill>
                                <a:srgbClr val="0099FF"/>
                              </a:solidFill>
                              <a:latin typeface="Cambria Math" panose="02040503050406030204" pitchFamily="18" charset="0"/>
                              <a:cs typeface="Calibri" panose="020F0502020204030204" pitchFamily="34" charset="0"/>
                            </a:rPr>
                          </m:ctrlPr>
                        </m:sSubPr>
                        <m:e>
                          <m:r>
                            <a:rPr lang="en-GB" sz="1600" i="1">
                              <a:solidFill>
                                <a:srgbClr val="0099FF"/>
                              </a:solidFill>
                              <a:latin typeface="Cambria Math" panose="02040503050406030204" pitchFamily="18" charset="0"/>
                              <a:cs typeface="Calibri" panose="020F0502020204030204" pitchFamily="34" charset="0"/>
                            </a:rPr>
                            <m:t>𝑆𝑖𝐻</m:t>
                          </m:r>
                        </m:e>
                        <m:sub>
                          <m:r>
                            <a:rPr lang="en-GB" sz="1600" i="1">
                              <a:solidFill>
                                <a:srgbClr val="0099FF"/>
                              </a:solidFill>
                              <a:latin typeface="Cambria Math" panose="02040503050406030204" pitchFamily="18" charset="0"/>
                              <a:cs typeface="Calibri" panose="020F0502020204030204" pitchFamily="34" charset="0"/>
                            </a:rPr>
                            <m:t>4(</m:t>
                          </m:r>
                          <m:r>
                            <a:rPr lang="en-GB" sz="1600" i="1">
                              <a:solidFill>
                                <a:srgbClr val="0099FF"/>
                              </a:solidFill>
                              <a:latin typeface="Cambria Math" panose="02040503050406030204" pitchFamily="18" charset="0"/>
                              <a:cs typeface="Calibri" panose="020F0502020204030204" pitchFamily="34" charset="0"/>
                            </a:rPr>
                            <m:t>𝑔</m:t>
                          </m:r>
                          <m:r>
                            <a:rPr lang="en-GB" sz="1600" i="1">
                              <a:solidFill>
                                <a:srgbClr val="0099FF"/>
                              </a:solidFill>
                              <a:latin typeface="Cambria Math" panose="02040503050406030204" pitchFamily="18" charset="0"/>
                              <a:cs typeface="Calibri" panose="020F0502020204030204" pitchFamily="34" charset="0"/>
                            </a:rPr>
                            <m:t>)</m:t>
                          </m:r>
                        </m:sub>
                      </m:sSub>
                      <m:r>
                        <a:rPr lang="en-GB" sz="1600" i="1">
                          <a:solidFill>
                            <a:srgbClr val="0099FF"/>
                          </a:solidFill>
                          <a:latin typeface="Cambria Math" panose="02040503050406030204" pitchFamily="18" charset="0"/>
                          <a:cs typeface="Calibri" panose="020F0502020204030204" pitchFamily="34" charset="0"/>
                        </a:rPr>
                        <m:t>+</m:t>
                      </m:r>
                      <m:sSub>
                        <m:sSubPr>
                          <m:ctrlPr>
                            <a:rPr lang="en-GB" sz="1600" i="1">
                              <a:solidFill>
                                <a:srgbClr val="0099FF"/>
                              </a:solidFill>
                              <a:latin typeface="Cambria Math" panose="02040503050406030204" pitchFamily="18" charset="0"/>
                              <a:cs typeface="Calibri" panose="020F0502020204030204" pitchFamily="34" charset="0"/>
                            </a:rPr>
                          </m:ctrlPr>
                        </m:sSubPr>
                        <m:e>
                          <m:r>
                            <a:rPr lang="en-GB" sz="1600" i="1">
                              <a:solidFill>
                                <a:srgbClr val="0099FF"/>
                              </a:solidFill>
                              <a:latin typeface="Cambria Math" panose="02040503050406030204" pitchFamily="18" charset="0"/>
                              <a:cs typeface="Calibri" panose="020F0502020204030204" pitchFamily="34" charset="0"/>
                            </a:rPr>
                            <m:t>2</m:t>
                          </m:r>
                          <m:r>
                            <a:rPr lang="en-GB" sz="1600" i="1">
                              <a:solidFill>
                                <a:srgbClr val="0099FF"/>
                              </a:solidFill>
                              <a:latin typeface="Cambria Math" panose="02040503050406030204" pitchFamily="18" charset="0"/>
                              <a:cs typeface="Calibri" panose="020F0502020204030204" pitchFamily="34" charset="0"/>
                            </a:rPr>
                            <m:t>𝑂</m:t>
                          </m:r>
                        </m:e>
                        <m:sub>
                          <m:r>
                            <a:rPr lang="en-GB" sz="1600" i="1">
                              <a:solidFill>
                                <a:srgbClr val="0099FF"/>
                              </a:solidFill>
                              <a:latin typeface="Cambria Math" panose="02040503050406030204" pitchFamily="18" charset="0"/>
                              <a:cs typeface="Calibri" panose="020F0502020204030204" pitchFamily="34" charset="0"/>
                            </a:rPr>
                            <m:t>2(</m:t>
                          </m:r>
                          <m:r>
                            <a:rPr lang="en-GB" sz="1600" i="1">
                              <a:solidFill>
                                <a:srgbClr val="0099FF"/>
                              </a:solidFill>
                              <a:latin typeface="Cambria Math" panose="02040503050406030204" pitchFamily="18" charset="0"/>
                              <a:cs typeface="Calibri" panose="020F0502020204030204" pitchFamily="34" charset="0"/>
                            </a:rPr>
                            <m:t>𝑔</m:t>
                          </m:r>
                          <m:r>
                            <a:rPr lang="en-GB" sz="1600" i="1">
                              <a:solidFill>
                                <a:srgbClr val="0099FF"/>
                              </a:solidFill>
                              <a:latin typeface="Cambria Math" panose="02040503050406030204" pitchFamily="18" charset="0"/>
                              <a:cs typeface="Calibri" panose="020F0502020204030204" pitchFamily="34" charset="0"/>
                            </a:rPr>
                            <m:t>)</m:t>
                          </m:r>
                        </m:sub>
                      </m:sSub>
                      <m:r>
                        <a:rPr lang="en-GB" sz="1600" i="1">
                          <a:solidFill>
                            <a:srgbClr val="0099FF"/>
                          </a:solidFill>
                          <a:latin typeface="Cambria Math" panose="02040503050406030204" pitchFamily="18" charset="0"/>
                          <a:cs typeface="Calibri" panose="020F0502020204030204" pitchFamily="34" charset="0"/>
                        </a:rPr>
                        <m:t>→</m:t>
                      </m:r>
                      <m:sSub>
                        <m:sSubPr>
                          <m:ctrlPr>
                            <a:rPr lang="en-GB" sz="1600" i="1">
                              <a:solidFill>
                                <a:srgbClr val="0099FF"/>
                              </a:solidFill>
                              <a:latin typeface="Cambria Math" panose="02040503050406030204" pitchFamily="18" charset="0"/>
                              <a:cs typeface="Calibri" panose="020F0502020204030204" pitchFamily="34" charset="0"/>
                            </a:rPr>
                          </m:ctrlPr>
                        </m:sSubPr>
                        <m:e>
                          <m:r>
                            <a:rPr lang="en-GB" sz="1600" i="1">
                              <a:solidFill>
                                <a:srgbClr val="0099FF"/>
                              </a:solidFill>
                              <a:latin typeface="Cambria Math" panose="02040503050406030204" pitchFamily="18" charset="0"/>
                              <a:cs typeface="Calibri" panose="020F0502020204030204" pitchFamily="34" charset="0"/>
                            </a:rPr>
                            <m:t>𝑆𝑖𝑂</m:t>
                          </m:r>
                        </m:e>
                        <m:sub>
                          <m:r>
                            <a:rPr lang="en-GB" sz="1600" i="1">
                              <a:solidFill>
                                <a:srgbClr val="0099FF"/>
                              </a:solidFill>
                              <a:latin typeface="Cambria Math" panose="02040503050406030204" pitchFamily="18" charset="0"/>
                              <a:cs typeface="Calibri" panose="020F0502020204030204" pitchFamily="34" charset="0"/>
                            </a:rPr>
                            <m:t>2(</m:t>
                          </m:r>
                          <m:r>
                            <a:rPr lang="en-GB" sz="1600" i="1">
                              <a:solidFill>
                                <a:srgbClr val="0099FF"/>
                              </a:solidFill>
                              <a:latin typeface="Cambria Math" panose="02040503050406030204" pitchFamily="18" charset="0"/>
                              <a:cs typeface="Calibri" panose="020F0502020204030204" pitchFamily="34" charset="0"/>
                            </a:rPr>
                            <m:t>𝑠</m:t>
                          </m:r>
                          <m:r>
                            <a:rPr lang="en-GB" sz="1600" i="1">
                              <a:solidFill>
                                <a:srgbClr val="0099FF"/>
                              </a:solidFill>
                              <a:latin typeface="Cambria Math" panose="02040503050406030204" pitchFamily="18" charset="0"/>
                              <a:cs typeface="Calibri" panose="020F0502020204030204" pitchFamily="34" charset="0"/>
                            </a:rPr>
                            <m:t>)</m:t>
                          </m:r>
                        </m:sub>
                      </m:sSub>
                      <m:r>
                        <a:rPr lang="en-GB" sz="1600" i="1">
                          <a:solidFill>
                            <a:srgbClr val="0099FF"/>
                          </a:solidFill>
                          <a:latin typeface="Cambria Math" panose="02040503050406030204" pitchFamily="18" charset="0"/>
                          <a:cs typeface="Calibri" panose="020F0502020204030204" pitchFamily="34" charset="0"/>
                        </a:rPr>
                        <m:t>+</m:t>
                      </m:r>
                      <m:sSub>
                        <m:sSubPr>
                          <m:ctrlPr>
                            <a:rPr lang="en-GB" sz="1600" i="1">
                              <a:solidFill>
                                <a:srgbClr val="0099FF"/>
                              </a:solidFill>
                              <a:latin typeface="Cambria Math" panose="02040503050406030204" pitchFamily="18" charset="0"/>
                              <a:cs typeface="Calibri" panose="020F0502020204030204" pitchFamily="34" charset="0"/>
                            </a:rPr>
                          </m:ctrlPr>
                        </m:sSubPr>
                        <m:e>
                          <m:r>
                            <a:rPr lang="en-GB" sz="1600" i="1">
                              <a:solidFill>
                                <a:srgbClr val="0099FF"/>
                              </a:solidFill>
                              <a:latin typeface="Cambria Math" panose="02040503050406030204" pitchFamily="18" charset="0"/>
                              <a:cs typeface="Calibri" panose="020F0502020204030204" pitchFamily="34" charset="0"/>
                            </a:rPr>
                            <m:t>2</m:t>
                          </m:r>
                          <m:r>
                            <a:rPr lang="en-GB" sz="1600" i="1">
                              <a:solidFill>
                                <a:srgbClr val="0099FF"/>
                              </a:solidFill>
                              <a:latin typeface="Cambria Math" panose="02040503050406030204" pitchFamily="18" charset="0"/>
                              <a:cs typeface="Calibri" panose="020F0502020204030204" pitchFamily="34" charset="0"/>
                            </a:rPr>
                            <m:t>𝐻</m:t>
                          </m:r>
                        </m:e>
                        <m:sub>
                          <m:r>
                            <a:rPr lang="en-GB" sz="1600" i="1">
                              <a:solidFill>
                                <a:srgbClr val="0099FF"/>
                              </a:solidFill>
                              <a:latin typeface="Cambria Math" panose="02040503050406030204" pitchFamily="18" charset="0"/>
                              <a:cs typeface="Calibri" panose="020F0502020204030204" pitchFamily="34" charset="0"/>
                            </a:rPr>
                            <m:t>2</m:t>
                          </m:r>
                        </m:sub>
                      </m:sSub>
                      <m:sSub>
                        <m:sSubPr>
                          <m:ctrlPr>
                            <a:rPr lang="en-GB" sz="1600" i="1">
                              <a:solidFill>
                                <a:srgbClr val="0099FF"/>
                              </a:solidFill>
                              <a:latin typeface="Cambria Math" panose="02040503050406030204" pitchFamily="18" charset="0"/>
                              <a:cs typeface="Calibri" panose="020F0502020204030204" pitchFamily="34" charset="0"/>
                            </a:rPr>
                          </m:ctrlPr>
                        </m:sSubPr>
                        <m:e>
                          <m:r>
                            <a:rPr lang="en-GB" sz="1600" i="1">
                              <a:solidFill>
                                <a:srgbClr val="0099FF"/>
                              </a:solidFill>
                              <a:latin typeface="Cambria Math" panose="02040503050406030204" pitchFamily="18" charset="0"/>
                              <a:cs typeface="Calibri" panose="020F0502020204030204" pitchFamily="34" charset="0"/>
                            </a:rPr>
                            <m:t>𝑂</m:t>
                          </m:r>
                        </m:e>
                        <m:sub>
                          <m:r>
                            <a:rPr lang="en-GB" sz="1600" i="1">
                              <a:solidFill>
                                <a:srgbClr val="0099FF"/>
                              </a:solidFill>
                              <a:latin typeface="Cambria Math" panose="02040503050406030204" pitchFamily="18" charset="0"/>
                              <a:cs typeface="Calibri" panose="020F0502020204030204" pitchFamily="34" charset="0"/>
                            </a:rPr>
                            <m:t>(</m:t>
                          </m:r>
                          <m:r>
                            <a:rPr lang="en-GB" sz="1600" i="1">
                              <a:solidFill>
                                <a:srgbClr val="0099FF"/>
                              </a:solidFill>
                              <a:latin typeface="Cambria Math" panose="02040503050406030204" pitchFamily="18" charset="0"/>
                              <a:cs typeface="Calibri" panose="020F0502020204030204" pitchFamily="34" charset="0"/>
                            </a:rPr>
                            <m:t>𝑙</m:t>
                          </m:r>
                          <m:r>
                            <a:rPr lang="en-GB" sz="1600" i="1">
                              <a:solidFill>
                                <a:srgbClr val="0099FF"/>
                              </a:solidFill>
                              <a:latin typeface="Cambria Math" panose="02040503050406030204" pitchFamily="18" charset="0"/>
                              <a:cs typeface="Calibri" panose="020F0502020204030204" pitchFamily="34" charset="0"/>
                            </a:rPr>
                            <m:t>)</m:t>
                          </m:r>
                        </m:sub>
                      </m:sSub>
                    </m:oMath>
                  </m:oMathPara>
                </a14:m>
                <a:endParaRPr lang="en-GB" sz="1600" dirty="0">
                  <a:solidFill>
                    <a:srgbClr val="0099FF"/>
                  </a:solidFill>
                  <a:latin typeface="+mj-lt"/>
                  <a:cs typeface="Calibri" panose="020F0502020204030204" pitchFamily="34" charset="0"/>
                </a:endParaRPr>
              </a:p>
            </p:txBody>
          </p:sp>
        </mc:Choice>
        <mc:Fallback xmlns="">
          <p:sp>
            <p:nvSpPr>
              <p:cNvPr id="20" name="Rectangle 19">
                <a:extLst>
                  <a:ext uri="{FF2B5EF4-FFF2-40B4-BE49-F238E27FC236}">
                    <a16:creationId xmlns:a16="http://schemas.microsoft.com/office/drawing/2014/main" id="{353F867A-B714-456E-9D6E-5DFEF3616CDE}"/>
                  </a:ext>
                </a:extLst>
              </p:cNvPr>
              <p:cNvSpPr>
                <a:spLocks noRot="1" noChangeAspect="1" noMove="1" noResize="1" noEditPoints="1" noAdjustHandles="1" noChangeArrowheads="1" noChangeShapeType="1" noTextEdit="1"/>
              </p:cNvSpPr>
              <p:nvPr/>
            </p:nvSpPr>
            <p:spPr bwMode="auto">
              <a:xfrm>
                <a:off x="6384034" y="3945130"/>
                <a:ext cx="4343400" cy="1987701"/>
              </a:xfrm>
              <a:prstGeom prst="rect">
                <a:avLst/>
              </a:prstGeom>
              <a:blipFill>
                <a:blip r:embed="rId5"/>
                <a:stretch>
                  <a:fillRect l="-701" t="-1227"/>
                </a:stretch>
              </a:blipFill>
              <a:ln w="9525" cap="flat" cmpd="sng" algn="ctr">
                <a:noFill/>
                <a:prstDash val="solid"/>
                <a:round/>
                <a:headEnd type="none" w="med" len="med"/>
                <a:tailEnd type="none" w="med" len="med"/>
              </a:ln>
              <a:effectLst/>
            </p:spPr>
            <p:txBody>
              <a:bodyPr/>
              <a:lstStyle/>
              <a:p>
                <a:r>
                  <a:rPr lang="en-GB">
                    <a:noFill/>
                  </a:rPr>
                  <a:t> </a:t>
                </a:r>
              </a:p>
            </p:txBody>
          </p:sp>
        </mc:Fallback>
      </mc:AlternateContent>
      <p:cxnSp>
        <p:nvCxnSpPr>
          <p:cNvPr id="14" name="Connector: Curved 13">
            <a:extLst>
              <a:ext uri="{FF2B5EF4-FFF2-40B4-BE49-F238E27FC236}">
                <a16:creationId xmlns:a16="http://schemas.microsoft.com/office/drawing/2014/main" id="{7820AD69-3CDB-4FB6-BCA1-59E283802CA2}"/>
              </a:ext>
            </a:extLst>
          </p:cNvPr>
          <p:cNvCxnSpPr>
            <a:cxnSpLocks/>
          </p:cNvCxnSpPr>
          <p:nvPr/>
        </p:nvCxnSpPr>
        <p:spPr bwMode="auto">
          <a:xfrm rot="5400000">
            <a:off x="2961422" y="3786572"/>
            <a:ext cx="549820" cy="536103"/>
          </a:xfrm>
          <a:prstGeom prst="curvedConnector3">
            <a:avLst/>
          </a:prstGeom>
          <a:solidFill>
            <a:schemeClr val="accent1"/>
          </a:solidFill>
          <a:ln w="57150" cap="flat" cmpd="sng" algn="ctr">
            <a:solidFill>
              <a:srgbClr val="000000"/>
            </a:solidFill>
            <a:prstDash val="solid"/>
            <a:round/>
            <a:headEnd type="none" w="med" len="med"/>
            <a:tailEnd type="triangle"/>
          </a:ln>
          <a:effectLst/>
        </p:spPr>
      </p:cxnSp>
      <p:cxnSp>
        <p:nvCxnSpPr>
          <p:cNvPr id="25" name="Connector: Curved 24">
            <a:extLst>
              <a:ext uri="{FF2B5EF4-FFF2-40B4-BE49-F238E27FC236}">
                <a16:creationId xmlns:a16="http://schemas.microsoft.com/office/drawing/2014/main" id="{6E4946F7-CD25-4F28-A8BD-BCA9E1C1180E}"/>
              </a:ext>
            </a:extLst>
          </p:cNvPr>
          <p:cNvCxnSpPr>
            <a:cxnSpLocks/>
          </p:cNvCxnSpPr>
          <p:nvPr/>
        </p:nvCxnSpPr>
        <p:spPr bwMode="auto">
          <a:xfrm rot="16200000" flipH="1">
            <a:off x="7451158" y="3410893"/>
            <a:ext cx="573148" cy="551619"/>
          </a:xfrm>
          <a:prstGeom prst="curvedConnector3">
            <a:avLst/>
          </a:prstGeom>
          <a:solidFill>
            <a:schemeClr val="accent1"/>
          </a:solidFill>
          <a:ln w="57150" cap="flat" cmpd="sng" algn="ctr">
            <a:solidFill>
              <a:srgbClr val="000000"/>
            </a:solidFill>
            <a:prstDash val="solid"/>
            <a:round/>
            <a:headEnd type="none" w="med" len="med"/>
            <a:tailEnd type="triangle"/>
          </a:ln>
          <a:effectLst/>
        </p:spPr>
      </p:cxnSp>
    </p:spTree>
    <p:extLst>
      <p:ext uri="{BB962C8B-B14F-4D97-AF65-F5344CB8AC3E}">
        <p14:creationId xmlns:p14="http://schemas.microsoft.com/office/powerpoint/2010/main" val="26970247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414D7-386A-4699-988F-FD8303F61BE5}"/>
              </a:ext>
            </a:extLst>
          </p:cNvPr>
          <p:cNvSpPr>
            <a:spLocks noGrp="1"/>
          </p:cNvSpPr>
          <p:nvPr>
            <p:ph type="title"/>
          </p:nvPr>
        </p:nvSpPr>
        <p:spPr/>
        <p:txBody>
          <a:bodyPr/>
          <a:lstStyle/>
          <a:p>
            <a:r>
              <a:rPr lang="en-GB" dirty="0"/>
              <a:t>Process handles (variables)</a:t>
            </a:r>
          </a:p>
        </p:txBody>
      </p:sp>
      <p:sp>
        <p:nvSpPr>
          <p:cNvPr id="4" name="Date Placeholder 3">
            <a:extLst>
              <a:ext uri="{FF2B5EF4-FFF2-40B4-BE49-F238E27FC236}">
                <a16:creationId xmlns:a16="http://schemas.microsoft.com/office/drawing/2014/main" id="{F7C23A98-67DC-4E80-8762-3E2F9B42D186}"/>
              </a:ext>
            </a:extLst>
          </p:cNvPr>
          <p:cNvSpPr>
            <a:spLocks noGrp="1"/>
          </p:cNvSpPr>
          <p:nvPr>
            <p:ph type="dt" sz="half" idx="10"/>
          </p:nvPr>
        </p:nvSpPr>
        <p:spPr/>
        <p:txBody>
          <a:bodyPr/>
          <a:lstStyle/>
          <a:p>
            <a:pPr>
              <a:defRPr/>
            </a:pPr>
            <a:fld id="{D2E28BBE-4E92-4B2E-9C6F-C30F1CA4714D}" type="datetime1">
              <a:rPr lang="en-GB" altLang="en-US"/>
              <a:pPr>
                <a:defRPr/>
              </a:pPr>
              <a:t>28/09/2023</a:t>
            </a:fld>
            <a:endParaRPr lang="en-GB" altLang="en-US">
              <a:solidFill>
                <a:srgbClr val="FFFFFF"/>
              </a:solidFill>
            </a:endParaRPr>
          </a:p>
        </p:txBody>
      </p:sp>
      <p:sp>
        <p:nvSpPr>
          <p:cNvPr id="5" name="Footer Placeholder 4">
            <a:extLst>
              <a:ext uri="{FF2B5EF4-FFF2-40B4-BE49-F238E27FC236}">
                <a16:creationId xmlns:a16="http://schemas.microsoft.com/office/drawing/2014/main" id="{3F78908B-4F10-456A-B82C-917281666035}"/>
              </a:ext>
            </a:extLst>
          </p:cNvPr>
          <p:cNvSpPr>
            <a:spLocks noGrp="1"/>
          </p:cNvSpPr>
          <p:nvPr>
            <p:ph type="ftr" sz="quarter" idx="11"/>
          </p:nvPr>
        </p:nvSpPr>
        <p:spPr/>
        <p:txBody>
          <a:bodyPr/>
          <a:lstStyle/>
          <a:p>
            <a:pPr>
              <a:defRPr/>
            </a:pPr>
            <a:r>
              <a:rPr lang="en-GB" altLang="en-US"/>
              <a:t>© The University of Sheffield</a:t>
            </a:r>
            <a:endParaRPr lang="en-GB" altLang="en-US">
              <a:solidFill>
                <a:srgbClr val="FFFFFF"/>
              </a:solidFill>
            </a:endParaRPr>
          </a:p>
        </p:txBody>
      </p:sp>
      <p:sp>
        <p:nvSpPr>
          <p:cNvPr id="6" name="Slide Number Placeholder 5">
            <a:extLst>
              <a:ext uri="{FF2B5EF4-FFF2-40B4-BE49-F238E27FC236}">
                <a16:creationId xmlns:a16="http://schemas.microsoft.com/office/drawing/2014/main" id="{77470734-1E69-4C16-943E-F352AA63661C}"/>
              </a:ext>
            </a:extLst>
          </p:cNvPr>
          <p:cNvSpPr>
            <a:spLocks noGrp="1"/>
          </p:cNvSpPr>
          <p:nvPr>
            <p:ph type="sldNum" sz="quarter" idx="12"/>
          </p:nvPr>
        </p:nvSpPr>
        <p:spPr/>
        <p:txBody>
          <a:bodyPr/>
          <a:lstStyle/>
          <a:p>
            <a:pPr>
              <a:defRPr/>
            </a:pPr>
            <a:fld id="{22230EF6-6C13-413D-A541-8FA2732E8850}" type="slidenum">
              <a:rPr lang="en-GB" altLang="en-US"/>
              <a:pPr>
                <a:defRPr/>
              </a:pPr>
              <a:t>52</a:t>
            </a:fld>
            <a:endParaRPr lang="en-GB" altLang="en-US"/>
          </a:p>
        </p:txBody>
      </p:sp>
      <p:pic>
        <p:nvPicPr>
          <p:cNvPr id="7" name="Picture 6">
            <a:extLst>
              <a:ext uri="{FF2B5EF4-FFF2-40B4-BE49-F238E27FC236}">
                <a16:creationId xmlns:a16="http://schemas.microsoft.com/office/drawing/2014/main" id="{5F5BA914-9A51-4106-A73E-5B3BD6B05236}"/>
              </a:ext>
            </a:extLst>
          </p:cNvPr>
          <p:cNvPicPr>
            <a:picLocks noChangeAspect="1"/>
          </p:cNvPicPr>
          <p:nvPr/>
        </p:nvPicPr>
        <p:blipFill>
          <a:blip r:embed="rId2"/>
          <a:stretch>
            <a:fillRect/>
          </a:stretch>
        </p:blipFill>
        <p:spPr>
          <a:xfrm>
            <a:off x="1961356" y="2204864"/>
            <a:ext cx="8599140" cy="2045114"/>
          </a:xfrm>
          <a:prstGeom prst="rect">
            <a:avLst/>
          </a:prstGeom>
        </p:spPr>
      </p:pic>
      <p:sp>
        <p:nvSpPr>
          <p:cNvPr id="13" name="Content Placeholder 2">
            <a:extLst>
              <a:ext uri="{FF2B5EF4-FFF2-40B4-BE49-F238E27FC236}">
                <a16:creationId xmlns:a16="http://schemas.microsoft.com/office/drawing/2014/main" id="{0E6A4BF5-377F-4313-93F1-234B2E5EBB1A}"/>
              </a:ext>
            </a:extLst>
          </p:cNvPr>
          <p:cNvSpPr>
            <a:spLocks noGrp="1"/>
          </p:cNvSpPr>
          <p:nvPr>
            <p:ph idx="1"/>
          </p:nvPr>
        </p:nvSpPr>
        <p:spPr>
          <a:xfrm>
            <a:off x="2187575" y="4329532"/>
            <a:ext cx="8229600" cy="1978754"/>
          </a:xfrm>
        </p:spPr>
        <p:txBody>
          <a:bodyPr/>
          <a:lstStyle/>
          <a:p>
            <a:pPr marL="457200" indent="-457200">
              <a:buFont typeface="+mj-lt"/>
              <a:buAutoNum type="arabicPeriod"/>
            </a:pPr>
            <a:r>
              <a:rPr lang="en-GB" sz="2000" dirty="0"/>
              <a:t>Reactant molar ratios </a:t>
            </a:r>
          </a:p>
          <a:p>
            <a:pPr marL="457200" indent="-457200">
              <a:buFont typeface="+mj-lt"/>
              <a:buAutoNum type="arabicPeriod"/>
            </a:pPr>
            <a:r>
              <a:rPr lang="en-GB" sz="2000" dirty="0"/>
              <a:t>Degree of mixing </a:t>
            </a:r>
          </a:p>
          <a:p>
            <a:pPr marL="457200" indent="-457200">
              <a:buFont typeface="+mj-lt"/>
              <a:buAutoNum type="arabicPeriod"/>
            </a:pPr>
            <a:r>
              <a:rPr lang="en-GB" sz="2000" dirty="0"/>
              <a:t>Size of mixture (reaction mass)</a:t>
            </a:r>
          </a:p>
          <a:p>
            <a:pPr marL="457200" indent="-457200">
              <a:buFont typeface="+mj-lt"/>
              <a:buAutoNum type="arabicPeriod"/>
            </a:pPr>
            <a:r>
              <a:rPr lang="en-GB" sz="2000" dirty="0"/>
              <a:t>Heating rate</a:t>
            </a:r>
          </a:p>
          <a:p>
            <a:pPr marL="457200" indent="-457200">
              <a:buFont typeface="+mj-lt"/>
              <a:buAutoNum type="arabicPeriod"/>
            </a:pPr>
            <a:r>
              <a:rPr lang="en-GB" sz="2000" dirty="0"/>
              <a:t>Process times</a:t>
            </a:r>
          </a:p>
        </p:txBody>
      </p:sp>
      <p:sp>
        <p:nvSpPr>
          <p:cNvPr id="3" name="Rectangle 2">
            <a:extLst>
              <a:ext uri="{FF2B5EF4-FFF2-40B4-BE49-F238E27FC236}">
                <a16:creationId xmlns:a16="http://schemas.microsoft.com/office/drawing/2014/main" id="{2517A077-A47C-43AE-8E46-AC59896DA76E}"/>
              </a:ext>
            </a:extLst>
          </p:cNvPr>
          <p:cNvSpPr/>
          <p:nvPr/>
        </p:nvSpPr>
        <p:spPr bwMode="auto">
          <a:xfrm>
            <a:off x="2226396" y="2843295"/>
            <a:ext cx="1061293" cy="895804"/>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a:latin typeface="TUOS Stephenson" pitchFamily="-128" charset="0"/>
            </a:endParaRPr>
          </a:p>
        </p:txBody>
      </p:sp>
      <p:sp>
        <p:nvSpPr>
          <p:cNvPr id="8" name="TextBox 7">
            <a:extLst>
              <a:ext uri="{FF2B5EF4-FFF2-40B4-BE49-F238E27FC236}">
                <a16:creationId xmlns:a16="http://schemas.microsoft.com/office/drawing/2014/main" id="{55AC072D-80A0-445B-84D2-CB919BD5C02E}"/>
              </a:ext>
            </a:extLst>
          </p:cNvPr>
          <p:cNvSpPr txBox="1"/>
          <p:nvPr/>
        </p:nvSpPr>
        <p:spPr>
          <a:xfrm>
            <a:off x="1655695" y="2472014"/>
            <a:ext cx="360040" cy="461665"/>
          </a:xfrm>
          <a:prstGeom prst="rect">
            <a:avLst/>
          </a:prstGeom>
          <a:noFill/>
        </p:spPr>
        <p:txBody>
          <a:bodyPr wrap="square" rtlCol="0">
            <a:spAutoFit/>
          </a:bodyPr>
          <a:lstStyle/>
          <a:p>
            <a:r>
              <a:rPr lang="en-GB" dirty="0">
                <a:solidFill>
                  <a:srgbClr val="FF0000"/>
                </a:solidFill>
              </a:rPr>
              <a:t>1</a:t>
            </a:r>
          </a:p>
        </p:txBody>
      </p:sp>
      <p:sp>
        <p:nvSpPr>
          <p:cNvPr id="16" name="TextBox 15">
            <a:extLst>
              <a:ext uri="{FF2B5EF4-FFF2-40B4-BE49-F238E27FC236}">
                <a16:creationId xmlns:a16="http://schemas.microsoft.com/office/drawing/2014/main" id="{A1E3C137-D998-4780-98C7-A4B3E17800F3}"/>
              </a:ext>
            </a:extLst>
          </p:cNvPr>
          <p:cNvSpPr txBox="1"/>
          <p:nvPr/>
        </p:nvSpPr>
        <p:spPr>
          <a:xfrm>
            <a:off x="2163943" y="2472014"/>
            <a:ext cx="360040" cy="461665"/>
          </a:xfrm>
          <a:prstGeom prst="rect">
            <a:avLst/>
          </a:prstGeom>
          <a:noFill/>
        </p:spPr>
        <p:txBody>
          <a:bodyPr wrap="square" rtlCol="0">
            <a:spAutoFit/>
          </a:bodyPr>
          <a:lstStyle/>
          <a:p>
            <a:r>
              <a:rPr lang="en-GB" dirty="0">
                <a:solidFill>
                  <a:srgbClr val="FF0000"/>
                </a:solidFill>
              </a:rPr>
              <a:t>2</a:t>
            </a:r>
          </a:p>
        </p:txBody>
      </p:sp>
      <p:sp>
        <p:nvSpPr>
          <p:cNvPr id="17" name="TextBox 16">
            <a:extLst>
              <a:ext uri="{FF2B5EF4-FFF2-40B4-BE49-F238E27FC236}">
                <a16:creationId xmlns:a16="http://schemas.microsoft.com/office/drawing/2014/main" id="{7A32B038-3858-4217-9830-56809C280CF8}"/>
              </a:ext>
            </a:extLst>
          </p:cNvPr>
          <p:cNvSpPr txBox="1"/>
          <p:nvPr/>
        </p:nvSpPr>
        <p:spPr>
          <a:xfrm>
            <a:off x="3316072" y="2300160"/>
            <a:ext cx="691697" cy="461665"/>
          </a:xfrm>
          <a:prstGeom prst="rect">
            <a:avLst/>
          </a:prstGeom>
          <a:noFill/>
        </p:spPr>
        <p:txBody>
          <a:bodyPr wrap="square" rtlCol="0">
            <a:spAutoFit/>
          </a:bodyPr>
          <a:lstStyle/>
          <a:p>
            <a:r>
              <a:rPr lang="en-GB" dirty="0">
                <a:solidFill>
                  <a:srgbClr val="FF0000"/>
                </a:solidFill>
              </a:rPr>
              <a:t>3,4</a:t>
            </a:r>
          </a:p>
        </p:txBody>
      </p:sp>
      <p:sp>
        <p:nvSpPr>
          <p:cNvPr id="19" name="TextBox 18">
            <a:extLst>
              <a:ext uri="{FF2B5EF4-FFF2-40B4-BE49-F238E27FC236}">
                <a16:creationId xmlns:a16="http://schemas.microsoft.com/office/drawing/2014/main" id="{367F92E7-654F-4B3A-AF0C-AF8AFB9989BA}"/>
              </a:ext>
            </a:extLst>
          </p:cNvPr>
          <p:cNvSpPr txBox="1"/>
          <p:nvPr/>
        </p:nvSpPr>
        <p:spPr>
          <a:xfrm>
            <a:off x="5879976" y="1887216"/>
            <a:ext cx="360040" cy="461665"/>
          </a:xfrm>
          <a:prstGeom prst="rect">
            <a:avLst/>
          </a:prstGeom>
          <a:noFill/>
        </p:spPr>
        <p:txBody>
          <a:bodyPr wrap="square" rtlCol="0">
            <a:spAutoFit/>
          </a:bodyPr>
          <a:lstStyle/>
          <a:p>
            <a:r>
              <a:rPr lang="en-GB" dirty="0">
                <a:solidFill>
                  <a:srgbClr val="FF0000"/>
                </a:solidFill>
              </a:rPr>
              <a:t>5</a:t>
            </a:r>
          </a:p>
        </p:txBody>
      </p:sp>
      <p:sp>
        <p:nvSpPr>
          <p:cNvPr id="21" name="Rectangle 20">
            <a:extLst>
              <a:ext uri="{FF2B5EF4-FFF2-40B4-BE49-F238E27FC236}">
                <a16:creationId xmlns:a16="http://schemas.microsoft.com/office/drawing/2014/main" id="{684C147B-97B8-41C4-BC6E-05D579B315E1}"/>
              </a:ext>
            </a:extLst>
          </p:cNvPr>
          <p:cNvSpPr/>
          <p:nvPr/>
        </p:nvSpPr>
        <p:spPr bwMode="auto">
          <a:xfrm>
            <a:off x="1722798" y="2847803"/>
            <a:ext cx="430088" cy="891297"/>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a:latin typeface="TUOS Stephenson" pitchFamily="-128" charset="0"/>
            </a:endParaRPr>
          </a:p>
        </p:txBody>
      </p:sp>
      <p:sp>
        <p:nvSpPr>
          <p:cNvPr id="24" name="Rectangle 23">
            <a:extLst>
              <a:ext uri="{FF2B5EF4-FFF2-40B4-BE49-F238E27FC236}">
                <a16:creationId xmlns:a16="http://schemas.microsoft.com/office/drawing/2014/main" id="{F09DBB84-93D5-419E-9633-B33F2E7DEE9F}"/>
              </a:ext>
            </a:extLst>
          </p:cNvPr>
          <p:cNvSpPr/>
          <p:nvPr/>
        </p:nvSpPr>
        <p:spPr bwMode="auto">
          <a:xfrm>
            <a:off x="3435896" y="2717498"/>
            <a:ext cx="1435968" cy="1026019"/>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a:latin typeface="TUOS Stephenson" pitchFamily="-128" charset="0"/>
            </a:endParaRPr>
          </a:p>
        </p:txBody>
      </p:sp>
      <p:sp>
        <p:nvSpPr>
          <p:cNvPr id="26" name="Rectangle 25">
            <a:extLst>
              <a:ext uri="{FF2B5EF4-FFF2-40B4-BE49-F238E27FC236}">
                <a16:creationId xmlns:a16="http://schemas.microsoft.com/office/drawing/2014/main" id="{F74F37C6-CBB6-4F09-8DC7-2B845B840B9F}"/>
              </a:ext>
            </a:extLst>
          </p:cNvPr>
          <p:cNvSpPr/>
          <p:nvPr/>
        </p:nvSpPr>
        <p:spPr bwMode="auto">
          <a:xfrm>
            <a:off x="1649290" y="2300160"/>
            <a:ext cx="8839199" cy="1704905"/>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a:latin typeface="TUOS Stephenson" pitchFamily="-128" charset="0"/>
            </a:endParaRPr>
          </a:p>
        </p:txBody>
      </p:sp>
    </p:spTree>
    <p:extLst>
      <p:ext uri="{BB962C8B-B14F-4D97-AF65-F5344CB8AC3E}">
        <p14:creationId xmlns:p14="http://schemas.microsoft.com/office/powerpoint/2010/main" val="5433479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337BB-5838-46DD-B48D-3D3BA199B210}"/>
              </a:ext>
            </a:extLst>
          </p:cNvPr>
          <p:cNvSpPr>
            <a:spLocks noGrp="1"/>
          </p:cNvSpPr>
          <p:nvPr>
            <p:ph type="title"/>
          </p:nvPr>
        </p:nvSpPr>
        <p:spPr/>
        <p:txBody>
          <a:bodyPr/>
          <a:lstStyle/>
          <a:p>
            <a:r>
              <a:rPr lang="en-GB" dirty="0"/>
              <a:t>Measurable outputs</a:t>
            </a:r>
          </a:p>
        </p:txBody>
      </p:sp>
      <p:sp>
        <p:nvSpPr>
          <p:cNvPr id="3" name="Content Placeholder 2">
            <a:extLst>
              <a:ext uri="{FF2B5EF4-FFF2-40B4-BE49-F238E27FC236}">
                <a16:creationId xmlns:a16="http://schemas.microsoft.com/office/drawing/2014/main" id="{F45AA16D-F172-402A-BFD4-0CC541D93B24}"/>
              </a:ext>
            </a:extLst>
          </p:cNvPr>
          <p:cNvSpPr>
            <a:spLocks noGrp="1"/>
          </p:cNvSpPr>
          <p:nvPr>
            <p:ph idx="1"/>
          </p:nvPr>
        </p:nvSpPr>
        <p:spPr/>
        <p:txBody>
          <a:bodyPr/>
          <a:lstStyle/>
          <a:p>
            <a:r>
              <a:rPr lang="en-GB" dirty="0"/>
              <a:t>Experimental</a:t>
            </a:r>
          </a:p>
          <a:p>
            <a:pPr lvl="1">
              <a:spcBef>
                <a:spcPts val="0"/>
              </a:spcBef>
            </a:pPr>
            <a:r>
              <a:rPr lang="en-GB" dirty="0"/>
              <a:t>Yield</a:t>
            </a:r>
          </a:p>
          <a:p>
            <a:pPr lvl="1">
              <a:spcBef>
                <a:spcPts val="0"/>
              </a:spcBef>
            </a:pPr>
            <a:r>
              <a:rPr lang="en-GB" dirty="0"/>
              <a:t>Properties</a:t>
            </a:r>
          </a:p>
          <a:p>
            <a:pPr lvl="1">
              <a:spcBef>
                <a:spcPts val="0"/>
              </a:spcBef>
            </a:pPr>
            <a:r>
              <a:rPr lang="en-GB" dirty="0"/>
              <a:t>Performance</a:t>
            </a:r>
          </a:p>
          <a:p>
            <a:r>
              <a:rPr lang="en-GB" dirty="0"/>
              <a:t>Modelling </a:t>
            </a:r>
          </a:p>
          <a:p>
            <a:pPr lvl="1">
              <a:spcBef>
                <a:spcPts val="0"/>
              </a:spcBef>
            </a:pPr>
            <a:r>
              <a:rPr lang="en-GB" dirty="0"/>
              <a:t>Operational cost</a:t>
            </a:r>
          </a:p>
          <a:p>
            <a:pPr lvl="1">
              <a:spcBef>
                <a:spcPts val="0"/>
              </a:spcBef>
            </a:pPr>
            <a:r>
              <a:rPr lang="en-GB" dirty="0"/>
              <a:t>Capital cost</a:t>
            </a:r>
          </a:p>
          <a:p>
            <a:pPr lvl="1">
              <a:spcBef>
                <a:spcPts val="0"/>
              </a:spcBef>
            </a:pPr>
            <a:r>
              <a:rPr lang="en-GB" dirty="0"/>
              <a:t>Payback time</a:t>
            </a:r>
          </a:p>
          <a:p>
            <a:pPr lvl="1"/>
            <a:endParaRPr lang="en-GB" dirty="0"/>
          </a:p>
        </p:txBody>
      </p:sp>
      <p:sp>
        <p:nvSpPr>
          <p:cNvPr id="4" name="Date Placeholder 3">
            <a:extLst>
              <a:ext uri="{FF2B5EF4-FFF2-40B4-BE49-F238E27FC236}">
                <a16:creationId xmlns:a16="http://schemas.microsoft.com/office/drawing/2014/main" id="{5E4D7E79-D2BB-4DC0-8F63-28EE277859C2}"/>
              </a:ext>
            </a:extLst>
          </p:cNvPr>
          <p:cNvSpPr>
            <a:spLocks noGrp="1"/>
          </p:cNvSpPr>
          <p:nvPr>
            <p:ph type="dt" sz="half" idx="10"/>
          </p:nvPr>
        </p:nvSpPr>
        <p:spPr/>
        <p:txBody>
          <a:bodyPr/>
          <a:lstStyle/>
          <a:p>
            <a:pPr>
              <a:defRPr/>
            </a:pPr>
            <a:fld id="{D2E28BBE-4E92-4B2E-9C6F-C30F1CA4714D}" type="datetime1">
              <a:rPr lang="en-GB" altLang="en-US" smtClean="0"/>
              <a:pPr>
                <a:defRPr/>
              </a:pPr>
              <a:t>28/09/2023</a:t>
            </a:fld>
            <a:endParaRPr lang="en-GB" altLang="en-US">
              <a:solidFill>
                <a:srgbClr val="FFFFFF"/>
              </a:solidFill>
            </a:endParaRPr>
          </a:p>
        </p:txBody>
      </p:sp>
      <p:sp>
        <p:nvSpPr>
          <p:cNvPr id="5" name="Footer Placeholder 4">
            <a:extLst>
              <a:ext uri="{FF2B5EF4-FFF2-40B4-BE49-F238E27FC236}">
                <a16:creationId xmlns:a16="http://schemas.microsoft.com/office/drawing/2014/main" id="{0752EADA-19E6-4975-8863-0FC545FD0EE2}"/>
              </a:ext>
            </a:extLst>
          </p:cNvPr>
          <p:cNvSpPr>
            <a:spLocks noGrp="1"/>
          </p:cNvSpPr>
          <p:nvPr>
            <p:ph type="ftr" sz="quarter" idx="11"/>
          </p:nvPr>
        </p:nvSpPr>
        <p:spPr/>
        <p:txBody>
          <a:bodyPr/>
          <a:lstStyle/>
          <a:p>
            <a:pPr>
              <a:defRPr/>
            </a:pPr>
            <a:r>
              <a:rPr lang="en-GB" altLang="en-US"/>
              <a:t>© The University of Sheffield</a:t>
            </a:r>
            <a:endParaRPr lang="en-GB" altLang="en-US">
              <a:solidFill>
                <a:srgbClr val="FFFFFF"/>
              </a:solidFill>
            </a:endParaRPr>
          </a:p>
        </p:txBody>
      </p:sp>
      <p:sp>
        <p:nvSpPr>
          <p:cNvPr id="6" name="Slide Number Placeholder 5">
            <a:extLst>
              <a:ext uri="{FF2B5EF4-FFF2-40B4-BE49-F238E27FC236}">
                <a16:creationId xmlns:a16="http://schemas.microsoft.com/office/drawing/2014/main" id="{4962A24D-B0DF-43A2-8A55-D1138A7F01E2}"/>
              </a:ext>
            </a:extLst>
          </p:cNvPr>
          <p:cNvSpPr>
            <a:spLocks noGrp="1"/>
          </p:cNvSpPr>
          <p:nvPr>
            <p:ph type="sldNum" sz="quarter" idx="12"/>
          </p:nvPr>
        </p:nvSpPr>
        <p:spPr/>
        <p:txBody>
          <a:bodyPr/>
          <a:lstStyle/>
          <a:p>
            <a:fld id="{22230EF6-6C13-413D-A541-8FA2732E8850}" type="slidenum">
              <a:rPr lang="en-GB" altLang="en-US" smtClean="0"/>
              <a:pPr/>
              <a:t>53</a:t>
            </a:fld>
            <a:endParaRPr lang="en-GB" altLang="en-US"/>
          </a:p>
        </p:txBody>
      </p:sp>
    </p:spTree>
    <p:extLst>
      <p:ext uri="{BB962C8B-B14F-4D97-AF65-F5344CB8AC3E}">
        <p14:creationId xmlns:p14="http://schemas.microsoft.com/office/powerpoint/2010/main" val="31633281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3B287-B854-4C85-8686-229CA8A70B39}"/>
              </a:ext>
            </a:extLst>
          </p:cNvPr>
          <p:cNvSpPr>
            <a:spLocks noGrp="1"/>
          </p:cNvSpPr>
          <p:nvPr>
            <p:ph type="title"/>
          </p:nvPr>
        </p:nvSpPr>
        <p:spPr/>
        <p:txBody>
          <a:bodyPr/>
          <a:lstStyle/>
          <a:p>
            <a:r>
              <a:rPr lang="en-GB" dirty="0"/>
              <a:t>Conversion, selectivity, yield</a:t>
            </a:r>
          </a:p>
        </p:txBody>
      </p:sp>
      <p:sp>
        <p:nvSpPr>
          <p:cNvPr id="3" name="Content Placeholder 2">
            <a:extLst>
              <a:ext uri="{FF2B5EF4-FFF2-40B4-BE49-F238E27FC236}">
                <a16:creationId xmlns:a16="http://schemas.microsoft.com/office/drawing/2014/main" id="{9196D7D2-FAE3-475A-A309-9E83FCFB012B}"/>
              </a:ext>
            </a:extLst>
          </p:cNvPr>
          <p:cNvSpPr>
            <a:spLocks noGrp="1"/>
          </p:cNvSpPr>
          <p:nvPr>
            <p:ph idx="1"/>
          </p:nvPr>
        </p:nvSpPr>
        <p:spPr>
          <a:xfrm>
            <a:off x="1981200" y="5287284"/>
            <a:ext cx="8229600" cy="691472"/>
          </a:xfrm>
        </p:spPr>
        <p:txBody>
          <a:bodyPr/>
          <a:lstStyle/>
          <a:p>
            <a:pPr marL="0" indent="0" algn="ctr">
              <a:buNone/>
            </a:pPr>
            <a:r>
              <a:rPr lang="en-GB" dirty="0"/>
              <a:t>Conversion x Selectivity = Yield</a:t>
            </a:r>
          </a:p>
        </p:txBody>
      </p:sp>
      <p:sp>
        <p:nvSpPr>
          <p:cNvPr id="4" name="Date Placeholder 3">
            <a:extLst>
              <a:ext uri="{FF2B5EF4-FFF2-40B4-BE49-F238E27FC236}">
                <a16:creationId xmlns:a16="http://schemas.microsoft.com/office/drawing/2014/main" id="{7172F8F9-06C8-4E2D-B1C9-B4C262023AFB}"/>
              </a:ext>
            </a:extLst>
          </p:cNvPr>
          <p:cNvSpPr>
            <a:spLocks noGrp="1"/>
          </p:cNvSpPr>
          <p:nvPr>
            <p:ph type="dt" sz="half" idx="10"/>
          </p:nvPr>
        </p:nvSpPr>
        <p:spPr/>
        <p:txBody>
          <a:bodyPr/>
          <a:lstStyle/>
          <a:p>
            <a:pPr>
              <a:defRPr/>
            </a:pPr>
            <a:fld id="{D2E28BBE-4E92-4B2E-9C6F-C30F1CA4714D}" type="datetime1">
              <a:rPr lang="en-GB" altLang="en-US" smtClean="0"/>
              <a:pPr>
                <a:defRPr/>
              </a:pPr>
              <a:t>28/09/2023</a:t>
            </a:fld>
            <a:endParaRPr lang="en-GB" altLang="en-US">
              <a:solidFill>
                <a:srgbClr val="FFFFFF"/>
              </a:solidFill>
            </a:endParaRPr>
          </a:p>
        </p:txBody>
      </p:sp>
      <p:sp>
        <p:nvSpPr>
          <p:cNvPr id="5" name="Footer Placeholder 4">
            <a:extLst>
              <a:ext uri="{FF2B5EF4-FFF2-40B4-BE49-F238E27FC236}">
                <a16:creationId xmlns:a16="http://schemas.microsoft.com/office/drawing/2014/main" id="{7346A047-B082-4036-823E-6857F2841262}"/>
              </a:ext>
            </a:extLst>
          </p:cNvPr>
          <p:cNvSpPr>
            <a:spLocks noGrp="1"/>
          </p:cNvSpPr>
          <p:nvPr>
            <p:ph type="ftr" sz="quarter" idx="11"/>
          </p:nvPr>
        </p:nvSpPr>
        <p:spPr/>
        <p:txBody>
          <a:bodyPr/>
          <a:lstStyle/>
          <a:p>
            <a:pPr>
              <a:defRPr/>
            </a:pPr>
            <a:r>
              <a:rPr lang="en-GB" altLang="en-US"/>
              <a:t>© The University of Sheffield</a:t>
            </a:r>
            <a:endParaRPr lang="en-GB" altLang="en-US">
              <a:solidFill>
                <a:srgbClr val="FFFFFF"/>
              </a:solidFill>
            </a:endParaRPr>
          </a:p>
        </p:txBody>
      </p:sp>
      <p:sp>
        <p:nvSpPr>
          <p:cNvPr id="6" name="Slide Number Placeholder 5">
            <a:extLst>
              <a:ext uri="{FF2B5EF4-FFF2-40B4-BE49-F238E27FC236}">
                <a16:creationId xmlns:a16="http://schemas.microsoft.com/office/drawing/2014/main" id="{49CB5B0D-903A-4B6E-81BF-49756DE69AC4}"/>
              </a:ext>
            </a:extLst>
          </p:cNvPr>
          <p:cNvSpPr>
            <a:spLocks noGrp="1"/>
          </p:cNvSpPr>
          <p:nvPr>
            <p:ph type="sldNum" sz="quarter" idx="12"/>
          </p:nvPr>
        </p:nvSpPr>
        <p:spPr/>
        <p:txBody>
          <a:bodyPr/>
          <a:lstStyle/>
          <a:p>
            <a:fld id="{22230EF6-6C13-413D-A541-8FA2732E8850}" type="slidenum">
              <a:rPr lang="en-GB" altLang="en-US" smtClean="0"/>
              <a:pPr/>
              <a:t>54</a:t>
            </a:fld>
            <a:endParaRPr lang="en-GB" alt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F2AF006-5A52-40E2-B3CD-18AD12339CFA}"/>
                  </a:ext>
                </a:extLst>
              </p:cNvPr>
              <p:cNvSpPr txBox="1"/>
              <p:nvPr/>
            </p:nvSpPr>
            <p:spPr>
              <a:xfrm>
                <a:off x="3294741" y="2422840"/>
                <a:ext cx="192116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a:solidFill>
                            <a:srgbClr val="000000"/>
                          </a:solidFill>
                          <a:latin typeface="Cambria Math" panose="02040503050406030204" pitchFamily="18" charset="0"/>
                        </a:rPr>
                        <m:t>𝐶</m:t>
                      </m:r>
                      <m:r>
                        <a:rPr lang="en-GB" i="1">
                          <a:solidFill>
                            <a:srgbClr val="000000"/>
                          </a:solidFill>
                          <a:latin typeface="Cambria Math" panose="02040503050406030204" pitchFamily="18" charset="0"/>
                        </a:rPr>
                        <m:t>+</m:t>
                      </m:r>
                      <m:sSub>
                        <m:sSubPr>
                          <m:ctrlPr>
                            <a:rPr lang="en-GB" i="1">
                              <a:solidFill>
                                <a:srgbClr val="000000"/>
                              </a:solidFill>
                              <a:latin typeface="Cambria Math" panose="02040503050406030204" pitchFamily="18" charset="0"/>
                            </a:rPr>
                          </m:ctrlPr>
                        </m:sSubPr>
                        <m:e>
                          <m:r>
                            <a:rPr lang="en-GB" i="1">
                              <a:solidFill>
                                <a:srgbClr val="000000"/>
                              </a:solidFill>
                              <a:latin typeface="Cambria Math" panose="02040503050406030204" pitchFamily="18" charset="0"/>
                            </a:rPr>
                            <m:t>𝑂</m:t>
                          </m:r>
                        </m:e>
                        <m:sub>
                          <m:r>
                            <a:rPr lang="en-GB" i="1">
                              <a:solidFill>
                                <a:srgbClr val="000000"/>
                              </a:solidFill>
                              <a:latin typeface="Cambria Math" panose="02040503050406030204" pitchFamily="18" charset="0"/>
                            </a:rPr>
                            <m:t>2</m:t>
                          </m:r>
                        </m:sub>
                      </m:sSub>
                      <m:r>
                        <a:rPr lang="en-GB" i="1">
                          <a:solidFill>
                            <a:srgbClr val="000000"/>
                          </a:solidFill>
                          <a:latin typeface="Cambria Math" panose="02040503050406030204" pitchFamily="18" charset="0"/>
                        </a:rPr>
                        <m:t>→</m:t>
                      </m:r>
                      <m:sSub>
                        <m:sSubPr>
                          <m:ctrlPr>
                            <a:rPr lang="en-GB" i="1">
                              <a:solidFill>
                                <a:srgbClr val="00B050"/>
                              </a:solidFill>
                              <a:latin typeface="Cambria Math" panose="02040503050406030204" pitchFamily="18" charset="0"/>
                            </a:rPr>
                          </m:ctrlPr>
                        </m:sSubPr>
                        <m:e>
                          <m:r>
                            <a:rPr lang="en-GB" i="1">
                              <a:solidFill>
                                <a:srgbClr val="00B050"/>
                              </a:solidFill>
                              <a:latin typeface="Cambria Math" panose="02040503050406030204" pitchFamily="18" charset="0"/>
                            </a:rPr>
                            <m:t>𝐶𝑂</m:t>
                          </m:r>
                        </m:e>
                        <m:sub>
                          <m:r>
                            <a:rPr lang="en-GB" i="1">
                              <a:solidFill>
                                <a:srgbClr val="00B050"/>
                              </a:solidFill>
                              <a:latin typeface="Cambria Math" panose="02040503050406030204" pitchFamily="18" charset="0"/>
                            </a:rPr>
                            <m:t>2</m:t>
                          </m:r>
                        </m:sub>
                      </m:sSub>
                    </m:oMath>
                  </m:oMathPara>
                </a14:m>
                <a:endParaRPr lang="en-GB" dirty="0"/>
              </a:p>
            </p:txBody>
          </p:sp>
        </mc:Choice>
        <mc:Fallback xmlns="">
          <p:sp>
            <p:nvSpPr>
              <p:cNvPr id="7" name="TextBox 6">
                <a:extLst>
                  <a:ext uri="{FF2B5EF4-FFF2-40B4-BE49-F238E27FC236}">
                    <a16:creationId xmlns:a16="http://schemas.microsoft.com/office/drawing/2014/main" id="{8F2AF006-5A52-40E2-B3CD-18AD12339CFA}"/>
                  </a:ext>
                </a:extLst>
              </p:cNvPr>
              <p:cNvSpPr txBox="1">
                <a:spLocks noRot="1" noChangeAspect="1" noMove="1" noResize="1" noEditPoints="1" noAdjustHandles="1" noChangeArrowheads="1" noChangeShapeType="1" noTextEdit="1"/>
              </p:cNvSpPr>
              <p:nvPr/>
            </p:nvSpPr>
            <p:spPr>
              <a:xfrm>
                <a:off x="3294741" y="2422840"/>
                <a:ext cx="1921167" cy="369332"/>
              </a:xfrm>
              <a:prstGeom prst="rect">
                <a:avLst/>
              </a:prstGeom>
              <a:blipFill>
                <a:blip r:embed="rId2"/>
                <a:stretch>
                  <a:fillRect l="-3165" r="-633" b="-1311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345DE71-3E3D-4AD9-BD2D-A1D30C960428}"/>
                  </a:ext>
                </a:extLst>
              </p:cNvPr>
              <p:cNvSpPr txBox="1"/>
              <p:nvPr/>
            </p:nvSpPr>
            <p:spPr>
              <a:xfrm>
                <a:off x="6353533" y="2229633"/>
                <a:ext cx="2020810" cy="6914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a:solidFill>
                            <a:srgbClr val="000000"/>
                          </a:solidFill>
                          <a:latin typeface="Cambria Math" panose="02040503050406030204" pitchFamily="18" charset="0"/>
                        </a:rPr>
                        <m:t>𝐶</m:t>
                      </m:r>
                      <m:r>
                        <a:rPr lang="en-GB" i="1">
                          <a:solidFill>
                            <a:srgbClr val="000000"/>
                          </a:solidFill>
                          <a:latin typeface="Cambria Math" panose="02040503050406030204" pitchFamily="18" charset="0"/>
                        </a:rPr>
                        <m:t>+</m:t>
                      </m:r>
                      <m:f>
                        <m:fPr>
                          <m:ctrlPr>
                            <a:rPr lang="en-GB" i="1">
                              <a:solidFill>
                                <a:srgbClr val="000000"/>
                              </a:solidFill>
                              <a:latin typeface="Cambria Math" panose="02040503050406030204" pitchFamily="18" charset="0"/>
                            </a:rPr>
                          </m:ctrlPr>
                        </m:fPr>
                        <m:num>
                          <m:r>
                            <a:rPr lang="en-GB" i="1">
                              <a:solidFill>
                                <a:srgbClr val="000000"/>
                              </a:solidFill>
                              <a:latin typeface="Cambria Math" panose="02040503050406030204" pitchFamily="18" charset="0"/>
                            </a:rPr>
                            <m:t>1</m:t>
                          </m:r>
                        </m:num>
                        <m:den>
                          <m:r>
                            <a:rPr lang="en-GB" i="1">
                              <a:solidFill>
                                <a:srgbClr val="000000"/>
                              </a:solidFill>
                              <a:latin typeface="Cambria Math" panose="02040503050406030204" pitchFamily="18" charset="0"/>
                            </a:rPr>
                            <m:t>2</m:t>
                          </m:r>
                        </m:den>
                      </m:f>
                      <m:sSub>
                        <m:sSubPr>
                          <m:ctrlPr>
                            <a:rPr lang="en-GB" i="1">
                              <a:solidFill>
                                <a:srgbClr val="000000"/>
                              </a:solidFill>
                              <a:latin typeface="Cambria Math" panose="02040503050406030204" pitchFamily="18" charset="0"/>
                            </a:rPr>
                          </m:ctrlPr>
                        </m:sSubPr>
                        <m:e>
                          <m:r>
                            <a:rPr lang="en-GB" i="1">
                              <a:solidFill>
                                <a:srgbClr val="000000"/>
                              </a:solidFill>
                              <a:latin typeface="Cambria Math" panose="02040503050406030204" pitchFamily="18" charset="0"/>
                            </a:rPr>
                            <m:t>𝑂</m:t>
                          </m:r>
                        </m:e>
                        <m:sub>
                          <m:r>
                            <a:rPr lang="en-GB" i="1">
                              <a:solidFill>
                                <a:srgbClr val="000000"/>
                              </a:solidFill>
                              <a:latin typeface="Cambria Math" panose="02040503050406030204" pitchFamily="18" charset="0"/>
                            </a:rPr>
                            <m:t>2</m:t>
                          </m:r>
                        </m:sub>
                      </m:sSub>
                      <m:r>
                        <a:rPr lang="en-GB" i="1">
                          <a:solidFill>
                            <a:srgbClr val="000000"/>
                          </a:solidFill>
                          <a:latin typeface="Cambria Math" panose="02040503050406030204" pitchFamily="18" charset="0"/>
                        </a:rPr>
                        <m:t>→</m:t>
                      </m:r>
                      <m:r>
                        <a:rPr lang="en-GB" i="1">
                          <a:solidFill>
                            <a:srgbClr val="FF0000"/>
                          </a:solidFill>
                          <a:latin typeface="Cambria Math" panose="02040503050406030204" pitchFamily="18" charset="0"/>
                        </a:rPr>
                        <m:t>𝐶𝑂</m:t>
                      </m:r>
                    </m:oMath>
                  </m:oMathPara>
                </a14:m>
                <a:endParaRPr lang="en-GB" dirty="0"/>
              </a:p>
            </p:txBody>
          </p:sp>
        </mc:Choice>
        <mc:Fallback xmlns="">
          <p:sp>
            <p:nvSpPr>
              <p:cNvPr id="8" name="TextBox 7">
                <a:extLst>
                  <a:ext uri="{FF2B5EF4-FFF2-40B4-BE49-F238E27FC236}">
                    <a16:creationId xmlns:a16="http://schemas.microsoft.com/office/drawing/2014/main" id="{5345DE71-3E3D-4AD9-BD2D-A1D30C960428}"/>
                  </a:ext>
                </a:extLst>
              </p:cNvPr>
              <p:cNvSpPr txBox="1">
                <a:spLocks noRot="1" noChangeAspect="1" noMove="1" noResize="1" noEditPoints="1" noAdjustHandles="1" noChangeArrowheads="1" noChangeShapeType="1" noTextEdit="1"/>
              </p:cNvSpPr>
              <p:nvPr/>
            </p:nvSpPr>
            <p:spPr>
              <a:xfrm>
                <a:off x="6353533" y="2229633"/>
                <a:ext cx="2020810" cy="691471"/>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FAA5F5D-70B8-4F4C-A97B-FBFA7AE66ED0}"/>
                  </a:ext>
                </a:extLst>
              </p:cNvPr>
              <p:cNvSpPr txBox="1"/>
              <p:nvPr/>
            </p:nvSpPr>
            <p:spPr>
              <a:xfrm>
                <a:off x="4255325" y="4393283"/>
                <a:ext cx="3750835" cy="5259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800" i="1">
                          <a:solidFill>
                            <a:srgbClr val="000000"/>
                          </a:solidFill>
                          <a:latin typeface="Cambria Math" panose="02040503050406030204" pitchFamily="18" charset="0"/>
                        </a:rPr>
                        <m:t>𝑆𝑒𝑙𝑒𝑐𝑡𝑖𝑣𝑖𝑡𝑦</m:t>
                      </m:r>
                      <m:r>
                        <a:rPr lang="en-GB" sz="1800" i="1">
                          <a:solidFill>
                            <a:srgbClr val="000000"/>
                          </a:solidFill>
                          <a:latin typeface="Cambria Math" panose="02040503050406030204" pitchFamily="18" charset="0"/>
                        </a:rPr>
                        <m:t>=</m:t>
                      </m:r>
                      <m:f>
                        <m:fPr>
                          <m:ctrlPr>
                            <a:rPr lang="en-GB" sz="1800" i="1">
                              <a:solidFill>
                                <a:srgbClr val="000000"/>
                              </a:solidFill>
                              <a:latin typeface="Cambria Math" panose="02040503050406030204" pitchFamily="18" charset="0"/>
                            </a:rPr>
                          </m:ctrlPr>
                        </m:fPr>
                        <m:num>
                          <m:r>
                            <a:rPr lang="en-GB" sz="1800" i="1">
                              <a:solidFill>
                                <a:srgbClr val="000000"/>
                              </a:solidFill>
                              <a:latin typeface="Cambria Math" panose="02040503050406030204" pitchFamily="18" charset="0"/>
                            </a:rPr>
                            <m:t>𝑚𝑜𝑙𝑒𝑠</m:t>
                          </m:r>
                          <m:r>
                            <a:rPr lang="en-GB" sz="1800" i="1">
                              <a:solidFill>
                                <a:srgbClr val="000000"/>
                              </a:solidFill>
                              <a:latin typeface="Cambria Math" panose="02040503050406030204" pitchFamily="18" charset="0"/>
                            </a:rPr>
                            <m:t> </m:t>
                          </m:r>
                          <m:r>
                            <a:rPr lang="en-GB" sz="1800" i="1">
                              <a:solidFill>
                                <a:srgbClr val="000000"/>
                              </a:solidFill>
                              <a:latin typeface="Cambria Math" panose="02040503050406030204" pitchFamily="18" charset="0"/>
                            </a:rPr>
                            <m:t>𝐶</m:t>
                          </m:r>
                          <m:sSub>
                            <m:sSubPr>
                              <m:ctrlPr>
                                <a:rPr lang="en-GB" sz="1800" i="1">
                                  <a:solidFill>
                                    <a:srgbClr val="000000"/>
                                  </a:solidFill>
                                  <a:latin typeface="Cambria Math" panose="02040503050406030204" pitchFamily="18" charset="0"/>
                                </a:rPr>
                              </m:ctrlPr>
                            </m:sSubPr>
                            <m:e>
                              <m:r>
                                <a:rPr lang="en-GB" sz="1800" i="1">
                                  <a:solidFill>
                                    <a:srgbClr val="000000"/>
                                  </a:solidFill>
                                  <a:latin typeface="Cambria Math" panose="02040503050406030204" pitchFamily="18" charset="0"/>
                                </a:rPr>
                                <m:t>𝑂</m:t>
                              </m:r>
                            </m:e>
                            <m:sub>
                              <m:r>
                                <a:rPr lang="en-GB" sz="1800" i="1">
                                  <a:solidFill>
                                    <a:srgbClr val="000000"/>
                                  </a:solidFill>
                                  <a:latin typeface="Cambria Math" panose="02040503050406030204" pitchFamily="18" charset="0"/>
                                </a:rPr>
                                <m:t>2</m:t>
                              </m:r>
                            </m:sub>
                          </m:sSub>
                        </m:num>
                        <m:den>
                          <m:r>
                            <a:rPr lang="en-GB" sz="1800" i="1">
                              <a:solidFill>
                                <a:srgbClr val="000000"/>
                              </a:solidFill>
                              <a:latin typeface="Cambria Math" panose="02040503050406030204" pitchFamily="18" charset="0"/>
                            </a:rPr>
                            <m:t>𝑇𝑜𝑡𝑎𝑙</m:t>
                          </m:r>
                          <m:r>
                            <a:rPr lang="en-GB" sz="1800" i="1">
                              <a:solidFill>
                                <a:srgbClr val="000000"/>
                              </a:solidFill>
                              <a:latin typeface="Cambria Math" panose="02040503050406030204" pitchFamily="18" charset="0"/>
                            </a:rPr>
                            <m:t> </m:t>
                          </m:r>
                          <m:r>
                            <a:rPr lang="en-GB" sz="1800" i="1">
                              <a:solidFill>
                                <a:srgbClr val="000000"/>
                              </a:solidFill>
                              <a:latin typeface="Cambria Math" panose="02040503050406030204" pitchFamily="18" charset="0"/>
                            </a:rPr>
                            <m:t>𝑚𝑜𝑙𝑒𝑠</m:t>
                          </m:r>
                          <m:r>
                            <a:rPr lang="en-GB" sz="1800" i="1">
                              <a:solidFill>
                                <a:srgbClr val="000000"/>
                              </a:solidFill>
                              <a:latin typeface="Cambria Math" panose="02040503050406030204" pitchFamily="18" charset="0"/>
                            </a:rPr>
                            <m:t> </m:t>
                          </m:r>
                          <m:r>
                            <a:rPr lang="en-GB" sz="1800" i="1">
                              <a:solidFill>
                                <a:srgbClr val="000000"/>
                              </a:solidFill>
                              <a:latin typeface="Cambria Math" panose="02040503050406030204" pitchFamily="18" charset="0"/>
                            </a:rPr>
                            <m:t>𝐶</m:t>
                          </m:r>
                          <m:r>
                            <a:rPr lang="en-GB" sz="1800" i="1">
                              <a:solidFill>
                                <a:srgbClr val="000000"/>
                              </a:solidFill>
                              <a:latin typeface="Cambria Math" panose="02040503050406030204" pitchFamily="18" charset="0"/>
                            </a:rPr>
                            <m:t> </m:t>
                          </m:r>
                          <m:r>
                            <a:rPr lang="en-GB" sz="1800" i="1">
                              <a:solidFill>
                                <a:srgbClr val="000000"/>
                              </a:solidFill>
                              <a:latin typeface="Cambria Math" panose="02040503050406030204" pitchFamily="18" charset="0"/>
                            </a:rPr>
                            <m:t>𝑟𝑒𝑎𝑐𝑡𝑒𝑑</m:t>
                          </m:r>
                        </m:den>
                      </m:f>
                    </m:oMath>
                  </m:oMathPara>
                </a14:m>
                <a:endParaRPr lang="en-GB" sz="1800" dirty="0"/>
              </a:p>
            </p:txBody>
          </p:sp>
        </mc:Choice>
        <mc:Fallback xmlns="">
          <p:sp>
            <p:nvSpPr>
              <p:cNvPr id="9" name="TextBox 8">
                <a:extLst>
                  <a:ext uri="{FF2B5EF4-FFF2-40B4-BE49-F238E27FC236}">
                    <a16:creationId xmlns:a16="http://schemas.microsoft.com/office/drawing/2014/main" id="{EFAA5F5D-70B8-4F4C-A97B-FBFA7AE66ED0}"/>
                  </a:ext>
                </a:extLst>
              </p:cNvPr>
              <p:cNvSpPr txBox="1">
                <a:spLocks noRot="1" noChangeAspect="1" noMove="1" noResize="1" noEditPoints="1" noAdjustHandles="1" noChangeArrowheads="1" noChangeShapeType="1" noTextEdit="1"/>
              </p:cNvSpPr>
              <p:nvPr/>
            </p:nvSpPr>
            <p:spPr>
              <a:xfrm>
                <a:off x="4255325" y="4393283"/>
                <a:ext cx="3750835" cy="525978"/>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148EE7A-0778-4DD4-9521-2E4C972A114B}"/>
                  </a:ext>
                </a:extLst>
              </p:cNvPr>
              <p:cNvSpPr txBox="1"/>
              <p:nvPr/>
            </p:nvSpPr>
            <p:spPr>
              <a:xfrm>
                <a:off x="3856183" y="3450744"/>
                <a:ext cx="4254370" cy="5745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800" i="1">
                          <a:solidFill>
                            <a:srgbClr val="000000"/>
                          </a:solidFill>
                          <a:latin typeface="Cambria Math" panose="02040503050406030204" pitchFamily="18" charset="0"/>
                        </a:rPr>
                        <m:t>𝐶𝑜𝑛𝑣𝑒𝑟𝑠𝑖𝑜𝑛</m:t>
                      </m:r>
                      <m:r>
                        <a:rPr lang="en-GB" sz="1800" i="1">
                          <a:solidFill>
                            <a:srgbClr val="000000"/>
                          </a:solidFill>
                          <a:latin typeface="Cambria Math" panose="02040503050406030204" pitchFamily="18" charset="0"/>
                        </a:rPr>
                        <m:t>=</m:t>
                      </m:r>
                      <m:f>
                        <m:fPr>
                          <m:ctrlPr>
                            <a:rPr lang="en-GB" sz="1800" i="1">
                              <a:solidFill>
                                <a:srgbClr val="000000"/>
                              </a:solidFill>
                              <a:latin typeface="Cambria Math" panose="02040503050406030204" pitchFamily="18" charset="0"/>
                            </a:rPr>
                          </m:ctrlPr>
                        </m:fPr>
                        <m:num>
                          <m:r>
                            <a:rPr lang="en-GB" sz="1800" i="1">
                              <a:solidFill>
                                <a:srgbClr val="000000"/>
                              </a:solidFill>
                              <a:latin typeface="Cambria Math" panose="02040503050406030204" pitchFamily="18" charset="0"/>
                            </a:rPr>
                            <m:t>𝑇𝑜𝑡𝑎𝑙</m:t>
                          </m:r>
                          <m:r>
                            <a:rPr lang="en-GB" sz="1800" i="1">
                              <a:solidFill>
                                <a:srgbClr val="000000"/>
                              </a:solidFill>
                              <a:latin typeface="Cambria Math" panose="02040503050406030204" pitchFamily="18" charset="0"/>
                            </a:rPr>
                            <m:t> </m:t>
                          </m:r>
                          <m:r>
                            <a:rPr lang="en-GB" sz="1800" i="1">
                              <a:solidFill>
                                <a:srgbClr val="000000"/>
                              </a:solidFill>
                              <a:latin typeface="Cambria Math" panose="02040503050406030204" pitchFamily="18" charset="0"/>
                            </a:rPr>
                            <m:t>𝑚𝑜𝑙𝑒𝑠</m:t>
                          </m:r>
                          <m:r>
                            <a:rPr lang="en-GB" sz="1800" i="1">
                              <a:solidFill>
                                <a:srgbClr val="000000"/>
                              </a:solidFill>
                              <a:latin typeface="Cambria Math" panose="02040503050406030204" pitchFamily="18" charset="0"/>
                            </a:rPr>
                            <m:t> </m:t>
                          </m:r>
                          <m:r>
                            <a:rPr lang="en-GB" sz="1800" i="1">
                              <a:solidFill>
                                <a:srgbClr val="000000"/>
                              </a:solidFill>
                              <a:latin typeface="Cambria Math" panose="02040503050406030204" pitchFamily="18" charset="0"/>
                            </a:rPr>
                            <m:t>𝐶</m:t>
                          </m:r>
                          <m:r>
                            <a:rPr lang="en-GB" sz="1800" i="1">
                              <a:solidFill>
                                <a:srgbClr val="000000"/>
                              </a:solidFill>
                              <a:latin typeface="Cambria Math" panose="02040503050406030204" pitchFamily="18" charset="0"/>
                            </a:rPr>
                            <m:t> </m:t>
                          </m:r>
                          <m:r>
                            <a:rPr lang="en-GB" sz="1800" i="1">
                              <a:solidFill>
                                <a:srgbClr val="000000"/>
                              </a:solidFill>
                              <a:latin typeface="Cambria Math" panose="02040503050406030204" pitchFamily="18" charset="0"/>
                            </a:rPr>
                            <m:t>𝑟𝑒𝑎𝑐𝑡𝑒𝑑</m:t>
                          </m:r>
                        </m:num>
                        <m:den>
                          <m:r>
                            <a:rPr lang="en-GB" sz="1800" i="1">
                              <a:solidFill>
                                <a:srgbClr val="000000"/>
                              </a:solidFill>
                              <a:latin typeface="Cambria Math" panose="02040503050406030204" pitchFamily="18" charset="0"/>
                            </a:rPr>
                            <m:t>𝑇𝑜𝑡𝑎𝑙</m:t>
                          </m:r>
                          <m:r>
                            <a:rPr lang="en-GB" sz="1800" i="1">
                              <a:solidFill>
                                <a:srgbClr val="000000"/>
                              </a:solidFill>
                              <a:latin typeface="Cambria Math" panose="02040503050406030204" pitchFamily="18" charset="0"/>
                            </a:rPr>
                            <m:t> </m:t>
                          </m:r>
                          <m:r>
                            <a:rPr lang="en-GB" sz="1800" i="1">
                              <a:solidFill>
                                <a:srgbClr val="000000"/>
                              </a:solidFill>
                              <a:latin typeface="Cambria Math" panose="02040503050406030204" pitchFamily="18" charset="0"/>
                            </a:rPr>
                            <m:t>𝑠𝑡𝑎𝑟𝑡𝑖𝑛𝑔</m:t>
                          </m:r>
                          <m:r>
                            <a:rPr lang="en-GB" sz="1800" i="1">
                              <a:solidFill>
                                <a:srgbClr val="000000"/>
                              </a:solidFill>
                              <a:latin typeface="Cambria Math" panose="02040503050406030204" pitchFamily="18" charset="0"/>
                            </a:rPr>
                            <m:t> </m:t>
                          </m:r>
                          <m:r>
                            <a:rPr lang="en-GB" sz="1800" i="1">
                              <a:solidFill>
                                <a:srgbClr val="000000"/>
                              </a:solidFill>
                              <a:latin typeface="Cambria Math" panose="02040503050406030204" pitchFamily="18" charset="0"/>
                            </a:rPr>
                            <m:t>𝑚𝑜𝑙𝑒𝑠</m:t>
                          </m:r>
                          <m:r>
                            <a:rPr lang="en-GB" sz="1800" i="1">
                              <a:solidFill>
                                <a:srgbClr val="000000"/>
                              </a:solidFill>
                              <a:latin typeface="Cambria Math" panose="02040503050406030204" pitchFamily="18" charset="0"/>
                            </a:rPr>
                            <m:t> </m:t>
                          </m:r>
                          <m:r>
                            <a:rPr lang="en-GB" sz="1800" i="1">
                              <a:solidFill>
                                <a:srgbClr val="000000"/>
                              </a:solidFill>
                              <a:latin typeface="Cambria Math" panose="02040503050406030204" pitchFamily="18" charset="0"/>
                            </a:rPr>
                            <m:t>𝑜𝑓</m:t>
                          </m:r>
                          <m:r>
                            <a:rPr lang="en-GB" sz="1800" i="1">
                              <a:solidFill>
                                <a:srgbClr val="000000"/>
                              </a:solidFill>
                              <a:latin typeface="Cambria Math" panose="02040503050406030204" pitchFamily="18" charset="0"/>
                            </a:rPr>
                            <m:t> </m:t>
                          </m:r>
                          <m:r>
                            <a:rPr lang="en-GB" sz="1800" i="1">
                              <a:solidFill>
                                <a:srgbClr val="000000"/>
                              </a:solidFill>
                              <a:latin typeface="Cambria Math" panose="02040503050406030204" pitchFamily="18" charset="0"/>
                            </a:rPr>
                            <m:t>𝐶</m:t>
                          </m:r>
                          <m:r>
                            <a:rPr lang="en-GB" sz="1800" i="1">
                              <a:solidFill>
                                <a:srgbClr val="000000"/>
                              </a:solidFill>
                              <a:latin typeface="Cambria Math" panose="02040503050406030204" pitchFamily="18" charset="0"/>
                            </a:rPr>
                            <m:t> </m:t>
                          </m:r>
                        </m:den>
                      </m:f>
                    </m:oMath>
                  </m:oMathPara>
                </a14:m>
                <a:endParaRPr lang="en-GB" sz="1800" dirty="0"/>
              </a:p>
            </p:txBody>
          </p:sp>
        </mc:Choice>
        <mc:Fallback xmlns="">
          <p:sp>
            <p:nvSpPr>
              <p:cNvPr id="10" name="TextBox 9">
                <a:extLst>
                  <a:ext uri="{FF2B5EF4-FFF2-40B4-BE49-F238E27FC236}">
                    <a16:creationId xmlns:a16="http://schemas.microsoft.com/office/drawing/2014/main" id="{F148EE7A-0778-4DD4-9521-2E4C972A114B}"/>
                  </a:ext>
                </a:extLst>
              </p:cNvPr>
              <p:cNvSpPr txBox="1">
                <a:spLocks noRot="1" noChangeAspect="1" noMove="1" noResize="1" noEditPoints="1" noAdjustHandles="1" noChangeArrowheads="1" noChangeShapeType="1" noTextEdit="1"/>
              </p:cNvSpPr>
              <p:nvPr/>
            </p:nvSpPr>
            <p:spPr>
              <a:xfrm>
                <a:off x="3856183" y="3450744"/>
                <a:ext cx="4254370" cy="574516"/>
              </a:xfrm>
              <a:prstGeom prst="rect">
                <a:avLst/>
              </a:prstGeom>
              <a:blipFill>
                <a:blip r:embed="rId5"/>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31975025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F9191-505A-4CA1-9CB2-8205873F2179}"/>
              </a:ext>
            </a:extLst>
          </p:cNvPr>
          <p:cNvSpPr>
            <a:spLocks noGrp="1"/>
          </p:cNvSpPr>
          <p:nvPr>
            <p:ph type="title"/>
          </p:nvPr>
        </p:nvSpPr>
        <p:spPr/>
        <p:txBody>
          <a:bodyPr/>
          <a:lstStyle/>
          <a:p>
            <a:r>
              <a:rPr lang="en-GB" dirty="0"/>
              <a:t>Chem </a:t>
            </a:r>
            <a:r>
              <a:rPr lang="en-GB" dirty="0" err="1"/>
              <a:t>Eng</a:t>
            </a:r>
            <a:r>
              <a:rPr lang="en-GB" dirty="0"/>
              <a:t> approach to Chemistry</a:t>
            </a:r>
            <a:br>
              <a:rPr lang="en-GB" dirty="0"/>
            </a:br>
            <a:endParaRPr lang="en-GB" dirty="0"/>
          </a:p>
        </p:txBody>
      </p:sp>
      <p:sp>
        <p:nvSpPr>
          <p:cNvPr id="3" name="Content Placeholder 2">
            <a:extLst>
              <a:ext uri="{FF2B5EF4-FFF2-40B4-BE49-F238E27FC236}">
                <a16:creationId xmlns:a16="http://schemas.microsoft.com/office/drawing/2014/main" id="{17DBC5AB-400D-4C0E-A644-275C3F8B2264}"/>
              </a:ext>
            </a:extLst>
          </p:cNvPr>
          <p:cNvSpPr>
            <a:spLocks noGrp="1"/>
          </p:cNvSpPr>
          <p:nvPr>
            <p:ph idx="1"/>
          </p:nvPr>
        </p:nvSpPr>
        <p:spPr>
          <a:xfrm>
            <a:off x="2187576" y="2362200"/>
            <a:ext cx="7796857" cy="3733800"/>
          </a:xfrm>
        </p:spPr>
        <p:txBody>
          <a:bodyPr/>
          <a:lstStyle/>
          <a:p>
            <a:r>
              <a:rPr lang="en-GB" dirty="0"/>
              <a:t>Quantify the process</a:t>
            </a:r>
          </a:p>
          <a:p>
            <a:r>
              <a:rPr lang="en-GB" dirty="0"/>
              <a:t>Identify biggest bottlenecks at process level (Chem </a:t>
            </a:r>
            <a:r>
              <a:rPr lang="en-GB" dirty="0" err="1"/>
              <a:t>Eng</a:t>
            </a:r>
            <a:r>
              <a:rPr lang="en-GB" dirty="0"/>
              <a:t>)</a:t>
            </a:r>
          </a:p>
          <a:p>
            <a:r>
              <a:rPr lang="en-GB" dirty="0"/>
              <a:t>Remove bottlenecks using innovations at molecular level (Chemistry)</a:t>
            </a:r>
          </a:p>
          <a:p>
            <a:endParaRPr lang="en-GB" dirty="0"/>
          </a:p>
        </p:txBody>
      </p:sp>
      <p:sp>
        <p:nvSpPr>
          <p:cNvPr id="4" name="Date Placeholder 3">
            <a:extLst>
              <a:ext uri="{FF2B5EF4-FFF2-40B4-BE49-F238E27FC236}">
                <a16:creationId xmlns:a16="http://schemas.microsoft.com/office/drawing/2014/main" id="{B089D394-EA88-4484-A04F-8E032147B4C6}"/>
              </a:ext>
            </a:extLst>
          </p:cNvPr>
          <p:cNvSpPr>
            <a:spLocks noGrp="1"/>
          </p:cNvSpPr>
          <p:nvPr>
            <p:ph type="dt" sz="half" idx="10"/>
          </p:nvPr>
        </p:nvSpPr>
        <p:spPr/>
        <p:txBody>
          <a:bodyPr/>
          <a:lstStyle/>
          <a:p>
            <a:pPr>
              <a:defRPr/>
            </a:pPr>
            <a:fld id="{D2E28BBE-4E92-4B2E-9C6F-C30F1CA4714D}" type="datetime1">
              <a:rPr lang="en-GB" altLang="en-US" smtClean="0"/>
              <a:pPr>
                <a:defRPr/>
              </a:pPr>
              <a:t>28/09/2023</a:t>
            </a:fld>
            <a:endParaRPr lang="en-GB" altLang="en-US">
              <a:solidFill>
                <a:srgbClr val="FFFFFF"/>
              </a:solidFill>
            </a:endParaRPr>
          </a:p>
        </p:txBody>
      </p:sp>
      <p:sp>
        <p:nvSpPr>
          <p:cNvPr id="5" name="Footer Placeholder 4">
            <a:extLst>
              <a:ext uri="{FF2B5EF4-FFF2-40B4-BE49-F238E27FC236}">
                <a16:creationId xmlns:a16="http://schemas.microsoft.com/office/drawing/2014/main" id="{4E1E0813-5ADD-40B7-9EB9-B1FE7070D50F}"/>
              </a:ext>
            </a:extLst>
          </p:cNvPr>
          <p:cNvSpPr>
            <a:spLocks noGrp="1"/>
          </p:cNvSpPr>
          <p:nvPr>
            <p:ph type="ftr" sz="quarter" idx="11"/>
          </p:nvPr>
        </p:nvSpPr>
        <p:spPr/>
        <p:txBody>
          <a:bodyPr/>
          <a:lstStyle/>
          <a:p>
            <a:pPr>
              <a:defRPr/>
            </a:pPr>
            <a:r>
              <a:rPr lang="en-GB" altLang="en-US"/>
              <a:t>© The University of Sheffield</a:t>
            </a:r>
            <a:endParaRPr lang="en-GB" altLang="en-US">
              <a:solidFill>
                <a:srgbClr val="FFFFFF"/>
              </a:solidFill>
            </a:endParaRPr>
          </a:p>
        </p:txBody>
      </p:sp>
      <p:sp>
        <p:nvSpPr>
          <p:cNvPr id="6" name="Slide Number Placeholder 5">
            <a:extLst>
              <a:ext uri="{FF2B5EF4-FFF2-40B4-BE49-F238E27FC236}">
                <a16:creationId xmlns:a16="http://schemas.microsoft.com/office/drawing/2014/main" id="{6D7B9F5F-60D2-4579-A6C5-13B29B7490A3}"/>
              </a:ext>
            </a:extLst>
          </p:cNvPr>
          <p:cNvSpPr>
            <a:spLocks noGrp="1"/>
          </p:cNvSpPr>
          <p:nvPr>
            <p:ph type="sldNum" sz="quarter" idx="12"/>
          </p:nvPr>
        </p:nvSpPr>
        <p:spPr/>
        <p:txBody>
          <a:bodyPr/>
          <a:lstStyle/>
          <a:p>
            <a:fld id="{22230EF6-6C13-413D-A541-8FA2732E8850}" type="slidenum">
              <a:rPr lang="en-GB" altLang="en-US" smtClean="0"/>
              <a:pPr/>
              <a:t>55</a:t>
            </a:fld>
            <a:endParaRPr lang="en-GB" altLang="en-US"/>
          </a:p>
        </p:txBody>
      </p:sp>
    </p:spTree>
    <p:extLst>
      <p:ext uri="{BB962C8B-B14F-4D97-AF65-F5344CB8AC3E}">
        <p14:creationId xmlns:p14="http://schemas.microsoft.com/office/powerpoint/2010/main" val="5736995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159CF-9455-4C30-B2AB-D6CC08277BB1}"/>
              </a:ext>
            </a:extLst>
          </p:cNvPr>
          <p:cNvSpPr>
            <a:spLocks noGrp="1"/>
          </p:cNvSpPr>
          <p:nvPr>
            <p:ph type="ctrTitle"/>
          </p:nvPr>
        </p:nvSpPr>
        <p:spPr/>
        <p:txBody>
          <a:bodyPr/>
          <a:lstStyle/>
          <a:p>
            <a:r>
              <a:rPr lang="en-GB" dirty="0"/>
              <a:t>Soil moisture sensors</a:t>
            </a:r>
          </a:p>
        </p:txBody>
      </p:sp>
    </p:spTree>
    <p:extLst>
      <p:ext uri="{BB962C8B-B14F-4D97-AF65-F5344CB8AC3E}">
        <p14:creationId xmlns:p14="http://schemas.microsoft.com/office/powerpoint/2010/main" val="17723439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D075E-9B14-406A-8EC6-CAD22429E60A}"/>
              </a:ext>
            </a:extLst>
          </p:cNvPr>
          <p:cNvSpPr>
            <a:spLocks noGrp="1"/>
          </p:cNvSpPr>
          <p:nvPr>
            <p:ph type="title"/>
          </p:nvPr>
        </p:nvSpPr>
        <p:spPr/>
        <p:txBody>
          <a:bodyPr/>
          <a:lstStyle/>
          <a:p>
            <a:r>
              <a:rPr lang="en-GB" dirty="0"/>
              <a:t>Water management for agriculture</a:t>
            </a:r>
          </a:p>
        </p:txBody>
      </p:sp>
      <p:sp>
        <p:nvSpPr>
          <p:cNvPr id="3" name="Content Placeholder 2">
            <a:extLst>
              <a:ext uri="{FF2B5EF4-FFF2-40B4-BE49-F238E27FC236}">
                <a16:creationId xmlns:a16="http://schemas.microsoft.com/office/drawing/2014/main" id="{0C00E9D6-B1AE-4C3B-B857-E4BC0B642623}"/>
              </a:ext>
            </a:extLst>
          </p:cNvPr>
          <p:cNvSpPr>
            <a:spLocks noGrp="1"/>
          </p:cNvSpPr>
          <p:nvPr>
            <p:ph idx="1"/>
          </p:nvPr>
        </p:nvSpPr>
        <p:spPr>
          <a:xfrm>
            <a:off x="886247" y="1905000"/>
            <a:ext cx="8915400" cy="3777622"/>
          </a:xfrm>
        </p:spPr>
        <p:txBody>
          <a:bodyPr>
            <a:normAutofit/>
          </a:bodyPr>
          <a:lstStyle/>
          <a:p>
            <a:pPr>
              <a:lnSpc>
                <a:spcPct val="150000"/>
              </a:lnSpc>
            </a:pPr>
            <a:r>
              <a:rPr lang="en-GB" dirty="0"/>
              <a:t>Water is precious in terms of farming – water is in high demand</a:t>
            </a:r>
          </a:p>
          <a:p>
            <a:pPr>
              <a:lnSpc>
                <a:spcPct val="150000"/>
              </a:lnSpc>
            </a:pPr>
            <a:r>
              <a:rPr lang="en-GB" dirty="0"/>
              <a:t>Cost of water for irrigation, quoted by farmers in Ethiopia – 70%</a:t>
            </a:r>
          </a:p>
          <a:p>
            <a:pPr>
              <a:lnSpc>
                <a:spcPct val="150000"/>
              </a:lnSpc>
            </a:pPr>
            <a:r>
              <a:rPr lang="en-GB" dirty="0"/>
              <a:t>Drip irrigation used</a:t>
            </a:r>
          </a:p>
          <a:p>
            <a:pPr>
              <a:lnSpc>
                <a:spcPct val="150000"/>
              </a:lnSpc>
            </a:pPr>
            <a:r>
              <a:rPr lang="en-GB" dirty="0"/>
              <a:t>Water is poured into ground until top layer of soil is moist</a:t>
            </a:r>
          </a:p>
          <a:p>
            <a:pPr>
              <a:lnSpc>
                <a:spcPct val="150000"/>
              </a:lnSpc>
            </a:pPr>
            <a:r>
              <a:rPr lang="en-GB" dirty="0"/>
              <a:t>Locally determining moisture is by eye – is topsoil moist?</a:t>
            </a:r>
          </a:p>
          <a:p>
            <a:pPr>
              <a:lnSpc>
                <a:spcPct val="150000"/>
              </a:lnSpc>
            </a:pPr>
            <a:r>
              <a:rPr lang="en-GB" dirty="0"/>
              <a:t>Unsure of whether roots receive enough water, or too much water</a:t>
            </a:r>
          </a:p>
        </p:txBody>
      </p:sp>
    </p:spTree>
    <p:extLst>
      <p:ext uri="{BB962C8B-B14F-4D97-AF65-F5344CB8AC3E}">
        <p14:creationId xmlns:p14="http://schemas.microsoft.com/office/powerpoint/2010/main" val="13273743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28712-408E-4E88-AC6C-1FC0F7745B77}"/>
              </a:ext>
            </a:extLst>
          </p:cNvPr>
          <p:cNvSpPr>
            <a:spLocks noGrp="1"/>
          </p:cNvSpPr>
          <p:nvPr>
            <p:ph type="title"/>
          </p:nvPr>
        </p:nvSpPr>
        <p:spPr>
          <a:xfrm>
            <a:off x="2592925" y="624110"/>
            <a:ext cx="8911687" cy="1280890"/>
          </a:xfrm>
        </p:spPr>
        <p:txBody>
          <a:bodyPr/>
          <a:lstStyle/>
          <a:p>
            <a:r>
              <a:rPr lang="en-GB" dirty="0"/>
              <a:t>Moisture sensors</a:t>
            </a:r>
          </a:p>
        </p:txBody>
      </p:sp>
      <p:sp>
        <p:nvSpPr>
          <p:cNvPr id="3" name="Content Placeholder 2">
            <a:extLst>
              <a:ext uri="{FF2B5EF4-FFF2-40B4-BE49-F238E27FC236}">
                <a16:creationId xmlns:a16="http://schemas.microsoft.com/office/drawing/2014/main" id="{53AF7205-0CF0-48E6-BB50-8FF4F819B9DE}"/>
              </a:ext>
            </a:extLst>
          </p:cNvPr>
          <p:cNvSpPr>
            <a:spLocks noGrp="1"/>
          </p:cNvSpPr>
          <p:nvPr>
            <p:ph idx="1"/>
          </p:nvPr>
        </p:nvSpPr>
        <p:spPr>
          <a:xfrm>
            <a:off x="986915" y="1905000"/>
            <a:ext cx="6911821" cy="3777622"/>
          </a:xfrm>
        </p:spPr>
        <p:txBody>
          <a:bodyPr/>
          <a:lstStyle/>
          <a:p>
            <a:r>
              <a:rPr lang="en-GB" dirty="0"/>
              <a:t>Readily available, home-use moisture sensor</a:t>
            </a:r>
          </a:p>
          <a:p>
            <a:pPr lvl="1"/>
            <a:r>
              <a:rPr lang="en-GB" dirty="0"/>
              <a:t>Cannot be easily repaired in-house if broken</a:t>
            </a:r>
          </a:p>
          <a:p>
            <a:pPr lvl="1"/>
            <a:r>
              <a:rPr lang="en-GB" dirty="0"/>
              <a:t>Needs to be returned to manufacturer if repair required</a:t>
            </a:r>
          </a:p>
          <a:p>
            <a:pPr lvl="1"/>
            <a:r>
              <a:rPr lang="en-GB" dirty="0"/>
              <a:t>Technology not adaptable – humidity, temp and drip irrigation functions</a:t>
            </a:r>
          </a:p>
          <a:p>
            <a:pPr lvl="1"/>
            <a:r>
              <a:rPr lang="en-GB" dirty="0"/>
              <a:t>No wireless data collection function</a:t>
            </a:r>
          </a:p>
          <a:p>
            <a:r>
              <a:rPr lang="en-GB" dirty="0"/>
              <a:t>Multi-function sensor (light, humidity, automatic irrigation)</a:t>
            </a:r>
          </a:p>
          <a:p>
            <a:pPr lvl="1"/>
            <a:r>
              <a:rPr lang="en-GB" dirty="0"/>
              <a:t>Cost of sensor starts to increase significantly</a:t>
            </a:r>
          </a:p>
          <a:p>
            <a:pPr lvl="1"/>
            <a:r>
              <a:rPr lang="en-GB" dirty="0"/>
              <a:t>Limited access of sensors in developing countries</a:t>
            </a:r>
          </a:p>
          <a:p>
            <a:endParaRPr lang="en-GB" dirty="0"/>
          </a:p>
          <a:p>
            <a:endParaRPr lang="en-GB" dirty="0"/>
          </a:p>
          <a:p>
            <a:endParaRPr lang="en-GB" dirty="0"/>
          </a:p>
          <a:p>
            <a:endParaRPr lang="en-GB" dirty="0"/>
          </a:p>
        </p:txBody>
      </p:sp>
      <p:pic>
        <p:nvPicPr>
          <p:cNvPr id="1028" name="Picture 4" descr="https://cdn.mr-fothergills.co.uk/product-images/op/z/HAR-456z.jpg">
            <a:extLst>
              <a:ext uri="{FF2B5EF4-FFF2-40B4-BE49-F238E27FC236}">
                <a16:creationId xmlns:a16="http://schemas.microsoft.com/office/drawing/2014/main" id="{98AB2F2C-4FA8-44D4-9F56-B16D105CDB0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985" t="2883" r="35826" b="3062"/>
          <a:stretch/>
        </p:blipFill>
        <p:spPr bwMode="auto">
          <a:xfrm>
            <a:off x="8905425" y="1558717"/>
            <a:ext cx="693650" cy="223509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images-na.ssl-images-amazon.com/images/I/51%2BYWpMemAL._SL1200_.jpg">
            <a:extLst>
              <a:ext uri="{FF2B5EF4-FFF2-40B4-BE49-F238E27FC236}">
                <a16:creationId xmlns:a16="http://schemas.microsoft.com/office/drawing/2014/main" id="{1608F4D7-DAD4-4D70-A898-5B16BDBA49E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139" t="9101" r="41868" b="3688"/>
          <a:stretch/>
        </p:blipFill>
        <p:spPr bwMode="auto">
          <a:xfrm>
            <a:off x="10180530" y="1457766"/>
            <a:ext cx="555870" cy="230926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AE801C4-D9CB-4423-86A9-AD9C3BFF3608}"/>
              </a:ext>
            </a:extLst>
          </p:cNvPr>
          <p:cNvPicPr>
            <a:picLocks noChangeAspect="1"/>
          </p:cNvPicPr>
          <p:nvPr/>
        </p:nvPicPr>
        <p:blipFill>
          <a:blip r:embed="rId5"/>
          <a:stretch>
            <a:fillRect/>
          </a:stretch>
        </p:blipFill>
        <p:spPr>
          <a:xfrm>
            <a:off x="8685537" y="4245599"/>
            <a:ext cx="2309269" cy="2309269"/>
          </a:xfrm>
          <a:prstGeom prst="rect">
            <a:avLst/>
          </a:prstGeom>
        </p:spPr>
      </p:pic>
    </p:spTree>
    <p:extLst>
      <p:ext uri="{BB962C8B-B14F-4D97-AF65-F5344CB8AC3E}">
        <p14:creationId xmlns:p14="http://schemas.microsoft.com/office/powerpoint/2010/main" val="30852730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DE4D9-B5E7-485A-A57E-62D46D3CDE39}"/>
              </a:ext>
            </a:extLst>
          </p:cNvPr>
          <p:cNvSpPr>
            <a:spLocks noGrp="1"/>
          </p:cNvSpPr>
          <p:nvPr>
            <p:ph type="title"/>
          </p:nvPr>
        </p:nvSpPr>
        <p:spPr/>
        <p:txBody>
          <a:bodyPr/>
          <a:lstStyle/>
          <a:p>
            <a:r>
              <a:rPr lang="en-GB" dirty="0"/>
              <a:t>Printed sensors</a:t>
            </a:r>
          </a:p>
        </p:txBody>
      </p:sp>
      <p:sp>
        <p:nvSpPr>
          <p:cNvPr id="3" name="Content Placeholder 2">
            <a:extLst>
              <a:ext uri="{FF2B5EF4-FFF2-40B4-BE49-F238E27FC236}">
                <a16:creationId xmlns:a16="http://schemas.microsoft.com/office/drawing/2014/main" id="{D350CBA0-2EFF-47C5-BA05-DE0B1E82A4F7}"/>
              </a:ext>
            </a:extLst>
          </p:cNvPr>
          <p:cNvSpPr>
            <a:spLocks noGrp="1"/>
          </p:cNvSpPr>
          <p:nvPr>
            <p:ph idx="1"/>
          </p:nvPr>
        </p:nvSpPr>
        <p:spPr>
          <a:xfrm>
            <a:off x="910601" y="1646699"/>
            <a:ext cx="3364648" cy="4351338"/>
          </a:xfrm>
        </p:spPr>
        <p:txBody>
          <a:bodyPr/>
          <a:lstStyle/>
          <a:p>
            <a:r>
              <a:rPr lang="en-GB" dirty="0"/>
              <a:t>Uses printable conductive ink</a:t>
            </a:r>
          </a:p>
          <a:p>
            <a:r>
              <a:rPr lang="en-GB" dirty="0"/>
              <a:t>Doped </a:t>
            </a:r>
            <a:r>
              <a:rPr lang="en-GB" dirty="0" err="1"/>
              <a:t>titania</a:t>
            </a:r>
            <a:r>
              <a:rPr lang="en-GB" dirty="0"/>
              <a:t> nanoparticles</a:t>
            </a:r>
          </a:p>
          <a:p>
            <a:r>
              <a:rPr lang="en-GB" dirty="0"/>
              <a:t>RFID interrogation</a:t>
            </a:r>
          </a:p>
          <a:p>
            <a:r>
              <a:rPr lang="en-GB" dirty="0"/>
              <a:t>Moisture affects impedance</a:t>
            </a:r>
          </a:p>
          <a:p>
            <a:r>
              <a:rPr lang="en-GB" dirty="0"/>
              <a:t>Can be used for chemical detection (CO)</a:t>
            </a:r>
          </a:p>
        </p:txBody>
      </p:sp>
      <p:pic>
        <p:nvPicPr>
          <p:cNvPr id="4" name="Picture 3">
            <a:extLst>
              <a:ext uri="{FF2B5EF4-FFF2-40B4-BE49-F238E27FC236}">
                <a16:creationId xmlns:a16="http://schemas.microsoft.com/office/drawing/2014/main" id="{2431702A-FB6B-421B-BB02-29B692479A82}"/>
              </a:ext>
            </a:extLst>
          </p:cNvPr>
          <p:cNvPicPr>
            <a:picLocks noChangeAspect="1"/>
          </p:cNvPicPr>
          <p:nvPr/>
        </p:nvPicPr>
        <p:blipFill>
          <a:blip r:embed="rId3"/>
          <a:stretch>
            <a:fillRect/>
          </a:stretch>
        </p:blipFill>
        <p:spPr>
          <a:xfrm>
            <a:off x="4716464" y="1609725"/>
            <a:ext cx="6829425" cy="1819275"/>
          </a:xfrm>
          <a:prstGeom prst="rect">
            <a:avLst/>
          </a:prstGeom>
        </p:spPr>
      </p:pic>
      <p:pic>
        <p:nvPicPr>
          <p:cNvPr id="5" name="Picture 4">
            <a:extLst>
              <a:ext uri="{FF2B5EF4-FFF2-40B4-BE49-F238E27FC236}">
                <a16:creationId xmlns:a16="http://schemas.microsoft.com/office/drawing/2014/main" id="{C63CE04D-4A3F-4E30-8172-F892E39D3A4F}"/>
              </a:ext>
            </a:extLst>
          </p:cNvPr>
          <p:cNvPicPr>
            <a:picLocks noChangeAspect="1"/>
          </p:cNvPicPr>
          <p:nvPr/>
        </p:nvPicPr>
        <p:blipFill>
          <a:blip r:embed="rId4"/>
          <a:stretch>
            <a:fillRect/>
          </a:stretch>
        </p:blipFill>
        <p:spPr>
          <a:xfrm>
            <a:off x="4201842" y="3685375"/>
            <a:ext cx="7574624" cy="2719907"/>
          </a:xfrm>
          <a:prstGeom prst="rect">
            <a:avLst/>
          </a:prstGeom>
        </p:spPr>
      </p:pic>
    </p:spTree>
    <p:extLst>
      <p:ext uri="{BB962C8B-B14F-4D97-AF65-F5344CB8AC3E}">
        <p14:creationId xmlns:p14="http://schemas.microsoft.com/office/powerpoint/2010/main" val="1581639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CAAD4-3638-4924-8BED-B38DB3D97544}"/>
              </a:ext>
            </a:extLst>
          </p:cNvPr>
          <p:cNvSpPr>
            <a:spLocks noGrp="1"/>
          </p:cNvSpPr>
          <p:nvPr>
            <p:ph type="title"/>
          </p:nvPr>
        </p:nvSpPr>
        <p:spPr>
          <a:xfrm>
            <a:off x="2623609" y="198687"/>
            <a:ext cx="9161023" cy="896178"/>
          </a:xfrm>
        </p:spPr>
        <p:txBody>
          <a:bodyPr/>
          <a:lstStyle/>
          <a:p>
            <a:r>
              <a:rPr lang="en-GB" sz="4000" dirty="0"/>
              <a:t>Sizing up a battery – parallel and series circuits</a:t>
            </a:r>
          </a:p>
        </p:txBody>
      </p:sp>
      <p:sp>
        <p:nvSpPr>
          <p:cNvPr id="3" name="Content Placeholder 2">
            <a:extLst>
              <a:ext uri="{FF2B5EF4-FFF2-40B4-BE49-F238E27FC236}">
                <a16:creationId xmlns:a16="http://schemas.microsoft.com/office/drawing/2014/main" id="{68260C26-CB4D-49B3-864F-DB21EC965139}"/>
              </a:ext>
            </a:extLst>
          </p:cNvPr>
          <p:cNvSpPr>
            <a:spLocks noGrp="1"/>
          </p:cNvSpPr>
          <p:nvPr>
            <p:ph idx="1"/>
          </p:nvPr>
        </p:nvSpPr>
        <p:spPr>
          <a:xfrm>
            <a:off x="818599" y="1677655"/>
            <a:ext cx="5515135" cy="4271617"/>
          </a:xfrm>
        </p:spPr>
        <p:txBody>
          <a:bodyPr>
            <a:normAutofit fontScale="92500" lnSpcReduction="20000"/>
          </a:bodyPr>
          <a:lstStyle/>
          <a:p>
            <a:r>
              <a:rPr lang="en-GB" sz="2400" dirty="0"/>
              <a:t>In series circuit (S), output </a:t>
            </a:r>
            <a:r>
              <a:rPr lang="en-GB" sz="2400" i="1" u="sng" dirty="0"/>
              <a:t>voltage increases</a:t>
            </a:r>
            <a:r>
              <a:rPr lang="en-GB" sz="2400" dirty="0"/>
              <a:t>, current stays the same</a:t>
            </a:r>
          </a:p>
          <a:p>
            <a:pPr marL="0" indent="0">
              <a:buNone/>
            </a:pPr>
            <a:endParaRPr lang="en-GB" sz="2400" dirty="0"/>
          </a:p>
          <a:p>
            <a:r>
              <a:rPr lang="en-GB" sz="2400" dirty="0"/>
              <a:t>In parallel circuit (P), output </a:t>
            </a:r>
            <a:r>
              <a:rPr lang="en-GB" sz="2400" i="1" u="sng" dirty="0"/>
              <a:t>current increases</a:t>
            </a:r>
            <a:r>
              <a:rPr lang="en-GB" sz="2400" dirty="0"/>
              <a:t>, voltage stays the same</a:t>
            </a:r>
          </a:p>
          <a:p>
            <a:pPr marL="0" indent="0">
              <a:buNone/>
            </a:pPr>
            <a:endParaRPr lang="en-GB" sz="2400" dirty="0"/>
          </a:p>
          <a:p>
            <a:r>
              <a:rPr lang="en-GB" sz="2400" dirty="0"/>
              <a:t>Batteries have maximum safe operating voltage (and current)</a:t>
            </a:r>
          </a:p>
          <a:p>
            <a:pPr lvl="1"/>
            <a:r>
              <a:rPr lang="en-GB" sz="2000" dirty="0"/>
              <a:t>Approx. 3.6V for Li-ion</a:t>
            </a:r>
          </a:p>
          <a:p>
            <a:pPr lvl="1"/>
            <a:r>
              <a:rPr lang="en-GB" sz="2000" dirty="0"/>
              <a:t>1.2 - 1.5V for NiMH</a:t>
            </a:r>
          </a:p>
          <a:p>
            <a:r>
              <a:rPr lang="en-GB" sz="2400" dirty="0"/>
              <a:t>Increase voltage and current by connecting in P and S</a:t>
            </a:r>
          </a:p>
        </p:txBody>
      </p:sp>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D5B00A90-35EA-47B7-94F9-9B438847ADD7}"/>
                  </a:ext>
                </a:extLst>
              </p:cNvPr>
              <p:cNvSpPr txBox="1"/>
              <p:nvPr/>
            </p:nvSpPr>
            <p:spPr>
              <a:xfrm>
                <a:off x="10282633" y="1871110"/>
                <a:ext cx="1840425" cy="400110"/>
              </a:xfrm>
              <a:prstGeom prst="rect">
                <a:avLst/>
              </a:prstGeom>
              <a:noFill/>
            </p:spPr>
            <p:txBody>
              <a:bodyPr wrap="square" rtlCol="0">
                <a:spAutoFit/>
              </a:bodyPr>
              <a:lstStyle/>
              <a:p>
                <a14:m>
                  <m:oMath xmlns:m="http://schemas.openxmlformats.org/officeDocument/2006/math">
                    <m:sSub>
                      <m:sSubPr>
                        <m:ctrlPr>
                          <a:rPr lang="en-GB" sz="2000" i="1" smtClean="0">
                            <a:solidFill>
                              <a:schemeClr val="bg2">
                                <a:lumMod val="10000"/>
                              </a:schemeClr>
                            </a:solidFill>
                            <a:latin typeface="Cambria Math" panose="02040503050406030204" pitchFamily="18" charset="0"/>
                          </a:rPr>
                        </m:ctrlPr>
                      </m:sSubPr>
                      <m:e>
                        <m:r>
                          <a:rPr lang="en-GB" sz="2000" b="0" i="1" smtClean="0">
                            <a:solidFill>
                              <a:schemeClr val="bg2">
                                <a:lumMod val="10000"/>
                              </a:schemeClr>
                            </a:solidFill>
                            <a:latin typeface="Cambria Math" panose="02040503050406030204" pitchFamily="18" charset="0"/>
                          </a:rPr>
                          <m:t>𝑉</m:t>
                        </m:r>
                      </m:e>
                      <m:sub>
                        <m:r>
                          <a:rPr lang="en-GB" sz="2000" b="0" i="1" smtClean="0">
                            <a:solidFill>
                              <a:schemeClr val="bg2">
                                <a:lumMod val="10000"/>
                              </a:schemeClr>
                            </a:solidFill>
                            <a:latin typeface="Cambria Math" panose="02040503050406030204" pitchFamily="18" charset="0"/>
                          </a:rPr>
                          <m:t>𝑇𝑜𝑡𝑎𝑙</m:t>
                        </m:r>
                      </m:sub>
                    </m:sSub>
                    <m:r>
                      <a:rPr lang="en-GB" sz="2000" b="0" i="1" smtClean="0">
                        <a:solidFill>
                          <a:schemeClr val="bg2">
                            <a:lumMod val="10000"/>
                          </a:schemeClr>
                        </a:solidFill>
                        <a:latin typeface="Cambria Math" panose="02040503050406030204" pitchFamily="18" charset="0"/>
                      </a:rPr>
                      <m:t>=3.6</m:t>
                    </m:r>
                    <m:r>
                      <a:rPr lang="en-GB" sz="2000" b="0" i="1" smtClean="0">
                        <a:solidFill>
                          <a:schemeClr val="bg2">
                            <a:lumMod val="10000"/>
                          </a:schemeClr>
                        </a:solidFill>
                        <a:latin typeface="Cambria Math" panose="02040503050406030204" pitchFamily="18" charset="0"/>
                      </a:rPr>
                      <m:t>𝑉</m:t>
                    </m:r>
                  </m:oMath>
                </a14:m>
                <a:r>
                  <a:rPr lang="en-GB" sz="2000" dirty="0">
                    <a:solidFill>
                      <a:schemeClr val="bg2">
                        <a:lumMod val="10000"/>
                      </a:schemeClr>
                    </a:solidFill>
                  </a:rPr>
                  <a:t> </a:t>
                </a:r>
                <a:endParaRPr lang="en-GB" sz="1050" dirty="0">
                  <a:solidFill>
                    <a:schemeClr val="bg2">
                      <a:lumMod val="10000"/>
                    </a:schemeClr>
                  </a:solidFill>
                </a:endParaRPr>
              </a:p>
            </p:txBody>
          </p:sp>
        </mc:Choice>
        <mc:Fallback xmlns="">
          <p:sp>
            <p:nvSpPr>
              <p:cNvPr id="89" name="TextBox 88">
                <a:extLst>
                  <a:ext uri="{FF2B5EF4-FFF2-40B4-BE49-F238E27FC236}">
                    <a16:creationId xmlns:a16="http://schemas.microsoft.com/office/drawing/2014/main" id="{D5B00A90-35EA-47B7-94F9-9B438847ADD7}"/>
                  </a:ext>
                </a:extLst>
              </p:cNvPr>
              <p:cNvSpPr txBox="1">
                <a:spLocks noRot="1" noChangeAspect="1" noMove="1" noResize="1" noEditPoints="1" noAdjustHandles="1" noChangeArrowheads="1" noChangeShapeType="1" noTextEdit="1"/>
              </p:cNvSpPr>
              <p:nvPr/>
            </p:nvSpPr>
            <p:spPr>
              <a:xfrm>
                <a:off x="10282633" y="1871110"/>
                <a:ext cx="1840425" cy="400110"/>
              </a:xfrm>
              <a:prstGeom prst="rect">
                <a:avLst/>
              </a:prstGeom>
              <a:blipFill>
                <a:blip r:embed="rId2"/>
                <a:stretch>
                  <a:fillRect b="-151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9" name="TextBox 158">
                <a:extLst>
                  <a:ext uri="{FF2B5EF4-FFF2-40B4-BE49-F238E27FC236}">
                    <a16:creationId xmlns:a16="http://schemas.microsoft.com/office/drawing/2014/main" id="{6A27F322-1195-46F6-ABEF-BC0C7D911EEC}"/>
                  </a:ext>
                </a:extLst>
              </p:cNvPr>
              <p:cNvSpPr txBox="1"/>
              <p:nvPr/>
            </p:nvSpPr>
            <p:spPr>
              <a:xfrm>
                <a:off x="10304247" y="4149080"/>
                <a:ext cx="1840425" cy="400110"/>
              </a:xfrm>
              <a:prstGeom prst="rect">
                <a:avLst/>
              </a:prstGeom>
              <a:noFill/>
            </p:spPr>
            <p:txBody>
              <a:bodyPr wrap="square" rtlCol="0">
                <a:spAutoFit/>
              </a:bodyPr>
              <a:lstStyle/>
              <a:p>
                <a14:m>
                  <m:oMath xmlns:m="http://schemas.openxmlformats.org/officeDocument/2006/math">
                    <m:sSub>
                      <m:sSubPr>
                        <m:ctrlPr>
                          <a:rPr lang="en-GB" sz="2000" i="1" smtClean="0">
                            <a:solidFill>
                              <a:schemeClr val="bg2">
                                <a:lumMod val="10000"/>
                              </a:schemeClr>
                            </a:solidFill>
                            <a:latin typeface="Cambria Math" panose="02040503050406030204" pitchFamily="18" charset="0"/>
                          </a:rPr>
                        </m:ctrlPr>
                      </m:sSubPr>
                      <m:e>
                        <m:r>
                          <a:rPr lang="en-GB" sz="2000" b="0" i="1" smtClean="0">
                            <a:solidFill>
                              <a:schemeClr val="bg2">
                                <a:lumMod val="10000"/>
                              </a:schemeClr>
                            </a:solidFill>
                            <a:latin typeface="Cambria Math" panose="02040503050406030204" pitchFamily="18" charset="0"/>
                          </a:rPr>
                          <m:t>𝑉</m:t>
                        </m:r>
                      </m:e>
                      <m:sub>
                        <m:r>
                          <a:rPr lang="en-GB" sz="2000" b="0" i="1" smtClean="0">
                            <a:solidFill>
                              <a:schemeClr val="bg2">
                                <a:lumMod val="10000"/>
                              </a:schemeClr>
                            </a:solidFill>
                            <a:latin typeface="Cambria Math" panose="02040503050406030204" pitchFamily="18" charset="0"/>
                          </a:rPr>
                          <m:t>𝑇𝑜𝑡𝑎𝑙</m:t>
                        </m:r>
                      </m:sub>
                    </m:sSub>
                    <m:r>
                      <a:rPr lang="en-GB" sz="2000" b="0" i="1" smtClean="0">
                        <a:solidFill>
                          <a:schemeClr val="bg2">
                            <a:lumMod val="10000"/>
                          </a:schemeClr>
                        </a:solidFill>
                        <a:latin typeface="Cambria Math" panose="02040503050406030204" pitchFamily="18" charset="0"/>
                      </a:rPr>
                      <m:t>=1.2</m:t>
                    </m:r>
                    <m:r>
                      <a:rPr lang="en-GB" sz="2000" b="0" i="1" smtClean="0">
                        <a:solidFill>
                          <a:schemeClr val="bg2">
                            <a:lumMod val="10000"/>
                          </a:schemeClr>
                        </a:solidFill>
                        <a:latin typeface="Cambria Math" panose="02040503050406030204" pitchFamily="18" charset="0"/>
                      </a:rPr>
                      <m:t>𝑉</m:t>
                    </m:r>
                  </m:oMath>
                </a14:m>
                <a:r>
                  <a:rPr lang="en-GB" sz="2000" dirty="0">
                    <a:solidFill>
                      <a:schemeClr val="bg2">
                        <a:lumMod val="10000"/>
                      </a:schemeClr>
                    </a:solidFill>
                  </a:rPr>
                  <a:t> </a:t>
                </a:r>
                <a:endParaRPr lang="en-GB" sz="1050" dirty="0">
                  <a:solidFill>
                    <a:schemeClr val="bg2">
                      <a:lumMod val="10000"/>
                    </a:schemeClr>
                  </a:solidFill>
                </a:endParaRPr>
              </a:p>
            </p:txBody>
          </p:sp>
        </mc:Choice>
        <mc:Fallback xmlns="">
          <p:sp>
            <p:nvSpPr>
              <p:cNvPr id="159" name="TextBox 158">
                <a:extLst>
                  <a:ext uri="{FF2B5EF4-FFF2-40B4-BE49-F238E27FC236}">
                    <a16:creationId xmlns:a16="http://schemas.microsoft.com/office/drawing/2014/main" id="{6A27F322-1195-46F6-ABEF-BC0C7D911EEC}"/>
                  </a:ext>
                </a:extLst>
              </p:cNvPr>
              <p:cNvSpPr txBox="1">
                <a:spLocks noRot="1" noChangeAspect="1" noMove="1" noResize="1" noEditPoints="1" noAdjustHandles="1" noChangeArrowheads="1" noChangeShapeType="1" noTextEdit="1"/>
              </p:cNvSpPr>
              <p:nvPr/>
            </p:nvSpPr>
            <p:spPr>
              <a:xfrm>
                <a:off x="10304247" y="4149080"/>
                <a:ext cx="1840425" cy="400110"/>
              </a:xfrm>
              <a:prstGeom prst="rect">
                <a:avLst/>
              </a:prstGeom>
              <a:blipFill>
                <a:blip r:embed="rId3"/>
                <a:stretch>
                  <a:fillRect b="-307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0" name="TextBox 159">
                <a:extLst>
                  <a:ext uri="{FF2B5EF4-FFF2-40B4-BE49-F238E27FC236}">
                    <a16:creationId xmlns:a16="http://schemas.microsoft.com/office/drawing/2014/main" id="{B26607C2-B2DC-4796-978A-5D9689C2B976}"/>
                  </a:ext>
                </a:extLst>
              </p:cNvPr>
              <p:cNvSpPr txBox="1"/>
              <p:nvPr/>
            </p:nvSpPr>
            <p:spPr>
              <a:xfrm>
                <a:off x="10282634" y="4939942"/>
                <a:ext cx="1840425" cy="400110"/>
              </a:xfrm>
              <a:prstGeom prst="rect">
                <a:avLst/>
              </a:prstGeom>
              <a:noFill/>
            </p:spPr>
            <p:txBody>
              <a:bodyPr wrap="square" rtlCol="0">
                <a:spAutoFit/>
              </a:bodyPr>
              <a:lstStyle/>
              <a:p>
                <a14:m>
                  <m:oMath xmlns:m="http://schemas.openxmlformats.org/officeDocument/2006/math">
                    <m:sSub>
                      <m:sSubPr>
                        <m:ctrlPr>
                          <a:rPr lang="en-GB" sz="2000" i="1" smtClean="0">
                            <a:solidFill>
                              <a:schemeClr val="bg2">
                                <a:lumMod val="10000"/>
                              </a:schemeClr>
                            </a:solidFill>
                            <a:latin typeface="Cambria Math" panose="02040503050406030204" pitchFamily="18" charset="0"/>
                          </a:rPr>
                        </m:ctrlPr>
                      </m:sSubPr>
                      <m:e>
                        <m:r>
                          <a:rPr lang="en-GB" sz="2000" b="0" i="1" smtClean="0">
                            <a:solidFill>
                              <a:schemeClr val="bg2">
                                <a:lumMod val="10000"/>
                              </a:schemeClr>
                            </a:solidFill>
                            <a:latin typeface="Cambria Math" panose="02040503050406030204" pitchFamily="18" charset="0"/>
                          </a:rPr>
                          <m:t>𝐼</m:t>
                        </m:r>
                      </m:e>
                      <m:sub>
                        <m:r>
                          <a:rPr lang="en-GB" sz="2000" b="0" i="1" smtClean="0">
                            <a:solidFill>
                              <a:schemeClr val="bg2">
                                <a:lumMod val="10000"/>
                              </a:schemeClr>
                            </a:solidFill>
                            <a:latin typeface="Cambria Math" panose="02040503050406030204" pitchFamily="18" charset="0"/>
                          </a:rPr>
                          <m:t>𝑇𝑜𝑡𝑎𝑙</m:t>
                        </m:r>
                      </m:sub>
                    </m:sSub>
                    <m:r>
                      <a:rPr lang="en-GB" sz="2000" b="0" i="1" smtClean="0">
                        <a:solidFill>
                          <a:schemeClr val="bg2">
                            <a:lumMod val="10000"/>
                          </a:schemeClr>
                        </a:solidFill>
                        <a:latin typeface="Cambria Math" panose="02040503050406030204" pitchFamily="18" charset="0"/>
                      </a:rPr>
                      <m:t>=0.3</m:t>
                    </m:r>
                    <m:r>
                      <a:rPr lang="en-GB" sz="2000" b="0" i="1" smtClean="0">
                        <a:solidFill>
                          <a:schemeClr val="bg2">
                            <a:lumMod val="10000"/>
                          </a:schemeClr>
                        </a:solidFill>
                        <a:latin typeface="Cambria Math" panose="02040503050406030204" pitchFamily="18" charset="0"/>
                      </a:rPr>
                      <m:t>𝐴</m:t>
                    </m:r>
                  </m:oMath>
                </a14:m>
                <a:r>
                  <a:rPr lang="en-GB" sz="2000" dirty="0">
                    <a:solidFill>
                      <a:schemeClr val="bg2">
                        <a:lumMod val="10000"/>
                      </a:schemeClr>
                    </a:solidFill>
                  </a:rPr>
                  <a:t> </a:t>
                </a:r>
                <a:endParaRPr lang="en-GB" sz="1050" dirty="0">
                  <a:solidFill>
                    <a:schemeClr val="bg2">
                      <a:lumMod val="10000"/>
                    </a:schemeClr>
                  </a:solidFill>
                </a:endParaRPr>
              </a:p>
            </p:txBody>
          </p:sp>
        </mc:Choice>
        <mc:Fallback xmlns="">
          <p:sp>
            <p:nvSpPr>
              <p:cNvPr id="160" name="TextBox 159">
                <a:extLst>
                  <a:ext uri="{FF2B5EF4-FFF2-40B4-BE49-F238E27FC236}">
                    <a16:creationId xmlns:a16="http://schemas.microsoft.com/office/drawing/2014/main" id="{B26607C2-B2DC-4796-978A-5D9689C2B976}"/>
                  </a:ext>
                </a:extLst>
              </p:cNvPr>
              <p:cNvSpPr txBox="1">
                <a:spLocks noRot="1" noChangeAspect="1" noMove="1" noResize="1" noEditPoints="1" noAdjustHandles="1" noChangeArrowheads="1" noChangeShapeType="1" noTextEdit="1"/>
              </p:cNvSpPr>
              <p:nvPr/>
            </p:nvSpPr>
            <p:spPr>
              <a:xfrm>
                <a:off x="10282634" y="4939942"/>
                <a:ext cx="1840425" cy="400110"/>
              </a:xfrm>
              <a:prstGeom prst="rect">
                <a:avLst/>
              </a:prstGeom>
              <a:blipFill>
                <a:blip r:embed="rId4"/>
                <a:stretch>
                  <a:fillRect b="-3030"/>
                </a:stretch>
              </a:blipFill>
            </p:spPr>
            <p:txBody>
              <a:bodyPr/>
              <a:lstStyle/>
              <a:p>
                <a:r>
                  <a:rPr lang="en-GB">
                    <a:noFill/>
                  </a:rPr>
                  <a:t> </a:t>
                </a:r>
              </a:p>
            </p:txBody>
          </p:sp>
        </mc:Fallback>
      </mc:AlternateContent>
      <p:pic>
        <p:nvPicPr>
          <p:cNvPr id="40" name="Picture 39">
            <a:extLst>
              <a:ext uri="{FF2B5EF4-FFF2-40B4-BE49-F238E27FC236}">
                <a16:creationId xmlns:a16="http://schemas.microsoft.com/office/drawing/2014/main" id="{3C91766A-5D6A-3003-9349-3469C0A63984}"/>
              </a:ext>
            </a:extLst>
          </p:cNvPr>
          <p:cNvPicPr>
            <a:picLocks noChangeAspect="1"/>
          </p:cNvPicPr>
          <p:nvPr/>
        </p:nvPicPr>
        <p:blipFill>
          <a:blip r:embed="rId5"/>
          <a:stretch>
            <a:fillRect/>
          </a:stretch>
        </p:blipFill>
        <p:spPr>
          <a:xfrm>
            <a:off x="6559199" y="3720049"/>
            <a:ext cx="3645368" cy="1768275"/>
          </a:xfrm>
          <a:prstGeom prst="rect">
            <a:avLst/>
          </a:prstGeom>
        </p:spPr>
      </p:pic>
      <p:pic>
        <p:nvPicPr>
          <p:cNvPr id="65" name="Picture 64">
            <a:extLst>
              <a:ext uri="{FF2B5EF4-FFF2-40B4-BE49-F238E27FC236}">
                <a16:creationId xmlns:a16="http://schemas.microsoft.com/office/drawing/2014/main" id="{028F80C0-E6B1-9737-AF02-EF0062434139}"/>
              </a:ext>
            </a:extLst>
          </p:cNvPr>
          <p:cNvPicPr>
            <a:picLocks noChangeAspect="1"/>
          </p:cNvPicPr>
          <p:nvPr/>
        </p:nvPicPr>
        <p:blipFill>
          <a:blip r:embed="rId6"/>
          <a:stretch>
            <a:fillRect/>
          </a:stretch>
        </p:blipFill>
        <p:spPr>
          <a:xfrm>
            <a:off x="6816080" y="1378227"/>
            <a:ext cx="3240360" cy="1844877"/>
          </a:xfrm>
          <a:prstGeom prst="rect">
            <a:avLst/>
          </a:prstGeom>
        </p:spPr>
      </p:pic>
    </p:spTree>
    <p:extLst>
      <p:ext uri="{BB962C8B-B14F-4D97-AF65-F5344CB8AC3E}">
        <p14:creationId xmlns:p14="http://schemas.microsoft.com/office/powerpoint/2010/main" val="13237955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5864B-5048-493B-B1F8-D346AC793E6D}"/>
              </a:ext>
            </a:extLst>
          </p:cNvPr>
          <p:cNvSpPr>
            <a:spLocks noGrp="1"/>
          </p:cNvSpPr>
          <p:nvPr>
            <p:ph type="title"/>
          </p:nvPr>
        </p:nvSpPr>
        <p:spPr>
          <a:xfrm>
            <a:off x="1619032" y="621157"/>
            <a:ext cx="10377895" cy="1046898"/>
          </a:xfrm>
        </p:spPr>
        <p:txBody>
          <a:bodyPr/>
          <a:lstStyle/>
          <a:p>
            <a:r>
              <a:rPr lang="en-GB" dirty="0"/>
              <a:t>Niobium-doped </a:t>
            </a:r>
            <a:r>
              <a:rPr lang="en-GB" dirty="0" err="1"/>
              <a:t>titania</a:t>
            </a:r>
            <a:r>
              <a:rPr lang="en-GB" dirty="0"/>
              <a:t> nanoparticles</a:t>
            </a:r>
          </a:p>
        </p:txBody>
      </p:sp>
      <p:pic>
        <p:nvPicPr>
          <p:cNvPr id="5" name="Content Placeholder 4">
            <a:extLst>
              <a:ext uri="{FF2B5EF4-FFF2-40B4-BE49-F238E27FC236}">
                <a16:creationId xmlns:a16="http://schemas.microsoft.com/office/drawing/2014/main" id="{B91B8592-6231-43E8-B91E-44E0048CF02C}"/>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6847425" y="2761119"/>
            <a:ext cx="3509775" cy="1974349"/>
          </a:xfrm>
        </p:spPr>
      </p:pic>
      <p:sp>
        <p:nvSpPr>
          <p:cNvPr id="7" name="Content Placeholder 2">
            <a:extLst>
              <a:ext uri="{FF2B5EF4-FFF2-40B4-BE49-F238E27FC236}">
                <a16:creationId xmlns:a16="http://schemas.microsoft.com/office/drawing/2014/main" id="{1A13C8EA-5740-456B-9090-005B623AB453}"/>
              </a:ext>
            </a:extLst>
          </p:cNvPr>
          <p:cNvSpPr txBox="1">
            <a:spLocks/>
          </p:cNvSpPr>
          <p:nvPr/>
        </p:nvSpPr>
        <p:spPr>
          <a:xfrm>
            <a:off x="1522966" y="1825626"/>
            <a:ext cx="5160264" cy="407774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A53010"/>
              </a:buClr>
              <a:buSzTx/>
              <a:buFont typeface="Wingdings 3" charset="2"/>
              <a:buChar char=""/>
              <a:tabLst/>
              <a:defRPr/>
            </a:pPr>
            <a:r>
              <a:rPr kumimoji="0" lang="en-GB" sz="18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Chemical synthesis</a:t>
            </a:r>
          </a:p>
          <a:p>
            <a:pPr marL="342900" marR="0" lvl="0" indent="-342900" algn="l" defTabSz="457200" rtl="0" eaLnBrk="1" fontAlgn="auto" latinLnBrk="0" hangingPunct="1">
              <a:lnSpc>
                <a:spcPct val="100000"/>
              </a:lnSpc>
              <a:spcBef>
                <a:spcPts val="1000"/>
              </a:spcBef>
              <a:spcAft>
                <a:spcPts val="0"/>
              </a:spcAft>
              <a:buClr>
                <a:srgbClr val="A53010"/>
              </a:buClr>
              <a:buSzTx/>
              <a:buFont typeface="Wingdings 3" charset="2"/>
              <a:buChar char=""/>
              <a:tabLst/>
              <a:defRPr/>
            </a:pPr>
            <a:r>
              <a:rPr kumimoji="0" lang="en-GB" sz="18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Reagents:</a:t>
            </a:r>
          </a:p>
          <a:p>
            <a:pPr marL="742950" marR="0" lvl="1" indent="-285750" algn="l" defTabSz="457200" rtl="0" eaLnBrk="1" fontAlgn="auto" latinLnBrk="0" hangingPunct="1">
              <a:lnSpc>
                <a:spcPct val="100000"/>
              </a:lnSpc>
              <a:spcBef>
                <a:spcPts val="1000"/>
              </a:spcBef>
              <a:spcAft>
                <a:spcPts val="0"/>
              </a:spcAft>
              <a:buClr>
                <a:srgbClr val="A53010"/>
              </a:buClr>
              <a:buSzTx/>
              <a:buFont typeface="Wingdings 3" charset="2"/>
              <a:buChar char=""/>
              <a:tabLst/>
              <a:defRPr/>
            </a:pPr>
            <a:r>
              <a:rPr kumimoji="0" lang="en-GB" sz="16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Titanium chloride</a:t>
            </a:r>
          </a:p>
          <a:p>
            <a:pPr marL="742950" marR="0" lvl="1" indent="-285750" algn="l" defTabSz="457200" rtl="0" eaLnBrk="1" fontAlgn="auto" latinLnBrk="0" hangingPunct="1">
              <a:lnSpc>
                <a:spcPct val="100000"/>
              </a:lnSpc>
              <a:spcBef>
                <a:spcPts val="1000"/>
              </a:spcBef>
              <a:spcAft>
                <a:spcPts val="0"/>
              </a:spcAft>
              <a:buClr>
                <a:srgbClr val="A53010"/>
              </a:buClr>
              <a:buSzTx/>
              <a:buFont typeface="Wingdings 3" charset="2"/>
              <a:buChar char=""/>
              <a:tabLst/>
              <a:defRPr/>
            </a:pPr>
            <a:r>
              <a:rPr kumimoji="0" lang="en-GB" sz="16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Niobium </a:t>
            </a:r>
            <a:r>
              <a:rPr kumimoji="0" lang="en-GB" sz="1600" b="0" i="0" u="none" strike="noStrike" kern="1200" cap="none" spc="0" normalizeH="0" baseline="0" noProof="0" dirty="0" err="1">
                <a:ln>
                  <a:noFill/>
                </a:ln>
                <a:solidFill>
                  <a:prstClr val="black">
                    <a:lumMod val="75000"/>
                    <a:lumOff val="25000"/>
                  </a:prstClr>
                </a:solidFill>
                <a:effectLst/>
                <a:uLnTx/>
                <a:uFillTx/>
                <a:latin typeface="Century Gothic" panose="020B0502020202020204"/>
                <a:ea typeface="+mn-ea"/>
                <a:cs typeface="+mn-cs"/>
              </a:rPr>
              <a:t>ethioxide</a:t>
            </a:r>
            <a:endParaRPr kumimoji="0" lang="en-GB" sz="16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endParaRPr>
          </a:p>
          <a:p>
            <a:pPr marL="742950" marR="0" lvl="1" indent="-285750" algn="l" defTabSz="457200" rtl="0" eaLnBrk="1" fontAlgn="auto" latinLnBrk="0" hangingPunct="1">
              <a:lnSpc>
                <a:spcPct val="100000"/>
              </a:lnSpc>
              <a:spcBef>
                <a:spcPts val="1000"/>
              </a:spcBef>
              <a:spcAft>
                <a:spcPts val="0"/>
              </a:spcAft>
              <a:buClr>
                <a:srgbClr val="A53010"/>
              </a:buClr>
              <a:buSzTx/>
              <a:buFont typeface="Wingdings 3" charset="2"/>
              <a:buChar char=""/>
              <a:tabLst/>
              <a:defRPr/>
            </a:pPr>
            <a:r>
              <a:rPr kumimoji="0" lang="en-GB" sz="16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Tert-butyl alcohol</a:t>
            </a:r>
          </a:p>
          <a:p>
            <a:pPr marL="342900" marR="0" lvl="0" indent="-342900" algn="l" defTabSz="457200" rtl="0" eaLnBrk="1" fontAlgn="auto" latinLnBrk="0" hangingPunct="1">
              <a:lnSpc>
                <a:spcPct val="100000"/>
              </a:lnSpc>
              <a:spcBef>
                <a:spcPts val="1000"/>
              </a:spcBef>
              <a:spcAft>
                <a:spcPts val="0"/>
              </a:spcAft>
              <a:buClr>
                <a:srgbClr val="A53010"/>
              </a:buClr>
              <a:buSzTx/>
              <a:buFont typeface="Wingdings 3" charset="2"/>
              <a:buChar char=""/>
              <a:tabLst/>
              <a:defRPr/>
            </a:pPr>
            <a:r>
              <a:rPr kumimoji="0" lang="en-GB" sz="18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Challenging to produce printable consistency</a:t>
            </a:r>
          </a:p>
          <a:p>
            <a:pPr marL="342900" marR="0" lvl="0" indent="-342900" algn="l" defTabSz="457200" rtl="0" eaLnBrk="1" fontAlgn="auto" latinLnBrk="0" hangingPunct="1">
              <a:lnSpc>
                <a:spcPct val="100000"/>
              </a:lnSpc>
              <a:spcBef>
                <a:spcPts val="1000"/>
              </a:spcBef>
              <a:spcAft>
                <a:spcPts val="0"/>
              </a:spcAft>
              <a:buClr>
                <a:srgbClr val="A53010"/>
              </a:buClr>
              <a:buSzTx/>
              <a:buFont typeface="Wingdings 3" charset="2"/>
              <a:buChar char=""/>
              <a:tabLst/>
              <a:defRPr/>
            </a:pPr>
            <a:r>
              <a:rPr kumimoji="0" lang="en-GB" sz="18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Requires screen printer</a:t>
            </a:r>
          </a:p>
          <a:p>
            <a:pPr marL="342900" marR="0" lvl="0" indent="-342900" algn="l" defTabSz="457200" rtl="0" eaLnBrk="1" fontAlgn="auto" latinLnBrk="0" hangingPunct="1">
              <a:lnSpc>
                <a:spcPct val="100000"/>
              </a:lnSpc>
              <a:spcBef>
                <a:spcPts val="1000"/>
              </a:spcBef>
              <a:spcAft>
                <a:spcPts val="0"/>
              </a:spcAft>
              <a:buClr>
                <a:srgbClr val="A53010"/>
              </a:buClr>
              <a:buSzTx/>
              <a:buFont typeface="Wingdings 3" charset="2"/>
              <a:buChar char=""/>
              <a:tabLst/>
              <a:defRPr/>
            </a:pPr>
            <a:r>
              <a:rPr kumimoji="0" lang="en-GB" sz="18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Alternative to </a:t>
            </a:r>
            <a:r>
              <a:rPr kumimoji="0" lang="en-GB" sz="1800" b="0" i="0" u="none" strike="noStrike" kern="1200" cap="none" spc="0" normalizeH="0" baseline="0" noProof="0" dirty="0" err="1">
                <a:ln>
                  <a:noFill/>
                </a:ln>
                <a:solidFill>
                  <a:prstClr val="black">
                    <a:lumMod val="75000"/>
                    <a:lumOff val="25000"/>
                  </a:prstClr>
                </a:solidFill>
                <a:effectLst/>
                <a:uLnTx/>
                <a:uFillTx/>
                <a:latin typeface="Century Gothic" panose="020B0502020202020204"/>
                <a:ea typeface="+mn-ea"/>
                <a:cs typeface="+mn-cs"/>
              </a:rPr>
              <a:t>titania</a:t>
            </a:r>
            <a:r>
              <a:rPr kumimoji="0" lang="en-GB" sz="18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 is silver nanoparticles</a:t>
            </a:r>
          </a:p>
          <a:p>
            <a:pPr marL="342900" marR="0" lvl="0" indent="-342900" algn="l" defTabSz="457200" rtl="0" eaLnBrk="1" fontAlgn="auto" latinLnBrk="0" hangingPunct="1">
              <a:lnSpc>
                <a:spcPct val="100000"/>
              </a:lnSpc>
              <a:spcBef>
                <a:spcPts val="1000"/>
              </a:spcBef>
              <a:spcAft>
                <a:spcPts val="0"/>
              </a:spcAft>
              <a:buClr>
                <a:srgbClr val="A53010"/>
              </a:buClr>
              <a:buSzTx/>
              <a:buFont typeface="Wingdings 3" charset="2"/>
              <a:buChar char=""/>
              <a:tabLst/>
              <a:defRPr/>
            </a:pPr>
            <a:endParaRPr kumimoji="0" lang="en-GB" sz="18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A53010"/>
              </a:buClr>
              <a:buSzTx/>
              <a:buFont typeface="Wingdings 3" charset="2"/>
              <a:buChar char=""/>
              <a:tabLst/>
              <a:defRPr/>
            </a:pPr>
            <a:endParaRPr kumimoji="0" lang="en-GB" sz="18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A53010"/>
              </a:buClr>
              <a:buSzTx/>
              <a:buFont typeface="Wingdings 3" charset="2"/>
              <a:buChar char=""/>
              <a:tabLst/>
              <a:defRPr/>
            </a:pPr>
            <a:endParaRPr kumimoji="0" lang="en-GB" sz="18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A53010"/>
              </a:buClr>
              <a:buSzTx/>
              <a:buFont typeface="Wingdings 3" charset="2"/>
              <a:buChar char=""/>
              <a:tabLst/>
              <a:defRPr/>
            </a:pPr>
            <a:endParaRPr kumimoji="0" lang="en-GB" sz="18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8255234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22F4A-2045-4699-AECB-E43818569374}"/>
              </a:ext>
            </a:extLst>
          </p:cNvPr>
          <p:cNvSpPr>
            <a:spLocks noGrp="1"/>
          </p:cNvSpPr>
          <p:nvPr>
            <p:ph type="title"/>
          </p:nvPr>
        </p:nvSpPr>
        <p:spPr/>
        <p:txBody>
          <a:bodyPr/>
          <a:lstStyle/>
          <a:p>
            <a:r>
              <a:rPr lang="en-GB" dirty="0"/>
              <a:t>Electronic sensor</a:t>
            </a:r>
          </a:p>
        </p:txBody>
      </p:sp>
      <p:sp>
        <p:nvSpPr>
          <p:cNvPr id="3" name="Content Placeholder 2">
            <a:extLst>
              <a:ext uri="{FF2B5EF4-FFF2-40B4-BE49-F238E27FC236}">
                <a16:creationId xmlns:a16="http://schemas.microsoft.com/office/drawing/2014/main" id="{5458D7D1-66EA-4036-86F6-A0097C9F11D3}"/>
              </a:ext>
            </a:extLst>
          </p:cNvPr>
          <p:cNvSpPr>
            <a:spLocks noGrp="1"/>
          </p:cNvSpPr>
          <p:nvPr>
            <p:ph idx="1"/>
          </p:nvPr>
        </p:nvSpPr>
        <p:spPr>
          <a:xfrm>
            <a:off x="1042061" y="1905000"/>
            <a:ext cx="5160264" cy="4077742"/>
          </a:xfrm>
        </p:spPr>
        <p:txBody>
          <a:bodyPr>
            <a:normAutofit/>
          </a:bodyPr>
          <a:lstStyle/>
          <a:p>
            <a:r>
              <a:rPr lang="en-GB" dirty="0"/>
              <a:t>Electronic sensor platform system</a:t>
            </a:r>
          </a:p>
          <a:p>
            <a:r>
              <a:rPr lang="en-GB" dirty="0"/>
              <a:t>5V system</a:t>
            </a:r>
          </a:p>
          <a:p>
            <a:r>
              <a:rPr lang="en-GB" dirty="0"/>
              <a:t>Controlled by microcontroller</a:t>
            </a:r>
          </a:p>
          <a:p>
            <a:r>
              <a:rPr lang="en-GB" dirty="0"/>
              <a:t>Inductive power transfer</a:t>
            </a:r>
          </a:p>
          <a:p>
            <a:r>
              <a:rPr lang="en-GB" dirty="0"/>
              <a:t>Data sent wirelessly to smartphone</a:t>
            </a:r>
          </a:p>
          <a:p>
            <a:r>
              <a:rPr lang="en-GB" dirty="0"/>
              <a:t>Can charge using solar panel</a:t>
            </a:r>
          </a:p>
          <a:p>
            <a:r>
              <a:rPr lang="en-GB" dirty="0"/>
              <a:t>Can be modified to accept power from supercapacitors</a:t>
            </a:r>
          </a:p>
          <a:p>
            <a:r>
              <a:rPr lang="en-GB" dirty="0"/>
              <a:t>Costs roughly £5</a:t>
            </a:r>
          </a:p>
          <a:p>
            <a:r>
              <a:rPr lang="en-GB" dirty="0"/>
              <a:t>(cost does not include smartphone)</a:t>
            </a:r>
          </a:p>
          <a:p>
            <a:endParaRPr lang="en-GB" dirty="0"/>
          </a:p>
        </p:txBody>
      </p:sp>
      <p:pic>
        <p:nvPicPr>
          <p:cNvPr id="7" name="Picture 6">
            <a:extLst>
              <a:ext uri="{FF2B5EF4-FFF2-40B4-BE49-F238E27FC236}">
                <a16:creationId xmlns:a16="http://schemas.microsoft.com/office/drawing/2014/main" id="{BFB1558B-D39D-4689-81D6-A538D3359C53}"/>
              </a:ext>
            </a:extLst>
          </p:cNvPr>
          <p:cNvPicPr>
            <a:picLocks noChangeAspect="1"/>
          </p:cNvPicPr>
          <p:nvPr/>
        </p:nvPicPr>
        <p:blipFill rotWithShape="1">
          <a:blip r:embed="rId3">
            <a:extLst>
              <a:ext uri="{28A0092B-C50C-407E-A947-70E740481C1C}">
                <a14:useLocalDpi xmlns:a14="http://schemas.microsoft.com/office/drawing/2010/main" val="0"/>
              </a:ext>
            </a:extLst>
          </a:blip>
          <a:srcRect l="3737" t="5639" r="3922" b="5862"/>
          <a:stretch/>
        </p:blipFill>
        <p:spPr>
          <a:xfrm>
            <a:off x="6299233" y="1926400"/>
            <a:ext cx="5506590" cy="3757510"/>
          </a:xfrm>
          <a:prstGeom prst="rect">
            <a:avLst/>
          </a:prstGeom>
        </p:spPr>
      </p:pic>
    </p:spTree>
    <p:extLst>
      <p:ext uri="{BB962C8B-B14F-4D97-AF65-F5344CB8AC3E}">
        <p14:creationId xmlns:p14="http://schemas.microsoft.com/office/powerpoint/2010/main" val="37959207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17343-B3B1-4F25-93C8-F93D0B858C33}"/>
              </a:ext>
            </a:extLst>
          </p:cNvPr>
          <p:cNvSpPr>
            <a:spLocks noGrp="1"/>
          </p:cNvSpPr>
          <p:nvPr>
            <p:ph type="title"/>
          </p:nvPr>
        </p:nvSpPr>
        <p:spPr/>
        <p:txBody>
          <a:bodyPr/>
          <a:lstStyle/>
          <a:p>
            <a:r>
              <a:rPr lang="en-GB" dirty="0"/>
              <a:t>Electronic sensor</a:t>
            </a:r>
          </a:p>
        </p:txBody>
      </p:sp>
      <p:sp>
        <p:nvSpPr>
          <p:cNvPr id="3" name="Content Placeholder 2">
            <a:extLst>
              <a:ext uri="{FF2B5EF4-FFF2-40B4-BE49-F238E27FC236}">
                <a16:creationId xmlns:a16="http://schemas.microsoft.com/office/drawing/2014/main" id="{52166C85-7D43-4312-ABC2-1198D144D0AD}"/>
              </a:ext>
            </a:extLst>
          </p:cNvPr>
          <p:cNvSpPr>
            <a:spLocks noGrp="1"/>
          </p:cNvSpPr>
          <p:nvPr>
            <p:ph idx="1"/>
          </p:nvPr>
        </p:nvSpPr>
        <p:spPr>
          <a:xfrm>
            <a:off x="1103312" y="2038409"/>
            <a:ext cx="4992688" cy="4195481"/>
          </a:xfrm>
        </p:spPr>
        <p:txBody>
          <a:bodyPr/>
          <a:lstStyle/>
          <a:p>
            <a:r>
              <a:rPr lang="en-GB" dirty="0"/>
              <a:t>Capacitive sensor</a:t>
            </a:r>
          </a:p>
          <a:p>
            <a:r>
              <a:rPr lang="en-GB" dirty="0"/>
              <a:t>Additional Sensors included, but not necessary</a:t>
            </a:r>
          </a:p>
          <a:p>
            <a:pPr lvl="1"/>
            <a:r>
              <a:rPr lang="en-GB" dirty="0"/>
              <a:t>Temperature</a:t>
            </a:r>
          </a:p>
          <a:p>
            <a:pPr lvl="1"/>
            <a:r>
              <a:rPr lang="en-GB" dirty="0"/>
              <a:t>Humidity</a:t>
            </a:r>
          </a:p>
          <a:p>
            <a:pPr lvl="1"/>
            <a:r>
              <a:rPr lang="en-GB" dirty="0"/>
              <a:t>Light</a:t>
            </a:r>
          </a:p>
          <a:p>
            <a:r>
              <a:rPr lang="en-GB" dirty="0"/>
              <a:t>Expandable (</a:t>
            </a:r>
            <a:r>
              <a:rPr lang="en-GB" dirty="0" err="1"/>
              <a:t>NodeMCU</a:t>
            </a:r>
            <a:r>
              <a:rPr lang="en-GB" dirty="0"/>
              <a:t> microcontroller has many digital I/O pins)</a:t>
            </a:r>
          </a:p>
          <a:p>
            <a:pPr marL="0" indent="0">
              <a:buNone/>
            </a:pPr>
            <a:endParaRPr lang="en-GB" dirty="0"/>
          </a:p>
          <a:p>
            <a:endParaRPr lang="en-GB" dirty="0"/>
          </a:p>
        </p:txBody>
      </p:sp>
      <p:pic>
        <p:nvPicPr>
          <p:cNvPr id="6" name="Picture 5">
            <a:extLst>
              <a:ext uri="{FF2B5EF4-FFF2-40B4-BE49-F238E27FC236}">
                <a16:creationId xmlns:a16="http://schemas.microsoft.com/office/drawing/2014/main" id="{A32836F7-13E6-49D0-8C00-088E63291D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369" r="30633" b="7512"/>
          <a:stretch/>
        </p:blipFill>
        <p:spPr>
          <a:xfrm rot="5400000" flipV="1">
            <a:off x="9448281" y="1918067"/>
            <a:ext cx="1912746" cy="1719957"/>
          </a:xfrm>
          <a:prstGeom prst="rect">
            <a:avLst/>
          </a:prstGeom>
        </p:spPr>
      </p:pic>
      <p:pic>
        <p:nvPicPr>
          <p:cNvPr id="10" name="Picture 9">
            <a:extLst>
              <a:ext uri="{FF2B5EF4-FFF2-40B4-BE49-F238E27FC236}">
                <a16:creationId xmlns:a16="http://schemas.microsoft.com/office/drawing/2014/main" id="{5902CE57-1F8D-48F5-88DA-999955F4F91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03" t="8465" r="16550" b="6342"/>
          <a:stretch/>
        </p:blipFill>
        <p:spPr>
          <a:xfrm rot="5400000" flipV="1">
            <a:off x="6151530" y="2732423"/>
            <a:ext cx="3920723" cy="2099221"/>
          </a:xfrm>
          <a:prstGeom prst="rect">
            <a:avLst/>
          </a:prstGeom>
        </p:spPr>
      </p:pic>
      <p:pic>
        <p:nvPicPr>
          <p:cNvPr id="12" name="Picture 11">
            <a:extLst>
              <a:ext uri="{FF2B5EF4-FFF2-40B4-BE49-F238E27FC236}">
                <a16:creationId xmlns:a16="http://schemas.microsoft.com/office/drawing/2014/main" id="{1D5EEB90-B312-4306-B3CE-750AA9D5F2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369" r="26375" b="3128"/>
          <a:stretch/>
        </p:blipFill>
        <p:spPr>
          <a:xfrm rot="5400000" flipV="1">
            <a:off x="9413789" y="3985755"/>
            <a:ext cx="1981733" cy="1719956"/>
          </a:xfrm>
          <a:prstGeom prst="rect">
            <a:avLst/>
          </a:prstGeom>
        </p:spPr>
      </p:pic>
    </p:spTree>
    <p:extLst>
      <p:ext uri="{BB962C8B-B14F-4D97-AF65-F5344CB8AC3E}">
        <p14:creationId xmlns:p14="http://schemas.microsoft.com/office/powerpoint/2010/main" val="35097290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12C8C-5FF9-48A1-82BE-8616E9A62681}"/>
              </a:ext>
            </a:extLst>
          </p:cNvPr>
          <p:cNvSpPr>
            <a:spLocks noGrp="1"/>
          </p:cNvSpPr>
          <p:nvPr>
            <p:ph type="title"/>
          </p:nvPr>
        </p:nvSpPr>
        <p:spPr/>
        <p:txBody>
          <a:bodyPr/>
          <a:lstStyle/>
          <a:p>
            <a:r>
              <a:rPr lang="en-GB" dirty="0"/>
              <a:t>Technology transfer</a:t>
            </a:r>
          </a:p>
        </p:txBody>
      </p:sp>
      <p:sp>
        <p:nvSpPr>
          <p:cNvPr id="3" name="Content Placeholder 2">
            <a:extLst>
              <a:ext uri="{FF2B5EF4-FFF2-40B4-BE49-F238E27FC236}">
                <a16:creationId xmlns:a16="http://schemas.microsoft.com/office/drawing/2014/main" id="{AC4C11EC-04EE-4DDC-9ECC-09684C2F2B76}"/>
              </a:ext>
            </a:extLst>
          </p:cNvPr>
          <p:cNvSpPr>
            <a:spLocks noGrp="1"/>
          </p:cNvSpPr>
          <p:nvPr>
            <p:ph idx="1"/>
          </p:nvPr>
        </p:nvSpPr>
        <p:spPr>
          <a:xfrm>
            <a:off x="901308" y="1821129"/>
            <a:ext cx="8242692" cy="2069285"/>
          </a:xfrm>
        </p:spPr>
        <p:txBody>
          <a:bodyPr/>
          <a:lstStyle/>
          <a:p>
            <a:r>
              <a:rPr lang="en-GB" dirty="0"/>
              <a:t>Meeting arranged with students at Addis Ababa University and Dire </a:t>
            </a:r>
            <a:r>
              <a:rPr lang="en-GB" dirty="0" err="1"/>
              <a:t>Dawa</a:t>
            </a:r>
            <a:r>
              <a:rPr lang="en-GB" dirty="0"/>
              <a:t> Institute of Technology</a:t>
            </a:r>
          </a:p>
          <a:p>
            <a:r>
              <a:rPr lang="en-GB" dirty="0"/>
              <a:t>Demonstrated simplicity of moisture sensor, and its construction</a:t>
            </a:r>
          </a:p>
          <a:p>
            <a:r>
              <a:rPr lang="en-GB" dirty="0"/>
              <a:t>Printed circuit board design given to electronics engineering students</a:t>
            </a:r>
          </a:p>
        </p:txBody>
      </p:sp>
      <p:pic>
        <p:nvPicPr>
          <p:cNvPr id="5" name="Picture 4">
            <a:extLst>
              <a:ext uri="{FF2B5EF4-FFF2-40B4-BE49-F238E27FC236}">
                <a16:creationId xmlns:a16="http://schemas.microsoft.com/office/drawing/2014/main" id="{5C131F80-3BC9-47A0-8C58-0388975BC05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721" b="17975"/>
          <a:stretch/>
        </p:blipFill>
        <p:spPr>
          <a:xfrm rot="10800000">
            <a:off x="1736298" y="4117857"/>
            <a:ext cx="2845713" cy="1939152"/>
          </a:xfrm>
          <a:prstGeom prst="rect">
            <a:avLst/>
          </a:prstGeom>
        </p:spPr>
      </p:pic>
      <p:pic>
        <p:nvPicPr>
          <p:cNvPr id="13" name="Picture 12">
            <a:extLst>
              <a:ext uri="{FF2B5EF4-FFF2-40B4-BE49-F238E27FC236}">
                <a16:creationId xmlns:a16="http://schemas.microsoft.com/office/drawing/2014/main" id="{84901510-B884-4A34-BC92-514F9B4E4E3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8323" t="24114" r="17228" b="21616"/>
          <a:stretch/>
        </p:blipFill>
        <p:spPr>
          <a:xfrm rot="5400000">
            <a:off x="4901389" y="4344947"/>
            <a:ext cx="1939152" cy="1484972"/>
          </a:xfrm>
          <a:prstGeom prst="rect">
            <a:avLst/>
          </a:prstGeom>
        </p:spPr>
      </p:pic>
      <p:pic>
        <p:nvPicPr>
          <p:cNvPr id="14" name="Picture 13">
            <a:extLst>
              <a:ext uri="{FF2B5EF4-FFF2-40B4-BE49-F238E27FC236}">
                <a16:creationId xmlns:a16="http://schemas.microsoft.com/office/drawing/2014/main" id="{8DAC00F8-2ED1-41FF-975E-39B95BAE017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968" t="25939" r="55407" b="25817"/>
          <a:stretch/>
        </p:blipFill>
        <p:spPr>
          <a:xfrm rot="5400000">
            <a:off x="6932828" y="4344949"/>
            <a:ext cx="1939153" cy="1484972"/>
          </a:xfrm>
          <a:prstGeom prst="rect">
            <a:avLst/>
          </a:prstGeom>
        </p:spPr>
      </p:pic>
      <p:pic>
        <p:nvPicPr>
          <p:cNvPr id="16" name="Picture 15">
            <a:extLst>
              <a:ext uri="{FF2B5EF4-FFF2-40B4-BE49-F238E27FC236}">
                <a16:creationId xmlns:a16="http://schemas.microsoft.com/office/drawing/2014/main" id="{E767BF5D-DCBB-4EB2-9D09-0220DD9F51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9326336" y="1821128"/>
            <a:ext cx="2585537" cy="1939153"/>
          </a:xfrm>
          <a:prstGeom prst="rect">
            <a:avLst/>
          </a:prstGeom>
        </p:spPr>
      </p:pic>
      <p:pic>
        <p:nvPicPr>
          <p:cNvPr id="8" name="Picture 7">
            <a:extLst>
              <a:ext uri="{FF2B5EF4-FFF2-40B4-BE49-F238E27FC236}">
                <a16:creationId xmlns:a16="http://schemas.microsoft.com/office/drawing/2014/main" id="{3DAD9668-18F7-41E8-A5BC-1839F4820B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a:off x="9326336" y="4117857"/>
            <a:ext cx="2585537" cy="1939153"/>
          </a:xfrm>
          <a:prstGeom prst="rect">
            <a:avLst/>
          </a:prstGeom>
        </p:spPr>
      </p:pic>
    </p:spTree>
    <p:extLst>
      <p:ext uri="{BB962C8B-B14F-4D97-AF65-F5344CB8AC3E}">
        <p14:creationId xmlns:p14="http://schemas.microsoft.com/office/powerpoint/2010/main" val="9455326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36C96-AF54-4ECF-809F-D61C033F6D33}"/>
              </a:ext>
            </a:extLst>
          </p:cNvPr>
          <p:cNvSpPr>
            <a:spLocks noGrp="1"/>
          </p:cNvSpPr>
          <p:nvPr>
            <p:ph type="title"/>
          </p:nvPr>
        </p:nvSpPr>
        <p:spPr>
          <a:xfrm>
            <a:off x="2592925" y="624110"/>
            <a:ext cx="8911687" cy="903458"/>
          </a:xfrm>
        </p:spPr>
        <p:txBody>
          <a:bodyPr/>
          <a:lstStyle/>
          <a:p>
            <a:r>
              <a:rPr lang="en-GB" dirty="0"/>
              <a:t>Field test – Addis Ababa</a:t>
            </a:r>
          </a:p>
        </p:txBody>
      </p:sp>
      <p:sp>
        <p:nvSpPr>
          <p:cNvPr id="3" name="Content Placeholder 2">
            <a:extLst>
              <a:ext uri="{FF2B5EF4-FFF2-40B4-BE49-F238E27FC236}">
                <a16:creationId xmlns:a16="http://schemas.microsoft.com/office/drawing/2014/main" id="{909AA2DA-7126-455C-9451-2A71DCF0A2A7}"/>
              </a:ext>
            </a:extLst>
          </p:cNvPr>
          <p:cNvSpPr>
            <a:spLocks noGrp="1"/>
          </p:cNvSpPr>
          <p:nvPr>
            <p:ph idx="1"/>
          </p:nvPr>
        </p:nvSpPr>
        <p:spPr>
          <a:xfrm>
            <a:off x="838199" y="1825624"/>
            <a:ext cx="6158219" cy="3811778"/>
          </a:xfrm>
        </p:spPr>
        <p:txBody>
          <a:bodyPr>
            <a:normAutofit/>
          </a:bodyPr>
          <a:lstStyle/>
          <a:p>
            <a:r>
              <a:rPr lang="en-GB" dirty="0"/>
              <a:t>Tested in field</a:t>
            </a:r>
          </a:p>
          <a:p>
            <a:pPr lvl="1"/>
            <a:r>
              <a:rPr lang="en-GB" dirty="0"/>
              <a:t>Initial reading taken</a:t>
            </a:r>
          </a:p>
          <a:p>
            <a:pPr lvl="1"/>
            <a:r>
              <a:rPr lang="en-GB" dirty="0"/>
              <a:t>Reading increased when water added</a:t>
            </a:r>
          </a:p>
          <a:p>
            <a:pPr lvl="1"/>
            <a:r>
              <a:rPr lang="en-GB" dirty="0"/>
              <a:t>Reading decreased as soil dried (10 mins)</a:t>
            </a:r>
          </a:p>
          <a:p>
            <a:endParaRPr lang="en-GB" dirty="0"/>
          </a:p>
          <a:p>
            <a:r>
              <a:rPr lang="en-GB" dirty="0"/>
              <a:t>Feedback</a:t>
            </a:r>
          </a:p>
          <a:p>
            <a:pPr lvl="1"/>
            <a:r>
              <a:rPr lang="en-GB" dirty="0"/>
              <a:t>Single unit with built in battery preferred</a:t>
            </a:r>
          </a:p>
          <a:p>
            <a:pPr lvl="1"/>
            <a:r>
              <a:rPr lang="en-GB" dirty="0"/>
              <a:t>Shorter sensor sleeve to match shorter roots</a:t>
            </a:r>
          </a:p>
          <a:p>
            <a:pPr lvl="1"/>
            <a:r>
              <a:rPr lang="en-GB" dirty="0"/>
              <a:t>Durable sleeve around the sensor – less digging</a:t>
            </a:r>
          </a:p>
          <a:p>
            <a:pPr lvl="1"/>
            <a:r>
              <a:rPr lang="en-GB" dirty="0"/>
              <a:t>Solar charging not required </a:t>
            </a:r>
          </a:p>
          <a:p>
            <a:pPr lvl="1"/>
            <a:endParaRPr lang="en-GB" dirty="0"/>
          </a:p>
          <a:p>
            <a:pPr lvl="1"/>
            <a:endParaRPr lang="en-GB" dirty="0"/>
          </a:p>
          <a:p>
            <a:pPr lvl="1"/>
            <a:endParaRPr lang="en-GB" dirty="0"/>
          </a:p>
          <a:p>
            <a:endParaRPr lang="en-GB" dirty="0"/>
          </a:p>
          <a:p>
            <a:endParaRPr lang="en-GB" dirty="0"/>
          </a:p>
        </p:txBody>
      </p:sp>
      <p:pic>
        <p:nvPicPr>
          <p:cNvPr id="7" name="Picture 6">
            <a:extLst>
              <a:ext uri="{FF2B5EF4-FFF2-40B4-BE49-F238E27FC236}">
                <a16:creationId xmlns:a16="http://schemas.microsoft.com/office/drawing/2014/main" id="{96A94212-32B2-43F7-A38E-4E0E0823FB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1834" y="1616501"/>
            <a:ext cx="2951382" cy="2213537"/>
          </a:xfrm>
          <a:prstGeom prst="rect">
            <a:avLst/>
          </a:prstGeom>
        </p:spPr>
      </p:pic>
      <p:pic>
        <p:nvPicPr>
          <p:cNvPr id="9" name="Picture 8">
            <a:extLst>
              <a:ext uri="{FF2B5EF4-FFF2-40B4-BE49-F238E27FC236}">
                <a16:creationId xmlns:a16="http://schemas.microsoft.com/office/drawing/2014/main" id="{AFE56E93-3368-43A2-9395-65B3455B456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898" r="15777"/>
          <a:stretch/>
        </p:blipFill>
        <p:spPr>
          <a:xfrm>
            <a:off x="9972752" y="1616501"/>
            <a:ext cx="1901395" cy="2441265"/>
          </a:xfrm>
          <a:prstGeom prst="rect">
            <a:avLst/>
          </a:prstGeom>
        </p:spPr>
      </p:pic>
      <p:pic>
        <p:nvPicPr>
          <p:cNvPr id="11" name="Picture 10">
            <a:extLst>
              <a:ext uri="{FF2B5EF4-FFF2-40B4-BE49-F238E27FC236}">
                <a16:creationId xmlns:a16="http://schemas.microsoft.com/office/drawing/2014/main" id="{1CF325CE-B2CA-480E-AD16-9387E682EE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56954" y="4064619"/>
            <a:ext cx="1901395" cy="2535193"/>
          </a:xfrm>
          <a:prstGeom prst="rect">
            <a:avLst/>
          </a:prstGeom>
        </p:spPr>
      </p:pic>
      <p:pic>
        <p:nvPicPr>
          <p:cNvPr id="5" name="Picture 4">
            <a:extLst>
              <a:ext uri="{FF2B5EF4-FFF2-40B4-BE49-F238E27FC236}">
                <a16:creationId xmlns:a16="http://schemas.microsoft.com/office/drawing/2014/main" id="{B5A70D27-97AF-4ABC-8F63-AEF7F93E226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771" t="-1" b="28291"/>
          <a:stretch/>
        </p:blipFill>
        <p:spPr>
          <a:xfrm rot="10800000">
            <a:off x="9007005" y="4468136"/>
            <a:ext cx="2867142" cy="1728158"/>
          </a:xfrm>
          <a:prstGeom prst="rect">
            <a:avLst/>
          </a:prstGeom>
        </p:spPr>
      </p:pic>
    </p:spTree>
    <p:extLst>
      <p:ext uri="{BB962C8B-B14F-4D97-AF65-F5344CB8AC3E}">
        <p14:creationId xmlns:p14="http://schemas.microsoft.com/office/powerpoint/2010/main" val="6711322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3BE81-FB6A-4BB8-A08F-503244AA8C8B}"/>
              </a:ext>
            </a:extLst>
          </p:cNvPr>
          <p:cNvSpPr>
            <a:spLocks noGrp="1"/>
          </p:cNvSpPr>
          <p:nvPr>
            <p:ph type="title"/>
          </p:nvPr>
        </p:nvSpPr>
        <p:spPr/>
        <p:txBody>
          <a:bodyPr/>
          <a:lstStyle/>
          <a:p>
            <a:r>
              <a:rPr lang="en-GB" dirty="0"/>
              <a:t>Supercapacitor fabrication</a:t>
            </a:r>
          </a:p>
        </p:txBody>
      </p:sp>
      <p:sp>
        <p:nvSpPr>
          <p:cNvPr id="6" name="Content Placeholder 5">
            <a:extLst>
              <a:ext uri="{FF2B5EF4-FFF2-40B4-BE49-F238E27FC236}">
                <a16:creationId xmlns:a16="http://schemas.microsoft.com/office/drawing/2014/main" id="{5445201C-998C-4124-8A2F-F45DA83A6409}"/>
              </a:ext>
            </a:extLst>
          </p:cNvPr>
          <p:cNvSpPr>
            <a:spLocks noGrp="1"/>
          </p:cNvSpPr>
          <p:nvPr>
            <p:ph idx="1"/>
          </p:nvPr>
        </p:nvSpPr>
        <p:spPr>
          <a:xfrm>
            <a:off x="1988191" y="1686098"/>
            <a:ext cx="9516421" cy="2751580"/>
          </a:xfrm>
        </p:spPr>
        <p:txBody>
          <a:bodyPr>
            <a:normAutofit/>
          </a:bodyPr>
          <a:lstStyle/>
          <a:p>
            <a:r>
              <a:rPr lang="en-GB" dirty="0"/>
              <a:t>Proof of concept</a:t>
            </a:r>
          </a:p>
          <a:p>
            <a:r>
              <a:rPr lang="en-GB" dirty="0"/>
              <a:t>Made with common materials:</a:t>
            </a:r>
          </a:p>
          <a:p>
            <a:pPr lvl="1"/>
            <a:r>
              <a:rPr lang="en-GB" dirty="0"/>
              <a:t>Aluminium foil</a:t>
            </a:r>
          </a:p>
          <a:p>
            <a:pPr lvl="1"/>
            <a:r>
              <a:rPr lang="en-GB" dirty="0"/>
              <a:t>Activated carbon powder</a:t>
            </a:r>
          </a:p>
          <a:p>
            <a:pPr lvl="1"/>
            <a:r>
              <a:rPr lang="en-GB" dirty="0"/>
              <a:t>Salt solutions (various, sodium chloride, potassium chloride, potassium nitrate)</a:t>
            </a:r>
          </a:p>
          <a:p>
            <a:pPr lvl="1"/>
            <a:r>
              <a:rPr lang="en-GB" dirty="0"/>
              <a:t>Low melting plastic (parafilm, book backing plastic, laminating sheets</a:t>
            </a:r>
          </a:p>
          <a:p>
            <a:r>
              <a:rPr lang="en-GB" dirty="0"/>
              <a:t>Scalable – thin construction allows stacking to increase output voltage/current</a:t>
            </a:r>
          </a:p>
        </p:txBody>
      </p:sp>
      <p:pic>
        <p:nvPicPr>
          <p:cNvPr id="10" name="Picture 9">
            <a:extLst>
              <a:ext uri="{FF2B5EF4-FFF2-40B4-BE49-F238E27FC236}">
                <a16:creationId xmlns:a16="http://schemas.microsoft.com/office/drawing/2014/main" id="{FF41F17B-E13F-4CDA-ADCA-D3C07429CF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600" t="5623" r="29269" b="-1"/>
          <a:stretch/>
        </p:blipFill>
        <p:spPr>
          <a:xfrm>
            <a:off x="9791357" y="4953001"/>
            <a:ext cx="1557596" cy="1516190"/>
          </a:xfrm>
          <a:prstGeom prst="rect">
            <a:avLst/>
          </a:prstGeom>
        </p:spPr>
      </p:pic>
      <p:pic>
        <p:nvPicPr>
          <p:cNvPr id="14" name="Picture 13">
            <a:extLst>
              <a:ext uri="{FF2B5EF4-FFF2-40B4-BE49-F238E27FC236}">
                <a16:creationId xmlns:a16="http://schemas.microsoft.com/office/drawing/2014/main" id="{26FD6A33-2928-43C3-B4A2-7240F8417DE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079" t="13246" r="18135" b="648"/>
          <a:stretch/>
        </p:blipFill>
        <p:spPr>
          <a:xfrm>
            <a:off x="3766397" y="4953001"/>
            <a:ext cx="2274285" cy="1516190"/>
          </a:xfrm>
          <a:prstGeom prst="rect">
            <a:avLst/>
          </a:prstGeom>
        </p:spPr>
      </p:pic>
      <p:pic>
        <p:nvPicPr>
          <p:cNvPr id="12" name="Picture 11">
            <a:extLst>
              <a:ext uri="{FF2B5EF4-FFF2-40B4-BE49-F238E27FC236}">
                <a16:creationId xmlns:a16="http://schemas.microsoft.com/office/drawing/2014/main" id="{03252382-CA9C-441B-BFD9-8F9CBA72BA0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058" t="13384" r="13847" b="87"/>
          <a:stretch/>
        </p:blipFill>
        <p:spPr>
          <a:xfrm>
            <a:off x="6778877" y="4953001"/>
            <a:ext cx="2274285" cy="1516190"/>
          </a:xfrm>
          <a:prstGeom prst="rect">
            <a:avLst/>
          </a:prstGeom>
        </p:spPr>
      </p:pic>
      <p:cxnSp>
        <p:nvCxnSpPr>
          <p:cNvPr id="16" name="Straight Arrow Connector 15">
            <a:extLst>
              <a:ext uri="{FF2B5EF4-FFF2-40B4-BE49-F238E27FC236}">
                <a16:creationId xmlns:a16="http://schemas.microsoft.com/office/drawing/2014/main" id="{899D4F4E-A928-4F46-8E54-9CE66C7FE923}"/>
              </a:ext>
            </a:extLst>
          </p:cNvPr>
          <p:cNvCxnSpPr>
            <a:cxnSpLocks/>
          </p:cNvCxnSpPr>
          <p:nvPr/>
        </p:nvCxnSpPr>
        <p:spPr>
          <a:xfrm>
            <a:off x="6189586" y="5747312"/>
            <a:ext cx="48161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1F97BC7-289D-4D23-B83D-DA265F70C832}"/>
              </a:ext>
            </a:extLst>
          </p:cNvPr>
          <p:cNvCxnSpPr>
            <a:cxnSpLocks/>
          </p:cNvCxnSpPr>
          <p:nvPr/>
        </p:nvCxnSpPr>
        <p:spPr>
          <a:xfrm>
            <a:off x="9181453" y="5760395"/>
            <a:ext cx="48161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EEB3699-2433-45B3-B6EE-9EC4CABB7ACD}"/>
              </a:ext>
            </a:extLst>
          </p:cNvPr>
          <p:cNvPicPr>
            <a:picLocks noChangeAspect="1"/>
          </p:cNvPicPr>
          <p:nvPr/>
        </p:nvPicPr>
        <p:blipFill>
          <a:blip r:embed="rId6"/>
          <a:stretch>
            <a:fillRect/>
          </a:stretch>
        </p:blipFill>
        <p:spPr>
          <a:xfrm>
            <a:off x="1880092" y="4700645"/>
            <a:ext cx="1103303" cy="2020902"/>
          </a:xfrm>
          <a:prstGeom prst="rect">
            <a:avLst/>
          </a:prstGeom>
        </p:spPr>
      </p:pic>
      <p:cxnSp>
        <p:nvCxnSpPr>
          <p:cNvPr id="15" name="Straight Arrow Connector 14">
            <a:extLst>
              <a:ext uri="{FF2B5EF4-FFF2-40B4-BE49-F238E27FC236}">
                <a16:creationId xmlns:a16="http://schemas.microsoft.com/office/drawing/2014/main" id="{BD35E2D7-7D2C-4E32-929C-0DF343E8CE0E}"/>
              </a:ext>
            </a:extLst>
          </p:cNvPr>
          <p:cNvCxnSpPr>
            <a:cxnSpLocks/>
          </p:cNvCxnSpPr>
          <p:nvPr/>
        </p:nvCxnSpPr>
        <p:spPr>
          <a:xfrm>
            <a:off x="3169939" y="5747312"/>
            <a:ext cx="48161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13581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F799D-CE4F-4053-9E37-9B5E3184F138}"/>
              </a:ext>
            </a:extLst>
          </p:cNvPr>
          <p:cNvSpPr>
            <a:spLocks noGrp="1"/>
          </p:cNvSpPr>
          <p:nvPr>
            <p:ph type="title"/>
          </p:nvPr>
        </p:nvSpPr>
        <p:spPr/>
        <p:txBody>
          <a:bodyPr/>
          <a:lstStyle/>
          <a:p>
            <a:r>
              <a:rPr lang="en-GB" dirty="0"/>
              <a:t>Printed </a:t>
            </a:r>
            <a:r>
              <a:rPr lang="en-GB" dirty="0" err="1"/>
              <a:t>supercapactors</a:t>
            </a:r>
            <a:r>
              <a:rPr lang="en-GB" dirty="0"/>
              <a:t> – Addis Ababa</a:t>
            </a:r>
          </a:p>
        </p:txBody>
      </p:sp>
      <p:sp>
        <p:nvSpPr>
          <p:cNvPr id="3" name="Content Placeholder 2">
            <a:extLst>
              <a:ext uri="{FF2B5EF4-FFF2-40B4-BE49-F238E27FC236}">
                <a16:creationId xmlns:a16="http://schemas.microsoft.com/office/drawing/2014/main" id="{824B8154-C1BF-4AA1-B0EC-8E8772F89667}"/>
              </a:ext>
            </a:extLst>
          </p:cNvPr>
          <p:cNvSpPr>
            <a:spLocks noGrp="1"/>
          </p:cNvSpPr>
          <p:nvPr>
            <p:ph idx="1"/>
          </p:nvPr>
        </p:nvSpPr>
        <p:spPr>
          <a:xfrm>
            <a:off x="1987145" y="1793130"/>
            <a:ext cx="8778709" cy="2506495"/>
          </a:xfrm>
        </p:spPr>
        <p:txBody>
          <a:bodyPr>
            <a:normAutofit lnSpcReduction="10000"/>
          </a:bodyPr>
          <a:lstStyle/>
          <a:p>
            <a:r>
              <a:rPr lang="en-GB" dirty="0"/>
              <a:t>Prof. </a:t>
            </a:r>
            <a:r>
              <a:rPr lang="en-GB" dirty="0" err="1"/>
              <a:t>Shimelis</a:t>
            </a:r>
            <a:r>
              <a:rPr lang="en-GB" dirty="0"/>
              <a:t> – Addis Ababa College of Natural Sciences</a:t>
            </a:r>
          </a:p>
          <a:p>
            <a:r>
              <a:rPr lang="en-GB" dirty="0"/>
              <a:t>Supercapacitor electrode printer</a:t>
            </a:r>
          </a:p>
          <a:p>
            <a:r>
              <a:rPr lang="en-GB" dirty="0"/>
              <a:t>Scalable</a:t>
            </a:r>
          </a:p>
          <a:p>
            <a:pPr lvl="1"/>
            <a:r>
              <a:rPr lang="en-GB" dirty="0"/>
              <a:t>Can increase electrode thickness to store more charge</a:t>
            </a:r>
          </a:p>
          <a:p>
            <a:pPr lvl="1"/>
            <a:r>
              <a:rPr lang="en-GB" dirty="0"/>
              <a:t>Can increase electrode dimensions to provide more surface area (higher current output)</a:t>
            </a:r>
          </a:p>
          <a:p>
            <a:r>
              <a:rPr lang="en-GB" dirty="0"/>
              <a:t>Can achieve 700+ Farad/g of material</a:t>
            </a:r>
          </a:p>
          <a:p>
            <a:endParaRPr lang="en-GB" dirty="0"/>
          </a:p>
          <a:p>
            <a:endParaRPr lang="en-GB" dirty="0"/>
          </a:p>
          <a:p>
            <a:endParaRPr lang="en-GB" dirty="0"/>
          </a:p>
          <a:p>
            <a:endParaRPr lang="en-GB" dirty="0"/>
          </a:p>
        </p:txBody>
      </p:sp>
      <p:pic>
        <p:nvPicPr>
          <p:cNvPr id="4" name="Picture 3">
            <a:extLst>
              <a:ext uri="{FF2B5EF4-FFF2-40B4-BE49-F238E27FC236}">
                <a16:creationId xmlns:a16="http://schemas.microsoft.com/office/drawing/2014/main" id="{742A3021-F42A-4E3E-947C-4F6DD52A0E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331" t="2510" r="16943" b="3706"/>
          <a:stretch/>
        </p:blipFill>
        <p:spPr>
          <a:xfrm rot="5400000">
            <a:off x="2665302" y="4696476"/>
            <a:ext cx="2292916" cy="1499215"/>
          </a:xfrm>
          <a:prstGeom prst="rect">
            <a:avLst/>
          </a:prstGeom>
        </p:spPr>
      </p:pic>
      <p:pic>
        <p:nvPicPr>
          <p:cNvPr id="6" name="Picture 5">
            <a:extLst>
              <a:ext uri="{FF2B5EF4-FFF2-40B4-BE49-F238E27FC236}">
                <a16:creationId xmlns:a16="http://schemas.microsoft.com/office/drawing/2014/main" id="{28ADAC18-2227-477D-86E7-09D94885E3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677" b="5696"/>
          <a:stretch/>
        </p:blipFill>
        <p:spPr>
          <a:xfrm>
            <a:off x="8043642" y="4299625"/>
            <a:ext cx="2225832" cy="2244425"/>
          </a:xfrm>
          <a:prstGeom prst="rect">
            <a:avLst/>
          </a:prstGeom>
        </p:spPr>
      </p:pic>
      <p:pic>
        <p:nvPicPr>
          <p:cNvPr id="10" name="Picture 9">
            <a:extLst>
              <a:ext uri="{FF2B5EF4-FFF2-40B4-BE49-F238E27FC236}">
                <a16:creationId xmlns:a16="http://schemas.microsoft.com/office/drawing/2014/main" id="{2E189DF8-1681-48E7-9215-4E4F5B0BE4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34841" y="4299625"/>
            <a:ext cx="1683319" cy="2244425"/>
          </a:xfrm>
          <a:prstGeom prst="rect">
            <a:avLst/>
          </a:prstGeom>
        </p:spPr>
      </p:pic>
    </p:spTree>
    <p:extLst>
      <p:ext uri="{BB962C8B-B14F-4D97-AF65-F5344CB8AC3E}">
        <p14:creationId xmlns:p14="http://schemas.microsoft.com/office/powerpoint/2010/main" val="40730035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72FD9-596D-4CB0-BE6C-28159EC0CC3F}"/>
              </a:ext>
            </a:extLst>
          </p:cNvPr>
          <p:cNvSpPr>
            <a:spLocks noGrp="1"/>
          </p:cNvSpPr>
          <p:nvPr>
            <p:ph type="title"/>
          </p:nvPr>
        </p:nvSpPr>
        <p:spPr/>
        <p:txBody>
          <a:bodyPr/>
          <a:lstStyle/>
          <a:p>
            <a:r>
              <a:rPr lang="en-GB" dirty="0"/>
              <a:t>Field Test – Dire </a:t>
            </a:r>
            <a:r>
              <a:rPr lang="en-GB" dirty="0" err="1"/>
              <a:t>Dawa</a:t>
            </a:r>
            <a:endParaRPr lang="en-GB" dirty="0"/>
          </a:p>
        </p:txBody>
      </p:sp>
      <p:sp>
        <p:nvSpPr>
          <p:cNvPr id="3" name="Content Placeholder 2">
            <a:extLst>
              <a:ext uri="{FF2B5EF4-FFF2-40B4-BE49-F238E27FC236}">
                <a16:creationId xmlns:a16="http://schemas.microsoft.com/office/drawing/2014/main" id="{DA557285-BCD0-48B7-A199-4C6DA9AFE5B6}"/>
              </a:ext>
            </a:extLst>
          </p:cNvPr>
          <p:cNvSpPr>
            <a:spLocks noGrp="1"/>
          </p:cNvSpPr>
          <p:nvPr>
            <p:ph idx="1"/>
          </p:nvPr>
        </p:nvSpPr>
        <p:spPr>
          <a:xfrm>
            <a:off x="2022821" y="1769960"/>
            <a:ext cx="8911687" cy="1447537"/>
          </a:xfrm>
        </p:spPr>
        <p:txBody>
          <a:bodyPr/>
          <a:lstStyle/>
          <a:p>
            <a:r>
              <a:rPr lang="en-GB" dirty="0"/>
              <a:t>Drip irrigation already implemented on site</a:t>
            </a:r>
          </a:p>
          <a:p>
            <a:r>
              <a:rPr lang="en-GB" dirty="0"/>
              <a:t>Wireless technology required</a:t>
            </a:r>
          </a:p>
          <a:p>
            <a:r>
              <a:rPr lang="en-GB" dirty="0"/>
              <a:t>Desire to link sensor to drip irrigation system for automation</a:t>
            </a:r>
          </a:p>
        </p:txBody>
      </p:sp>
      <p:pic>
        <p:nvPicPr>
          <p:cNvPr id="5" name="Picture 4">
            <a:extLst>
              <a:ext uri="{FF2B5EF4-FFF2-40B4-BE49-F238E27FC236}">
                <a16:creationId xmlns:a16="http://schemas.microsoft.com/office/drawing/2014/main" id="{8DF5B74F-5E67-4EFF-8676-3E8FA38A19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8604978" y="3962687"/>
            <a:ext cx="2899634" cy="2174726"/>
          </a:xfrm>
          <a:prstGeom prst="rect">
            <a:avLst/>
          </a:prstGeom>
        </p:spPr>
      </p:pic>
      <p:pic>
        <p:nvPicPr>
          <p:cNvPr id="7" name="Picture 6">
            <a:extLst>
              <a:ext uri="{FF2B5EF4-FFF2-40B4-BE49-F238E27FC236}">
                <a16:creationId xmlns:a16="http://schemas.microsoft.com/office/drawing/2014/main" id="{59363A94-73F9-450A-B1B3-1DBF8C65AF4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040" b="8871"/>
          <a:stretch/>
        </p:blipFill>
        <p:spPr>
          <a:xfrm rot="10800000">
            <a:off x="1603275" y="3962686"/>
            <a:ext cx="3021524" cy="2174727"/>
          </a:xfrm>
          <a:prstGeom prst="rect">
            <a:avLst/>
          </a:prstGeom>
        </p:spPr>
      </p:pic>
      <p:pic>
        <p:nvPicPr>
          <p:cNvPr id="9" name="Picture 8">
            <a:extLst>
              <a:ext uri="{FF2B5EF4-FFF2-40B4-BE49-F238E27FC236}">
                <a16:creationId xmlns:a16="http://schemas.microsoft.com/office/drawing/2014/main" id="{F9F73C51-8762-41FF-9363-136DBDFEDF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5165071" y="3962687"/>
            <a:ext cx="2899635" cy="2174726"/>
          </a:xfrm>
          <a:prstGeom prst="rect">
            <a:avLst/>
          </a:prstGeom>
        </p:spPr>
      </p:pic>
    </p:spTree>
    <p:extLst>
      <p:ext uri="{BB962C8B-B14F-4D97-AF65-F5344CB8AC3E}">
        <p14:creationId xmlns:p14="http://schemas.microsoft.com/office/powerpoint/2010/main" val="37784814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B4F3DA5-90B0-4501-A018-2638ABAF7C70}"/>
              </a:ext>
            </a:extLst>
          </p:cNvPr>
          <p:cNvSpPr>
            <a:spLocks noGrp="1"/>
          </p:cNvSpPr>
          <p:nvPr>
            <p:ph type="dt" sz="half" idx="10"/>
          </p:nvPr>
        </p:nvSpPr>
        <p:spPr/>
        <p:txBody>
          <a:bodyPr/>
          <a:lstStyle/>
          <a:p>
            <a:pPr>
              <a:defRPr/>
            </a:pPr>
            <a:fld id="{D2E28BBE-4E92-4B2E-9C6F-C30F1CA4714D}" type="datetime1">
              <a:rPr lang="en-GB" altLang="en-US"/>
              <a:pPr>
                <a:defRPr/>
              </a:pPr>
              <a:t>28/09/2023</a:t>
            </a:fld>
            <a:endParaRPr lang="en-GB" altLang="en-US">
              <a:solidFill>
                <a:srgbClr val="FFFFFF"/>
              </a:solidFill>
            </a:endParaRPr>
          </a:p>
        </p:txBody>
      </p:sp>
      <p:sp>
        <p:nvSpPr>
          <p:cNvPr id="5" name="Footer Placeholder 4">
            <a:extLst>
              <a:ext uri="{FF2B5EF4-FFF2-40B4-BE49-F238E27FC236}">
                <a16:creationId xmlns:a16="http://schemas.microsoft.com/office/drawing/2014/main" id="{8F1AE85E-E8C6-4BED-BC84-C447895D3893}"/>
              </a:ext>
            </a:extLst>
          </p:cNvPr>
          <p:cNvSpPr>
            <a:spLocks noGrp="1"/>
          </p:cNvSpPr>
          <p:nvPr>
            <p:ph type="ftr" sz="quarter" idx="11"/>
          </p:nvPr>
        </p:nvSpPr>
        <p:spPr>
          <a:xfrm>
            <a:off x="2895600" y="6553200"/>
            <a:ext cx="5181600" cy="304800"/>
          </a:xfrm>
        </p:spPr>
        <p:txBody>
          <a:bodyPr/>
          <a:lstStyle/>
          <a:p>
            <a:pPr>
              <a:defRPr/>
            </a:pPr>
            <a:r>
              <a:rPr lang="en-GB" altLang="en-US" dirty="0"/>
              <a:t>© The University of Sheffield</a:t>
            </a:r>
            <a:endParaRPr lang="en-GB" altLang="en-US" dirty="0">
              <a:solidFill>
                <a:srgbClr val="FFFFFF"/>
              </a:solidFill>
            </a:endParaRPr>
          </a:p>
        </p:txBody>
      </p:sp>
      <p:sp>
        <p:nvSpPr>
          <p:cNvPr id="6" name="Slide Number Placeholder 5">
            <a:extLst>
              <a:ext uri="{FF2B5EF4-FFF2-40B4-BE49-F238E27FC236}">
                <a16:creationId xmlns:a16="http://schemas.microsoft.com/office/drawing/2014/main" id="{C05496BC-8403-41D1-A71F-9647794D9AFF}"/>
              </a:ext>
            </a:extLst>
          </p:cNvPr>
          <p:cNvSpPr>
            <a:spLocks noGrp="1"/>
          </p:cNvSpPr>
          <p:nvPr>
            <p:ph type="sldNum" sz="quarter" idx="12"/>
          </p:nvPr>
        </p:nvSpPr>
        <p:spPr/>
        <p:txBody>
          <a:bodyPr/>
          <a:lstStyle/>
          <a:p>
            <a:fld id="{22230EF6-6C13-413D-A541-8FA2732E8850}" type="slidenum">
              <a:rPr lang="en-GB" altLang="en-US"/>
              <a:pPr/>
              <a:t>68</a:t>
            </a:fld>
            <a:endParaRPr lang="en-GB" altLang="en-US"/>
          </a:p>
        </p:txBody>
      </p:sp>
      <p:pic>
        <p:nvPicPr>
          <p:cNvPr id="1026" name="Picture 2" descr="Image result for energy storage cdt">
            <a:extLst>
              <a:ext uri="{FF2B5EF4-FFF2-40B4-BE49-F238E27FC236}">
                <a16:creationId xmlns:a16="http://schemas.microsoft.com/office/drawing/2014/main" id="{980E306A-B05B-499B-A3A1-BBA7FC7395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4845" y="2377475"/>
            <a:ext cx="2960245" cy="16725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epsrc">
            <a:extLst>
              <a:ext uri="{FF2B5EF4-FFF2-40B4-BE49-F238E27FC236}">
                <a16:creationId xmlns:a16="http://schemas.microsoft.com/office/drawing/2014/main" id="{5CD2BF01-B386-4A20-8421-91688C65AE8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257" t="22756" r="17450" b="26677"/>
          <a:stretch/>
        </p:blipFill>
        <p:spPr bwMode="auto">
          <a:xfrm>
            <a:off x="2420868" y="4122712"/>
            <a:ext cx="3315093" cy="1394520"/>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4410E9EF-90A3-47B4-A748-2FD7CA713136}"/>
              </a:ext>
            </a:extLst>
          </p:cNvPr>
          <p:cNvSpPr>
            <a:spLocks noGrp="1"/>
          </p:cNvSpPr>
          <p:nvPr>
            <p:ph idx="1"/>
          </p:nvPr>
        </p:nvSpPr>
        <p:spPr>
          <a:xfrm>
            <a:off x="2063552" y="1636296"/>
            <a:ext cx="8229600" cy="2923873"/>
          </a:xfrm>
        </p:spPr>
        <p:txBody>
          <a:bodyPr/>
          <a:lstStyle/>
          <a:p>
            <a:pPr marL="0" indent="0">
              <a:buNone/>
            </a:pPr>
            <a:r>
              <a:rPr lang="en-GB" dirty="0"/>
              <a:t>Acknowledgements:</a:t>
            </a:r>
          </a:p>
        </p:txBody>
      </p:sp>
      <p:pic>
        <p:nvPicPr>
          <p:cNvPr id="2050" name="Picture 2" descr="https://pbs.twimg.com/media/DpkvCGRWkAA7PJr.jpg">
            <a:extLst>
              <a:ext uri="{FF2B5EF4-FFF2-40B4-BE49-F238E27FC236}">
                <a16:creationId xmlns:a16="http://schemas.microsoft.com/office/drawing/2014/main" id="{E7A238CE-2D5C-4AAF-B57F-C9552723F07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948" t="10026" r="7518" b="10170"/>
          <a:stretch/>
        </p:blipFill>
        <p:spPr bwMode="auto">
          <a:xfrm>
            <a:off x="6178353" y="2221653"/>
            <a:ext cx="4010869" cy="3656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31675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C0E3D-29EE-46E2-8021-7E48E6E93196}"/>
              </a:ext>
            </a:extLst>
          </p:cNvPr>
          <p:cNvSpPr>
            <a:spLocks noGrp="1"/>
          </p:cNvSpPr>
          <p:nvPr>
            <p:ph type="title"/>
          </p:nvPr>
        </p:nvSpPr>
        <p:spPr>
          <a:xfrm>
            <a:off x="2567608" y="290736"/>
            <a:ext cx="7920880" cy="762000"/>
          </a:xfrm>
        </p:spPr>
        <p:txBody>
          <a:bodyPr/>
          <a:lstStyle/>
          <a:p>
            <a:r>
              <a:rPr lang="en-GB" dirty="0"/>
              <a:t>Sizing up a battery - capacity</a:t>
            </a:r>
          </a:p>
        </p:txBody>
      </p:sp>
      <p:sp>
        <p:nvSpPr>
          <p:cNvPr id="3" name="Content Placeholder 2">
            <a:extLst>
              <a:ext uri="{FF2B5EF4-FFF2-40B4-BE49-F238E27FC236}">
                <a16:creationId xmlns:a16="http://schemas.microsoft.com/office/drawing/2014/main" id="{44930F21-B575-40F6-9EC5-6884DD5A9DE0}"/>
              </a:ext>
            </a:extLst>
          </p:cNvPr>
          <p:cNvSpPr>
            <a:spLocks noGrp="1"/>
          </p:cNvSpPr>
          <p:nvPr>
            <p:ph idx="1"/>
          </p:nvPr>
        </p:nvSpPr>
        <p:spPr>
          <a:xfrm>
            <a:off x="1114812" y="1785965"/>
            <a:ext cx="5052060" cy="3319034"/>
          </a:xfrm>
        </p:spPr>
        <p:txBody>
          <a:bodyPr>
            <a:normAutofit lnSpcReduction="10000"/>
          </a:bodyPr>
          <a:lstStyle/>
          <a:p>
            <a:pPr marL="0" indent="0">
              <a:buNone/>
            </a:pPr>
            <a:r>
              <a:rPr lang="en-GB" sz="2800" dirty="0"/>
              <a:t>C = Charge, in coulombs</a:t>
            </a:r>
          </a:p>
          <a:p>
            <a:pPr marL="0" indent="0">
              <a:buNone/>
            </a:pPr>
            <a:r>
              <a:rPr lang="en-GB" sz="2800" dirty="0"/>
              <a:t>t = time, in seconds</a:t>
            </a:r>
          </a:p>
          <a:p>
            <a:pPr marL="0" indent="0">
              <a:buNone/>
            </a:pPr>
            <a:r>
              <a:rPr lang="en-GB" sz="2800" dirty="0"/>
              <a:t>I = Current, in coulombs/s (amps)</a:t>
            </a:r>
          </a:p>
          <a:p>
            <a:pPr marL="0" indent="0">
              <a:buNone/>
            </a:pPr>
            <a:endParaRPr lang="en-GB" sz="2800" dirty="0"/>
          </a:p>
          <a:p>
            <a:pPr marL="0" indent="0">
              <a:buNone/>
            </a:pPr>
            <a:r>
              <a:rPr lang="en-GB" sz="2800" dirty="0"/>
              <a:t>Capacity, measured in amp-hours (Ah)</a:t>
            </a:r>
          </a:p>
          <a:p>
            <a:pPr marL="0" indent="0">
              <a:buNone/>
            </a:pPr>
            <a:endParaRPr lang="en-GB"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96A7315-7B51-4AB7-9F80-8C2F2336B0EA}"/>
                  </a:ext>
                </a:extLst>
              </p:cNvPr>
              <p:cNvSpPr txBox="1"/>
              <p:nvPr/>
            </p:nvSpPr>
            <p:spPr>
              <a:xfrm>
                <a:off x="8740076" y="1713181"/>
                <a:ext cx="927242" cy="8094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800" b="0" i="1" smtClean="0">
                          <a:solidFill>
                            <a:schemeClr val="bg2">
                              <a:lumMod val="10000"/>
                            </a:schemeClr>
                          </a:solidFill>
                          <a:latin typeface="Cambria Math" panose="02040503050406030204" pitchFamily="18" charset="0"/>
                        </a:rPr>
                        <m:t>𝐼</m:t>
                      </m:r>
                      <m:r>
                        <a:rPr lang="en-GB" sz="2800" b="0" i="1" smtClean="0">
                          <a:solidFill>
                            <a:schemeClr val="bg2">
                              <a:lumMod val="10000"/>
                            </a:schemeClr>
                          </a:solidFill>
                          <a:latin typeface="Cambria Math" panose="02040503050406030204" pitchFamily="18" charset="0"/>
                        </a:rPr>
                        <m:t>=</m:t>
                      </m:r>
                      <m:f>
                        <m:fPr>
                          <m:ctrlPr>
                            <a:rPr lang="en-GB" sz="2800" b="0" i="1" smtClean="0">
                              <a:solidFill>
                                <a:schemeClr val="bg2">
                                  <a:lumMod val="10000"/>
                                </a:schemeClr>
                              </a:solidFill>
                              <a:latin typeface="Cambria Math" panose="02040503050406030204" pitchFamily="18" charset="0"/>
                            </a:rPr>
                          </m:ctrlPr>
                        </m:fPr>
                        <m:num>
                          <m:r>
                            <a:rPr lang="en-GB" sz="2800" b="0" i="1" smtClean="0">
                              <a:solidFill>
                                <a:schemeClr val="bg2">
                                  <a:lumMod val="10000"/>
                                </a:schemeClr>
                              </a:solidFill>
                              <a:latin typeface="Cambria Math" panose="02040503050406030204" pitchFamily="18" charset="0"/>
                            </a:rPr>
                            <m:t>𝐶</m:t>
                          </m:r>
                        </m:num>
                        <m:den>
                          <m:r>
                            <a:rPr lang="en-GB" sz="2800" b="0" i="1" smtClean="0">
                              <a:solidFill>
                                <a:schemeClr val="bg2">
                                  <a:lumMod val="10000"/>
                                </a:schemeClr>
                              </a:solidFill>
                              <a:latin typeface="Cambria Math" panose="02040503050406030204" pitchFamily="18" charset="0"/>
                            </a:rPr>
                            <m:t>𝑡</m:t>
                          </m:r>
                        </m:den>
                      </m:f>
                    </m:oMath>
                  </m:oMathPara>
                </a14:m>
                <a:endParaRPr lang="en-GB" sz="2000" dirty="0">
                  <a:solidFill>
                    <a:schemeClr val="bg2">
                      <a:lumMod val="10000"/>
                    </a:schemeClr>
                  </a:solidFill>
                </a:endParaRPr>
              </a:p>
            </p:txBody>
          </p:sp>
        </mc:Choice>
        <mc:Fallback xmlns="">
          <p:sp>
            <p:nvSpPr>
              <p:cNvPr id="4" name="TextBox 3">
                <a:extLst>
                  <a:ext uri="{FF2B5EF4-FFF2-40B4-BE49-F238E27FC236}">
                    <a16:creationId xmlns:a16="http://schemas.microsoft.com/office/drawing/2014/main" id="{496A7315-7B51-4AB7-9F80-8C2F2336B0EA}"/>
                  </a:ext>
                </a:extLst>
              </p:cNvPr>
              <p:cNvSpPr txBox="1">
                <a:spLocks noRot="1" noChangeAspect="1" noMove="1" noResize="1" noEditPoints="1" noAdjustHandles="1" noChangeArrowheads="1" noChangeShapeType="1" noTextEdit="1"/>
              </p:cNvSpPr>
              <p:nvPr/>
            </p:nvSpPr>
            <p:spPr>
              <a:xfrm>
                <a:off x="8740076" y="1713181"/>
                <a:ext cx="927242" cy="809452"/>
              </a:xfrm>
              <a:prstGeom prst="rect">
                <a:avLst/>
              </a:prstGeom>
              <a:blipFill>
                <a:blip r:embed="rId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9F09F7B-37EB-4DCB-AA43-799026086F59}"/>
                  </a:ext>
                </a:extLst>
              </p:cNvPr>
              <p:cNvSpPr txBox="1"/>
              <p:nvPr/>
            </p:nvSpPr>
            <p:spPr>
              <a:xfrm>
                <a:off x="8196572" y="2822671"/>
                <a:ext cx="2621615"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800" b="0" i="1" smtClean="0">
                          <a:solidFill>
                            <a:schemeClr val="bg2">
                              <a:lumMod val="10000"/>
                            </a:schemeClr>
                          </a:solidFill>
                          <a:latin typeface="Cambria Math" panose="02040503050406030204" pitchFamily="18" charset="0"/>
                        </a:rPr>
                        <m:t>𝐶𝑎𝑝𝑎𝑐𝑖𝑡𝑦</m:t>
                      </m:r>
                      <m:r>
                        <a:rPr lang="en-GB" sz="2800" b="0" i="1" smtClean="0">
                          <a:solidFill>
                            <a:schemeClr val="bg2">
                              <a:lumMod val="10000"/>
                            </a:schemeClr>
                          </a:solidFill>
                          <a:latin typeface="Cambria Math" panose="02040503050406030204" pitchFamily="18" charset="0"/>
                        </a:rPr>
                        <m:t>=</m:t>
                      </m:r>
                      <m:r>
                        <a:rPr lang="en-GB" sz="2800" b="0" i="1" smtClean="0">
                          <a:solidFill>
                            <a:schemeClr val="bg2">
                              <a:lumMod val="10000"/>
                            </a:schemeClr>
                          </a:solidFill>
                          <a:latin typeface="Cambria Math" panose="02040503050406030204" pitchFamily="18" charset="0"/>
                        </a:rPr>
                        <m:t>𝐼</m:t>
                      </m:r>
                      <m:r>
                        <a:rPr lang="en-GB" sz="2800" b="0" i="1" smtClean="0">
                          <a:solidFill>
                            <a:schemeClr val="bg2">
                              <a:lumMod val="10000"/>
                            </a:schemeClr>
                          </a:solidFill>
                          <a:latin typeface="Cambria Math" panose="02040503050406030204" pitchFamily="18" charset="0"/>
                        </a:rPr>
                        <m:t>∗</m:t>
                      </m:r>
                      <m:r>
                        <a:rPr lang="en-GB" sz="2800" b="0" i="1" smtClean="0">
                          <a:solidFill>
                            <a:schemeClr val="bg2">
                              <a:lumMod val="10000"/>
                            </a:schemeClr>
                          </a:solidFill>
                          <a:latin typeface="Cambria Math" panose="02040503050406030204" pitchFamily="18" charset="0"/>
                        </a:rPr>
                        <m:t>𝑡</m:t>
                      </m:r>
                    </m:oMath>
                  </m:oMathPara>
                </a14:m>
                <a:endParaRPr lang="en-GB" sz="2000" dirty="0">
                  <a:solidFill>
                    <a:schemeClr val="bg2">
                      <a:lumMod val="10000"/>
                    </a:schemeClr>
                  </a:solidFill>
                </a:endParaRPr>
              </a:p>
            </p:txBody>
          </p:sp>
        </mc:Choice>
        <mc:Fallback xmlns="">
          <p:sp>
            <p:nvSpPr>
              <p:cNvPr id="5" name="TextBox 4">
                <a:extLst>
                  <a:ext uri="{FF2B5EF4-FFF2-40B4-BE49-F238E27FC236}">
                    <a16:creationId xmlns:a16="http://schemas.microsoft.com/office/drawing/2014/main" id="{09F09F7B-37EB-4DCB-AA43-799026086F59}"/>
                  </a:ext>
                </a:extLst>
              </p:cNvPr>
              <p:cNvSpPr txBox="1">
                <a:spLocks noRot="1" noChangeAspect="1" noMove="1" noResize="1" noEditPoints="1" noAdjustHandles="1" noChangeArrowheads="1" noChangeShapeType="1" noTextEdit="1"/>
              </p:cNvSpPr>
              <p:nvPr/>
            </p:nvSpPr>
            <p:spPr>
              <a:xfrm>
                <a:off x="8196572" y="2822671"/>
                <a:ext cx="2621615" cy="430887"/>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734AAE9E-B19C-44AE-BF07-F8E84BC4F5C1}"/>
                  </a:ext>
                </a:extLst>
              </p:cNvPr>
              <p:cNvSpPr txBox="1"/>
              <p:nvPr/>
            </p:nvSpPr>
            <p:spPr>
              <a:xfrm>
                <a:off x="8163198" y="3386943"/>
                <a:ext cx="2688364" cy="73943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800" b="0" i="1" smtClean="0">
                          <a:solidFill>
                            <a:schemeClr val="bg2">
                              <a:lumMod val="10000"/>
                            </a:schemeClr>
                          </a:solidFill>
                          <a:latin typeface="Cambria Math" panose="02040503050406030204" pitchFamily="18" charset="0"/>
                        </a:rPr>
                        <m:t>𝐶𝑎𝑝𝑎𝑐𝑖𝑡𝑦</m:t>
                      </m:r>
                      <m:r>
                        <a:rPr lang="en-GB" sz="2800" b="0" i="1" smtClean="0">
                          <a:solidFill>
                            <a:schemeClr val="bg2">
                              <a:lumMod val="10000"/>
                            </a:schemeClr>
                          </a:solidFill>
                          <a:latin typeface="Cambria Math" panose="02040503050406030204" pitchFamily="18" charset="0"/>
                        </a:rPr>
                        <m:t>=</m:t>
                      </m:r>
                      <m:f>
                        <m:fPr>
                          <m:ctrlPr>
                            <a:rPr lang="en-GB" sz="2000" i="1" dirty="0" smtClean="0">
                              <a:solidFill>
                                <a:schemeClr val="bg2">
                                  <a:lumMod val="10000"/>
                                </a:schemeClr>
                              </a:solidFill>
                              <a:latin typeface="Cambria Math" panose="02040503050406030204" pitchFamily="18" charset="0"/>
                            </a:rPr>
                          </m:ctrlPr>
                        </m:fPr>
                        <m:num>
                          <m:r>
                            <a:rPr lang="en-GB" sz="2000" b="0" i="1" dirty="0" smtClean="0">
                              <a:solidFill>
                                <a:schemeClr val="bg2">
                                  <a:lumMod val="10000"/>
                                </a:schemeClr>
                              </a:solidFill>
                              <a:latin typeface="Cambria Math" panose="02040503050406030204" pitchFamily="18" charset="0"/>
                            </a:rPr>
                            <m:t>𝐶</m:t>
                          </m:r>
                        </m:num>
                        <m:den>
                          <m:r>
                            <a:rPr lang="en-GB" sz="2000" b="0" i="1" dirty="0" smtClean="0">
                              <a:solidFill>
                                <a:schemeClr val="bg2">
                                  <a:lumMod val="10000"/>
                                </a:schemeClr>
                              </a:solidFill>
                              <a:latin typeface="Cambria Math" panose="02040503050406030204" pitchFamily="18" charset="0"/>
                            </a:rPr>
                            <m:t>𝑡</m:t>
                          </m:r>
                        </m:den>
                      </m:f>
                      <m:r>
                        <a:rPr lang="en-GB" sz="2800" b="0" i="1" smtClean="0">
                          <a:solidFill>
                            <a:schemeClr val="bg2">
                              <a:lumMod val="10000"/>
                            </a:schemeClr>
                          </a:solidFill>
                          <a:latin typeface="Cambria Math" panose="02040503050406030204" pitchFamily="18" charset="0"/>
                        </a:rPr>
                        <m:t>∗</m:t>
                      </m:r>
                      <m:r>
                        <a:rPr lang="en-GB" sz="2800" b="0" i="1" smtClean="0">
                          <a:solidFill>
                            <a:schemeClr val="bg2">
                              <a:lumMod val="10000"/>
                            </a:schemeClr>
                          </a:solidFill>
                          <a:latin typeface="Cambria Math" panose="02040503050406030204" pitchFamily="18" charset="0"/>
                        </a:rPr>
                        <m:t>𝑡</m:t>
                      </m:r>
                    </m:oMath>
                  </m:oMathPara>
                </a14:m>
                <a:endParaRPr lang="en-GB" sz="2000" dirty="0">
                  <a:solidFill>
                    <a:schemeClr val="bg2">
                      <a:lumMod val="10000"/>
                    </a:schemeClr>
                  </a:solidFill>
                </a:endParaRPr>
              </a:p>
            </p:txBody>
          </p:sp>
        </mc:Choice>
        <mc:Fallback xmlns="">
          <p:sp>
            <p:nvSpPr>
              <p:cNvPr id="6" name="TextBox 5">
                <a:extLst>
                  <a:ext uri="{FF2B5EF4-FFF2-40B4-BE49-F238E27FC236}">
                    <a16:creationId xmlns:a16="http://schemas.microsoft.com/office/drawing/2014/main" id="{734AAE9E-B19C-44AE-BF07-F8E84BC4F5C1}"/>
                  </a:ext>
                </a:extLst>
              </p:cNvPr>
              <p:cNvSpPr txBox="1">
                <a:spLocks noRot="1" noChangeAspect="1" noMove="1" noResize="1" noEditPoints="1" noAdjustHandles="1" noChangeArrowheads="1" noChangeShapeType="1" noTextEdit="1"/>
              </p:cNvSpPr>
              <p:nvPr/>
            </p:nvSpPr>
            <p:spPr>
              <a:xfrm>
                <a:off x="8163198" y="3386943"/>
                <a:ext cx="2688364" cy="739433"/>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89283AC-5AC1-42CB-91BC-ADA246230731}"/>
                  </a:ext>
                </a:extLst>
              </p:cNvPr>
              <p:cNvSpPr txBox="1"/>
              <p:nvPr/>
            </p:nvSpPr>
            <p:spPr>
              <a:xfrm>
                <a:off x="8229947" y="4292571"/>
                <a:ext cx="2222019"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800" b="0" i="1" smtClean="0">
                          <a:solidFill>
                            <a:schemeClr val="bg2">
                              <a:lumMod val="10000"/>
                            </a:schemeClr>
                          </a:solidFill>
                          <a:latin typeface="Cambria Math" panose="02040503050406030204" pitchFamily="18" charset="0"/>
                        </a:rPr>
                        <m:t>𝐶𝑎𝑝𝑎𝑐𝑖𝑡𝑦</m:t>
                      </m:r>
                      <m:r>
                        <a:rPr lang="en-GB" sz="2800" b="0" i="1" smtClean="0">
                          <a:solidFill>
                            <a:schemeClr val="bg2">
                              <a:lumMod val="10000"/>
                            </a:schemeClr>
                          </a:solidFill>
                          <a:latin typeface="Cambria Math" panose="02040503050406030204" pitchFamily="18" charset="0"/>
                        </a:rPr>
                        <m:t>=</m:t>
                      </m:r>
                      <m:r>
                        <a:rPr lang="en-GB" sz="2800" b="0" i="1" smtClean="0">
                          <a:solidFill>
                            <a:schemeClr val="bg2">
                              <a:lumMod val="10000"/>
                            </a:schemeClr>
                          </a:solidFill>
                          <a:latin typeface="Cambria Math" panose="02040503050406030204" pitchFamily="18" charset="0"/>
                        </a:rPr>
                        <m:t>𝐶</m:t>
                      </m:r>
                    </m:oMath>
                  </m:oMathPara>
                </a14:m>
                <a:endParaRPr lang="en-GB" sz="2000" dirty="0">
                  <a:solidFill>
                    <a:schemeClr val="bg2">
                      <a:lumMod val="10000"/>
                    </a:schemeClr>
                  </a:solidFill>
                </a:endParaRPr>
              </a:p>
            </p:txBody>
          </p:sp>
        </mc:Choice>
        <mc:Fallback xmlns="">
          <p:sp>
            <p:nvSpPr>
              <p:cNvPr id="7" name="TextBox 6">
                <a:extLst>
                  <a:ext uri="{FF2B5EF4-FFF2-40B4-BE49-F238E27FC236}">
                    <a16:creationId xmlns:a16="http://schemas.microsoft.com/office/drawing/2014/main" id="{F89283AC-5AC1-42CB-91BC-ADA246230731}"/>
                  </a:ext>
                </a:extLst>
              </p:cNvPr>
              <p:cNvSpPr txBox="1">
                <a:spLocks noRot="1" noChangeAspect="1" noMove="1" noResize="1" noEditPoints="1" noAdjustHandles="1" noChangeArrowheads="1" noChangeShapeType="1" noTextEdit="1"/>
              </p:cNvSpPr>
              <p:nvPr/>
            </p:nvSpPr>
            <p:spPr>
              <a:xfrm>
                <a:off x="8229947" y="4292571"/>
                <a:ext cx="2222019" cy="430887"/>
              </a:xfrm>
              <a:prstGeom prst="rect">
                <a:avLst/>
              </a:prstGeom>
              <a:blipFill>
                <a:blip r:embed="rId5"/>
                <a:stretch>
                  <a:fillRect/>
                </a:stretch>
              </a:blipFill>
            </p:spPr>
            <p:txBody>
              <a:bodyPr/>
              <a:lstStyle/>
              <a:p>
                <a:r>
                  <a:rPr lang="en-GB">
                    <a:noFill/>
                  </a:rPr>
                  <a:t> </a:t>
                </a:r>
              </a:p>
            </p:txBody>
          </p:sp>
        </mc:Fallback>
      </mc:AlternateContent>
      <p:sp>
        <p:nvSpPr>
          <p:cNvPr id="8" name="Content Placeholder 2">
            <a:extLst>
              <a:ext uri="{FF2B5EF4-FFF2-40B4-BE49-F238E27FC236}">
                <a16:creationId xmlns:a16="http://schemas.microsoft.com/office/drawing/2014/main" id="{7CDC21C1-9FC4-45B5-9754-C3EF202D3C48}"/>
              </a:ext>
            </a:extLst>
          </p:cNvPr>
          <p:cNvSpPr txBox="1">
            <a:spLocks/>
          </p:cNvSpPr>
          <p:nvPr/>
        </p:nvSpPr>
        <p:spPr>
          <a:xfrm>
            <a:off x="1041588" y="5337136"/>
            <a:ext cx="9806940" cy="5948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solidFill>
                  <a:schemeClr val="bg2">
                    <a:lumMod val="10000"/>
                  </a:schemeClr>
                </a:solidFill>
              </a:rPr>
              <a:t>1 Ah capacity can supply a current of 1 A for 1 hour</a:t>
            </a:r>
          </a:p>
        </p:txBody>
      </p:sp>
      <p:sp>
        <p:nvSpPr>
          <p:cNvPr id="9" name="Arc 8">
            <a:extLst>
              <a:ext uri="{FF2B5EF4-FFF2-40B4-BE49-F238E27FC236}">
                <a16:creationId xmlns:a16="http://schemas.microsoft.com/office/drawing/2014/main" id="{F1A9B9B3-CA7A-4278-8A30-56729975CACD}"/>
              </a:ext>
            </a:extLst>
          </p:cNvPr>
          <p:cNvSpPr/>
          <p:nvPr/>
        </p:nvSpPr>
        <p:spPr bwMode="auto">
          <a:xfrm flipH="1">
            <a:off x="660054" y="2135925"/>
            <a:ext cx="712267" cy="2045241"/>
          </a:xfrm>
          <a:prstGeom prst="arc">
            <a:avLst>
              <a:gd name="adj1" fmla="val 16200000"/>
              <a:gd name="adj2" fmla="val 5388932"/>
            </a:avLst>
          </a:prstGeom>
          <a:noFill/>
          <a:ln w="50800" cap="flat" cmpd="sng" algn="ctr">
            <a:solidFill>
              <a:srgbClr val="000000"/>
            </a:solidFill>
            <a:prstDash val="solid"/>
            <a:round/>
            <a:headEnd type="triangl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UOS Stephenson" pitchFamily="-128" charset="0"/>
            </a:endParaRPr>
          </a:p>
        </p:txBody>
      </p:sp>
    </p:spTree>
    <p:extLst>
      <p:ext uri="{BB962C8B-B14F-4D97-AF65-F5344CB8AC3E}">
        <p14:creationId xmlns:p14="http://schemas.microsoft.com/office/powerpoint/2010/main" val="327989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1000"/>
                                        <p:tgtEl>
                                          <p:spTgt spid="3">
                                            <p:txEl>
                                              <p:pRg st="2" end="2"/>
                                            </p:txEl>
                                          </p:spTgt>
                                        </p:tgtEl>
                                      </p:cBhvr>
                                    </p:animEffect>
                                    <p:anim calcmode="lin" valueType="num">
                                      <p:cBhvr>
                                        <p:cTn id="1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5">
                                            <p:txEl>
                                              <p:pRg st="0" end="0"/>
                                            </p:txEl>
                                          </p:spTgt>
                                        </p:tgtEl>
                                        <p:attrNameLst>
                                          <p:attrName>style.visibility</p:attrName>
                                        </p:attrNameLst>
                                      </p:cBhvr>
                                      <p:to>
                                        <p:strVal val="visible"/>
                                      </p:to>
                                    </p:set>
                                    <p:animEffect transition="in" filter="fade">
                                      <p:cBhvr>
                                        <p:cTn id="40" dur="500"/>
                                        <p:tgtEl>
                                          <p:spTgt spid="5">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6">
                                            <p:txEl>
                                              <p:pRg st="0" end="0"/>
                                            </p:txEl>
                                          </p:spTgt>
                                        </p:tgtEl>
                                        <p:attrNameLst>
                                          <p:attrName>style.visibility</p:attrName>
                                        </p:attrNameLst>
                                      </p:cBhvr>
                                      <p:to>
                                        <p:strVal val="visible"/>
                                      </p:to>
                                    </p:set>
                                    <p:animEffect transition="in" filter="fade">
                                      <p:cBhvr>
                                        <p:cTn id="45" dur="500"/>
                                        <p:tgtEl>
                                          <p:spTgt spid="6">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7">
                                            <p:txEl>
                                              <p:pRg st="0" end="0"/>
                                            </p:txEl>
                                          </p:spTgt>
                                        </p:tgtEl>
                                        <p:attrNameLst>
                                          <p:attrName>style.visibility</p:attrName>
                                        </p:attrNameLst>
                                      </p:cBhvr>
                                      <p:to>
                                        <p:strVal val="visible"/>
                                      </p:to>
                                    </p:set>
                                    <p:animEffect transition="in" filter="fade">
                                      <p:cBhvr>
                                        <p:cTn id="50" dur="500"/>
                                        <p:tgtEl>
                                          <p:spTgt spid="7">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8">
                                            <p:txEl>
                                              <p:pRg st="0" end="0"/>
                                            </p:txEl>
                                          </p:spTgt>
                                        </p:tgtEl>
                                        <p:attrNameLst>
                                          <p:attrName>style.visibility</p:attrName>
                                        </p:attrNameLst>
                                      </p:cBhvr>
                                      <p:to>
                                        <p:strVal val="visible"/>
                                      </p:to>
                                    </p:set>
                                    <p:animEffect transition="in" filter="fade">
                                      <p:cBhvr>
                                        <p:cTn id="55"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F727-68CC-4926-BE90-442B70AA6169}"/>
              </a:ext>
            </a:extLst>
          </p:cNvPr>
          <p:cNvSpPr>
            <a:spLocks noGrp="1"/>
          </p:cNvSpPr>
          <p:nvPr>
            <p:ph type="title"/>
          </p:nvPr>
        </p:nvSpPr>
        <p:spPr/>
        <p:txBody>
          <a:bodyPr/>
          <a:lstStyle/>
          <a:p>
            <a:r>
              <a:rPr lang="en-GB" sz="4800" dirty="0"/>
              <a:t>Capacity vs energy</a:t>
            </a:r>
          </a:p>
        </p:txBody>
      </p:sp>
      <p:sp>
        <p:nvSpPr>
          <p:cNvPr id="3" name="Content Placeholder 2">
            <a:extLst>
              <a:ext uri="{FF2B5EF4-FFF2-40B4-BE49-F238E27FC236}">
                <a16:creationId xmlns:a16="http://schemas.microsoft.com/office/drawing/2014/main" id="{D0913268-95C4-47CC-ADDE-5F3E3D5E7298}"/>
              </a:ext>
            </a:extLst>
          </p:cNvPr>
          <p:cNvSpPr>
            <a:spLocks noGrp="1"/>
          </p:cNvSpPr>
          <p:nvPr>
            <p:ph idx="1"/>
          </p:nvPr>
        </p:nvSpPr>
        <p:spPr>
          <a:xfrm>
            <a:off x="1199455" y="4561431"/>
            <a:ext cx="3384373" cy="1245891"/>
          </a:xfrm>
        </p:spPr>
        <p:txBody>
          <a:bodyPr/>
          <a:lstStyle/>
          <a:p>
            <a:pPr marL="0" indent="0">
              <a:buNone/>
            </a:pPr>
            <a:r>
              <a:rPr lang="en-GB" dirty="0"/>
              <a:t>Negative voltage</a:t>
            </a:r>
          </a:p>
          <a:p>
            <a:pPr marL="0" indent="0">
              <a:buNone/>
            </a:pPr>
            <a:r>
              <a:rPr lang="en-GB" dirty="0"/>
              <a:t>No usable energy</a:t>
            </a:r>
          </a:p>
        </p:txBody>
      </p:sp>
      <p:sp>
        <p:nvSpPr>
          <p:cNvPr id="4" name="Date Placeholder 3">
            <a:extLst>
              <a:ext uri="{FF2B5EF4-FFF2-40B4-BE49-F238E27FC236}">
                <a16:creationId xmlns:a16="http://schemas.microsoft.com/office/drawing/2014/main" id="{4E5B1C18-5D10-40D0-9AF3-D295D7209561}"/>
              </a:ext>
            </a:extLst>
          </p:cNvPr>
          <p:cNvSpPr>
            <a:spLocks noGrp="1"/>
          </p:cNvSpPr>
          <p:nvPr>
            <p:ph type="dt" sz="half" idx="10"/>
          </p:nvPr>
        </p:nvSpPr>
        <p:spPr/>
        <p:txBody>
          <a:bodyPr/>
          <a:lstStyle/>
          <a:p>
            <a:pPr>
              <a:defRPr/>
            </a:pPr>
            <a:fld id="{D2E28BBE-4E92-4B2E-9C6F-C30F1CA4714D}" type="datetime1">
              <a:rPr lang="en-GB" altLang="en-US" smtClean="0"/>
              <a:pPr>
                <a:defRPr/>
              </a:pPr>
              <a:t>28/09/2023</a:t>
            </a:fld>
            <a:endParaRPr lang="en-GB" altLang="en-US">
              <a:solidFill>
                <a:srgbClr val="FFFFFF"/>
              </a:solidFill>
            </a:endParaRPr>
          </a:p>
        </p:txBody>
      </p:sp>
      <p:sp>
        <p:nvSpPr>
          <p:cNvPr id="5" name="Footer Placeholder 4">
            <a:extLst>
              <a:ext uri="{FF2B5EF4-FFF2-40B4-BE49-F238E27FC236}">
                <a16:creationId xmlns:a16="http://schemas.microsoft.com/office/drawing/2014/main" id="{C0A07298-AB96-4AE9-B331-60D41B282776}"/>
              </a:ext>
            </a:extLst>
          </p:cNvPr>
          <p:cNvSpPr>
            <a:spLocks noGrp="1"/>
          </p:cNvSpPr>
          <p:nvPr>
            <p:ph type="ftr" sz="quarter" idx="11"/>
          </p:nvPr>
        </p:nvSpPr>
        <p:spPr/>
        <p:txBody>
          <a:bodyPr/>
          <a:lstStyle/>
          <a:p>
            <a:pPr>
              <a:defRPr/>
            </a:pPr>
            <a:r>
              <a:rPr lang="en-GB" altLang="en-US" dirty="0"/>
              <a:t>© The University of Sheffield</a:t>
            </a:r>
            <a:endParaRPr lang="en-GB" altLang="en-US" dirty="0">
              <a:solidFill>
                <a:srgbClr val="FFFFFF"/>
              </a:solidFill>
            </a:endParaRPr>
          </a:p>
        </p:txBody>
      </p:sp>
      <p:sp>
        <p:nvSpPr>
          <p:cNvPr id="6" name="Slide Number Placeholder 5">
            <a:extLst>
              <a:ext uri="{FF2B5EF4-FFF2-40B4-BE49-F238E27FC236}">
                <a16:creationId xmlns:a16="http://schemas.microsoft.com/office/drawing/2014/main" id="{40A77243-FC1B-4615-9F3B-5D313D3316A7}"/>
              </a:ext>
            </a:extLst>
          </p:cNvPr>
          <p:cNvSpPr>
            <a:spLocks noGrp="1"/>
          </p:cNvSpPr>
          <p:nvPr>
            <p:ph type="sldNum" sz="quarter" idx="12"/>
          </p:nvPr>
        </p:nvSpPr>
        <p:spPr/>
        <p:txBody>
          <a:bodyPr/>
          <a:lstStyle/>
          <a:p>
            <a:fld id="{22230EF6-6C13-413D-A541-8FA2732E8850}" type="slidenum">
              <a:rPr lang="en-GB" altLang="en-US" smtClean="0"/>
              <a:pPr/>
              <a:t>8</a:t>
            </a:fld>
            <a:endParaRPr lang="en-GB" altLang="en-US"/>
          </a:p>
        </p:txBody>
      </p:sp>
      <p:sp>
        <p:nvSpPr>
          <p:cNvPr id="7" name="Left Bracket 6">
            <a:extLst>
              <a:ext uri="{FF2B5EF4-FFF2-40B4-BE49-F238E27FC236}">
                <a16:creationId xmlns:a16="http://schemas.microsoft.com/office/drawing/2014/main" id="{44CF07E3-6BC1-40D5-86E5-F4EAD73DEC4E}"/>
              </a:ext>
            </a:extLst>
          </p:cNvPr>
          <p:cNvSpPr/>
          <p:nvPr/>
        </p:nvSpPr>
        <p:spPr bwMode="auto">
          <a:xfrm rot="16200000">
            <a:off x="2222691" y="3231736"/>
            <a:ext cx="648534" cy="1436315"/>
          </a:xfrm>
          <a:prstGeom prst="leftBracket">
            <a:avLst/>
          </a:prstGeom>
          <a:solidFill>
            <a:schemeClr val="accent4">
              <a:lumMod val="60000"/>
              <a:lumOff val="40000"/>
            </a:schemeClr>
          </a:solidFill>
          <a:ln w="349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UOS Stephenson" pitchFamily="-128" charset="0"/>
            </a:endParaRPr>
          </a:p>
        </p:txBody>
      </p:sp>
      <p:sp>
        <p:nvSpPr>
          <p:cNvPr id="10" name="Left Bracket 9">
            <a:extLst>
              <a:ext uri="{FF2B5EF4-FFF2-40B4-BE49-F238E27FC236}">
                <a16:creationId xmlns:a16="http://schemas.microsoft.com/office/drawing/2014/main" id="{29876475-4E67-45F4-9C6D-1A36693810EA}"/>
              </a:ext>
            </a:extLst>
          </p:cNvPr>
          <p:cNvSpPr/>
          <p:nvPr/>
        </p:nvSpPr>
        <p:spPr bwMode="auto">
          <a:xfrm rot="16200000">
            <a:off x="7065955" y="1644435"/>
            <a:ext cx="648534" cy="1436315"/>
          </a:xfrm>
          <a:prstGeom prst="leftBracket">
            <a:avLst/>
          </a:prstGeom>
          <a:solidFill>
            <a:schemeClr val="accent4">
              <a:lumMod val="60000"/>
              <a:lumOff val="40000"/>
            </a:schemeClr>
          </a:solidFill>
          <a:ln w="349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UOS Stephenson" pitchFamily="-128" charset="0"/>
            </a:endParaRPr>
          </a:p>
        </p:txBody>
      </p:sp>
      <p:sp>
        <p:nvSpPr>
          <p:cNvPr id="12" name="Left Bracket 11">
            <a:extLst>
              <a:ext uri="{FF2B5EF4-FFF2-40B4-BE49-F238E27FC236}">
                <a16:creationId xmlns:a16="http://schemas.microsoft.com/office/drawing/2014/main" id="{BBFDED02-83F0-4551-9BFD-12150BB85A9F}"/>
              </a:ext>
            </a:extLst>
          </p:cNvPr>
          <p:cNvSpPr/>
          <p:nvPr/>
        </p:nvSpPr>
        <p:spPr bwMode="auto">
          <a:xfrm rot="16200000">
            <a:off x="4014719" y="2193288"/>
            <a:ext cx="846218" cy="1874127"/>
          </a:xfrm>
          <a:prstGeom prst="leftBracket">
            <a:avLst/>
          </a:prstGeom>
          <a:noFill/>
          <a:ln w="349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UOS Stephenson" pitchFamily="-128" charset="0"/>
            </a:endParaRPr>
          </a:p>
        </p:txBody>
      </p:sp>
      <p:sp>
        <p:nvSpPr>
          <p:cNvPr id="13" name="Left Bracket 12">
            <a:extLst>
              <a:ext uri="{FF2B5EF4-FFF2-40B4-BE49-F238E27FC236}">
                <a16:creationId xmlns:a16="http://schemas.microsoft.com/office/drawing/2014/main" id="{E0DC6430-17E6-4379-9630-AF76DDBF4724}"/>
              </a:ext>
            </a:extLst>
          </p:cNvPr>
          <p:cNvSpPr/>
          <p:nvPr/>
        </p:nvSpPr>
        <p:spPr bwMode="auto">
          <a:xfrm rot="16200000">
            <a:off x="8775113" y="2193115"/>
            <a:ext cx="846217" cy="1874125"/>
          </a:xfrm>
          <a:prstGeom prst="leftBracket">
            <a:avLst/>
          </a:prstGeom>
          <a:noFill/>
          <a:ln w="349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UOS Stephenson" pitchFamily="-128" charset="0"/>
            </a:endParaRPr>
          </a:p>
        </p:txBody>
      </p:sp>
      <p:grpSp>
        <p:nvGrpSpPr>
          <p:cNvPr id="34" name="Group 33">
            <a:extLst>
              <a:ext uri="{FF2B5EF4-FFF2-40B4-BE49-F238E27FC236}">
                <a16:creationId xmlns:a16="http://schemas.microsoft.com/office/drawing/2014/main" id="{499B2E62-3545-4AD9-9822-678199571739}"/>
              </a:ext>
            </a:extLst>
          </p:cNvPr>
          <p:cNvGrpSpPr/>
          <p:nvPr/>
        </p:nvGrpSpPr>
        <p:grpSpPr>
          <a:xfrm>
            <a:off x="3059795" y="2190701"/>
            <a:ext cx="719121" cy="1131345"/>
            <a:chOff x="3059795" y="2297655"/>
            <a:chExt cx="719121" cy="1131345"/>
          </a:xfrm>
        </p:grpSpPr>
        <p:cxnSp>
          <p:nvCxnSpPr>
            <p:cNvPr id="23" name="Straight Connector 22">
              <a:extLst>
                <a:ext uri="{FF2B5EF4-FFF2-40B4-BE49-F238E27FC236}">
                  <a16:creationId xmlns:a16="http://schemas.microsoft.com/office/drawing/2014/main" id="{A4C0D157-6C06-42F0-B6D4-9CFB94C2BCFD}"/>
                </a:ext>
              </a:extLst>
            </p:cNvPr>
            <p:cNvCxnSpPr>
              <a:cxnSpLocks/>
            </p:cNvCxnSpPr>
            <p:nvPr/>
          </p:nvCxnSpPr>
          <p:spPr bwMode="auto">
            <a:xfrm flipV="1">
              <a:off x="3059795" y="2297656"/>
              <a:ext cx="0" cy="1131344"/>
            </a:xfrm>
            <a:prstGeom prst="line">
              <a:avLst/>
            </a:prstGeom>
            <a:solidFill>
              <a:schemeClr val="accent1"/>
            </a:solidFill>
            <a:ln w="38100" cap="flat" cmpd="sng" algn="ctr">
              <a:solidFill>
                <a:srgbClr val="000000"/>
              </a:solidFill>
              <a:prstDash val="solid"/>
              <a:round/>
              <a:headEnd type="none" w="med" len="med"/>
              <a:tailEnd type="none" w="med" len="med"/>
            </a:ln>
            <a:effectLst/>
          </p:spPr>
        </p:cxnSp>
        <p:cxnSp>
          <p:nvCxnSpPr>
            <p:cNvPr id="24" name="Straight Connector 23">
              <a:extLst>
                <a:ext uri="{FF2B5EF4-FFF2-40B4-BE49-F238E27FC236}">
                  <a16:creationId xmlns:a16="http://schemas.microsoft.com/office/drawing/2014/main" id="{2B273005-ABD0-4731-899D-4F5D8D89B1BC}"/>
                </a:ext>
              </a:extLst>
            </p:cNvPr>
            <p:cNvCxnSpPr>
              <a:cxnSpLocks/>
            </p:cNvCxnSpPr>
            <p:nvPr/>
          </p:nvCxnSpPr>
          <p:spPr bwMode="auto">
            <a:xfrm flipH="1">
              <a:off x="3059796" y="2297655"/>
              <a:ext cx="719120" cy="1"/>
            </a:xfrm>
            <a:prstGeom prst="line">
              <a:avLst/>
            </a:prstGeom>
            <a:solidFill>
              <a:schemeClr val="accent1"/>
            </a:solidFill>
            <a:ln w="38100" cap="flat" cmpd="sng" algn="ctr">
              <a:solidFill>
                <a:srgbClr val="000000"/>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EB573A6D-FCFF-4D2D-98CB-1EC5E1F6B15B}"/>
                </a:ext>
              </a:extLst>
            </p:cNvPr>
            <p:cNvCxnSpPr>
              <a:cxnSpLocks/>
            </p:cNvCxnSpPr>
            <p:nvPr/>
          </p:nvCxnSpPr>
          <p:spPr bwMode="auto">
            <a:xfrm flipV="1">
              <a:off x="3778916" y="2297655"/>
              <a:ext cx="0" cy="348284"/>
            </a:xfrm>
            <a:prstGeom prst="line">
              <a:avLst/>
            </a:prstGeom>
            <a:solidFill>
              <a:schemeClr val="accent1"/>
            </a:solidFill>
            <a:ln w="38100" cap="flat" cmpd="sng" algn="ctr">
              <a:solidFill>
                <a:srgbClr val="000000"/>
              </a:solidFill>
              <a:prstDash val="solid"/>
              <a:round/>
              <a:headEnd type="triangle" w="med" len="med"/>
              <a:tailEnd type="none" w="med" len="med"/>
            </a:ln>
            <a:effectLst/>
          </p:spPr>
        </p:cxnSp>
      </p:grpSp>
      <p:grpSp>
        <p:nvGrpSpPr>
          <p:cNvPr id="35" name="Group 34">
            <a:extLst>
              <a:ext uri="{FF2B5EF4-FFF2-40B4-BE49-F238E27FC236}">
                <a16:creationId xmlns:a16="http://schemas.microsoft.com/office/drawing/2014/main" id="{4DF9C33B-50FF-429E-8BBF-CB0ED1194EC2}"/>
              </a:ext>
            </a:extLst>
          </p:cNvPr>
          <p:cNvGrpSpPr/>
          <p:nvPr/>
        </p:nvGrpSpPr>
        <p:grpSpPr>
          <a:xfrm>
            <a:off x="7835991" y="1698958"/>
            <a:ext cx="719121" cy="1090513"/>
            <a:chOff x="3059795" y="2297655"/>
            <a:chExt cx="719121" cy="2692843"/>
          </a:xfrm>
        </p:grpSpPr>
        <p:cxnSp>
          <p:nvCxnSpPr>
            <p:cNvPr id="36" name="Straight Connector 35">
              <a:extLst>
                <a:ext uri="{FF2B5EF4-FFF2-40B4-BE49-F238E27FC236}">
                  <a16:creationId xmlns:a16="http://schemas.microsoft.com/office/drawing/2014/main" id="{FE4C7F6D-2732-4B97-91C3-EB147F7AF8AB}"/>
                </a:ext>
              </a:extLst>
            </p:cNvPr>
            <p:cNvCxnSpPr>
              <a:cxnSpLocks/>
            </p:cNvCxnSpPr>
            <p:nvPr/>
          </p:nvCxnSpPr>
          <p:spPr bwMode="auto">
            <a:xfrm flipH="1" flipV="1">
              <a:off x="3059795" y="2297657"/>
              <a:ext cx="1" cy="647998"/>
            </a:xfrm>
            <a:prstGeom prst="line">
              <a:avLst/>
            </a:prstGeom>
            <a:solidFill>
              <a:schemeClr val="accent1"/>
            </a:solidFill>
            <a:ln w="38100" cap="flat" cmpd="sng" algn="ctr">
              <a:solidFill>
                <a:srgbClr val="000000"/>
              </a:solidFill>
              <a:prstDash val="solid"/>
              <a:round/>
              <a:headEnd type="none" w="med" len="med"/>
              <a:tailEnd type="none" w="med" len="med"/>
            </a:ln>
            <a:effectLst/>
          </p:spPr>
        </p:cxnSp>
        <p:cxnSp>
          <p:nvCxnSpPr>
            <p:cNvPr id="37" name="Straight Connector 36">
              <a:extLst>
                <a:ext uri="{FF2B5EF4-FFF2-40B4-BE49-F238E27FC236}">
                  <a16:creationId xmlns:a16="http://schemas.microsoft.com/office/drawing/2014/main" id="{6431751E-3EB3-4A2B-A5BB-D4581AE2F491}"/>
                </a:ext>
              </a:extLst>
            </p:cNvPr>
            <p:cNvCxnSpPr>
              <a:cxnSpLocks/>
            </p:cNvCxnSpPr>
            <p:nvPr/>
          </p:nvCxnSpPr>
          <p:spPr bwMode="auto">
            <a:xfrm flipH="1">
              <a:off x="3059796" y="2297655"/>
              <a:ext cx="719120" cy="1"/>
            </a:xfrm>
            <a:prstGeom prst="line">
              <a:avLst/>
            </a:prstGeom>
            <a:solidFill>
              <a:schemeClr val="accent1"/>
            </a:solidFill>
            <a:ln w="38100" cap="flat" cmpd="sng" algn="ctr">
              <a:solidFill>
                <a:srgbClr val="000000"/>
              </a:solidFill>
              <a:prstDash val="solid"/>
              <a:round/>
              <a:headEnd type="none" w="med" len="med"/>
              <a:tailEnd type="none" w="med" len="med"/>
            </a:ln>
            <a:effectLst/>
          </p:spPr>
        </p:cxnSp>
        <p:cxnSp>
          <p:nvCxnSpPr>
            <p:cNvPr id="38" name="Straight Connector 37">
              <a:extLst>
                <a:ext uri="{FF2B5EF4-FFF2-40B4-BE49-F238E27FC236}">
                  <a16:creationId xmlns:a16="http://schemas.microsoft.com/office/drawing/2014/main" id="{4354C0B8-A6BC-4552-A2BF-6F6EAA1CFA58}"/>
                </a:ext>
              </a:extLst>
            </p:cNvPr>
            <p:cNvCxnSpPr>
              <a:cxnSpLocks/>
            </p:cNvCxnSpPr>
            <p:nvPr/>
          </p:nvCxnSpPr>
          <p:spPr bwMode="auto">
            <a:xfrm flipV="1">
              <a:off x="3778916" y="2297657"/>
              <a:ext cx="0" cy="2692841"/>
            </a:xfrm>
            <a:prstGeom prst="line">
              <a:avLst/>
            </a:prstGeom>
            <a:solidFill>
              <a:schemeClr val="accent1"/>
            </a:solidFill>
            <a:ln w="38100" cap="flat" cmpd="sng" algn="ctr">
              <a:solidFill>
                <a:srgbClr val="000000"/>
              </a:solidFill>
              <a:prstDash val="solid"/>
              <a:round/>
              <a:headEnd type="triangle" w="med" len="med"/>
              <a:tailEnd type="none" w="med" len="med"/>
            </a:ln>
            <a:effectLst/>
          </p:spPr>
        </p:cxnSp>
      </p:grpSp>
      <p:cxnSp>
        <p:nvCxnSpPr>
          <p:cNvPr id="43" name="Straight Connector 42">
            <a:extLst>
              <a:ext uri="{FF2B5EF4-FFF2-40B4-BE49-F238E27FC236}">
                <a16:creationId xmlns:a16="http://schemas.microsoft.com/office/drawing/2014/main" id="{AA542E0D-6221-48A4-B888-1BB50BA2268F}"/>
              </a:ext>
            </a:extLst>
          </p:cNvPr>
          <p:cNvCxnSpPr/>
          <p:nvPr/>
        </p:nvCxnSpPr>
        <p:spPr bwMode="auto">
          <a:xfrm>
            <a:off x="623392" y="3602419"/>
            <a:ext cx="10945216" cy="0"/>
          </a:xfrm>
          <a:prstGeom prst="line">
            <a:avLst/>
          </a:prstGeom>
          <a:solidFill>
            <a:schemeClr val="accent1"/>
          </a:solidFill>
          <a:ln w="31750" cap="flat" cmpd="sng" algn="ctr">
            <a:solidFill>
              <a:srgbClr val="000000"/>
            </a:solidFill>
            <a:prstDash val="dash"/>
            <a:round/>
            <a:headEnd type="none" w="med" len="med"/>
            <a:tailEnd type="none" w="med" len="med"/>
          </a:ln>
          <a:effectLst/>
        </p:spPr>
      </p:cxnSp>
      <p:sp>
        <p:nvSpPr>
          <p:cNvPr id="44" name="TextBox 43">
            <a:extLst>
              <a:ext uri="{FF2B5EF4-FFF2-40B4-BE49-F238E27FC236}">
                <a16:creationId xmlns:a16="http://schemas.microsoft.com/office/drawing/2014/main" id="{2EF25AD1-8D7C-4BB6-A4DE-003F263C1EAD}"/>
              </a:ext>
            </a:extLst>
          </p:cNvPr>
          <p:cNvSpPr txBox="1"/>
          <p:nvPr/>
        </p:nvSpPr>
        <p:spPr>
          <a:xfrm>
            <a:off x="260421" y="2752842"/>
            <a:ext cx="1317751" cy="846219"/>
          </a:xfrm>
          <a:prstGeom prst="rect">
            <a:avLst/>
          </a:prstGeom>
          <a:noFill/>
        </p:spPr>
        <p:txBody>
          <a:bodyPr wrap="square" rtlCol="0">
            <a:spAutoFit/>
          </a:bodyPr>
          <a:lstStyle/>
          <a:p>
            <a:r>
              <a:rPr lang="en-GB" dirty="0">
                <a:solidFill>
                  <a:srgbClr val="000000"/>
                </a:solidFill>
              </a:rPr>
              <a:t>Ground level</a:t>
            </a:r>
          </a:p>
        </p:txBody>
      </p:sp>
      <p:cxnSp>
        <p:nvCxnSpPr>
          <p:cNvPr id="47" name="Straight Connector 46">
            <a:extLst>
              <a:ext uri="{FF2B5EF4-FFF2-40B4-BE49-F238E27FC236}">
                <a16:creationId xmlns:a16="http://schemas.microsoft.com/office/drawing/2014/main" id="{7041DAFC-2976-4F7B-B329-399DA11B425D}"/>
              </a:ext>
            </a:extLst>
          </p:cNvPr>
          <p:cNvCxnSpPr>
            <a:cxnSpLocks/>
          </p:cNvCxnSpPr>
          <p:nvPr/>
        </p:nvCxnSpPr>
        <p:spPr bwMode="auto">
          <a:xfrm>
            <a:off x="6240016" y="1556792"/>
            <a:ext cx="0" cy="4073708"/>
          </a:xfrm>
          <a:prstGeom prst="line">
            <a:avLst/>
          </a:prstGeom>
          <a:solidFill>
            <a:schemeClr val="accent1"/>
          </a:solidFill>
          <a:ln w="41275" cap="flat" cmpd="sng" algn="ctr">
            <a:solidFill>
              <a:srgbClr val="000000"/>
            </a:solidFill>
            <a:prstDash val="solid"/>
            <a:round/>
            <a:headEnd type="none" w="med" len="med"/>
            <a:tailEnd type="none" w="med" len="med"/>
          </a:ln>
          <a:effectLst/>
        </p:spPr>
      </p:cxnSp>
      <p:sp>
        <p:nvSpPr>
          <p:cNvPr id="50" name="Content Placeholder 2">
            <a:extLst>
              <a:ext uri="{FF2B5EF4-FFF2-40B4-BE49-F238E27FC236}">
                <a16:creationId xmlns:a16="http://schemas.microsoft.com/office/drawing/2014/main" id="{DC05BC45-0343-4AD9-A312-9FF0F2F4C53F}"/>
              </a:ext>
            </a:extLst>
          </p:cNvPr>
          <p:cNvSpPr txBox="1">
            <a:spLocks/>
          </p:cNvSpPr>
          <p:nvPr/>
        </p:nvSpPr>
        <p:spPr bwMode="auto">
          <a:xfrm>
            <a:off x="7364822" y="4572975"/>
            <a:ext cx="2967915" cy="1325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30000"/>
              </a:spcBef>
              <a:spcAft>
                <a:spcPct val="0"/>
              </a:spcAft>
              <a:buChar char="•"/>
              <a:defRPr sz="3200">
                <a:solidFill>
                  <a:srgbClr val="2A196F"/>
                </a:solidFill>
                <a:latin typeface="+mn-lt"/>
                <a:ea typeface="MS PGothic" pitchFamily="34" charset="-128"/>
                <a:cs typeface="ＭＳ Ｐゴシック" charset="0"/>
              </a:defRPr>
            </a:lvl1pPr>
            <a:lvl2pPr marL="742950" indent="-285750" algn="l" rtl="0" eaLnBrk="0" fontAlgn="base" hangingPunct="0">
              <a:spcBef>
                <a:spcPct val="30000"/>
              </a:spcBef>
              <a:spcAft>
                <a:spcPct val="0"/>
              </a:spcAft>
              <a:buFont typeface="TUOS Stephenson" panose="02070503080000020004" pitchFamily="18" charset="0"/>
              <a:buChar char="•"/>
              <a:defRPr sz="2800">
                <a:solidFill>
                  <a:srgbClr val="2A196F"/>
                </a:solidFill>
                <a:latin typeface="+mn-lt"/>
                <a:ea typeface="MS PGothic" pitchFamily="34" charset="-128"/>
              </a:defRPr>
            </a:lvl2pPr>
            <a:lvl3pPr marL="1143000" indent="-228600" algn="l" rtl="0" eaLnBrk="0" fontAlgn="base" hangingPunct="0">
              <a:spcBef>
                <a:spcPct val="20000"/>
              </a:spcBef>
              <a:spcAft>
                <a:spcPct val="0"/>
              </a:spcAft>
              <a:defRPr sz="2400">
                <a:solidFill>
                  <a:srgbClr val="2A196F"/>
                </a:solidFill>
                <a:latin typeface="+mn-lt"/>
                <a:ea typeface="MS PGothic" pitchFamily="34" charset="-128"/>
              </a:defRPr>
            </a:lvl3pPr>
            <a:lvl4pPr marL="1600200" indent="-228600" algn="l" rtl="0" eaLnBrk="0" fontAlgn="base" hangingPunct="0">
              <a:lnSpc>
                <a:spcPct val="120000"/>
              </a:lnSpc>
              <a:spcBef>
                <a:spcPct val="20000"/>
              </a:spcBef>
              <a:spcAft>
                <a:spcPct val="0"/>
              </a:spcAft>
              <a:buFont typeface="TUOS Stephenson" panose="02070503080000020004" pitchFamily="18" charset="0"/>
              <a:defRPr sz="1400">
                <a:solidFill>
                  <a:srgbClr val="2A196F"/>
                </a:solidFill>
                <a:latin typeface="+mn-lt"/>
                <a:ea typeface="MS PGothic" pitchFamily="34" charset="-128"/>
              </a:defRPr>
            </a:lvl4pPr>
            <a:lvl5pPr marL="2057400" indent="-228600" algn="l" rtl="0" eaLnBrk="0" fontAlgn="base" hangingPunct="0">
              <a:lnSpc>
                <a:spcPct val="140000"/>
              </a:lnSpc>
              <a:spcBef>
                <a:spcPct val="20000"/>
              </a:spcBef>
              <a:spcAft>
                <a:spcPct val="0"/>
              </a:spcAft>
              <a:buFont typeface="TUOS Stephenson" panose="02070503080000020004" pitchFamily="18" charset="0"/>
              <a:buChar char="•"/>
              <a:defRPr sz="900">
                <a:solidFill>
                  <a:srgbClr val="2A196F"/>
                </a:solidFill>
                <a:latin typeface="+mn-lt"/>
                <a:ea typeface="MS PGothic" pitchFamily="34" charset="-128"/>
              </a:defRPr>
            </a:lvl5pPr>
            <a:lvl6pPr marL="25146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6pPr>
            <a:lvl7pPr marL="29718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7pPr>
            <a:lvl8pPr marL="34290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8pPr>
            <a:lvl9pPr marL="38862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9pPr>
          </a:lstStyle>
          <a:p>
            <a:pPr marL="0" indent="0">
              <a:buNone/>
            </a:pPr>
            <a:r>
              <a:rPr lang="en-GB" kern="0" dirty="0"/>
              <a:t>Positive voltage</a:t>
            </a:r>
          </a:p>
          <a:p>
            <a:pPr marL="0" indent="0">
              <a:buNone/>
            </a:pPr>
            <a:r>
              <a:rPr lang="en-GB" kern="0" dirty="0"/>
              <a:t>Usable energy</a:t>
            </a:r>
          </a:p>
        </p:txBody>
      </p:sp>
      <p:sp>
        <p:nvSpPr>
          <p:cNvPr id="54" name="TextBox 53">
            <a:extLst>
              <a:ext uri="{FF2B5EF4-FFF2-40B4-BE49-F238E27FC236}">
                <a16:creationId xmlns:a16="http://schemas.microsoft.com/office/drawing/2014/main" id="{65BC7763-975C-4E9D-8FE5-BE42A5DDDD76}"/>
              </a:ext>
            </a:extLst>
          </p:cNvPr>
          <p:cNvSpPr txBox="1"/>
          <p:nvPr/>
        </p:nvSpPr>
        <p:spPr>
          <a:xfrm>
            <a:off x="2003946" y="3779247"/>
            <a:ext cx="1261170" cy="400110"/>
          </a:xfrm>
          <a:prstGeom prst="rect">
            <a:avLst/>
          </a:prstGeom>
          <a:noFill/>
        </p:spPr>
        <p:txBody>
          <a:bodyPr wrap="square" rtlCol="0">
            <a:spAutoFit/>
          </a:bodyPr>
          <a:lstStyle/>
          <a:p>
            <a:r>
              <a:rPr lang="en-GB" sz="2000" dirty="0">
                <a:solidFill>
                  <a:srgbClr val="000000"/>
                </a:solidFill>
              </a:rPr>
              <a:t>Capacity</a:t>
            </a:r>
          </a:p>
        </p:txBody>
      </p:sp>
      <p:cxnSp>
        <p:nvCxnSpPr>
          <p:cNvPr id="55" name="Straight Connector 54">
            <a:extLst>
              <a:ext uri="{FF2B5EF4-FFF2-40B4-BE49-F238E27FC236}">
                <a16:creationId xmlns:a16="http://schemas.microsoft.com/office/drawing/2014/main" id="{EC6AD9B9-F692-4D5B-951A-BBF0678D7D64}"/>
              </a:ext>
            </a:extLst>
          </p:cNvPr>
          <p:cNvCxnSpPr>
            <a:cxnSpLocks/>
          </p:cNvCxnSpPr>
          <p:nvPr/>
        </p:nvCxnSpPr>
        <p:spPr bwMode="auto">
          <a:xfrm>
            <a:off x="6528048" y="2049336"/>
            <a:ext cx="5092848" cy="0"/>
          </a:xfrm>
          <a:prstGeom prst="line">
            <a:avLst/>
          </a:prstGeom>
          <a:solidFill>
            <a:schemeClr val="accent1"/>
          </a:solidFill>
          <a:ln w="31750" cap="flat" cmpd="sng" algn="ctr">
            <a:solidFill>
              <a:srgbClr val="000000"/>
            </a:solidFill>
            <a:prstDash val="dash"/>
            <a:round/>
            <a:headEnd type="none" w="med" len="med"/>
            <a:tailEnd type="none" w="med" len="med"/>
          </a:ln>
          <a:effectLst/>
        </p:spPr>
      </p:cxnSp>
      <p:sp>
        <p:nvSpPr>
          <p:cNvPr id="58" name="TextBox 57">
            <a:extLst>
              <a:ext uri="{FF2B5EF4-FFF2-40B4-BE49-F238E27FC236}">
                <a16:creationId xmlns:a16="http://schemas.microsoft.com/office/drawing/2014/main" id="{AA830882-A2DE-44CF-A77D-7D32BBA44BE2}"/>
              </a:ext>
            </a:extLst>
          </p:cNvPr>
          <p:cNvSpPr txBox="1"/>
          <p:nvPr/>
        </p:nvSpPr>
        <p:spPr>
          <a:xfrm>
            <a:off x="9293083" y="1556792"/>
            <a:ext cx="1608780" cy="461665"/>
          </a:xfrm>
          <a:prstGeom prst="rect">
            <a:avLst/>
          </a:prstGeom>
          <a:noFill/>
        </p:spPr>
        <p:txBody>
          <a:bodyPr wrap="square" rtlCol="0">
            <a:spAutoFit/>
          </a:bodyPr>
          <a:lstStyle/>
          <a:p>
            <a:r>
              <a:rPr lang="en-GB" dirty="0">
                <a:solidFill>
                  <a:srgbClr val="000000"/>
                </a:solidFill>
              </a:rPr>
              <a:t>Elevation</a:t>
            </a:r>
          </a:p>
        </p:txBody>
      </p:sp>
      <p:cxnSp>
        <p:nvCxnSpPr>
          <p:cNvPr id="60" name="Straight Arrow Connector 59">
            <a:extLst>
              <a:ext uri="{FF2B5EF4-FFF2-40B4-BE49-F238E27FC236}">
                <a16:creationId xmlns:a16="http://schemas.microsoft.com/office/drawing/2014/main" id="{B327B976-A973-4571-9F79-6665994E8B4B}"/>
              </a:ext>
            </a:extLst>
          </p:cNvPr>
          <p:cNvCxnSpPr>
            <a:cxnSpLocks/>
          </p:cNvCxnSpPr>
          <p:nvPr/>
        </p:nvCxnSpPr>
        <p:spPr bwMode="auto">
          <a:xfrm flipV="1">
            <a:off x="10613826" y="2099405"/>
            <a:ext cx="0" cy="1453881"/>
          </a:xfrm>
          <a:prstGeom prst="straightConnector1">
            <a:avLst/>
          </a:prstGeom>
          <a:solidFill>
            <a:schemeClr val="accent1"/>
          </a:solidFill>
          <a:ln w="19050" cap="flat" cmpd="sng" algn="ctr">
            <a:solidFill>
              <a:srgbClr val="000000"/>
            </a:solidFill>
            <a:prstDash val="solid"/>
            <a:round/>
            <a:headEnd type="triangle" w="med" len="med"/>
            <a:tailEnd type="triangle"/>
          </a:ln>
          <a:effectLst/>
        </p:spPr>
      </p:cxnSp>
      <p:sp>
        <p:nvSpPr>
          <p:cNvPr id="63" name="TextBox 62">
            <a:extLst>
              <a:ext uri="{FF2B5EF4-FFF2-40B4-BE49-F238E27FC236}">
                <a16:creationId xmlns:a16="http://schemas.microsoft.com/office/drawing/2014/main" id="{AB9C3C07-0CCE-4919-8FF6-677B4FF9043E}"/>
              </a:ext>
            </a:extLst>
          </p:cNvPr>
          <p:cNvSpPr txBox="1"/>
          <p:nvPr/>
        </p:nvSpPr>
        <p:spPr>
          <a:xfrm>
            <a:off x="10658876" y="2639283"/>
            <a:ext cx="1228324" cy="461665"/>
          </a:xfrm>
          <a:prstGeom prst="rect">
            <a:avLst/>
          </a:prstGeom>
          <a:noFill/>
        </p:spPr>
        <p:txBody>
          <a:bodyPr wrap="square" rtlCol="0">
            <a:spAutoFit/>
          </a:bodyPr>
          <a:lstStyle/>
          <a:p>
            <a:r>
              <a:rPr lang="en-GB" dirty="0">
                <a:solidFill>
                  <a:srgbClr val="000000"/>
                </a:solidFill>
              </a:rPr>
              <a:t>Voltage</a:t>
            </a:r>
          </a:p>
        </p:txBody>
      </p:sp>
    </p:spTree>
    <p:extLst>
      <p:ext uri="{BB962C8B-B14F-4D97-AF65-F5344CB8AC3E}">
        <p14:creationId xmlns:p14="http://schemas.microsoft.com/office/powerpoint/2010/main" val="42315302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8EA9D-F028-4A2D-8D4F-4C8B7E0721E9}"/>
              </a:ext>
            </a:extLst>
          </p:cNvPr>
          <p:cNvSpPr>
            <a:spLocks noGrp="1"/>
          </p:cNvSpPr>
          <p:nvPr>
            <p:ph type="title"/>
          </p:nvPr>
        </p:nvSpPr>
        <p:spPr/>
        <p:txBody>
          <a:bodyPr/>
          <a:lstStyle/>
          <a:p>
            <a:r>
              <a:rPr lang="en-GB" sz="4800" dirty="0"/>
              <a:t>Sizing up a battery - energy</a:t>
            </a:r>
          </a:p>
        </p:txBody>
      </p:sp>
      <p:sp>
        <p:nvSpPr>
          <p:cNvPr id="3" name="Content Placeholder 2">
            <a:extLst>
              <a:ext uri="{FF2B5EF4-FFF2-40B4-BE49-F238E27FC236}">
                <a16:creationId xmlns:a16="http://schemas.microsoft.com/office/drawing/2014/main" id="{350DB8D9-AA30-490A-A02F-24E10D9AA3DC}"/>
              </a:ext>
            </a:extLst>
          </p:cNvPr>
          <p:cNvSpPr>
            <a:spLocks noGrp="1"/>
          </p:cNvSpPr>
          <p:nvPr>
            <p:ph idx="1"/>
          </p:nvPr>
        </p:nvSpPr>
        <p:spPr>
          <a:xfrm>
            <a:off x="744504" y="1556792"/>
            <a:ext cx="10515600" cy="4392487"/>
          </a:xfrm>
        </p:spPr>
        <p:txBody>
          <a:bodyPr/>
          <a:lstStyle/>
          <a:p>
            <a:pPr marL="0" indent="0">
              <a:buNone/>
            </a:pPr>
            <a:r>
              <a:rPr lang="en-GB" sz="2800" dirty="0"/>
              <a:t>V = Voltage (V)</a:t>
            </a:r>
          </a:p>
          <a:p>
            <a:pPr marL="0" indent="0">
              <a:buNone/>
            </a:pPr>
            <a:r>
              <a:rPr lang="en-GB" sz="2800" dirty="0"/>
              <a:t>I = Current (A)</a:t>
            </a:r>
          </a:p>
          <a:p>
            <a:pPr marL="0" indent="0">
              <a:buNone/>
            </a:pPr>
            <a:r>
              <a:rPr lang="en-GB" sz="2800" dirty="0"/>
              <a:t>Cap = Capacity (Ah)</a:t>
            </a:r>
          </a:p>
          <a:p>
            <a:pPr marL="0" indent="0">
              <a:buNone/>
            </a:pPr>
            <a:r>
              <a:rPr lang="en-GB" sz="2800" dirty="0"/>
              <a:t>t = time (s)</a:t>
            </a:r>
          </a:p>
          <a:p>
            <a:pPr marL="0" indent="0">
              <a:buNone/>
            </a:pPr>
            <a:r>
              <a:rPr lang="en-GB" sz="2800" b="1" dirty="0"/>
              <a:t>P = Power (W)</a:t>
            </a:r>
          </a:p>
          <a:p>
            <a:pPr marL="0" indent="0">
              <a:buNone/>
            </a:pPr>
            <a:r>
              <a:rPr lang="en-GB" sz="2800" b="1" dirty="0"/>
              <a:t>E = Energy content (</a:t>
            </a:r>
            <a:r>
              <a:rPr lang="en-GB" sz="2800" b="1" dirty="0" err="1"/>
              <a:t>Wh</a:t>
            </a:r>
            <a:r>
              <a:rPr lang="en-GB" sz="2800" b="1" dirty="0"/>
              <a:t>)</a:t>
            </a:r>
          </a:p>
          <a:p>
            <a:pPr marL="0" indent="0">
              <a:buNone/>
            </a:pPr>
            <a:r>
              <a:rPr lang="en-GB" sz="2800" dirty="0"/>
              <a:t>Hence, </a:t>
            </a:r>
            <a:r>
              <a:rPr lang="en-GB" sz="2800" i="1" dirty="0"/>
              <a:t>energy content = capacity x voltage</a:t>
            </a:r>
          </a:p>
          <a:p>
            <a:pPr marL="0" indent="0">
              <a:buNone/>
            </a:pPr>
            <a:r>
              <a:rPr lang="en-GB" sz="2800" dirty="0"/>
              <a:t>Units of energy content in a battery given in </a:t>
            </a:r>
            <a:r>
              <a:rPr lang="en-GB" sz="2800" i="1" u="sng" dirty="0"/>
              <a:t>watt-hours</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F0BAF0F-4C33-498B-B73F-B6525B65E5B4}"/>
                  </a:ext>
                </a:extLst>
              </p:cNvPr>
              <p:cNvSpPr txBox="1"/>
              <p:nvPr/>
            </p:nvSpPr>
            <p:spPr>
              <a:xfrm>
                <a:off x="6625194" y="1579237"/>
                <a:ext cx="1196802" cy="92198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3200" b="0" i="1" smtClean="0">
                          <a:solidFill>
                            <a:schemeClr val="bg2">
                              <a:lumMod val="10000"/>
                            </a:schemeClr>
                          </a:solidFill>
                          <a:latin typeface="Cambria Math" panose="02040503050406030204" pitchFamily="18" charset="0"/>
                        </a:rPr>
                        <m:t>𝑃</m:t>
                      </m:r>
                      <m:r>
                        <a:rPr lang="en-GB" sz="3200" b="0" i="1" smtClean="0">
                          <a:solidFill>
                            <a:schemeClr val="bg2">
                              <a:lumMod val="10000"/>
                            </a:schemeClr>
                          </a:solidFill>
                          <a:latin typeface="Cambria Math" panose="02040503050406030204" pitchFamily="18" charset="0"/>
                        </a:rPr>
                        <m:t>=</m:t>
                      </m:r>
                      <m:f>
                        <m:fPr>
                          <m:ctrlPr>
                            <a:rPr lang="en-GB" sz="3200" b="0" i="1" smtClean="0">
                              <a:solidFill>
                                <a:schemeClr val="bg2">
                                  <a:lumMod val="10000"/>
                                </a:schemeClr>
                              </a:solidFill>
                              <a:latin typeface="Cambria Math" panose="02040503050406030204" pitchFamily="18" charset="0"/>
                            </a:rPr>
                          </m:ctrlPr>
                        </m:fPr>
                        <m:num>
                          <m:r>
                            <a:rPr lang="en-GB" sz="3200" b="0" i="1" smtClean="0">
                              <a:solidFill>
                                <a:schemeClr val="bg2">
                                  <a:lumMod val="10000"/>
                                </a:schemeClr>
                              </a:solidFill>
                              <a:latin typeface="Cambria Math" panose="02040503050406030204" pitchFamily="18" charset="0"/>
                            </a:rPr>
                            <m:t>𝐸</m:t>
                          </m:r>
                        </m:num>
                        <m:den>
                          <m:r>
                            <a:rPr lang="en-GB" sz="3200" b="0" i="1" smtClean="0">
                              <a:solidFill>
                                <a:schemeClr val="bg2">
                                  <a:lumMod val="10000"/>
                                </a:schemeClr>
                              </a:solidFill>
                              <a:latin typeface="Cambria Math" panose="02040503050406030204" pitchFamily="18" charset="0"/>
                            </a:rPr>
                            <m:t>𝑡</m:t>
                          </m:r>
                        </m:den>
                      </m:f>
                    </m:oMath>
                  </m:oMathPara>
                </a14:m>
                <a:endParaRPr lang="en-GB" sz="2400" dirty="0">
                  <a:solidFill>
                    <a:schemeClr val="bg2">
                      <a:lumMod val="10000"/>
                    </a:schemeClr>
                  </a:solidFill>
                </a:endParaRPr>
              </a:p>
            </p:txBody>
          </p:sp>
        </mc:Choice>
        <mc:Fallback xmlns="">
          <p:sp>
            <p:nvSpPr>
              <p:cNvPr id="4" name="TextBox 3">
                <a:extLst>
                  <a:ext uri="{FF2B5EF4-FFF2-40B4-BE49-F238E27FC236}">
                    <a16:creationId xmlns:a16="http://schemas.microsoft.com/office/drawing/2014/main" id="{3F0BAF0F-4C33-498B-B73F-B6525B65E5B4}"/>
                  </a:ext>
                </a:extLst>
              </p:cNvPr>
              <p:cNvSpPr txBox="1">
                <a:spLocks noRot="1" noChangeAspect="1" noMove="1" noResize="1" noEditPoints="1" noAdjustHandles="1" noChangeArrowheads="1" noChangeShapeType="1" noTextEdit="1"/>
              </p:cNvSpPr>
              <p:nvPr/>
            </p:nvSpPr>
            <p:spPr>
              <a:xfrm>
                <a:off x="6625194" y="1579237"/>
                <a:ext cx="1196802" cy="921984"/>
              </a:xfrm>
              <a:prstGeom prst="rect">
                <a:avLst/>
              </a:prstGeom>
              <a:blipFill>
                <a:blip r:embed="rId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A920C4A-12D7-494F-9176-D8074585710F}"/>
                  </a:ext>
                </a:extLst>
              </p:cNvPr>
              <p:cNvSpPr txBox="1"/>
              <p:nvPr/>
            </p:nvSpPr>
            <p:spPr>
              <a:xfrm>
                <a:off x="6624274" y="2663709"/>
                <a:ext cx="1717586"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3200" b="0" i="1" smtClean="0">
                          <a:solidFill>
                            <a:schemeClr val="bg2">
                              <a:lumMod val="10000"/>
                            </a:schemeClr>
                          </a:solidFill>
                          <a:latin typeface="Cambria Math" panose="02040503050406030204" pitchFamily="18" charset="0"/>
                        </a:rPr>
                        <m:t>𝐸</m:t>
                      </m:r>
                      <m:r>
                        <a:rPr lang="en-GB" sz="3200" b="0" i="1" smtClean="0">
                          <a:solidFill>
                            <a:schemeClr val="bg2">
                              <a:lumMod val="10000"/>
                            </a:schemeClr>
                          </a:solidFill>
                          <a:latin typeface="Cambria Math" panose="02040503050406030204" pitchFamily="18" charset="0"/>
                        </a:rPr>
                        <m:t>=</m:t>
                      </m:r>
                      <m:r>
                        <a:rPr lang="en-GB" sz="3200" b="0" i="1" smtClean="0">
                          <a:solidFill>
                            <a:schemeClr val="bg2">
                              <a:lumMod val="10000"/>
                            </a:schemeClr>
                          </a:solidFill>
                          <a:latin typeface="Cambria Math" panose="02040503050406030204" pitchFamily="18" charset="0"/>
                        </a:rPr>
                        <m:t>𝑃</m:t>
                      </m:r>
                      <m:r>
                        <a:rPr lang="en-GB" sz="3200" b="0" i="1" smtClean="0">
                          <a:solidFill>
                            <a:schemeClr val="bg2">
                              <a:lumMod val="10000"/>
                            </a:schemeClr>
                          </a:solidFill>
                          <a:latin typeface="Cambria Math" panose="02040503050406030204" pitchFamily="18" charset="0"/>
                        </a:rPr>
                        <m:t>∗</m:t>
                      </m:r>
                      <m:r>
                        <a:rPr lang="en-GB" sz="3200" b="0" i="1" smtClean="0">
                          <a:solidFill>
                            <a:schemeClr val="bg2">
                              <a:lumMod val="10000"/>
                            </a:schemeClr>
                          </a:solidFill>
                          <a:latin typeface="Cambria Math" panose="02040503050406030204" pitchFamily="18" charset="0"/>
                        </a:rPr>
                        <m:t>𝑡</m:t>
                      </m:r>
                    </m:oMath>
                  </m:oMathPara>
                </a14:m>
                <a:endParaRPr lang="en-GB" sz="2400" dirty="0">
                  <a:solidFill>
                    <a:schemeClr val="bg2">
                      <a:lumMod val="10000"/>
                    </a:schemeClr>
                  </a:solidFill>
                </a:endParaRPr>
              </a:p>
            </p:txBody>
          </p:sp>
        </mc:Choice>
        <mc:Fallback xmlns="">
          <p:sp>
            <p:nvSpPr>
              <p:cNvPr id="5" name="TextBox 4">
                <a:extLst>
                  <a:ext uri="{FF2B5EF4-FFF2-40B4-BE49-F238E27FC236}">
                    <a16:creationId xmlns:a16="http://schemas.microsoft.com/office/drawing/2014/main" id="{FA920C4A-12D7-494F-9176-D8074585710F}"/>
                  </a:ext>
                </a:extLst>
              </p:cNvPr>
              <p:cNvSpPr txBox="1">
                <a:spLocks noRot="1" noChangeAspect="1" noMove="1" noResize="1" noEditPoints="1" noAdjustHandles="1" noChangeArrowheads="1" noChangeShapeType="1" noTextEdit="1"/>
              </p:cNvSpPr>
              <p:nvPr/>
            </p:nvSpPr>
            <p:spPr>
              <a:xfrm>
                <a:off x="6624274" y="2663709"/>
                <a:ext cx="1717586" cy="492443"/>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9A879AE-3667-4F55-AEE7-8B0B22871A17}"/>
                  </a:ext>
                </a:extLst>
              </p:cNvPr>
              <p:cNvSpPr txBox="1"/>
              <p:nvPr/>
            </p:nvSpPr>
            <p:spPr>
              <a:xfrm>
                <a:off x="8648825" y="2820592"/>
                <a:ext cx="2806577" cy="2462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600" b="0" i="1" smtClean="0">
                          <a:solidFill>
                            <a:schemeClr val="bg2">
                              <a:lumMod val="10000"/>
                            </a:schemeClr>
                          </a:solidFill>
                          <a:latin typeface="Cambria Math" panose="02040503050406030204" pitchFamily="18" charset="0"/>
                        </a:rPr>
                        <m:t>𝑃𝑜𝑤𝑒𝑟</m:t>
                      </m:r>
                      <m:r>
                        <a:rPr lang="en-GB" sz="1600" b="0" i="1" smtClean="0">
                          <a:solidFill>
                            <a:schemeClr val="bg2">
                              <a:lumMod val="10000"/>
                            </a:schemeClr>
                          </a:solidFill>
                          <a:latin typeface="Cambria Math" panose="02040503050406030204" pitchFamily="18" charset="0"/>
                        </a:rPr>
                        <m:t>=</m:t>
                      </m:r>
                      <m:r>
                        <a:rPr lang="en-GB" sz="1600" b="0" i="1" smtClean="0">
                          <a:solidFill>
                            <a:schemeClr val="bg2">
                              <a:lumMod val="10000"/>
                            </a:schemeClr>
                          </a:solidFill>
                          <a:latin typeface="Cambria Math" panose="02040503050406030204" pitchFamily="18" charset="0"/>
                        </a:rPr>
                        <m:t>𝑉𝑜𝑙𝑡𝑎𝑔𝑒</m:t>
                      </m:r>
                      <m:r>
                        <a:rPr lang="en-GB" sz="1600" b="0" i="1" smtClean="0">
                          <a:solidFill>
                            <a:schemeClr val="bg2">
                              <a:lumMod val="10000"/>
                            </a:schemeClr>
                          </a:solidFill>
                          <a:latin typeface="Cambria Math" panose="02040503050406030204" pitchFamily="18" charset="0"/>
                        </a:rPr>
                        <m:t> ∗</m:t>
                      </m:r>
                      <m:r>
                        <a:rPr lang="en-GB" sz="1600" b="0" i="1" smtClean="0">
                          <a:solidFill>
                            <a:schemeClr val="bg2">
                              <a:lumMod val="10000"/>
                            </a:schemeClr>
                          </a:solidFill>
                          <a:latin typeface="Cambria Math" panose="02040503050406030204" pitchFamily="18" charset="0"/>
                        </a:rPr>
                        <m:t>𝐶𝑢𝑟𝑟𝑒𝑛𝑡</m:t>
                      </m:r>
                    </m:oMath>
                  </m:oMathPara>
                </a14:m>
                <a:endParaRPr lang="en-GB" sz="1600" dirty="0">
                  <a:solidFill>
                    <a:schemeClr val="bg2">
                      <a:lumMod val="10000"/>
                    </a:schemeClr>
                  </a:solidFill>
                </a:endParaRPr>
              </a:p>
            </p:txBody>
          </p:sp>
        </mc:Choice>
        <mc:Fallback xmlns="">
          <p:sp>
            <p:nvSpPr>
              <p:cNvPr id="6" name="TextBox 5">
                <a:extLst>
                  <a:ext uri="{FF2B5EF4-FFF2-40B4-BE49-F238E27FC236}">
                    <a16:creationId xmlns:a16="http://schemas.microsoft.com/office/drawing/2014/main" id="{C9A879AE-3667-4F55-AEE7-8B0B22871A17}"/>
                  </a:ext>
                </a:extLst>
              </p:cNvPr>
              <p:cNvSpPr txBox="1">
                <a:spLocks noRot="1" noChangeAspect="1" noMove="1" noResize="1" noEditPoints="1" noAdjustHandles="1" noChangeArrowheads="1" noChangeShapeType="1" noTextEdit="1"/>
              </p:cNvSpPr>
              <p:nvPr/>
            </p:nvSpPr>
            <p:spPr>
              <a:xfrm>
                <a:off x="8648825" y="2820592"/>
                <a:ext cx="2806577" cy="246221"/>
              </a:xfrm>
              <a:prstGeom prst="rect">
                <a:avLst/>
              </a:prstGeom>
              <a:blipFill>
                <a:blip r:embed="rId4"/>
                <a:stretch>
                  <a:fillRect b="-35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D9BAAE1-5901-4BD6-9C1A-AD38A27B4AD8}"/>
                  </a:ext>
                </a:extLst>
              </p:cNvPr>
              <p:cNvSpPr txBox="1"/>
              <p:nvPr/>
            </p:nvSpPr>
            <p:spPr>
              <a:xfrm>
                <a:off x="6625194" y="3423189"/>
                <a:ext cx="2271840"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3200" b="0" i="1" smtClean="0">
                          <a:solidFill>
                            <a:schemeClr val="bg2">
                              <a:lumMod val="10000"/>
                            </a:schemeClr>
                          </a:solidFill>
                          <a:latin typeface="Cambria Math" panose="02040503050406030204" pitchFamily="18" charset="0"/>
                        </a:rPr>
                        <m:t>𝐸</m:t>
                      </m:r>
                      <m:r>
                        <a:rPr lang="en-GB" sz="3200" b="0" i="1" smtClean="0">
                          <a:solidFill>
                            <a:schemeClr val="bg2">
                              <a:lumMod val="10000"/>
                            </a:schemeClr>
                          </a:solidFill>
                          <a:latin typeface="Cambria Math" panose="02040503050406030204" pitchFamily="18" charset="0"/>
                        </a:rPr>
                        <m:t>=</m:t>
                      </m:r>
                      <m:r>
                        <a:rPr lang="en-GB" sz="3200" b="0" i="1" smtClean="0">
                          <a:solidFill>
                            <a:schemeClr val="bg2">
                              <a:lumMod val="10000"/>
                            </a:schemeClr>
                          </a:solidFill>
                          <a:latin typeface="Cambria Math" panose="02040503050406030204" pitchFamily="18" charset="0"/>
                        </a:rPr>
                        <m:t>𝑉</m:t>
                      </m:r>
                      <m:r>
                        <a:rPr lang="en-GB" sz="3200" b="0" i="1" smtClean="0">
                          <a:solidFill>
                            <a:schemeClr val="bg2">
                              <a:lumMod val="10000"/>
                            </a:schemeClr>
                          </a:solidFill>
                          <a:latin typeface="Cambria Math" panose="02040503050406030204" pitchFamily="18" charset="0"/>
                        </a:rPr>
                        <m:t>∗</m:t>
                      </m:r>
                      <m:r>
                        <a:rPr lang="en-GB" sz="3200" b="0" i="1" smtClean="0">
                          <a:solidFill>
                            <a:schemeClr val="bg2">
                              <a:lumMod val="10000"/>
                            </a:schemeClr>
                          </a:solidFill>
                          <a:latin typeface="Cambria Math" panose="02040503050406030204" pitchFamily="18" charset="0"/>
                        </a:rPr>
                        <m:t>𝐼</m:t>
                      </m:r>
                      <m:r>
                        <a:rPr lang="en-GB" sz="3200" b="0" i="1" smtClean="0">
                          <a:solidFill>
                            <a:schemeClr val="bg2">
                              <a:lumMod val="10000"/>
                            </a:schemeClr>
                          </a:solidFill>
                          <a:latin typeface="Cambria Math" panose="02040503050406030204" pitchFamily="18" charset="0"/>
                        </a:rPr>
                        <m:t>∗</m:t>
                      </m:r>
                      <m:r>
                        <a:rPr lang="en-GB" sz="3200" b="0" i="1" smtClean="0">
                          <a:solidFill>
                            <a:schemeClr val="bg2">
                              <a:lumMod val="10000"/>
                            </a:schemeClr>
                          </a:solidFill>
                          <a:latin typeface="Cambria Math" panose="02040503050406030204" pitchFamily="18" charset="0"/>
                        </a:rPr>
                        <m:t>𝑡</m:t>
                      </m:r>
                    </m:oMath>
                  </m:oMathPara>
                </a14:m>
                <a:endParaRPr lang="en-GB" sz="2400" dirty="0">
                  <a:solidFill>
                    <a:schemeClr val="bg2">
                      <a:lumMod val="10000"/>
                    </a:schemeClr>
                  </a:solidFill>
                </a:endParaRPr>
              </a:p>
            </p:txBody>
          </p:sp>
        </mc:Choice>
        <mc:Fallback xmlns="">
          <p:sp>
            <p:nvSpPr>
              <p:cNvPr id="7" name="TextBox 6">
                <a:extLst>
                  <a:ext uri="{FF2B5EF4-FFF2-40B4-BE49-F238E27FC236}">
                    <a16:creationId xmlns:a16="http://schemas.microsoft.com/office/drawing/2014/main" id="{CD9BAAE1-5901-4BD6-9C1A-AD38A27B4AD8}"/>
                  </a:ext>
                </a:extLst>
              </p:cNvPr>
              <p:cNvSpPr txBox="1">
                <a:spLocks noRot="1" noChangeAspect="1" noMove="1" noResize="1" noEditPoints="1" noAdjustHandles="1" noChangeArrowheads="1" noChangeShapeType="1" noTextEdit="1"/>
              </p:cNvSpPr>
              <p:nvPr/>
            </p:nvSpPr>
            <p:spPr>
              <a:xfrm>
                <a:off x="6625194" y="3423189"/>
                <a:ext cx="2271840" cy="492443"/>
              </a:xfrm>
              <a:prstGeom prst="rect">
                <a:avLst/>
              </a:prstGeom>
              <a:blipFill>
                <a:blip r:embed="rId5"/>
                <a:stretch>
                  <a:fillRect/>
                </a:stretch>
              </a:blipFill>
            </p:spPr>
            <p:txBody>
              <a:bodyPr/>
              <a:lstStyle/>
              <a:p>
                <a:r>
                  <a:rPr lang="en-GB">
                    <a:noFill/>
                  </a:rPr>
                  <a:t> </a:t>
                </a:r>
              </a:p>
            </p:txBody>
          </p:sp>
        </mc:Fallback>
      </mc:AlternateContent>
      <p:sp>
        <p:nvSpPr>
          <p:cNvPr id="9" name="Right Bracket 8">
            <a:extLst>
              <a:ext uri="{FF2B5EF4-FFF2-40B4-BE49-F238E27FC236}">
                <a16:creationId xmlns:a16="http://schemas.microsoft.com/office/drawing/2014/main" id="{4F4693B8-CA07-4CFB-84FE-286A1E926C0E}"/>
              </a:ext>
            </a:extLst>
          </p:cNvPr>
          <p:cNvSpPr/>
          <p:nvPr/>
        </p:nvSpPr>
        <p:spPr>
          <a:xfrm rot="5400000">
            <a:off x="8446149" y="3580928"/>
            <a:ext cx="115101" cy="784510"/>
          </a:xfrm>
          <a:prstGeom prst="rightBracket">
            <a:avLst/>
          </a:prstGeom>
          <a:noFill/>
          <a:ln>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 name="TextBox 9">
            <a:extLst>
              <a:ext uri="{FF2B5EF4-FFF2-40B4-BE49-F238E27FC236}">
                <a16:creationId xmlns:a16="http://schemas.microsoft.com/office/drawing/2014/main" id="{357EDD86-204E-43AF-A5C6-5325A1A4D837}"/>
              </a:ext>
            </a:extLst>
          </p:cNvPr>
          <p:cNvSpPr txBox="1"/>
          <p:nvPr/>
        </p:nvSpPr>
        <p:spPr>
          <a:xfrm>
            <a:off x="8190082" y="4060731"/>
            <a:ext cx="722912" cy="253916"/>
          </a:xfrm>
          <a:prstGeom prst="rect">
            <a:avLst/>
          </a:prstGeom>
          <a:noFill/>
        </p:spPr>
        <p:txBody>
          <a:bodyPr wrap="square" rtlCol="0">
            <a:spAutoFit/>
          </a:bodyPr>
          <a:lstStyle/>
          <a:p>
            <a:r>
              <a:rPr lang="en-GB" sz="1050" dirty="0">
                <a:solidFill>
                  <a:schemeClr val="bg2">
                    <a:lumMod val="10000"/>
                  </a:schemeClr>
                </a:solidFill>
              </a:rPr>
              <a:t>Capacity</a:t>
            </a:r>
          </a:p>
        </p:txBody>
      </p:sp>
      <p:sp>
        <p:nvSpPr>
          <p:cNvPr id="11" name="Arc 10">
            <a:extLst>
              <a:ext uri="{FF2B5EF4-FFF2-40B4-BE49-F238E27FC236}">
                <a16:creationId xmlns:a16="http://schemas.microsoft.com/office/drawing/2014/main" id="{138D8FC3-2A34-463B-93BE-7A4A693185AB}"/>
              </a:ext>
            </a:extLst>
          </p:cNvPr>
          <p:cNvSpPr/>
          <p:nvPr/>
        </p:nvSpPr>
        <p:spPr bwMode="auto">
          <a:xfrm flipH="1">
            <a:off x="335360" y="2901440"/>
            <a:ext cx="712266" cy="1645022"/>
          </a:xfrm>
          <a:prstGeom prst="arc">
            <a:avLst>
              <a:gd name="adj1" fmla="val 16200000"/>
              <a:gd name="adj2" fmla="val 5388932"/>
            </a:avLst>
          </a:prstGeom>
          <a:noFill/>
          <a:ln w="50800" cap="flat" cmpd="sng" algn="ctr">
            <a:solidFill>
              <a:srgbClr val="000000"/>
            </a:solidFill>
            <a:prstDash val="solid"/>
            <a:round/>
            <a:headEnd type="triangl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UOS Stephenson" pitchFamily="-128" charset="0"/>
            </a:endParaRPr>
          </a:p>
        </p:txBody>
      </p:sp>
      <p:sp>
        <p:nvSpPr>
          <p:cNvPr id="12" name="Arc 11">
            <a:extLst>
              <a:ext uri="{FF2B5EF4-FFF2-40B4-BE49-F238E27FC236}">
                <a16:creationId xmlns:a16="http://schemas.microsoft.com/office/drawing/2014/main" id="{9507574F-C519-4E17-B4A8-D1318279A060}"/>
              </a:ext>
            </a:extLst>
          </p:cNvPr>
          <p:cNvSpPr/>
          <p:nvPr/>
        </p:nvSpPr>
        <p:spPr bwMode="auto">
          <a:xfrm flipH="1">
            <a:off x="402856" y="1865589"/>
            <a:ext cx="649151" cy="2581126"/>
          </a:xfrm>
          <a:prstGeom prst="arc">
            <a:avLst>
              <a:gd name="adj1" fmla="val 16200000"/>
              <a:gd name="adj2" fmla="val 5462560"/>
            </a:avLst>
          </a:prstGeom>
          <a:noFill/>
          <a:ln w="50800" cap="flat" cmpd="sng" algn="ctr">
            <a:solidFill>
              <a:srgbClr val="000000"/>
            </a:solidFill>
            <a:prstDash val="solid"/>
            <a:round/>
            <a:headEnd type="triangl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UOS Stephenson" pitchFamily="-128" charset="0"/>
            </a:endParaRPr>
          </a:p>
        </p:txBody>
      </p:sp>
    </p:spTree>
    <p:extLst>
      <p:ext uri="{BB962C8B-B14F-4D97-AF65-F5344CB8AC3E}">
        <p14:creationId xmlns:p14="http://schemas.microsoft.com/office/powerpoint/2010/main" val="45372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
                                            <p:txEl>
                                              <p:pRg st="0" end="0"/>
                                            </p:txEl>
                                          </p:spTgt>
                                        </p:tgtEl>
                                        <p:attrNameLst>
                                          <p:attrName>style.visibility</p:attrName>
                                        </p:attrNameLst>
                                      </p:cBhvr>
                                      <p:to>
                                        <p:strVal val="visible"/>
                                      </p:to>
                                    </p:set>
                                    <p:animEffect transition="in" filter="fade">
                                      <p:cBhvr>
                                        <p:cTn id="39" dur="500"/>
                                        <p:tgtEl>
                                          <p:spTgt spid="4">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5">
                                            <p:txEl>
                                              <p:pRg st="0" end="0"/>
                                            </p:txEl>
                                          </p:spTgt>
                                        </p:tgtEl>
                                        <p:attrNameLst>
                                          <p:attrName>style.visibility</p:attrName>
                                        </p:attrNameLst>
                                      </p:cBhvr>
                                      <p:to>
                                        <p:strVal val="visible"/>
                                      </p:to>
                                    </p:set>
                                    <p:animEffect transition="in" filter="fade">
                                      <p:cBhvr>
                                        <p:cTn id="44" dur="500"/>
                                        <p:tgtEl>
                                          <p:spTgt spid="5">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500"/>
                                        <p:tgtEl>
                                          <p:spTgt spid="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7">
                                            <p:txEl>
                                              <p:pRg st="0" end="0"/>
                                            </p:txEl>
                                          </p:spTgt>
                                        </p:tgtEl>
                                        <p:attrNameLst>
                                          <p:attrName>style.visibility</p:attrName>
                                        </p:attrNameLst>
                                      </p:cBhvr>
                                      <p:to>
                                        <p:strVal val="visible"/>
                                      </p:to>
                                    </p:set>
                                    <p:animEffect transition="in" filter="fade">
                                      <p:cBhvr>
                                        <p:cTn id="54" dur="500"/>
                                        <p:tgtEl>
                                          <p:spTgt spid="7">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fade">
                                      <p:cBhvr>
                                        <p:cTn id="59" dur="500"/>
                                        <p:tgtEl>
                                          <p:spTgt spid="9"/>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fade">
                                      <p:cBhvr>
                                        <p:cTn id="62" dur="500"/>
                                        <p:tgtEl>
                                          <p:spTgt spid="10"/>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
                                            <p:txEl>
                                              <p:pRg st="6" end="6"/>
                                            </p:txEl>
                                          </p:spTgt>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0" grpId="0"/>
      <p:bldP spid="11" grpId="0" animBg="1"/>
      <p:bldP spid="12" grpId="0" animBg="1"/>
    </p:bldLst>
  </p:timing>
</p:sld>
</file>

<file path=ppt/theme/theme1.xml><?xml version="1.0" encoding="utf-8"?>
<a:theme xmlns:a="http://schemas.openxmlformats.org/drawingml/2006/main" name="tuos_ppt_template_white">
  <a:themeElements>
    <a:clrScheme name="">
      <a:dk1>
        <a:srgbClr val="00FFFF"/>
      </a:dk1>
      <a:lt1>
        <a:srgbClr val="FFFFFF"/>
      </a:lt1>
      <a:dk2>
        <a:srgbClr val="FFFF33"/>
      </a:dk2>
      <a:lt2>
        <a:srgbClr val="FCFBE3"/>
      </a:lt2>
      <a:accent1>
        <a:srgbClr val="FFFF00"/>
      </a:accent1>
      <a:accent2>
        <a:srgbClr val="B5B5B5"/>
      </a:accent2>
      <a:accent3>
        <a:srgbClr val="FFFFFF"/>
      </a:accent3>
      <a:accent4>
        <a:srgbClr val="00DADA"/>
      </a:accent4>
      <a:accent5>
        <a:srgbClr val="FFFFAA"/>
      </a:accent5>
      <a:accent6>
        <a:srgbClr val="A4A4A4"/>
      </a:accent6>
      <a:hlink>
        <a:srgbClr val="00B4F0"/>
      </a:hlink>
      <a:folHlink>
        <a:srgbClr val="FF00AE"/>
      </a:folHlink>
    </a:clrScheme>
    <a:fontScheme name="Default Design">
      <a:majorFont>
        <a:latin typeface="TUOS Stephenson"/>
        <a:ea typeface=""/>
        <a:cs typeface=""/>
      </a:majorFont>
      <a:minorFont>
        <a:latin typeface="TUOS Blak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UOS Stephenso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UOS Stephenson" pitchFamily="-128" charset="0"/>
          </a:defRPr>
        </a:defPPr>
      </a:lstStyle>
    </a:lnDef>
  </a:objectDefaults>
  <a:extraClrSchemeLst>
    <a:extraClrScheme>
      <a:clrScheme name="Default Design 1">
        <a:dk1>
          <a:srgbClr val="2A196F"/>
        </a:dk1>
        <a:lt1>
          <a:srgbClr val="F9FFA2"/>
        </a:lt1>
        <a:dk2>
          <a:srgbClr val="00B3EF"/>
        </a:dk2>
        <a:lt2>
          <a:srgbClr val="FCFBE3"/>
        </a:lt2>
        <a:accent1>
          <a:srgbClr val="FFFF00"/>
        </a:accent1>
        <a:accent2>
          <a:srgbClr val="B5B5B5"/>
        </a:accent2>
        <a:accent3>
          <a:srgbClr val="FBFFCE"/>
        </a:accent3>
        <a:accent4>
          <a:srgbClr val="22145E"/>
        </a:accent4>
        <a:accent5>
          <a:srgbClr val="FFFFAA"/>
        </a:accent5>
        <a:accent6>
          <a:srgbClr val="A4A4A4"/>
        </a:accent6>
        <a:hlink>
          <a:srgbClr val="00B4F0"/>
        </a:hlink>
        <a:folHlink>
          <a:srgbClr val="FF00A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tuos_ppt_template_white">
  <a:themeElements>
    <a:clrScheme name="">
      <a:dk1>
        <a:srgbClr val="00FFFF"/>
      </a:dk1>
      <a:lt1>
        <a:srgbClr val="FFFFFF"/>
      </a:lt1>
      <a:dk2>
        <a:srgbClr val="FFFF33"/>
      </a:dk2>
      <a:lt2>
        <a:srgbClr val="FCFBE3"/>
      </a:lt2>
      <a:accent1>
        <a:srgbClr val="FFFF00"/>
      </a:accent1>
      <a:accent2>
        <a:srgbClr val="B5B5B5"/>
      </a:accent2>
      <a:accent3>
        <a:srgbClr val="FFFFFF"/>
      </a:accent3>
      <a:accent4>
        <a:srgbClr val="00DADA"/>
      </a:accent4>
      <a:accent5>
        <a:srgbClr val="FFFFAA"/>
      </a:accent5>
      <a:accent6>
        <a:srgbClr val="A4A4A4"/>
      </a:accent6>
      <a:hlink>
        <a:srgbClr val="00B4F0"/>
      </a:hlink>
      <a:folHlink>
        <a:srgbClr val="FF00AE"/>
      </a:folHlink>
    </a:clrScheme>
    <a:fontScheme name="Default Design">
      <a:majorFont>
        <a:latin typeface="TUOS Stephenson"/>
        <a:ea typeface=""/>
        <a:cs typeface=""/>
      </a:majorFont>
      <a:minorFont>
        <a:latin typeface="TUOS Blak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UOS Stephenso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UOS Stephenson" pitchFamily="-128" charset="0"/>
          </a:defRPr>
        </a:defPPr>
      </a:lstStyle>
    </a:lnDef>
  </a:objectDefaults>
  <a:extraClrSchemeLst>
    <a:extraClrScheme>
      <a:clrScheme name="Default Design 1">
        <a:dk1>
          <a:srgbClr val="2A196F"/>
        </a:dk1>
        <a:lt1>
          <a:srgbClr val="F9FFA2"/>
        </a:lt1>
        <a:dk2>
          <a:srgbClr val="00B3EF"/>
        </a:dk2>
        <a:lt2>
          <a:srgbClr val="FCFBE3"/>
        </a:lt2>
        <a:accent1>
          <a:srgbClr val="FFFF00"/>
        </a:accent1>
        <a:accent2>
          <a:srgbClr val="B5B5B5"/>
        </a:accent2>
        <a:accent3>
          <a:srgbClr val="FBFFCE"/>
        </a:accent3>
        <a:accent4>
          <a:srgbClr val="22145E"/>
        </a:accent4>
        <a:accent5>
          <a:srgbClr val="FFFFAA"/>
        </a:accent5>
        <a:accent6>
          <a:srgbClr val="A4A4A4"/>
        </a:accent6>
        <a:hlink>
          <a:srgbClr val="00B4F0"/>
        </a:hlink>
        <a:folHlink>
          <a:srgbClr val="FF00A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4.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ustom 2">
      <a:majorFont>
        <a:latin typeface="TUOS Blake"/>
        <a:ea typeface=""/>
        <a:cs typeface=""/>
      </a:majorFont>
      <a:minorFont>
        <a:latin typeface="TUOS Stephenso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FCFBE3"/>
    </a:dk1>
    <a:lt1>
      <a:srgbClr val="FFFFFF"/>
    </a:lt1>
    <a:dk2>
      <a:srgbClr val="336699"/>
    </a:dk2>
    <a:lt2>
      <a:srgbClr val="FFFF33"/>
    </a:lt2>
    <a:accent1>
      <a:srgbClr val="FFFF00"/>
    </a:accent1>
    <a:accent2>
      <a:srgbClr val="B5B5B5"/>
    </a:accent2>
    <a:accent3>
      <a:srgbClr val="ADB8CA"/>
    </a:accent3>
    <a:accent4>
      <a:srgbClr val="DADADA"/>
    </a:accent4>
    <a:accent5>
      <a:srgbClr val="FFFFAA"/>
    </a:accent5>
    <a:accent6>
      <a:srgbClr val="A4A4A4"/>
    </a:accent6>
    <a:hlink>
      <a:srgbClr val="00B4F0"/>
    </a:hlink>
    <a:folHlink>
      <a:srgbClr val="FF00AE"/>
    </a:folHlink>
  </a:clrScheme>
</a:themeOverride>
</file>

<file path=ppt/theme/themeOverride2.xml><?xml version="1.0" encoding="utf-8"?>
<a:themeOverride xmlns:a="http://schemas.openxmlformats.org/drawingml/2006/main">
  <a:clrScheme name="">
    <a:dk1>
      <a:srgbClr val="FCFBE3"/>
    </a:dk1>
    <a:lt1>
      <a:srgbClr val="FFFFFF"/>
    </a:lt1>
    <a:dk2>
      <a:srgbClr val="336699"/>
    </a:dk2>
    <a:lt2>
      <a:srgbClr val="FFFF33"/>
    </a:lt2>
    <a:accent1>
      <a:srgbClr val="FFFF00"/>
    </a:accent1>
    <a:accent2>
      <a:srgbClr val="B5B5B5"/>
    </a:accent2>
    <a:accent3>
      <a:srgbClr val="ADB8CA"/>
    </a:accent3>
    <a:accent4>
      <a:srgbClr val="DADADA"/>
    </a:accent4>
    <a:accent5>
      <a:srgbClr val="FFFFAA"/>
    </a:accent5>
    <a:accent6>
      <a:srgbClr val="A4A4A4"/>
    </a:accent6>
    <a:hlink>
      <a:srgbClr val="00B4F0"/>
    </a:hlink>
    <a:folHlink>
      <a:srgbClr val="FF00AE"/>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tuos_ppt_template_white</Template>
  <TotalTime>1960</TotalTime>
  <Words>4458</Words>
  <Application>Microsoft Office PowerPoint</Application>
  <PresentationFormat>Widescreen</PresentationFormat>
  <Paragraphs>640</Paragraphs>
  <Slides>68</Slides>
  <Notes>13</Notes>
  <HiddenSlides>21</HiddenSlides>
  <MMClips>0</MMClips>
  <ScaleCrop>false</ScaleCrop>
  <HeadingPairs>
    <vt:vector size="8" baseType="variant">
      <vt:variant>
        <vt:lpstr>Fonts Used</vt:lpstr>
      </vt:variant>
      <vt:variant>
        <vt:i4>11</vt:i4>
      </vt:variant>
      <vt:variant>
        <vt:lpstr>Theme</vt:lpstr>
      </vt:variant>
      <vt:variant>
        <vt:i4>4</vt:i4>
      </vt:variant>
      <vt:variant>
        <vt:lpstr>Embedded OLE Servers</vt:lpstr>
      </vt:variant>
      <vt:variant>
        <vt:i4>1</vt:i4>
      </vt:variant>
      <vt:variant>
        <vt:lpstr>Slide Titles</vt:lpstr>
      </vt:variant>
      <vt:variant>
        <vt:i4>68</vt:i4>
      </vt:variant>
    </vt:vector>
  </HeadingPairs>
  <TitlesOfParts>
    <vt:vector size="84" baseType="lpstr">
      <vt:lpstr>Arial</vt:lpstr>
      <vt:lpstr>Calibri</vt:lpstr>
      <vt:lpstr>Cambria Math</vt:lpstr>
      <vt:lpstr>Century Gothic</vt:lpstr>
      <vt:lpstr>Times New Roman</vt:lpstr>
      <vt:lpstr>Trebuchet MS</vt:lpstr>
      <vt:lpstr>TUOS Blake</vt:lpstr>
      <vt:lpstr>TUOS Blake (Body)</vt:lpstr>
      <vt:lpstr>TUOS Stephenson</vt:lpstr>
      <vt:lpstr>TUOS Stephenson (Body)</vt:lpstr>
      <vt:lpstr>Wingdings 3</vt:lpstr>
      <vt:lpstr>tuos_ppt_template_white</vt:lpstr>
      <vt:lpstr>1_tuos_ppt_template_white</vt:lpstr>
      <vt:lpstr>Wisp</vt:lpstr>
      <vt:lpstr>Office Theme</vt:lpstr>
      <vt:lpstr>Graph</vt:lpstr>
      <vt:lpstr>Sizing a battery</vt:lpstr>
      <vt:lpstr>About me</vt:lpstr>
      <vt:lpstr>Part 1 – Terminology and calculations</vt:lpstr>
      <vt:lpstr>Sizing up a battery – basic parameters and  calculations</vt:lpstr>
      <vt:lpstr>Sizing up a battery – voltage, current, power</vt:lpstr>
      <vt:lpstr>Sizing up a battery – parallel and series circuits</vt:lpstr>
      <vt:lpstr>Sizing up a battery - capacity</vt:lpstr>
      <vt:lpstr>Capacity vs energy</vt:lpstr>
      <vt:lpstr>Sizing up a battery - energy</vt:lpstr>
      <vt:lpstr>Sizing up a battery – C-rate</vt:lpstr>
      <vt:lpstr>Problem 1 – Boiling the kettle </vt:lpstr>
      <vt:lpstr>Problem 2 - charging your phone</vt:lpstr>
      <vt:lpstr>Comparing energy storage devices</vt:lpstr>
      <vt:lpstr>Comparing batteries</vt:lpstr>
      <vt:lpstr>Part 2 – Common battery types</vt:lpstr>
      <vt:lpstr>Useful notes</vt:lpstr>
      <vt:lpstr>Useful notes - refresher</vt:lpstr>
      <vt:lpstr>Nickel metal hydride</vt:lpstr>
      <vt:lpstr>Lead acid</vt:lpstr>
      <vt:lpstr>Edison battery</vt:lpstr>
      <vt:lpstr>Part 3 – Lithium-ion battery</vt:lpstr>
      <vt:lpstr>Lithium-ion battery</vt:lpstr>
      <vt:lpstr>Calculating theoretical specific capacity (mAh/g)</vt:lpstr>
      <vt:lpstr>Lithium ion battery calculations</vt:lpstr>
      <vt:lpstr>Cell configurations</vt:lpstr>
      <vt:lpstr>Lithium-ion batteries for EVs</vt:lpstr>
      <vt:lpstr>Discharge characteristics</vt:lpstr>
      <vt:lpstr>Discharge characteristics </vt:lpstr>
      <vt:lpstr>Part 4 – Silicon anodes</vt:lpstr>
      <vt:lpstr>Anode materials</vt:lpstr>
      <vt:lpstr>Calculating theoretical specific capacity (mAh/g)</vt:lpstr>
      <vt:lpstr>Silicon</vt:lpstr>
      <vt:lpstr>Making silicon</vt:lpstr>
      <vt:lpstr>PowerPoint Presentation</vt:lpstr>
      <vt:lpstr>Magnesiothermic reduction</vt:lpstr>
      <vt:lpstr>Acid washing</vt:lpstr>
      <vt:lpstr>Drawbacks of MgTR</vt:lpstr>
      <vt:lpstr>Thermal control</vt:lpstr>
      <vt:lpstr>Eutectic reduction</vt:lpstr>
      <vt:lpstr>MgTR – 500 nm</vt:lpstr>
      <vt:lpstr>MgTR – 20 nm</vt:lpstr>
      <vt:lpstr>MgTR – yields (wt% Si)</vt:lpstr>
      <vt:lpstr>Coin cell electrode preparation</vt:lpstr>
      <vt:lpstr>Making the electrode</vt:lpstr>
      <vt:lpstr>Drawdown variables</vt:lpstr>
      <vt:lpstr>Drawdown variables</vt:lpstr>
      <vt:lpstr>Preliminary cell data</vt:lpstr>
      <vt:lpstr>Ideal drawdown</vt:lpstr>
      <vt:lpstr>Coin cell assembly</vt:lpstr>
      <vt:lpstr>Cell data</vt:lpstr>
      <vt:lpstr>BFD, reaction stoichiometry</vt:lpstr>
      <vt:lpstr>Process handles (variables)</vt:lpstr>
      <vt:lpstr>Measurable outputs</vt:lpstr>
      <vt:lpstr>Conversion, selectivity, yield</vt:lpstr>
      <vt:lpstr>Chem Eng approach to Chemistry </vt:lpstr>
      <vt:lpstr>Soil moisture sensors</vt:lpstr>
      <vt:lpstr>Water management for agriculture</vt:lpstr>
      <vt:lpstr>Moisture sensors</vt:lpstr>
      <vt:lpstr>Printed sensors</vt:lpstr>
      <vt:lpstr>Niobium-doped titania nanoparticles</vt:lpstr>
      <vt:lpstr>Electronic sensor</vt:lpstr>
      <vt:lpstr>Electronic sensor</vt:lpstr>
      <vt:lpstr>Technology transfer</vt:lpstr>
      <vt:lpstr>Field test – Addis Ababa</vt:lpstr>
      <vt:lpstr>Supercapacitor fabrication</vt:lpstr>
      <vt:lpstr>Printed supercapactors – Addis Ababa</vt:lpstr>
      <vt:lpstr>Field Test – Dire Dawa</vt:lpstr>
      <vt:lpstr>PowerPoint Presentation</vt:lpstr>
    </vt:vector>
  </TitlesOfParts>
  <Manager>Design team</Manager>
  <Company>Univeristy of Sheffield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University PowerPoint Template</dc:title>
  <dc:subject>PowerPoint template</dc:subject>
  <dc:creator>Admin</dc:creator>
  <cp:keywords>tuos, sheffield, university, powerpoint, ppt, template, i-d, 2005, white, dmc</cp:keywords>
  <dc:description>Please use this template for all your screen presentation requirements - adapting as necessary to the audience and facility in which it might be seen._x000d_
_x000d_
© 2005  The Univeristy of Sheffield</dc:description>
  <cp:lastModifiedBy>Maximilian Yan</cp:lastModifiedBy>
  <cp:revision>177</cp:revision>
  <cp:lastPrinted>2005-02-24T11:31:10Z</cp:lastPrinted>
  <dcterms:created xsi:type="dcterms:W3CDTF">2011-12-13T16:55:01Z</dcterms:created>
  <dcterms:modified xsi:type="dcterms:W3CDTF">2023-09-28T18:01:16Z</dcterms:modified>
  <cp:category>Templates, identity</cp:category>
</cp:coreProperties>
</file>