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812" r:id="rId4"/>
    <p:sldId id="790" r:id="rId5"/>
    <p:sldId id="266" r:id="rId6"/>
    <p:sldId id="800" r:id="rId7"/>
    <p:sldId id="803" r:id="rId8"/>
    <p:sldId id="805" r:id="rId9"/>
    <p:sldId id="809" r:id="rId10"/>
    <p:sldId id="380" r:id="rId11"/>
    <p:sldId id="388" r:id="rId12"/>
    <p:sldId id="345" r:id="rId13"/>
    <p:sldId id="438" r:id="rId14"/>
    <p:sldId id="474" r:id="rId15"/>
    <p:sldId id="360" r:id="rId16"/>
    <p:sldId id="401" r:id="rId17"/>
    <p:sldId id="794" r:id="rId18"/>
    <p:sldId id="522" r:id="rId19"/>
    <p:sldId id="711" r:id="rId20"/>
    <p:sldId id="723" r:id="rId21"/>
    <p:sldId id="726" r:id="rId22"/>
    <p:sldId id="737" r:id="rId23"/>
    <p:sldId id="739" r:id="rId24"/>
    <p:sldId id="537" r:id="rId25"/>
    <p:sldId id="601" r:id="rId26"/>
    <p:sldId id="764" r:id="rId27"/>
    <p:sldId id="610" r:id="rId28"/>
    <p:sldId id="636" r:id="rId29"/>
    <p:sldId id="626" r:id="rId30"/>
    <p:sldId id="765" r:id="rId31"/>
    <p:sldId id="767" r:id="rId32"/>
    <p:sldId id="667" r:id="rId33"/>
    <p:sldId id="550" r:id="rId34"/>
    <p:sldId id="773" r:id="rId35"/>
    <p:sldId id="774" r:id="rId36"/>
    <p:sldId id="681" r:id="rId37"/>
    <p:sldId id="689" r:id="rId38"/>
    <p:sldId id="692" r:id="rId39"/>
    <p:sldId id="693" r:id="rId40"/>
    <p:sldId id="788" r:id="rId41"/>
    <p:sldId id="705" r:id="rId42"/>
    <p:sldId id="356" r:id="rId43"/>
    <p:sldId id="814" r:id="rId44"/>
    <p:sldId id="81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3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D92AD-DD71-714D-A0BA-69BC3A62C83A}" type="datetimeFigureOut">
              <a:rPr lang="en-US" smtClean="0"/>
              <a:t>11/30/23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E5980-6671-D947-A6E7-85B31D56F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0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3351-0726-8B4F-9AEC-E8A4BBBCA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0C2DC-45E1-E94A-ADC8-1C3A79EEA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67651-DB60-2141-B73A-9A9BD34A8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A0A99-1819-3144-88A1-684B356A1E74}" type="datetime1">
              <a:rPr lang="en-US" smtClean="0"/>
              <a:t>11/30/23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CAF3-6A5E-1848-9B2A-9218EFE1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263A-54FC-044D-BC5A-70AF592D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7A72-572D-8F45-A189-E9E4B6AC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988F8-4B0E-9541-883B-3E5B48B34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DF066-0ED5-EA40-BA4D-E696C042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EE16D-E203-C643-A2B4-3A50DACBB399}" type="datetime1">
              <a:rPr lang="en-US" smtClean="0"/>
              <a:t>11/30/23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665A7-CCA8-6A4E-92D7-DA12CDD5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D03C7-4AA6-3D4C-A9E2-0D346E33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8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1794E-3D04-A24C-9DC8-97AFF8147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F74E64-2186-F040-A8C2-91E53E804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F297C-ADC3-284A-B385-D8FBDB60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D8A6-224F-E04F-BABE-D8F4539D5645}" type="datetime1">
              <a:rPr lang="en-US" smtClean="0"/>
              <a:t>11/30/23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E3E24-823E-F54B-9641-811FC240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CA661-9933-0544-8B80-5DB7CA1B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34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54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39B4-D1E6-DB42-9230-2B22C27E5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E774F-DE59-824D-83C9-038E9F392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497C8-C6A1-3B41-823C-19A9B29D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C903B-3DF9-EA46-8277-368A5C7556AB}" type="datetime1">
              <a:rPr lang="en-US" smtClean="0"/>
              <a:t>11/30/23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03505-F22B-1240-8965-4012E490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BDC9B-00D4-1049-A89A-90E130DB8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3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17EE-DFB6-174B-8A6E-6B8FF221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BFCC1-5B32-BB47-8AD0-1F25C33B8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90C4-31E6-F148-92BF-64CB9541F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F8821-A5BB-7147-A3A5-C0788E4A6831}" type="datetime1">
              <a:rPr lang="en-US" smtClean="0"/>
              <a:t>11/30/23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188D-32E4-A34B-B6B5-E0B02465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7D7CA-057E-8745-8AFF-4C5BB834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8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5351-E018-E446-B92D-98C834A5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A233-2927-0249-B402-D9712DADB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82690F-BD74-8043-8B65-D6B91AFEE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9FF0F-295E-434F-B1D6-3CC9309F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37FB-6B30-9948-9B7B-F5CB7FF1FD73}" type="datetime1">
              <a:rPr lang="en-US" smtClean="0"/>
              <a:t>11/30/23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1D1C3-32B0-3741-84C8-242ED209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839BC5-CF5D-B440-93DF-13A8EDDD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7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88CE6-BFBC-2442-AD6F-38B325C0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D5F9D-6343-6F43-8A84-AB58A9234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6D961-C6AF-FD4D-97A4-56A4FBB35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2340-24A8-934C-B7EE-6964D3F1B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826D74-9595-3644-9F55-A4422817A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34378E-01EB-A847-B6D4-00D1B6F1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5206-F093-BD44-B810-68B1555D78E8}" type="datetime1">
              <a:rPr lang="en-US" smtClean="0"/>
              <a:t>11/30/23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AFE94D-CE91-394B-8A38-507E5F24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E099C4-3830-AA44-94B4-719A1E128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13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215B-B6AB-E04B-AFB1-F215AFC7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0FB5D-8C3D-AF4E-92A8-65D2BEDB7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D679-3AF0-0E4C-87C5-8809B7632E91}" type="datetime1">
              <a:rPr lang="en-US" smtClean="0"/>
              <a:t>11/30/23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0725A-8097-AB4F-A64B-A686D1A7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E0E3B-2CF0-6741-8B23-1B4FC3C6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D04488-33A9-9941-A785-BCBECC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4EB2-B37A-6149-8A03-CD7694ACE09A}" type="datetime1">
              <a:rPr lang="en-US" smtClean="0"/>
              <a:t>11/30/23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7E3E1-F8BC-9B4F-817D-AA934389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1BE25-81FF-5E4A-9D5D-5DD66DCE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6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7CD4-748B-E74B-9605-60DE886C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C86B-C8BE-4D44-A67E-05F61943E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F7211-97FB-A848-A41D-DDE7B2B10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DA8C0-4C75-8C42-A2AC-C6EF274D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4743C-BDC6-E249-8C36-72DFC10059FA}" type="datetime1">
              <a:rPr lang="en-US" smtClean="0"/>
              <a:t>11/30/23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7605E-FF41-984B-A88E-CEC1C1CB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F201C-10B9-F74E-BD34-B1F53AEE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9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F2D13-7158-C54C-811B-30220D165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7FE4DD-968E-A94C-BE69-BD02CD1AC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61656-7712-074F-BC16-970251CC4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833C2-6F7B-F74F-85D9-F68B3B79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13CA-9C2D-1346-9101-BB2BEE94DD29}" type="datetime1">
              <a:rPr lang="en-US" smtClean="0"/>
              <a:t>11/30/23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41B9B-46CD-154B-96FA-B3926337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839C4-20F2-6145-8557-4C54B237B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DC846-00AD-D54C-9F10-A759513AD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65658-89B1-B248-A01D-796161E59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CBBCE-9D66-694B-8A68-05FA53FEB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32AF-CEF3-6243-AFFE-8588EAFDC64C}" type="datetime1">
              <a:rPr lang="en-US" smtClean="0"/>
              <a:t>11/30/23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87E4F-F6F8-E041-91F0-417293604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9BF7B-DAA6-824D-BA29-859E7947D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B6BB-2DE5-F745-A39E-78C000166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RYRuQCMG1Uk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eawatergreenhouse.co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nviromission.com.au/EVM/content/about_companyprofile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://www.youtube.com/watch?v=XCGVTYtJEF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solarthermalworld.org/sites/gstec/files/Kahsay_ISES%20Kassel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ooAAcsbf_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ckstarter.com/projects/707808908/gosun-stove-portable-high-efficiency-solar-cooker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tpDwkzqvI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en.wikipedia.org/wiki/Zinc%E2%80%93zinc_oxide_cyc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fera.sollab.eu/downloads/Conferences/SolarPACES_2012_SFERA_Meier.pdf" TargetMode="External"/><Relationship Id="rId5" Type="http://schemas.openxmlformats.org/officeDocument/2006/relationships/hyperlink" Target="https://www.psi.ch/media/producing-pure-recycling-zinc-with-concentrated-solar-energy" TargetMode="External"/><Relationship Id="rId4" Type="http://schemas.openxmlformats.org/officeDocument/2006/relationships/hyperlink" Target="http://www.hydrogen.energy.gov/pdfs/review06/pd_10_weimer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youtube.com/watch?v=9kKRdlAFuZw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xSA5iiGgiY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watch?v=aEZTAJNIxj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FByDMRbucs" TargetMode="External"/><Relationship Id="rId3" Type="http://schemas.openxmlformats.org/officeDocument/2006/relationships/hyperlink" Target="http://www.youtube.com/watch?v=c7Goyg12Reg" TargetMode="External"/><Relationship Id="rId7" Type="http://schemas.openxmlformats.org/officeDocument/2006/relationships/hyperlink" Target="http://www.youtube.com/watch?v=Or_F6qC0sK4" TargetMode="External"/><Relationship Id="rId2" Type="http://schemas.openxmlformats.org/officeDocument/2006/relationships/hyperlink" Target="http://www.youtube.com/watch?v=DXLy6E9iEn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eafarms.com/vertical-farmin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UhBKZR4sU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A32716-2B7F-3B4F-A36A-6E41C72460B5}"/>
              </a:ext>
            </a:extLst>
          </p:cNvPr>
          <p:cNvSpPr txBox="1"/>
          <p:nvPr/>
        </p:nvSpPr>
        <p:spPr>
          <a:xfrm>
            <a:off x="3645725" y="452927"/>
            <a:ext cx="56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Summary Solar Power for Africa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023BB-CC44-EB42-9E9B-860EC06EA678}"/>
              </a:ext>
            </a:extLst>
          </p:cNvPr>
          <p:cNvSpPr txBox="1"/>
          <p:nvPr/>
        </p:nvSpPr>
        <p:spPr>
          <a:xfrm flipH="1">
            <a:off x="1864995" y="1484194"/>
            <a:ext cx="87941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Gave a little bit of information about Africa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Went through some possible technologies that could be implemented to improve life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Looked into your possible roles in using what you have learned to try to impact the world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F5099-259D-B2E9-30A6-2FE52763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37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96E35D-307C-0B43-8D54-B63FE1A12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65" y="1380245"/>
            <a:ext cx="7805646" cy="5159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DCA16B-A1E7-A44F-8A86-3F687E4AF751}"/>
              </a:ext>
            </a:extLst>
          </p:cNvPr>
          <p:cNvSpPr txBox="1"/>
          <p:nvPr/>
        </p:nvSpPr>
        <p:spPr>
          <a:xfrm>
            <a:off x="3328517" y="320633"/>
            <a:ext cx="6265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 Solar Street Lights Installed in Village in 2015</a:t>
            </a:r>
          </a:p>
          <a:p>
            <a:r>
              <a:rPr lang="en-US" b="1" dirty="0"/>
              <a:t>Improved Design Installed in 2016 by DDIT Students and Faculty</a:t>
            </a:r>
          </a:p>
          <a:p>
            <a:r>
              <a:rPr lang="en-US" b="1" dirty="0"/>
              <a:t>(Commercialization was not followed through to date)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0D08D-7DB5-24C7-24DB-B07C6C9A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8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6444" y="1157112"/>
            <a:ext cx="452559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Ethiopia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Photovoltaics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missing in Ethiopia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high import tariffs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 financing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architectural adaption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 technical support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aversion to new technology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no sales team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-Solve these issues using University Resources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manufacture (assemble) PV panels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train technologists/business people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profit for faculty and students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-HU/DDU area is unique for this opportunity</a:t>
            </a:r>
          </a:p>
        </p:txBody>
      </p:sp>
    </p:spTree>
    <p:extLst>
      <p:ext uri="{BB962C8B-B14F-4D97-AF65-F5344CB8AC3E}">
        <p14:creationId xmlns:p14="http://schemas.microsoft.com/office/powerpoint/2010/main" val="47288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EFB952-9255-D548-8FA0-B1EB8D731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380" y="0"/>
            <a:ext cx="870923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17FCB-9983-B58E-0B10-428DDB1D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99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2065" y="361778"/>
            <a:ext cx="6875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Oxidation/Reduction Metal Displacement Reaction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FE244B-4ABE-674E-8036-516BC5D5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89638"/>
            <a:ext cx="9144000" cy="3278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03648A-556A-9C45-8A04-BBC720253A37}"/>
              </a:ext>
            </a:extLst>
          </p:cNvPr>
          <p:cNvSpPr txBox="1"/>
          <p:nvPr/>
        </p:nvSpPr>
        <p:spPr>
          <a:xfrm>
            <a:off x="3490586" y="4183693"/>
            <a:ext cx="105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0FA09-B846-3B4B-8FBF-327FB263F76A}"/>
              </a:ext>
            </a:extLst>
          </p:cNvPr>
          <p:cNvSpPr txBox="1"/>
          <p:nvPr/>
        </p:nvSpPr>
        <p:spPr>
          <a:xfrm>
            <a:off x="3473562" y="4699030"/>
            <a:ext cx="109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156F50-966B-6141-9B74-10C87AB319ED}"/>
              </a:ext>
            </a:extLst>
          </p:cNvPr>
          <p:cNvSpPr txBox="1"/>
          <p:nvPr/>
        </p:nvSpPr>
        <p:spPr>
          <a:xfrm>
            <a:off x="5832954" y="5739892"/>
            <a:ext cx="230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1.10 Volts for each cell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7F7B8-1AE6-8AE5-DB30-72F31004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6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2533E-B093-DD48-896E-EF69A58FC74F}"/>
              </a:ext>
            </a:extLst>
          </p:cNvPr>
          <p:cNvSpPr txBox="1"/>
          <p:nvPr/>
        </p:nvSpPr>
        <p:spPr>
          <a:xfrm>
            <a:off x="4940780" y="208345"/>
            <a:ext cx="235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Zinc Bromide Flow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7D710-1D22-5F4B-A55E-003779DCD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12258"/>
            <a:ext cx="9144000" cy="54334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D8366-B6D5-D494-9CFE-AF09619FF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8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50762CF-7C99-8F4B-887F-CB6CA5A0C5D9}"/>
              </a:ext>
            </a:extLst>
          </p:cNvPr>
          <p:cNvSpPr txBox="1">
            <a:spLocks/>
          </p:cNvSpPr>
          <p:nvPr/>
        </p:nvSpPr>
        <p:spPr>
          <a:xfrm>
            <a:off x="774583" y="0"/>
            <a:ext cx="109728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Comparing energy storage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270C4-1966-3D49-8882-BC011859E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06" y="762000"/>
            <a:ext cx="9040969" cy="5699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BFDDF3-3FB3-0343-817D-A7CE61D516F1}"/>
              </a:ext>
            </a:extLst>
          </p:cNvPr>
          <p:cNvSpPr/>
          <p:nvPr/>
        </p:nvSpPr>
        <p:spPr>
          <a:xfrm>
            <a:off x="774583" y="65348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</a:rPr>
              <a:t>Luo, X., Wang, J., </a:t>
            </a:r>
            <a:r>
              <a:rPr lang="en-GB" sz="1200" dirty="0" err="1">
                <a:solidFill>
                  <a:srgbClr val="000000"/>
                </a:solidFill>
              </a:rPr>
              <a:t>Dooner</a:t>
            </a:r>
            <a:r>
              <a:rPr lang="en-GB" sz="1200" dirty="0">
                <a:solidFill>
                  <a:srgbClr val="000000"/>
                </a:solidFill>
              </a:rPr>
              <a:t>, M., Clarke, J., 2015. Appl. Energy.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53CE0-1454-4A92-C985-4D16E6F8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306F4C-B388-D942-AB5F-3226C4A44C0F}"/>
              </a:ext>
            </a:extLst>
          </p:cNvPr>
          <p:cNvSpPr txBox="1">
            <a:spLocks/>
          </p:cNvSpPr>
          <p:nvPr/>
        </p:nvSpPr>
        <p:spPr>
          <a:xfrm>
            <a:off x="838200" y="385381"/>
            <a:ext cx="10972800" cy="64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/>
              <a:t>Lithium ion battery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6C6B85-44D7-F642-9472-16CCD7128FB7}"/>
              </a:ext>
            </a:extLst>
          </p:cNvPr>
          <p:cNvSpPr txBox="1">
            <a:spLocks/>
          </p:cNvSpPr>
          <p:nvPr/>
        </p:nvSpPr>
        <p:spPr>
          <a:xfrm>
            <a:off x="838200" y="1988840"/>
            <a:ext cx="5638800" cy="3703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Intercalation reactions occur</a:t>
            </a:r>
          </a:p>
          <a:p>
            <a:r>
              <a:rPr lang="en-GB"/>
              <a:t>Lithium-ions move into material lattices</a:t>
            </a:r>
          </a:p>
          <a:p>
            <a:r>
              <a:rPr lang="en-GB"/>
              <a:t>Lithium ions shuttle back and forth</a:t>
            </a:r>
          </a:p>
          <a:p>
            <a:r>
              <a:rPr lang="en-GB"/>
              <a:t>Graphite stores lithium when fully charged</a:t>
            </a:r>
          </a:p>
          <a:p>
            <a:r>
              <a:rPr lang="en-GB"/>
              <a:t>Cathode accepts lithium during discharge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0E3F4-22B5-7C48-B511-E310E2E59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984" y="1690688"/>
            <a:ext cx="3911129" cy="34029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24451-216E-CAE2-46F2-2D51FE89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6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3C71B-647B-034A-AF3A-D277ECEA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93181" y="1021730"/>
            <a:ext cx="6843815" cy="5132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C1DA7-E1A7-4E40-AA15-5597FD4B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87093" y="857250"/>
            <a:ext cx="6858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A67A3-A633-320F-8698-135644C5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07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3288" y="803672"/>
            <a:ext cx="2514278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2"/>
              </a:rPr>
              <a:t>King Abdullah’s Desalinization Plant</a:t>
            </a:r>
            <a:endParaRPr lang="en-US" sz="1266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110" y="1714500"/>
            <a:ext cx="7590234" cy="41701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395B95-4F03-C2C2-02BB-32A0A089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AAFDAD-F727-8446-8AA2-8C711B94D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6844"/>
            <a:ext cx="9144000" cy="5584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E0EF99-04A7-2D44-A4FA-BBF375A6C2BE}"/>
              </a:ext>
            </a:extLst>
          </p:cNvPr>
          <p:cNvSpPr txBox="1"/>
          <p:nvPr/>
        </p:nvSpPr>
        <p:spPr>
          <a:xfrm>
            <a:off x="3624158" y="267891"/>
            <a:ext cx="189449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 err="1">
                <a:hlinkClick r:id="rId3"/>
              </a:rPr>
              <a:t>Seawatergreenhouse.com</a:t>
            </a:r>
            <a:endParaRPr lang="en-US" sz="126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C6923-7696-934D-7541-6AB5D6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1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9C065-C253-F747-9D04-E6BA2E389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95" t="10407" r="22500" b="9091"/>
          <a:stretch/>
        </p:blipFill>
        <p:spPr>
          <a:xfrm>
            <a:off x="3562596" y="868094"/>
            <a:ext cx="5048003" cy="5520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1E573-6A59-5A4F-9294-53C3EBD1C3A0}"/>
              </a:ext>
            </a:extLst>
          </p:cNvPr>
          <p:cNvSpPr txBox="1"/>
          <p:nvPr/>
        </p:nvSpPr>
        <p:spPr>
          <a:xfrm>
            <a:off x="2897580" y="344385"/>
            <a:ext cx="740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Africa is near the equator, this distorts the size in a 2d projection.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0D577-BA50-08C2-9F54-1C9A4EBF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45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53" y="1071562"/>
            <a:ext cx="822647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8CFAD-2F4C-2768-0777-BF0B76C1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3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7" name="TextBox 1"/>
          <p:cNvSpPr txBox="1">
            <a:spLocks noChangeArrowheads="1"/>
          </p:cNvSpPr>
          <p:nvPr/>
        </p:nvSpPr>
        <p:spPr bwMode="auto">
          <a:xfrm>
            <a:off x="3363516" y="1821656"/>
            <a:ext cx="2367315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sz="1687" dirty="0">
                <a:hlinkClick r:id="rId2"/>
              </a:rPr>
              <a:t>Enviromission (Australia)</a:t>
            </a:r>
            <a:endParaRPr lang="en-US" sz="1687" dirty="0"/>
          </a:p>
        </p:txBody>
      </p:sp>
      <p:pic>
        <p:nvPicPr>
          <p:cNvPr id="55193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44" y="964406"/>
            <a:ext cx="4286250" cy="323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39" name="TextBox 1"/>
          <p:cNvSpPr txBox="1">
            <a:spLocks noChangeArrowheads="1"/>
          </p:cNvSpPr>
          <p:nvPr/>
        </p:nvSpPr>
        <p:spPr bwMode="auto">
          <a:xfrm>
            <a:off x="2238375" y="3429000"/>
            <a:ext cx="2797497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sz="1687" dirty="0">
                <a:hlinkClick r:id="rId4"/>
              </a:rPr>
              <a:t>Solar Chimney Spain (Madrid)</a:t>
            </a:r>
            <a:endParaRPr lang="en-US" sz="1687" dirty="0"/>
          </a:p>
        </p:txBody>
      </p:sp>
      <p:pic>
        <p:nvPicPr>
          <p:cNvPr id="55194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018359"/>
            <a:ext cx="3013770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41" name="TextBox 3"/>
          <p:cNvSpPr txBox="1">
            <a:spLocks noChangeArrowheads="1"/>
          </p:cNvSpPr>
          <p:nvPr/>
        </p:nvSpPr>
        <p:spPr bwMode="auto">
          <a:xfrm>
            <a:off x="5185172" y="375047"/>
            <a:ext cx="1581138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sz="1687"/>
              <a:t>Solar Chimney’s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1953" y="2196703"/>
            <a:ext cx="3429000" cy="352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44" dirty="0"/>
              <a:t>http://</a:t>
            </a:r>
            <a:r>
              <a:rPr lang="en-US" sz="844" dirty="0" err="1"/>
              <a:t>www.enviromission.com.au</a:t>
            </a:r>
            <a:r>
              <a:rPr lang="en-US" sz="844" dirty="0"/>
              <a:t>/EVM/content/</a:t>
            </a:r>
            <a:r>
              <a:rPr lang="en-US" sz="844" dirty="0" err="1"/>
              <a:t>about_companyprofile.html</a:t>
            </a:r>
            <a:endParaRPr lang="en-US" sz="844" dirty="0"/>
          </a:p>
        </p:txBody>
      </p:sp>
      <p:sp>
        <p:nvSpPr>
          <p:cNvPr id="3" name="Rectangle 2"/>
          <p:cNvSpPr/>
          <p:nvPr/>
        </p:nvSpPr>
        <p:spPr>
          <a:xfrm>
            <a:off x="2345531" y="3750469"/>
            <a:ext cx="2361544" cy="222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44" dirty="0"/>
              <a:t>http://</a:t>
            </a:r>
            <a:r>
              <a:rPr lang="en-US" sz="844" dirty="0" err="1"/>
              <a:t>www.youtube.com</a:t>
            </a:r>
            <a:r>
              <a:rPr lang="en-US" sz="844" dirty="0"/>
              <a:t>/</a:t>
            </a:r>
            <a:r>
              <a:rPr lang="en-US" sz="844" dirty="0" err="1"/>
              <a:t>watch?v</a:t>
            </a:r>
            <a:r>
              <a:rPr lang="en-US" sz="844" dirty="0"/>
              <a:t>=</a:t>
            </a:r>
            <a:r>
              <a:rPr lang="en-US" sz="844" dirty="0" err="1"/>
              <a:t>XCGVTYtJEFk</a:t>
            </a:r>
            <a:endParaRPr lang="en-US" sz="844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65D0B-A1DE-7C04-37DA-0C43B4B8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91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TextBox 3"/>
          <p:cNvSpPr txBox="1">
            <a:spLocks noChangeArrowheads="1"/>
          </p:cNvSpPr>
          <p:nvPr/>
        </p:nvSpPr>
        <p:spPr bwMode="auto">
          <a:xfrm>
            <a:off x="3845719" y="589359"/>
            <a:ext cx="4381328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sz="1687" dirty="0">
                <a:hlinkClick r:id="rId2"/>
              </a:rPr>
              <a:t>Industrial Solar Water Heating </a:t>
            </a:r>
            <a:r>
              <a:rPr lang="en-US" sz="1687" dirty="0" err="1">
                <a:hlinkClick r:id="rId2"/>
              </a:rPr>
              <a:t>Mek’elle</a:t>
            </a:r>
            <a:r>
              <a:rPr lang="en-US" sz="1687" dirty="0">
                <a:hlinkClick r:id="rId2"/>
              </a:rPr>
              <a:t> Ethiopia</a:t>
            </a:r>
            <a:endParaRPr lang="en-US" sz="1687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156" y="1768078"/>
            <a:ext cx="6465094" cy="43130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5719" y="1071563"/>
            <a:ext cx="4572000" cy="4819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66" dirty="0"/>
              <a:t>http://</a:t>
            </a:r>
            <a:r>
              <a:rPr lang="en-US" sz="1266" dirty="0" err="1"/>
              <a:t>www.solarthermalworld.org</a:t>
            </a:r>
            <a:r>
              <a:rPr lang="en-US" sz="1266" dirty="0"/>
              <a:t>/sites/</a:t>
            </a:r>
            <a:r>
              <a:rPr lang="en-US" sz="1266" dirty="0" err="1"/>
              <a:t>gstec</a:t>
            </a:r>
            <a:r>
              <a:rPr lang="en-US" sz="1266" dirty="0"/>
              <a:t>/files/Kahsay_ISES%20Kassel.pdf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BC92-1EB4-2F71-98BF-C57AF3E6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35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219" y="937617"/>
            <a:ext cx="4295180" cy="313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46" name="TextBox 2"/>
          <p:cNvSpPr txBox="1">
            <a:spLocks noChangeArrowheads="1"/>
          </p:cNvSpPr>
          <p:nvPr/>
        </p:nvSpPr>
        <p:spPr bwMode="auto">
          <a:xfrm>
            <a:off x="4006454" y="401836"/>
            <a:ext cx="4112023" cy="35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eaLnBrk="1" hangingPunct="1"/>
            <a:r>
              <a:rPr lang="en-US" sz="1687" dirty="0">
                <a:hlinkClick r:id="rId3"/>
              </a:rPr>
              <a:t>Swamp Cooler </a:t>
            </a:r>
            <a:r>
              <a:rPr lang="en-US" sz="984" dirty="0"/>
              <a:t>(http://</a:t>
            </a:r>
            <a:r>
              <a:rPr lang="en-US" sz="984" dirty="0" err="1"/>
              <a:t>www.youtube.com</a:t>
            </a:r>
            <a:r>
              <a:rPr lang="en-US" sz="984" dirty="0"/>
              <a:t>/</a:t>
            </a:r>
            <a:r>
              <a:rPr lang="en-US" sz="984" dirty="0" err="1"/>
              <a:t>watch?v</a:t>
            </a:r>
            <a:r>
              <a:rPr lang="en-US" sz="984" dirty="0"/>
              <a:t>=6ooAAcsbf_0)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359" y="991196"/>
            <a:ext cx="3643313" cy="3045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88" y="4286250"/>
            <a:ext cx="3286125" cy="24611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BFD45-221F-6063-BD77-6DB855E0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33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7375" y="428625"/>
            <a:ext cx="3472425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A Simple Solar Ice Maker (Anthony Tong/Amanda)</a:t>
            </a:r>
          </a:p>
        </p:txBody>
      </p:sp>
      <p:pic>
        <p:nvPicPr>
          <p:cNvPr id="8" name="Picture 7" descr="IMG_63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8360" y="1553766"/>
            <a:ext cx="5572125" cy="4179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9844" y="4232672"/>
            <a:ext cx="2196703" cy="67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/>
              <a:t>Methanol/Carbon Based Absorption Refrigerator/Ice Maker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1017984"/>
            <a:ext cx="4038743" cy="28307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672D9-8ABB-5D1C-E9B5-EEA730B7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57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688318"/>
            <a:ext cx="8554641" cy="6188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81688" y="107156"/>
            <a:ext cx="4572000" cy="4819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66" dirty="0"/>
              <a:t>https://</a:t>
            </a:r>
            <a:r>
              <a:rPr lang="en-US" sz="1266" dirty="0" err="1"/>
              <a:t>www.engineeringforchange.org</a:t>
            </a:r>
            <a:r>
              <a:rPr lang="en-US" sz="1266" dirty="0"/>
              <a:t>/</a:t>
            </a:r>
            <a:r>
              <a:rPr lang="en-US" sz="1266" dirty="0" err="1"/>
              <a:t>wp</a:t>
            </a:r>
            <a:r>
              <a:rPr lang="en-US" sz="1266" dirty="0"/>
              <a:t>-content/uploads/2015/10/</a:t>
            </a:r>
            <a:r>
              <a:rPr lang="en-US" sz="1266" dirty="0" err="1"/>
              <a:t>sol_r_final_report.pdf</a:t>
            </a:r>
            <a:endParaRPr lang="en-US" sz="1266" dirty="0"/>
          </a:p>
        </p:txBody>
      </p:sp>
      <p:sp>
        <p:nvSpPr>
          <p:cNvPr id="8" name="TextBox 7"/>
          <p:cNvSpPr txBox="1"/>
          <p:nvPr/>
        </p:nvSpPr>
        <p:spPr>
          <a:xfrm>
            <a:off x="1649016" y="107156"/>
            <a:ext cx="1033616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Georgia Tech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4D980D-277B-20E5-4E3B-559C22CA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6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781" y="1553766"/>
            <a:ext cx="5697141" cy="3759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4157" y="857250"/>
            <a:ext cx="631865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6" dirty="0">
                <a:hlinkClick r:id="rId3"/>
              </a:rPr>
              <a:t>Go Sun Stove </a:t>
            </a:r>
            <a:r>
              <a:rPr lang="en-US" sz="984" dirty="0"/>
              <a:t>(http://</a:t>
            </a:r>
            <a:r>
              <a:rPr lang="en-US" sz="984" dirty="0" err="1"/>
              <a:t>www.kickstarter.com</a:t>
            </a:r>
            <a:r>
              <a:rPr lang="en-US" sz="984" dirty="0"/>
              <a:t>/projects/707808908/</a:t>
            </a:r>
            <a:r>
              <a:rPr lang="en-US" sz="984" dirty="0" err="1"/>
              <a:t>gosun</a:t>
            </a:r>
            <a:r>
              <a:rPr lang="en-US" sz="984" dirty="0"/>
              <a:t>-stove-portable-high-efficiency-solar-cooker</a:t>
            </a:r>
            <a:r>
              <a:rPr lang="en-US" sz="1266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020E11-0C9F-BB47-83F2-1A25F5A13E94}"/>
              </a:ext>
            </a:extLst>
          </p:cNvPr>
          <p:cNvSpPr txBox="1"/>
          <p:nvPr/>
        </p:nvSpPr>
        <p:spPr>
          <a:xfrm>
            <a:off x="3353785" y="5732860"/>
            <a:ext cx="112242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4"/>
              </a:rPr>
              <a:t>Go Sun Fusion</a:t>
            </a:r>
            <a:endParaRPr lang="en-US" sz="1266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3F7A7-4CC7-6CEF-7474-E40C1065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6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453" y="3429000"/>
            <a:ext cx="6554391" cy="3214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172" y="214312"/>
            <a:ext cx="5625703" cy="386655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69E37-8474-3FB5-1F5F-D7F5DC71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1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719"/>
            <a:ext cx="9144000" cy="67755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408001-C69F-7C7A-C5A8-957A0ED0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4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isele\AppData\Local\Microsoft\Windows\INetCache\Content.Word\Slide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97" y="535781"/>
            <a:ext cx="4179094" cy="235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isele\AppData\Local\Microsoft\Windows\INetCache\Content.Word\Slide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643312"/>
            <a:ext cx="4179094" cy="23511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5BA82-2CF3-070E-514D-248C5466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3D79D-7C8A-B341-82F8-5CA3E5A3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10602"/>
            <a:ext cx="9144000" cy="4036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256B44-F7DB-674F-9826-4B0907D5BE33}"/>
              </a:ext>
            </a:extLst>
          </p:cNvPr>
          <p:cNvSpPr txBox="1"/>
          <p:nvPr/>
        </p:nvSpPr>
        <p:spPr>
          <a:xfrm>
            <a:off x="5256122" y="412198"/>
            <a:ext cx="131318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Corruption Index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73323-A665-144C-99CF-CEB92110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29" y="4982766"/>
            <a:ext cx="1022638" cy="16252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5D5E75-3BB3-1F4C-A4CD-00E02F41D6AB}"/>
              </a:ext>
            </a:extLst>
          </p:cNvPr>
          <p:cNvSpPr/>
          <p:nvPr/>
        </p:nvSpPr>
        <p:spPr>
          <a:xfrm>
            <a:off x="4649391" y="5821164"/>
            <a:ext cx="4572000" cy="2871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2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en.wikipedia.org</a:t>
            </a:r>
            <a:r>
              <a:rPr lang="en-US" sz="12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/wiki/</a:t>
            </a:r>
            <a:r>
              <a:rPr lang="en-US" sz="126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Corruption_Perceptions_Index</a:t>
            </a:r>
            <a:endParaRPr lang="en-US" sz="126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AD526-EE25-9F41-9965-360846EA3791}"/>
              </a:ext>
            </a:extLst>
          </p:cNvPr>
          <p:cNvSpPr/>
          <p:nvPr/>
        </p:nvSpPr>
        <p:spPr>
          <a:xfrm>
            <a:off x="4267069" y="742645"/>
            <a:ext cx="3291286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66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"the misuse of public power for private benefit"</a:t>
            </a:r>
            <a:endParaRPr lang="en-US" sz="126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545BB6-3DE4-4FFC-0C15-B4C7A971C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06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30" y="8930"/>
            <a:ext cx="9126141" cy="68312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81D3BF-1068-454E-7CAC-D8FB46B5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08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4250" y="321469"/>
            <a:ext cx="4552400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6" dirty="0">
                <a:hlinkClick r:id="rId2"/>
              </a:rPr>
              <a:t>Zn =&gt; </a:t>
            </a:r>
            <a:r>
              <a:rPr lang="en-US" sz="1266" dirty="0" err="1">
                <a:hlinkClick r:id="rId2"/>
              </a:rPr>
              <a:t>ZnO</a:t>
            </a:r>
            <a:r>
              <a:rPr lang="en-US" sz="1266" dirty="0">
                <a:hlinkClick r:id="rId2"/>
              </a:rPr>
              <a:t> Cycle </a:t>
            </a:r>
            <a:r>
              <a:rPr lang="en-US" sz="984" dirty="0"/>
              <a:t>(http://</a:t>
            </a:r>
            <a:r>
              <a:rPr lang="en-US" sz="984" dirty="0" err="1"/>
              <a:t>en.wikipedia.org</a:t>
            </a:r>
            <a:r>
              <a:rPr lang="en-US" sz="984" dirty="0"/>
              <a:t>/wiki/Zinc%E2%80%93zinc_oxide_cycle)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094" y="589359"/>
            <a:ext cx="5495193" cy="4286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891" y="5143500"/>
            <a:ext cx="5185715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4"/>
              </a:rPr>
              <a:t>UNLV</a:t>
            </a:r>
            <a:r>
              <a:rPr lang="en-US" sz="1266" dirty="0"/>
              <a:t> (http://</a:t>
            </a:r>
            <a:r>
              <a:rPr lang="en-US" sz="1266" dirty="0" err="1"/>
              <a:t>www.hydrogen.energy.gov</a:t>
            </a:r>
            <a:r>
              <a:rPr lang="en-US" sz="1266" dirty="0"/>
              <a:t>/</a:t>
            </a:r>
            <a:r>
              <a:rPr lang="en-US" sz="1266" dirty="0" err="1"/>
              <a:t>pdfs</a:t>
            </a:r>
            <a:r>
              <a:rPr lang="en-US" sz="1266" dirty="0"/>
              <a:t>/review06/pd_10_weimer.pdf)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9391" y="5893594"/>
            <a:ext cx="4227439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66" dirty="0">
                <a:hlinkClick r:id="rId5"/>
              </a:rPr>
              <a:t>PSI/ETHZ </a:t>
            </a:r>
            <a:r>
              <a:rPr lang="en-US" sz="1266" dirty="0"/>
              <a:t>(</a:t>
            </a:r>
            <a:r>
              <a:rPr lang="en-US" sz="703" dirty="0"/>
              <a:t>https://</a:t>
            </a:r>
            <a:r>
              <a:rPr lang="en-US" sz="703" dirty="0" err="1"/>
              <a:t>www.psi.ch</a:t>
            </a:r>
            <a:r>
              <a:rPr lang="en-US" sz="703" dirty="0"/>
              <a:t>/media/producing-pure-recycling-zinc-with-concentrated-solar-energy</a:t>
            </a:r>
            <a:r>
              <a:rPr lang="en-US" sz="1266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3516" y="6268641"/>
            <a:ext cx="5638082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6"/>
              </a:rPr>
              <a:t>France Solar Furnace Talk</a:t>
            </a:r>
            <a:r>
              <a:rPr lang="en-US" sz="1266" dirty="0"/>
              <a:t> </a:t>
            </a:r>
            <a:r>
              <a:rPr lang="en-US" sz="844" dirty="0"/>
              <a:t>(http://</a:t>
            </a:r>
            <a:r>
              <a:rPr lang="en-US" sz="844" dirty="0" err="1"/>
              <a:t>sfera.sollab.eu</a:t>
            </a:r>
            <a:r>
              <a:rPr lang="en-US" sz="844" dirty="0"/>
              <a:t>/downloads/Conferences/SolarPACES_2012_SFERA_Meier.pdf)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B1B31-AD61-B594-9FF3-38B5153E7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0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35" y="98227"/>
            <a:ext cx="8822531" cy="66526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2594" y="696516"/>
            <a:ext cx="3964781" cy="52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6" dirty="0"/>
              <a:t>http://</a:t>
            </a:r>
            <a:r>
              <a:rPr lang="en-US" sz="1406" dirty="0" err="1"/>
              <a:t>sfera.sollab.eu</a:t>
            </a:r>
            <a:r>
              <a:rPr lang="en-US" sz="1406" dirty="0"/>
              <a:t>/downloads/Conferences/SolarPACES_2012_SFERA_Meier.pdf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67226-1095-76A1-A1EA-82DF0B08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72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692" y="-12913"/>
            <a:ext cx="2360967" cy="481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31" b="1" dirty="0"/>
              <a:t>Biomass/Syngas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31548" y="3804047"/>
            <a:ext cx="352686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Fischer-</a:t>
            </a:r>
            <a:r>
              <a:rPr lang="en-US" sz="1266" dirty="0" err="1"/>
              <a:t>Tropsch</a:t>
            </a:r>
            <a:r>
              <a:rPr lang="en-US" sz="1266" dirty="0"/>
              <a:t> Reaction:  H</a:t>
            </a:r>
            <a:r>
              <a:rPr lang="en-US" sz="1266" baseline="-25000" dirty="0"/>
              <a:t>2</a:t>
            </a:r>
            <a:r>
              <a:rPr lang="en-US" sz="1266" dirty="0"/>
              <a:t> and CO to Liquid Fuel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1055" y="482203"/>
            <a:ext cx="317016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Steam Reforming Reaction:  CH</a:t>
            </a:r>
            <a:r>
              <a:rPr lang="en-US" sz="1266" baseline="-25000" dirty="0"/>
              <a:t>4</a:t>
            </a:r>
            <a:r>
              <a:rPr lang="en-US" sz="1266" dirty="0"/>
              <a:t> to H</a:t>
            </a:r>
            <a:r>
              <a:rPr lang="en-US" sz="1266" baseline="-25000" dirty="0"/>
              <a:t>2</a:t>
            </a:r>
            <a:r>
              <a:rPr lang="en-US" sz="1266" dirty="0"/>
              <a:t> and CO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781" y="964406"/>
            <a:ext cx="2266355" cy="482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6907" y="1982391"/>
            <a:ext cx="2497479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Water Shift Gas Reaction:  CO to H</a:t>
            </a:r>
            <a:r>
              <a:rPr lang="en-US" sz="1266" baseline="-25000" dirty="0"/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5" y="2357438"/>
            <a:ext cx="2291496" cy="428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360" y="1446609"/>
            <a:ext cx="5447109" cy="410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953" y="2786063"/>
            <a:ext cx="5000625" cy="223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6828" y="2196703"/>
            <a:ext cx="3143250" cy="15483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75" y="4232672"/>
            <a:ext cx="8126016" cy="1259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313" y="5572125"/>
            <a:ext cx="4518422" cy="930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531" y="5393531"/>
            <a:ext cx="4759523" cy="15716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E8AAD-E368-DF7C-55C9-CAED933AA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51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63516" y="267891"/>
            <a:ext cx="3848041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2"/>
              </a:rPr>
              <a:t>India Biogas Reactor</a:t>
            </a:r>
            <a:r>
              <a:rPr lang="en-US" sz="844" dirty="0">
                <a:hlinkClick r:id="rId2"/>
              </a:rPr>
              <a:t> </a:t>
            </a:r>
            <a:r>
              <a:rPr lang="en-US" sz="844" dirty="0"/>
              <a:t>(https://</a:t>
            </a:r>
            <a:r>
              <a:rPr lang="en-US" sz="844" dirty="0" err="1"/>
              <a:t>www.youtube.com</a:t>
            </a:r>
            <a:r>
              <a:rPr lang="en-US" sz="844" dirty="0"/>
              <a:t>/</a:t>
            </a:r>
            <a:r>
              <a:rPr lang="en-US" sz="844" dirty="0" err="1"/>
              <a:t>watch?v</a:t>
            </a:r>
            <a:r>
              <a:rPr lang="en-US" sz="844" dirty="0"/>
              <a:t>=9kKRdlAFuZw)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30461"/>
            <a:ext cx="9144000" cy="51836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100D3E-8839-0220-416B-E6E8B7E9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05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C8FBEA-B37B-CC4D-8500-1AD5D73C1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35" y="464344"/>
            <a:ext cx="8009930" cy="59293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1D04B7-A8A0-AB45-A1ED-56FDA7FFB661}"/>
              </a:ext>
            </a:extLst>
          </p:cNvPr>
          <p:cNvSpPr/>
          <p:nvPr/>
        </p:nvSpPr>
        <p:spPr bwMode="auto">
          <a:xfrm>
            <a:off x="8078391" y="250031"/>
            <a:ext cx="2022574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687">
              <a:solidFill>
                <a:srgbClr val="000000"/>
              </a:solidFill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A0526-7E6F-86D6-6095-A15D51408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06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2611" y="1269088"/>
            <a:ext cx="185775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/>
              <a:t>Titania as a </a:t>
            </a:r>
            <a:r>
              <a:rPr lang="en-US" sz="1266" dirty="0" err="1"/>
              <a:t>photocatalyst</a:t>
            </a:r>
            <a:endParaRPr lang="en-US" sz="1266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516" y="1804869"/>
            <a:ext cx="5795367" cy="4351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ECDE2F-0AE1-4C4E-B917-903AE085F9F0}"/>
              </a:ext>
            </a:extLst>
          </p:cNvPr>
          <p:cNvSpPr/>
          <p:nvPr/>
        </p:nvSpPr>
        <p:spPr>
          <a:xfrm>
            <a:off x="4859210" y="514350"/>
            <a:ext cx="4572000" cy="28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/>
            <a:r>
              <a:rPr lang="en-US" sz="1266" b="1" dirty="0"/>
              <a:t>Solar </a:t>
            </a:r>
            <a:r>
              <a:rPr lang="en-US" sz="1266" b="1" dirty="0" err="1"/>
              <a:t>Thermolysis</a:t>
            </a:r>
            <a:endParaRPr lang="en-US" sz="1266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E20869-B73D-0F08-74EC-44D4B602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70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5996" y="1017984"/>
            <a:ext cx="2358442" cy="106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/>
              <a:t>Algae:</a:t>
            </a:r>
          </a:p>
          <a:p>
            <a:r>
              <a:rPr lang="en-US" sz="1266" dirty="0"/>
              <a:t>  </a:t>
            </a:r>
          </a:p>
          <a:p>
            <a:r>
              <a:rPr lang="en-US" sz="1266" dirty="0"/>
              <a:t>Food</a:t>
            </a:r>
          </a:p>
          <a:p>
            <a:r>
              <a:rPr lang="en-US" sz="1266" dirty="0"/>
              <a:t>	Diesel Fuel</a:t>
            </a:r>
          </a:p>
          <a:p>
            <a:r>
              <a:rPr lang="en-US" sz="1266" dirty="0"/>
              <a:t>Hydrogen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07219"/>
            <a:ext cx="9144000" cy="56297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6172" y="160735"/>
            <a:ext cx="4378827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 err="1">
                <a:hlinkClick r:id="rId3"/>
              </a:rPr>
              <a:t>Spirulina</a:t>
            </a:r>
            <a:r>
              <a:rPr lang="en-US" sz="1266" dirty="0">
                <a:hlinkClick r:id="rId3"/>
              </a:rPr>
              <a:t> Algae in West Africa</a:t>
            </a:r>
            <a:r>
              <a:rPr lang="en-US" sz="844" dirty="0">
                <a:hlinkClick r:id="rId3"/>
              </a:rPr>
              <a:t> </a:t>
            </a:r>
            <a:r>
              <a:rPr lang="en-US" sz="844" dirty="0"/>
              <a:t>(https://</a:t>
            </a:r>
            <a:r>
              <a:rPr lang="en-US" sz="844" dirty="0" err="1"/>
              <a:t>www.youtube.com</a:t>
            </a:r>
            <a:r>
              <a:rPr lang="en-US" sz="844" dirty="0"/>
              <a:t>/</a:t>
            </a:r>
            <a:r>
              <a:rPr lang="en-US" sz="844" dirty="0" err="1"/>
              <a:t>watch?v</a:t>
            </a:r>
            <a:r>
              <a:rPr lang="en-US" sz="844" dirty="0"/>
              <a:t>=CxSA5iiGgiY</a:t>
            </a:r>
            <a:r>
              <a:rPr lang="en-US" sz="1266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750CFF-A10F-332A-F0B9-14BDE120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1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453" y="375047"/>
            <a:ext cx="4489550" cy="2839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218" y="4286250"/>
            <a:ext cx="3231258" cy="2411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266" y="3750469"/>
            <a:ext cx="4235351" cy="2732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789ABF-7F22-E22B-1800-4359BFBBE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95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2594" y="1232297"/>
            <a:ext cx="1445909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2"/>
              </a:rPr>
              <a:t>Algae oil extraction</a:t>
            </a:r>
            <a:endParaRPr lang="en-US" sz="1266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52" y="214312"/>
            <a:ext cx="5581055" cy="28307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49016" y="1821656"/>
            <a:ext cx="3432478" cy="28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66" dirty="0"/>
              <a:t>https://</a:t>
            </a:r>
            <a:r>
              <a:rPr lang="en-US" sz="1266" dirty="0" err="1"/>
              <a:t>www.youtube.com</a:t>
            </a:r>
            <a:r>
              <a:rPr lang="en-US" sz="1266" dirty="0"/>
              <a:t>/</a:t>
            </a:r>
            <a:r>
              <a:rPr lang="en-US" sz="1266" dirty="0" err="1"/>
              <a:t>watch?v</a:t>
            </a:r>
            <a:r>
              <a:rPr lang="en-US" sz="1266" dirty="0"/>
              <a:t>=</a:t>
            </a:r>
            <a:r>
              <a:rPr lang="en-US" sz="1266" dirty="0" err="1"/>
              <a:t>aEZTAJNIxjQ</a:t>
            </a:r>
            <a:endParaRPr lang="en-US" sz="1266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922" y="3321844"/>
            <a:ext cx="5616773" cy="31521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9015-F123-986E-82B5-FC8DC731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20436-3E6A-B442-9DDC-51816D6D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726" y="190816"/>
            <a:ext cx="6248824" cy="328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9D93E-652E-D041-9832-14BA74D36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23" y="190816"/>
            <a:ext cx="4819650" cy="3282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A2F79-2185-4F46-B660-158768B43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24" y="3618293"/>
            <a:ext cx="5933704" cy="3013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01E534-EAD4-D445-819A-BCC50F9C6AA3}"/>
              </a:ext>
            </a:extLst>
          </p:cNvPr>
          <p:cNvSpPr txBox="1"/>
          <p:nvPr/>
        </p:nvSpPr>
        <p:spPr>
          <a:xfrm>
            <a:off x="5595726" y="60908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61B69-D82B-161D-897F-6C9D267FE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62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6172" y="107156"/>
            <a:ext cx="4572000" cy="28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1" hangingPunct="1"/>
            <a:r>
              <a:rPr lang="en-US" sz="1266" dirty="0"/>
              <a:t>Algae Tower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1219" y="2089547"/>
            <a:ext cx="316110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>
                <a:hlinkClick r:id="rId2"/>
              </a:rPr>
              <a:t>CNET Algae Tower </a:t>
            </a:r>
            <a:r>
              <a:rPr lang="en-US" sz="984" dirty="0"/>
              <a:t>(http://</a:t>
            </a:r>
            <a:r>
              <a:rPr lang="en-US" sz="984" dirty="0" err="1"/>
              <a:t>www.youtube.com</a:t>
            </a:r>
            <a:r>
              <a:rPr lang="en-US" sz="984" dirty="0"/>
              <a:t>/</a:t>
            </a:r>
            <a:r>
              <a:rPr lang="en-US" sz="984" dirty="0" err="1"/>
              <a:t>watch?v</a:t>
            </a:r>
            <a:r>
              <a:rPr lang="en-US" sz="984" dirty="0"/>
              <a:t>=DXLy6E9iEnI)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6266" y="3107531"/>
            <a:ext cx="2518172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>
                <a:hlinkClick r:id="rId3"/>
              </a:rPr>
              <a:t>NASA Algae Project </a:t>
            </a:r>
            <a:r>
              <a:rPr lang="en-US" sz="984" dirty="0"/>
              <a:t>(http://</a:t>
            </a:r>
            <a:r>
              <a:rPr lang="en-US" sz="984" dirty="0" err="1"/>
              <a:t>www.youtube.com</a:t>
            </a:r>
            <a:r>
              <a:rPr lang="en-US" sz="984" dirty="0"/>
              <a:t>/</a:t>
            </a:r>
            <a:r>
              <a:rPr lang="en-US" sz="984" dirty="0" err="1"/>
              <a:t>watch?v</a:t>
            </a:r>
            <a:r>
              <a:rPr lang="en-US" sz="984" dirty="0"/>
              <a:t>=c7Goyg12Reg)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844" y="428625"/>
            <a:ext cx="4489550" cy="2839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906" y="1071562"/>
            <a:ext cx="4018359" cy="35272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578" y="3482578"/>
            <a:ext cx="4410041" cy="30539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3422" y="4875609"/>
            <a:ext cx="2089547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6" dirty="0">
                <a:hlinkClick r:id="rId7"/>
              </a:rPr>
              <a:t>Hydrogen from Algae </a:t>
            </a:r>
            <a:r>
              <a:rPr lang="en-US" sz="984" dirty="0"/>
              <a:t>(http://</a:t>
            </a:r>
            <a:r>
              <a:rPr lang="en-US" sz="984" dirty="0" err="1"/>
              <a:t>www.youtube.com</a:t>
            </a:r>
            <a:r>
              <a:rPr lang="en-US" sz="984" dirty="0"/>
              <a:t>/</a:t>
            </a:r>
            <a:r>
              <a:rPr lang="en-US" sz="984" dirty="0" err="1"/>
              <a:t>watch?v</a:t>
            </a:r>
            <a:r>
              <a:rPr lang="en-US" sz="984" dirty="0"/>
              <a:t>=Or_F6qC0sK4)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7641" y="6000750"/>
            <a:ext cx="2677271" cy="417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8"/>
              </a:rPr>
              <a:t>Hydrogen from Algae Imperial College</a:t>
            </a:r>
            <a:endParaRPr lang="en-US" sz="1266" dirty="0"/>
          </a:p>
          <a:p>
            <a:r>
              <a:rPr lang="en-US" sz="844" dirty="0"/>
              <a:t>(https://</a:t>
            </a:r>
            <a:r>
              <a:rPr lang="en-US" sz="844" dirty="0" err="1"/>
              <a:t>www.youtube.com</a:t>
            </a:r>
            <a:r>
              <a:rPr lang="en-US" sz="844" dirty="0"/>
              <a:t>/</a:t>
            </a:r>
            <a:r>
              <a:rPr lang="en-US" sz="844" dirty="0" err="1"/>
              <a:t>watch?v</a:t>
            </a:r>
            <a:r>
              <a:rPr lang="en-US" sz="844" dirty="0"/>
              <a:t>=</a:t>
            </a:r>
            <a:r>
              <a:rPr lang="en-US" sz="844" dirty="0" err="1"/>
              <a:t>OFByDMRbucs</a:t>
            </a:r>
            <a:r>
              <a:rPr lang="en-US" sz="844" dirty="0"/>
              <a:t>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50D5A3-4FE8-9A5C-FC31-EEF57FC5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8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C565FE-4E6E-5B46-819E-02C3DBA6B16B}"/>
              </a:ext>
            </a:extLst>
          </p:cNvPr>
          <p:cNvSpPr txBox="1"/>
          <p:nvPr/>
        </p:nvSpPr>
        <p:spPr>
          <a:xfrm>
            <a:off x="4663796" y="917601"/>
            <a:ext cx="2097818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dirty="0">
                <a:hlinkClick r:id="rId2"/>
              </a:rPr>
              <a:t>Vertical Farming in Cincinnati</a:t>
            </a:r>
            <a:endParaRPr lang="en-US" sz="126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5F6BE-48B2-F846-9027-CE504B52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34390"/>
            <a:ext cx="9144000" cy="23892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CD1C0-DA7A-60B4-5375-758B1849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70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FF55F7-33D2-6B4D-B046-16C4F4834280}"/>
              </a:ext>
            </a:extLst>
          </p:cNvPr>
          <p:cNvSpPr txBox="1"/>
          <p:nvPr/>
        </p:nvSpPr>
        <p:spPr>
          <a:xfrm>
            <a:off x="3991738" y="344269"/>
            <a:ext cx="4208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Offshore Wind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6F69E0-B213-3A4E-B4E7-0D360BC6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600"/>
            <a:ext cx="9144000" cy="5201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9D5B30-0FE2-E342-8483-0F833EC1C26A}"/>
              </a:ext>
            </a:extLst>
          </p:cNvPr>
          <p:cNvSpPr txBox="1"/>
          <p:nvPr/>
        </p:nvSpPr>
        <p:spPr>
          <a:xfrm>
            <a:off x="4929591" y="6352143"/>
            <a:ext cx="233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Wind Turbine Engineer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7DFCB-780A-BBB2-32C1-0FB1AA1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77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A32716-2B7F-3B4F-A36A-6E41C72460B5}"/>
              </a:ext>
            </a:extLst>
          </p:cNvPr>
          <p:cNvSpPr txBox="1"/>
          <p:nvPr/>
        </p:nvSpPr>
        <p:spPr>
          <a:xfrm>
            <a:off x="3299391" y="536055"/>
            <a:ext cx="569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Summary Solar Power for Africa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023BB-CC44-EB42-9E9B-860EC06EA678}"/>
              </a:ext>
            </a:extLst>
          </p:cNvPr>
          <p:cNvSpPr txBox="1"/>
          <p:nvPr/>
        </p:nvSpPr>
        <p:spPr>
          <a:xfrm flipH="1">
            <a:off x="1703386" y="1460443"/>
            <a:ext cx="8885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Hopefully, you learned something about the situation faced by most people on earth, more than half live on less than $10 per day, 1 billion live on less than $1/day about 10%.  Africa has the poorest countries so it could be a place to start.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technologists.  Our skill set is technological solutions to economic development and improvement of quality of life.  Hopefully you got some ideas on how this could be reasonably implemented.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China thinks that the future is in Africa as evidenced by their investment $110 billion in 2019 or 20% of Africa’s economic growth.  We should consider the business opportunities especially those that could benefit both parties in a partnership.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24316-C5DA-9D67-F01A-CC268D44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62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B1F06-444B-340B-4DDB-61F067EC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8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56D880-8F4B-BF46-9CF3-7B0A808A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000"/>
            <a:ext cx="12192000" cy="53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BB1407-B661-D94D-A0C2-5A528A650AC4}"/>
              </a:ext>
            </a:extLst>
          </p:cNvPr>
          <p:cNvSpPr txBox="1"/>
          <p:nvPr/>
        </p:nvSpPr>
        <p:spPr>
          <a:xfrm>
            <a:off x="4358244" y="225631"/>
            <a:ext cx="340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Energy Consumption in the World</a:t>
            </a: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43E7203A-02F4-EB46-B659-93EFBB9C7928}"/>
              </a:ext>
            </a:extLst>
          </p:cNvPr>
          <p:cNvSpPr/>
          <p:nvPr/>
        </p:nvSpPr>
        <p:spPr>
          <a:xfrm>
            <a:off x="2861953" y="2113809"/>
            <a:ext cx="249382" cy="26125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E9590FC4-4539-E442-A790-9EF40D7BF9B1}"/>
              </a:ext>
            </a:extLst>
          </p:cNvPr>
          <p:cNvSpPr/>
          <p:nvPr/>
        </p:nvSpPr>
        <p:spPr>
          <a:xfrm>
            <a:off x="7051963" y="3393376"/>
            <a:ext cx="249382" cy="26125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1A6B5B20-E150-8943-8F47-BF3F71FE1C53}"/>
              </a:ext>
            </a:extLst>
          </p:cNvPr>
          <p:cNvSpPr/>
          <p:nvPr/>
        </p:nvSpPr>
        <p:spPr>
          <a:xfrm>
            <a:off x="6927272" y="3940223"/>
            <a:ext cx="249382" cy="26125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D49AF470-BA33-1743-87D3-687B16CA99D2}"/>
              </a:ext>
            </a:extLst>
          </p:cNvPr>
          <p:cNvSpPr/>
          <p:nvPr/>
        </p:nvSpPr>
        <p:spPr>
          <a:xfrm>
            <a:off x="6524675" y="4639469"/>
            <a:ext cx="249382" cy="26125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1BED5E2F-6B62-3240-88DE-5E03788DD9EA}"/>
              </a:ext>
            </a:extLst>
          </p:cNvPr>
          <p:cNvSpPr/>
          <p:nvPr/>
        </p:nvSpPr>
        <p:spPr>
          <a:xfrm>
            <a:off x="6236172" y="4936587"/>
            <a:ext cx="249382" cy="261258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9F0392-E5A5-3B02-903B-94E86655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6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E1E573-6A59-5A4F-9294-53C3EBD1C3A0}"/>
              </a:ext>
            </a:extLst>
          </p:cNvPr>
          <p:cNvSpPr txBox="1"/>
          <p:nvPr/>
        </p:nvSpPr>
        <p:spPr>
          <a:xfrm>
            <a:off x="535380" y="204618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154BE-305D-DB48-BF9B-0C7BAA683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92" y="3225800"/>
            <a:ext cx="6169401" cy="3513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46788-8951-D548-B347-6461F1E6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592" y="-47625"/>
            <a:ext cx="5520086" cy="322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12807A-8F30-F540-BA79-A386A4D6C011}"/>
              </a:ext>
            </a:extLst>
          </p:cNvPr>
          <p:cNvSpPr txBox="1"/>
          <p:nvPr/>
        </p:nvSpPr>
        <p:spPr>
          <a:xfrm>
            <a:off x="601133" y="3014133"/>
            <a:ext cx="2633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cup of rice ~ $0.22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cup of beans ~ $0.30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wage of $2/day is a survival wage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12 hour work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days a week (Possibly 10 on Sunday)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1586A-9FCF-FC4F-995F-7B4D7E3F5555}"/>
              </a:ext>
            </a:extLst>
          </p:cNvPr>
          <p:cNvSpPr txBox="1"/>
          <p:nvPr/>
        </p:nvSpPr>
        <p:spPr>
          <a:xfrm>
            <a:off x="9108374" y="1140031"/>
            <a:ext cx="197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below $5.50/day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B60808-B039-E14F-BA62-08E08898B5FD}"/>
              </a:ext>
            </a:extLst>
          </p:cNvPr>
          <p:cNvSpPr txBox="1"/>
          <p:nvPr/>
        </p:nvSpPr>
        <p:spPr>
          <a:xfrm>
            <a:off x="9108374" y="4270581"/>
            <a:ext cx="1979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below $1.90/day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25DEE-6C15-434C-811F-B1911BB67703}"/>
              </a:ext>
            </a:extLst>
          </p:cNvPr>
          <p:cNvSpPr txBox="1"/>
          <p:nvPr/>
        </p:nvSpPr>
        <p:spPr>
          <a:xfrm>
            <a:off x="9334005" y="27313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9D1098-E41F-9B3E-4686-E3D82D74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4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3F0AEC-2ABB-7B41-BF30-DCCDB9C0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60350"/>
            <a:ext cx="12103100" cy="633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74AA1-3252-C94A-8AC1-E3485D37B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886" y="0"/>
            <a:ext cx="6332664" cy="6049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A58081-71D3-274E-AC9C-FEF78DEBE341}"/>
              </a:ext>
            </a:extLst>
          </p:cNvPr>
          <p:cNvSpPr txBox="1"/>
          <p:nvPr/>
        </p:nvSpPr>
        <p:spPr>
          <a:xfrm>
            <a:off x="4728482" y="18687"/>
            <a:ext cx="12041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2018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in Africa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drop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A2BEDC-80F1-D342-88C2-EF2E3A20771E}"/>
              </a:ext>
            </a:extLst>
          </p:cNvPr>
          <p:cNvSpPr/>
          <p:nvPr/>
        </p:nvSpPr>
        <p:spPr>
          <a:xfrm>
            <a:off x="6436425" y="665018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57202D-EB1F-7547-B783-1C04ACFE9312}"/>
              </a:ext>
            </a:extLst>
          </p:cNvPr>
          <p:cNvSpPr/>
          <p:nvPr/>
        </p:nvSpPr>
        <p:spPr>
          <a:xfrm>
            <a:off x="6436424" y="1292431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05DD54-0076-0141-A95A-DC5197F97711}"/>
              </a:ext>
            </a:extLst>
          </p:cNvPr>
          <p:cNvSpPr/>
          <p:nvPr/>
        </p:nvSpPr>
        <p:spPr>
          <a:xfrm>
            <a:off x="6436423" y="1536947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BA7456-47D6-954A-897A-129E2D259466}"/>
              </a:ext>
            </a:extLst>
          </p:cNvPr>
          <p:cNvSpPr/>
          <p:nvPr/>
        </p:nvSpPr>
        <p:spPr>
          <a:xfrm>
            <a:off x="6466110" y="1797297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5F041E-86BD-F54C-B640-3B2D8E5EF66C}"/>
              </a:ext>
            </a:extLst>
          </p:cNvPr>
          <p:cNvSpPr/>
          <p:nvPr/>
        </p:nvSpPr>
        <p:spPr>
          <a:xfrm>
            <a:off x="6424546" y="2627662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492346-2BE2-B74D-80A9-BA6C6E5C4FBA}"/>
              </a:ext>
            </a:extLst>
          </p:cNvPr>
          <p:cNvSpPr/>
          <p:nvPr/>
        </p:nvSpPr>
        <p:spPr>
          <a:xfrm>
            <a:off x="6373087" y="3185802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FF9420-D197-BB4C-BD86-5DE2681125C2}"/>
              </a:ext>
            </a:extLst>
          </p:cNvPr>
          <p:cNvSpPr/>
          <p:nvPr/>
        </p:nvSpPr>
        <p:spPr>
          <a:xfrm>
            <a:off x="6377013" y="3487715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DC115E-8D1B-9A4C-851B-BC05E46C2B5C}"/>
              </a:ext>
            </a:extLst>
          </p:cNvPr>
          <p:cNvSpPr/>
          <p:nvPr/>
        </p:nvSpPr>
        <p:spPr>
          <a:xfrm>
            <a:off x="6519550" y="3987386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0A613C-6C38-3B4E-A18D-BF71C628B1E1}"/>
              </a:ext>
            </a:extLst>
          </p:cNvPr>
          <p:cNvSpPr/>
          <p:nvPr/>
        </p:nvSpPr>
        <p:spPr>
          <a:xfrm>
            <a:off x="6456214" y="4297052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C9CCF5-FF36-5D4A-853B-179B04D180F9}"/>
              </a:ext>
            </a:extLst>
          </p:cNvPr>
          <p:cNvSpPr/>
          <p:nvPr/>
        </p:nvSpPr>
        <p:spPr>
          <a:xfrm>
            <a:off x="6521523" y="4596985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8FB4DA-A718-3349-B412-A7A829245359}"/>
              </a:ext>
            </a:extLst>
          </p:cNvPr>
          <p:cNvSpPr/>
          <p:nvPr/>
        </p:nvSpPr>
        <p:spPr>
          <a:xfrm>
            <a:off x="6495793" y="5670629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20D402-C328-D24C-97AF-838141782CDA}"/>
              </a:ext>
            </a:extLst>
          </p:cNvPr>
          <p:cNvSpPr/>
          <p:nvPr/>
        </p:nvSpPr>
        <p:spPr>
          <a:xfrm>
            <a:off x="6450266" y="5903105"/>
            <a:ext cx="83127" cy="831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C5F6D-B71B-4140-BE76-D95366AD4BDC}"/>
              </a:ext>
            </a:extLst>
          </p:cNvPr>
          <p:cNvSpPr txBox="1"/>
          <p:nvPr/>
        </p:nvSpPr>
        <p:spPr>
          <a:xfrm>
            <a:off x="4276303" y="1636979"/>
            <a:ext cx="1646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None in 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None in China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None in Europe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in Africa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166FD5F-6040-81DB-D76C-D43B83FB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64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C4538-3432-744E-83AD-8E748E766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087"/>
            <a:ext cx="12192000" cy="6219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7FF7D-226A-5549-A2BD-936FA2B9C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3303587"/>
            <a:ext cx="3810000" cy="2870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B9B38-34C2-0B11-8250-B8B084B50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5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010A7-CF08-DB45-871E-5E1DA9BF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16" y="152070"/>
            <a:ext cx="6303488" cy="4248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397602-740C-1042-8C70-2253F2B8E9C2}"/>
              </a:ext>
            </a:extLst>
          </p:cNvPr>
          <p:cNvSpPr/>
          <p:nvPr/>
        </p:nvSpPr>
        <p:spPr>
          <a:xfrm>
            <a:off x="3333008" y="456981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1) PV Panels</a:t>
            </a:r>
          </a:p>
          <a:p>
            <a:r>
              <a:rPr lang="en-US" dirty="0"/>
              <a:t>2) Other sources of Power:  Wind Turbine, Diesel or Gasoline Generator, Hydropower</a:t>
            </a:r>
          </a:p>
          <a:p>
            <a:r>
              <a:rPr lang="en-US" dirty="0"/>
              <a:t>3) Charge Controllers</a:t>
            </a:r>
          </a:p>
          <a:p>
            <a:r>
              <a:rPr lang="en-US" dirty="0"/>
              <a:t>4) Battery Bank</a:t>
            </a:r>
          </a:p>
          <a:p>
            <a:r>
              <a:rPr lang="en-US" dirty="0"/>
              <a:t>5) AC Inverter/Direct DC systems</a:t>
            </a:r>
          </a:p>
          <a:p>
            <a:r>
              <a:rPr lang="en-US" dirty="0"/>
              <a:t>6) Fuse box(</a:t>
            </a:r>
            <a:r>
              <a:rPr lang="en-US" dirty="0" err="1"/>
              <a:t>es</a:t>
            </a:r>
            <a:r>
              <a:rPr lang="en-US" dirty="0"/>
              <a:t>)</a:t>
            </a:r>
          </a:p>
          <a:p>
            <a:r>
              <a:rPr lang="en-US" dirty="0"/>
              <a:t>7) Appliances/Loads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4A818-1A13-69CC-226F-D0E799A0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B6BB-2DE5-F745-A39E-78C0001669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83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1017</Words>
  <Application>Microsoft Macintosh PowerPoint</Application>
  <PresentationFormat>Widescreen</PresentationFormat>
  <Paragraphs>160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Gill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beaucage</dc:creator>
  <cp:lastModifiedBy>Beaucage, Gregory (beaucag)</cp:lastModifiedBy>
  <cp:revision>16</cp:revision>
  <dcterms:created xsi:type="dcterms:W3CDTF">2020-11-10T20:18:42Z</dcterms:created>
  <dcterms:modified xsi:type="dcterms:W3CDTF">2023-11-30T14:53:52Z</dcterms:modified>
</cp:coreProperties>
</file>