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8"/>
  </p:notesMasterIdLst>
  <p:sldIdLst>
    <p:sldId id="256" r:id="rId2"/>
    <p:sldId id="257" r:id="rId3"/>
    <p:sldId id="669" r:id="rId4"/>
    <p:sldId id="642" r:id="rId5"/>
    <p:sldId id="643" r:id="rId6"/>
    <p:sldId id="644" r:id="rId7"/>
    <p:sldId id="735" r:id="rId8"/>
    <p:sldId id="734" r:id="rId9"/>
    <p:sldId id="737" r:id="rId10"/>
    <p:sldId id="736" r:id="rId11"/>
    <p:sldId id="670" r:id="rId12"/>
    <p:sldId id="646" r:id="rId13"/>
    <p:sldId id="647" r:id="rId14"/>
    <p:sldId id="470" r:id="rId15"/>
    <p:sldId id="667" r:id="rId16"/>
    <p:sldId id="738" r:id="rId17"/>
    <p:sldId id="648" r:id="rId18"/>
    <p:sldId id="441" r:id="rId19"/>
    <p:sldId id="442" r:id="rId20"/>
    <p:sldId id="443" r:id="rId21"/>
    <p:sldId id="444" r:id="rId22"/>
    <p:sldId id="739" r:id="rId23"/>
    <p:sldId id="450" r:id="rId24"/>
    <p:sldId id="445" r:id="rId25"/>
    <p:sldId id="639" r:id="rId26"/>
    <p:sldId id="475" r:id="rId27"/>
    <p:sldId id="476" r:id="rId28"/>
    <p:sldId id="477" r:id="rId29"/>
    <p:sldId id="478" r:id="rId30"/>
    <p:sldId id="479" r:id="rId31"/>
    <p:sldId id="480" r:id="rId32"/>
    <p:sldId id="482" r:id="rId33"/>
    <p:sldId id="483" r:id="rId34"/>
    <p:sldId id="484" r:id="rId35"/>
    <p:sldId id="485" r:id="rId36"/>
    <p:sldId id="545" r:id="rId37"/>
    <p:sldId id="486" r:id="rId38"/>
    <p:sldId id="487" r:id="rId39"/>
    <p:sldId id="490" r:id="rId40"/>
    <p:sldId id="376" r:id="rId41"/>
    <p:sldId id="649" r:id="rId42"/>
    <p:sldId id="668" r:id="rId43"/>
    <p:sldId id="743" r:id="rId44"/>
    <p:sldId id="744" r:id="rId45"/>
    <p:sldId id="745" r:id="rId46"/>
    <p:sldId id="746" r:id="rId47"/>
    <p:sldId id="282" r:id="rId48"/>
    <p:sldId id="747" r:id="rId49"/>
    <p:sldId id="650" r:id="rId50"/>
    <p:sldId id="651" r:id="rId51"/>
    <p:sldId id="652" r:id="rId52"/>
    <p:sldId id="654" r:id="rId53"/>
    <p:sldId id="653" r:id="rId54"/>
    <p:sldId id="666" r:id="rId55"/>
    <p:sldId id="655" r:id="rId56"/>
    <p:sldId id="656" r:id="rId57"/>
    <p:sldId id="657" r:id="rId58"/>
    <p:sldId id="740" r:id="rId59"/>
    <p:sldId id="658" r:id="rId60"/>
    <p:sldId id="659" r:id="rId61"/>
    <p:sldId id="660" r:id="rId62"/>
    <p:sldId id="671" r:id="rId63"/>
    <p:sldId id="673" r:id="rId64"/>
    <p:sldId id="672" r:id="rId65"/>
    <p:sldId id="370" r:id="rId66"/>
    <p:sldId id="358" r:id="rId67"/>
    <p:sldId id="272" r:id="rId68"/>
    <p:sldId id="357" r:id="rId69"/>
    <p:sldId id="362" r:id="rId70"/>
    <p:sldId id="359" r:id="rId71"/>
    <p:sldId id="361" r:id="rId72"/>
    <p:sldId id="360" r:id="rId73"/>
    <p:sldId id="363" r:id="rId74"/>
    <p:sldId id="322" r:id="rId75"/>
    <p:sldId id="323" r:id="rId76"/>
    <p:sldId id="364" r:id="rId77"/>
    <p:sldId id="372" r:id="rId78"/>
    <p:sldId id="336" r:id="rId79"/>
    <p:sldId id="304" r:id="rId80"/>
    <p:sldId id="344" r:id="rId81"/>
    <p:sldId id="330" r:id="rId82"/>
    <p:sldId id="674" r:id="rId83"/>
    <p:sldId id="403" r:id="rId84"/>
    <p:sldId id="402" r:id="rId85"/>
    <p:sldId id="741" r:id="rId86"/>
    <p:sldId id="742" r:id="rId87"/>
    <p:sldId id="303" r:id="rId88"/>
    <p:sldId id="675" r:id="rId89"/>
    <p:sldId id="677" r:id="rId90"/>
    <p:sldId id="678" r:id="rId91"/>
    <p:sldId id="679" r:id="rId92"/>
    <p:sldId id="292" r:id="rId93"/>
    <p:sldId id="305" r:id="rId94"/>
    <p:sldId id="306" r:id="rId95"/>
    <p:sldId id="307" r:id="rId96"/>
    <p:sldId id="308" r:id="rId97"/>
    <p:sldId id="311" r:id="rId98"/>
    <p:sldId id="312" r:id="rId99"/>
    <p:sldId id="315" r:id="rId100"/>
    <p:sldId id="316" r:id="rId101"/>
    <p:sldId id="317" r:id="rId102"/>
    <p:sldId id="676" r:id="rId103"/>
    <p:sldId id="290" r:id="rId104"/>
    <p:sldId id="293" r:id="rId105"/>
    <p:sldId id="294" r:id="rId106"/>
    <p:sldId id="297" r:id="rId107"/>
    <p:sldId id="680" r:id="rId108"/>
    <p:sldId id="662" r:id="rId109"/>
    <p:sldId id="663" r:id="rId110"/>
    <p:sldId id="664" r:id="rId111"/>
    <p:sldId id="665" r:id="rId112"/>
    <p:sldId id="681" r:id="rId113"/>
    <p:sldId id="682" r:id="rId114"/>
    <p:sldId id="683" r:id="rId115"/>
    <p:sldId id="696" r:id="rId116"/>
    <p:sldId id="684" r:id="rId117"/>
    <p:sldId id="270" r:id="rId118"/>
    <p:sldId id="269" r:id="rId119"/>
    <p:sldId id="268" r:id="rId120"/>
    <p:sldId id="267" r:id="rId121"/>
    <p:sldId id="260" r:id="rId122"/>
    <p:sldId id="259" r:id="rId123"/>
    <p:sldId id="261" r:id="rId124"/>
    <p:sldId id="262" r:id="rId125"/>
    <p:sldId id="263" r:id="rId126"/>
    <p:sldId id="271" r:id="rId127"/>
    <p:sldId id="264" r:id="rId128"/>
    <p:sldId id="265" r:id="rId129"/>
    <p:sldId id="266" r:id="rId130"/>
    <p:sldId id="273" r:id="rId131"/>
    <p:sldId id="700" r:id="rId132"/>
    <p:sldId id="701" r:id="rId133"/>
    <p:sldId id="258" r:id="rId134"/>
    <p:sldId id="702" r:id="rId135"/>
    <p:sldId id="703" r:id="rId136"/>
    <p:sldId id="704" r:id="rId137"/>
    <p:sldId id="705" r:id="rId138"/>
    <p:sldId id="706" r:id="rId139"/>
    <p:sldId id="281" r:id="rId140"/>
    <p:sldId id="279" r:id="rId141"/>
    <p:sldId id="278" r:id="rId142"/>
    <p:sldId id="284" r:id="rId143"/>
    <p:sldId id="283" r:id="rId144"/>
    <p:sldId id="707" r:id="rId145"/>
    <p:sldId id="697" r:id="rId146"/>
    <p:sldId id="685" r:id="rId147"/>
    <p:sldId id="686" r:id="rId148"/>
    <p:sldId id="687" r:id="rId149"/>
    <p:sldId id="688" r:id="rId150"/>
    <p:sldId id="698" r:id="rId151"/>
    <p:sldId id="689" r:id="rId152"/>
    <p:sldId id="732" r:id="rId153"/>
    <p:sldId id="733" r:id="rId154"/>
    <p:sldId id="699" r:id="rId155"/>
    <p:sldId id="568" r:id="rId156"/>
    <p:sldId id="638" r:id="rId157"/>
    <p:sldId id="708" r:id="rId158"/>
    <p:sldId id="725" r:id="rId159"/>
    <p:sldId id="726" r:id="rId160"/>
    <p:sldId id="709" r:id="rId161"/>
    <p:sldId id="710" r:id="rId162"/>
    <p:sldId id="692" r:id="rId163"/>
    <p:sldId id="691" r:id="rId164"/>
    <p:sldId id="712" r:id="rId165"/>
    <p:sldId id="693" r:id="rId166"/>
    <p:sldId id="727" r:id="rId167"/>
    <p:sldId id="694" r:id="rId168"/>
    <p:sldId id="695" r:id="rId169"/>
    <p:sldId id="711" r:id="rId170"/>
    <p:sldId id="713" r:id="rId171"/>
    <p:sldId id="729" r:id="rId172"/>
    <p:sldId id="730" r:id="rId173"/>
    <p:sldId id="731" r:id="rId174"/>
    <p:sldId id="728" r:id="rId175"/>
    <p:sldId id="714" r:id="rId176"/>
    <p:sldId id="715" r:id="rId1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83"/>
    <p:restoredTop sz="94755"/>
  </p:normalViewPr>
  <p:slideViewPr>
    <p:cSldViewPr snapToGrid="0" snapToObjects="1">
      <p:cViewPr varScale="1">
        <p:scale>
          <a:sx n="122" d="100"/>
          <a:sy n="122" d="100"/>
        </p:scale>
        <p:origin x="208"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image" Target="../media/image128.emf"/><Relationship Id="rId4" Type="http://schemas.openxmlformats.org/officeDocument/2006/relationships/image" Target="../media/image13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image" Target="../media/image133.emf"/><Relationship Id="rId4" Type="http://schemas.openxmlformats.org/officeDocument/2006/relationships/image" Target="../media/image13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image" Target="../media/image15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image" Target="../media/image174.emf"/><Relationship Id="rId5" Type="http://schemas.openxmlformats.org/officeDocument/2006/relationships/image" Target="../media/image178.emf"/><Relationship Id="rId4" Type="http://schemas.openxmlformats.org/officeDocument/2006/relationships/image" Target="../media/image177.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81.png"/><Relationship Id="rId1" Type="http://schemas.openxmlformats.org/officeDocument/2006/relationships/image" Target="../media/image180.emf"/><Relationship Id="rId6" Type="http://schemas.openxmlformats.org/officeDocument/2006/relationships/image" Target="../media/image177.emf"/><Relationship Id="rId5" Type="http://schemas.openxmlformats.org/officeDocument/2006/relationships/image" Target="../media/image176.emf"/><Relationship Id="rId4" Type="http://schemas.openxmlformats.org/officeDocument/2006/relationships/image" Target="../media/image175.e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6.emf"/><Relationship Id="rId7" Type="http://schemas.openxmlformats.org/officeDocument/2006/relationships/image" Target="../media/image181.png"/><Relationship Id="rId2" Type="http://schemas.openxmlformats.org/officeDocument/2006/relationships/image" Target="../media/image175.emf"/><Relationship Id="rId1" Type="http://schemas.openxmlformats.org/officeDocument/2006/relationships/image" Target="../media/image174.emf"/><Relationship Id="rId6" Type="http://schemas.openxmlformats.org/officeDocument/2006/relationships/image" Target="../media/image180.emf"/><Relationship Id="rId5" Type="http://schemas.openxmlformats.org/officeDocument/2006/relationships/image" Target="../media/image178.emf"/><Relationship Id="rId4" Type="http://schemas.openxmlformats.org/officeDocument/2006/relationships/image" Target="../media/image177.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184.emf"/><Relationship Id="rId1" Type="http://schemas.openxmlformats.org/officeDocument/2006/relationships/image" Target="../media/image183.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image" Target="../media/image187.emf"/><Relationship Id="rId4" Type="http://schemas.openxmlformats.org/officeDocument/2006/relationships/image" Target="../media/image19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image" Target="../media/image192.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image" Target="../media/image195.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image" Target="../media/image20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image" Target="../media/image214.emf"/><Relationship Id="rId1" Type="http://schemas.openxmlformats.org/officeDocument/2006/relationships/image" Target="../media/image213.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image" Target="../media/image287.emf"/><Relationship Id="rId1" Type="http://schemas.openxmlformats.org/officeDocument/2006/relationships/image" Target="../media/image286.wmf"/><Relationship Id="rId5" Type="http://schemas.openxmlformats.org/officeDocument/2006/relationships/image" Target="../media/image290.emf"/><Relationship Id="rId4" Type="http://schemas.openxmlformats.org/officeDocument/2006/relationships/image" Target="../media/image28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94.emf"/><Relationship Id="rId2" Type="http://schemas.openxmlformats.org/officeDocument/2006/relationships/image" Target="../media/image293.emf"/><Relationship Id="rId1" Type="http://schemas.openxmlformats.org/officeDocument/2006/relationships/image" Target="../media/image292.emf"/><Relationship Id="rId4" Type="http://schemas.openxmlformats.org/officeDocument/2006/relationships/image" Target="../media/image29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07.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11.emf"/><Relationship Id="rId1" Type="http://schemas.openxmlformats.org/officeDocument/2006/relationships/image" Target="../media/image31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311.emf"/><Relationship Id="rId2" Type="http://schemas.openxmlformats.org/officeDocument/2006/relationships/image" Target="../media/image323.wmf"/><Relationship Id="rId1" Type="http://schemas.openxmlformats.org/officeDocument/2006/relationships/image" Target="../media/image3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27.wmf"/><Relationship Id="rId1" Type="http://schemas.openxmlformats.org/officeDocument/2006/relationships/image" Target="../media/image32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0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media/image7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image" Target="../media/image117.emf"/><Relationship Id="rId5" Type="http://schemas.openxmlformats.org/officeDocument/2006/relationships/image" Target="../media/image121.emf"/><Relationship Id="rId4" Type="http://schemas.openxmlformats.org/officeDocument/2006/relationships/image" Target="../media/image12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image" Target="../media/image1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31072-ED5D-DD4F-A435-C6E1137EE527}" type="datetimeFigureOut">
              <a:rPr lang="en-US" smtClean="0"/>
              <a:t>8/3/21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A36DD-21C3-6348-A24C-52FD983C1EA1}" type="slidenum">
              <a:rPr lang="en-US" smtClean="0"/>
              <a:t>‹#›</a:t>
            </a:fld>
            <a:endParaRPr lang="en-US"/>
          </a:p>
        </p:txBody>
      </p:sp>
    </p:spTree>
    <p:extLst>
      <p:ext uri="{BB962C8B-B14F-4D97-AF65-F5344CB8AC3E}">
        <p14:creationId xmlns:p14="http://schemas.microsoft.com/office/powerpoint/2010/main" val="213030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348C1117-D3B8-E944-AD87-4348714FAB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6BC8CC-26C2-7B4E-B700-4CF385BF8DB0}" type="slidenum">
              <a:rPr lang="en-US" altLang="en-US" sz="1200"/>
              <a:pPr/>
              <a:t>14</a:t>
            </a:fld>
            <a:endParaRPr lang="en-US" altLang="en-US" sz="1200"/>
          </a:p>
        </p:txBody>
      </p:sp>
      <p:sp>
        <p:nvSpPr>
          <p:cNvPr id="147458" name="Rectangle 2">
            <a:extLst>
              <a:ext uri="{FF2B5EF4-FFF2-40B4-BE49-F238E27FC236}">
                <a16:creationId xmlns:a16="http://schemas.microsoft.com/office/drawing/2014/main" id="{4B55D447-F762-F64C-A004-A30A9AF9ACC8}"/>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1091431E-08F4-AB40-BAED-5677421DA3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217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FF790B-2F5A-A14C-9072-3D6C7DA8FE9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832A471C-40F5-4145-B4A5-7A78B094B3E5}" type="slidenum">
              <a:rPr lang="en-US" altLang="en-US" sz="1200" b="0">
                <a:latin typeface="Arial" panose="020B0604020202020204" pitchFamily="34" charset="0"/>
              </a:rPr>
              <a:pPr eaLnBrk="1" hangingPunct="1"/>
              <a:t>66</a:t>
            </a:fld>
            <a:endParaRPr lang="en-US" altLang="en-US" sz="1200" b="0">
              <a:latin typeface="Arial" panose="020B0604020202020204" pitchFamily="34" charset="0"/>
            </a:endParaRPr>
          </a:p>
        </p:txBody>
      </p:sp>
      <p:sp>
        <p:nvSpPr>
          <p:cNvPr id="228354" name="Rectangle 2">
            <a:extLst>
              <a:ext uri="{FF2B5EF4-FFF2-40B4-BE49-F238E27FC236}">
                <a16:creationId xmlns:a16="http://schemas.microsoft.com/office/drawing/2014/main" id="{B8320780-D011-3540-8E04-8062CC0FA9F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8355" name="Rectangle 3">
            <a:extLst>
              <a:ext uri="{FF2B5EF4-FFF2-40B4-BE49-F238E27FC236}">
                <a16:creationId xmlns:a16="http://schemas.microsoft.com/office/drawing/2014/main" id="{03ACA769-0F46-4843-A428-156115A50EF0}"/>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80322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24CA94-9245-4342-A03F-3EB851F5480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FAAD7F16-4D9B-BE41-AA19-025B8688243A}" type="slidenum">
              <a:rPr lang="en-US" altLang="en-US" sz="1200" b="0">
                <a:latin typeface="Arial" panose="020B0604020202020204" pitchFamily="34" charset="0"/>
              </a:rPr>
              <a:pPr eaLnBrk="1" hangingPunct="1"/>
              <a:t>67</a:t>
            </a:fld>
            <a:endParaRPr lang="en-US" altLang="en-US" sz="1200" b="0">
              <a:latin typeface="Arial" panose="020B0604020202020204" pitchFamily="34" charset="0"/>
            </a:endParaRPr>
          </a:p>
        </p:txBody>
      </p:sp>
      <p:sp>
        <p:nvSpPr>
          <p:cNvPr id="36866" name="Rectangle 2">
            <a:extLst>
              <a:ext uri="{FF2B5EF4-FFF2-40B4-BE49-F238E27FC236}">
                <a16:creationId xmlns:a16="http://schemas.microsoft.com/office/drawing/2014/main" id="{859B4516-BCA9-C64E-8985-6B052A89CC4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6867" name="Rectangle 3">
            <a:extLst>
              <a:ext uri="{FF2B5EF4-FFF2-40B4-BE49-F238E27FC236}">
                <a16:creationId xmlns:a16="http://schemas.microsoft.com/office/drawing/2014/main" id="{6F7860D1-1594-E245-B0E9-D4DC4EA511F0}"/>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1593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6846E3-2E55-7B42-9905-E59DA0275E3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E183FFA4-6A18-FD4D-BC2E-E03ECF4A7C4F}" type="slidenum">
              <a:rPr lang="en-US" altLang="en-US" sz="1200" b="0">
                <a:latin typeface="Arial" panose="020B0604020202020204" pitchFamily="34" charset="0"/>
              </a:rPr>
              <a:pPr eaLnBrk="1" hangingPunct="1"/>
              <a:t>68</a:t>
            </a:fld>
            <a:endParaRPr lang="en-US" altLang="en-US" sz="1200" b="0">
              <a:latin typeface="Arial" panose="020B0604020202020204" pitchFamily="34" charset="0"/>
            </a:endParaRPr>
          </a:p>
        </p:txBody>
      </p:sp>
      <p:sp>
        <p:nvSpPr>
          <p:cNvPr id="226306" name="Rectangle 2">
            <a:extLst>
              <a:ext uri="{FF2B5EF4-FFF2-40B4-BE49-F238E27FC236}">
                <a16:creationId xmlns:a16="http://schemas.microsoft.com/office/drawing/2014/main" id="{E86ACE4D-F03A-F24B-B5D9-148F392D8AC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6307" name="Rectangle 3">
            <a:extLst>
              <a:ext uri="{FF2B5EF4-FFF2-40B4-BE49-F238E27FC236}">
                <a16:creationId xmlns:a16="http://schemas.microsoft.com/office/drawing/2014/main" id="{3DC21138-3822-CE42-B012-24187FD64BF9}"/>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206221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524AB8-3834-EB44-8853-A93D6C8A692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4AE5F380-D37A-374D-AB99-7C4391E12B4F}" type="slidenum">
              <a:rPr lang="en-US" altLang="en-US" sz="1200" b="0">
                <a:latin typeface="Arial" panose="020B0604020202020204" pitchFamily="34" charset="0"/>
              </a:rPr>
              <a:pPr eaLnBrk="1" hangingPunct="1"/>
              <a:t>69</a:t>
            </a:fld>
            <a:endParaRPr lang="en-US" altLang="en-US" sz="1200" b="0">
              <a:latin typeface="Arial" panose="020B0604020202020204" pitchFamily="34" charset="0"/>
            </a:endParaRPr>
          </a:p>
        </p:txBody>
      </p:sp>
      <p:sp>
        <p:nvSpPr>
          <p:cNvPr id="236546" name="Rectangle 2">
            <a:extLst>
              <a:ext uri="{FF2B5EF4-FFF2-40B4-BE49-F238E27FC236}">
                <a16:creationId xmlns:a16="http://schemas.microsoft.com/office/drawing/2014/main" id="{2BAB2D80-EBF9-6A43-A69E-C1BCFF06961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547" name="Rectangle 3">
            <a:extLst>
              <a:ext uri="{FF2B5EF4-FFF2-40B4-BE49-F238E27FC236}">
                <a16:creationId xmlns:a16="http://schemas.microsoft.com/office/drawing/2014/main" id="{10591F24-4E50-BB40-89B3-12CDD6652706}"/>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244409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F1DDEF-C8A9-0844-ACB9-6990F84889A1}"/>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A2B64196-BF4F-E74C-9528-159ACAED8E53}" type="slidenum">
              <a:rPr lang="en-US" altLang="en-US" sz="1200" b="0">
                <a:latin typeface="Arial" panose="020B0604020202020204" pitchFamily="34" charset="0"/>
              </a:rPr>
              <a:pPr eaLnBrk="1" hangingPunct="1"/>
              <a:t>70</a:t>
            </a:fld>
            <a:endParaRPr lang="en-US" altLang="en-US" sz="1200" b="0">
              <a:latin typeface="Arial" panose="020B0604020202020204" pitchFamily="34" charset="0"/>
            </a:endParaRPr>
          </a:p>
        </p:txBody>
      </p:sp>
      <p:sp>
        <p:nvSpPr>
          <p:cNvPr id="230402" name="Rectangle 2">
            <a:extLst>
              <a:ext uri="{FF2B5EF4-FFF2-40B4-BE49-F238E27FC236}">
                <a16:creationId xmlns:a16="http://schemas.microsoft.com/office/drawing/2014/main" id="{C35DE461-61F7-B345-87F0-023E14FF285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0403" name="Rectangle 3">
            <a:extLst>
              <a:ext uri="{FF2B5EF4-FFF2-40B4-BE49-F238E27FC236}">
                <a16:creationId xmlns:a16="http://schemas.microsoft.com/office/drawing/2014/main" id="{3BD86228-7512-754E-B501-74DEB3ED193E}"/>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23881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992EE3-60AF-FB4B-8970-C464DF0ED20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C2E97EAB-D181-E24A-AF76-D7D69EE63830}" type="slidenum">
              <a:rPr lang="en-US" altLang="en-US" sz="1200" b="0">
                <a:latin typeface="Arial" panose="020B0604020202020204" pitchFamily="34" charset="0"/>
              </a:rPr>
              <a:pPr eaLnBrk="1" hangingPunct="1"/>
              <a:t>71</a:t>
            </a:fld>
            <a:endParaRPr lang="en-US" altLang="en-US" sz="1200" b="0">
              <a:latin typeface="Arial" panose="020B0604020202020204" pitchFamily="34" charset="0"/>
            </a:endParaRPr>
          </a:p>
        </p:txBody>
      </p:sp>
      <p:sp>
        <p:nvSpPr>
          <p:cNvPr id="234498" name="Rectangle 2">
            <a:extLst>
              <a:ext uri="{FF2B5EF4-FFF2-40B4-BE49-F238E27FC236}">
                <a16:creationId xmlns:a16="http://schemas.microsoft.com/office/drawing/2014/main" id="{CBBCA535-20AD-1845-8E9E-DD44D3FAC99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4499" name="Rectangle 3">
            <a:extLst>
              <a:ext uri="{FF2B5EF4-FFF2-40B4-BE49-F238E27FC236}">
                <a16:creationId xmlns:a16="http://schemas.microsoft.com/office/drawing/2014/main" id="{C879AB48-58EE-D14D-942D-6759C6A65E62}"/>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384378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81F089B-55D6-6646-B1B9-7160B2E49D9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D39DBA41-16D5-344B-A4EC-D8F8FA095B70}" type="slidenum">
              <a:rPr lang="en-US" altLang="en-US" sz="1200" b="0">
                <a:latin typeface="Arial" panose="020B0604020202020204" pitchFamily="34" charset="0"/>
              </a:rPr>
              <a:pPr eaLnBrk="1" hangingPunct="1"/>
              <a:t>72</a:t>
            </a:fld>
            <a:endParaRPr lang="en-US" altLang="en-US" sz="1200" b="0">
              <a:latin typeface="Arial" panose="020B0604020202020204" pitchFamily="34" charset="0"/>
            </a:endParaRPr>
          </a:p>
        </p:txBody>
      </p:sp>
      <p:sp>
        <p:nvSpPr>
          <p:cNvPr id="232450" name="Rectangle 2">
            <a:extLst>
              <a:ext uri="{FF2B5EF4-FFF2-40B4-BE49-F238E27FC236}">
                <a16:creationId xmlns:a16="http://schemas.microsoft.com/office/drawing/2014/main" id="{9FE2E791-73B2-AE45-94C9-B172DA39ED2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2451" name="Rectangle 3">
            <a:extLst>
              <a:ext uri="{FF2B5EF4-FFF2-40B4-BE49-F238E27FC236}">
                <a16:creationId xmlns:a16="http://schemas.microsoft.com/office/drawing/2014/main" id="{17C1B509-519C-CC4F-9312-9B805B8A792C}"/>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134045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F2AD26-832C-2F4F-AB25-BB22F5AC2B59}"/>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0D359931-48EA-CC49-9953-A165C17DDA02}" type="slidenum">
              <a:rPr lang="en-US" altLang="en-US" sz="1200" b="0">
                <a:latin typeface="Arial" panose="020B0604020202020204" pitchFamily="34" charset="0"/>
              </a:rPr>
              <a:pPr eaLnBrk="1" hangingPunct="1"/>
              <a:t>73</a:t>
            </a:fld>
            <a:endParaRPr lang="en-US" altLang="en-US" sz="1200" b="0">
              <a:latin typeface="Arial" panose="020B0604020202020204" pitchFamily="34" charset="0"/>
            </a:endParaRPr>
          </a:p>
        </p:txBody>
      </p:sp>
      <p:sp>
        <p:nvSpPr>
          <p:cNvPr id="238594" name="Rectangle 2">
            <a:extLst>
              <a:ext uri="{FF2B5EF4-FFF2-40B4-BE49-F238E27FC236}">
                <a16:creationId xmlns:a16="http://schemas.microsoft.com/office/drawing/2014/main" id="{539B4555-F4B2-4149-933F-66B26D3B69F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8595" name="Rectangle 3">
            <a:extLst>
              <a:ext uri="{FF2B5EF4-FFF2-40B4-BE49-F238E27FC236}">
                <a16:creationId xmlns:a16="http://schemas.microsoft.com/office/drawing/2014/main" id="{544AEE8F-C09D-FA49-89A0-F1F5A7B9C677}"/>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15369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46AA6F-EAB0-B443-A5E3-00CA0B080926}"/>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56DC486B-4E59-F14F-A7CE-F0B46C7C2613}" type="slidenum">
              <a:rPr lang="en-US" altLang="en-US" sz="1200" b="0">
                <a:latin typeface="Arial" panose="020B0604020202020204" pitchFamily="34" charset="0"/>
              </a:rPr>
              <a:pPr eaLnBrk="1" hangingPunct="1"/>
              <a:t>74</a:t>
            </a:fld>
            <a:endParaRPr lang="en-US" altLang="en-US" sz="1200" b="0">
              <a:latin typeface="Arial" panose="020B0604020202020204" pitchFamily="34" charset="0"/>
            </a:endParaRPr>
          </a:p>
        </p:txBody>
      </p:sp>
      <p:sp>
        <p:nvSpPr>
          <p:cNvPr id="143362" name="Rectangle 2">
            <a:extLst>
              <a:ext uri="{FF2B5EF4-FFF2-40B4-BE49-F238E27FC236}">
                <a16:creationId xmlns:a16="http://schemas.microsoft.com/office/drawing/2014/main" id="{439F3B71-4620-5F4A-BF8D-D0FE0A31543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a:extLst>
              <a:ext uri="{FF2B5EF4-FFF2-40B4-BE49-F238E27FC236}">
                <a16:creationId xmlns:a16="http://schemas.microsoft.com/office/drawing/2014/main" id="{0D5D2037-53CA-D944-A5A1-94103F0F75D1}"/>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905199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095DD2-F73E-7E47-99A3-187408386662}"/>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B5AF5D36-A02F-6641-9BF3-6F194A637763}" type="slidenum">
              <a:rPr lang="en-US" altLang="en-US" sz="1200" b="0">
                <a:latin typeface="Arial" panose="020B0604020202020204" pitchFamily="34" charset="0"/>
              </a:rPr>
              <a:pPr eaLnBrk="1" hangingPunct="1"/>
              <a:t>75</a:t>
            </a:fld>
            <a:endParaRPr lang="en-US" altLang="en-US" sz="1200" b="0">
              <a:latin typeface="Arial" panose="020B0604020202020204" pitchFamily="34" charset="0"/>
            </a:endParaRPr>
          </a:p>
        </p:txBody>
      </p:sp>
      <p:sp>
        <p:nvSpPr>
          <p:cNvPr id="145410" name="Rectangle 2">
            <a:extLst>
              <a:ext uri="{FF2B5EF4-FFF2-40B4-BE49-F238E27FC236}">
                <a16:creationId xmlns:a16="http://schemas.microsoft.com/office/drawing/2014/main" id="{278750B5-E7B8-DA4D-B65A-E7B576EF700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5411" name="Rectangle 3">
            <a:extLst>
              <a:ext uri="{FF2B5EF4-FFF2-40B4-BE49-F238E27FC236}">
                <a16:creationId xmlns:a16="http://schemas.microsoft.com/office/drawing/2014/main" id="{D3239A7A-8357-264F-9FCE-F3C947E64593}"/>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13670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FC9A137B-DF53-0840-99C1-F3A6A5694E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4639D8-EB68-4546-955E-3C25CD10754D}" type="slidenum">
              <a:rPr lang="en-US" altLang="en-US" sz="1200"/>
              <a:pPr/>
              <a:t>40</a:t>
            </a:fld>
            <a:endParaRPr lang="en-US" altLang="en-US" sz="1200"/>
          </a:p>
        </p:txBody>
      </p:sp>
      <p:sp>
        <p:nvSpPr>
          <p:cNvPr id="63490" name="Rectangle 2">
            <a:extLst>
              <a:ext uri="{FF2B5EF4-FFF2-40B4-BE49-F238E27FC236}">
                <a16:creationId xmlns:a16="http://schemas.microsoft.com/office/drawing/2014/main" id="{E8D08FB9-E8F5-1347-B28D-F791D1E262C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7100A74-937C-BF4F-B7C7-FC0631EED0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0783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17945B-27AA-834F-99D6-1BD0E5E7E4C9}"/>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1782E8F9-C511-4C47-8C8D-CBD236A059BB}" type="slidenum">
              <a:rPr lang="en-US" altLang="en-US" sz="1200" b="0">
                <a:latin typeface="Arial" panose="020B0604020202020204" pitchFamily="34" charset="0"/>
              </a:rPr>
              <a:pPr eaLnBrk="1" hangingPunct="1"/>
              <a:t>76</a:t>
            </a:fld>
            <a:endParaRPr lang="en-US" altLang="en-US" sz="1200" b="0">
              <a:latin typeface="Arial" panose="020B0604020202020204" pitchFamily="34" charset="0"/>
            </a:endParaRPr>
          </a:p>
        </p:txBody>
      </p:sp>
      <p:sp>
        <p:nvSpPr>
          <p:cNvPr id="240642" name="Rectangle 2">
            <a:extLst>
              <a:ext uri="{FF2B5EF4-FFF2-40B4-BE49-F238E27FC236}">
                <a16:creationId xmlns:a16="http://schemas.microsoft.com/office/drawing/2014/main" id="{00AB9F97-E705-9143-B0A4-ECE887BF79B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0643" name="Rectangle 3">
            <a:extLst>
              <a:ext uri="{FF2B5EF4-FFF2-40B4-BE49-F238E27FC236}">
                <a16:creationId xmlns:a16="http://schemas.microsoft.com/office/drawing/2014/main" id="{982CBB80-ACBE-BA42-8F2E-7994682B11B3}"/>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841272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E4009C-8AEF-DF47-AA79-A6C307C0266D}"/>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6D22BA0F-5E5E-0D40-8BDA-42B6E9473BF8}" type="slidenum">
              <a:rPr lang="en-US" altLang="en-US" sz="1200" b="0">
                <a:latin typeface="Arial" panose="020B0604020202020204" pitchFamily="34" charset="0"/>
              </a:rPr>
              <a:pPr eaLnBrk="1" hangingPunct="1"/>
              <a:t>77</a:t>
            </a:fld>
            <a:endParaRPr lang="en-US" altLang="en-US" sz="1200" b="0">
              <a:latin typeface="Arial" panose="020B0604020202020204" pitchFamily="34" charset="0"/>
            </a:endParaRPr>
          </a:p>
        </p:txBody>
      </p:sp>
      <p:sp>
        <p:nvSpPr>
          <p:cNvPr id="257026" name="Rectangle 2">
            <a:extLst>
              <a:ext uri="{FF2B5EF4-FFF2-40B4-BE49-F238E27FC236}">
                <a16:creationId xmlns:a16="http://schemas.microsoft.com/office/drawing/2014/main" id="{AF594703-A09A-A548-A1B8-F98CAEBE251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7027" name="Rectangle 3">
            <a:extLst>
              <a:ext uri="{FF2B5EF4-FFF2-40B4-BE49-F238E27FC236}">
                <a16:creationId xmlns:a16="http://schemas.microsoft.com/office/drawing/2014/main" id="{A41BF029-B4ED-DB47-9BC8-99CC3E699421}"/>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484263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41FAF8-CEE0-6F48-8E41-FDA8265AFDE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6F0B41F2-5D6E-B44B-B138-F2DDAAABEA84}" type="slidenum">
              <a:rPr lang="en-US" altLang="en-US" sz="1200" b="0">
                <a:latin typeface="Arial" panose="020B0604020202020204" pitchFamily="34" charset="0"/>
              </a:rPr>
              <a:pPr eaLnBrk="1" hangingPunct="1"/>
              <a:t>78</a:t>
            </a:fld>
            <a:endParaRPr lang="en-US" altLang="en-US" sz="1200" b="0">
              <a:latin typeface="Arial" panose="020B0604020202020204" pitchFamily="34" charset="0"/>
            </a:endParaRPr>
          </a:p>
        </p:txBody>
      </p:sp>
      <p:sp>
        <p:nvSpPr>
          <p:cNvPr id="179202" name="Rectangle 2">
            <a:extLst>
              <a:ext uri="{FF2B5EF4-FFF2-40B4-BE49-F238E27FC236}">
                <a16:creationId xmlns:a16="http://schemas.microsoft.com/office/drawing/2014/main" id="{F55C3D8C-A2EC-8D48-BB97-FD3DDA9501B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9203" name="Rectangle 3">
            <a:extLst>
              <a:ext uri="{FF2B5EF4-FFF2-40B4-BE49-F238E27FC236}">
                <a16:creationId xmlns:a16="http://schemas.microsoft.com/office/drawing/2014/main" id="{6433A13E-7B74-674C-AF2A-47569410A884}"/>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754298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064488-A579-264D-ADF5-D1A46BA66F96}"/>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D183EED9-DB19-7241-8588-5F3D69BF8A83}" type="slidenum">
              <a:rPr lang="en-US" altLang="en-US" sz="1200" b="0">
                <a:latin typeface="Arial" panose="020B0604020202020204" pitchFamily="34" charset="0"/>
              </a:rPr>
              <a:pPr eaLnBrk="1" hangingPunct="1"/>
              <a:t>79</a:t>
            </a:fld>
            <a:endParaRPr lang="en-US" altLang="en-US" sz="1200" b="0">
              <a:latin typeface="Arial" panose="020B0604020202020204" pitchFamily="34" charset="0"/>
            </a:endParaRPr>
          </a:p>
        </p:txBody>
      </p:sp>
      <p:sp>
        <p:nvSpPr>
          <p:cNvPr id="103426" name="Rectangle 2">
            <a:extLst>
              <a:ext uri="{FF2B5EF4-FFF2-40B4-BE49-F238E27FC236}">
                <a16:creationId xmlns:a16="http://schemas.microsoft.com/office/drawing/2014/main" id="{7A0F0C99-452B-DE44-B3AB-61EF15084B6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3427" name="Rectangle 3">
            <a:extLst>
              <a:ext uri="{FF2B5EF4-FFF2-40B4-BE49-F238E27FC236}">
                <a16:creationId xmlns:a16="http://schemas.microsoft.com/office/drawing/2014/main" id="{B108E615-24DA-6442-BA09-D25FAD9C066E}"/>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459630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C97CD1-4B4C-0849-BE5C-797A2AF90740}"/>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CDB7C618-1EE6-BF4B-A3F8-D8379585886E}" type="slidenum">
              <a:rPr lang="en-US" altLang="en-US" sz="1200" b="0">
                <a:latin typeface="Arial" panose="020B0604020202020204" pitchFamily="34" charset="0"/>
              </a:rPr>
              <a:pPr eaLnBrk="1" hangingPunct="1"/>
              <a:t>80</a:t>
            </a:fld>
            <a:endParaRPr lang="en-US" altLang="en-US" sz="1200" b="0">
              <a:latin typeface="Arial" panose="020B0604020202020204" pitchFamily="34" charset="0"/>
            </a:endParaRPr>
          </a:p>
        </p:txBody>
      </p:sp>
      <p:sp>
        <p:nvSpPr>
          <p:cNvPr id="195586" name="Rectangle 2">
            <a:extLst>
              <a:ext uri="{FF2B5EF4-FFF2-40B4-BE49-F238E27FC236}">
                <a16:creationId xmlns:a16="http://schemas.microsoft.com/office/drawing/2014/main" id="{C9D91AFC-8F37-9A45-AEC5-E6E732DC5EC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5587" name="Rectangle 3">
            <a:extLst>
              <a:ext uri="{FF2B5EF4-FFF2-40B4-BE49-F238E27FC236}">
                <a16:creationId xmlns:a16="http://schemas.microsoft.com/office/drawing/2014/main" id="{7A6708FE-545E-A946-9E18-5FF546E0B55D}"/>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27162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AF41F8-854D-F84A-A173-17F38FB4CD6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5BA1DC09-3F0E-6C4A-8E55-38901F98EB49}" type="slidenum">
              <a:rPr lang="en-US" altLang="en-US" sz="1200" b="0">
                <a:latin typeface="Arial" panose="020B0604020202020204" pitchFamily="34" charset="0"/>
              </a:rPr>
              <a:pPr eaLnBrk="1" hangingPunct="1"/>
              <a:t>81</a:t>
            </a:fld>
            <a:endParaRPr lang="en-US" altLang="en-US" sz="1200" b="0">
              <a:latin typeface="Arial" panose="020B0604020202020204" pitchFamily="34" charset="0"/>
            </a:endParaRPr>
          </a:p>
        </p:txBody>
      </p:sp>
      <p:sp>
        <p:nvSpPr>
          <p:cNvPr id="165890" name="Rectangle 2">
            <a:extLst>
              <a:ext uri="{FF2B5EF4-FFF2-40B4-BE49-F238E27FC236}">
                <a16:creationId xmlns:a16="http://schemas.microsoft.com/office/drawing/2014/main" id="{8F8ABD3B-B90D-C54E-B895-C9E4C492ACF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5891" name="Rectangle 3">
            <a:extLst>
              <a:ext uri="{FF2B5EF4-FFF2-40B4-BE49-F238E27FC236}">
                <a16:creationId xmlns:a16="http://schemas.microsoft.com/office/drawing/2014/main" id="{8FAC1F35-81B3-B44F-A85B-6910778163F4}"/>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735382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F093E2-03A4-3F40-A0C8-6D63BC469AEF}" type="slidenum">
              <a:rPr lang="en-US" sz="1200"/>
              <a:pPr/>
              <a:t>85</a:t>
            </a:fld>
            <a:endParaRPr lang="en-US" sz="1200"/>
          </a:p>
        </p:txBody>
      </p:sp>
      <p:sp>
        <p:nvSpPr>
          <p:cNvPr id="7885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503969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F093E2-03A4-3F40-A0C8-6D63BC469AEF}" type="slidenum">
              <a:rPr lang="en-US" sz="1200"/>
              <a:pPr/>
              <a:t>86</a:t>
            </a:fld>
            <a:endParaRPr lang="en-US" sz="1200"/>
          </a:p>
        </p:txBody>
      </p:sp>
      <p:sp>
        <p:nvSpPr>
          <p:cNvPr id="7885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57251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F093E2-03A4-3F40-A0C8-6D63BC469AEF}" type="slidenum">
              <a:rPr lang="en-US" sz="1200"/>
              <a:pPr/>
              <a:t>87</a:t>
            </a:fld>
            <a:endParaRPr lang="en-US" sz="1200"/>
          </a:p>
        </p:txBody>
      </p:sp>
      <p:sp>
        <p:nvSpPr>
          <p:cNvPr id="7885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033967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740547-FE99-D74E-BCE5-959050F06783}" type="slidenum">
              <a:rPr lang="en-US" sz="1200"/>
              <a:pPr/>
              <a:t>88</a:t>
            </a:fld>
            <a:endParaRPr lang="en-US" sz="1200"/>
          </a:p>
        </p:txBody>
      </p:sp>
      <p:sp>
        <p:nvSpPr>
          <p:cNvPr id="8089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29314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0C1096F-F210-1B41-80FB-6010ED01B6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149496-9B60-8D43-AF2A-DFA09088433E}" type="slidenum">
              <a:rPr lang="en-US" altLang="en-US" sz="1200"/>
              <a:pPr/>
              <a:t>41</a:t>
            </a:fld>
            <a:endParaRPr lang="en-US" altLang="en-US" sz="1200"/>
          </a:p>
        </p:txBody>
      </p:sp>
      <p:sp>
        <p:nvSpPr>
          <p:cNvPr id="65538" name="Rectangle 2">
            <a:extLst>
              <a:ext uri="{FF2B5EF4-FFF2-40B4-BE49-F238E27FC236}">
                <a16:creationId xmlns:a16="http://schemas.microsoft.com/office/drawing/2014/main" id="{AC06657D-39B5-0941-A03C-B9C77EF0B102}"/>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D48E7A2-745F-4640-A7FD-3B78AEB849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6627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855FBC-B850-084A-A735-9F0D2AE7BB6C}"/>
              </a:ext>
            </a:extLst>
          </p:cNvPr>
          <p:cNvSpPr>
            <a:spLocks noGrp="1" noChangeArrowheads="1"/>
          </p:cNvSpPr>
          <p:nvPr>
            <p:ph type="sldNum" sz="quarter" idx="5"/>
          </p:nvPr>
        </p:nvSpPr>
        <p:spPr>
          <a:ln/>
        </p:spPr>
        <p:txBody>
          <a:bodyPr/>
          <a:lstStyle/>
          <a:p>
            <a:fld id="{6C411A7F-ED7A-D947-BCE2-63C6E98D8A97}" type="slidenum">
              <a:rPr lang="en-US" altLang="en-US"/>
              <a:pPr/>
              <a:t>89</a:t>
            </a:fld>
            <a:endParaRPr lang="en-US" altLang="en-US"/>
          </a:p>
        </p:txBody>
      </p:sp>
      <p:sp>
        <p:nvSpPr>
          <p:cNvPr id="23554" name="Rectangle 2">
            <a:extLst>
              <a:ext uri="{FF2B5EF4-FFF2-40B4-BE49-F238E27FC236}">
                <a16:creationId xmlns:a16="http://schemas.microsoft.com/office/drawing/2014/main" id="{02E6F4DC-2D4B-0045-85D9-3EE71C68D96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56C15584-D67D-9B48-8E6F-A6FC2FEC4B7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98841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2B4D3D-E2F9-A945-B4D9-D98257EC91FF}"/>
              </a:ext>
            </a:extLst>
          </p:cNvPr>
          <p:cNvSpPr>
            <a:spLocks noGrp="1" noChangeArrowheads="1"/>
          </p:cNvSpPr>
          <p:nvPr>
            <p:ph type="sldNum" sz="quarter" idx="5"/>
          </p:nvPr>
        </p:nvSpPr>
        <p:spPr>
          <a:ln/>
        </p:spPr>
        <p:txBody>
          <a:bodyPr/>
          <a:lstStyle/>
          <a:p>
            <a:fld id="{02EA95D4-DACE-D740-9F8B-2EDEEFAAC9B6}" type="slidenum">
              <a:rPr lang="en-US" altLang="en-US"/>
              <a:pPr/>
              <a:t>90</a:t>
            </a:fld>
            <a:endParaRPr lang="en-US" altLang="en-US"/>
          </a:p>
        </p:txBody>
      </p:sp>
      <p:sp>
        <p:nvSpPr>
          <p:cNvPr id="24578" name="Rectangle 2">
            <a:extLst>
              <a:ext uri="{FF2B5EF4-FFF2-40B4-BE49-F238E27FC236}">
                <a16:creationId xmlns:a16="http://schemas.microsoft.com/office/drawing/2014/main" id="{CC2D89A2-0E42-0748-8299-33DD3FABA1DF}"/>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78B45007-1A07-764F-BA02-AB98294CFDE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98570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899F1D-3385-6A41-B807-AF0B6B39A03F}"/>
              </a:ext>
            </a:extLst>
          </p:cNvPr>
          <p:cNvSpPr>
            <a:spLocks noGrp="1" noChangeArrowheads="1"/>
          </p:cNvSpPr>
          <p:nvPr>
            <p:ph type="sldNum" sz="quarter" idx="5"/>
          </p:nvPr>
        </p:nvSpPr>
        <p:spPr>
          <a:ln/>
        </p:spPr>
        <p:txBody>
          <a:bodyPr/>
          <a:lstStyle/>
          <a:p>
            <a:fld id="{CE07CA86-4A6B-D14D-9DBA-5A2E0C618B92}" type="slidenum">
              <a:rPr lang="en-US" altLang="en-US"/>
              <a:pPr/>
              <a:t>91</a:t>
            </a:fld>
            <a:endParaRPr lang="en-US" altLang="en-US"/>
          </a:p>
        </p:txBody>
      </p:sp>
      <p:sp>
        <p:nvSpPr>
          <p:cNvPr id="25602" name="Rectangle 2">
            <a:extLst>
              <a:ext uri="{FF2B5EF4-FFF2-40B4-BE49-F238E27FC236}">
                <a16:creationId xmlns:a16="http://schemas.microsoft.com/office/drawing/2014/main" id="{7469D4A7-A9EE-1948-A8B5-C12F5591F79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9C305657-3AB8-A541-B219-B196206AE6D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1223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A62481-728E-4343-9083-D4E24EBE1673}"/>
              </a:ext>
            </a:extLst>
          </p:cNvPr>
          <p:cNvSpPr>
            <a:spLocks noGrp="1" noChangeArrowheads="1"/>
          </p:cNvSpPr>
          <p:nvPr>
            <p:ph type="sldNum" sz="quarter" idx="5"/>
          </p:nvPr>
        </p:nvSpPr>
        <p:spPr>
          <a:ln/>
        </p:spPr>
        <p:txBody>
          <a:bodyPr/>
          <a:lstStyle/>
          <a:p>
            <a:fld id="{8458E428-3DC6-484A-9D45-6CE965E5FF86}" type="slidenum">
              <a:rPr lang="en-US" altLang="en-US"/>
              <a:pPr/>
              <a:t>92</a:t>
            </a:fld>
            <a:endParaRPr lang="en-US" altLang="en-US"/>
          </a:p>
        </p:txBody>
      </p:sp>
      <p:sp>
        <p:nvSpPr>
          <p:cNvPr id="77826" name="Rectangle 2">
            <a:extLst>
              <a:ext uri="{FF2B5EF4-FFF2-40B4-BE49-F238E27FC236}">
                <a16:creationId xmlns:a16="http://schemas.microsoft.com/office/drawing/2014/main" id="{11F771A8-C418-C645-B5A4-A16F8E56074B}"/>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35F2F739-AD54-7C4E-90D8-CFB40FF95A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52206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6DFE21-C257-B245-8491-26E2588E1C8F}" type="slidenum">
              <a:rPr lang="en-US" sz="1200"/>
              <a:pPr/>
              <a:t>93</a:t>
            </a:fld>
            <a:endParaRPr lang="en-US" sz="1200"/>
          </a:p>
        </p:txBody>
      </p:sp>
      <p:sp>
        <p:nvSpPr>
          <p:cNvPr id="1249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78012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510364-3727-7946-B0CC-824E287FA1C7}" type="slidenum">
              <a:rPr lang="en-US" sz="1200"/>
              <a:pPr/>
              <a:t>94</a:t>
            </a:fld>
            <a:endParaRPr lang="en-US" sz="1200"/>
          </a:p>
        </p:txBody>
      </p:sp>
      <p:sp>
        <p:nvSpPr>
          <p:cNvPr id="1269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446487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63A06F-FBE1-E64A-98AE-E04AB34088D0}" type="slidenum">
              <a:rPr lang="en-US" sz="1200"/>
              <a:pPr/>
              <a:t>95</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378394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BFA1E9-2296-9A43-AC69-49C313923A63}" type="slidenum">
              <a:rPr lang="en-US" sz="1200"/>
              <a:pPr/>
              <a:t>96</a:t>
            </a:fld>
            <a:endParaRPr lang="en-US" sz="1200"/>
          </a:p>
        </p:txBody>
      </p:sp>
      <p:sp>
        <p:nvSpPr>
          <p:cNvPr id="921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06675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75F58-30DF-8345-BAB5-D8CCE47704CA}" type="slidenum">
              <a:rPr lang="en-US" sz="1200"/>
              <a:pPr/>
              <a:t>97</a:t>
            </a:fld>
            <a:endParaRPr lang="en-US" sz="1200"/>
          </a:p>
        </p:txBody>
      </p:sp>
      <p:sp>
        <p:nvSpPr>
          <p:cNvPr id="1802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72270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06641D-7E83-3441-85B5-F0C695B1B20A}" type="slidenum">
              <a:rPr lang="en-US" sz="1200"/>
              <a:pPr/>
              <a:t>98</a:t>
            </a:fld>
            <a:endParaRPr lang="en-US" sz="1200"/>
          </a:p>
        </p:txBody>
      </p:sp>
      <p:sp>
        <p:nvSpPr>
          <p:cNvPr id="129026"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969451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CD1BDB00-BF8E-664C-8F31-E2E58A8151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E20646-0E4D-7D49-B391-A92179EB2F78}" type="slidenum">
              <a:rPr lang="en-US" altLang="en-US" sz="1200"/>
              <a:pPr/>
              <a:t>44</a:t>
            </a:fld>
            <a:endParaRPr lang="en-US" altLang="en-US" sz="1200"/>
          </a:p>
        </p:txBody>
      </p:sp>
      <p:sp>
        <p:nvSpPr>
          <p:cNvPr id="104450" name="Rectangle 2">
            <a:extLst>
              <a:ext uri="{FF2B5EF4-FFF2-40B4-BE49-F238E27FC236}">
                <a16:creationId xmlns:a16="http://schemas.microsoft.com/office/drawing/2014/main" id="{44477103-79C5-984E-A09A-D8D6291F1481}"/>
              </a:ext>
            </a:extLst>
          </p:cNvPr>
          <p:cNvSpPr>
            <a:spLocks noChangeArrowheads="1"/>
          </p:cNvSpPr>
          <p:nvPr>
            <p:ph type="sldImg"/>
          </p:nvPr>
        </p:nvSpPr>
        <p:spPr>
          <a:solidFill>
            <a:srgbClr val="FFFFFF"/>
          </a:solidFill>
          <a:ln/>
        </p:spPr>
      </p:sp>
      <p:sp>
        <p:nvSpPr>
          <p:cNvPr id="104451" name="Rectangle 3">
            <a:extLst>
              <a:ext uri="{FF2B5EF4-FFF2-40B4-BE49-F238E27FC236}">
                <a16:creationId xmlns:a16="http://schemas.microsoft.com/office/drawing/2014/main" id="{0D344DB1-6804-E94F-9C37-E6F669D3F22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70417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2023C4-8908-CE49-9B85-3153EA636982}" type="slidenum">
              <a:rPr lang="en-US" sz="1200"/>
              <a:pPr/>
              <a:t>99</a:t>
            </a:fld>
            <a:endParaRPr lang="en-US" sz="1200"/>
          </a:p>
        </p:txBody>
      </p:sp>
      <p:sp>
        <p:nvSpPr>
          <p:cNvPr id="174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9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526686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7A6EC0-0E4E-2E40-AAE4-9237486206F7}" type="slidenum">
              <a:rPr lang="en-US" sz="1200"/>
              <a:pPr/>
              <a:t>100</a:t>
            </a:fld>
            <a:endParaRPr lang="en-US" sz="1200"/>
          </a:p>
        </p:txBody>
      </p:sp>
      <p:sp>
        <p:nvSpPr>
          <p:cNvPr id="1761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458171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950947-B5FC-AB46-B705-C9D60762396D}" type="slidenum">
              <a:rPr lang="en-US" sz="1200"/>
              <a:pPr/>
              <a:t>101</a:t>
            </a:fld>
            <a:endParaRPr lang="en-US" sz="1200"/>
          </a:p>
        </p:txBody>
      </p:sp>
      <p:sp>
        <p:nvSpPr>
          <p:cNvPr id="1781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3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87246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397A21-6239-F341-909C-5AB9A0C727C9}"/>
              </a:ext>
            </a:extLst>
          </p:cNvPr>
          <p:cNvSpPr>
            <a:spLocks noGrp="1" noChangeArrowheads="1"/>
          </p:cNvSpPr>
          <p:nvPr>
            <p:ph type="sldNum" sz="quarter" idx="5"/>
          </p:nvPr>
        </p:nvSpPr>
        <p:spPr>
          <a:ln/>
        </p:spPr>
        <p:txBody>
          <a:bodyPr/>
          <a:lstStyle/>
          <a:p>
            <a:fld id="{F1EF47C4-667B-0645-BF1C-068E870FE4D6}" type="slidenum">
              <a:rPr lang="en-US" altLang="en-US"/>
              <a:pPr/>
              <a:t>103</a:t>
            </a:fld>
            <a:endParaRPr lang="en-US" altLang="en-US"/>
          </a:p>
        </p:txBody>
      </p:sp>
      <p:sp>
        <p:nvSpPr>
          <p:cNvPr id="73730" name="Rectangle 2">
            <a:extLst>
              <a:ext uri="{FF2B5EF4-FFF2-40B4-BE49-F238E27FC236}">
                <a16:creationId xmlns:a16="http://schemas.microsoft.com/office/drawing/2014/main" id="{83A44314-6A55-4143-A109-093B7BC864C1}"/>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90B10D24-EB2F-1B48-A67D-79A0AA5F674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09128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04EC93-47F7-F145-921F-C01E07F9FD71}"/>
              </a:ext>
            </a:extLst>
          </p:cNvPr>
          <p:cNvSpPr>
            <a:spLocks noGrp="1" noChangeArrowheads="1"/>
          </p:cNvSpPr>
          <p:nvPr>
            <p:ph type="sldNum" sz="quarter" idx="5"/>
          </p:nvPr>
        </p:nvSpPr>
        <p:spPr>
          <a:ln/>
        </p:spPr>
        <p:txBody>
          <a:bodyPr/>
          <a:lstStyle/>
          <a:p>
            <a:fld id="{9F51E79D-D779-3240-A17E-059357CFE45C}" type="slidenum">
              <a:rPr lang="en-US" altLang="en-US"/>
              <a:pPr/>
              <a:t>104</a:t>
            </a:fld>
            <a:endParaRPr lang="en-US" altLang="en-US"/>
          </a:p>
        </p:txBody>
      </p:sp>
      <p:sp>
        <p:nvSpPr>
          <p:cNvPr id="79874" name="Rectangle 2">
            <a:extLst>
              <a:ext uri="{FF2B5EF4-FFF2-40B4-BE49-F238E27FC236}">
                <a16:creationId xmlns:a16="http://schemas.microsoft.com/office/drawing/2014/main" id="{18CFC103-8BD3-8146-B40C-3EDF211E58D1}"/>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F63588A2-983A-9748-A62A-8A847C11CF4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02128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AD79FD-27FF-2743-B8D1-389AD4A4E8C1}"/>
              </a:ext>
            </a:extLst>
          </p:cNvPr>
          <p:cNvSpPr>
            <a:spLocks noGrp="1" noChangeArrowheads="1"/>
          </p:cNvSpPr>
          <p:nvPr>
            <p:ph type="sldNum" sz="quarter" idx="5"/>
          </p:nvPr>
        </p:nvSpPr>
        <p:spPr>
          <a:ln/>
        </p:spPr>
        <p:txBody>
          <a:bodyPr/>
          <a:lstStyle/>
          <a:p>
            <a:fld id="{7880101E-EA1F-E74D-B7B3-F5F321AE516D}" type="slidenum">
              <a:rPr lang="en-US" altLang="en-US"/>
              <a:pPr/>
              <a:t>105</a:t>
            </a:fld>
            <a:endParaRPr lang="en-US" altLang="en-US"/>
          </a:p>
        </p:txBody>
      </p:sp>
      <p:sp>
        <p:nvSpPr>
          <p:cNvPr id="81922" name="Rectangle 2">
            <a:extLst>
              <a:ext uri="{FF2B5EF4-FFF2-40B4-BE49-F238E27FC236}">
                <a16:creationId xmlns:a16="http://schemas.microsoft.com/office/drawing/2014/main" id="{15EB8418-66A4-3945-BDC1-0DF79EB6AB4E}"/>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5EC6ABE1-6140-A644-8FE4-41EE4653D5A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12036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F27BD7-8CD4-8E4A-9134-829F14C20251}"/>
              </a:ext>
            </a:extLst>
          </p:cNvPr>
          <p:cNvSpPr>
            <a:spLocks noGrp="1" noChangeArrowheads="1"/>
          </p:cNvSpPr>
          <p:nvPr>
            <p:ph type="sldNum" sz="quarter" idx="5"/>
          </p:nvPr>
        </p:nvSpPr>
        <p:spPr>
          <a:ln/>
        </p:spPr>
        <p:txBody>
          <a:bodyPr/>
          <a:lstStyle/>
          <a:p>
            <a:fld id="{3D53C6F4-4568-3E47-BE96-3A2F9855D3CC}" type="slidenum">
              <a:rPr lang="en-US" altLang="en-US"/>
              <a:pPr/>
              <a:t>106</a:t>
            </a:fld>
            <a:endParaRPr lang="en-US" altLang="en-US"/>
          </a:p>
        </p:txBody>
      </p:sp>
      <p:sp>
        <p:nvSpPr>
          <p:cNvPr id="88066" name="Rectangle 2">
            <a:extLst>
              <a:ext uri="{FF2B5EF4-FFF2-40B4-BE49-F238E27FC236}">
                <a16:creationId xmlns:a16="http://schemas.microsoft.com/office/drawing/2014/main" id="{BFFF0FC4-FE66-894A-B392-194EAF9D7BC7}"/>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83E7CCB-E9C6-964E-AC69-CF34974257E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6242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tortuous/How twisty</a:t>
            </a:r>
            <a:r>
              <a:rPr lang="en-US" baseline="0" dirty="0"/>
              <a:t> </a:t>
            </a:r>
            <a:r>
              <a:rPr lang="en-US" dirty="0"/>
              <a:t>..So</a:t>
            </a:r>
            <a:r>
              <a:rPr lang="en-US" baseline="0" dirty="0"/>
              <a:t> e</a:t>
            </a:r>
            <a:r>
              <a:rPr lang="en-US" dirty="0"/>
              <a:t>ssentially with the scaling model, </a:t>
            </a:r>
            <a:r>
              <a:rPr lang="en-US" baseline="0" dirty="0"/>
              <a:t> we have resolved a complex structure into a topological network of branch sites and a tortuous path through the structure.</a:t>
            </a:r>
            <a:endParaRPr lang="en-US" dirty="0"/>
          </a:p>
        </p:txBody>
      </p:sp>
      <p:sp>
        <p:nvSpPr>
          <p:cNvPr id="4" name="Slide Number Placeholder 3"/>
          <p:cNvSpPr>
            <a:spLocks noGrp="1"/>
          </p:cNvSpPr>
          <p:nvPr>
            <p:ph type="sldNum" sz="quarter" idx="10"/>
          </p:nvPr>
        </p:nvSpPr>
        <p:spPr/>
        <p:txBody>
          <a:bodyPr/>
          <a:lstStyle/>
          <a:p>
            <a:fld id="{8C5408B9-4C7B-4475-8D8A-501C81E1BC8D}" type="slidenum">
              <a:rPr lang="en-US" smtClean="0"/>
              <a:pPr/>
              <a:t>134</a:t>
            </a:fld>
            <a:endParaRPr lang="en-US"/>
          </a:p>
        </p:txBody>
      </p:sp>
    </p:spTree>
    <p:extLst>
      <p:ext uri="{BB962C8B-B14F-4D97-AF65-F5344CB8AC3E}">
        <p14:creationId xmlns:p14="http://schemas.microsoft.com/office/powerpoint/2010/main" val="2489596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all the sizes and dimensions</a:t>
            </a:r>
            <a:r>
              <a:rPr lang="en-US" baseline="0" dirty="0"/>
              <a:t> that are obtained from such an analysis is used in the scaling approach to quantify the branch content…</a:t>
            </a:r>
            <a:endParaRPr lang="en-US" dirty="0"/>
          </a:p>
        </p:txBody>
      </p:sp>
      <p:sp>
        <p:nvSpPr>
          <p:cNvPr id="4" name="Slide Number Placeholder 3"/>
          <p:cNvSpPr>
            <a:spLocks noGrp="1"/>
          </p:cNvSpPr>
          <p:nvPr>
            <p:ph type="sldNum" sz="quarter" idx="10"/>
          </p:nvPr>
        </p:nvSpPr>
        <p:spPr/>
        <p:txBody>
          <a:bodyPr/>
          <a:lstStyle/>
          <a:p>
            <a:fld id="{8C5408B9-4C7B-4475-8D8A-501C81E1BC8D}" type="slidenum">
              <a:rPr lang="en-US" smtClean="0"/>
              <a:pPr/>
              <a:t>135</a:t>
            </a:fld>
            <a:endParaRPr lang="en-US"/>
          </a:p>
        </p:txBody>
      </p:sp>
    </p:spTree>
    <p:extLst>
      <p:ext uri="{BB962C8B-B14F-4D97-AF65-F5344CB8AC3E}">
        <p14:creationId xmlns:p14="http://schemas.microsoft.com/office/powerpoint/2010/main" val="538076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5408B9-4C7B-4475-8D8A-501C81E1BC8D}" type="slidenum">
              <a:rPr lang="en-US" smtClean="0"/>
              <a:pPr/>
              <a:t>136</a:t>
            </a:fld>
            <a:endParaRPr lang="en-US"/>
          </a:p>
        </p:txBody>
      </p:sp>
    </p:spTree>
    <p:extLst>
      <p:ext uri="{BB962C8B-B14F-4D97-AF65-F5344CB8AC3E}">
        <p14:creationId xmlns:p14="http://schemas.microsoft.com/office/powerpoint/2010/main" val="213807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718AA8DF-6736-F94F-8B94-097FC6E874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B88A9B-EB7D-464D-A709-D3206D287CAD}" type="slidenum">
              <a:rPr lang="en-US" altLang="en-US" sz="1200"/>
              <a:pPr/>
              <a:t>45</a:t>
            </a:fld>
            <a:endParaRPr lang="en-US" altLang="en-US" sz="1200"/>
          </a:p>
        </p:txBody>
      </p:sp>
      <p:sp>
        <p:nvSpPr>
          <p:cNvPr id="106498" name="Rectangle 2">
            <a:extLst>
              <a:ext uri="{FF2B5EF4-FFF2-40B4-BE49-F238E27FC236}">
                <a16:creationId xmlns:a16="http://schemas.microsoft.com/office/drawing/2014/main" id="{27C17C41-0899-A449-8FD8-448F7C2FCD77}"/>
              </a:ext>
            </a:extLst>
          </p:cNvPr>
          <p:cNvSpPr>
            <a:spLocks noChangeArrowheads="1"/>
          </p:cNvSpPr>
          <p:nvPr>
            <p:ph type="sldImg"/>
          </p:nvPr>
        </p:nvSpPr>
        <p:spPr>
          <a:solidFill>
            <a:srgbClr val="FFFFFF"/>
          </a:solidFill>
          <a:ln/>
        </p:spPr>
      </p:sp>
      <p:sp>
        <p:nvSpPr>
          <p:cNvPr id="106499" name="Rectangle 3">
            <a:extLst>
              <a:ext uri="{FF2B5EF4-FFF2-40B4-BE49-F238E27FC236}">
                <a16:creationId xmlns:a16="http://schemas.microsoft.com/office/drawing/2014/main" id="{E537B24B-430A-894A-B977-59E192BBF5E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6205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in order to obtain</a:t>
            </a:r>
            <a:r>
              <a:rPr lang="en-US" baseline="0" dirty="0"/>
              <a:t> these sizes and dimensions to quantify the branched structure, we use….</a:t>
            </a:r>
            <a:endParaRPr lang="en-US" dirty="0"/>
          </a:p>
        </p:txBody>
      </p:sp>
      <p:sp>
        <p:nvSpPr>
          <p:cNvPr id="4" name="Slide Number Placeholder 3"/>
          <p:cNvSpPr>
            <a:spLocks noGrp="1"/>
          </p:cNvSpPr>
          <p:nvPr>
            <p:ph type="sldNum" sz="quarter" idx="10"/>
          </p:nvPr>
        </p:nvSpPr>
        <p:spPr/>
        <p:txBody>
          <a:bodyPr/>
          <a:lstStyle/>
          <a:p>
            <a:fld id="{8C5408B9-4C7B-4475-8D8A-501C81E1BC8D}" type="slidenum">
              <a:rPr lang="en-US" smtClean="0"/>
              <a:pPr/>
              <a:t>137</a:t>
            </a:fld>
            <a:endParaRPr lang="en-US"/>
          </a:p>
        </p:txBody>
      </p:sp>
    </p:spTree>
    <p:extLst>
      <p:ext uri="{BB962C8B-B14F-4D97-AF65-F5344CB8AC3E}">
        <p14:creationId xmlns:p14="http://schemas.microsoft.com/office/powerpoint/2010/main" val="3815755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94579B-02B0-4A60-B3C4-CE971BCF5C64}" type="slidenum">
              <a:rPr lang="en-US" smtClean="0"/>
              <a:t>161</a:t>
            </a:fld>
            <a:endParaRPr lang="en-US"/>
          </a:p>
        </p:txBody>
      </p:sp>
    </p:spTree>
    <p:extLst>
      <p:ext uri="{BB962C8B-B14F-4D97-AF65-F5344CB8AC3E}">
        <p14:creationId xmlns:p14="http://schemas.microsoft.com/office/powerpoint/2010/main" val="44084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D1A792F-7161-7A41-A4B9-10A6FB6670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C5C1F2-60A8-A74B-B252-E87B0F7F1700}" type="slidenum">
              <a:rPr lang="en-US" altLang="en-US" sz="1200"/>
              <a:pPr/>
              <a:t>46</a:t>
            </a:fld>
            <a:endParaRPr lang="en-US" altLang="en-US" sz="1200"/>
          </a:p>
        </p:txBody>
      </p:sp>
      <p:sp>
        <p:nvSpPr>
          <p:cNvPr id="108546" name="Rectangle 2">
            <a:extLst>
              <a:ext uri="{FF2B5EF4-FFF2-40B4-BE49-F238E27FC236}">
                <a16:creationId xmlns:a16="http://schemas.microsoft.com/office/drawing/2014/main" id="{E0CF866B-88FF-7648-8AEA-B1E3073A4BE6}"/>
              </a:ext>
            </a:extLst>
          </p:cNvPr>
          <p:cNvSpPr>
            <a:spLocks noChangeArrowheads="1"/>
          </p:cNvSpPr>
          <p:nvPr>
            <p:ph type="sldImg"/>
          </p:nvPr>
        </p:nvSpPr>
        <p:spPr>
          <a:solidFill>
            <a:srgbClr val="FFFFFF"/>
          </a:solidFill>
          <a:ln/>
        </p:spPr>
      </p:sp>
      <p:sp>
        <p:nvSpPr>
          <p:cNvPr id="108547" name="Rectangle 3">
            <a:extLst>
              <a:ext uri="{FF2B5EF4-FFF2-40B4-BE49-F238E27FC236}">
                <a16:creationId xmlns:a16="http://schemas.microsoft.com/office/drawing/2014/main" id="{62E5FB82-4EE5-E243-AAB2-7461A988D03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5820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5674897C-A2EA-9E4E-A8A9-BF3DF83B26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EA40856-B535-D145-82D8-AA75BFCD790A}" type="slidenum">
              <a:rPr lang="en-US" altLang="en-US" sz="1200"/>
              <a:pPr/>
              <a:t>47</a:t>
            </a:fld>
            <a:endParaRPr lang="en-US" altLang="en-US" sz="1200"/>
          </a:p>
        </p:txBody>
      </p:sp>
      <p:sp>
        <p:nvSpPr>
          <p:cNvPr id="110594" name="Rectangle 2">
            <a:extLst>
              <a:ext uri="{FF2B5EF4-FFF2-40B4-BE49-F238E27FC236}">
                <a16:creationId xmlns:a16="http://schemas.microsoft.com/office/drawing/2014/main" id="{C3583109-962E-F640-B6F8-AA52797EF641}"/>
              </a:ext>
            </a:extLst>
          </p:cNvPr>
          <p:cNvSpPr>
            <a:spLocks noChangeArrowheads="1"/>
          </p:cNvSpPr>
          <p:nvPr>
            <p:ph type="sldImg"/>
          </p:nvPr>
        </p:nvSpPr>
        <p:spPr>
          <a:solidFill>
            <a:srgbClr val="FFFFFF"/>
          </a:solidFill>
          <a:ln/>
        </p:spPr>
      </p:sp>
      <p:sp>
        <p:nvSpPr>
          <p:cNvPr id="110595" name="Rectangle 3">
            <a:extLst>
              <a:ext uri="{FF2B5EF4-FFF2-40B4-BE49-F238E27FC236}">
                <a16:creationId xmlns:a16="http://schemas.microsoft.com/office/drawing/2014/main" id="{7F9DBC19-54DB-104E-9741-FCF43A79683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5470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B92DAB93-4324-A84A-B7AF-B616178CC4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A8F4D9-47AD-F54C-A380-EB4A3FBD4B6F}" type="slidenum">
              <a:rPr lang="en-US" altLang="en-US" sz="1200"/>
              <a:pPr/>
              <a:t>48</a:t>
            </a:fld>
            <a:endParaRPr lang="en-US" altLang="en-US" sz="1200"/>
          </a:p>
        </p:txBody>
      </p:sp>
      <p:sp>
        <p:nvSpPr>
          <p:cNvPr id="112642" name="Rectangle 2">
            <a:extLst>
              <a:ext uri="{FF2B5EF4-FFF2-40B4-BE49-F238E27FC236}">
                <a16:creationId xmlns:a16="http://schemas.microsoft.com/office/drawing/2014/main" id="{5F0E0990-AF21-8F4D-9D25-2D6AE16B9CF7}"/>
              </a:ext>
            </a:extLst>
          </p:cNvPr>
          <p:cNvSpPr>
            <a:spLocks noChangeArrowheads="1"/>
          </p:cNvSpPr>
          <p:nvPr>
            <p:ph type="sldImg"/>
          </p:nvPr>
        </p:nvSpPr>
        <p:spPr>
          <a:solidFill>
            <a:srgbClr val="FFFFFF"/>
          </a:solidFill>
          <a:ln/>
        </p:spPr>
      </p:sp>
      <p:sp>
        <p:nvSpPr>
          <p:cNvPr id="112643" name="Rectangle 3">
            <a:extLst>
              <a:ext uri="{FF2B5EF4-FFF2-40B4-BE49-F238E27FC236}">
                <a16:creationId xmlns:a16="http://schemas.microsoft.com/office/drawing/2014/main" id="{B9A6701E-906D-CB41-90C3-1FA89EB2808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5341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F75FE6-2989-3A41-8355-A14FCC0BA2D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fld id="{DC18A24A-A27D-5044-8ECB-5C95FBB1464B}" type="slidenum">
              <a:rPr lang="en-US" altLang="en-US" sz="1200" b="0">
                <a:latin typeface="Arial" panose="020B0604020202020204" pitchFamily="34" charset="0"/>
              </a:rPr>
              <a:pPr eaLnBrk="1" hangingPunct="1"/>
              <a:t>65</a:t>
            </a:fld>
            <a:endParaRPr lang="en-US" altLang="en-US" sz="1200" b="0">
              <a:latin typeface="Arial" panose="020B0604020202020204" pitchFamily="34" charset="0"/>
            </a:endParaRPr>
          </a:p>
        </p:txBody>
      </p:sp>
      <p:sp>
        <p:nvSpPr>
          <p:cNvPr id="252930" name="Rectangle 2">
            <a:extLst>
              <a:ext uri="{FF2B5EF4-FFF2-40B4-BE49-F238E27FC236}">
                <a16:creationId xmlns:a16="http://schemas.microsoft.com/office/drawing/2014/main" id="{77AC1101-B611-C646-93DE-FF4B12CEB70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2931" name="Rectangle 3">
            <a:extLst>
              <a:ext uri="{FF2B5EF4-FFF2-40B4-BE49-F238E27FC236}">
                <a16:creationId xmlns:a16="http://schemas.microsoft.com/office/drawing/2014/main" id="{E187DDC9-6BA6-8940-807D-4C0FF16EC6C3}"/>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99840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63F6B-3703-5D40-889A-E978E150D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BB85BB-0A6D-B542-A7BB-D9A178A52E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BA09AB-717F-4C4E-8EE4-4571D6CDCADE}"/>
              </a:ext>
            </a:extLst>
          </p:cNvPr>
          <p:cNvSpPr>
            <a:spLocks noGrp="1"/>
          </p:cNvSpPr>
          <p:nvPr>
            <p:ph type="dt" sz="half" idx="10"/>
          </p:nvPr>
        </p:nvSpPr>
        <p:spPr/>
        <p:txBody>
          <a:bodyPr/>
          <a:lstStyle/>
          <a:p>
            <a:fld id="{E3539168-F05A-5B44-9A89-AB16C27411D7}" type="datetime1">
              <a:rPr lang="en-US" smtClean="0"/>
              <a:t>8/4/21</a:t>
            </a:fld>
            <a:endParaRPr lang="en-US"/>
          </a:p>
        </p:txBody>
      </p:sp>
      <p:sp>
        <p:nvSpPr>
          <p:cNvPr id="5" name="Footer Placeholder 4">
            <a:extLst>
              <a:ext uri="{FF2B5EF4-FFF2-40B4-BE49-F238E27FC236}">
                <a16:creationId xmlns:a16="http://schemas.microsoft.com/office/drawing/2014/main" id="{6E523722-FDBC-9745-A885-2E54FC536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40E18-0E2B-F34E-A1C7-980ECA48FB6F}"/>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65754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B3EA-77CB-9942-9F3F-A2ACFCA635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2E7014-4F8B-2C4A-8238-461A97E37C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A0CA9-F3DB-B04D-95EC-83112B72C932}"/>
              </a:ext>
            </a:extLst>
          </p:cNvPr>
          <p:cNvSpPr>
            <a:spLocks noGrp="1"/>
          </p:cNvSpPr>
          <p:nvPr>
            <p:ph type="dt" sz="half" idx="10"/>
          </p:nvPr>
        </p:nvSpPr>
        <p:spPr/>
        <p:txBody>
          <a:bodyPr/>
          <a:lstStyle/>
          <a:p>
            <a:fld id="{C73FAAA2-1BF1-2741-B5A3-472270FF6174}" type="datetime1">
              <a:rPr lang="en-US" smtClean="0"/>
              <a:t>8/4/21</a:t>
            </a:fld>
            <a:endParaRPr lang="en-US"/>
          </a:p>
        </p:txBody>
      </p:sp>
      <p:sp>
        <p:nvSpPr>
          <p:cNvPr id="5" name="Footer Placeholder 4">
            <a:extLst>
              <a:ext uri="{FF2B5EF4-FFF2-40B4-BE49-F238E27FC236}">
                <a16:creationId xmlns:a16="http://schemas.microsoft.com/office/drawing/2014/main" id="{7216C88F-847F-9C49-973E-480EAB38D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2AAD5-3043-4F4D-85B5-CB9A9B502A3A}"/>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1156252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5ACC7A-CDEC-034B-97C6-11ACFEAF4B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72D945-CD82-4D46-AA7B-4B1F4D8C9BB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BBE59-901C-4E4E-B657-A84D4A90835C}"/>
              </a:ext>
            </a:extLst>
          </p:cNvPr>
          <p:cNvSpPr>
            <a:spLocks noGrp="1"/>
          </p:cNvSpPr>
          <p:nvPr>
            <p:ph type="dt" sz="half" idx="10"/>
          </p:nvPr>
        </p:nvSpPr>
        <p:spPr/>
        <p:txBody>
          <a:bodyPr/>
          <a:lstStyle/>
          <a:p>
            <a:fld id="{FDEE87AA-AFAD-0D44-94EA-3D1015C40B49}" type="datetime1">
              <a:rPr lang="en-US" smtClean="0"/>
              <a:t>8/4/21</a:t>
            </a:fld>
            <a:endParaRPr lang="en-US"/>
          </a:p>
        </p:txBody>
      </p:sp>
      <p:sp>
        <p:nvSpPr>
          <p:cNvPr id="5" name="Footer Placeholder 4">
            <a:extLst>
              <a:ext uri="{FF2B5EF4-FFF2-40B4-BE49-F238E27FC236}">
                <a16:creationId xmlns:a16="http://schemas.microsoft.com/office/drawing/2014/main" id="{DBE8158A-4EB5-2944-8723-9C9032D56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A5321-6190-144D-ACEF-ABD9DC4EE6C7}"/>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308755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CE05A-FDF9-1A49-ABA4-2A58521A1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99864-BED2-6349-871D-E8235EE449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0C541-75C3-0347-A7F3-3198D232B6D5}"/>
              </a:ext>
            </a:extLst>
          </p:cNvPr>
          <p:cNvSpPr>
            <a:spLocks noGrp="1"/>
          </p:cNvSpPr>
          <p:nvPr>
            <p:ph type="dt" sz="half" idx="10"/>
          </p:nvPr>
        </p:nvSpPr>
        <p:spPr/>
        <p:txBody>
          <a:bodyPr/>
          <a:lstStyle/>
          <a:p>
            <a:fld id="{8FC0D70E-7FAD-3544-B8EF-684BE2E69E24}" type="datetime1">
              <a:rPr lang="en-US" smtClean="0"/>
              <a:t>8/4/21</a:t>
            </a:fld>
            <a:endParaRPr lang="en-US"/>
          </a:p>
        </p:txBody>
      </p:sp>
      <p:sp>
        <p:nvSpPr>
          <p:cNvPr id="5" name="Footer Placeholder 4">
            <a:extLst>
              <a:ext uri="{FF2B5EF4-FFF2-40B4-BE49-F238E27FC236}">
                <a16:creationId xmlns:a16="http://schemas.microsoft.com/office/drawing/2014/main" id="{A8F10409-CA31-6E4D-8D14-FEA576501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209EA-3868-384C-96B0-F50453A93B91}"/>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67689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8DE3-1B56-114F-8D34-27DB07D0A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923CCB-193A-1348-963C-A090E8F95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192F5C-E2FF-5747-A6D8-F5D1F4474975}"/>
              </a:ext>
            </a:extLst>
          </p:cNvPr>
          <p:cNvSpPr>
            <a:spLocks noGrp="1"/>
          </p:cNvSpPr>
          <p:nvPr>
            <p:ph type="dt" sz="half" idx="10"/>
          </p:nvPr>
        </p:nvSpPr>
        <p:spPr/>
        <p:txBody>
          <a:bodyPr/>
          <a:lstStyle/>
          <a:p>
            <a:fld id="{26A5A004-5099-694C-9E26-AD2A8358E1CA}" type="datetime1">
              <a:rPr lang="en-US" smtClean="0"/>
              <a:t>8/4/21</a:t>
            </a:fld>
            <a:endParaRPr lang="en-US"/>
          </a:p>
        </p:txBody>
      </p:sp>
      <p:sp>
        <p:nvSpPr>
          <p:cNvPr id="5" name="Footer Placeholder 4">
            <a:extLst>
              <a:ext uri="{FF2B5EF4-FFF2-40B4-BE49-F238E27FC236}">
                <a16:creationId xmlns:a16="http://schemas.microsoft.com/office/drawing/2014/main" id="{7E13F165-B6E5-2D4F-9DEC-448FC5B98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D9567-03F8-BC4A-8DB7-08BE79435DA3}"/>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56793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D8C2-2793-064C-8BB2-1A51D4A96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E74687-0501-D044-B113-5317B4768A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237244-8185-6440-81EF-C8B54B48F7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52ADD8-8910-A746-83AC-94C2A97A053F}"/>
              </a:ext>
            </a:extLst>
          </p:cNvPr>
          <p:cNvSpPr>
            <a:spLocks noGrp="1"/>
          </p:cNvSpPr>
          <p:nvPr>
            <p:ph type="dt" sz="half" idx="10"/>
          </p:nvPr>
        </p:nvSpPr>
        <p:spPr/>
        <p:txBody>
          <a:bodyPr/>
          <a:lstStyle/>
          <a:p>
            <a:fld id="{B9F99C2F-0F4C-F744-8A6F-AA2FBBACA6A2}" type="datetime1">
              <a:rPr lang="en-US" smtClean="0"/>
              <a:t>8/4/21</a:t>
            </a:fld>
            <a:endParaRPr lang="en-US"/>
          </a:p>
        </p:txBody>
      </p:sp>
      <p:sp>
        <p:nvSpPr>
          <p:cNvPr id="6" name="Footer Placeholder 5">
            <a:extLst>
              <a:ext uri="{FF2B5EF4-FFF2-40B4-BE49-F238E27FC236}">
                <a16:creationId xmlns:a16="http://schemas.microsoft.com/office/drawing/2014/main" id="{A749246C-9AA5-8B4E-91D0-C5177DD7E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C8DBA-8C07-984C-9AD2-37659FAA6A06}"/>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2839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8B0C-36F8-7744-ADEA-E42BD963E5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7A7B98-00F1-A547-8F1E-E91F9456D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730106-F579-C04E-8050-5CB2C1B789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2ADA40-713F-D34D-8E04-9DEEB9A91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81F0FB-BD81-834B-A345-1CB9AD81F3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6F6FA7-8967-564E-8738-0E2C7E589551}"/>
              </a:ext>
            </a:extLst>
          </p:cNvPr>
          <p:cNvSpPr>
            <a:spLocks noGrp="1"/>
          </p:cNvSpPr>
          <p:nvPr>
            <p:ph type="dt" sz="half" idx="10"/>
          </p:nvPr>
        </p:nvSpPr>
        <p:spPr/>
        <p:txBody>
          <a:bodyPr/>
          <a:lstStyle/>
          <a:p>
            <a:fld id="{7204466D-CD15-1E45-923C-1FF0BB04B0F9}" type="datetime1">
              <a:rPr lang="en-US" smtClean="0"/>
              <a:t>8/4/21</a:t>
            </a:fld>
            <a:endParaRPr lang="en-US"/>
          </a:p>
        </p:txBody>
      </p:sp>
      <p:sp>
        <p:nvSpPr>
          <p:cNvPr id="8" name="Footer Placeholder 7">
            <a:extLst>
              <a:ext uri="{FF2B5EF4-FFF2-40B4-BE49-F238E27FC236}">
                <a16:creationId xmlns:a16="http://schemas.microsoft.com/office/drawing/2014/main" id="{ED79FEB7-32D8-C143-8AC4-715A245261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3085A5-BB92-4A4B-8C8D-064EB78ABEC9}"/>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206845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B8CC-BE1A-2845-B6F7-45948B4089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66A16D-82E4-2E4B-8546-9EB9932A0D87}"/>
              </a:ext>
            </a:extLst>
          </p:cNvPr>
          <p:cNvSpPr>
            <a:spLocks noGrp="1"/>
          </p:cNvSpPr>
          <p:nvPr>
            <p:ph type="dt" sz="half" idx="10"/>
          </p:nvPr>
        </p:nvSpPr>
        <p:spPr/>
        <p:txBody>
          <a:bodyPr/>
          <a:lstStyle/>
          <a:p>
            <a:fld id="{ABD704AD-2A47-0348-958C-3DA286C00784}" type="datetime1">
              <a:rPr lang="en-US" smtClean="0"/>
              <a:t>8/4/21</a:t>
            </a:fld>
            <a:endParaRPr lang="en-US"/>
          </a:p>
        </p:txBody>
      </p:sp>
      <p:sp>
        <p:nvSpPr>
          <p:cNvPr id="4" name="Footer Placeholder 3">
            <a:extLst>
              <a:ext uri="{FF2B5EF4-FFF2-40B4-BE49-F238E27FC236}">
                <a16:creationId xmlns:a16="http://schemas.microsoft.com/office/drawing/2014/main" id="{347AADDD-5168-1649-B8ED-B150C55510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9862AE-678E-D44D-8622-724745616280}"/>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135263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3E72A-99A5-444B-BC6D-82573CF3CFFD}"/>
              </a:ext>
            </a:extLst>
          </p:cNvPr>
          <p:cNvSpPr>
            <a:spLocks noGrp="1"/>
          </p:cNvSpPr>
          <p:nvPr>
            <p:ph type="dt" sz="half" idx="10"/>
          </p:nvPr>
        </p:nvSpPr>
        <p:spPr/>
        <p:txBody>
          <a:bodyPr/>
          <a:lstStyle/>
          <a:p>
            <a:fld id="{086E5DB3-9102-6B40-91D3-99A67DB93C91}" type="datetime1">
              <a:rPr lang="en-US" smtClean="0"/>
              <a:t>8/4/21</a:t>
            </a:fld>
            <a:endParaRPr lang="en-US"/>
          </a:p>
        </p:txBody>
      </p:sp>
      <p:sp>
        <p:nvSpPr>
          <p:cNvPr id="3" name="Footer Placeholder 2">
            <a:extLst>
              <a:ext uri="{FF2B5EF4-FFF2-40B4-BE49-F238E27FC236}">
                <a16:creationId xmlns:a16="http://schemas.microsoft.com/office/drawing/2014/main" id="{0EB13F55-E9B3-D240-A98E-D3C3DA619F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0A9634-8B82-0542-A41E-A2365D684D64}"/>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319034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92B7F-DE10-CD44-9599-DB636FB29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D8A13C-EC67-D74B-AE88-9B7855104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F60C0B-62A9-014B-9A59-94DCE4CA2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5723F4-495B-0649-BC06-324BE72F883F}"/>
              </a:ext>
            </a:extLst>
          </p:cNvPr>
          <p:cNvSpPr>
            <a:spLocks noGrp="1"/>
          </p:cNvSpPr>
          <p:nvPr>
            <p:ph type="dt" sz="half" idx="10"/>
          </p:nvPr>
        </p:nvSpPr>
        <p:spPr/>
        <p:txBody>
          <a:bodyPr/>
          <a:lstStyle/>
          <a:p>
            <a:fld id="{24C95352-EB3A-DB48-BA43-A11F60CA6E32}" type="datetime1">
              <a:rPr lang="en-US" smtClean="0"/>
              <a:t>8/4/21</a:t>
            </a:fld>
            <a:endParaRPr lang="en-US"/>
          </a:p>
        </p:txBody>
      </p:sp>
      <p:sp>
        <p:nvSpPr>
          <p:cNvPr id="6" name="Footer Placeholder 5">
            <a:extLst>
              <a:ext uri="{FF2B5EF4-FFF2-40B4-BE49-F238E27FC236}">
                <a16:creationId xmlns:a16="http://schemas.microsoft.com/office/drawing/2014/main" id="{233E5A4C-AA32-D941-A7B5-A16FD0A36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62558-C95A-BF42-9653-3D60AFBA20CD}"/>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336985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1CA9-5E8C-5945-9592-9EC0BCCC8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4A751F-F700-8740-8E5A-DCCA9D66C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D16817-18BC-9E49-B5E6-24C11841F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6CAE2B-1033-664D-94AD-CD2E256EC513}"/>
              </a:ext>
            </a:extLst>
          </p:cNvPr>
          <p:cNvSpPr>
            <a:spLocks noGrp="1"/>
          </p:cNvSpPr>
          <p:nvPr>
            <p:ph type="dt" sz="half" idx="10"/>
          </p:nvPr>
        </p:nvSpPr>
        <p:spPr/>
        <p:txBody>
          <a:bodyPr/>
          <a:lstStyle/>
          <a:p>
            <a:fld id="{F13FB68F-9710-3E4D-A68F-E6768381C650}" type="datetime1">
              <a:rPr lang="en-US" smtClean="0"/>
              <a:t>8/4/21</a:t>
            </a:fld>
            <a:endParaRPr lang="en-US"/>
          </a:p>
        </p:txBody>
      </p:sp>
      <p:sp>
        <p:nvSpPr>
          <p:cNvPr id="6" name="Footer Placeholder 5">
            <a:extLst>
              <a:ext uri="{FF2B5EF4-FFF2-40B4-BE49-F238E27FC236}">
                <a16:creationId xmlns:a16="http://schemas.microsoft.com/office/drawing/2014/main" id="{E9A2E6BA-3055-1A4A-929F-69BB0DA02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A472F-63F9-8146-B10E-9F4987BB1630}"/>
              </a:ext>
            </a:extLst>
          </p:cNvPr>
          <p:cNvSpPr>
            <a:spLocks noGrp="1"/>
          </p:cNvSpPr>
          <p:nvPr>
            <p:ph type="sldNum" sz="quarter" idx="12"/>
          </p:nvPr>
        </p:nvSpPr>
        <p:spPr/>
        <p:txBody>
          <a:bodyPr/>
          <a:lstStyle/>
          <a:p>
            <a:fld id="{030D0954-52AA-4645-BC74-DBF6B1D254B8}" type="slidenum">
              <a:rPr lang="en-US" smtClean="0"/>
              <a:t>‹#›</a:t>
            </a:fld>
            <a:endParaRPr lang="en-US"/>
          </a:p>
        </p:txBody>
      </p:sp>
    </p:spTree>
    <p:extLst>
      <p:ext uri="{BB962C8B-B14F-4D97-AF65-F5344CB8AC3E}">
        <p14:creationId xmlns:p14="http://schemas.microsoft.com/office/powerpoint/2010/main" val="1738154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8B74A-37B7-B247-9ACD-E9DAF13D8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3A4D58-5ED4-004F-8E4F-60D843CF0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C15-6FCC-6347-9AF7-FF9F4637D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A82F4-F9AF-A543-9C96-0B16A1B24B98}" type="datetime1">
              <a:rPr lang="en-US" smtClean="0"/>
              <a:t>8/4/21</a:t>
            </a:fld>
            <a:endParaRPr lang="en-US"/>
          </a:p>
        </p:txBody>
      </p:sp>
      <p:sp>
        <p:nvSpPr>
          <p:cNvPr id="5" name="Footer Placeholder 4">
            <a:extLst>
              <a:ext uri="{FF2B5EF4-FFF2-40B4-BE49-F238E27FC236}">
                <a16:creationId xmlns:a16="http://schemas.microsoft.com/office/drawing/2014/main" id="{AE2C0569-91DF-574C-AC7C-57BE16C74D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029EE-884C-3844-965A-F92139E1A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D0954-52AA-4645-BC74-DBF6B1D254B8}" type="slidenum">
              <a:rPr lang="en-US" smtClean="0"/>
              <a:t>‹#›</a:t>
            </a:fld>
            <a:endParaRPr lang="en-US"/>
          </a:p>
        </p:txBody>
      </p:sp>
    </p:spTree>
    <p:extLst>
      <p:ext uri="{BB962C8B-B14F-4D97-AF65-F5344CB8AC3E}">
        <p14:creationId xmlns:p14="http://schemas.microsoft.com/office/powerpoint/2010/main" val="923195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png"/><Relationship Id="rId26" Type="http://schemas.openxmlformats.org/officeDocument/2006/relationships/image" Target="../media/image247.png"/><Relationship Id="rId3" Type="http://schemas.openxmlformats.org/officeDocument/2006/relationships/image" Target="../media/image224.png"/><Relationship Id="rId21" Type="http://schemas.openxmlformats.org/officeDocument/2006/relationships/image" Target="../media/image242.png"/><Relationship Id="rId7" Type="http://schemas.openxmlformats.org/officeDocument/2006/relationships/image" Target="../media/image228.png"/><Relationship Id="rId12" Type="http://schemas.openxmlformats.org/officeDocument/2006/relationships/image" Target="../media/image233.png"/><Relationship Id="rId17" Type="http://schemas.openxmlformats.org/officeDocument/2006/relationships/image" Target="../media/image238.png"/><Relationship Id="rId25" Type="http://schemas.openxmlformats.org/officeDocument/2006/relationships/image" Target="../media/image246.png"/><Relationship Id="rId2" Type="http://schemas.openxmlformats.org/officeDocument/2006/relationships/notesSlide" Target="../notesSlides/notesSlide41.xml"/><Relationship Id="rId16" Type="http://schemas.openxmlformats.org/officeDocument/2006/relationships/image" Target="../media/image237.png"/><Relationship Id="rId20" Type="http://schemas.openxmlformats.org/officeDocument/2006/relationships/image" Target="../media/image241.png"/><Relationship Id="rId29"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27.png"/><Relationship Id="rId11" Type="http://schemas.openxmlformats.org/officeDocument/2006/relationships/image" Target="../media/image232.png"/><Relationship Id="rId24" Type="http://schemas.openxmlformats.org/officeDocument/2006/relationships/image" Target="../media/image245.png"/><Relationship Id="rId5" Type="http://schemas.openxmlformats.org/officeDocument/2006/relationships/image" Target="../media/image226.png"/><Relationship Id="rId15" Type="http://schemas.openxmlformats.org/officeDocument/2006/relationships/image" Target="../media/image236.png"/><Relationship Id="rId23" Type="http://schemas.openxmlformats.org/officeDocument/2006/relationships/image" Target="../media/image244.png"/><Relationship Id="rId28" Type="http://schemas.openxmlformats.org/officeDocument/2006/relationships/image" Target="../media/image249.png"/><Relationship Id="rId10" Type="http://schemas.openxmlformats.org/officeDocument/2006/relationships/image" Target="../media/image231.png"/><Relationship Id="rId19" Type="http://schemas.openxmlformats.org/officeDocument/2006/relationships/image" Target="../media/image240.png"/><Relationship Id="rId31" Type="http://schemas.openxmlformats.org/officeDocument/2006/relationships/image" Target="../media/image252.png"/><Relationship Id="rId4" Type="http://schemas.openxmlformats.org/officeDocument/2006/relationships/image" Target="../media/image225.png"/><Relationship Id="rId9" Type="http://schemas.openxmlformats.org/officeDocument/2006/relationships/image" Target="../media/image230.png"/><Relationship Id="rId14" Type="http://schemas.openxmlformats.org/officeDocument/2006/relationships/image" Target="../media/image235.png"/><Relationship Id="rId22" Type="http://schemas.openxmlformats.org/officeDocument/2006/relationships/image" Target="../media/image243.png"/><Relationship Id="rId27" Type="http://schemas.openxmlformats.org/officeDocument/2006/relationships/image" Target="../media/image248.png"/><Relationship Id="rId30" Type="http://schemas.openxmlformats.org/officeDocument/2006/relationships/image" Target="../media/image251.png"/></Relationships>
</file>

<file path=ppt/slides/_rels/slide101.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63.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6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56.png"/><Relationship Id="rId11" Type="http://schemas.openxmlformats.org/officeDocument/2006/relationships/image" Target="../media/image261.png"/><Relationship Id="rId5" Type="http://schemas.openxmlformats.org/officeDocument/2006/relationships/image" Target="../media/image255.png"/><Relationship Id="rId10" Type="http://schemas.openxmlformats.org/officeDocument/2006/relationships/image" Target="../media/image260.png"/><Relationship Id="rId4" Type="http://schemas.openxmlformats.org/officeDocument/2006/relationships/image" Target="../media/image254.png"/><Relationship Id="rId9" Type="http://schemas.openxmlformats.org/officeDocument/2006/relationships/image" Target="../media/image259.png"/><Relationship Id="rId14" Type="http://schemas.openxmlformats.org/officeDocument/2006/relationships/image" Target="../media/image26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67.png"/></Relationships>
</file>

<file path=ppt/slides/_rels/slide10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69.png"/></Relationships>
</file>

<file path=ppt/slides/_rels/slide10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oleObject" Target="../embeddings/oleObject63.bin"/><Relationship Id="rId13" Type="http://schemas.openxmlformats.org/officeDocument/2006/relationships/image" Target="../media/image290.emf"/><Relationship Id="rId3" Type="http://schemas.openxmlformats.org/officeDocument/2006/relationships/oleObject" Target="../embeddings/oleObject61.bin"/><Relationship Id="rId7" Type="http://schemas.openxmlformats.org/officeDocument/2006/relationships/image" Target="../media/image287.emf"/><Relationship Id="rId12"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2.bin"/><Relationship Id="rId11" Type="http://schemas.openxmlformats.org/officeDocument/2006/relationships/image" Target="../media/image289.wmf"/><Relationship Id="rId5" Type="http://schemas.openxmlformats.org/officeDocument/2006/relationships/image" Target="../media/image291.jpeg"/><Relationship Id="rId10" Type="http://schemas.openxmlformats.org/officeDocument/2006/relationships/oleObject" Target="../embeddings/oleObject64.bin"/><Relationship Id="rId4" Type="http://schemas.openxmlformats.org/officeDocument/2006/relationships/image" Target="../media/image286.wmf"/><Relationship Id="rId9" Type="http://schemas.openxmlformats.org/officeDocument/2006/relationships/image" Target="../media/image288.emf"/></Relationships>
</file>

<file path=ppt/slides/_rels/slide119.xml.rels><?xml version="1.0" encoding="UTF-8" standalone="yes"?>
<Relationships xmlns="http://schemas.openxmlformats.org/package/2006/relationships"><Relationship Id="rId8" Type="http://schemas.openxmlformats.org/officeDocument/2006/relationships/image" Target="../media/image293.emf"/><Relationship Id="rId3" Type="http://schemas.openxmlformats.org/officeDocument/2006/relationships/image" Target="../media/image296.jpg"/><Relationship Id="rId7" Type="http://schemas.openxmlformats.org/officeDocument/2006/relationships/oleObject" Target="../embeddings/oleObject67.bin"/><Relationship Id="rId12" Type="http://schemas.openxmlformats.org/officeDocument/2006/relationships/image" Target="../media/image295.e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292.emf"/><Relationship Id="rId11" Type="http://schemas.openxmlformats.org/officeDocument/2006/relationships/oleObject" Target="../embeddings/oleObject69.bin"/><Relationship Id="rId5" Type="http://schemas.openxmlformats.org/officeDocument/2006/relationships/oleObject" Target="../embeddings/oleObject66.bin"/><Relationship Id="rId10" Type="http://schemas.openxmlformats.org/officeDocument/2006/relationships/image" Target="../media/image294.emf"/><Relationship Id="rId4" Type="http://schemas.openxmlformats.org/officeDocument/2006/relationships/image" Target="../media/image297.jpg"/><Relationship Id="rId9" Type="http://schemas.openxmlformats.org/officeDocument/2006/relationships/oleObject" Target="../embeddings/oleObject68.bin"/></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tif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0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4.xml.rels><?xml version="1.0" encoding="UTF-8" standalone="yes"?>
<Relationships xmlns="http://schemas.openxmlformats.org/package/2006/relationships"><Relationship Id="rId2" Type="http://schemas.openxmlformats.org/officeDocument/2006/relationships/image" Target="../media/image30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02.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03.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04.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05.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0.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oleObject" Target="file:///localhost/Users/beaucag/Beaucage%20VII/APS%20meeting%20Baltimore%202013/Macintosh%20HD:Users:beaucag:Beaucage%20VI:Worm%20Like%20Micelle%20Project%20P&amp;G:Surfactant%20Topology%20v2.docx!OLE_LINK1" TargetMode="External"/><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307.emf"/></Relationships>
</file>

<file path=ppt/slides/_rels/slide132.xml.rels><?xml version="1.0" encoding="UTF-8" standalone="yes"?>
<Relationships xmlns="http://schemas.openxmlformats.org/package/2006/relationships"><Relationship Id="rId3" Type="http://schemas.openxmlformats.org/officeDocument/2006/relationships/image" Target="../media/image309.emf"/><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image" Target="../media/image313.png"/><Relationship Id="rId13" Type="http://schemas.openxmlformats.org/officeDocument/2006/relationships/oleObject" Target="../embeddings/oleObject71.bin"/><Relationship Id="rId3" Type="http://schemas.openxmlformats.org/officeDocument/2006/relationships/slideLayout" Target="../slideLayouts/slideLayout6.xml"/><Relationship Id="rId7" Type="http://schemas.openxmlformats.org/officeDocument/2006/relationships/image" Target="../media/image312.png"/><Relationship Id="rId12" Type="http://schemas.openxmlformats.org/officeDocument/2006/relationships/image" Target="../media/image317.png"/><Relationship Id="rId2" Type="http://schemas.openxmlformats.org/officeDocument/2006/relationships/tags" Target="../tags/tag1.xml"/><Relationship Id="rId1" Type="http://schemas.openxmlformats.org/officeDocument/2006/relationships/vmlDrawing" Target="../drawings/vmlDrawing28.vml"/><Relationship Id="rId6" Type="http://schemas.openxmlformats.org/officeDocument/2006/relationships/image" Target="../media/image310.wmf"/><Relationship Id="rId11" Type="http://schemas.openxmlformats.org/officeDocument/2006/relationships/image" Target="../media/image316.png"/><Relationship Id="rId5" Type="http://schemas.openxmlformats.org/officeDocument/2006/relationships/oleObject" Target="../embeddings/oleObject70.bin"/><Relationship Id="rId15" Type="http://schemas.openxmlformats.org/officeDocument/2006/relationships/oleObject" Target="../embeddings/oleObject72.bin"/><Relationship Id="rId10" Type="http://schemas.openxmlformats.org/officeDocument/2006/relationships/image" Target="../media/image315.png"/><Relationship Id="rId4" Type="http://schemas.openxmlformats.org/officeDocument/2006/relationships/notesSlide" Target="../notesSlides/notesSlide47.xml"/><Relationship Id="rId9" Type="http://schemas.openxmlformats.org/officeDocument/2006/relationships/image" Target="../media/image314.png"/><Relationship Id="rId14" Type="http://schemas.openxmlformats.org/officeDocument/2006/relationships/image" Target="../media/image311.e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321.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8.png"/></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notesSlide" Target="../notesSlides/notesSlide49.xml"/><Relationship Id="rId7" Type="http://schemas.openxmlformats.org/officeDocument/2006/relationships/image" Target="../media/image325.png"/><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image" Target="../media/image324.png"/><Relationship Id="rId11" Type="http://schemas.openxmlformats.org/officeDocument/2006/relationships/image" Target="../media/image311.emf"/><Relationship Id="rId5" Type="http://schemas.openxmlformats.org/officeDocument/2006/relationships/image" Target="../media/image322.wmf"/><Relationship Id="rId10" Type="http://schemas.openxmlformats.org/officeDocument/2006/relationships/oleObject" Target="../embeddings/oleObject75.bin"/><Relationship Id="rId4" Type="http://schemas.openxmlformats.org/officeDocument/2006/relationships/oleObject" Target="../embeddings/oleObject73.bin"/><Relationship Id="rId9" Type="http://schemas.openxmlformats.org/officeDocument/2006/relationships/image" Target="../media/image323.wmf"/></Relationships>
</file>

<file path=ppt/slides/_rels/slide137.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notesSlide" Target="../notesSlides/notesSlide50.xml"/><Relationship Id="rId7" Type="http://schemas.openxmlformats.org/officeDocument/2006/relationships/image" Target="../media/image327.wmf"/><Relationship Id="rId2" Type="http://schemas.openxmlformats.org/officeDocument/2006/relationships/slideLayout" Target="../slideLayouts/slideLayout6.xml"/><Relationship Id="rId1" Type="http://schemas.openxmlformats.org/officeDocument/2006/relationships/vmlDrawing" Target="../drawings/vmlDrawing30.vml"/><Relationship Id="rId6" Type="http://schemas.openxmlformats.org/officeDocument/2006/relationships/oleObject" Target="../embeddings/oleObject77.bin"/><Relationship Id="rId5" Type="http://schemas.openxmlformats.org/officeDocument/2006/relationships/image" Target="../media/image326.wmf"/><Relationship Id="rId4" Type="http://schemas.openxmlformats.org/officeDocument/2006/relationships/oleObject" Target="../embeddings/oleObject76.bin"/><Relationship Id="rId9" Type="http://schemas.openxmlformats.org/officeDocument/2006/relationships/image" Target="../media/image329.png"/></Relationships>
</file>

<file path=ppt/slides/_rels/slide13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40.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oleObject" Target="file:///localhost/Users/beaucag/Beaucage%20VII/APS%20meeting%20Baltimore%202013/Macintosh%20HD:Users:beaucag:Beaucage%20VI:Worm%20Like%20Micelle%20Project%20P&amp;G:Surfactant%20Topology%20v2.docx!OLE_LINK1" TargetMode="External"/><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307.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14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2.xml"/><Relationship Id="rId5" Type="http://schemas.openxmlformats.org/officeDocument/2006/relationships/image" Target="../media/image347.png"/><Relationship Id="rId4" Type="http://schemas.openxmlformats.org/officeDocument/2006/relationships/image" Target="../media/image346.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gif"/><Relationship Id="rId1" Type="http://schemas.openxmlformats.org/officeDocument/2006/relationships/slideLayout" Target="../slideLayouts/slideLayout2.xml"/><Relationship Id="rId5" Type="http://schemas.openxmlformats.org/officeDocument/2006/relationships/image" Target="../media/image349.png"/><Relationship Id="rId4" Type="http://schemas.openxmlformats.org/officeDocument/2006/relationships/image" Target="../media/image10.jpeg"/></Relationships>
</file>

<file path=ppt/slides/_rels/slide156.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51.png"/><Relationship Id="rId7" Type="http://schemas.openxmlformats.org/officeDocument/2006/relationships/hyperlink" Target="file:////Users/beaucag/Avaratec%20Desktop/public_html/Classes/Properties/PedersonSommer2882_10993675_Chapter_9.pdf" TargetMode="Externa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352.png"/></Relationships>
</file>

<file path=ppt/slides/_rels/slide157.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356.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57.tiff"/></Relationships>
</file>

<file path=ppt/slides/_rels/slide162.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61.png"/><Relationship Id="rId5" Type="http://schemas.openxmlformats.org/officeDocument/2006/relationships/hyperlink" Target="https://doi.org/10.1021/acs.macromol.9b02429" TargetMode="External"/><Relationship Id="rId4" Type="http://schemas.openxmlformats.org/officeDocument/2006/relationships/image" Target="../media/image360.png"/></Relationships>
</file>

<file path=ppt/slides/_rels/slide163.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2.xml"/><Relationship Id="rId5" Type="http://schemas.openxmlformats.org/officeDocument/2006/relationships/hyperlink" Target="https://doi.org/10.1021/acs.macromol.9b02429" TargetMode="External"/><Relationship Id="rId4" Type="http://schemas.openxmlformats.org/officeDocument/2006/relationships/image" Target="../media/image364.png"/></Relationships>
</file>

<file path=ppt/slides/_rels/slide164.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66.png"/><Relationship Id="rId7" Type="http://schemas.openxmlformats.org/officeDocument/2006/relationships/image" Target="../media/image365.png"/><Relationship Id="rId2" Type="http://schemas.openxmlformats.org/officeDocument/2006/relationships/hyperlink" Target="https://doi.org/10.1021/acs.macromol.9b02429" TargetMode="External"/><Relationship Id="rId1" Type="http://schemas.openxmlformats.org/officeDocument/2006/relationships/slideLayout" Target="../slideLayouts/slideLayout2.xml"/><Relationship Id="rId6" Type="http://schemas.openxmlformats.org/officeDocument/2006/relationships/image" Target="../media/image368.png"/><Relationship Id="rId5" Type="http://schemas.openxmlformats.org/officeDocument/2006/relationships/image" Target="../media/image360.png"/><Relationship Id="rId4" Type="http://schemas.openxmlformats.org/officeDocument/2006/relationships/image" Target="../media/image367.png"/></Relationships>
</file>

<file path=ppt/slides/_rels/slide166.xml.rels><?xml version="1.0" encoding="UTF-8" standalone="yes"?>
<Relationships xmlns="http://schemas.openxmlformats.org/package/2006/relationships"><Relationship Id="rId3" Type="http://schemas.openxmlformats.org/officeDocument/2006/relationships/image" Target="../media/image356.jpg"/><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70.png"/><Relationship Id="rId7" Type="http://schemas.openxmlformats.org/officeDocument/2006/relationships/image" Target="../media/image373.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60.png"/></Relationships>
</file>

<file path=ppt/slides/_rels/slide168.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 Id="rId5" Type="http://schemas.openxmlformats.org/officeDocument/2006/relationships/image" Target="../media/image381.png"/><Relationship Id="rId4" Type="http://schemas.openxmlformats.org/officeDocument/2006/relationships/image" Target="../media/image380.png"/></Relationships>
</file>

<file path=ppt/slides/_rels/slide171.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2.xml"/><Relationship Id="rId5" Type="http://schemas.openxmlformats.org/officeDocument/2006/relationships/image" Target="../media/image385.png"/><Relationship Id="rId4" Type="http://schemas.openxmlformats.org/officeDocument/2006/relationships/image" Target="../media/image384.png"/></Relationships>
</file>

<file path=ppt/slides/_rels/slide172.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0.emf"/><Relationship Id="rId5" Type="http://schemas.openxmlformats.org/officeDocument/2006/relationships/oleObject" Target="../embeddings/oleObject2.bin"/><Relationship Id="rId4" Type="http://schemas.openxmlformats.org/officeDocument/2006/relationships/image" Target="../media/image62.png"/><Relationship Id="rId9" Type="http://schemas.openxmlformats.org/officeDocument/2006/relationships/image" Target="../media/image6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5.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6.emf"/><Relationship Id="rId4" Type="http://schemas.openxmlformats.org/officeDocument/2006/relationships/image" Target="../media/image64.emf"/></Relationships>
</file>

<file path=ppt/slides/_rels/slide4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8.emf"/><Relationship Id="rId5" Type="http://schemas.openxmlformats.org/officeDocument/2006/relationships/image" Target="../media/image66.emf"/><Relationship Id="rId4" Type="http://schemas.openxmlformats.org/officeDocument/2006/relationships/image" Target="../media/image64.emf"/></Relationships>
</file>

<file path=ppt/slides/_rels/slide4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notesSlide" Target="../notesSlides/notesSlide7.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8.emf"/><Relationship Id="rId5" Type="http://schemas.openxmlformats.org/officeDocument/2006/relationships/image" Target="../media/image66.emf"/><Relationship Id="rId10" Type="http://schemas.openxmlformats.org/officeDocument/2006/relationships/image" Target="../media/image70.emf"/><Relationship Id="rId4" Type="http://schemas.openxmlformats.org/officeDocument/2006/relationships/image" Target="../media/image64.emf"/><Relationship Id="rId9"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8.xml"/><Relationship Id="rId7" Type="http://schemas.openxmlformats.org/officeDocument/2006/relationships/oleObject" Target="../embeddings/oleObject8.bin"/><Relationship Id="rId12"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8.emf"/><Relationship Id="rId11" Type="http://schemas.openxmlformats.org/officeDocument/2006/relationships/oleObject" Target="../embeddings/oleObject10.bin"/><Relationship Id="rId5" Type="http://schemas.openxmlformats.org/officeDocument/2006/relationships/image" Target="../media/image66.emf"/><Relationship Id="rId10" Type="http://schemas.openxmlformats.org/officeDocument/2006/relationships/image" Target="../media/image72.emf"/><Relationship Id="rId4" Type="http://schemas.openxmlformats.org/officeDocument/2006/relationships/image" Target="../media/image64.emf"/><Relationship Id="rId9"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9.tiff"/></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tiff"/></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4.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09.jpeg"/><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3.xml"/><Relationship Id="rId7" Type="http://schemas.openxmlformats.org/officeDocument/2006/relationships/image" Target="../media/image113.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115.emf"/><Relationship Id="rId5" Type="http://schemas.openxmlformats.org/officeDocument/2006/relationships/image" Target="../media/image109.jpeg"/><Relationship Id="rId10" Type="http://schemas.openxmlformats.org/officeDocument/2006/relationships/oleObject" Target="../embeddings/oleObject13.bin"/><Relationship Id="rId4" Type="http://schemas.openxmlformats.org/officeDocument/2006/relationships/image" Target="../media/image116.png"/><Relationship Id="rId9" Type="http://schemas.openxmlformats.org/officeDocument/2006/relationships/image" Target="../media/image114.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8" Type="http://schemas.openxmlformats.org/officeDocument/2006/relationships/image" Target="../media/image117.emf"/><Relationship Id="rId13" Type="http://schemas.openxmlformats.org/officeDocument/2006/relationships/oleObject" Target="../embeddings/oleObject17.bin"/><Relationship Id="rId3" Type="http://schemas.openxmlformats.org/officeDocument/2006/relationships/notesSlide" Target="../notesSlides/notesSlide14.xml"/><Relationship Id="rId7" Type="http://schemas.openxmlformats.org/officeDocument/2006/relationships/oleObject" Target="../embeddings/oleObject14.bin"/><Relationship Id="rId12" Type="http://schemas.openxmlformats.org/officeDocument/2006/relationships/image" Target="../media/image119.emf"/><Relationship Id="rId2" Type="http://schemas.openxmlformats.org/officeDocument/2006/relationships/slideLayout" Target="../slideLayouts/slideLayout7.xml"/><Relationship Id="rId16" Type="http://schemas.openxmlformats.org/officeDocument/2006/relationships/image" Target="../media/image121.emf"/><Relationship Id="rId1" Type="http://schemas.openxmlformats.org/officeDocument/2006/relationships/vmlDrawing" Target="../drawings/vmlDrawing8.vml"/><Relationship Id="rId6" Type="http://schemas.openxmlformats.org/officeDocument/2006/relationships/slide" Target="slide72.xml"/><Relationship Id="rId11" Type="http://schemas.openxmlformats.org/officeDocument/2006/relationships/oleObject" Target="../embeddings/oleObject16.bin"/><Relationship Id="rId5" Type="http://schemas.openxmlformats.org/officeDocument/2006/relationships/image" Target="../media/image109.jpeg"/><Relationship Id="rId15" Type="http://schemas.openxmlformats.org/officeDocument/2006/relationships/oleObject" Target="../embeddings/oleObject18.bin"/><Relationship Id="rId10" Type="http://schemas.openxmlformats.org/officeDocument/2006/relationships/image" Target="../media/image118.emf"/><Relationship Id="rId4" Type="http://schemas.openxmlformats.org/officeDocument/2006/relationships/image" Target="../media/image122.png"/><Relationship Id="rId9" Type="http://schemas.openxmlformats.org/officeDocument/2006/relationships/oleObject" Target="../embeddings/oleObject15.bin"/><Relationship Id="rId14" Type="http://schemas.openxmlformats.org/officeDocument/2006/relationships/image" Target="../media/image120.emf"/></Relationships>
</file>

<file path=ppt/slides/_rels/slide71.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notesSlide" Target="../notesSlides/notesSlide15.xml"/><Relationship Id="rId7" Type="http://schemas.openxmlformats.org/officeDocument/2006/relationships/oleObject" Target="../embeddings/oleObject19.bin"/><Relationship Id="rId12" Type="http://schemas.openxmlformats.org/officeDocument/2006/relationships/image" Target="../media/image125.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09.jpeg"/><Relationship Id="rId11" Type="http://schemas.openxmlformats.org/officeDocument/2006/relationships/oleObject" Target="../embeddings/oleObject21.bin"/><Relationship Id="rId5" Type="http://schemas.openxmlformats.org/officeDocument/2006/relationships/image" Target="../media/image127.png"/><Relationship Id="rId10" Type="http://schemas.openxmlformats.org/officeDocument/2006/relationships/image" Target="../media/image124.emf"/><Relationship Id="rId4" Type="http://schemas.openxmlformats.org/officeDocument/2006/relationships/image" Target="../media/image126.png"/><Relationship Id="rId9" Type="http://schemas.openxmlformats.org/officeDocument/2006/relationships/oleObject" Target="../embeddings/oleObject20.bin"/></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31.emf"/><Relationship Id="rId3" Type="http://schemas.openxmlformats.org/officeDocument/2006/relationships/notesSlide" Target="../notesSlides/notesSlide16.xml"/><Relationship Id="rId7" Type="http://schemas.openxmlformats.org/officeDocument/2006/relationships/image" Target="../media/image128.emf"/><Relationship Id="rId12"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2.bin"/><Relationship Id="rId11" Type="http://schemas.openxmlformats.org/officeDocument/2006/relationships/image" Target="../media/image130.emf"/><Relationship Id="rId5" Type="http://schemas.openxmlformats.org/officeDocument/2006/relationships/image" Target="../media/image109.jpeg"/><Relationship Id="rId10" Type="http://schemas.openxmlformats.org/officeDocument/2006/relationships/oleObject" Target="../embeddings/oleObject24.bin"/><Relationship Id="rId4" Type="http://schemas.openxmlformats.org/officeDocument/2006/relationships/image" Target="../media/image132.png"/><Relationship Id="rId9" Type="http://schemas.openxmlformats.org/officeDocument/2006/relationships/image" Target="../media/image129.emf"/></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136.emf"/><Relationship Id="rId3" Type="http://schemas.openxmlformats.org/officeDocument/2006/relationships/notesSlide" Target="../notesSlides/notesSlide17.xml"/><Relationship Id="rId7" Type="http://schemas.openxmlformats.org/officeDocument/2006/relationships/image" Target="../media/image133.emf"/><Relationship Id="rId12"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6.bin"/><Relationship Id="rId11" Type="http://schemas.openxmlformats.org/officeDocument/2006/relationships/image" Target="../media/image135.emf"/><Relationship Id="rId5" Type="http://schemas.openxmlformats.org/officeDocument/2006/relationships/image" Target="../media/image109.jpeg"/><Relationship Id="rId10" Type="http://schemas.openxmlformats.org/officeDocument/2006/relationships/oleObject" Target="../embeddings/oleObject28.bin"/><Relationship Id="rId4" Type="http://schemas.openxmlformats.org/officeDocument/2006/relationships/image" Target="../media/image137.png"/><Relationship Id="rId9" Type="http://schemas.openxmlformats.org/officeDocument/2006/relationships/image" Target="../media/image134.emf"/></Relationships>
</file>

<file path=ppt/slides/_rels/slide74.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notesSlide" Target="../notesSlides/notesSlide18.xml"/><Relationship Id="rId7"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slide" Target="slide96.xml"/></Relationships>
</file>

<file path=ppt/slides/_rels/slide75.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42.png"/><Relationship Id="rId4" Type="http://schemas.openxmlformats.org/officeDocument/2006/relationships/image" Target="../media/image14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08.png"/><Relationship Id="rId4" Type="http://schemas.openxmlformats.org/officeDocument/2006/relationships/image" Target="../media/image143.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7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notesSlide" Target="../notesSlides/notesSlide23.xml"/><Relationship Id="rId7" Type="http://schemas.openxmlformats.org/officeDocument/2006/relationships/image" Target="../media/image156.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image" Target="../media/image152.emf"/><Relationship Id="rId4" Type="http://schemas.openxmlformats.org/officeDocument/2006/relationships/image" Target="../media/image153.png"/><Relationship Id="rId9" Type="http://schemas.openxmlformats.org/officeDocument/2006/relationships/oleObject" Target="../embeddings/oleObject3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notesSlide" Target="../notesSlides/notesSlide24.xml"/><Relationship Id="rId7" Type="http://schemas.openxmlformats.org/officeDocument/2006/relationships/image" Target="../media/image159.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3.bin"/><Relationship Id="rId5" Type="http://schemas.openxmlformats.org/officeDocument/2006/relationships/image" Target="../media/image158.png"/><Relationship Id="rId4" Type="http://schemas.openxmlformats.org/officeDocument/2006/relationships/oleObject" Target="../embeddings/oleObject32.bin"/></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2.png"/><Relationship Id="rId7" Type="http://schemas.openxmlformats.org/officeDocument/2006/relationships/image" Target="../media/image166.emf"/><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png"/></Relationships>
</file>

<file path=ppt/slides/_rels/slide84.xml.rels><?xml version="1.0" encoding="UTF-8" standalone="yes"?>
<Relationships xmlns="http://schemas.openxmlformats.org/package/2006/relationships"><Relationship Id="rId3" Type="http://schemas.openxmlformats.org/officeDocument/2006/relationships/image" Target="../media/image169.emf"/><Relationship Id="rId7" Type="http://schemas.openxmlformats.org/officeDocument/2006/relationships/image" Target="../media/image173.pn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emf"/><Relationship Id="rId4" Type="http://schemas.openxmlformats.org/officeDocument/2006/relationships/image" Target="../media/image170.emf"/></Relationships>
</file>

<file path=ppt/slides/_rels/slide85.xml.rels><?xml version="1.0" encoding="UTF-8" standalone="yes"?>
<Relationships xmlns="http://schemas.openxmlformats.org/package/2006/relationships"><Relationship Id="rId8" Type="http://schemas.openxmlformats.org/officeDocument/2006/relationships/image" Target="../media/image175.emf"/><Relationship Id="rId13" Type="http://schemas.openxmlformats.org/officeDocument/2006/relationships/oleObject" Target="../embeddings/oleObject38.bin"/><Relationship Id="rId3" Type="http://schemas.openxmlformats.org/officeDocument/2006/relationships/notesSlide" Target="../notesSlides/notesSlide26.xml"/><Relationship Id="rId7" Type="http://schemas.openxmlformats.org/officeDocument/2006/relationships/oleObject" Target="../embeddings/oleObject35.bin"/><Relationship Id="rId12" Type="http://schemas.openxmlformats.org/officeDocument/2006/relationships/image" Target="../media/image177.e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74.emf"/><Relationship Id="rId11" Type="http://schemas.openxmlformats.org/officeDocument/2006/relationships/oleObject" Target="../embeddings/oleObject37.bin"/><Relationship Id="rId5" Type="http://schemas.openxmlformats.org/officeDocument/2006/relationships/oleObject" Target="../embeddings/oleObject34.bin"/><Relationship Id="rId10" Type="http://schemas.openxmlformats.org/officeDocument/2006/relationships/image" Target="../media/image176.emf"/><Relationship Id="rId4" Type="http://schemas.openxmlformats.org/officeDocument/2006/relationships/image" Target="../media/image179.png"/><Relationship Id="rId9" Type="http://schemas.openxmlformats.org/officeDocument/2006/relationships/oleObject" Target="../embeddings/oleObject36.bin"/><Relationship Id="rId14" Type="http://schemas.openxmlformats.org/officeDocument/2006/relationships/image" Target="../media/image178.emf"/></Relationships>
</file>

<file path=ppt/slides/_rels/slide8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oleObject" Target="../embeddings/oleObject36.bin"/><Relationship Id="rId3" Type="http://schemas.openxmlformats.org/officeDocument/2006/relationships/notesSlide" Target="../notesSlides/notesSlide27.xml"/><Relationship Id="rId7" Type="http://schemas.openxmlformats.org/officeDocument/2006/relationships/image" Target="../media/image181.png"/><Relationship Id="rId12" Type="http://schemas.openxmlformats.org/officeDocument/2006/relationships/image" Target="../media/image175.emf"/><Relationship Id="rId2" Type="http://schemas.openxmlformats.org/officeDocument/2006/relationships/slideLayout" Target="../slideLayouts/slideLayout7.xml"/><Relationship Id="rId16" Type="http://schemas.openxmlformats.org/officeDocument/2006/relationships/image" Target="../media/image177.emf"/><Relationship Id="rId1" Type="http://schemas.openxmlformats.org/officeDocument/2006/relationships/vmlDrawing" Target="../drawings/vmlDrawing16.vml"/><Relationship Id="rId6" Type="http://schemas.openxmlformats.org/officeDocument/2006/relationships/oleObject" Target="../embeddings/oleObject40.bin"/><Relationship Id="rId11" Type="http://schemas.openxmlformats.org/officeDocument/2006/relationships/oleObject" Target="../embeddings/oleObject35.bin"/><Relationship Id="rId5" Type="http://schemas.openxmlformats.org/officeDocument/2006/relationships/image" Target="../media/image180.emf"/><Relationship Id="rId15" Type="http://schemas.openxmlformats.org/officeDocument/2006/relationships/oleObject" Target="../embeddings/oleObject37.bin"/><Relationship Id="rId10" Type="http://schemas.openxmlformats.org/officeDocument/2006/relationships/image" Target="../media/image174.emf"/><Relationship Id="rId4" Type="http://schemas.openxmlformats.org/officeDocument/2006/relationships/oleObject" Target="../embeddings/oleObject39.bin"/><Relationship Id="rId9" Type="http://schemas.openxmlformats.org/officeDocument/2006/relationships/oleObject" Target="../embeddings/oleObject34.bin"/><Relationship Id="rId14" Type="http://schemas.openxmlformats.org/officeDocument/2006/relationships/image" Target="../media/image176.emf"/></Relationships>
</file>

<file path=ppt/slides/_rels/slide87.xml.rels><?xml version="1.0" encoding="UTF-8" standalone="yes"?>
<Relationships xmlns="http://schemas.openxmlformats.org/package/2006/relationships"><Relationship Id="rId8" Type="http://schemas.openxmlformats.org/officeDocument/2006/relationships/image" Target="../media/image175.emf"/><Relationship Id="rId13" Type="http://schemas.openxmlformats.org/officeDocument/2006/relationships/oleObject" Target="../embeddings/oleObject38.bin"/><Relationship Id="rId18" Type="http://schemas.openxmlformats.org/officeDocument/2006/relationships/image" Target="../media/image181.png"/><Relationship Id="rId3" Type="http://schemas.openxmlformats.org/officeDocument/2006/relationships/notesSlide" Target="../notesSlides/notesSlide28.xml"/><Relationship Id="rId7" Type="http://schemas.openxmlformats.org/officeDocument/2006/relationships/oleObject" Target="../embeddings/oleObject35.bin"/><Relationship Id="rId12" Type="http://schemas.openxmlformats.org/officeDocument/2006/relationships/image" Target="../media/image177.emf"/><Relationship Id="rId17" Type="http://schemas.openxmlformats.org/officeDocument/2006/relationships/oleObject" Target="../embeddings/oleObject40.bin"/><Relationship Id="rId2" Type="http://schemas.openxmlformats.org/officeDocument/2006/relationships/slideLayout" Target="../slideLayouts/slideLayout7.xml"/><Relationship Id="rId16" Type="http://schemas.openxmlformats.org/officeDocument/2006/relationships/image" Target="../media/image180.emf"/><Relationship Id="rId20" Type="http://schemas.openxmlformats.org/officeDocument/2006/relationships/image" Target="../media/image182.emf"/><Relationship Id="rId1" Type="http://schemas.openxmlformats.org/officeDocument/2006/relationships/vmlDrawing" Target="../drawings/vmlDrawing17.vml"/><Relationship Id="rId6" Type="http://schemas.openxmlformats.org/officeDocument/2006/relationships/image" Target="../media/image174.e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176.emf"/><Relationship Id="rId19" Type="http://schemas.openxmlformats.org/officeDocument/2006/relationships/oleObject" Target="../embeddings/oleObject41.bin"/><Relationship Id="rId4" Type="http://schemas.openxmlformats.org/officeDocument/2006/relationships/image" Target="../media/image179.png"/><Relationship Id="rId9" Type="http://schemas.openxmlformats.org/officeDocument/2006/relationships/oleObject" Target="../embeddings/oleObject36.bin"/><Relationship Id="rId14" Type="http://schemas.openxmlformats.org/officeDocument/2006/relationships/image" Target="../media/image178.emf"/></Relationships>
</file>

<file path=ppt/slides/_rels/slide88.xml.rels><?xml version="1.0" encoding="UTF-8" standalone="yes"?>
<Relationships xmlns="http://schemas.openxmlformats.org/package/2006/relationships"><Relationship Id="rId8" Type="http://schemas.openxmlformats.org/officeDocument/2006/relationships/image" Target="../media/image184.emf"/><Relationship Id="rId3" Type="http://schemas.openxmlformats.org/officeDocument/2006/relationships/notesSlide" Target="../notesSlides/notesSlide29.xml"/><Relationship Id="rId7" Type="http://schemas.openxmlformats.org/officeDocument/2006/relationships/oleObject" Target="../embeddings/oleObject43.bin"/><Relationship Id="rId12"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86.png"/><Relationship Id="rId11" Type="http://schemas.openxmlformats.org/officeDocument/2006/relationships/oleObject" Target="../embeddings/oleObject45.bin"/><Relationship Id="rId5" Type="http://schemas.openxmlformats.org/officeDocument/2006/relationships/image" Target="../media/image183.emf"/><Relationship Id="rId10" Type="http://schemas.openxmlformats.org/officeDocument/2006/relationships/image" Target="../media/image185.emf"/><Relationship Id="rId4" Type="http://schemas.openxmlformats.org/officeDocument/2006/relationships/oleObject" Target="../embeddings/oleObject42.bin"/><Relationship Id="rId9" Type="http://schemas.openxmlformats.org/officeDocument/2006/relationships/oleObject" Target="../embeddings/oleObject44.bin"/></Relationships>
</file>

<file path=ppt/slides/_rels/slide89.xml.rels><?xml version="1.0" encoding="UTF-8" standalone="yes"?>
<Relationships xmlns="http://schemas.openxmlformats.org/package/2006/relationships"><Relationship Id="rId8" Type="http://schemas.openxmlformats.org/officeDocument/2006/relationships/image" Target="../media/image188.emf"/><Relationship Id="rId3" Type="http://schemas.openxmlformats.org/officeDocument/2006/relationships/notesSlide" Target="../notesSlides/notesSlide30.xml"/><Relationship Id="rId7" Type="http://schemas.openxmlformats.org/officeDocument/2006/relationships/oleObject" Target="../embeddings/oleObject48.bin"/><Relationship Id="rId12" Type="http://schemas.openxmlformats.org/officeDocument/2006/relationships/image" Target="../media/image190.e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87.e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189.emf"/><Relationship Id="rId4" Type="http://schemas.openxmlformats.org/officeDocument/2006/relationships/image" Target="../media/image191.png"/><Relationship Id="rId9" Type="http://schemas.openxmlformats.org/officeDocument/2006/relationships/oleObject" Target="../embeddings/oleObject49.bin"/></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31.xml"/><Relationship Id="rId7" Type="http://schemas.openxmlformats.org/officeDocument/2006/relationships/image" Target="../media/image192.em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51.bin"/><Relationship Id="rId5" Type="http://schemas.openxmlformats.org/officeDocument/2006/relationships/image" Target="../media/image191.png"/><Relationship Id="rId10" Type="http://schemas.openxmlformats.org/officeDocument/2006/relationships/image" Target="../media/image194.png"/><Relationship Id="rId4" Type="http://schemas.openxmlformats.org/officeDocument/2006/relationships/image" Target="../media/image193.png"/><Relationship Id="rId9" Type="http://schemas.openxmlformats.org/officeDocument/2006/relationships/image" Target="../media/image190.emf"/></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32.xml"/><Relationship Id="rId7" Type="http://schemas.openxmlformats.org/officeDocument/2006/relationships/image" Target="../media/image195.em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53.bin"/><Relationship Id="rId5" Type="http://schemas.openxmlformats.org/officeDocument/2006/relationships/image" Target="../media/image198.png"/><Relationship Id="rId10" Type="http://schemas.openxmlformats.org/officeDocument/2006/relationships/image" Target="../media/image199.png"/><Relationship Id="rId4" Type="http://schemas.openxmlformats.org/officeDocument/2006/relationships/image" Target="../media/image197.png"/><Relationship Id="rId9" Type="http://schemas.openxmlformats.org/officeDocument/2006/relationships/image" Target="../media/image196.emf"/></Relationships>
</file>

<file path=ppt/slides/_rels/slide9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34.xml"/><Relationship Id="rId7" Type="http://schemas.openxmlformats.org/officeDocument/2006/relationships/image" Target="../media/image201.e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55.bin"/><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image" Target="../media/image202.png"/></Relationships>
</file>

<file path=ppt/slides/_rels/slide9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95.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notesSlide" Target="../notesSlides/notesSlide36.xml"/><Relationship Id="rId7" Type="http://schemas.openxmlformats.org/officeDocument/2006/relationships/oleObject" Target="../embeddings/oleObject57.bin"/><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9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12.png"/></Relationships>
</file>

<file path=ppt/slides/_rels/slide97.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38.xml"/><Relationship Id="rId7" Type="http://schemas.openxmlformats.org/officeDocument/2006/relationships/image" Target="../media/image214.emf"/><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oleObject" Target="../embeddings/oleObject59.bin"/><Relationship Id="rId5" Type="http://schemas.openxmlformats.org/officeDocument/2006/relationships/image" Target="../media/image213.emf"/><Relationship Id="rId4" Type="http://schemas.openxmlformats.org/officeDocument/2006/relationships/oleObject" Target="../embeddings/oleObject58.bin"/><Relationship Id="rId9" Type="http://schemas.openxmlformats.org/officeDocument/2006/relationships/image" Target="../media/image215.emf"/></Relationships>
</file>

<file path=ppt/slides/_rels/slide9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18.png"/><Relationship Id="rId4" Type="http://schemas.openxmlformats.org/officeDocument/2006/relationships/image" Target="../media/image217.png"/></Relationships>
</file>

<file path=ppt/slides/_rels/slide99.xml.rels><?xml version="1.0" encoding="UTF-8" standalone="yes"?>
<Relationships xmlns="http://schemas.openxmlformats.org/package/2006/relationships"><Relationship Id="rId3" Type="http://schemas.openxmlformats.org/officeDocument/2006/relationships/image" Target="../media/image219.emf"/><Relationship Id="rId7" Type="http://schemas.openxmlformats.org/officeDocument/2006/relationships/image" Target="../media/image223.e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22.emf"/><Relationship Id="rId5" Type="http://schemas.openxmlformats.org/officeDocument/2006/relationships/image" Target="../media/image221.emf"/><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D513C-F325-5548-9BF9-901FCC4F6880}"/>
              </a:ext>
            </a:extLst>
          </p:cNvPr>
          <p:cNvSpPr txBox="1"/>
          <p:nvPr/>
        </p:nvSpPr>
        <p:spPr>
          <a:xfrm>
            <a:off x="2010763" y="429715"/>
            <a:ext cx="9310113"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Small-Angle Scattering from Hierarchical Materials</a:t>
            </a:r>
          </a:p>
        </p:txBody>
      </p:sp>
      <p:sp>
        <p:nvSpPr>
          <p:cNvPr id="5" name="TextBox 4">
            <a:extLst>
              <a:ext uri="{FF2B5EF4-FFF2-40B4-BE49-F238E27FC236}">
                <a16:creationId xmlns:a16="http://schemas.microsoft.com/office/drawing/2014/main" id="{BC2FF760-FBCF-9B44-8059-3DB626ED86F9}"/>
              </a:ext>
            </a:extLst>
          </p:cNvPr>
          <p:cNvSpPr txBox="1"/>
          <p:nvPr/>
        </p:nvSpPr>
        <p:spPr>
          <a:xfrm>
            <a:off x="2414953" y="1072445"/>
            <a:ext cx="7256089"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Greg Beaucage, University of Cincinnati</a:t>
            </a:r>
          </a:p>
        </p:txBody>
      </p:sp>
      <p:pic>
        <p:nvPicPr>
          <p:cNvPr id="6" name="Picture 5">
            <a:extLst>
              <a:ext uri="{FF2B5EF4-FFF2-40B4-BE49-F238E27FC236}">
                <a16:creationId xmlns:a16="http://schemas.microsoft.com/office/drawing/2014/main" id="{91FAB588-E27B-AA48-A058-108B54149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710" y="2032479"/>
            <a:ext cx="31813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449033D-B864-2C4B-A98C-55E852497850}"/>
              </a:ext>
            </a:extLst>
          </p:cNvPr>
          <p:cNvSpPr>
            <a:spLocks noChangeArrowheads="1"/>
          </p:cNvSpPr>
          <p:nvPr/>
        </p:nvSpPr>
        <p:spPr bwMode="auto">
          <a:xfrm>
            <a:off x="4181060" y="4010503"/>
            <a:ext cx="37861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err="1">
                <a:latin typeface="Times New Roman" panose="02020603050405020304" pitchFamily="18" charset="0"/>
              </a:rPr>
              <a:t>Kammler</a:t>
            </a:r>
            <a:r>
              <a:rPr lang="en-US" altLang="en-US" sz="1200" dirty="0">
                <a:latin typeface="Times New Roman" panose="02020603050405020304" pitchFamily="18" charset="0"/>
              </a:rPr>
              <a:t> HK, Beaucage G, Kohls DJ, </a:t>
            </a:r>
            <a:r>
              <a:rPr lang="en-US" altLang="en-US" sz="1200" dirty="0" err="1">
                <a:latin typeface="Times New Roman" panose="02020603050405020304" pitchFamily="18" charset="0"/>
              </a:rPr>
              <a:t>Agashe</a:t>
            </a:r>
            <a:r>
              <a:rPr lang="en-US" altLang="en-US" sz="1200" dirty="0">
                <a:latin typeface="Times New Roman" panose="02020603050405020304" pitchFamily="18" charset="0"/>
              </a:rPr>
              <a:t> N. Ilavsky J</a:t>
            </a:r>
          </a:p>
          <a:p>
            <a:pPr eaLnBrk="1" hangingPunct="1"/>
            <a:r>
              <a:rPr lang="en-US" altLang="en-US" sz="1200" i="1" dirty="0">
                <a:latin typeface="Times New Roman" panose="02020603050405020304" pitchFamily="18" charset="0"/>
              </a:rPr>
              <a:t>J Appl. Phys.</a:t>
            </a:r>
            <a:r>
              <a:rPr lang="en-US" altLang="en-US" sz="1200" dirty="0">
                <a:latin typeface="Times New Roman" panose="02020603050405020304" pitchFamily="18" charset="0"/>
              </a:rPr>
              <a:t> </a:t>
            </a:r>
            <a:r>
              <a:rPr lang="en-US" altLang="en-US" sz="1200" b="1" dirty="0">
                <a:latin typeface="Times New Roman" panose="02020603050405020304" pitchFamily="18" charset="0"/>
              </a:rPr>
              <a:t>97</a:t>
            </a:r>
            <a:r>
              <a:rPr lang="en-US" altLang="en-US" sz="1200" dirty="0">
                <a:latin typeface="Times New Roman" panose="02020603050405020304" pitchFamily="18" charset="0"/>
              </a:rPr>
              <a:t>(2005) (Article 054309).</a:t>
            </a:r>
            <a:r>
              <a:rPr lang="en-US" altLang="en-US" sz="1800" dirty="0">
                <a:latin typeface="Times New Roman" panose="02020603050405020304" pitchFamily="18" charset="0"/>
              </a:rPr>
              <a:t> </a:t>
            </a:r>
          </a:p>
        </p:txBody>
      </p:sp>
      <p:pic>
        <p:nvPicPr>
          <p:cNvPr id="8" name="Picture 7" descr="p5_16mmHAB">
            <a:extLst>
              <a:ext uri="{FF2B5EF4-FFF2-40B4-BE49-F238E27FC236}">
                <a16:creationId xmlns:a16="http://schemas.microsoft.com/office/drawing/2014/main" id="{2934F340-1997-8345-ACBF-C6D1AF067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476" y="2734293"/>
            <a:ext cx="3200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AF941EF-0504-4042-9929-93D6E52FECC9}"/>
              </a:ext>
            </a:extLst>
          </p:cNvPr>
          <p:cNvSpPr>
            <a:spLocks noGrp="1"/>
          </p:cNvSpPr>
          <p:nvPr>
            <p:ph type="sldNum" sz="quarter" idx="12"/>
          </p:nvPr>
        </p:nvSpPr>
        <p:spPr/>
        <p:txBody>
          <a:bodyPr/>
          <a:lstStyle/>
          <a:p>
            <a:fld id="{030D0954-52AA-4645-BC74-DBF6B1D254B8}" type="slidenum">
              <a:rPr lang="en-US" smtClean="0"/>
              <a:t>1</a:t>
            </a:fld>
            <a:endParaRPr lang="en-US"/>
          </a:p>
        </p:txBody>
      </p:sp>
    </p:spTree>
    <p:extLst>
      <p:ext uri="{BB962C8B-B14F-4D97-AF65-F5344CB8AC3E}">
        <p14:creationId xmlns:p14="http://schemas.microsoft.com/office/powerpoint/2010/main" val="1219410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75766-E6D7-433A-AE84-98A898F11C82}"/>
              </a:ext>
            </a:extLst>
          </p:cNvPr>
          <p:cNvPicPr/>
          <p:nvPr/>
        </p:nvPicPr>
        <p:blipFill rotWithShape="1">
          <a:blip r:embed="rId2"/>
          <a:srcRect t="8304"/>
          <a:stretch/>
        </p:blipFill>
        <p:spPr bwMode="auto">
          <a:xfrm>
            <a:off x="572661" y="1466332"/>
            <a:ext cx="4941084" cy="3364286"/>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3286F2B7-158A-45D1-8977-D4B8E98F6F09}"/>
              </a:ext>
            </a:extLst>
          </p:cNvPr>
          <p:cNvSpPr/>
          <p:nvPr/>
        </p:nvSpPr>
        <p:spPr>
          <a:xfrm>
            <a:off x="572662" y="4943026"/>
            <a:ext cx="4941084" cy="1003031"/>
          </a:xfrm>
          <a:prstGeom prst="rect">
            <a:avLst/>
          </a:prstGeom>
        </p:spPr>
        <p:txBody>
          <a:bodyPr wrap="square">
            <a:spAutoFit/>
          </a:bodyPr>
          <a:lstStyle/>
          <a:p>
            <a:pPr algn="just">
              <a:lnSpc>
                <a:spcPct val="107000"/>
              </a:lnSpc>
              <a:spcAft>
                <a:spcPts val="600"/>
              </a:spcAft>
            </a:pPr>
            <a:r>
              <a:rPr lang="en-US" sz="1400" dirty="0">
                <a:latin typeface="Times New Roman" panose="02020603050405020304" pitchFamily="18" charset="0"/>
                <a:ea typeface="DengXian" panose="02010600030101010101" pitchFamily="2" charset="-122"/>
                <a:cs typeface="Times New Roman" panose="02020603050405020304" pitchFamily="18" charset="0"/>
              </a:rPr>
              <a:t>Sketch of the micelle cross-section and estimated parameter values involved in the core-shell model.  The inset in the upper-right corner is a snapshot of the simulated micelle cross-section with accumulated 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AFDDD780-4779-4238-B62E-6D53C82AFDD1}"/>
              </a:ext>
            </a:extLst>
          </p:cNvPr>
          <p:cNvPicPr/>
          <p:nvPr/>
        </p:nvPicPr>
        <p:blipFill>
          <a:blip r:embed="rId3"/>
          <a:stretch>
            <a:fillRect/>
          </a:stretch>
        </p:blipFill>
        <p:spPr>
          <a:xfrm>
            <a:off x="5584475" y="1746857"/>
            <a:ext cx="5724363" cy="3364286"/>
          </a:xfrm>
          <a:prstGeom prst="rect">
            <a:avLst/>
          </a:prstGeom>
        </p:spPr>
      </p:pic>
      <p:sp>
        <p:nvSpPr>
          <p:cNvPr id="7" name="Rectangle 6">
            <a:extLst>
              <a:ext uri="{FF2B5EF4-FFF2-40B4-BE49-F238E27FC236}">
                <a16:creationId xmlns:a16="http://schemas.microsoft.com/office/drawing/2014/main" id="{928E00A9-B1BB-42EB-9EA3-3F29B392C725}"/>
              </a:ext>
            </a:extLst>
          </p:cNvPr>
          <p:cNvSpPr/>
          <p:nvPr/>
        </p:nvSpPr>
        <p:spPr>
          <a:xfrm>
            <a:off x="6096000" y="4943026"/>
            <a:ext cx="4867564" cy="772519"/>
          </a:xfrm>
          <a:prstGeom prst="rect">
            <a:avLst/>
          </a:prstGeom>
        </p:spPr>
        <p:txBody>
          <a:bodyPr wrap="square">
            <a:spAutoFit/>
          </a:bodyPr>
          <a:lstStyle/>
          <a:p>
            <a:pPr algn="just">
              <a:lnSpc>
                <a:spcPct val="107000"/>
              </a:lnSpc>
              <a:spcAft>
                <a:spcPts val="800"/>
              </a:spcAft>
            </a:pPr>
            <a:r>
              <a:rPr lang="en-US" sz="1400" dirty="0">
                <a:latin typeface="Times New Roman" panose="02020603050405020304" pitchFamily="18" charset="0"/>
                <a:ea typeface="DengXian" panose="02010600030101010101" pitchFamily="2" charset="-122"/>
                <a:cs typeface="Times New Roman" panose="02020603050405020304" pitchFamily="18" charset="0"/>
              </a:rPr>
              <a:t>Measured, fitted, simulated scattering curves of mixed surfactant sample. The inset in the lower-left corner is a snapshot of the simulated micelle segment.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itle 1">
            <a:extLst>
              <a:ext uri="{FF2B5EF4-FFF2-40B4-BE49-F238E27FC236}">
                <a16:creationId xmlns:a16="http://schemas.microsoft.com/office/drawing/2014/main" id="{59669EEF-886A-4845-B270-9DE35B8266BC}"/>
              </a:ext>
            </a:extLst>
          </p:cNvPr>
          <p:cNvSpPr>
            <a:spLocks noGrp="1"/>
          </p:cNvSpPr>
          <p:nvPr>
            <p:ph type="title" idx="4294967295"/>
          </p:nvPr>
        </p:nvSpPr>
        <p:spPr>
          <a:xfrm>
            <a:off x="0" y="503238"/>
            <a:ext cx="10852150" cy="857250"/>
          </a:xfrm>
        </p:spPr>
        <p:txBody>
          <a:bodyPr>
            <a:noAutofit/>
          </a:bodyPr>
          <a:lstStyle/>
          <a:p>
            <a:pPr algn="l"/>
            <a:r>
              <a:rPr lang="en-US" sz="3200" b="1" u="sng" dirty="0">
                <a:latin typeface="Times New Roman" panose="02020603050405020304" pitchFamily="18" charset="0"/>
                <a:cs typeface="Times New Roman" panose="02020603050405020304" pitchFamily="18" charset="0"/>
              </a:rPr>
              <a:t>Understanding the local structure of worm-like micelles</a:t>
            </a:r>
            <a:br>
              <a:rPr lang="en-US" sz="3200" b="1" u="sng"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SAXS / CRYSOL / Simulation</a:t>
            </a:r>
            <a:br>
              <a:rPr lang="en-US" sz="3200" u="sng" dirty="0">
                <a:latin typeface="Times New Roman" panose="02020603050405020304" pitchFamily="18" charset="0"/>
                <a:cs typeface="Times New Roman" panose="02020603050405020304" pitchFamily="18" charset="0"/>
              </a:rPr>
            </a:br>
            <a:endParaRPr lang="en-US" sz="3200" u="sng"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DA7FAE4-76D3-49CF-807D-E1ADBD55367F}"/>
              </a:ext>
            </a:extLst>
          </p:cNvPr>
          <p:cNvSpPr/>
          <p:nvPr/>
        </p:nvSpPr>
        <p:spPr>
          <a:xfrm>
            <a:off x="153881" y="6354762"/>
            <a:ext cx="10150764" cy="584775"/>
          </a:xfrm>
          <a:prstGeom prst="rect">
            <a:avLst/>
          </a:prstGeom>
        </p:spPr>
        <p:txBody>
          <a:bodyPr wrap="square">
            <a:spAutoFit/>
          </a:bodyPr>
          <a:lstStyle/>
          <a:p>
            <a:pPr algn="just">
              <a:spcBef>
                <a:spcPts val="600"/>
              </a:spcBef>
            </a:pPr>
            <a:r>
              <a:rPr lang="en-US" sz="1600" kern="100" dirty="0">
                <a:latin typeface="Times New Roman" panose="02020603050405020304" pitchFamily="18" charset="0"/>
                <a:ea typeface="SimSun" panose="02010600030101010101" pitchFamily="2" charset="-122"/>
              </a:rPr>
              <a:t>Jiang, H.; Vogtt, K.; Koenig, P; Jiang, R.; Beaucage, G.; Weaver, M. Coupled simulation and scattering for evaluation of the local structure of worm-like micelles. </a:t>
            </a:r>
            <a:r>
              <a:rPr lang="en-US" sz="1600" b="1" kern="100" dirty="0">
                <a:latin typeface="Times New Roman" panose="02020603050405020304" pitchFamily="18" charset="0"/>
                <a:ea typeface="SimSun" panose="02010600030101010101" pitchFamily="2" charset="-122"/>
              </a:rPr>
              <a:t>2018</a:t>
            </a:r>
            <a:r>
              <a:rPr lang="en-US" sz="1600" kern="100" dirty="0">
                <a:latin typeface="Times New Roman" panose="02020603050405020304" pitchFamily="18" charset="0"/>
                <a:ea typeface="SimSun" panose="02010600030101010101" pitchFamily="2" charset="-122"/>
              </a:rPr>
              <a:t>, submitted.</a:t>
            </a:r>
            <a:endParaRPr lang="en-US" sz="1200" kern="100" dirty="0">
              <a:effectLst/>
              <a:latin typeface="Times New Roman" panose="02020603050405020304" pitchFamily="18" charset="0"/>
              <a:ea typeface="SimSun" panose="02010600030101010101" pitchFamily="2" charset="-122"/>
            </a:endParaRPr>
          </a:p>
        </p:txBody>
      </p:sp>
      <p:sp>
        <p:nvSpPr>
          <p:cNvPr id="9" name="Slide Number Placeholder 8">
            <a:extLst>
              <a:ext uri="{FF2B5EF4-FFF2-40B4-BE49-F238E27FC236}">
                <a16:creationId xmlns:a16="http://schemas.microsoft.com/office/drawing/2014/main" id="{469C6F98-C173-FB45-BC32-BAB62C727086}"/>
              </a:ext>
            </a:extLst>
          </p:cNvPr>
          <p:cNvSpPr>
            <a:spLocks noGrp="1"/>
          </p:cNvSpPr>
          <p:nvPr>
            <p:ph type="sldNum" sz="quarter" idx="12"/>
          </p:nvPr>
        </p:nvSpPr>
        <p:spPr/>
        <p:txBody>
          <a:bodyPr/>
          <a:lstStyle/>
          <a:p>
            <a:fld id="{030D0954-52AA-4645-BC74-DBF6B1D254B8}" type="slidenum">
              <a:rPr lang="en-US" smtClean="0"/>
              <a:t>10</a:t>
            </a:fld>
            <a:endParaRPr lang="en-US"/>
          </a:p>
        </p:txBody>
      </p:sp>
    </p:spTree>
    <p:extLst>
      <p:ext uri="{BB962C8B-B14F-4D97-AF65-F5344CB8AC3E}">
        <p14:creationId xmlns:p14="http://schemas.microsoft.com/office/powerpoint/2010/main" val="29974064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noChangeAspect="1"/>
          </p:cNvGrpSpPr>
          <p:nvPr/>
        </p:nvGrpSpPr>
        <p:grpSpPr bwMode="auto">
          <a:xfrm>
            <a:off x="1828801" y="228600"/>
            <a:ext cx="8824913" cy="6102350"/>
            <a:chOff x="192" y="144"/>
            <a:chExt cx="5559" cy="3844"/>
          </a:xfrm>
        </p:grpSpPr>
        <p:sp>
          <p:nvSpPr>
            <p:cNvPr id="150530" name="AutoShape 3"/>
            <p:cNvSpPr>
              <a:spLocks noChangeAspect="1" noChangeArrowheads="1" noTextEdit="1"/>
            </p:cNvSpPr>
            <p:nvPr/>
          </p:nvSpPr>
          <p:spPr bwMode="auto">
            <a:xfrm>
              <a:off x="192" y="144"/>
              <a:ext cx="5365" cy="3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150531" name="Group 4"/>
            <p:cNvGrpSpPr>
              <a:grpSpLocks/>
            </p:cNvGrpSpPr>
            <p:nvPr/>
          </p:nvGrpSpPr>
          <p:grpSpPr bwMode="auto">
            <a:xfrm>
              <a:off x="192" y="144"/>
              <a:ext cx="5305" cy="3838"/>
              <a:chOff x="192" y="144"/>
              <a:chExt cx="5305" cy="3838"/>
            </a:xfrm>
          </p:grpSpPr>
          <p:pic>
            <p:nvPicPr>
              <p:cNvPr id="150961" name="Picture 5"/>
              <p:cNvPicPr>
                <a:picLocks noChangeAspect="1" noChangeArrowheads="1"/>
              </p:cNvPicPr>
              <p:nvPr/>
            </p:nvPicPr>
            <p:blipFill>
              <a:blip r:embed="rId3">
                <a:extLst>
                  <a:ext uri="{28A0092B-C50C-407E-A947-70E740481C1C}">
                    <a14:useLocalDpi xmlns:a14="http://schemas.microsoft.com/office/drawing/2010/main" val="0"/>
                  </a:ext>
                </a:extLst>
              </a:blip>
              <a:srcRect r="9723"/>
              <a:stretch>
                <a:fillRect/>
              </a:stretch>
            </p:blipFill>
            <p:spPr bwMode="auto">
              <a:xfrm>
                <a:off x="192" y="2252"/>
                <a:ext cx="562"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2" name="Picture 6"/>
              <p:cNvPicPr>
                <a:picLocks noChangeAspect="1" noChangeArrowheads="1"/>
              </p:cNvPicPr>
              <p:nvPr/>
            </p:nvPicPr>
            <p:blipFill>
              <a:blip r:embed="rId4">
                <a:extLst>
                  <a:ext uri="{28A0092B-C50C-407E-A947-70E740481C1C}">
                    <a14:useLocalDpi xmlns:a14="http://schemas.microsoft.com/office/drawing/2010/main" val="0"/>
                  </a:ext>
                </a:extLst>
              </a:blip>
              <a:srcRect r="9859"/>
              <a:stretch>
                <a:fillRect/>
              </a:stretch>
            </p:blipFill>
            <p:spPr bwMode="auto">
              <a:xfrm>
                <a:off x="754" y="2252"/>
                <a:ext cx="552"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3" name="Picture 7"/>
              <p:cNvPicPr>
                <a:picLocks noChangeAspect="1" noChangeArrowheads="1"/>
              </p:cNvPicPr>
              <p:nvPr/>
            </p:nvPicPr>
            <p:blipFill>
              <a:blip r:embed="rId5">
                <a:extLst>
                  <a:ext uri="{28A0092B-C50C-407E-A947-70E740481C1C}">
                    <a14:useLocalDpi xmlns:a14="http://schemas.microsoft.com/office/drawing/2010/main" val="0"/>
                  </a:ext>
                </a:extLst>
              </a:blip>
              <a:srcRect r="9723"/>
              <a:stretch>
                <a:fillRect/>
              </a:stretch>
            </p:blipFill>
            <p:spPr bwMode="auto">
              <a:xfrm>
                <a:off x="1306" y="2252"/>
                <a:ext cx="562"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4" name="Picture 8"/>
              <p:cNvPicPr>
                <a:picLocks noChangeAspect="1" noChangeArrowheads="1"/>
              </p:cNvPicPr>
              <p:nvPr/>
            </p:nvPicPr>
            <p:blipFill>
              <a:blip r:embed="rId6">
                <a:extLst>
                  <a:ext uri="{28A0092B-C50C-407E-A947-70E740481C1C}">
                    <a14:useLocalDpi xmlns:a14="http://schemas.microsoft.com/office/drawing/2010/main" val="0"/>
                  </a:ext>
                </a:extLst>
              </a:blip>
              <a:srcRect r="63637"/>
              <a:stretch>
                <a:fillRect/>
              </a:stretch>
            </p:blipFill>
            <p:spPr bwMode="auto">
              <a:xfrm>
                <a:off x="1868" y="2252"/>
                <a:ext cx="35"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5" name="Picture 9"/>
              <p:cNvPicPr>
                <a:picLocks noChangeAspect="1" noChangeArrowheads="1"/>
              </p:cNvPicPr>
              <p:nvPr/>
            </p:nvPicPr>
            <p:blipFill>
              <a:blip r:embed="rId7">
                <a:extLst>
                  <a:ext uri="{28A0092B-C50C-407E-A947-70E740481C1C}">
                    <a14:useLocalDpi xmlns:a14="http://schemas.microsoft.com/office/drawing/2010/main" val="0"/>
                  </a:ext>
                </a:extLst>
              </a:blip>
              <a:srcRect r="9723"/>
              <a:stretch>
                <a:fillRect/>
              </a:stretch>
            </p:blipFill>
            <p:spPr bwMode="auto">
              <a:xfrm>
                <a:off x="192" y="2813"/>
                <a:ext cx="562" cy="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6" name="Picture 10"/>
              <p:cNvPicPr>
                <a:picLocks noChangeAspect="1" noChangeArrowheads="1"/>
              </p:cNvPicPr>
              <p:nvPr/>
            </p:nvPicPr>
            <p:blipFill>
              <a:blip r:embed="rId8">
                <a:extLst>
                  <a:ext uri="{28A0092B-C50C-407E-A947-70E740481C1C}">
                    <a14:useLocalDpi xmlns:a14="http://schemas.microsoft.com/office/drawing/2010/main" val="0"/>
                  </a:ext>
                </a:extLst>
              </a:blip>
              <a:srcRect r="9859"/>
              <a:stretch>
                <a:fillRect/>
              </a:stretch>
            </p:blipFill>
            <p:spPr bwMode="auto">
              <a:xfrm>
                <a:off x="754" y="2813"/>
                <a:ext cx="552" cy="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7" name="Picture 11"/>
              <p:cNvPicPr>
                <a:picLocks noChangeAspect="1" noChangeArrowheads="1"/>
              </p:cNvPicPr>
              <p:nvPr/>
            </p:nvPicPr>
            <p:blipFill>
              <a:blip r:embed="rId9">
                <a:extLst>
                  <a:ext uri="{28A0092B-C50C-407E-A947-70E740481C1C}">
                    <a14:useLocalDpi xmlns:a14="http://schemas.microsoft.com/office/drawing/2010/main" val="0"/>
                  </a:ext>
                </a:extLst>
              </a:blip>
              <a:srcRect r="9723"/>
              <a:stretch>
                <a:fillRect/>
              </a:stretch>
            </p:blipFill>
            <p:spPr bwMode="auto">
              <a:xfrm>
                <a:off x="1306" y="2813"/>
                <a:ext cx="562" cy="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8" name="Picture 12"/>
              <p:cNvPicPr>
                <a:picLocks noChangeAspect="1" noChangeArrowheads="1"/>
              </p:cNvPicPr>
              <p:nvPr/>
            </p:nvPicPr>
            <p:blipFill>
              <a:blip r:embed="rId10">
                <a:extLst>
                  <a:ext uri="{28A0092B-C50C-407E-A947-70E740481C1C}">
                    <a14:useLocalDpi xmlns:a14="http://schemas.microsoft.com/office/drawing/2010/main" val="0"/>
                  </a:ext>
                </a:extLst>
              </a:blip>
              <a:srcRect r="63637"/>
              <a:stretch>
                <a:fillRect/>
              </a:stretch>
            </p:blipFill>
            <p:spPr bwMode="auto">
              <a:xfrm>
                <a:off x="1868" y="2813"/>
                <a:ext cx="35" cy="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69" name="Picture 13"/>
              <p:cNvPicPr>
                <a:picLocks noChangeAspect="1" noChangeArrowheads="1"/>
              </p:cNvPicPr>
              <p:nvPr/>
            </p:nvPicPr>
            <p:blipFill>
              <a:blip r:embed="rId11">
                <a:extLst>
                  <a:ext uri="{28A0092B-C50C-407E-A947-70E740481C1C}">
                    <a14:useLocalDpi xmlns:a14="http://schemas.microsoft.com/office/drawing/2010/main" val="0"/>
                  </a:ext>
                </a:extLst>
              </a:blip>
              <a:srcRect r="9723"/>
              <a:stretch>
                <a:fillRect/>
              </a:stretch>
            </p:blipFill>
            <p:spPr bwMode="auto">
              <a:xfrm>
                <a:off x="192" y="3366"/>
                <a:ext cx="562" cy="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70" name="Picture 14"/>
              <p:cNvPicPr>
                <a:picLocks noChangeAspect="1" noChangeArrowheads="1"/>
              </p:cNvPicPr>
              <p:nvPr/>
            </p:nvPicPr>
            <p:blipFill>
              <a:blip r:embed="rId12">
                <a:extLst>
                  <a:ext uri="{28A0092B-C50C-407E-A947-70E740481C1C}">
                    <a14:useLocalDpi xmlns:a14="http://schemas.microsoft.com/office/drawing/2010/main" val="0"/>
                  </a:ext>
                </a:extLst>
              </a:blip>
              <a:srcRect r="9859"/>
              <a:stretch>
                <a:fillRect/>
              </a:stretch>
            </p:blipFill>
            <p:spPr bwMode="auto">
              <a:xfrm>
                <a:off x="754" y="3366"/>
                <a:ext cx="552" cy="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71" name="Picture 15"/>
              <p:cNvPicPr>
                <a:picLocks noChangeAspect="1" noChangeArrowheads="1"/>
              </p:cNvPicPr>
              <p:nvPr/>
            </p:nvPicPr>
            <p:blipFill>
              <a:blip r:embed="rId13">
                <a:extLst>
                  <a:ext uri="{28A0092B-C50C-407E-A947-70E740481C1C}">
                    <a14:useLocalDpi xmlns:a14="http://schemas.microsoft.com/office/drawing/2010/main" val="0"/>
                  </a:ext>
                </a:extLst>
              </a:blip>
              <a:srcRect r="9723"/>
              <a:stretch>
                <a:fillRect/>
              </a:stretch>
            </p:blipFill>
            <p:spPr bwMode="auto">
              <a:xfrm>
                <a:off x="1306" y="3366"/>
                <a:ext cx="562" cy="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972" name="Picture 16"/>
              <p:cNvSpPr>
                <a:spLocks noChangeAspect="1" noChangeArrowheads="1"/>
              </p:cNvSpPr>
              <p:nvPr/>
            </p:nvSpPr>
            <p:spPr bwMode="auto">
              <a:xfrm>
                <a:off x="1868" y="3366"/>
                <a:ext cx="35" cy="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0973" name="Line 17"/>
              <p:cNvSpPr>
                <a:spLocks noChangeShapeType="1"/>
              </p:cNvSpPr>
              <p:nvPr/>
            </p:nvSpPr>
            <p:spPr bwMode="auto">
              <a:xfrm>
                <a:off x="1453" y="3271"/>
                <a:ext cx="277"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74" name="Rectangle 18"/>
              <p:cNvSpPr>
                <a:spLocks noChangeArrowheads="1"/>
              </p:cNvSpPr>
              <p:nvPr/>
            </p:nvSpPr>
            <p:spPr bwMode="auto">
              <a:xfrm>
                <a:off x="1445" y="3280"/>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1</a:t>
                </a:r>
                <a:endParaRPr lang="en-US"/>
              </a:p>
            </p:txBody>
          </p:sp>
          <p:sp>
            <p:nvSpPr>
              <p:cNvPr id="150975" name="Rectangle 19"/>
              <p:cNvSpPr>
                <a:spLocks noChangeArrowheads="1"/>
              </p:cNvSpPr>
              <p:nvPr/>
            </p:nvSpPr>
            <p:spPr bwMode="auto">
              <a:xfrm>
                <a:off x="1505" y="3280"/>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0</a:t>
                </a:r>
                <a:endParaRPr lang="en-US"/>
              </a:p>
            </p:txBody>
          </p:sp>
          <p:sp>
            <p:nvSpPr>
              <p:cNvPr id="150976" name="Rectangle 20"/>
              <p:cNvSpPr>
                <a:spLocks noChangeArrowheads="1"/>
              </p:cNvSpPr>
              <p:nvPr/>
            </p:nvSpPr>
            <p:spPr bwMode="auto">
              <a:xfrm>
                <a:off x="1566" y="3280"/>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0</a:t>
                </a:r>
                <a:endParaRPr lang="en-US"/>
              </a:p>
            </p:txBody>
          </p:sp>
          <p:sp>
            <p:nvSpPr>
              <p:cNvPr id="150977" name="Rectangle 21"/>
              <p:cNvSpPr>
                <a:spLocks noChangeArrowheads="1"/>
              </p:cNvSpPr>
              <p:nvPr/>
            </p:nvSpPr>
            <p:spPr bwMode="auto">
              <a:xfrm>
                <a:off x="1626" y="3280"/>
                <a:ext cx="69"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n</a:t>
                </a:r>
                <a:endParaRPr lang="en-US"/>
              </a:p>
            </p:txBody>
          </p:sp>
          <p:sp>
            <p:nvSpPr>
              <p:cNvPr id="150978" name="Rectangle 22"/>
              <p:cNvSpPr>
                <a:spLocks noChangeArrowheads="1"/>
              </p:cNvSpPr>
              <p:nvPr/>
            </p:nvSpPr>
            <p:spPr bwMode="auto">
              <a:xfrm>
                <a:off x="1695" y="3280"/>
                <a:ext cx="101"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m</a:t>
                </a:r>
                <a:endParaRPr lang="en-US"/>
              </a:p>
            </p:txBody>
          </p:sp>
          <p:pic>
            <p:nvPicPr>
              <p:cNvPr id="150979" name="Picture 23"/>
              <p:cNvPicPr>
                <a:picLocks noChangeAspect="1" noChangeArrowheads="1"/>
              </p:cNvPicPr>
              <p:nvPr/>
            </p:nvPicPr>
            <p:blipFill>
              <a:blip r:embed="rId14">
                <a:extLst>
                  <a:ext uri="{28A0092B-C50C-407E-A947-70E740481C1C}">
                    <a14:useLocalDpi xmlns:a14="http://schemas.microsoft.com/office/drawing/2010/main" val="0"/>
                  </a:ext>
                </a:extLst>
              </a:blip>
              <a:srcRect r="9723"/>
              <a:stretch>
                <a:fillRect/>
              </a:stretch>
            </p:blipFill>
            <p:spPr bwMode="auto">
              <a:xfrm>
                <a:off x="2006" y="2252"/>
                <a:ext cx="56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80" name="Picture 24"/>
              <p:cNvPicPr>
                <a:picLocks noChangeAspect="1" noChangeArrowheads="1"/>
              </p:cNvPicPr>
              <p:nvPr/>
            </p:nvPicPr>
            <p:blipFill>
              <a:blip r:embed="rId15">
                <a:extLst>
                  <a:ext uri="{28A0092B-C50C-407E-A947-70E740481C1C}">
                    <a14:useLocalDpi xmlns:a14="http://schemas.microsoft.com/office/drawing/2010/main" val="0"/>
                  </a:ext>
                </a:extLst>
              </a:blip>
              <a:srcRect r="9859"/>
              <a:stretch>
                <a:fillRect/>
              </a:stretch>
            </p:blipFill>
            <p:spPr bwMode="auto">
              <a:xfrm>
                <a:off x="2568" y="2252"/>
                <a:ext cx="553"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81" name="Picture 25"/>
              <p:cNvPicPr>
                <a:picLocks noChangeAspect="1" noChangeArrowheads="1"/>
              </p:cNvPicPr>
              <p:nvPr/>
            </p:nvPicPr>
            <p:blipFill>
              <a:blip r:embed="rId16">
                <a:extLst>
                  <a:ext uri="{28A0092B-C50C-407E-A947-70E740481C1C}">
                    <a14:useLocalDpi xmlns:a14="http://schemas.microsoft.com/office/drawing/2010/main" val="0"/>
                  </a:ext>
                </a:extLst>
              </a:blip>
              <a:srcRect r="9723"/>
              <a:stretch>
                <a:fillRect/>
              </a:stretch>
            </p:blipFill>
            <p:spPr bwMode="auto">
              <a:xfrm>
                <a:off x="3121" y="2252"/>
                <a:ext cx="56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982" name="Picture 26"/>
              <p:cNvSpPr>
                <a:spLocks noChangeAspect="1" noChangeArrowheads="1"/>
              </p:cNvSpPr>
              <p:nvPr/>
            </p:nvSpPr>
            <p:spPr bwMode="auto">
              <a:xfrm>
                <a:off x="3682" y="2252"/>
                <a:ext cx="9"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0983" name="Picture 27"/>
              <p:cNvPicPr>
                <a:picLocks noChangeAspect="1" noChangeArrowheads="1"/>
              </p:cNvPicPr>
              <p:nvPr/>
            </p:nvPicPr>
            <p:blipFill>
              <a:blip r:embed="rId17">
                <a:extLst>
                  <a:ext uri="{28A0092B-C50C-407E-A947-70E740481C1C}">
                    <a14:useLocalDpi xmlns:a14="http://schemas.microsoft.com/office/drawing/2010/main" val="0"/>
                  </a:ext>
                </a:extLst>
              </a:blip>
              <a:srcRect r="9723"/>
              <a:stretch>
                <a:fillRect/>
              </a:stretch>
            </p:blipFill>
            <p:spPr bwMode="auto">
              <a:xfrm>
                <a:off x="2006" y="2770"/>
                <a:ext cx="562"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84" name="Picture 28"/>
              <p:cNvPicPr>
                <a:picLocks noChangeAspect="1" noChangeArrowheads="1"/>
              </p:cNvPicPr>
              <p:nvPr/>
            </p:nvPicPr>
            <p:blipFill>
              <a:blip r:embed="rId18">
                <a:extLst>
                  <a:ext uri="{28A0092B-C50C-407E-A947-70E740481C1C}">
                    <a14:useLocalDpi xmlns:a14="http://schemas.microsoft.com/office/drawing/2010/main" val="0"/>
                  </a:ext>
                </a:extLst>
              </a:blip>
              <a:srcRect r="9859"/>
              <a:stretch>
                <a:fillRect/>
              </a:stretch>
            </p:blipFill>
            <p:spPr bwMode="auto">
              <a:xfrm>
                <a:off x="2568" y="2770"/>
                <a:ext cx="553"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85" name="Picture 29"/>
              <p:cNvPicPr>
                <a:picLocks noChangeAspect="1" noChangeArrowheads="1"/>
              </p:cNvPicPr>
              <p:nvPr/>
            </p:nvPicPr>
            <p:blipFill>
              <a:blip r:embed="rId19">
                <a:extLst>
                  <a:ext uri="{28A0092B-C50C-407E-A947-70E740481C1C}">
                    <a14:useLocalDpi xmlns:a14="http://schemas.microsoft.com/office/drawing/2010/main" val="0"/>
                  </a:ext>
                </a:extLst>
              </a:blip>
              <a:srcRect r="9723"/>
              <a:stretch>
                <a:fillRect/>
              </a:stretch>
            </p:blipFill>
            <p:spPr bwMode="auto">
              <a:xfrm>
                <a:off x="3121" y="2770"/>
                <a:ext cx="561"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986" name="Picture 30"/>
              <p:cNvSpPr>
                <a:spLocks noChangeAspect="1" noChangeArrowheads="1"/>
              </p:cNvSpPr>
              <p:nvPr/>
            </p:nvSpPr>
            <p:spPr bwMode="auto">
              <a:xfrm>
                <a:off x="3682" y="2770"/>
                <a:ext cx="9"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0987" name="Picture 31"/>
              <p:cNvPicPr>
                <a:picLocks noChangeAspect="1" noChangeArrowheads="1"/>
              </p:cNvPicPr>
              <p:nvPr/>
            </p:nvPicPr>
            <p:blipFill>
              <a:blip r:embed="rId20">
                <a:extLst>
                  <a:ext uri="{28A0092B-C50C-407E-A947-70E740481C1C}">
                    <a14:useLocalDpi xmlns:a14="http://schemas.microsoft.com/office/drawing/2010/main" val="0"/>
                  </a:ext>
                </a:extLst>
              </a:blip>
              <a:srcRect r="9723"/>
              <a:stretch>
                <a:fillRect/>
              </a:stretch>
            </p:blipFill>
            <p:spPr bwMode="auto">
              <a:xfrm>
                <a:off x="2006" y="3331"/>
                <a:ext cx="562"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88" name="Picture 32"/>
              <p:cNvPicPr>
                <a:picLocks noChangeAspect="1" noChangeArrowheads="1"/>
              </p:cNvPicPr>
              <p:nvPr/>
            </p:nvPicPr>
            <p:blipFill>
              <a:blip r:embed="rId21">
                <a:extLst>
                  <a:ext uri="{28A0092B-C50C-407E-A947-70E740481C1C}">
                    <a14:useLocalDpi xmlns:a14="http://schemas.microsoft.com/office/drawing/2010/main" val="0"/>
                  </a:ext>
                </a:extLst>
              </a:blip>
              <a:srcRect r="9859"/>
              <a:stretch>
                <a:fillRect/>
              </a:stretch>
            </p:blipFill>
            <p:spPr bwMode="auto">
              <a:xfrm>
                <a:off x="2568" y="3331"/>
                <a:ext cx="553"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89" name="Picture 33"/>
              <p:cNvPicPr>
                <a:picLocks noChangeAspect="1" noChangeArrowheads="1"/>
              </p:cNvPicPr>
              <p:nvPr/>
            </p:nvPicPr>
            <p:blipFill>
              <a:blip r:embed="rId22">
                <a:extLst>
                  <a:ext uri="{28A0092B-C50C-407E-A947-70E740481C1C}">
                    <a14:useLocalDpi xmlns:a14="http://schemas.microsoft.com/office/drawing/2010/main" val="0"/>
                  </a:ext>
                </a:extLst>
              </a:blip>
              <a:srcRect r="9723"/>
              <a:stretch>
                <a:fillRect/>
              </a:stretch>
            </p:blipFill>
            <p:spPr bwMode="auto">
              <a:xfrm>
                <a:off x="3121" y="3331"/>
                <a:ext cx="561"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990" name="Picture 34"/>
              <p:cNvSpPr>
                <a:spLocks noChangeAspect="1" noChangeArrowheads="1"/>
              </p:cNvSpPr>
              <p:nvPr/>
            </p:nvSpPr>
            <p:spPr bwMode="auto">
              <a:xfrm>
                <a:off x="3682" y="3331"/>
                <a:ext cx="9"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0991" name="Line 35"/>
              <p:cNvSpPr>
                <a:spLocks noChangeShapeType="1"/>
              </p:cNvSpPr>
              <p:nvPr/>
            </p:nvSpPr>
            <p:spPr bwMode="auto">
              <a:xfrm>
                <a:off x="3250" y="3271"/>
                <a:ext cx="277"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92" name="Rectangle 36"/>
              <p:cNvSpPr>
                <a:spLocks noChangeArrowheads="1"/>
              </p:cNvSpPr>
              <p:nvPr/>
            </p:nvSpPr>
            <p:spPr bwMode="auto">
              <a:xfrm>
                <a:off x="3250" y="3280"/>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1</a:t>
                </a:r>
                <a:endParaRPr lang="en-US"/>
              </a:p>
            </p:txBody>
          </p:sp>
          <p:sp>
            <p:nvSpPr>
              <p:cNvPr id="150993" name="Rectangle 37"/>
              <p:cNvSpPr>
                <a:spLocks noChangeArrowheads="1"/>
              </p:cNvSpPr>
              <p:nvPr/>
            </p:nvSpPr>
            <p:spPr bwMode="auto">
              <a:xfrm>
                <a:off x="3302" y="3280"/>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0</a:t>
                </a:r>
                <a:endParaRPr lang="en-US"/>
              </a:p>
            </p:txBody>
          </p:sp>
          <p:sp>
            <p:nvSpPr>
              <p:cNvPr id="150994" name="Rectangle 38"/>
              <p:cNvSpPr>
                <a:spLocks noChangeArrowheads="1"/>
              </p:cNvSpPr>
              <p:nvPr/>
            </p:nvSpPr>
            <p:spPr bwMode="auto">
              <a:xfrm>
                <a:off x="3363" y="3280"/>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0</a:t>
                </a:r>
                <a:endParaRPr lang="en-US"/>
              </a:p>
            </p:txBody>
          </p:sp>
          <p:sp>
            <p:nvSpPr>
              <p:cNvPr id="150995" name="Rectangle 39"/>
              <p:cNvSpPr>
                <a:spLocks noChangeArrowheads="1"/>
              </p:cNvSpPr>
              <p:nvPr/>
            </p:nvSpPr>
            <p:spPr bwMode="auto">
              <a:xfrm>
                <a:off x="3423" y="3280"/>
                <a:ext cx="69"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n</a:t>
                </a:r>
                <a:endParaRPr lang="en-US"/>
              </a:p>
            </p:txBody>
          </p:sp>
          <p:sp>
            <p:nvSpPr>
              <p:cNvPr id="150996" name="Rectangle 40"/>
              <p:cNvSpPr>
                <a:spLocks noChangeArrowheads="1"/>
              </p:cNvSpPr>
              <p:nvPr/>
            </p:nvSpPr>
            <p:spPr bwMode="auto">
              <a:xfrm>
                <a:off x="3492" y="3280"/>
                <a:ext cx="101"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m</a:t>
                </a:r>
                <a:endParaRPr lang="en-US"/>
              </a:p>
            </p:txBody>
          </p:sp>
          <p:pic>
            <p:nvPicPr>
              <p:cNvPr id="150997" name="Picture 41"/>
              <p:cNvPicPr>
                <a:picLocks noChangeAspect="1" noChangeArrowheads="1"/>
              </p:cNvPicPr>
              <p:nvPr/>
            </p:nvPicPr>
            <p:blipFill>
              <a:blip r:embed="rId23">
                <a:extLst>
                  <a:ext uri="{28A0092B-C50C-407E-A947-70E740481C1C}">
                    <a14:useLocalDpi xmlns:a14="http://schemas.microsoft.com/office/drawing/2010/main" val="0"/>
                  </a:ext>
                </a:extLst>
              </a:blip>
              <a:srcRect r="9859"/>
              <a:stretch>
                <a:fillRect/>
              </a:stretch>
            </p:blipFill>
            <p:spPr bwMode="auto">
              <a:xfrm>
                <a:off x="3821" y="2260"/>
                <a:ext cx="552"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98" name="Picture 42"/>
              <p:cNvPicPr>
                <a:picLocks noChangeAspect="1" noChangeArrowheads="1"/>
              </p:cNvPicPr>
              <p:nvPr/>
            </p:nvPicPr>
            <p:blipFill>
              <a:blip r:embed="rId24">
                <a:extLst>
                  <a:ext uri="{28A0092B-C50C-407E-A947-70E740481C1C}">
                    <a14:useLocalDpi xmlns:a14="http://schemas.microsoft.com/office/drawing/2010/main" val="0"/>
                  </a:ext>
                </a:extLst>
              </a:blip>
              <a:srcRect r="9859"/>
              <a:stretch>
                <a:fillRect/>
              </a:stretch>
            </p:blipFill>
            <p:spPr bwMode="auto">
              <a:xfrm>
                <a:off x="4373" y="2260"/>
                <a:ext cx="553"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999" name="Picture 43"/>
              <p:cNvPicPr>
                <a:picLocks noChangeAspect="1" noChangeArrowheads="1"/>
              </p:cNvPicPr>
              <p:nvPr/>
            </p:nvPicPr>
            <p:blipFill>
              <a:blip r:embed="rId25">
                <a:extLst>
                  <a:ext uri="{28A0092B-C50C-407E-A947-70E740481C1C}">
                    <a14:useLocalDpi xmlns:a14="http://schemas.microsoft.com/office/drawing/2010/main" val="0"/>
                  </a:ext>
                </a:extLst>
              </a:blip>
              <a:srcRect r="9859"/>
              <a:stretch>
                <a:fillRect/>
              </a:stretch>
            </p:blipFill>
            <p:spPr bwMode="auto">
              <a:xfrm>
                <a:off x="4926" y="2260"/>
                <a:ext cx="553"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000" name="Picture 44"/>
              <p:cNvSpPr>
                <a:spLocks noChangeAspect="1" noChangeArrowheads="1"/>
              </p:cNvSpPr>
              <p:nvPr/>
            </p:nvSpPr>
            <p:spPr bwMode="auto">
              <a:xfrm>
                <a:off x="5479" y="2260"/>
                <a:ext cx="18"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1001" name="Picture 45"/>
              <p:cNvPicPr>
                <a:picLocks noChangeAspect="1" noChangeArrowheads="1"/>
              </p:cNvPicPr>
              <p:nvPr/>
            </p:nvPicPr>
            <p:blipFill>
              <a:blip r:embed="rId26">
                <a:extLst>
                  <a:ext uri="{28A0092B-C50C-407E-A947-70E740481C1C}">
                    <a14:useLocalDpi xmlns:a14="http://schemas.microsoft.com/office/drawing/2010/main" val="0"/>
                  </a:ext>
                </a:extLst>
              </a:blip>
              <a:srcRect r="9859"/>
              <a:stretch>
                <a:fillRect/>
              </a:stretch>
            </p:blipFill>
            <p:spPr bwMode="auto">
              <a:xfrm>
                <a:off x="3821" y="2770"/>
                <a:ext cx="552"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002" name="Picture 46"/>
              <p:cNvPicPr>
                <a:picLocks noChangeAspect="1" noChangeArrowheads="1"/>
              </p:cNvPicPr>
              <p:nvPr/>
            </p:nvPicPr>
            <p:blipFill>
              <a:blip r:embed="rId27">
                <a:extLst>
                  <a:ext uri="{28A0092B-C50C-407E-A947-70E740481C1C}">
                    <a14:useLocalDpi xmlns:a14="http://schemas.microsoft.com/office/drawing/2010/main" val="0"/>
                  </a:ext>
                </a:extLst>
              </a:blip>
              <a:srcRect r="9859"/>
              <a:stretch>
                <a:fillRect/>
              </a:stretch>
            </p:blipFill>
            <p:spPr bwMode="auto">
              <a:xfrm>
                <a:off x="4373" y="2770"/>
                <a:ext cx="553"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003" name="Picture 47"/>
              <p:cNvPicPr>
                <a:picLocks noChangeAspect="1" noChangeArrowheads="1"/>
              </p:cNvPicPr>
              <p:nvPr/>
            </p:nvPicPr>
            <p:blipFill>
              <a:blip r:embed="rId28">
                <a:extLst>
                  <a:ext uri="{28A0092B-C50C-407E-A947-70E740481C1C}">
                    <a14:useLocalDpi xmlns:a14="http://schemas.microsoft.com/office/drawing/2010/main" val="0"/>
                  </a:ext>
                </a:extLst>
              </a:blip>
              <a:srcRect r="9859"/>
              <a:stretch>
                <a:fillRect/>
              </a:stretch>
            </p:blipFill>
            <p:spPr bwMode="auto">
              <a:xfrm>
                <a:off x="4926" y="2770"/>
                <a:ext cx="553"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004" name="Picture 48"/>
              <p:cNvSpPr>
                <a:spLocks noChangeAspect="1" noChangeArrowheads="1"/>
              </p:cNvSpPr>
              <p:nvPr/>
            </p:nvSpPr>
            <p:spPr bwMode="auto">
              <a:xfrm>
                <a:off x="5479" y="2770"/>
                <a:ext cx="18"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1005" name="Picture 49"/>
              <p:cNvPicPr>
                <a:picLocks noChangeAspect="1" noChangeArrowheads="1"/>
              </p:cNvPicPr>
              <p:nvPr/>
            </p:nvPicPr>
            <p:blipFill>
              <a:blip r:embed="rId29">
                <a:extLst>
                  <a:ext uri="{28A0092B-C50C-407E-A947-70E740481C1C}">
                    <a14:useLocalDpi xmlns:a14="http://schemas.microsoft.com/office/drawing/2010/main" val="0"/>
                  </a:ext>
                </a:extLst>
              </a:blip>
              <a:srcRect r="9859"/>
              <a:stretch>
                <a:fillRect/>
              </a:stretch>
            </p:blipFill>
            <p:spPr bwMode="auto">
              <a:xfrm>
                <a:off x="3821" y="3331"/>
                <a:ext cx="552"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006" name="Picture 50"/>
              <p:cNvPicPr>
                <a:picLocks noChangeAspect="1" noChangeArrowheads="1"/>
              </p:cNvPicPr>
              <p:nvPr/>
            </p:nvPicPr>
            <p:blipFill>
              <a:blip r:embed="rId30">
                <a:extLst>
                  <a:ext uri="{28A0092B-C50C-407E-A947-70E740481C1C}">
                    <a14:useLocalDpi xmlns:a14="http://schemas.microsoft.com/office/drawing/2010/main" val="0"/>
                  </a:ext>
                </a:extLst>
              </a:blip>
              <a:srcRect r="9859"/>
              <a:stretch>
                <a:fillRect/>
              </a:stretch>
            </p:blipFill>
            <p:spPr bwMode="auto">
              <a:xfrm>
                <a:off x="4373" y="3331"/>
                <a:ext cx="553"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007" name="Picture 51"/>
              <p:cNvPicPr>
                <a:picLocks noChangeAspect="1" noChangeArrowheads="1"/>
              </p:cNvPicPr>
              <p:nvPr/>
            </p:nvPicPr>
            <p:blipFill>
              <a:blip r:embed="rId31">
                <a:extLst>
                  <a:ext uri="{28A0092B-C50C-407E-A947-70E740481C1C}">
                    <a14:useLocalDpi xmlns:a14="http://schemas.microsoft.com/office/drawing/2010/main" val="0"/>
                  </a:ext>
                </a:extLst>
              </a:blip>
              <a:srcRect r="9859"/>
              <a:stretch>
                <a:fillRect/>
              </a:stretch>
            </p:blipFill>
            <p:spPr bwMode="auto">
              <a:xfrm>
                <a:off x="4926" y="3331"/>
                <a:ext cx="553"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008" name="Picture 52"/>
              <p:cNvSpPr>
                <a:spLocks noChangeAspect="1" noChangeArrowheads="1"/>
              </p:cNvSpPr>
              <p:nvPr/>
            </p:nvSpPr>
            <p:spPr bwMode="auto">
              <a:xfrm>
                <a:off x="5479" y="3331"/>
                <a:ext cx="18"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1009" name="Line 53"/>
              <p:cNvSpPr>
                <a:spLocks noChangeShapeType="1"/>
              </p:cNvSpPr>
              <p:nvPr/>
            </p:nvSpPr>
            <p:spPr bwMode="auto">
              <a:xfrm>
                <a:off x="5030" y="3280"/>
                <a:ext cx="285"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10" name="Rectangle 54"/>
              <p:cNvSpPr>
                <a:spLocks noChangeArrowheads="1"/>
              </p:cNvSpPr>
              <p:nvPr/>
            </p:nvSpPr>
            <p:spPr bwMode="auto">
              <a:xfrm>
                <a:off x="5030" y="3289"/>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1</a:t>
                </a:r>
                <a:endParaRPr lang="en-US"/>
              </a:p>
            </p:txBody>
          </p:sp>
          <p:sp>
            <p:nvSpPr>
              <p:cNvPr id="151011" name="Rectangle 55"/>
              <p:cNvSpPr>
                <a:spLocks noChangeArrowheads="1"/>
              </p:cNvSpPr>
              <p:nvPr/>
            </p:nvSpPr>
            <p:spPr bwMode="auto">
              <a:xfrm>
                <a:off x="5090" y="3289"/>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0</a:t>
                </a:r>
                <a:endParaRPr lang="en-US"/>
              </a:p>
            </p:txBody>
          </p:sp>
          <p:sp>
            <p:nvSpPr>
              <p:cNvPr id="151012" name="Rectangle 56"/>
              <p:cNvSpPr>
                <a:spLocks noChangeArrowheads="1"/>
              </p:cNvSpPr>
              <p:nvPr/>
            </p:nvSpPr>
            <p:spPr bwMode="auto">
              <a:xfrm>
                <a:off x="5142" y="3289"/>
                <a:ext cx="6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0</a:t>
                </a:r>
                <a:endParaRPr lang="en-US"/>
              </a:p>
            </p:txBody>
          </p:sp>
          <p:sp>
            <p:nvSpPr>
              <p:cNvPr id="151013" name="Rectangle 57"/>
              <p:cNvSpPr>
                <a:spLocks noChangeArrowheads="1"/>
              </p:cNvSpPr>
              <p:nvPr/>
            </p:nvSpPr>
            <p:spPr bwMode="auto">
              <a:xfrm>
                <a:off x="5203" y="3289"/>
                <a:ext cx="69"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n</a:t>
                </a:r>
                <a:endParaRPr lang="en-US"/>
              </a:p>
            </p:txBody>
          </p:sp>
          <p:sp>
            <p:nvSpPr>
              <p:cNvPr id="151014" name="Rectangle 58"/>
              <p:cNvSpPr>
                <a:spLocks noChangeArrowheads="1"/>
              </p:cNvSpPr>
              <p:nvPr/>
            </p:nvSpPr>
            <p:spPr bwMode="auto">
              <a:xfrm>
                <a:off x="5272" y="3289"/>
                <a:ext cx="101"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1F1A17"/>
                    </a:solidFill>
                    <a:latin typeface="Helvetica" charset="0"/>
                  </a:rPr>
                  <a:t>m</a:t>
                </a:r>
                <a:endParaRPr lang="en-US"/>
              </a:p>
            </p:txBody>
          </p:sp>
          <p:sp>
            <p:nvSpPr>
              <p:cNvPr id="151015" name="Rectangle 59"/>
              <p:cNvSpPr>
                <a:spLocks noChangeArrowheads="1"/>
              </p:cNvSpPr>
              <p:nvPr/>
            </p:nvSpPr>
            <p:spPr bwMode="auto">
              <a:xfrm>
                <a:off x="1592" y="230"/>
                <a:ext cx="2851" cy="234"/>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1016" name="Line 60"/>
              <p:cNvSpPr>
                <a:spLocks noChangeShapeType="1"/>
              </p:cNvSpPr>
              <p:nvPr/>
            </p:nvSpPr>
            <p:spPr bwMode="auto">
              <a:xfrm>
                <a:off x="1592" y="230"/>
                <a:ext cx="285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17" name="Line 61"/>
              <p:cNvSpPr>
                <a:spLocks noChangeShapeType="1"/>
              </p:cNvSpPr>
              <p:nvPr/>
            </p:nvSpPr>
            <p:spPr bwMode="auto">
              <a:xfrm>
                <a:off x="4443" y="23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18" name="Line 62"/>
              <p:cNvSpPr>
                <a:spLocks noChangeShapeType="1"/>
              </p:cNvSpPr>
              <p:nvPr/>
            </p:nvSpPr>
            <p:spPr bwMode="auto">
              <a:xfrm>
                <a:off x="4443" y="230"/>
                <a:ext cx="1" cy="2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19" name="Line 63"/>
              <p:cNvSpPr>
                <a:spLocks noChangeShapeType="1"/>
              </p:cNvSpPr>
              <p:nvPr/>
            </p:nvSpPr>
            <p:spPr bwMode="auto">
              <a:xfrm>
                <a:off x="4443" y="46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0" name="Line 64"/>
              <p:cNvSpPr>
                <a:spLocks noChangeShapeType="1"/>
              </p:cNvSpPr>
              <p:nvPr/>
            </p:nvSpPr>
            <p:spPr bwMode="auto">
              <a:xfrm flipH="1">
                <a:off x="1592" y="464"/>
                <a:ext cx="285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1" name="Line 65"/>
              <p:cNvSpPr>
                <a:spLocks noChangeShapeType="1"/>
              </p:cNvSpPr>
              <p:nvPr/>
            </p:nvSpPr>
            <p:spPr bwMode="auto">
              <a:xfrm>
                <a:off x="1592" y="46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2" name="Line 66"/>
              <p:cNvSpPr>
                <a:spLocks noChangeShapeType="1"/>
              </p:cNvSpPr>
              <p:nvPr/>
            </p:nvSpPr>
            <p:spPr bwMode="auto">
              <a:xfrm flipV="1">
                <a:off x="1592" y="230"/>
                <a:ext cx="1" cy="2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3" name="Line 67"/>
              <p:cNvSpPr>
                <a:spLocks noChangeShapeType="1"/>
              </p:cNvSpPr>
              <p:nvPr/>
            </p:nvSpPr>
            <p:spPr bwMode="auto">
              <a:xfrm>
                <a:off x="1592" y="23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4" name="Rectangle 68"/>
              <p:cNvSpPr>
                <a:spLocks noChangeArrowheads="1"/>
              </p:cNvSpPr>
              <p:nvPr/>
            </p:nvSpPr>
            <p:spPr bwMode="auto">
              <a:xfrm>
                <a:off x="1505" y="144"/>
                <a:ext cx="2842" cy="233"/>
              </a:xfrm>
              <a:prstGeom prst="rect">
                <a:avLst/>
              </a:prstGeom>
              <a:solidFill>
                <a:srgbClr val="E051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1025" name="Line 69"/>
              <p:cNvSpPr>
                <a:spLocks noChangeShapeType="1"/>
              </p:cNvSpPr>
              <p:nvPr/>
            </p:nvSpPr>
            <p:spPr bwMode="auto">
              <a:xfrm>
                <a:off x="1505" y="144"/>
                <a:ext cx="2842"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6" name="Line 70"/>
              <p:cNvSpPr>
                <a:spLocks noChangeShapeType="1"/>
              </p:cNvSpPr>
              <p:nvPr/>
            </p:nvSpPr>
            <p:spPr bwMode="auto">
              <a:xfrm>
                <a:off x="4347" y="14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7" name="Line 71"/>
              <p:cNvSpPr>
                <a:spLocks noChangeShapeType="1"/>
              </p:cNvSpPr>
              <p:nvPr/>
            </p:nvSpPr>
            <p:spPr bwMode="auto">
              <a:xfrm>
                <a:off x="4347" y="144"/>
                <a:ext cx="1" cy="233"/>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8" name="Line 72"/>
              <p:cNvSpPr>
                <a:spLocks noChangeShapeType="1"/>
              </p:cNvSpPr>
              <p:nvPr/>
            </p:nvSpPr>
            <p:spPr bwMode="auto">
              <a:xfrm>
                <a:off x="4347" y="37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29" name="Line 73"/>
              <p:cNvSpPr>
                <a:spLocks noChangeShapeType="1"/>
              </p:cNvSpPr>
              <p:nvPr/>
            </p:nvSpPr>
            <p:spPr bwMode="auto">
              <a:xfrm flipH="1">
                <a:off x="1505" y="377"/>
                <a:ext cx="2842"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30" name="Line 74"/>
              <p:cNvSpPr>
                <a:spLocks noChangeShapeType="1"/>
              </p:cNvSpPr>
              <p:nvPr/>
            </p:nvSpPr>
            <p:spPr bwMode="auto">
              <a:xfrm>
                <a:off x="1505" y="37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31" name="Line 75"/>
              <p:cNvSpPr>
                <a:spLocks noChangeShapeType="1"/>
              </p:cNvSpPr>
              <p:nvPr/>
            </p:nvSpPr>
            <p:spPr bwMode="auto">
              <a:xfrm flipV="1">
                <a:off x="1505" y="144"/>
                <a:ext cx="1" cy="233"/>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32" name="Line 76"/>
              <p:cNvSpPr>
                <a:spLocks noChangeShapeType="1"/>
              </p:cNvSpPr>
              <p:nvPr/>
            </p:nvSpPr>
            <p:spPr bwMode="auto">
              <a:xfrm>
                <a:off x="1505" y="14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33" name="Rectangle 77"/>
              <p:cNvSpPr>
                <a:spLocks noChangeArrowheads="1"/>
              </p:cNvSpPr>
              <p:nvPr/>
            </p:nvSpPr>
            <p:spPr bwMode="auto">
              <a:xfrm>
                <a:off x="1557" y="161"/>
                <a:ext cx="2730"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Nano-Aggregates Can Act as Springs</a:t>
                </a:r>
                <a:endParaRPr lang="en-US"/>
              </a:p>
            </p:txBody>
          </p:sp>
          <p:sp>
            <p:nvSpPr>
              <p:cNvPr id="151034" name="Rectangle 78"/>
              <p:cNvSpPr>
                <a:spLocks noChangeArrowheads="1"/>
              </p:cNvSpPr>
              <p:nvPr/>
            </p:nvSpPr>
            <p:spPr bwMode="auto">
              <a:xfrm>
                <a:off x="1194" y="3642"/>
                <a:ext cx="520"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From:  </a:t>
                </a:r>
                <a:endParaRPr lang="en-US"/>
              </a:p>
            </p:txBody>
          </p:sp>
          <p:sp>
            <p:nvSpPr>
              <p:cNvPr id="151035" name="Rectangle 79"/>
              <p:cNvSpPr>
                <a:spLocks noChangeArrowheads="1"/>
              </p:cNvSpPr>
              <p:nvPr/>
            </p:nvSpPr>
            <p:spPr bwMode="auto">
              <a:xfrm>
                <a:off x="1721" y="3642"/>
                <a:ext cx="2857"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S. K. Friedlander, H. D. Jang, K. H. Ryu </a:t>
                </a:r>
                <a:endParaRPr lang="en-US"/>
              </a:p>
            </p:txBody>
          </p:sp>
          <p:sp>
            <p:nvSpPr>
              <p:cNvPr id="151036" name="Rectangle 80"/>
              <p:cNvSpPr>
                <a:spLocks noChangeArrowheads="1"/>
              </p:cNvSpPr>
              <p:nvPr/>
            </p:nvSpPr>
            <p:spPr bwMode="auto">
              <a:xfrm>
                <a:off x="1756" y="3798"/>
                <a:ext cx="1246"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Appl. Phys. Lett. </a:t>
                </a:r>
                <a:endParaRPr lang="en-US"/>
              </a:p>
            </p:txBody>
          </p:sp>
          <p:sp>
            <p:nvSpPr>
              <p:cNvPr id="151037" name="Rectangle 81"/>
              <p:cNvSpPr>
                <a:spLocks noChangeArrowheads="1"/>
              </p:cNvSpPr>
              <p:nvPr/>
            </p:nvSpPr>
            <p:spPr bwMode="auto">
              <a:xfrm>
                <a:off x="3017" y="3798"/>
                <a:ext cx="172"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72</a:t>
                </a:r>
                <a:endParaRPr lang="en-US"/>
              </a:p>
            </p:txBody>
          </p:sp>
          <p:sp>
            <p:nvSpPr>
              <p:cNvPr id="151038" name="Rectangle 82"/>
              <p:cNvSpPr>
                <a:spLocks noChangeArrowheads="1"/>
              </p:cNvSpPr>
              <p:nvPr/>
            </p:nvSpPr>
            <p:spPr bwMode="auto">
              <a:xfrm>
                <a:off x="3017" y="3953"/>
                <a:ext cx="173" cy="9"/>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1039" name="Rectangle 83"/>
              <p:cNvSpPr>
                <a:spLocks noChangeArrowheads="1"/>
              </p:cNvSpPr>
              <p:nvPr/>
            </p:nvSpPr>
            <p:spPr bwMode="auto">
              <a:xfrm>
                <a:off x="3190" y="3798"/>
                <a:ext cx="831"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 173 (1998).</a:t>
                </a:r>
                <a:endParaRPr lang="en-US"/>
              </a:p>
            </p:txBody>
          </p:sp>
          <p:sp>
            <p:nvSpPr>
              <p:cNvPr id="151040" name="Line 84"/>
              <p:cNvSpPr>
                <a:spLocks noChangeShapeType="1"/>
              </p:cNvSpPr>
              <p:nvPr/>
            </p:nvSpPr>
            <p:spPr bwMode="auto">
              <a:xfrm>
                <a:off x="2706" y="3297"/>
                <a:ext cx="1" cy="12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41" name="Freeform 85"/>
              <p:cNvSpPr>
                <a:spLocks/>
              </p:cNvSpPr>
              <p:nvPr/>
            </p:nvSpPr>
            <p:spPr bwMode="auto">
              <a:xfrm>
                <a:off x="2671" y="3409"/>
                <a:ext cx="70" cy="104"/>
              </a:xfrm>
              <a:custGeom>
                <a:avLst/>
                <a:gdLst>
                  <a:gd name="T0" fmla="*/ 0 w 70"/>
                  <a:gd name="T1" fmla="*/ 0 h 104"/>
                  <a:gd name="T2" fmla="*/ 35 w 70"/>
                  <a:gd name="T3" fmla="*/ 0 h 104"/>
                  <a:gd name="T4" fmla="*/ 70 w 70"/>
                  <a:gd name="T5" fmla="*/ 0 h 104"/>
                  <a:gd name="T6" fmla="*/ 70 w 70"/>
                  <a:gd name="T7" fmla="*/ 0 h 104"/>
                  <a:gd name="T8" fmla="*/ 35 w 70"/>
                  <a:gd name="T9" fmla="*/ 104 h 104"/>
                  <a:gd name="T10" fmla="*/ 35 w 70"/>
                  <a:gd name="T11" fmla="*/ 104 h 104"/>
                  <a:gd name="T12" fmla="*/ 0 w 70"/>
                  <a:gd name="T13" fmla="*/ 0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04">
                    <a:moveTo>
                      <a:pt x="0" y="0"/>
                    </a:moveTo>
                    <a:lnTo>
                      <a:pt x="35" y="0"/>
                    </a:lnTo>
                    <a:lnTo>
                      <a:pt x="70" y="0"/>
                    </a:lnTo>
                    <a:lnTo>
                      <a:pt x="35" y="104"/>
                    </a:lnTo>
                    <a:lnTo>
                      <a:pt x="0" y="0"/>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1042" name="Line 86"/>
              <p:cNvSpPr>
                <a:spLocks noChangeShapeType="1"/>
              </p:cNvSpPr>
              <p:nvPr/>
            </p:nvSpPr>
            <p:spPr bwMode="auto">
              <a:xfrm flipV="1">
                <a:off x="2706" y="2476"/>
                <a:ext cx="1" cy="12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43" name="Freeform 87"/>
              <p:cNvSpPr>
                <a:spLocks/>
              </p:cNvSpPr>
              <p:nvPr/>
            </p:nvSpPr>
            <p:spPr bwMode="auto">
              <a:xfrm>
                <a:off x="2671" y="2390"/>
                <a:ext cx="70" cy="104"/>
              </a:xfrm>
              <a:custGeom>
                <a:avLst/>
                <a:gdLst>
                  <a:gd name="T0" fmla="*/ 70 w 70"/>
                  <a:gd name="T1" fmla="*/ 95 h 104"/>
                  <a:gd name="T2" fmla="*/ 35 w 70"/>
                  <a:gd name="T3" fmla="*/ 104 h 104"/>
                  <a:gd name="T4" fmla="*/ 0 w 70"/>
                  <a:gd name="T5" fmla="*/ 95 h 104"/>
                  <a:gd name="T6" fmla="*/ 0 w 70"/>
                  <a:gd name="T7" fmla="*/ 95 h 104"/>
                  <a:gd name="T8" fmla="*/ 35 w 70"/>
                  <a:gd name="T9" fmla="*/ 0 h 104"/>
                  <a:gd name="T10" fmla="*/ 35 w 70"/>
                  <a:gd name="T11" fmla="*/ 0 h 104"/>
                  <a:gd name="T12" fmla="*/ 70 w 70"/>
                  <a:gd name="T13" fmla="*/ 95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04">
                    <a:moveTo>
                      <a:pt x="70" y="95"/>
                    </a:moveTo>
                    <a:lnTo>
                      <a:pt x="35" y="104"/>
                    </a:lnTo>
                    <a:lnTo>
                      <a:pt x="0" y="95"/>
                    </a:lnTo>
                    <a:lnTo>
                      <a:pt x="35" y="0"/>
                    </a:lnTo>
                    <a:lnTo>
                      <a:pt x="70" y="95"/>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1044" name="Rectangle 88"/>
              <p:cNvSpPr>
                <a:spLocks noChangeArrowheads="1"/>
              </p:cNvSpPr>
              <p:nvPr/>
            </p:nvSpPr>
            <p:spPr bwMode="auto">
              <a:xfrm>
                <a:off x="857" y="1984"/>
                <a:ext cx="419"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Static</a:t>
                </a:r>
                <a:endParaRPr lang="en-US"/>
              </a:p>
            </p:txBody>
          </p:sp>
          <p:sp>
            <p:nvSpPr>
              <p:cNvPr id="151045" name="Rectangle 89"/>
              <p:cNvSpPr>
                <a:spLocks noChangeArrowheads="1"/>
              </p:cNvSpPr>
              <p:nvPr/>
            </p:nvSpPr>
            <p:spPr bwMode="auto">
              <a:xfrm>
                <a:off x="2516" y="1984"/>
                <a:ext cx="650"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Stressed</a:t>
                </a:r>
                <a:endParaRPr lang="en-US"/>
              </a:p>
            </p:txBody>
          </p:sp>
          <p:sp>
            <p:nvSpPr>
              <p:cNvPr id="151046" name="Rectangle 90"/>
              <p:cNvSpPr>
                <a:spLocks noChangeArrowheads="1"/>
              </p:cNvSpPr>
              <p:nvPr/>
            </p:nvSpPr>
            <p:spPr bwMode="auto">
              <a:xfrm>
                <a:off x="4391" y="1984"/>
                <a:ext cx="677"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Released</a:t>
                </a:r>
                <a:endParaRPr lang="en-US"/>
              </a:p>
            </p:txBody>
          </p:sp>
          <p:sp>
            <p:nvSpPr>
              <p:cNvPr id="151047" name="Rectangle 91"/>
              <p:cNvSpPr>
                <a:spLocks noChangeArrowheads="1"/>
              </p:cNvSpPr>
              <p:nvPr/>
            </p:nvSpPr>
            <p:spPr bwMode="auto">
              <a:xfrm>
                <a:off x="2792" y="2364"/>
                <a:ext cx="94"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F</a:t>
                </a:r>
                <a:endParaRPr lang="en-US"/>
              </a:p>
            </p:txBody>
          </p:sp>
          <p:sp>
            <p:nvSpPr>
              <p:cNvPr id="151048" name="Rectangle 92"/>
              <p:cNvSpPr>
                <a:spLocks noChangeArrowheads="1"/>
              </p:cNvSpPr>
              <p:nvPr/>
            </p:nvSpPr>
            <p:spPr bwMode="auto">
              <a:xfrm>
                <a:off x="2792" y="3271"/>
                <a:ext cx="94"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F</a:t>
                </a:r>
                <a:endParaRPr lang="en-US"/>
              </a:p>
            </p:txBody>
          </p:sp>
          <p:sp>
            <p:nvSpPr>
              <p:cNvPr id="151049" name="Rectangle 93"/>
              <p:cNvSpPr>
                <a:spLocks noChangeArrowheads="1"/>
              </p:cNvSpPr>
              <p:nvPr/>
            </p:nvSpPr>
            <p:spPr bwMode="auto">
              <a:xfrm>
                <a:off x="468" y="515"/>
                <a:ext cx="925" cy="847"/>
              </a:xfrm>
              <a:prstGeom prst="rect">
                <a:avLst/>
              </a:prstGeom>
              <a:solidFill>
                <a:srgbClr val="A5D5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1050" name="Line 94"/>
              <p:cNvSpPr>
                <a:spLocks noChangeShapeType="1"/>
              </p:cNvSpPr>
              <p:nvPr/>
            </p:nvSpPr>
            <p:spPr bwMode="auto">
              <a:xfrm>
                <a:off x="468" y="515"/>
                <a:ext cx="925"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1" name="Line 95"/>
              <p:cNvSpPr>
                <a:spLocks noChangeShapeType="1"/>
              </p:cNvSpPr>
              <p:nvPr/>
            </p:nvSpPr>
            <p:spPr bwMode="auto">
              <a:xfrm>
                <a:off x="1393" y="51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2" name="Line 96"/>
              <p:cNvSpPr>
                <a:spLocks noChangeShapeType="1"/>
              </p:cNvSpPr>
              <p:nvPr/>
            </p:nvSpPr>
            <p:spPr bwMode="auto">
              <a:xfrm>
                <a:off x="1393" y="515"/>
                <a:ext cx="1" cy="84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3" name="Line 97"/>
              <p:cNvSpPr>
                <a:spLocks noChangeShapeType="1"/>
              </p:cNvSpPr>
              <p:nvPr/>
            </p:nvSpPr>
            <p:spPr bwMode="auto">
              <a:xfrm>
                <a:off x="1393" y="136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4" name="Line 98"/>
              <p:cNvSpPr>
                <a:spLocks noChangeShapeType="1"/>
              </p:cNvSpPr>
              <p:nvPr/>
            </p:nvSpPr>
            <p:spPr bwMode="auto">
              <a:xfrm flipH="1">
                <a:off x="468" y="1362"/>
                <a:ext cx="925"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5" name="Line 99"/>
              <p:cNvSpPr>
                <a:spLocks noChangeShapeType="1"/>
              </p:cNvSpPr>
              <p:nvPr/>
            </p:nvSpPr>
            <p:spPr bwMode="auto">
              <a:xfrm>
                <a:off x="468" y="136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6" name="Line 100"/>
              <p:cNvSpPr>
                <a:spLocks noChangeShapeType="1"/>
              </p:cNvSpPr>
              <p:nvPr/>
            </p:nvSpPr>
            <p:spPr bwMode="auto">
              <a:xfrm flipV="1">
                <a:off x="468" y="515"/>
                <a:ext cx="1" cy="84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7" name="Line 101"/>
              <p:cNvSpPr>
                <a:spLocks noChangeShapeType="1"/>
              </p:cNvSpPr>
              <p:nvPr/>
            </p:nvSpPr>
            <p:spPr bwMode="auto">
              <a:xfrm>
                <a:off x="468" y="51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8" name="Line 102"/>
              <p:cNvSpPr>
                <a:spLocks noChangeShapeType="1"/>
              </p:cNvSpPr>
              <p:nvPr/>
            </p:nvSpPr>
            <p:spPr bwMode="auto">
              <a:xfrm flipV="1">
                <a:off x="468" y="757"/>
                <a:ext cx="813" cy="58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59" name="Rectangle 103"/>
              <p:cNvSpPr>
                <a:spLocks noChangeArrowheads="1"/>
              </p:cNvSpPr>
              <p:nvPr/>
            </p:nvSpPr>
            <p:spPr bwMode="auto">
              <a:xfrm>
                <a:off x="814" y="731"/>
                <a:ext cx="102"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007443"/>
                    </a:solidFill>
                    <a:latin typeface="Helvetica" charset="0"/>
                  </a:rPr>
                  <a:t>E</a:t>
                </a:r>
                <a:endParaRPr lang="en-US"/>
              </a:p>
            </p:txBody>
          </p:sp>
          <p:sp>
            <p:nvSpPr>
              <p:cNvPr id="151060" name="Line 104"/>
              <p:cNvSpPr>
                <a:spLocks noChangeShapeType="1"/>
              </p:cNvSpPr>
              <p:nvPr/>
            </p:nvSpPr>
            <p:spPr bwMode="auto">
              <a:xfrm flipV="1">
                <a:off x="926" y="913"/>
                <a:ext cx="1" cy="103"/>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61" name="Line 105"/>
              <p:cNvSpPr>
                <a:spLocks noChangeShapeType="1"/>
              </p:cNvSpPr>
              <p:nvPr/>
            </p:nvSpPr>
            <p:spPr bwMode="auto">
              <a:xfrm>
                <a:off x="926" y="913"/>
                <a:ext cx="130"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62" name="Rectangle 106"/>
              <p:cNvSpPr>
                <a:spLocks noChangeArrowheads="1"/>
              </p:cNvSpPr>
              <p:nvPr/>
            </p:nvSpPr>
            <p:spPr bwMode="auto">
              <a:xfrm>
                <a:off x="261" y="801"/>
                <a:ext cx="93"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Symbol" charset="0"/>
                  </a:rPr>
                  <a:t>s</a:t>
                </a:r>
                <a:endParaRPr lang="en-US"/>
              </a:p>
            </p:txBody>
          </p:sp>
          <p:sp>
            <p:nvSpPr>
              <p:cNvPr id="151063" name="Rectangle 107"/>
              <p:cNvSpPr>
                <a:spLocks noChangeArrowheads="1"/>
              </p:cNvSpPr>
              <p:nvPr/>
            </p:nvSpPr>
            <p:spPr bwMode="auto">
              <a:xfrm>
                <a:off x="900" y="1337"/>
                <a:ext cx="68"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Symbol" charset="0"/>
                  </a:rPr>
                  <a:t>e</a:t>
                </a:r>
                <a:endParaRPr lang="en-US"/>
              </a:p>
            </p:txBody>
          </p:sp>
          <p:sp>
            <p:nvSpPr>
              <p:cNvPr id="151064" name="Rectangle 108"/>
              <p:cNvSpPr>
                <a:spLocks noChangeArrowheads="1"/>
              </p:cNvSpPr>
              <p:nvPr/>
            </p:nvSpPr>
            <p:spPr bwMode="auto">
              <a:xfrm>
                <a:off x="1479" y="852"/>
                <a:ext cx="102"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00A64F"/>
                    </a:solidFill>
                    <a:latin typeface="Helvetica" charset="0"/>
                  </a:rPr>
                  <a:t>E</a:t>
                </a:r>
                <a:endParaRPr lang="en-US"/>
              </a:p>
            </p:txBody>
          </p:sp>
          <p:sp>
            <p:nvSpPr>
              <p:cNvPr id="151065" name="Rectangle 109"/>
              <p:cNvSpPr>
                <a:spLocks noChangeArrowheads="1"/>
              </p:cNvSpPr>
              <p:nvPr/>
            </p:nvSpPr>
            <p:spPr bwMode="auto">
              <a:xfrm>
                <a:off x="1583" y="947"/>
                <a:ext cx="521" cy="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300" b="1">
                    <a:solidFill>
                      <a:srgbClr val="1F1A17"/>
                    </a:solidFill>
                    <a:latin typeface="Helvetica" charset="0"/>
                  </a:rPr>
                  <a:t>Aggregate</a:t>
                </a:r>
                <a:endParaRPr lang="en-US"/>
              </a:p>
            </p:txBody>
          </p:sp>
          <p:sp>
            <p:nvSpPr>
              <p:cNvPr id="151066" name="Rectangle 110"/>
              <p:cNvSpPr>
                <a:spLocks noChangeArrowheads="1"/>
              </p:cNvSpPr>
              <p:nvPr/>
            </p:nvSpPr>
            <p:spPr bwMode="auto">
              <a:xfrm>
                <a:off x="2093" y="852"/>
                <a:ext cx="277"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 = E</a:t>
                </a:r>
                <a:endParaRPr lang="en-US"/>
              </a:p>
            </p:txBody>
          </p:sp>
          <p:sp>
            <p:nvSpPr>
              <p:cNvPr id="151067" name="Rectangle 111"/>
              <p:cNvSpPr>
                <a:spLocks noChangeArrowheads="1"/>
              </p:cNvSpPr>
              <p:nvPr/>
            </p:nvSpPr>
            <p:spPr bwMode="auto">
              <a:xfrm>
                <a:off x="2378" y="947"/>
                <a:ext cx="293" cy="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300" b="1">
                    <a:solidFill>
                      <a:srgbClr val="1F1A17"/>
                    </a:solidFill>
                    <a:latin typeface="Helvetica" charset="0"/>
                  </a:rPr>
                  <a:t>Oxide</a:t>
                </a:r>
                <a:endParaRPr lang="en-US"/>
              </a:p>
            </p:txBody>
          </p:sp>
          <p:sp>
            <p:nvSpPr>
              <p:cNvPr id="151068" name="Rectangle 112"/>
              <p:cNvSpPr>
                <a:spLocks noChangeArrowheads="1"/>
              </p:cNvSpPr>
              <p:nvPr/>
            </p:nvSpPr>
            <p:spPr bwMode="auto">
              <a:xfrm>
                <a:off x="2663" y="852"/>
                <a:ext cx="51"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a:t>
                </a:r>
                <a:endParaRPr lang="en-US"/>
              </a:p>
            </p:txBody>
          </p:sp>
          <p:sp>
            <p:nvSpPr>
              <p:cNvPr id="151069" name="Rectangle 113"/>
              <p:cNvSpPr>
                <a:spLocks noChangeArrowheads="1"/>
              </p:cNvSpPr>
              <p:nvPr/>
            </p:nvSpPr>
            <p:spPr bwMode="auto">
              <a:xfrm>
                <a:off x="2715" y="852"/>
                <a:ext cx="86"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D5491F"/>
                    </a:solidFill>
                    <a:latin typeface="Helvetica" charset="0"/>
                  </a:rPr>
                  <a:t>a</a:t>
                </a:r>
                <a:endParaRPr lang="en-US"/>
              </a:p>
            </p:txBody>
          </p:sp>
          <p:sp>
            <p:nvSpPr>
              <p:cNvPr id="151070" name="Rectangle 114"/>
              <p:cNvSpPr>
                <a:spLocks noChangeArrowheads="1"/>
              </p:cNvSpPr>
              <p:nvPr/>
            </p:nvSpPr>
            <p:spPr bwMode="auto">
              <a:xfrm>
                <a:off x="2801" y="852"/>
                <a:ext cx="42"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a:t>
                </a:r>
                <a:endParaRPr lang="en-US"/>
              </a:p>
            </p:txBody>
          </p:sp>
          <p:sp>
            <p:nvSpPr>
              <p:cNvPr id="151071" name="Rectangle 115"/>
              <p:cNvSpPr>
                <a:spLocks noChangeArrowheads="1"/>
              </p:cNvSpPr>
              <p:nvPr/>
            </p:nvSpPr>
            <p:spPr bwMode="auto">
              <a:xfrm>
                <a:off x="2844" y="852"/>
                <a:ext cx="111"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B408D"/>
                    </a:solidFill>
                    <a:latin typeface="Helvetica" charset="0"/>
                  </a:rPr>
                  <a:t>R</a:t>
                </a:r>
                <a:endParaRPr lang="en-US"/>
              </a:p>
            </p:txBody>
          </p:sp>
          <p:sp>
            <p:nvSpPr>
              <p:cNvPr id="151072" name="Rectangle 116"/>
              <p:cNvSpPr>
                <a:spLocks noChangeArrowheads="1"/>
              </p:cNvSpPr>
              <p:nvPr/>
            </p:nvSpPr>
            <p:spPr bwMode="auto">
              <a:xfrm>
                <a:off x="2957" y="852"/>
                <a:ext cx="51"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a:t>
                </a:r>
                <a:endParaRPr lang="en-US"/>
              </a:p>
            </p:txBody>
          </p:sp>
          <p:sp>
            <p:nvSpPr>
              <p:cNvPr id="151073" name="Rectangle 117"/>
              <p:cNvSpPr>
                <a:spLocks noChangeArrowheads="1"/>
              </p:cNvSpPr>
              <p:nvPr/>
            </p:nvSpPr>
            <p:spPr bwMode="auto">
              <a:xfrm>
                <a:off x="3008" y="843"/>
                <a:ext cx="119" cy="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300" b="1">
                    <a:solidFill>
                      <a:srgbClr val="1F1A17"/>
                    </a:solidFill>
                    <a:latin typeface="Helvetica" charset="0"/>
                  </a:rPr>
                  <a:t>3+</a:t>
                </a:r>
                <a:endParaRPr lang="en-US"/>
              </a:p>
            </p:txBody>
          </p:sp>
          <p:sp>
            <p:nvSpPr>
              <p:cNvPr id="151074" name="Rectangle 118"/>
              <p:cNvSpPr>
                <a:spLocks noChangeArrowheads="1"/>
              </p:cNvSpPr>
              <p:nvPr/>
            </p:nvSpPr>
            <p:spPr bwMode="auto">
              <a:xfrm>
                <a:off x="3129" y="843"/>
                <a:ext cx="192" cy="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300" b="1">
                    <a:solidFill>
                      <a:srgbClr val="7B4088"/>
                    </a:solidFill>
                    <a:latin typeface="Helvetica" charset="0"/>
                  </a:rPr>
                  <a:t>d</a:t>
                </a:r>
                <a:r>
                  <a:rPr lang="en-US" sz="1300" b="1" baseline="-25000">
                    <a:solidFill>
                      <a:srgbClr val="7B4088"/>
                    </a:solidFill>
                    <a:latin typeface="Helvetica" charset="0"/>
                  </a:rPr>
                  <a:t>min</a:t>
                </a:r>
                <a:endParaRPr lang="en-US" sz="1300" baseline="-25000">
                  <a:solidFill>
                    <a:srgbClr val="7B4088"/>
                  </a:solidFill>
                  <a:latin typeface="Helvetica" charset="0"/>
                </a:endParaRPr>
              </a:p>
            </p:txBody>
          </p:sp>
          <p:sp>
            <p:nvSpPr>
              <p:cNvPr id="151075" name="Rectangle 119"/>
              <p:cNvSpPr>
                <a:spLocks noChangeArrowheads="1"/>
              </p:cNvSpPr>
              <p:nvPr/>
            </p:nvSpPr>
            <p:spPr bwMode="auto">
              <a:xfrm>
                <a:off x="1402" y="1457"/>
                <a:ext cx="520"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F1A17"/>
                    </a:solidFill>
                    <a:latin typeface="Helvetica" charset="0"/>
                  </a:rPr>
                  <a:t>From:  </a:t>
                </a:r>
                <a:endParaRPr lang="en-US"/>
              </a:p>
            </p:txBody>
          </p:sp>
          <p:sp>
            <p:nvSpPr>
              <p:cNvPr id="151076" name="Rectangle 120"/>
              <p:cNvSpPr>
                <a:spLocks noChangeArrowheads="1"/>
              </p:cNvSpPr>
              <p:nvPr/>
            </p:nvSpPr>
            <p:spPr bwMode="auto">
              <a:xfrm>
                <a:off x="1928" y="1457"/>
                <a:ext cx="2859"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T. A. Witten, M. Rubinstein, R. H. Colby </a:t>
                </a:r>
                <a:endParaRPr lang="en-US"/>
              </a:p>
            </p:txBody>
          </p:sp>
          <p:sp>
            <p:nvSpPr>
              <p:cNvPr id="151077" name="Rectangle 121"/>
              <p:cNvSpPr>
                <a:spLocks noChangeArrowheads="1"/>
              </p:cNvSpPr>
              <p:nvPr/>
            </p:nvSpPr>
            <p:spPr bwMode="auto">
              <a:xfrm>
                <a:off x="1963" y="1612"/>
                <a:ext cx="1298"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J. Phys. II France </a:t>
                </a:r>
                <a:endParaRPr lang="en-US"/>
              </a:p>
            </p:txBody>
          </p:sp>
          <p:sp>
            <p:nvSpPr>
              <p:cNvPr id="151078" name="Rectangle 122"/>
              <p:cNvSpPr>
                <a:spLocks noChangeArrowheads="1"/>
              </p:cNvSpPr>
              <p:nvPr/>
            </p:nvSpPr>
            <p:spPr bwMode="auto">
              <a:xfrm>
                <a:off x="3276" y="1612"/>
                <a:ext cx="86"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3</a:t>
                </a:r>
                <a:endParaRPr lang="en-US"/>
              </a:p>
            </p:txBody>
          </p:sp>
          <p:sp>
            <p:nvSpPr>
              <p:cNvPr id="151079" name="Rectangle 123"/>
              <p:cNvSpPr>
                <a:spLocks noChangeArrowheads="1"/>
              </p:cNvSpPr>
              <p:nvPr/>
            </p:nvSpPr>
            <p:spPr bwMode="auto">
              <a:xfrm>
                <a:off x="3276" y="1768"/>
                <a:ext cx="87" cy="9"/>
              </a:xfrm>
              <a:prstGeom prst="rect">
                <a:avLst/>
              </a:prstGeom>
              <a:solidFill>
                <a:srgbClr val="1F1A1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1080" name="Rectangle 124"/>
              <p:cNvSpPr>
                <a:spLocks noChangeArrowheads="1"/>
              </p:cNvSpPr>
              <p:nvPr/>
            </p:nvSpPr>
            <p:spPr bwMode="auto">
              <a:xfrm>
                <a:off x="3363" y="1612"/>
                <a:ext cx="873"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i="1">
                    <a:solidFill>
                      <a:srgbClr val="1F1A17"/>
                    </a:solidFill>
                    <a:latin typeface="Helvetica" charset="0"/>
                  </a:rPr>
                  <a:t>, 367 (1993).</a:t>
                </a:r>
                <a:endParaRPr lang="en-US"/>
              </a:p>
            </p:txBody>
          </p:sp>
          <p:sp>
            <p:nvSpPr>
              <p:cNvPr id="151081" name="Freeform 125"/>
              <p:cNvSpPr>
                <a:spLocks/>
              </p:cNvSpPr>
              <p:nvPr/>
            </p:nvSpPr>
            <p:spPr bwMode="auto">
              <a:xfrm>
                <a:off x="3829" y="783"/>
                <a:ext cx="78" cy="87"/>
              </a:xfrm>
              <a:custGeom>
                <a:avLst/>
                <a:gdLst>
                  <a:gd name="T0" fmla="*/ 78 w 78"/>
                  <a:gd name="T1" fmla="*/ 43 h 87"/>
                  <a:gd name="T2" fmla="*/ 61 w 78"/>
                  <a:gd name="T3" fmla="*/ 69 h 87"/>
                  <a:gd name="T4" fmla="*/ 35 w 78"/>
                  <a:gd name="T5" fmla="*/ 87 h 87"/>
                  <a:gd name="T6" fmla="*/ 35 w 78"/>
                  <a:gd name="T7" fmla="*/ 87 h 87"/>
                  <a:gd name="T8" fmla="*/ 9 w 78"/>
                  <a:gd name="T9" fmla="*/ 69 h 87"/>
                  <a:gd name="T10" fmla="*/ 0 w 78"/>
                  <a:gd name="T11" fmla="*/ 43 h 87"/>
                  <a:gd name="T12" fmla="*/ 0 w 78"/>
                  <a:gd name="T13" fmla="*/ 43 h 87"/>
                  <a:gd name="T14" fmla="*/ 9 w 78"/>
                  <a:gd name="T15" fmla="*/ 9 h 87"/>
                  <a:gd name="T16" fmla="*/ 35 w 78"/>
                  <a:gd name="T17" fmla="*/ 0 h 87"/>
                  <a:gd name="T18" fmla="*/ 35 w 78"/>
                  <a:gd name="T19" fmla="*/ 0 h 87"/>
                  <a:gd name="T20" fmla="*/ 61 w 78"/>
                  <a:gd name="T21" fmla="*/ 9 h 87"/>
                  <a:gd name="T22" fmla="*/ 78 w 78"/>
                  <a:gd name="T23" fmla="*/ 43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7">
                    <a:moveTo>
                      <a:pt x="78" y="43"/>
                    </a:moveTo>
                    <a:lnTo>
                      <a:pt x="61" y="69"/>
                    </a:lnTo>
                    <a:lnTo>
                      <a:pt x="35" y="87"/>
                    </a:lnTo>
                    <a:lnTo>
                      <a:pt x="9" y="69"/>
                    </a:lnTo>
                    <a:lnTo>
                      <a:pt x="0" y="43"/>
                    </a:lnTo>
                    <a:lnTo>
                      <a:pt x="9" y="9"/>
                    </a:lnTo>
                    <a:lnTo>
                      <a:pt x="35" y="0"/>
                    </a:lnTo>
                    <a:lnTo>
                      <a:pt x="61" y="9"/>
                    </a:lnTo>
                    <a:lnTo>
                      <a:pt x="78"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1082" name="Line 126"/>
              <p:cNvSpPr>
                <a:spLocks noChangeShapeType="1"/>
              </p:cNvSpPr>
              <p:nvPr/>
            </p:nvSpPr>
            <p:spPr bwMode="auto">
              <a:xfrm flipH="1">
                <a:off x="3890" y="826"/>
                <a:ext cx="17"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83" name="Line 127"/>
              <p:cNvSpPr>
                <a:spLocks noChangeShapeType="1"/>
              </p:cNvSpPr>
              <p:nvPr/>
            </p:nvSpPr>
            <p:spPr bwMode="auto">
              <a:xfrm>
                <a:off x="3890" y="85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84" name="Line 128"/>
              <p:cNvSpPr>
                <a:spLocks noChangeShapeType="1"/>
              </p:cNvSpPr>
              <p:nvPr/>
            </p:nvSpPr>
            <p:spPr bwMode="auto">
              <a:xfrm flipH="1">
                <a:off x="3864" y="852"/>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85" name="Line 129"/>
              <p:cNvSpPr>
                <a:spLocks noChangeShapeType="1"/>
              </p:cNvSpPr>
              <p:nvPr/>
            </p:nvSpPr>
            <p:spPr bwMode="auto">
              <a:xfrm>
                <a:off x="3864" y="87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86" name="Line 130"/>
              <p:cNvSpPr>
                <a:spLocks noChangeShapeType="1"/>
              </p:cNvSpPr>
              <p:nvPr/>
            </p:nvSpPr>
            <p:spPr bwMode="auto">
              <a:xfrm>
                <a:off x="3864" y="87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87" name="Line 131"/>
              <p:cNvSpPr>
                <a:spLocks noChangeShapeType="1"/>
              </p:cNvSpPr>
              <p:nvPr/>
            </p:nvSpPr>
            <p:spPr bwMode="auto">
              <a:xfrm>
                <a:off x="3864" y="87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88" name="Line 132"/>
              <p:cNvSpPr>
                <a:spLocks noChangeShapeType="1"/>
              </p:cNvSpPr>
              <p:nvPr/>
            </p:nvSpPr>
            <p:spPr bwMode="auto">
              <a:xfrm flipH="1" flipV="1">
                <a:off x="3838" y="852"/>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89" name="Line 133"/>
              <p:cNvSpPr>
                <a:spLocks noChangeShapeType="1"/>
              </p:cNvSpPr>
              <p:nvPr/>
            </p:nvSpPr>
            <p:spPr bwMode="auto">
              <a:xfrm>
                <a:off x="3838" y="85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0" name="Line 134"/>
              <p:cNvSpPr>
                <a:spLocks noChangeShapeType="1"/>
              </p:cNvSpPr>
              <p:nvPr/>
            </p:nvSpPr>
            <p:spPr bwMode="auto">
              <a:xfrm flipH="1" flipV="1">
                <a:off x="3829" y="826"/>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1" name="Line 135"/>
              <p:cNvSpPr>
                <a:spLocks noChangeShapeType="1"/>
              </p:cNvSpPr>
              <p:nvPr/>
            </p:nvSpPr>
            <p:spPr bwMode="auto">
              <a:xfrm>
                <a:off x="3829" y="82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2" name="Line 136"/>
              <p:cNvSpPr>
                <a:spLocks noChangeShapeType="1"/>
              </p:cNvSpPr>
              <p:nvPr/>
            </p:nvSpPr>
            <p:spPr bwMode="auto">
              <a:xfrm>
                <a:off x="3829" y="82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3" name="Line 137"/>
              <p:cNvSpPr>
                <a:spLocks noChangeShapeType="1"/>
              </p:cNvSpPr>
              <p:nvPr/>
            </p:nvSpPr>
            <p:spPr bwMode="auto">
              <a:xfrm>
                <a:off x="3829" y="82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4" name="Line 138"/>
              <p:cNvSpPr>
                <a:spLocks noChangeShapeType="1"/>
              </p:cNvSpPr>
              <p:nvPr/>
            </p:nvSpPr>
            <p:spPr bwMode="auto">
              <a:xfrm flipV="1">
                <a:off x="3829" y="792"/>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5" name="Line 139"/>
              <p:cNvSpPr>
                <a:spLocks noChangeShapeType="1"/>
              </p:cNvSpPr>
              <p:nvPr/>
            </p:nvSpPr>
            <p:spPr bwMode="auto">
              <a:xfrm>
                <a:off x="3838" y="79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6" name="Line 140"/>
              <p:cNvSpPr>
                <a:spLocks noChangeShapeType="1"/>
              </p:cNvSpPr>
              <p:nvPr/>
            </p:nvSpPr>
            <p:spPr bwMode="auto">
              <a:xfrm flipV="1">
                <a:off x="3838" y="783"/>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7" name="Line 141"/>
              <p:cNvSpPr>
                <a:spLocks noChangeShapeType="1"/>
              </p:cNvSpPr>
              <p:nvPr/>
            </p:nvSpPr>
            <p:spPr bwMode="auto">
              <a:xfrm>
                <a:off x="3864" y="78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8" name="Line 142"/>
              <p:cNvSpPr>
                <a:spLocks noChangeShapeType="1"/>
              </p:cNvSpPr>
              <p:nvPr/>
            </p:nvSpPr>
            <p:spPr bwMode="auto">
              <a:xfrm>
                <a:off x="3864" y="78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099" name="Line 143"/>
              <p:cNvSpPr>
                <a:spLocks noChangeShapeType="1"/>
              </p:cNvSpPr>
              <p:nvPr/>
            </p:nvSpPr>
            <p:spPr bwMode="auto">
              <a:xfrm>
                <a:off x="3864" y="78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0" name="Line 144"/>
              <p:cNvSpPr>
                <a:spLocks noChangeShapeType="1"/>
              </p:cNvSpPr>
              <p:nvPr/>
            </p:nvSpPr>
            <p:spPr bwMode="auto">
              <a:xfrm>
                <a:off x="3864" y="783"/>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1" name="Line 145"/>
              <p:cNvSpPr>
                <a:spLocks noChangeShapeType="1"/>
              </p:cNvSpPr>
              <p:nvPr/>
            </p:nvSpPr>
            <p:spPr bwMode="auto">
              <a:xfrm>
                <a:off x="3890" y="79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2" name="Line 146"/>
              <p:cNvSpPr>
                <a:spLocks noChangeShapeType="1"/>
              </p:cNvSpPr>
              <p:nvPr/>
            </p:nvSpPr>
            <p:spPr bwMode="auto">
              <a:xfrm>
                <a:off x="3890" y="792"/>
                <a:ext cx="17"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3" name="Line 147"/>
              <p:cNvSpPr>
                <a:spLocks noChangeShapeType="1"/>
              </p:cNvSpPr>
              <p:nvPr/>
            </p:nvSpPr>
            <p:spPr bwMode="auto">
              <a:xfrm>
                <a:off x="3907" y="82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4" name="Freeform 148"/>
              <p:cNvSpPr>
                <a:spLocks/>
              </p:cNvSpPr>
              <p:nvPr/>
            </p:nvSpPr>
            <p:spPr bwMode="auto">
              <a:xfrm>
                <a:off x="3777" y="870"/>
                <a:ext cx="78" cy="86"/>
              </a:xfrm>
              <a:custGeom>
                <a:avLst/>
                <a:gdLst>
                  <a:gd name="T0" fmla="*/ 78 w 78"/>
                  <a:gd name="T1" fmla="*/ 43 h 86"/>
                  <a:gd name="T2" fmla="*/ 69 w 78"/>
                  <a:gd name="T3" fmla="*/ 77 h 86"/>
                  <a:gd name="T4" fmla="*/ 44 w 78"/>
                  <a:gd name="T5" fmla="*/ 86 h 86"/>
                  <a:gd name="T6" fmla="*/ 44 w 78"/>
                  <a:gd name="T7" fmla="*/ 86 h 86"/>
                  <a:gd name="T8" fmla="*/ 18 w 78"/>
                  <a:gd name="T9" fmla="*/ 77 h 86"/>
                  <a:gd name="T10" fmla="*/ 0 w 78"/>
                  <a:gd name="T11" fmla="*/ 43 h 86"/>
                  <a:gd name="T12" fmla="*/ 0 w 78"/>
                  <a:gd name="T13" fmla="*/ 43 h 86"/>
                  <a:gd name="T14" fmla="*/ 18 w 78"/>
                  <a:gd name="T15" fmla="*/ 8 h 86"/>
                  <a:gd name="T16" fmla="*/ 44 w 78"/>
                  <a:gd name="T17" fmla="*/ 0 h 86"/>
                  <a:gd name="T18" fmla="*/ 44 w 78"/>
                  <a:gd name="T19" fmla="*/ 0 h 86"/>
                  <a:gd name="T20" fmla="*/ 69 w 78"/>
                  <a:gd name="T21" fmla="*/ 8 h 86"/>
                  <a:gd name="T22" fmla="*/ 78 w 78"/>
                  <a:gd name="T23" fmla="*/ 43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6">
                    <a:moveTo>
                      <a:pt x="78" y="43"/>
                    </a:moveTo>
                    <a:lnTo>
                      <a:pt x="69" y="77"/>
                    </a:lnTo>
                    <a:lnTo>
                      <a:pt x="44" y="86"/>
                    </a:lnTo>
                    <a:lnTo>
                      <a:pt x="18" y="77"/>
                    </a:lnTo>
                    <a:lnTo>
                      <a:pt x="0" y="43"/>
                    </a:lnTo>
                    <a:lnTo>
                      <a:pt x="18" y="8"/>
                    </a:lnTo>
                    <a:lnTo>
                      <a:pt x="44" y="0"/>
                    </a:lnTo>
                    <a:lnTo>
                      <a:pt x="69" y="8"/>
                    </a:lnTo>
                    <a:lnTo>
                      <a:pt x="78"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1105" name="Line 149"/>
              <p:cNvSpPr>
                <a:spLocks noChangeShapeType="1"/>
              </p:cNvSpPr>
              <p:nvPr/>
            </p:nvSpPr>
            <p:spPr bwMode="auto">
              <a:xfrm flipH="1">
                <a:off x="3846" y="913"/>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6" name="Line 150"/>
              <p:cNvSpPr>
                <a:spLocks noChangeShapeType="1"/>
              </p:cNvSpPr>
              <p:nvPr/>
            </p:nvSpPr>
            <p:spPr bwMode="auto">
              <a:xfrm>
                <a:off x="3846" y="94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7" name="Line 151"/>
              <p:cNvSpPr>
                <a:spLocks noChangeShapeType="1"/>
              </p:cNvSpPr>
              <p:nvPr/>
            </p:nvSpPr>
            <p:spPr bwMode="auto">
              <a:xfrm flipH="1">
                <a:off x="3821" y="947"/>
                <a:ext cx="25"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8" name="Line 152"/>
              <p:cNvSpPr>
                <a:spLocks noChangeShapeType="1"/>
              </p:cNvSpPr>
              <p:nvPr/>
            </p:nvSpPr>
            <p:spPr bwMode="auto">
              <a:xfrm>
                <a:off x="3821" y="95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09" name="Line 153"/>
              <p:cNvSpPr>
                <a:spLocks noChangeShapeType="1"/>
              </p:cNvSpPr>
              <p:nvPr/>
            </p:nvSpPr>
            <p:spPr bwMode="auto">
              <a:xfrm>
                <a:off x="3821" y="95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0" name="Line 154"/>
              <p:cNvSpPr>
                <a:spLocks noChangeShapeType="1"/>
              </p:cNvSpPr>
              <p:nvPr/>
            </p:nvSpPr>
            <p:spPr bwMode="auto">
              <a:xfrm>
                <a:off x="3821" y="95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1" name="Line 155"/>
              <p:cNvSpPr>
                <a:spLocks noChangeShapeType="1"/>
              </p:cNvSpPr>
              <p:nvPr/>
            </p:nvSpPr>
            <p:spPr bwMode="auto">
              <a:xfrm flipH="1" flipV="1">
                <a:off x="3795" y="947"/>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2" name="Line 156"/>
              <p:cNvSpPr>
                <a:spLocks noChangeShapeType="1"/>
              </p:cNvSpPr>
              <p:nvPr/>
            </p:nvSpPr>
            <p:spPr bwMode="auto">
              <a:xfrm>
                <a:off x="3795" y="94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3" name="Line 157"/>
              <p:cNvSpPr>
                <a:spLocks noChangeShapeType="1"/>
              </p:cNvSpPr>
              <p:nvPr/>
            </p:nvSpPr>
            <p:spPr bwMode="auto">
              <a:xfrm flipH="1" flipV="1">
                <a:off x="3777" y="913"/>
                <a:ext cx="1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4" name="Line 158"/>
              <p:cNvSpPr>
                <a:spLocks noChangeShapeType="1"/>
              </p:cNvSpPr>
              <p:nvPr/>
            </p:nvSpPr>
            <p:spPr bwMode="auto">
              <a:xfrm>
                <a:off x="3777" y="91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5" name="Line 159"/>
              <p:cNvSpPr>
                <a:spLocks noChangeShapeType="1"/>
              </p:cNvSpPr>
              <p:nvPr/>
            </p:nvSpPr>
            <p:spPr bwMode="auto">
              <a:xfrm>
                <a:off x="3777" y="91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6" name="Line 160"/>
              <p:cNvSpPr>
                <a:spLocks noChangeShapeType="1"/>
              </p:cNvSpPr>
              <p:nvPr/>
            </p:nvSpPr>
            <p:spPr bwMode="auto">
              <a:xfrm>
                <a:off x="3777" y="91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7" name="Line 161"/>
              <p:cNvSpPr>
                <a:spLocks noChangeShapeType="1"/>
              </p:cNvSpPr>
              <p:nvPr/>
            </p:nvSpPr>
            <p:spPr bwMode="auto">
              <a:xfrm flipV="1">
                <a:off x="3777" y="878"/>
                <a:ext cx="18"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8" name="Line 162"/>
              <p:cNvSpPr>
                <a:spLocks noChangeShapeType="1"/>
              </p:cNvSpPr>
              <p:nvPr/>
            </p:nvSpPr>
            <p:spPr bwMode="auto">
              <a:xfrm>
                <a:off x="3795" y="87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19" name="Line 163"/>
              <p:cNvSpPr>
                <a:spLocks noChangeShapeType="1"/>
              </p:cNvSpPr>
              <p:nvPr/>
            </p:nvSpPr>
            <p:spPr bwMode="auto">
              <a:xfrm flipV="1">
                <a:off x="3795" y="870"/>
                <a:ext cx="26"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0" name="Line 164"/>
              <p:cNvSpPr>
                <a:spLocks noChangeShapeType="1"/>
              </p:cNvSpPr>
              <p:nvPr/>
            </p:nvSpPr>
            <p:spPr bwMode="auto">
              <a:xfrm>
                <a:off x="3821" y="87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1" name="Line 165"/>
              <p:cNvSpPr>
                <a:spLocks noChangeShapeType="1"/>
              </p:cNvSpPr>
              <p:nvPr/>
            </p:nvSpPr>
            <p:spPr bwMode="auto">
              <a:xfrm>
                <a:off x="3821" y="87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2" name="Line 166"/>
              <p:cNvSpPr>
                <a:spLocks noChangeShapeType="1"/>
              </p:cNvSpPr>
              <p:nvPr/>
            </p:nvSpPr>
            <p:spPr bwMode="auto">
              <a:xfrm>
                <a:off x="3821" y="87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3" name="Line 167"/>
              <p:cNvSpPr>
                <a:spLocks noChangeShapeType="1"/>
              </p:cNvSpPr>
              <p:nvPr/>
            </p:nvSpPr>
            <p:spPr bwMode="auto">
              <a:xfrm>
                <a:off x="3821" y="870"/>
                <a:ext cx="25"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4" name="Line 168"/>
              <p:cNvSpPr>
                <a:spLocks noChangeShapeType="1"/>
              </p:cNvSpPr>
              <p:nvPr/>
            </p:nvSpPr>
            <p:spPr bwMode="auto">
              <a:xfrm>
                <a:off x="3846" y="87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5" name="Line 169"/>
              <p:cNvSpPr>
                <a:spLocks noChangeShapeType="1"/>
              </p:cNvSpPr>
              <p:nvPr/>
            </p:nvSpPr>
            <p:spPr bwMode="auto">
              <a:xfrm>
                <a:off x="3846" y="878"/>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6" name="Line 170"/>
              <p:cNvSpPr>
                <a:spLocks noChangeShapeType="1"/>
              </p:cNvSpPr>
              <p:nvPr/>
            </p:nvSpPr>
            <p:spPr bwMode="auto">
              <a:xfrm>
                <a:off x="3855" y="91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7" name="Freeform 171"/>
              <p:cNvSpPr>
                <a:spLocks/>
              </p:cNvSpPr>
              <p:nvPr/>
            </p:nvSpPr>
            <p:spPr bwMode="auto">
              <a:xfrm>
                <a:off x="3855" y="904"/>
                <a:ext cx="86" cy="87"/>
              </a:xfrm>
              <a:custGeom>
                <a:avLst/>
                <a:gdLst>
                  <a:gd name="T0" fmla="*/ 86 w 86"/>
                  <a:gd name="T1" fmla="*/ 43 h 87"/>
                  <a:gd name="T2" fmla="*/ 69 w 86"/>
                  <a:gd name="T3" fmla="*/ 78 h 87"/>
                  <a:gd name="T4" fmla="*/ 43 w 86"/>
                  <a:gd name="T5" fmla="*/ 87 h 87"/>
                  <a:gd name="T6" fmla="*/ 43 w 86"/>
                  <a:gd name="T7" fmla="*/ 87 h 87"/>
                  <a:gd name="T8" fmla="*/ 17 w 86"/>
                  <a:gd name="T9" fmla="*/ 78 h 87"/>
                  <a:gd name="T10" fmla="*/ 0 w 86"/>
                  <a:gd name="T11" fmla="*/ 43 h 87"/>
                  <a:gd name="T12" fmla="*/ 0 w 86"/>
                  <a:gd name="T13" fmla="*/ 43 h 87"/>
                  <a:gd name="T14" fmla="*/ 17 w 86"/>
                  <a:gd name="T15" fmla="*/ 9 h 87"/>
                  <a:gd name="T16" fmla="*/ 43 w 86"/>
                  <a:gd name="T17" fmla="*/ 0 h 87"/>
                  <a:gd name="T18" fmla="*/ 43 w 86"/>
                  <a:gd name="T19" fmla="*/ 0 h 87"/>
                  <a:gd name="T20" fmla="*/ 69 w 86"/>
                  <a:gd name="T21" fmla="*/ 9 h 87"/>
                  <a:gd name="T22" fmla="*/ 86 w 86"/>
                  <a:gd name="T23" fmla="*/ 43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87">
                    <a:moveTo>
                      <a:pt x="86" y="43"/>
                    </a:moveTo>
                    <a:lnTo>
                      <a:pt x="69" y="78"/>
                    </a:lnTo>
                    <a:lnTo>
                      <a:pt x="43" y="87"/>
                    </a:lnTo>
                    <a:lnTo>
                      <a:pt x="17" y="78"/>
                    </a:lnTo>
                    <a:lnTo>
                      <a:pt x="0" y="43"/>
                    </a:lnTo>
                    <a:lnTo>
                      <a:pt x="17" y="9"/>
                    </a:lnTo>
                    <a:lnTo>
                      <a:pt x="43" y="0"/>
                    </a:lnTo>
                    <a:lnTo>
                      <a:pt x="69" y="9"/>
                    </a:lnTo>
                    <a:lnTo>
                      <a:pt x="86"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1128" name="Line 172"/>
              <p:cNvSpPr>
                <a:spLocks noChangeShapeType="1"/>
              </p:cNvSpPr>
              <p:nvPr/>
            </p:nvSpPr>
            <p:spPr bwMode="auto">
              <a:xfrm flipH="1">
                <a:off x="3924" y="947"/>
                <a:ext cx="17"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29" name="Line 173"/>
              <p:cNvSpPr>
                <a:spLocks noChangeShapeType="1"/>
              </p:cNvSpPr>
              <p:nvPr/>
            </p:nvSpPr>
            <p:spPr bwMode="auto">
              <a:xfrm>
                <a:off x="3924" y="98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0" name="Line 174"/>
              <p:cNvSpPr>
                <a:spLocks noChangeShapeType="1"/>
              </p:cNvSpPr>
              <p:nvPr/>
            </p:nvSpPr>
            <p:spPr bwMode="auto">
              <a:xfrm flipH="1">
                <a:off x="3898" y="982"/>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1" name="Line 175"/>
              <p:cNvSpPr>
                <a:spLocks noChangeShapeType="1"/>
              </p:cNvSpPr>
              <p:nvPr/>
            </p:nvSpPr>
            <p:spPr bwMode="auto">
              <a:xfrm>
                <a:off x="3898" y="99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2" name="Line 176"/>
              <p:cNvSpPr>
                <a:spLocks noChangeShapeType="1"/>
              </p:cNvSpPr>
              <p:nvPr/>
            </p:nvSpPr>
            <p:spPr bwMode="auto">
              <a:xfrm>
                <a:off x="3898" y="99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3" name="Line 177"/>
              <p:cNvSpPr>
                <a:spLocks noChangeShapeType="1"/>
              </p:cNvSpPr>
              <p:nvPr/>
            </p:nvSpPr>
            <p:spPr bwMode="auto">
              <a:xfrm>
                <a:off x="3898" y="99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4" name="Line 178"/>
              <p:cNvSpPr>
                <a:spLocks noChangeShapeType="1"/>
              </p:cNvSpPr>
              <p:nvPr/>
            </p:nvSpPr>
            <p:spPr bwMode="auto">
              <a:xfrm flipH="1" flipV="1">
                <a:off x="3872" y="982"/>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5" name="Line 179"/>
              <p:cNvSpPr>
                <a:spLocks noChangeShapeType="1"/>
              </p:cNvSpPr>
              <p:nvPr/>
            </p:nvSpPr>
            <p:spPr bwMode="auto">
              <a:xfrm>
                <a:off x="3872" y="98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6" name="Line 180"/>
              <p:cNvSpPr>
                <a:spLocks noChangeShapeType="1"/>
              </p:cNvSpPr>
              <p:nvPr/>
            </p:nvSpPr>
            <p:spPr bwMode="auto">
              <a:xfrm flipH="1" flipV="1">
                <a:off x="3855" y="947"/>
                <a:ext cx="17"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7" name="Line 181"/>
              <p:cNvSpPr>
                <a:spLocks noChangeShapeType="1"/>
              </p:cNvSpPr>
              <p:nvPr/>
            </p:nvSpPr>
            <p:spPr bwMode="auto">
              <a:xfrm>
                <a:off x="3855" y="94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8" name="Line 182"/>
              <p:cNvSpPr>
                <a:spLocks noChangeShapeType="1"/>
              </p:cNvSpPr>
              <p:nvPr/>
            </p:nvSpPr>
            <p:spPr bwMode="auto">
              <a:xfrm>
                <a:off x="3855" y="94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39" name="Line 183"/>
              <p:cNvSpPr>
                <a:spLocks noChangeShapeType="1"/>
              </p:cNvSpPr>
              <p:nvPr/>
            </p:nvSpPr>
            <p:spPr bwMode="auto">
              <a:xfrm>
                <a:off x="3855" y="94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0" name="Line 184"/>
              <p:cNvSpPr>
                <a:spLocks noChangeShapeType="1"/>
              </p:cNvSpPr>
              <p:nvPr/>
            </p:nvSpPr>
            <p:spPr bwMode="auto">
              <a:xfrm flipV="1">
                <a:off x="3855" y="913"/>
                <a:ext cx="17"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1" name="Line 185"/>
              <p:cNvSpPr>
                <a:spLocks noChangeShapeType="1"/>
              </p:cNvSpPr>
              <p:nvPr/>
            </p:nvSpPr>
            <p:spPr bwMode="auto">
              <a:xfrm>
                <a:off x="3872" y="91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2" name="Line 186"/>
              <p:cNvSpPr>
                <a:spLocks noChangeShapeType="1"/>
              </p:cNvSpPr>
              <p:nvPr/>
            </p:nvSpPr>
            <p:spPr bwMode="auto">
              <a:xfrm flipV="1">
                <a:off x="3872" y="90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3" name="Line 187"/>
              <p:cNvSpPr>
                <a:spLocks noChangeShapeType="1"/>
              </p:cNvSpPr>
              <p:nvPr/>
            </p:nvSpPr>
            <p:spPr bwMode="auto">
              <a:xfrm>
                <a:off x="3898" y="90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4" name="Line 188"/>
              <p:cNvSpPr>
                <a:spLocks noChangeShapeType="1"/>
              </p:cNvSpPr>
              <p:nvPr/>
            </p:nvSpPr>
            <p:spPr bwMode="auto">
              <a:xfrm>
                <a:off x="3898" y="90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5" name="Line 189"/>
              <p:cNvSpPr>
                <a:spLocks noChangeShapeType="1"/>
              </p:cNvSpPr>
              <p:nvPr/>
            </p:nvSpPr>
            <p:spPr bwMode="auto">
              <a:xfrm>
                <a:off x="3898" y="90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6" name="Line 190"/>
              <p:cNvSpPr>
                <a:spLocks noChangeShapeType="1"/>
              </p:cNvSpPr>
              <p:nvPr/>
            </p:nvSpPr>
            <p:spPr bwMode="auto">
              <a:xfrm>
                <a:off x="3898" y="90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7" name="Line 191"/>
              <p:cNvSpPr>
                <a:spLocks noChangeShapeType="1"/>
              </p:cNvSpPr>
              <p:nvPr/>
            </p:nvSpPr>
            <p:spPr bwMode="auto">
              <a:xfrm>
                <a:off x="3924" y="91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8" name="Line 192"/>
              <p:cNvSpPr>
                <a:spLocks noChangeShapeType="1"/>
              </p:cNvSpPr>
              <p:nvPr/>
            </p:nvSpPr>
            <p:spPr bwMode="auto">
              <a:xfrm>
                <a:off x="3924" y="913"/>
                <a:ext cx="17"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49" name="Line 193"/>
              <p:cNvSpPr>
                <a:spLocks noChangeShapeType="1"/>
              </p:cNvSpPr>
              <p:nvPr/>
            </p:nvSpPr>
            <p:spPr bwMode="auto">
              <a:xfrm>
                <a:off x="3941" y="94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0" name="Freeform 194"/>
              <p:cNvSpPr>
                <a:spLocks/>
              </p:cNvSpPr>
              <p:nvPr/>
            </p:nvSpPr>
            <p:spPr bwMode="auto">
              <a:xfrm>
                <a:off x="3846" y="999"/>
                <a:ext cx="78" cy="95"/>
              </a:xfrm>
              <a:custGeom>
                <a:avLst/>
                <a:gdLst>
                  <a:gd name="T0" fmla="*/ 78 w 78"/>
                  <a:gd name="T1" fmla="*/ 52 h 95"/>
                  <a:gd name="T2" fmla="*/ 70 w 78"/>
                  <a:gd name="T3" fmla="*/ 78 h 95"/>
                  <a:gd name="T4" fmla="*/ 44 w 78"/>
                  <a:gd name="T5" fmla="*/ 95 h 95"/>
                  <a:gd name="T6" fmla="*/ 44 w 78"/>
                  <a:gd name="T7" fmla="*/ 95 h 95"/>
                  <a:gd name="T8" fmla="*/ 18 w 78"/>
                  <a:gd name="T9" fmla="*/ 78 h 95"/>
                  <a:gd name="T10" fmla="*/ 0 w 78"/>
                  <a:gd name="T11" fmla="*/ 52 h 95"/>
                  <a:gd name="T12" fmla="*/ 0 w 78"/>
                  <a:gd name="T13" fmla="*/ 52 h 95"/>
                  <a:gd name="T14" fmla="*/ 18 w 78"/>
                  <a:gd name="T15" fmla="*/ 17 h 95"/>
                  <a:gd name="T16" fmla="*/ 44 w 78"/>
                  <a:gd name="T17" fmla="*/ 0 h 95"/>
                  <a:gd name="T18" fmla="*/ 44 w 78"/>
                  <a:gd name="T19" fmla="*/ 0 h 95"/>
                  <a:gd name="T20" fmla="*/ 70 w 78"/>
                  <a:gd name="T21" fmla="*/ 17 h 95"/>
                  <a:gd name="T22" fmla="*/ 78 w 78"/>
                  <a:gd name="T23" fmla="*/ 52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95">
                    <a:moveTo>
                      <a:pt x="78" y="52"/>
                    </a:moveTo>
                    <a:lnTo>
                      <a:pt x="70" y="78"/>
                    </a:lnTo>
                    <a:lnTo>
                      <a:pt x="44" y="95"/>
                    </a:lnTo>
                    <a:lnTo>
                      <a:pt x="18" y="78"/>
                    </a:lnTo>
                    <a:lnTo>
                      <a:pt x="0" y="52"/>
                    </a:lnTo>
                    <a:lnTo>
                      <a:pt x="18" y="17"/>
                    </a:lnTo>
                    <a:lnTo>
                      <a:pt x="44" y="0"/>
                    </a:lnTo>
                    <a:lnTo>
                      <a:pt x="70" y="17"/>
                    </a:lnTo>
                    <a:lnTo>
                      <a:pt x="78" y="52"/>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1151" name="Line 195"/>
              <p:cNvSpPr>
                <a:spLocks noChangeShapeType="1"/>
              </p:cNvSpPr>
              <p:nvPr/>
            </p:nvSpPr>
            <p:spPr bwMode="auto">
              <a:xfrm flipH="1">
                <a:off x="3916" y="1051"/>
                <a:ext cx="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2" name="Line 196"/>
              <p:cNvSpPr>
                <a:spLocks noChangeShapeType="1"/>
              </p:cNvSpPr>
              <p:nvPr/>
            </p:nvSpPr>
            <p:spPr bwMode="auto">
              <a:xfrm>
                <a:off x="3916" y="107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3" name="Line 197"/>
              <p:cNvSpPr>
                <a:spLocks noChangeShapeType="1"/>
              </p:cNvSpPr>
              <p:nvPr/>
            </p:nvSpPr>
            <p:spPr bwMode="auto">
              <a:xfrm flipH="1">
                <a:off x="3890" y="1077"/>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4" name="Line 198"/>
              <p:cNvSpPr>
                <a:spLocks noChangeShapeType="1"/>
              </p:cNvSpPr>
              <p:nvPr/>
            </p:nvSpPr>
            <p:spPr bwMode="auto">
              <a:xfrm>
                <a:off x="3890"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5" name="Line 199"/>
              <p:cNvSpPr>
                <a:spLocks noChangeShapeType="1"/>
              </p:cNvSpPr>
              <p:nvPr/>
            </p:nvSpPr>
            <p:spPr bwMode="auto">
              <a:xfrm>
                <a:off x="3890"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6" name="Line 200"/>
              <p:cNvSpPr>
                <a:spLocks noChangeShapeType="1"/>
              </p:cNvSpPr>
              <p:nvPr/>
            </p:nvSpPr>
            <p:spPr bwMode="auto">
              <a:xfrm>
                <a:off x="3890"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7" name="Line 201"/>
              <p:cNvSpPr>
                <a:spLocks noChangeShapeType="1"/>
              </p:cNvSpPr>
              <p:nvPr/>
            </p:nvSpPr>
            <p:spPr bwMode="auto">
              <a:xfrm flipH="1" flipV="1">
                <a:off x="3864" y="1077"/>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8" name="Line 202"/>
              <p:cNvSpPr>
                <a:spLocks noChangeShapeType="1"/>
              </p:cNvSpPr>
              <p:nvPr/>
            </p:nvSpPr>
            <p:spPr bwMode="auto">
              <a:xfrm>
                <a:off x="3864" y="107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59" name="Line 203"/>
              <p:cNvSpPr>
                <a:spLocks noChangeShapeType="1"/>
              </p:cNvSpPr>
              <p:nvPr/>
            </p:nvSpPr>
            <p:spPr bwMode="auto">
              <a:xfrm flipH="1" flipV="1">
                <a:off x="3846" y="1051"/>
                <a:ext cx="1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160" name="Line 204"/>
              <p:cNvSpPr>
                <a:spLocks noChangeShapeType="1"/>
              </p:cNvSpPr>
              <p:nvPr/>
            </p:nvSpPr>
            <p:spPr bwMode="auto">
              <a:xfrm>
                <a:off x="3846"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50532" name="Group 205"/>
            <p:cNvGrpSpPr>
              <a:grpSpLocks/>
            </p:cNvGrpSpPr>
            <p:nvPr/>
          </p:nvGrpSpPr>
          <p:grpSpPr bwMode="auto">
            <a:xfrm>
              <a:off x="3544" y="576"/>
              <a:ext cx="571" cy="770"/>
              <a:chOff x="3544" y="576"/>
              <a:chExt cx="571" cy="770"/>
            </a:xfrm>
          </p:grpSpPr>
          <p:sp>
            <p:nvSpPr>
              <p:cNvPr id="150761" name="Line 206"/>
              <p:cNvSpPr>
                <a:spLocks noChangeShapeType="1"/>
              </p:cNvSpPr>
              <p:nvPr/>
            </p:nvSpPr>
            <p:spPr bwMode="auto">
              <a:xfrm>
                <a:off x="3846"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2" name="Line 207"/>
              <p:cNvSpPr>
                <a:spLocks noChangeShapeType="1"/>
              </p:cNvSpPr>
              <p:nvPr/>
            </p:nvSpPr>
            <p:spPr bwMode="auto">
              <a:xfrm>
                <a:off x="3846"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3" name="Line 208"/>
              <p:cNvSpPr>
                <a:spLocks noChangeShapeType="1"/>
              </p:cNvSpPr>
              <p:nvPr/>
            </p:nvSpPr>
            <p:spPr bwMode="auto">
              <a:xfrm flipV="1">
                <a:off x="3846" y="1016"/>
                <a:ext cx="18"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4" name="Line 209"/>
              <p:cNvSpPr>
                <a:spLocks noChangeShapeType="1"/>
              </p:cNvSpPr>
              <p:nvPr/>
            </p:nvSpPr>
            <p:spPr bwMode="auto">
              <a:xfrm>
                <a:off x="3864"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5" name="Line 210"/>
              <p:cNvSpPr>
                <a:spLocks noChangeShapeType="1"/>
              </p:cNvSpPr>
              <p:nvPr/>
            </p:nvSpPr>
            <p:spPr bwMode="auto">
              <a:xfrm flipV="1">
                <a:off x="3864" y="999"/>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6" name="Line 211"/>
              <p:cNvSpPr>
                <a:spLocks noChangeShapeType="1"/>
              </p:cNvSpPr>
              <p:nvPr/>
            </p:nvSpPr>
            <p:spPr bwMode="auto">
              <a:xfrm>
                <a:off x="3890" y="99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7" name="Line 212"/>
              <p:cNvSpPr>
                <a:spLocks noChangeShapeType="1"/>
              </p:cNvSpPr>
              <p:nvPr/>
            </p:nvSpPr>
            <p:spPr bwMode="auto">
              <a:xfrm>
                <a:off x="3890" y="99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8" name="Line 213"/>
              <p:cNvSpPr>
                <a:spLocks noChangeShapeType="1"/>
              </p:cNvSpPr>
              <p:nvPr/>
            </p:nvSpPr>
            <p:spPr bwMode="auto">
              <a:xfrm>
                <a:off x="3890" y="99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69" name="Line 214"/>
              <p:cNvSpPr>
                <a:spLocks noChangeShapeType="1"/>
              </p:cNvSpPr>
              <p:nvPr/>
            </p:nvSpPr>
            <p:spPr bwMode="auto">
              <a:xfrm>
                <a:off x="3890" y="999"/>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0" name="Line 215"/>
              <p:cNvSpPr>
                <a:spLocks noChangeShapeType="1"/>
              </p:cNvSpPr>
              <p:nvPr/>
            </p:nvSpPr>
            <p:spPr bwMode="auto">
              <a:xfrm>
                <a:off x="3916"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1" name="Line 216"/>
              <p:cNvSpPr>
                <a:spLocks noChangeShapeType="1"/>
              </p:cNvSpPr>
              <p:nvPr/>
            </p:nvSpPr>
            <p:spPr bwMode="auto">
              <a:xfrm>
                <a:off x="3916" y="1016"/>
                <a:ext cx="8"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2" name="Line 217"/>
              <p:cNvSpPr>
                <a:spLocks noChangeShapeType="1"/>
              </p:cNvSpPr>
              <p:nvPr/>
            </p:nvSpPr>
            <p:spPr bwMode="auto">
              <a:xfrm>
                <a:off x="3924"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3" name="Freeform 218"/>
              <p:cNvSpPr>
                <a:spLocks/>
              </p:cNvSpPr>
              <p:nvPr/>
            </p:nvSpPr>
            <p:spPr bwMode="auto">
              <a:xfrm>
                <a:off x="3941" y="999"/>
                <a:ext cx="78" cy="95"/>
              </a:xfrm>
              <a:custGeom>
                <a:avLst/>
                <a:gdLst>
                  <a:gd name="T0" fmla="*/ 78 w 78"/>
                  <a:gd name="T1" fmla="*/ 52 h 95"/>
                  <a:gd name="T2" fmla="*/ 61 w 78"/>
                  <a:gd name="T3" fmla="*/ 78 h 95"/>
                  <a:gd name="T4" fmla="*/ 35 w 78"/>
                  <a:gd name="T5" fmla="*/ 95 h 95"/>
                  <a:gd name="T6" fmla="*/ 35 w 78"/>
                  <a:gd name="T7" fmla="*/ 95 h 95"/>
                  <a:gd name="T8" fmla="*/ 9 w 78"/>
                  <a:gd name="T9" fmla="*/ 78 h 95"/>
                  <a:gd name="T10" fmla="*/ 0 w 78"/>
                  <a:gd name="T11" fmla="*/ 52 h 95"/>
                  <a:gd name="T12" fmla="*/ 0 w 78"/>
                  <a:gd name="T13" fmla="*/ 52 h 95"/>
                  <a:gd name="T14" fmla="*/ 9 w 78"/>
                  <a:gd name="T15" fmla="*/ 17 h 95"/>
                  <a:gd name="T16" fmla="*/ 35 w 78"/>
                  <a:gd name="T17" fmla="*/ 0 h 95"/>
                  <a:gd name="T18" fmla="*/ 35 w 78"/>
                  <a:gd name="T19" fmla="*/ 0 h 95"/>
                  <a:gd name="T20" fmla="*/ 61 w 78"/>
                  <a:gd name="T21" fmla="*/ 17 h 95"/>
                  <a:gd name="T22" fmla="*/ 78 w 78"/>
                  <a:gd name="T23" fmla="*/ 52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95">
                    <a:moveTo>
                      <a:pt x="78" y="52"/>
                    </a:moveTo>
                    <a:lnTo>
                      <a:pt x="61" y="78"/>
                    </a:lnTo>
                    <a:lnTo>
                      <a:pt x="35" y="95"/>
                    </a:lnTo>
                    <a:lnTo>
                      <a:pt x="9" y="78"/>
                    </a:lnTo>
                    <a:lnTo>
                      <a:pt x="0" y="52"/>
                    </a:lnTo>
                    <a:lnTo>
                      <a:pt x="9" y="17"/>
                    </a:lnTo>
                    <a:lnTo>
                      <a:pt x="35" y="0"/>
                    </a:lnTo>
                    <a:lnTo>
                      <a:pt x="61" y="17"/>
                    </a:lnTo>
                    <a:lnTo>
                      <a:pt x="78" y="52"/>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74" name="Line 219"/>
              <p:cNvSpPr>
                <a:spLocks noChangeShapeType="1"/>
              </p:cNvSpPr>
              <p:nvPr/>
            </p:nvSpPr>
            <p:spPr bwMode="auto">
              <a:xfrm flipH="1">
                <a:off x="4002" y="1051"/>
                <a:ext cx="17"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5" name="Line 220"/>
              <p:cNvSpPr>
                <a:spLocks noChangeShapeType="1"/>
              </p:cNvSpPr>
              <p:nvPr/>
            </p:nvSpPr>
            <p:spPr bwMode="auto">
              <a:xfrm>
                <a:off x="4002" y="107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6" name="Line 221"/>
              <p:cNvSpPr>
                <a:spLocks noChangeShapeType="1"/>
              </p:cNvSpPr>
              <p:nvPr/>
            </p:nvSpPr>
            <p:spPr bwMode="auto">
              <a:xfrm flipH="1">
                <a:off x="3976" y="1077"/>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7" name="Line 222"/>
              <p:cNvSpPr>
                <a:spLocks noChangeShapeType="1"/>
              </p:cNvSpPr>
              <p:nvPr/>
            </p:nvSpPr>
            <p:spPr bwMode="auto">
              <a:xfrm>
                <a:off x="3976"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8" name="Line 223"/>
              <p:cNvSpPr>
                <a:spLocks noChangeShapeType="1"/>
              </p:cNvSpPr>
              <p:nvPr/>
            </p:nvSpPr>
            <p:spPr bwMode="auto">
              <a:xfrm>
                <a:off x="3976"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79" name="Line 224"/>
              <p:cNvSpPr>
                <a:spLocks noChangeShapeType="1"/>
              </p:cNvSpPr>
              <p:nvPr/>
            </p:nvSpPr>
            <p:spPr bwMode="auto">
              <a:xfrm>
                <a:off x="3976"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0" name="Line 225"/>
              <p:cNvSpPr>
                <a:spLocks noChangeShapeType="1"/>
              </p:cNvSpPr>
              <p:nvPr/>
            </p:nvSpPr>
            <p:spPr bwMode="auto">
              <a:xfrm flipH="1" flipV="1">
                <a:off x="3950" y="1077"/>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1" name="Line 226"/>
              <p:cNvSpPr>
                <a:spLocks noChangeShapeType="1"/>
              </p:cNvSpPr>
              <p:nvPr/>
            </p:nvSpPr>
            <p:spPr bwMode="auto">
              <a:xfrm>
                <a:off x="3950" y="107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2" name="Line 227"/>
              <p:cNvSpPr>
                <a:spLocks noChangeShapeType="1"/>
              </p:cNvSpPr>
              <p:nvPr/>
            </p:nvSpPr>
            <p:spPr bwMode="auto">
              <a:xfrm flipH="1" flipV="1">
                <a:off x="3941" y="1051"/>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3" name="Line 228"/>
              <p:cNvSpPr>
                <a:spLocks noChangeShapeType="1"/>
              </p:cNvSpPr>
              <p:nvPr/>
            </p:nvSpPr>
            <p:spPr bwMode="auto">
              <a:xfrm>
                <a:off x="3941"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4" name="Line 229"/>
              <p:cNvSpPr>
                <a:spLocks noChangeShapeType="1"/>
              </p:cNvSpPr>
              <p:nvPr/>
            </p:nvSpPr>
            <p:spPr bwMode="auto">
              <a:xfrm>
                <a:off x="3941"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5" name="Line 230"/>
              <p:cNvSpPr>
                <a:spLocks noChangeShapeType="1"/>
              </p:cNvSpPr>
              <p:nvPr/>
            </p:nvSpPr>
            <p:spPr bwMode="auto">
              <a:xfrm>
                <a:off x="3941"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6" name="Line 231"/>
              <p:cNvSpPr>
                <a:spLocks noChangeShapeType="1"/>
              </p:cNvSpPr>
              <p:nvPr/>
            </p:nvSpPr>
            <p:spPr bwMode="auto">
              <a:xfrm flipV="1">
                <a:off x="3941" y="1016"/>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7" name="Line 232"/>
              <p:cNvSpPr>
                <a:spLocks noChangeShapeType="1"/>
              </p:cNvSpPr>
              <p:nvPr/>
            </p:nvSpPr>
            <p:spPr bwMode="auto">
              <a:xfrm>
                <a:off x="3950"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8" name="Line 233"/>
              <p:cNvSpPr>
                <a:spLocks noChangeShapeType="1"/>
              </p:cNvSpPr>
              <p:nvPr/>
            </p:nvSpPr>
            <p:spPr bwMode="auto">
              <a:xfrm flipV="1">
                <a:off x="3950" y="999"/>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89" name="Line 234"/>
              <p:cNvSpPr>
                <a:spLocks noChangeShapeType="1"/>
              </p:cNvSpPr>
              <p:nvPr/>
            </p:nvSpPr>
            <p:spPr bwMode="auto">
              <a:xfrm>
                <a:off x="3976" y="99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0" name="Line 235"/>
              <p:cNvSpPr>
                <a:spLocks noChangeShapeType="1"/>
              </p:cNvSpPr>
              <p:nvPr/>
            </p:nvSpPr>
            <p:spPr bwMode="auto">
              <a:xfrm>
                <a:off x="3976" y="99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1" name="Line 236"/>
              <p:cNvSpPr>
                <a:spLocks noChangeShapeType="1"/>
              </p:cNvSpPr>
              <p:nvPr/>
            </p:nvSpPr>
            <p:spPr bwMode="auto">
              <a:xfrm>
                <a:off x="3976" y="99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2" name="Line 237"/>
              <p:cNvSpPr>
                <a:spLocks noChangeShapeType="1"/>
              </p:cNvSpPr>
              <p:nvPr/>
            </p:nvSpPr>
            <p:spPr bwMode="auto">
              <a:xfrm>
                <a:off x="3976" y="999"/>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3" name="Line 238"/>
              <p:cNvSpPr>
                <a:spLocks noChangeShapeType="1"/>
              </p:cNvSpPr>
              <p:nvPr/>
            </p:nvSpPr>
            <p:spPr bwMode="auto">
              <a:xfrm>
                <a:off x="4002"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4" name="Line 239"/>
              <p:cNvSpPr>
                <a:spLocks noChangeShapeType="1"/>
              </p:cNvSpPr>
              <p:nvPr/>
            </p:nvSpPr>
            <p:spPr bwMode="auto">
              <a:xfrm>
                <a:off x="4002" y="1016"/>
                <a:ext cx="17"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5" name="Line 240"/>
              <p:cNvSpPr>
                <a:spLocks noChangeShapeType="1"/>
              </p:cNvSpPr>
              <p:nvPr/>
            </p:nvSpPr>
            <p:spPr bwMode="auto">
              <a:xfrm>
                <a:off x="4019" y="105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6" name="Freeform 241"/>
              <p:cNvSpPr>
                <a:spLocks/>
              </p:cNvSpPr>
              <p:nvPr/>
            </p:nvSpPr>
            <p:spPr bwMode="auto">
              <a:xfrm>
                <a:off x="3924" y="1103"/>
                <a:ext cx="78" cy="86"/>
              </a:xfrm>
              <a:custGeom>
                <a:avLst/>
                <a:gdLst>
                  <a:gd name="T0" fmla="*/ 78 w 78"/>
                  <a:gd name="T1" fmla="*/ 43 h 86"/>
                  <a:gd name="T2" fmla="*/ 69 w 78"/>
                  <a:gd name="T3" fmla="*/ 78 h 86"/>
                  <a:gd name="T4" fmla="*/ 43 w 78"/>
                  <a:gd name="T5" fmla="*/ 86 h 86"/>
                  <a:gd name="T6" fmla="*/ 43 w 78"/>
                  <a:gd name="T7" fmla="*/ 86 h 86"/>
                  <a:gd name="T8" fmla="*/ 17 w 78"/>
                  <a:gd name="T9" fmla="*/ 78 h 86"/>
                  <a:gd name="T10" fmla="*/ 0 w 78"/>
                  <a:gd name="T11" fmla="*/ 43 h 86"/>
                  <a:gd name="T12" fmla="*/ 0 w 78"/>
                  <a:gd name="T13" fmla="*/ 43 h 86"/>
                  <a:gd name="T14" fmla="*/ 17 w 78"/>
                  <a:gd name="T15" fmla="*/ 17 h 86"/>
                  <a:gd name="T16" fmla="*/ 43 w 78"/>
                  <a:gd name="T17" fmla="*/ 0 h 86"/>
                  <a:gd name="T18" fmla="*/ 43 w 78"/>
                  <a:gd name="T19" fmla="*/ 0 h 86"/>
                  <a:gd name="T20" fmla="*/ 69 w 78"/>
                  <a:gd name="T21" fmla="*/ 17 h 86"/>
                  <a:gd name="T22" fmla="*/ 78 w 78"/>
                  <a:gd name="T23" fmla="*/ 43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6">
                    <a:moveTo>
                      <a:pt x="78" y="43"/>
                    </a:moveTo>
                    <a:lnTo>
                      <a:pt x="69" y="78"/>
                    </a:lnTo>
                    <a:lnTo>
                      <a:pt x="43" y="86"/>
                    </a:lnTo>
                    <a:lnTo>
                      <a:pt x="17" y="78"/>
                    </a:lnTo>
                    <a:lnTo>
                      <a:pt x="0" y="43"/>
                    </a:lnTo>
                    <a:lnTo>
                      <a:pt x="17" y="17"/>
                    </a:lnTo>
                    <a:lnTo>
                      <a:pt x="43" y="0"/>
                    </a:lnTo>
                    <a:lnTo>
                      <a:pt x="69" y="17"/>
                    </a:lnTo>
                    <a:lnTo>
                      <a:pt x="78"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97" name="Line 242"/>
              <p:cNvSpPr>
                <a:spLocks noChangeShapeType="1"/>
              </p:cNvSpPr>
              <p:nvPr/>
            </p:nvSpPr>
            <p:spPr bwMode="auto">
              <a:xfrm flipH="1">
                <a:off x="3993" y="1146"/>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8" name="Line 243"/>
              <p:cNvSpPr>
                <a:spLocks noChangeShapeType="1"/>
              </p:cNvSpPr>
              <p:nvPr/>
            </p:nvSpPr>
            <p:spPr bwMode="auto">
              <a:xfrm>
                <a:off x="3993" y="118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99" name="Line 244"/>
              <p:cNvSpPr>
                <a:spLocks noChangeShapeType="1"/>
              </p:cNvSpPr>
              <p:nvPr/>
            </p:nvSpPr>
            <p:spPr bwMode="auto">
              <a:xfrm flipH="1">
                <a:off x="3967" y="1181"/>
                <a:ext cx="26"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0" name="Line 245"/>
              <p:cNvSpPr>
                <a:spLocks noChangeShapeType="1"/>
              </p:cNvSpPr>
              <p:nvPr/>
            </p:nvSpPr>
            <p:spPr bwMode="auto">
              <a:xfrm>
                <a:off x="3967" y="118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1" name="Line 246"/>
              <p:cNvSpPr>
                <a:spLocks noChangeShapeType="1"/>
              </p:cNvSpPr>
              <p:nvPr/>
            </p:nvSpPr>
            <p:spPr bwMode="auto">
              <a:xfrm>
                <a:off x="3967" y="118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2" name="Line 247"/>
              <p:cNvSpPr>
                <a:spLocks noChangeShapeType="1"/>
              </p:cNvSpPr>
              <p:nvPr/>
            </p:nvSpPr>
            <p:spPr bwMode="auto">
              <a:xfrm>
                <a:off x="3967" y="118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3" name="Line 248"/>
              <p:cNvSpPr>
                <a:spLocks noChangeShapeType="1"/>
              </p:cNvSpPr>
              <p:nvPr/>
            </p:nvSpPr>
            <p:spPr bwMode="auto">
              <a:xfrm flipH="1" flipV="1">
                <a:off x="3941" y="1181"/>
                <a:ext cx="26"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4" name="Line 249"/>
              <p:cNvSpPr>
                <a:spLocks noChangeShapeType="1"/>
              </p:cNvSpPr>
              <p:nvPr/>
            </p:nvSpPr>
            <p:spPr bwMode="auto">
              <a:xfrm>
                <a:off x="3941" y="118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5" name="Line 250"/>
              <p:cNvSpPr>
                <a:spLocks noChangeShapeType="1"/>
              </p:cNvSpPr>
              <p:nvPr/>
            </p:nvSpPr>
            <p:spPr bwMode="auto">
              <a:xfrm flipH="1" flipV="1">
                <a:off x="3924" y="1146"/>
                <a:ext cx="17"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6" name="Line 251"/>
              <p:cNvSpPr>
                <a:spLocks noChangeShapeType="1"/>
              </p:cNvSpPr>
              <p:nvPr/>
            </p:nvSpPr>
            <p:spPr bwMode="auto">
              <a:xfrm>
                <a:off x="3924" y="114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7" name="Line 252"/>
              <p:cNvSpPr>
                <a:spLocks noChangeShapeType="1"/>
              </p:cNvSpPr>
              <p:nvPr/>
            </p:nvSpPr>
            <p:spPr bwMode="auto">
              <a:xfrm>
                <a:off x="3924" y="114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8" name="Line 253"/>
              <p:cNvSpPr>
                <a:spLocks noChangeShapeType="1"/>
              </p:cNvSpPr>
              <p:nvPr/>
            </p:nvSpPr>
            <p:spPr bwMode="auto">
              <a:xfrm>
                <a:off x="3924" y="114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09" name="Line 254"/>
              <p:cNvSpPr>
                <a:spLocks noChangeShapeType="1"/>
              </p:cNvSpPr>
              <p:nvPr/>
            </p:nvSpPr>
            <p:spPr bwMode="auto">
              <a:xfrm flipV="1">
                <a:off x="3924" y="1120"/>
                <a:ext cx="17"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0" name="Line 255"/>
              <p:cNvSpPr>
                <a:spLocks noChangeShapeType="1"/>
              </p:cNvSpPr>
              <p:nvPr/>
            </p:nvSpPr>
            <p:spPr bwMode="auto">
              <a:xfrm>
                <a:off x="3941" y="112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1" name="Line 256"/>
              <p:cNvSpPr>
                <a:spLocks noChangeShapeType="1"/>
              </p:cNvSpPr>
              <p:nvPr/>
            </p:nvSpPr>
            <p:spPr bwMode="auto">
              <a:xfrm flipV="1">
                <a:off x="3941" y="1103"/>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2" name="Line 257"/>
              <p:cNvSpPr>
                <a:spLocks noChangeShapeType="1"/>
              </p:cNvSpPr>
              <p:nvPr/>
            </p:nvSpPr>
            <p:spPr bwMode="auto">
              <a:xfrm>
                <a:off x="3967"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3" name="Line 258"/>
              <p:cNvSpPr>
                <a:spLocks noChangeShapeType="1"/>
              </p:cNvSpPr>
              <p:nvPr/>
            </p:nvSpPr>
            <p:spPr bwMode="auto">
              <a:xfrm>
                <a:off x="3967"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4" name="Line 259"/>
              <p:cNvSpPr>
                <a:spLocks noChangeShapeType="1"/>
              </p:cNvSpPr>
              <p:nvPr/>
            </p:nvSpPr>
            <p:spPr bwMode="auto">
              <a:xfrm>
                <a:off x="3967"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5" name="Line 260"/>
              <p:cNvSpPr>
                <a:spLocks noChangeShapeType="1"/>
              </p:cNvSpPr>
              <p:nvPr/>
            </p:nvSpPr>
            <p:spPr bwMode="auto">
              <a:xfrm>
                <a:off x="3967" y="1103"/>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6" name="Line 261"/>
              <p:cNvSpPr>
                <a:spLocks noChangeShapeType="1"/>
              </p:cNvSpPr>
              <p:nvPr/>
            </p:nvSpPr>
            <p:spPr bwMode="auto">
              <a:xfrm>
                <a:off x="3993" y="112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7" name="Line 262"/>
              <p:cNvSpPr>
                <a:spLocks noChangeShapeType="1"/>
              </p:cNvSpPr>
              <p:nvPr/>
            </p:nvSpPr>
            <p:spPr bwMode="auto">
              <a:xfrm>
                <a:off x="3993" y="1120"/>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8" name="Line 263"/>
              <p:cNvSpPr>
                <a:spLocks noChangeShapeType="1"/>
              </p:cNvSpPr>
              <p:nvPr/>
            </p:nvSpPr>
            <p:spPr bwMode="auto">
              <a:xfrm>
                <a:off x="4002" y="114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19" name="Freeform 264"/>
              <p:cNvSpPr>
                <a:spLocks/>
              </p:cNvSpPr>
              <p:nvPr/>
            </p:nvSpPr>
            <p:spPr bwMode="auto">
              <a:xfrm>
                <a:off x="4028" y="1016"/>
                <a:ext cx="78" cy="87"/>
              </a:xfrm>
              <a:custGeom>
                <a:avLst/>
                <a:gdLst>
                  <a:gd name="T0" fmla="*/ 78 w 78"/>
                  <a:gd name="T1" fmla="*/ 44 h 87"/>
                  <a:gd name="T2" fmla="*/ 69 w 78"/>
                  <a:gd name="T3" fmla="*/ 78 h 87"/>
                  <a:gd name="T4" fmla="*/ 34 w 78"/>
                  <a:gd name="T5" fmla="*/ 87 h 87"/>
                  <a:gd name="T6" fmla="*/ 34 w 78"/>
                  <a:gd name="T7" fmla="*/ 87 h 87"/>
                  <a:gd name="T8" fmla="*/ 8 w 78"/>
                  <a:gd name="T9" fmla="*/ 78 h 87"/>
                  <a:gd name="T10" fmla="*/ 0 w 78"/>
                  <a:gd name="T11" fmla="*/ 44 h 87"/>
                  <a:gd name="T12" fmla="*/ 0 w 78"/>
                  <a:gd name="T13" fmla="*/ 44 h 87"/>
                  <a:gd name="T14" fmla="*/ 8 w 78"/>
                  <a:gd name="T15" fmla="*/ 9 h 87"/>
                  <a:gd name="T16" fmla="*/ 34 w 78"/>
                  <a:gd name="T17" fmla="*/ 0 h 87"/>
                  <a:gd name="T18" fmla="*/ 34 w 78"/>
                  <a:gd name="T19" fmla="*/ 0 h 87"/>
                  <a:gd name="T20" fmla="*/ 69 w 78"/>
                  <a:gd name="T21" fmla="*/ 9 h 87"/>
                  <a:gd name="T22" fmla="*/ 78 w 78"/>
                  <a:gd name="T23" fmla="*/ 44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7">
                    <a:moveTo>
                      <a:pt x="78" y="44"/>
                    </a:moveTo>
                    <a:lnTo>
                      <a:pt x="69" y="78"/>
                    </a:lnTo>
                    <a:lnTo>
                      <a:pt x="34" y="87"/>
                    </a:lnTo>
                    <a:lnTo>
                      <a:pt x="8" y="78"/>
                    </a:lnTo>
                    <a:lnTo>
                      <a:pt x="0" y="44"/>
                    </a:lnTo>
                    <a:lnTo>
                      <a:pt x="8" y="9"/>
                    </a:lnTo>
                    <a:lnTo>
                      <a:pt x="34" y="0"/>
                    </a:lnTo>
                    <a:lnTo>
                      <a:pt x="69" y="9"/>
                    </a:lnTo>
                    <a:lnTo>
                      <a:pt x="78" y="44"/>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820" name="Line 265"/>
              <p:cNvSpPr>
                <a:spLocks noChangeShapeType="1"/>
              </p:cNvSpPr>
              <p:nvPr/>
            </p:nvSpPr>
            <p:spPr bwMode="auto">
              <a:xfrm flipH="1">
                <a:off x="4097" y="1060"/>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1" name="Line 266"/>
              <p:cNvSpPr>
                <a:spLocks noChangeShapeType="1"/>
              </p:cNvSpPr>
              <p:nvPr/>
            </p:nvSpPr>
            <p:spPr bwMode="auto">
              <a:xfrm>
                <a:off x="4097"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2" name="Line 267"/>
              <p:cNvSpPr>
                <a:spLocks noChangeShapeType="1"/>
              </p:cNvSpPr>
              <p:nvPr/>
            </p:nvSpPr>
            <p:spPr bwMode="auto">
              <a:xfrm flipH="1">
                <a:off x="4062" y="1094"/>
                <a:ext cx="35"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3" name="Line 268"/>
              <p:cNvSpPr>
                <a:spLocks noChangeShapeType="1"/>
              </p:cNvSpPr>
              <p:nvPr/>
            </p:nvSpPr>
            <p:spPr bwMode="auto">
              <a:xfrm>
                <a:off x="4062"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4" name="Line 269"/>
              <p:cNvSpPr>
                <a:spLocks noChangeShapeType="1"/>
              </p:cNvSpPr>
              <p:nvPr/>
            </p:nvSpPr>
            <p:spPr bwMode="auto">
              <a:xfrm>
                <a:off x="4062"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5" name="Line 270"/>
              <p:cNvSpPr>
                <a:spLocks noChangeShapeType="1"/>
              </p:cNvSpPr>
              <p:nvPr/>
            </p:nvSpPr>
            <p:spPr bwMode="auto">
              <a:xfrm>
                <a:off x="4062"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6" name="Line 271"/>
              <p:cNvSpPr>
                <a:spLocks noChangeShapeType="1"/>
              </p:cNvSpPr>
              <p:nvPr/>
            </p:nvSpPr>
            <p:spPr bwMode="auto">
              <a:xfrm flipH="1" flipV="1">
                <a:off x="4036" y="109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7" name="Line 272"/>
              <p:cNvSpPr>
                <a:spLocks noChangeShapeType="1"/>
              </p:cNvSpPr>
              <p:nvPr/>
            </p:nvSpPr>
            <p:spPr bwMode="auto">
              <a:xfrm>
                <a:off x="4036"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8" name="Line 273"/>
              <p:cNvSpPr>
                <a:spLocks noChangeShapeType="1"/>
              </p:cNvSpPr>
              <p:nvPr/>
            </p:nvSpPr>
            <p:spPr bwMode="auto">
              <a:xfrm flipH="1" flipV="1">
                <a:off x="4028" y="1060"/>
                <a:ext cx="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29" name="Line 274"/>
              <p:cNvSpPr>
                <a:spLocks noChangeShapeType="1"/>
              </p:cNvSpPr>
              <p:nvPr/>
            </p:nvSpPr>
            <p:spPr bwMode="auto">
              <a:xfrm>
                <a:off x="4028"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0" name="Line 275"/>
              <p:cNvSpPr>
                <a:spLocks noChangeShapeType="1"/>
              </p:cNvSpPr>
              <p:nvPr/>
            </p:nvSpPr>
            <p:spPr bwMode="auto">
              <a:xfrm>
                <a:off x="4028"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1" name="Line 276"/>
              <p:cNvSpPr>
                <a:spLocks noChangeShapeType="1"/>
              </p:cNvSpPr>
              <p:nvPr/>
            </p:nvSpPr>
            <p:spPr bwMode="auto">
              <a:xfrm>
                <a:off x="4028"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2" name="Line 277"/>
              <p:cNvSpPr>
                <a:spLocks noChangeShapeType="1"/>
              </p:cNvSpPr>
              <p:nvPr/>
            </p:nvSpPr>
            <p:spPr bwMode="auto">
              <a:xfrm flipV="1">
                <a:off x="4028" y="1025"/>
                <a:ext cx="8"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3" name="Line 278"/>
              <p:cNvSpPr>
                <a:spLocks noChangeShapeType="1"/>
              </p:cNvSpPr>
              <p:nvPr/>
            </p:nvSpPr>
            <p:spPr bwMode="auto">
              <a:xfrm>
                <a:off x="4036" y="102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4" name="Line 279"/>
              <p:cNvSpPr>
                <a:spLocks noChangeShapeType="1"/>
              </p:cNvSpPr>
              <p:nvPr/>
            </p:nvSpPr>
            <p:spPr bwMode="auto">
              <a:xfrm flipV="1">
                <a:off x="4036" y="1016"/>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5" name="Line 280"/>
              <p:cNvSpPr>
                <a:spLocks noChangeShapeType="1"/>
              </p:cNvSpPr>
              <p:nvPr/>
            </p:nvSpPr>
            <p:spPr bwMode="auto">
              <a:xfrm>
                <a:off x="4062"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6" name="Line 281"/>
              <p:cNvSpPr>
                <a:spLocks noChangeShapeType="1"/>
              </p:cNvSpPr>
              <p:nvPr/>
            </p:nvSpPr>
            <p:spPr bwMode="auto">
              <a:xfrm>
                <a:off x="4062"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7" name="Line 282"/>
              <p:cNvSpPr>
                <a:spLocks noChangeShapeType="1"/>
              </p:cNvSpPr>
              <p:nvPr/>
            </p:nvSpPr>
            <p:spPr bwMode="auto">
              <a:xfrm>
                <a:off x="4062"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8" name="Line 283"/>
              <p:cNvSpPr>
                <a:spLocks noChangeShapeType="1"/>
              </p:cNvSpPr>
              <p:nvPr/>
            </p:nvSpPr>
            <p:spPr bwMode="auto">
              <a:xfrm>
                <a:off x="4062" y="1016"/>
                <a:ext cx="35"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39" name="Line 284"/>
              <p:cNvSpPr>
                <a:spLocks noChangeShapeType="1"/>
              </p:cNvSpPr>
              <p:nvPr/>
            </p:nvSpPr>
            <p:spPr bwMode="auto">
              <a:xfrm>
                <a:off x="4097" y="102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0" name="Line 285"/>
              <p:cNvSpPr>
                <a:spLocks noChangeShapeType="1"/>
              </p:cNvSpPr>
              <p:nvPr/>
            </p:nvSpPr>
            <p:spPr bwMode="auto">
              <a:xfrm>
                <a:off x="4097" y="1025"/>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1" name="Line 286"/>
              <p:cNvSpPr>
                <a:spLocks noChangeShapeType="1"/>
              </p:cNvSpPr>
              <p:nvPr/>
            </p:nvSpPr>
            <p:spPr bwMode="auto">
              <a:xfrm>
                <a:off x="4106"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2" name="Freeform 287"/>
              <p:cNvSpPr>
                <a:spLocks/>
              </p:cNvSpPr>
              <p:nvPr/>
            </p:nvSpPr>
            <p:spPr bwMode="auto">
              <a:xfrm>
                <a:off x="3907" y="1258"/>
                <a:ext cx="78" cy="87"/>
              </a:xfrm>
              <a:custGeom>
                <a:avLst/>
                <a:gdLst>
                  <a:gd name="T0" fmla="*/ 78 w 78"/>
                  <a:gd name="T1" fmla="*/ 44 h 87"/>
                  <a:gd name="T2" fmla="*/ 60 w 78"/>
                  <a:gd name="T3" fmla="*/ 78 h 87"/>
                  <a:gd name="T4" fmla="*/ 34 w 78"/>
                  <a:gd name="T5" fmla="*/ 87 h 87"/>
                  <a:gd name="T6" fmla="*/ 34 w 78"/>
                  <a:gd name="T7" fmla="*/ 87 h 87"/>
                  <a:gd name="T8" fmla="*/ 9 w 78"/>
                  <a:gd name="T9" fmla="*/ 78 h 87"/>
                  <a:gd name="T10" fmla="*/ 0 w 78"/>
                  <a:gd name="T11" fmla="*/ 44 h 87"/>
                  <a:gd name="T12" fmla="*/ 0 w 78"/>
                  <a:gd name="T13" fmla="*/ 44 h 87"/>
                  <a:gd name="T14" fmla="*/ 9 w 78"/>
                  <a:gd name="T15" fmla="*/ 18 h 87"/>
                  <a:gd name="T16" fmla="*/ 34 w 78"/>
                  <a:gd name="T17" fmla="*/ 0 h 87"/>
                  <a:gd name="T18" fmla="*/ 34 w 78"/>
                  <a:gd name="T19" fmla="*/ 0 h 87"/>
                  <a:gd name="T20" fmla="*/ 60 w 78"/>
                  <a:gd name="T21" fmla="*/ 18 h 87"/>
                  <a:gd name="T22" fmla="*/ 78 w 78"/>
                  <a:gd name="T23" fmla="*/ 44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7">
                    <a:moveTo>
                      <a:pt x="78" y="44"/>
                    </a:moveTo>
                    <a:lnTo>
                      <a:pt x="60" y="78"/>
                    </a:lnTo>
                    <a:lnTo>
                      <a:pt x="34" y="87"/>
                    </a:lnTo>
                    <a:lnTo>
                      <a:pt x="9" y="78"/>
                    </a:lnTo>
                    <a:lnTo>
                      <a:pt x="0" y="44"/>
                    </a:lnTo>
                    <a:lnTo>
                      <a:pt x="9" y="18"/>
                    </a:lnTo>
                    <a:lnTo>
                      <a:pt x="34" y="0"/>
                    </a:lnTo>
                    <a:lnTo>
                      <a:pt x="60" y="18"/>
                    </a:lnTo>
                    <a:lnTo>
                      <a:pt x="78" y="44"/>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843" name="Line 288"/>
              <p:cNvSpPr>
                <a:spLocks noChangeShapeType="1"/>
              </p:cNvSpPr>
              <p:nvPr/>
            </p:nvSpPr>
            <p:spPr bwMode="auto">
              <a:xfrm flipH="1">
                <a:off x="3967" y="1302"/>
                <a:ext cx="1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4" name="Line 289"/>
              <p:cNvSpPr>
                <a:spLocks noChangeShapeType="1"/>
              </p:cNvSpPr>
              <p:nvPr/>
            </p:nvSpPr>
            <p:spPr bwMode="auto">
              <a:xfrm>
                <a:off x="3967" y="133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5" name="Line 290"/>
              <p:cNvSpPr>
                <a:spLocks noChangeShapeType="1"/>
              </p:cNvSpPr>
              <p:nvPr/>
            </p:nvSpPr>
            <p:spPr bwMode="auto">
              <a:xfrm flipH="1">
                <a:off x="3941" y="1336"/>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6" name="Line 291"/>
              <p:cNvSpPr>
                <a:spLocks noChangeShapeType="1"/>
              </p:cNvSpPr>
              <p:nvPr/>
            </p:nvSpPr>
            <p:spPr bwMode="auto">
              <a:xfrm>
                <a:off x="3941" y="134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7" name="Line 292"/>
              <p:cNvSpPr>
                <a:spLocks noChangeShapeType="1"/>
              </p:cNvSpPr>
              <p:nvPr/>
            </p:nvSpPr>
            <p:spPr bwMode="auto">
              <a:xfrm>
                <a:off x="3941" y="134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8" name="Line 293"/>
              <p:cNvSpPr>
                <a:spLocks noChangeShapeType="1"/>
              </p:cNvSpPr>
              <p:nvPr/>
            </p:nvSpPr>
            <p:spPr bwMode="auto">
              <a:xfrm>
                <a:off x="3941" y="134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49" name="Line 294"/>
              <p:cNvSpPr>
                <a:spLocks noChangeShapeType="1"/>
              </p:cNvSpPr>
              <p:nvPr/>
            </p:nvSpPr>
            <p:spPr bwMode="auto">
              <a:xfrm flipH="1" flipV="1">
                <a:off x="3916" y="1336"/>
                <a:ext cx="25"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0" name="Line 295"/>
              <p:cNvSpPr>
                <a:spLocks noChangeShapeType="1"/>
              </p:cNvSpPr>
              <p:nvPr/>
            </p:nvSpPr>
            <p:spPr bwMode="auto">
              <a:xfrm>
                <a:off x="3916" y="133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1" name="Line 296"/>
              <p:cNvSpPr>
                <a:spLocks noChangeShapeType="1"/>
              </p:cNvSpPr>
              <p:nvPr/>
            </p:nvSpPr>
            <p:spPr bwMode="auto">
              <a:xfrm flipH="1" flipV="1">
                <a:off x="3907" y="1302"/>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2" name="Line 297"/>
              <p:cNvSpPr>
                <a:spLocks noChangeShapeType="1"/>
              </p:cNvSpPr>
              <p:nvPr/>
            </p:nvSpPr>
            <p:spPr bwMode="auto">
              <a:xfrm>
                <a:off x="3907" y="13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3" name="Line 298"/>
              <p:cNvSpPr>
                <a:spLocks noChangeShapeType="1"/>
              </p:cNvSpPr>
              <p:nvPr/>
            </p:nvSpPr>
            <p:spPr bwMode="auto">
              <a:xfrm>
                <a:off x="3907" y="13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4" name="Line 299"/>
              <p:cNvSpPr>
                <a:spLocks noChangeShapeType="1"/>
              </p:cNvSpPr>
              <p:nvPr/>
            </p:nvSpPr>
            <p:spPr bwMode="auto">
              <a:xfrm>
                <a:off x="3907" y="13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5" name="Line 300"/>
              <p:cNvSpPr>
                <a:spLocks noChangeShapeType="1"/>
              </p:cNvSpPr>
              <p:nvPr/>
            </p:nvSpPr>
            <p:spPr bwMode="auto">
              <a:xfrm flipV="1">
                <a:off x="3907" y="1276"/>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6" name="Line 301"/>
              <p:cNvSpPr>
                <a:spLocks noChangeShapeType="1"/>
              </p:cNvSpPr>
              <p:nvPr/>
            </p:nvSpPr>
            <p:spPr bwMode="auto">
              <a:xfrm>
                <a:off x="3916" y="12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7" name="Line 302"/>
              <p:cNvSpPr>
                <a:spLocks noChangeShapeType="1"/>
              </p:cNvSpPr>
              <p:nvPr/>
            </p:nvSpPr>
            <p:spPr bwMode="auto">
              <a:xfrm flipV="1">
                <a:off x="3916" y="1258"/>
                <a:ext cx="25"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8" name="Line 303"/>
              <p:cNvSpPr>
                <a:spLocks noChangeShapeType="1"/>
              </p:cNvSpPr>
              <p:nvPr/>
            </p:nvSpPr>
            <p:spPr bwMode="auto">
              <a:xfrm>
                <a:off x="3941" y="125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59" name="Line 304"/>
              <p:cNvSpPr>
                <a:spLocks noChangeShapeType="1"/>
              </p:cNvSpPr>
              <p:nvPr/>
            </p:nvSpPr>
            <p:spPr bwMode="auto">
              <a:xfrm>
                <a:off x="3941" y="125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0" name="Line 305"/>
              <p:cNvSpPr>
                <a:spLocks noChangeShapeType="1"/>
              </p:cNvSpPr>
              <p:nvPr/>
            </p:nvSpPr>
            <p:spPr bwMode="auto">
              <a:xfrm>
                <a:off x="3941" y="125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1" name="Line 306"/>
              <p:cNvSpPr>
                <a:spLocks noChangeShapeType="1"/>
              </p:cNvSpPr>
              <p:nvPr/>
            </p:nvSpPr>
            <p:spPr bwMode="auto">
              <a:xfrm>
                <a:off x="3941" y="1258"/>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2" name="Line 307"/>
              <p:cNvSpPr>
                <a:spLocks noChangeShapeType="1"/>
              </p:cNvSpPr>
              <p:nvPr/>
            </p:nvSpPr>
            <p:spPr bwMode="auto">
              <a:xfrm>
                <a:off x="3967" y="12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3" name="Line 308"/>
              <p:cNvSpPr>
                <a:spLocks noChangeShapeType="1"/>
              </p:cNvSpPr>
              <p:nvPr/>
            </p:nvSpPr>
            <p:spPr bwMode="auto">
              <a:xfrm>
                <a:off x="3967" y="1276"/>
                <a:ext cx="1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4" name="Line 309"/>
              <p:cNvSpPr>
                <a:spLocks noChangeShapeType="1"/>
              </p:cNvSpPr>
              <p:nvPr/>
            </p:nvSpPr>
            <p:spPr bwMode="auto">
              <a:xfrm>
                <a:off x="3985" y="13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5" name="Freeform 310"/>
              <p:cNvSpPr>
                <a:spLocks/>
              </p:cNvSpPr>
              <p:nvPr/>
            </p:nvSpPr>
            <p:spPr bwMode="auto">
              <a:xfrm>
                <a:off x="3950" y="1189"/>
                <a:ext cx="78" cy="95"/>
              </a:xfrm>
              <a:custGeom>
                <a:avLst/>
                <a:gdLst>
                  <a:gd name="T0" fmla="*/ 78 w 78"/>
                  <a:gd name="T1" fmla="*/ 52 h 95"/>
                  <a:gd name="T2" fmla="*/ 69 w 78"/>
                  <a:gd name="T3" fmla="*/ 78 h 95"/>
                  <a:gd name="T4" fmla="*/ 35 w 78"/>
                  <a:gd name="T5" fmla="*/ 95 h 95"/>
                  <a:gd name="T6" fmla="*/ 35 w 78"/>
                  <a:gd name="T7" fmla="*/ 95 h 95"/>
                  <a:gd name="T8" fmla="*/ 9 w 78"/>
                  <a:gd name="T9" fmla="*/ 78 h 95"/>
                  <a:gd name="T10" fmla="*/ 0 w 78"/>
                  <a:gd name="T11" fmla="*/ 52 h 95"/>
                  <a:gd name="T12" fmla="*/ 0 w 78"/>
                  <a:gd name="T13" fmla="*/ 52 h 95"/>
                  <a:gd name="T14" fmla="*/ 9 w 78"/>
                  <a:gd name="T15" fmla="*/ 17 h 95"/>
                  <a:gd name="T16" fmla="*/ 35 w 78"/>
                  <a:gd name="T17" fmla="*/ 0 h 95"/>
                  <a:gd name="T18" fmla="*/ 35 w 78"/>
                  <a:gd name="T19" fmla="*/ 0 h 95"/>
                  <a:gd name="T20" fmla="*/ 69 w 78"/>
                  <a:gd name="T21" fmla="*/ 17 h 95"/>
                  <a:gd name="T22" fmla="*/ 78 w 78"/>
                  <a:gd name="T23" fmla="*/ 52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95">
                    <a:moveTo>
                      <a:pt x="78" y="52"/>
                    </a:moveTo>
                    <a:lnTo>
                      <a:pt x="69" y="78"/>
                    </a:lnTo>
                    <a:lnTo>
                      <a:pt x="35" y="95"/>
                    </a:lnTo>
                    <a:lnTo>
                      <a:pt x="9" y="78"/>
                    </a:lnTo>
                    <a:lnTo>
                      <a:pt x="0" y="52"/>
                    </a:lnTo>
                    <a:lnTo>
                      <a:pt x="9" y="17"/>
                    </a:lnTo>
                    <a:lnTo>
                      <a:pt x="35" y="0"/>
                    </a:lnTo>
                    <a:lnTo>
                      <a:pt x="69" y="17"/>
                    </a:lnTo>
                    <a:lnTo>
                      <a:pt x="78" y="52"/>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866" name="Line 311"/>
              <p:cNvSpPr>
                <a:spLocks noChangeShapeType="1"/>
              </p:cNvSpPr>
              <p:nvPr/>
            </p:nvSpPr>
            <p:spPr bwMode="auto">
              <a:xfrm flipH="1">
                <a:off x="4019" y="1241"/>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7" name="Line 312"/>
              <p:cNvSpPr>
                <a:spLocks noChangeShapeType="1"/>
              </p:cNvSpPr>
              <p:nvPr/>
            </p:nvSpPr>
            <p:spPr bwMode="auto">
              <a:xfrm>
                <a:off x="4019" y="12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8" name="Line 313"/>
              <p:cNvSpPr>
                <a:spLocks noChangeShapeType="1"/>
              </p:cNvSpPr>
              <p:nvPr/>
            </p:nvSpPr>
            <p:spPr bwMode="auto">
              <a:xfrm flipH="1">
                <a:off x="3985" y="1267"/>
                <a:ext cx="34"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69" name="Line 314"/>
              <p:cNvSpPr>
                <a:spLocks noChangeShapeType="1"/>
              </p:cNvSpPr>
              <p:nvPr/>
            </p:nvSpPr>
            <p:spPr bwMode="auto">
              <a:xfrm>
                <a:off x="3985" y="128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0" name="Line 315"/>
              <p:cNvSpPr>
                <a:spLocks noChangeShapeType="1"/>
              </p:cNvSpPr>
              <p:nvPr/>
            </p:nvSpPr>
            <p:spPr bwMode="auto">
              <a:xfrm>
                <a:off x="3985" y="128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1" name="Line 316"/>
              <p:cNvSpPr>
                <a:spLocks noChangeShapeType="1"/>
              </p:cNvSpPr>
              <p:nvPr/>
            </p:nvSpPr>
            <p:spPr bwMode="auto">
              <a:xfrm>
                <a:off x="3985" y="128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2" name="Line 317"/>
              <p:cNvSpPr>
                <a:spLocks noChangeShapeType="1"/>
              </p:cNvSpPr>
              <p:nvPr/>
            </p:nvSpPr>
            <p:spPr bwMode="auto">
              <a:xfrm flipH="1" flipV="1">
                <a:off x="3959" y="1267"/>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3" name="Line 318"/>
              <p:cNvSpPr>
                <a:spLocks noChangeShapeType="1"/>
              </p:cNvSpPr>
              <p:nvPr/>
            </p:nvSpPr>
            <p:spPr bwMode="auto">
              <a:xfrm>
                <a:off x="3959" y="12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4" name="Line 319"/>
              <p:cNvSpPr>
                <a:spLocks noChangeShapeType="1"/>
              </p:cNvSpPr>
              <p:nvPr/>
            </p:nvSpPr>
            <p:spPr bwMode="auto">
              <a:xfrm flipH="1" flipV="1">
                <a:off x="3950" y="1241"/>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5" name="Line 320"/>
              <p:cNvSpPr>
                <a:spLocks noChangeShapeType="1"/>
              </p:cNvSpPr>
              <p:nvPr/>
            </p:nvSpPr>
            <p:spPr bwMode="auto">
              <a:xfrm>
                <a:off x="3950" y="124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6" name="Line 321"/>
              <p:cNvSpPr>
                <a:spLocks noChangeShapeType="1"/>
              </p:cNvSpPr>
              <p:nvPr/>
            </p:nvSpPr>
            <p:spPr bwMode="auto">
              <a:xfrm>
                <a:off x="3950" y="124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7" name="Line 322"/>
              <p:cNvSpPr>
                <a:spLocks noChangeShapeType="1"/>
              </p:cNvSpPr>
              <p:nvPr/>
            </p:nvSpPr>
            <p:spPr bwMode="auto">
              <a:xfrm>
                <a:off x="3950" y="124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8" name="Line 323"/>
              <p:cNvSpPr>
                <a:spLocks noChangeShapeType="1"/>
              </p:cNvSpPr>
              <p:nvPr/>
            </p:nvSpPr>
            <p:spPr bwMode="auto">
              <a:xfrm flipV="1">
                <a:off x="3950" y="1206"/>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79" name="Line 324"/>
              <p:cNvSpPr>
                <a:spLocks noChangeShapeType="1"/>
              </p:cNvSpPr>
              <p:nvPr/>
            </p:nvSpPr>
            <p:spPr bwMode="auto">
              <a:xfrm>
                <a:off x="3959" y="120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0" name="Line 325"/>
              <p:cNvSpPr>
                <a:spLocks noChangeShapeType="1"/>
              </p:cNvSpPr>
              <p:nvPr/>
            </p:nvSpPr>
            <p:spPr bwMode="auto">
              <a:xfrm flipV="1">
                <a:off x="3959" y="1189"/>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1" name="Line 326"/>
              <p:cNvSpPr>
                <a:spLocks noChangeShapeType="1"/>
              </p:cNvSpPr>
              <p:nvPr/>
            </p:nvSpPr>
            <p:spPr bwMode="auto">
              <a:xfrm>
                <a:off x="3985" y="118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2" name="Line 327"/>
              <p:cNvSpPr>
                <a:spLocks noChangeShapeType="1"/>
              </p:cNvSpPr>
              <p:nvPr/>
            </p:nvSpPr>
            <p:spPr bwMode="auto">
              <a:xfrm>
                <a:off x="3985" y="118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3" name="Line 328"/>
              <p:cNvSpPr>
                <a:spLocks noChangeShapeType="1"/>
              </p:cNvSpPr>
              <p:nvPr/>
            </p:nvSpPr>
            <p:spPr bwMode="auto">
              <a:xfrm>
                <a:off x="3985" y="118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4" name="Line 329"/>
              <p:cNvSpPr>
                <a:spLocks noChangeShapeType="1"/>
              </p:cNvSpPr>
              <p:nvPr/>
            </p:nvSpPr>
            <p:spPr bwMode="auto">
              <a:xfrm>
                <a:off x="3985" y="1189"/>
                <a:ext cx="34"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5" name="Line 330"/>
              <p:cNvSpPr>
                <a:spLocks noChangeShapeType="1"/>
              </p:cNvSpPr>
              <p:nvPr/>
            </p:nvSpPr>
            <p:spPr bwMode="auto">
              <a:xfrm>
                <a:off x="4019" y="120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6" name="Line 331"/>
              <p:cNvSpPr>
                <a:spLocks noChangeShapeType="1"/>
              </p:cNvSpPr>
              <p:nvPr/>
            </p:nvSpPr>
            <p:spPr bwMode="auto">
              <a:xfrm>
                <a:off x="4019" y="1206"/>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7" name="Line 332"/>
              <p:cNvSpPr>
                <a:spLocks noChangeShapeType="1"/>
              </p:cNvSpPr>
              <p:nvPr/>
            </p:nvSpPr>
            <p:spPr bwMode="auto">
              <a:xfrm>
                <a:off x="4028" y="124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88" name="Freeform 333"/>
              <p:cNvSpPr>
                <a:spLocks/>
              </p:cNvSpPr>
              <p:nvPr/>
            </p:nvSpPr>
            <p:spPr bwMode="auto">
              <a:xfrm>
                <a:off x="4036" y="1241"/>
                <a:ext cx="78" cy="86"/>
              </a:xfrm>
              <a:custGeom>
                <a:avLst/>
                <a:gdLst>
                  <a:gd name="T0" fmla="*/ 78 w 78"/>
                  <a:gd name="T1" fmla="*/ 43 h 86"/>
                  <a:gd name="T2" fmla="*/ 70 w 78"/>
                  <a:gd name="T3" fmla="*/ 69 h 86"/>
                  <a:gd name="T4" fmla="*/ 44 w 78"/>
                  <a:gd name="T5" fmla="*/ 86 h 86"/>
                  <a:gd name="T6" fmla="*/ 44 w 78"/>
                  <a:gd name="T7" fmla="*/ 86 h 86"/>
                  <a:gd name="T8" fmla="*/ 9 w 78"/>
                  <a:gd name="T9" fmla="*/ 69 h 86"/>
                  <a:gd name="T10" fmla="*/ 0 w 78"/>
                  <a:gd name="T11" fmla="*/ 43 h 86"/>
                  <a:gd name="T12" fmla="*/ 0 w 78"/>
                  <a:gd name="T13" fmla="*/ 43 h 86"/>
                  <a:gd name="T14" fmla="*/ 9 w 78"/>
                  <a:gd name="T15" fmla="*/ 9 h 86"/>
                  <a:gd name="T16" fmla="*/ 44 w 78"/>
                  <a:gd name="T17" fmla="*/ 0 h 86"/>
                  <a:gd name="T18" fmla="*/ 44 w 78"/>
                  <a:gd name="T19" fmla="*/ 0 h 86"/>
                  <a:gd name="T20" fmla="*/ 70 w 78"/>
                  <a:gd name="T21" fmla="*/ 9 h 86"/>
                  <a:gd name="T22" fmla="*/ 78 w 78"/>
                  <a:gd name="T23" fmla="*/ 43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6">
                    <a:moveTo>
                      <a:pt x="78" y="43"/>
                    </a:moveTo>
                    <a:lnTo>
                      <a:pt x="70" y="69"/>
                    </a:lnTo>
                    <a:lnTo>
                      <a:pt x="44" y="86"/>
                    </a:lnTo>
                    <a:lnTo>
                      <a:pt x="9" y="69"/>
                    </a:lnTo>
                    <a:lnTo>
                      <a:pt x="0" y="43"/>
                    </a:lnTo>
                    <a:lnTo>
                      <a:pt x="9" y="9"/>
                    </a:lnTo>
                    <a:lnTo>
                      <a:pt x="44" y="0"/>
                    </a:lnTo>
                    <a:lnTo>
                      <a:pt x="70" y="9"/>
                    </a:lnTo>
                    <a:lnTo>
                      <a:pt x="78"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889" name="Line 334"/>
              <p:cNvSpPr>
                <a:spLocks noChangeShapeType="1"/>
              </p:cNvSpPr>
              <p:nvPr/>
            </p:nvSpPr>
            <p:spPr bwMode="auto">
              <a:xfrm flipH="1">
                <a:off x="4106" y="1284"/>
                <a:ext cx="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0" name="Line 335"/>
              <p:cNvSpPr>
                <a:spLocks noChangeShapeType="1"/>
              </p:cNvSpPr>
              <p:nvPr/>
            </p:nvSpPr>
            <p:spPr bwMode="auto">
              <a:xfrm>
                <a:off x="4106" y="13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1" name="Line 336"/>
              <p:cNvSpPr>
                <a:spLocks noChangeShapeType="1"/>
              </p:cNvSpPr>
              <p:nvPr/>
            </p:nvSpPr>
            <p:spPr bwMode="auto">
              <a:xfrm flipH="1">
                <a:off x="4080" y="1310"/>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2" name="Line 337"/>
              <p:cNvSpPr>
                <a:spLocks noChangeShapeType="1"/>
              </p:cNvSpPr>
              <p:nvPr/>
            </p:nvSpPr>
            <p:spPr bwMode="auto">
              <a:xfrm>
                <a:off x="4080" y="132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3" name="Line 338"/>
              <p:cNvSpPr>
                <a:spLocks noChangeShapeType="1"/>
              </p:cNvSpPr>
              <p:nvPr/>
            </p:nvSpPr>
            <p:spPr bwMode="auto">
              <a:xfrm>
                <a:off x="4080" y="132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4" name="Line 339"/>
              <p:cNvSpPr>
                <a:spLocks noChangeShapeType="1"/>
              </p:cNvSpPr>
              <p:nvPr/>
            </p:nvSpPr>
            <p:spPr bwMode="auto">
              <a:xfrm>
                <a:off x="4080" y="132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5" name="Line 340"/>
              <p:cNvSpPr>
                <a:spLocks noChangeShapeType="1"/>
              </p:cNvSpPr>
              <p:nvPr/>
            </p:nvSpPr>
            <p:spPr bwMode="auto">
              <a:xfrm flipH="1" flipV="1">
                <a:off x="4045" y="1310"/>
                <a:ext cx="35"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6" name="Line 341"/>
              <p:cNvSpPr>
                <a:spLocks noChangeShapeType="1"/>
              </p:cNvSpPr>
              <p:nvPr/>
            </p:nvSpPr>
            <p:spPr bwMode="auto">
              <a:xfrm>
                <a:off x="4045" y="13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7" name="Line 342"/>
              <p:cNvSpPr>
                <a:spLocks noChangeShapeType="1"/>
              </p:cNvSpPr>
              <p:nvPr/>
            </p:nvSpPr>
            <p:spPr bwMode="auto">
              <a:xfrm flipH="1" flipV="1">
                <a:off x="4036" y="1284"/>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8" name="Line 343"/>
              <p:cNvSpPr>
                <a:spLocks noChangeShapeType="1"/>
              </p:cNvSpPr>
              <p:nvPr/>
            </p:nvSpPr>
            <p:spPr bwMode="auto">
              <a:xfrm>
                <a:off x="4036" y="128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899" name="Line 344"/>
              <p:cNvSpPr>
                <a:spLocks noChangeShapeType="1"/>
              </p:cNvSpPr>
              <p:nvPr/>
            </p:nvSpPr>
            <p:spPr bwMode="auto">
              <a:xfrm>
                <a:off x="4036" y="128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0" name="Line 345"/>
              <p:cNvSpPr>
                <a:spLocks noChangeShapeType="1"/>
              </p:cNvSpPr>
              <p:nvPr/>
            </p:nvSpPr>
            <p:spPr bwMode="auto">
              <a:xfrm>
                <a:off x="4036" y="128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1" name="Line 346"/>
              <p:cNvSpPr>
                <a:spLocks noChangeShapeType="1"/>
              </p:cNvSpPr>
              <p:nvPr/>
            </p:nvSpPr>
            <p:spPr bwMode="auto">
              <a:xfrm flipV="1">
                <a:off x="4036" y="1250"/>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2" name="Line 347"/>
              <p:cNvSpPr>
                <a:spLocks noChangeShapeType="1"/>
              </p:cNvSpPr>
              <p:nvPr/>
            </p:nvSpPr>
            <p:spPr bwMode="auto">
              <a:xfrm>
                <a:off x="4045" y="125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3" name="Line 348"/>
              <p:cNvSpPr>
                <a:spLocks noChangeShapeType="1"/>
              </p:cNvSpPr>
              <p:nvPr/>
            </p:nvSpPr>
            <p:spPr bwMode="auto">
              <a:xfrm flipV="1">
                <a:off x="4045" y="1241"/>
                <a:ext cx="35"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4" name="Line 349"/>
              <p:cNvSpPr>
                <a:spLocks noChangeShapeType="1"/>
              </p:cNvSpPr>
              <p:nvPr/>
            </p:nvSpPr>
            <p:spPr bwMode="auto">
              <a:xfrm>
                <a:off x="4080" y="124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5" name="Line 350"/>
              <p:cNvSpPr>
                <a:spLocks noChangeShapeType="1"/>
              </p:cNvSpPr>
              <p:nvPr/>
            </p:nvSpPr>
            <p:spPr bwMode="auto">
              <a:xfrm>
                <a:off x="4080" y="124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6" name="Line 351"/>
              <p:cNvSpPr>
                <a:spLocks noChangeShapeType="1"/>
              </p:cNvSpPr>
              <p:nvPr/>
            </p:nvSpPr>
            <p:spPr bwMode="auto">
              <a:xfrm>
                <a:off x="4080" y="124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7" name="Line 352"/>
              <p:cNvSpPr>
                <a:spLocks noChangeShapeType="1"/>
              </p:cNvSpPr>
              <p:nvPr/>
            </p:nvSpPr>
            <p:spPr bwMode="auto">
              <a:xfrm>
                <a:off x="4080" y="1241"/>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8" name="Line 353"/>
              <p:cNvSpPr>
                <a:spLocks noChangeShapeType="1"/>
              </p:cNvSpPr>
              <p:nvPr/>
            </p:nvSpPr>
            <p:spPr bwMode="auto">
              <a:xfrm>
                <a:off x="4106" y="125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09" name="Line 354"/>
              <p:cNvSpPr>
                <a:spLocks noChangeShapeType="1"/>
              </p:cNvSpPr>
              <p:nvPr/>
            </p:nvSpPr>
            <p:spPr bwMode="auto">
              <a:xfrm>
                <a:off x="4106" y="1250"/>
                <a:ext cx="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0" name="Line 355"/>
              <p:cNvSpPr>
                <a:spLocks noChangeShapeType="1"/>
              </p:cNvSpPr>
              <p:nvPr/>
            </p:nvSpPr>
            <p:spPr bwMode="auto">
              <a:xfrm>
                <a:off x="4114" y="128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1" name="Freeform 356"/>
              <p:cNvSpPr>
                <a:spLocks/>
              </p:cNvSpPr>
              <p:nvPr/>
            </p:nvSpPr>
            <p:spPr bwMode="auto">
              <a:xfrm>
                <a:off x="3760" y="1016"/>
                <a:ext cx="78" cy="87"/>
              </a:xfrm>
              <a:custGeom>
                <a:avLst/>
                <a:gdLst>
                  <a:gd name="T0" fmla="*/ 78 w 78"/>
                  <a:gd name="T1" fmla="*/ 44 h 87"/>
                  <a:gd name="T2" fmla="*/ 69 w 78"/>
                  <a:gd name="T3" fmla="*/ 78 h 87"/>
                  <a:gd name="T4" fmla="*/ 35 w 78"/>
                  <a:gd name="T5" fmla="*/ 87 h 87"/>
                  <a:gd name="T6" fmla="*/ 35 w 78"/>
                  <a:gd name="T7" fmla="*/ 87 h 87"/>
                  <a:gd name="T8" fmla="*/ 9 w 78"/>
                  <a:gd name="T9" fmla="*/ 78 h 87"/>
                  <a:gd name="T10" fmla="*/ 0 w 78"/>
                  <a:gd name="T11" fmla="*/ 44 h 87"/>
                  <a:gd name="T12" fmla="*/ 0 w 78"/>
                  <a:gd name="T13" fmla="*/ 44 h 87"/>
                  <a:gd name="T14" fmla="*/ 9 w 78"/>
                  <a:gd name="T15" fmla="*/ 9 h 87"/>
                  <a:gd name="T16" fmla="*/ 35 w 78"/>
                  <a:gd name="T17" fmla="*/ 0 h 87"/>
                  <a:gd name="T18" fmla="*/ 35 w 78"/>
                  <a:gd name="T19" fmla="*/ 0 h 87"/>
                  <a:gd name="T20" fmla="*/ 69 w 78"/>
                  <a:gd name="T21" fmla="*/ 9 h 87"/>
                  <a:gd name="T22" fmla="*/ 78 w 78"/>
                  <a:gd name="T23" fmla="*/ 44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7">
                    <a:moveTo>
                      <a:pt x="78" y="44"/>
                    </a:moveTo>
                    <a:lnTo>
                      <a:pt x="69" y="78"/>
                    </a:lnTo>
                    <a:lnTo>
                      <a:pt x="35" y="87"/>
                    </a:lnTo>
                    <a:lnTo>
                      <a:pt x="9" y="78"/>
                    </a:lnTo>
                    <a:lnTo>
                      <a:pt x="0" y="44"/>
                    </a:lnTo>
                    <a:lnTo>
                      <a:pt x="9" y="9"/>
                    </a:lnTo>
                    <a:lnTo>
                      <a:pt x="35" y="0"/>
                    </a:lnTo>
                    <a:lnTo>
                      <a:pt x="69" y="9"/>
                    </a:lnTo>
                    <a:lnTo>
                      <a:pt x="78" y="44"/>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912" name="Line 357"/>
              <p:cNvSpPr>
                <a:spLocks noChangeShapeType="1"/>
              </p:cNvSpPr>
              <p:nvPr/>
            </p:nvSpPr>
            <p:spPr bwMode="auto">
              <a:xfrm flipH="1">
                <a:off x="3829" y="1060"/>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3" name="Line 358"/>
              <p:cNvSpPr>
                <a:spLocks noChangeShapeType="1"/>
              </p:cNvSpPr>
              <p:nvPr/>
            </p:nvSpPr>
            <p:spPr bwMode="auto">
              <a:xfrm>
                <a:off x="3829"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4" name="Line 359"/>
              <p:cNvSpPr>
                <a:spLocks noChangeShapeType="1"/>
              </p:cNvSpPr>
              <p:nvPr/>
            </p:nvSpPr>
            <p:spPr bwMode="auto">
              <a:xfrm flipH="1">
                <a:off x="3795" y="1094"/>
                <a:ext cx="34"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5" name="Line 360"/>
              <p:cNvSpPr>
                <a:spLocks noChangeShapeType="1"/>
              </p:cNvSpPr>
              <p:nvPr/>
            </p:nvSpPr>
            <p:spPr bwMode="auto">
              <a:xfrm>
                <a:off x="3795"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6" name="Line 361"/>
              <p:cNvSpPr>
                <a:spLocks noChangeShapeType="1"/>
              </p:cNvSpPr>
              <p:nvPr/>
            </p:nvSpPr>
            <p:spPr bwMode="auto">
              <a:xfrm>
                <a:off x="3795"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7" name="Line 362"/>
              <p:cNvSpPr>
                <a:spLocks noChangeShapeType="1"/>
              </p:cNvSpPr>
              <p:nvPr/>
            </p:nvSpPr>
            <p:spPr bwMode="auto">
              <a:xfrm>
                <a:off x="3795" y="110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8" name="Line 363"/>
              <p:cNvSpPr>
                <a:spLocks noChangeShapeType="1"/>
              </p:cNvSpPr>
              <p:nvPr/>
            </p:nvSpPr>
            <p:spPr bwMode="auto">
              <a:xfrm flipH="1" flipV="1">
                <a:off x="3769" y="109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19" name="Line 364"/>
              <p:cNvSpPr>
                <a:spLocks noChangeShapeType="1"/>
              </p:cNvSpPr>
              <p:nvPr/>
            </p:nvSpPr>
            <p:spPr bwMode="auto">
              <a:xfrm>
                <a:off x="3769" y="109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0" name="Line 365"/>
              <p:cNvSpPr>
                <a:spLocks noChangeShapeType="1"/>
              </p:cNvSpPr>
              <p:nvPr/>
            </p:nvSpPr>
            <p:spPr bwMode="auto">
              <a:xfrm flipH="1" flipV="1">
                <a:off x="3760" y="1060"/>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1" name="Line 366"/>
              <p:cNvSpPr>
                <a:spLocks noChangeShapeType="1"/>
              </p:cNvSpPr>
              <p:nvPr/>
            </p:nvSpPr>
            <p:spPr bwMode="auto">
              <a:xfrm>
                <a:off x="3760"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2" name="Line 367"/>
              <p:cNvSpPr>
                <a:spLocks noChangeShapeType="1"/>
              </p:cNvSpPr>
              <p:nvPr/>
            </p:nvSpPr>
            <p:spPr bwMode="auto">
              <a:xfrm>
                <a:off x="3760"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3" name="Line 368"/>
              <p:cNvSpPr>
                <a:spLocks noChangeShapeType="1"/>
              </p:cNvSpPr>
              <p:nvPr/>
            </p:nvSpPr>
            <p:spPr bwMode="auto">
              <a:xfrm>
                <a:off x="3760"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4" name="Line 369"/>
              <p:cNvSpPr>
                <a:spLocks noChangeShapeType="1"/>
              </p:cNvSpPr>
              <p:nvPr/>
            </p:nvSpPr>
            <p:spPr bwMode="auto">
              <a:xfrm flipV="1">
                <a:off x="3760" y="1025"/>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5" name="Line 370"/>
              <p:cNvSpPr>
                <a:spLocks noChangeShapeType="1"/>
              </p:cNvSpPr>
              <p:nvPr/>
            </p:nvSpPr>
            <p:spPr bwMode="auto">
              <a:xfrm>
                <a:off x="3769" y="102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6" name="Line 371"/>
              <p:cNvSpPr>
                <a:spLocks noChangeShapeType="1"/>
              </p:cNvSpPr>
              <p:nvPr/>
            </p:nvSpPr>
            <p:spPr bwMode="auto">
              <a:xfrm flipV="1">
                <a:off x="3769" y="1016"/>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7" name="Line 372"/>
              <p:cNvSpPr>
                <a:spLocks noChangeShapeType="1"/>
              </p:cNvSpPr>
              <p:nvPr/>
            </p:nvSpPr>
            <p:spPr bwMode="auto">
              <a:xfrm>
                <a:off x="3795"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8" name="Line 373"/>
              <p:cNvSpPr>
                <a:spLocks noChangeShapeType="1"/>
              </p:cNvSpPr>
              <p:nvPr/>
            </p:nvSpPr>
            <p:spPr bwMode="auto">
              <a:xfrm>
                <a:off x="3795"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29" name="Line 374"/>
              <p:cNvSpPr>
                <a:spLocks noChangeShapeType="1"/>
              </p:cNvSpPr>
              <p:nvPr/>
            </p:nvSpPr>
            <p:spPr bwMode="auto">
              <a:xfrm>
                <a:off x="3795" y="101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0" name="Line 375"/>
              <p:cNvSpPr>
                <a:spLocks noChangeShapeType="1"/>
              </p:cNvSpPr>
              <p:nvPr/>
            </p:nvSpPr>
            <p:spPr bwMode="auto">
              <a:xfrm>
                <a:off x="3795" y="1016"/>
                <a:ext cx="34"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1" name="Line 376"/>
              <p:cNvSpPr>
                <a:spLocks noChangeShapeType="1"/>
              </p:cNvSpPr>
              <p:nvPr/>
            </p:nvSpPr>
            <p:spPr bwMode="auto">
              <a:xfrm>
                <a:off x="3829" y="102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2" name="Line 377"/>
              <p:cNvSpPr>
                <a:spLocks noChangeShapeType="1"/>
              </p:cNvSpPr>
              <p:nvPr/>
            </p:nvSpPr>
            <p:spPr bwMode="auto">
              <a:xfrm>
                <a:off x="3829" y="1025"/>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3" name="Line 378"/>
              <p:cNvSpPr>
                <a:spLocks noChangeShapeType="1"/>
              </p:cNvSpPr>
              <p:nvPr/>
            </p:nvSpPr>
            <p:spPr bwMode="auto">
              <a:xfrm>
                <a:off x="3838" y="106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4" name="Freeform 379"/>
              <p:cNvSpPr>
                <a:spLocks/>
              </p:cNvSpPr>
              <p:nvPr/>
            </p:nvSpPr>
            <p:spPr bwMode="auto">
              <a:xfrm>
                <a:off x="3691" y="844"/>
                <a:ext cx="78" cy="95"/>
              </a:xfrm>
              <a:custGeom>
                <a:avLst/>
                <a:gdLst>
                  <a:gd name="T0" fmla="*/ 78 w 78"/>
                  <a:gd name="T1" fmla="*/ 52 h 95"/>
                  <a:gd name="T2" fmla="*/ 69 w 78"/>
                  <a:gd name="T3" fmla="*/ 77 h 95"/>
                  <a:gd name="T4" fmla="*/ 43 w 78"/>
                  <a:gd name="T5" fmla="*/ 95 h 95"/>
                  <a:gd name="T6" fmla="*/ 43 w 78"/>
                  <a:gd name="T7" fmla="*/ 95 h 95"/>
                  <a:gd name="T8" fmla="*/ 9 w 78"/>
                  <a:gd name="T9" fmla="*/ 77 h 95"/>
                  <a:gd name="T10" fmla="*/ 0 w 78"/>
                  <a:gd name="T11" fmla="*/ 52 h 95"/>
                  <a:gd name="T12" fmla="*/ 0 w 78"/>
                  <a:gd name="T13" fmla="*/ 52 h 95"/>
                  <a:gd name="T14" fmla="*/ 9 w 78"/>
                  <a:gd name="T15" fmla="*/ 17 h 95"/>
                  <a:gd name="T16" fmla="*/ 43 w 78"/>
                  <a:gd name="T17" fmla="*/ 0 h 95"/>
                  <a:gd name="T18" fmla="*/ 43 w 78"/>
                  <a:gd name="T19" fmla="*/ 0 h 95"/>
                  <a:gd name="T20" fmla="*/ 69 w 78"/>
                  <a:gd name="T21" fmla="*/ 17 h 95"/>
                  <a:gd name="T22" fmla="*/ 78 w 78"/>
                  <a:gd name="T23" fmla="*/ 52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95">
                    <a:moveTo>
                      <a:pt x="78" y="52"/>
                    </a:moveTo>
                    <a:lnTo>
                      <a:pt x="69" y="77"/>
                    </a:lnTo>
                    <a:lnTo>
                      <a:pt x="43" y="95"/>
                    </a:lnTo>
                    <a:lnTo>
                      <a:pt x="9" y="77"/>
                    </a:lnTo>
                    <a:lnTo>
                      <a:pt x="0" y="52"/>
                    </a:lnTo>
                    <a:lnTo>
                      <a:pt x="9" y="17"/>
                    </a:lnTo>
                    <a:lnTo>
                      <a:pt x="43" y="0"/>
                    </a:lnTo>
                    <a:lnTo>
                      <a:pt x="69" y="17"/>
                    </a:lnTo>
                    <a:lnTo>
                      <a:pt x="78" y="52"/>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935" name="Line 380"/>
              <p:cNvSpPr>
                <a:spLocks noChangeShapeType="1"/>
              </p:cNvSpPr>
              <p:nvPr/>
            </p:nvSpPr>
            <p:spPr bwMode="auto">
              <a:xfrm flipH="1">
                <a:off x="3760" y="896"/>
                <a:ext cx="9" cy="2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6" name="Line 381"/>
              <p:cNvSpPr>
                <a:spLocks noChangeShapeType="1"/>
              </p:cNvSpPr>
              <p:nvPr/>
            </p:nvSpPr>
            <p:spPr bwMode="auto">
              <a:xfrm>
                <a:off x="3760" y="92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7" name="Line 382"/>
              <p:cNvSpPr>
                <a:spLocks noChangeShapeType="1"/>
              </p:cNvSpPr>
              <p:nvPr/>
            </p:nvSpPr>
            <p:spPr bwMode="auto">
              <a:xfrm flipH="1">
                <a:off x="3734" y="921"/>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8" name="Line 383"/>
              <p:cNvSpPr>
                <a:spLocks noChangeShapeType="1"/>
              </p:cNvSpPr>
              <p:nvPr/>
            </p:nvSpPr>
            <p:spPr bwMode="auto">
              <a:xfrm>
                <a:off x="3734" y="93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39" name="Line 384"/>
              <p:cNvSpPr>
                <a:spLocks noChangeShapeType="1"/>
              </p:cNvSpPr>
              <p:nvPr/>
            </p:nvSpPr>
            <p:spPr bwMode="auto">
              <a:xfrm>
                <a:off x="3734" y="93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0" name="Line 385"/>
              <p:cNvSpPr>
                <a:spLocks noChangeShapeType="1"/>
              </p:cNvSpPr>
              <p:nvPr/>
            </p:nvSpPr>
            <p:spPr bwMode="auto">
              <a:xfrm>
                <a:off x="3734" y="93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1" name="Line 386"/>
              <p:cNvSpPr>
                <a:spLocks noChangeShapeType="1"/>
              </p:cNvSpPr>
              <p:nvPr/>
            </p:nvSpPr>
            <p:spPr bwMode="auto">
              <a:xfrm flipH="1" flipV="1">
                <a:off x="3700" y="921"/>
                <a:ext cx="34"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2" name="Line 387"/>
              <p:cNvSpPr>
                <a:spLocks noChangeShapeType="1"/>
              </p:cNvSpPr>
              <p:nvPr/>
            </p:nvSpPr>
            <p:spPr bwMode="auto">
              <a:xfrm>
                <a:off x="3700" y="92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3" name="Line 388"/>
              <p:cNvSpPr>
                <a:spLocks noChangeShapeType="1"/>
              </p:cNvSpPr>
              <p:nvPr/>
            </p:nvSpPr>
            <p:spPr bwMode="auto">
              <a:xfrm flipH="1" flipV="1">
                <a:off x="3691" y="896"/>
                <a:ext cx="9" cy="2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4" name="Line 389"/>
              <p:cNvSpPr>
                <a:spLocks noChangeShapeType="1"/>
              </p:cNvSpPr>
              <p:nvPr/>
            </p:nvSpPr>
            <p:spPr bwMode="auto">
              <a:xfrm>
                <a:off x="3691" y="89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5" name="Line 390"/>
              <p:cNvSpPr>
                <a:spLocks noChangeShapeType="1"/>
              </p:cNvSpPr>
              <p:nvPr/>
            </p:nvSpPr>
            <p:spPr bwMode="auto">
              <a:xfrm>
                <a:off x="3691" y="89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6" name="Line 391"/>
              <p:cNvSpPr>
                <a:spLocks noChangeShapeType="1"/>
              </p:cNvSpPr>
              <p:nvPr/>
            </p:nvSpPr>
            <p:spPr bwMode="auto">
              <a:xfrm>
                <a:off x="3691" y="89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7" name="Line 392"/>
              <p:cNvSpPr>
                <a:spLocks noChangeShapeType="1"/>
              </p:cNvSpPr>
              <p:nvPr/>
            </p:nvSpPr>
            <p:spPr bwMode="auto">
              <a:xfrm flipV="1">
                <a:off x="3691" y="861"/>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8" name="Line 393"/>
              <p:cNvSpPr>
                <a:spLocks noChangeShapeType="1"/>
              </p:cNvSpPr>
              <p:nvPr/>
            </p:nvSpPr>
            <p:spPr bwMode="auto">
              <a:xfrm>
                <a:off x="3700" y="86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49" name="Line 394"/>
              <p:cNvSpPr>
                <a:spLocks noChangeShapeType="1"/>
              </p:cNvSpPr>
              <p:nvPr/>
            </p:nvSpPr>
            <p:spPr bwMode="auto">
              <a:xfrm flipV="1">
                <a:off x="3700" y="844"/>
                <a:ext cx="34"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0" name="Line 395"/>
              <p:cNvSpPr>
                <a:spLocks noChangeShapeType="1"/>
              </p:cNvSpPr>
              <p:nvPr/>
            </p:nvSpPr>
            <p:spPr bwMode="auto">
              <a:xfrm>
                <a:off x="3734" y="84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1" name="Line 396"/>
              <p:cNvSpPr>
                <a:spLocks noChangeShapeType="1"/>
              </p:cNvSpPr>
              <p:nvPr/>
            </p:nvSpPr>
            <p:spPr bwMode="auto">
              <a:xfrm>
                <a:off x="3734" y="84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2" name="Line 397"/>
              <p:cNvSpPr>
                <a:spLocks noChangeShapeType="1"/>
              </p:cNvSpPr>
              <p:nvPr/>
            </p:nvSpPr>
            <p:spPr bwMode="auto">
              <a:xfrm>
                <a:off x="3734" y="84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3" name="Line 398"/>
              <p:cNvSpPr>
                <a:spLocks noChangeShapeType="1"/>
              </p:cNvSpPr>
              <p:nvPr/>
            </p:nvSpPr>
            <p:spPr bwMode="auto">
              <a:xfrm>
                <a:off x="3734" y="844"/>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4" name="Line 399"/>
              <p:cNvSpPr>
                <a:spLocks noChangeShapeType="1"/>
              </p:cNvSpPr>
              <p:nvPr/>
            </p:nvSpPr>
            <p:spPr bwMode="auto">
              <a:xfrm>
                <a:off x="3760" y="86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5" name="Line 400"/>
              <p:cNvSpPr>
                <a:spLocks noChangeShapeType="1"/>
              </p:cNvSpPr>
              <p:nvPr/>
            </p:nvSpPr>
            <p:spPr bwMode="auto">
              <a:xfrm>
                <a:off x="3760" y="861"/>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6" name="Line 401"/>
              <p:cNvSpPr>
                <a:spLocks noChangeShapeType="1"/>
              </p:cNvSpPr>
              <p:nvPr/>
            </p:nvSpPr>
            <p:spPr bwMode="auto">
              <a:xfrm>
                <a:off x="3769" y="89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7" name="Freeform 402"/>
              <p:cNvSpPr>
                <a:spLocks/>
              </p:cNvSpPr>
              <p:nvPr/>
            </p:nvSpPr>
            <p:spPr bwMode="auto">
              <a:xfrm>
                <a:off x="3544" y="576"/>
                <a:ext cx="78" cy="95"/>
              </a:xfrm>
              <a:custGeom>
                <a:avLst/>
                <a:gdLst>
                  <a:gd name="T0" fmla="*/ 78 w 78"/>
                  <a:gd name="T1" fmla="*/ 52 h 95"/>
                  <a:gd name="T2" fmla="*/ 69 w 78"/>
                  <a:gd name="T3" fmla="*/ 78 h 95"/>
                  <a:gd name="T4" fmla="*/ 43 w 78"/>
                  <a:gd name="T5" fmla="*/ 95 h 95"/>
                  <a:gd name="T6" fmla="*/ 43 w 78"/>
                  <a:gd name="T7" fmla="*/ 95 h 95"/>
                  <a:gd name="T8" fmla="*/ 17 w 78"/>
                  <a:gd name="T9" fmla="*/ 78 h 95"/>
                  <a:gd name="T10" fmla="*/ 0 w 78"/>
                  <a:gd name="T11" fmla="*/ 52 h 95"/>
                  <a:gd name="T12" fmla="*/ 0 w 78"/>
                  <a:gd name="T13" fmla="*/ 52 h 95"/>
                  <a:gd name="T14" fmla="*/ 17 w 78"/>
                  <a:gd name="T15" fmla="*/ 17 h 95"/>
                  <a:gd name="T16" fmla="*/ 43 w 78"/>
                  <a:gd name="T17" fmla="*/ 0 h 95"/>
                  <a:gd name="T18" fmla="*/ 43 w 78"/>
                  <a:gd name="T19" fmla="*/ 0 h 95"/>
                  <a:gd name="T20" fmla="*/ 69 w 78"/>
                  <a:gd name="T21" fmla="*/ 17 h 95"/>
                  <a:gd name="T22" fmla="*/ 78 w 78"/>
                  <a:gd name="T23" fmla="*/ 52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95">
                    <a:moveTo>
                      <a:pt x="78" y="52"/>
                    </a:moveTo>
                    <a:lnTo>
                      <a:pt x="69" y="78"/>
                    </a:lnTo>
                    <a:lnTo>
                      <a:pt x="43" y="95"/>
                    </a:lnTo>
                    <a:lnTo>
                      <a:pt x="17" y="78"/>
                    </a:lnTo>
                    <a:lnTo>
                      <a:pt x="0" y="52"/>
                    </a:lnTo>
                    <a:lnTo>
                      <a:pt x="17" y="17"/>
                    </a:lnTo>
                    <a:lnTo>
                      <a:pt x="43" y="0"/>
                    </a:lnTo>
                    <a:lnTo>
                      <a:pt x="69" y="17"/>
                    </a:lnTo>
                    <a:lnTo>
                      <a:pt x="78" y="52"/>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958" name="Line 403"/>
              <p:cNvSpPr>
                <a:spLocks noChangeShapeType="1"/>
              </p:cNvSpPr>
              <p:nvPr/>
            </p:nvSpPr>
            <p:spPr bwMode="auto">
              <a:xfrm flipH="1">
                <a:off x="3613" y="628"/>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59" name="Line 404"/>
              <p:cNvSpPr>
                <a:spLocks noChangeShapeType="1"/>
              </p:cNvSpPr>
              <p:nvPr/>
            </p:nvSpPr>
            <p:spPr bwMode="auto">
              <a:xfrm>
                <a:off x="3613" y="65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960" name="Line 405"/>
              <p:cNvSpPr>
                <a:spLocks noChangeShapeType="1"/>
              </p:cNvSpPr>
              <p:nvPr/>
            </p:nvSpPr>
            <p:spPr bwMode="auto">
              <a:xfrm flipH="1">
                <a:off x="3587" y="654"/>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50533" name="Group 406"/>
            <p:cNvGrpSpPr>
              <a:grpSpLocks/>
            </p:cNvGrpSpPr>
            <p:nvPr/>
          </p:nvGrpSpPr>
          <p:grpSpPr bwMode="auto">
            <a:xfrm>
              <a:off x="3414" y="498"/>
              <a:ext cx="985" cy="829"/>
              <a:chOff x="3414" y="498"/>
              <a:chExt cx="985" cy="829"/>
            </a:xfrm>
          </p:grpSpPr>
          <p:sp>
            <p:nvSpPr>
              <p:cNvPr id="150561" name="Line 407"/>
              <p:cNvSpPr>
                <a:spLocks noChangeShapeType="1"/>
              </p:cNvSpPr>
              <p:nvPr/>
            </p:nvSpPr>
            <p:spPr bwMode="auto">
              <a:xfrm>
                <a:off x="3587"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2" name="Line 408"/>
              <p:cNvSpPr>
                <a:spLocks noChangeShapeType="1"/>
              </p:cNvSpPr>
              <p:nvPr/>
            </p:nvSpPr>
            <p:spPr bwMode="auto">
              <a:xfrm>
                <a:off x="3587"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3" name="Line 409"/>
              <p:cNvSpPr>
                <a:spLocks noChangeShapeType="1"/>
              </p:cNvSpPr>
              <p:nvPr/>
            </p:nvSpPr>
            <p:spPr bwMode="auto">
              <a:xfrm>
                <a:off x="3587"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4" name="Line 410"/>
              <p:cNvSpPr>
                <a:spLocks noChangeShapeType="1"/>
              </p:cNvSpPr>
              <p:nvPr/>
            </p:nvSpPr>
            <p:spPr bwMode="auto">
              <a:xfrm flipH="1" flipV="1">
                <a:off x="3561" y="654"/>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5" name="Line 411"/>
              <p:cNvSpPr>
                <a:spLocks noChangeShapeType="1"/>
              </p:cNvSpPr>
              <p:nvPr/>
            </p:nvSpPr>
            <p:spPr bwMode="auto">
              <a:xfrm>
                <a:off x="3561" y="65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6" name="Line 412"/>
              <p:cNvSpPr>
                <a:spLocks noChangeShapeType="1"/>
              </p:cNvSpPr>
              <p:nvPr/>
            </p:nvSpPr>
            <p:spPr bwMode="auto">
              <a:xfrm flipH="1" flipV="1">
                <a:off x="3544" y="628"/>
                <a:ext cx="17"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7" name="Line 413"/>
              <p:cNvSpPr>
                <a:spLocks noChangeShapeType="1"/>
              </p:cNvSpPr>
              <p:nvPr/>
            </p:nvSpPr>
            <p:spPr bwMode="auto">
              <a:xfrm>
                <a:off x="3544"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8" name="Line 414"/>
              <p:cNvSpPr>
                <a:spLocks noChangeShapeType="1"/>
              </p:cNvSpPr>
              <p:nvPr/>
            </p:nvSpPr>
            <p:spPr bwMode="auto">
              <a:xfrm>
                <a:off x="3544"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69" name="Line 415"/>
              <p:cNvSpPr>
                <a:spLocks noChangeShapeType="1"/>
              </p:cNvSpPr>
              <p:nvPr/>
            </p:nvSpPr>
            <p:spPr bwMode="auto">
              <a:xfrm>
                <a:off x="3544"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0" name="Line 416"/>
              <p:cNvSpPr>
                <a:spLocks noChangeShapeType="1"/>
              </p:cNvSpPr>
              <p:nvPr/>
            </p:nvSpPr>
            <p:spPr bwMode="auto">
              <a:xfrm flipV="1">
                <a:off x="3544" y="593"/>
                <a:ext cx="17"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1" name="Line 417"/>
              <p:cNvSpPr>
                <a:spLocks noChangeShapeType="1"/>
              </p:cNvSpPr>
              <p:nvPr/>
            </p:nvSpPr>
            <p:spPr bwMode="auto">
              <a:xfrm>
                <a:off x="3561" y="59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2" name="Line 418"/>
              <p:cNvSpPr>
                <a:spLocks noChangeShapeType="1"/>
              </p:cNvSpPr>
              <p:nvPr/>
            </p:nvSpPr>
            <p:spPr bwMode="auto">
              <a:xfrm flipV="1">
                <a:off x="3561" y="576"/>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3" name="Line 419"/>
              <p:cNvSpPr>
                <a:spLocks noChangeShapeType="1"/>
              </p:cNvSpPr>
              <p:nvPr/>
            </p:nvSpPr>
            <p:spPr bwMode="auto">
              <a:xfrm>
                <a:off x="3587" y="5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4" name="Line 420"/>
              <p:cNvSpPr>
                <a:spLocks noChangeShapeType="1"/>
              </p:cNvSpPr>
              <p:nvPr/>
            </p:nvSpPr>
            <p:spPr bwMode="auto">
              <a:xfrm>
                <a:off x="3587" y="5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5" name="Line 421"/>
              <p:cNvSpPr>
                <a:spLocks noChangeShapeType="1"/>
              </p:cNvSpPr>
              <p:nvPr/>
            </p:nvSpPr>
            <p:spPr bwMode="auto">
              <a:xfrm>
                <a:off x="3587" y="5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6" name="Line 422"/>
              <p:cNvSpPr>
                <a:spLocks noChangeShapeType="1"/>
              </p:cNvSpPr>
              <p:nvPr/>
            </p:nvSpPr>
            <p:spPr bwMode="auto">
              <a:xfrm>
                <a:off x="3587" y="576"/>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7" name="Line 423"/>
              <p:cNvSpPr>
                <a:spLocks noChangeShapeType="1"/>
              </p:cNvSpPr>
              <p:nvPr/>
            </p:nvSpPr>
            <p:spPr bwMode="auto">
              <a:xfrm>
                <a:off x="3613" y="59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8" name="Line 424"/>
              <p:cNvSpPr>
                <a:spLocks noChangeShapeType="1"/>
              </p:cNvSpPr>
              <p:nvPr/>
            </p:nvSpPr>
            <p:spPr bwMode="auto">
              <a:xfrm>
                <a:off x="3613" y="593"/>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79" name="Line 425"/>
              <p:cNvSpPr>
                <a:spLocks noChangeShapeType="1"/>
              </p:cNvSpPr>
              <p:nvPr/>
            </p:nvSpPr>
            <p:spPr bwMode="auto">
              <a:xfrm>
                <a:off x="3622"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0" name="Freeform 426"/>
              <p:cNvSpPr>
                <a:spLocks/>
              </p:cNvSpPr>
              <p:nvPr/>
            </p:nvSpPr>
            <p:spPr bwMode="auto">
              <a:xfrm>
                <a:off x="3622" y="524"/>
                <a:ext cx="78" cy="86"/>
              </a:xfrm>
              <a:custGeom>
                <a:avLst/>
                <a:gdLst>
                  <a:gd name="T0" fmla="*/ 78 w 78"/>
                  <a:gd name="T1" fmla="*/ 43 h 86"/>
                  <a:gd name="T2" fmla="*/ 69 w 78"/>
                  <a:gd name="T3" fmla="*/ 78 h 86"/>
                  <a:gd name="T4" fmla="*/ 43 w 78"/>
                  <a:gd name="T5" fmla="*/ 86 h 86"/>
                  <a:gd name="T6" fmla="*/ 43 w 78"/>
                  <a:gd name="T7" fmla="*/ 86 h 86"/>
                  <a:gd name="T8" fmla="*/ 17 w 78"/>
                  <a:gd name="T9" fmla="*/ 78 h 86"/>
                  <a:gd name="T10" fmla="*/ 0 w 78"/>
                  <a:gd name="T11" fmla="*/ 43 h 86"/>
                  <a:gd name="T12" fmla="*/ 0 w 78"/>
                  <a:gd name="T13" fmla="*/ 43 h 86"/>
                  <a:gd name="T14" fmla="*/ 17 w 78"/>
                  <a:gd name="T15" fmla="*/ 9 h 86"/>
                  <a:gd name="T16" fmla="*/ 43 w 78"/>
                  <a:gd name="T17" fmla="*/ 0 h 86"/>
                  <a:gd name="T18" fmla="*/ 43 w 78"/>
                  <a:gd name="T19" fmla="*/ 0 h 86"/>
                  <a:gd name="T20" fmla="*/ 69 w 78"/>
                  <a:gd name="T21" fmla="*/ 9 h 86"/>
                  <a:gd name="T22" fmla="*/ 78 w 78"/>
                  <a:gd name="T23" fmla="*/ 43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6">
                    <a:moveTo>
                      <a:pt x="78" y="43"/>
                    </a:moveTo>
                    <a:lnTo>
                      <a:pt x="69" y="78"/>
                    </a:lnTo>
                    <a:lnTo>
                      <a:pt x="43" y="86"/>
                    </a:lnTo>
                    <a:lnTo>
                      <a:pt x="17" y="78"/>
                    </a:lnTo>
                    <a:lnTo>
                      <a:pt x="0" y="43"/>
                    </a:lnTo>
                    <a:lnTo>
                      <a:pt x="17" y="9"/>
                    </a:lnTo>
                    <a:lnTo>
                      <a:pt x="43" y="0"/>
                    </a:lnTo>
                    <a:lnTo>
                      <a:pt x="69" y="9"/>
                    </a:lnTo>
                    <a:lnTo>
                      <a:pt x="78"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81" name="Line 427"/>
              <p:cNvSpPr>
                <a:spLocks noChangeShapeType="1"/>
              </p:cNvSpPr>
              <p:nvPr/>
            </p:nvSpPr>
            <p:spPr bwMode="auto">
              <a:xfrm flipH="1">
                <a:off x="3691" y="567"/>
                <a:ext cx="9"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2" name="Line 428"/>
              <p:cNvSpPr>
                <a:spLocks noChangeShapeType="1"/>
              </p:cNvSpPr>
              <p:nvPr/>
            </p:nvSpPr>
            <p:spPr bwMode="auto">
              <a:xfrm>
                <a:off x="3691" y="6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3" name="Line 429"/>
              <p:cNvSpPr>
                <a:spLocks noChangeShapeType="1"/>
              </p:cNvSpPr>
              <p:nvPr/>
            </p:nvSpPr>
            <p:spPr bwMode="auto">
              <a:xfrm flipH="1">
                <a:off x="3665" y="602"/>
                <a:ext cx="26"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4" name="Line 430"/>
              <p:cNvSpPr>
                <a:spLocks noChangeShapeType="1"/>
              </p:cNvSpPr>
              <p:nvPr/>
            </p:nvSpPr>
            <p:spPr bwMode="auto">
              <a:xfrm>
                <a:off x="3665" y="6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5" name="Line 431"/>
              <p:cNvSpPr>
                <a:spLocks noChangeShapeType="1"/>
              </p:cNvSpPr>
              <p:nvPr/>
            </p:nvSpPr>
            <p:spPr bwMode="auto">
              <a:xfrm>
                <a:off x="3665" y="6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6" name="Line 432"/>
              <p:cNvSpPr>
                <a:spLocks noChangeShapeType="1"/>
              </p:cNvSpPr>
              <p:nvPr/>
            </p:nvSpPr>
            <p:spPr bwMode="auto">
              <a:xfrm>
                <a:off x="3665" y="6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7" name="Line 433"/>
              <p:cNvSpPr>
                <a:spLocks noChangeShapeType="1"/>
              </p:cNvSpPr>
              <p:nvPr/>
            </p:nvSpPr>
            <p:spPr bwMode="auto">
              <a:xfrm flipH="1" flipV="1">
                <a:off x="3639" y="602"/>
                <a:ext cx="26"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8" name="Line 434"/>
              <p:cNvSpPr>
                <a:spLocks noChangeShapeType="1"/>
              </p:cNvSpPr>
              <p:nvPr/>
            </p:nvSpPr>
            <p:spPr bwMode="auto">
              <a:xfrm>
                <a:off x="3639" y="6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89" name="Line 435"/>
              <p:cNvSpPr>
                <a:spLocks noChangeShapeType="1"/>
              </p:cNvSpPr>
              <p:nvPr/>
            </p:nvSpPr>
            <p:spPr bwMode="auto">
              <a:xfrm flipH="1" flipV="1">
                <a:off x="3622" y="567"/>
                <a:ext cx="17"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0" name="Line 436"/>
              <p:cNvSpPr>
                <a:spLocks noChangeShapeType="1"/>
              </p:cNvSpPr>
              <p:nvPr/>
            </p:nvSpPr>
            <p:spPr bwMode="auto">
              <a:xfrm>
                <a:off x="3622"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1" name="Line 437"/>
              <p:cNvSpPr>
                <a:spLocks noChangeShapeType="1"/>
              </p:cNvSpPr>
              <p:nvPr/>
            </p:nvSpPr>
            <p:spPr bwMode="auto">
              <a:xfrm>
                <a:off x="3622"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2" name="Line 438"/>
              <p:cNvSpPr>
                <a:spLocks noChangeShapeType="1"/>
              </p:cNvSpPr>
              <p:nvPr/>
            </p:nvSpPr>
            <p:spPr bwMode="auto">
              <a:xfrm>
                <a:off x="3622"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3" name="Line 439"/>
              <p:cNvSpPr>
                <a:spLocks noChangeShapeType="1"/>
              </p:cNvSpPr>
              <p:nvPr/>
            </p:nvSpPr>
            <p:spPr bwMode="auto">
              <a:xfrm flipV="1">
                <a:off x="3622" y="533"/>
                <a:ext cx="17"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4" name="Line 440"/>
              <p:cNvSpPr>
                <a:spLocks noChangeShapeType="1"/>
              </p:cNvSpPr>
              <p:nvPr/>
            </p:nvSpPr>
            <p:spPr bwMode="auto">
              <a:xfrm>
                <a:off x="3639" y="53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5" name="Line 441"/>
              <p:cNvSpPr>
                <a:spLocks noChangeShapeType="1"/>
              </p:cNvSpPr>
              <p:nvPr/>
            </p:nvSpPr>
            <p:spPr bwMode="auto">
              <a:xfrm flipV="1">
                <a:off x="3639" y="52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6" name="Line 442"/>
              <p:cNvSpPr>
                <a:spLocks noChangeShapeType="1"/>
              </p:cNvSpPr>
              <p:nvPr/>
            </p:nvSpPr>
            <p:spPr bwMode="auto">
              <a:xfrm>
                <a:off x="3665" y="52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7" name="Line 443"/>
              <p:cNvSpPr>
                <a:spLocks noChangeShapeType="1"/>
              </p:cNvSpPr>
              <p:nvPr/>
            </p:nvSpPr>
            <p:spPr bwMode="auto">
              <a:xfrm>
                <a:off x="3665" y="52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8" name="Line 444"/>
              <p:cNvSpPr>
                <a:spLocks noChangeShapeType="1"/>
              </p:cNvSpPr>
              <p:nvPr/>
            </p:nvSpPr>
            <p:spPr bwMode="auto">
              <a:xfrm>
                <a:off x="3665" y="52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599" name="Line 445"/>
              <p:cNvSpPr>
                <a:spLocks noChangeShapeType="1"/>
              </p:cNvSpPr>
              <p:nvPr/>
            </p:nvSpPr>
            <p:spPr bwMode="auto">
              <a:xfrm>
                <a:off x="3665" y="52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0" name="Line 446"/>
              <p:cNvSpPr>
                <a:spLocks noChangeShapeType="1"/>
              </p:cNvSpPr>
              <p:nvPr/>
            </p:nvSpPr>
            <p:spPr bwMode="auto">
              <a:xfrm>
                <a:off x="3691" y="53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1" name="Line 447"/>
              <p:cNvSpPr>
                <a:spLocks noChangeShapeType="1"/>
              </p:cNvSpPr>
              <p:nvPr/>
            </p:nvSpPr>
            <p:spPr bwMode="auto">
              <a:xfrm>
                <a:off x="3691" y="533"/>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2" name="Line 448"/>
              <p:cNvSpPr>
                <a:spLocks noChangeShapeType="1"/>
              </p:cNvSpPr>
              <p:nvPr/>
            </p:nvSpPr>
            <p:spPr bwMode="auto">
              <a:xfrm>
                <a:off x="3700"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3" name="Freeform 449"/>
              <p:cNvSpPr>
                <a:spLocks/>
              </p:cNvSpPr>
              <p:nvPr/>
            </p:nvSpPr>
            <p:spPr bwMode="auto">
              <a:xfrm>
                <a:off x="3700" y="576"/>
                <a:ext cx="77" cy="95"/>
              </a:xfrm>
              <a:custGeom>
                <a:avLst/>
                <a:gdLst>
                  <a:gd name="T0" fmla="*/ 77 w 77"/>
                  <a:gd name="T1" fmla="*/ 52 h 95"/>
                  <a:gd name="T2" fmla="*/ 69 w 77"/>
                  <a:gd name="T3" fmla="*/ 78 h 95"/>
                  <a:gd name="T4" fmla="*/ 43 w 77"/>
                  <a:gd name="T5" fmla="*/ 95 h 95"/>
                  <a:gd name="T6" fmla="*/ 43 w 77"/>
                  <a:gd name="T7" fmla="*/ 95 h 95"/>
                  <a:gd name="T8" fmla="*/ 17 w 77"/>
                  <a:gd name="T9" fmla="*/ 78 h 95"/>
                  <a:gd name="T10" fmla="*/ 0 w 77"/>
                  <a:gd name="T11" fmla="*/ 52 h 95"/>
                  <a:gd name="T12" fmla="*/ 0 w 77"/>
                  <a:gd name="T13" fmla="*/ 52 h 95"/>
                  <a:gd name="T14" fmla="*/ 17 w 77"/>
                  <a:gd name="T15" fmla="*/ 17 h 95"/>
                  <a:gd name="T16" fmla="*/ 43 w 77"/>
                  <a:gd name="T17" fmla="*/ 0 h 95"/>
                  <a:gd name="T18" fmla="*/ 43 w 77"/>
                  <a:gd name="T19" fmla="*/ 0 h 95"/>
                  <a:gd name="T20" fmla="*/ 69 w 77"/>
                  <a:gd name="T21" fmla="*/ 17 h 95"/>
                  <a:gd name="T22" fmla="*/ 77 w 77"/>
                  <a:gd name="T23" fmla="*/ 52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95">
                    <a:moveTo>
                      <a:pt x="77" y="52"/>
                    </a:moveTo>
                    <a:lnTo>
                      <a:pt x="69" y="78"/>
                    </a:lnTo>
                    <a:lnTo>
                      <a:pt x="43" y="95"/>
                    </a:lnTo>
                    <a:lnTo>
                      <a:pt x="17" y="78"/>
                    </a:lnTo>
                    <a:lnTo>
                      <a:pt x="0" y="52"/>
                    </a:lnTo>
                    <a:lnTo>
                      <a:pt x="17" y="17"/>
                    </a:lnTo>
                    <a:lnTo>
                      <a:pt x="43" y="0"/>
                    </a:lnTo>
                    <a:lnTo>
                      <a:pt x="69" y="17"/>
                    </a:lnTo>
                    <a:lnTo>
                      <a:pt x="77" y="52"/>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604" name="Line 450"/>
              <p:cNvSpPr>
                <a:spLocks noChangeShapeType="1"/>
              </p:cNvSpPr>
              <p:nvPr/>
            </p:nvSpPr>
            <p:spPr bwMode="auto">
              <a:xfrm flipH="1">
                <a:off x="3769" y="628"/>
                <a:ext cx="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5" name="Line 451"/>
              <p:cNvSpPr>
                <a:spLocks noChangeShapeType="1"/>
              </p:cNvSpPr>
              <p:nvPr/>
            </p:nvSpPr>
            <p:spPr bwMode="auto">
              <a:xfrm>
                <a:off x="3769" y="65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6" name="Line 452"/>
              <p:cNvSpPr>
                <a:spLocks noChangeShapeType="1"/>
              </p:cNvSpPr>
              <p:nvPr/>
            </p:nvSpPr>
            <p:spPr bwMode="auto">
              <a:xfrm flipH="1">
                <a:off x="3743" y="654"/>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7" name="Line 453"/>
              <p:cNvSpPr>
                <a:spLocks noChangeShapeType="1"/>
              </p:cNvSpPr>
              <p:nvPr/>
            </p:nvSpPr>
            <p:spPr bwMode="auto">
              <a:xfrm>
                <a:off x="3743"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8" name="Line 454"/>
              <p:cNvSpPr>
                <a:spLocks noChangeShapeType="1"/>
              </p:cNvSpPr>
              <p:nvPr/>
            </p:nvSpPr>
            <p:spPr bwMode="auto">
              <a:xfrm>
                <a:off x="3743"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09" name="Line 455"/>
              <p:cNvSpPr>
                <a:spLocks noChangeShapeType="1"/>
              </p:cNvSpPr>
              <p:nvPr/>
            </p:nvSpPr>
            <p:spPr bwMode="auto">
              <a:xfrm>
                <a:off x="3743"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0" name="Line 456"/>
              <p:cNvSpPr>
                <a:spLocks noChangeShapeType="1"/>
              </p:cNvSpPr>
              <p:nvPr/>
            </p:nvSpPr>
            <p:spPr bwMode="auto">
              <a:xfrm flipH="1" flipV="1">
                <a:off x="3717" y="654"/>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1" name="Line 457"/>
              <p:cNvSpPr>
                <a:spLocks noChangeShapeType="1"/>
              </p:cNvSpPr>
              <p:nvPr/>
            </p:nvSpPr>
            <p:spPr bwMode="auto">
              <a:xfrm>
                <a:off x="3717" y="65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2" name="Line 458"/>
              <p:cNvSpPr>
                <a:spLocks noChangeShapeType="1"/>
              </p:cNvSpPr>
              <p:nvPr/>
            </p:nvSpPr>
            <p:spPr bwMode="auto">
              <a:xfrm flipH="1" flipV="1">
                <a:off x="3700" y="628"/>
                <a:ext cx="17"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3" name="Line 459"/>
              <p:cNvSpPr>
                <a:spLocks noChangeShapeType="1"/>
              </p:cNvSpPr>
              <p:nvPr/>
            </p:nvSpPr>
            <p:spPr bwMode="auto">
              <a:xfrm>
                <a:off x="3700"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4" name="Line 460"/>
              <p:cNvSpPr>
                <a:spLocks noChangeShapeType="1"/>
              </p:cNvSpPr>
              <p:nvPr/>
            </p:nvSpPr>
            <p:spPr bwMode="auto">
              <a:xfrm>
                <a:off x="3700"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5" name="Line 461"/>
              <p:cNvSpPr>
                <a:spLocks noChangeShapeType="1"/>
              </p:cNvSpPr>
              <p:nvPr/>
            </p:nvSpPr>
            <p:spPr bwMode="auto">
              <a:xfrm>
                <a:off x="3700"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6" name="Line 462"/>
              <p:cNvSpPr>
                <a:spLocks noChangeShapeType="1"/>
              </p:cNvSpPr>
              <p:nvPr/>
            </p:nvSpPr>
            <p:spPr bwMode="auto">
              <a:xfrm flipV="1">
                <a:off x="3700" y="593"/>
                <a:ext cx="17"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7" name="Line 463"/>
              <p:cNvSpPr>
                <a:spLocks noChangeShapeType="1"/>
              </p:cNvSpPr>
              <p:nvPr/>
            </p:nvSpPr>
            <p:spPr bwMode="auto">
              <a:xfrm>
                <a:off x="3717" y="59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8" name="Line 464"/>
              <p:cNvSpPr>
                <a:spLocks noChangeShapeType="1"/>
              </p:cNvSpPr>
              <p:nvPr/>
            </p:nvSpPr>
            <p:spPr bwMode="auto">
              <a:xfrm flipV="1">
                <a:off x="3717" y="576"/>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19" name="Line 465"/>
              <p:cNvSpPr>
                <a:spLocks noChangeShapeType="1"/>
              </p:cNvSpPr>
              <p:nvPr/>
            </p:nvSpPr>
            <p:spPr bwMode="auto">
              <a:xfrm>
                <a:off x="3743" y="5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0" name="Line 466"/>
              <p:cNvSpPr>
                <a:spLocks noChangeShapeType="1"/>
              </p:cNvSpPr>
              <p:nvPr/>
            </p:nvSpPr>
            <p:spPr bwMode="auto">
              <a:xfrm>
                <a:off x="3743" y="5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1" name="Line 467"/>
              <p:cNvSpPr>
                <a:spLocks noChangeShapeType="1"/>
              </p:cNvSpPr>
              <p:nvPr/>
            </p:nvSpPr>
            <p:spPr bwMode="auto">
              <a:xfrm>
                <a:off x="3743" y="57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2" name="Line 468"/>
              <p:cNvSpPr>
                <a:spLocks noChangeShapeType="1"/>
              </p:cNvSpPr>
              <p:nvPr/>
            </p:nvSpPr>
            <p:spPr bwMode="auto">
              <a:xfrm>
                <a:off x="3743" y="576"/>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3" name="Line 469"/>
              <p:cNvSpPr>
                <a:spLocks noChangeShapeType="1"/>
              </p:cNvSpPr>
              <p:nvPr/>
            </p:nvSpPr>
            <p:spPr bwMode="auto">
              <a:xfrm>
                <a:off x="3769" y="59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4" name="Line 470"/>
              <p:cNvSpPr>
                <a:spLocks noChangeShapeType="1"/>
              </p:cNvSpPr>
              <p:nvPr/>
            </p:nvSpPr>
            <p:spPr bwMode="auto">
              <a:xfrm>
                <a:off x="3769" y="593"/>
                <a:ext cx="8"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5" name="Line 471"/>
              <p:cNvSpPr>
                <a:spLocks noChangeShapeType="1"/>
              </p:cNvSpPr>
              <p:nvPr/>
            </p:nvSpPr>
            <p:spPr bwMode="auto">
              <a:xfrm>
                <a:off x="3777" y="628"/>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6" name="Freeform 472"/>
              <p:cNvSpPr>
                <a:spLocks/>
              </p:cNvSpPr>
              <p:nvPr/>
            </p:nvSpPr>
            <p:spPr bwMode="auto">
              <a:xfrm>
                <a:off x="3846" y="524"/>
                <a:ext cx="78" cy="86"/>
              </a:xfrm>
              <a:custGeom>
                <a:avLst/>
                <a:gdLst>
                  <a:gd name="T0" fmla="*/ 78 w 78"/>
                  <a:gd name="T1" fmla="*/ 43 h 86"/>
                  <a:gd name="T2" fmla="*/ 70 w 78"/>
                  <a:gd name="T3" fmla="*/ 78 h 86"/>
                  <a:gd name="T4" fmla="*/ 44 w 78"/>
                  <a:gd name="T5" fmla="*/ 86 h 86"/>
                  <a:gd name="T6" fmla="*/ 44 w 78"/>
                  <a:gd name="T7" fmla="*/ 86 h 86"/>
                  <a:gd name="T8" fmla="*/ 18 w 78"/>
                  <a:gd name="T9" fmla="*/ 78 h 86"/>
                  <a:gd name="T10" fmla="*/ 0 w 78"/>
                  <a:gd name="T11" fmla="*/ 43 h 86"/>
                  <a:gd name="T12" fmla="*/ 0 w 78"/>
                  <a:gd name="T13" fmla="*/ 43 h 86"/>
                  <a:gd name="T14" fmla="*/ 18 w 78"/>
                  <a:gd name="T15" fmla="*/ 9 h 86"/>
                  <a:gd name="T16" fmla="*/ 44 w 78"/>
                  <a:gd name="T17" fmla="*/ 0 h 86"/>
                  <a:gd name="T18" fmla="*/ 44 w 78"/>
                  <a:gd name="T19" fmla="*/ 0 h 86"/>
                  <a:gd name="T20" fmla="*/ 70 w 78"/>
                  <a:gd name="T21" fmla="*/ 9 h 86"/>
                  <a:gd name="T22" fmla="*/ 78 w 78"/>
                  <a:gd name="T23" fmla="*/ 43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86">
                    <a:moveTo>
                      <a:pt x="78" y="43"/>
                    </a:moveTo>
                    <a:lnTo>
                      <a:pt x="70" y="78"/>
                    </a:lnTo>
                    <a:lnTo>
                      <a:pt x="44" y="86"/>
                    </a:lnTo>
                    <a:lnTo>
                      <a:pt x="18" y="78"/>
                    </a:lnTo>
                    <a:lnTo>
                      <a:pt x="0" y="43"/>
                    </a:lnTo>
                    <a:lnTo>
                      <a:pt x="18" y="9"/>
                    </a:lnTo>
                    <a:lnTo>
                      <a:pt x="44" y="0"/>
                    </a:lnTo>
                    <a:lnTo>
                      <a:pt x="70" y="9"/>
                    </a:lnTo>
                    <a:lnTo>
                      <a:pt x="78"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627" name="Line 473"/>
              <p:cNvSpPr>
                <a:spLocks noChangeShapeType="1"/>
              </p:cNvSpPr>
              <p:nvPr/>
            </p:nvSpPr>
            <p:spPr bwMode="auto">
              <a:xfrm flipH="1">
                <a:off x="3916" y="567"/>
                <a:ext cx="8"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8" name="Line 474"/>
              <p:cNvSpPr>
                <a:spLocks noChangeShapeType="1"/>
              </p:cNvSpPr>
              <p:nvPr/>
            </p:nvSpPr>
            <p:spPr bwMode="auto">
              <a:xfrm>
                <a:off x="3916" y="6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29" name="Line 475"/>
              <p:cNvSpPr>
                <a:spLocks noChangeShapeType="1"/>
              </p:cNvSpPr>
              <p:nvPr/>
            </p:nvSpPr>
            <p:spPr bwMode="auto">
              <a:xfrm flipH="1">
                <a:off x="3890" y="602"/>
                <a:ext cx="26"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0" name="Line 476"/>
              <p:cNvSpPr>
                <a:spLocks noChangeShapeType="1"/>
              </p:cNvSpPr>
              <p:nvPr/>
            </p:nvSpPr>
            <p:spPr bwMode="auto">
              <a:xfrm>
                <a:off x="3890" y="6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1" name="Line 477"/>
              <p:cNvSpPr>
                <a:spLocks noChangeShapeType="1"/>
              </p:cNvSpPr>
              <p:nvPr/>
            </p:nvSpPr>
            <p:spPr bwMode="auto">
              <a:xfrm>
                <a:off x="3890" y="6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2" name="Line 478"/>
              <p:cNvSpPr>
                <a:spLocks noChangeShapeType="1"/>
              </p:cNvSpPr>
              <p:nvPr/>
            </p:nvSpPr>
            <p:spPr bwMode="auto">
              <a:xfrm>
                <a:off x="3890" y="61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3" name="Line 479"/>
              <p:cNvSpPr>
                <a:spLocks noChangeShapeType="1"/>
              </p:cNvSpPr>
              <p:nvPr/>
            </p:nvSpPr>
            <p:spPr bwMode="auto">
              <a:xfrm flipH="1" flipV="1">
                <a:off x="3864" y="602"/>
                <a:ext cx="26" cy="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4" name="Line 480"/>
              <p:cNvSpPr>
                <a:spLocks noChangeShapeType="1"/>
              </p:cNvSpPr>
              <p:nvPr/>
            </p:nvSpPr>
            <p:spPr bwMode="auto">
              <a:xfrm>
                <a:off x="3864" y="6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5" name="Line 481"/>
              <p:cNvSpPr>
                <a:spLocks noChangeShapeType="1"/>
              </p:cNvSpPr>
              <p:nvPr/>
            </p:nvSpPr>
            <p:spPr bwMode="auto">
              <a:xfrm flipH="1" flipV="1">
                <a:off x="3846" y="567"/>
                <a:ext cx="18" cy="35"/>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6" name="Line 482"/>
              <p:cNvSpPr>
                <a:spLocks noChangeShapeType="1"/>
              </p:cNvSpPr>
              <p:nvPr/>
            </p:nvSpPr>
            <p:spPr bwMode="auto">
              <a:xfrm>
                <a:off x="3846"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7" name="Line 483"/>
              <p:cNvSpPr>
                <a:spLocks noChangeShapeType="1"/>
              </p:cNvSpPr>
              <p:nvPr/>
            </p:nvSpPr>
            <p:spPr bwMode="auto">
              <a:xfrm>
                <a:off x="3846"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8" name="Line 484"/>
              <p:cNvSpPr>
                <a:spLocks noChangeShapeType="1"/>
              </p:cNvSpPr>
              <p:nvPr/>
            </p:nvSpPr>
            <p:spPr bwMode="auto">
              <a:xfrm>
                <a:off x="3846"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39" name="Line 485"/>
              <p:cNvSpPr>
                <a:spLocks noChangeShapeType="1"/>
              </p:cNvSpPr>
              <p:nvPr/>
            </p:nvSpPr>
            <p:spPr bwMode="auto">
              <a:xfrm flipV="1">
                <a:off x="3846" y="533"/>
                <a:ext cx="1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0" name="Line 486"/>
              <p:cNvSpPr>
                <a:spLocks noChangeShapeType="1"/>
              </p:cNvSpPr>
              <p:nvPr/>
            </p:nvSpPr>
            <p:spPr bwMode="auto">
              <a:xfrm>
                <a:off x="3864" y="53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1" name="Line 487"/>
              <p:cNvSpPr>
                <a:spLocks noChangeShapeType="1"/>
              </p:cNvSpPr>
              <p:nvPr/>
            </p:nvSpPr>
            <p:spPr bwMode="auto">
              <a:xfrm flipV="1">
                <a:off x="3864" y="52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2" name="Line 488"/>
              <p:cNvSpPr>
                <a:spLocks noChangeShapeType="1"/>
              </p:cNvSpPr>
              <p:nvPr/>
            </p:nvSpPr>
            <p:spPr bwMode="auto">
              <a:xfrm>
                <a:off x="3890" y="52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3" name="Line 489"/>
              <p:cNvSpPr>
                <a:spLocks noChangeShapeType="1"/>
              </p:cNvSpPr>
              <p:nvPr/>
            </p:nvSpPr>
            <p:spPr bwMode="auto">
              <a:xfrm>
                <a:off x="3890" y="52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4" name="Line 490"/>
              <p:cNvSpPr>
                <a:spLocks noChangeShapeType="1"/>
              </p:cNvSpPr>
              <p:nvPr/>
            </p:nvSpPr>
            <p:spPr bwMode="auto">
              <a:xfrm>
                <a:off x="3890" y="52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5" name="Line 491"/>
              <p:cNvSpPr>
                <a:spLocks noChangeShapeType="1"/>
              </p:cNvSpPr>
              <p:nvPr/>
            </p:nvSpPr>
            <p:spPr bwMode="auto">
              <a:xfrm>
                <a:off x="3890" y="524"/>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6" name="Line 492"/>
              <p:cNvSpPr>
                <a:spLocks noChangeShapeType="1"/>
              </p:cNvSpPr>
              <p:nvPr/>
            </p:nvSpPr>
            <p:spPr bwMode="auto">
              <a:xfrm>
                <a:off x="3916" y="53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7" name="Line 493"/>
              <p:cNvSpPr>
                <a:spLocks noChangeShapeType="1"/>
              </p:cNvSpPr>
              <p:nvPr/>
            </p:nvSpPr>
            <p:spPr bwMode="auto">
              <a:xfrm>
                <a:off x="3916" y="533"/>
                <a:ext cx="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8" name="Line 494"/>
              <p:cNvSpPr>
                <a:spLocks noChangeShapeType="1"/>
              </p:cNvSpPr>
              <p:nvPr/>
            </p:nvSpPr>
            <p:spPr bwMode="auto">
              <a:xfrm>
                <a:off x="3924" y="567"/>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49" name="Freeform 495"/>
              <p:cNvSpPr>
                <a:spLocks/>
              </p:cNvSpPr>
              <p:nvPr/>
            </p:nvSpPr>
            <p:spPr bwMode="auto">
              <a:xfrm>
                <a:off x="3795" y="593"/>
                <a:ext cx="77" cy="87"/>
              </a:xfrm>
              <a:custGeom>
                <a:avLst/>
                <a:gdLst>
                  <a:gd name="T0" fmla="*/ 77 w 77"/>
                  <a:gd name="T1" fmla="*/ 43 h 87"/>
                  <a:gd name="T2" fmla="*/ 60 w 77"/>
                  <a:gd name="T3" fmla="*/ 69 h 87"/>
                  <a:gd name="T4" fmla="*/ 34 w 77"/>
                  <a:gd name="T5" fmla="*/ 87 h 87"/>
                  <a:gd name="T6" fmla="*/ 34 w 77"/>
                  <a:gd name="T7" fmla="*/ 87 h 87"/>
                  <a:gd name="T8" fmla="*/ 8 w 77"/>
                  <a:gd name="T9" fmla="*/ 69 h 87"/>
                  <a:gd name="T10" fmla="*/ 0 w 77"/>
                  <a:gd name="T11" fmla="*/ 43 h 87"/>
                  <a:gd name="T12" fmla="*/ 0 w 77"/>
                  <a:gd name="T13" fmla="*/ 43 h 87"/>
                  <a:gd name="T14" fmla="*/ 8 w 77"/>
                  <a:gd name="T15" fmla="*/ 9 h 87"/>
                  <a:gd name="T16" fmla="*/ 34 w 77"/>
                  <a:gd name="T17" fmla="*/ 0 h 87"/>
                  <a:gd name="T18" fmla="*/ 34 w 77"/>
                  <a:gd name="T19" fmla="*/ 0 h 87"/>
                  <a:gd name="T20" fmla="*/ 60 w 77"/>
                  <a:gd name="T21" fmla="*/ 9 h 87"/>
                  <a:gd name="T22" fmla="*/ 77 w 77"/>
                  <a:gd name="T23" fmla="*/ 43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87">
                    <a:moveTo>
                      <a:pt x="77" y="43"/>
                    </a:moveTo>
                    <a:lnTo>
                      <a:pt x="60" y="69"/>
                    </a:lnTo>
                    <a:lnTo>
                      <a:pt x="34" y="87"/>
                    </a:lnTo>
                    <a:lnTo>
                      <a:pt x="8" y="69"/>
                    </a:lnTo>
                    <a:lnTo>
                      <a:pt x="0" y="43"/>
                    </a:lnTo>
                    <a:lnTo>
                      <a:pt x="8" y="9"/>
                    </a:lnTo>
                    <a:lnTo>
                      <a:pt x="34" y="0"/>
                    </a:lnTo>
                    <a:lnTo>
                      <a:pt x="60" y="9"/>
                    </a:lnTo>
                    <a:lnTo>
                      <a:pt x="77" y="43"/>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650" name="Line 496"/>
              <p:cNvSpPr>
                <a:spLocks noChangeShapeType="1"/>
              </p:cNvSpPr>
              <p:nvPr/>
            </p:nvSpPr>
            <p:spPr bwMode="auto">
              <a:xfrm flipH="1">
                <a:off x="3855" y="636"/>
                <a:ext cx="17"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1" name="Line 497"/>
              <p:cNvSpPr>
                <a:spLocks noChangeShapeType="1"/>
              </p:cNvSpPr>
              <p:nvPr/>
            </p:nvSpPr>
            <p:spPr bwMode="auto">
              <a:xfrm>
                <a:off x="3855" y="66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2" name="Line 498"/>
              <p:cNvSpPr>
                <a:spLocks noChangeShapeType="1"/>
              </p:cNvSpPr>
              <p:nvPr/>
            </p:nvSpPr>
            <p:spPr bwMode="auto">
              <a:xfrm flipH="1">
                <a:off x="3829" y="662"/>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3" name="Line 499"/>
              <p:cNvSpPr>
                <a:spLocks noChangeShapeType="1"/>
              </p:cNvSpPr>
              <p:nvPr/>
            </p:nvSpPr>
            <p:spPr bwMode="auto">
              <a:xfrm>
                <a:off x="3829" y="68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4" name="Line 500"/>
              <p:cNvSpPr>
                <a:spLocks noChangeShapeType="1"/>
              </p:cNvSpPr>
              <p:nvPr/>
            </p:nvSpPr>
            <p:spPr bwMode="auto">
              <a:xfrm>
                <a:off x="3829" y="68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5" name="Line 501"/>
              <p:cNvSpPr>
                <a:spLocks noChangeShapeType="1"/>
              </p:cNvSpPr>
              <p:nvPr/>
            </p:nvSpPr>
            <p:spPr bwMode="auto">
              <a:xfrm>
                <a:off x="3829" y="680"/>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6" name="Line 502"/>
              <p:cNvSpPr>
                <a:spLocks noChangeShapeType="1"/>
              </p:cNvSpPr>
              <p:nvPr/>
            </p:nvSpPr>
            <p:spPr bwMode="auto">
              <a:xfrm flipH="1" flipV="1">
                <a:off x="3803" y="662"/>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7" name="Line 503"/>
              <p:cNvSpPr>
                <a:spLocks noChangeShapeType="1"/>
              </p:cNvSpPr>
              <p:nvPr/>
            </p:nvSpPr>
            <p:spPr bwMode="auto">
              <a:xfrm>
                <a:off x="3803" y="66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8" name="Line 504"/>
              <p:cNvSpPr>
                <a:spLocks noChangeShapeType="1"/>
              </p:cNvSpPr>
              <p:nvPr/>
            </p:nvSpPr>
            <p:spPr bwMode="auto">
              <a:xfrm flipH="1" flipV="1">
                <a:off x="3795" y="636"/>
                <a:ext cx="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59" name="Line 505"/>
              <p:cNvSpPr>
                <a:spLocks noChangeShapeType="1"/>
              </p:cNvSpPr>
              <p:nvPr/>
            </p:nvSpPr>
            <p:spPr bwMode="auto">
              <a:xfrm>
                <a:off x="3795" y="63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0" name="Line 506"/>
              <p:cNvSpPr>
                <a:spLocks noChangeShapeType="1"/>
              </p:cNvSpPr>
              <p:nvPr/>
            </p:nvSpPr>
            <p:spPr bwMode="auto">
              <a:xfrm>
                <a:off x="3795" y="63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1" name="Line 507"/>
              <p:cNvSpPr>
                <a:spLocks noChangeShapeType="1"/>
              </p:cNvSpPr>
              <p:nvPr/>
            </p:nvSpPr>
            <p:spPr bwMode="auto">
              <a:xfrm>
                <a:off x="3795" y="63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2" name="Line 508"/>
              <p:cNvSpPr>
                <a:spLocks noChangeShapeType="1"/>
              </p:cNvSpPr>
              <p:nvPr/>
            </p:nvSpPr>
            <p:spPr bwMode="auto">
              <a:xfrm flipV="1">
                <a:off x="3795" y="602"/>
                <a:ext cx="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3" name="Line 509"/>
              <p:cNvSpPr>
                <a:spLocks noChangeShapeType="1"/>
              </p:cNvSpPr>
              <p:nvPr/>
            </p:nvSpPr>
            <p:spPr bwMode="auto">
              <a:xfrm>
                <a:off x="3803" y="6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4" name="Line 510"/>
              <p:cNvSpPr>
                <a:spLocks noChangeShapeType="1"/>
              </p:cNvSpPr>
              <p:nvPr/>
            </p:nvSpPr>
            <p:spPr bwMode="auto">
              <a:xfrm flipV="1">
                <a:off x="3803" y="593"/>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5" name="Line 511"/>
              <p:cNvSpPr>
                <a:spLocks noChangeShapeType="1"/>
              </p:cNvSpPr>
              <p:nvPr/>
            </p:nvSpPr>
            <p:spPr bwMode="auto">
              <a:xfrm>
                <a:off x="3829" y="59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6" name="Line 512"/>
              <p:cNvSpPr>
                <a:spLocks noChangeShapeType="1"/>
              </p:cNvSpPr>
              <p:nvPr/>
            </p:nvSpPr>
            <p:spPr bwMode="auto">
              <a:xfrm>
                <a:off x="3829" y="59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7" name="Line 513"/>
              <p:cNvSpPr>
                <a:spLocks noChangeShapeType="1"/>
              </p:cNvSpPr>
              <p:nvPr/>
            </p:nvSpPr>
            <p:spPr bwMode="auto">
              <a:xfrm>
                <a:off x="3829" y="59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8" name="Line 514"/>
              <p:cNvSpPr>
                <a:spLocks noChangeShapeType="1"/>
              </p:cNvSpPr>
              <p:nvPr/>
            </p:nvSpPr>
            <p:spPr bwMode="auto">
              <a:xfrm>
                <a:off x="3829" y="593"/>
                <a:ext cx="26" cy="9"/>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69" name="Line 515"/>
              <p:cNvSpPr>
                <a:spLocks noChangeShapeType="1"/>
              </p:cNvSpPr>
              <p:nvPr/>
            </p:nvSpPr>
            <p:spPr bwMode="auto">
              <a:xfrm>
                <a:off x="3855" y="602"/>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0" name="Line 516"/>
              <p:cNvSpPr>
                <a:spLocks noChangeShapeType="1"/>
              </p:cNvSpPr>
              <p:nvPr/>
            </p:nvSpPr>
            <p:spPr bwMode="auto">
              <a:xfrm>
                <a:off x="3855" y="602"/>
                <a:ext cx="17"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1" name="Line 517"/>
              <p:cNvSpPr>
                <a:spLocks noChangeShapeType="1"/>
              </p:cNvSpPr>
              <p:nvPr/>
            </p:nvSpPr>
            <p:spPr bwMode="auto">
              <a:xfrm>
                <a:off x="3872" y="63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2" name="Freeform 518"/>
              <p:cNvSpPr>
                <a:spLocks/>
              </p:cNvSpPr>
              <p:nvPr/>
            </p:nvSpPr>
            <p:spPr bwMode="auto">
              <a:xfrm>
                <a:off x="3846" y="654"/>
                <a:ext cx="78" cy="95"/>
              </a:xfrm>
              <a:custGeom>
                <a:avLst/>
                <a:gdLst>
                  <a:gd name="T0" fmla="*/ 78 w 78"/>
                  <a:gd name="T1" fmla="*/ 51 h 95"/>
                  <a:gd name="T2" fmla="*/ 70 w 78"/>
                  <a:gd name="T3" fmla="*/ 77 h 95"/>
                  <a:gd name="T4" fmla="*/ 44 w 78"/>
                  <a:gd name="T5" fmla="*/ 95 h 95"/>
                  <a:gd name="T6" fmla="*/ 44 w 78"/>
                  <a:gd name="T7" fmla="*/ 95 h 95"/>
                  <a:gd name="T8" fmla="*/ 18 w 78"/>
                  <a:gd name="T9" fmla="*/ 77 h 95"/>
                  <a:gd name="T10" fmla="*/ 0 w 78"/>
                  <a:gd name="T11" fmla="*/ 51 h 95"/>
                  <a:gd name="T12" fmla="*/ 0 w 78"/>
                  <a:gd name="T13" fmla="*/ 51 h 95"/>
                  <a:gd name="T14" fmla="*/ 18 w 78"/>
                  <a:gd name="T15" fmla="*/ 17 h 95"/>
                  <a:gd name="T16" fmla="*/ 44 w 78"/>
                  <a:gd name="T17" fmla="*/ 0 h 95"/>
                  <a:gd name="T18" fmla="*/ 44 w 78"/>
                  <a:gd name="T19" fmla="*/ 0 h 95"/>
                  <a:gd name="T20" fmla="*/ 70 w 78"/>
                  <a:gd name="T21" fmla="*/ 17 h 95"/>
                  <a:gd name="T22" fmla="*/ 78 w 78"/>
                  <a:gd name="T23" fmla="*/ 51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95">
                    <a:moveTo>
                      <a:pt x="78" y="51"/>
                    </a:moveTo>
                    <a:lnTo>
                      <a:pt x="70" y="77"/>
                    </a:lnTo>
                    <a:lnTo>
                      <a:pt x="44" y="95"/>
                    </a:lnTo>
                    <a:lnTo>
                      <a:pt x="18" y="77"/>
                    </a:lnTo>
                    <a:lnTo>
                      <a:pt x="0" y="51"/>
                    </a:lnTo>
                    <a:lnTo>
                      <a:pt x="18" y="17"/>
                    </a:lnTo>
                    <a:lnTo>
                      <a:pt x="44" y="0"/>
                    </a:lnTo>
                    <a:lnTo>
                      <a:pt x="70" y="17"/>
                    </a:lnTo>
                    <a:lnTo>
                      <a:pt x="78" y="51"/>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673" name="Line 519"/>
              <p:cNvSpPr>
                <a:spLocks noChangeShapeType="1"/>
              </p:cNvSpPr>
              <p:nvPr/>
            </p:nvSpPr>
            <p:spPr bwMode="auto">
              <a:xfrm flipH="1">
                <a:off x="3916" y="705"/>
                <a:ext cx="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4" name="Line 520"/>
              <p:cNvSpPr>
                <a:spLocks noChangeShapeType="1"/>
              </p:cNvSpPr>
              <p:nvPr/>
            </p:nvSpPr>
            <p:spPr bwMode="auto">
              <a:xfrm>
                <a:off x="3916" y="73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5" name="Line 521"/>
              <p:cNvSpPr>
                <a:spLocks noChangeShapeType="1"/>
              </p:cNvSpPr>
              <p:nvPr/>
            </p:nvSpPr>
            <p:spPr bwMode="auto">
              <a:xfrm flipH="1">
                <a:off x="3890" y="731"/>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6" name="Line 522"/>
              <p:cNvSpPr>
                <a:spLocks noChangeShapeType="1"/>
              </p:cNvSpPr>
              <p:nvPr/>
            </p:nvSpPr>
            <p:spPr bwMode="auto">
              <a:xfrm>
                <a:off x="3890" y="74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7" name="Line 523"/>
              <p:cNvSpPr>
                <a:spLocks noChangeShapeType="1"/>
              </p:cNvSpPr>
              <p:nvPr/>
            </p:nvSpPr>
            <p:spPr bwMode="auto">
              <a:xfrm>
                <a:off x="3890" y="74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8" name="Line 524"/>
              <p:cNvSpPr>
                <a:spLocks noChangeShapeType="1"/>
              </p:cNvSpPr>
              <p:nvPr/>
            </p:nvSpPr>
            <p:spPr bwMode="auto">
              <a:xfrm>
                <a:off x="3890" y="74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79" name="Line 525"/>
              <p:cNvSpPr>
                <a:spLocks noChangeShapeType="1"/>
              </p:cNvSpPr>
              <p:nvPr/>
            </p:nvSpPr>
            <p:spPr bwMode="auto">
              <a:xfrm flipH="1" flipV="1">
                <a:off x="3864" y="731"/>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0" name="Line 526"/>
              <p:cNvSpPr>
                <a:spLocks noChangeShapeType="1"/>
              </p:cNvSpPr>
              <p:nvPr/>
            </p:nvSpPr>
            <p:spPr bwMode="auto">
              <a:xfrm>
                <a:off x="3864" y="73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1" name="Line 527"/>
              <p:cNvSpPr>
                <a:spLocks noChangeShapeType="1"/>
              </p:cNvSpPr>
              <p:nvPr/>
            </p:nvSpPr>
            <p:spPr bwMode="auto">
              <a:xfrm flipH="1" flipV="1">
                <a:off x="3846" y="705"/>
                <a:ext cx="1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2" name="Line 528"/>
              <p:cNvSpPr>
                <a:spLocks noChangeShapeType="1"/>
              </p:cNvSpPr>
              <p:nvPr/>
            </p:nvSpPr>
            <p:spPr bwMode="auto">
              <a:xfrm>
                <a:off x="3846" y="70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3" name="Line 529"/>
              <p:cNvSpPr>
                <a:spLocks noChangeShapeType="1"/>
              </p:cNvSpPr>
              <p:nvPr/>
            </p:nvSpPr>
            <p:spPr bwMode="auto">
              <a:xfrm>
                <a:off x="3846" y="70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4" name="Line 530"/>
              <p:cNvSpPr>
                <a:spLocks noChangeShapeType="1"/>
              </p:cNvSpPr>
              <p:nvPr/>
            </p:nvSpPr>
            <p:spPr bwMode="auto">
              <a:xfrm>
                <a:off x="3846" y="70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5" name="Line 531"/>
              <p:cNvSpPr>
                <a:spLocks noChangeShapeType="1"/>
              </p:cNvSpPr>
              <p:nvPr/>
            </p:nvSpPr>
            <p:spPr bwMode="auto">
              <a:xfrm flipV="1">
                <a:off x="3846" y="671"/>
                <a:ext cx="1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6" name="Line 532"/>
              <p:cNvSpPr>
                <a:spLocks noChangeShapeType="1"/>
              </p:cNvSpPr>
              <p:nvPr/>
            </p:nvSpPr>
            <p:spPr bwMode="auto">
              <a:xfrm>
                <a:off x="3864"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7" name="Line 533"/>
              <p:cNvSpPr>
                <a:spLocks noChangeShapeType="1"/>
              </p:cNvSpPr>
              <p:nvPr/>
            </p:nvSpPr>
            <p:spPr bwMode="auto">
              <a:xfrm flipV="1">
                <a:off x="3864" y="654"/>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8" name="Line 534"/>
              <p:cNvSpPr>
                <a:spLocks noChangeShapeType="1"/>
              </p:cNvSpPr>
              <p:nvPr/>
            </p:nvSpPr>
            <p:spPr bwMode="auto">
              <a:xfrm>
                <a:off x="3890" y="65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89" name="Line 535"/>
              <p:cNvSpPr>
                <a:spLocks noChangeShapeType="1"/>
              </p:cNvSpPr>
              <p:nvPr/>
            </p:nvSpPr>
            <p:spPr bwMode="auto">
              <a:xfrm>
                <a:off x="3890" y="65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0" name="Line 536"/>
              <p:cNvSpPr>
                <a:spLocks noChangeShapeType="1"/>
              </p:cNvSpPr>
              <p:nvPr/>
            </p:nvSpPr>
            <p:spPr bwMode="auto">
              <a:xfrm>
                <a:off x="3890" y="654"/>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1" name="Line 537"/>
              <p:cNvSpPr>
                <a:spLocks noChangeShapeType="1"/>
              </p:cNvSpPr>
              <p:nvPr/>
            </p:nvSpPr>
            <p:spPr bwMode="auto">
              <a:xfrm>
                <a:off x="3890" y="654"/>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2" name="Line 538"/>
              <p:cNvSpPr>
                <a:spLocks noChangeShapeType="1"/>
              </p:cNvSpPr>
              <p:nvPr/>
            </p:nvSpPr>
            <p:spPr bwMode="auto">
              <a:xfrm>
                <a:off x="3916" y="67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3" name="Line 539"/>
              <p:cNvSpPr>
                <a:spLocks noChangeShapeType="1"/>
              </p:cNvSpPr>
              <p:nvPr/>
            </p:nvSpPr>
            <p:spPr bwMode="auto">
              <a:xfrm>
                <a:off x="3916" y="671"/>
                <a:ext cx="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4" name="Line 540"/>
              <p:cNvSpPr>
                <a:spLocks noChangeShapeType="1"/>
              </p:cNvSpPr>
              <p:nvPr/>
            </p:nvSpPr>
            <p:spPr bwMode="auto">
              <a:xfrm>
                <a:off x="3924" y="705"/>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5" name="Freeform 541"/>
              <p:cNvSpPr>
                <a:spLocks/>
              </p:cNvSpPr>
              <p:nvPr/>
            </p:nvSpPr>
            <p:spPr bwMode="auto">
              <a:xfrm>
                <a:off x="3907" y="731"/>
                <a:ext cx="78" cy="95"/>
              </a:xfrm>
              <a:custGeom>
                <a:avLst/>
                <a:gdLst>
                  <a:gd name="T0" fmla="*/ 78 w 78"/>
                  <a:gd name="T1" fmla="*/ 52 h 95"/>
                  <a:gd name="T2" fmla="*/ 60 w 78"/>
                  <a:gd name="T3" fmla="*/ 78 h 95"/>
                  <a:gd name="T4" fmla="*/ 34 w 78"/>
                  <a:gd name="T5" fmla="*/ 95 h 95"/>
                  <a:gd name="T6" fmla="*/ 34 w 78"/>
                  <a:gd name="T7" fmla="*/ 95 h 95"/>
                  <a:gd name="T8" fmla="*/ 9 w 78"/>
                  <a:gd name="T9" fmla="*/ 78 h 95"/>
                  <a:gd name="T10" fmla="*/ 0 w 78"/>
                  <a:gd name="T11" fmla="*/ 52 h 95"/>
                  <a:gd name="T12" fmla="*/ 0 w 78"/>
                  <a:gd name="T13" fmla="*/ 52 h 95"/>
                  <a:gd name="T14" fmla="*/ 9 w 78"/>
                  <a:gd name="T15" fmla="*/ 18 h 95"/>
                  <a:gd name="T16" fmla="*/ 34 w 78"/>
                  <a:gd name="T17" fmla="*/ 0 h 95"/>
                  <a:gd name="T18" fmla="*/ 34 w 78"/>
                  <a:gd name="T19" fmla="*/ 0 h 95"/>
                  <a:gd name="T20" fmla="*/ 60 w 78"/>
                  <a:gd name="T21" fmla="*/ 18 h 95"/>
                  <a:gd name="T22" fmla="*/ 78 w 78"/>
                  <a:gd name="T23" fmla="*/ 52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95">
                    <a:moveTo>
                      <a:pt x="78" y="52"/>
                    </a:moveTo>
                    <a:lnTo>
                      <a:pt x="60" y="78"/>
                    </a:lnTo>
                    <a:lnTo>
                      <a:pt x="34" y="95"/>
                    </a:lnTo>
                    <a:lnTo>
                      <a:pt x="9" y="78"/>
                    </a:lnTo>
                    <a:lnTo>
                      <a:pt x="0" y="52"/>
                    </a:lnTo>
                    <a:lnTo>
                      <a:pt x="9" y="18"/>
                    </a:lnTo>
                    <a:lnTo>
                      <a:pt x="34" y="0"/>
                    </a:lnTo>
                    <a:lnTo>
                      <a:pt x="60" y="18"/>
                    </a:lnTo>
                    <a:lnTo>
                      <a:pt x="78" y="52"/>
                    </a:lnTo>
                    <a:close/>
                  </a:path>
                </a:pathLst>
              </a:custGeom>
              <a:solidFill>
                <a:srgbClr val="E0512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696" name="Line 542"/>
              <p:cNvSpPr>
                <a:spLocks noChangeShapeType="1"/>
              </p:cNvSpPr>
              <p:nvPr/>
            </p:nvSpPr>
            <p:spPr bwMode="auto">
              <a:xfrm flipH="1">
                <a:off x="3967" y="783"/>
                <a:ext cx="18"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7" name="Line 543"/>
              <p:cNvSpPr>
                <a:spLocks noChangeShapeType="1"/>
              </p:cNvSpPr>
              <p:nvPr/>
            </p:nvSpPr>
            <p:spPr bwMode="auto">
              <a:xfrm>
                <a:off x="3967" y="80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8" name="Line 544"/>
              <p:cNvSpPr>
                <a:spLocks noChangeShapeType="1"/>
              </p:cNvSpPr>
              <p:nvPr/>
            </p:nvSpPr>
            <p:spPr bwMode="auto">
              <a:xfrm flipH="1">
                <a:off x="3941" y="809"/>
                <a:ext cx="26"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699" name="Line 545"/>
              <p:cNvSpPr>
                <a:spLocks noChangeShapeType="1"/>
              </p:cNvSpPr>
              <p:nvPr/>
            </p:nvSpPr>
            <p:spPr bwMode="auto">
              <a:xfrm>
                <a:off x="3941" y="82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0" name="Line 546"/>
              <p:cNvSpPr>
                <a:spLocks noChangeShapeType="1"/>
              </p:cNvSpPr>
              <p:nvPr/>
            </p:nvSpPr>
            <p:spPr bwMode="auto">
              <a:xfrm>
                <a:off x="3941" y="82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1" name="Line 547"/>
              <p:cNvSpPr>
                <a:spLocks noChangeShapeType="1"/>
              </p:cNvSpPr>
              <p:nvPr/>
            </p:nvSpPr>
            <p:spPr bwMode="auto">
              <a:xfrm>
                <a:off x="3941" y="826"/>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2" name="Line 548"/>
              <p:cNvSpPr>
                <a:spLocks noChangeShapeType="1"/>
              </p:cNvSpPr>
              <p:nvPr/>
            </p:nvSpPr>
            <p:spPr bwMode="auto">
              <a:xfrm flipH="1" flipV="1">
                <a:off x="3916" y="809"/>
                <a:ext cx="25" cy="17"/>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3" name="Line 549"/>
              <p:cNvSpPr>
                <a:spLocks noChangeShapeType="1"/>
              </p:cNvSpPr>
              <p:nvPr/>
            </p:nvSpPr>
            <p:spPr bwMode="auto">
              <a:xfrm>
                <a:off x="3916" y="80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4" name="Line 550"/>
              <p:cNvSpPr>
                <a:spLocks noChangeShapeType="1"/>
              </p:cNvSpPr>
              <p:nvPr/>
            </p:nvSpPr>
            <p:spPr bwMode="auto">
              <a:xfrm flipH="1" flipV="1">
                <a:off x="3907" y="783"/>
                <a:ext cx="9" cy="26"/>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5" name="Line 551"/>
              <p:cNvSpPr>
                <a:spLocks noChangeShapeType="1"/>
              </p:cNvSpPr>
              <p:nvPr/>
            </p:nvSpPr>
            <p:spPr bwMode="auto">
              <a:xfrm>
                <a:off x="3907" y="78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6" name="Line 552"/>
              <p:cNvSpPr>
                <a:spLocks noChangeShapeType="1"/>
              </p:cNvSpPr>
              <p:nvPr/>
            </p:nvSpPr>
            <p:spPr bwMode="auto">
              <a:xfrm>
                <a:off x="3907" y="78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7" name="Line 553"/>
              <p:cNvSpPr>
                <a:spLocks noChangeShapeType="1"/>
              </p:cNvSpPr>
              <p:nvPr/>
            </p:nvSpPr>
            <p:spPr bwMode="auto">
              <a:xfrm>
                <a:off x="3907" y="78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8" name="Line 554"/>
              <p:cNvSpPr>
                <a:spLocks noChangeShapeType="1"/>
              </p:cNvSpPr>
              <p:nvPr/>
            </p:nvSpPr>
            <p:spPr bwMode="auto">
              <a:xfrm flipV="1">
                <a:off x="3907" y="749"/>
                <a:ext cx="9"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09" name="Line 555"/>
              <p:cNvSpPr>
                <a:spLocks noChangeShapeType="1"/>
              </p:cNvSpPr>
              <p:nvPr/>
            </p:nvSpPr>
            <p:spPr bwMode="auto">
              <a:xfrm>
                <a:off x="3916" y="74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0" name="Line 556"/>
              <p:cNvSpPr>
                <a:spLocks noChangeShapeType="1"/>
              </p:cNvSpPr>
              <p:nvPr/>
            </p:nvSpPr>
            <p:spPr bwMode="auto">
              <a:xfrm flipV="1">
                <a:off x="3916" y="731"/>
                <a:ext cx="25"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1" name="Line 557"/>
              <p:cNvSpPr>
                <a:spLocks noChangeShapeType="1"/>
              </p:cNvSpPr>
              <p:nvPr/>
            </p:nvSpPr>
            <p:spPr bwMode="auto">
              <a:xfrm>
                <a:off x="3941" y="73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2" name="Line 558"/>
              <p:cNvSpPr>
                <a:spLocks noChangeShapeType="1"/>
              </p:cNvSpPr>
              <p:nvPr/>
            </p:nvSpPr>
            <p:spPr bwMode="auto">
              <a:xfrm>
                <a:off x="3941" y="73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3" name="Line 559"/>
              <p:cNvSpPr>
                <a:spLocks noChangeShapeType="1"/>
              </p:cNvSpPr>
              <p:nvPr/>
            </p:nvSpPr>
            <p:spPr bwMode="auto">
              <a:xfrm>
                <a:off x="3941" y="731"/>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4" name="Line 560"/>
              <p:cNvSpPr>
                <a:spLocks noChangeShapeType="1"/>
              </p:cNvSpPr>
              <p:nvPr/>
            </p:nvSpPr>
            <p:spPr bwMode="auto">
              <a:xfrm>
                <a:off x="3941" y="731"/>
                <a:ext cx="26" cy="18"/>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5" name="Line 561"/>
              <p:cNvSpPr>
                <a:spLocks noChangeShapeType="1"/>
              </p:cNvSpPr>
              <p:nvPr/>
            </p:nvSpPr>
            <p:spPr bwMode="auto">
              <a:xfrm>
                <a:off x="3967" y="749"/>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6" name="Line 562"/>
              <p:cNvSpPr>
                <a:spLocks noChangeShapeType="1"/>
              </p:cNvSpPr>
              <p:nvPr/>
            </p:nvSpPr>
            <p:spPr bwMode="auto">
              <a:xfrm>
                <a:off x="3967" y="749"/>
                <a:ext cx="18" cy="34"/>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7" name="Line 563"/>
              <p:cNvSpPr>
                <a:spLocks noChangeShapeType="1"/>
              </p:cNvSpPr>
              <p:nvPr/>
            </p:nvSpPr>
            <p:spPr bwMode="auto">
              <a:xfrm>
                <a:off x="3985" y="783"/>
                <a:ext cx="1" cy="1"/>
              </a:xfrm>
              <a:prstGeom prst="line">
                <a:avLst/>
              </a:prstGeom>
              <a:noFill/>
              <a:ln w="14288">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8" name="Line 564"/>
              <p:cNvSpPr>
                <a:spLocks noChangeShapeType="1"/>
              </p:cNvSpPr>
              <p:nvPr/>
            </p:nvSpPr>
            <p:spPr bwMode="auto">
              <a:xfrm>
                <a:off x="3449" y="688"/>
                <a:ext cx="285" cy="562"/>
              </a:xfrm>
              <a:prstGeom prst="line">
                <a:avLst/>
              </a:prstGeom>
              <a:noFill/>
              <a:ln w="14288">
                <a:solidFill>
                  <a:srgbClr val="1B408D"/>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719" name="Freeform 565"/>
              <p:cNvSpPr>
                <a:spLocks/>
              </p:cNvSpPr>
              <p:nvPr/>
            </p:nvSpPr>
            <p:spPr bwMode="auto">
              <a:xfrm>
                <a:off x="3414" y="610"/>
                <a:ext cx="70" cy="104"/>
              </a:xfrm>
              <a:custGeom>
                <a:avLst/>
                <a:gdLst>
                  <a:gd name="T0" fmla="*/ 9 w 70"/>
                  <a:gd name="T1" fmla="*/ 104 h 104"/>
                  <a:gd name="T2" fmla="*/ 44 w 70"/>
                  <a:gd name="T3" fmla="*/ 95 h 104"/>
                  <a:gd name="T4" fmla="*/ 70 w 70"/>
                  <a:gd name="T5" fmla="*/ 78 h 104"/>
                  <a:gd name="T6" fmla="*/ 70 w 70"/>
                  <a:gd name="T7" fmla="*/ 78 h 104"/>
                  <a:gd name="T8" fmla="*/ 0 w 70"/>
                  <a:gd name="T9" fmla="*/ 0 h 104"/>
                  <a:gd name="T10" fmla="*/ 0 w 70"/>
                  <a:gd name="T11" fmla="*/ 0 h 104"/>
                  <a:gd name="T12" fmla="*/ 9 w 70"/>
                  <a:gd name="T13" fmla="*/ 104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04">
                    <a:moveTo>
                      <a:pt x="9" y="104"/>
                    </a:moveTo>
                    <a:lnTo>
                      <a:pt x="44" y="95"/>
                    </a:lnTo>
                    <a:lnTo>
                      <a:pt x="70" y="78"/>
                    </a:lnTo>
                    <a:lnTo>
                      <a:pt x="0" y="0"/>
                    </a:lnTo>
                    <a:lnTo>
                      <a:pt x="9" y="104"/>
                    </a:lnTo>
                    <a:close/>
                  </a:path>
                </a:pathLst>
              </a:custGeom>
              <a:solidFill>
                <a:srgbClr val="1B408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0" name="Freeform 566"/>
              <p:cNvSpPr>
                <a:spLocks/>
              </p:cNvSpPr>
              <p:nvPr/>
            </p:nvSpPr>
            <p:spPr bwMode="auto">
              <a:xfrm>
                <a:off x="3700" y="1224"/>
                <a:ext cx="69" cy="103"/>
              </a:xfrm>
              <a:custGeom>
                <a:avLst/>
                <a:gdLst>
                  <a:gd name="T0" fmla="*/ 0 w 69"/>
                  <a:gd name="T1" fmla="*/ 34 h 103"/>
                  <a:gd name="T2" fmla="*/ 25 w 69"/>
                  <a:gd name="T3" fmla="*/ 8 h 103"/>
                  <a:gd name="T4" fmla="*/ 60 w 69"/>
                  <a:gd name="T5" fmla="*/ 0 h 103"/>
                  <a:gd name="T6" fmla="*/ 60 w 69"/>
                  <a:gd name="T7" fmla="*/ 0 h 103"/>
                  <a:gd name="T8" fmla="*/ 69 w 69"/>
                  <a:gd name="T9" fmla="*/ 103 h 103"/>
                  <a:gd name="T10" fmla="*/ 69 w 69"/>
                  <a:gd name="T11" fmla="*/ 103 h 103"/>
                  <a:gd name="T12" fmla="*/ 0 w 69"/>
                  <a:gd name="T13" fmla="*/ 34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03">
                    <a:moveTo>
                      <a:pt x="0" y="34"/>
                    </a:moveTo>
                    <a:lnTo>
                      <a:pt x="25" y="8"/>
                    </a:lnTo>
                    <a:lnTo>
                      <a:pt x="60" y="0"/>
                    </a:lnTo>
                    <a:lnTo>
                      <a:pt x="69" y="103"/>
                    </a:lnTo>
                    <a:lnTo>
                      <a:pt x="0" y="34"/>
                    </a:lnTo>
                    <a:close/>
                  </a:path>
                </a:pathLst>
              </a:custGeom>
              <a:solidFill>
                <a:srgbClr val="1B408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1" name="Rectangle 567"/>
              <p:cNvSpPr>
                <a:spLocks noChangeArrowheads="1"/>
              </p:cNvSpPr>
              <p:nvPr/>
            </p:nvSpPr>
            <p:spPr bwMode="auto">
              <a:xfrm>
                <a:off x="3440" y="852"/>
                <a:ext cx="111"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1B408D"/>
                    </a:solidFill>
                    <a:latin typeface="Helvetica" charset="0"/>
                  </a:rPr>
                  <a:t>R</a:t>
                </a:r>
                <a:endParaRPr lang="en-US"/>
              </a:p>
            </p:txBody>
          </p:sp>
          <p:sp>
            <p:nvSpPr>
              <p:cNvPr id="150722" name="Rectangle 568"/>
              <p:cNvSpPr>
                <a:spLocks noChangeArrowheads="1"/>
              </p:cNvSpPr>
              <p:nvPr/>
            </p:nvSpPr>
            <p:spPr bwMode="auto">
              <a:xfrm>
                <a:off x="4002" y="584"/>
                <a:ext cx="86"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E05120"/>
                    </a:solidFill>
                    <a:latin typeface="Helvetica" charset="0"/>
                  </a:rPr>
                  <a:t>a</a:t>
                </a:r>
                <a:endParaRPr lang="en-US"/>
              </a:p>
            </p:txBody>
          </p:sp>
          <p:sp>
            <p:nvSpPr>
              <p:cNvPr id="150723" name="Freeform 569"/>
              <p:cNvSpPr>
                <a:spLocks/>
              </p:cNvSpPr>
              <p:nvPr/>
            </p:nvSpPr>
            <p:spPr bwMode="auto">
              <a:xfrm>
                <a:off x="4028" y="541"/>
                <a:ext cx="43" cy="44"/>
              </a:xfrm>
              <a:custGeom>
                <a:avLst/>
                <a:gdLst>
                  <a:gd name="T0" fmla="*/ 17 w 43"/>
                  <a:gd name="T1" fmla="*/ 44 h 44"/>
                  <a:gd name="T2" fmla="*/ 0 w 43"/>
                  <a:gd name="T3" fmla="*/ 9 h 44"/>
                  <a:gd name="T4" fmla="*/ 26 w 43"/>
                  <a:gd name="T5" fmla="*/ 0 h 44"/>
                  <a:gd name="T6" fmla="*/ 43 w 43"/>
                  <a:gd name="T7" fmla="*/ 26 h 44"/>
                  <a:gd name="T8" fmla="*/ 17 w 43"/>
                  <a:gd name="T9" fmla="*/ 44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44">
                    <a:moveTo>
                      <a:pt x="17" y="44"/>
                    </a:moveTo>
                    <a:lnTo>
                      <a:pt x="0" y="9"/>
                    </a:lnTo>
                    <a:lnTo>
                      <a:pt x="26" y="0"/>
                    </a:lnTo>
                    <a:lnTo>
                      <a:pt x="43" y="26"/>
                    </a:lnTo>
                    <a:lnTo>
                      <a:pt x="17" y="44"/>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4" name="Freeform 570"/>
              <p:cNvSpPr>
                <a:spLocks/>
              </p:cNvSpPr>
              <p:nvPr/>
            </p:nvSpPr>
            <p:spPr bwMode="auto">
              <a:xfrm>
                <a:off x="4054" y="524"/>
                <a:ext cx="43" cy="43"/>
              </a:xfrm>
              <a:custGeom>
                <a:avLst/>
                <a:gdLst>
                  <a:gd name="T0" fmla="*/ 17 w 43"/>
                  <a:gd name="T1" fmla="*/ 43 h 43"/>
                  <a:gd name="T2" fmla="*/ 0 w 43"/>
                  <a:gd name="T3" fmla="*/ 17 h 43"/>
                  <a:gd name="T4" fmla="*/ 26 w 43"/>
                  <a:gd name="T5" fmla="*/ 0 h 43"/>
                  <a:gd name="T6" fmla="*/ 43 w 43"/>
                  <a:gd name="T7" fmla="*/ 26 h 43"/>
                  <a:gd name="T8" fmla="*/ 17 w 43"/>
                  <a:gd name="T9" fmla="*/ 43 h 43"/>
                  <a:gd name="T10" fmla="*/ 17 w 43"/>
                  <a:gd name="T11" fmla="*/ 43 h 43"/>
                  <a:gd name="T12" fmla="*/ 17 w 43"/>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17" y="43"/>
                    </a:moveTo>
                    <a:lnTo>
                      <a:pt x="0" y="17"/>
                    </a:lnTo>
                    <a:lnTo>
                      <a:pt x="26" y="0"/>
                    </a:lnTo>
                    <a:lnTo>
                      <a:pt x="43" y="26"/>
                    </a:lnTo>
                    <a:lnTo>
                      <a:pt x="17" y="43"/>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5" name="Freeform 571"/>
              <p:cNvSpPr>
                <a:spLocks/>
              </p:cNvSpPr>
              <p:nvPr/>
            </p:nvSpPr>
            <p:spPr bwMode="auto">
              <a:xfrm>
                <a:off x="4080" y="507"/>
                <a:ext cx="34" cy="43"/>
              </a:xfrm>
              <a:custGeom>
                <a:avLst/>
                <a:gdLst>
                  <a:gd name="T0" fmla="*/ 0 w 34"/>
                  <a:gd name="T1" fmla="*/ 17 h 43"/>
                  <a:gd name="T2" fmla="*/ 0 w 34"/>
                  <a:gd name="T3" fmla="*/ 17 h 43"/>
                  <a:gd name="T4" fmla="*/ 17 w 34"/>
                  <a:gd name="T5" fmla="*/ 0 h 43"/>
                  <a:gd name="T6" fmla="*/ 34 w 34"/>
                  <a:gd name="T7" fmla="*/ 26 h 43"/>
                  <a:gd name="T8" fmla="*/ 17 w 34"/>
                  <a:gd name="T9" fmla="*/ 43 h 43"/>
                  <a:gd name="T10" fmla="*/ 0 w 34"/>
                  <a:gd name="T11" fmla="*/ 17 h 43"/>
                  <a:gd name="T12" fmla="*/ 0 w 34"/>
                  <a:gd name="T13" fmla="*/ 17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43">
                    <a:moveTo>
                      <a:pt x="0" y="17"/>
                    </a:moveTo>
                    <a:lnTo>
                      <a:pt x="0" y="17"/>
                    </a:lnTo>
                    <a:lnTo>
                      <a:pt x="17" y="0"/>
                    </a:lnTo>
                    <a:lnTo>
                      <a:pt x="34" y="26"/>
                    </a:lnTo>
                    <a:lnTo>
                      <a:pt x="17" y="43"/>
                    </a:lnTo>
                    <a:lnTo>
                      <a:pt x="0" y="17"/>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6" name="Freeform 572"/>
              <p:cNvSpPr>
                <a:spLocks/>
              </p:cNvSpPr>
              <p:nvPr/>
            </p:nvSpPr>
            <p:spPr bwMode="auto">
              <a:xfrm>
                <a:off x="4097" y="498"/>
                <a:ext cx="35" cy="35"/>
              </a:xfrm>
              <a:custGeom>
                <a:avLst/>
                <a:gdLst>
                  <a:gd name="T0" fmla="*/ 0 w 35"/>
                  <a:gd name="T1" fmla="*/ 9 h 35"/>
                  <a:gd name="T2" fmla="*/ 9 w 35"/>
                  <a:gd name="T3" fmla="*/ 9 h 35"/>
                  <a:gd name="T4" fmla="*/ 26 w 35"/>
                  <a:gd name="T5" fmla="*/ 0 h 35"/>
                  <a:gd name="T6" fmla="*/ 35 w 35"/>
                  <a:gd name="T7" fmla="*/ 35 h 35"/>
                  <a:gd name="T8" fmla="*/ 17 w 35"/>
                  <a:gd name="T9" fmla="*/ 35 h 35"/>
                  <a:gd name="T10" fmla="*/ 0 w 35"/>
                  <a:gd name="T11" fmla="*/ 9 h 35"/>
                  <a:gd name="T12" fmla="*/ 0 w 35"/>
                  <a:gd name="T13" fmla="*/ 9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5">
                    <a:moveTo>
                      <a:pt x="0" y="9"/>
                    </a:moveTo>
                    <a:lnTo>
                      <a:pt x="9" y="9"/>
                    </a:lnTo>
                    <a:lnTo>
                      <a:pt x="26" y="0"/>
                    </a:lnTo>
                    <a:lnTo>
                      <a:pt x="35" y="35"/>
                    </a:lnTo>
                    <a:lnTo>
                      <a:pt x="17" y="35"/>
                    </a:lnTo>
                    <a:lnTo>
                      <a:pt x="0"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7" name="Freeform 573"/>
              <p:cNvSpPr>
                <a:spLocks/>
              </p:cNvSpPr>
              <p:nvPr/>
            </p:nvSpPr>
            <p:spPr bwMode="auto">
              <a:xfrm>
                <a:off x="4114" y="498"/>
                <a:ext cx="35" cy="43"/>
              </a:xfrm>
              <a:custGeom>
                <a:avLst/>
                <a:gdLst>
                  <a:gd name="T0" fmla="*/ 18 w 35"/>
                  <a:gd name="T1" fmla="*/ 0 h 43"/>
                  <a:gd name="T2" fmla="*/ 18 w 35"/>
                  <a:gd name="T3" fmla="*/ 0 h 43"/>
                  <a:gd name="T4" fmla="*/ 35 w 35"/>
                  <a:gd name="T5" fmla="*/ 17 h 43"/>
                  <a:gd name="T6" fmla="*/ 18 w 35"/>
                  <a:gd name="T7" fmla="*/ 43 h 43"/>
                  <a:gd name="T8" fmla="*/ 0 w 35"/>
                  <a:gd name="T9" fmla="*/ 35 h 43"/>
                  <a:gd name="T10" fmla="*/ 9 w 35"/>
                  <a:gd name="T11" fmla="*/ 0 h 43"/>
                  <a:gd name="T12" fmla="*/ 18 w 35"/>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3">
                    <a:moveTo>
                      <a:pt x="18" y="0"/>
                    </a:moveTo>
                    <a:lnTo>
                      <a:pt x="18" y="0"/>
                    </a:lnTo>
                    <a:lnTo>
                      <a:pt x="35" y="17"/>
                    </a:lnTo>
                    <a:lnTo>
                      <a:pt x="18" y="43"/>
                    </a:lnTo>
                    <a:lnTo>
                      <a:pt x="0" y="35"/>
                    </a:lnTo>
                    <a:lnTo>
                      <a:pt x="9" y="0"/>
                    </a:lnTo>
                    <a:lnTo>
                      <a:pt x="18"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8" name="Freeform 574"/>
              <p:cNvSpPr>
                <a:spLocks/>
              </p:cNvSpPr>
              <p:nvPr/>
            </p:nvSpPr>
            <p:spPr bwMode="auto">
              <a:xfrm>
                <a:off x="4132" y="515"/>
                <a:ext cx="34" cy="35"/>
              </a:xfrm>
              <a:custGeom>
                <a:avLst/>
                <a:gdLst>
                  <a:gd name="T0" fmla="*/ 17 w 34"/>
                  <a:gd name="T1" fmla="*/ 0 h 35"/>
                  <a:gd name="T2" fmla="*/ 17 w 34"/>
                  <a:gd name="T3" fmla="*/ 0 h 35"/>
                  <a:gd name="T4" fmla="*/ 34 w 34"/>
                  <a:gd name="T5" fmla="*/ 9 h 35"/>
                  <a:gd name="T6" fmla="*/ 8 w 34"/>
                  <a:gd name="T7" fmla="*/ 35 h 35"/>
                  <a:gd name="T8" fmla="*/ 0 w 34"/>
                  <a:gd name="T9" fmla="*/ 26 h 35"/>
                  <a:gd name="T10" fmla="*/ 17 w 34"/>
                  <a:gd name="T11" fmla="*/ 0 h 35"/>
                  <a:gd name="T12" fmla="*/ 17 w 34"/>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5">
                    <a:moveTo>
                      <a:pt x="17" y="0"/>
                    </a:moveTo>
                    <a:lnTo>
                      <a:pt x="17" y="0"/>
                    </a:lnTo>
                    <a:lnTo>
                      <a:pt x="34" y="9"/>
                    </a:lnTo>
                    <a:lnTo>
                      <a:pt x="8" y="35"/>
                    </a:lnTo>
                    <a:lnTo>
                      <a:pt x="0" y="26"/>
                    </a:lnTo>
                    <a:lnTo>
                      <a:pt x="17"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29" name="Freeform 575"/>
              <p:cNvSpPr>
                <a:spLocks/>
              </p:cNvSpPr>
              <p:nvPr/>
            </p:nvSpPr>
            <p:spPr bwMode="auto">
              <a:xfrm>
                <a:off x="4140" y="524"/>
                <a:ext cx="35" cy="35"/>
              </a:xfrm>
              <a:custGeom>
                <a:avLst/>
                <a:gdLst>
                  <a:gd name="T0" fmla="*/ 26 w 35"/>
                  <a:gd name="T1" fmla="*/ 0 h 35"/>
                  <a:gd name="T2" fmla="*/ 26 w 35"/>
                  <a:gd name="T3" fmla="*/ 0 h 35"/>
                  <a:gd name="T4" fmla="*/ 35 w 35"/>
                  <a:gd name="T5" fmla="*/ 9 h 35"/>
                  <a:gd name="T6" fmla="*/ 17 w 35"/>
                  <a:gd name="T7" fmla="*/ 35 h 35"/>
                  <a:gd name="T8" fmla="*/ 0 w 35"/>
                  <a:gd name="T9" fmla="*/ 26 h 35"/>
                  <a:gd name="T10" fmla="*/ 26 w 35"/>
                  <a:gd name="T11" fmla="*/ 0 h 35"/>
                  <a:gd name="T12" fmla="*/ 26 w 35"/>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5">
                    <a:moveTo>
                      <a:pt x="26" y="0"/>
                    </a:moveTo>
                    <a:lnTo>
                      <a:pt x="26" y="0"/>
                    </a:lnTo>
                    <a:lnTo>
                      <a:pt x="35" y="9"/>
                    </a:lnTo>
                    <a:lnTo>
                      <a:pt x="17" y="35"/>
                    </a:lnTo>
                    <a:lnTo>
                      <a:pt x="0" y="26"/>
                    </a:lnTo>
                    <a:lnTo>
                      <a:pt x="26"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0" name="Freeform 576"/>
              <p:cNvSpPr>
                <a:spLocks/>
              </p:cNvSpPr>
              <p:nvPr/>
            </p:nvSpPr>
            <p:spPr bwMode="auto">
              <a:xfrm>
                <a:off x="4157" y="533"/>
                <a:ext cx="35" cy="34"/>
              </a:xfrm>
              <a:custGeom>
                <a:avLst/>
                <a:gdLst>
                  <a:gd name="T0" fmla="*/ 18 w 35"/>
                  <a:gd name="T1" fmla="*/ 0 h 34"/>
                  <a:gd name="T2" fmla="*/ 18 w 35"/>
                  <a:gd name="T3" fmla="*/ 0 h 34"/>
                  <a:gd name="T4" fmla="*/ 35 w 35"/>
                  <a:gd name="T5" fmla="*/ 8 h 34"/>
                  <a:gd name="T6" fmla="*/ 18 w 35"/>
                  <a:gd name="T7" fmla="*/ 34 h 34"/>
                  <a:gd name="T8" fmla="*/ 0 w 35"/>
                  <a:gd name="T9" fmla="*/ 26 h 34"/>
                  <a:gd name="T10" fmla="*/ 18 w 35"/>
                  <a:gd name="T11" fmla="*/ 0 h 34"/>
                  <a:gd name="T12" fmla="*/ 18 w 35"/>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4">
                    <a:moveTo>
                      <a:pt x="18" y="0"/>
                    </a:moveTo>
                    <a:lnTo>
                      <a:pt x="18" y="0"/>
                    </a:lnTo>
                    <a:lnTo>
                      <a:pt x="35" y="8"/>
                    </a:lnTo>
                    <a:lnTo>
                      <a:pt x="18" y="34"/>
                    </a:lnTo>
                    <a:lnTo>
                      <a:pt x="0" y="26"/>
                    </a:lnTo>
                    <a:lnTo>
                      <a:pt x="18"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1" name="Freeform 577"/>
              <p:cNvSpPr>
                <a:spLocks/>
              </p:cNvSpPr>
              <p:nvPr/>
            </p:nvSpPr>
            <p:spPr bwMode="auto">
              <a:xfrm>
                <a:off x="4175" y="541"/>
                <a:ext cx="34" cy="35"/>
              </a:xfrm>
              <a:custGeom>
                <a:avLst/>
                <a:gdLst>
                  <a:gd name="T0" fmla="*/ 0 w 34"/>
                  <a:gd name="T1" fmla="*/ 26 h 35"/>
                  <a:gd name="T2" fmla="*/ 8 w 34"/>
                  <a:gd name="T3" fmla="*/ 0 h 35"/>
                  <a:gd name="T4" fmla="*/ 34 w 34"/>
                  <a:gd name="T5" fmla="*/ 9 h 35"/>
                  <a:gd name="T6" fmla="*/ 26 w 34"/>
                  <a:gd name="T7" fmla="*/ 35 h 35"/>
                  <a:gd name="T8" fmla="*/ 0 w 34"/>
                  <a:gd name="T9" fmla="*/ 35 h 35"/>
                  <a:gd name="T10" fmla="*/ 0 w 34"/>
                  <a:gd name="T11" fmla="*/ 35 h 35"/>
                  <a:gd name="T12" fmla="*/ 0 w 34"/>
                  <a:gd name="T13" fmla="*/ 26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5">
                    <a:moveTo>
                      <a:pt x="0" y="26"/>
                    </a:moveTo>
                    <a:lnTo>
                      <a:pt x="8" y="0"/>
                    </a:lnTo>
                    <a:lnTo>
                      <a:pt x="34" y="9"/>
                    </a:lnTo>
                    <a:lnTo>
                      <a:pt x="26" y="35"/>
                    </a:lnTo>
                    <a:lnTo>
                      <a:pt x="0" y="35"/>
                    </a:lnTo>
                    <a:lnTo>
                      <a:pt x="0" y="26"/>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2" name="Freeform 578"/>
              <p:cNvSpPr>
                <a:spLocks/>
              </p:cNvSpPr>
              <p:nvPr/>
            </p:nvSpPr>
            <p:spPr bwMode="auto">
              <a:xfrm>
                <a:off x="4201" y="550"/>
                <a:ext cx="26" cy="35"/>
              </a:xfrm>
              <a:custGeom>
                <a:avLst/>
                <a:gdLst>
                  <a:gd name="T0" fmla="*/ 0 w 26"/>
                  <a:gd name="T1" fmla="*/ 26 h 35"/>
                  <a:gd name="T2" fmla="*/ 8 w 26"/>
                  <a:gd name="T3" fmla="*/ 0 h 35"/>
                  <a:gd name="T4" fmla="*/ 26 w 26"/>
                  <a:gd name="T5" fmla="*/ 0 h 35"/>
                  <a:gd name="T6" fmla="*/ 17 w 26"/>
                  <a:gd name="T7" fmla="*/ 35 h 35"/>
                  <a:gd name="T8" fmla="*/ 0 w 26"/>
                  <a:gd name="T9" fmla="*/ 26 h 35"/>
                  <a:gd name="T10" fmla="*/ 0 w 26"/>
                  <a:gd name="T11" fmla="*/ 26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0" y="26"/>
                    </a:moveTo>
                    <a:lnTo>
                      <a:pt x="8" y="0"/>
                    </a:lnTo>
                    <a:lnTo>
                      <a:pt x="26" y="0"/>
                    </a:lnTo>
                    <a:lnTo>
                      <a:pt x="17" y="35"/>
                    </a:lnTo>
                    <a:lnTo>
                      <a:pt x="0" y="26"/>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3" name="Freeform 579"/>
              <p:cNvSpPr>
                <a:spLocks/>
              </p:cNvSpPr>
              <p:nvPr/>
            </p:nvSpPr>
            <p:spPr bwMode="auto">
              <a:xfrm>
                <a:off x="4218" y="550"/>
                <a:ext cx="26" cy="43"/>
              </a:xfrm>
              <a:custGeom>
                <a:avLst/>
                <a:gdLst>
                  <a:gd name="T0" fmla="*/ 0 w 26"/>
                  <a:gd name="T1" fmla="*/ 35 h 43"/>
                  <a:gd name="T2" fmla="*/ 9 w 26"/>
                  <a:gd name="T3" fmla="*/ 0 h 43"/>
                  <a:gd name="T4" fmla="*/ 26 w 26"/>
                  <a:gd name="T5" fmla="*/ 9 h 43"/>
                  <a:gd name="T6" fmla="*/ 17 w 26"/>
                  <a:gd name="T7" fmla="*/ 43 h 43"/>
                  <a:gd name="T8" fmla="*/ 0 w 26"/>
                  <a:gd name="T9" fmla="*/ 35 h 43"/>
                  <a:gd name="T10" fmla="*/ 0 w 26"/>
                  <a:gd name="T11" fmla="*/ 35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43">
                    <a:moveTo>
                      <a:pt x="0" y="35"/>
                    </a:moveTo>
                    <a:lnTo>
                      <a:pt x="9" y="0"/>
                    </a:lnTo>
                    <a:lnTo>
                      <a:pt x="26" y="9"/>
                    </a:lnTo>
                    <a:lnTo>
                      <a:pt x="17" y="43"/>
                    </a:lnTo>
                    <a:lnTo>
                      <a:pt x="0" y="35"/>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4" name="Freeform 580"/>
              <p:cNvSpPr>
                <a:spLocks/>
              </p:cNvSpPr>
              <p:nvPr/>
            </p:nvSpPr>
            <p:spPr bwMode="auto">
              <a:xfrm>
                <a:off x="4235" y="559"/>
                <a:ext cx="35" cy="34"/>
              </a:xfrm>
              <a:custGeom>
                <a:avLst/>
                <a:gdLst>
                  <a:gd name="T0" fmla="*/ 0 w 35"/>
                  <a:gd name="T1" fmla="*/ 34 h 34"/>
                  <a:gd name="T2" fmla="*/ 9 w 35"/>
                  <a:gd name="T3" fmla="*/ 0 h 34"/>
                  <a:gd name="T4" fmla="*/ 35 w 35"/>
                  <a:gd name="T5" fmla="*/ 0 h 34"/>
                  <a:gd name="T6" fmla="*/ 17 w 35"/>
                  <a:gd name="T7" fmla="*/ 34 h 34"/>
                  <a:gd name="T8" fmla="*/ 0 w 35"/>
                  <a:gd name="T9" fmla="*/ 34 h 34"/>
                  <a:gd name="T10" fmla="*/ 0 w 35"/>
                  <a:gd name="T11" fmla="*/ 34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4">
                    <a:moveTo>
                      <a:pt x="0" y="34"/>
                    </a:moveTo>
                    <a:lnTo>
                      <a:pt x="9" y="0"/>
                    </a:lnTo>
                    <a:lnTo>
                      <a:pt x="35" y="0"/>
                    </a:lnTo>
                    <a:lnTo>
                      <a:pt x="17" y="34"/>
                    </a:lnTo>
                    <a:lnTo>
                      <a:pt x="0" y="34"/>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5" name="Freeform 581"/>
              <p:cNvSpPr>
                <a:spLocks/>
              </p:cNvSpPr>
              <p:nvPr/>
            </p:nvSpPr>
            <p:spPr bwMode="auto">
              <a:xfrm>
                <a:off x="4252" y="559"/>
                <a:ext cx="35" cy="34"/>
              </a:xfrm>
              <a:custGeom>
                <a:avLst/>
                <a:gdLst>
                  <a:gd name="T0" fmla="*/ 0 w 35"/>
                  <a:gd name="T1" fmla="*/ 34 h 34"/>
                  <a:gd name="T2" fmla="*/ 0 w 35"/>
                  <a:gd name="T3" fmla="*/ 0 h 34"/>
                  <a:gd name="T4" fmla="*/ 18 w 35"/>
                  <a:gd name="T5" fmla="*/ 0 h 34"/>
                  <a:gd name="T6" fmla="*/ 35 w 35"/>
                  <a:gd name="T7" fmla="*/ 34 h 34"/>
                  <a:gd name="T8" fmla="*/ 18 w 35"/>
                  <a:gd name="T9" fmla="*/ 34 h 34"/>
                  <a:gd name="T10" fmla="*/ 9 w 35"/>
                  <a:gd name="T11" fmla="*/ 34 h 34"/>
                  <a:gd name="T12" fmla="*/ 0 w 35"/>
                  <a:gd name="T13" fmla="*/ 34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4">
                    <a:moveTo>
                      <a:pt x="0" y="34"/>
                    </a:moveTo>
                    <a:lnTo>
                      <a:pt x="0" y="0"/>
                    </a:lnTo>
                    <a:lnTo>
                      <a:pt x="18" y="0"/>
                    </a:lnTo>
                    <a:lnTo>
                      <a:pt x="35" y="34"/>
                    </a:lnTo>
                    <a:lnTo>
                      <a:pt x="18" y="34"/>
                    </a:lnTo>
                    <a:lnTo>
                      <a:pt x="9" y="34"/>
                    </a:lnTo>
                    <a:lnTo>
                      <a:pt x="0" y="34"/>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6" name="Freeform 582"/>
              <p:cNvSpPr>
                <a:spLocks/>
              </p:cNvSpPr>
              <p:nvPr/>
            </p:nvSpPr>
            <p:spPr bwMode="auto">
              <a:xfrm>
                <a:off x="4270" y="550"/>
                <a:ext cx="26" cy="43"/>
              </a:xfrm>
              <a:custGeom>
                <a:avLst/>
                <a:gdLst>
                  <a:gd name="T0" fmla="*/ 0 w 26"/>
                  <a:gd name="T1" fmla="*/ 9 h 43"/>
                  <a:gd name="T2" fmla="*/ 0 w 26"/>
                  <a:gd name="T3" fmla="*/ 9 h 43"/>
                  <a:gd name="T4" fmla="*/ 17 w 26"/>
                  <a:gd name="T5" fmla="*/ 0 h 43"/>
                  <a:gd name="T6" fmla="*/ 26 w 26"/>
                  <a:gd name="T7" fmla="*/ 35 h 43"/>
                  <a:gd name="T8" fmla="*/ 17 w 26"/>
                  <a:gd name="T9" fmla="*/ 43 h 43"/>
                  <a:gd name="T10" fmla="*/ 0 w 26"/>
                  <a:gd name="T11" fmla="*/ 9 h 43"/>
                  <a:gd name="T12" fmla="*/ 0 w 26"/>
                  <a:gd name="T13" fmla="*/ 9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43">
                    <a:moveTo>
                      <a:pt x="0" y="9"/>
                    </a:moveTo>
                    <a:lnTo>
                      <a:pt x="0" y="9"/>
                    </a:lnTo>
                    <a:lnTo>
                      <a:pt x="17" y="0"/>
                    </a:lnTo>
                    <a:lnTo>
                      <a:pt x="26" y="35"/>
                    </a:lnTo>
                    <a:lnTo>
                      <a:pt x="17" y="43"/>
                    </a:lnTo>
                    <a:lnTo>
                      <a:pt x="0"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7" name="Freeform 583"/>
              <p:cNvSpPr>
                <a:spLocks/>
              </p:cNvSpPr>
              <p:nvPr/>
            </p:nvSpPr>
            <p:spPr bwMode="auto">
              <a:xfrm>
                <a:off x="4287" y="550"/>
                <a:ext cx="35" cy="43"/>
              </a:xfrm>
              <a:custGeom>
                <a:avLst/>
                <a:gdLst>
                  <a:gd name="T0" fmla="*/ 9 w 35"/>
                  <a:gd name="T1" fmla="*/ 0 h 43"/>
                  <a:gd name="T2" fmla="*/ 17 w 35"/>
                  <a:gd name="T3" fmla="*/ 0 h 43"/>
                  <a:gd name="T4" fmla="*/ 35 w 35"/>
                  <a:gd name="T5" fmla="*/ 17 h 43"/>
                  <a:gd name="T6" fmla="*/ 17 w 35"/>
                  <a:gd name="T7" fmla="*/ 43 h 43"/>
                  <a:gd name="T8" fmla="*/ 0 w 35"/>
                  <a:gd name="T9" fmla="*/ 35 h 43"/>
                  <a:gd name="T10" fmla="*/ 0 w 35"/>
                  <a:gd name="T11" fmla="*/ 0 h 43"/>
                  <a:gd name="T12" fmla="*/ 9 w 35"/>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3">
                    <a:moveTo>
                      <a:pt x="9" y="0"/>
                    </a:moveTo>
                    <a:lnTo>
                      <a:pt x="17" y="0"/>
                    </a:lnTo>
                    <a:lnTo>
                      <a:pt x="35" y="17"/>
                    </a:lnTo>
                    <a:lnTo>
                      <a:pt x="17" y="43"/>
                    </a:lnTo>
                    <a:lnTo>
                      <a:pt x="0" y="35"/>
                    </a:lnTo>
                    <a:lnTo>
                      <a:pt x="0" y="0"/>
                    </a:lnTo>
                    <a:lnTo>
                      <a:pt x="9"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8" name="Freeform 584"/>
              <p:cNvSpPr>
                <a:spLocks/>
              </p:cNvSpPr>
              <p:nvPr/>
            </p:nvSpPr>
            <p:spPr bwMode="auto">
              <a:xfrm>
                <a:off x="4304" y="567"/>
                <a:ext cx="35" cy="35"/>
              </a:xfrm>
              <a:custGeom>
                <a:avLst/>
                <a:gdLst>
                  <a:gd name="T0" fmla="*/ 0 w 35"/>
                  <a:gd name="T1" fmla="*/ 26 h 35"/>
                  <a:gd name="T2" fmla="*/ 18 w 35"/>
                  <a:gd name="T3" fmla="*/ 0 h 35"/>
                  <a:gd name="T4" fmla="*/ 35 w 35"/>
                  <a:gd name="T5" fmla="*/ 9 h 35"/>
                  <a:gd name="T6" fmla="*/ 18 w 35"/>
                  <a:gd name="T7" fmla="*/ 35 h 35"/>
                  <a:gd name="T8" fmla="*/ 0 w 35"/>
                  <a:gd name="T9" fmla="*/ 26 h 35"/>
                  <a:gd name="T10" fmla="*/ 0 w 35"/>
                  <a:gd name="T11" fmla="*/ 26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26"/>
                    </a:moveTo>
                    <a:lnTo>
                      <a:pt x="18" y="0"/>
                    </a:lnTo>
                    <a:lnTo>
                      <a:pt x="35" y="9"/>
                    </a:lnTo>
                    <a:lnTo>
                      <a:pt x="18" y="35"/>
                    </a:lnTo>
                    <a:lnTo>
                      <a:pt x="0" y="26"/>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39" name="Freeform 585"/>
              <p:cNvSpPr>
                <a:spLocks/>
              </p:cNvSpPr>
              <p:nvPr/>
            </p:nvSpPr>
            <p:spPr bwMode="auto">
              <a:xfrm>
                <a:off x="4313" y="576"/>
                <a:ext cx="43" cy="43"/>
              </a:xfrm>
              <a:custGeom>
                <a:avLst/>
                <a:gdLst>
                  <a:gd name="T0" fmla="*/ 26 w 43"/>
                  <a:gd name="T1" fmla="*/ 0 h 43"/>
                  <a:gd name="T2" fmla="*/ 34 w 43"/>
                  <a:gd name="T3" fmla="*/ 9 h 43"/>
                  <a:gd name="T4" fmla="*/ 43 w 43"/>
                  <a:gd name="T5" fmla="*/ 26 h 43"/>
                  <a:gd name="T6" fmla="*/ 9 w 43"/>
                  <a:gd name="T7" fmla="*/ 43 h 43"/>
                  <a:gd name="T8" fmla="*/ 0 w 43"/>
                  <a:gd name="T9" fmla="*/ 26 h 43"/>
                  <a:gd name="T10" fmla="*/ 26 w 43"/>
                  <a:gd name="T11" fmla="*/ 0 h 43"/>
                  <a:gd name="T12" fmla="*/ 26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26" y="0"/>
                    </a:moveTo>
                    <a:lnTo>
                      <a:pt x="34" y="9"/>
                    </a:lnTo>
                    <a:lnTo>
                      <a:pt x="43" y="26"/>
                    </a:lnTo>
                    <a:lnTo>
                      <a:pt x="9" y="43"/>
                    </a:lnTo>
                    <a:lnTo>
                      <a:pt x="0" y="26"/>
                    </a:lnTo>
                    <a:lnTo>
                      <a:pt x="26"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0" name="Freeform 586"/>
              <p:cNvSpPr>
                <a:spLocks/>
              </p:cNvSpPr>
              <p:nvPr/>
            </p:nvSpPr>
            <p:spPr bwMode="auto">
              <a:xfrm>
                <a:off x="4322" y="602"/>
                <a:ext cx="34" cy="26"/>
              </a:xfrm>
              <a:custGeom>
                <a:avLst/>
                <a:gdLst>
                  <a:gd name="T0" fmla="*/ 0 w 34"/>
                  <a:gd name="T1" fmla="*/ 17 h 26"/>
                  <a:gd name="T2" fmla="*/ 34 w 34"/>
                  <a:gd name="T3" fmla="*/ 0 h 26"/>
                  <a:gd name="T4" fmla="*/ 34 w 34"/>
                  <a:gd name="T5" fmla="*/ 17 h 26"/>
                  <a:gd name="T6" fmla="*/ 8 w 34"/>
                  <a:gd name="T7" fmla="*/ 26 h 26"/>
                  <a:gd name="T8" fmla="*/ 0 w 34"/>
                  <a:gd name="T9" fmla="*/ 17 h 26"/>
                  <a:gd name="T10" fmla="*/ 0 w 34"/>
                  <a:gd name="T11" fmla="*/ 17 h 26"/>
                  <a:gd name="T12" fmla="*/ 0 w 34"/>
                  <a:gd name="T13" fmla="*/ 1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6">
                    <a:moveTo>
                      <a:pt x="0" y="17"/>
                    </a:moveTo>
                    <a:lnTo>
                      <a:pt x="34" y="0"/>
                    </a:lnTo>
                    <a:lnTo>
                      <a:pt x="34" y="17"/>
                    </a:lnTo>
                    <a:lnTo>
                      <a:pt x="8" y="26"/>
                    </a:lnTo>
                    <a:lnTo>
                      <a:pt x="0" y="17"/>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1" name="Freeform 587"/>
              <p:cNvSpPr>
                <a:spLocks/>
              </p:cNvSpPr>
              <p:nvPr/>
            </p:nvSpPr>
            <p:spPr bwMode="auto">
              <a:xfrm>
                <a:off x="4330" y="619"/>
                <a:ext cx="35" cy="26"/>
              </a:xfrm>
              <a:custGeom>
                <a:avLst/>
                <a:gdLst>
                  <a:gd name="T0" fmla="*/ 0 w 35"/>
                  <a:gd name="T1" fmla="*/ 9 h 26"/>
                  <a:gd name="T2" fmla="*/ 26 w 35"/>
                  <a:gd name="T3" fmla="*/ 0 h 26"/>
                  <a:gd name="T4" fmla="*/ 35 w 35"/>
                  <a:gd name="T5" fmla="*/ 9 h 26"/>
                  <a:gd name="T6" fmla="*/ 9 w 35"/>
                  <a:gd name="T7" fmla="*/ 26 h 26"/>
                  <a:gd name="T8" fmla="*/ 0 w 35"/>
                  <a:gd name="T9" fmla="*/ 9 h 26"/>
                  <a:gd name="T10" fmla="*/ 0 w 35"/>
                  <a:gd name="T11" fmla="*/ 9 h 26"/>
                  <a:gd name="T12" fmla="*/ 0 w 35"/>
                  <a:gd name="T13" fmla="*/ 9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6">
                    <a:moveTo>
                      <a:pt x="0" y="9"/>
                    </a:moveTo>
                    <a:lnTo>
                      <a:pt x="26" y="0"/>
                    </a:lnTo>
                    <a:lnTo>
                      <a:pt x="35" y="9"/>
                    </a:lnTo>
                    <a:lnTo>
                      <a:pt x="9" y="26"/>
                    </a:lnTo>
                    <a:lnTo>
                      <a:pt x="0"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2" name="Freeform 588"/>
              <p:cNvSpPr>
                <a:spLocks/>
              </p:cNvSpPr>
              <p:nvPr/>
            </p:nvSpPr>
            <p:spPr bwMode="auto">
              <a:xfrm>
                <a:off x="4339" y="628"/>
                <a:ext cx="34" cy="34"/>
              </a:xfrm>
              <a:custGeom>
                <a:avLst/>
                <a:gdLst>
                  <a:gd name="T0" fmla="*/ 0 w 34"/>
                  <a:gd name="T1" fmla="*/ 17 h 34"/>
                  <a:gd name="T2" fmla="*/ 26 w 34"/>
                  <a:gd name="T3" fmla="*/ 0 h 34"/>
                  <a:gd name="T4" fmla="*/ 34 w 34"/>
                  <a:gd name="T5" fmla="*/ 26 h 34"/>
                  <a:gd name="T6" fmla="*/ 8 w 34"/>
                  <a:gd name="T7" fmla="*/ 34 h 34"/>
                  <a:gd name="T8" fmla="*/ 0 w 34"/>
                  <a:gd name="T9" fmla="*/ 17 h 34"/>
                  <a:gd name="T10" fmla="*/ 0 w 34"/>
                  <a:gd name="T11" fmla="*/ 17 h 34"/>
                  <a:gd name="T12" fmla="*/ 0 w 34"/>
                  <a:gd name="T13" fmla="*/ 17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4">
                    <a:moveTo>
                      <a:pt x="0" y="17"/>
                    </a:moveTo>
                    <a:lnTo>
                      <a:pt x="26" y="0"/>
                    </a:lnTo>
                    <a:lnTo>
                      <a:pt x="34" y="26"/>
                    </a:lnTo>
                    <a:lnTo>
                      <a:pt x="8" y="34"/>
                    </a:lnTo>
                    <a:lnTo>
                      <a:pt x="0" y="17"/>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3" name="Freeform 589"/>
              <p:cNvSpPr>
                <a:spLocks/>
              </p:cNvSpPr>
              <p:nvPr/>
            </p:nvSpPr>
            <p:spPr bwMode="auto">
              <a:xfrm>
                <a:off x="4347" y="654"/>
                <a:ext cx="35" cy="26"/>
              </a:xfrm>
              <a:custGeom>
                <a:avLst/>
                <a:gdLst>
                  <a:gd name="T0" fmla="*/ 26 w 35"/>
                  <a:gd name="T1" fmla="*/ 0 h 26"/>
                  <a:gd name="T2" fmla="*/ 26 w 35"/>
                  <a:gd name="T3" fmla="*/ 0 h 26"/>
                  <a:gd name="T4" fmla="*/ 35 w 35"/>
                  <a:gd name="T5" fmla="*/ 17 h 26"/>
                  <a:gd name="T6" fmla="*/ 0 w 35"/>
                  <a:gd name="T7" fmla="*/ 26 h 26"/>
                  <a:gd name="T8" fmla="*/ 0 w 35"/>
                  <a:gd name="T9" fmla="*/ 8 h 26"/>
                  <a:gd name="T10" fmla="*/ 26 w 35"/>
                  <a:gd name="T11" fmla="*/ 0 h 26"/>
                  <a:gd name="T12" fmla="*/ 26 w 3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6">
                    <a:moveTo>
                      <a:pt x="26" y="0"/>
                    </a:moveTo>
                    <a:lnTo>
                      <a:pt x="26" y="0"/>
                    </a:lnTo>
                    <a:lnTo>
                      <a:pt x="35" y="17"/>
                    </a:lnTo>
                    <a:lnTo>
                      <a:pt x="0" y="26"/>
                    </a:lnTo>
                    <a:lnTo>
                      <a:pt x="0" y="8"/>
                    </a:lnTo>
                    <a:lnTo>
                      <a:pt x="26"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4" name="Freeform 590"/>
              <p:cNvSpPr>
                <a:spLocks/>
              </p:cNvSpPr>
              <p:nvPr/>
            </p:nvSpPr>
            <p:spPr bwMode="auto">
              <a:xfrm>
                <a:off x="4347" y="671"/>
                <a:ext cx="44" cy="26"/>
              </a:xfrm>
              <a:custGeom>
                <a:avLst/>
                <a:gdLst>
                  <a:gd name="T0" fmla="*/ 35 w 44"/>
                  <a:gd name="T1" fmla="*/ 0 h 26"/>
                  <a:gd name="T2" fmla="*/ 35 w 44"/>
                  <a:gd name="T3" fmla="*/ 0 h 26"/>
                  <a:gd name="T4" fmla="*/ 44 w 44"/>
                  <a:gd name="T5" fmla="*/ 17 h 26"/>
                  <a:gd name="T6" fmla="*/ 9 w 44"/>
                  <a:gd name="T7" fmla="*/ 26 h 26"/>
                  <a:gd name="T8" fmla="*/ 0 w 44"/>
                  <a:gd name="T9" fmla="*/ 9 h 26"/>
                  <a:gd name="T10" fmla="*/ 35 w 44"/>
                  <a:gd name="T11" fmla="*/ 0 h 26"/>
                  <a:gd name="T12" fmla="*/ 35 w 44"/>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6">
                    <a:moveTo>
                      <a:pt x="35" y="0"/>
                    </a:moveTo>
                    <a:lnTo>
                      <a:pt x="35" y="0"/>
                    </a:lnTo>
                    <a:lnTo>
                      <a:pt x="44" y="17"/>
                    </a:lnTo>
                    <a:lnTo>
                      <a:pt x="9" y="26"/>
                    </a:lnTo>
                    <a:lnTo>
                      <a:pt x="0" y="9"/>
                    </a:lnTo>
                    <a:lnTo>
                      <a:pt x="35"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5" name="Freeform 591"/>
              <p:cNvSpPr>
                <a:spLocks/>
              </p:cNvSpPr>
              <p:nvPr/>
            </p:nvSpPr>
            <p:spPr bwMode="auto">
              <a:xfrm>
                <a:off x="4356" y="688"/>
                <a:ext cx="35" cy="26"/>
              </a:xfrm>
              <a:custGeom>
                <a:avLst/>
                <a:gdLst>
                  <a:gd name="T0" fmla="*/ 35 w 35"/>
                  <a:gd name="T1" fmla="*/ 0 h 26"/>
                  <a:gd name="T2" fmla="*/ 35 w 35"/>
                  <a:gd name="T3" fmla="*/ 0 h 26"/>
                  <a:gd name="T4" fmla="*/ 35 w 35"/>
                  <a:gd name="T5" fmla="*/ 17 h 26"/>
                  <a:gd name="T6" fmla="*/ 9 w 35"/>
                  <a:gd name="T7" fmla="*/ 26 h 26"/>
                  <a:gd name="T8" fmla="*/ 0 w 35"/>
                  <a:gd name="T9" fmla="*/ 9 h 26"/>
                  <a:gd name="T10" fmla="*/ 35 w 35"/>
                  <a:gd name="T11" fmla="*/ 0 h 26"/>
                  <a:gd name="T12" fmla="*/ 35 w 3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6">
                    <a:moveTo>
                      <a:pt x="35" y="0"/>
                    </a:moveTo>
                    <a:lnTo>
                      <a:pt x="35" y="0"/>
                    </a:lnTo>
                    <a:lnTo>
                      <a:pt x="35" y="17"/>
                    </a:lnTo>
                    <a:lnTo>
                      <a:pt x="9" y="26"/>
                    </a:lnTo>
                    <a:lnTo>
                      <a:pt x="0" y="9"/>
                    </a:lnTo>
                    <a:lnTo>
                      <a:pt x="35"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6" name="Freeform 592"/>
              <p:cNvSpPr>
                <a:spLocks/>
              </p:cNvSpPr>
              <p:nvPr/>
            </p:nvSpPr>
            <p:spPr bwMode="auto">
              <a:xfrm>
                <a:off x="4365" y="705"/>
                <a:ext cx="34" cy="35"/>
              </a:xfrm>
              <a:custGeom>
                <a:avLst/>
                <a:gdLst>
                  <a:gd name="T0" fmla="*/ 0 w 34"/>
                  <a:gd name="T1" fmla="*/ 9 h 35"/>
                  <a:gd name="T2" fmla="*/ 26 w 34"/>
                  <a:gd name="T3" fmla="*/ 0 h 35"/>
                  <a:gd name="T4" fmla="*/ 34 w 34"/>
                  <a:gd name="T5" fmla="*/ 26 h 35"/>
                  <a:gd name="T6" fmla="*/ 0 w 34"/>
                  <a:gd name="T7" fmla="*/ 35 h 35"/>
                  <a:gd name="T8" fmla="*/ 0 w 34"/>
                  <a:gd name="T9" fmla="*/ 9 h 35"/>
                  <a:gd name="T10" fmla="*/ 0 w 34"/>
                  <a:gd name="T11" fmla="*/ 9 h 35"/>
                  <a:gd name="T12" fmla="*/ 0 w 34"/>
                  <a:gd name="T13" fmla="*/ 9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5">
                    <a:moveTo>
                      <a:pt x="0" y="9"/>
                    </a:moveTo>
                    <a:lnTo>
                      <a:pt x="26" y="0"/>
                    </a:lnTo>
                    <a:lnTo>
                      <a:pt x="34" y="26"/>
                    </a:lnTo>
                    <a:lnTo>
                      <a:pt x="0" y="35"/>
                    </a:lnTo>
                    <a:lnTo>
                      <a:pt x="0"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7" name="Freeform 593"/>
              <p:cNvSpPr>
                <a:spLocks/>
              </p:cNvSpPr>
              <p:nvPr/>
            </p:nvSpPr>
            <p:spPr bwMode="auto">
              <a:xfrm>
                <a:off x="4356" y="723"/>
                <a:ext cx="43" cy="43"/>
              </a:xfrm>
              <a:custGeom>
                <a:avLst/>
                <a:gdLst>
                  <a:gd name="T0" fmla="*/ 43 w 43"/>
                  <a:gd name="T1" fmla="*/ 17 h 43"/>
                  <a:gd name="T2" fmla="*/ 35 w 43"/>
                  <a:gd name="T3" fmla="*/ 26 h 43"/>
                  <a:gd name="T4" fmla="*/ 26 w 43"/>
                  <a:gd name="T5" fmla="*/ 43 h 43"/>
                  <a:gd name="T6" fmla="*/ 0 w 43"/>
                  <a:gd name="T7" fmla="*/ 8 h 43"/>
                  <a:gd name="T8" fmla="*/ 17 w 43"/>
                  <a:gd name="T9" fmla="*/ 0 h 43"/>
                  <a:gd name="T10" fmla="*/ 43 w 43"/>
                  <a:gd name="T11" fmla="*/ 8 h 43"/>
                  <a:gd name="T12" fmla="*/ 43 w 43"/>
                  <a:gd name="T13" fmla="*/ 17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43" y="17"/>
                    </a:moveTo>
                    <a:lnTo>
                      <a:pt x="35" y="26"/>
                    </a:lnTo>
                    <a:lnTo>
                      <a:pt x="26" y="43"/>
                    </a:lnTo>
                    <a:lnTo>
                      <a:pt x="0" y="8"/>
                    </a:lnTo>
                    <a:lnTo>
                      <a:pt x="17" y="0"/>
                    </a:lnTo>
                    <a:lnTo>
                      <a:pt x="43" y="8"/>
                    </a:lnTo>
                    <a:lnTo>
                      <a:pt x="43" y="17"/>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8" name="Freeform 594"/>
              <p:cNvSpPr>
                <a:spLocks/>
              </p:cNvSpPr>
              <p:nvPr/>
            </p:nvSpPr>
            <p:spPr bwMode="auto">
              <a:xfrm>
                <a:off x="4347" y="731"/>
                <a:ext cx="35" cy="44"/>
              </a:xfrm>
              <a:custGeom>
                <a:avLst/>
                <a:gdLst>
                  <a:gd name="T0" fmla="*/ 9 w 35"/>
                  <a:gd name="T1" fmla="*/ 0 h 44"/>
                  <a:gd name="T2" fmla="*/ 35 w 35"/>
                  <a:gd name="T3" fmla="*/ 35 h 44"/>
                  <a:gd name="T4" fmla="*/ 18 w 35"/>
                  <a:gd name="T5" fmla="*/ 44 h 44"/>
                  <a:gd name="T6" fmla="*/ 0 w 35"/>
                  <a:gd name="T7" fmla="*/ 9 h 44"/>
                  <a:gd name="T8" fmla="*/ 9 w 35"/>
                  <a:gd name="T9" fmla="*/ 0 h 44"/>
                  <a:gd name="T10" fmla="*/ 9 w 35"/>
                  <a:gd name="T11" fmla="*/ 0 h 44"/>
                  <a:gd name="T12" fmla="*/ 9 w 35"/>
                  <a:gd name="T13" fmla="*/ 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4">
                    <a:moveTo>
                      <a:pt x="9" y="0"/>
                    </a:moveTo>
                    <a:lnTo>
                      <a:pt x="35" y="35"/>
                    </a:lnTo>
                    <a:lnTo>
                      <a:pt x="18" y="44"/>
                    </a:lnTo>
                    <a:lnTo>
                      <a:pt x="0" y="9"/>
                    </a:lnTo>
                    <a:lnTo>
                      <a:pt x="9"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49" name="Freeform 595"/>
              <p:cNvSpPr>
                <a:spLocks/>
              </p:cNvSpPr>
              <p:nvPr/>
            </p:nvSpPr>
            <p:spPr bwMode="auto">
              <a:xfrm>
                <a:off x="4330" y="740"/>
                <a:ext cx="35" cy="43"/>
              </a:xfrm>
              <a:custGeom>
                <a:avLst/>
                <a:gdLst>
                  <a:gd name="T0" fmla="*/ 17 w 35"/>
                  <a:gd name="T1" fmla="*/ 0 h 43"/>
                  <a:gd name="T2" fmla="*/ 35 w 35"/>
                  <a:gd name="T3" fmla="*/ 35 h 43"/>
                  <a:gd name="T4" fmla="*/ 26 w 35"/>
                  <a:gd name="T5" fmla="*/ 43 h 43"/>
                  <a:gd name="T6" fmla="*/ 0 w 35"/>
                  <a:gd name="T7" fmla="*/ 17 h 43"/>
                  <a:gd name="T8" fmla="*/ 17 w 35"/>
                  <a:gd name="T9" fmla="*/ 0 h 43"/>
                  <a:gd name="T10" fmla="*/ 17 w 35"/>
                  <a:gd name="T11" fmla="*/ 0 h 43"/>
                  <a:gd name="T12" fmla="*/ 17 w 35"/>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3">
                    <a:moveTo>
                      <a:pt x="17" y="0"/>
                    </a:moveTo>
                    <a:lnTo>
                      <a:pt x="35" y="35"/>
                    </a:lnTo>
                    <a:lnTo>
                      <a:pt x="26" y="43"/>
                    </a:lnTo>
                    <a:lnTo>
                      <a:pt x="0" y="17"/>
                    </a:lnTo>
                    <a:lnTo>
                      <a:pt x="17"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0" name="Freeform 596"/>
              <p:cNvSpPr>
                <a:spLocks/>
              </p:cNvSpPr>
              <p:nvPr/>
            </p:nvSpPr>
            <p:spPr bwMode="auto">
              <a:xfrm>
                <a:off x="4313" y="757"/>
                <a:ext cx="43" cy="35"/>
              </a:xfrm>
              <a:custGeom>
                <a:avLst/>
                <a:gdLst>
                  <a:gd name="T0" fmla="*/ 17 w 43"/>
                  <a:gd name="T1" fmla="*/ 0 h 35"/>
                  <a:gd name="T2" fmla="*/ 43 w 43"/>
                  <a:gd name="T3" fmla="*/ 26 h 35"/>
                  <a:gd name="T4" fmla="*/ 26 w 43"/>
                  <a:gd name="T5" fmla="*/ 35 h 35"/>
                  <a:gd name="T6" fmla="*/ 0 w 43"/>
                  <a:gd name="T7" fmla="*/ 9 h 35"/>
                  <a:gd name="T8" fmla="*/ 17 w 43"/>
                  <a:gd name="T9" fmla="*/ 0 h 35"/>
                  <a:gd name="T10" fmla="*/ 17 w 43"/>
                  <a:gd name="T11" fmla="*/ 0 h 35"/>
                  <a:gd name="T12" fmla="*/ 17 w 43"/>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5">
                    <a:moveTo>
                      <a:pt x="17" y="0"/>
                    </a:moveTo>
                    <a:lnTo>
                      <a:pt x="43" y="26"/>
                    </a:lnTo>
                    <a:lnTo>
                      <a:pt x="26" y="35"/>
                    </a:lnTo>
                    <a:lnTo>
                      <a:pt x="0" y="9"/>
                    </a:lnTo>
                    <a:lnTo>
                      <a:pt x="17"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1" name="Freeform 597"/>
              <p:cNvSpPr>
                <a:spLocks/>
              </p:cNvSpPr>
              <p:nvPr/>
            </p:nvSpPr>
            <p:spPr bwMode="auto">
              <a:xfrm>
                <a:off x="4304" y="766"/>
                <a:ext cx="35" cy="35"/>
              </a:xfrm>
              <a:custGeom>
                <a:avLst/>
                <a:gdLst>
                  <a:gd name="T0" fmla="*/ 9 w 35"/>
                  <a:gd name="T1" fmla="*/ 0 h 35"/>
                  <a:gd name="T2" fmla="*/ 35 w 35"/>
                  <a:gd name="T3" fmla="*/ 26 h 35"/>
                  <a:gd name="T4" fmla="*/ 26 w 35"/>
                  <a:gd name="T5" fmla="*/ 35 h 35"/>
                  <a:gd name="T6" fmla="*/ 0 w 35"/>
                  <a:gd name="T7" fmla="*/ 9 h 35"/>
                  <a:gd name="T8" fmla="*/ 9 w 35"/>
                  <a:gd name="T9" fmla="*/ 0 h 35"/>
                  <a:gd name="T10" fmla="*/ 9 w 35"/>
                  <a:gd name="T11" fmla="*/ 0 h 35"/>
                  <a:gd name="T12" fmla="*/ 9 w 35"/>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5">
                    <a:moveTo>
                      <a:pt x="9" y="0"/>
                    </a:moveTo>
                    <a:lnTo>
                      <a:pt x="35" y="26"/>
                    </a:lnTo>
                    <a:lnTo>
                      <a:pt x="26" y="35"/>
                    </a:lnTo>
                    <a:lnTo>
                      <a:pt x="0" y="9"/>
                    </a:lnTo>
                    <a:lnTo>
                      <a:pt x="9"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2" name="Freeform 598"/>
              <p:cNvSpPr>
                <a:spLocks/>
              </p:cNvSpPr>
              <p:nvPr/>
            </p:nvSpPr>
            <p:spPr bwMode="auto">
              <a:xfrm>
                <a:off x="4296" y="775"/>
                <a:ext cx="34" cy="43"/>
              </a:xfrm>
              <a:custGeom>
                <a:avLst/>
                <a:gdLst>
                  <a:gd name="T0" fmla="*/ 8 w 34"/>
                  <a:gd name="T1" fmla="*/ 0 h 43"/>
                  <a:gd name="T2" fmla="*/ 34 w 34"/>
                  <a:gd name="T3" fmla="*/ 26 h 43"/>
                  <a:gd name="T4" fmla="*/ 26 w 34"/>
                  <a:gd name="T5" fmla="*/ 43 h 43"/>
                  <a:gd name="T6" fmla="*/ 0 w 34"/>
                  <a:gd name="T7" fmla="*/ 17 h 43"/>
                  <a:gd name="T8" fmla="*/ 8 w 34"/>
                  <a:gd name="T9" fmla="*/ 0 h 43"/>
                  <a:gd name="T10" fmla="*/ 8 w 34"/>
                  <a:gd name="T11" fmla="*/ 0 h 43"/>
                  <a:gd name="T12" fmla="*/ 8 w 34"/>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43">
                    <a:moveTo>
                      <a:pt x="8" y="0"/>
                    </a:moveTo>
                    <a:lnTo>
                      <a:pt x="34" y="26"/>
                    </a:lnTo>
                    <a:lnTo>
                      <a:pt x="26" y="43"/>
                    </a:lnTo>
                    <a:lnTo>
                      <a:pt x="0" y="17"/>
                    </a:lnTo>
                    <a:lnTo>
                      <a:pt x="8"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3" name="Freeform 599"/>
              <p:cNvSpPr>
                <a:spLocks/>
              </p:cNvSpPr>
              <p:nvPr/>
            </p:nvSpPr>
            <p:spPr bwMode="auto">
              <a:xfrm>
                <a:off x="4278" y="792"/>
                <a:ext cx="44" cy="43"/>
              </a:xfrm>
              <a:custGeom>
                <a:avLst/>
                <a:gdLst>
                  <a:gd name="T0" fmla="*/ 18 w 44"/>
                  <a:gd name="T1" fmla="*/ 0 h 43"/>
                  <a:gd name="T2" fmla="*/ 44 w 44"/>
                  <a:gd name="T3" fmla="*/ 17 h 43"/>
                  <a:gd name="T4" fmla="*/ 35 w 44"/>
                  <a:gd name="T5" fmla="*/ 43 h 43"/>
                  <a:gd name="T6" fmla="*/ 0 w 44"/>
                  <a:gd name="T7" fmla="*/ 26 h 43"/>
                  <a:gd name="T8" fmla="*/ 9 w 44"/>
                  <a:gd name="T9" fmla="*/ 0 h 43"/>
                  <a:gd name="T10" fmla="*/ 9 w 44"/>
                  <a:gd name="T11" fmla="*/ 0 h 43"/>
                  <a:gd name="T12" fmla="*/ 18 w 44"/>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3">
                    <a:moveTo>
                      <a:pt x="18" y="0"/>
                    </a:moveTo>
                    <a:lnTo>
                      <a:pt x="44" y="17"/>
                    </a:lnTo>
                    <a:lnTo>
                      <a:pt x="35" y="43"/>
                    </a:lnTo>
                    <a:lnTo>
                      <a:pt x="0" y="26"/>
                    </a:lnTo>
                    <a:lnTo>
                      <a:pt x="9" y="0"/>
                    </a:lnTo>
                    <a:lnTo>
                      <a:pt x="18"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4" name="Freeform 600"/>
              <p:cNvSpPr>
                <a:spLocks/>
              </p:cNvSpPr>
              <p:nvPr/>
            </p:nvSpPr>
            <p:spPr bwMode="auto">
              <a:xfrm>
                <a:off x="4270" y="818"/>
                <a:ext cx="43" cy="34"/>
              </a:xfrm>
              <a:custGeom>
                <a:avLst/>
                <a:gdLst>
                  <a:gd name="T0" fmla="*/ 8 w 43"/>
                  <a:gd name="T1" fmla="*/ 0 h 34"/>
                  <a:gd name="T2" fmla="*/ 43 w 43"/>
                  <a:gd name="T3" fmla="*/ 17 h 34"/>
                  <a:gd name="T4" fmla="*/ 26 w 43"/>
                  <a:gd name="T5" fmla="*/ 34 h 34"/>
                  <a:gd name="T6" fmla="*/ 0 w 43"/>
                  <a:gd name="T7" fmla="*/ 17 h 34"/>
                  <a:gd name="T8" fmla="*/ 8 w 43"/>
                  <a:gd name="T9" fmla="*/ 0 h 34"/>
                  <a:gd name="T10" fmla="*/ 8 w 43"/>
                  <a:gd name="T11" fmla="*/ 0 h 34"/>
                  <a:gd name="T12" fmla="*/ 8 w 4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4">
                    <a:moveTo>
                      <a:pt x="8" y="0"/>
                    </a:moveTo>
                    <a:lnTo>
                      <a:pt x="43" y="17"/>
                    </a:lnTo>
                    <a:lnTo>
                      <a:pt x="26" y="34"/>
                    </a:lnTo>
                    <a:lnTo>
                      <a:pt x="0" y="17"/>
                    </a:lnTo>
                    <a:lnTo>
                      <a:pt x="8"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5" name="Freeform 601"/>
              <p:cNvSpPr>
                <a:spLocks/>
              </p:cNvSpPr>
              <p:nvPr/>
            </p:nvSpPr>
            <p:spPr bwMode="auto">
              <a:xfrm>
                <a:off x="4261" y="835"/>
                <a:ext cx="52" cy="43"/>
              </a:xfrm>
              <a:custGeom>
                <a:avLst/>
                <a:gdLst>
                  <a:gd name="T0" fmla="*/ 9 w 52"/>
                  <a:gd name="T1" fmla="*/ 0 h 43"/>
                  <a:gd name="T2" fmla="*/ 35 w 52"/>
                  <a:gd name="T3" fmla="*/ 0 h 43"/>
                  <a:gd name="T4" fmla="*/ 52 w 52"/>
                  <a:gd name="T5" fmla="*/ 17 h 43"/>
                  <a:gd name="T6" fmla="*/ 26 w 52"/>
                  <a:gd name="T7" fmla="*/ 43 h 43"/>
                  <a:gd name="T8" fmla="*/ 9 w 52"/>
                  <a:gd name="T9" fmla="*/ 26 h 43"/>
                  <a:gd name="T10" fmla="*/ 0 w 52"/>
                  <a:gd name="T11" fmla="*/ 17 h 43"/>
                  <a:gd name="T12" fmla="*/ 9 w 52"/>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9" y="0"/>
                    </a:moveTo>
                    <a:lnTo>
                      <a:pt x="35" y="0"/>
                    </a:lnTo>
                    <a:lnTo>
                      <a:pt x="52" y="17"/>
                    </a:lnTo>
                    <a:lnTo>
                      <a:pt x="26" y="43"/>
                    </a:lnTo>
                    <a:lnTo>
                      <a:pt x="9" y="26"/>
                    </a:lnTo>
                    <a:lnTo>
                      <a:pt x="0" y="17"/>
                    </a:lnTo>
                    <a:lnTo>
                      <a:pt x="9"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6" name="Freeform 602"/>
              <p:cNvSpPr>
                <a:spLocks/>
              </p:cNvSpPr>
              <p:nvPr/>
            </p:nvSpPr>
            <p:spPr bwMode="auto">
              <a:xfrm>
                <a:off x="4287" y="852"/>
                <a:ext cx="43" cy="44"/>
              </a:xfrm>
              <a:custGeom>
                <a:avLst/>
                <a:gdLst>
                  <a:gd name="T0" fmla="*/ 0 w 43"/>
                  <a:gd name="T1" fmla="*/ 26 h 44"/>
                  <a:gd name="T2" fmla="*/ 26 w 43"/>
                  <a:gd name="T3" fmla="*/ 0 h 44"/>
                  <a:gd name="T4" fmla="*/ 43 w 43"/>
                  <a:gd name="T5" fmla="*/ 18 h 44"/>
                  <a:gd name="T6" fmla="*/ 17 w 43"/>
                  <a:gd name="T7" fmla="*/ 44 h 44"/>
                  <a:gd name="T8" fmla="*/ 0 w 43"/>
                  <a:gd name="T9" fmla="*/ 26 h 44"/>
                  <a:gd name="T10" fmla="*/ 0 w 43"/>
                  <a:gd name="T11" fmla="*/ 2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44">
                    <a:moveTo>
                      <a:pt x="0" y="26"/>
                    </a:moveTo>
                    <a:lnTo>
                      <a:pt x="26" y="0"/>
                    </a:lnTo>
                    <a:lnTo>
                      <a:pt x="43" y="18"/>
                    </a:lnTo>
                    <a:lnTo>
                      <a:pt x="17" y="44"/>
                    </a:lnTo>
                    <a:lnTo>
                      <a:pt x="0" y="26"/>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7" name="Freeform 603"/>
              <p:cNvSpPr>
                <a:spLocks/>
              </p:cNvSpPr>
              <p:nvPr/>
            </p:nvSpPr>
            <p:spPr bwMode="auto">
              <a:xfrm>
                <a:off x="4304" y="861"/>
                <a:ext cx="35" cy="43"/>
              </a:xfrm>
              <a:custGeom>
                <a:avLst/>
                <a:gdLst>
                  <a:gd name="T0" fmla="*/ 0 w 35"/>
                  <a:gd name="T1" fmla="*/ 35 h 43"/>
                  <a:gd name="T2" fmla="*/ 18 w 35"/>
                  <a:gd name="T3" fmla="*/ 0 h 43"/>
                  <a:gd name="T4" fmla="*/ 35 w 35"/>
                  <a:gd name="T5" fmla="*/ 9 h 43"/>
                  <a:gd name="T6" fmla="*/ 26 w 35"/>
                  <a:gd name="T7" fmla="*/ 43 h 43"/>
                  <a:gd name="T8" fmla="*/ 9 w 35"/>
                  <a:gd name="T9" fmla="*/ 35 h 43"/>
                  <a:gd name="T10" fmla="*/ 0 w 35"/>
                  <a:gd name="T11" fmla="*/ 35 h 43"/>
                  <a:gd name="T12" fmla="*/ 0 w 35"/>
                  <a:gd name="T13" fmla="*/ 35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3">
                    <a:moveTo>
                      <a:pt x="0" y="35"/>
                    </a:moveTo>
                    <a:lnTo>
                      <a:pt x="18" y="0"/>
                    </a:lnTo>
                    <a:lnTo>
                      <a:pt x="35" y="9"/>
                    </a:lnTo>
                    <a:lnTo>
                      <a:pt x="26" y="43"/>
                    </a:lnTo>
                    <a:lnTo>
                      <a:pt x="9" y="35"/>
                    </a:lnTo>
                    <a:lnTo>
                      <a:pt x="0" y="35"/>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8" name="Freeform 604"/>
              <p:cNvSpPr>
                <a:spLocks/>
              </p:cNvSpPr>
              <p:nvPr/>
            </p:nvSpPr>
            <p:spPr bwMode="auto">
              <a:xfrm>
                <a:off x="4330" y="870"/>
                <a:ext cx="26" cy="34"/>
              </a:xfrm>
              <a:custGeom>
                <a:avLst/>
                <a:gdLst>
                  <a:gd name="T0" fmla="*/ 0 w 26"/>
                  <a:gd name="T1" fmla="*/ 34 h 34"/>
                  <a:gd name="T2" fmla="*/ 9 w 26"/>
                  <a:gd name="T3" fmla="*/ 0 h 34"/>
                  <a:gd name="T4" fmla="*/ 26 w 26"/>
                  <a:gd name="T5" fmla="*/ 8 h 34"/>
                  <a:gd name="T6" fmla="*/ 17 w 26"/>
                  <a:gd name="T7" fmla="*/ 34 h 34"/>
                  <a:gd name="T8" fmla="*/ 0 w 26"/>
                  <a:gd name="T9" fmla="*/ 34 h 34"/>
                  <a:gd name="T10" fmla="*/ 0 w 26"/>
                  <a:gd name="T11" fmla="*/ 34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4">
                    <a:moveTo>
                      <a:pt x="0" y="34"/>
                    </a:moveTo>
                    <a:lnTo>
                      <a:pt x="9" y="0"/>
                    </a:lnTo>
                    <a:lnTo>
                      <a:pt x="26" y="8"/>
                    </a:lnTo>
                    <a:lnTo>
                      <a:pt x="17" y="34"/>
                    </a:lnTo>
                    <a:lnTo>
                      <a:pt x="0" y="34"/>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59" name="Freeform 605"/>
              <p:cNvSpPr>
                <a:spLocks/>
              </p:cNvSpPr>
              <p:nvPr/>
            </p:nvSpPr>
            <p:spPr bwMode="auto">
              <a:xfrm>
                <a:off x="4330" y="878"/>
                <a:ext cx="43" cy="43"/>
              </a:xfrm>
              <a:custGeom>
                <a:avLst/>
                <a:gdLst>
                  <a:gd name="T0" fmla="*/ 35 w 43"/>
                  <a:gd name="T1" fmla="*/ 0 h 43"/>
                  <a:gd name="T2" fmla="*/ 35 w 43"/>
                  <a:gd name="T3" fmla="*/ 9 h 43"/>
                  <a:gd name="T4" fmla="*/ 43 w 43"/>
                  <a:gd name="T5" fmla="*/ 35 h 43"/>
                  <a:gd name="T6" fmla="*/ 9 w 43"/>
                  <a:gd name="T7" fmla="*/ 43 h 43"/>
                  <a:gd name="T8" fmla="*/ 0 w 43"/>
                  <a:gd name="T9" fmla="*/ 18 h 43"/>
                  <a:gd name="T10" fmla="*/ 26 w 43"/>
                  <a:gd name="T11" fmla="*/ 0 h 43"/>
                  <a:gd name="T12" fmla="*/ 35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35" y="0"/>
                    </a:moveTo>
                    <a:lnTo>
                      <a:pt x="35" y="9"/>
                    </a:lnTo>
                    <a:lnTo>
                      <a:pt x="43" y="35"/>
                    </a:lnTo>
                    <a:lnTo>
                      <a:pt x="9" y="43"/>
                    </a:lnTo>
                    <a:lnTo>
                      <a:pt x="0" y="18"/>
                    </a:lnTo>
                    <a:lnTo>
                      <a:pt x="26" y="0"/>
                    </a:lnTo>
                    <a:lnTo>
                      <a:pt x="35"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760" name="Freeform 606"/>
              <p:cNvSpPr>
                <a:spLocks/>
              </p:cNvSpPr>
              <p:nvPr/>
            </p:nvSpPr>
            <p:spPr bwMode="auto">
              <a:xfrm>
                <a:off x="4339" y="913"/>
                <a:ext cx="43" cy="26"/>
              </a:xfrm>
              <a:custGeom>
                <a:avLst/>
                <a:gdLst>
                  <a:gd name="T0" fmla="*/ 0 w 43"/>
                  <a:gd name="T1" fmla="*/ 8 h 26"/>
                  <a:gd name="T2" fmla="*/ 34 w 43"/>
                  <a:gd name="T3" fmla="*/ 0 h 26"/>
                  <a:gd name="T4" fmla="*/ 43 w 43"/>
                  <a:gd name="T5" fmla="*/ 17 h 26"/>
                  <a:gd name="T6" fmla="*/ 8 w 43"/>
                  <a:gd name="T7" fmla="*/ 26 h 26"/>
                  <a:gd name="T8" fmla="*/ 0 w 43"/>
                  <a:gd name="T9" fmla="*/ 8 h 26"/>
                  <a:gd name="T10" fmla="*/ 0 w 43"/>
                  <a:gd name="T11" fmla="*/ 8 h 26"/>
                  <a:gd name="T12" fmla="*/ 0 w 43"/>
                  <a:gd name="T13" fmla="*/ 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6">
                    <a:moveTo>
                      <a:pt x="0" y="8"/>
                    </a:moveTo>
                    <a:lnTo>
                      <a:pt x="34" y="0"/>
                    </a:lnTo>
                    <a:lnTo>
                      <a:pt x="43" y="17"/>
                    </a:lnTo>
                    <a:lnTo>
                      <a:pt x="8" y="26"/>
                    </a:lnTo>
                    <a:lnTo>
                      <a:pt x="0" y="8"/>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0534" name="Freeform 607"/>
            <p:cNvSpPr>
              <a:spLocks/>
            </p:cNvSpPr>
            <p:nvPr/>
          </p:nvSpPr>
          <p:spPr bwMode="auto">
            <a:xfrm>
              <a:off x="4339" y="930"/>
              <a:ext cx="43" cy="26"/>
            </a:xfrm>
            <a:custGeom>
              <a:avLst/>
              <a:gdLst>
                <a:gd name="T0" fmla="*/ 43 w 43"/>
                <a:gd name="T1" fmla="*/ 9 h 26"/>
                <a:gd name="T2" fmla="*/ 43 w 43"/>
                <a:gd name="T3" fmla="*/ 9 h 26"/>
                <a:gd name="T4" fmla="*/ 34 w 43"/>
                <a:gd name="T5" fmla="*/ 26 h 26"/>
                <a:gd name="T6" fmla="*/ 0 w 43"/>
                <a:gd name="T7" fmla="*/ 17 h 26"/>
                <a:gd name="T8" fmla="*/ 8 w 43"/>
                <a:gd name="T9" fmla="*/ 0 h 26"/>
                <a:gd name="T10" fmla="*/ 43 w 43"/>
                <a:gd name="T11" fmla="*/ 0 h 26"/>
                <a:gd name="T12" fmla="*/ 43 w 43"/>
                <a:gd name="T13" fmla="*/ 9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6">
                  <a:moveTo>
                    <a:pt x="43" y="9"/>
                  </a:moveTo>
                  <a:lnTo>
                    <a:pt x="43" y="9"/>
                  </a:lnTo>
                  <a:lnTo>
                    <a:pt x="34" y="26"/>
                  </a:lnTo>
                  <a:lnTo>
                    <a:pt x="0" y="17"/>
                  </a:lnTo>
                  <a:lnTo>
                    <a:pt x="8" y="0"/>
                  </a:lnTo>
                  <a:lnTo>
                    <a:pt x="43" y="0"/>
                  </a:lnTo>
                  <a:lnTo>
                    <a:pt x="43"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35" name="Freeform 608"/>
            <p:cNvSpPr>
              <a:spLocks/>
            </p:cNvSpPr>
            <p:nvPr/>
          </p:nvSpPr>
          <p:spPr bwMode="auto">
            <a:xfrm>
              <a:off x="4330" y="947"/>
              <a:ext cx="43" cy="26"/>
            </a:xfrm>
            <a:custGeom>
              <a:avLst/>
              <a:gdLst>
                <a:gd name="T0" fmla="*/ 43 w 43"/>
                <a:gd name="T1" fmla="*/ 9 h 26"/>
                <a:gd name="T2" fmla="*/ 43 w 43"/>
                <a:gd name="T3" fmla="*/ 9 h 26"/>
                <a:gd name="T4" fmla="*/ 35 w 43"/>
                <a:gd name="T5" fmla="*/ 26 h 26"/>
                <a:gd name="T6" fmla="*/ 0 w 43"/>
                <a:gd name="T7" fmla="*/ 18 h 26"/>
                <a:gd name="T8" fmla="*/ 9 w 43"/>
                <a:gd name="T9" fmla="*/ 0 h 26"/>
                <a:gd name="T10" fmla="*/ 43 w 43"/>
                <a:gd name="T11" fmla="*/ 9 h 26"/>
                <a:gd name="T12" fmla="*/ 43 w 43"/>
                <a:gd name="T13" fmla="*/ 9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6">
                  <a:moveTo>
                    <a:pt x="43" y="9"/>
                  </a:moveTo>
                  <a:lnTo>
                    <a:pt x="43" y="9"/>
                  </a:lnTo>
                  <a:lnTo>
                    <a:pt x="35" y="26"/>
                  </a:lnTo>
                  <a:lnTo>
                    <a:pt x="0" y="18"/>
                  </a:lnTo>
                  <a:lnTo>
                    <a:pt x="9" y="0"/>
                  </a:lnTo>
                  <a:lnTo>
                    <a:pt x="43"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36" name="Freeform 609"/>
            <p:cNvSpPr>
              <a:spLocks/>
            </p:cNvSpPr>
            <p:nvPr/>
          </p:nvSpPr>
          <p:spPr bwMode="auto">
            <a:xfrm>
              <a:off x="4330" y="965"/>
              <a:ext cx="35" cy="34"/>
            </a:xfrm>
            <a:custGeom>
              <a:avLst/>
              <a:gdLst>
                <a:gd name="T0" fmla="*/ 35 w 35"/>
                <a:gd name="T1" fmla="*/ 8 h 34"/>
                <a:gd name="T2" fmla="*/ 35 w 35"/>
                <a:gd name="T3" fmla="*/ 8 h 34"/>
                <a:gd name="T4" fmla="*/ 35 w 35"/>
                <a:gd name="T5" fmla="*/ 34 h 34"/>
                <a:gd name="T6" fmla="*/ 0 w 35"/>
                <a:gd name="T7" fmla="*/ 17 h 34"/>
                <a:gd name="T8" fmla="*/ 0 w 35"/>
                <a:gd name="T9" fmla="*/ 0 h 34"/>
                <a:gd name="T10" fmla="*/ 35 w 35"/>
                <a:gd name="T11" fmla="*/ 8 h 34"/>
                <a:gd name="T12" fmla="*/ 35 w 3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4">
                  <a:moveTo>
                    <a:pt x="35" y="8"/>
                  </a:moveTo>
                  <a:lnTo>
                    <a:pt x="35" y="8"/>
                  </a:lnTo>
                  <a:lnTo>
                    <a:pt x="35" y="34"/>
                  </a:lnTo>
                  <a:lnTo>
                    <a:pt x="0" y="17"/>
                  </a:lnTo>
                  <a:lnTo>
                    <a:pt x="0" y="0"/>
                  </a:lnTo>
                  <a:lnTo>
                    <a:pt x="35" y="8"/>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37" name="Freeform 610"/>
            <p:cNvSpPr>
              <a:spLocks/>
            </p:cNvSpPr>
            <p:nvPr/>
          </p:nvSpPr>
          <p:spPr bwMode="auto">
            <a:xfrm>
              <a:off x="4322" y="982"/>
              <a:ext cx="43" cy="26"/>
            </a:xfrm>
            <a:custGeom>
              <a:avLst/>
              <a:gdLst>
                <a:gd name="T0" fmla="*/ 34 w 43"/>
                <a:gd name="T1" fmla="*/ 17 h 26"/>
                <a:gd name="T2" fmla="*/ 34 w 43"/>
                <a:gd name="T3" fmla="*/ 17 h 26"/>
                <a:gd name="T4" fmla="*/ 34 w 43"/>
                <a:gd name="T5" fmla="*/ 26 h 26"/>
                <a:gd name="T6" fmla="*/ 0 w 43"/>
                <a:gd name="T7" fmla="*/ 9 h 26"/>
                <a:gd name="T8" fmla="*/ 8 w 43"/>
                <a:gd name="T9" fmla="*/ 0 h 26"/>
                <a:gd name="T10" fmla="*/ 43 w 43"/>
                <a:gd name="T11" fmla="*/ 17 h 26"/>
                <a:gd name="T12" fmla="*/ 34 w 43"/>
                <a:gd name="T13" fmla="*/ 1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6">
                  <a:moveTo>
                    <a:pt x="34" y="17"/>
                  </a:moveTo>
                  <a:lnTo>
                    <a:pt x="34" y="17"/>
                  </a:lnTo>
                  <a:lnTo>
                    <a:pt x="34" y="26"/>
                  </a:lnTo>
                  <a:lnTo>
                    <a:pt x="0" y="9"/>
                  </a:lnTo>
                  <a:lnTo>
                    <a:pt x="8" y="0"/>
                  </a:lnTo>
                  <a:lnTo>
                    <a:pt x="43" y="17"/>
                  </a:lnTo>
                  <a:lnTo>
                    <a:pt x="34" y="17"/>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38" name="Freeform 611"/>
            <p:cNvSpPr>
              <a:spLocks/>
            </p:cNvSpPr>
            <p:nvPr/>
          </p:nvSpPr>
          <p:spPr bwMode="auto">
            <a:xfrm>
              <a:off x="4313" y="982"/>
              <a:ext cx="52" cy="34"/>
            </a:xfrm>
            <a:custGeom>
              <a:avLst/>
              <a:gdLst>
                <a:gd name="T0" fmla="*/ 9 w 52"/>
                <a:gd name="T1" fmla="*/ 9 h 34"/>
                <a:gd name="T2" fmla="*/ 26 w 52"/>
                <a:gd name="T3" fmla="*/ 0 h 34"/>
                <a:gd name="T4" fmla="*/ 52 w 52"/>
                <a:gd name="T5" fmla="*/ 0 h 34"/>
                <a:gd name="T6" fmla="*/ 43 w 52"/>
                <a:gd name="T7" fmla="*/ 34 h 34"/>
                <a:gd name="T8" fmla="*/ 26 w 52"/>
                <a:gd name="T9" fmla="*/ 34 h 34"/>
                <a:gd name="T10" fmla="*/ 0 w 52"/>
                <a:gd name="T11" fmla="*/ 34 h 34"/>
                <a:gd name="T12" fmla="*/ 9 w 52"/>
                <a:gd name="T13" fmla="*/ 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34">
                  <a:moveTo>
                    <a:pt x="9" y="9"/>
                  </a:moveTo>
                  <a:lnTo>
                    <a:pt x="26" y="0"/>
                  </a:lnTo>
                  <a:lnTo>
                    <a:pt x="52" y="0"/>
                  </a:lnTo>
                  <a:lnTo>
                    <a:pt x="43" y="34"/>
                  </a:lnTo>
                  <a:lnTo>
                    <a:pt x="26" y="34"/>
                  </a:lnTo>
                  <a:lnTo>
                    <a:pt x="0" y="34"/>
                  </a:lnTo>
                  <a:lnTo>
                    <a:pt x="9"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39" name="Freeform 612"/>
            <p:cNvSpPr>
              <a:spLocks/>
            </p:cNvSpPr>
            <p:nvPr/>
          </p:nvSpPr>
          <p:spPr bwMode="auto">
            <a:xfrm>
              <a:off x="4356" y="982"/>
              <a:ext cx="26" cy="34"/>
            </a:xfrm>
            <a:custGeom>
              <a:avLst/>
              <a:gdLst>
                <a:gd name="T0" fmla="*/ 0 w 26"/>
                <a:gd name="T1" fmla="*/ 34 h 34"/>
                <a:gd name="T2" fmla="*/ 9 w 26"/>
                <a:gd name="T3" fmla="*/ 0 h 34"/>
                <a:gd name="T4" fmla="*/ 26 w 26"/>
                <a:gd name="T5" fmla="*/ 0 h 34"/>
                <a:gd name="T6" fmla="*/ 26 w 26"/>
                <a:gd name="T7" fmla="*/ 34 h 34"/>
                <a:gd name="T8" fmla="*/ 0 w 26"/>
                <a:gd name="T9" fmla="*/ 34 h 34"/>
                <a:gd name="T10" fmla="*/ 0 w 26"/>
                <a:gd name="T11" fmla="*/ 34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4">
                  <a:moveTo>
                    <a:pt x="0" y="34"/>
                  </a:moveTo>
                  <a:lnTo>
                    <a:pt x="9" y="0"/>
                  </a:lnTo>
                  <a:lnTo>
                    <a:pt x="26" y="0"/>
                  </a:lnTo>
                  <a:lnTo>
                    <a:pt x="26" y="34"/>
                  </a:lnTo>
                  <a:lnTo>
                    <a:pt x="0" y="34"/>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0" name="Freeform 613"/>
            <p:cNvSpPr>
              <a:spLocks/>
            </p:cNvSpPr>
            <p:nvPr/>
          </p:nvSpPr>
          <p:spPr bwMode="auto">
            <a:xfrm>
              <a:off x="4382" y="982"/>
              <a:ext cx="17" cy="34"/>
            </a:xfrm>
            <a:custGeom>
              <a:avLst/>
              <a:gdLst>
                <a:gd name="T0" fmla="*/ 0 w 17"/>
                <a:gd name="T1" fmla="*/ 34 h 34"/>
                <a:gd name="T2" fmla="*/ 0 w 17"/>
                <a:gd name="T3" fmla="*/ 9 h 34"/>
                <a:gd name="T4" fmla="*/ 9 w 17"/>
                <a:gd name="T5" fmla="*/ 0 h 34"/>
                <a:gd name="T6" fmla="*/ 17 w 17"/>
                <a:gd name="T7" fmla="*/ 34 h 34"/>
                <a:gd name="T8" fmla="*/ 9 w 17"/>
                <a:gd name="T9" fmla="*/ 34 h 34"/>
                <a:gd name="T10" fmla="*/ 0 w 17"/>
                <a:gd name="T11" fmla="*/ 34 h 34"/>
                <a:gd name="T12" fmla="*/ 0 w 17"/>
                <a:gd name="T13" fmla="*/ 34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34">
                  <a:moveTo>
                    <a:pt x="0" y="34"/>
                  </a:moveTo>
                  <a:lnTo>
                    <a:pt x="0" y="9"/>
                  </a:lnTo>
                  <a:lnTo>
                    <a:pt x="9" y="0"/>
                  </a:lnTo>
                  <a:lnTo>
                    <a:pt x="17" y="34"/>
                  </a:lnTo>
                  <a:lnTo>
                    <a:pt x="9" y="34"/>
                  </a:lnTo>
                  <a:lnTo>
                    <a:pt x="0" y="34"/>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1" name="Freeform 614"/>
            <p:cNvSpPr>
              <a:spLocks/>
            </p:cNvSpPr>
            <p:nvPr/>
          </p:nvSpPr>
          <p:spPr bwMode="auto">
            <a:xfrm>
              <a:off x="4391" y="973"/>
              <a:ext cx="26" cy="43"/>
            </a:xfrm>
            <a:custGeom>
              <a:avLst/>
              <a:gdLst>
                <a:gd name="T0" fmla="*/ 8 w 26"/>
                <a:gd name="T1" fmla="*/ 43 h 43"/>
                <a:gd name="T2" fmla="*/ 0 w 26"/>
                <a:gd name="T3" fmla="*/ 9 h 43"/>
                <a:gd name="T4" fmla="*/ 17 w 26"/>
                <a:gd name="T5" fmla="*/ 0 h 43"/>
                <a:gd name="T6" fmla="*/ 26 w 26"/>
                <a:gd name="T7" fmla="*/ 35 h 43"/>
                <a:gd name="T8" fmla="*/ 8 w 26"/>
                <a:gd name="T9" fmla="*/ 43 h 43"/>
                <a:gd name="T10" fmla="*/ 8 w 26"/>
                <a:gd name="T11" fmla="*/ 43 h 43"/>
                <a:gd name="T12" fmla="*/ 8 w 26"/>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43">
                  <a:moveTo>
                    <a:pt x="8" y="43"/>
                  </a:moveTo>
                  <a:lnTo>
                    <a:pt x="0" y="9"/>
                  </a:lnTo>
                  <a:lnTo>
                    <a:pt x="17" y="0"/>
                  </a:lnTo>
                  <a:lnTo>
                    <a:pt x="26" y="35"/>
                  </a:lnTo>
                  <a:lnTo>
                    <a:pt x="8" y="43"/>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2" name="Freeform 615"/>
            <p:cNvSpPr>
              <a:spLocks/>
            </p:cNvSpPr>
            <p:nvPr/>
          </p:nvSpPr>
          <p:spPr bwMode="auto">
            <a:xfrm>
              <a:off x="4408" y="973"/>
              <a:ext cx="17" cy="35"/>
            </a:xfrm>
            <a:custGeom>
              <a:avLst/>
              <a:gdLst>
                <a:gd name="T0" fmla="*/ 0 w 17"/>
                <a:gd name="T1" fmla="*/ 0 h 35"/>
                <a:gd name="T2" fmla="*/ 0 w 17"/>
                <a:gd name="T3" fmla="*/ 0 h 35"/>
                <a:gd name="T4" fmla="*/ 9 w 17"/>
                <a:gd name="T5" fmla="*/ 0 h 35"/>
                <a:gd name="T6" fmla="*/ 17 w 17"/>
                <a:gd name="T7" fmla="*/ 35 h 35"/>
                <a:gd name="T8" fmla="*/ 9 w 17"/>
                <a:gd name="T9" fmla="*/ 35 h 35"/>
                <a:gd name="T10" fmla="*/ 0 w 17"/>
                <a:gd name="T11" fmla="*/ 0 h 35"/>
                <a:gd name="T12" fmla="*/ 0 w 17"/>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35">
                  <a:moveTo>
                    <a:pt x="0" y="0"/>
                  </a:moveTo>
                  <a:lnTo>
                    <a:pt x="0" y="0"/>
                  </a:lnTo>
                  <a:lnTo>
                    <a:pt x="9" y="0"/>
                  </a:lnTo>
                  <a:lnTo>
                    <a:pt x="17" y="35"/>
                  </a:lnTo>
                  <a:lnTo>
                    <a:pt x="9" y="35"/>
                  </a:lnTo>
                  <a:lnTo>
                    <a:pt x="0"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3" name="Freeform 616"/>
            <p:cNvSpPr>
              <a:spLocks/>
            </p:cNvSpPr>
            <p:nvPr/>
          </p:nvSpPr>
          <p:spPr bwMode="auto">
            <a:xfrm>
              <a:off x="4417" y="973"/>
              <a:ext cx="26" cy="35"/>
            </a:xfrm>
            <a:custGeom>
              <a:avLst/>
              <a:gdLst>
                <a:gd name="T0" fmla="*/ 8 w 26"/>
                <a:gd name="T1" fmla="*/ 0 h 35"/>
                <a:gd name="T2" fmla="*/ 17 w 26"/>
                <a:gd name="T3" fmla="*/ 0 h 35"/>
                <a:gd name="T4" fmla="*/ 26 w 26"/>
                <a:gd name="T5" fmla="*/ 9 h 35"/>
                <a:gd name="T6" fmla="*/ 8 w 26"/>
                <a:gd name="T7" fmla="*/ 35 h 35"/>
                <a:gd name="T8" fmla="*/ 0 w 26"/>
                <a:gd name="T9" fmla="*/ 35 h 35"/>
                <a:gd name="T10" fmla="*/ 0 w 26"/>
                <a:gd name="T11" fmla="*/ 0 h 35"/>
                <a:gd name="T12" fmla="*/ 8 w 26"/>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5">
                  <a:moveTo>
                    <a:pt x="8" y="0"/>
                  </a:moveTo>
                  <a:lnTo>
                    <a:pt x="17" y="0"/>
                  </a:lnTo>
                  <a:lnTo>
                    <a:pt x="26" y="9"/>
                  </a:lnTo>
                  <a:lnTo>
                    <a:pt x="8" y="35"/>
                  </a:lnTo>
                  <a:lnTo>
                    <a:pt x="0" y="35"/>
                  </a:lnTo>
                  <a:lnTo>
                    <a:pt x="0" y="0"/>
                  </a:lnTo>
                  <a:lnTo>
                    <a:pt x="8"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4" name="Freeform 617"/>
            <p:cNvSpPr>
              <a:spLocks/>
            </p:cNvSpPr>
            <p:nvPr/>
          </p:nvSpPr>
          <p:spPr bwMode="auto">
            <a:xfrm>
              <a:off x="4417" y="982"/>
              <a:ext cx="51" cy="52"/>
            </a:xfrm>
            <a:custGeom>
              <a:avLst/>
              <a:gdLst>
                <a:gd name="T0" fmla="*/ 34 w 51"/>
                <a:gd name="T1" fmla="*/ 0 h 52"/>
                <a:gd name="T2" fmla="*/ 34 w 51"/>
                <a:gd name="T3" fmla="*/ 9 h 52"/>
                <a:gd name="T4" fmla="*/ 51 w 51"/>
                <a:gd name="T5" fmla="*/ 34 h 52"/>
                <a:gd name="T6" fmla="*/ 17 w 51"/>
                <a:gd name="T7" fmla="*/ 52 h 52"/>
                <a:gd name="T8" fmla="*/ 0 w 51"/>
                <a:gd name="T9" fmla="*/ 17 h 52"/>
                <a:gd name="T10" fmla="*/ 26 w 51"/>
                <a:gd name="T11" fmla="*/ 0 h 52"/>
                <a:gd name="T12" fmla="*/ 34 w 51"/>
                <a:gd name="T13" fmla="*/ 0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2">
                  <a:moveTo>
                    <a:pt x="34" y="0"/>
                  </a:moveTo>
                  <a:lnTo>
                    <a:pt x="34" y="9"/>
                  </a:lnTo>
                  <a:lnTo>
                    <a:pt x="51" y="34"/>
                  </a:lnTo>
                  <a:lnTo>
                    <a:pt x="17" y="52"/>
                  </a:lnTo>
                  <a:lnTo>
                    <a:pt x="0" y="17"/>
                  </a:lnTo>
                  <a:lnTo>
                    <a:pt x="26" y="0"/>
                  </a:lnTo>
                  <a:lnTo>
                    <a:pt x="34"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5" name="Freeform 618"/>
            <p:cNvSpPr>
              <a:spLocks/>
            </p:cNvSpPr>
            <p:nvPr/>
          </p:nvSpPr>
          <p:spPr bwMode="auto">
            <a:xfrm>
              <a:off x="4434" y="1016"/>
              <a:ext cx="34" cy="52"/>
            </a:xfrm>
            <a:custGeom>
              <a:avLst/>
              <a:gdLst>
                <a:gd name="T0" fmla="*/ 34 w 34"/>
                <a:gd name="T1" fmla="*/ 9 h 52"/>
                <a:gd name="T2" fmla="*/ 34 w 34"/>
                <a:gd name="T3" fmla="*/ 9 h 52"/>
                <a:gd name="T4" fmla="*/ 34 w 34"/>
                <a:gd name="T5" fmla="*/ 52 h 52"/>
                <a:gd name="T6" fmla="*/ 0 w 34"/>
                <a:gd name="T7" fmla="*/ 52 h 52"/>
                <a:gd name="T8" fmla="*/ 0 w 34"/>
                <a:gd name="T9" fmla="*/ 9 h 52"/>
                <a:gd name="T10" fmla="*/ 34 w 34"/>
                <a:gd name="T11" fmla="*/ 0 h 52"/>
                <a:gd name="T12" fmla="*/ 34 w 34"/>
                <a:gd name="T13" fmla="*/ 9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52">
                  <a:moveTo>
                    <a:pt x="34" y="9"/>
                  </a:moveTo>
                  <a:lnTo>
                    <a:pt x="34" y="9"/>
                  </a:lnTo>
                  <a:lnTo>
                    <a:pt x="34" y="52"/>
                  </a:lnTo>
                  <a:lnTo>
                    <a:pt x="0" y="52"/>
                  </a:lnTo>
                  <a:lnTo>
                    <a:pt x="0" y="9"/>
                  </a:lnTo>
                  <a:lnTo>
                    <a:pt x="34" y="0"/>
                  </a:lnTo>
                  <a:lnTo>
                    <a:pt x="34" y="9"/>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6" name="Freeform 619"/>
            <p:cNvSpPr>
              <a:spLocks/>
            </p:cNvSpPr>
            <p:nvPr/>
          </p:nvSpPr>
          <p:spPr bwMode="auto">
            <a:xfrm>
              <a:off x="4425" y="1068"/>
              <a:ext cx="43" cy="35"/>
            </a:xfrm>
            <a:custGeom>
              <a:avLst/>
              <a:gdLst>
                <a:gd name="T0" fmla="*/ 43 w 43"/>
                <a:gd name="T1" fmla="*/ 0 h 35"/>
                <a:gd name="T2" fmla="*/ 43 w 43"/>
                <a:gd name="T3" fmla="*/ 0 h 35"/>
                <a:gd name="T4" fmla="*/ 35 w 43"/>
                <a:gd name="T5" fmla="*/ 35 h 35"/>
                <a:gd name="T6" fmla="*/ 0 w 43"/>
                <a:gd name="T7" fmla="*/ 26 h 35"/>
                <a:gd name="T8" fmla="*/ 9 w 43"/>
                <a:gd name="T9" fmla="*/ 0 h 35"/>
                <a:gd name="T10" fmla="*/ 43 w 43"/>
                <a:gd name="T11" fmla="*/ 0 h 35"/>
                <a:gd name="T12" fmla="*/ 43 w 43"/>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35">
                  <a:moveTo>
                    <a:pt x="43" y="0"/>
                  </a:moveTo>
                  <a:lnTo>
                    <a:pt x="43" y="0"/>
                  </a:lnTo>
                  <a:lnTo>
                    <a:pt x="35" y="35"/>
                  </a:lnTo>
                  <a:lnTo>
                    <a:pt x="0" y="26"/>
                  </a:lnTo>
                  <a:lnTo>
                    <a:pt x="9" y="0"/>
                  </a:lnTo>
                  <a:lnTo>
                    <a:pt x="43"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7" name="Freeform 620"/>
            <p:cNvSpPr>
              <a:spLocks/>
            </p:cNvSpPr>
            <p:nvPr/>
          </p:nvSpPr>
          <p:spPr bwMode="auto">
            <a:xfrm>
              <a:off x="4425" y="1094"/>
              <a:ext cx="35" cy="26"/>
            </a:xfrm>
            <a:custGeom>
              <a:avLst/>
              <a:gdLst>
                <a:gd name="T0" fmla="*/ 0 w 35"/>
                <a:gd name="T1" fmla="*/ 0 h 26"/>
                <a:gd name="T2" fmla="*/ 35 w 35"/>
                <a:gd name="T3" fmla="*/ 9 h 26"/>
                <a:gd name="T4" fmla="*/ 35 w 35"/>
                <a:gd name="T5" fmla="*/ 26 h 26"/>
                <a:gd name="T6" fmla="*/ 0 w 35"/>
                <a:gd name="T7" fmla="*/ 17 h 26"/>
                <a:gd name="T8" fmla="*/ 0 w 35"/>
                <a:gd name="T9" fmla="*/ 0 h 26"/>
                <a:gd name="T10" fmla="*/ 0 w 35"/>
                <a:gd name="T11" fmla="*/ 0 h 26"/>
                <a:gd name="T12" fmla="*/ 0 w 3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6">
                  <a:moveTo>
                    <a:pt x="0" y="0"/>
                  </a:moveTo>
                  <a:lnTo>
                    <a:pt x="35" y="9"/>
                  </a:lnTo>
                  <a:lnTo>
                    <a:pt x="35" y="26"/>
                  </a:lnTo>
                  <a:lnTo>
                    <a:pt x="0" y="17"/>
                  </a:lnTo>
                  <a:lnTo>
                    <a:pt x="0"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8" name="Freeform 621"/>
            <p:cNvSpPr>
              <a:spLocks/>
            </p:cNvSpPr>
            <p:nvPr/>
          </p:nvSpPr>
          <p:spPr bwMode="auto">
            <a:xfrm>
              <a:off x="4425" y="1111"/>
              <a:ext cx="35" cy="26"/>
            </a:xfrm>
            <a:custGeom>
              <a:avLst/>
              <a:gdLst>
                <a:gd name="T0" fmla="*/ 0 w 35"/>
                <a:gd name="T1" fmla="*/ 0 h 26"/>
                <a:gd name="T2" fmla="*/ 35 w 35"/>
                <a:gd name="T3" fmla="*/ 9 h 26"/>
                <a:gd name="T4" fmla="*/ 35 w 35"/>
                <a:gd name="T5" fmla="*/ 26 h 26"/>
                <a:gd name="T6" fmla="*/ 0 w 35"/>
                <a:gd name="T7" fmla="*/ 18 h 26"/>
                <a:gd name="T8" fmla="*/ 0 w 35"/>
                <a:gd name="T9" fmla="*/ 0 h 26"/>
                <a:gd name="T10" fmla="*/ 0 w 35"/>
                <a:gd name="T11" fmla="*/ 0 h 26"/>
                <a:gd name="T12" fmla="*/ 0 w 3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6">
                  <a:moveTo>
                    <a:pt x="0" y="0"/>
                  </a:moveTo>
                  <a:lnTo>
                    <a:pt x="35" y="9"/>
                  </a:lnTo>
                  <a:lnTo>
                    <a:pt x="35" y="26"/>
                  </a:lnTo>
                  <a:lnTo>
                    <a:pt x="0" y="18"/>
                  </a:lnTo>
                  <a:lnTo>
                    <a:pt x="0"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49" name="Freeform 622"/>
            <p:cNvSpPr>
              <a:spLocks/>
            </p:cNvSpPr>
            <p:nvPr/>
          </p:nvSpPr>
          <p:spPr bwMode="auto">
            <a:xfrm>
              <a:off x="4425" y="1129"/>
              <a:ext cx="35" cy="34"/>
            </a:xfrm>
            <a:custGeom>
              <a:avLst/>
              <a:gdLst>
                <a:gd name="T0" fmla="*/ 0 w 35"/>
                <a:gd name="T1" fmla="*/ 0 h 34"/>
                <a:gd name="T2" fmla="*/ 35 w 35"/>
                <a:gd name="T3" fmla="*/ 8 h 34"/>
                <a:gd name="T4" fmla="*/ 35 w 35"/>
                <a:gd name="T5" fmla="*/ 34 h 34"/>
                <a:gd name="T6" fmla="*/ 0 w 35"/>
                <a:gd name="T7" fmla="*/ 26 h 34"/>
                <a:gd name="T8" fmla="*/ 0 w 35"/>
                <a:gd name="T9" fmla="*/ 0 h 34"/>
                <a:gd name="T10" fmla="*/ 0 w 35"/>
                <a:gd name="T11" fmla="*/ 0 h 34"/>
                <a:gd name="T12" fmla="*/ 0 w 35"/>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4">
                  <a:moveTo>
                    <a:pt x="0" y="0"/>
                  </a:moveTo>
                  <a:lnTo>
                    <a:pt x="35" y="8"/>
                  </a:lnTo>
                  <a:lnTo>
                    <a:pt x="35" y="34"/>
                  </a:lnTo>
                  <a:lnTo>
                    <a:pt x="0" y="26"/>
                  </a:lnTo>
                  <a:lnTo>
                    <a:pt x="0"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0" name="Freeform 623"/>
            <p:cNvSpPr>
              <a:spLocks/>
            </p:cNvSpPr>
            <p:nvPr/>
          </p:nvSpPr>
          <p:spPr bwMode="auto">
            <a:xfrm>
              <a:off x="4425" y="1155"/>
              <a:ext cx="35" cy="26"/>
            </a:xfrm>
            <a:custGeom>
              <a:avLst/>
              <a:gdLst>
                <a:gd name="T0" fmla="*/ 0 w 35"/>
                <a:gd name="T1" fmla="*/ 0 h 26"/>
                <a:gd name="T2" fmla="*/ 35 w 35"/>
                <a:gd name="T3" fmla="*/ 8 h 26"/>
                <a:gd name="T4" fmla="*/ 35 w 35"/>
                <a:gd name="T5" fmla="*/ 26 h 26"/>
                <a:gd name="T6" fmla="*/ 0 w 35"/>
                <a:gd name="T7" fmla="*/ 26 h 26"/>
                <a:gd name="T8" fmla="*/ 0 w 35"/>
                <a:gd name="T9" fmla="*/ 0 h 26"/>
                <a:gd name="T10" fmla="*/ 0 w 35"/>
                <a:gd name="T11" fmla="*/ 0 h 26"/>
                <a:gd name="T12" fmla="*/ 0 w 35"/>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6">
                  <a:moveTo>
                    <a:pt x="0" y="0"/>
                  </a:moveTo>
                  <a:lnTo>
                    <a:pt x="35" y="8"/>
                  </a:lnTo>
                  <a:lnTo>
                    <a:pt x="35" y="26"/>
                  </a:lnTo>
                  <a:lnTo>
                    <a:pt x="0" y="26"/>
                  </a:lnTo>
                  <a:lnTo>
                    <a:pt x="0"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1" name="Freeform 624"/>
            <p:cNvSpPr>
              <a:spLocks/>
            </p:cNvSpPr>
            <p:nvPr/>
          </p:nvSpPr>
          <p:spPr bwMode="auto">
            <a:xfrm>
              <a:off x="4417" y="1181"/>
              <a:ext cx="43" cy="25"/>
            </a:xfrm>
            <a:custGeom>
              <a:avLst/>
              <a:gdLst>
                <a:gd name="T0" fmla="*/ 43 w 43"/>
                <a:gd name="T1" fmla="*/ 8 h 25"/>
                <a:gd name="T2" fmla="*/ 43 w 43"/>
                <a:gd name="T3" fmla="*/ 8 h 25"/>
                <a:gd name="T4" fmla="*/ 34 w 43"/>
                <a:gd name="T5" fmla="*/ 25 h 25"/>
                <a:gd name="T6" fmla="*/ 0 w 43"/>
                <a:gd name="T7" fmla="*/ 25 h 25"/>
                <a:gd name="T8" fmla="*/ 8 w 43"/>
                <a:gd name="T9" fmla="*/ 0 h 25"/>
                <a:gd name="T10" fmla="*/ 43 w 43"/>
                <a:gd name="T11" fmla="*/ 0 h 25"/>
                <a:gd name="T12" fmla="*/ 43 w 43"/>
                <a:gd name="T13" fmla="*/ 8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5">
                  <a:moveTo>
                    <a:pt x="43" y="8"/>
                  </a:moveTo>
                  <a:lnTo>
                    <a:pt x="43" y="8"/>
                  </a:lnTo>
                  <a:lnTo>
                    <a:pt x="34" y="25"/>
                  </a:lnTo>
                  <a:lnTo>
                    <a:pt x="0" y="25"/>
                  </a:lnTo>
                  <a:lnTo>
                    <a:pt x="8" y="0"/>
                  </a:lnTo>
                  <a:lnTo>
                    <a:pt x="43" y="0"/>
                  </a:lnTo>
                  <a:lnTo>
                    <a:pt x="43" y="8"/>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2" name="Freeform 625"/>
            <p:cNvSpPr>
              <a:spLocks/>
            </p:cNvSpPr>
            <p:nvPr/>
          </p:nvSpPr>
          <p:spPr bwMode="auto">
            <a:xfrm>
              <a:off x="4417" y="1198"/>
              <a:ext cx="34" cy="26"/>
            </a:xfrm>
            <a:custGeom>
              <a:avLst/>
              <a:gdLst>
                <a:gd name="T0" fmla="*/ 34 w 34"/>
                <a:gd name="T1" fmla="*/ 8 h 26"/>
                <a:gd name="T2" fmla="*/ 34 w 34"/>
                <a:gd name="T3" fmla="*/ 8 h 26"/>
                <a:gd name="T4" fmla="*/ 34 w 34"/>
                <a:gd name="T5" fmla="*/ 26 h 26"/>
                <a:gd name="T6" fmla="*/ 0 w 34"/>
                <a:gd name="T7" fmla="*/ 17 h 26"/>
                <a:gd name="T8" fmla="*/ 8 w 34"/>
                <a:gd name="T9" fmla="*/ 0 h 26"/>
                <a:gd name="T10" fmla="*/ 34 w 34"/>
                <a:gd name="T11" fmla="*/ 8 h 26"/>
                <a:gd name="T12" fmla="*/ 34 w 34"/>
                <a:gd name="T13" fmla="*/ 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6">
                  <a:moveTo>
                    <a:pt x="34" y="8"/>
                  </a:moveTo>
                  <a:lnTo>
                    <a:pt x="34" y="8"/>
                  </a:lnTo>
                  <a:lnTo>
                    <a:pt x="34" y="26"/>
                  </a:lnTo>
                  <a:lnTo>
                    <a:pt x="0" y="17"/>
                  </a:lnTo>
                  <a:lnTo>
                    <a:pt x="8" y="0"/>
                  </a:lnTo>
                  <a:lnTo>
                    <a:pt x="34" y="8"/>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3" name="Freeform 626"/>
            <p:cNvSpPr>
              <a:spLocks/>
            </p:cNvSpPr>
            <p:nvPr/>
          </p:nvSpPr>
          <p:spPr bwMode="auto">
            <a:xfrm>
              <a:off x="4408" y="1206"/>
              <a:ext cx="43" cy="44"/>
            </a:xfrm>
            <a:custGeom>
              <a:avLst/>
              <a:gdLst>
                <a:gd name="T0" fmla="*/ 35 w 43"/>
                <a:gd name="T1" fmla="*/ 26 h 44"/>
                <a:gd name="T2" fmla="*/ 35 w 43"/>
                <a:gd name="T3" fmla="*/ 26 h 44"/>
                <a:gd name="T4" fmla="*/ 26 w 43"/>
                <a:gd name="T5" fmla="*/ 44 h 44"/>
                <a:gd name="T6" fmla="*/ 0 w 43"/>
                <a:gd name="T7" fmla="*/ 18 h 44"/>
                <a:gd name="T8" fmla="*/ 9 w 43"/>
                <a:gd name="T9" fmla="*/ 0 h 44"/>
                <a:gd name="T10" fmla="*/ 43 w 43"/>
                <a:gd name="T11" fmla="*/ 18 h 44"/>
                <a:gd name="T12" fmla="*/ 35 w 43"/>
                <a:gd name="T13" fmla="*/ 2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4">
                  <a:moveTo>
                    <a:pt x="35" y="26"/>
                  </a:moveTo>
                  <a:lnTo>
                    <a:pt x="35" y="26"/>
                  </a:lnTo>
                  <a:lnTo>
                    <a:pt x="26" y="44"/>
                  </a:lnTo>
                  <a:lnTo>
                    <a:pt x="0" y="18"/>
                  </a:lnTo>
                  <a:lnTo>
                    <a:pt x="9" y="0"/>
                  </a:lnTo>
                  <a:lnTo>
                    <a:pt x="43" y="18"/>
                  </a:lnTo>
                  <a:lnTo>
                    <a:pt x="35" y="26"/>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4" name="Freeform 627"/>
            <p:cNvSpPr>
              <a:spLocks/>
            </p:cNvSpPr>
            <p:nvPr/>
          </p:nvSpPr>
          <p:spPr bwMode="auto">
            <a:xfrm>
              <a:off x="4391" y="1224"/>
              <a:ext cx="43" cy="43"/>
            </a:xfrm>
            <a:custGeom>
              <a:avLst/>
              <a:gdLst>
                <a:gd name="T0" fmla="*/ 43 w 43"/>
                <a:gd name="T1" fmla="*/ 26 h 43"/>
                <a:gd name="T2" fmla="*/ 34 w 43"/>
                <a:gd name="T3" fmla="*/ 26 h 43"/>
                <a:gd name="T4" fmla="*/ 17 w 43"/>
                <a:gd name="T5" fmla="*/ 43 h 43"/>
                <a:gd name="T6" fmla="*/ 0 w 43"/>
                <a:gd name="T7" fmla="*/ 17 h 43"/>
                <a:gd name="T8" fmla="*/ 17 w 43"/>
                <a:gd name="T9" fmla="*/ 0 h 43"/>
                <a:gd name="T10" fmla="*/ 43 w 43"/>
                <a:gd name="T11" fmla="*/ 26 h 43"/>
                <a:gd name="T12" fmla="*/ 43 w 43"/>
                <a:gd name="T13" fmla="*/ 26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43" y="26"/>
                  </a:moveTo>
                  <a:lnTo>
                    <a:pt x="34" y="26"/>
                  </a:lnTo>
                  <a:lnTo>
                    <a:pt x="17" y="43"/>
                  </a:lnTo>
                  <a:lnTo>
                    <a:pt x="0" y="17"/>
                  </a:lnTo>
                  <a:lnTo>
                    <a:pt x="17" y="0"/>
                  </a:lnTo>
                  <a:lnTo>
                    <a:pt x="43" y="26"/>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5" name="Freeform 628"/>
            <p:cNvSpPr>
              <a:spLocks/>
            </p:cNvSpPr>
            <p:nvPr/>
          </p:nvSpPr>
          <p:spPr bwMode="auto">
            <a:xfrm>
              <a:off x="4373" y="1241"/>
              <a:ext cx="35" cy="35"/>
            </a:xfrm>
            <a:custGeom>
              <a:avLst/>
              <a:gdLst>
                <a:gd name="T0" fmla="*/ 18 w 35"/>
                <a:gd name="T1" fmla="*/ 0 h 35"/>
                <a:gd name="T2" fmla="*/ 35 w 35"/>
                <a:gd name="T3" fmla="*/ 26 h 35"/>
                <a:gd name="T4" fmla="*/ 18 w 35"/>
                <a:gd name="T5" fmla="*/ 35 h 35"/>
                <a:gd name="T6" fmla="*/ 0 w 35"/>
                <a:gd name="T7" fmla="*/ 9 h 35"/>
                <a:gd name="T8" fmla="*/ 18 w 35"/>
                <a:gd name="T9" fmla="*/ 0 h 35"/>
                <a:gd name="T10" fmla="*/ 18 w 35"/>
                <a:gd name="T11" fmla="*/ 0 h 35"/>
                <a:gd name="T12" fmla="*/ 18 w 35"/>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5">
                  <a:moveTo>
                    <a:pt x="18" y="0"/>
                  </a:moveTo>
                  <a:lnTo>
                    <a:pt x="35" y="26"/>
                  </a:lnTo>
                  <a:lnTo>
                    <a:pt x="18" y="35"/>
                  </a:lnTo>
                  <a:lnTo>
                    <a:pt x="0" y="9"/>
                  </a:lnTo>
                  <a:lnTo>
                    <a:pt x="18"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6" name="Freeform 629"/>
            <p:cNvSpPr>
              <a:spLocks/>
            </p:cNvSpPr>
            <p:nvPr/>
          </p:nvSpPr>
          <p:spPr bwMode="auto">
            <a:xfrm>
              <a:off x="4356" y="1250"/>
              <a:ext cx="35" cy="43"/>
            </a:xfrm>
            <a:custGeom>
              <a:avLst/>
              <a:gdLst>
                <a:gd name="T0" fmla="*/ 17 w 35"/>
                <a:gd name="T1" fmla="*/ 0 h 43"/>
                <a:gd name="T2" fmla="*/ 35 w 35"/>
                <a:gd name="T3" fmla="*/ 26 h 43"/>
                <a:gd name="T4" fmla="*/ 26 w 35"/>
                <a:gd name="T5" fmla="*/ 43 h 43"/>
                <a:gd name="T6" fmla="*/ 0 w 35"/>
                <a:gd name="T7" fmla="*/ 17 h 43"/>
                <a:gd name="T8" fmla="*/ 17 w 35"/>
                <a:gd name="T9" fmla="*/ 0 h 43"/>
                <a:gd name="T10" fmla="*/ 17 w 35"/>
                <a:gd name="T11" fmla="*/ 0 h 43"/>
                <a:gd name="T12" fmla="*/ 17 w 35"/>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3">
                  <a:moveTo>
                    <a:pt x="17" y="0"/>
                  </a:moveTo>
                  <a:lnTo>
                    <a:pt x="35" y="26"/>
                  </a:lnTo>
                  <a:lnTo>
                    <a:pt x="26" y="43"/>
                  </a:lnTo>
                  <a:lnTo>
                    <a:pt x="0" y="17"/>
                  </a:lnTo>
                  <a:lnTo>
                    <a:pt x="17"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7" name="Freeform 630"/>
            <p:cNvSpPr>
              <a:spLocks/>
            </p:cNvSpPr>
            <p:nvPr/>
          </p:nvSpPr>
          <p:spPr bwMode="auto">
            <a:xfrm>
              <a:off x="4339" y="1267"/>
              <a:ext cx="43" cy="43"/>
            </a:xfrm>
            <a:custGeom>
              <a:avLst/>
              <a:gdLst>
                <a:gd name="T0" fmla="*/ 17 w 43"/>
                <a:gd name="T1" fmla="*/ 0 h 43"/>
                <a:gd name="T2" fmla="*/ 43 w 43"/>
                <a:gd name="T3" fmla="*/ 26 h 43"/>
                <a:gd name="T4" fmla="*/ 26 w 43"/>
                <a:gd name="T5" fmla="*/ 43 h 43"/>
                <a:gd name="T6" fmla="*/ 0 w 43"/>
                <a:gd name="T7" fmla="*/ 9 h 43"/>
                <a:gd name="T8" fmla="*/ 17 w 43"/>
                <a:gd name="T9" fmla="*/ 0 h 43"/>
                <a:gd name="T10" fmla="*/ 17 w 43"/>
                <a:gd name="T11" fmla="*/ 0 h 43"/>
                <a:gd name="T12" fmla="*/ 17 w 43"/>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3">
                  <a:moveTo>
                    <a:pt x="17" y="0"/>
                  </a:moveTo>
                  <a:lnTo>
                    <a:pt x="43" y="26"/>
                  </a:lnTo>
                  <a:lnTo>
                    <a:pt x="26" y="43"/>
                  </a:lnTo>
                  <a:lnTo>
                    <a:pt x="0" y="9"/>
                  </a:lnTo>
                  <a:lnTo>
                    <a:pt x="17" y="0"/>
                  </a:lnTo>
                  <a:close/>
                </a:path>
              </a:pathLst>
            </a:custGeom>
            <a:solidFill>
              <a:srgbClr val="7B40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0558" name="Rectangle 631"/>
            <p:cNvSpPr>
              <a:spLocks noChangeArrowheads="1"/>
            </p:cNvSpPr>
            <p:nvPr/>
          </p:nvSpPr>
          <p:spPr bwMode="auto">
            <a:xfrm>
              <a:off x="4434" y="723"/>
              <a:ext cx="1317"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671A77"/>
                  </a:solidFill>
                  <a:latin typeface="Helvetica" charset="0"/>
                </a:rPr>
                <a:t>d</a:t>
              </a:r>
              <a:r>
                <a:rPr lang="en-US" sz="1900" b="1" baseline="-25000">
                  <a:solidFill>
                    <a:srgbClr val="671A77"/>
                  </a:solidFill>
                  <a:latin typeface="Helvetica" charset="0"/>
                </a:rPr>
                <a:t>min</a:t>
              </a:r>
              <a:r>
                <a:rPr lang="en-US" sz="1900" b="1">
                  <a:solidFill>
                    <a:srgbClr val="671A77"/>
                  </a:solidFill>
                  <a:latin typeface="Helvetica" charset="0"/>
                </a:rPr>
                <a:t> is Dimension </a:t>
              </a:r>
              <a:endParaRPr lang="en-US"/>
            </a:p>
          </p:txBody>
        </p:sp>
        <p:sp>
          <p:nvSpPr>
            <p:cNvPr id="150559" name="Rectangle 632"/>
            <p:cNvSpPr>
              <a:spLocks noChangeArrowheads="1"/>
            </p:cNvSpPr>
            <p:nvPr/>
          </p:nvSpPr>
          <p:spPr bwMode="auto">
            <a:xfrm>
              <a:off x="4572" y="878"/>
              <a:ext cx="881"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671A77"/>
                  </a:solidFill>
                  <a:latin typeface="Helvetica" charset="0"/>
                </a:rPr>
                <a:t>of Stressed </a:t>
              </a:r>
              <a:endParaRPr lang="en-US"/>
            </a:p>
          </p:txBody>
        </p:sp>
        <p:sp>
          <p:nvSpPr>
            <p:cNvPr id="150560" name="Rectangle 633"/>
            <p:cNvSpPr>
              <a:spLocks noChangeArrowheads="1"/>
            </p:cNvSpPr>
            <p:nvPr/>
          </p:nvSpPr>
          <p:spPr bwMode="auto">
            <a:xfrm>
              <a:off x="4823" y="1034"/>
              <a:ext cx="333" cy="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900" b="1">
                  <a:solidFill>
                    <a:srgbClr val="671A77"/>
                  </a:solidFill>
                  <a:latin typeface="Helvetica" charset="0"/>
                </a:rPr>
                <a:t>Path</a:t>
              </a:r>
              <a:endParaRPr lang="en-US"/>
            </a:p>
          </p:txBody>
        </p:sp>
      </p:grpSp>
      <p:sp>
        <p:nvSpPr>
          <p:cNvPr id="3" name="Slide Number Placeholder 2">
            <a:extLst>
              <a:ext uri="{FF2B5EF4-FFF2-40B4-BE49-F238E27FC236}">
                <a16:creationId xmlns:a16="http://schemas.microsoft.com/office/drawing/2014/main" id="{C96A8869-6038-DA49-9E4D-232E086497BC}"/>
              </a:ext>
            </a:extLst>
          </p:cNvPr>
          <p:cNvSpPr>
            <a:spLocks noGrp="1"/>
          </p:cNvSpPr>
          <p:nvPr>
            <p:ph type="sldNum" sz="quarter" idx="12"/>
          </p:nvPr>
        </p:nvSpPr>
        <p:spPr/>
        <p:txBody>
          <a:bodyPr/>
          <a:lstStyle/>
          <a:p>
            <a:fld id="{030D0954-52AA-4645-BC74-DBF6B1D254B8}" type="slidenum">
              <a:rPr lang="en-US" smtClean="0"/>
              <a:t>100</a:t>
            </a:fld>
            <a:endParaRPr lang="en-US"/>
          </a:p>
        </p:txBody>
      </p:sp>
    </p:spTree>
    <p:extLst>
      <p:ext uri="{BB962C8B-B14F-4D97-AF65-F5344CB8AC3E}">
        <p14:creationId xmlns:p14="http://schemas.microsoft.com/office/powerpoint/2010/main" val="1687613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AutoShape 2"/>
          <p:cNvSpPr>
            <a:spLocks noChangeAspect="1" noChangeArrowheads="1" noTextEdit="1"/>
          </p:cNvSpPr>
          <p:nvPr/>
        </p:nvSpPr>
        <p:spPr bwMode="auto">
          <a:xfrm>
            <a:off x="2012950" y="285750"/>
            <a:ext cx="81661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152578" name="Group 3"/>
          <p:cNvGrpSpPr>
            <a:grpSpLocks/>
          </p:cNvGrpSpPr>
          <p:nvPr/>
        </p:nvGrpSpPr>
        <p:grpSpPr bwMode="auto">
          <a:xfrm>
            <a:off x="2457450" y="285750"/>
            <a:ext cx="7710488" cy="6275388"/>
            <a:chOff x="588" y="180"/>
            <a:chExt cx="4857" cy="3953"/>
          </a:xfrm>
        </p:grpSpPr>
        <p:sp>
          <p:nvSpPr>
            <p:cNvPr id="153306" name="Rectangle 4"/>
            <p:cNvSpPr>
              <a:spLocks noChangeArrowheads="1"/>
            </p:cNvSpPr>
            <p:nvPr/>
          </p:nvSpPr>
          <p:spPr bwMode="auto">
            <a:xfrm>
              <a:off x="676" y="3812"/>
              <a:ext cx="4768" cy="3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3307" name="Line 5"/>
            <p:cNvSpPr>
              <a:spLocks noChangeShapeType="1"/>
            </p:cNvSpPr>
            <p:nvPr/>
          </p:nvSpPr>
          <p:spPr bwMode="auto">
            <a:xfrm>
              <a:off x="676" y="3812"/>
              <a:ext cx="476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8" name="Line 6"/>
            <p:cNvSpPr>
              <a:spLocks noChangeShapeType="1"/>
            </p:cNvSpPr>
            <p:nvPr/>
          </p:nvSpPr>
          <p:spPr bwMode="auto">
            <a:xfrm>
              <a:off x="5444" y="3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9" name="Line 7"/>
            <p:cNvSpPr>
              <a:spLocks noChangeShapeType="1"/>
            </p:cNvSpPr>
            <p:nvPr/>
          </p:nvSpPr>
          <p:spPr bwMode="auto">
            <a:xfrm>
              <a:off x="5444" y="3812"/>
              <a:ext cx="1" cy="3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0" name="Line 8"/>
            <p:cNvSpPr>
              <a:spLocks noChangeShapeType="1"/>
            </p:cNvSpPr>
            <p:nvPr/>
          </p:nvSpPr>
          <p:spPr bwMode="auto">
            <a:xfrm>
              <a:off x="5444" y="4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1" name="Line 9"/>
            <p:cNvSpPr>
              <a:spLocks noChangeShapeType="1"/>
            </p:cNvSpPr>
            <p:nvPr/>
          </p:nvSpPr>
          <p:spPr bwMode="auto">
            <a:xfrm flipH="1">
              <a:off x="676" y="4132"/>
              <a:ext cx="476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2" name="Line 10"/>
            <p:cNvSpPr>
              <a:spLocks noChangeShapeType="1"/>
            </p:cNvSpPr>
            <p:nvPr/>
          </p:nvSpPr>
          <p:spPr bwMode="auto">
            <a:xfrm>
              <a:off x="676" y="4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3" name="Line 11"/>
            <p:cNvSpPr>
              <a:spLocks noChangeShapeType="1"/>
            </p:cNvSpPr>
            <p:nvPr/>
          </p:nvSpPr>
          <p:spPr bwMode="auto">
            <a:xfrm flipV="1">
              <a:off x="676" y="3812"/>
              <a:ext cx="1" cy="3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4" name="Line 12"/>
            <p:cNvSpPr>
              <a:spLocks noChangeShapeType="1"/>
            </p:cNvSpPr>
            <p:nvPr/>
          </p:nvSpPr>
          <p:spPr bwMode="auto">
            <a:xfrm>
              <a:off x="676" y="3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5" name="Rectangle 13"/>
            <p:cNvSpPr>
              <a:spLocks noChangeArrowheads="1"/>
            </p:cNvSpPr>
            <p:nvPr/>
          </p:nvSpPr>
          <p:spPr bwMode="auto">
            <a:xfrm>
              <a:off x="588" y="3724"/>
              <a:ext cx="4768" cy="320"/>
            </a:xfrm>
            <a:prstGeom prst="rect">
              <a:avLst/>
            </a:prstGeom>
            <a:solidFill>
              <a:srgbClr val="E3491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3316" name="Line 14"/>
            <p:cNvSpPr>
              <a:spLocks noChangeShapeType="1"/>
            </p:cNvSpPr>
            <p:nvPr/>
          </p:nvSpPr>
          <p:spPr bwMode="auto">
            <a:xfrm>
              <a:off x="588" y="3724"/>
              <a:ext cx="476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7" name="Line 15"/>
            <p:cNvSpPr>
              <a:spLocks noChangeShapeType="1"/>
            </p:cNvSpPr>
            <p:nvPr/>
          </p:nvSpPr>
          <p:spPr bwMode="auto">
            <a:xfrm>
              <a:off x="5356" y="3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8" name="Line 16"/>
            <p:cNvSpPr>
              <a:spLocks noChangeShapeType="1"/>
            </p:cNvSpPr>
            <p:nvPr/>
          </p:nvSpPr>
          <p:spPr bwMode="auto">
            <a:xfrm>
              <a:off x="5356" y="3724"/>
              <a:ext cx="1" cy="3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19" name="Line 17"/>
            <p:cNvSpPr>
              <a:spLocks noChangeShapeType="1"/>
            </p:cNvSpPr>
            <p:nvPr/>
          </p:nvSpPr>
          <p:spPr bwMode="auto">
            <a:xfrm>
              <a:off x="5356" y="40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0" name="Line 18"/>
            <p:cNvSpPr>
              <a:spLocks noChangeShapeType="1"/>
            </p:cNvSpPr>
            <p:nvPr/>
          </p:nvSpPr>
          <p:spPr bwMode="auto">
            <a:xfrm flipH="1">
              <a:off x="588" y="4044"/>
              <a:ext cx="476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1" name="Line 19"/>
            <p:cNvSpPr>
              <a:spLocks noChangeShapeType="1"/>
            </p:cNvSpPr>
            <p:nvPr/>
          </p:nvSpPr>
          <p:spPr bwMode="auto">
            <a:xfrm>
              <a:off x="588" y="40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2" name="Line 20"/>
            <p:cNvSpPr>
              <a:spLocks noChangeShapeType="1"/>
            </p:cNvSpPr>
            <p:nvPr/>
          </p:nvSpPr>
          <p:spPr bwMode="auto">
            <a:xfrm flipV="1">
              <a:off x="588" y="3724"/>
              <a:ext cx="1" cy="32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3" name="Line 21"/>
            <p:cNvSpPr>
              <a:spLocks noChangeShapeType="1"/>
            </p:cNvSpPr>
            <p:nvPr/>
          </p:nvSpPr>
          <p:spPr bwMode="auto">
            <a:xfrm>
              <a:off x="588" y="3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4" name="Rectangle 22"/>
            <p:cNvSpPr>
              <a:spLocks noChangeArrowheads="1"/>
            </p:cNvSpPr>
            <p:nvPr/>
          </p:nvSpPr>
          <p:spPr bwMode="auto">
            <a:xfrm>
              <a:off x="1196" y="268"/>
              <a:ext cx="3624" cy="37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3325" name="Line 23"/>
            <p:cNvSpPr>
              <a:spLocks noChangeShapeType="1"/>
            </p:cNvSpPr>
            <p:nvPr/>
          </p:nvSpPr>
          <p:spPr bwMode="auto">
            <a:xfrm>
              <a:off x="1196" y="268"/>
              <a:ext cx="3624"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6" name="Line 24"/>
            <p:cNvSpPr>
              <a:spLocks noChangeShapeType="1"/>
            </p:cNvSpPr>
            <p:nvPr/>
          </p:nvSpPr>
          <p:spPr bwMode="auto">
            <a:xfrm>
              <a:off x="4820" y="2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7" name="Line 25"/>
            <p:cNvSpPr>
              <a:spLocks noChangeShapeType="1"/>
            </p:cNvSpPr>
            <p:nvPr/>
          </p:nvSpPr>
          <p:spPr bwMode="auto">
            <a:xfrm>
              <a:off x="4820" y="268"/>
              <a:ext cx="1" cy="37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8" name="Line 26"/>
            <p:cNvSpPr>
              <a:spLocks noChangeShapeType="1"/>
            </p:cNvSpPr>
            <p:nvPr/>
          </p:nvSpPr>
          <p:spPr bwMode="auto">
            <a:xfrm>
              <a:off x="4820" y="6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29" name="Line 27"/>
            <p:cNvSpPr>
              <a:spLocks noChangeShapeType="1"/>
            </p:cNvSpPr>
            <p:nvPr/>
          </p:nvSpPr>
          <p:spPr bwMode="auto">
            <a:xfrm flipH="1">
              <a:off x="1196" y="644"/>
              <a:ext cx="3624"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0" name="Line 28"/>
            <p:cNvSpPr>
              <a:spLocks noChangeShapeType="1"/>
            </p:cNvSpPr>
            <p:nvPr/>
          </p:nvSpPr>
          <p:spPr bwMode="auto">
            <a:xfrm>
              <a:off x="1196" y="6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1" name="Line 29"/>
            <p:cNvSpPr>
              <a:spLocks noChangeShapeType="1"/>
            </p:cNvSpPr>
            <p:nvPr/>
          </p:nvSpPr>
          <p:spPr bwMode="auto">
            <a:xfrm flipV="1">
              <a:off x="1196" y="268"/>
              <a:ext cx="1" cy="37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2" name="Line 30"/>
            <p:cNvSpPr>
              <a:spLocks noChangeShapeType="1"/>
            </p:cNvSpPr>
            <p:nvPr/>
          </p:nvSpPr>
          <p:spPr bwMode="auto">
            <a:xfrm>
              <a:off x="1196" y="2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3" name="Rectangle 31"/>
            <p:cNvSpPr>
              <a:spLocks noChangeArrowheads="1"/>
            </p:cNvSpPr>
            <p:nvPr/>
          </p:nvSpPr>
          <p:spPr bwMode="auto">
            <a:xfrm>
              <a:off x="1116" y="180"/>
              <a:ext cx="3616" cy="376"/>
            </a:xfrm>
            <a:prstGeom prst="rect">
              <a:avLst/>
            </a:prstGeom>
            <a:solidFill>
              <a:srgbClr val="E3491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3334" name="Line 32"/>
            <p:cNvSpPr>
              <a:spLocks noChangeShapeType="1"/>
            </p:cNvSpPr>
            <p:nvPr/>
          </p:nvSpPr>
          <p:spPr bwMode="auto">
            <a:xfrm>
              <a:off x="1116" y="180"/>
              <a:ext cx="36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5" name="Line 33"/>
            <p:cNvSpPr>
              <a:spLocks noChangeShapeType="1"/>
            </p:cNvSpPr>
            <p:nvPr/>
          </p:nvSpPr>
          <p:spPr bwMode="auto">
            <a:xfrm>
              <a:off x="4732" y="1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6" name="Line 34"/>
            <p:cNvSpPr>
              <a:spLocks noChangeShapeType="1"/>
            </p:cNvSpPr>
            <p:nvPr/>
          </p:nvSpPr>
          <p:spPr bwMode="auto">
            <a:xfrm>
              <a:off x="4732" y="180"/>
              <a:ext cx="1" cy="37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7" name="Line 35"/>
            <p:cNvSpPr>
              <a:spLocks noChangeShapeType="1"/>
            </p:cNvSpPr>
            <p:nvPr/>
          </p:nvSpPr>
          <p:spPr bwMode="auto">
            <a:xfrm>
              <a:off x="4732" y="5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8" name="Line 36"/>
            <p:cNvSpPr>
              <a:spLocks noChangeShapeType="1"/>
            </p:cNvSpPr>
            <p:nvPr/>
          </p:nvSpPr>
          <p:spPr bwMode="auto">
            <a:xfrm flipH="1">
              <a:off x="1116" y="556"/>
              <a:ext cx="36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39" name="Line 37"/>
            <p:cNvSpPr>
              <a:spLocks noChangeShapeType="1"/>
            </p:cNvSpPr>
            <p:nvPr/>
          </p:nvSpPr>
          <p:spPr bwMode="auto">
            <a:xfrm>
              <a:off x="1116" y="5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40" name="Line 38"/>
            <p:cNvSpPr>
              <a:spLocks noChangeShapeType="1"/>
            </p:cNvSpPr>
            <p:nvPr/>
          </p:nvSpPr>
          <p:spPr bwMode="auto">
            <a:xfrm flipV="1">
              <a:off x="1116" y="180"/>
              <a:ext cx="1" cy="37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41" name="Line 39"/>
            <p:cNvSpPr>
              <a:spLocks noChangeShapeType="1"/>
            </p:cNvSpPr>
            <p:nvPr/>
          </p:nvSpPr>
          <p:spPr bwMode="auto">
            <a:xfrm>
              <a:off x="1116" y="1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42" name="Rectangle 40"/>
            <p:cNvSpPr>
              <a:spLocks noChangeArrowheads="1"/>
            </p:cNvSpPr>
            <p:nvPr/>
          </p:nvSpPr>
          <p:spPr bwMode="auto">
            <a:xfrm>
              <a:off x="1412" y="196"/>
              <a:ext cx="309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Summary of Witten/Rubinstein/Colby Theory </a:t>
              </a:r>
              <a:endParaRPr lang="en-US"/>
            </a:p>
          </p:txBody>
        </p:sp>
        <p:sp>
          <p:nvSpPr>
            <p:cNvPr id="153343" name="Rectangle 41"/>
            <p:cNvSpPr>
              <a:spLocks noChangeArrowheads="1"/>
            </p:cNvSpPr>
            <p:nvPr/>
          </p:nvSpPr>
          <p:spPr bwMode="auto">
            <a:xfrm>
              <a:off x="1172" y="340"/>
              <a:ext cx="3537"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for Mechanics of Springy Aggregates in Elastomers</a:t>
              </a:r>
              <a:endParaRPr lang="en-US"/>
            </a:p>
          </p:txBody>
        </p:sp>
        <p:pic>
          <p:nvPicPr>
            <p:cNvPr id="153344" name="Picture 42"/>
            <p:cNvPicPr>
              <a:picLocks noChangeAspect="1" noChangeArrowheads="1"/>
            </p:cNvPicPr>
            <p:nvPr/>
          </p:nvPicPr>
          <p:blipFill>
            <a:blip r:embed="rId3">
              <a:extLst>
                <a:ext uri="{28A0092B-C50C-407E-A947-70E740481C1C}">
                  <a14:useLocalDpi xmlns:a14="http://schemas.microsoft.com/office/drawing/2010/main" val="0"/>
                </a:ext>
              </a:extLst>
            </a:blip>
            <a:srcRect r="17949"/>
            <a:stretch>
              <a:fillRect/>
            </a:stretch>
          </p:blipFill>
          <p:spPr bwMode="auto">
            <a:xfrm>
              <a:off x="4516" y="860"/>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45" name="Picture 43"/>
            <p:cNvPicPr>
              <a:picLocks noChangeAspect="1" noChangeArrowheads="1"/>
            </p:cNvPicPr>
            <p:nvPr/>
          </p:nvPicPr>
          <p:blipFill>
            <a:blip r:embed="rId4">
              <a:extLst>
                <a:ext uri="{28A0092B-C50C-407E-A947-70E740481C1C}">
                  <a14:useLocalDpi xmlns:a14="http://schemas.microsoft.com/office/drawing/2010/main" val="0"/>
                </a:ext>
              </a:extLst>
            </a:blip>
            <a:srcRect r="17949"/>
            <a:stretch>
              <a:fillRect/>
            </a:stretch>
          </p:blipFill>
          <p:spPr bwMode="auto">
            <a:xfrm>
              <a:off x="4772" y="860"/>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46" name="Picture 44"/>
            <p:cNvPicPr>
              <a:picLocks noChangeAspect="1" noChangeArrowheads="1"/>
            </p:cNvPicPr>
            <p:nvPr/>
          </p:nvPicPr>
          <p:blipFill>
            <a:blip r:embed="rId5">
              <a:extLst>
                <a:ext uri="{28A0092B-C50C-407E-A947-70E740481C1C}">
                  <a14:useLocalDpi xmlns:a14="http://schemas.microsoft.com/office/drawing/2010/main" val="0"/>
                </a:ext>
              </a:extLst>
            </a:blip>
            <a:srcRect r="17949"/>
            <a:stretch>
              <a:fillRect/>
            </a:stretch>
          </p:blipFill>
          <p:spPr bwMode="auto">
            <a:xfrm>
              <a:off x="5028" y="860"/>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347" name="Picture 45"/>
            <p:cNvSpPr>
              <a:spLocks noChangeAspect="1" noChangeArrowheads="1"/>
            </p:cNvSpPr>
            <p:nvPr/>
          </p:nvSpPr>
          <p:spPr bwMode="auto">
            <a:xfrm>
              <a:off x="5284" y="860"/>
              <a:ext cx="112"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3348" name="Picture 46"/>
            <p:cNvPicPr>
              <a:picLocks noChangeAspect="1" noChangeArrowheads="1"/>
            </p:cNvPicPr>
            <p:nvPr/>
          </p:nvPicPr>
          <p:blipFill>
            <a:blip r:embed="rId6">
              <a:extLst>
                <a:ext uri="{28A0092B-C50C-407E-A947-70E740481C1C}">
                  <a14:useLocalDpi xmlns:a14="http://schemas.microsoft.com/office/drawing/2010/main" val="0"/>
                </a:ext>
              </a:extLst>
            </a:blip>
            <a:srcRect r="17949"/>
            <a:stretch>
              <a:fillRect/>
            </a:stretch>
          </p:blipFill>
          <p:spPr bwMode="auto">
            <a:xfrm>
              <a:off x="4516" y="1116"/>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49" name="Picture 47"/>
            <p:cNvPicPr>
              <a:picLocks noChangeAspect="1" noChangeArrowheads="1"/>
            </p:cNvPicPr>
            <p:nvPr/>
          </p:nvPicPr>
          <p:blipFill>
            <a:blip r:embed="rId7">
              <a:extLst>
                <a:ext uri="{28A0092B-C50C-407E-A947-70E740481C1C}">
                  <a14:useLocalDpi xmlns:a14="http://schemas.microsoft.com/office/drawing/2010/main" val="0"/>
                </a:ext>
              </a:extLst>
            </a:blip>
            <a:srcRect r="17949"/>
            <a:stretch>
              <a:fillRect/>
            </a:stretch>
          </p:blipFill>
          <p:spPr bwMode="auto">
            <a:xfrm>
              <a:off x="4772" y="1116"/>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50" name="Picture 48"/>
            <p:cNvPicPr>
              <a:picLocks noChangeAspect="1" noChangeArrowheads="1"/>
            </p:cNvPicPr>
            <p:nvPr/>
          </p:nvPicPr>
          <p:blipFill>
            <a:blip r:embed="rId8">
              <a:extLst>
                <a:ext uri="{28A0092B-C50C-407E-A947-70E740481C1C}">
                  <a14:useLocalDpi xmlns:a14="http://schemas.microsoft.com/office/drawing/2010/main" val="0"/>
                </a:ext>
              </a:extLst>
            </a:blip>
            <a:srcRect r="17949"/>
            <a:stretch>
              <a:fillRect/>
            </a:stretch>
          </p:blipFill>
          <p:spPr bwMode="auto">
            <a:xfrm>
              <a:off x="5028" y="1116"/>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351" name="Picture 49"/>
            <p:cNvSpPr>
              <a:spLocks noChangeAspect="1" noChangeArrowheads="1"/>
            </p:cNvSpPr>
            <p:nvPr/>
          </p:nvSpPr>
          <p:spPr bwMode="auto">
            <a:xfrm>
              <a:off x="5284" y="1116"/>
              <a:ext cx="112"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3352" name="Picture 50"/>
            <p:cNvPicPr>
              <a:picLocks noChangeAspect="1" noChangeArrowheads="1"/>
            </p:cNvPicPr>
            <p:nvPr/>
          </p:nvPicPr>
          <p:blipFill>
            <a:blip r:embed="rId9">
              <a:extLst>
                <a:ext uri="{28A0092B-C50C-407E-A947-70E740481C1C}">
                  <a14:useLocalDpi xmlns:a14="http://schemas.microsoft.com/office/drawing/2010/main" val="0"/>
                </a:ext>
              </a:extLst>
            </a:blip>
            <a:srcRect r="17949"/>
            <a:stretch>
              <a:fillRect/>
            </a:stretch>
          </p:blipFill>
          <p:spPr bwMode="auto">
            <a:xfrm>
              <a:off x="4516" y="1372"/>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53" name="Picture 51"/>
            <p:cNvPicPr>
              <a:picLocks noChangeAspect="1" noChangeArrowheads="1"/>
            </p:cNvPicPr>
            <p:nvPr/>
          </p:nvPicPr>
          <p:blipFill>
            <a:blip r:embed="rId10">
              <a:extLst>
                <a:ext uri="{28A0092B-C50C-407E-A947-70E740481C1C}">
                  <a14:useLocalDpi xmlns:a14="http://schemas.microsoft.com/office/drawing/2010/main" val="0"/>
                </a:ext>
              </a:extLst>
            </a:blip>
            <a:srcRect r="17949"/>
            <a:stretch>
              <a:fillRect/>
            </a:stretch>
          </p:blipFill>
          <p:spPr bwMode="auto">
            <a:xfrm>
              <a:off x="4772" y="1372"/>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54" name="Picture 52"/>
            <p:cNvPicPr>
              <a:picLocks noChangeAspect="1" noChangeArrowheads="1"/>
            </p:cNvPicPr>
            <p:nvPr/>
          </p:nvPicPr>
          <p:blipFill>
            <a:blip r:embed="rId11">
              <a:extLst>
                <a:ext uri="{28A0092B-C50C-407E-A947-70E740481C1C}">
                  <a14:useLocalDpi xmlns:a14="http://schemas.microsoft.com/office/drawing/2010/main" val="0"/>
                </a:ext>
              </a:extLst>
            </a:blip>
            <a:srcRect r="17949"/>
            <a:stretch>
              <a:fillRect/>
            </a:stretch>
          </p:blipFill>
          <p:spPr bwMode="auto">
            <a:xfrm>
              <a:off x="5028" y="1372"/>
              <a:ext cx="256"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355" name="Picture 53"/>
            <p:cNvSpPr>
              <a:spLocks noChangeAspect="1" noChangeArrowheads="1"/>
            </p:cNvSpPr>
            <p:nvPr/>
          </p:nvSpPr>
          <p:spPr bwMode="auto">
            <a:xfrm>
              <a:off x="5284" y="1372"/>
              <a:ext cx="112"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3356" name="Picture 54"/>
            <p:cNvPicPr>
              <a:picLocks noChangeAspect="1" noChangeArrowheads="1"/>
            </p:cNvPicPr>
            <p:nvPr/>
          </p:nvPicPr>
          <p:blipFill>
            <a:blip r:embed="rId12">
              <a:extLst>
                <a:ext uri="{28A0092B-C50C-407E-A947-70E740481C1C}">
                  <a14:useLocalDpi xmlns:a14="http://schemas.microsoft.com/office/drawing/2010/main" val="0"/>
                </a:ext>
              </a:extLst>
            </a:blip>
            <a:srcRect r="17949"/>
            <a:stretch>
              <a:fillRect/>
            </a:stretch>
          </p:blipFill>
          <p:spPr bwMode="auto">
            <a:xfrm>
              <a:off x="4516" y="1628"/>
              <a:ext cx="25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57" name="Picture 55"/>
            <p:cNvPicPr>
              <a:picLocks noChangeAspect="1" noChangeArrowheads="1"/>
            </p:cNvPicPr>
            <p:nvPr/>
          </p:nvPicPr>
          <p:blipFill>
            <a:blip r:embed="rId13">
              <a:extLst>
                <a:ext uri="{28A0092B-C50C-407E-A947-70E740481C1C}">
                  <a14:useLocalDpi xmlns:a14="http://schemas.microsoft.com/office/drawing/2010/main" val="0"/>
                </a:ext>
              </a:extLst>
            </a:blip>
            <a:srcRect r="17949"/>
            <a:stretch>
              <a:fillRect/>
            </a:stretch>
          </p:blipFill>
          <p:spPr bwMode="auto">
            <a:xfrm>
              <a:off x="4772" y="1628"/>
              <a:ext cx="25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358" name="Picture 56"/>
            <p:cNvPicPr>
              <a:picLocks noChangeAspect="1" noChangeArrowheads="1"/>
            </p:cNvPicPr>
            <p:nvPr/>
          </p:nvPicPr>
          <p:blipFill>
            <a:blip r:embed="rId14">
              <a:extLst>
                <a:ext uri="{28A0092B-C50C-407E-A947-70E740481C1C}">
                  <a14:useLocalDpi xmlns:a14="http://schemas.microsoft.com/office/drawing/2010/main" val="0"/>
                </a:ext>
              </a:extLst>
            </a:blip>
            <a:srcRect r="17949"/>
            <a:stretch>
              <a:fillRect/>
            </a:stretch>
          </p:blipFill>
          <p:spPr bwMode="auto">
            <a:xfrm>
              <a:off x="5028" y="1628"/>
              <a:ext cx="25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359" name="Picture 57"/>
            <p:cNvSpPr>
              <a:spLocks noChangeAspect="1" noChangeArrowheads="1"/>
            </p:cNvSpPr>
            <p:nvPr/>
          </p:nvSpPr>
          <p:spPr bwMode="auto">
            <a:xfrm>
              <a:off x="5284" y="1628"/>
              <a:ext cx="11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3360" name="Rectangle 58"/>
            <p:cNvSpPr>
              <a:spLocks noChangeArrowheads="1"/>
            </p:cNvSpPr>
            <p:nvPr/>
          </p:nvSpPr>
          <p:spPr bwMode="auto">
            <a:xfrm>
              <a:off x="2412" y="1036"/>
              <a:ext cx="9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5CAB42"/>
                  </a:solidFill>
                  <a:latin typeface="Helvetica" charset="0"/>
                </a:rPr>
                <a:t>E</a:t>
              </a:r>
              <a:endParaRPr lang="en-US"/>
            </a:p>
          </p:txBody>
        </p:sp>
        <p:sp>
          <p:nvSpPr>
            <p:cNvPr id="153361" name="Rectangle 59"/>
            <p:cNvSpPr>
              <a:spLocks noChangeArrowheads="1"/>
            </p:cNvSpPr>
            <p:nvPr/>
          </p:nvSpPr>
          <p:spPr bwMode="auto">
            <a:xfrm>
              <a:off x="2508" y="1124"/>
              <a:ext cx="479"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Helvetica" charset="0"/>
                </a:rPr>
                <a:t>Aggregate</a:t>
              </a:r>
              <a:endParaRPr lang="en-US"/>
            </a:p>
          </p:txBody>
        </p:sp>
        <p:sp>
          <p:nvSpPr>
            <p:cNvPr id="153362" name="Rectangle 60"/>
            <p:cNvSpPr>
              <a:spLocks noChangeArrowheads="1"/>
            </p:cNvSpPr>
            <p:nvPr/>
          </p:nvSpPr>
          <p:spPr bwMode="auto">
            <a:xfrm>
              <a:off x="2980" y="1036"/>
              <a:ext cx="26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 = E</a:t>
              </a:r>
              <a:endParaRPr lang="en-US"/>
            </a:p>
          </p:txBody>
        </p:sp>
        <p:sp>
          <p:nvSpPr>
            <p:cNvPr id="153363" name="Rectangle 61"/>
            <p:cNvSpPr>
              <a:spLocks noChangeArrowheads="1"/>
            </p:cNvSpPr>
            <p:nvPr/>
          </p:nvSpPr>
          <p:spPr bwMode="auto">
            <a:xfrm>
              <a:off x="3244" y="1124"/>
              <a:ext cx="270"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Helvetica" charset="0"/>
                </a:rPr>
                <a:t>Oxide</a:t>
              </a:r>
              <a:endParaRPr lang="en-US"/>
            </a:p>
          </p:txBody>
        </p:sp>
        <p:sp>
          <p:nvSpPr>
            <p:cNvPr id="153364" name="Rectangle 62"/>
            <p:cNvSpPr>
              <a:spLocks noChangeArrowheads="1"/>
            </p:cNvSpPr>
            <p:nvPr/>
          </p:nvSpPr>
          <p:spPr bwMode="auto">
            <a:xfrm>
              <a:off x="3508" y="1036"/>
              <a:ext cx="4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53365" name="Rectangle 63"/>
            <p:cNvSpPr>
              <a:spLocks noChangeArrowheads="1"/>
            </p:cNvSpPr>
            <p:nvPr/>
          </p:nvSpPr>
          <p:spPr bwMode="auto">
            <a:xfrm>
              <a:off x="3556" y="1036"/>
              <a:ext cx="8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DC3E13"/>
                  </a:solidFill>
                  <a:latin typeface="Helvetica" charset="0"/>
                </a:rPr>
                <a:t>a</a:t>
              </a:r>
              <a:endParaRPr lang="en-US"/>
            </a:p>
          </p:txBody>
        </p:sp>
        <p:sp>
          <p:nvSpPr>
            <p:cNvPr id="153366" name="Rectangle 64"/>
            <p:cNvSpPr>
              <a:spLocks noChangeArrowheads="1"/>
            </p:cNvSpPr>
            <p:nvPr/>
          </p:nvSpPr>
          <p:spPr bwMode="auto">
            <a:xfrm>
              <a:off x="3636" y="1036"/>
              <a:ext cx="4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53367" name="Rectangle 65"/>
            <p:cNvSpPr>
              <a:spLocks noChangeArrowheads="1"/>
            </p:cNvSpPr>
            <p:nvPr/>
          </p:nvSpPr>
          <p:spPr bwMode="auto">
            <a:xfrm>
              <a:off x="3676" y="1036"/>
              <a:ext cx="104"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84B92"/>
                  </a:solidFill>
                  <a:latin typeface="Helvetica" charset="0"/>
                </a:rPr>
                <a:t>R</a:t>
              </a:r>
              <a:endParaRPr lang="en-US"/>
            </a:p>
          </p:txBody>
        </p:sp>
        <p:sp>
          <p:nvSpPr>
            <p:cNvPr id="153368" name="Rectangle 66"/>
            <p:cNvSpPr>
              <a:spLocks noChangeArrowheads="1"/>
            </p:cNvSpPr>
            <p:nvPr/>
          </p:nvSpPr>
          <p:spPr bwMode="auto">
            <a:xfrm>
              <a:off x="3780" y="1036"/>
              <a:ext cx="4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53369" name="Rectangle 67"/>
            <p:cNvSpPr>
              <a:spLocks noChangeArrowheads="1"/>
            </p:cNvSpPr>
            <p:nvPr/>
          </p:nvSpPr>
          <p:spPr bwMode="auto">
            <a:xfrm>
              <a:off x="3828" y="1028"/>
              <a:ext cx="110"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Helvetica" charset="0"/>
                </a:rPr>
                <a:t>3+</a:t>
              </a:r>
              <a:endParaRPr lang="en-US"/>
            </a:p>
          </p:txBody>
        </p:sp>
        <p:sp>
          <p:nvSpPr>
            <p:cNvPr id="153370" name="Rectangle 68"/>
            <p:cNvSpPr>
              <a:spLocks noChangeArrowheads="1"/>
            </p:cNvSpPr>
            <p:nvPr/>
          </p:nvSpPr>
          <p:spPr bwMode="auto">
            <a:xfrm>
              <a:off x="3940" y="1028"/>
              <a:ext cx="175"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8A4787"/>
                  </a:solidFill>
                  <a:latin typeface="Helvetica" charset="0"/>
                </a:rPr>
                <a:t>d</a:t>
              </a:r>
              <a:r>
                <a:rPr lang="en-US" sz="1200" b="1" baseline="-25000">
                  <a:solidFill>
                    <a:srgbClr val="8A4787"/>
                  </a:solidFill>
                  <a:latin typeface="Helvetica" charset="0"/>
                </a:rPr>
                <a:t>min</a:t>
              </a:r>
              <a:endParaRPr lang="en-US" sz="1200" baseline="-25000">
                <a:solidFill>
                  <a:srgbClr val="8A4787"/>
                </a:solidFill>
                <a:latin typeface="Helvetica" charset="0"/>
              </a:endParaRPr>
            </a:p>
          </p:txBody>
        </p:sp>
        <p:sp>
          <p:nvSpPr>
            <p:cNvPr id="153371" name="Freeform 69"/>
            <p:cNvSpPr>
              <a:spLocks/>
            </p:cNvSpPr>
            <p:nvPr/>
          </p:nvSpPr>
          <p:spPr bwMode="auto">
            <a:xfrm>
              <a:off x="692" y="916"/>
              <a:ext cx="72" cy="80"/>
            </a:xfrm>
            <a:custGeom>
              <a:avLst/>
              <a:gdLst>
                <a:gd name="T0" fmla="*/ 72 w 72"/>
                <a:gd name="T1" fmla="*/ 40 h 80"/>
                <a:gd name="T2" fmla="*/ 64 w 72"/>
                <a:gd name="T3" fmla="*/ 56 h 80"/>
                <a:gd name="T4" fmla="*/ 56 w 72"/>
                <a:gd name="T5" fmla="*/ 72 h 80"/>
                <a:gd name="T6" fmla="*/ 48 w 72"/>
                <a:gd name="T7" fmla="*/ 80 h 80"/>
                <a:gd name="T8" fmla="*/ 32 w 72"/>
                <a:gd name="T9" fmla="*/ 80 h 80"/>
                <a:gd name="T10" fmla="*/ 32 w 72"/>
                <a:gd name="T11" fmla="*/ 80 h 80"/>
                <a:gd name="T12" fmla="*/ 24 w 72"/>
                <a:gd name="T13" fmla="*/ 80 h 80"/>
                <a:gd name="T14" fmla="*/ 8 w 72"/>
                <a:gd name="T15" fmla="*/ 72 h 80"/>
                <a:gd name="T16" fmla="*/ 0 w 72"/>
                <a:gd name="T17" fmla="*/ 56 h 80"/>
                <a:gd name="T18" fmla="*/ 0 w 72"/>
                <a:gd name="T19" fmla="*/ 40 h 80"/>
                <a:gd name="T20" fmla="*/ 0 w 72"/>
                <a:gd name="T21" fmla="*/ 40 h 80"/>
                <a:gd name="T22" fmla="*/ 0 w 72"/>
                <a:gd name="T23" fmla="*/ 24 h 80"/>
                <a:gd name="T24" fmla="*/ 8 w 72"/>
                <a:gd name="T25" fmla="*/ 8 h 80"/>
                <a:gd name="T26" fmla="*/ 24 w 72"/>
                <a:gd name="T27" fmla="*/ 0 h 80"/>
                <a:gd name="T28" fmla="*/ 32 w 72"/>
                <a:gd name="T29" fmla="*/ 0 h 80"/>
                <a:gd name="T30" fmla="*/ 32 w 72"/>
                <a:gd name="T31" fmla="*/ 0 h 80"/>
                <a:gd name="T32" fmla="*/ 48 w 72"/>
                <a:gd name="T33" fmla="*/ 0 h 80"/>
                <a:gd name="T34" fmla="*/ 56 w 72"/>
                <a:gd name="T35" fmla="*/ 8 h 80"/>
                <a:gd name="T36" fmla="*/ 64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64" y="56"/>
                  </a:lnTo>
                  <a:lnTo>
                    <a:pt x="56" y="72"/>
                  </a:lnTo>
                  <a:lnTo>
                    <a:pt x="48" y="80"/>
                  </a:lnTo>
                  <a:lnTo>
                    <a:pt x="32" y="80"/>
                  </a:lnTo>
                  <a:lnTo>
                    <a:pt x="24" y="80"/>
                  </a:lnTo>
                  <a:lnTo>
                    <a:pt x="8" y="72"/>
                  </a:lnTo>
                  <a:lnTo>
                    <a:pt x="0" y="56"/>
                  </a:lnTo>
                  <a:lnTo>
                    <a:pt x="0" y="40"/>
                  </a:lnTo>
                  <a:lnTo>
                    <a:pt x="0" y="24"/>
                  </a:lnTo>
                  <a:lnTo>
                    <a:pt x="8" y="8"/>
                  </a:lnTo>
                  <a:lnTo>
                    <a:pt x="24" y="0"/>
                  </a:lnTo>
                  <a:lnTo>
                    <a:pt x="32" y="0"/>
                  </a:lnTo>
                  <a:lnTo>
                    <a:pt x="48" y="0"/>
                  </a:lnTo>
                  <a:lnTo>
                    <a:pt x="56" y="8"/>
                  </a:lnTo>
                  <a:lnTo>
                    <a:pt x="64"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372" name="Line 70"/>
            <p:cNvSpPr>
              <a:spLocks noChangeShapeType="1"/>
            </p:cNvSpPr>
            <p:nvPr/>
          </p:nvSpPr>
          <p:spPr bwMode="auto">
            <a:xfrm flipH="1">
              <a:off x="756" y="95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73" name="Line 71"/>
            <p:cNvSpPr>
              <a:spLocks noChangeShapeType="1"/>
            </p:cNvSpPr>
            <p:nvPr/>
          </p:nvSpPr>
          <p:spPr bwMode="auto">
            <a:xfrm>
              <a:off x="756" y="9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74" name="Line 72"/>
            <p:cNvSpPr>
              <a:spLocks noChangeShapeType="1"/>
            </p:cNvSpPr>
            <p:nvPr/>
          </p:nvSpPr>
          <p:spPr bwMode="auto">
            <a:xfrm flipH="1">
              <a:off x="748" y="97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75" name="Line 73"/>
            <p:cNvSpPr>
              <a:spLocks noChangeShapeType="1"/>
            </p:cNvSpPr>
            <p:nvPr/>
          </p:nvSpPr>
          <p:spPr bwMode="auto">
            <a:xfrm>
              <a:off x="748" y="9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76" name="Line 74"/>
            <p:cNvSpPr>
              <a:spLocks noChangeShapeType="1"/>
            </p:cNvSpPr>
            <p:nvPr/>
          </p:nvSpPr>
          <p:spPr bwMode="auto">
            <a:xfrm flipH="1">
              <a:off x="740" y="9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77" name="Line 75"/>
            <p:cNvSpPr>
              <a:spLocks noChangeShapeType="1"/>
            </p:cNvSpPr>
            <p:nvPr/>
          </p:nvSpPr>
          <p:spPr bwMode="auto">
            <a:xfrm>
              <a:off x="740"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78" name="Line 76"/>
            <p:cNvSpPr>
              <a:spLocks noChangeShapeType="1"/>
            </p:cNvSpPr>
            <p:nvPr/>
          </p:nvSpPr>
          <p:spPr bwMode="auto">
            <a:xfrm flipH="1">
              <a:off x="724" y="99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79" name="Line 77"/>
            <p:cNvSpPr>
              <a:spLocks noChangeShapeType="1"/>
            </p:cNvSpPr>
            <p:nvPr/>
          </p:nvSpPr>
          <p:spPr bwMode="auto">
            <a:xfrm>
              <a:off x="724"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0" name="Line 78"/>
            <p:cNvSpPr>
              <a:spLocks noChangeShapeType="1"/>
            </p:cNvSpPr>
            <p:nvPr/>
          </p:nvSpPr>
          <p:spPr bwMode="auto">
            <a:xfrm>
              <a:off x="724"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1" name="Line 79"/>
            <p:cNvSpPr>
              <a:spLocks noChangeShapeType="1"/>
            </p:cNvSpPr>
            <p:nvPr/>
          </p:nvSpPr>
          <p:spPr bwMode="auto">
            <a:xfrm>
              <a:off x="724"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2" name="Line 80"/>
            <p:cNvSpPr>
              <a:spLocks noChangeShapeType="1"/>
            </p:cNvSpPr>
            <p:nvPr/>
          </p:nvSpPr>
          <p:spPr bwMode="auto">
            <a:xfrm flipH="1">
              <a:off x="716" y="996"/>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3" name="Line 81"/>
            <p:cNvSpPr>
              <a:spLocks noChangeShapeType="1"/>
            </p:cNvSpPr>
            <p:nvPr/>
          </p:nvSpPr>
          <p:spPr bwMode="auto">
            <a:xfrm>
              <a:off x="716"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4" name="Line 82"/>
            <p:cNvSpPr>
              <a:spLocks noChangeShapeType="1"/>
            </p:cNvSpPr>
            <p:nvPr/>
          </p:nvSpPr>
          <p:spPr bwMode="auto">
            <a:xfrm flipH="1" flipV="1">
              <a:off x="700" y="988"/>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5" name="Line 83"/>
            <p:cNvSpPr>
              <a:spLocks noChangeShapeType="1"/>
            </p:cNvSpPr>
            <p:nvPr/>
          </p:nvSpPr>
          <p:spPr bwMode="auto">
            <a:xfrm>
              <a:off x="700" y="9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6" name="Line 84"/>
            <p:cNvSpPr>
              <a:spLocks noChangeShapeType="1"/>
            </p:cNvSpPr>
            <p:nvPr/>
          </p:nvSpPr>
          <p:spPr bwMode="auto">
            <a:xfrm flipH="1" flipV="1">
              <a:off x="692" y="97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7" name="Line 85"/>
            <p:cNvSpPr>
              <a:spLocks noChangeShapeType="1"/>
            </p:cNvSpPr>
            <p:nvPr/>
          </p:nvSpPr>
          <p:spPr bwMode="auto">
            <a:xfrm>
              <a:off x="692" y="9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8" name="Line 86"/>
            <p:cNvSpPr>
              <a:spLocks noChangeShapeType="1"/>
            </p:cNvSpPr>
            <p:nvPr/>
          </p:nvSpPr>
          <p:spPr bwMode="auto">
            <a:xfrm flipV="1">
              <a:off x="692" y="95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89" name="Line 87"/>
            <p:cNvSpPr>
              <a:spLocks noChangeShapeType="1"/>
            </p:cNvSpPr>
            <p:nvPr/>
          </p:nvSpPr>
          <p:spPr bwMode="auto">
            <a:xfrm>
              <a:off x="692" y="9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0" name="Line 88"/>
            <p:cNvSpPr>
              <a:spLocks noChangeShapeType="1"/>
            </p:cNvSpPr>
            <p:nvPr/>
          </p:nvSpPr>
          <p:spPr bwMode="auto">
            <a:xfrm>
              <a:off x="692" y="9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1" name="Line 89"/>
            <p:cNvSpPr>
              <a:spLocks noChangeShapeType="1"/>
            </p:cNvSpPr>
            <p:nvPr/>
          </p:nvSpPr>
          <p:spPr bwMode="auto">
            <a:xfrm>
              <a:off x="692" y="9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2" name="Line 90"/>
            <p:cNvSpPr>
              <a:spLocks noChangeShapeType="1"/>
            </p:cNvSpPr>
            <p:nvPr/>
          </p:nvSpPr>
          <p:spPr bwMode="auto">
            <a:xfrm flipV="1">
              <a:off x="692" y="94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3" name="Line 91"/>
            <p:cNvSpPr>
              <a:spLocks noChangeShapeType="1"/>
            </p:cNvSpPr>
            <p:nvPr/>
          </p:nvSpPr>
          <p:spPr bwMode="auto">
            <a:xfrm>
              <a:off x="692" y="9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4" name="Line 92"/>
            <p:cNvSpPr>
              <a:spLocks noChangeShapeType="1"/>
            </p:cNvSpPr>
            <p:nvPr/>
          </p:nvSpPr>
          <p:spPr bwMode="auto">
            <a:xfrm flipV="1">
              <a:off x="692" y="92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5" name="Line 93"/>
            <p:cNvSpPr>
              <a:spLocks noChangeShapeType="1"/>
            </p:cNvSpPr>
            <p:nvPr/>
          </p:nvSpPr>
          <p:spPr bwMode="auto">
            <a:xfrm>
              <a:off x="700" y="9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6" name="Line 94"/>
            <p:cNvSpPr>
              <a:spLocks noChangeShapeType="1"/>
            </p:cNvSpPr>
            <p:nvPr/>
          </p:nvSpPr>
          <p:spPr bwMode="auto">
            <a:xfrm flipV="1">
              <a:off x="700" y="91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7" name="Line 95"/>
            <p:cNvSpPr>
              <a:spLocks noChangeShapeType="1"/>
            </p:cNvSpPr>
            <p:nvPr/>
          </p:nvSpPr>
          <p:spPr bwMode="auto">
            <a:xfrm>
              <a:off x="716"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8" name="Line 96"/>
            <p:cNvSpPr>
              <a:spLocks noChangeShapeType="1"/>
            </p:cNvSpPr>
            <p:nvPr/>
          </p:nvSpPr>
          <p:spPr bwMode="auto">
            <a:xfrm>
              <a:off x="716" y="916"/>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99" name="Line 97"/>
            <p:cNvSpPr>
              <a:spLocks noChangeShapeType="1"/>
            </p:cNvSpPr>
            <p:nvPr/>
          </p:nvSpPr>
          <p:spPr bwMode="auto">
            <a:xfrm>
              <a:off x="724"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0" name="Line 98"/>
            <p:cNvSpPr>
              <a:spLocks noChangeShapeType="1"/>
            </p:cNvSpPr>
            <p:nvPr/>
          </p:nvSpPr>
          <p:spPr bwMode="auto">
            <a:xfrm>
              <a:off x="724"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1" name="Line 99"/>
            <p:cNvSpPr>
              <a:spLocks noChangeShapeType="1"/>
            </p:cNvSpPr>
            <p:nvPr/>
          </p:nvSpPr>
          <p:spPr bwMode="auto">
            <a:xfrm>
              <a:off x="724"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2" name="Line 100"/>
            <p:cNvSpPr>
              <a:spLocks noChangeShapeType="1"/>
            </p:cNvSpPr>
            <p:nvPr/>
          </p:nvSpPr>
          <p:spPr bwMode="auto">
            <a:xfrm>
              <a:off x="724" y="91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3" name="Line 101"/>
            <p:cNvSpPr>
              <a:spLocks noChangeShapeType="1"/>
            </p:cNvSpPr>
            <p:nvPr/>
          </p:nvSpPr>
          <p:spPr bwMode="auto">
            <a:xfrm>
              <a:off x="740"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4" name="Line 102"/>
            <p:cNvSpPr>
              <a:spLocks noChangeShapeType="1"/>
            </p:cNvSpPr>
            <p:nvPr/>
          </p:nvSpPr>
          <p:spPr bwMode="auto">
            <a:xfrm>
              <a:off x="740" y="91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5" name="Line 103"/>
            <p:cNvSpPr>
              <a:spLocks noChangeShapeType="1"/>
            </p:cNvSpPr>
            <p:nvPr/>
          </p:nvSpPr>
          <p:spPr bwMode="auto">
            <a:xfrm>
              <a:off x="748" y="9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6" name="Line 104"/>
            <p:cNvSpPr>
              <a:spLocks noChangeShapeType="1"/>
            </p:cNvSpPr>
            <p:nvPr/>
          </p:nvSpPr>
          <p:spPr bwMode="auto">
            <a:xfrm>
              <a:off x="748" y="92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7" name="Line 105"/>
            <p:cNvSpPr>
              <a:spLocks noChangeShapeType="1"/>
            </p:cNvSpPr>
            <p:nvPr/>
          </p:nvSpPr>
          <p:spPr bwMode="auto">
            <a:xfrm>
              <a:off x="756" y="9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8" name="Line 106"/>
            <p:cNvSpPr>
              <a:spLocks noChangeShapeType="1"/>
            </p:cNvSpPr>
            <p:nvPr/>
          </p:nvSpPr>
          <p:spPr bwMode="auto">
            <a:xfrm>
              <a:off x="756" y="9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09" name="Line 107"/>
            <p:cNvSpPr>
              <a:spLocks noChangeShapeType="1"/>
            </p:cNvSpPr>
            <p:nvPr/>
          </p:nvSpPr>
          <p:spPr bwMode="auto">
            <a:xfrm>
              <a:off x="764" y="9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0" name="Freeform 108"/>
            <p:cNvSpPr>
              <a:spLocks/>
            </p:cNvSpPr>
            <p:nvPr/>
          </p:nvSpPr>
          <p:spPr bwMode="auto">
            <a:xfrm>
              <a:off x="652" y="996"/>
              <a:ext cx="72" cy="80"/>
            </a:xfrm>
            <a:custGeom>
              <a:avLst/>
              <a:gdLst>
                <a:gd name="T0" fmla="*/ 72 w 72"/>
                <a:gd name="T1" fmla="*/ 40 h 80"/>
                <a:gd name="T2" fmla="*/ 64 w 72"/>
                <a:gd name="T3" fmla="*/ 56 h 80"/>
                <a:gd name="T4" fmla="*/ 56 w 72"/>
                <a:gd name="T5" fmla="*/ 72 h 80"/>
                <a:gd name="T6" fmla="*/ 48 w 72"/>
                <a:gd name="T7" fmla="*/ 80 h 80"/>
                <a:gd name="T8" fmla="*/ 32 w 72"/>
                <a:gd name="T9" fmla="*/ 80 h 80"/>
                <a:gd name="T10" fmla="*/ 32 w 72"/>
                <a:gd name="T11" fmla="*/ 80 h 80"/>
                <a:gd name="T12" fmla="*/ 16 w 72"/>
                <a:gd name="T13" fmla="*/ 80 h 80"/>
                <a:gd name="T14" fmla="*/ 8 w 72"/>
                <a:gd name="T15" fmla="*/ 72 h 80"/>
                <a:gd name="T16" fmla="*/ 0 w 72"/>
                <a:gd name="T17" fmla="*/ 56 h 80"/>
                <a:gd name="T18" fmla="*/ 0 w 72"/>
                <a:gd name="T19" fmla="*/ 40 h 80"/>
                <a:gd name="T20" fmla="*/ 0 w 72"/>
                <a:gd name="T21" fmla="*/ 40 h 80"/>
                <a:gd name="T22" fmla="*/ 0 w 72"/>
                <a:gd name="T23" fmla="*/ 24 h 80"/>
                <a:gd name="T24" fmla="*/ 8 w 72"/>
                <a:gd name="T25" fmla="*/ 16 h 80"/>
                <a:gd name="T26" fmla="*/ 16 w 72"/>
                <a:gd name="T27" fmla="*/ 0 h 80"/>
                <a:gd name="T28" fmla="*/ 32 w 72"/>
                <a:gd name="T29" fmla="*/ 0 h 80"/>
                <a:gd name="T30" fmla="*/ 32 w 72"/>
                <a:gd name="T31" fmla="*/ 0 h 80"/>
                <a:gd name="T32" fmla="*/ 48 w 72"/>
                <a:gd name="T33" fmla="*/ 0 h 80"/>
                <a:gd name="T34" fmla="*/ 56 w 72"/>
                <a:gd name="T35" fmla="*/ 16 h 80"/>
                <a:gd name="T36" fmla="*/ 64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64" y="56"/>
                  </a:lnTo>
                  <a:lnTo>
                    <a:pt x="56" y="72"/>
                  </a:lnTo>
                  <a:lnTo>
                    <a:pt x="48" y="80"/>
                  </a:lnTo>
                  <a:lnTo>
                    <a:pt x="32" y="80"/>
                  </a:lnTo>
                  <a:lnTo>
                    <a:pt x="16" y="80"/>
                  </a:lnTo>
                  <a:lnTo>
                    <a:pt x="8" y="72"/>
                  </a:lnTo>
                  <a:lnTo>
                    <a:pt x="0" y="56"/>
                  </a:lnTo>
                  <a:lnTo>
                    <a:pt x="0" y="40"/>
                  </a:lnTo>
                  <a:lnTo>
                    <a:pt x="0" y="24"/>
                  </a:lnTo>
                  <a:lnTo>
                    <a:pt x="8" y="16"/>
                  </a:lnTo>
                  <a:lnTo>
                    <a:pt x="16" y="0"/>
                  </a:lnTo>
                  <a:lnTo>
                    <a:pt x="32" y="0"/>
                  </a:lnTo>
                  <a:lnTo>
                    <a:pt x="48" y="0"/>
                  </a:lnTo>
                  <a:lnTo>
                    <a:pt x="56" y="16"/>
                  </a:lnTo>
                  <a:lnTo>
                    <a:pt x="64"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411" name="Line 109"/>
            <p:cNvSpPr>
              <a:spLocks noChangeShapeType="1"/>
            </p:cNvSpPr>
            <p:nvPr/>
          </p:nvSpPr>
          <p:spPr bwMode="auto">
            <a:xfrm flipH="1">
              <a:off x="716" y="103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2" name="Line 110"/>
            <p:cNvSpPr>
              <a:spLocks noChangeShapeType="1"/>
            </p:cNvSpPr>
            <p:nvPr/>
          </p:nvSpPr>
          <p:spPr bwMode="auto">
            <a:xfrm>
              <a:off x="716" y="10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3" name="Line 111"/>
            <p:cNvSpPr>
              <a:spLocks noChangeShapeType="1"/>
            </p:cNvSpPr>
            <p:nvPr/>
          </p:nvSpPr>
          <p:spPr bwMode="auto">
            <a:xfrm flipH="1">
              <a:off x="708" y="105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4" name="Line 112"/>
            <p:cNvSpPr>
              <a:spLocks noChangeShapeType="1"/>
            </p:cNvSpPr>
            <p:nvPr/>
          </p:nvSpPr>
          <p:spPr bwMode="auto">
            <a:xfrm>
              <a:off x="708" y="10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5" name="Line 113"/>
            <p:cNvSpPr>
              <a:spLocks noChangeShapeType="1"/>
            </p:cNvSpPr>
            <p:nvPr/>
          </p:nvSpPr>
          <p:spPr bwMode="auto">
            <a:xfrm flipH="1">
              <a:off x="700" y="106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6" name="Line 114"/>
            <p:cNvSpPr>
              <a:spLocks noChangeShapeType="1"/>
            </p:cNvSpPr>
            <p:nvPr/>
          </p:nvSpPr>
          <p:spPr bwMode="auto">
            <a:xfrm>
              <a:off x="700" y="10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7" name="Line 115"/>
            <p:cNvSpPr>
              <a:spLocks noChangeShapeType="1"/>
            </p:cNvSpPr>
            <p:nvPr/>
          </p:nvSpPr>
          <p:spPr bwMode="auto">
            <a:xfrm flipH="1">
              <a:off x="684" y="107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8" name="Line 116"/>
            <p:cNvSpPr>
              <a:spLocks noChangeShapeType="1"/>
            </p:cNvSpPr>
            <p:nvPr/>
          </p:nvSpPr>
          <p:spPr bwMode="auto">
            <a:xfrm>
              <a:off x="684" y="10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19" name="Line 117"/>
            <p:cNvSpPr>
              <a:spLocks noChangeShapeType="1"/>
            </p:cNvSpPr>
            <p:nvPr/>
          </p:nvSpPr>
          <p:spPr bwMode="auto">
            <a:xfrm>
              <a:off x="684" y="10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0" name="Line 118"/>
            <p:cNvSpPr>
              <a:spLocks noChangeShapeType="1"/>
            </p:cNvSpPr>
            <p:nvPr/>
          </p:nvSpPr>
          <p:spPr bwMode="auto">
            <a:xfrm>
              <a:off x="684" y="10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1" name="Line 119"/>
            <p:cNvSpPr>
              <a:spLocks noChangeShapeType="1"/>
            </p:cNvSpPr>
            <p:nvPr/>
          </p:nvSpPr>
          <p:spPr bwMode="auto">
            <a:xfrm flipH="1">
              <a:off x="668" y="107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2" name="Line 120"/>
            <p:cNvSpPr>
              <a:spLocks noChangeShapeType="1"/>
            </p:cNvSpPr>
            <p:nvPr/>
          </p:nvSpPr>
          <p:spPr bwMode="auto">
            <a:xfrm>
              <a:off x="668" y="10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3" name="Line 121"/>
            <p:cNvSpPr>
              <a:spLocks noChangeShapeType="1"/>
            </p:cNvSpPr>
            <p:nvPr/>
          </p:nvSpPr>
          <p:spPr bwMode="auto">
            <a:xfrm flipH="1" flipV="1">
              <a:off x="660" y="106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4" name="Line 122"/>
            <p:cNvSpPr>
              <a:spLocks noChangeShapeType="1"/>
            </p:cNvSpPr>
            <p:nvPr/>
          </p:nvSpPr>
          <p:spPr bwMode="auto">
            <a:xfrm>
              <a:off x="660" y="10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5" name="Line 123"/>
            <p:cNvSpPr>
              <a:spLocks noChangeShapeType="1"/>
            </p:cNvSpPr>
            <p:nvPr/>
          </p:nvSpPr>
          <p:spPr bwMode="auto">
            <a:xfrm flipH="1" flipV="1">
              <a:off x="652" y="105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6" name="Line 124"/>
            <p:cNvSpPr>
              <a:spLocks noChangeShapeType="1"/>
            </p:cNvSpPr>
            <p:nvPr/>
          </p:nvSpPr>
          <p:spPr bwMode="auto">
            <a:xfrm>
              <a:off x="652" y="10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7" name="Line 125"/>
            <p:cNvSpPr>
              <a:spLocks noChangeShapeType="1"/>
            </p:cNvSpPr>
            <p:nvPr/>
          </p:nvSpPr>
          <p:spPr bwMode="auto">
            <a:xfrm flipV="1">
              <a:off x="652" y="103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8" name="Line 126"/>
            <p:cNvSpPr>
              <a:spLocks noChangeShapeType="1"/>
            </p:cNvSpPr>
            <p:nvPr/>
          </p:nvSpPr>
          <p:spPr bwMode="auto">
            <a:xfrm>
              <a:off x="652"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29" name="Line 127"/>
            <p:cNvSpPr>
              <a:spLocks noChangeShapeType="1"/>
            </p:cNvSpPr>
            <p:nvPr/>
          </p:nvSpPr>
          <p:spPr bwMode="auto">
            <a:xfrm>
              <a:off x="652"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0" name="Line 128"/>
            <p:cNvSpPr>
              <a:spLocks noChangeShapeType="1"/>
            </p:cNvSpPr>
            <p:nvPr/>
          </p:nvSpPr>
          <p:spPr bwMode="auto">
            <a:xfrm>
              <a:off x="652"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1" name="Line 129"/>
            <p:cNvSpPr>
              <a:spLocks noChangeShapeType="1"/>
            </p:cNvSpPr>
            <p:nvPr/>
          </p:nvSpPr>
          <p:spPr bwMode="auto">
            <a:xfrm flipV="1">
              <a:off x="652" y="102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2" name="Line 130"/>
            <p:cNvSpPr>
              <a:spLocks noChangeShapeType="1"/>
            </p:cNvSpPr>
            <p:nvPr/>
          </p:nvSpPr>
          <p:spPr bwMode="auto">
            <a:xfrm>
              <a:off x="652" y="10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3" name="Line 131"/>
            <p:cNvSpPr>
              <a:spLocks noChangeShapeType="1"/>
            </p:cNvSpPr>
            <p:nvPr/>
          </p:nvSpPr>
          <p:spPr bwMode="auto">
            <a:xfrm flipV="1">
              <a:off x="652" y="101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4" name="Line 132"/>
            <p:cNvSpPr>
              <a:spLocks noChangeShapeType="1"/>
            </p:cNvSpPr>
            <p:nvPr/>
          </p:nvSpPr>
          <p:spPr bwMode="auto">
            <a:xfrm>
              <a:off x="660" y="10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5" name="Line 133"/>
            <p:cNvSpPr>
              <a:spLocks noChangeShapeType="1"/>
            </p:cNvSpPr>
            <p:nvPr/>
          </p:nvSpPr>
          <p:spPr bwMode="auto">
            <a:xfrm flipV="1">
              <a:off x="660" y="99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6" name="Line 134"/>
            <p:cNvSpPr>
              <a:spLocks noChangeShapeType="1"/>
            </p:cNvSpPr>
            <p:nvPr/>
          </p:nvSpPr>
          <p:spPr bwMode="auto">
            <a:xfrm>
              <a:off x="668"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7" name="Line 135"/>
            <p:cNvSpPr>
              <a:spLocks noChangeShapeType="1"/>
            </p:cNvSpPr>
            <p:nvPr/>
          </p:nvSpPr>
          <p:spPr bwMode="auto">
            <a:xfrm>
              <a:off x="668" y="99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8" name="Line 136"/>
            <p:cNvSpPr>
              <a:spLocks noChangeShapeType="1"/>
            </p:cNvSpPr>
            <p:nvPr/>
          </p:nvSpPr>
          <p:spPr bwMode="auto">
            <a:xfrm>
              <a:off x="684"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39" name="Line 137"/>
            <p:cNvSpPr>
              <a:spLocks noChangeShapeType="1"/>
            </p:cNvSpPr>
            <p:nvPr/>
          </p:nvSpPr>
          <p:spPr bwMode="auto">
            <a:xfrm>
              <a:off x="684"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0" name="Line 138"/>
            <p:cNvSpPr>
              <a:spLocks noChangeShapeType="1"/>
            </p:cNvSpPr>
            <p:nvPr/>
          </p:nvSpPr>
          <p:spPr bwMode="auto">
            <a:xfrm>
              <a:off x="684"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1" name="Line 139"/>
            <p:cNvSpPr>
              <a:spLocks noChangeShapeType="1"/>
            </p:cNvSpPr>
            <p:nvPr/>
          </p:nvSpPr>
          <p:spPr bwMode="auto">
            <a:xfrm>
              <a:off x="684" y="99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2" name="Line 140"/>
            <p:cNvSpPr>
              <a:spLocks noChangeShapeType="1"/>
            </p:cNvSpPr>
            <p:nvPr/>
          </p:nvSpPr>
          <p:spPr bwMode="auto">
            <a:xfrm>
              <a:off x="700" y="9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3" name="Line 141"/>
            <p:cNvSpPr>
              <a:spLocks noChangeShapeType="1"/>
            </p:cNvSpPr>
            <p:nvPr/>
          </p:nvSpPr>
          <p:spPr bwMode="auto">
            <a:xfrm>
              <a:off x="700" y="99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4" name="Line 142"/>
            <p:cNvSpPr>
              <a:spLocks noChangeShapeType="1"/>
            </p:cNvSpPr>
            <p:nvPr/>
          </p:nvSpPr>
          <p:spPr bwMode="auto">
            <a:xfrm>
              <a:off x="708" y="10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5" name="Line 143"/>
            <p:cNvSpPr>
              <a:spLocks noChangeShapeType="1"/>
            </p:cNvSpPr>
            <p:nvPr/>
          </p:nvSpPr>
          <p:spPr bwMode="auto">
            <a:xfrm>
              <a:off x="708" y="101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6" name="Line 144"/>
            <p:cNvSpPr>
              <a:spLocks noChangeShapeType="1"/>
            </p:cNvSpPr>
            <p:nvPr/>
          </p:nvSpPr>
          <p:spPr bwMode="auto">
            <a:xfrm>
              <a:off x="716" y="10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7" name="Line 145"/>
            <p:cNvSpPr>
              <a:spLocks noChangeShapeType="1"/>
            </p:cNvSpPr>
            <p:nvPr/>
          </p:nvSpPr>
          <p:spPr bwMode="auto">
            <a:xfrm>
              <a:off x="716" y="102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8" name="Line 146"/>
            <p:cNvSpPr>
              <a:spLocks noChangeShapeType="1"/>
            </p:cNvSpPr>
            <p:nvPr/>
          </p:nvSpPr>
          <p:spPr bwMode="auto">
            <a:xfrm>
              <a:off x="724"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49" name="Freeform 147"/>
            <p:cNvSpPr>
              <a:spLocks/>
            </p:cNvSpPr>
            <p:nvPr/>
          </p:nvSpPr>
          <p:spPr bwMode="auto">
            <a:xfrm>
              <a:off x="724" y="1028"/>
              <a:ext cx="72" cy="80"/>
            </a:xfrm>
            <a:custGeom>
              <a:avLst/>
              <a:gdLst>
                <a:gd name="T0" fmla="*/ 72 w 72"/>
                <a:gd name="T1" fmla="*/ 40 h 80"/>
                <a:gd name="T2" fmla="*/ 64 w 72"/>
                <a:gd name="T3" fmla="*/ 56 h 80"/>
                <a:gd name="T4" fmla="*/ 56 w 72"/>
                <a:gd name="T5" fmla="*/ 72 h 80"/>
                <a:gd name="T6" fmla="*/ 48 w 72"/>
                <a:gd name="T7" fmla="*/ 80 h 80"/>
                <a:gd name="T8" fmla="*/ 32 w 72"/>
                <a:gd name="T9" fmla="*/ 80 h 80"/>
                <a:gd name="T10" fmla="*/ 32 w 72"/>
                <a:gd name="T11" fmla="*/ 80 h 80"/>
                <a:gd name="T12" fmla="*/ 16 w 72"/>
                <a:gd name="T13" fmla="*/ 80 h 80"/>
                <a:gd name="T14" fmla="*/ 8 w 72"/>
                <a:gd name="T15" fmla="*/ 72 h 80"/>
                <a:gd name="T16" fmla="*/ 0 w 72"/>
                <a:gd name="T17" fmla="*/ 56 h 80"/>
                <a:gd name="T18" fmla="*/ 0 w 72"/>
                <a:gd name="T19" fmla="*/ 40 h 80"/>
                <a:gd name="T20" fmla="*/ 0 w 72"/>
                <a:gd name="T21" fmla="*/ 40 h 80"/>
                <a:gd name="T22" fmla="*/ 0 w 72"/>
                <a:gd name="T23" fmla="*/ 24 h 80"/>
                <a:gd name="T24" fmla="*/ 8 w 72"/>
                <a:gd name="T25" fmla="*/ 8 h 80"/>
                <a:gd name="T26" fmla="*/ 16 w 72"/>
                <a:gd name="T27" fmla="*/ 0 h 80"/>
                <a:gd name="T28" fmla="*/ 32 w 72"/>
                <a:gd name="T29" fmla="*/ 0 h 80"/>
                <a:gd name="T30" fmla="*/ 32 w 72"/>
                <a:gd name="T31" fmla="*/ 0 h 80"/>
                <a:gd name="T32" fmla="*/ 48 w 72"/>
                <a:gd name="T33" fmla="*/ 0 h 80"/>
                <a:gd name="T34" fmla="*/ 56 w 72"/>
                <a:gd name="T35" fmla="*/ 8 h 80"/>
                <a:gd name="T36" fmla="*/ 64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64" y="56"/>
                  </a:lnTo>
                  <a:lnTo>
                    <a:pt x="56" y="72"/>
                  </a:lnTo>
                  <a:lnTo>
                    <a:pt x="48" y="80"/>
                  </a:lnTo>
                  <a:lnTo>
                    <a:pt x="32" y="80"/>
                  </a:lnTo>
                  <a:lnTo>
                    <a:pt x="16" y="80"/>
                  </a:lnTo>
                  <a:lnTo>
                    <a:pt x="8" y="72"/>
                  </a:lnTo>
                  <a:lnTo>
                    <a:pt x="0" y="56"/>
                  </a:lnTo>
                  <a:lnTo>
                    <a:pt x="0" y="40"/>
                  </a:lnTo>
                  <a:lnTo>
                    <a:pt x="0" y="24"/>
                  </a:lnTo>
                  <a:lnTo>
                    <a:pt x="8" y="8"/>
                  </a:lnTo>
                  <a:lnTo>
                    <a:pt x="16" y="0"/>
                  </a:lnTo>
                  <a:lnTo>
                    <a:pt x="32" y="0"/>
                  </a:lnTo>
                  <a:lnTo>
                    <a:pt x="48" y="0"/>
                  </a:lnTo>
                  <a:lnTo>
                    <a:pt x="56" y="8"/>
                  </a:lnTo>
                  <a:lnTo>
                    <a:pt x="64"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450" name="Line 148"/>
            <p:cNvSpPr>
              <a:spLocks noChangeShapeType="1"/>
            </p:cNvSpPr>
            <p:nvPr/>
          </p:nvSpPr>
          <p:spPr bwMode="auto">
            <a:xfrm flipH="1">
              <a:off x="788" y="106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1" name="Line 149"/>
            <p:cNvSpPr>
              <a:spLocks noChangeShapeType="1"/>
            </p:cNvSpPr>
            <p:nvPr/>
          </p:nvSpPr>
          <p:spPr bwMode="auto">
            <a:xfrm>
              <a:off x="788" y="10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2" name="Line 150"/>
            <p:cNvSpPr>
              <a:spLocks noChangeShapeType="1"/>
            </p:cNvSpPr>
            <p:nvPr/>
          </p:nvSpPr>
          <p:spPr bwMode="auto">
            <a:xfrm flipH="1">
              <a:off x="780" y="108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3" name="Line 151"/>
            <p:cNvSpPr>
              <a:spLocks noChangeShapeType="1"/>
            </p:cNvSpPr>
            <p:nvPr/>
          </p:nvSpPr>
          <p:spPr bwMode="auto">
            <a:xfrm>
              <a:off x="780" y="11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4" name="Line 152"/>
            <p:cNvSpPr>
              <a:spLocks noChangeShapeType="1"/>
            </p:cNvSpPr>
            <p:nvPr/>
          </p:nvSpPr>
          <p:spPr bwMode="auto">
            <a:xfrm flipH="1">
              <a:off x="772" y="110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5" name="Line 153"/>
            <p:cNvSpPr>
              <a:spLocks noChangeShapeType="1"/>
            </p:cNvSpPr>
            <p:nvPr/>
          </p:nvSpPr>
          <p:spPr bwMode="auto">
            <a:xfrm>
              <a:off x="772" y="110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6" name="Line 154"/>
            <p:cNvSpPr>
              <a:spLocks noChangeShapeType="1"/>
            </p:cNvSpPr>
            <p:nvPr/>
          </p:nvSpPr>
          <p:spPr bwMode="auto">
            <a:xfrm flipH="1">
              <a:off x="756" y="110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7" name="Line 155"/>
            <p:cNvSpPr>
              <a:spLocks noChangeShapeType="1"/>
            </p:cNvSpPr>
            <p:nvPr/>
          </p:nvSpPr>
          <p:spPr bwMode="auto">
            <a:xfrm>
              <a:off x="756" y="110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8" name="Line 156"/>
            <p:cNvSpPr>
              <a:spLocks noChangeShapeType="1"/>
            </p:cNvSpPr>
            <p:nvPr/>
          </p:nvSpPr>
          <p:spPr bwMode="auto">
            <a:xfrm>
              <a:off x="756" y="110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59" name="Line 157"/>
            <p:cNvSpPr>
              <a:spLocks noChangeShapeType="1"/>
            </p:cNvSpPr>
            <p:nvPr/>
          </p:nvSpPr>
          <p:spPr bwMode="auto">
            <a:xfrm>
              <a:off x="756" y="110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0" name="Line 158"/>
            <p:cNvSpPr>
              <a:spLocks noChangeShapeType="1"/>
            </p:cNvSpPr>
            <p:nvPr/>
          </p:nvSpPr>
          <p:spPr bwMode="auto">
            <a:xfrm flipH="1">
              <a:off x="740" y="110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1" name="Line 159"/>
            <p:cNvSpPr>
              <a:spLocks noChangeShapeType="1"/>
            </p:cNvSpPr>
            <p:nvPr/>
          </p:nvSpPr>
          <p:spPr bwMode="auto">
            <a:xfrm>
              <a:off x="740" y="110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2" name="Line 160"/>
            <p:cNvSpPr>
              <a:spLocks noChangeShapeType="1"/>
            </p:cNvSpPr>
            <p:nvPr/>
          </p:nvSpPr>
          <p:spPr bwMode="auto">
            <a:xfrm flipH="1" flipV="1">
              <a:off x="732" y="110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3" name="Line 161"/>
            <p:cNvSpPr>
              <a:spLocks noChangeShapeType="1"/>
            </p:cNvSpPr>
            <p:nvPr/>
          </p:nvSpPr>
          <p:spPr bwMode="auto">
            <a:xfrm>
              <a:off x="732" y="11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4" name="Line 162"/>
            <p:cNvSpPr>
              <a:spLocks noChangeShapeType="1"/>
            </p:cNvSpPr>
            <p:nvPr/>
          </p:nvSpPr>
          <p:spPr bwMode="auto">
            <a:xfrm flipH="1" flipV="1">
              <a:off x="724" y="108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5" name="Line 163"/>
            <p:cNvSpPr>
              <a:spLocks noChangeShapeType="1"/>
            </p:cNvSpPr>
            <p:nvPr/>
          </p:nvSpPr>
          <p:spPr bwMode="auto">
            <a:xfrm>
              <a:off x="724" y="10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6" name="Line 164"/>
            <p:cNvSpPr>
              <a:spLocks noChangeShapeType="1"/>
            </p:cNvSpPr>
            <p:nvPr/>
          </p:nvSpPr>
          <p:spPr bwMode="auto">
            <a:xfrm flipV="1">
              <a:off x="724" y="106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7" name="Line 165"/>
            <p:cNvSpPr>
              <a:spLocks noChangeShapeType="1"/>
            </p:cNvSpPr>
            <p:nvPr/>
          </p:nvSpPr>
          <p:spPr bwMode="auto">
            <a:xfrm>
              <a:off x="724" y="10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8" name="Line 166"/>
            <p:cNvSpPr>
              <a:spLocks noChangeShapeType="1"/>
            </p:cNvSpPr>
            <p:nvPr/>
          </p:nvSpPr>
          <p:spPr bwMode="auto">
            <a:xfrm>
              <a:off x="724" y="10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69" name="Line 167"/>
            <p:cNvSpPr>
              <a:spLocks noChangeShapeType="1"/>
            </p:cNvSpPr>
            <p:nvPr/>
          </p:nvSpPr>
          <p:spPr bwMode="auto">
            <a:xfrm>
              <a:off x="724" y="10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0" name="Line 168"/>
            <p:cNvSpPr>
              <a:spLocks noChangeShapeType="1"/>
            </p:cNvSpPr>
            <p:nvPr/>
          </p:nvSpPr>
          <p:spPr bwMode="auto">
            <a:xfrm flipV="1">
              <a:off x="724" y="1052"/>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1" name="Line 169"/>
            <p:cNvSpPr>
              <a:spLocks noChangeShapeType="1"/>
            </p:cNvSpPr>
            <p:nvPr/>
          </p:nvSpPr>
          <p:spPr bwMode="auto">
            <a:xfrm>
              <a:off x="724" y="10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2" name="Line 170"/>
            <p:cNvSpPr>
              <a:spLocks noChangeShapeType="1"/>
            </p:cNvSpPr>
            <p:nvPr/>
          </p:nvSpPr>
          <p:spPr bwMode="auto">
            <a:xfrm flipV="1">
              <a:off x="724" y="103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3" name="Line 171"/>
            <p:cNvSpPr>
              <a:spLocks noChangeShapeType="1"/>
            </p:cNvSpPr>
            <p:nvPr/>
          </p:nvSpPr>
          <p:spPr bwMode="auto">
            <a:xfrm>
              <a:off x="732"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4" name="Line 172"/>
            <p:cNvSpPr>
              <a:spLocks noChangeShapeType="1"/>
            </p:cNvSpPr>
            <p:nvPr/>
          </p:nvSpPr>
          <p:spPr bwMode="auto">
            <a:xfrm flipV="1">
              <a:off x="732" y="102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5" name="Line 173"/>
            <p:cNvSpPr>
              <a:spLocks noChangeShapeType="1"/>
            </p:cNvSpPr>
            <p:nvPr/>
          </p:nvSpPr>
          <p:spPr bwMode="auto">
            <a:xfrm>
              <a:off x="740" y="10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6" name="Line 174"/>
            <p:cNvSpPr>
              <a:spLocks noChangeShapeType="1"/>
            </p:cNvSpPr>
            <p:nvPr/>
          </p:nvSpPr>
          <p:spPr bwMode="auto">
            <a:xfrm>
              <a:off x="740" y="102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7" name="Line 175"/>
            <p:cNvSpPr>
              <a:spLocks noChangeShapeType="1"/>
            </p:cNvSpPr>
            <p:nvPr/>
          </p:nvSpPr>
          <p:spPr bwMode="auto">
            <a:xfrm>
              <a:off x="756" y="10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8" name="Line 176"/>
            <p:cNvSpPr>
              <a:spLocks noChangeShapeType="1"/>
            </p:cNvSpPr>
            <p:nvPr/>
          </p:nvSpPr>
          <p:spPr bwMode="auto">
            <a:xfrm>
              <a:off x="756" y="10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79" name="Line 177"/>
            <p:cNvSpPr>
              <a:spLocks noChangeShapeType="1"/>
            </p:cNvSpPr>
            <p:nvPr/>
          </p:nvSpPr>
          <p:spPr bwMode="auto">
            <a:xfrm>
              <a:off x="756" y="10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0" name="Line 178"/>
            <p:cNvSpPr>
              <a:spLocks noChangeShapeType="1"/>
            </p:cNvSpPr>
            <p:nvPr/>
          </p:nvSpPr>
          <p:spPr bwMode="auto">
            <a:xfrm>
              <a:off x="756" y="1028"/>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1" name="Line 179"/>
            <p:cNvSpPr>
              <a:spLocks noChangeShapeType="1"/>
            </p:cNvSpPr>
            <p:nvPr/>
          </p:nvSpPr>
          <p:spPr bwMode="auto">
            <a:xfrm>
              <a:off x="772" y="10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2" name="Line 180"/>
            <p:cNvSpPr>
              <a:spLocks noChangeShapeType="1"/>
            </p:cNvSpPr>
            <p:nvPr/>
          </p:nvSpPr>
          <p:spPr bwMode="auto">
            <a:xfrm>
              <a:off x="772" y="102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3" name="Line 181"/>
            <p:cNvSpPr>
              <a:spLocks noChangeShapeType="1"/>
            </p:cNvSpPr>
            <p:nvPr/>
          </p:nvSpPr>
          <p:spPr bwMode="auto">
            <a:xfrm>
              <a:off x="780"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4" name="Line 182"/>
            <p:cNvSpPr>
              <a:spLocks noChangeShapeType="1"/>
            </p:cNvSpPr>
            <p:nvPr/>
          </p:nvSpPr>
          <p:spPr bwMode="auto">
            <a:xfrm>
              <a:off x="780" y="103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5" name="Line 183"/>
            <p:cNvSpPr>
              <a:spLocks noChangeShapeType="1"/>
            </p:cNvSpPr>
            <p:nvPr/>
          </p:nvSpPr>
          <p:spPr bwMode="auto">
            <a:xfrm>
              <a:off x="788" y="10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6" name="Line 184"/>
            <p:cNvSpPr>
              <a:spLocks noChangeShapeType="1"/>
            </p:cNvSpPr>
            <p:nvPr/>
          </p:nvSpPr>
          <p:spPr bwMode="auto">
            <a:xfrm>
              <a:off x="788" y="105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7" name="Line 185"/>
            <p:cNvSpPr>
              <a:spLocks noChangeShapeType="1"/>
            </p:cNvSpPr>
            <p:nvPr/>
          </p:nvSpPr>
          <p:spPr bwMode="auto">
            <a:xfrm>
              <a:off x="796" y="10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88" name="Freeform 186"/>
            <p:cNvSpPr>
              <a:spLocks/>
            </p:cNvSpPr>
            <p:nvPr/>
          </p:nvSpPr>
          <p:spPr bwMode="auto">
            <a:xfrm>
              <a:off x="708" y="1124"/>
              <a:ext cx="72" cy="80"/>
            </a:xfrm>
            <a:custGeom>
              <a:avLst/>
              <a:gdLst>
                <a:gd name="T0" fmla="*/ 72 w 72"/>
                <a:gd name="T1" fmla="*/ 40 h 80"/>
                <a:gd name="T2" fmla="*/ 72 w 72"/>
                <a:gd name="T3" fmla="*/ 56 h 80"/>
                <a:gd name="T4" fmla="*/ 64 w 72"/>
                <a:gd name="T5" fmla="*/ 64 h 80"/>
                <a:gd name="T6" fmla="*/ 56 w 72"/>
                <a:gd name="T7" fmla="*/ 72 h 80"/>
                <a:gd name="T8" fmla="*/ 40 w 72"/>
                <a:gd name="T9" fmla="*/ 80 h 80"/>
                <a:gd name="T10" fmla="*/ 40 w 72"/>
                <a:gd name="T11" fmla="*/ 80 h 80"/>
                <a:gd name="T12" fmla="*/ 24 w 72"/>
                <a:gd name="T13" fmla="*/ 72 h 80"/>
                <a:gd name="T14" fmla="*/ 16 w 72"/>
                <a:gd name="T15" fmla="*/ 64 h 80"/>
                <a:gd name="T16" fmla="*/ 8 w 72"/>
                <a:gd name="T17" fmla="*/ 56 h 80"/>
                <a:gd name="T18" fmla="*/ 0 w 72"/>
                <a:gd name="T19" fmla="*/ 40 h 80"/>
                <a:gd name="T20" fmla="*/ 0 w 72"/>
                <a:gd name="T21" fmla="*/ 40 h 80"/>
                <a:gd name="T22" fmla="*/ 8 w 72"/>
                <a:gd name="T23" fmla="*/ 24 h 80"/>
                <a:gd name="T24" fmla="*/ 16 w 72"/>
                <a:gd name="T25" fmla="*/ 8 h 80"/>
                <a:gd name="T26" fmla="*/ 24 w 72"/>
                <a:gd name="T27" fmla="*/ 0 h 80"/>
                <a:gd name="T28" fmla="*/ 40 w 72"/>
                <a:gd name="T29" fmla="*/ 0 h 80"/>
                <a:gd name="T30" fmla="*/ 40 w 72"/>
                <a:gd name="T31" fmla="*/ 0 h 80"/>
                <a:gd name="T32" fmla="*/ 56 w 72"/>
                <a:gd name="T33" fmla="*/ 0 h 80"/>
                <a:gd name="T34" fmla="*/ 64 w 72"/>
                <a:gd name="T35" fmla="*/ 8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64"/>
                  </a:lnTo>
                  <a:lnTo>
                    <a:pt x="56" y="72"/>
                  </a:lnTo>
                  <a:lnTo>
                    <a:pt x="40" y="80"/>
                  </a:lnTo>
                  <a:lnTo>
                    <a:pt x="24" y="72"/>
                  </a:lnTo>
                  <a:lnTo>
                    <a:pt x="16" y="64"/>
                  </a:lnTo>
                  <a:lnTo>
                    <a:pt x="8" y="56"/>
                  </a:lnTo>
                  <a:lnTo>
                    <a:pt x="0" y="40"/>
                  </a:lnTo>
                  <a:lnTo>
                    <a:pt x="8" y="24"/>
                  </a:lnTo>
                  <a:lnTo>
                    <a:pt x="16" y="8"/>
                  </a:lnTo>
                  <a:lnTo>
                    <a:pt x="24" y="0"/>
                  </a:lnTo>
                  <a:lnTo>
                    <a:pt x="40" y="0"/>
                  </a:lnTo>
                  <a:lnTo>
                    <a:pt x="56" y="0"/>
                  </a:lnTo>
                  <a:lnTo>
                    <a:pt x="64" y="8"/>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489" name="Line 187"/>
            <p:cNvSpPr>
              <a:spLocks noChangeShapeType="1"/>
            </p:cNvSpPr>
            <p:nvPr/>
          </p:nvSpPr>
          <p:spPr bwMode="auto">
            <a:xfrm>
              <a:off x="780" y="116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0" name="Line 188"/>
            <p:cNvSpPr>
              <a:spLocks noChangeShapeType="1"/>
            </p:cNvSpPr>
            <p:nvPr/>
          </p:nvSpPr>
          <p:spPr bwMode="auto">
            <a:xfrm>
              <a:off x="780" y="11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1" name="Line 189"/>
            <p:cNvSpPr>
              <a:spLocks noChangeShapeType="1"/>
            </p:cNvSpPr>
            <p:nvPr/>
          </p:nvSpPr>
          <p:spPr bwMode="auto">
            <a:xfrm flipH="1">
              <a:off x="772" y="118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2" name="Line 190"/>
            <p:cNvSpPr>
              <a:spLocks noChangeShapeType="1"/>
            </p:cNvSpPr>
            <p:nvPr/>
          </p:nvSpPr>
          <p:spPr bwMode="auto">
            <a:xfrm>
              <a:off x="772"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3" name="Line 191"/>
            <p:cNvSpPr>
              <a:spLocks noChangeShapeType="1"/>
            </p:cNvSpPr>
            <p:nvPr/>
          </p:nvSpPr>
          <p:spPr bwMode="auto">
            <a:xfrm flipH="1">
              <a:off x="764" y="11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4" name="Line 192"/>
            <p:cNvSpPr>
              <a:spLocks noChangeShapeType="1"/>
            </p:cNvSpPr>
            <p:nvPr/>
          </p:nvSpPr>
          <p:spPr bwMode="auto">
            <a:xfrm>
              <a:off x="764" y="11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5" name="Line 193"/>
            <p:cNvSpPr>
              <a:spLocks noChangeShapeType="1"/>
            </p:cNvSpPr>
            <p:nvPr/>
          </p:nvSpPr>
          <p:spPr bwMode="auto">
            <a:xfrm flipH="1">
              <a:off x="748" y="119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6" name="Line 194"/>
            <p:cNvSpPr>
              <a:spLocks noChangeShapeType="1"/>
            </p:cNvSpPr>
            <p:nvPr/>
          </p:nvSpPr>
          <p:spPr bwMode="auto">
            <a:xfrm>
              <a:off x="748"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7" name="Line 195"/>
            <p:cNvSpPr>
              <a:spLocks noChangeShapeType="1"/>
            </p:cNvSpPr>
            <p:nvPr/>
          </p:nvSpPr>
          <p:spPr bwMode="auto">
            <a:xfrm>
              <a:off x="748"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8" name="Line 196"/>
            <p:cNvSpPr>
              <a:spLocks noChangeShapeType="1"/>
            </p:cNvSpPr>
            <p:nvPr/>
          </p:nvSpPr>
          <p:spPr bwMode="auto">
            <a:xfrm>
              <a:off x="748"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499" name="Line 197"/>
            <p:cNvSpPr>
              <a:spLocks noChangeShapeType="1"/>
            </p:cNvSpPr>
            <p:nvPr/>
          </p:nvSpPr>
          <p:spPr bwMode="auto">
            <a:xfrm flipH="1" flipV="1">
              <a:off x="732" y="119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500" name="Line 198"/>
            <p:cNvSpPr>
              <a:spLocks noChangeShapeType="1"/>
            </p:cNvSpPr>
            <p:nvPr/>
          </p:nvSpPr>
          <p:spPr bwMode="auto">
            <a:xfrm>
              <a:off x="732" y="11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501" name="Line 199"/>
            <p:cNvSpPr>
              <a:spLocks noChangeShapeType="1"/>
            </p:cNvSpPr>
            <p:nvPr/>
          </p:nvSpPr>
          <p:spPr bwMode="auto">
            <a:xfrm flipH="1" flipV="1">
              <a:off x="724" y="11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502" name="Line 200"/>
            <p:cNvSpPr>
              <a:spLocks noChangeShapeType="1"/>
            </p:cNvSpPr>
            <p:nvPr/>
          </p:nvSpPr>
          <p:spPr bwMode="auto">
            <a:xfrm>
              <a:off x="724"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503" name="Line 201"/>
            <p:cNvSpPr>
              <a:spLocks noChangeShapeType="1"/>
            </p:cNvSpPr>
            <p:nvPr/>
          </p:nvSpPr>
          <p:spPr bwMode="auto">
            <a:xfrm flipH="1" flipV="1">
              <a:off x="716" y="118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504" name="Line 202"/>
            <p:cNvSpPr>
              <a:spLocks noChangeShapeType="1"/>
            </p:cNvSpPr>
            <p:nvPr/>
          </p:nvSpPr>
          <p:spPr bwMode="auto">
            <a:xfrm>
              <a:off x="716" y="11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505" name="Line 203"/>
            <p:cNvSpPr>
              <a:spLocks noChangeShapeType="1"/>
            </p:cNvSpPr>
            <p:nvPr/>
          </p:nvSpPr>
          <p:spPr bwMode="auto">
            <a:xfrm flipH="1" flipV="1">
              <a:off x="708" y="116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52579" name="Group 204"/>
          <p:cNvGrpSpPr>
            <a:grpSpLocks/>
          </p:cNvGrpSpPr>
          <p:nvPr/>
        </p:nvGrpSpPr>
        <p:grpSpPr bwMode="auto">
          <a:xfrm>
            <a:off x="2647950" y="1784350"/>
            <a:ext cx="382588" cy="509588"/>
            <a:chOff x="708" y="1124"/>
            <a:chExt cx="241" cy="321"/>
          </a:xfrm>
        </p:grpSpPr>
        <p:sp>
          <p:nvSpPr>
            <p:cNvPr id="153106" name="Line 205"/>
            <p:cNvSpPr>
              <a:spLocks noChangeShapeType="1"/>
            </p:cNvSpPr>
            <p:nvPr/>
          </p:nvSpPr>
          <p:spPr bwMode="auto">
            <a:xfrm>
              <a:off x="708"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7" name="Line 206"/>
            <p:cNvSpPr>
              <a:spLocks noChangeShapeType="1"/>
            </p:cNvSpPr>
            <p:nvPr/>
          </p:nvSpPr>
          <p:spPr bwMode="auto">
            <a:xfrm>
              <a:off x="708"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8" name="Line 207"/>
            <p:cNvSpPr>
              <a:spLocks noChangeShapeType="1"/>
            </p:cNvSpPr>
            <p:nvPr/>
          </p:nvSpPr>
          <p:spPr bwMode="auto">
            <a:xfrm>
              <a:off x="708"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9" name="Line 208"/>
            <p:cNvSpPr>
              <a:spLocks noChangeShapeType="1"/>
            </p:cNvSpPr>
            <p:nvPr/>
          </p:nvSpPr>
          <p:spPr bwMode="auto">
            <a:xfrm flipV="1">
              <a:off x="708" y="114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0" name="Line 209"/>
            <p:cNvSpPr>
              <a:spLocks noChangeShapeType="1"/>
            </p:cNvSpPr>
            <p:nvPr/>
          </p:nvSpPr>
          <p:spPr bwMode="auto">
            <a:xfrm>
              <a:off x="716" y="11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1" name="Line 210"/>
            <p:cNvSpPr>
              <a:spLocks noChangeShapeType="1"/>
            </p:cNvSpPr>
            <p:nvPr/>
          </p:nvSpPr>
          <p:spPr bwMode="auto">
            <a:xfrm flipV="1">
              <a:off x="716" y="11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2" name="Line 211"/>
            <p:cNvSpPr>
              <a:spLocks noChangeShapeType="1"/>
            </p:cNvSpPr>
            <p:nvPr/>
          </p:nvSpPr>
          <p:spPr bwMode="auto">
            <a:xfrm>
              <a:off x="724"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3" name="Line 212"/>
            <p:cNvSpPr>
              <a:spLocks noChangeShapeType="1"/>
            </p:cNvSpPr>
            <p:nvPr/>
          </p:nvSpPr>
          <p:spPr bwMode="auto">
            <a:xfrm flipV="1">
              <a:off x="724" y="112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4" name="Line 213"/>
            <p:cNvSpPr>
              <a:spLocks noChangeShapeType="1"/>
            </p:cNvSpPr>
            <p:nvPr/>
          </p:nvSpPr>
          <p:spPr bwMode="auto">
            <a:xfrm>
              <a:off x="732"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5" name="Line 214"/>
            <p:cNvSpPr>
              <a:spLocks noChangeShapeType="1"/>
            </p:cNvSpPr>
            <p:nvPr/>
          </p:nvSpPr>
          <p:spPr bwMode="auto">
            <a:xfrm>
              <a:off x="732" y="112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6" name="Line 215"/>
            <p:cNvSpPr>
              <a:spLocks noChangeShapeType="1"/>
            </p:cNvSpPr>
            <p:nvPr/>
          </p:nvSpPr>
          <p:spPr bwMode="auto">
            <a:xfrm>
              <a:off x="748"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7" name="Line 216"/>
            <p:cNvSpPr>
              <a:spLocks noChangeShapeType="1"/>
            </p:cNvSpPr>
            <p:nvPr/>
          </p:nvSpPr>
          <p:spPr bwMode="auto">
            <a:xfrm>
              <a:off x="748"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8" name="Line 217"/>
            <p:cNvSpPr>
              <a:spLocks noChangeShapeType="1"/>
            </p:cNvSpPr>
            <p:nvPr/>
          </p:nvSpPr>
          <p:spPr bwMode="auto">
            <a:xfrm>
              <a:off x="748"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19" name="Line 218"/>
            <p:cNvSpPr>
              <a:spLocks noChangeShapeType="1"/>
            </p:cNvSpPr>
            <p:nvPr/>
          </p:nvSpPr>
          <p:spPr bwMode="auto">
            <a:xfrm>
              <a:off x="748" y="112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0" name="Line 219"/>
            <p:cNvSpPr>
              <a:spLocks noChangeShapeType="1"/>
            </p:cNvSpPr>
            <p:nvPr/>
          </p:nvSpPr>
          <p:spPr bwMode="auto">
            <a:xfrm>
              <a:off x="764"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1" name="Line 220"/>
            <p:cNvSpPr>
              <a:spLocks noChangeShapeType="1"/>
            </p:cNvSpPr>
            <p:nvPr/>
          </p:nvSpPr>
          <p:spPr bwMode="auto">
            <a:xfrm>
              <a:off x="764" y="112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2" name="Line 221"/>
            <p:cNvSpPr>
              <a:spLocks noChangeShapeType="1"/>
            </p:cNvSpPr>
            <p:nvPr/>
          </p:nvSpPr>
          <p:spPr bwMode="auto">
            <a:xfrm>
              <a:off x="772"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3" name="Line 222"/>
            <p:cNvSpPr>
              <a:spLocks noChangeShapeType="1"/>
            </p:cNvSpPr>
            <p:nvPr/>
          </p:nvSpPr>
          <p:spPr bwMode="auto">
            <a:xfrm>
              <a:off x="772" y="11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4" name="Line 223"/>
            <p:cNvSpPr>
              <a:spLocks noChangeShapeType="1"/>
            </p:cNvSpPr>
            <p:nvPr/>
          </p:nvSpPr>
          <p:spPr bwMode="auto">
            <a:xfrm>
              <a:off x="780" y="11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5" name="Line 224"/>
            <p:cNvSpPr>
              <a:spLocks noChangeShapeType="1"/>
            </p:cNvSpPr>
            <p:nvPr/>
          </p:nvSpPr>
          <p:spPr bwMode="auto">
            <a:xfrm>
              <a:off x="780" y="114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6" name="Line 225"/>
            <p:cNvSpPr>
              <a:spLocks noChangeShapeType="1"/>
            </p:cNvSpPr>
            <p:nvPr/>
          </p:nvSpPr>
          <p:spPr bwMode="auto">
            <a:xfrm>
              <a:off x="780"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7" name="Freeform 226"/>
            <p:cNvSpPr>
              <a:spLocks/>
            </p:cNvSpPr>
            <p:nvPr/>
          </p:nvSpPr>
          <p:spPr bwMode="auto">
            <a:xfrm>
              <a:off x="796" y="1124"/>
              <a:ext cx="72" cy="80"/>
            </a:xfrm>
            <a:custGeom>
              <a:avLst/>
              <a:gdLst>
                <a:gd name="T0" fmla="*/ 72 w 72"/>
                <a:gd name="T1" fmla="*/ 40 h 80"/>
                <a:gd name="T2" fmla="*/ 64 w 72"/>
                <a:gd name="T3" fmla="*/ 56 h 80"/>
                <a:gd name="T4" fmla="*/ 56 w 72"/>
                <a:gd name="T5" fmla="*/ 64 h 80"/>
                <a:gd name="T6" fmla="*/ 48 w 72"/>
                <a:gd name="T7" fmla="*/ 72 h 80"/>
                <a:gd name="T8" fmla="*/ 32 w 72"/>
                <a:gd name="T9" fmla="*/ 80 h 80"/>
                <a:gd name="T10" fmla="*/ 32 w 72"/>
                <a:gd name="T11" fmla="*/ 80 h 80"/>
                <a:gd name="T12" fmla="*/ 16 w 72"/>
                <a:gd name="T13" fmla="*/ 72 h 80"/>
                <a:gd name="T14" fmla="*/ 8 w 72"/>
                <a:gd name="T15" fmla="*/ 64 h 80"/>
                <a:gd name="T16" fmla="*/ 0 w 72"/>
                <a:gd name="T17" fmla="*/ 56 h 80"/>
                <a:gd name="T18" fmla="*/ 0 w 72"/>
                <a:gd name="T19" fmla="*/ 40 h 80"/>
                <a:gd name="T20" fmla="*/ 0 w 72"/>
                <a:gd name="T21" fmla="*/ 40 h 80"/>
                <a:gd name="T22" fmla="*/ 0 w 72"/>
                <a:gd name="T23" fmla="*/ 24 h 80"/>
                <a:gd name="T24" fmla="*/ 8 w 72"/>
                <a:gd name="T25" fmla="*/ 8 h 80"/>
                <a:gd name="T26" fmla="*/ 16 w 72"/>
                <a:gd name="T27" fmla="*/ 0 h 80"/>
                <a:gd name="T28" fmla="*/ 32 w 72"/>
                <a:gd name="T29" fmla="*/ 0 h 80"/>
                <a:gd name="T30" fmla="*/ 32 w 72"/>
                <a:gd name="T31" fmla="*/ 0 h 80"/>
                <a:gd name="T32" fmla="*/ 48 w 72"/>
                <a:gd name="T33" fmla="*/ 0 h 80"/>
                <a:gd name="T34" fmla="*/ 56 w 72"/>
                <a:gd name="T35" fmla="*/ 8 h 80"/>
                <a:gd name="T36" fmla="*/ 64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64" y="56"/>
                  </a:lnTo>
                  <a:lnTo>
                    <a:pt x="56" y="64"/>
                  </a:lnTo>
                  <a:lnTo>
                    <a:pt x="48" y="72"/>
                  </a:lnTo>
                  <a:lnTo>
                    <a:pt x="32" y="80"/>
                  </a:lnTo>
                  <a:lnTo>
                    <a:pt x="16" y="72"/>
                  </a:lnTo>
                  <a:lnTo>
                    <a:pt x="8" y="64"/>
                  </a:lnTo>
                  <a:lnTo>
                    <a:pt x="0" y="56"/>
                  </a:lnTo>
                  <a:lnTo>
                    <a:pt x="0" y="40"/>
                  </a:lnTo>
                  <a:lnTo>
                    <a:pt x="0" y="24"/>
                  </a:lnTo>
                  <a:lnTo>
                    <a:pt x="8" y="8"/>
                  </a:lnTo>
                  <a:lnTo>
                    <a:pt x="16" y="0"/>
                  </a:lnTo>
                  <a:lnTo>
                    <a:pt x="32" y="0"/>
                  </a:lnTo>
                  <a:lnTo>
                    <a:pt x="48" y="0"/>
                  </a:lnTo>
                  <a:lnTo>
                    <a:pt x="56" y="8"/>
                  </a:lnTo>
                  <a:lnTo>
                    <a:pt x="64"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128" name="Line 227"/>
            <p:cNvSpPr>
              <a:spLocks noChangeShapeType="1"/>
            </p:cNvSpPr>
            <p:nvPr/>
          </p:nvSpPr>
          <p:spPr bwMode="auto">
            <a:xfrm flipH="1">
              <a:off x="860" y="116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29" name="Line 228"/>
            <p:cNvSpPr>
              <a:spLocks noChangeShapeType="1"/>
            </p:cNvSpPr>
            <p:nvPr/>
          </p:nvSpPr>
          <p:spPr bwMode="auto">
            <a:xfrm>
              <a:off x="860" y="11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0" name="Line 229"/>
            <p:cNvSpPr>
              <a:spLocks noChangeShapeType="1"/>
            </p:cNvSpPr>
            <p:nvPr/>
          </p:nvSpPr>
          <p:spPr bwMode="auto">
            <a:xfrm flipH="1">
              <a:off x="852" y="118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1" name="Line 230"/>
            <p:cNvSpPr>
              <a:spLocks noChangeShapeType="1"/>
            </p:cNvSpPr>
            <p:nvPr/>
          </p:nvSpPr>
          <p:spPr bwMode="auto">
            <a:xfrm>
              <a:off x="852"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2" name="Line 231"/>
            <p:cNvSpPr>
              <a:spLocks noChangeShapeType="1"/>
            </p:cNvSpPr>
            <p:nvPr/>
          </p:nvSpPr>
          <p:spPr bwMode="auto">
            <a:xfrm flipH="1">
              <a:off x="844" y="11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3" name="Line 232"/>
            <p:cNvSpPr>
              <a:spLocks noChangeShapeType="1"/>
            </p:cNvSpPr>
            <p:nvPr/>
          </p:nvSpPr>
          <p:spPr bwMode="auto">
            <a:xfrm>
              <a:off x="844" y="11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4" name="Line 233"/>
            <p:cNvSpPr>
              <a:spLocks noChangeShapeType="1"/>
            </p:cNvSpPr>
            <p:nvPr/>
          </p:nvSpPr>
          <p:spPr bwMode="auto">
            <a:xfrm flipH="1">
              <a:off x="828" y="119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5" name="Line 234"/>
            <p:cNvSpPr>
              <a:spLocks noChangeShapeType="1"/>
            </p:cNvSpPr>
            <p:nvPr/>
          </p:nvSpPr>
          <p:spPr bwMode="auto">
            <a:xfrm>
              <a:off x="828"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6" name="Line 235"/>
            <p:cNvSpPr>
              <a:spLocks noChangeShapeType="1"/>
            </p:cNvSpPr>
            <p:nvPr/>
          </p:nvSpPr>
          <p:spPr bwMode="auto">
            <a:xfrm>
              <a:off x="828"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7" name="Line 236"/>
            <p:cNvSpPr>
              <a:spLocks noChangeShapeType="1"/>
            </p:cNvSpPr>
            <p:nvPr/>
          </p:nvSpPr>
          <p:spPr bwMode="auto">
            <a:xfrm>
              <a:off x="828"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8" name="Line 237"/>
            <p:cNvSpPr>
              <a:spLocks noChangeShapeType="1"/>
            </p:cNvSpPr>
            <p:nvPr/>
          </p:nvSpPr>
          <p:spPr bwMode="auto">
            <a:xfrm flipH="1" flipV="1">
              <a:off x="812" y="119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39" name="Line 238"/>
            <p:cNvSpPr>
              <a:spLocks noChangeShapeType="1"/>
            </p:cNvSpPr>
            <p:nvPr/>
          </p:nvSpPr>
          <p:spPr bwMode="auto">
            <a:xfrm>
              <a:off x="812" y="11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0" name="Line 239"/>
            <p:cNvSpPr>
              <a:spLocks noChangeShapeType="1"/>
            </p:cNvSpPr>
            <p:nvPr/>
          </p:nvSpPr>
          <p:spPr bwMode="auto">
            <a:xfrm flipH="1" flipV="1">
              <a:off x="804" y="11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1" name="Line 240"/>
            <p:cNvSpPr>
              <a:spLocks noChangeShapeType="1"/>
            </p:cNvSpPr>
            <p:nvPr/>
          </p:nvSpPr>
          <p:spPr bwMode="auto">
            <a:xfrm>
              <a:off x="804"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2" name="Line 241"/>
            <p:cNvSpPr>
              <a:spLocks noChangeShapeType="1"/>
            </p:cNvSpPr>
            <p:nvPr/>
          </p:nvSpPr>
          <p:spPr bwMode="auto">
            <a:xfrm flipH="1" flipV="1">
              <a:off x="796" y="118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3" name="Line 242"/>
            <p:cNvSpPr>
              <a:spLocks noChangeShapeType="1"/>
            </p:cNvSpPr>
            <p:nvPr/>
          </p:nvSpPr>
          <p:spPr bwMode="auto">
            <a:xfrm>
              <a:off x="796" y="11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4" name="Line 243"/>
            <p:cNvSpPr>
              <a:spLocks noChangeShapeType="1"/>
            </p:cNvSpPr>
            <p:nvPr/>
          </p:nvSpPr>
          <p:spPr bwMode="auto">
            <a:xfrm flipV="1">
              <a:off x="796" y="116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5" name="Line 244"/>
            <p:cNvSpPr>
              <a:spLocks noChangeShapeType="1"/>
            </p:cNvSpPr>
            <p:nvPr/>
          </p:nvSpPr>
          <p:spPr bwMode="auto">
            <a:xfrm>
              <a:off x="796"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6" name="Line 245"/>
            <p:cNvSpPr>
              <a:spLocks noChangeShapeType="1"/>
            </p:cNvSpPr>
            <p:nvPr/>
          </p:nvSpPr>
          <p:spPr bwMode="auto">
            <a:xfrm>
              <a:off x="796"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7" name="Line 246"/>
            <p:cNvSpPr>
              <a:spLocks noChangeShapeType="1"/>
            </p:cNvSpPr>
            <p:nvPr/>
          </p:nvSpPr>
          <p:spPr bwMode="auto">
            <a:xfrm>
              <a:off x="796"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8" name="Line 247"/>
            <p:cNvSpPr>
              <a:spLocks noChangeShapeType="1"/>
            </p:cNvSpPr>
            <p:nvPr/>
          </p:nvSpPr>
          <p:spPr bwMode="auto">
            <a:xfrm flipV="1">
              <a:off x="796" y="114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49" name="Line 248"/>
            <p:cNvSpPr>
              <a:spLocks noChangeShapeType="1"/>
            </p:cNvSpPr>
            <p:nvPr/>
          </p:nvSpPr>
          <p:spPr bwMode="auto">
            <a:xfrm>
              <a:off x="796" y="11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0" name="Line 249"/>
            <p:cNvSpPr>
              <a:spLocks noChangeShapeType="1"/>
            </p:cNvSpPr>
            <p:nvPr/>
          </p:nvSpPr>
          <p:spPr bwMode="auto">
            <a:xfrm flipV="1">
              <a:off x="796" y="11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1" name="Line 250"/>
            <p:cNvSpPr>
              <a:spLocks noChangeShapeType="1"/>
            </p:cNvSpPr>
            <p:nvPr/>
          </p:nvSpPr>
          <p:spPr bwMode="auto">
            <a:xfrm>
              <a:off x="804"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2" name="Line 251"/>
            <p:cNvSpPr>
              <a:spLocks noChangeShapeType="1"/>
            </p:cNvSpPr>
            <p:nvPr/>
          </p:nvSpPr>
          <p:spPr bwMode="auto">
            <a:xfrm flipV="1">
              <a:off x="804" y="112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3" name="Line 252"/>
            <p:cNvSpPr>
              <a:spLocks noChangeShapeType="1"/>
            </p:cNvSpPr>
            <p:nvPr/>
          </p:nvSpPr>
          <p:spPr bwMode="auto">
            <a:xfrm>
              <a:off x="812"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4" name="Line 253"/>
            <p:cNvSpPr>
              <a:spLocks noChangeShapeType="1"/>
            </p:cNvSpPr>
            <p:nvPr/>
          </p:nvSpPr>
          <p:spPr bwMode="auto">
            <a:xfrm>
              <a:off x="812" y="112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5" name="Line 254"/>
            <p:cNvSpPr>
              <a:spLocks noChangeShapeType="1"/>
            </p:cNvSpPr>
            <p:nvPr/>
          </p:nvSpPr>
          <p:spPr bwMode="auto">
            <a:xfrm>
              <a:off x="828"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6" name="Line 255"/>
            <p:cNvSpPr>
              <a:spLocks noChangeShapeType="1"/>
            </p:cNvSpPr>
            <p:nvPr/>
          </p:nvSpPr>
          <p:spPr bwMode="auto">
            <a:xfrm>
              <a:off x="828"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7" name="Line 256"/>
            <p:cNvSpPr>
              <a:spLocks noChangeShapeType="1"/>
            </p:cNvSpPr>
            <p:nvPr/>
          </p:nvSpPr>
          <p:spPr bwMode="auto">
            <a:xfrm>
              <a:off x="828"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8" name="Line 257"/>
            <p:cNvSpPr>
              <a:spLocks noChangeShapeType="1"/>
            </p:cNvSpPr>
            <p:nvPr/>
          </p:nvSpPr>
          <p:spPr bwMode="auto">
            <a:xfrm>
              <a:off x="828" y="1124"/>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59" name="Line 258"/>
            <p:cNvSpPr>
              <a:spLocks noChangeShapeType="1"/>
            </p:cNvSpPr>
            <p:nvPr/>
          </p:nvSpPr>
          <p:spPr bwMode="auto">
            <a:xfrm>
              <a:off x="844" y="11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0" name="Line 259"/>
            <p:cNvSpPr>
              <a:spLocks noChangeShapeType="1"/>
            </p:cNvSpPr>
            <p:nvPr/>
          </p:nvSpPr>
          <p:spPr bwMode="auto">
            <a:xfrm>
              <a:off x="844" y="112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1" name="Line 260"/>
            <p:cNvSpPr>
              <a:spLocks noChangeShapeType="1"/>
            </p:cNvSpPr>
            <p:nvPr/>
          </p:nvSpPr>
          <p:spPr bwMode="auto">
            <a:xfrm>
              <a:off x="852"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2" name="Line 261"/>
            <p:cNvSpPr>
              <a:spLocks noChangeShapeType="1"/>
            </p:cNvSpPr>
            <p:nvPr/>
          </p:nvSpPr>
          <p:spPr bwMode="auto">
            <a:xfrm>
              <a:off x="852" y="11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3" name="Line 262"/>
            <p:cNvSpPr>
              <a:spLocks noChangeShapeType="1"/>
            </p:cNvSpPr>
            <p:nvPr/>
          </p:nvSpPr>
          <p:spPr bwMode="auto">
            <a:xfrm>
              <a:off x="860" y="11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4" name="Line 263"/>
            <p:cNvSpPr>
              <a:spLocks noChangeShapeType="1"/>
            </p:cNvSpPr>
            <p:nvPr/>
          </p:nvSpPr>
          <p:spPr bwMode="auto">
            <a:xfrm>
              <a:off x="860" y="114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5" name="Line 264"/>
            <p:cNvSpPr>
              <a:spLocks noChangeShapeType="1"/>
            </p:cNvSpPr>
            <p:nvPr/>
          </p:nvSpPr>
          <p:spPr bwMode="auto">
            <a:xfrm>
              <a:off x="868" y="11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6" name="Freeform 265"/>
            <p:cNvSpPr>
              <a:spLocks/>
            </p:cNvSpPr>
            <p:nvPr/>
          </p:nvSpPr>
          <p:spPr bwMode="auto">
            <a:xfrm>
              <a:off x="780" y="1212"/>
              <a:ext cx="72" cy="80"/>
            </a:xfrm>
            <a:custGeom>
              <a:avLst/>
              <a:gdLst>
                <a:gd name="T0" fmla="*/ 72 w 72"/>
                <a:gd name="T1" fmla="*/ 40 h 80"/>
                <a:gd name="T2" fmla="*/ 72 w 72"/>
                <a:gd name="T3" fmla="*/ 56 h 80"/>
                <a:gd name="T4" fmla="*/ 64 w 72"/>
                <a:gd name="T5" fmla="*/ 72 h 80"/>
                <a:gd name="T6" fmla="*/ 56 w 72"/>
                <a:gd name="T7" fmla="*/ 80 h 80"/>
                <a:gd name="T8" fmla="*/ 40 w 72"/>
                <a:gd name="T9" fmla="*/ 80 h 80"/>
                <a:gd name="T10" fmla="*/ 40 w 72"/>
                <a:gd name="T11" fmla="*/ 80 h 80"/>
                <a:gd name="T12" fmla="*/ 24 w 72"/>
                <a:gd name="T13" fmla="*/ 80 h 80"/>
                <a:gd name="T14" fmla="*/ 16 w 72"/>
                <a:gd name="T15" fmla="*/ 72 h 80"/>
                <a:gd name="T16" fmla="*/ 8 w 72"/>
                <a:gd name="T17" fmla="*/ 56 h 80"/>
                <a:gd name="T18" fmla="*/ 0 w 72"/>
                <a:gd name="T19" fmla="*/ 40 h 80"/>
                <a:gd name="T20" fmla="*/ 0 w 72"/>
                <a:gd name="T21" fmla="*/ 40 h 80"/>
                <a:gd name="T22" fmla="*/ 8 w 72"/>
                <a:gd name="T23" fmla="*/ 24 h 80"/>
                <a:gd name="T24" fmla="*/ 16 w 72"/>
                <a:gd name="T25" fmla="*/ 16 h 80"/>
                <a:gd name="T26" fmla="*/ 24 w 72"/>
                <a:gd name="T27" fmla="*/ 8 h 80"/>
                <a:gd name="T28" fmla="*/ 40 w 72"/>
                <a:gd name="T29" fmla="*/ 0 h 80"/>
                <a:gd name="T30" fmla="*/ 40 w 72"/>
                <a:gd name="T31" fmla="*/ 0 h 80"/>
                <a:gd name="T32" fmla="*/ 56 w 72"/>
                <a:gd name="T33" fmla="*/ 8 h 80"/>
                <a:gd name="T34" fmla="*/ 64 w 72"/>
                <a:gd name="T35" fmla="*/ 16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72"/>
                  </a:lnTo>
                  <a:lnTo>
                    <a:pt x="56" y="80"/>
                  </a:lnTo>
                  <a:lnTo>
                    <a:pt x="40" y="80"/>
                  </a:lnTo>
                  <a:lnTo>
                    <a:pt x="24" y="80"/>
                  </a:lnTo>
                  <a:lnTo>
                    <a:pt x="16" y="72"/>
                  </a:lnTo>
                  <a:lnTo>
                    <a:pt x="8" y="56"/>
                  </a:lnTo>
                  <a:lnTo>
                    <a:pt x="0" y="40"/>
                  </a:lnTo>
                  <a:lnTo>
                    <a:pt x="8" y="24"/>
                  </a:lnTo>
                  <a:lnTo>
                    <a:pt x="16" y="16"/>
                  </a:lnTo>
                  <a:lnTo>
                    <a:pt x="24" y="8"/>
                  </a:lnTo>
                  <a:lnTo>
                    <a:pt x="40" y="0"/>
                  </a:lnTo>
                  <a:lnTo>
                    <a:pt x="56" y="8"/>
                  </a:lnTo>
                  <a:lnTo>
                    <a:pt x="64" y="16"/>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167" name="Line 266"/>
            <p:cNvSpPr>
              <a:spLocks noChangeShapeType="1"/>
            </p:cNvSpPr>
            <p:nvPr/>
          </p:nvSpPr>
          <p:spPr bwMode="auto">
            <a:xfrm>
              <a:off x="852" y="1252"/>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8" name="Line 267"/>
            <p:cNvSpPr>
              <a:spLocks noChangeShapeType="1"/>
            </p:cNvSpPr>
            <p:nvPr/>
          </p:nvSpPr>
          <p:spPr bwMode="auto">
            <a:xfrm>
              <a:off x="852" y="12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69" name="Line 268"/>
            <p:cNvSpPr>
              <a:spLocks noChangeShapeType="1"/>
            </p:cNvSpPr>
            <p:nvPr/>
          </p:nvSpPr>
          <p:spPr bwMode="auto">
            <a:xfrm flipH="1">
              <a:off x="844" y="126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0" name="Line 269"/>
            <p:cNvSpPr>
              <a:spLocks noChangeShapeType="1"/>
            </p:cNvSpPr>
            <p:nvPr/>
          </p:nvSpPr>
          <p:spPr bwMode="auto">
            <a:xfrm>
              <a:off x="844" y="12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1" name="Line 270"/>
            <p:cNvSpPr>
              <a:spLocks noChangeShapeType="1"/>
            </p:cNvSpPr>
            <p:nvPr/>
          </p:nvSpPr>
          <p:spPr bwMode="auto">
            <a:xfrm flipH="1">
              <a:off x="836" y="128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2" name="Line 271"/>
            <p:cNvSpPr>
              <a:spLocks noChangeShapeType="1"/>
            </p:cNvSpPr>
            <p:nvPr/>
          </p:nvSpPr>
          <p:spPr bwMode="auto">
            <a:xfrm>
              <a:off x="836"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3" name="Line 272"/>
            <p:cNvSpPr>
              <a:spLocks noChangeShapeType="1"/>
            </p:cNvSpPr>
            <p:nvPr/>
          </p:nvSpPr>
          <p:spPr bwMode="auto">
            <a:xfrm flipH="1">
              <a:off x="820" y="129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4" name="Line 273"/>
            <p:cNvSpPr>
              <a:spLocks noChangeShapeType="1"/>
            </p:cNvSpPr>
            <p:nvPr/>
          </p:nvSpPr>
          <p:spPr bwMode="auto">
            <a:xfrm>
              <a:off x="820"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5" name="Line 274"/>
            <p:cNvSpPr>
              <a:spLocks noChangeShapeType="1"/>
            </p:cNvSpPr>
            <p:nvPr/>
          </p:nvSpPr>
          <p:spPr bwMode="auto">
            <a:xfrm>
              <a:off x="820"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6" name="Line 275"/>
            <p:cNvSpPr>
              <a:spLocks noChangeShapeType="1"/>
            </p:cNvSpPr>
            <p:nvPr/>
          </p:nvSpPr>
          <p:spPr bwMode="auto">
            <a:xfrm>
              <a:off x="820"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7" name="Line 276"/>
            <p:cNvSpPr>
              <a:spLocks noChangeShapeType="1"/>
            </p:cNvSpPr>
            <p:nvPr/>
          </p:nvSpPr>
          <p:spPr bwMode="auto">
            <a:xfrm flipH="1">
              <a:off x="804" y="129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8" name="Line 277"/>
            <p:cNvSpPr>
              <a:spLocks noChangeShapeType="1"/>
            </p:cNvSpPr>
            <p:nvPr/>
          </p:nvSpPr>
          <p:spPr bwMode="auto">
            <a:xfrm>
              <a:off x="804"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79" name="Line 278"/>
            <p:cNvSpPr>
              <a:spLocks noChangeShapeType="1"/>
            </p:cNvSpPr>
            <p:nvPr/>
          </p:nvSpPr>
          <p:spPr bwMode="auto">
            <a:xfrm flipH="1" flipV="1">
              <a:off x="796" y="128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0" name="Line 279"/>
            <p:cNvSpPr>
              <a:spLocks noChangeShapeType="1"/>
            </p:cNvSpPr>
            <p:nvPr/>
          </p:nvSpPr>
          <p:spPr bwMode="auto">
            <a:xfrm>
              <a:off x="796" y="12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1" name="Line 280"/>
            <p:cNvSpPr>
              <a:spLocks noChangeShapeType="1"/>
            </p:cNvSpPr>
            <p:nvPr/>
          </p:nvSpPr>
          <p:spPr bwMode="auto">
            <a:xfrm flipH="1" flipV="1">
              <a:off x="788" y="126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2" name="Line 281"/>
            <p:cNvSpPr>
              <a:spLocks noChangeShapeType="1"/>
            </p:cNvSpPr>
            <p:nvPr/>
          </p:nvSpPr>
          <p:spPr bwMode="auto">
            <a:xfrm>
              <a:off x="788" y="12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3" name="Line 282"/>
            <p:cNvSpPr>
              <a:spLocks noChangeShapeType="1"/>
            </p:cNvSpPr>
            <p:nvPr/>
          </p:nvSpPr>
          <p:spPr bwMode="auto">
            <a:xfrm flipH="1" flipV="1">
              <a:off x="780" y="125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4" name="Line 283"/>
            <p:cNvSpPr>
              <a:spLocks noChangeShapeType="1"/>
            </p:cNvSpPr>
            <p:nvPr/>
          </p:nvSpPr>
          <p:spPr bwMode="auto">
            <a:xfrm>
              <a:off x="780" y="12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5" name="Line 284"/>
            <p:cNvSpPr>
              <a:spLocks noChangeShapeType="1"/>
            </p:cNvSpPr>
            <p:nvPr/>
          </p:nvSpPr>
          <p:spPr bwMode="auto">
            <a:xfrm>
              <a:off x="780" y="12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6" name="Line 285"/>
            <p:cNvSpPr>
              <a:spLocks noChangeShapeType="1"/>
            </p:cNvSpPr>
            <p:nvPr/>
          </p:nvSpPr>
          <p:spPr bwMode="auto">
            <a:xfrm>
              <a:off x="780" y="12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7" name="Line 286"/>
            <p:cNvSpPr>
              <a:spLocks noChangeShapeType="1"/>
            </p:cNvSpPr>
            <p:nvPr/>
          </p:nvSpPr>
          <p:spPr bwMode="auto">
            <a:xfrm flipV="1">
              <a:off x="780" y="123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8" name="Line 287"/>
            <p:cNvSpPr>
              <a:spLocks noChangeShapeType="1"/>
            </p:cNvSpPr>
            <p:nvPr/>
          </p:nvSpPr>
          <p:spPr bwMode="auto">
            <a:xfrm>
              <a:off x="788" y="12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89" name="Line 288"/>
            <p:cNvSpPr>
              <a:spLocks noChangeShapeType="1"/>
            </p:cNvSpPr>
            <p:nvPr/>
          </p:nvSpPr>
          <p:spPr bwMode="auto">
            <a:xfrm flipV="1">
              <a:off x="788" y="122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0" name="Line 289"/>
            <p:cNvSpPr>
              <a:spLocks noChangeShapeType="1"/>
            </p:cNvSpPr>
            <p:nvPr/>
          </p:nvSpPr>
          <p:spPr bwMode="auto">
            <a:xfrm>
              <a:off x="796" y="12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1" name="Line 290"/>
            <p:cNvSpPr>
              <a:spLocks noChangeShapeType="1"/>
            </p:cNvSpPr>
            <p:nvPr/>
          </p:nvSpPr>
          <p:spPr bwMode="auto">
            <a:xfrm flipV="1">
              <a:off x="796" y="122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2" name="Line 291"/>
            <p:cNvSpPr>
              <a:spLocks noChangeShapeType="1"/>
            </p:cNvSpPr>
            <p:nvPr/>
          </p:nvSpPr>
          <p:spPr bwMode="auto">
            <a:xfrm>
              <a:off x="804" y="12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3" name="Line 292"/>
            <p:cNvSpPr>
              <a:spLocks noChangeShapeType="1"/>
            </p:cNvSpPr>
            <p:nvPr/>
          </p:nvSpPr>
          <p:spPr bwMode="auto">
            <a:xfrm flipV="1">
              <a:off x="804" y="121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4" name="Line 293"/>
            <p:cNvSpPr>
              <a:spLocks noChangeShapeType="1"/>
            </p:cNvSpPr>
            <p:nvPr/>
          </p:nvSpPr>
          <p:spPr bwMode="auto">
            <a:xfrm>
              <a:off x="820"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5" name="Line 294"/>
            <p:cNvSpPr>
              <a:spLocks noChangeShapeType="1"/>
            </p:cNvSpPr>
            <p:nvPr/>
          </p:nvSpPr>
          <p:spPr bwMode="auto">
            <a:xfrm>
              <a:off x="820"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6" name="Line 295"/>
            <p:cNvSpPr>
              <a:spLocks noChangeShapeType="1"/>
            </p:cNvSpPr>
            <p:nvPr/>
          </p:nvSpPr>
          <p:spPr bwMode="auto">
            <a:xfrm>
              <a:off x="820"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7" name="Line 296"/>
            <p:cNvSpPr>
              <a:spLocks noChangeShapeType="1"/>
            </p:cNvSpPr>
            <p:nvPr/>
          </p:nvSpPr>
          <p:spPr bwMode="auto">
            <a:xfrm>
              <a:off x="820" y="121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8" name="Line 297"/>
            <p:cNvSpPr>
              <a:spLocks noChangeShapeType="1"/>
            </p:cNvSpPr>
            <p:nvPr/>
          </p:nvSpPr>
          <p:spPr bwMode="auto">
            <a:xfrm>
              <a:off x="836" y="12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99" name="Line 298"/>
            <p:cNvSpPr>
              <a:spLocks noChangeShapeType="1"/>
            </p:cNvSpPr>
            <p:nvPr/>
          </p:nvSpPr>
          <p:spPr bwMode="auto">
            <a:xfrm>
              <a:off x="836" y="122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0" name="Line 299"/>
            <p:cNvSpPr>
              <a:spLocks noChangeShapeType="1"/>
            </p:cNvSpPr>
            <p:nvPr/>
          </p:nvSpPr>
          <p:spPr bwMode="auto">
            <a:xfrm>
              <a:off x="844" y="12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1" name="Line 300"/>
            <p:cNvSpPr>
              <a:spLocks noChangeShapeType="1"/>
            </p:cNvSpPr>
            <p:nvPr/>
          </p:nvSpPr>
          <p:spPr bwMode="auto">
            <a:xfrm>
              <a:off x="844" y="122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2" name="Line 301"/>
            <p:cNvSpPr>
              <a:spLocks noChangeShapeType="1"/>
            </p:cNvSpPr>
            <p:nvPr/>
          </p:nvSpPr>
          <p:spPr bwMode="auto">
            <a:xfrm>
              <a:off x="852" y="12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3" name="Line 302"/>
            <p:cNvSpPr>
              <a:spLocks noChangeShapeType="1"/>
            </p:cNvSpPr>
            <p:nvPr/>
          </p:nvSpPr>
          <p:spPr bwMode="auto">
            <a:xfrm>
              <a:off x="852" y="123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4" name="Line 303"/>
            <p:cNvSpPr>
              <a:spLocks noChangeShapeType="1"/>
            </p:cNvSpPr>
            <p:nvPr/>
          </p:nvSpPr>
          <p:spPr bwMode="auto">
            <a:xfrm>
              <a:off x="852" y="12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5" name="Freeform 304"/>
            <p:cNvSpPr>
              <a:spLocks/>
            </p:cNvSpPr>
            <p:nvPr/>
          </p:nvSpPr>
          <p:spPr bwMode="auto">
            <a:xfrm>
              <a:off x="876" y="1132"/>
              <a:ext cx="72" cy="80"/>
            </a:xfrm>
            <a:custGeom>
              <a:avLst/>
              <a:gdLst>
                <a:gd name="T0" fmla="*/ 72 w 72"/>
                <a:gd name="T1" fmla="*/ 40 h 80"/>
                <a:gd name="T2" fmla="*/ 72 w 72"/>
                <a:gd name="T3" fmla="*/ 56 h 80"/>
                <a:gd name="T4" fmla="*/ 64 w 72"/>
                <a:gd name="T5" fmla="*/ 72 h 80"/>
                <a:gd name="T6" fmla="*/ 48 w 72"/>
                <a:gd name="T7" fmla="*/ 80 h 80"/>
                <a:gd name="T8" fmla="*/ 40 w 72"/>
                <a:gd name="T9" fmla="*/ 80 h 80"/>
                <a:gd name="T10" fmla="*/ 40 w 72"/>
                <a:gd name="T11" fmla="*/ 80 h 80"/>
                <a:gd name="T12" fmla="*/ 24 w 72"/>
                <a:gd name="T13" fmla="*/ 80 h 80"/>
                <a:gd name="T14" fmla="*/ 8 w 72"/>
                <a:gd name="T15" fmla="*/ 72 h 80"/>
                <a:gd name="T16" fmla="*/ 0 w 72"/>
                <a:gd name="T17" fmla="*/ 56 h 80"/>
                <a:gd name="T18" fmla="*/ 0 w 72"/>
                <a:gd name="T19" fmla="*/ 40 h 80"/>
                <a:gd name="T20" fmla="*/ 0 w 72"/>
                <a:gd name="T21" fmla="*/ 40 h 80"/>
                <a:gd name="T22" fmla="*/ 0 w 72"/>
                <a:gd name="T23" fmla="*/ 24 h 80"/>
                <a:gd name="T24" fmla="*/ 8 w 72"/>
                <a:gd name="T25" fmla="*/ 8 h 80"/>
                <a:gd name="T26" fmla="*/ 24 w 72"/>
                <a:gd name="T27" fmla="*/ 0 h 80"/>
                <a:gd name="T28" fmla="*/ 40 w 72"/>
                <a:gd name="T29" fmla="*/ 0 h 80"/>
                <a:gd name="T30" fmla="*/ 40 w 72"/>
                <a:gd name="T31" fmla="*/ 0 h 80"/>
                <a:gd name="T32" fmla="*/ 48 w 72"/>
                <a:gd name="T33" fmla="*/ 0 h 80"/>
                <a:gd name="T34" fmla="*/ 64 w 72"/>
                <a:gd name="T35" fmla="*/ 8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72"/>
                  </a:lnTo>
                  <a:lnTo>
                    <a:pt x="48" y="80"/>
                  </a:lnTo>
                  <a:lnTo>
                    <a:pt x="40" y="80"/>
                  </a:lnTo>
                  <a:lnTo>
                    <a:pt x="24" y="80"/>
                  </a:lnTo>
                  <a:lnTo>
                    <a:pt x="8" y="72"/>
                  </a:lnTo>
                  <a:lnTo>
                    <a:pt x="0" y="56"/>
                  </a:lnTo>
                  <a:lnTo>
                    <a:pt x="0" y="40"/>
                  </a:lnTo>
                  <a:lnTo>
                    <a:pt x="0" y="24"/>
                  </a:lnTo>
                  <a:lnTo>
                    <a:pt x="8" y="8"/>
                  </a:lnTo>
                  <a:lnTo>
                    <a:pt x="24" y="0"/>
                  </a:lnTo>
                  <a:lnTo>
                    <a:pt x="40" y="0"/>
                  </a:lnTo>
                  <a:lnTo>
                    <a:pt x="48" y="0"/>
                  </a:lnTo>
                  <a:lnTo>
                    <a:pt x="64" y="8"/>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206" name="Line 305"/>
            <p:cNvSpPr>
              <a:spLocks noChangeShapeType="1"/>
            </p:cNvSpPr>
            <p:nvPr/>
          </p:nvSpPr>
          <p:spPr bwMode="auto">
            <a:xfrm>
              <a:off x="948" y="1172"/>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7" name="Line 306"/>
            <p:cNvSpPr>
              <a:spLocks noChangeShapeType="1"/>
            </p:cNvSpPr>
            <p:nvPr/>
          </p:nvSpPr>
          <p:spPr bwMode="auto">
            <a:xfrm>
              <a:off x="948"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8" name="Line 307"/>
            <p:cNvSpPr>
              <a:spLocks noChangeShapeType="1"/>
            </p:cNvSpPr>
            <p:nvPr/>
          </p:nvSpPr>
          <p:spPr bwMode="auto">
            <a:xfrm flipH="1">
              <a:off x="940" y="118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09" name="Line 308"/>
            <p:cNvSpPr>
              <a:spLocks noChangeShapeType="1"/>
            </p:cNvSpPr>
            <p:nvPr/>
          </p:nvSpPr>
          <p:spPr bwMode="auto">
            <a:xfrm>
              <a:off x="940"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0" name="Line 309"/>
            <p:cNvSpPr>
              <a:spLocks noChangeShapeType="1"/>
            </p:cNvSpPr>
            <p:nvPr/>
          </p:nvSpPr>
          <p:spPr bwMode="auto">
            <a:xfrm flipH="1">
              <a:off x="924" y="12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1" name="Line 310"/>
            <p:cNvSpPr>
              <a:spLocks noChangeShapeType="1"/>
            </p:cNvSpPr>
            <p:nvPr/>
          </p:nvSpPr>
          <p:spPr bwMode="auto">
            <a:xfrm>
              <a:off x="924"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2" name="Line 311"/>
            <p:cNvSpPr>
              <a:spLocks noChangeShapeType="1"/>
            </p:cNvSpPr>
            <p:nvPr/>
          </p:nvSpPr>
          <p:spPr bwMode="auto">
            <a:xfrm flipH="1">
              <a:off x="916" y="1212"/>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3" name="Line 312"/>
            <p:cNvSpPr>
              <a:spLocks noChangeShapeType="1"/>
            </p:cNvSpPr>
            <p:nvPr/>
          </p:nvSpPr>
          <p:spPr bwMode="auto">
            <a:xfrm>
              <a:off x="916"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4" name="Line 313"/>
            <p:cNvSpPr>
              <a:spLocks noChangeShapeType="1"/>
            </p:cNvSpPr>
            <p:nvPr/>
          </p:nvSpPr>
          <p:spPr bwMode="auto">
            <a:xfrm>
              <a:off x="916"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5" name="Line 314"/>
            <p:cNvSpPr>
              <a:spLocks noChangeShapeType="1"/>
            </p:cNvSpPr>
            <p:nvPr/>
          </p:nvSpPr>
          <p:spPr bwMode="auto">
            <a:xfrm>
              <a:off x="916"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6" name="Line 315"/>
            <p:cNvSpPr>
              <a:spLocks noChangeShapeType="1"/>
            </p:cNvSpPr>
            <p:nvPr/>
          </p:nvSpPr>
          <p:spPr bwMode="auto">
            <a:xfrm flipH="1">
              <a:off x="900" y="121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7" name="Line 316"/>
            <p:cNvSpPr>
              <a:spLocks noChangeShapeType="1"/>
            </p:cNvSpPr>
            <p:nvPr/>
          </p:nvSpPr>
          <p:spPr bwMode="auto">
            <a:xfrm>
              <a:off x="900"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8" name="Line 317"/>
            <p:cNvSpPr>
              <a:spLocks noChangeShapeType="1"/>
            </p:cNvSpPr>
            <p:nvPr/>
          </p:nvSpPr>
          <p:spPr bwMode="auto">
            <a:xfrm flipH="1" flipV="1">
              <a:off x="884" y="12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19" name="Line 318"/>
            <p:cNvSpPr>
              <a:spLocks noChangeShapeType="1"/>
            </p:cNvSpPr>
            <p:nvPr/>
          </p:nvSpPr>
          <p:spPr bwMode="auto">
            <a:xfrm>
              <a:off x="884"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0" name="Line 319"/>
            <p:cNvSpPr>
              <a:spLocks noChangeShapeType="1"/>
            </p:cNvSpPr>
            <p:nvPr/>
          </p:nvSpPr>
          <p:spPr bwMode="auto">
            <a:xfrm flipH="1" flipV="1">
              <a:off x="876" y="118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1" name="Line 320"/>
            <p:cNvSpPr>
              <a:spLocks noChangeShapeType="1"/>
            </p:cNvSpPr>
            <p:nvPr/>
          </p:nvSpPr>
          <p:spPr bwMode="auto">
            <a:xfrm>
              <a:off x="876"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2" name="Line 321"/>
            <p:cNvSpPr>
              <a:spLocks noChangeShapeType="1"/>
            </p:cNvSpPr>
            <p:nvPr/>
          </p:nvSpPr>
          <p:spPr bwMode="auto">
            <a:xfrm flipV="1">
              <a:off x="876" y="1172"/>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3" name="Line 322"/>
            <p:cNvSpPr>
              <a:spLocks noChangeShapeType="1"/>
            </p:cNvSpPr>
            <p:nvPr/>
          </p:nvSpPr>
          <p:spPr bwMode="auto">
            <a:xfrm>
              <a:off x="876"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4" name="Line 323"/>
            <p:cNvSpPr>
              <a:spLocks noChangeShapeType="1"/>
            </p:cNvSpPr>
            <p:nvPr/>
          </p:nvSpPr>
          <p:spPr bwMode="auto">
            <a:xfrm>
              <a:off x="876"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5" name="Line 324"/>
            <p:cNvSpPr>
              <a:spLocks noChangeShapeType="1"/>
            </p:cNvSpPr>
            <p:nvPr/>
          </p:nvSpPr>
          <p:spPr bwMode="auto">
            <a:xfrm>
              <a:off x="876"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6" name="Line 325"/>
            <p:cNvSpPr>
              <a:spLocks noChangeShapeType="1"/>
            </p:cNvSpPr>
            <p:nvPr/>
          </p:nvSpPr>
          <p:spPr bwMode="auto">
            <a:xfrm flipV="1">
              <a:off x="876" y="115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7" name="Line 326"/>
            <p:cNvSpPr>
              <a:spLocks noChangeShapeType="1"/>
            </p:cNvSpPr>
            <p:nvPr/>
          </p:nvSpPr>
          <p:spPr bwMode="auto">
            <a:xfrm>
              <a:off x="876" y="11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8" name="Line 327"/>
            <p:cNvSpPr>
              <a:spLocks noChangeShapeType="1"/>
            </p:cNvSpPr>
            <p:nvPr/>
          </p:nvSpPr>
          <p:spPr bwMode="auto">
            <a:xfrm flipV="1">
              <a:off x="876" y="11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29" name="Line 328"/>
            <p:cNvSpPr>
              <a:spLocks noChangeShapeType="1"/>
            </p:cNvSpPr>
            <p:nvPr/>
          </p:nvSpPr>
          <p:spPr bwMode="auto">
            <a:xfrm>
              <a:off x="884" y="11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0" name="Line 329"/>
            <p:cNvSpPr>
              <a:spLocks noChangeShapeType="1"/>
            </p:cNvSpPr>
            <p:nvPr/>
          </p:nvSpPr>
          <p:spPr bwMode="auto">
            <a:xfrm flipV="1">
              <a:off x="884" y="113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1" name="Line 330"/>
            <p:cNvSpPr>
              <a:spLocks noChangeShapeType="1"/>
            </p:cNvSpPr>
            <p:nvPr/>
          </p:nvSpPr>
          <p:spPr bwMode="auto">
            <a:xfrm>
              <a:off x="900"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2" name="Line 331"/>
            <p:cNvSpPr>
              <a:spLocks noChangeShapeType="1"/>
            </p:cNvSpPr>
            <p:nvPr/>
          </p:nvSpPr>
          <p:spPr bwMode="auto">
            <a:xfrm>
              <a:off x="900" y="113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3" name="Line 332"/>
            <p:cNvSpPr>
              <a:spLocks noChangeShapeType="1"/>
            </p:cNvSpPr>
            <p:nvPr/>
          </p:nvSpPr>
          <p:spPr bwMode="auto">
            <a:xfrm>
              <a:off x="916"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4" name="Line 333"/>
            <p:cNvSpPr>
              <a:spLocks noChangeShapeType="1"/>
            </p:cNvSpPr>
            <p:nvPr/>
          </p:nvSpPr>
          <p:spPr bwMode="auto">
            <a:xfrm>
              <a:off x="916"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5" name="Line 334"/>
            <p:cNvSpPr>
              <a:spLocks noChangeShapeType="1"/>
            </p:cNvSpPr>
            <p:nvPr/>
          </p:nvSpPr>
          <p:spPr bwMode="auto">
            <a:xfrm>
              <a:off x="916"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6" name="Line 335"/>
            <p:cNvSpPr>
              <a:spLocks noChangeShapeType="1"/>
            </p:cNvSpPr>
            <p:nvPr/>
          </p:nvSpPr>
          <p:spPr bwMode="auto">
            <a:xfrm>
              <a:off x="916" y="1132"/>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7" name="Line 336"/>
            <p:cNvSpPr>
              <a:spLocks noChangeShapeType="1"/>
            </p:cNvSpPr>
            <p:nvPr/>
          </p:nvSpPr>
          <p:spPr bwMode="auto">
            <a:xfrm>
              <a:off x="924"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8" name="Line 337"/>
            <p:cNvSpPr>
              <a:spLocks noChangeShapeType="1"/>
            </p:cNvSpPr>
            <p:nvPr/>
          </p:nvSpPr>
          <p:spPr bwMode="auto">
            <a:xfrm>
              <a:off x="924" y="113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39" name="Line 338"/>
            <p:cNvSpPr>
              <a:spLocks noChangeShapeType="1"/>
            </p:cNvSpPr>
            <p:nvPr/>
          </p:nvSpPr>
          <p:spPr bwMode="auto">
            <a:xfrm>
              <a:off x="940" y="11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0" name="Line 339"/>
            <p:cNvSpPr>
              <a:spLocks noChangeShapeType="1"/>
            </p:cNvSpPr>
            <p:nvPr/>
          </p:nvSpPr>
          <p:spPr bwMode="auto">
            <a:xfrm>
              <a:off x="940" y="11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1" name="Line 340"/>
            <p:cNvSpPr>
              <a:spLocks noChangeShapeType="1"/>
            </p:cNvSpPr>
            <p:nvPr/>
          </p:nvSpPr>
          <p:spPr bwMode="auto">
            <a:xfrm>
              <a:off x="948" y="11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2" name="Line 341"/>
            <p:cNvSpPr>
              <a:spLocks noChangeShapeType="1"/>
            </p:cNvSpPr>
            <p:nvPr/>
          </p:nvSpPr>
          <p:spPr bwMode="auto">
            <a:xfrm>
              <a:off x="948" y="115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3" name="Line 342"/>
            <p:cNvSpPr>
              <a:spLocks noChangeShapeType="1"/>
            </p:cNvSpPr>
            <p:nvPr/>
          </p:nvSpPr>
          <p:spPr bwMode="auto">
            <a:xfrm>
              <a:off x="948"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4" name="Freeform 343"/>
            <p:cNvSpPr>
              <a:spLocks/>
            </p:cNvSpPr>
            <p:nvPr/>
          </p:nvSpPr>
          <p:spPr bwMode="auto">
            <a:xfrm>
              <a:off x="764" y="1356"/>
              <a:ext cx="72" cy="88"/>
            </a:xfrm>
            <a:custGeom>
              <a:avLst/>
              <a:gdLst>
                <a:gd name="T0" fmla="*/ 72 w 72"/>
                <a:gd name="T1" fmla="*/ 40 h 88"/>
                <a:gd name="T2" fmla="*/ 72 w 72"/>
                <a:gd name="T3" fmla="*/ 56 h 88"/>
                <a:gd name="T4" fmla="*/ 64 w 72"/>
                <a:gd name="T5" fmla="*/ 72 h 88"/>
                <a:gd name="T6" fmla="*/ 48 w 72"/>
                <a:gd name="T7" fmla="*/ 80 h 88"/>
                <a:gd name="T8" fmla="*/ 32 w 72"/>
                <a:gd name="T9" fmla="*/ 88 h 88"/>
                <a:gd name="T10" fmla="*/ 32 w 72"/>
                <a:gd name="T11" fmla="*/ 88 h 88"/>
                <a:gd name="T12" fmla="*/ 24 w 72"/>
                <a:gd name="T13" fmla="*/ 80 h 88"/>
                <a:gd name="T14" fmla="*/ 8 w 72"/>
                <a:gd name="T15" fmla="*/ 72 h 88"/>
                <a:gd name="T16" fmla="*/ 0 w 72"/>
                <a:gd name="T17" fmla="*/ 56 h 88"/>
                <a:gd name="T18" fmla="*/ 0 w 72"/>
                <a:gd name="T19" fmla="*/ 40 h 88"/>
                <a:gd name="T20" fmla="*/ 0 w 72"/>
                <a:gd name="T21" fmla="*/ 40 h 88"/>
                <a:gd name="T22" fmla="*/ 0 w 72"/>
                <a:gd name="T23" fmla="*/ 24 h 88"/>
                <a:gd name="T24" fmla="*/ 8 w 72"/>
                <a:gd name="T25" fmla="*/ 16 h 88"/>
                <a:gd name="T26" fmla="*/ 24 w 72"/>
                <a:gd name="T27" fmla="*/ 8 h 88"/>
                <a:gd name="T28" fmla="*/ 32 w 72"/>
                <a:gd name="T29" fmla="*/ 0 h 88"/>
                <a:gd name="T30" fmla="*/ 32 w 72"/>
                <a:gd name="T31" fmla="*/ 0 h 88"/>
                <a:gd name="T32" fmla="*/ 48 w 72"/>
                <a:gd name="T33" fmla="*/ 8 h 88"/>
                <a:gd name="T34" fmla="*/ 64 w 72"/>
                <a:gd name="T35" fmla="*/ 16 h 88"/>
                <a:gd name="T36" fmla="*/ 72 w 72"/>
                <a:gd name="T37" fmla="*/ 24 h 88"/>
                <a:gd name="T38" fmla="*/ 72 w 72"/>
                <a:gd name="T39" fmla="*/ 40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8">
                  <a:moveTo>
                    <a:pt x="72" y="40"/>
                  </a:moveTo>
                  <a:lnTo>
                    <a:pt x="72" y="56"/>
                  </a:lnTo>
                  <a:lnTo>
                    <a:pt x="64" y="72"/>
                  </a:lnTo>
                  <a:lnTo>
                    <a:pt x="48" y="80"/>
                  </a:lnTo>
                  <a:lnTo>
                    <a:pt x="32" y="88"/>
                  </a:lnTo>
                  <a:lnTo>
                    <a:pt x="24" y="80"/>
                  </a:lnTo>
                  <a:lnTo>
                    <a:pt x="8" y="72"/>
                  </a:lnTo>
                  <a:lnTo>
                    <a:pt x="0" y="56"/>
                  </a:lnTo>
                  <a:lnTo>
                    <a:pt x="0" y="40"/>
                  </a:lnTo>
                  <a:lnTo>
                    <a:pt x="0" y="24"/>
                  </a:lnTo>
                  <a:lnTo>
                    <a:pt x="8" y="16"/>
                  </a:lnTo>
                  <a:lnTo>
                    <a:pt x="24" y="8"/>
                  </a:lnTo>
                  <a:lnTo>
                    <a:pt x="32" y="0"/>
                  </a:lnTo>
                  <a:lnTo>
                    <a:pt x="48" y="8"/>
                  </a:lnTo>
                  <a:lnTo>
                    <a:pt x="64" y="16"/>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245" name="Line 344"/>
            <p:cNvSpPr>
              <a:spLocks noChangeShapeType="1"/>
            </p:cNvSpPr>
            <p:nvPr/>
          </p:nvSpPr>
          <p:spPr bwMode="auto">
            <a:xfrm>
              <a:off x="836" y="139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6" name="Line 345"/>
            <p:cNvSpPr>
              <a:spLocks noChangeShapeType="1"/>
            </p:cNvSpPr>
            <p:nvPr/>
          </p:nvSpPr>
          <p:spPr bwMode="auto">
            <a:xfrm>
              <a:off x="836" y="14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7" name="Line 346"/>
            <p:cNvSpPr>
              <a:spLocks noChangeShapeType="1"/>
            </p:cNvSpPr>
            <p:nvPr/>
          </p:nvSpPr>
          <p:spPr bwMode="auto">
            <a:xfrm flipH="1">
              <a:off x="828" y="141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8" name="Line 347"/>
            <p:cNvSpPr>
              <a:spLocks noChangeShapeType="1"/>
            </p:cNvSpPr>
            <p:nvPr/>
          </p:nvSpPr>
          <p:spPr bwMode="auto">
            <a:xfrm>
              <a:off x="828" y="14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49" name="Line 348"/>
            <p:cNvSpPr>
              <a:spLocks noChangeShapeType="1"/>
            </p:cNvSpPr>
            <p:nvPr/>
          </p:nvSpPr>
          <p:spPr bwMode="auto">
            <a:xfrm flipH="1">
              <a:off x="812" y="1428"/>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0" name="Line 349"/>
            <p:cNvSpPr>
              <a:spLocks noChangeShapeType="1"/>
            </p:cNvSpPr>
            <p:nvPr/>
          </p:nvSpPr>
          <p:spPr bwMode="auto">
            <a:xfrm>
              <a:off x="812" y="14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1" name="Line 350"/>
            <p:cNvSpPr>
              <a:spLocks noChangeShapeType="1"/>
            </p:cNvSpPr>
            <p:nvPr/>
          </p:nvSpPr>
          <p:spPr bwMode="auto">
            <a:xfrm flipH="1">
              <a:off x="796" y="143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2" name="Line 351"/>
            <p:cNvSpPr>
              <a:spLocks noChangeShapeType="1"/>
            </p:cNvSpPr>
            <p:nvPr/>
          </p:nvSpPr>
          <p:spPr bwMode="auto">
            <a:xfrm>
              <a:off x="796" y="14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3" name="Line 352"/>
            <p:cNvSpPr>
              <a:spLocks noChangeShapeType="1"/>
            </p:cNvSpPr>
            <p:nvPr/>
          </p:nvSpPr>
          <p:spPr bwMode="auto">
            <a:xfrm>
              <a:off x="796" y="14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4" name="Line 353"/>
            <p:cNvSpPr>
              <a:spLocks noChangeShapeType="1"/>
            </p:cNvSpPr>
            <p:nvPr/>
          </p:nvSpPr>
          <p:spPr bwMode="auto">
            <a:xfrm>
              <a:off x="796" y="14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5" name="Line 354"/>
            <p:cNvSpPr>
              <a:spLocks noChangeShapeType="1"/>
            </p:cNvSpPr>
            <p:nvPr/>
          </p:nvSpPr>
          <p:spPr bwMode="auto">
            <a:xfrm flipH="1" flipV="1">
              <a:off x="788" y="143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6" name="Line 355"/>
            <p:cNvSpPr>
              <a:spLocks noChangeShapeType="1"/>
            </p:cNvSpPr>
            <p:nvPr/>
          </p:nvSpPr>
          <p:spPr bwMode="auto">
            <a:xfrm>
              <a:off x="788" y="14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7" name="Line 356"/>
            <p:cNvSpPr>
              <a:spLocks noChangeShapeType="1"/>
            </p:cNvSpPr>
            <p:nvPr/>
          </p:nvSpPr>
          <p:spPr bwMode="auto">
            <a:xfrm flipH="1" flipV="1">
              <a:off x="772" y="1428"/>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8" name="Line 357"/>
            <p:cNvSpPr>
              <a:spLocks noChangeShapeType="1"/>
            </p:cNvSpPr>
            <p:nvPr/>
          </p:nvSpPr>
          <p:spPr bwMode="auto">
            <a:xfrm>
              <a:off x="772" y="14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59" name="Line 358"/>
            <p:cNvSpPr>
              <a:spLocks noChangeShapeType="1"/>
            </p:cNvSpPr>
            <p:nvPr/>
          </p:nvSpPr>
          <p:spPr bwMode="auto">
            <a:xfrm flipH="1" flipV="1">
              <a:off x="764" y="141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0" name="Line 359"/>
            <p:cNvSpPr>
              <a:spLocks noChangeShapeType="1"/>
            </p:cNvSpPr>
            <p:nvPr/>
          </p:nvSpPr>
          <p:spPr bwMode="auto">
            <a:xfrm>
              <a:off x="764" y="14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1" name="Line 360"/>
            <p:cNvSpPr>
              <a:spLocks noChangeShapeType="1"/>
            </p:cNvSpPr>
            <p:nvPr/>
          </p:nvSpPr>
          <p:spPr bwMode="auto">
            <a:xfrm flipV="1">
              <a:off x="764" y="139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2" name="Line 361"/>
            <p:cNvSpPr>
              <a:spLocks noChangeShapeType="1"/>
            </p:cNvSpPr>
            <p:nvPr/>
          </p:nvSpPr>
          <p:spPr bwMode="auto">
            <a:xfrm>
              <a:off x="764" y="13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3" name="Line 362"/>
            <p:cNvSpPr>
              <a:spLocks noChangeShapeType="1"/>
            </p:cNvSpPr>
            <p:nvPr/>
          </p:nvSpPr>
          <p:spPr bwMode="auto">
            <a:xfrm>
              <a:off x="764" y="13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4" name="Line 363"/>
            <p:cNvSpPr>
              <a:spLocks noChangeShapeType="1"/>
            </p:cNvSpPr>
            <p:nvPr/>
          </p:nvSpPr>
          <p:spPr bwMode="auto">
            <a:xfrm>
              <a:off x="764" y="13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5" name="Line 364"/>
            <p:cNvSpPr>
              <a:spLocks noChangeShapeType="1"/>
            </p:cNvSpPr>
            <p:nvPr/>
          </p:nvSpPr>
          <p:spPr bwMode="auto">
            <a:xfrm flipV="1">
              <a:off x="764" y="138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6" name="Line 365"/>
            <p:cNvSpPr>
              <a:spLocks noChangeShapeType="1"/>
            </p:cNvSpPr>
            <p:nvPr/>
          </p:nvSpPr>
          <p:spPr bwMode="auto">
            <a:xfrm>
              <a:off x="764"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7" name="Line 366"/>
            <p:cNvSpPr>
              <a:spLocks noChangeShapeType="1"/>
            </p:cNvSpPr>
            <p:nvPr/>
          </p:nvSpPr>
          <p:spPr bwMode="auto">
            <a:xfrm flipV="1">
              <a:off x="764" y="137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8" name="Line 367"/>
            <p:cNvSpPr>
              <a:spLocks noChangeShapeType="1"/>
            </p:cNvSpPr>
            <p:nvPr/>
          </p:nvSpPr>
          <p:spPr bwMode="auto">
            <a:xfrm>
              <a:off x="772" y="13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69" name="Line 368"/>
            <p:cNvSpPr>
              <a:spLocks noChangeShapeType="1"/>
            </p:cNvSpPr>
            <p:nvPr/>
          </p:nvSpPr>
          <p:spPr bwMode="auto">
            <a:xfrm flipV="1">
              <a:off x="772" y="136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0" name="Line 369"/>
            <p:cNvSpPr>
              <a:spLocks noChangeShapeType="1"/>
            </p:cNvSpPr>
            <p:nvPr/>
          </p:nvSpPr>
          <p:spPr bwMode="auto">
            <a:xfrm>
              <a:off x="788" y="13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1" name="Line 370"/>
            <p:cNvSpPr>
              <a:spLocks noChangeShapeType="1"/>
            </p:cNvSpPr>
            <p:nvPr/>
          </p:nvSpPr>
          <p:spPr bwMode="auto">
            <a:xfrm flipV="1">
              <a:off x="788" y="135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2" name="Line 371"/>
            <p:cNvSpPr>
              <a:spLocks noChangeShapeType="1"/>
            </p:cNvSpPr>
            <p:nvPr/>
          </p:nvSpPr>
          <p:spPr bwMode="auto">
            <a:xfrm>
              <a:off x="796" y="13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3" name="Line 372"/>
            <p:cNvSpPr>
              <a:spLocks noChangeShapeType="1"/>
            </p:cNvSpPr>
            <p:nvPr/>
          </p:nvSpPr>
          <p:spPr bwMode="auto">
            <a:xfrm>
              <a:off x="796" y="13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4" name="Line 373"/>
            <p:cNvSpPr>
              <a:spLocks noChangeShapeType="1"/>
            </p:cNvSpPr>
            <p:nvPr/>
          </p:nvSpPr>
          <p:spPr bwMode="auto">
            <a:xfrm>
              <a:off x="796" y="13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5" name="Line 374"/>
            <p:cNvSpPr>
              <a:spLocks noChangeShapeType="1"/>
            </p:cNvSpPr>
            <p:nvPr/>
          </p:nvSpPr>
          <p:spPr bwMode="auto">
            <a:xfrm>
              <a:off x="796" y="135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6" name="Line 375"/>
            <p:cNvSpPr>
              <a:spLocks noChangeShapeType="1"/>
            </p:cNvSpPr>
            <p:nvPr/>
          </p:nvSpPr>
          <p:spPr bwMode="auto">
            <a:xfrm>
              <a:off x="812" y="13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7" name="Line 376"/>
            <p:cNvSpPr>
              <a:spLocks noChangeShapeType="1"/>
            </p:cNvSpPr>
            <p:nvPr/>
          </p:nvSpPr>
          <p:spPr bwMode="auto">
            <a:xfrm>
              <a:off x="812" y="136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8" name="Line 377"/>
            <p:cNvSpPr>
              <a:spLocks noChangeShapeType="1"/>
            </p:cNvSpPr>
            <p:nvPr/>
          </p:nvSpPr>
          <p:spPr bwMode="auto">
            <a:xfrm>
              <a:off x="828" y="13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79" name="Line 378"/>
            <p:cNvSpPr>
              <a:spLocks noChangeShapeType="1"/>
            </p:cNvSpPr>
            <p:nvPr/>
          </p:nvSpPr>
          <p:spPr bwMode="auto">
            <a:xfrm>
              <a:off x="828" y="137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0" name="Line 379"/>
            <p:cNvSpPr>
              <a:spLocks noChangeShapeType="1"/>
            </p:cNvSpPr>
            <p:nvPr/>
          </p:nvSpPr>
          <p:spPr bwMode="auto">
            <a:xfrm>
              <a:off x="836"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1" name="Line 380"/>
            <p:cNvSpPr>
              <a:spLocks noChangeShapeType="1"/>
            </p:cNvSpPr>
            <p:nvPr/>
          </p:nvSpPr>
          <p:spPr bwMode="auto">
            <a:xfrm>
              <a:off x="836" y="138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2" name="Line 381"/>
            <p:cNvSpPr>
              <a:spLocks noChangeShapeType="1"/>
            </p:cNvSpPr>
            <p:nvPr/>
          </p:nvSpPr>
          <p:spPr bwMode="auto">
            <a:xfrm>
              <a:off x="836" y="13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3" name="Freeform 382"/>
            <p:cNvSpPr>
              <a:spLocks/>
            </p:cNvSpPr>
            <p:nvPr/>
          </p:nvSpPr>
          <p:spPr bwMode="auto">
            <a:xfrm>
              <a:off x="804" y="1292"/>
              <a:ext cx="72" cy="88"/>
            </a:xfrm>
            <a:custGeom>
              <a:avLst/>
              <a:gdLst>
                <a:gd name="T0" fmla="*/ 72 w 72"/>
                <a:gd name="T1" fmla="*/ 48 h 88"/>
                <a:gd name="T2" fmla="*/ 72 w 72"/>
                <a:gd name="T3" fmla="*/ 64 h 88"/>
                <a:gd name="T4" fmla="*/ 64 w 72"/>
                <a:gd name="T5" fmla="*/ 72 h 88"/>
                <a:gd name="T6" fmla="*/ 48 w 72"/>
                <a:gd name="T7" fmla="*/ 80 h 88"/>
                <a:gd name="T8" fmla="*/ 40 w 72"/>
                <a:gd name="T9" fmla="*/ 88 h 88"/>
                <a:gd name="T10" fmla="*/ 40 w 72"/>
                <a:gd name="T11" fmla="*/ 88 h 88"/>
                <a:gd name="T12" fmla="*/ 24 w 72"/>
                <a:gd name="T13" fmla="*/ 80 h 88"/>
                <a:gd name="T14" fmla="*/ 8 w 72"/>
                <a:gd name="T15" fmla="*/ 72 h 88"/>
                <a:gd name="T16" fmla="*/ 0 w 72"/>
                <a:gd name="T17" fmla="*/ 64 h 88"/>
                <a:gd name="T18" fmla="*/ 0 w 72"/>
                <a:gd name="T19" fmla="*/ 48 h 88"/>
                <a:gd name="T20" fmla="*/ 0 w 72"/>
                <a:gd name="T21" fmla="*/ 48 h 88"/>
                <a:gd name="T22" fmla="*/ 0 w 72"/>
                <a:gd name="T23" fmla="*/ 32 h 88"/>
                <a:gd name="T24" fmla="*/ 8 w 72"/>
                <a:gd name="T25" fmla="*/ 16 h 88"/>
                <a:gd name="T26" fmla="*/ 24 w 72"/>
                <a:gd name="T27" fmla="*/ 8 h 88"/>
                <a:gd name="T28" fmla="*/ 40 w 72"/>
                <a:gd name="T29" fmla="*/ 0 h 88"/>
                <a:gd name="T30" fmla="*/ 40 w 72"/>
                <a:gd name="T31" fmla="*/ 0 h 88"/>
                <a:gd name="T32" fmla="*/ 48 w 72"/>
                <a:gd name="T33" fmla="*/ 8 h 88"/>
                <a:gd name="T34" fmla="*/ 64 w 72"/>
                <a:gd name="T35" fmla="*/ 16 h 88"/>
                <a:gd name="T36" fmla="*/ 72 w 72"/>
                <a:gd name="T37" fmla="*/ 32 h 88"/>
                <a:gd name="T38" fmla="*/ 72 w 72"/>
                <a:gd name="T39" fmla="*/ 48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8">
                  <a:moveTo>
                    <a:pt x="72" y="48"/>
                  </a:moveTo>
                  <a:lnTo>
                    <a:pt x="72" y="64"/>
                  </a:lnTo>
                  <a:lnTo>
                    <a:pt x="64" y="72"/>
                  </a:lnTo>
                  <a:lnTo>
                    <a:pt x="48" y="80"/>
                  </a:lnTo>
                  <a:lnTo>
                    <a:pt x="40" y="88"/>
                  </a:lnTo>
                  <a:lnTo>
                    <a:pt x="24" y="80"/>
                  </a:lnTo>
                  <a:lnTo>
                    <a:pt x="8" y="72"/>
                  </a:lnTo>
                  <a:lnTo>
                    <a:pt x="0" y="64"/>
                  </a:lnTo>
                  <a:lnTo>
                    <a:pt x="0" y="48"/>
                  </a:lnTo>
                  <a:lnTo>
                    <a:pt x="0" y="32"/>
                  </a:lnTo>
                  <a:lnTo>
                    <a:pt x="8" y="16"/>
                  </a:lnTo>
                  <a:lnTo>
                    <a:pt x="24" y="8"/>
                  </a:lnTo>
                  <a:lnTo>
                    <a:pt x="40" y="0"/>
                  </a:lnTo>
                  <a:lnTo>
                    <a:pt x="48" y="8"/>
                  </a:lnTo>
                  <a:lnTo>
                    <a:pt x="64" y="16"/>
                  </a:lnTo>
                  <a:lnTo>
                    <a:pt x="72" y="32"/>
                  </a:lnTo>
                  <a:lnTo>
                    <a:pt x="72" y="48"/>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284" name="Line 383"/>
            <p:cNvSpPr>
              <a:spLocks noChangeShapeType="1"/>
            </p:cNvSpPr>
            <p:nvPr/>
          </p:nvSpPr>
          <p:spPr bwMode="auto">
            <a:xfrm>
              <a:off x="876" y="134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5" name="Line 384"/>
            <p:cNvSpPr>
              <a:spLocks noChangeShapeType="1"/>
            </p:cNvSpPr>
            <p:nvPr/>
          </p:nvSpPr>
          <p:spPr bwMode="auto">
            <a:xfrm>
              <a:off x="876" y="13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6" name="Line 385"/>
            <p:cNvSpPr>
              <a:spLocks noChangeShapeType="1"/>
            </p:cNvSpPr>
            <p:nvPr/>
          </p:nvSpPr>
          <p:spPr bwMode="auto">
            <a:xfrm flipH="1">
              <a:off x="868" y="135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7" name="Line 386"/>
            <p:cNvSpPr>
              <a:spLocks noChangeShapeType="1"/>
            </p:cNvSpPr>
            <p:nvPr/>
          </p:nvSpPr>
          <p:spPr bwMode="auto">
            <a:xfrm>
              <a:off x="868" y="13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8" name="Line 387"/>
            <p:cNvSpPr>
              <a:spLocks noChangeShapeType="1"/>
            </p:cNvSpPr>
            <p:nvPr/>
          </p:nvSpPr>
          <p:spPr bwMode="auto">
            <a:xfrm flipH="1">
              <a:off x="852" y="136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89" name="Line 388"/>
            <p:cNvSpPr>
              <a:spLocks noChangeShapeType="1"/>
            </p:cNvSpPr>
            <p:nvPr/>
          </p:nvSpPr>
          <p:spPr bwMode="auto">
            <a:xfrm>
              <a:off x="852" y="13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0" name="Line 389"/>
            <p:cNvSpPr>
              <a:spLocks noChangeShapeType="1"/>
            </p:cNvSpPr>
            <p:nvPr/>
          </p:nvSpPr>
          <p:spPr bwMode="auto">
            <a:xfrm flipH="1">
              <a:off x="844" y="137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1" name="Line 390"/>
            <p:cNvSpPr>
              <a:spLocks noChangeShapeType="1"/>
            </p:cNvSpPr>
            <p:nvPr/>
          </p:nvSpPr>
          <p:spPr bwMode="auto">
            <a:xfrm>
              <a:off x="844"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2" name="Line 391"/>
            <p:cNvSpPr>
              <a:spLocks noChangeShapeType="1"/>
            </p:cNvSpPr>
            <p:nvPr/>
          </p:nvSpPr>
          <p:spPr bwMode="auto">
            <a:xfrm>
              <a:off x="844"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3" name="Line 392"/>
            <p:cNvSpPr>
              <a:spLocks noChangeShapeType="1"/>
            </p:cNvSpPr>
            <p:nvPr/>
          </p:nvSpPr>
          <p:spPr bwMode="auto">
            <a:xfrm>
              <a:off x="844"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4" name="Line 393"/>
            <p:cNvSpPr>
              <a:spLocks noChangeShapeType="1"/>
            </p:cNvSpPr>
            <p:nvPr/>
          </p:nvSpPr>
          <p:spPr bwMode="auto">
            <a:xfrm flipH="1" flipV="1">
              <a:off x="828" y="137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5" name="Line 394"/>
            <p:cNvSpPr>
              <a:spLocks noChangeShapeType="1"/>
            </p:cNvSpPr>
            <p:nvPr/>
          </p:nvSpPr>
          <p:spPr bwMode="auto">
            <a:xfrm>
              <a:off x="828" y="13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6" name="Line 395"/>
            <p:cNvSpPr>
              <a:spLocks noChangeShapeType="1"/>
            </p:cNvSpPr>
            <p:nvPr/>
          </p:nvSpPr>
          <p:spPr bwMode="auto">
            <a:xfrm flipH="1" flipV="1">
              <a:off x="812" y="136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7" name="Line 396"/>
            <p:cNvSpPr>
              <a:spLocks noChangeShapeType="1"/>
            </p:cNvSpPr>
            <p:nvPr/>
          </p:nvSpPr>
          <p:spPr bwMode="auto">
            <a:xfrm>
              <a:off x="812" y="13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8" name="Line 397"/>
            <p:cNvSpPr>
              <a:spLocks noChangeShapeType="1"/>
            </p:cNvSpPr>
            <p:nvPr/>
          </p:nvSpPr>
          <p:spPr bwMode="auto">
            <a:xfrm flipH="1" flipV="1">
              <a:off x="804" y="135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299" name="Line 398"/>
            <p:cNvSpPr>
              <a:spLocks noChangeShapeType="1"/>
            </p:cNvSpPr>
            <p:nvPr/>
          </p:nvSpPr>
          <p:spPr bwMode="auto">
            <a:xfrm>
              <a:off x="804" y="13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0" name="Line 399"/>
            <p:cNvSpPr>
              <a:spLocks noChangeShapeType="1"/>
            </p:cNvSpPr>
            <p:nvPr/>
          </p:nvSpPr>
          <p:spPr bwMode="auto">
            <a:xfrm flipV="1">
              <a:off x="804" y="134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1" name="Line 400"/>
            <p:cNvSpPr>
              <a:spLocks noChangeShapeType="1"/>
            </p:cNvSpPr>
            <p:nvPr/>
          </p:nvSpPr>
          <p:spPr bwMode="auto">
            <a:xfrm>
              <a:off x="804"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2" name="Line 401"/>
            <p:cNvSpPr>
              <a:spLocks noChangeShapeType="1"/>
            </p:cNvSpPr>
            <p:nvPr/>
          </p:nvSpPr>
          <p:spPr bwMode="auto">
            <a:xfrm>
              <a:off x="804"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3" name="Line 402"/>
            <p:cNvSpPr>
              <a:spLocks noChangeShapeType="1"/>
            </p:cNvSpPr>
            <p:nvPr/>
          </p:nvSpPr>
          <p:spPr bwMode="auto">
            <a:xfrm>
              <a:off x="804"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4" name="Line 403"/>
            <p:cNvSpPr>
              <a:spLocks noChangeShapeType="1"/>
            </p:cNvSpPr>
            <p:nvPr/>
          </p:nvSpPr>
          <p:spPr bwMode="auto">
            <a:xfrm flipV="1">
              <a:off x="804" y="132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305" name="Line 404"/>
            <p:cNvSpPr>
              <a:spLocks noChangeShapeType="1"/>
            </p:cNvSpPr>
            <p:nvPr/>
          </p:nvSpPr>
          <p:spPr bwMode="auto">
            <a:xfrm>
              <a:off x="804" y="13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52580" name="Group 405"/>
          <p:cNvGrpSpPr>
            <a:grpSpLocks/>
          </p:cNvGrpSpPr>
          <p:nvPr/>
        </p:nvGrpSpPr>
        <p:grpSpPr bwMode="auto">
          <a:xfrm>
            <a:off x="2203450" y="1073150"/>
            <a:ext cx="839788" cy="1182688"/>
            <a:chOff x="428" y="676"/>
            <a:chExt cx="529" cy="745"/>
          </a:xfrm>
        </p:grpSpPr>
        <p:sp>
          <p:nvSpPr>
            <p:cNvPr id="152906" name="Line 406"/>
            <p:cNvSpPr>
              <a:spLocks noChangeShapeType="1"/>
            </p:cNvSpPr>
            <p:nvPr/>
          </p:nvSpPr>
          <p:spPr bwMode="auto">
            <a:xfrm flipV="1">
              <a:off x="804" y="130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7" name="Line 407"/>
            <p:cNvSpPr>
              <a:spLocks noChangeShapeType="1"/>
            </p:cNvSpPr>
            <p:nvPr/>
          </p:nvSpPr>
          <p:spPr bwMode="auto">
            <a:xfrm>
              <a:off x="812" y="130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8" name="Line 408"/>
            <p:cNvSpPr>
              <a:spLocks noChangeShapeType="1"/>
            </p:cNvSpPr>
            <p:nvPr/>
          </p:nvSpPr>
          <p:spPr bwMode="auto">
            <a:xfrm flipV="1">
              <a:off x="812" y="1300"/>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9" name="Line 409"/>
            <p:cNvSpPr>
              <a:spLocks noChangeShapeType="1"/>
            </p:cNvSpPr>
            <p:nvPr/>
          </p:nvSpPr>
          <p:spPr bwMode="auto">
            <a:xfrm>
              <a:off x="828" y="13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0" name="Line 410"/>
            <p:cNvSpPr>
              <a:spLocks noChangeShapeType="1"/>
            </p:cNvSpPr>
            <p:nvPr/>
          </p:nvSpPr>
          <p:spPr bwMode="auto">
            <a:xfrm flipV="1">
              <a:off x="828" y="129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1" name="Line 411"/>
            <p:cNvSpPr>
              <a:spLocks noChangeShapeType="1"/>
            </p:cNvSpPr>
            <p:nvPr/>
          </p:nvSpPr>
          <p:spPr bwMode="auto">
            <a:xfrm>
              <a:off x="844"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2" name="Line 412"/>
            <p:cNvSpPr>
              <a:spLocks noChangeShapeType="1"/>
            </p:cNvSpPr>
            <p:nvPr/>
          </p:nvSpPr>
          <p:spPr bwMode="auto">
            <a:xfrm>
              <a:off x="844"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3" name="Line 413"/>
            <p:cNvSpPr>
              <a:spLocks noChangeShapeType="1"/>
            </p:cNvSpPr>
            <p:nvPr/>
          </p:nvSpPr>
          <p:spPr bwMode="auto">
            <a:xfrm>
              <a:off x="844" y="12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4" name="Line 414"/>
            <p:cNvSpPr>
              <a:spLocks noChangeShapeType="1"/>
            </p:cNvSpPr>
            <p:nvPr/>
          </p:nvSpPr>
          <p:spPr bwMode="auto">
            <a:xfrm>
              <a:off x="844" y="129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5" name="Line 415"/>
            <p:cNvSpPr>
              <a:spLocks noChangeShapeType="1"/>
            </p:cNvSpPr>
            <p:nvPr/>
          </p:nvSpPr>
          <p:spPr bwMode="auto">
            <a:xfrm>
              <a:off x="852" y="13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6" name="Line 416"/>
            <p:cNvSpPr>
              <a:spLocks noChangeShapeType="1"/>
            </p:cNvSpPr>
            <p:nvPr/>
          </p:nvSpPr>
          <p:spPr bwMode="auto">
            <a:xfrm>
              <a:off x="852" y="1300"/>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7" name="Line 417"/>
            <p:cNvSpPr>
              <a:spLocks noChangeShapeType="1"/>
            </p:cNvSpPr>
            <p:nvPr/>
          </p:nvSpPr>
          <p:spPr bwMode="auto">
            <a:xfrm>
              <a:off x="868" y="130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8" name="Line 418"/>
            <p:cNvSpPr>
              <a:spLocks noChangeShapeType="1"/>
            </p:cNvSpPr>
            <p:nvPr/>
          </p:nvSpPr>
          <p:spPr bwMode="auto">
            <a:xfrm>
              <a:off x="868" y="130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19" name="Line 419"/>
            <p:cNvSpPr>
              <a:spLocks noChangeShapeType="1"/>
            </p:cNvSpPr>
            <p:nvPr/>
          </p:nvSpPr>
          <p:spPr bwMode="auto">
            <a:xfrm>
              <a:off x="876" y="13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0" name="Line 420"/>
            <p:cNvSpPr>
              <a:spLocks noChangeShapeType="1"/>
            </p:cNvSpPr>
            <p:nvPr/>
          </p:nvSpPr>
          <p:spPr bwMode="auto">
            <a:xfrm>
              <a:off x="876" y="132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1" name="Line 421"/>
            <p:cNvSpPr>
              <a:spLocks noChangeShapeType="1"/>
            </p:cNvSpPr>
            <p:nvPr/>
          </p:nvSpPr>
          <p:spPr bwMode="auto">
            <a:xfrm>
              <a:off x="876"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2" name="Freeform 422"/>
            <p:cNvSpPr>
              <a:spLocks/>
            </p:cNvSpPr>
            <p:nvPr/>
          </p:nvSpPr>
          <p:spPr bwMode="auto">
            <a:xfrm>
              <a:off x="884" y="1340"/>
              <a:ext cx="72" cy="80"/>
            </a:xfrm>
            <a:custGeom>
              <a:avLst/>
              <a:gdLst>
                <a:gd name="T0" fmla="*/ 72 w 72"/>
                <a:gd name="T1" fmla="*/ 40 h 80"/>
                <a:gd name="T2" fmla="*/ 72 w 72"/>
                <a:gd name="T3" fmla="*/ 56 h 80"/>
                <a:gd name="T4" fmla="*/ 64 w 72"/>
                <a:gd name="T5" fmla="*/ 64 h 80"/>
                <a:gd name="T6" fmla="*/ 56 w 72"/>
                <a:gd name="T7" fmla="*/ 80 h 80"/>
                <a:gd name="T8" fmla="*/ 40 w 72"/>
                <a:gd name="T9" fmla="*/ 80 h 80"/>
                <a:gd name="T10" fmla="*/ 40 w 72"/>
                <a:gd name="T11" fmla="*/ 80 h 80"/>
                <a:gd name="T12" fmla="*/ 24 w 72"/>
                <a:gd name="T13" fmla="*/ 80 h 80"/>
                <a:gd name="T14" fmla="*/ 16 w 72"/>
                <a:gd name="T15" fmla="*/ 64 h 80"/>
                <a:gd name="T16" fmla="*/ 8 w 72"/>
                <a:gd name="T17" fmla="*/ 56 h 80"/>
                <a:gd name="T18" fmla="*/ 0 w 72"/>
                <a:gd name="T19" fmla="*/ 40 h 80"/>
                <a:gd name="T20" fmla="*/ 0 w 72"/>
                <a:gd name="T21" fmla="*/ 40 h 80"/>
                <a:gd name="T22" fmla="*/ 8 w 72"/>
                <a:gd name="T23" fmla="*/ 24 h 80"/>
                <a:gd name="T24" fmla="*/ 16 w 72"/>
                <a:gd name="T25" fmla="*/ 8 h 80"/>
                <a:gd name="T26" fmla="*/ 24 w 72"/>
                <a:gd name="T27" fmla="*/ 0 h 80"/>
                <a:gd name="T28" fmla="*/ 40 w 72"/>
                <a:gd name="T29" fmla="*/ 0 h 80"/>
                <a:gd name="T30" fmla="*/ 40 w 72"/>
                <a:gd name="T31" fmla="*/ 0 h 80"/>
                <a:gd name="T32" fmla="*/ 56 w 72"/>
                <a:gd name="T33" fmla="*/ 0 h 80"/>
                <a:gd name="T34" fmla="*/ 64 w 72"/>
                <a:gd name="T35" fmla="*/ 8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64"/>
                  </a:lnTo>
                  <a:lnTo>
                    <a:pt x="56" y="80"/>
                  </a:lnTo>
                  <a:lnTo>
                    <a:pt x="40" y="80"/>
                  </a:lnTo>
                  <a:lnTo>
                    <a:pt x="24" y="80"/>
                  </a:lnTo>
                  <a:lnTo>
                    <a:pt x="16" y="64"/>
                  </a:lnTo>
                  <a:lnTo>
                    <a:pt x="8" y="56"/>
                  </a:lnTo>
                  <a:lnTo>
                    <a:pt x="0" y="40"/>
                  </a:lnTo>
                  <a:lnTo>
                    <a:pt x="8" y="24"/>
                  </a:lnTo>
                  <a:lnTo>
                    <a:pt x="16" y="8"/>
                  </a:lnTo>
                  <a:lnTo>
                    <a:pt x="24" y="0"/>
                  </a:lnTo>
                  <a:lnTo>
                    <a:pt x="40" y="0"/>
                  </a:lnTo>
                  <a:lnTo>
                    <a:pt x="56" y="0"/>
                  </a:lnTo>
                  <a:lnTo>
                    <a:pt x="64" y="8"/>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923" name="Line 423"/>
            <p:cNvSpPr>
              <a:spLocks noChangeShapeType="1"/>
            </p:cNvSpPr>
            <p:nvPr/>
          </p:nvSpPr>
          <p:spPr bwMode="auto">
            <a:xfrm>
              <a:off x="956" y="138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4" name="Line 424"/>
            <p:cNvSpPr>
              <a:spLocks noChangeShapeType="1"/>
            </p:cNvSpPr>
            <p:nvPr/>
          </p:nvSpPr>
          <p:spPr bwMode="auto">
            <a:xfrm>
              <a:off x="956" y="13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5" name="Line 425"/>
            <p:cNvSpPr>
              <a:spLocks noChangeShapeType="1"/>
            </p:cNvSpPr>
            <p:nvPr/>
          </p:nvSpPr>
          <p:spPr bwMode="auto">
            <a:xfrm flipH="1">
              <a:off x="948" y="139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6" name="Line 426"/>
            <p:cNvSpPr>
              <a:spLocks noChangeShapeType="1"/>
            </p:cNvSpPr>
            <p:nvPr/>
          </p:nvSpPr>
          <p:spPr bwMode="auto">
            <a:xfrm>
              <a:off x="948" y="14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7" name="Line 427"/>
            <p:cNvSpPr>
              <a:spLocks noChangeShapeType="1"/>
            </p:cNvSpPr>
            <p:nvPr/>
          </p:nvSpPr>
          <p:spPr bwMode="auto">
            <a:xfrm flipH="1">
              <a:off x="940" y="140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8" name="Line 428"/>
            <p:cNvSpPr>
              <a:spLocks noChangeShapeType="1"/>
            </p:cNvSpPr>
            <p:nvPr/>
          </p:nvSpPr>
          <p:spPr bwMode="auto">
            <a:xfrm>
              <a:off x="940" y="14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29" name="Line 429"/>
            <p:cNvSpPr>
              <a:spLocks noChangeShapeType="1"/>
            </p:cNvSpPr>
            <p:nvPr/>
          </p:nvSpPr>
          <p:spPr bwMode="auto">
            <a:xfrm flipH="1">
              <a:off x="924" y="142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0" name="Line 430"/>
            <p:cNvSpPr>
              <a:spLocks noChangeShapeType="1"/>
            </p:cNvSpPr>
            <p:nvPr/>
          </p:nvSpPr>
          <p:spPr bwMode="auto">
            <a:xfrm>
              <a:off x="924" y="14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1" name="Line 431"/>
            <p:cNvSpPr>
              <a:spLocks noChangeShapeType="1"/>
            </p:cNvSpPr>
            <p:nvPr/>
          </p:nvSpPr>
          <p:spPr bwMode="auto">
            <a:xfrm>
              <a:off x="924" y="14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2" name="Line 432"/>
            <p:cNvSpPr>
              <a:spLocks noChangeShapeType="1"/>
            </p:cNvSpPr>
            <p:nvPr/>
          </p:nvSpPr>
          <p:spPr bwMode="auto">
            <a:xfrm>
              <a:off x="924" y="14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3" name="Line 433"/>
            <p:cNvSpPr>
              <a:spLocks noChangeShapeType="1"/>
            </p:cNvSpPr>
            <p:nvPr/>
          </p:nvSpPr>
          <p:spPr bwMode="auto">
            <a:xfrm flipH="1">
              <a:off x="908" y="142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4" name="Line 434"/>
            <p:cNvSpPr>
              <a:spLocks noChangeShapeType="1"/>
            </p:cNvSpPr>
            <p:nvPr/>
          </p:nvSpPr>
          <p:spPr bwMode="auto">
            <a:xfrm>
              <a:off x="908" y="14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5" name="Line 435"/>
            <p:cNvSpPr>
              <a:spLocks noChangeShapeType="1"/>
            </p:cNvSpPr>
            <p:nvPr/>
          </p:nvSpPr>
          <p:spPr bwMode="auto">
            <a:xfrm flipH="1" flipV="1">
              <a:off x="900" y="140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6" name="Line 436"/>
            <p:cNvSpPr>
              <a:spLocks noChangeShapeType="1"/>
            </p:cNvSpPr>
            <p:nvPr/>
          </p:nvSpPr>
          <p:spPr bwMode="auto">
            <a:xfrm>
              <a:off x="900" y="14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7" name="Line 437"/>
            <p:cNvSpPr>
              <a:spLocks noChangeShapeType="1"/>
            </p:cNvSpPr>
            <p:nvPr/>
          </p:nvSpPr>
          <p:spPr bwMode="auto">
            <a:xfrm flipH="1" flipV="1">
              <a:off x="892" y="139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8" name="Line 438"/>
            <p:cNvSpPr>
              <a:spLocks noChangeShapeType="1"/>
            </p:cNvSpPr>
            <p:nvPr/>
          </p:nvSpPr>
          <p:spPr bwMode="auto">
            <a:xfrm>
              <a:off x="892" y="13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39" name="Line 439"/>
            <p:cNvSpPr>
              <a:spLocks noChangeShapeType="1"/>
            </p:cNvSpPr>
            <p:nvPr/>
          </p:nvSpPr>
          <p:spPr bwMode="auto">
            <a:xfrm flipH="1" flipV="1">
              <a:off x="884" y="138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0" name="Line 440"/>
            <p:cNvSpPr>
              <a:spLocks noChangeShapeType="1"/>
            </p:cNvSpPr>
            <p:nvPr/>
          </p:nvSpPr>
          <p:spPr bwMode="auto">
            <a:xfrm>
              <a:off x="884"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1" name="Line 441"/>
            <p:cNvSpPr>
              <a:spLocks noChangeShapeType="1"/>
            </p:cNvSpPr>
            <p:nvPr/>
          </p:nvSpPr>
          <p:spPr bwMode="auto">
            <a:xfrm>
              <a:off x="884"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2" name="Line 442"/>
            <p:cNvSpPr>
              <a:spLocks noChangeShapeType="1"/>
            </p:cNvSpPr>
            <p:nvPr/>
          </p:nvSpPr>
          <p:spPr bwMode="auto">
            <a:xfrm>
              <a:off x="884"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3" name="Line 443"/>
            <p:cNvSpPr>
              <a:spLocks noChangeShapeType="1"/>
            </p:cNvSpPr>
            <p:nvPr/>
          </p:nvSpPr>
          <p:spPr bwMode="auto">
            <a:xfrm flipV="1">
              <a:off x="884" y="136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4" name="Line 444"/>
            <p:cNvSpPr>
              <a:spLocks noChangeShapeType="1"/>
            </p:cNvSpPr>
            <p:nvPr/>
          </p:nvSpPr>
          <p:spPr bwMode="auto">
            <a:xfrm>
              <a:off x="892" y="13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5" name="Line 445"/>
            <p:cNvSpPr>
              <a:spLocks noChangeShapeType="1"/>
            </p:cNvSpPr>
            <p:nvPr/>
          </p:nvSpPr>
          <p:spPr bwMode="auto">
            <a:xfrm flipV="1">
              <a:off x="892" y="134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6" name="Line 446"/>
            <p:cNvSpPr>
              <a:spLocks noChangeShapeType="1"/>
            </p:cNvSpPr>
            <p:nvPr/>
          </p:nvSpPr>
          <p:spPr bwMode="auto">
            <a:xfrm>
              <a:off x="900" y="13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7" name="Line 447"/>
            <p:cNvSpPr>
              <a:spLocks noChangeShapeType="1"/>
            </p:cNvSpPr>
            <p:nvPr/>
          </p:nvSpPr>
          <p:spPr bwMode="auto">
            <a:xfrm flipV="1">
              <a:off x="900" y="134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8" name="Line 448"/>
            <p:cNvSpPr>
              <a:spLocks noChangeShapeType="1"/>
            </p:cNvSpPr>
            <p:nvPr/>
          </p:nvSpPr>
          <p:spPr bwMode="auto">
            <a:xfrm>
              <a:off x="908"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49" name="Line 449"/>
            <p:cNvSpPr>
              <a:spLocks noChangeShapeType="1"/>
            </p:cNvSpPr>
            <p:nvPr/>
          </p:nvSpPr>
          <p:spPr bwMode="auto">
            <a:xfrm>
              <a:off x="908" y="134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0" name="Line 450"/>
            <p:cNvSpPr>
              <a:spLocks noChangeShapeType="1"/>
            </p:cNvSpPr>
            <p:nvPr/>
          </p:nvSpPr>
          <p:spPr bwMode="auto">
            <a:xfrm>
              <a:off x="924"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1" name="Line 451"/>
            <p:cNvSpPr>
              <a:spLocks noChangeShapeType="1"/>
            </p:cNvSpPr>
            <p:nvPr/>
          </p:nvSpPr>
          <p:spPr bwMode="auto">
            <a:xfrm>
              <a:off x="924"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2" name="Line 452"/>
            <p:cNvSpPr>
              <a:spLocks noChangeShapeType="1"/>
            </p:cNvSpPr>
            <p:nvPr/>
          </p:nvSpPr>
          <p:spPr bwMode="auto">
            <a:xfrm>
              <a:off x="924"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3" name="Line 453"/>
            <p:cNvSpPr>
              <a:spLocks noChangeShapeType="1"/>
            </p:cNvSpPr>
            <p:nvPr/>
          </p:nvSpPr>
          <p:spPr bwMode="auto">
            <a:xfrm>
              <a:off x="924" y="134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4" name="Line 454"/>
            <p:cNvSpPr>
              <a:spLocks noChangeShapeType="1"/>
            </p:cNvSpPr>
            <p:nvPr/>
          </p:nvSpPr>
          <p:spPr bwMode="auto">
            <a:xfrm>
              <a:off x="940" y="13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5" name="Line 455"/>
            <p:cNvSpPr>
              <a:spLocks noChangeShapeType="1"/>
            </p:cNvSpPr>
            <p:nvPr/>
          </p:nvSpPr>
          <p:spPr bwMode="auto">
            <a:xfrm>
              <a:off x="940" y="134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6" name="Line 456"/>
            <p:cNvSpPr>
              <a:spLocks noChangeShapeType="1"/>
            </p:cNvSpPr>
            <p:nvPr/>
          </p:nvSpPr>
          <p:spPr bwMode="auto">
            <a:xfrm>
              <a:off x="948" y="13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7" name="Line 457"/>
            <p:cNvSpPr>
              <a:spLocks noChangeShapeType="1"/>
            </p:cNvSpPr>
            <p:nvPr/>
          </p:nvSpPr>
          <p:spPr bwMode="auto">
            <a:xfrm>
              <a:off x="948" y="134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8" name="Line 458"/>
            <p:cNvSpPr>
              <a:spLocks noChangeShapeType="1"/>
            </p:cNvSpPr>
            <p:nvPr/>
          </p:nvSpPr>
          <p:spPr bwMode="auto">
            <a:xfrm>
              <a:off x="956" y="13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59" name="Line 459"/>
            <p:cNvSpPr>
              <a:spLocks noChangeShapeType="1"/>
            </p:cNvSpPr>
            <p:nvPr/>
          </p:nvSpPr>
          <p:spPr bwMode="auto">
            <a:xfrm>
              <a:off x="956" y="136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0" name="Line 460"/>
            <p:cNvSpPr>
              <a:spLocks noChangeShapeType="1"/>
            </p:cNvSpPr>
            <p:nvPr/>
          </p:nvSpPr>
          <p:spPr bwMode="auto">
            <a:xfrm>
              <a:off x="956" y="13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1" name="Freeform 461"/>
            <p:cNvSpPr>
              <a:spLocks/>
            </p:cNvSpPr>
            <p:nvPr/>
          </p:nvSpPr>
          <p:spPr bwMode="auto">
            <a:xfrm>
              <a:off x="628" y="1132"/>
              <a:ext cx="72" cy="80"/>
            </a:xfrm>
            <a:custGeom>
              <a:avLst/>
              <a:gdLst>
                <a:gd name="T0" fmla="*/ 72 w 72"/>
                <a:gd name="T1" fmla="*/ 40 h 80"/>
                <a:gd name="T2" fmla="*/ 72 w 72"/>
                <a:gd name="T3" fmla="*/ 56 h 80"/>
                <a:gd name="T4" fmla="*/ 64 w 72"/>
                <a:gd name="T5" fmla="*/ 72 h 80"/>
                <a:gd name="T6" fmla="*/ 48 w 72"/>
                <a:gd name="T7" fmla="*/ 80 h 80"/>
                <a:gd name="T8" fmla="*/ 40 w 72"/>
                <a:gd name="T9" fmla="*/ 80 h 80"/>
                <a:gd name="T10" fmla="*/ 40 w 72"/>
                <a:gd name="T11" fmla="*/ 80 h 80"/>
                <a:gd name="T12" fmla="*/ 24 w 72"/>
                <a:gd name="T13" fmla="*/ 80 h 80"/>
                <a:gd name="T14" fmla="*/ 8 w 72"/>
                <a:gd name="T15" fmla="*/ 72 h 80"/>
                <a:gd name="T16" fmla="*/ 0 w 72"/>
                <a:gd name="T17" fmla="*/ 56 h 80"/>
                <a:gd name="T18" fmla="*/ 0 w 72"/>
                <a:gd name="T19" fmla="*/ 40 h 80"/>
                <a:gd name="T20" fmla="*/ 0 w 72"/>
                <a:gd name="T21" fmla="*/ 40 h 80"/>
                <a:gd name="T22" fmla="*/ 0 w 72"/>
                <a:gd name="T23" fmla="*/ 24 h 80"/>
                <a:gd name="T24" fmla="*/ 8 w 72"/>
                <a:gd name="T25" fmla="*/ 8 h 80"/>
                <a:gd name="T26" fmla="*/ 24 w 72"/>
                <a:gd name="T27" fmla="*/ 0 h 80"/>
                <a:gd name="T28" fmla="*/ 40 w 72"/>
                <a:gd name="T29" fmla="*/ 0 h 80"/>
                <a:gd name="T30" fmla="*/ 40 w 72"/>
                <a:gd name="T31" fmla="*/ 0 h 80"/>
                <a:gd name="T32" fmla="*/ 48 w 72"/>
                <a:gd name="T33" fmla="*/ 0 h 80"/>
                <a:gd name="T34" fmla="*/ 64 w 72"/>
                <a:gd name="T35" fmla="*/ 8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72"/>
                  </a:lnTo>
                  <a:lnTo>
                    <a:pt x="48" y="80"/>
                  </a:lnTo>
                  <a:lnTo>
                    <a:pt x="40" y="80"/>
                  </a:lnTo>
                  <a:lnTo>
                    <a:pt x="24" y="80"/>
                  </a:lnTo>
                  <a:lnTo>
                    <a:pt x="8" y="72"/>
                  </a:lnTo>
                  <a:lnTo>
                    <a:pt x="0" y="56"/>
                  </a:lnTo>
                  <a:lnTo>
                    <a:pt x="0" y="40"/>
                  </a:lnTo>
                  <a:lnTo>
                    <a:pt x="0" y="24"/>
                  </a:lnTo>
                  <a:lnTo>
                    <a:pt x="8" y="8"/>
                  </a:lnTo>
                  <a:lnTo>
                    <a:pt x="24" y="0"/>
                  </a:lnTo>
                  <a:lnTo>
                    <a:pt x="40" y="0"/>
                  </a:lnTo>
                  <a:lnTo>
                    <a:pt x="48" y="0"/>
                  </a:lnTo>
                  <a:lnTo>
                    <a:pt x="64" y="8"/>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962" name="Line 462"/>
            <p:cNvSpPr>
              <a:spLocks noChangeShapeType="1"/>
            </p:cNvSpPr>
            <p:nvPr/>
          </p:nvSpPr>
          <p:spPr bwMode="auto">
            <a:xfrm>
              <a:off x="700" y="1172"/>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3" name="Line 463"/>
            <p:cNvSpPr>
              <a:spLocks noChangeShapeType="1"/>
            </p:cNvSpPr>
            <p:nvPr/>
          </p:nvSpPr>
          <p:spPr bwMode="auto">
            <a:xfrm>
              <a:off x="700"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4" name="Line 464"/>
            <p:cNvSpPr>
              <a:spLocks noChangeShapeType="1"/>
            </p:cNvSpPr>
            <p:nvPr/>
          </p:nvSpPr>
          <p:spPr bwMode="auto">
            <a:xfrm flipH="1">
              <a:off x="692" y="118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5" name="Line 465"/>
            <p:cNvSpPr>
              <a:spLocks noChangeShapeType="1"/>
            </p:cNvSpPr>
            <p:nvPr/>
          </p:nvSpPr>
          <p:spPr bwMode="auto">
            <a:xfrm>
              <a:off x="692"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6" name="Line 466"/>
            <p:cNvSpPr>
              <a:spLocks noChangeShapeType="1"/>
            </p:cNvSpPr>
            <p:nvPr/>
          </p:nvSpPr>
          <p:spPr bwMode="auto">
            <a:xfrm flipH="1">
              <a:off x="676" y="12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7" name="Line 467"/>
            <p:cNvSpPr>
              <a:spLocks noChangeShapeType="1"/>
            </p:cNvSpPr>
            <p:nvPr/>
          </p:nvSpPr>
          <p:spPr bwMode="auto">
            <a:xfrm>
              <a:off x="676"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8" name="Line 468"/>
            <p:cNvSpPr>
              <a:spLocks noChangeShapeType="1"/>
            </p:cNvSpPr>
            <p:nvPr/>
          </p:nvSpPr>
          <p:spPr bwMode="auto">
            <a:xfrm flipH="1">
              <a:off x="668" y="1212"/>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69" name="Line 469"/>
            <p:cNvSpPr>
              <a:spLocks noChangeShapeType="1"/>
            </p:cNvSpPr>
            <p:nvPr/>
          </p:nvSpPr>
          <p:spPr bwMode="auto">
            <a:xfrm>
              <a:off x="668"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0" name="Line 470"/>
            <p:cNvSpPr>
              <a:spLocks noChangeShapeType="1"/>
            </p:cNvSpPr>
            <p:nvPr/>
          </p:nvSpPr>
          <p:spPr bwMode="auto">
            <a:xfrm>
              <a:off x="668"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1" name="Line 471"/>
            <p:cNvSpPr>
              <a:spLocks noChangeShapeType="1"/>
            </p:cNvSpPr>
            <p:nvPr/>
          </p:nvSpPr>
          <p:spPr bwMode="auto">
            <a:xfrm>
              <a:off x="668"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2" name="Line 472"/>
            <p:cNvSpPr>
              <a:spLocks noChangeShapeType="1"/>
            </p:cNvSpPr>
            <p:nvPr/>
          </p:nvSpPr>
          <p:spPr bwMode="auto">
            <a:xfrm flipH="1">
              <a:off x="652" y="121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3" name="Line 473"/>
            <p:cNvSpPr>
              <a:spLocks noChangeShapeType="1"/>
            </p:cNvSpPr>
            <p:nvPr/>
          </p:nvSpPr>
          <p:spPr bwMode="auto">
            <a:xfrm>
              <a:off x="652" y="12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4" name="Line 474"/>
            <p:cNvSpPr>
              <a:spLocks noChangeShapeType="1"/>
            </p:cNvSpPr>
            <p:nvPr/>
          </p:nvSpPr>
          <p:spPr bwMode="auto">
            <a:xfrm flipH="1" flipV="1">
              <a:off x="636" y="12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5" name="Line 475"/>
            <p:cNvSpPr>
              <a:spLocks noChangeShapeType="1"/>
            </p:cNvSpPr>
            <p:nvPr/>
          </p:nvSpPr>
          <p:spPr bwMode="auto">
            <a:xfrm>
              <a:off x="636" y="12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6" name="Line 476"/>
            <p:cNvSpPr>
              <a:spLocks noChangeShapeType="1"/>
            </p:cNvSpPr>
            <p:nvPr/>
          </p:nvSpPr>
          <p:spPr bwMode="auto">
            <a:xfrm flipH="1" flipV="1">
              <a:off x="628" y="118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7" name="Line 477"/>
            <p:cNvSpPr>
              <a:spLocks noChangeShapeType="1"/>
            </p:cNvSpPr>
            <p:nvPr/>
          </p:nvSpPr>
          <p:spPr bwMode="auto">
            <a:xfrm>
              <a:off x="628" y="11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8" name="Line 478"/>
            <p:cNvSpPr>
              <a:spLocks noChangeShapeType="1"/>
            </p:cNvSpPr>
            <p:nvPr/>
          </p:nvSpPr>
          <p:spPr bwMode="auto">
            <a:xfrm flipV="1">
              <a:off x="628" y="1172"/>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79" name="Line 479"/>
            <p:cNvSpPr>
              <a:spLocks noChangeShapeType="1"/>
            </p:cNvSpPr>
            <p:nvPr/>
          </p:nvSpPr>
          <p:spPr bwMode="auto">
            <a:xfrm>
              <a:off x="628"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0" name="Line 480"/>
            <p:cNvSpPr>
              <a:spLocks noChangeShapeType="1"/>
            </p:cNvSpPr>
            <p:nvPr/>
          </p:nvSpPr>
          <p:spPr bwMode="auto">
            <a:xfrm>
              <a:off x="628"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1" name="Line 481"/>
            <p:cNvSpPr>
              <a:spLocks noChangeShapeType="1"/>
            </p:cNvSpPr>
            <p:nvPr/>
          </p:nvSpPr>
          <p:spPr bwMode="auto">
            <a:xfrm>
              <a:off x="628"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2" name="Line 482"/>
            <p:cNvSpPr>
              <a:spLocks noChangeShapeType="1"/>
            </p:cNvSpPr>
            <p:nvPr/>
          </p:nvSpPr>
          <p:spPr bwMode="auto">
            <a:xfrm flipV="1">
              <a:off x="628" y="115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3" name="Line 483"/>
            <p:cNvSpPr>
              <a:spLocks noChangeShapeType="1"/>
            </p:cNvSpPr>
            <p:nvPr/>
          </p:nvSpPr>
          <p:spPr bwMode="auto">
            <a:xfrm>
              <a:off x="628" y="11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4" name="Line 484"/>
            <p:cNvSpPr>
              <a:spLocks noChangeShapeType="1"/>
            </p:cNvSpPr>
            <p:nvPr/>
          </p:nvSpPr>
          <p:spPr bwMode="auto">
            <a:xfrm flipV="1">
              <a:off x="628" y="11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5" name="Line 485"/>
            <p:cNvSpPr>
              <a:spLocks noChangeShapeType="1"/>
            </p:cNvSpPr>
            <p:nvPr/>
          </p:nvSpPr>
          <p:spPr bwMode="auto">
            <a:xfrm>
              <a:off x="636" y="11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6" name="Line 486"/>
            <p:cNvSpPr>
              <a:spLocks noChangeShapeType="1"/>
            </p:cNvSpPr>
            <p:nvPr/>
          </p:nvSpPr>
          <p:spPr bwMode="auto">
            <a:xfrm flipV="1">
              <a:off x="636" y="113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7" name="Line 487"/>
            <p:cNvSpPr>
              <a:spLocks noChangeShapeType="1"/>
            </p:cNvSpPr>
            <p:nvPr/>
          </p:nvSpPr>
          <p:spPr bwMode="auto">
            <a:xfrm>
              <a:off x="652"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8" name="Line 488"/>
            <p:cNvSpPr>
              <a:spLocks noChangeShapeType="1"/>
            </p:cNvSpPr>
            <p:nvPr/>
          </p:nvSpPr>
          <p:spPr bwMode="auto">
            <a:xfrm>
              <a:off x="652" y="1132"/>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89" name="Line 489"/>
            <p:cNvSpPr>
              <a:spLocks noChangeShapeType="1"/>
            </p:cNvSpPr>
            <p:nvPr/>
          </p:nvSpPr>
          <p:spPr bwMode="auto">
            <a:xfrm>
              <a:off x="668"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0" name="Line 490"/>
            <p:cNvSpPr>
              <a:spLocks noChangeShapeType="1"/>
            </p:cNvSpPr>
            <p:nvPr/>
          </p:nvSpPr>
          <p:spPr bwMode="auto">
            <a:xfrm>
              <a:off x="668"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1" name="Line 491"/>
            <p:cNvSpPr>
              <a:spLocks noChangeShapeType="1"/>
            </p:cNvSpPr>
            <p:nvPr/>
          </p:nvSpPr>
          <p:spPr bwMode="auto">
            <a:xfrm>
              <a:off x="668"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2" name="Line 492"/>
            <p:cNvSpPr>
              <a:spLocks noChangeShapeType="1"/>
            </p:cNvSpPr>
            <p:nvPr/>
          </p:nvSpPr>
          <p:spPr bwMode="auto">
            <a:xfrm>
              <a:off x="668" y="1132"/>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3" name="Line 493"/>
            <p:cNvSpPr>
              <a:spLocks noChangeShapeType="1"/>
            </p:cNvSpPr>
            <p:nvPr/>
          </p:nvSpPr>
          <p:spPr bwMode="auto">
            <a:xfrm>
              <a:off x="676" y="11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4" name="Line 494"/>
            <p:cNvSpPr>
              <a:spLocks noChangeShapeType="1"/>
            </p:cNvSpPr>
            <p:nvPr/>
          </p:nvSpPr>
          <p:spPr bwMode="auto">
            <a:xfrm>
              <a:off x="676" y="113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5" name="Line 495"/>
            <p:cNvSpPr>
              <a:spLocks noChangeShapeType="1"/>
            </p:cNvSpPr>
            <p:nvPr/>
          </p:nvSpPr>
          <p:spPr bwMode="auto">
            <a:xfrm>
              <a:off x="692" y="11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6" name="Line 496"/>
            <p:cNvSpPr>
              <a:spLocks noChangeShapeType="1"/>
            </p:cNvSpPr>
            <p:nvPr/>
          </p:nvSpPr>
          <p:spPr bwMode="auto">
            <a:xfrm>
              <a:off x="692" y="11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7" name="Line 497"/>
            <p:cNvSpPr>
              <a:spLocks noChangeShapeType="1"/>
            </p:cNvSpPr>
            <p:nvPr/>
          </p:nvSpPr>
          <p:spPr bwMode="auto">
            <a:xfrm>
              <a:off x="700" y="11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8" name="Line 498"/>
            <p:cNvSpPr>
              <a:spLocks noChangeShapeType="1"/>
            </p:cNvSpPr>
            <p:nvPr/>
          </p:nvSpPr>
          <p:spPr bwMode="auto">
            <a:xfrm>
              <a:off x="700" y="115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99" name="Line 499"/>
            <p:cNvSpPr>
              <a:spLocks noChangeShapeType="1"/>
            </p:cNvSpPr>
            <p:nvPr/>
          </p:nvSpPr>
          <p:spPr bwMode="auto">
            <a:xfrm>
              <a:off x="700" y="11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0" name="Freeform 500"/>
            <p:cNvSpPr>
              <a:spLocks/>
            </p:cNvSpPr>
            <p:nvPr/>
          </p:nvSpPr>
          <p:spPr bwMode="auto">
            <a:xfrm>
              <a:off x="564" y="972"/>
              <a:ext cx="72" cy="88"/>
            </a:xfrm>
            <a:custGeom>
              <a:avLst/>
              <a:gdLst>
                <a:gd name="T0" fmla="*/ 72 w 72"/>
                <a:gd name="T1" fmla="*/ 48 h 88"/>
                <a:gd name="T2" fmla="*/ 72 w 72"/>
                <a:gd name="T3" fmla="*/ 64 h 88"/>
                <a:gd name="T4" fmla="*/ 64 w 72"/>
                <a:gd name="T5" fmla="*/ 72 h 88"/>
                <a:gd name="T6" fmla="*/ 56 w 72"/>
                <a:gd name="T7" fmla="*/ 80 h 88"/>
                <a:gd name="T8" fmla="*/ 40 w 72"/>
                <a:gd name="T9" fmla="*/ 88 h 88"/>
                <a:gd name="T10" fmla="*/ 40 w 72"/>
                <a:gd name="T11" fmla="*/ 88 h 88"/>
                <a:gd name="T12" fmla="*/ 24 w 72"/>
                <a:gd name="T13" fmla="*/ 80 h 88"/>
                <a:gd name="T14" fmla="*/ 16 w 72"/>
                <a:gd name="T15" fmla="*/ 72 h 88"/>
                <a:gd name="T16" fmla="*/ 8 w 72"/>
                <a:gd name="T17" fmla="*/ 64 h 88"/>
                <a:gd name="T18" fmla="*/ 0 w 72"/>
                <a:gd name="T19" fmla="*/ 48 h 88"/>
                <a:gd name="T20" fmla="*/ 0 w 72"/>
                <a:gd name="T21" fmla="*/ 48 h 88"/>
                <a:gd name="T22" fmla="*/ 8 w 72"/>
                <a:gd name="T23" fmla="*/ 32 h 88"/>
                <a:gd name="T24" fmla="*/ 16 w 72"/>
                <a:gd name="T25" fmla="*/ 16 h 88"/>
                <a:gd name="T26" fmla="*/ 24 w 72"/>
                <a:gd name="T27" fmla="*/ 8 h 88"/>
                <a:gd name="T28" fmla="*/ 40 w 72"/>
                <a:gd name="T29" fmla="*/ 0 h 88"/>
                <a:gd name="T30" fmla="*/ 40 w 72"/>
                <a:gd name="T31" fmla="*/ 0 h 88"/>
                <a:gd name="T32" fmla="*/ 56 w 72"/>
                <a:gd name="T33" fmla="*/ 8 h 88"/>
                <a:gd name="T34" fmla="*/ 64 w 72"/>
                <a:gd name="T35" fmla="*/ 16 h 88"/>
                <a:gd name="T36" fmla="*/ 72 w 72"/>
                <a:gd name="T37" fmla="*/ 32 h 88"/>
                <a:gd name="T38" fmla="*/ 72 w 72"/>
                <a:gd name="T39" fmla="*/ 48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8">
                  <a:moveTo>
                    <a:pt x="72" y="48"/>
                  </a:moveTo>
                  <a:lnTo>
                    <a:pt x="72" y="64"/>
                  </a:lnTo>
                  <a:lnTo>
                    <a:pt x="64" y="72"/>
                  </a:lnTo>
                  <a:lnTo>
                    <a:pt x="56" y="80"/>
                  </a:lnTo>
                  <a:lnTo>
                    <a:pt x="40" y="88"/>
                  </a:lnTo>
                  <a:lnTo>
                    <a:pt x="24" y="80"/>
                  </a:lnTo>
                  <a:lnTo>
                    <a:pt x="16" y="72"/>
                  </a:lnTo>
                  <a:lnTo>
                    <a:pt x="8" y="64"/>
                  </a:lnTo>
                  <a:lnTo>
                    <a:pt x="0" y="48"/>
                  </a:lnTo>
                  <a:lnTo>
                    <a:pt x="8" y="32"/>
                  </a:lnTo>
                  <a:lnTo>
                    <a:pt x="16" y="16"/>
                  </a:lnTo>
                  <a:lnTo>
                    <a:pt x="24" y="8"/>
                  </a:lnTo>
                  <a:lnTo>
                    <a:pt x="40" y="0"/>
                  </a:lnTo>
                  <a:lnTo>
                    <a:pt x="56" y="8"/>
                  </a:lnTo>
                  <a:lnTo>
                    <a:pt x="64" y="16"/>
                  </a:lnTo>
                  <a:lnTo>
                    <a:pt x="72" y="32"/>
                  </a:lnTo>
                  <a:lnTo>
                    <a:pt x="72" y="48"/>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001" name="Line 501"/>
            <p:cNvSpPr>
              <a:spLocks noChangeShapeType="1"/>
            </p:cNvSpPr>
            <p:nvPr/>
          </p:nvSpPr>
          <p:spPr bwMode="auto">
            <a:xfrm>
              <a:off x="636" y="102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2" name="Line 502"/>
            <p:cNvSpPr>
              <a:spLocks noChangeShapeType="1"/>
            </p:cNvSpPr>
            <p:nvPr/>
          </p:nvSpPr>
          <p:spPr bwMode="auto">
            <a:xfrm>
              <a:off x="636"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3" name="Line 503"/>
            <p:cNvSpPr>
              <a:spLocks noChangeShapeType="1"/>
            </p:cNvSpPr>
            <p:nvPr/>
          </p:nvSpPr>
          <p:spPr bwMode="auto">
            <a:xfrm flipH="1">
              <a:off x="628" y="103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4" name="Line 504"/>
            <p:cNvSpPr>
              <a:spLocks noChangeShapeType="1"/>
            </p:cNvSpPr>
            <p:nvPr/>
          </p:nvSpPr>
          <p:spPr bwMode="auto">
            <a:xfrm>
              <a:off x="628" y="10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5" name="Line 505"/>
            <p:cNvSpPr>
              <a:spLocks noChangeShapeType="1"/>
            </p:cNvSpPr>
            <p:nvPr/>
          </p:nvSpPr>
          <p:spPr bwMode="auto">
            <a:xfrm flipH="1">
              <a:off x="620" y="104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6" name="Line 506"/>
            <p:cNvSpPr>
              <a:spLocks noChangeShapeType="1"/>
            </p:cNvSpPr>
            <p:nvPr/>
          </p:nvSpPr>
          <p:spPr bwMode="auto">
            <a:xfrm>
              <a:off x="620" y="10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7" name="Line 507"/>
            <p:cNvSpPr>
              <a:spLocks noChangeShapeType="1"/>
            </p:cNvSpPr>
            <p:nvPr/>
          </p:nvSpPr>
          <p:spPr bwMode="auto">
            <a:xfrm flipH="1">
              <a:off x="604" y="105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8" name="Line 508"/>
            <p:cNvSpPr>
              <a:spLocks noChangeShapeType="1"/>
            </p:cNvSpPr>
            <p:nvPr/>
          </p:nvSpPr>
          <p:spPr bwMode="auto">
            <a:xfrm>
              <a:off x="604" y="106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09" name="Line 509"/>
            <p:cNvSpPr>
              <a:spLocks noChangeShapeType="1"/>
            </p:cNvSpPr>
            <p:nvPr/>
          </p:nvSpPr>
          <p:spPr bwMode="auto">
            <a:xfrm>
              <a:off x="604" y="106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0" name="Line 510"/>
            <p:cNvSpPr>
              <a:spLocks noChangeShapeType="1"/>
            </p:cNvSpPr>
            <p:nvPr/>
          </p:nvSpPr>
          <p:spPr bwMode="auto">
            <a:xfrm>
              <a:off x="604" y="106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1" name="Line 511"/>
            <p:cNvSpPr>
              <a:spLocks noChangeShapeType="1"/>
            </p:cNvSpPr>
            <p:nvPr/>
          </p:nvSpPr>
          <p:spPr bwMode="auto">
            <a:xfrm flipH="1" flipV="1">
              <a:off x="588" y="105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2" name="Line 512"/>
            <p:cNvSpPr>
              <a:spLocks noChangeShapeType="1"/>
            </p:cNvSpPr>
            <p:nvPr/>
          </p:nvSpPr>
          <p:spPr bwMode="auto">
            <a:xfrm>
              <a:off x="588" y="105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3" name="Line 513"/>
            <p:cNvSpPr>
              <a:spLocks noChangeShapeType="1"/>
            </p:cNvSpPr>
            <p:nvPr/>
          </p:nvSpPr>
          <p:spPr bwMode="auto">
            <a:xfrm flipH="1" flipV="1">
              <a:off x="580" y="104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4" name="Line 514"/>
            <p:cNvSpPr>
              <a:spLocks noChangeShapeType="1"/>
            </p:cNvSpPr>
            <p:nvPr/>
          </p:nvSpPr>
          <p:spPr bwMode="auto">
            <a:xfrm>
              <a:off x="580" y="10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5" name="Line 515"/>
            <p:cNvSpPr>
              <a:spLocks noChangeShapeType="1"/>
            </p:cNvSpPr>
            <p:nvPr/>
          </p:nvSpPr>
          <p:spPr bwMode="auto">
            <a:xfrm flipH="1" flipV="1">
              <a:off x="572" y="103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6" name="Line 516"/>
            <p:cNvSpPr>
              <a:spLocks noChangeShapeType="1"/>
            </p:cNvSpPr>
            <p:nvPr/>
          </p:nvSpPr>
          <p:spPr bwMode="auto">
            <a:xfrm>
              <a:off x="572" y="103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7" name="Line 517"/>
            <p:cNvSpPr>
              <a:spLocks noChangeShapeType="1"/>
            </p:cNvSpPr>
            <p:nvPr/>
          </p:nvSpPr>
          <p:spPr bwMode="auto">
            <a:xfrm flipH="1" flipV="1">
              <a:off x="564" y="102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8" name="Line 518"/>
            <p:cNvSpPr>
              <a:spLocks noChangeShapeType="1"/>
            </p:cNvSpPr>
            <p:nvPr/>
          </p:nvSpPr>
          <p:spPr bwMode="auto">
            <a:xfrm>
              <a:off x="564" y="10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19" name="Line 519"/>
            <p:cNvSpPr>
              <a:spLocks noChangeShapeType="1"/>
            </p:cNvSpPr>
            <p:nvPr/>
          </p:nvSpPr>
          <p:spPr bwMode="auto">
            <a:xfrm>
              <a:off x="564" y="10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0" name="Line 520"/>
            <p:cNvSpPr>
              <a:spLocks noChangeShapeType="1"/>
            </p:cNvSpPr>
            <p:nvPr/>
          </p:nvSpPr>
          <p:spPr bwMode="auto">
            <a:xfrm>
              <a:off x="564" y="10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1" name="Line 521"/>
            <p:cNvSpPr>
              <a:spLocks noChangeShapeType="1"/>
            </p:cNvSpPr>
            <p:nvPr/>
          </p:nvSpPr>
          <p:spPr bwMode="auto">
            <a:xfrm flipV="1">
              <a:off x="564" y="100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2" name="Line 522"/>
            <p:cNvSpPr>
              <a:spLocks noChangeShapeType="1"/>
            </p:cNvSpPr>
            <p:nvPr/>
          </p:nvSpPr>
          <p:spPr bwMode="auto">
            <a:xfrm>
              <a:off x="572" y="10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3" name="Line 523"/>
            <p:cNvSpPr>
              <a:spLocks noChangeShapeType="1"/>
            </p:cNvSpPr>
            <p:nvPr/>
          </p:nvSpPr>
          <p:spPr bwMode="auto">
            <a:xfrm flipV="1">
              <a:off x="572" y="98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4" name="Line 524"/>
            <p:cNvSpPr>
              <a:spLocks noChangeShapeType="1"/>
            </p:cNvSpPr>
            <p:nvPr/>
          </p:nvSpPr>
          <p:spPr bwMode="auto">
            <a:xfrm>
              <a:off x="580" y="9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5" name="Line 525"/>
            <p:cNvSpPr>
              <a:spLocks noChangeShapeType="1"/>
            </p:cNvSpPr>
            <p:nvPr/>
          </p:nvSpPr>
          <p:spPr bwMode="auto">
            <a:xfrm flipV="1">
              <a:off x="580" y="98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6" name="Line 526"/>
            <p:cNvSpPr>
              <a:spLocks noChangeShapeType="1"/>
            </p:cNvSpPr>
            <p:nvPr/>
          </p:nvSpPr>
          <p:spPr bwMode="auto">
            <a:xfrm>
              <a:off x="588" y="9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7" name="Line 527"/>
            <p:cNvSpPr>
              <a:spLocks noChangeShapeType="1"/>
            </p:cNvSpPr>
            <p:nvPr/>
          </p:nvSpPr>
          <p:spPr bwMode="auto">
            <a:xfrm flipV="1">
              <a:off x="588" y="97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8" name="Line 528"/>
            <p:cNvSpPr>
              <a:spLocks noChangeShapeType="1"/>
            </p:cNvSpPr>
            <p:nvPr/>
          </p:nvSpPr>
          <p:spPr bwMode="auto">
            <a:xfrm>
              <a:off x="604" y="9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29" name="Line 529"/>
            <p:cNvSpPr>
              <a:spLocks noChangeShapeType="1"/>
            </p:cNvSpPr>
            <p:nvPr/>
          </p:nvSpPr>
          <p:spPr bwMode="auto">
            <a:xfrm>
              <a:off x="604" y="9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0" name="Line 530"/>
            <p:cNvSpPr>
              <a:spLocks noChangeShapeType="1"/>
            </p:cNvSpPr>
            <p:nvPr/>
          </p:nvSpPr>
          <p:spPr bwMode="auto">
            <a:xfrm>
              <a:off x="604" y="9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1" name="Line 531"/>
            <p:cNvSpPr>
              <a:spLocks noChangeShapeType="1"/>
            </p:cNvSpPr>
            <p:nvPr/>
          </p:nvSpPr>
          <p:spPr bwMode="auto">
            <a:xfrm>
              <a:off x="604" y="97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2" name="Line 532"/>
            <p:cNvSpPr>
              <a:spLocks noChangeShapeType="1"/>
            </p:cNvSpPr>
            <p:nvPr/>
          </p:nvSpPr>
          <p:spPr bwMode="auto">
            <a:xfrm>
              <a:off x="620" y="9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3" name="Line 533"/>
            <p:cNvSpPr>
              <a:spLocks noChangeShapeType="1"/>
            </p:cNvSpPr>
            <p:nvPr/>
          </p:nvSpPr>
          <p:spPr bwMode="auto">
            <a:xfrm>
              <a:off x="620" y="98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4" name="Line 534"/>
            <p:cNvSpPr>
              <a:spLocks noChangeShapeType="1"/>
            </p:cNvSpPr>
            <p:nvPr/>
          </p:nvSpPr>
          <p:spPr bwMode="auto">
            <a:xfrm>
              <a:off x="628" y="9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5" name="Line 535"/>
            <p:cNvSpPr>
              <a:spLocks noChangeShapeType="1"/>
            </p:cNvSpPr>
            <p:nvPr/>
          </p:nvSpPr>
          <p:spPr bwMode="auto">
            <a:xfrm>
              <a:off x="628" y="98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6" name="Line 536"/>
            <p:cNvSpPr>
              <a:spLocks noChangeShapeType="1"/>
            </p:cNvSpPr>
            <p:nvPr/>
          </p:nvSpPr>
          <p:spPr bwMode="auto">
            <a:xfrm>
              <a:off x="636" y="10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7" name="Line 537"/>
            <p:cNvSpPr>
              <a:spLocks noChangeShapeType="1"/>
            </p:cNvSpPr>
            <p:nvPr/>
          </p:nvSpPr>
          <p:spPr bwMode="auto">
            <a:xfrm>
              <a:off x="636" y="100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8" name="Line 538"/>
            <p:cNvSpPr>
              <a:spLocks noChangeShapeType="1"/>
            </p:cNvSpPr>
            <p:nvPr/>
          </p:nvSpPr>
          <p:spPr bwMode="auto">
            <a:xfrm>
              <a:off x="636" y="10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39" name="Freeform 539"/>
            <p:cNvSpPr>
              <a:spLocks/>
            </p:cNvSpPr>
            <p:nvPr/>
          </p:nvSpPr>
          <p:spPr bwMode="auto">
            <a:xfrm>
              <a:off x="428" y="724"/>
              <a:ext cx="80" cy="88"/>
            </a:xfrm>
            <a:custGeom>
              <a:avLst/>
              <a:gdLst>
                <a:gd name="T0" fmla="*/ 80 w 80"/>
                <a:gd name="T1" fmla="*/ 48 h 88"/>
                <a:gd name="T2" fmla="*/ 72 w 80"/>
                <a:gd name="T3" fmla="*/ 64 h 88"/>
                <a:gd name="T4" fmla="*/ 64 w 80"/>
                <a:gd name="T5" fmla="*/ 72 h 88"/>
                <a:gd name="T6" fmla="*/ 56 w 80"/>
                <a:gd name="T7" fmla="*/ 80 h 88"/>
                <a:gd name="T8" fmla="*/ 40 w 80"/>
                <a:gd name="T9" fmla="*/ 88 h 88"/>
                <a:gd name="T10" fmla="*/ 40 w 80"/>
                <a:gd name="T11" fmla="*/ 88 h 88"/>
                <a:gd name="T12" fmla="*/ 24 w 80"/>
                <a:gd name="T13" fmla="*/ 80 h 88"/>
                <a:gd name="T14" fmla="*/ 16 w 80"/>
                <a:gd name="T15" fmla="*/ 72 h 88"/>
                <a:gd name="T16" fmla="*/ 8 w 80"/>
                <a:gd name="T17" fmla="*/ 64 h 88"/>
                <a:gd name="T18" fmla="*/ 0 w 80"/>
                <a:gd name="T19" fmla="*/ 48 h 88"/>
                <a:gd name="T20" fmla="*/ 0 w 80"/>
                <a:gd name="T21" fmla="*/ 48 h 88"/>
                <a:gd name="T22" fmla="*/ 8 w 80"/>
                <a:gd name="T23" fmla="*/ 32 h 88"/>
                <a:gd name="T24" fmla="*/ 16 w 80"/>
                <a:gd name="T25" fmla="*/ 16 h 88"/>
                <a:gd name="T26" fmla="*/ 24 w 80"/>
                <a:gd name="T27" fmla="*/ 8 h 88"/>
                <a:gd name="T28" fmla="*/ 40 w 80"/>
                <a:gd name="T29" fmla="*/ 0 h 88"/>
                <a:gd name="T30" fmla="*/ 40 w 80"/>
                <a:gd name="T31" fmla="*/ 0 h 88"/>
                <a:gd name="T32" fmla="*/ 56 w 80"/>
                <a:gd name="T33" fmla="*/ 8 h 88"/>
                <a:gd name="T34" fmla="*/ 64 w 80"/>
                <a:gd name="T35" fmla="*/ 16 h 88"/>
                <a:gd name="T36" fmla="*/ 72 w 80"/>
                <a:gd name="T37" fmla="*/ 32 h 88"/>
                <a:gd name="T38" fmla="*/ 80 w 80"/>
                <a:gd name="T39" fmla="*/ 48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 h="88">
                  <a:moveTo>
                    <a:pt x="80" y="48"/>
                  </a:moveTo>
                  <a:lnTo>
                    <a:pt x="72" y="64"/>
                  </a:lnTo>
                  <a:lnTo>
                    <a:pt x="64" y="72"/>
                  </a:lnTo>
                  <a:lnTo>
                    <a:pt x="56" y="80"/>
                  </a:lnTo>
                  <a:lnTo>
                    <a:pt x="40" y="88"/>
                  </a:lnTo>
                  <a:lnTo>
                    <a:pt x="24" y="80"/>
                  </a:lnTo>
                  <a:lnTo>
                    <a:pt x="16" y="72"/>
                  </a:lnTo>
                  <a:lnTo>
                    <a:pt x="8" y="64"/>
                  </a:lnTo>
                  <a:lnTo>
                    <a:pt x="0" y="48"/>
                  </a:lnTo>
                  <a:lnTo>
                    <a:pt x="8" y="32"/>
                  </a:lnTo>
                  <a:lnTo>
                    <a:pt x="16" y="16"/>
                  </a:lnTo>
                  <a:lnTo>
                    <a:pt x="24" y="8"/>
                  </a:lnTo>
                  <a:lnTo>
                    <a:pt x="40" y="0"/>
                  </a:lnTo>
                  <a:lnTo>
                    <a:pt x="56" y="8"/>
                  </a:lnTo>
                  <a:lnTo>
                    <a:pt x="64" y="16"/>
                  </a:lnTo>
                  <a:lnTo>
                    <a:pt x="72" y="32"/>
                  </a:lnTo>
                  <a:lnTo>
                    <a:pt x="80" y="48"/>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040" name="Line 540"/>
            <p:cNvSpPr>
              <a:spLocks noChangeShapeType="1"/>
            </p:cNvSpPr>
            <p:nvPr/>
          </p:nvSpPr>
          <p:spPr bwMode="auto">
            <a:xfrm flipH="1">
              <a:off x="500" y="77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1" name="Line 541"/>
            <p:cNvSpPr>
              <a:spLocks noChangeShapeType="1"/>
            </p:cNvSpPr>
            <p:nvPr/>
          </p:nvSpPr>
          <p:spPr bwMode="auto">
            <a:xfrm>
              <a:off x="500" y="7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2" name="Line 542"/>
            <p:cNvSpPr>
              <a:spLocks noChangeShapeType="1"/>
            </p:cNvSpPr>
            <p:nvPr/>
          </p:nvSpPr>
          <p:spPr bwMode="auto">
            <a:xfrm flipH="1">
              <a:off x="492" y="7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3" name="Line 543"/>
            <p:cNvSpPr>
              <a:spLocks noChangeShapeType="1"/>
            </p:cNvSpPr>
            <p:nvPr/>
          </p:nvSpPr>
          <p:spPr bwMode="auto">
            <a:xfrm>
              <a:off x="492"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4" name="Line 544"/>
            <p:cNvSpPr>
              <a:spLocks noChangeShapeType="1"/>
            </p:cNvSpPr>
            <p:nvPr/>
          </p:nvSpPr>
          <p:spPr bwMode="auto">
            <a:xfrm flipH="1">
              <a:off x="484" y="79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5" name="Line 545"/>
            <p:cNvSpPr>
              <a:spLocks noChangeShapeType="1"/>
            </p:cNvSpPr>
            <p:nvPr/>
          </p:nvSpPr>
          <p:spPr bwMode="auto">
            <a:xfrm>
              <a:off x="484" y="8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6" name="Line 546"/>
            <p:cNvSpPr>
              <a:spLocks noChangeShapeType="1"/>
            </p:cNvSpPr>
            <p:nvPr/>
          </p:nvSpPr>
          <p:spPr bwMode="auto">
            <a:xfrm flipH="1">
              <a:off x="468" y="8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7" name="Line 547"/>
            <p:cNvSpPr>
              <a:spLocks noChangeShapeType="1"/>
            </p:cNvSpPr>
            <p:nvPr/>
          </p:nvSpPr>
          <p:spPr bwMode="auto">
            <a:xfrm>
              <a:off x="468"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8" name="Line 548"/>
            <p:cNvSpPr>
              <a:spLocks noChangeShapeType="1"/>
            </p:cNvSpPr>
            <p:nvPr/>
          </p:nvSpPr>
          <p:spPr bwMode="auto">
            <a:xfrm>
              <a:off x="468"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49" name="Line 549"/>
            <p:cNvSpPr>
              <a:spLocks noChangeShapeType="1"/>
            </p:cNvSpPr>
            <p:nvPr/>
          </p:nvSpPr>
          <p:spPr bwMode="auto">
            <a:xfrm>
              <a:off x="468"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0" name="Line 550"/>
            <p:cNvSpPr>
              <a:spLocks noChangeShapeType="1"/>
            </p:cNvSpPr>
            <p:nvPr/>
          </p:nvSpPr>
          <p:spPr bwMode="auto">
            <a:xfrm flipH="1" flipV="1">
              <a:off x="452" y="8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1" name="Line 551"/>
            <p:cNvSpPr>
              <a:spLocks noChangeShapeType="1"/>
            </p:cNvSpPr>
            <p:nvPr/>
          </p:nvSpPr>
          <p:spPr bwMode="auto">
            <a:xfrm>
              <a:off x="452" y="8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2" name="Line 552"/>
            <p:cNvSpPr>
              <a:spLocks noChangeShapeType="1"/>
            </p:cNvSpPr>
            <p:nvPr/>
          </p:nvSpPr>
          <p:spPr bwMode="auto">
            <a:xfrm flipH="1" flipV="1">
              <a:off x="444" y="79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3" name="Line 553"/>
            <p:cNvSpPr>
              <a:spLocks noChangeShapeType="1"/>
            </p:cNvSpPr>
            <p:nvPr/>
          </p:nvSpPr>
          <p:spPr bwMode="auto">
            <a:xfrm>
              <a:off x="444"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4" name="Line 554"/>
            <p:cNvSpPr>
              <a:spLocks noChangeShapeType="1"/>
            </p:cNvSpPr>
            <p:nvPr/>
          </p:nvSpPr>
          <p:spPr bwMode="auto">
            <a:xfrm flipH="1" flipV="1">
              <a:off x="436" y="7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5" name="Line 555"/>
            <p:cNvSpPr>
              <a:spLocks noChangeShapeType="1"/>
            </p:cNvSpPr>
            <p:nvPr/>
          </p:nvSpPr>
          <p:spPr bwMode="auto">
            <a:xfrm>
              <a:off x="436" y="7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6" name="Line 556"/>
            <p:cNvSpPr>
              <a:spLocks noChangeShapeType="1"/>
            </p:cNvSpPr>
            <p:nvPr/>
          </p:nvSpPr>
          <p:spPr bwMode="auto">
            <a:xfrm flipH="1" flipV="1">
              <a:off x="428" y="77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7" name="Line 557"/>
            <p:cNvSpPr>
              <a:spLocks noChangeShapeType="1"/>
            </p:cNvSpPr>
            <p:nvPr/>
          </p:nvSpPr>
          <p:spPr bwMode="auto">
            <a:xfrm>
              <a:off x="428"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8" name="Line 558"/>
            <p:cNvSpPr>
              <a:spLocks noChangeShapeType="1"/>
            </p:cNvSpPr>
            <p:nvPr/>
          </p:nvSpPr>
          <p:spPr bwMode="auto">
            <a:xfrm>
              <a:off x="428"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59" name="Line 559"/>
            <p:cNvSpPr>
              <a:spLocks noChangeShapeType="1"/>
            </p:cNvSpPr>
            <p:nvPr/>
          </p:nvSpPr>
          <p:spPr bwMode="auto">
            <a:xfrm>
              <a:off x="428"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0" name="Line 560"/>
            <p:cNvSpPr>
              <a:spLocks noChangeShapeType="1"/>
            </p:cNvSpPr>
            <p:nvPr/>
          </p:nvSpPr>
          <p:spPr bwMode="auto">
            <a:xfrm flipV="1">
              <a:off x="428" y="75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1" name="Line 561"/>
            <p:cNvSpPr>
              <a:spLocks noChangeShapeType="1"/>
            </p:cNvSpPr>
            <p:nvPr/>
          </p:nvSpPr>
          <p:spPr bwMode="auto">
            <a:xfrm>
              <a:off x="436"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2" name="Line 562"/>
            <p:cNvSpPr>
              <a:spLocks noChangeShapeType="1"/>
            </p:cNvSpPr>
            <p:nvPr/>
          </p:nvSpPr>
          <p:spPr bwMode="auto">
            <a:xfrm flipV="1">
              <a:off x="436" y="7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3" name="Line 563"/>
            <p:cNvSpPr>
              <a:spLocks noChangeShapeType="1"/>
            </p:cNvSpPr>
            <p:nvPr/>
          </p:nvSpPr>
          <p:spPr bwMode="auto">
            <a:xfrm>
              <a:off x="444"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4" name="Line 564"/>
            <p:cNvSpPr>
              <a:spLocks noChangeShapeType="1"/>
            </p:cNvSpPr>
            <p:nvPr/>
          </p:nvSpPr>
          <p:spPr bwMode="auto">
            <a:xfrm flipV="1">
              <a:off x="444" y="73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5" name="Line 565"/>
            <p:cNvSpPr>
              <a:spLocks noChangeShapeType="1"/>
            </p:cNvSpPr>
            <p:nvPr/>
          </p:nvSpPr>
          <p:spPr bwMode="auto">
            <a:xfrm>
              <a:off x="452"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6" name="Line 566"/>
            <p:cNvSpPr>
              <a:spLocks noChangeShapeType="1"/>
            </p:cNvSpPr>
            <p:nvPr/>
          </p:nvSpPr>
          <p:spPr bwMode="auto">
            <a:xfrm flipV="1">
              <a:off x="452" y="72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7" name="Line 567"/>
            <p:cNvSpPr>
              <a:spLocks noChangeShapeType="1"/>
            </p:cNvSpPr>
            <p:nvPr/>
          </p:nvSpPr>
          <p:spPr bwMode="auto">
            <a:xfrm>
              <a:off x="468" y="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8" name="Line 568"/>
            <p:cNvSpPr>
              <a:spLocks noChangeShapeType="1"/>
            </p:cNvSpPr>
            <p:nvPr/>
          </p:nvSpPr>
          <p:spPr bwMode="auto">
            <a:xfrm>
              <a:off x="468" y="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69" name="Line 569"/>
            <p:cNvSpPr>
              <a:spLocks noChangeShapeType="1"/>
            </p:cNvSpPr>
            <p:nvPr/>
          </p:nvSpPr>
          <p:spPr bwMode="auto">
            <a:xfrm>
              <a:off x="468" y="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0" name="Line 570"/>
            <p:cNvSpPr>
              <a:spLocks noChangeShapeType="1"/>
            </p:cNvSpPr>
            <p:nvPr/>
          </p:nvSpPr>
          <p:spPr bwMode="auto">
            <a:xfrm>
              <a:off x="468" y="72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1" name="Line 571"/>
            <p:cNvSpPr>
              <a:spLocks noChangeShapeType="1"/>
            </p:cNvSpPr>
            <p:nvPr/>
          </p:nvSpPr>
          <p:spPr bwMode="auto">
            <a:xfrm>
              <a:off x="484"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2" name="Line 572"/>
            <p:cNvSpPr>
              <a:spLocks noChangeShapeType="1"/>
            </p:cNvSpPr>
            <p:nvPr/>
          </p:nvSpPr>
          <p:spPr bwMode="auto">
            <a:xfrm>
              <a:off x="484" y="73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3" name="Line 573"/>
            <p:cNvSpPr>
              <a:spLocks noChangeShapeType="1"/>
            </p:cNvSpPr>
            <p:nvPr/>
          </p:nvSpPr>
          <p:spPr bwMode="auto">
            <a:xfrm>
              <a:off x="492"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4" name="Line 574"/>
            <p:cNvSpPr>
              <a:spLocks noChangeShapeType="1"/>
            </p:cNvSpPr>
            <p:nvPr/>
          </p:nvSpPr>
          <p:spPr bwMode="auto">
            <a:xfrm>
              <a:off x="492" y="7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5" name="Line 575"/>
            <p:cNvSpPr>
              <a:spLocks noChangeShapeType="1"/>
            </p:cNvSpPr>
            <p:nvPr/>
          </p:nvSpPr>
          <p:spPr bwMode="auto">
            <a:xfrm>
              <a:off x="500"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6" name="Line 576"/>
            <p:cNvSpPr>
              <a:spLocks noChangeShapeType="1"/>
            </p:cNvSpPr>
            <p:nvPr/>
          </p:nvSpPr>
          <p:spPr bwMode="auto">
            <a:xfrm>
              <a:off x="500" y="75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7" name="Line 577"/>
            <p:cNvSpPr>
              <a:spLocks noChangeShapeType="1"/>
            </p:cNvSpPr>
            <p:nvPr/>
          </p:nvSpPr>
          <p:spPr bwMode="auto">
            <a:xfrm>
              <a:off x="508"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78" name="Freeform 578"/>
            <p:cNvSpPr>
              <a:spLocks/>
            </p:cNvSpPr>
            <p:nvPr/>
          </p:nvSpPr>
          <p:spPr bwMode="auto">
            <a:xfrm>
              <a:off x="508" y="676"/>
              <a:ext cx="72" cy="80"/>
            </a:xfrm>
            <a:custGeom>
              <a:avLst/>
              <a:gdLst>
                <a:gd name="T0" fmla="*/ 72 w 72"/>
                <a:gd name="T1" fmla="*/ 40 h 80"/>
                <a:gd name="T2" fmla="*/ 64 w 72"/>
                <a:gd name="T3" fmla="*/ 56 h 80"/>
                <a:gd name="T4" fmla="*/ 56 w 72"/>
                <a:gd name="T5" fmla="*/ 72 h 80"/>
                <a:gd name="T6" fmla="*/ 48 w 72"/>
                <a:gd name="T7" fmla="*/ 80 h 80"/>
                <a:gd name="T8" fmla="*/ 32 w 72"/>
                <a:gd name="T9" fmla="*/ 80 h 80"/>
                <a:gd name="T10" fmla="*/ 32 w 72"/>
                <a:gd name="T11" fmla="*/ 80 h 80"/>
                <a:gd name="T12" fmla="*/ 16 w 72"/>
                <a:gd name="T13" fmla="*/ 80 h 80"/>
                <a:gd name="T14" fmla="*/ 8 w 72"/>
                <a:gd name="T15" fmla="*/ 72 h 80"/>
                <a:gd name="T16" fmla="*/ 0 w 72"/>
                <a:gd name="T17" fmla="*/ 56 h 80"/>
                <a:gd name="T18" fmla="*/ 0 w 72"/>
                <a:gd name="T19" fmla="*/ 40 h 80"/>
                <a:gd name="T20" fmla="*/ 0 w 72"/>
                <a:gd name="T21" fmla="*/ 40 h 80"/>
                <a:gd name="T22" fmla="*/ 0 w 72"/>
                <a:gd name="T23" fmla="*/ 24 h 80"/>
                <a:gd name="T24" fmla="*/ 8 w 72"/>
                <a:gd name="T25" fmla="*/ 16 h 80"/>
                <a:gd name="T26" fmla="*/ 16 w 72"/>
                <a:gd name="T27" fmla="*/ 0 h 80"/>
                <a:gd name="T28" fmla="*/ 32 w 72"/>
                <a:gd name="T29" fmla="*/ 0 h 80"/>
                <a:gd name="T30" fmla="*/ 32 w 72"/>
                <a:gd name="T31" fmla="*/ 0 h 80"/>
                <a:gd name="T32" fmla="*/ 48 w 72"/>
                <a:gd name="T33" fmla="*/ 0 h 80"/>
                <a:gd name="T34" fmla="*/ 56 w 72"/>
                <a:gd name="T35" fmla="*/ 16 h 80"/>
                <a:gd name="T36" fmla="*/ 64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64" y="56"/>
                  </a:lnTo>
                  <a:lnTo>
                    <a:pt x="56" y="72"/>
                  </a:lnTo>
                  <a:lnTo>
                    <a:pt x="48" y="80"/>
                  </a:lnTo>
                  <a:lnTo>
                    <a:pt x="32" y="80"/>
                  </a:lnTo>
                  <a:lnTo>
                    <a:pt x="16" y="80"/>
                  </a:lnTo>
                  <a:lnTo>
                    <a:pt x="8" y="72"/>
                  </a:lnTo>
                  <a:lnTo>
                    <a:pt x="0" y="56"/>
                  </a:lnTo>
                  <a:lnTo>
                    <a:pt x="0" y="40"/>
                  </a:lnTo>
                  <a:lnTo>
                    <a:pt x="0" y="24"/>
                  </a:lnTo>
                  <a:lnTo>
                    <a:pt x="8" y="16"/>
                  </a:lnTo>
                  <a:lnTo>
                    <a:pt x="16" y="0"/>
                  </a:lnTo>
                  <a:lnTo>
                    <a:pt x="32" y="0"/>
                  </a:lnTo>
                  <a:lnTo>
                    <a:pt x="48" y="0"/>
                  </a:lnTo>
                  <a:lnTo>
                    <a:pt x="56" y="16"/>
                  </a:lnTo>
                  <a:lnTo>
                    <a:pt x="64"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079" name="Line 579"/>
            <p:cNvSpPr>
              <a:spLocks noChangeShapeType="1"/>
            </p:cNvSpPr>
            <p:nvPr/>
          </p:nvSpPr>
          <p:spPr bwMode="auto">
            <a:xfrm flipH="1">
              <a:off x="572" y="71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0" name="Line 580"/>
            <p:cNvSpPr>
              <a:spLocks noChangeShapeType="1"/>
            </p:cNvSpPr>
            <p:nvPr/>
          </p:nvSpPr>
          <p:spPr bwMode="auto">
            <a:xfrm>
              <a:off x="572"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1" name="Line 581"/>
            <p:cNvSpPr>
              <a:spLocks noChangeShapeType="1"/>
            </p:cNvSpPr>
            <p:nvPr/>
          </p:nvSpPr>
          <p:spPr bwMode="auto">
            <a:xfrm flipH="1">
              <a:off x="564" y="7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2" name="Line 582"/>
            <p:cNvSpPr>
              <a:spLocks noChangeShapeType="1"/>
            </p:cNvSpPr>
            <p:nvPr/>
          </p:nvSpPr>
          <p:spPr bwMode="auto">
            <a:xfrm>
              <a:off x="564" y="7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3" name="Line 583"/>
            <p:cNvSpPr>
              <a:spLocks noChangeShapeType="1"/>
            </p:cNvSpPr>
            <p:nvPr/>
          </p:nvSpPr>
          <p:spPr bwMode="auto">
            <a:xfrm flipH="1">
              <a:off x="556" y="74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4" name="Line 584"/>
            <p:cNvSpPr>
              <a:spLocks noChangeShapeType="1"/>
            </p:cNvSpPr>
            <p:nvPr/>
          </p:nvSpPr>
          <p:spPr bwMode="auto">
            <a:xfrm>
              <a:off x="556"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5" name="Line 585"/>
            <p:cNvSpPr>
              <a:spLocks noChangeShapeType="1"/>
            </p:cNvSpPr>
            <p:nvPr/>
          </p:nvSpPr>
          <p:spPr bwMode="auto">
            <a:xfrm flipH="1">
              <a:off x="540" y="75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6" name="Line 586"/>
            <p:cNvSpPr>
              <a:spLocks noChangeShapeType="1"/>
            </p:cNvSpPr>
            <p:nvPr/>
          </p:nvSpPr>
          <p:spPr bwMode="auto">
            <a:xfrm>
              <a:off x="540"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7" name="Line 587"/>
            <p:cNvSpPr>
              <a:spLocks noChangeShapeType="1"/>
            </p:cNvSpPr>
            <p:nvPr/>
          </p:nvSpPr>
          <p:spPr bwMode="auto">
            <a:xfrm>
              <a:off x="540"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8" name="Line 588"/>
            <p:cNvSpPr>
              <a:spLocks noChangeShapeType="1"/>
            </p:cNvSpPr>
            <p:nvPr/>
          </p:nvSpPr>
          <p:spPr bwMode="auto">
            <a:xfrm>
              <a:off x="540"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89" name="Line 589"/>
            <p:cNvSpPr>
              <a:spLocks noChangeShapeType="1"/>
            </p:cNvSpPr>
            <p:nvPr/>
          </p:nvSpPr>
          <p:spPr bwMode="auto">
            <a:xfrm flipH="1">
              <a:off x="524" y="75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0" name="Line 590"/>
            <p:cNvSpPr>
              <a:spLocks noChangeShapeType="1"/>
            </p:cNvSpPr>
            <p:nvPr/>
          </p:nvSpPr>
          <p:spPr bwMode="auto">
            <a:xfrm>
              <a:off x="524"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1" name="Line 591"/>
            <p:cNvSpPr>
              <a:spLocks noChangeShapeType="1"/>
            </p:cNvSpPr>
            <p:nvPr/>
          </p:nvSpPr>
          <p:spPr bwMode="auto">
            <a:xfrm flipH="1" flipV="1">
              <a:off x="516" y="74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2" name="Line 592"/>
            <p:cNvSpPr>
              <a:spLocks noChangeShapeType="1"/>
            </p:cNvSpPr>
            <p:nvPr/>
          </p:nvSpPr>
          <p:spPr bwMode="auto">
            <a:xfrm>
              <a:off x="516" y="7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3" name="Line 593"/>
            <p:cNvSpPr>
              <a:spLocks noChangeShapeType="1"/>
            </p:cNvSpPr>
            <p:nvPr/>
          </p:nvSpPr>
          <p:spPr bwMode="auto">
            <a:xfrm flipH="1" flipV="1">
              <a:off x="508" y="7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4" name="Line 594"/>
            <p:cNvSpPr>
              <a:spLocks noChangeShapeType="1"/>
            </p:cNvSpPr>
            <p:nvPr/>
          </p:nvSpPr>
          <p:spPr bwMode="auto">
            <a:xfrm>
              <a:off x="508"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5" name="Line 595"/>
            <p:cNvSpPr>
              <a:spLocks noChangeShapeType="1"/>
            </p:cNvSpPr>
            <p:nvPr/>
          </p:nvSpPr>
          <p:spPr bwMode="auto">
            <a:xfrm flipV="1">
              <a:off x="508" y="71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6" name="Line 596"/>
            <p:cNvSpPr>
              <a:spLocks noChangeShapeType="1"/>
            </p:cNvSpPr>
            <p:nvPr/>
          </p:nvSpPr>
          <p:spPr bwMode="auto">
            <a:xfrm>
              <a:off x="508"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7" name="Line 597"/>
            <p:cNvSpPr>
              <a:spLocks noChangeShapeType="1"/>
            </p:cNvSpPr>
            <p:nvPr/>
          </p:nvSpPr>
          <p:spPr bwMode="auto">
            <a:xfrm>
              <a:off x="508"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8" name="Line 598"/>
            <p:cNvSpPr>
              <a:spLocks noChangeShapeType="1"/>
            </p:cNvSpPr>
            <p:nvPr/>
          </p:nvSpPr>
          <p:spPr bwMode="auto">
            <a:xfrm>
              <a:off x="508"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099" name="Line 599"/>
            <p:cNvSpPr>
              <a:spLocks noChangeShapeType="1"/>
            </p:cNvSpPr>
            <p:nvPr/>
          </p:nvSpPr>
          <p:spPr bwMode="auto">
            <a:xfrm flipV="1">
              <a:off x="508" y="70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0" name="Line 600"/>
            <p:cNvSpPr>
              <a:spLocks noChangeShapeType="1"/>
            </p:cNvSpPr>
            <p:nvPr/>
          </p:nvSpPr>
          <p:spPr bwMode="auto">
            <a:xfrm>
              <a:off x="508" y="7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1" name="Line 601"/>
            <p:cNvSpPr>
              <a:spLocks noChangeShapeType="1"/>
            </p:cNvSpPr>
            <p:nvPr/>
          </p:nvSpPr>
          <p:spPr bwMode="auto">
            <a:xfrm flipV="1">
              <a:off x="508" y="69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2" name="Line 602"/>
            <p:cNvSpPr>
              <a:spLocks noChangeShapeType="1"/>
            </p:cNvSpPr>
            <p:nvPr/>
          </p:nvSpPr>
          <p:spPr bwMode="auto">
            <a:xfrm>
              <a:off x="516" y="6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3" name="Line 603"/>
            <p:cNvSpPr>
              <a:spLocks noChangeShapeType="1"/>
            </p:cNvSpPr>
            <p:nvPr/>
          </p:nvSpPr>
          <p:spPr bwMode="auto">
            <a:xfrm flipV="1">
              <a:off x="516" y="67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4" name="Line 604"/>
            <p:cNvSpPr>
              <a:spLocks noChangeShapeType="1"/>
            </p:cNvSpPr>
            <p:nvPr/>
          </p:nvSpPr>
          <p:spPr bwMode="auto">
            <a:xfrm>
              <a:off x="524"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105" name="Line 605"/>
            <p:cNvSpPr>
              <a:spLocks noChangeShapeType="1"/>
            </p:cNvSpPr>
            <p:nvPr/>
          </p:nvSpPr>
          <p:spPr bwMode="auto">
            <a:xfrm>
              <a:off x="524" y="67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52581" name="Group 606"/>
          <p:cNvGrpSpPr>
            <a:grpSpLocks/>
          </p:cNvGrpSpPr>
          <p:nvPr/>
        </p:nvGrpSpPr>
        <p:grpSpPr bwMode="auto">
          <a:xfrm>
            <a:off x="2381250" y="1073150"/>
            <a:ext cx="471488" cy="446088"/>
            <a:chOff x="540" y="676"/>
            <a:chExt cx="297" cy="281"/>
          </a:xfrm>
        </p:grpSpPr>
        <p:sp>
          <p:nvSpPr>
            <p:cNvPr id="152706" name="Line 607"/>
            <p:cNvSpPr>
              <a:spLocks noChangeShapeType="1"/>
            </p:cNvSpPr>
            <p:nvPr/>
          </p:nvSpPr>
          <p:spPr bwMode="auto">
            <a:xfrm>
              <a:off x="540"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07" name="Line 608"/>
            <p:cNvSpPr>
              <a:spLocks noChangeShapeType="1"/>
            </p:cNvSpPr>
            <p:nvPr/>
          </p:nvSpPr>
          <p:spPr bwMode="auto">
            <a:xfrm>
              <a:off x="540"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08" name="Line 609"/>
            <p:cNvSpPr>
              <a:spLocks noChangeShapeType="1"/>
            </p:cNvSpPr>
            <p:nvPr/>
          </p:nvSpPr>
          <p:spPr bwMode="auto">
            <a:xfrm>
              <a:off x="540"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09" name="Line 610"/>
            <p:cNvSpPr>
              <a:spLocks noChangeShapeType="1"/>
            </p:cNvSpPr>
            <p:nvPr/>
          </p:nvSpPr>
          <p:spPr bwMode="auto">
            <a:xfrm>
              <a:off x="540" y="67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0" name="Line 611"/>
            <p:cNvSpPr>
              <a:spLocks noChangeShapeType="1"/>
            </p:cNvSpPr>
            <p:nvPr/>
          </p:nvSpPr>
          <p:spPr bwMode="auto">
            <a:xfrm>
              <a:off x="556"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1" name="Line 612"/>
            <p:cNvSpPr>
              <a:spLocks noChangeShapeType="1"/>
            </p:cNvSpPr>
            <p:nvPr/>
          </p:nvSpPr>
          <p:spPr bwMode="auto">
            <a:xfrm>
              <a:off x="556" y="67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2" name="Line 613"/>
            <p:cNvSpPr>
              <a:spLocks noChangeShapeType="1"/>
            </p:cNvSpPr>
            <p:nvPr/>
          </p:nvSpPr>
          <p:spPr bwMode="auto">
            <a:xfrm>
              <a:off x="564" y="6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3" name="Line 614"/>
            <p:cNvSpPr>
              <a:spLocks noChangeShapeType="1"/>
            </p:cNvSpPr>
            <p:nvPr/>
          </p:nvSpPr>
          <p:spPr bwMode="auto">
            <a:xfrm>
              <a:off x="564" y="69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4" name="Line 615"/>
            <p:cNvSpPr>
              <a:spLocks noChangeShapeType="1"/>
            </p:cNvSpPr>
            <p:nvPr/>
          </p:nvSpPr>
          <p:spPr bwMode="auto">
            <a:xfrm>
              <a:off x="572" y="7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5" name="Line 616"/>
            <p:cNvSpPr>
              <a:spLocks noChangeShapeType="1"/>
            </p:cNvSpPr>
            <p:nvPr/>
          </p:nvSpPr>
          <p:spPr bwMode="auto">
            <a:xfrm>
              <a:off x="572" y="70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6" name="Line 617"/>
            <p:cNvSpPr>
              <a:spLocks noChangeShapeType="1"/>
            </p:cNvSpPr>
            <p:nvPr/>
          </p:nvSpPr>
          <p:spPr bwMode="auto">
            <a:xfrm>
              <a:off x="580"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7" name="Freeform 618"/>
            <p:cNvSpPr>
              <a:spLocks/>
            </p:cNvSpPr>
            <p:nvPr/>
          </p:nvSpPr>
          <p:spPr bwMode="auto">
            <a:xfrm>
              <a:off x="580" y="724"/>
              <a:ext cx="72" cy="88"/>
            </a:xfrm>
            <a:custGeom>
              <a:avLst/>
              <a:gdLst>
                <a:gd name="T0" fmla="*/ 72 w 72"/>
                <a:gd name="T1" fmla="*/ 48 h 88"/>
                <a:gd name="T2" fmla="*/ 64 w 72"/>
                <a:gd name="T3" fmla="*/ 64 h 88"/>
                <a:gd name="T4" fmla="*/ 56 w 72"/>
                <a:gd name="T5" fmla="*/ 72 h 88"/>
                <a:gd name="T6" fmla="*/ 48 w 72"/>
                <a:gd name="T7" fmla="*/ 80 h 88"/>
                <a:gd name="T8" fmla="*/ 32 w 72"/>
                <a:gd name="T9" fmla="*/ 88 h 88"/>
                <a:gd name="T10" fmla="*/ 32 w 72"/>
                <a:gd name="T11" fmla="*/ 88 h 88"/>
                <a:gd name="T12" fmla="*/ 16 w 72"/>
                <a:gd name="T13" fmla="*/ 80 h 88"/>
                <a:gd name="T14" fmla="*/ 8 w 72"/>
                <a:gd name="T15" fmla="*/ 72 h 88"/>
                <a:gd name="T16" fmla="*/ 0 w 72"/>
                <a:gd name="T17" fmla="*/ 64 h 88"/>
                <a:gd name="T18" fmla="*/ 0 w 72"/>
                <a:gd name="T19" fmla="*/ 48 h 88"/>
                <a:gd name="T20" fmla="*/ 0 w 72"/>
                <a:gd name="T21" fmla="*/ 48 h 88"/>
                <a:gd name="T22" fmla="*/ 0 w 72"/>
                <a:gd name="T23" fmla="*/ 32 h 88"/>
                <a:gd name="T24" fmla="*/ 8 w 72"/>
                <a:gd name="T25" fmla="*/ 16 h 88"/>
                <a:gd name="T26" fmla="*/ 16 w 72"/>
                <a:gd name="T27" fmla="*/ 8 h 88"/>
                <a:gd name="T28" fmla="*/ 32 w 72"/>
                <a:gd name="T29" fmla="*/ 0 h 88"/>
                <a:gd name="T30" fmla="*/ 32 w 72"/>
                <a:gd name="T31" fmla="*/ 0 h 88"/>
                <a:gd name="T32" fmla="*/ 48 w 72"/>
                <a:gd name="T33" fmla="*/ 8 h 88"/>
                <a:gd name="T34" fmla="*/ 56 w 72"/>
                <a:gd name="T35" fmla="*/ 16 h 88"/>
                <a:gd name="T36" fmla="*/ 64 w 72"/>
                <a:gd name="T37" fmla="*/ 32 h 88"/>
                <a:gd name="T38" fmla="*/ 72 w 72"/>
                <a:gd name="T39" fmla="*/ 48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8">
                  <a:moveTo>
                    <a:pt x="72" y="48"/>
                  </a:moveTo>
                  <a:lnTo>
                    <a:pt x="64" y="64"/>
                  </a:lnTo>
                  <a:lnTo>
                    <a:pt x="56" y="72"/>
                  </a:lnTo>
                  <a:lnTo>
                    <a:pt x="48" y="80"/>
                  </a:lnTo>
                  <a:lnTo>
                    <a:pt x="32" y="88"/>
                  </a:lnTo>
                  <a:lnTo>
                    <a:pt x="16" y="80"/>
                  </a:lnTo>
                  <a:lnTo>
                    <a:pt x="8" y="72"/>
                  </a:lnTo>
                  <a:lnTo>
                    <a:pt x="0" y="64"/>
                  </a:lnTo>
                  <a:lnTo>
                    <a:pt x="0" y="48"/>
                  </a:lnTo>
                  <a:lnTo>
                    <a:pt x="0" y="32"/>
                  </a:lnTo>
                  <a:lnTo>
                    <a:pt x="8" y="16"/>
                  </a:lnTo>
                  <a:lnTo>
                    <a:pt x="16" y="8"/>
                  </a:lnTo>
                  <a:lnTo>
                    <a:pt x="32" y="0"/>
                  </a:lnTo>
                  <a:lnTo>
                    <a:pt x="48" y="8"/>
                  </a:lnTo>
                  <a:lnTo>
                    <a:pt x="56" y="16"/>
                  </a:lnTo>
                  <a:lnTo>
                    <a:pt x="64" y="32"/>
                  </a:lnTo>
                  <a:lnTo>
                    <a:pt x="72" y="48"/>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18" name="Line 619"/>
            <p:cNvSpPr>
              <a:spLocks noChangeShapeType="1"/>
            </p:cNvSpPr>
            <p:nvPr/>
          </p:nvSpPr>
          <p:spPr bwMode="auto">
            <a:xfrm flipH="1">
              <a:off x="644" y="77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19" name="Line 620"/>
            <p:cNvSpPr>
              <a:spLocks noChangeShapeType="1"/>
            </p:cNvSpPr>
            <p:nvPr/>
          </p:nvSpPr>
          <p:spPr bwMode="auto">
            <a:xfrm>
              <a:off x="644" y="7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0" name="Line 621"/>
            <p:cNvSpPr>
              <a:spLocks noChangeShapeType="1"/>
            </p:cNvSpPr>
            <p:nvPr/>
          </p:nvSpPr>
          <p:spPr bwMode="auto">
            <a:xfrm flipH="1">
              <a:off x="636" y="7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1" name="Line 622"/>
            <p:cNvSpPr>
              <a:spLocks noChangeShapeType="1"/>
            </p:cNvSpPr>
            <p:nvPr/>
          </p:nvSpPr>
          <p:spPr bwMode="auto">
            <a:xfrm>
              <a:off x="636"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2" name="Line 623"/>
            <p:cNvSpPr>
              <a:spLocks noChangeShapeType="1"/>
            </p:cNvSpPr>
            <p:nvPr/>
          </p:nvSpPr>
          <p:spPr bwMode="auto">
            <a:xfrm flipH="1">
              <a:off x="628" y="79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3" name="Line 624"/>
            <p:cNvSpPr>
              <a:spLocks noChangeShapeType="1"/>
            </p:cNvSpPr>
            <p:nvPr/>
          </p:nvSpPr>
          <p:spPr bwMode="auto">
            <a:xfrm>
              <a:off x="628" y="8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4" name="Line 625"/>
            <p:cNvSpPr>
              <a:spLocks noChangeShapeType="1"/>
            </p:cNvSpPr>
            <p:nvPr/>
          </p:nvSpPr>
          <p:spPr bwMode="auto">
            <a:xfrm flipH="1">
              <a:off x="612" y="8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5" name="Line 626"/>
            <p:cNvSpPr>
              <a:spLocks noChangeShapeType="1"/>
            </p:cNvSpPr>
            <p:nvPr/>
          </p:nvSpPr>
          <p:spPr bwMode="auto">
            <a:xfrm>
              <a:off x="612"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6" name="Line 627"/>
            <p:cNvSpPr>
              <a:spLocks noChangeShapeType="1"/>
            </p:cNvSpPr>
            <p:nvPr/>
          </p:nvSpPr>
          <p:spPr bwMode="auto">
            <a:xfrm>
              <a:off x="612"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7" name="Line 628"/>
            <p:cNvSpPr>
              <a:spLocks noChangeShapeType="1"/>
            </p:cNvSpPr>
            <p:nvPr/>
          </p:nvSpPr>
          <p:spPr bwMode="auto">
            <a:xfrm>
              <a:off x="612"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8" name="Line 629"/>
            <p:cNvSpPr>
              <a:spLocks noChangeShapeType="1"/>
            </p:cNvSpPr>
            <p:nvPr/>
          </p:nvSpPr>
          <p:spPr bwMode="auto">
            <a:xfrm flipH="1" flipV="1">
              <a:off x="596" y="80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29" name="Line 630"/>
            <p:cNvSpPr>
              <a:spLocks noChangeShapeType="1"/>
            </p:cNvSpPr>
            <p:nvPr/>
          </p:nvSpPr>
          <p:spPr bwMode="auto">
            <a:xfrm>
              <a:off x="596" y="8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0" name="Line 631"/>
            <p:cNvSpPr>
              <a:spLocks noChangeShapeType="1"/>
            </p:cNvSpPr>
            <p:nvPr/>
          </p:nvSpPr>
          <p:spPr bwMode="auto">
            <a:xfrm flipH="1" flipV="1">
              <a:off x="588" y="796"/>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1" name="Line 632"/>
            <p:cNvSpPr>
              <a:spLocks noChangeShapeType="1"/>
            </p:cNvSpPr>
            <p:nvPr/>
          </p:nvSpPr>
          <p:spPr bwMode="auto">
            <a:xfrm>
              <a:off x="588"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2" name="Line 633"/>
            <p:cNvSpPr>
              <a:spLocks noChangeShapeType="1"/>
            </p:cNvSpPr>
            <p:nvPr/>
          </p:nvSpPr>
          <p:spPr bwMode="auto">
            <a:xfrm flipH="1" flipV="1">
              <a:off x="580" y="78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3" name="Line 634"/>
            <p:cNvSpPr>
              <a:spLocks noChangeShapeType="1"/>
            </p:cNvSpPr>
            <p:nvPr/>
          </p:nvSpPr>
          <p:spPr bwMode="auto">
            <a:xfrm>
              <a:off x="580" y="78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4" name="Line 635"/>
            <p:cNvSpPr>
              <a:spLocks noChangeShapeType="1"/>
            </p:cNvSpPr>
            <p:nvPr/>
          </p:nvSpPr>
          <p:spPr bwMode="auto">
            <a:xfrm flipV="1">
              <a:off x="580" y="772"/>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5" name="Line 636"/>
            <p:cNvSpPr>
              <a:spLocks noChangeShapeType="1"/>
            </p:cNvSpPr>
            <p:nvPr/>
          </p:nvSpPr>
          <p:spPr bwMode="auto">
            <a:xfrm>
              <a:off x="580"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6" name="Line 637"/>
            <p:cNvSpPr>
              <a:spLocks noChangeShapeType="1"/>
            </p:cNvSpPr>
            <p:nvPr/>
          </p:nvSpPr>
          <p:spPr bwMode="auto">
            <a:xfrm>
              <a:off x="580"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7" name="Line 638"/>
            <p:cNvSpPr>
              <a:spLocks noChangeShapeType="1"/>
            </p:cNvSpPr>
            <p:nvPr/>
          </p:nvSpPr>
          <p:spPr bwMode="auto">
            <a:xfrm>
              <a:off x="580"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8" name="Line 639"/>
            <p:cNvSpPr>
              <a:spLocks noChangeShapeType="1"/>
            </p:cNvSpPr>
            <p:nvPr/>
          </p:nvSpPr>
          <p:spPr bwMode="auto">
            <a:xfrm flipV="1">
              <a:off x="580" y="75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39" name="Line 640"/>
            <p:cNvSpPr>
              <a:spLocks noChangeShapeType="1"/>
            </p:cNvSpPr>
            <p:nvPr/>
          </p:nvSpPr>
          <p:spPr bwMode="auto">
            <a:xfrm>
              <a:off x="580"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0" name="Line 641"/>
            <p:cNvSpPr>
              <a:spLocks noChangeShapeType="1"/>
            </p:cNvSpPr>
            <p:nvPr/>
          </p:nvSpPr>
          <p:spPr bwMode="auto">
            <a:xfrm flipV="1">
              <a:off x="580" y="7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1" name="Line 642"/>
            <p:cNvSpPr>
              <a:spLocks noChangeShapeType="1"/>
            </p:cNvSpPr>
            <p:nvPr/>
          </p:nvSpPr>
          <p:spPr bwMode="auto">
            <a:xfrm>
              <a:off x="588"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2" name="Line 643"/>
            <p:cNvSpPr>
              <a:spLocks noChangeShapeType="1"/>
            </p:cNvSpPr>
            <p:nvPr/>
          </p:nvSpPr>
          <p:spPr bwMode="auto">
            <a:xfrm flipV="1">
              <a:off x="588" y="73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3" name="Line 644"/>
            <p:cNvSpPr>
              <a:spLocks noChangeShapeType="1"/>
            </p:cNvSpPr>
            <p:nvPr/>
          </p:nvSpPr>
          <p:spPr bwMode="auto">
            <a:xfrm>
              <a:off x="596"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4" name="Line 645"/>
            <p:cNvSpPr>
              <a:spLocks noChangeShapeType="1"/>
            </p:cNvSpPr>
            <p:nvPr/>
          </p:nvSpPr>
          <p:spPr bwMode="auto">
            <a:xfrm flipV="1">
              <a:off x="596" y="72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5" name="Line 646"/>
            <p:cNvSpPr>
              <a:spLocks noChangeShapeType="1"/>
            </p:cNvSpPr>
            <p:nvPr/>
          </p:nvSpPr>
          <p:spPr bwMode="auto">
            <a:xfrm>
              <a:off x="612" y="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6" name="Line 647"/>
            <p:cNvSpPr>
              <a:spLocks noChangeShapeType="1"/>
            </p:cNvSpPr>
            <p:nvPr/>
          </p:nvSpPr>
          <p:spPr bwMode="auto">
            <a:xfrm>
              <a:off x="612" y="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7" name="Line 648"/>
            <p:cNvSpPr>
              <a:spLocks noChangeShapeType="1"/>
            </p:cNvSpPr>
            <p:nvPr/>
          </p:nvSpPr>
          <p:spPr bwMode="auto">
            <a:xfrm>
              <a:off x="612" y="72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8" name="Line 649"/>
            <p:cNvSpPr>
              <a:spLocks noChangeShapeType="1"/>
            </p:cNvSpPr>
            <p:nvPr/>
          </p:nvSpPr>
          <p:spPr bwMode="auto">
            <a:xfrm>
              <a:off x="612" y="724"/>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49" name="Line 650"/>
            <p:cNvSpPr>
              <a:spLocks noChangeShapeType="1"/>
            </p:cNvSpPr>
            <p:nvPr/>
          </p:nvSpPr>
          <p:spPr bwMode="auto">
            <a:xfrm>
              <a:off x="628"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0" name="Line 651"/>
            <p:cNvSpPr>
              <a:spLocks noChangeShapeType="1"/>
            </p:cNvSpPr>
            <p:nvPr/>
          </p:nvSpPr>
          <p:spPr bwMode="auto">
            <a:xfrm>
              <a:off x="628" y="73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1" name="Line 652"/>
            <p:cNvSpPr>
              <a:spLocks noChangeShapeType="1"/>
            </p:cNvSpPr>
            <p:nvPr/>
          </p:nvSpPr>
          <p:spPr bwMode="auto">
            <a:xfrm>
              <a:off x="636"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2" name="Line 653"/>
            <p:cNvSpPr>
              <a:spLocks noChangeShapeType="1"/>
            </p:cNvSpPr>
            <p:nvPr/>
          </p:nvSpPr>
          <p:spPr bwMode="auto">
            <a:xfrm>
              <a:off x="636" y="74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3" name="Line 654"/>
            <p:cNvSpPr>
              <a:spLocks noChangeShapeType="1"/>
            </p:cNvSpPr>
            <p:nvPr/>
          </p:nvSpPr>
          <p:spPr bwMode="auto">
            <a:xfrm>
              <a:off x="644"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4" name="Line 655"/>
            <p:cNvSpPr>
              <a:spLocks noChangeShapeType="1"/>
            </p:cNvSpPr>
            <p:nvPr/>
          </p:nvSpPr>
          <p:spPr bwMode="auto">
            <a:xfrm>
              <a:off x="644" y="75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5" name="Line 656"/>
            <p:cNvSpPr>
              <a:spLocks noChangeShapeType="1"/>
            </p:cNvSpPr>
            <p:nvPr/>
          </p:nvSpPr>
          <p:spPr bwMode="auto">
            <a:xfrm>
              <a:off x="652" y="77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6" name="Freeform 657"/>
            <p:cNvSpPr>
              <a:spLocks/>
            </p:cNvSpPr>
            <p:nvPr/>
          </p:nvSpPr>
          <p:spPr bwMode="auto">
            <a:xfrm>
              <a:off x="708" y="676"/>
              <a:ext cx="72" cy="80"/>
            </a:xfrm>
            <a:custGeom>
              <a:avLst/>
              <a:gdLst>
                <a:gd name="T0" fmla="*/ 72 w 72"/>
                <a:gd name="T1" fmla="*/ 40 h 80"/>
                <a:gd name="T2" fmla="*/ 72 w 72"/>
                <a:gd name="T3" fmla="*/ 56 h 80"/>
                <a:gd name="T4" fmla="*/ 64 w 72"/>
                <a:gd name="T5" fmla="*/ 72 h 80"/>
                <a:gd name="T6" fmla="*/ 56 w 72"/>
                <a:gd name="T7" fmla="*/ 80 h 80"/>
                <a:gd name="T8" fmla="*/ 40 w 72"/>
                <a:gd name="T9" fmla="*/ 80 h 80"/>
                <a:gd name="T10" fmla="*/ 40 w 72"/>
                <a:gd name="T11" fmla="*/ 80 h 80"/>
                <a:gd name="T12" fmla="*/ 24 w 72"/>
                <a:gd name="T13" fmla="*/ 80 h 80"/>
                <a:gd name="T14" fmla="*/ 16 w 72"/>
                <a:gd name="T15" fmla="*/ 72 h 80"/>
                <a:gd name="T16" fmla="*/ 8 w 72"/>
                <a:gd name="T17" fmla="*/ 56 h 80"/>
                <a:gd name="T18" fmla="*/ 0 w 72"/>
                <a:gd name="T19" fmla="*/ 40 h 80"/>
                <a:gd name="T20" fmla="*/ 0 w 72"/>
                <a:gd name="T21" fmla="*/ 40 h 80"/>
                <a:gd name="T22" fmla="*/ 8 w 72"/>
                <a:gd name="T23" fmla="*/ 24 h 80"/>
                <a:gd name="T24" fmla="*/ 16 w 72"/>
                <a:gd name="T25" fmla="*/ 16 h 80"/>
                <a:gd name="T26" fmla="*/ 24 w 72"/>
                <a:gd name="T27" fmla="*/ 0 h 80"/>
                <a:gd name="T28" fmla="*/ 40 w 72"/>
                <a:gd name="T29" fmla="*/ 0 h 80"/>
                <a:gd name="T30" fmla="*/ 40 w 72"/>
                <a:gd name="T31" fmla="*/ 0 h 80"/>
                <a:gd name="T32" fmla="*/ 56 w 72"/>
                <a:gd name="T33" fmla="*/ 0 h 80"/>
                <a:gd name="T34" fmla="*/ 64 w 72"/>
                <a:gd name="T35" fmla="*/ 16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72"/>
                  </a:lnTo>
                  <a:lnTo>
                    <a:pt x="56" y="80"/>
                  </a:lnTo>
                  <a:lnTo>
                    <a:pt x="40" y="80"/>
                  </a:lnTo>
                  <a:lnTo>
                    <a:pt x="24" y="80"/>
                  </a:lnTo>
                  <a:lnTo>
                    <a:pt x="16" y="72"/>
                  </a:lnTo>
                  <a:lnTo>
                    <a:pt x="8" y="56"/>
                  </a:lnTo>
                  <a:lnTo>
                    <a:pt x="0" y="40"/>
                  </a:lnTo>
                  <a:lnTo>
                    <a:pt x="8" y="24"/>
                  </a:lnTo>
                  <a:lnTo>
                    <a:pt x="16" y="16"/>
                  </a:lnTo>
                  <a:lnTo>
                    <a:pt x="24" y="0"/>
                  </a:lnTo>
                  <a:lnTo>
                    <a:pt x="40" y="0"/>
                  </a:lnTo>
                  <a:lnTo>
                    <a:pt x="56" y="0"/>
                  </a:lnTo>
                  <a:lnTo>
                    <a:pt x="64" y="16"/>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57" name="Line 658"/>
            <p:cNvSpPr>
              <a:spLocks noChangeShapeType="1"/>
            </p:cNvSpPr>
            <p:nvPr/>
          </p:nvSpPr>
          <p:spPr bwMode="auto">
            <a:xfrm>
              <a:off x="780" y="71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8" name="Line 659"/>
            <p:cNvSpPr>
              <a:spLocks noChangeShapeType="1"/>
            </p:cNvSpPr>
            <p:nvPr/>
          </p:nvSpPr>
          <p:spPr bwMode="auto">
            <a:xfrm>
              <a:off x="780"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59" name="Line 660"/>
            <p:cNvSpPr>
              <a:spLocks noChangeShapeType="1"/>
            </p:cNvSpPr>
            <p:nvPr/>
          </p:nvSpPr>
          <p:spPr bwMode="auto">
            <a:xfrm flipH="1">
              <a:off x="772" y="7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0" name="Line 661"/>
            <p:cNvSpPr>
              <a:spLocks noChangeShapeType="1"/>
            </p:cNvSpPr>
            <p:nvPr/>
          </p:nvSpPr>
          <p:spPr bwMode="auto">
            <a:xfrm>
              <a:off x="772" y="7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1" name="Line 662"/>
            <p:cNvSpPr>
              <a:spLocks noChangeShapeType="1"/>
            </p:cNvSpPr>
            <p:nvPr/>
          </p:nvSpPr>
          <p:spPr bwMode="auto">
            <a:xfrm flipH="1">
              <a:off x="764" y="74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2" name="Line 663"/>
            <p:cNvSpPr>
              <a:spLocks noChangeShapeType="1"/>
            </p:cNvSpPr>
            <p:nvPr/>
          </p:nvSpPr>
          <p:spPr bwMode="auto">
            <a:xfrm>
              <a:off x="764"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3" name="Line 664"/>
            <p:cNvSpPr>
              <a:spLocks noChangeShapeType="1"/>
            </p:cNvSpPr>
            <p:nvPr/>
          </p:nvSpPr>
          <p:spPr bwMode="auto">
            <a:xfrm flipH="1">
              <a:off x="748" y="75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4" name="Line 665"/>
            <p:cNvSpPr>
              <a:spLocks noChangeShapeType="1"/>
            </p:cNvSpPr>
            <p:nvPr/>
          </p:nvSpPr>
          <p:spPr bwMode="auto">
            <a:xfrm>
              <a:off x="748"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5" name="Line 666"/>
            <p:cNvSpPr>
              <a:spLocks noChangeShapeType="1"/>
            </p:cNvSpPr>
            <p:nvPr/>
          </p:nvSpPr>
          <p:spPr bwMode="auto">
            <a:xfrm>
              <a:off x="748"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6" name="Line 667"/>
            <p:cNvSpPr>
              <a:spLocks noChangeShapeType="1"/>
            </p:cNvSpPr>
            <p:nvPr/>
          </p:nvSpPr>
          <p:spPr bwMode="auto">
            <a:xfrm>
              <a:off x="748"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7" name="Line 668"/>
            <p:cNvSpPr>
              <a:spLocks noChangeShapeType="1"/>
            </p:cNvSpPr>
            <p:nvPr/>
          </p:nvSpPr>
          <p:spPr bwMode="auto">
            <a:xfrm flipH="1">
              <a:off x="732" y="75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8" name="Line 669"/>
            <p:cNvSpPr>
              <a:spLocks noChangeShapeType="1"/>
            </p:cNvSpPr>
            <p:nvPr/>
          </p:nvSpPr>
          <p:spPr bwMode="auto">
            <a:xfrm>
              <a:off x="732" y="7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69" name="Line 670"/>
            <p:cNvSpPr>
              <a:spLocks noChangeShapeType="1"/>
            </p:cNvSpPr>
            <p:nvPr/>
          </p:nvSpPr>
          <p:spPr bwMode="auto">
            <a:xfrm flipH="1" flipV="1">
              <a:off x="724" y="74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0" name="Line 671"/>
            <p:cNvSpPr>
              <a:spLocks noChangeShapeType="1"/>
            </p:cNvSpPr>
            <p:nvPr/>
          </p:nvSpPr>
          <p:spPr bwMode="auto">
            <a:xfrm>
              <a:off x="724" y="7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1" name="Line 672"/>
            <p:cNvSpPr>
              <a:spLocks noChangeShapeType="1"/>
            </p:cNvSpPr>
            <p:nvPr/>
          </p:nvSpPr>
          <p:spPr bwMode="auto">
            <a:xfrm flipH="1" flipV="1">
              <a:off x="716" y="73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2" name="Line 673"/>
            <p:cNvSpPr>
              <a:spLocks noChangeShapeType="1"/>
            </p:cNvSpPr>
            <p:nvPr/>
          </p:nvSpPr>
          <p:spPr bwMode="auto">
            <a:xfrm>
              <a:off x="716" y="7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3" name="Line 674"/>
            <p:cNvSpPr>
              <a:spLocks noChangeShapeType="1"/>
            </p:cNvSpPr>
            <p:nvPr/>
          </p:nvSpPr>
          <p:spPr bwMode="auto">
            <a:xfrm flipH="1" flipV="1">
              <a:off x="708" y="71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4" name="Line 675"/>
            <p:cNvSpPr>
              <a:spLocks noChangeShapeType="1"/>
            </p:cNvSpPr>
            <p:nvPr/>
          </p:nvSpPr>
          <p:spPr bwMode="auto">
            <a:xfrm>
              <a:off x="708"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5" name="Line 676"/>
            <p:cNvSpPr>
              <a:spLocks noChangeShapeType="1"/>
            </p:cNvSpPr>
            <p:nvPr/>
          </p:nvSpPr>
          <p:spPr bwMode="auto">
            <a:xfrm>
              <a:off x="708"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6" name="Line 677"/>
            <p:cNvSpPr>
              <a:spLocks noChangeShapeType="1"/>
            </p:cNvSpPr>
            <p:nvPr/>
          </p:nvSpPr>
          <p:spPr bwMode="auto">
            <a:xfrm>
              <a:off x="708"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7" name="Line 678"/>
            <p:cNvSpPr>
              <a:spLocks noChangeShapeType="1"/>
            </p:cNvSpPr>
            <p:nvPr/>
          </p:nvSpPr>
          <p:spPr bwMode="auto">
            <a:xfrm flipV="1">
              <a:off x="708" y="700"/>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8" name="Line 679"/>
            <p:cNvSpPr>
              <a:spLocks noChangeShapeType="1"/>
            </p:cNvSpPr>
            <p:nvPr/>
          </p:nvSpPr>
          <p:spPr bwMode="auto">
            <a:xfrm>
              <a:off x="716" y="7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79" name="Line 680"/>
            <p:cNvSpPr>
              <a:spLocks noChangeShapeType="1"/>
            </p:cNvSpPr>
            <p:nvPr/>
          </p:nvSpPr>
          <p:spPr bwMode="auto">
            <a:xfrm flipV="1">
              <a:off x="716" y="69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0" name="Line 681"/>
            <p:cNvSpPr>
              <a:spLocks noChangeShapeType="1"/>
            </p:cNvSpPr>
            <p:nvPr/>
          </p:nvSpPr>
          <p:spPr bwMode="auto">
            <a:xfrm>
              <a:off x="724" y="6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1" name="Line 682"/>
            <p:cNvSpPr>
              <a:spLocks noChangeShapeType="1"/>
            </p:cNvSpPr>
            <p:nvPr/>
          </p:nvSpPr>
          <p:spPr bwMode="auto">
            <a:xfrm flipV="1">
              <a:off x="724" y="67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2" name="Line 683"/>
            <p:cNvSpPr>
              <a:spLocks noChangeShapeType="1"/>
            </p:cNvSpPr>
            <p:nvPr/>
          </p:nvSpPr>
          <p:spPr bwMode="auto">
            <a:xfrm>
              <a:off x="732"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3" name="Line 684"/>
            <p:cNvSpPr>
              <a:spLocks noChangeShapeType="1"/>
            </p:cNvSpPr>
            <p:nvPr/>
          </p:nvSpPr>
          <p:spPr bwMode="auto">
            <a:xfrm>
              <a:off x="732" y="67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4" name="Line 685"/>
            <p:cNvSpPr>
              <a:spLocks noChangeShapeType="1"/>
            </p:cNvSpPr>
            <p:nvPr/>
          </p:nvSpPr>
          <p:spPr bwMode="auto">
            <a:xfrm>
              <a:off x="748"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5" name="Line 686"/>
            <p:cNvSpPr>
              <a:spLocks noChangeShapeType="1"/>
            </p:cNvSpPr>
            <p:nvPr/>
          </p:nvSpPr>
          <p:spPr bwMode="auto">
            <a:xfrm>
              <a:off x="748"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6" name="Line 687"/>
            <p:cNvSpPr>
              <a:spLocks noChangeShapeType="1"/>
            </p:cNvSpPr>
            <p:nvPr/>
          </p:nvSpPr>
          <p:spPr bwMode="auto">
            <a:xfrm>
              <a:off x="748"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7" name="Line 688"/>
            <p:cNvSpPr>
              <a:spLocks noChangeShapeType="1"/>
            </p:cNvSpPr>
            <p:nvPr/>
          </p:nvSpPr>
          <p:spPr bwMode="auto">
            <a:xfrm>
              <a:off x="748" y="67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8" name="Line 689"/>
            <p:cNvSpPr>
              <a:spLocks noChangeShapeType="1"/>
            </p:cNvSpPr>
            <p:nvPr/>
          </p:nvSpPr>
          <p:spPr bwMode="auto">
            <a:xfrm>
              <a:off x="764" y="6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89" name="Line 690"/>
            <p:cNvSpPr>
              <a:spLocks noChangeShapeType="1"/>
            </p:cNvSpPr>
            <p:nvPr/>
          </p:nvSpPr>
          <p:spPr bwMode="auto">
            <a:xfrm>
              <a:off x="764" y="67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0" name="Line 691"/>
            <p:cNvSpPr>
              <a:spLocks noChangeShapeType="1"/>
            </p:cNvSpPr>
            <p:nvPr/>
          </p:nvSpPr>
          <p:spPr bwMode="auto">
            <a:xfrm>
              <a:off x="772" y="69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1" name="Line 692"/>
            <p:cNvSpPr>
              <a:spLocks noChangeShapeType="1"/>
            </p:cNvSpPr>
            <p:nvPr/>
          </p:nvSpPr>
          <p:spPr bwMode="auto">
            <a:xfrm>
              <a:off x="772" y="69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2" name="Line 693"/>
            <p:cNvSpPr>
              <a:spLocks noChangeShapeType="1"/>
            </p:cNvSpPr>
            <p:nvPr/>
          </p:nvSpPr>
          <p:spPr bwMode="auto">
            <a:xfrm>
              <a:off x="780" y="7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3" name="Line 694"/>
            <p:cNvSpPr>
              <a:spLocks noChangeShapeType="1"/>
            </p:cNvSpPr>
            <p:nvPr/>
          </p:nvSpPr>
          <p:spPr bwMode="auto">
            <a:xfrm>
              <a:off x="780" y="70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4" name="Line 695"/>
            <p:cNvSpPr>
              <a:spLocks noChangeShapeType="1"/>
            </p:cNvSpPr>
            <p:nvPr/>
          </p:nvSpPr>
          <p:spPr bwMode="auto">
            <a:xfrm>
              <a:off x="780" y="7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5" name="Freeform 696"/>
            <p:cNvSpPr>
              <a:spLocks/>
            </p:cNvSpPr>
            <p:nvPr/>
          </p:nvSpPr>
          <p:spPr bwMode="auto">
            <a:xfrm>
              <a:off x="660" y="740"/>
              <a:ext cx="72" cy="80"/>
            </a:xfrm>
            <a:custGeom>
              <a:avLst/>
              <a:gdLst>
                <a:gd name="T0" fmla="*/ 72 w 72"/>
                <a:gd name="T1" fmla="*/ 40 h 80"/>
                <a:gd name="T2" fmla="*/ 72 w 72"/>
                <a:gd name="T3" fmla="*/ 56 h 80"/>
                <a:gd name="T4" fmla="*/ 64 w 72"/>
                <a:gd name="T5" fmla="*/ 72 h 80"/>
                <a:gd name="T6" fmla="*/ 48 w 72"/>
                <a:gd name="T7" fmla="*/ 80 h 80"/>
                <a:gd name="T8" fmla="*/ 32 w 72"/>
                <a:gd name="T9" fmla="*/ 80 h 80"/>
                <a:gd name="T10" fmla="*/ 32 w 72"/>
                <a:gd name="T11" fmla="*/ 80 h 80"/>
                <a:gd name="T12" fmla="*/ 24 w 72"/>
                <a:gd name="T13" fmla="*/ 80 h 80"/>
                <a:gd name="T14" fmla="*/ 8 w 72"/>
                <a:gd name="T15" fmla="*/ 72 h 80"/>
                <a:gd name="T16" fmla="*/ 0 w 72"/>
                <a:gd name="T17" fmla="*/ 56 h 80"/>
                <a:gd name="T18" fmla="*/ 0 w 72"/>
                <a:gd name="T19" fmla="*/ 40 h 80"/>
                <a:gd name="T20" fmla="*/ 0 w 72"/>
                <a:gd name="T21" fmla="*/ 40 h 80"/>
                <a:gd name="T22" fmla="*/ 0 w 72"/>
                <a:gd name="T23" fmla="*/ 24 h 80"/>
                <a:gd name="T24" fmla="*/ 8 w 72"/>
                <a:gd name="T25" fmla="*/ 8 h 80"/>
                <a:gd name="T26" fmla="*/ 24 w 72"/>
                <a:gd name="T27" fmla="*/ 0 h 80"/>
                <a:gd name="T28" fmla="*/ 32 w 72"/>
                <a:gd name="T29" fmla="*/ 0 h 80"/>
                <a:gd name="T30" fmla="*/ 32 w 72"/>
                <a:gd name="T31" fmla="*/ 0 h 80"/>
                <a:gd name="T32" fmla="*/ 48 w 72"/>
                <a:gd name="T33" fmla="*/ 0 h 80"/>
                <a:gd name="T34" fmla="*/ 64 w 72"/>
                <a:gd name="T35" fmla="*/ 8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72"/>
                  </a:lnTo>
                  <a:lnTo>
                    <a:pt x="48" y="80"/>
                  </a:lnTo>
                  <a:lnTo>
                    <a:pt x="32" y="80"/>
                  </a:lnTo>
                  <a:lnTo>
                    <a:pt x="24" y="80"/>
                  </a:lnTo>
                  <a:lnTo>
                    <a:pt x="8" y="72"/>
                  </a:lnTo>
                  <a:lnTo>
                    <a:pt x="0" y="56"/>
                  </a:lnTo>
                  <a:lnTo>
                    <a:pt x="0" y="40"/>
                  </a:lnTo>
                  <a:lnTo>
                    <a:pt x="0" y="24"/>
                  </a:lnTo>
                  <a:lnTo>
                    <a:pt x="8" y="8"/>
                  </a:lnTo>
                  <a:lnTo>
                    <a:pt x="24" y="0"/>
                  </a:lnTo>
                  <a:lnTo>
                    <a:pt x="32" y="0"/>
                  </a:lnTo>
                  <a:lnTo>
                    <a:pt x="48" y="0"/>
                  </a:lnTo>
                  <a:lnTo>
                    <a:pt x="64" y="8"/>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796" name="Line 697"/>
            <p:cNvSpPr>
              <a:spLocks noChangeShapeType="1"/>
            </p:cNvSpPr>
            <p:nvPr/>
          </p:nvSpPr>
          <p:spPr bwMode="auto">
            <a:xfrm>
              <a:off x="732" y="78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7" name="Line 698"/>
            <p:cNvSpPr>
              <a:spLocks noChangeShapeType="1"/>
            </p:cNvSpPr>
            <p:nvPr/>
          </p:nvSpPr>
          <p:spPr bwMode="auto">
            <a:xfrm>
              <a:off x="732"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8" name="Line 699"/>
            <p:cNvSpPr>
              <a:spLocks noChangeShapeType="1"/>
            </p:cNvSpPr>
            <p:nvPr/>
          </p:nvSpPr>
          <p:spPr bwMode="auto">
            <a:xfrm flipH="1">
              <a:off x="724" y="79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799" name="Line 700"/>
            <p:cNvSpPr>
              <a:spLocks noChangeShapeType="1"/>
            </p:cNvSpPr>
            <p:nvPr/>
          </p:nvSpPr>
          <p:spPr bwMode="auto">
            <a:xfrm>
              <a:off x="724"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0" name="Line 701"/>
            <p:cNvSpPr>
              <a:spLocks noChangeShapeType="1"/>
            </p:cNvSpPr>
            <p:nvPr/>
          </p:nvSpPr>
          <p:spPr bwMode="auto">
            <a:xfrm flipH="1">
              <a:off x="708" y="81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1" name="Line 702"/>
            <p:cNvSpPr>
              <a:spLocks noChangeShapeType="1"/>
            </p:cNvSpPr>
            <p:nvPr/>
          </p:nvSpPr>
          <p:spPr bwMode="auto">
            <a:xfrm>
              <a:off x="708" y="8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2" name="Line 703"/>
            <p:cNvSpPr>
              <a:spLocks noChangeShapeType="1"/>
            </p:cNvSpPr>
            <p:nvPr/>
          </p:nvSpPr>
          <p:spPr bwMode="auto">
            <a:xfrm flipH="1">
              <a:off x="692" y="82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3" name="Line 704"/>
            <p:cNvSpPr>
              <a:spLocks noChangeShapeType="1"/>
            </p:cNvSpPr>
            <p:nvPr/>
          </p:nvSpPr>
          <p:spPr bwMode="auto">
            <a:xfrm>
              <a:off x="692" y="8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4" name="Line 705"/>
            <p:cNvSpPr>
              <a:spLocks noChangeShapeType="1"/>
            </p:cNvSpPr>
            <p:nvPr/>
          </p:nvSpPr>
          <p:spPr bwMode="auto">
            <a:xfrm>
              <a:off x="692" y="8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5" name="Line 706"/>
            <p:cNvSpPr>
              <a:spLocks noChangeShapeType="1"/>
            </p:cNvSpPr>
            <p:nvPr/>
          </p:nvSpPr>
          <p:spPr bwMode="auto">
            <a:xfrm>
              <a:off x="692" y="8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6" name="Line 707"/>
            <p:cNvSpPr>
              <a:spLocks noChangeShapeType="1"/>
            </p:cNvSpPr>
            <p:nvPr/>
          </p:nvSpPr>
          <p:spPr bwMode="auto">
            <a:xfrm flipH="1">
              <a:off x="684" y="820"/>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7" name="Line 708"/>
            <p:cNvSpPr>
              <a:spLocks noChangeShapeType="1"/>
            </p:cNvSpPr>
            <p:nvPr/>
          </p:nvSpPr>
          <p:spPr bwMode="auto">
            <a:xfrm>
              <a:off x="684" y="82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8" name="Line 709"/>
            <p:cNvSpPr>
              <a:spLocks noChangeShapeType="1"/>
            </p:cNvSpPr>
            <p:nvPr/>
          </p:nvSpPr>
          <p:spPr bwMode="auto">
            <a:xfrm flipH="1" flipV="1">
              <a:off x="668" y="812"/>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09" name="Line 710"/>
            <p:cNvSpPr>
              <a:spLocks noChangeShapeType="1"/>
            </p:cNvSpPr>
            <p:nvPr/>
          </p:nvSpPr>
          <p:spPr bwMode="auto">
            <a:xfrm>
              <a:off x="668"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0" name="Line 711"/>
            <p:cNvSpPr>
              <a:spLocks noChangeShapeType="1"/>
            </p:cNvSpPr>
            <p:nvPr/>
          </p:nvSpPr>
          <p:spPr bwMode="auto">
            <a:xfrm flipH="1" flipV="1">
              <a:off x="660" y="796"/>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1" name="Line 712"/>
            <p:cNvSpPr>
              <a:spLocks noChangeShapeType="1"/>
            </p:cNvSpPr>
            <p:nvPr/>
          </p:nvSpPr>
          <p:spPr bwMode="auto">
            <a:xfrm>
              <a:off x="660"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2" name="Line 713"/>
            <p:cNvSpPr>
              <a:spLocks noChangeShapeType="1"/>
            </p:cNvSpPr>
            <p:nvPr/>
          </p:nvSpPr>
          <p:spPr bwMode="auto">
            <a:xfrm flipV="1">
              <a:off x="660" y="78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3" name="Line 714"/>
            <p:cNvSpPr>
              <a:spLocks noChangeShapeType="1"/>
            </p:cNvSpPr>
            <p:nvPr/>
          </p:nvSpPr>
          <p:spPr bwMode="auto">
            <a:xfrm>
              <a:off x="660" y="7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4" name="Line 715"/>
            <p:cNvSpPr>
              <a:spLocks noChangeShapeType="1"/>
            </p:cNvSpPr>
            <p:nvPr/>
          </p:nvSpPr>
          <p:spPr bwMode="auto">
            <a:xfrm>
              <a:off x="660" y="7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5" name="Line 716"/>
            <p:cNvSpPr>
              <a:spLocks noChangeShapeType="1"/>
            </p:cNvSpPr>
            <p:nvPr/>
          </p:nvSpPr>
          <p:spPr bwMode="auto">
            <a:xfrm>
              <a:off x="660" y="7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6" name="Line 717"/>
            <p:cNvSpPr>
              <a:spLocks noChangeShapeType="1"/>
            </p:cNvSpPr>
            <p:nvPr/>
          </p:nvSpPr>
          <p:spPr bwMode="auto">
            <a:xfrm flipV="1">
              <a:off x="660" y="76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7" name="Line 718"/>
            <p:cNvSpPr>
              <a:spLocks noChangeShapeType="1"/>
            </p:cNvSpPr>
            <p:nvPr/>
          </p:nvSpPr>
          <p:spPr bwMode="auto">
            <a:xfrm>
              <a:off x="660" y="7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8" name="Line 719"/>
            <p:cNvSpPr>
              <a:spLocks noChangeShapeType="1"/>
            </p:cNvSpPr>
            <p:nvPr/>
          </p:nvSpPr>
          <p:spPr bwMode="auto">
            <a:xfrm flipV="1">
              <a:off x="660" y="74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19" name="Line 720"/>
            <p:cNvSpPr>
              <a:spLocks noChangeShapeType="1"/>
            </p:cNvSpPr>
            <p:nvPr/>
          </p:nvSpPr>
          <p:spPr bwMode="auto">
            <a:xfrm>
              <a:off x="668" y="7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0" name="Line 721"/>
            <p:cNvSpPr>
              <a:spLocks noChangeShapeType="1"/>
            </p:cNvSpPr>
            <p:nvPr/>
          </p:nvSpPr>
          <p:spPr bwMode="auto">
            <a:xfrm flipV="1">
              <a:off x="668" y="740"/>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1" name="Line 722"/>
            <p:cNvSpPr>
              <a:spLocks noChangeShapeType="1"/>
            </p:cNvSpPr>
            <p:nvPr/>
          </p:nvSpPr>
          <p:spPr bwMode="auto">
            <a:xfrm>
              <a:off x="684"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2" name="Line 723"/>
            <p:cNvSpPr>
              <a:spLocks noChangeShapeType="1"/>
            </p:cNvSpPr>
            <p:nvPr/>
          </p:nvSpPr>
          <p:spPr bwMode="auto">
            <a:xfrm>
              <a:off x="684" y="740"/>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3" name="Line 724"/>
            <p:cNvSpPr>
              <a:spLocks noChangeShapeType="1"/>
            </p:cNvSpPr>
            <p:nvPr/>
          </p:nvSpPr>
          <p:spPr bwMode="auto">
            <a:xfrm>
              <a:off x="692"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4" name="Line 725"/>
            <p:cNvSpPr>
              <a:spLocks noChangeShapeType="1"/>
            </p:cNvSpPr>
            <p:nvPr/>
          </p:nvSpPr>
          <p:spPr bwMode="auto">
            <a:xfrm>
              <a:off x="692"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5" name="Line 726"/>
            <p:cNvSpPr>
              <a:spLocks noChangeShapeType="1"/>
            </p:cNvSpPr>
            <p:nvPr/>
          </p:nvSpPr>
          <p:spPr bwMode="auto">
            <a:xfrm>
              <a:off x="692"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6" name="Line 727"/>
            <p:cNvSpPr>
              <a:spLocks noChangeShapeType="1"/>
            </p:cNvSpPr>
            <p:nvPr/>
          </p:nvSpPr>
          <p:spPr bwMode="auto">
            <a:xfrm>
              <a:off x="692" y="740"/>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7" name="Line 728"/>
            <p:cNvSpPr>
              <a:spLocks noChangeShapeType="1"/>
            </p:cNvSpPr>
            <p:nvPr/>
          </p:nvSpPr>
          <p:spPr bwMode="auto">
            <a:xfrm>
              <a:off x="708" y="7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8" name="Line 729"/>
            <p:cNvSpPr>
              <a:spLocks noChangeShapeType="1"/>
            </p:cNvSpPr>
            <p:nvPr/>
          </p:nvSpPr>
          <p:spPr bwMode="auto">
            <a:xfrm>
              <a:off x="708" y="740"/>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29" name="Line 730"/>
            <p:cNvSpPr>
              <a:spLocks noChangeShapeType="1"/>
            </p:cNvSpPr>
            <p:nvPr/>
          </p:nvSpPr>
          <p:spPr bwMode="auto">
            <a:xfrm>
              <a:off x="724" y="7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0" name="Line 731"/>
            <p:cNvSpPr>
              <a:spLocks noChangeShapeType="1"/>
            </p:cNvSpPr>
            <p:nvPr/>
          </p:nvSpPr>
          <p:spPr bwMode="auto">
            <a:xfrm>
              <a:off x="724" y="74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1" name="Line 732"/>
            <p:cNvSpPr>
              <a:spLocks noChangeShapeType="1"/>
            </p:cNvSpPr>
            <p:nvPr/>
          </p:nvSpPr>
          <p:spPr bwMode="auto">
            <a:xfrm>
              <a:off x="732" y="76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2" name="Line 733"/>
            <p:cNvSpPr>
              <a:spLocks noChangeShapeType="1"/>
            </p:cNvSpPr>
            <p:nvPr/>
          </p:nvSpPr>
          <p:spPr bwMode="auto">
            <a:xfrm>
              <a:off x="732" y="76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3" name="Line 734"/>
            <p:cNvSpPr>
              <a:spLocks noChangeShapeType="1"/>
            </p:cNvSpPr>
            <p:nvPr/>
          </p:nvSpPr>
          <p:spPr bwMode="auto">
            <a:xfrm>
              <a:off x="732" y="78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4" name="Freeform 735"/>
            <p:cNvSpPr>
              <a:spLocks/>
            </p:cNvSpPr>
            <p:nvPr/>
          </p:nvSpPr>
          <p:spPr bwMode="auto">
            <a:xfrm>
              <a:off x="708" y="796"/>
              <a:ext cx="72" cy="88"/>
            </a:xfrm>
            <a:custGeom>
              <a:avLst/>
              <a:gdLst>
                <a:gd name="T0" fmla="*/ 72 w 72"/>
                <a:gd name="T1" fmla="*/ 48 h 88"/>
                <a:gd name="T2" fmla="*/ 72 w 72"/>
                <a:gd name="T3" fmla="*/ 64 h 88"/>
                <a:gd name="T4" fmla="*/ 64 w 72"/>
                <a:gd name="T5" fmla="*/ 72 h 88"/>
                <a:gd name="T6" fmla="*/ 56 w 72"/>
                <a:gd name="T7" fmla="*/ 80 h 88"/>
                <a:gd name="T8" fmla="*/ 40 w 72"/>
                <a:gd name="T9" fmla="*/ 88 h 88"/>
                <a:gd name="T10" fmla="*/ 40 w 72"/>
                <a:gd name="T11" fmla="*/ 88 h 88"/>
                <a:gd name="T12" fmla="*/ 24 w 72"/>
                <a:gd name="T13" fmla="*/ 80 h 88"/>
                <a:gd name="T14" fmla="*/ 16 w 72"/>
                <a:gd name="T15" fmla="*/ 72 h 88"/>
                <a:gd name="T16" fmla="*/ 8 w 72"/>
                <a:gd name="T17" fmla="*/ 64 h 88"/>
                <a:gd name="T18" fmla="*/ 0 w 72"/>
                <a:gd name="T19" fmla="*/ 48 h 88"/>
                <a:gd name="T20" fmla="*/ 0 w 72"/>
                <a:gd name="T21" fmla="*/ 48 h 88"/>
                <a:gd name="T22" fmla="*/ 8 w 72"/>
                <a:gd name="T23" fmla="*/ 32 h 88"/>
                <a:gd name="T24" fmla="*/ 16 w 72"/>
                <a:gd name="T25" fmla="*/ 16 h 88"/>
                <a:gd name="T26" fmla="*/ 24 w 72"/>
                <a:gd name="T27" fmla="*/ 8 h 88"/>
                <a:gd name="T28" fmla="*/ 40 w 72"/>
                <a:gd name="T29" fmla="*/ 0 h 88"/>
                <a:gd name="T30" fmla="*/ 40 w 72"/>
                <a:gd name="T31" fmla="*/ 0 h 88"/>
                <a:gd name="T32" fmla="*/ 56 w 72"/>
                <a:gd name="T33" fmla="*/ 8 h 88"/>
                <a:gd name="T34" fmla="*/ 64 w 72"/>
                <a:gd name="T35" fmla="*/ 16 h 88"/>
                <a:gd name="T36" fmla="*/ 72 w 72"/>
                <a:gd name="T37" fmla="*/ 32 h 88"/>
                <a:gd name="T38" fmla="*/ 72 w 72"/>
                <a:gd name="T39" fmla="*/ 48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8">
                  <a:moveTo>
                    <a:pt x="72" y="48"/>
                  </a:moveTo>
                  <a:lnTo>
                    <a:pt x="72" y="64"/>
                  </a:lnTo>
                  <a:lnTo>
                    <a:pt x="64" y="72"/>
                  </a:lnTo>
                  <a:lnTo>
                    <a:pt x="56" y="80"/>
                  </a:lnTo>
                  <a:lnTo>
                    <a:pt x="40" y="88"/>
                  </a:lnTo>
                  <a:lnTo>
                    <a:pt x="24" y="80"/>
                  </a:lnTo>
                  <a:lnTo>
                    <a:pt x="16" y="72"/>
                  </a:lnTo>
                  <a:lnTo>
                    <a:pt x="8" y="64"/>
                  </a:lnTo>
                  <a:lnTo>
                    <a:pt x="0" y="48"/>
                  </a:lnTo>
                  <a:lnTo>
                    <a:pt x="8" y="32"/>
                  </a:lnTo>
                  <a:lnTo>
                    <a:pt x="16" y="16"/>
                  </a:lnTo>
                  <a:lnTo>
                    <a:pt x="24" y="8"/>
                  </a:lnTo>
                  <a:lnTo>
                    <a:pt x="40" y="0"/>
                  </a:lnTo>
                  <a:lnTo>
                    <a:pt x="56" y="8"/>
                  </a:lnTo>
                  <a:lnTo>
                    <a:pt x="64" y="16"/>
                  </a:lnTo>
                  <a:lnTo>
                    <a:pt x="72" y="32"/>
                  </a:lnTo>
                  <a:lnTo>
                    <a:pt x="72" y="48"/>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835" name="Line 736"/>
            <p:cNvSpPr>
              <a:spLocks noChangeShapeType="1"/>
            </p:cNvSpPr>
            <p:nvPr/>
          </p:nvSpPr>
          <p:spPr bwMode="auto">
            <a:xfrm>
              <a:off x="780" y="844"/>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6" name="Line 737"/>
            <p:cNvSpPr>
              <a:spLocks noChangeShapeType="1"/>
            </p:cNvSpPr>
            <p:nvPr/>
          </p:nvSpPr>
          <p:spPr bwMode="auto">
            <a:xfrm>
              <a:off x="780" y="86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7" name="Line 738"/>
            <p:cNvSpPr>
              <a:spLocks noChangeShapeType="1"/>
            </p:cNvSpPr>
            <p:nvPr/>
          </p:nvSpPr>
          <p:spPr bwMode="auto">
            <a:xfrm flipH="1">
              <a:off x="772" y="86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8" name="Line 739"/>
            <p:cNvSpPr>
              <a:spLocks noChangeShapeType="1"/>
            </p:cNvSpPr>
            <p:nvPr/>
          </p:nvSpPr>
          <p:spPr bwMode="auto">
            <a:xfrm>
              <a:off x="772" y="8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39" name="Line 740"/>
            <p:cNvSpPr>
              <a:spLocks noChangeShapeType="1"/>
            </p:cNvSpPr>
            <p:nvPr/>
          </p:nvSpPr>
          <p:spPr bwMode="auto">
            <a:xfrm flipH="1">
              <a:off x="764" y="86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0" name="Line 741"/>
            <p:cNvSpPr>
              <a:spLocks noChangeShapeType="1"/>
            </p:cNvSpPr>
            <p:nvPr/>
          </p:nvSpPr>
          <p:spPr bwMode="auto">
            <a:xfrm>
              <a:off x="764" y="8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1" name="Line 742"/>
            <p:cNvSpPr>
              <a:spLocks noChangeShapeType="1"/>
            </p:cNvSpPr>
            <p:nvPr/>
          </p:nvSpPr>
          <p:spPr bwMode="auto">
            <a:xfrm flipH="1">
              <a:off x="748" y="87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2" name="Line 743"/>
            <p:cNvSpPr>
              <a:spLocks noChangeShapeType="1"/>
            </p:cNvSpPr>
            <p:nvPr/>
          </p:nvSpPr>
          <p:spPr bwMode="auto">
            <a:xfrm>
              <a:off x="748" y="8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3" name="Line 744"/>
            <p:cNvSpPr>
              <a:spLocks noChangeShapeType="1"/>
            </p:cNvSpPr>
            <p:nvPr/>
          </p:nvSpPr>
          <p:spPr bwMode="auto">
            <a:xfrm>
              <a:off x="748" y="8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4" name="Line 745"/>
            <p:cNvSpPr>
              <a:spLocks noChangeShapeType="1"/>
            </p:cNvSpPr>
            <p:nvPr/>
          </p:nvSpPr>
          <p:spPr bwMode="auto">
            <a:xfrm>
              <a:off x="748" y="8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5" name="Line 746"/>
            <p:cNvSpPr>
              <a:spLocks noChangeShapeType="1"/>
            </p:cNvSpPr>
            <p:nvPr/>
          </p:nvSpPr>
          <p:spPr bwMode="auto">
            <a:xfrm flipH="1" flipV="1">
              <a:off x="732" y="87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6" name="Line 747"/>
            <p:cNvSpPr>
              <a:spLocks noChangeShapeType="1"/>
            </p:cNvSpPr>
            <p:nvPr/>
          </p:nvSpPr>
          <p:spPr bwMode="auto">
            <a:xfrm>
              <a:off x="732" y="8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7" name="Line 748"/>
            <p:cNvSpPr>
              <a:spLocks noChangeShapeType="1"/>
            </p:cNvSpPr>
            <p:nvPr/>
          </p:nvSpPr>
          <p:spPr bwMode="auto">
            <a:xfrm flipH="1" flipV="1">
              <a:off x="724" y="86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8" name="Line 749"/>
            <p:cNvSpPr>
              <a:spLocks noChangeShapeType="1"/>
            </p:cNvSpPr>
            <p:nvPr/>
          </p:nvSpPr>
          <p:spPr bwMode="auto">
            <a:xfrm>
              <a:off x="724" y="86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49" name="Line 750"/>
            <p:cNvSpPr>
              <a:spLocks noChangeShapeType="1"/>
            </p:cNvSpPr>
            <p:nvPr/>
          </p:nvSpPr>
          <p:spPr bwMode="auto">
            <a:xfrm flipH="1" flipV="1">
              <a:off x="716" y="860"/>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0" name="Line 751"/>
            <p:cNvSpPr>
              <a:spLocks noChangeShapeType="1"/>
            </p:cNvSpPr>
            <p:nvPr/>
          </p:nvSpPr>
          <p:spPr bwMode="auto">
            <a:xfrm>
              <a:off x="716" y="86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1" name="Line 752"/>
            <p:cNvSpPr>
              <a:spLocks noChangeShapeType="1"/>
            </p:cNvSpPr>
            <p:nvPr/>
          </p:nvSpPr>
          <p:spPr bwMode="auto">
            <a:xfrm flipH="1" flipV="1">
              <a:off x="708" y="84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2" name="Line 753"/>
            <p:cNvSpPr>
              <a:spLocks noChangeShapeType="1"/>
            </p:cNvSpPr>
            <p:nvPr/>
          </p:nvSpPr>
          <p:spPr bwMode="auto">
            <a:xfrm>
              <a:off x="708" y="8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3" name="Line 754"/>
            <p:cNvSpPr>
              <a:spLocks noChangeShapeType="1"/>
            </p:cNvSpPr>
            <p:nvPr/>
          </p:nvSpPr>
          <p:spPr bwMode="auto">
            <a:xfrm>
              <a:off x="708" y="8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4" name="Line 755"/>
            <p:cNvSpPr>
              <a:spLocks noChangeShapeType="1"/>
            </p:cNvSpPr>
            <p:nvPr/>
          </p:nvSpPr>
          <p:spPr bwMode="auto">
            <a:xfrm>
              <a:off x="708" y="8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5" name="Line 756"/>
            <p:cNvSpPr>
              <a:spLocks noChangeShapeType="1"/>
            </p:cNvSpPr>
            <p:nvPr/>
          </p:nvSpPr>
          <p:spPr bwMode="auto">
            <a:xfrm flipV="1">
              <a:off x="708" y="828"/>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6" name="Line 757"/>
            <p:cNvSpPr>
              <a:spLocks noChangeShapeType="1"/>
            </p:cNvSpPr>
            <p:nvPr/>
          </p:nvSpPr>
          <p:spPr bwMode="auto">
            <a:xfrm>
              <a:off x="716" y="8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7" name="Line 758"/>
            <p:cNvSpPr>
              <a:spLocks noChangeShapeType="1"/>
            </p:cNvSpPr>
            <p:nvPr/>
          </p:nvSpPr>
          <p:spPr bwMode="auto">
            <a:xfrm flipV="1">
              <a:off x="716" y="81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8" name="Line 759"/>
            <p:cNvSpPr>
              <a:spLocks noChangeShapeType="1"/>
            </p:cNvSpPr>
            <p:nvPr/>
          </p:nvSpPr>
          <p:spPr bwMode="auto">
            <a:xfrm>
              <a:off x="724"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59" name="Line 760"/>
            <p:cNvSpPr>
              <a:spLocks noChangeShapeType="1"/>
            </p:cNvSpPr>
            <p:nvPr/>
          </p:nvSpPr>
          <p:spPr bwMode="auto">
            <a:xfrm flipV="1">
              <a:off x="724" y="80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0" name="Line 761"/>
            <p:cNvSpPr>
              <a:spLocks noChangeShapeType="1"/>
            </p:cNvSpPr>
            <p:nvPr/>
          </p:nvSpPr>
          <p:spPr bwMode="auto">
            <a:xfrm>
              <a:off x="732" y="8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1" name="Line 762"/>
            <p:cNvSpPr>
              <a:spLocks noChangeShapeType="1"/>
            </p:cNvSpPr>
            <p:nvPr/>
          </p:nvSpPr>
          <p:spPr bwMode="auto">
            <a:xfrm flipV="1">
              <a:off x="732" y="79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2" name="Line 763"/>
            <p:cNvSpPr>
              <a:spLocks noChangeShapeType="1"/>
            </p:cNvSpPr>
            <p:nvPr/>
          </p:nvSpPr>
          <p:spPr bwMode="auto">
            <a:xfrm>
              <a:off x="748"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3" name="Line 764"/>
            <p:cNvSpPr>
              <a:spLocks noChangeShapeType="1"/>
            </p:cNvSpPr>
            <p:nvPr/>
          </p:nvSpPr>
          <p:spPr bwMode="auto">
            <a:xfrm>
              <a:off x="748"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4" name="Line 765"/>
            <p:cNvSpPr>
              <a:spLocks noChangeShapeType="1"/>
            </p:cNvSpPr>
            <p:nvPr/>
          </p:nvSpPr>
          <p:spPr bwMode="auto">
            <a:xfrm>
              <a:off x="748" y="79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5" name="Line 766"/>
            <p:cNvSpPr>
              <a:spLocks noChangeShapeType="1"/>
            </p:cNvSpPr>
            <p:nvPr/>
          </p:nvSpPr>
          <p:spPr bwMode="auto">
            <a:xfrm>
              <a:off x="748" y="79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6" name="Line 767"/>
            <p:cNvSpPr>
              <a:spLocks noChangeShapeType="1"/>
            </p:cNvSpPr>
            <p:nvPr/>
          </p:nvSpPr>
          <p:spPr bwMode="auto">
            <a:xfrm>
              <a:off x="764" y="80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7" name="Line 768"/>
            <p:cNvSpPr>
              <a:spLocks noChangeShapeType="1"/>
            </p:cNvSpPr>
            <p:nvPr/>
          </p:nvSpPr>
          <p:spPr bwMode="auto">
            <a:xfrm>
              <a:off x="764" y="804"/>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8" name="Line 769"/>
            <p:cNvSpPr>
              <a:spLocks noChangeShapeType="1"/>
            </p:cNvSpPr>
            <p:nvPr/>
          </p:nvSpPr>
          <p:spPr bwMode="auto">
            <a:xfrm>
              <a:off x="772" y="81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69" name="Line 770"/>
            <p:cNvSpPr>
              <a:spLocks noChangeShapeType="1"/>
            </p:cNvSpPr>
            <p:nvPr/>
          </p:nvSpPr>
          <p:spPr bwMode="auto">
            <a:xfrm>
              <a:off x="772" y="812"/>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0" name="Line 771"/>
            <p:cNvSpPr>
              <a:spLocks noChangeShapeType="1"/>
            </p:cNvSpPr>
            <p:nvPr/>
          </p:nvSpPr>
          <p:spPr bwMode="auto">
            <a:xfrm>
              <a:off x="780" y="82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1" name="Line 772"/>
            <p:cNvSpPr>
              <a:spLocks noChangeShapeType="1"/>
            </p:cNvSpPr>
            <p:nvPr/>
          </p:nvSpPr>
          <p:spPr bwMode="auto">
            <a:xfrm>
              <a:off x="780" y="828"/>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2" name="Line 773"/>
            <p:cNvSpPr>
              <a:spLocks noChangeShapeType="1"/>
            </p:cNvSpPr>
            <p:nvPr/>
          </p:nvSpPr>
          <p:spPr bwMode="auto">
            <a:xfrm>
              <a:off x="780" y="84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3" name="Freeform 774"/>
            <p:cNvSpPr>
              <a:spLocks/>
            </p:cNvSpPr>
            <p:nvPr/>
          </p:nvSpPr>
          <p:spPr bwMode="auto">
            <a:xfrm>
              <a:off x="764" y="876"/>
              <a:ext cx="72" cy="80"/>
            </a:xfrm>
            <a:custGeom>
              <a:avLst/>
              <a:gdLst>
                <a:gd name="T0" fmla="*/ 72 w 72"/>
                <a:gd name="T1" fmla="*/ 40 h 80"/>
                <a:gd name="T2" fmla="*/ 72 w 72"/>
                <a:gd name="T3" fmla="*/ 56 h 80"/>
                <a:gd name="T4" fmla="*/ 64 w 72"/>
                <a:gd name="T5" fmla="*/ 64 h 80"/>
                <a:gd name="T6" fmla="*/ 48 w 72"/>
                <a:gd name="T7" fmla="*/ 72 h 80"/>
                <a:gd name="T8" fmla="*/ 32 w 72"/>
                <a:gd name="T9" fmla="*/ 80 h 80"/>
                <a:gd name="T10" fmla="*/ 32 w 72"/>
                <a:gd name="T11" fmla="*/ 80 h 80"/>
                <a:gd name="T12" fmla="*/ 24 w 72"/>
                <a:gd name="T13" fmla="*/ 72 h 80"/>
                <a:gd name="T14" fmla="*/ 8 w 72"/>
                <a:gd name="T15" fmla="*/ 64 h 80"/>
                <a:gd name="T16" fmla="*/ 0 w 72"/>
                <a:gd name="T17" fmla="*/ 56 h 80"/>
                <a:gd name="T18" fmla="*/ 0 w 72"/>
                <a:gd name="T19" fmla="*/ 40 h 80"/>
                <a:gd name="T20" fmla="*/ 0 w 72"/>
                <a:gd name="T21" fmla="*/ 40 h 80"/>
                <a:gd name="T22" fmla="*/ 0 w 72"/>
                <a:gd name="T23" fmla="*/ 24 h 80"/>
                <a:gd name="T24" fmla="*/ 8 w 72"/>
                <a:gd name="T25" fmla="*/ 8 h 80"/>
                <a:gd name="T26" fmla="*/ 24 w 72"/>
                <a:gd name="T27" fmla="*/ 0 h 80"/>
                <a:gd name="T28" fmla="*/ 32 w 72"/>
                <a:gd name="T29" fmla="*/ 0 h 80"/>
                <a:gd name="T30" fmla="*/ 32 w 72"/>
                <a:gd name="T31" fmla="*/ 0 h 80"/>
                <a:gd name="T32" fmla="*/ 48 w 72"/>
                <a:gd name="T33" fmla="*/ 0 h 80"/>
                <a:gd name="T34" fmla="*/ 64 w 72"/>
                <a:gd name="T35" fmla="*/ 8 h 80"/>
                <a:gd name="T36" fmla="*/ 72 w 72"/>
                <a:gd name="T37" fmla="*/ 24 h 80"/>
                <a:gd name="T38" fmla="*/ 72 w 72"/>
                <a:gd name="T39" fmla="*/ 40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80">
                  <a:moveTo>
                    <a:pt x="72" y="40"/>
                  </a:moveTo>
                  <a:lnTo>
                    <a:pt x="72" y="56"/>
                  </a:lnTo>
                  <a:lnTo>
                    <a:pt x="64" y="64"/>
                  </a:lnTo>
                  <a:lnTo>
                    <a:pt x="48" y="72"/>
                  </a:lnTo>
                  <a:lnTo>
                    <a:pt x="32" y="80"/>
                  </a:lnTo>
                  <a:lnTo>
                    <a:pt x="24" y="72"/>
                  </a:lnTo>
                  <a:lnTo>
                    <a:pt x="8" y="64"/>
                  </a:lnTo>
                  <a:lnTo>
                    <a:pt x="0" y="56"/>
                  </a:lnTo>
                  <a:lnTo>
                    <a:pt x="0" y="40"/>
                  </a:lnTo>
                  <a:lnTo>
                    <a:pt x="0" y="24"/>
                  </a:lnTo>
                  <a:lnTo>
                    <a:pt x="8" y="8"/>
                  </a:lnTo>
                  <a:lnTo>
                    <a:pt x="24" y="0"/>
                  </a:lnTo>
                  <a:lnTo>
                    <a:pt x="32" y="0"/>
                  </a:lnTo>
                  <a:lnTo>
                    <a:pt x="48" y="0"/>
                  </a:lnTo>
                  <a:lnTo>
                    <a:pt x="64" y="8"/>
                  </a:lnTo>
                  <a:lnTo>
                    <a:pt x="72" y="24"/>
                  </a:lnTo>
                  <a:lnTo>
                    <a:pt x="72" y="40"/>
                  </a:lnTo>
                  <a:close/>
                </a:path>
              </a:pathLst>
            </a:custGeom>
            <a:solidFill>
              <a:srgbClr val="E3491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874" name="Line 775"/>
            <p:cNvSpPr>
              <a:spLocks noChangeShapeType="1"/>
            </p:cNvSpPr>
            <p:nvPr/>
          </p:nvSpPr>
          <p:spPr bwMode="auto">
            <a:xfrm>
              <a:off x="836" y="91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5" name="Line 776"/>
            <p:cNvSpPr>
              <a:spLocks noChangeShapeType="1"/>
            </p:cNvSpPr>
            <p:nvPr/>
          </p:nvSpPr>
          <p:spPr bwMode="auto">
            <a:xfrm>
              <a:off x="836" y="9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6" name="Line 777"/>
            <p:cNvSpPr>
              <a:spLocks noChangeShapeType="1"/>
            </p:cNvSpPr>
            <p:nvPr/>
          </p:nvSpPr>
          <p:spPr bwMode="auto">
            <a:xfrm flipH="1">
              <a:off x="828" y="93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7" name="Line 778"/>
            <p:cNvSpPr>
              <a:spLocks noChangeShapeType="1"/>
            </p:cNvSpPr>
            <p:nvPr/>
          </p:nvSpPr>
          <p:spPr bwMode="auto">
            <a:xfrm>
              <a:off x="828" y="9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8" name="Line 779"/>
            <p:cNvSpPr>
              <a:spLocks noChangeShapeType="1"/>
            </p:cNvSpPr>
            <p:nvPr/>
          </p:nvSpPr>
          <p:spPr bwMode="auto">
            <a:xfrm flipH="1">
              <a:off x="812" y="940"/>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79" name="Line 780"/>
            <p:cNvSpPr>
              <a:spLocks noChangeShapeType="1"/>
            </p:cNvSpPr>
            <p:nvPr/>
          </p:nvSpPr>
          <p:spPr bwMode="auto">
            <a:xfrm>
              <a:off x="812" y="9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0" name="Line 781"/>
            <p:cNvSpPr>
              <a:spLocks noChangeShapeType="1"/>
            </p:cNvSpPr>
            <p:nvPr/>
          </p:nvSpPr>
          <p:spPr bwMode="auto">
            <a:xfrm flipH="1">
              <a:off x="796" y="948"/>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1" name="Line 782"/>
            <p:cNvSpPr>
              <a:spLocks noChangeShapeType="1"/>
            </p:cNvSpPr>
            <p:nvPr/>
          </p:nvSpPr>
          <p:spPr bwMode="auto">
            <a:xfrm>
              <a:off x="796" y="9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2" name="Line 783"/>
            <p:cNvSpPr>
              <a:spLocks noChangeShapeType="1"/>
            </p:cNvSpPr>
            <p:nvPr/>
          </p:nvSpPr>
          <p:spPr bwMode="auto">
            <a:xfrm>
              <a:off x="796" y="9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3" name="Line 784"/>
            <p:cNvSpPr>
              <a:spLocks noChangeShapeType="1"/>
            </p:cNvSpPr>
            <p:nvPr/>
          </p:nvSpPr>
          <p:spPr bwMode="auto">
            <a:xfrm>
              <a:off x="796" y="95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4" name="Line 785"/>
            <p:cNvSpPr>
              <a:spLocks noChangeShapeType="1"/>
            </p:cNvSpPr>
            <p:nvPr/>
          </p:nvSpPr>
          <p:spPr bwMode="auto">
            <a:xfrm flipH="1" flipV="1">
              <a:off x="788" y="948"/>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5" name="Line 786"/>
            <p:cNvSpPr>
              <a:spLocks noChangeShapeType="1"/>
            </p:cNvSpPr>
            <p:nvPr/>
          </p:nvSpPr>
          <p:spPr bwMode="auto">
            <a:xfrm>
              <a:off x="788" y="948"/>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6" name="Line 787"/>
            <p:cNvSpPr>
              <a:spLocks noChangeShapeType="1"/>
            </p:cNvSpPr>
            <p:nvPr/>
          </p:nvSpPr>
          <p:spPr bwMode="auto">
            <a:xfrm flipH="1" flipV="1">
              <a:off x="772" y="940"/>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7" name="Line 788"/>
            <p:cNvSpPr>
              <a:spLocks noChangeShapeType="1"/>
            </p:cNvSpPr>
            <p:nvPr/>
          </p:nvSpPr>
          <p:spPr bwMode="auto">
            <a:xfrm>
              <a:off x="772" y="94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8" name="Line 789"/>
            <p:cNvSpPr>
              <a:spLocks noChangeShapeType="1"/>
            </p:cNvSpPr>
            <p:nvPr/>
          </p:nvSpPr>
          <p:spPr bwMode="auto">
            <a:xfrm flipH="1" flipV="1">
              <a:off x="764" y="932"/>
              <a:ext cx="8"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89" name="Line 790"/>
            <p:cNvSpPr>
              <a:spLocks noChangeShapeType="1"/>
            </p:cNvSpPr>
            <p:nvPr/>
          </p:nvSpPr>
          <p:spPr bwMode="auto">
            <a:xfrm>
              <a:off x="764" y="932"/>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0" name="Line 791"/>
            <p:cNvSpPr>
              <a:spLocks noChangeShapeType="1"/>
            </p:cNvSpPr>
            <p:nvPr/>
          </p:nvSpPr>
          <p:spPr bwMode="auto">
            <a:xfrm flipV="1">
              <a:off x="764" y="916"/>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1" name="Line 792"/>
            <p:cNvSpPr>
              <a:spLocks noChangeShapeType="1"/>
            </p:cNvSpPr>
            <p:nvPr/>
          </p:nvSpPr>
          <p:spPr bwMode="auto">
            <a:xfrm>
              <a:off x="764"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2" name="Line 793"/>
            <p:cNvSpPr>
              <a:spLocks noChangeShapeType="1"/>
            </p:cNvSpPr>
            <p:nvPr/>
          </p:nvSpPr>
          <p:spPr bwMode="auto">
            <a:xfrm>
              <a:off x="764"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3" name="Line 794"/>
            <p:cNvSpPr>
              <a:spLocks noChangeShapeType="1"/>
            </p:cNvSpPr>
            <p:nvPr/>
          </p:nvSpPr>
          <p:spPr bwMode="auto">
            <a:xfrm>
              <a:off x="764" y="91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4" name="Line 795"/>
            <p:cNvSpPr>
              <a:spLocks noChangeShapeType="1"/>
            </p:cNvSpPr>
            <p:nvPr/>
          </p:nvSpPr>
          <p:spPr bwMode="auto">
            <a:xfrm flipV="1">
              <a:off x="764" y="900"/>
              <a:ext cx="1"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5" name="Line 796"/>
            <p:cNvSpPr>
              <a:spLocks noChangeShapeType="1"/>
            </p:cNvSpPr>
            <p:nvPr/>
          </p:nvSpPr>
          <p:spPr bwMode="auto">
            <a:xfrm>
              <a:off x="764" y="900"/>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6" name="Line 797"/>
            <p:cNvSpPr>
              <a:spLocks noChangeShapeType="1"/>
            </p:cNvSpPr>
            <p:nvPr/>
          </p:nvSpPr>
          <p:spPr bwMode="auto">
            <a:xfrm flipV="1">
              <a:off x="764" y="884"/>
              <a:ext cx="8" cy="16"/>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7" name="Line 798"/>
            <p:cNvSpPr>
              <a:spLocks noChangeShapeType="1"/>
            </p:cNvSpPr>
            <p:nvPr/>
          </p:nvSpPr>
          <p:spPr bwMode="auto">
            <a:xfrm>
              <a:off x="772" y="884"/>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8" name="Line 799"/>
            <p:cNvSpPr>
              <a:spLocks noChangeShapeType="1"/>
            </p:cNvSpPr>
            <p:nvPr/>
          </p:nvSpPr>
          <p:spPr bwMode="auto">
            <a:xfrm flipV="1">
              <a:off x="772" y="876"/>
              <a:ext cx="16" cy="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899" name="Line 800"/>
            <p:cNvSpPr>
              <a:spLocks noChangeShapeType="1"/>
            </p:cNvSpPr>
            <p:nvPr/>
          </p:nvSpPr>
          <p:spPr bwMode="auto">
            <a:xfrm>
              <a:off x="788" y="8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0" name="Line 801"/>
            <p:cNvSpPr>
              <a:spLocks noChangeShapeType="1"/>
            </p:cNvSpPr>
            <p:nvPr/>
          </p:nvSpPr>
          <p:spPr bwMode="auto">
            <a:xfrm>
              <a:off x="788" y="876"/>
              <a:ext cx="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1" name="Line 802"/>
            <p:cNvSpPr>
              <a:spLocks noChangeShapeType="1"/>
            </p:cNvSpPr>
            <p:nvPr/>
          </p:nvSpPr>
          <p:spPr bwMode="auto">
            <a:xfrm>
              <a:off x="796" y="8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2" name="Line 803"/>
            <p:cNvSpPr>
              <a:spLocks noChangeShapeType="1"/>
            </p:cNvSpPr>
            <p:nvPr/>
          </p:nvSpPr>
          <p:spPr bwMode="auto">
            <a:xfrm>
              <a:off x="796" y="8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3" name="Line 804"/>
            <p:cNvSpPr>
              <a:spLocks noChangeShapeType="1"/>
            </p:cNvSpPr>
            <p:nvPr/>
          </p:nvSpPr>
          <p:spPr bwMode="auto">
            <a:xfrm>
              <a:off x="796" y="8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4" name="Line 805"/>
            <p:cNvSpPr>
              <a:spLocks noChangeShapeType="1"/>
            </p:cNvSpPr>
            <p:nvPr/>
          </p:nvSpPr>
          <p:spPr bwMode="auto">
            <a:xfrm>
              <a:off x="796" y="876"/>
              <a:ext cx="16"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905" name="Line 806"/>
            <p:cNvSpPr>
              <a:spLocks noChangeShapeType="1"/>
            </p:cNvSpPr>
            <p:nvPr/>
          </p:nvSpPr>
          <p:spPr bwMode="auto">
            <a:xfrm>
              <a:off x="812" y="876"/>
              <a:ext cx="1"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2582" name="Line 807"/>
          <p:cNvSpPr>
            <a:spLocks noChangeShapeType="1"/>
          </p:cNvSpPr>
          <p:nvPr/>
        </p:nvSpPr>
        <p:spPr bwMode="auto">
          <a:xfrm>
            <a:off x="2813050" y="1390650"/>
            <a:ext cx="25400" cy="1270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583" name="Line 808"/>
          <p:cNvSpPr>
            <a:spLocks noChangeShapeType="1"/>
          </p:cNvSpPr>
          <p:nvPr/>
        </p:nvSpPr>
        <p:spPr bwMode="auto">
          <a:xfrm>
            <a:off x="2838450" y="1403350"/>
            <a:ext cx="1588" cy="158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584" name="Line 809"/>
          <p:cNvSpPr>
            <a:spLocks noChangeShapeType="1"/>
          </p:cNvSpPr>
          <p:nvPr/>
        </p:nvSpPr>
        <p:spPr bwMode="auto">
          <a:xfrm>
            <a:off x="2838450" y="1403350"/>
            <a:ext cx="12700" cy="2540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585" name="Line 810"/>
          <p:cNvSpPr>
            <a:spLocks noChangeShapeType="1"/>
          </p:cNvSpPr>
          <p:nvPr/>
        </p:nvSpPr>
        <p:spPr bwMode="auto">
          <a:xfrm>
            <a:off x="2851150" y="1428750"/>
            <a:ext cx="1588" cy="158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586" name="Line 811"/>
          <p:cNvSpPr>
            <a:spLocks noChangeShapeType="1"/>
          </p:cNvSpPr>
          <p:nvPr/>
        </p:nvSpPr>
        <p:spPr bwMode="auto">
          <a:xfrm>
            <a:off x="2851150" y="1428750"/>
            <a:ext cx="1588" cy="2540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587" name="Line 812"/>
          <p:cNvSpPr>
            <a:spLocks noChangeShapeType="1"/>
          </p:cNvSpPr>
          <p:nvPr/>
        </p:nvSpPr>
        <p:spPr bwMode="auto">
          <a:xfrm>
            <a:off x="2851150" y="1454150"/>
            <a:ext cx="1588" cy="1588"/>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588" name="Line 813"/>
          <p:cNvSpPr>
            <a:spLocks noChangeShapeType="1"/>
          </p:cNvSpPr>
          <p:nvPr/>
        </p:nvSpPr>
        <p:spPr bwMode="auto">
          <a:xfrm>
            <a:off x="2076450" y="1314450"/>
            <a:ext cx="406400" cy="825500"/>
          </a:xfrm>
          <a:prstGeom prst="line">
            <a:avLst/>
          </a:prstGeom>
          <a:noFill/>
          <a:ln w="12700">
            <a:solidFill>
              <a:srgbClr val="084B9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2589" name="Freeform 814"/>
          <p:cNvSpPr>
            <a:spLocks/>
          </p:cNvSpPr>
          <p:nvPr/>
        </p:nvSpPr>
        <p:spPr bwMode="auto">
          <a:xfrm>
            <a:off x="2012950" y="1200150"/>
            <a:ext cx="114300" cy="152400"/>
          </a:xfrm>
          <a:custGeom>
            <a:avLst/>
            <a:gdLst>
              <a:gd name="T0" fmla="*/ 25400 w 72"/>
              <a:gd name="T1" fmla="*/ 152400 h 96"/>
              <a:gd name="T2" fmla="*/ 63500 w 72"/>
              <a:gd name="T3" fmla="*/ 139700 h 96"/>
              <a:gd name="T4" fmla="*/ 114300 w 72"/>
              <a:gd name="T5" fmla="*/ 114300 h 96"/>
              <a:gd name="T6" fmla="*/ 114300 w 72"/>
              <a:gd name="T7" fmla="*/ 114300 h 96"/>
              <a:gd name="T8" fmla="*/ 0 w 72"/>
              <a:gd name="T9" fmla="*/ 0 h 96"/>
              <a:gd name="T10" fmla="*/ 0 w 72"/>
              <a:gd name="T11" fmla="*/ 0 h 96"/>
              <a:gd name="T12" fmla="*/ 25400 w 72"/>
              <a:gd name="T13" fmla="*/ 15240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96">
                <a:moveTo>
                  <a:pt x="16" y="96"/>
                </a:moveTo>
                <a:lnTo>
                  <a:pt x="40" y="88"/>
                </a:lnTo>
                <a:lnTo>
                  <a:pt x="72" y="72"/>
                </a:lnTo>
                <a:lnTo>
                  <a:pt x="0" y="0"/>
                </a:lnTo>
                <a:lnTo>
                  <a:pt x="16" y="96"/>
                </a:lnTo>
                <a:close/>
              </a:path>
            </a:pathLst>
          </a:custGeom>
          <a:solidFill>
            <a:srgbClr val="084B9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0" name="Freeform 815"/>
          <p:cNvSpPr>
            <a:spLocks/>
          </p:cNvSpPr>
          <p:nvPr/>
        </p:nvSpPr>
        <p:spPr bwMode="auto">
          <a:xfrm>
            <a:off x="2432050" y="2101850"/>
            <a:ext cx="101600" cy="152400"/>
          </a:xfrm>
          <a:custGeom>
            <a:avLst/>
            <a:gdLst>
              <a:gd name="T0" fmla="*/ 0 w 64"/>
              <a:gd name="T1" fmla="*/ 50800 h 96"/>
              <a:gd name="T2" fmla="*/ 38100 w 64"/>
              <a:gd name="T3" fmla="*/ 12700 h 96"/>
              <a:gd name="T4" fmla="*/ 88900 w 64"/>
              <a:gd name="T5" fmla="*/ 0 h 96"/>
              <a:gd name="T6" fmla="*/ 88900 w 64"/>
              <a:gd name="T7" fmla="*/ 0 h 96"/>
              <a:gd name="T8" fmla="*/ 101600 w 64"/>
              <a:gd name="T9" fmla="*/ 152400 h 96"/>
              <a:gd name="T10" fmla="*/ 101600 w 64"/>
              <a:gd name="T11" fmla="*/ 152400 h 96"/>
              <a:gd name="T12" fmla="*/ 0 w 64"/>
              <a:gd name="T13" fmla="*/ 5080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96">
                <a:moveTo>
                  <a:pt x="0" y="32"/>
                </a:moveTo>
                <a:lnTo>
                  <a:pt x="24" y="8"/>
                </a:lnTo>
                <a:lnTo>
                  <a:pt x="56" y="0"/>
                </a:lnTo>
                <a:lnTo>
                  <a:pt x="64" y="96"/>
                </a:lnTo>
                <a:lnTo>
                  <a:pt x="0" y="32"/>
                </a:lnTo>
                <a:close/>
              </a:path>
            </a:pathLst>
          </a:custGeom>
          <a:solidFill>
            <a:srgbClr val="084B9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1" name="Rectangle 816"/>
          <p:cNvSpPr>
            <a:spLocks noChangeArrowheads="1"/>
          </p:cNvSpPr>
          <p:nvPr/>
        </p:nvSpPr>
        <p:spPr bwMode="auto">
          <a:xfrm>
            <a:off x="2051050" y="1555750"/>
            <a:ext cx="165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84B92"/>
                </a:solidFill>
                <a:latin typeface="Helvetica" charset="0"/>
              </a:rPr>
              <a:t>R</a:t>
            </a:r>
            <a:endParaRPr lang="en-US"/>
          </a:p>
        </p:txBody>
      </p:sp>
      <p:sp>
        <p:nvSpPr>
          <p:cNvPr id="152592" name="Rectangle 817"/>
          <p:cNvSpPr>
            <a:spLocks noChangeArrowheads="1"/>
          </p:cNvSpPr>
          <p:nvPr/>
        </p:nvSpPr>
        <p:spPr bwMode="auto">
          <a:xfrm>
            <a:off x="2876550" y="1162050"/>
            <a:ext cx="127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E34913"/>
                </a:solidFill>
                <a:latin typeface="Helvetica" charset="0"/>
              </a:rPr>
              <a:t>a</a:t>
            </a:r>
            <a:endParaRPr lang="en-US"/>
          </a:p>
        </p:txBody>
      </p:sp>
      <p:sp>
        <p:nvSpPr>
          <p:cNvPr id="152593" name="Freeform 818"/>
          <p:cNvSpPr>
            <a:spLocks/>
          </p:cNvSpPr>
          <p:nvPr/>
        </p:nvSpPr>
        <p:spPr bwMode="auto">
          <a:xfrm>
            <a:off x="2914650" y="1098550"/>
            <a:ext cx="63500" cy="63500"/>
          </a:xfrm>
          <a:custGeom>
            <a:avLst/>
            <a:gdLst>
              <a:gd name="T0" fmla="*/ 25400 w 40"/>
              <a:gd name="T1" fmla="*/ 63500 h 40"/>
              <a:gd name="T2" fmla="*/ 0 w 40"/>
              <a:gd name="T3" fmla="*/ 12700 h 40"/>
              <a:gd name="T4" fmla="*/ 38100 w 40"/>
              <a:gd name="T5" fmla="*/ 0 h 40"/>
              <a:gd name="T6" fmla="*/ 63500 w 40"/>
              <a:gd name="T7" fmla="*/ 38100 h 40"/>
              <a:gd name="T8" fmla="*/ 25400 w 40"/>
              <a:gd name="T9" fmla="*/ 6350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16" y="40"/>
                </a:moveTo>
                <a:lnTo>
                  <a:pt x="0" y="8"/>
                </a:lnTo>
                <a:lnTo>
                  <a:pt x="24" y="0"/>
                </a:lnTo>
                <a:lnTo>
                  <a:pt x="40" y="24"/>
                </a:lnTo>
                <a:lnTo>
                  <a:pt x="16" y="4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4" name="Freeform 819"/>
          <p:cNvSpPr>
            <a:spLocks/>
          </p:cNvSpPr>
          <p:nvPr/>
        </p:nvSpPr>
        <p:spPr bwMode="auto">
          <a:xfrm>
            <a:off x="2952750" y="1073150"/>
            <a:ext cx="63500" cy="63500"/>
          </a:xfrm>
          <a:custGeom>
            <a:avLst/>
            <a:gdLst>
              <a:gd name="T0" fmla="*/ 25400 w 40"/>
              <a:gd name="T1" fmla="*/ 63500 h 40"/>
              <a:gd name="T2" fmla="*/ 0 w 40"/>
              <a:gd name="T3" fmla="*/ 25400 h 40"/>
              <a:gd name="T4" fmla="*/ 38100 w 40"/>
              <a:gd name="T5" fmla="*/ 0 h 40"/>
              <a:gd name="T6" fmla="*/ 63500 w 40"/>
              <a:gd name="T7" fmla="*/ 38100 h 40"/>
              <a:gd name="T8" fmla="*/ 25400 w 40"/>
              <a:gd name="T9" fmla="*/ 63500 h 40"/>
              <a:gd name="T10" fmla="*/ 25400 w 40"/>
              <a:gd name="T11" fmla="*/ 63500 h 40"/>
              <a:gd name="T12" fmla="*/ 25400 w 40"/>
              <a:gd name="T13" fmla="*/ 635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0">
                <a:moveTo>
                  <a:pt x="16" y="40"/>
                </a:moveTo>
                <a:lnTo>
                  <a:pt x="0" y="16"/>
                </a:lnTo>
                <a:lnTo>
                  <a:pt x="24" y="0"/>
                </a:lnTo>
                <a:lnTo>
                  <a:pt x="40" y="24"/>
                </a:lnTo>
                <a:lnTo>
                  <a:pt x="16" y="4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5" name="Freeform 820"/>
          <p:cNvSpPr>
            <a:spLocks/>
          </p:cNvSpPr>
          <p:nvPr/>
        </p:nvSpPr>
        <p:spPr bwMode="auto">
          <a:xfrm>
            <a:off x="2990850" y="1047750"/>
            <a:ext cx="63500" cy="63500"/>
          </a:xfrm>
          <a:custGeom>
            <a:avLst/>
            <a:gdLst>
              <a:gd name="T0" fmla="*/ 0 w 40"/>
              <a:gd name="T1" fmla="*/ 25400 h 40"/>
              <a:gd name="T2" fmla="*/ 0 w 40"/>
              <a:gd name="T3" fmla="*/ 25400 h 40"/>
              <a:gd name="T4" fmla="*/ 25400 w 40"/>
              <a:gd name="T5" fmla="*/ 0 h 40"/>
              <a:gd name="T6" fmla="*/ 63500 w 40"/>
              <a:gd name="T7" fmla="*/ 38100 h 40"/>
              <a:gd name="T8" fmla="*/ 25400 w 40"/>
              <a:gd name="T9" fmla="*/ 63500 h 40"/>
              <a:gd name="T10" fmla="*/ 0 w 40"/>
              <a:gd name="T11" fmla="*/ 25400 h 40"/>
              <a:gd name="T12" fmla="*/ 0 w 40"/>
              <a:gd name="T13" fmla="*/ 254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0">
                <a:moveTo>
                  <a:pt x="0" y="16"/>
                </a:moveTo>
                <a:lnTo>
                  <a:pt x="0" y="16"/>
                </a:lnTo>
                <a:lnTo>
                  <a:pt x="16" y="0"/>
                </a:lnTo>
                <a:lnTo>
                  <a:pt x="40" y="24"/>
                </a:lnTo>
                <a:lnTo>
                  <a:pt x="16" y="40"/>
                </a:lnTo>
                <a:lnTo>
                  <a:pt x="0" y="16"/>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6" name="Freeform 821"/>
          <p:cNvSpPr>
            <a:spLocks/>
          </p:cNvSpPr>
          <p:nvPr/>
        </p:nvSpPr>
        <p:spPr bwMode="auto">
          <a:xfrm>
            <a:off x="3016250" y="1035050"/>
            <a:ext cx="50800" cy="63500"/>
          </a:xfrm>
          <a:custGeom>
            <a:avLst/>
            <a:gdLst>
              <a:gd name="T0" fmla="*/ 12700 w 32"/>
              <a:gd name="T1" fmla="*/ 12700 h 40"/>
              <a:gd name="T2" fmla="*/ 12700 w 32"/>
              <a:gd name="T3" fmla="*/ 12700 h 40"/>
              <a:gd name="T4" fmla="*/ 38100 w 32"/>
              <a:gd name="T5" fmla="*/ 0 h 40"/>
              <a:gd name="T6" fmla="*/ 50800 w 32"/>
              <a:gd name="T7" fmla="*/ 50800 h 40"/>
              <a:gd name="T8" fmla="*/ 25400 w 32"/>
              <a:gd name="T9" fmla="*/ 63500 h 40"/>
              <a:gd name="T10" fmla="*/ 0 w 32"/>
              <a:gd name="T11" fmla="*/ 12700 h 40"/>
              <a:gd name="T12" fmla="*/ 12700 w 32"/>
              <a:gd name="T13" fmla="*/ 127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8" y="8"/>
                </a:moveTo>
                <a:lnTo>
                  <a:pt x="8" y="8"/>
                </a:lnTo>
                <a:lnTo>
                  <a:pt x="24" y="0"/>
                </a:lnTo>
                <a:lnTo>
                  <a:pt x="32" y="32"/>
                </a:lnTo>
                <a:lnTo>
                  <a:pt x="16" y="40"/>
                </a:lnTo>
                <a:lnTo>
                  <a:pt x="0" y="8"/>
                </a:lnTo>
                <a:lnTo>
                  <a:pt x="8"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7" name="Freeform 822"/>
          <p:cNvSpPr>
            <a:spLocks/>
          </p:cNvSpPr>
          <p:nvPr/>
        </p:nvSpPr>
        <p:spPr bwMode="auto">
          <a:xfrm>
            <a:off x="3041650" y="1035050"/>
            <a:ext cx="50800" cy="63500"/>
          </a:xfrm>
          <a:custGeom>
            <a:avLst/>
            <a:gdLst>
              <a:gd name="T0" fmla="*/ 25400 w 32"/>
              <a:gd name="T1" fmla="*/ 0 h 40"/>
              <a:gd name="T2" fmla="*/ 25400 w 32"/>
              <a:gd name="T3" fmla="*/ 12700 h 40"/>
              <a:gd name="T4" fmla="*/ 50800 w 32"/>
              <a:gd name="T5" fmla="*/ 25400 h 40"/>
              <a:gd name="T6" fmla="*/ 25400 w 32"/>
              <a:gd name="T7" fmla="*/ 63500 h 40"/>
              <a:gd name="T8" fmla="*/ 0 w 32"/>
              <a:gd name="T9" fmla="*/ 50800 h 40"/>
              <a:gd name="T10" fmla="*/ 12700 w 32"/>
              <a:gd name="T11" fmla="*/ 0 h 40"/>
              <a:gd name="T12" fmla="*/ 25400 w 32"/>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16" y="0"/>
                </a:moveTo>
                <a:lnTo>
                  <a:pt x="16" y="8"/>
                </a:lnTo>
                <a:lnTo>
                  <a:pt x="32" y="16"/>
                </a:lnTo>
                <a:lnTo>
                  <a:pt x="16" y="40"/>
                </a:lnTo>
                <a:lnTo>
                  <a:pt x="0" y="32"/>
                </a:lnTo>
                <a:lnTo>
                  <a:pt x="8" y="0"/>
                </a:lnTo>
                <a:lnTo>
                  <a:pt x="16"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8" name="Freeform 823"/>
          <p:cNvSpPr>
            <a:spLocks/>
          </p:cNvSpPr>
          <p:nvPr/>
        </p:nvSpPr>
        <p:spPr bwMode="auto">
          <a:xfrm>
            <a:off x="3067050" y="1060450"/>
            <a:ext cx="50800" cy="50800"/>
          </a:xfrm>
          <a:custGeom>
            <a:avLst/>
            <a:gdLst>
              <a:gd name="T0" fmla="*/ 25400 w 32"/>
              <a:gd name="T1" fmla="*/ 0 h 32"/>
              <a:gd name="T2" fmla="*/ 25400 w 32"/>
              <a:gd name="T3" fmla="*/ 0 h 32"/>
              <a:gd name="T4" fmla="*/ 50800 w 32"/>
              <a:gd name="T5" fmla="*/ 12700 h 32"/>
              <a:gd name="T6" fmla="*/ 25400 w 32"/>
              <a:gd name="T7" fmla="*/ 50800 h 32"/>
              <a:gd name="T8" fmla="*/ 0 w 32"/>
              <a:gd name="T9" fmla="*/ 38100 h 32"/>
              <a:gd name="T10" fmla="*/ 25400 w 32"/>
              <a:gd name="T11" fmla="*/ 0 h 32"/>
              <a:gd name="T12" fmla="*/ 254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lnTo>
                  <a:pt x="16" y="0"/>
                </a:lnTo>
                <a:lnTo>
                  <a:pt x="32" y="8"/>
                </a:lnTo>
                <a:lnTo>
                  <a:pt x="16" y="32"/>
                </a:lnTo>
                <a:lnTo>
                  <a:pt x="0" y="24"/>
                </a:lnTo>
                <a:lnTo>
                  <a:pt x="16"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599" name="Freeform 824"/>
          <p:cNvSpPr>
            <a:spLocks/>
          </p:cNvSpPr>
          <p:nvPr/>
        </p:nvSpPr>
        <p:spPr bwMode="auto">
          <a:xfrm>
            <a:off x="3092450" y="1073150"/>
            <a:ext cx="38100" cy="50800"/>
          </a:xfrm>
          <a:custGeom>
            <a:avLst/>
            <a:gdLst>
              <a:gd name="T0" fmla="*/ 25400 w 24"/>
              <a:gd name="T1" fmla="*/ 0 h 32"/>
              <a:gd name="T2" fmla="*/ 25400 w 24"/>
              <a:gd name="T3" fmla="*/ 0 h 32"/>
              <a:gd name="T4" fmla="*/ 38100 w 24"/>
              <a:gd name="T5" fmla="*/ 12700 h 32"/>
              <a:gd name="T6" fmla="*/ 12700 w 24"/>
              <a:gd name="T7" fmla="*/ 50800 h 32"/>
              <a:gd name="T8" fmla="*/ 0 w 24"/>
              <a:gd name="T9" fmla="*/ 38100 h 32"/>
              <a:gd name="T10" fmla="*/ 25400 w 24"/>
              <a:gd name="T11" fmla="*/ 0 h 32"/>
              <a:gd name="T12" fmla="*/ 25400 w 24"/>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2">
                <a:moveTo>
                  <a:pt x="16" y="0"/>
                </a:moveTo>
                <a:lnTo>
                  <a:pt x="16" y="0"/>
                </a:lnTo>
                <a:lnTo>
                  <a:pt x="24" y="8"/>
                </a:lnTo>
                <a:lnTo>
                  <a:pt x="8" y="32"/>
                </a:lnTo>
                <a:lnTo>
                  <a:pt x="0" y="24"/>
                </a:lnTo>
                <a:lnTo>
                  <a:pt x="16"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0" name="Freeform 825"/>
          <p:cNvSpPr>
            <a:spLocks/>
          </p:cNvSpPr>
          <p:nvPr/>
        </p:nvSpPr>
        <p:spPr bwMode="auto">
          <a:xfrm>
            <a:off x="3105150" y="1085850"/>
            <a:ext cx="50800" cy="63500"/>
          </a:xfrm>
          <a:custGeom>
            <a:avLst/>
            <a:gdLst>
              <a:gd name="T0" fmla="*/ 25400 w 32"/>
              <a:gd name="T1" fmla="*/ 0 h 40"/>
              <a:gd name="T2" fmla="*/ 25400 w 32"/>
              <a:gd name="T3" fmla="*/ 0 h 40"/>
              <a:gd name="T4" fmla="*/ 50800 w 32"/>
              <a:gd name="T5" fmla="*/ 12700 h 40"/>
              <a:gd name="T6" fmla="*/ 25400 w 32"/>
              <a:gd name="T7" fmla="*/ 63500 h 40"/>
              <a:gd name="T8" fmla="*/ 0 w 32"/>
              <a:gd name="T9" fmla="*/ 38100 h 40"/>
              <a:gd name="T10" fmla="*/ 25400 w 32"/>
              <a:gd name="T11" fmla="*/ 0 h 40"/>
              <a:gd name="T12" fmla="*/ 25400 w 32"/>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16" y="0"/>
                </a:moveTo>
                <a:lnTo>
                  <a:pt x="16" y="0"/>
                </a:lnTo>
                <a:lnTo>
                  <a:pt x="32" y="8"/>
                </a:lnTo>
                <a:lnTo>
                  <a:pt x="16" y="40"/>
                </a:lnTo>
                <a:lnTo>
                  <a:pt x="0" y="24"/>
                </a:lnTo>
                <a:lnTo>
                  <a:pt x="16"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1" name="Freeform 826"/>
          <p:cNvSpPr>
            <a:spLocks/>
          </p:cNvSpPr>
          <p:nvPr/>
        </p:nvSpPr>
        <p:spPr bwMode="auto">
          <a:xfrm>
            <a:off x="3130550" y="1098550"/>
            <a:ext cx="50800" cy="63500"/>
          </a:xfrm>
          <a:custGeom>
            <a:avLst/>
            <a:gdLst>
              <a:gd name="T0" fmla="*/ 0 w 32"/>
              <a:gd name="T1" fmla="*/ 50800 h 40"/>
              <a:gd name="T2" fmla="*/ 25400 w 32"/>
              <a:gd name="T3" fmla="*/ 0 h 40"/>
              <a:gd name="T4" fmla="*/ 50800 w 32"/>
              <a:gd name="T5" fmla="*/ 12700 h 40"/>
              <a:gd name="T6" fmla="*/ 38100 w 32"/>
              <a:gd name="T7" fmla="*/ 63500 h 40"/>
              <a:gd name="T8" fmla="*/ 12700 w 32"/>
              <a:gd name="T9" fmla="*/ 50800 h 40"/>
              <a:gd name="T10" fmla="*/ 0 w 32"/>
              <a:gd name="T11" fmla="*/ 50800 h 40"/>
              <a:gd name="T12" fmla="*/ 0 w 32"/>
              <a:gd name="T13" fmla="*/ 508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0" y="32"/>
                </a:moveTo>
                <a:lnTo>
                  <a:pt x="16" y="0"/>
                </a:lnTo>
                <a:lnTo>
                  <a:pt x="32" y="8"/>
                </a:lnTo>
                <a:lnTo>
                  <a:pt x="24" y="40"/>
                </a:lnTo>
                <a:lnTo>
                  <a:pt x="8" y="32"/>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2" name="Freeform 827"/>
          <p:cNvSpPr>
            <a:spLocks/>
          </p:cNvSpPr>
          <p:nvPr/>
        </p:nvSpPr>
        <p:spPr bwMode="auto">
          <a:xfrm>
            <a:off x="3155950" y="1111250"/>
            <a:ext cx="50800" cy="50800"/>
          </a:xfrm>
          <a:custGeom>
            <a:avLst/>
            <a:gdLst>
              <a:gd name="T0" fmla="*/ 12700 w 32"/>
              <a:gd name="T1" fmla="*/ 50800 h 32"/>
              <a:gd name="T2" fmla="*/ 25400 w 32"/>
              <a:gd name="T3" fmla="*/ 0 h 32"/>
              <a:gd name="T4" fmla="*/ 50800 w 32"/>
              <a:gd name="T5" fmla="*/ 0 h 32"/>
              <a:gd name="T6" fmla="*/ 38100 w 32"/>
              <a:gd name="T7" fmla="*/ 50800 h 32"/>
              <a:gd name="T8" fmla="*/ 12700 w 32"/>
              <a:gd name="T9" fmla="*/ 50800 h 32"/>
              <a:gd name="T10" fmla="*/ 0 w 32"/>
              <a:gd name="T11" fmla="*/ 38100 h 32"/>
              <a:gd name="T12" fmla="*/ 12700 w 32"/>
              <a:gd name="T13" fmla="*/ 5080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8" y="32"/>
                </a:moveTo>
                <a:lnTo>
                  <a:pt x="16" y="0"/>
                </a:lnTo>
                <a:lnTo>
                  <a:pt x="32" y="0"/>
                </a:lnTo>
                <a:lnTo>
                  <a:pt x="24" y="32"/>
                </a:lnTo>
                <a:lnTo>
                  <a:pt x="8" y="32"/>
                </a:lnTo>
                <a:lnTo>
                  <a:pt x="0" y="24"/>
                </a:lnTo>
                <a:lnTo>
                  <a:pt x="8"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3" name="Freeform 828"/>
          <p:cNvSpPr>
            <a:spLocks/>
          </p:cNvSpPr>
          <p:nvPr/>
        </p:nvSpPr>
        <p:spPr bwMode="auto">
          <a:xfrm>
            <a:off x="3181350" y="1111250"/>
            <a:ext cx="50800" cy="63500"/>
          </a:xfrm>
          <a:custGeom>
            <a:avLst/>
            <a:gdLst>
              <a:gd name="T0" fmla="*/ 12700 w 32"/>
              <a:gd name="T1" fmla="*/ 50800 h 40"/>
              <a:gd name="T2" fmla="*/ 25400 w 32"/>
              <a:gd name="T3" fmla="*/ 0 h 40"/>
              <a:gd name="T4" fmla="*/ 50800 w 32"/>
              <a:gd name="T5" fmla="*/ 12700 h 40"/>
              <a:gd name="T6" fmla="*/ 38100 w 32"/>
              <a:gd name="T7" fmla="*/ 63500 h 40"/>
              <a:gd name="T8" fmla="*/ 12700 w 32"/>
              <a:gd name="T9" fmla="*/ 50800 h 40"/>
              <a:gd name="T10" fmla="*/ 0 w 32"/>
              <a:gd name="T11" fmla="*/ 50800 h 40"/>
              <a:gd name="T12" fmla="*/ 12700 w 32"/>
              <a:gd name="T13" fmla="*/ 508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8" y="32"/>
                </a:moveTo>
                <a:lnTo>
                  <a:pt x="16" y="0"/>
                </a:lnTo>
                <a:lnTo>
                  <a:pt x="32" y="8"/>
                </a:lnTo>
                <a:lnTo>
                  <a:pt x="24" y="40"/>
                </a:lnTo>
                <a:lnTo>
                  <a:pt x="8" y="32"/>
                </a:lnTo>
                <a:lnTo>
                  <a:pt x="0" y="32"/>
                </a:lnTo>
                <a:lnTo>
                  <a:pt x="8"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4" name="Freeform 829"/>
          <p:cNvSpPr>
            <a:spLocks/>
          </p:cNvSpPr>
          <p:nvPr/>
        </p:nvSpPr>
        <p:spPr bwMode="auto">
          <a:xfrm>
            <a:off x="3219450" y="1123950"/>
            <a:ext cx="50800" cy="50800"/>
          </a:xfrm>
          <a:custGeom>
            <a:avLst/>
            <a:gdLst>
              <a:gd name="T0" fmla="*/ 0 w 32"/>
              <a:gd name="T1" fmla="*/ 50800 h 32"/>
              <a:gd name="T2" fmla="*/ 12700 w 32"/>
              <a:gd name="T3" fmla="*/ 0 h 32"/>
              <a:gd name="T4" fmla="*/ 50800 w 32"/>
              <a:gd name="T5" fmla="*/ 12700 h 32"/>
              <a:gd name="T6" fmla="*/ 38100 w 32"/>
              <a:gd name="T7" fmla="*/ 50800 h 32"/>
              <a:gd name="T8" fmla="*/ 0 w 32"/>
              <a:gd name="T9" fmla="*/ 50800 h 32"/>
              <a:gd name="T10" fmla="*/ 0 w 32"/>
              <a:gd name="T11" fmla="*/ 5080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32"/>
                </a:moveTo>
                <a:lnTo>
                  <a:pt x="8" y="0"/>
                </a:lnTo>
                <a:lnTo>
                  <a:pt x="32" y="8"/>
                </a:lnTo>
                <a:lnTo>
                  <a:pt x="24" y="32"/>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5" name="Freeform 830"/>
          <p:cNvSpPr>
            <a:spLocks/>
          </p:cNvSpPr>
          <p:nvPr/>
        </p:nvSpPr>
        <p:spPr bwMode="auto">
          <a:xfrm>
            <a:off x="3257550" y="1123950"/>
            <a:ext cx="38100" cy="63500"/>
          </a:xfrm>
          <a:custGeom>
            <a:avLst/>
            <a:gdLst>
              <a:gd name="T0" fmla="*/ 0 w 24"/>
              <a:gd name="T1" fmla="*/ 50800 h 40"/>
              <a:gd name="T2" fmla="*/ 0 w 24"/>
              <a:gd name="T3" fmla="*/ 12700 h 40"/>
              <a:gd name="T4" fmla="*/ 12700 w 24"/>
              <a:gd name="T5" fmla="*/ 0 h 40"/>
              <a:gd name="T6" fmla="*/ 38100 w 24"/>
              <a:gd name="T7" fmla="*/ 50800 h 40"/>
              <a:gd name="T8" fmla="*/ 12700 w 24"/>
              <a:gd name="T9" fmla="*/ 50800 h 40"/>
              <a:gd name="T10" fmla="*/ 0 w 24"/>
              <a:gd name="T11" fmla="*/ 63500 h 40"/>
              <a:gd name="T12" fmla="*/ 0 w 24"/>
              <a:gd name="T13" fmla="*/ 508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40">
                <a:moveTo>
                  <a:pt x="0" y="32"/>
                </a:moveTo>
                <a:lnTo>
                  <a:pt x="0" y="8"/>
                </a:lnTo>
                <a:lnTo>
                  <a:pt x="8" y="0"/>
                </a:lnTo>
                <a:lnTo>
                  <a:pt x="24" y="32"/>
                </a:lnTo>
                <a:lnTo>
                  <a:pt x="8" y="32"/>
                </a:lnTo>
                <a:lnTo>
                  <a:pt x="0" y="40"/>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6" name="Freeform 831"/>
          <p:cNvSpPr>
            <a:spLocks/>
          </p:cNvSpPr>
          <p:nvPr/>
        </p:nvSpPr>
        <p:spPr bwMode="auto">
          <a:xfrm>
            <a:off x="3270250" y="1111250"/>
            <a:ext cx="50800" cy="63500"/>
          </a:xfrm>
          <a:custGeom>
            <a:avLst/>
            <a:gdLst>
              <a:gd name="T0" fmla="*/ 0 w 32"/>
              <a:gd name="T1" fmla="*/ 12700 h 40"/>
              <a:gd name="T2" fmla="*/ 0 w 32"/>
              <a:gd name="T3" fmla="*/ 12700 h 40"/>
              <a:gd name="T4" fmla="*/ 25400 w 32"/>
              <a:gd name="T5" fmla="*/ 0 h 40"/>
              <a:gd name="T6" fmla="*/ 50800 w 32"/>
              <a:gd name="T7" fmla="*/ 50800 h 40"/>
              <a:gd name="T8" fmla="*/ 25400 w 32"/>
              <a:gd name="T9" fmla="*/ 63500 h 40"/>
              <a:gd name="T10" fmla="*/ 0 w 32"/>
              <a:gd name="T11" fmla="*/ 12700 h 40"/>
              <a:gd name="T12" fmla="*/ 0 w 32"/>
              <a:gd name="T13" fmla="*/ 127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0" y="8"/>
                </a:moveTo>
                <a:lnTo>
                  <a:pt x="0" y="8"/>
                </a:lnTo>
                <a:lnTo>
                  <a:pt x="16" y="0"/>
                </a:lnTo>
                <a:lnTo>
                  <a:pt x="32" y="32"/>
                </a:lnTo>
                <a:lnTo>
                  <a:pt x="16" y="40"/>
                </a:lnTo>
                <a:lnTo>
                  <a:pt x="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7" name="Freeform 832"/>
          <p:cNvSpPr>
            <a:spLocks/>
          </p:cNvSpPr>
          <p:nvPr/>
        </p:nvSpPr>
        <p:spPr bwMode="auto">
          <a:xfrm>
            <a:off x="3295650" y="1111250"/>
            <a:ext cx="50800" cy="63500"/>
          </a:xfrm>
          <a:custGeom>
            <a:avLst/>
            <a:gdLst>
              <a:gd name="T0" fmla="*/ 12700 w 32"/>
              <a:gd name="T1" fmla="*/ 0 h 40"/>
              <a:gd name="T2" fmla="*/ 25400 w 32"/>
              <a:gd name="T3" fmla="*/ 0 h 40"/>
              <a:gd name="T4" fmla="*/ 50800 w 32"/>
              <a:gd name="T5" fmla="*/ 25400 h 40"/>
              <a:gd name="T6" fmla="*/ 25400 w 32"/>
              <a:gd name="T7" fmla="*/ 63500 h 40"/>
              <a:gd name="T8" fmla="*/ 0 w 32"/>
              <a:gd name="T9" fmla="*/ 50800 h 40"/>
              <a:gd name="T10" fmla="*/ 0 w 32"/>
              <a:gd name="T11" fmla="*/ 0 h 40"/>
              <a:gd name="T12" fmla="*/ 12700 w 32"/>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8" y="0"/>
                </a:moveTo>
                <a:lnTo>
                  <a:pt x="16" y="0"/>
                </a:lnTo>
                <a:lnTo>
                  <a:pt x="32" y="16"/>
                </a:lnTo>
                <a:lnTo>
                  <a:pt x="16" y="40"/>
                </a:lnTo>
                <a:lnTo>
                  <a:pt x="0" y="32"/>
                </a:lnTo>
                <a:lnTo>
                  <a:pt x="0" y="0"/>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8" name="Freeform 833"/>
          <p:cNvSpPr>
            <a:spLocks/>
          </p:cNvSpPr>
          <p:nvPr/>
        </p:nvSpPr>
        <p:spPr bwMode="auto">
          <a:xfrm>
            <a:off x="3321050" y="1136650"/>
            <a:ext cx="50800" cy="50800"/>
          </a:xfrm>
          <a:custGeom>
            <a:avLst/>
            <a:gdLst>
              <a:gd name="T0" fmla="*/ 0 w 32"/>
              <a:gd name="T1" fmla="*/ 38100 h 32"/>
              <a:gd name="T2" fmla="*/ 25400 w 32"/>
              <a:gd name="T3" fmla="*/ 0 h 32"/>
              <a:gd name="T4" fmla="*/ 50800 w 32"/>
              <a:gd name="T5" fmla="*/ 12700 h 32"/>
              <a:gd name="T6" fmla="*/ 25400 w 32"/>
              <a:gd name="T7" fmla="*/ 50800 h 32"/>
              <a:gd name="T8" fmla="*/ 0 w 32"/>
              <a:gd name="T9" fmla="*/ 38100 h 32"/>
              <a:gd name="T10" fmla="*/ 0 w 32"/>
              <a:gd name="T11" fmla="*/ 3810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24"/>
                </a:moveTo>
                <a:lnTo>
                  <a:pt x="16" y="0"/>
                </a:lnTo>
                <a:lnTo>
                  <a:pt x="32" y="8"/>
                </a:lnTo>
                <a:lnTo>
                  <a:pt x="16" y="32"/>
                </a:lnTo>
                <a:lnTo>
                  <a:pt x="0" y="24"/>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09" name="Freeform 834"/>
          <p:cNvSpPr>
            <a:spLocks/>
          </p:cNvSpPr>
          <p:nvPr/>
        </p:nvSpPr>
        <p:spPr bwMode="auto">
          <a:xfrm>
            <a:off x="3333750" y="1149350"/>
            <a:ext cx="63500" cy="63500"/>
          </a:xfrm>
          <a:custGeom>
            <a:avLst/>
            <a:gdLst>
              <a:gd name="T0" fmla="*/ 38100 w 40"/>
              <a:gd name="T1" fmla="*/ 0 h 40"/>
              <a:gd name="T2" fmla="*/ 50800 w 40"/>
              <a:gd name="T3" fmla="*/ 12700 h 40"/>
              <a:gd name="T4" fmla="*/ 63500 w 40"/>
              <a:gd name="T5" fmla="*/ 38100 h 40"/>
              <a:gd name="T6" fmla="*/ 12700 w 40"/>
              <a:gd name="T7" fmla="*/ 63500 h 40"/>
              <a:gd name="T8" fmla="*/ 0 w 40"/>
              <a:gd name="T9" fmla="*/ 38100 h 40"/>
              <a:gd name="T10" fmla="*/ 38100 w 40"/>
              <a:gd name="T11" fmla="*/ 0 h 40"/>
              <a:gd name="T12" fmla="*/ 38100 w 40"/>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0">
                <a:moveTo>
                  <a:pt x="24" y="0"/>
                </a:moveTo>
                <a:lnTo>
                  <a:pt x="32" y="8"/>
                </a:lnTo>
                <a:lnTo>
                  <a:pt x="40" y="24"/>
                </a:lnTo>
                <a:lnTo>
                  <a:pt x="8" y="40"/>
                </a:lnTo>
                <a:lnTo>
                  <a:pt x="0" y="24"/>
                </a:lnTo>
                <a:lnTo>
                  <a:pt x="24"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0" name="Freeform 835"/>
          <p:cNvSpPr>
            <a:spLocks/>
          </p:cNvSpPr>
          <p:nvPr/>
        </p:nvSpPr>
        <p:spPr bwMode="auto">
          <a:xfrm>
            <a:off x="3346450" y="1187450"/>
            <a:ext cx="63500" cy="50800"/>
          </a:xfrm>
          <a:custGeom>
            <a:avLst/>
            <a:gdLst>
              <a:gd name="T0" fmla="*/ 0 w 40"/>
              <a:gd name="T1" fmla="*/ 25400 h 32"/>
              <a:gd name="T2" fmla="*/ 50800 w 40"/>
              <a:gd name="T3" fmla="*/ 0 h 32"/>
              <a:gd name="T4" fmla="*/ 63500 w 40"/>
              <a:gd name="T5" fmla="*/ 25400 h 32"/>
              <a:gd name="T6" fmla="*/ 12700 w 40"/>
              <a:gd name="T7" fmla="*/ 50800 h 32"/>
              <a:gd name="T8" fmla="*/ 0 w 40"/>
              <a:gd name="T9" fmla="*/ 25400 h 32"/>
              <a:gd name="T10" fmla="*/ 0 w 40"/>
              <a:gd name="T11" fmla="*/ 25400 h 32"/>
              <a:gd name="T12" fmla="*/ 0 w 40"/>
              <a:gd name="T13" fmla="*/ 2540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32">
                <a:moveTo>
                  <a:pt x="0" y="16"/>
                </a:moveTo>
                <a:lnTo>
                  <a:pt x="32" y="0"/>
                </a:lnTo>
                <a:lnTo>
                  <a:pt x="40" y="16"/>
                </a:lnTo>
                <a:lnTo>
                  <a:pt x="8" y="32"/>
                </a:lnTo>
                <a:lnTo>
                  <a:pt x="0" y="16"/>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1" name="Freeform 836"/>
          <p:cNvSpPr>
            <a:spLocks/>
          </p:cNvSpPr>
          <p:nvPr/>
        </p:nvSpPr>
        <p:spPr bwMode="auto">
          <a:xfrm>
            <a:off x="3359150" y="1212850"/>
            <a:ext cx="50800" cy="38100"/>
          </a:xfrm>
          <a:custGeom>
            <a:avLst/>
            <a:gdLst>
              <a:gd name="T0" fmla="*/ 0 w 32"/>
              <a:gd name="T1" fmla="*/ 25400 h 24"/>
              <a:gd name="T2" fmla="*/ 50800 w 32"/>
              <a:gd name="T3" fmla="*/ 0 h 24"/>
              <a:gd name="T4" fmla="*/ 50800 w 32"/>
              <a:gd name="T5" fmla="*/ 12700 h 24"/>
              <a:gd name="T6" fmla="*/ 12700 w 32"/>
              <a:gd name="T7" fmla="*/ 38100 h 24"/>
              <a:gd name="T8" fmla="*/ 0 w 32"/>
              <a:gd name="T9" fmla="*/ 25400 h 24"/>
              <a:gd name="T10" fmla="*/ 0 w 32"/>
              <a:gd name="T11" fmla="*/ 25400 h 24"/>
              <a:gd name="T12" fmla="*/ 0 w 32"/>
              <a:gd name="T13" fmla="*/ 2540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0" y="16"/>
                </a:moveTo>
                <a:lnTo>
                  <a:pt x="32" y="0"/>
                </a:lnTo>
                <a:lnTo>
                  <a:pt x="32" y="8"/>
                </a:lnTo>
                <a:lnTo>
                  <a:pt x="8" y="24"/>
                </a:lnTo>
                <a:lnTo>
                  <a:pt x="0" y="16"/>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2" name="Freeform 837"/>
          <p:cNvSpPr>
            <a:spLocks/>
          </p:cNvSpPr>
          <p:nvPr/>
        </p:nvSpPr>
        <p:spPr bwMode="auto">
          <a:xfrm>
            <a:off x="3371850" y="1225550"/>
            <a:ext cx="63500" cy="50800"/>
          </a:xfrm>
          <a:custGeom>
            <a:avLst/>
            <a:gdLst>
              <a:gd name="T0" fmla="*/ 0 w 40"/>
              <a:gd name="T1" fmla="*/ 25400 h 32"/>
              <a:gd name="T2" fmla="*/ 38100 w 40"/>
              <a:gd name="T3" fmla="*/ 0 h 32"/>
              <a:gd name="T4" fmla="*/ 63500 w 40"/>
              <a:gd name="T5" fmla="*/ 38100 h 32"/>
              <a:gd name="T6" fmla="*/ 12700 w 40"/>
              <a:gd name="T7" fmla="*/ 50800 h 32"/>
              <a:gd name="T8" fmla="*/ 0 w 40"/>
              <a:gd name="T9" fmla="*/ 25400 h 32"/>
              <a:gd name="T10" fmla="*/ 0 w 40"/>
              <a:gd name="T11" fmla="*/ 25400 h 32"/>
              <a:gd name="T12" fmla="*/ 0 w 40"/>
              <a:gd name="T13" fmla="*/ 2540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32">
                <a:moveTo>
                  <a:pt x="0" y="16"/>
                </a:moveTo>
                <a:lnTo>
                  <a:pt x="24" y="0"/>
                </a:lnTo>
                <a:lnTo>
                  <a:pt x="40" y="24"/>
                </a:lnTo>
                <a:lnTo>
                  <a:pt x="8" y="32"/>
                </a:lnTo>
                <a:lnTo>
                  <a:pt x="0" y="16"/>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3" name="Freeform 838"/>
          <p:cNvSpPr>
            <a:spLocks/>
          </p:cNvSpPr>
          <p:nvPr/>
        </p:nvSpPr>
        <p:spPr bwMode="auto">
          <a:xfrm>
            <a:off x="3384550" y="1263650"/>
            <a:ext cx="50800" cy="38100"/>
          </a:xfrm>
          <a:custGeom>
            <a:avLst/>
            <a:gdLst>
              <a:gd name="T0" fmla="*/ 50800 w 32"/>
              <a:gd name="T1" fmla="*/ 0 h 24"/>
              <a:gd name="T2" fmla="*/ 50800 w 32"/>
              <a:gd name="T3" fmla="*/ 0 h 24"/>
              <a:gd name="T4" fmla="*/ 50800 w 32"/>
              <a:gd name="T5" fmla="*/ 25400 h 24"/>
              <a:gd name="T6" fmla="*/ 12700 w 32"/>
              <a:gd name="T7" fmla="*/ 38100 h 24"/>
              <a:gd name="T8" fmla="*/ 0 w 32"/>
              <a:gd name="T9" fmla="*/ 12700 h 24"/>
              <a:gd name="T10" fmla="*/ 50800 w 32"/>
              <a:gd name="T11" fmla="*/ 0 h 24"/>
              <a:gd name="T12" fmla="*/ 50800 w 32"/>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32" y="0"/>
                </a:moveTo>
                <a:lnTo>
                  <a:pt x="32" y="0"/>
                </a:lnTo>
                <a:lnTo>
                  <a:pt x="32" y="16"/>
                </a:lnTo>
                <a:lnTo>
                  <a:pt x="8" y="24"/>
                </a:lnTo>
                <a:lnTo>
                  <a:pt x="0" y="8"/>
                </a:lnTo>
                <a:lnTo>
                  <a:pt x="32"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4" name="Freeform 839"/>
          <p:cNvSpPr>
            <a:spLocks/>
          </p:cNvSpPr>
          <p:nvPr/>
        </p:nvSpPr>
        <p:spPr bwMode="auto">
          <a:xfrm>
            <a:off x="3397250" y="1289050"/>
            <a:ext cx="50800" cy="38100"/>
          </a:xfrm>
          <a:custGeom>
            <a:avLst/>
            <a:gdLst>
              <a:gd name="T0" fmla="*/ 38100 w 32"/>
              <a:gd name="T1" fmla="*/ 0 h 24"/>
              <a:gd name="T2" fmla="*/ 38100 w 32"/>
              <a:gd name="T3" fmla="*/ 0 h 24"/>
              <a:gd name="T4" fmla="*/ 50800 w 32"/>
              <a:gd name="T5" fmla="*/ 25400 h 24"/>
              <a:gd name="T6" fmla="*/ 0 w 32"/>
              <a:gd name="T7" fmla="*/ 38100 h 24"/>
              <a:gd name="T8" fmla="*/ 0 w 32"/>
              <a:gd name="T9" fmla="*/ 12700 h 24"/>
              <a:gd name="T10" fmla="*/ 38100 w 32"/>
              <a:gd name="T11" fmla="*/ 0 h 24"/>
              <a:gd name="T12" fmla="*/ 38100 w 32"/>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24" y="0"/>
                </a:moveTo>
                <a:lnTo>
                  <a:pt x="24" y="0"/>
                </a:lnTo>
                <a:lnTo>
                  <a:pt x="32" y="16"/>
                </a:lnTo>
                <a:lnTo>
                  <a:pt x="0" y="24"/>
                </a:lnTo>
                <a:lnTo>
                  <a:pt x="0" y="8"/>
                </a:lnTo>
                <a:lnTo>
                  <a:pt x="24"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5" name="Freeform 840"/>
          <p:cNvSpPr>
            <a:spLocks/>
          </p:cNvSpPr>
          <p:nvPr/>
        </p:nvSpPr>
        <p:spPr bwMode="auto">
          <a:xfrm>
            <a:off x="3397250" y="1314450"/>
            <a:ext cx="50800" cy="25400"/>
          </a:xfrm>
          <a:custGeom>
            <a:avLst/>
            <a:gdLst>
              <a:gd name="T0" fmla="*/ 50800 w 32"/>
              <a:gd name="T1" fmla="*/ 0 h 16"/>
              <a:gd name="T2" fmla="*/ 50800 w 32"/>
              <a:gd name="T3" fmla="*/ 0 h 16"/>
              <a:gd name="T4" fmla="*/ 50800 w 32"/>
              <a:gd name="T5" fmla="*/ 12700 h 16"/>
              <a:gd name="T6" fmla="*/ 12700 w 32"/>
              <a:gd name="T7" fmla="*/ 25400 h 16"/>
              <a:gd name="T8" fmla="*/ 0 w 32"/>
              <a:gd name="T9" fmla="*/ 12700 h 16"/>
              <a:gd name="T10" fmla="*/ 50800 w 32"/>
              <a:gd name="T11" fmla="*/ 0 h 16"/>
              <a:gd name="T12" fmla="*/ 50800 w 32"/>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
                <a:moveTo>
                  <a:pt x="32" y="0"/>
                </a:moveTo>
                <a:lnTo>
                  <a:pt x="32" y="0"/>
                </a:lnTo>
                <a:lnTo>
                  <a:pt x="32" y="8"/>
                </a:lnTo>
                <a:lnTo>
                  <a:pt x="8" y="16"/>
                </a:lnTo>
                <a:lnTo>
                  <a:pt x="0" y="8"/>
                </a:lnTo>
                <a:lnTo>
                  <a:pt x="32"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6" name="Freeform 841"/>
          <p:cNvSpPr>
            <a:spLocks/>
          </p:cNvSpPr>
          <p:nvPr/>
        </p:nvSpPr>
        <p:spPr bwMode="auto">
          <a:xfrm>
            <a:off x="3409950" y="1327150"/>
            <a:ext cx="50800" cy="25400"/>
          </a:xfrm>
          <a:custGeom>
            <a:avLst/>
            <a:gdLst>
              <a:gd name="T0" fmla="*/ 0 w 32"/>
              <a:gd name="T1" fmla="*/ 12700 h 16"/>
              <a:gd name="T2" fmla="*/ 38100 w 32"/>
              <a:gd name="T3" fmla="*/ 0 h 16"/>
              <a:gd name="T4" fmla="*/ 50800 w 32"/>
              <a:gd name="T5" fmla="*/ 12700 h 16"/>
              <a:gd name="T6" fmla="*/ 0 w 32"/>
              <a:gd name="T7" fmla="*/ 25400 h 16"/>
              <a:gd name="T8" fmla="*/ 0 w 32"/>
              <a:gd name="T9" fmla="*/ 12700 h 16"/>
              <a:gd name="T10" fmla="*/ 0 w 32"/>
              <a:gd name="T11" fmla="*/ 12700 h 16"/>
              <a:gd name="T12" fmla="*/ 0 w 32"/>
              <a:gd name="T13" fmla="*/ 127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
                <a:moveTo>
                  <a:pt x="0" y="8"/>
                </a:moveTo>
                <a:lnTo>
                  <a:pt x="24" y="0"/>
                </a:lnTo>
                <a:lnTo>
                  <a:pt x="32" y="8"/>
                </a:lnTo>
                <a:lnTo>
                  <a:pt x="0" y="16"/>
                </a:lnTo>
                <a:lnTo>
                  <a:pt x="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7" name="Freeform 842"/>
          <p:cNvSpPr>
            <a:spLocks/>
          </p:cNvSpPr>
          <p:nvPr/>
        </p:nvSpPr>
        <p:spPr bwMode="auto">
          <a:xfrm>
            <a:off x="3409950" y="1339850"/>
            <a:ext cx="50800" cy="25400"/>
          </a:xfrm>
          <a:custGeom>
            <a:avLst/>
            <a:gdLst>
              <a:gd name="T0" fmla="*/ 0 w 32"/>
              <a:gd name="T1" fmla="*/ 12700 h 16"/>
              <a:gd name="T2" fmla="*/ 50800 w 32"/>
              <a:gd name="T3" fmla="*/ 0 h 16"/>
              <a:gd name="T4" fmla="*/ 50800 w 32"/>
              <a:gd name="T5" fmla="*/ 25400 h 16"/>
              <a:gd name="T6" fmla="*/ 0 w 32"/>
              <a:gd name="T7" fmla="*/ 25400 h 16"/>
              <a:gd name="T8" fmla="*/ 0 w 32"/>
              <a:gd name="T9" fmla="*/ 12700 h 16"/>
              <a:gd name="T10" fmla="*/ 0 w 32"/>
              <a:gd name="T11" fmla="*/ 12700 h 16"/>
              <a:gd name="T12" fmla="*/ 0 w 32"/>
              <a:gd name="T13" fmla="*/ 127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
                <a:moveTo>
                  <a:pt x="0" y="8"/>
                </a:moveTo>
                <a:lnTo>
                  <a:pt x="32" y="0"/>
                </a:lnTo>
                <a:lnTo>
                  <a:pt x="32" y="16"/>
                </a:lnTo>
                <a:lnTo>
                  <a:pt x="0" y="16"/>
                </a:lnTo>
                <a:lnTo>
                  <a:pt x="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8" name="Freeform 843"/>
          <p:cNvSpPr>
            <a:spLocks/>
          </p:cNvSpPr>
          <p:nvPr/>
        </p:nvSpPr>
        <p:spPr bwMode="auto">
          <a:xfrm>
            <a:off x="3409950" y="1365250"/>
            <a:ext cx="50800" cy="25400"/>
          </a:xfrm>
          <a:custGeom>
            <a:avLst/>
            <a:gdLst>
              <a:gd name="T0" fmla="*/ 0 w 32"/>
              <a:gd name="T1" fmla="*/ 0 h 16"/>
              <a:gd name="T2" fmla="*/ 50800 w 32"/>
              <a:gd name="T3" fmla="*/ 0 h 16"/>
              <a:gd name="T4" fmla="*/ 50800 w 32"/>
              <a:gd name="T5" fmla="*/ 12700 h 16"/>
              <a:gd name="T6" fmla="*/ 0 w 32"/>
              <a:gd name="T7" fmla="*/ 25400 h 16"/>
              <a:gd name="T8" fmla="*/ 0 w 32"/>
              <a:gd name="T9" fmla="*/ 0 h 16"/>
              <a:gd name="T10" fmla="*/ 0 w 32"/>
              <a:gd name="T11" fmla="*/ 0 h 16"/>
              <a:gd name="T12" fmla="*/ 0 w 32"/>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
                <a:moveTo>
                  <a:pt x="0" y="0"/>
                </a:moveTo>
                <a:lnTo>
                  <a:pt x="32" y="0"/>
                </a:lnTo>
                <a:lnTo>
                  <a:pt x="32" y="8"/>
                </a:lnTo>
                <a:lnTo>
                  <a:pt x="0" y="16"/>
                </a:lnTo>
                <a:lnTo>
                  <a:pt x="0"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19" name="Freeform 844"/>
          <p:cNvSpPr>
            <a:spLocks/>
          </p:cNvSpPr>
          <p:nvPr/>
        </p:nvSpPr>
        <p:spPr bwMode="auto">
          <a:xfrm>
            <a:off x="3397250" y="1365250"/>
            <a:ext cx="76200" cy="63500"/>
          </a:xfrm>
          <a:custGeom>
            <a:avLst/>
            <a:gdLst>
              <a:gd name="T0" fmla="*/ 76200 w 48"/>
              <a:gd name="T1" fmla="*/ 25400 h 40"/>
              <a:gd name="T2" fmla="*/ 63500 w 48"/>
              <a:gd name="T3" fmla="*/ 38100 h 40"/>
              <a:gd name="T4" fmla="*/ 38100 w 48"/>
              <a:gd name="T5" fmla="*/ 63500 h 40"/>
              <a:gd name="T6" fmla="*/ 0 w 48"/>
              <a:gd name="T7" fmla="*/ 25400 h 40"/>
              <a:gd name="T8" fmla="*/ 25400 w 48"/>
              <a:gd name="T9" fmla="*/ 0 h 40"/>
              <a:gd name="T10" fmla="*/ 63500 w 48"/>
              <a:gd name="T11" fmla="*/ 12700 h 40"/>
              <a:gd name="T12" fmla="*/ 76200 w 48"/>
              <a:gd name="T13" fmla="*/ 254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40">
                <a:moveTo>
                  <a:pt x="48" y="16"/>
                </a:moveTo>
                <a:lnTo>
                  <a:pt x="40" y="24"/>
                </a:lnTo>
                <a:lnTo>
                  <a:pt x="24" y="40"/>
                </a:lnTo>
                <a:lnTo>
                  <a:pt x="0" y="16"/>
                </a:lnTo>
                <a:lnTo>
                  <a:pt x="16" y="0"/>
                </a:lnTo>
                <a:lnTo>
                  <a:pt x="40" y="8"/>
                </a:lnTo>
                <a:lnTo>
                  <a:pt x="48" y="16"/>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0" name="Freeform 845"/>
          <p:cNvSpPr>
            <a:spLocks/>
          </p:cNvSpPr>
          <p:nvPr/>
        </p:nvSpPr>
        <p:spPr bwMode="auto">
          <a:xfrm>
            <a:off x="3384550" y="1390650"/>
            <a:ext cx="50800" cy="50800"/>
          </a:xfrm>
          <a:custGeom>
            <a:avLst/>
            <a:gdLst>
              <a:gd name="T0" fmla="*/ 12700 w 32"/>
              <a:gd name="T1" fmla="*/ 0 h 32"/>
              <a:gd name="T2" fmla="*/ 50800 w 32"/>
              <a:gd name="T3" fmla="*/ 38100 h 32"/>
              <a:gd name="T4" fmla="*/ 25400 w 32"/>
              <a:gd name="T5" fmla="*/ 50800 h 32"/>
              <a:gd name="T6" fmla="*/ 0 w 32"/>
              <a:gd name="T7" fmla="*/ 12700 h 32"/>
              <a:gd name="T8" fmla="*/ 12700 w 32"/>
              <a:gd name="T9" fmla="*/ 0 h 32"/>
              <a:gd name="T10" fmla="*/ 12700 w 32"/>
              <a:gd name="T11" fmla="*/ 0 h 32"/>
              <a:gd name="T12" fmla="*/ 127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8" y="0"/>
                </a:moveTo>
                <a:lnTo>
                  <a:pt x="32" y="24"/>
                </a:lnTo>
                <a:lnTo>
                  <a:pt x="16" y="32"/>
                </a:lnTo>
                <a:lnTo>
                  <a:pt x="0" y="8"/>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1" name="Freeform 846"/>
          <p:cNvSpPr>
            <a:spLocks/>
          </p:cNvSpPr>
          <p:nvPr/>
        </p:nvSpPr>
        <p:spPr bwMode="auto">
          <a:xfrm>
            <a:off x="3371850" y="1403350"/>
            <a:ext cx="38100" cy="50800"/>
          </a:xfrm>
          <a:custGeom>
            <a:avLst/>
            <a:gdLst>
              <a:gd name="T0" fmla="*/ 12700 w 24"/>
              <a:gd name="T1" fmla="*/ 0 h 32"/>
              <a:gd name="T2" fmla="*/ 38100 w 24"/>
              <a:gd name="T3" fmla="*/ 38100 h 32"/>
              <a:gd name="T4" fmla="*/ 25400 w 24"/>
              <a:gd name="T5" fmla="*/ 50800 h 32"/>
              <a:gd name="T6" fmla="*/ 0 w 24"/>
              <a:gd name="T7" fmla="*/ 12700 h 32"/>
              <a:gd name="T8" fmla="*/ 12700 w 24"/>
              <a:gd name="T9" fmla="*/ 0 h 32"/>
              <a:gd name="T10" fmla="*/ 12700 w 24"/>
              <a:gd name="T11" fmla="*/ 0 h 32"/>
              <a:gd name="T12" fmla="*/ 12700 w 24"/>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2">
                <a:moveTo>
                  <a:pt x="8" y="0"/>
                </a:moveTo>
                <a:lnTo>
                  <a:pt x="24" y="24"/>
                </a:lnTo>
                <a:lnTo>
                  <a:pt x="16" y="32"/>
                </a:lnTo>
                <a:lnTo>
                  <a:pt x="0" y="8"/>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2" name="Freeform 847"/>
          <p:cNvSpPr>
            <a:spLocks/>
          </p:cNvSpPr>
          <p:nvPr/>
        </p:nvSpPr>
        <p:spPr bwMode="auto">
          <a:xfrm>
            <a:off x="3346450" y="1416050"/>
            <a:ext cx="50800" cy="50800"/>
          </a:xfrm>
          <a:custGeom>
            <a:avLst/>
            <a:gdLst>
              <a:gd name="T0" fmla="*/ 25400 w 32"/>
              <a:gd name="T1" fmla="*/ 0 h 32"/>
              <a:gd name="T2" fmla="*/ 50800 w 32"/>
              <a:gd name="T3" fmla="*/ 38100 h 32"/>
              <a:gd name="T4" fmla="*/ 25400 w 32"/>
              <a:gd name="T5" fmla="*/ 50800 h 32"/>
              <a:gd name="T6" fmla="*/ 0 w 32"/>
              <a:gd name="T7" fmla="*/ 12700 h 32"/>
              <a:gd name="T8" fmla="*/ 25400 w 32"/>
              <a:gd name="T9" fmla="*/ 0 h 32"/>
              <a:gd name="T10" fmla="*/ 25400 w 32"/>
              <a:gd name="T11" fmla="*/ 0 h 32"/>
              <a:gd name="T12" fmla="*/ 254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lnTo>
                  <a:pt x="32" y="24"/>
                </a:lnTo>
                <a:lnTo>
                  <a:pt x="16" y="32"/>
                </a:lnTo>
                <a:lnTo>
                  <a:pt x="0" y="8"/>
                </a:lnTo>
                <a:lnTo>
                  <a:pt x="16"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3" name="Freeform 848"/>
          <p:cNvSpPr>
            <a:spLocks/>
          </p:cNvSpPr>
          <p:nvPr/>
        </p:nvSpPr>
        <p:spPr bwMode="auto">
          <a:xfrm>
            <a:off x="3321050" y="1428750"/>
            <a:ext cx="50800" cy="50800"/>
          </a:xfrm>
          <a:custGeom>
            <a:avLst/>
            <a:gdLst>
              <a:gd name="T0" fmla="*/ 25400 w 32"/>
              <a:gd name="T1" fmla="*/ 0 h 32"/>
              <a:gd name="T2" fmla="*/ 50800 w 32"/>
              <a:gd name="T3" fmla="*/ 38100 h 32"/>
              <a:gd name="T4" fmla="*/ 38100 w 32"/>
              <a:gd name="T5" fmla="*/ 50800 h 32"/>
              <a:gd name="T6" fmla="*/ 0 w 32"/>
              <a:gd name="T7" fmla="*/ 25400 h 32"/>
              <a:gd name="T8" fmla="*/ 12700 w 32"/>
              <a:gd name="T9" fmla="*/ 0 h 32"/>
              <a:gd name="T10" fmla="*/ 25400 w 32"/>
              <a:gd name="T11" fmla="*/ 0 h 32"/>
              <a:gd name="T12" fmla="*/ 254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lnTo>
                  <a:pt x="32" y="24"/>
                </a:lnTo>
                <a:lnTo>
                  <a:pt x="24" y="32"/>
                </a:lnTo>
                <a:lnTo>
                  <a:pt x="0" y="16"/>
                </a:lnTo>
                <a:lnTo>
                  <a:pt x="8" y="0"/>
                </a:lnTo>
                <a:lnTo>
                  <a:pt x="16"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4" name="Freeform 849"/>
          <p:cNvSpPr>
            <a:spLocks/>
          </p:cNvSpPr>
          <p:nvPr/>
        </p:nvSpPr>
        <p:spPr bwMode="auto">
          <a:xfrm>
            <a:off x="3308350" y="1454150"/>
            <a:ext cx="50800" cy="50800"/>
          </a:xfrm>
          <a:custGeom>
            <a:avLst/>
            <a:gdLst>
              <a:gd name="T0" fmla="*/ 12700 w 32"/>
              <a:gd name="T1" fmla="*/ 0 h 32"/>
              <a:gd name="T2" fmla="*/ 50800 w 32"/>
              <a:gd name="T3" fmla="*/ 25400 h 32"/>
              <a:gd name="T4" fmla="*/ 38100 w 32"/>
              <a:gd name="T5" fmla="*/ 50800 h 32"/>
              <a:gd name="T6" fmla="*/ 0 w 32"/>
              <a:gd name="T7" fmla="*/ 12700 h 32"/>
              <a:gd name="T8" fmla="*/ 12700 w 32"/>
              <a:gd name="T9" fmla="*/ 0 h 32"/>
              <a:gd name="T10" fmla="*/ 12700 w 32"/>
              <a:gd name="T11" fmla="*/ 0 h 32"/>
              <a:gd name="T12" fmla="*/ 127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8" y="0"/>
                </a:moveTo>
                <a:lnTo>
                  <a:pt x="32" y="16"/>
                </a:lnTo>
                <a:lnTo>
                  <a:pt x="24" y="32"/>
                </a:lnTo>
                <a:lnTo>
                  <a:pt x="0" y="8"/>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5" name="Freeform 850"/>
          <p:cNvSpPr>
            <a:spLocks/>
          </p:cNvSpPr>
          <p:nvPr/>
        </p:nvSpPr>
        <p:spPr bwMode="auto">
          <a:xfrm>
            <a:off x="3295650" y="1466850"/>
            <a:ext cx="50800" cy="50800"/>
          </a:xfrm>
          <a:custGeom>
            <a:avLst/>
            <a:gdLst>
              <a:gd name="T0" fmla="*/ 12700 w 32"/>
              <a:gd name="T1" fmla="*/ 0 h 32"/>
              <a:gd name="T2" fmla="*/ 50800 w 32"/>
              <a:gd name="T3" fmla="*/ 25400 h 32"/>
              <a:gd name="T4" fmla="*/ 38100 w 32"/>
              <a:gd name="T5" fmla="*/ 50800 h 32"/>
              <a:gd name="T6" fmla="*/ 0 w 32"/>
              <a:gd name="T7" fmla="*/ 25400 h 32"/>
              <a:gd name="T8" fmla="*/ 12700 w 32"/>
              <a:gd name="T9" fmla="*/ 0 h 32"/>
              <a:gd name="T10" fmla="*/ 12700 w 32"/>
              <a:gd name="T11" fmla="*/ 0 h 32"/>
              <a:gd name="T12" fmla="*/ 127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8" y="0"/>
                </a:moveTo>
                <a:lnTo>
                  <a:pt x="32" y="16"/>
                </a:lnTo>
                <a:lnTo>
                  <a:pt x="24" y="32"/>
                </a:lnTo>
                <a:lnTo>
                  <a:pt x="0" y="16"/>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6" name="Freeform 851"/>
          <p:cNvSpPr>
            <a:spLocks/>
          </p:cNvSpPr>
          <p:nvPr/>
        </p:nvSpPr>
        <p:spPr bwMode="auto">
          <a:xfrm>
            <a:off x="3282950" y="1492250"/>
            <a:ext cx="50800" cy="38100"/>
          </a:xfrm>
          <a:custGeom>
            <a:avLst/>
            <a:gdLst>
              <a:gd name="T0" fmla="*/ 12700 w 32"/>
              <a:gd name="T1" fmla="*/ 0 h 24"/>
              <a:gd name="T2" fmla="*/ 50800 w 32"/>
              <a:gd name="T3" fmla="*/ 25400 h 24"/>
              <a:gd name="T4" fmla="*/ 50800 w 32"/>
              <a:gd name="T5" fmla="*/ 38100 h 24"/>
              <a:gd name="T6" fmla="*/ 0 w 32"/>
              <a:gd name="T7" fmla="*/ 12700 h 24"/>
              <a:gd name="T8" fmla="*/ 12700 w 32"/>
              <a:gd name="T9" fmla="*/ 0 h 24"/>
              <a:gd name="T10" fmla="*/ 12700 w 32"/>
              <a:gd name="T11" fmla="*/ 0 h 24"/>
              <a:gd name="T12" fmla="*/ 12700 w 32"/>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8" y="0"/>
                </a:moveTo>
                <a:lnTo>
                  <a:pt x="32" y="16"/>
                </a:lnTo>
                <a:lnTo>
                  <a:pt x="32" y="24"/>
                </a:lnTo>
                <a:lnTo>
                  <a:pt x="0" y="8"/>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7" name="Freeform 852"/>
          <p:cNvSpPr>
            <a:spLocks/>
          </p:cNvSpPr>
          <p:nvPr/>
        </p:nvSpPr>
        <p:spPr bwMode="auto">
          <a:xfrm>
            <a:off x="3282950" y="1504950"/>
            <a:ext cx="50800" cy="38100"/>
          </a:xfrm>
          <a:custGeom>
            <a:avLst/>
            <a:gdLst>
              <a:gd name="T0" fmla="*/ 0 w 32"/>
              <a:gd name="T1" fmla="*/ 0 h 24"/>
              <a:gd name="T2" fmla="*/ 50800 w 32"/>
              <a:gd name="T3" fmla="*/ 25400 h 24"/>
              <a:gd name="T4" fmla="*/ 38100 w 32"/>
              <a:gd name="T5" fmla="*/ 38100 h 24"/>
              <a:gd name="T6" fmla="*/ 0 w 32"/>
              <a:gd name="T7" fmla="*/ 12700 h 24"/>
              <a:gd name="T8" fmla="*/ 0 w 32"/>
              <a:gd name="T9" fmla="*/ 0 h 24"/>
              <a:gd name="T10" fmla="*/ 0 w 32"/>
              <a:gd name="T11" fmla="*/ 0 h 24"/>
              <a:gd name="T12" fmla="*/ 0 w 32"/>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0" y="0"/>
                </a:moveTo>
                <a:lnTo>
                  <a:pt x="32" y="16"/>
                </a:lnTo>
                <a:lnTo>
                  <a:pt x="24" y="24"/>
                </a:lnTo>
                <a:lnTo>
                  <a:pt x="0" y="8"/>
                </a:lnTo>
                <a:lnTo>
                  <a:pt x="0"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8" name="Freeform 853"/>
          <p:cNvSpPr>
            <a:spLocks/>
          </p:cNvSpPr>
          <p:nvPr/>
        </p:nvSpPr>
        <p:spPr bwMode="auto">
          <a:xfrm>
            <a:off x="3270250" y="1517650"/>
            <a:ext cx="50800" cy="38100"/>
          </a:xfrm>
          <a:custGeom>
            <a:avLst/>
            <a:gdLst>
              <a:gd name="T0" fmla="*/ 12700 w 32"/>
              <a:gd name="T1" fmla="*/ 0 h 24"/>
              <a:gd name="T2" fmla="*/ 50800 w 32"/>
              <a:gd name="T3" fmla="*/ 25400 h 24"/>
              <a:gd name="T4" fmla="*/ 50800 w 32"/>
              <a:gd name="T5" fmla="*/ 38100 h 24"/>
              <a:gd name="T6" fmla="*/ 0 w 32"/>
              <a:gd name="T7" fmla="*/ 25400 h 24"/>
              <a:gd name="T8" fmla="*/ 12700 w 32"/>
              <a:gd name="T9" fmla="*/ 0 h 24"/>
              <a:gd name="T10" fmla="*/ 12700 w 32"/>
              <a:gd name="T11" fmla="*/ 0 h 24"/>
              <a:gd name="T12" fmla="*/ 12700 w 32"/>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8" y="0"/>
                </a:moveTo>
                <a:lnTo>
                  <a:pt x="32" y="16"/>
                </a:lnTo>
                <a:lnTo>
                  <a:pt x="32" y="24"/>
                </a:lnTo>
                <a:lnTo>
                  <a:pt x="0" y="16"/>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29" name="Freeform 854"/>
          <p:cNvSpPr>
            <a:spLocks/>
          </p:cNvSpPr>
          <p:nvPr/>
        </p:nvSpPr>
        <p:spPr bwMode="auto">
          <a:xfrm>
            <a:off x="3257550" y="1530350"/>
            <a:ext cx="76200" cy="63500"/>
          </a:xfrm>
          <a:custGeom>
            <a:avLst/>
            <a:gdLst>
              <a:gd name="T0" fmla="*/ 12700 w 48"/>
              <a:gd name="T1" fmla="*/ 12700 h 40"/>
              <a:gd name="T2" fmla="*/ 50800 w 48"/>
              <a:gd name="T3" fmla="*/ 0 h 40"/>
              <a:gd name="T4" fmla="*/ 76200 w 48"/>
              <a:gd name="T5" fmla="*/ 25400 h 40"/>
              <a:gd name="T6" fmla="*/ 38100 w 48"/>
              <a:gd name="T7" fmla="*/ 63500 h 40"/>
              <a:gd name="T8" fmla="*/ 12700 w 48"/>
              <a:gd name="T9" fmla="*/ 38100 h 40"/>
              <a:gd name="T10" fmla="*/ 0 w 48"/>
              <a:gd name="T11" fmla="*/ 25400 h 40"/>
              <a:gd name="T12" fmla="*/ 12700 w 48"/>
              <a:gd name="T13" fmla="*/ 127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40">
                <a:moveTo>
                  <a:pt x="8" y="8"/>
                </a:moveTo>
                <a:lnTo>
                  <a:pt x="32" y="0"/>
                </a:lnTo>
                <a:lnTo>
                  <a:pt x="48" y="16"/>
                </a:lnTo>
                <a:lnTo>
                  <a:pt x="24" y="40"/>
                </a:lnTo>
                <a:lnTo>
                  <a:pt x="8" y="24"/>
                </a:lnTo>
                <a:lnTo>
                  <a:pt x="0" y="16"/>
                </a:lnTo>
                <a:lnTo>
                  <a:pt x="8"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0" name="Freeform 855"/>
          <p:cNvSpPr>
            <a:spLocks/>
          </p:cNvSpPr>
          <p:nvPr/>
        </p:nvSpPr>
        <p:spPr bwMode="auto">
          <a:xfrm>
            <a:off x="3295650" y="1555750"/>
            <a:ext cx="63500" cy="63500"/>
          </a:xfrm>
          <a:custGeom>
            <a:avLst/>
            <a:gdLst>
              <a:gd name="T0" fmla="*/ 0 w 40"/>
              <a:gd name="T1" fmla="*/ 38100 h 40"/>
              <a:gd name="T2" fmla="*/ 38100 w 40"/>
              <a:gd name="T3" fmla="*/ 0 h 40"/>
              <a:gd name="T4" fmla="*/ 63500 w 40"/>
              <a:gd name="T5" fmla="*/ 25400 h 40"/>
              <a:gd name="T6" fmla="*/ 25400 w 40"/>
              <a:gd name="T7" fmla="*/ 63500 h 40"/>
              <a:gd name="T8" fmla="*/ 0 w 40"/>
              <a:gd name="T9" fmla="*/ 38100 h 40"/>
              <a:gd name="T10" fmla="*/ 0 w 40"/>
              <a:gd name="T11" fmla="*/ 3810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40">
                <a:moveTo>
                  <a:pt x="0" y="24"/>
                </a:moveTo>
                <a:lnTo>
                  <a:pt x="24" y="0"/>
                </a:lnTo>
                <a:lnTo>
                  <a:pt x="40" y="16"/>
                </a:lnTo>
                <a:lnTo>
                  <a:pt x="16" y="40"/>
                </a:lnTo>
                <a:lnTo>
                  <a:pt x="0" y="24"/>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1" name="Freeform 856"/>
          <p:cNvSpPr>
            <a:spLocks/>
          </p:cNvSpPr>
          <p:nvPr/>
        </p:nvSpPr>
        <p:spPr bwMode="auto">
          <a:xfrm>
            <a:off x="3321050" y="1568450"/>
            <a:ext cx="50800" cy="63500"/>
          </a:xfrm>
          <a:custGeom>
            <a:avLst/>
            <a:gdLst>
              <a:gd name="T0" fmla="*/ 0 w 32"/>
              <a:gd name="T1" fmla="*/ 50800 h 40"/>
              <a:gd name="T2" fmla="*/ 25400 w 32"/>
              <a:gd name="T3" fmla="*/ 0 h 40"/>
              <a:gd name="T4" fmla="*/ 50800 w 32"/>
              <a:gd name="T5" fmla="*/ 12700 h 40"/>
              <a:gd name="T6" fmla="*/ 38100 w 32"/>
              <a:gd name="T7" fmla="*/ 63500 h 40"/>
              <a:gd name="T8" fmla="*/ 12700 w 32"/>
              <a:gd name="T9" fmla="*/ 50800 h 40"/>
              <a:gd name="T10" fmla="*/ 12700 w 32"/>
              <a:gd name="T11" fmla="*/ 50800 h 40"/>
              <a:gd name="T12" fmla="*/ 0 w 32"/>
              <a:gd name="T13" fmla="*/ 508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0" y="32"/>
                </a:moveTo>
                <a:lnTo>
                  <a:pt x="16" y="0"/>
                </a:lnTo>
                <a:lnTo>
                  <a:pt x="32" y="8"/>
                </a:lnTo>
                <a:lnTo>
                  <a:pt x="24" y="40"/>
                </a:lnTo>
                <a:lnTo>
                  <a:pt x="8" y="32"/>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2" name="Freeform 857"/>
          <p:cNvSpPr>
            <a:spLocks/>
          </p:cNvSpPr>
          <p:nvPr/>
        </p:nvSpPr>
        <p:spPr bwMode="auto">
          <a:xfrm>
            <a:off x="3359150" y="1581150"/>
            <a:ext cx="38100" cy="63500"/>
          </a:xfrm>
          <a:custGeom>
            <a:avLst/>
            <a:gdLst>
              <a:gd name="T0" fmla="*/ 0 w 24"/>
              <a:gd name="T1" fmla="*/ 50800 h 40"/>
              <a:gd name="T2" fmla="*/ 12700 w 24"/>
              <a:gd name="T3" fmla="*/ 0 h 40"/>
              <a:gd name="T4" fmla="*/ 38100 w 24"/>
              <a:gd name="T5" fmla="*/ 12700 h 40"/>
              <a:gd name="T6" fmla="*/ 25400 w 24"/>
              <a:gd name="T7" fmla="*/ 63500 h 40"/>
              <a:gd name="T8" fmla="*/ 0 w 24"/>
              <a:gd name="T9" fmla="*/ 50800 h 40"/>
              <a:gd name="T10" fmla="*/ 0 w 24"/>
              <a:gd name="T11" fmla="*/ 5080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0">
                <a:moveTo>
                  <a:pt x="0" y="32"/>
                </a:moveTo>
                <a:lnTo>
                  <a:pt x="8" y="0"/>
                </a:lnTo>
                <a:lnTo>
                  <a:pt x="24" y="8"/>
                </a:lnTo>
                <a:lnTo>
                  <a:pt x="16" y="40"/>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3" name="Freeform 858"/>
          <p:cNvSpPr>
            <a:spLocks/>
          </p:cNvSpPr>
          <p:nvPr/>
        </p:nvSpPr>
        <p:spPr bwMode="auto">
          <a:xfrm>
            <a:off x="3371850" y="1593850"/>
            <a:ext cx="50800" cy="50800"/>
          </a:xfrm>
          <a:custGeom>
            <a:avLst/>
            <a:gdLst>
              <a:gd name="T0" fmla="*/ 38100 w 32"/>
              <a:gd name="T1" fmla="*/ 0 h 32"/>
              <a:gd name="T2" fmla="*/ 38100 w 32"/>
              <a:gd name="T3" fmla="*/ 12700 h 32"/>
              <a:gd name="T4" fmla="*/ 50800 w 32"/>
              <a:gd name="T5" fmla="*/ 38100 h 32"/>
              <a:gd name="T6" fmla="*/ 0 w 32"/>
              <a:gd name="T7" fmla="*/ 50800 h 32"/>
              <a:gd name="T8" fmla="*/ 0 w 32"/>
              <a:gd name="T9" fmla="*/ 25400 h 32"/>
              <a:gd name="T10" fmla="*/ 25400 w 32"/>
              <a:gd name="T11" fmla="*/ 0 h 32"/>
              <a:gd name="T12" fmla="*/ 381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24" y="0"/>
                </a:moveTo>
                <a:lnTo>
                  <a:pt x="24" y="8"/>
                </a:lnTo>
                <a:lnTo>
                  <a:pt x="32" y="24"/>
                </a:lnTo>
                <a:lnTo>
                  <a:pt x="0" y="32"/>
                </a:lnTo>
                <a:lnTo>
                  <a:pt x="0" y="16"/>
                </a:lnTo>
                <a:lnTo>
                  <a:pt x="16" y="0"/>
                </a:lnTo>
                <a:lnTo>
                  <a:pt x="24"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4" name="Freeform 859"/>
          <p:cNvSpPr>
            <a:spLocks/>
          </p:cNvSpPr>
          <p:nvPr/>
        </p:nvSpPr>
        <p:spPr bwMode="auto">
          <a:xfrm>
            <a:off x="3371850" y="1631950"/>
            <a:ext cx="50800" cy="25400"/>
          </a:xfrm>
          <a:custGeom>
            <a:avLst/>
            <a:gdLst>
              <a:gd name="T0" fmla="*/ 0 w 32"/>
              <a:gd name="T1" fmla="*/ 12700 h 16"/>
              <a:gd name="T2" fmla="*/ 50800 w 32"/>
              <a:gd name="T3" fmla="*/ 0 h 16"/>
              <a:gd name="T4" fmla="*/ 50800 w 32"/>
              <a:gd name="T5" fmla="*/ 12700 h 16"/>
              <a:gd name="T6" fmla="*/ 0 w 32"/>
              <a:gd name="T7" fmla="*/ 25400 h 16"/>
              <a:gd name="T8" fmla="*/ 0 w 32"/>
              <a:gd name="T9" fmla="*/ 12700 h 16"/>
              <a:gd name="T10" fmla="*/ 0 w 32"/>
              <a:gd name="T11" fmla="*/ 12700 h 16"/>
              <a:gd name="T12" fmla="*/ 0 w 32"/>
              <a:gd name="T13" fmla="*/ 127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
                <a:moveTo>
                  <a:pt x="0" y="8"/>
                </a:moveTo>
                <a:lnTo>
                  <a:pt x="32" y="0"/>
                </a:lnTo>
                <a:lnTo>
                  <a:pt x="32" y="8"/>
                </a:lnTo>
                <a:lnTo>
                  <a:pt x="0" y="16"/>
                </a:lnTo>
                <a:lnTo>
                  <a:pt x="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5" name="Freeform 860"/>
          <p:cNvSpPr>
            <a:spLocks/>
          </p:cNvSpPr>
          <p:nvPr/>
        </p:nvSpPr>
        <p:spPr bwMode="auto">
          <a:xfrm>
            <a:off x="3371850" y="1644650"/>
            <a:ext cx="50800" cy="25400"/>
          </a:xfrm>
          <a:custGeom>
            <a:avLst/>
            <a:gdLst>
              <a:gd name="T0" fmla="*/ 0 w 32"/>
              <a:gd name="T1" fmla="*/ 12700 h 16"/>
              <a:gd name="T2" fmla="*/ 50800 w 32"/>
              <a:gd name="T3" fmla="*/ 0 h 16"/>
              <a:gd name="T4" fmla="*/ 50800 w 32"/>
              <a:gd name="T5" fmla="*/ 12700 h 16"/>
              <a:gd name="T6" fmla="*/ 0 w 32"/>
              <a:gd name="T7" fmla="*/ 25400 h 16"/>
              <a:gd name="T8" fmla="*/ 0 w 32"/>
              <a:gd name="T9" fmla="*/ 12700 h 16"/>
              <a:gd name="T10" fmla="*/ 0 w 32"/>
              <a:gd name="T11" fmla="*/ 12700 h 16"/>
              <a:gd name="T12" fmla="*/ 0 w 32"/>
              <a:gd name="T13" fmla="*/ 127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6">
                <a:moveTo>
                  <a:pt x="0" y="8"/>
                </a:moveTo>
                <a:lnTo>
                  <a:pt x="32" y="0"/>
                </a:lnTo>
                <a:lnTo>
                  <a:pt x="32" y="8"/>
                </a:lnTo>
                <a:lnTo>
                  <a:pt x="0" y="16"/>
                </a:lnTo>
                <a:lnTo>
                  <a:pt x="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6" name="Freeform 861"/>
          <p:cNvSpPr>
            <a:spLocks/>
          </p:cNvSpPr>
          <p:nvPr/>
        </p:nvSpPr>
        <p:spPr bwMode="auto">
          <a:xfrm>
            <a:off x="3371850" y="1657350"/>
            <a:ext cx="63500" cy="25400"/>
          </a:xfrm>
          <a:custGeom>
            <a:avLst/>
            <a:gdLst>
              <a:gd name="T0" fmla="*/ 0 w 40"/>
              <a:gd name="T1" fmla="*/ 12700 h 16"/>
              <a:gd name="T2" fmla="*/ 50800 w 40"/>
              <a:gd name="T3" fmla="*/ 0 h 16"/>
              <a:gd name="T4" fmla="*/ 63500 w 40"/>
              <a:gd name="T5" fmla="*/ 12700 h 16"/>
              <a:gd name="T6" fmla="*/ 12700 w 40"/>
              <a:gd name="T7" fmla="*/ 25400 h 16"/>
              <a:gd name="T8" fmla="*/ 0 w 40"/>
              <a:gd name="T9" fmla="*/ 12700 h 16"/>
              <a:gd name="T10" fmla="*/ 0 w 40"/>
              <a:gd name="T11" fmla="*/ 12700 h 16"/>
              <a:gd name="T12" fmla="*/ 0 w 40"/>
              <a:gd name="T13" fmla="*/ 127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6">
                <a:moveTo>
                  <a:pt x="0" y="8"/>
                </a:moveTo>
                <a:lnTo>
                  <a:pt x="32" y="0"/>
                </a:lnTo>
                <a:lnTo>
                  <a:pt x="40" y="8"/>
                </a:lnTo>
                <a:lnTo>
                  <a:pt x="8" y="16"/>
                </a:lnTo>
                <a:lnTo>
                  <a:pt x="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7" name="Freeform 862"/>
          <p:cNvSpPr>
            <a:spLocks/>
          </p:cNvSpPr>
          <p:nvPr/>
        </p:nvSpPr>
        <p:spPr bwMode="auto">
          <a:xfrm>
            <a:off x="3371850" y="1670050"/>
            <a:ext cx="63500" cy="38100"/>
          </a:xfrm>
          <a:custGeom>
            <a:avLst/>
            <a:gdLst>
              <a:gd name="T0" fmla="*/ 63500 w 40"/>
              <a:gd name="T1" fmla="*/ 12700 h 24"/>
              <a:gd name="T2" fmla="*/ 63500 w 40"/>
              <a:gd name="T3" fmla="*/ 12700 h 24"/>
              <a:gd name="T4" fmla="*/ 50800 w 40"/>
              <a:gd name="T5" fmla="*/ 38100 h 24"/>
              <a:gd name="T6" fmla="*/ 0 w 40"/>
              <a:gd name="T7" fmla="*/ 25400 h 24"/>
              <a:gd name="T8" fmla="*/ 12700 w 40"/>
              <a:gd name="T9" fmla="*/ 0 h 24"/>
              <a:gd name="T10" fmla="*/ 63500 w 40"/>
              <a:gd name="T11" fmla="*/ 0 h 24"/>
              <a:gd name="T12" fmla="*/ 63500 w 40"/>
              <a:gd name="T13" fmla="*/ 1270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40" y="8"/>
                </a:moveTo>
                <a:lnTo>
                  <a:pt x="40" y="8"/>
                </a:lnTo>
                <a:lnTo>
                  <a:pt x="32" y="24"/>
                </a:lnTo>
                <a:lnTo>
                  <a:pt x="0" y="16"/>
                </a:lnTo>
                <a:lnTo>
                  <a:pt x="8" y="0"/>
                </a:lnTo>
                <a:lnTo>
                  <a:pt x="40" y="0"/>
                </a:lnTo>
                <a:lnTo>
                  <a:pt x="4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8" name="Freeform 863"/>
          <p:cNvSpPr>
            <a:spLocks/>
          </p:cNvSpPr>
          <p:nvPr/>
        </p:nvSpPr>
        <p:spPr bwMode="auto">
          <a:xfrm>
            <a:off x="3371850" y="1695450"/>
            <a:ext cx="50800" cy="38100"/>
          </a:xfrm>
          <a:custGeom>
            <a:avLst/>
            <a:gdLst>
              <a:gd name="T0" fmla="*/ 50800 w 32"/>
              <a:gd name="T1" fmla="*/ 12700 h 24"/>
              <a:gd name="T2" fmla="*/ 50800 w 32"/>
              <a:gd name="T3" fmla="*/ 12700 h 24"/>
              <a:gd name="T4" fmla="*/ 38100 w 32"/>
              <a:gd name="T5" fmla="*/ 38100 h 24"/>
              <a:gd name="T6" fmla="*/ 0 w 32"/>
              <a:gd name="T7" fmla="*/ 25400 h 24"/>
              <a:gd name="T8" fmla="*/ 0 w 32"/>
              <a:gd name="T9" fmla="*/ 0 h 24"/>
              <a:gd name="T10" fmla="*/ 50800 w 32"/>
              <a:gd name="T11" fmla="*/ 12700 h 24"/>
              <a:gd name="T12" fmla="*/ 50800 w 32"/>
              <a:gd name="T13" fmla="*/ 1270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32" y="8"/>
                </a:moveTo>
                <a:lnTo>
                  <a:pt x="32" y="8"/>
                </a:lnTo>
                <a:lnTo>
                  <a:pt x="24" y="24"/>
                </a:lnTo>
                <a:lnTo>
                  <a:pt x="0" y="16"/>
                </a:lnTo>
                <a:lnTo>
                  <a:pt x="0" y="0"/>
                </a:lnTo>
                <a:lnTo>
                  <a:pt x="32"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39" name="Freeform 864"/>
          <p:cNvSpPr>
            <a:spLocks/>
          </p:cNvSpPr>
          <p:nvPr/>
        </p:nvSpPr>
        <p:spPr bwMode="auto">
          <a:xfrm>
            <a:off x="3359150" y="1720850"/>
            <a:ext cx="50800" cy="50800"/>
          </a:xfrm>
          <a:custGeom>
            <a:avLst/>
            <a:gdLst>
              <a:gd name="T0" fmla="*/ 50800 w 32"/>
              <a:gd name="T1" fmla="*/ 12700 h 32"/>
              <a:gd name="T2" fmla="*/ 50800 w 32"/>
              <a:gd name="T3" fmla="*/ 12700 h 32"/>
              <a:gd name="T4" fmla="*/ 50800 w 32"/>
              <a:gd name="T5" fmla="*/ 50800 h 32"/>
              <a:gd name="T6" fmla="*/ 0 w 32"/>
              <a:gd name="T7" fmla="*/ 25400 h 32"/>
              <a:gd name="T8" fmla="*/ 12700 w 32"/>
              <a:gd name="T9" fmla="*/ 0 h 32"/>
              <a:gd name="T10" fmla="*/ 50800 w 32"/>
              <a:gd name="T11" fmla="*/ 12700 h 32"/>
              <a:gd name="T12" fmla="*/ 50800 w 32"/>
              <a:gd name="T13" fmla="*/ 1270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32" y="8"/>
                </a:moveTo>
                <a:lnTo>
                  <a:pt x="32" y="8"/>
                </a:lnTo>
                <a:lnTo>
                  <a:pt x="32" y="32"/>
                </a:lnTo>
                <a:lnTo>
                  <a:pt x="0" y="16"/>
                </a:lnTo>
                <a:lnTo>
                  <a:pt x="8" y="0"/>
                </a:lnTo>
                <a:lnTo>
                  <a:pt x="32"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0" name="Freeform 865"/>
          <p:cNvSpPr>
            <a:spLocks/>
          </p:cNvSpPr>
          <p:nvPr/>
        </p:nvSpPr>
        <p:spPr bwMode="auto">
          <a:xfrm>
            <a:off x="3359150" y="1746250"/>
            <a:ext cx="50800" cy="38100"/>
          </a:xfrm>
          <a:custGeom>
            <a:avLst/>
            <a:gdLst>
              <a:gd name="T0" fmla="*/ 50800 w 32"/>
              <a:gd name="T1" fmla="*/ 25400 h 24"/>
              <a:gd name="T2" fmla="*/ 50800 w 32"/>
              <a:gd name="T3" fmla="*/ 25400 h 24"/>
              <a:gd name="T4" fmla="*/ 38100 w 32"/>
              <a:gd name="T5" fmla="*/ 38100 h 24"/>
              <a:gd name="T6" fmla="*/ 0 w 32"/>
              <a:gd name="T7" fmla="*/ 12700 h 24"/>
              <a:gd name="T8" fmla="*/ 0 w 32"/>
              <a:gd name="T9" fmla="*/ 0 h 24"/>
              <a:gd name="T10" fmla="*/ 50800 w 32"/>
              <a:gd name="T11" fmla="*/ 25400 h 24"/>
              <a:gd name="T12" fmla="*/ 50800 w 32"/>
              <a:gd name="T13" fmla="*/ 2540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32" y="16"/>
                </a:moveTo>
                <a:lnTo>
                  <a:pt x="32" y="16"/>
                </a:lnTo>
                <a:lnTo>
                  <a:pt x="24" y="24"/>
                </a:lnTo>
                <a:lnTo>
                  <a:pt x="0" y="8"/>
                </a:lnTo>
                <a:lnTo>
                  <a:pt x="0" y="0"/>
                </a:lnTo>
                <a:lnTo>
                  <a:pt x="32" y="16"/>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1" name="Freeform 866"/>
          <p:cNvSpPr>
            <a:spLocks/>
          </p:cNvSpPr>
          <p:nvPr/>
        </p:nvSpPr>
        <p:spPr bwMode="auto">
          <a:xfrm>
            <a:off x="3346450" y="1746250"/>
            <a:ext cx="50800" cy="50800"/>
          </a:xfrm>
          <a:custGeom>
            <a:avLst/>
            <a:gdLst>
              <a:gd name="T0" fmla="*/ 12700 w 32"/>
              <a:gd name="T1" fmla="*/ 12700 h 32"/>
              <a:gd name="T2" fmla="*/ 38100 w 32"/>
              <a:gd name="T3" fmla="*/ 0 h 32"/>
              <a:gd name="T4" fmla="*/ 50800 w 32"/>
              <a:gd name="T5" fmla="*/ 0 h 32"/>
              <a:gd name="T6" fmla="*/ 50800 w 32"/>
              <a:gd name="T7" fmla="*/ 50800 h 32"/>
              <a:gd name="T8" fmla="*/ 25400 w 32"/>
              <a:gd name="T9" fmla="*/ 50800 h 32"/>
              <a:gd name="T10" fmla="*/ 0 w 32"/>
              <a:gd name="T11" fmla="*/ 50800 h 32"/>
              <a:gd name="T12" fmla="*/ 12700 w 32"/>
              <a:gd name="T13" fmla="*/ 1270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8" y="8"/>
                </a:moveTo>
                <a:lnTo>
                  <a:pt x="24" y="0"/>
                </a:lnTo>
                <a:lnTo>
                  <a:pt x="32" y="0"/>
                </a:lnTo>
                <a:lnTo>
                  <a:pt x="32" y="32"/>
                </a:lnTo>
                <a:lnTo>
                  <a:pt x="16" y="32"/>
                </a:lnTo>
                <a:lnTo>
                  <a:pt x="0" y="32"/>
                </a:lnTo>
                <a:lnTo>
                  <a:pt x="8"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2" name="Freeform 867"/>
          <p:cNvSpPr>
            <a:spLocks/>
          </p:cNvSpPr>
          <p:nvPr/>
        </p:nvSpPr>
        <p:spPr bwMode="auto">
          <a:xfrm>
            <a:off x="3397250" y="1746250"/>
            <a:ext cx="12700" cy="50800"/>
          </a:xfrm>
          <a:custGeom>
            <a:avLst/>
            <a:gdLst>
              <a:gd name="T0" fmla="*/ 0 w 8"/>
              <a:gd name="T1" fmla="*/ 50800 h 32"/>
              <a:gd name="T2" fmla="*/ 0 w 8"/>
              <a:gd name="T3" fmla="*/ 0 h 32"/>
              <a:gd name="T4" fmla="*/ 12700 w 8"/>
              <a:gd name="T5" fmla="*/ 0 h 32"/>
              <a:gd name="T6" fmla="*/ 12700 w 8"/>
              <a:gd name="T7" fmla="*/ 50800 h 32"/>
              <a:gd name="T8" fmla="*/ 0 w 8"/>
              <a:gd name="T9" fmla="*/ 50800 h 32"/>
              <a:gd name="T10" fmla="*/ 0 w 8"/>
              <a:gd name="T11" fmla="*/ 5080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2">
                <a:moveTo>
                  <a:pt x="0" y="32"/>
                </a:moveTo>
                <a:lnTo>
                  <a:pt x="0" y="0"/>
                </a:lnTo>
                <a:lnTo>
                  <a:pt x="8" y="0"/>
                </a:lnTo>
                <a:lnTo>
                  <a:pt x="8" y="32"/>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3" name="Freeform 868"/>
          <p:cNvSpPr>
            <a:spLocks/>
          </p:cNvSpPr>
          <p:nvPr/>
        </p:nvSpPr>
        <p:spPr bwMode="auto">
          <a:xfrm>
            <a:off x="3409950" y="1746250"/>
            <a:ext cx="12700" cy="50800"/>
          </a:xfrm>
          <a:custGeom>
            <a:avLst/>
            <a:gdLst>
              <a:gd name="T0" fmla="*/ 0 w 8"/>
              <a:gd name="T1" fmla="*/ 50800 h 32"/>
              <a:gd name="T2" fmla="*/ 0 w 8"/>
              <a:gd name="T3" fmla="*/ 0 h 32"/>
              <a:gd name="T4" fmla="*/ 12700 w 8"/>
              <a:gd name="T5" fmla="*/ 0 h 32"/>
              <a:gd name="T6" fmla="*/ 12700 w 8"/>
              <a:gd name="T7" fmla="*/ 50800 h 32"/>
              <a:gd name="T8" fmla="*/ 0 w 8"/>
              <a:gd name="T9" fmla="*/ 50800 h 32"/>
              <a:gd name="T10" fmla="*/ 0 w 8"/>
              <a:gd name="T11" fmla="*/ 5080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2">
                <a:moveTo>
                  <a:pt x="0" y="32"/>
                </a:moveTo>
                <a:lnTo>
                  <a:pt x="0" y="0"/>
                </a:lnTo>
                <a:lnTo>
                  <a:pt x="8" y="0"/>
                </a:lnTo>
                <a:lnTo>
                  <a:pt x="8" y="32"/>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4" name="Freeform 869"/>
          <p:cNvSpPr>
            <a:spLocks/>
          </p:cNvSpPr>
          <p:nvPr/>
        </p:nvSpPr>
        <p:spPr bwMode="auto">
          <a:xfrm>
            <a:off x="3422650" y="1746250"/>
            <a:ext cx="25400" cy="63500"/>
          </a:xfrm>
          <a:custGeom>
            <a:avLst/>
            <a:gdLst>
              <a:gd name="T0" fmla="*/ 0 w 16"/>
              <a:gd name="T1" fmla="*/ 50800 h 40"/>
              <a:gd name="T2" fmla="*/ 0 w 16"/>
              <a:gd name="T3" fmla="*/ 0 h 40"/>
              <a:gd name="T4" fmla="*/ 25400 w 16"/>
              <a:gd name="T5" fmla="*/ 12700 h 40"/>
              <a:gd name="T6" fmla="*/ 12700 w 16"/>
              <a:gd name="T7" fmla="*/ 63500 h 40"/>
              <a:gd name="T8" fmla="*/ 0 w 16"/>
              <a:gd name="T9" fmla="*/ 50800 h 40"/>
              <a:gd name="T10" fmla="*/ 0 w 16"/>
              <a:gd name="T11" fmla="*/ 5080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40">
                <a:moveTo>
                  <a:pt x="0" y="32"/>
                </a:moveTo>
                <a:lnTo>
                  <a:pt x="0" y="0"/>
                </a:lnTo>
                <a:lnTo>
                  <a:pt x="16" y="8"/>
                </a:lnTo>
                <a:lnTo>
                  <a:pt x="8" y="40"/>
                </a:lnTo>
                <a:lnTo>
                  <a:pt x="0"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5" name="Freeform 870"/>
          <p:cNvSpPr>
            <a:spLocks/>
          </p:cNvSpPr>
          <p:nvPr/>
        </p:nvSpPr>
        <p:spPr bwMode="auto">
          <a:xfrm>
            <a:off x="3435350" y="1746250"/>
            <a:ext cx="25400" cy="63500"/>
          </a:xfrm>
          <a:custGeom>
            <a:avLst/>
            <a:gdLst>
              <a:gd name="T0" fmla="*/ 0 w 16"/>
              <a:gd name="T1" fmla="*/ 63500 h 40"/>
              <a:gd name="T2" fmla="*/ 0 w 16"/>
              <a:gd name="T3" fmla="*/ 12700 h 40"/>
              <a:gd name="T4" fmla="*/ 12700 w 16"/>
              <a:gd name="T5" fmla="*/ 0 h 40"/>
              <a:gd name="T6" fmla="*/ 25400 w 16"/>
              <a:gd name="T7" fmla="*/ 50800 h 40"/>
              <a:gd name="T8" fmla="*/ 12700 w 16"/>
              <a:gd name="T9" fmla="*/ 50800 h 40"/>
              <a:gd name="T10" fmla="*/ 12700 w 16"/>
              <a:gd name="T11" fmla="*/ 63500 h 40"/>
              <a:gd name="T12" fmla="*/ 0 w 16"/>
              <a:gd name="T13" fmla="*/ 635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0">
                <a:moveTo>
                  <a:pt x="0" y="40"/>
                </a:moveTo>
                <a:lnTo>
                  <a:pt x="0" y="8"/>
                </a:lnTo>
                <a:lnTo>
                  <a:pt x="8" y="0"/>
                </a:lnTo>
                <a:lnTo>
                  <a:pt x="16" y="32"/>
                </a:lnTo>
                <a:lnTo>
                  <a:pt x="8" y="32"/>
                </a:lnTo>
                <a:lnTo>
                  <a:pt x="8" y="40"/>
                </a:lnTo>
                <a:lnTo>
                  <a:pt x="0" y="4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6" name="Freeform 871"/>
          <p:cNvSpPr>
            <a:spLocks/>
          </p:cNvSpPr>
          <p:nvPr/>
        </p:nvSpPr>
        <p:spPr bwMode="auto">
          <a:xfrm>
            <a:off x="3448050" y="1746250"/>
            <a:ext cx="38100" cy="50800"/>
          </a:xfrm>
          <a:custGeom>
            <a:avLst/>
            <a:gdLst>
              <a:gd name="T0" fmla="*/ 12700 w 24"/>
              <a:gd name="T1" fmla="*/ 50800 h 32"/>
              <a:gd name="T2" fmla="*/ 0 w 24"/>
              <a:gd name="T3" fmla="*/ 0 h 32"/>
              <a:gd name="T4" fmla="*/ 25400 w 24"/>
              <a:gd name="T5" fmla="*/ 0 h 32"/>
              <a:gd name="T6" fmla="*/ 38100 w 24"/>
              <a:gd name="T7" fmla="*/ 38100 h 32"/>
              <a:gd name="T8" fmla="*/ 25400 w 24"/>
              <a:gd name="T9" fmla="*/ 50800 h 32"/>
              <a:gd name="T10" fmla="*/ 25400 w 24"/>
              <a:gd name="T11" fmla="*/ 50800 h 32"/>
              <a:gd name="T12" fmla="*/ 12700 w 24"/>
              <a:gd name="T13" fmla="*/ 5080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2">
                <a:moveTo>
                  <a:pt x="8" y="32"/>
                </a:moveTo>
                <a:lnTo>
                  <a:pt x="0" y="0"/>
                </a:lnTo>
                <a:lnTo>
                  <a:pt x="16" y="0"/>
                </a:lnTo>
                <a:lnTo>
                  <a:pt x="24" y="24"/>
                </a:lnTo>
                <a:lnTo>
                  <a:pt x="16" y="32"/>
                </a:lnTo>
                <a:lnTo>
                  <a:pt x="8" y="32"/>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7" name="Freeform 872"/>
          <p:cNvSpPr>
            <a:spLocks/>
          </p:cNvSpPr>
          <p:nvPr/>
        </p:nvSpPr>
        <p:spPr bwMode="auto">
          <a:xfrm>
            <a:off x="3473450" y="1733550"/>
            <a:ext cx="25400" cy="50800"/>
          </a:xfrm>
          <a:custGeom>
            <a:avLst/>
            <a:gdLst>
              <a:gd name="T0" fmla="*/ 0 w 16"/>
              <a:gd name="T1" fmla="*/ 0 h 32"/>
              <a:gd name="T2" fmla="*/ 0 w 16"/>
              <a:gd name="T3" fmla="*/ 0 h 32"/>
              <a:gd name="T4" fmla="*/ 25400 w 16"/>
              <a:gd name="T5" fmla="*/ 0 h 32"/>
              <a:gd name="T6" fmla="*/ 25400 w 16"/>
              <a:gd name="T7" fmla="*/ 50800 h 32"/>
              <a:gd name="T8" fmla="*/ 12700 w 16"/>
              <a:gd name="T9" fmla="*/ 50800 h 32"/>
              <a:gd name="T10" fmla="*/ 0 w 16"/>
              <a:gd name="T11" fmla="*/ 12700 h 32"/>
              <a:gd name="T12" fmla="*/ 0 w 1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32">
                <a:moveTo>
                  <a:pt x="0" y="0"/>
                </a:moveTo>
                <a:lnTo>
                  <a:pt x="0" y="0"/>
                </a:lnTo>
                <a:lnTo>
                  <a:pt x="16" y="0"/>
                </a:lnTo>
                <a:lnTo>
                  <a:pt x="16" y="32"/>
                </a:lnTo>
                <a:lnTo>
                  <a:pt x="8" y="32"/>
                </a:lnTo>
                <a:lnTo>
                  <a:pt x="0" y="8"/>
                </a:lnTo>
                <a:lnTo>
                  <a:pt x="0"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8" name="Freeform 873"/>
          <p:cNvSpPr>
            <a:spLocks/>
          </p:cNvSpPr>
          <p:nvPr/>
        </p:nvSpPr>
        <p:spPr bwMode="auto">
          <a:xfrm>
            <a:off x="3486150" y="1733550"/>
            <a:ext cx="38100" cy="50800"/>
          </a:xfrm>
          <a:custGeom>
            <a:avLst/>
            <a:gdLst>
              <a:gd name="T0" fmla="*/ 12700 w 24"/>
              <a:gd name="T1" fmla="*/ 0 h 32"/>
              <a:gd name="T2" fmla="*/ 25400 w 24"/>
              <a:gd name="T3" fmla="*/ 0 h 32"/>
              <a:gd name="T4" fmla="*/ 38100 w 24"/>
              <a:gd name="T5" fmla="*/ 12700 h 32"/>
              <a:gd name="T6" fmla="*/ 25400 w 24"/>
              <a:gd name="T7" fmla="*/ 50800 h 32"/>
              <a:gd name="T8" fmla="*/ 0 w 24"/>
              <a:gd name="T9" fmla="*/ 50800 h 32"/>
              <a:gd name="T10" fmla="*/ 12700 w 24"/>
              <a:gd name="T11" fmla="*/ 0 h 32"/>
              <a:gd name="T12" fmla="*/ 12700 w 24"/>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2">
                <a:moveTo>
                  <a:pt x="8" y="0"/>
                </a:moveTo>
                <a:lnTo>
                  <a:pt x="16" y="0"/>
                </a:lnTo>
                <a:lnTo>
                  <a:pt x="24" y="8"/>
                </a:lnTo>
                <a:lnTo>
                  <a:pt x="16" y="32"/>
                </a:lnTo>
                <a:lnTo>
                  <a:pt x="0" y="32"/>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49" name="Freeform 874"/>
          <p:cNvSpPr>
            <a:spLocks/>
          </p:cNvSpPr>
          <p:nvPr/>
        </p:nvSpPr>
        <p:spPr bwMode="auto">
          <a:xfrm>
            <a:off x="3498850" y="1746250"/>
            <a:ext cx="63500" cy="76200"/>
          </a:xfrm>
          <a:custGeom>
            <a:avLst/>
            <a:gdLst>
              <a:gd name="T0" fmla="*/ 38100 w 40"/>
              <a:gd name="T1" fmla="*/ 0 h 48"/>
              <a:gd name="T2" fmla="*/ 38100 w 40"/>
              <a:gd name="T3" fmla="*/ 12700 h 48"/>
              <a:gd name="T4" fmla="*/ 63500 w 40"/>
              <a:gd name="T5" fmla="*/ 50800 h 48"/>
              <a:gd name="T6" fmla="*/ 12700 w 40"/>
              <a:gd name="T7" fmla="*/ 76200 h 48"/>
              <a:gd name="T8" fmla="*/ 0 w 40"/>
              <a:gd name="T9" fmla="*/ 25400 h 48"/>
              <a:gd name="T10" fmla="*/ 25400 w 40"/>
              <a:gd name="T11" fmla="*/ 0 h 48"/>
              <a:gd name="T12" fmla="*/ 38100 w 40"/>
              <a:gd name="T13" fmla="*/ 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8">
                <a:moveTo>
                  <a:pt x="24" y="0"/>
                </a:moveTo>
                <a:lnTo>
                  <a:pt x="24" y="8"/>
                </a:lnTo>
                <a:lnTo>
                  <a:pt x="40" y="32"/>
                </a:lnTo>
                <a:lnTo>
                  <a:pt x="8" y="48"/>
                </a:lnTo>
                <a:lnTo>
                  <a:pt x="0" y="16"/>
                </a:lnTo>
                <a:lnTo>
                  <a:pt x="16" y="0"/>
                </a:lnTo>
                <a:lnTo>
                  <a:pt x="24"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0" name="Freeform 875"/>
          <p:cNvSpPr>
            <a:spLocks/>
          </p:cNvSpPr>
          <p:nvPr/>
        </p:nvSpPr>
        <p:spPr bwMode="auto">
          <a:xfrm>
            <a:off x="3511550" y="1797050"/>
            <a:ext cx="50800" cy="76200"/>
          </a:xfrm>
          <a:custGeom>
            <a:avLst/>
            <a:gdLst>
              <a:gd name="T0" fmla="*/ 50800 w 32"/>
              <a:gd name="T1" fmla="*/ 12700 h 48"/>
              <a:gd name="T2" fmla="*/ 50800 w 32"/>
              <a:gd name="T3" fmla="*/ 12700 h 48"/>
              <a:gd name="T4" fmla="*/ 50800 w 32"/>
              <a:gd name="T5" fmla="*/ 76200 h 48"/>
              <a:gd name="T6" fmla="*/ 0 w 32"/>
              <a:gd name="T7" fmla="*/ 76200 h 48"/>
              <a:gd name="T8" fmla="*/ 0 w 32"/>
              <a:gd name="T9" fmla="*/ 12700 h 48"/>
              <a:gd name="T10" fmla="*/ 50800 w 32"/>
              <a:gd name="T11" fmla="*/ 0 h 48"/>
              <a:gd name="T12" fmla="*/ 50800 w 32"/>
              <a:gd name="T13" fmla="*/ 1270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8">
                <a:moveTo>
                  <a:pt x="32" y="8"/>
                </a:moveTo>
                <a:lnTo>
                  <a:pt x="32" y="8"/>
                </a:lnTo>
                <a:lnTo>
                  <a:pt x="32" y="48"/>
                </a:lnTo>
                <a:lnTo>
                  <a:pt x="0" y="48"/>
                </a:lnTo>
                <a:lnTo>
                  <a:pt x="0" y="8"/>
                </a:lnTo>
                <a:lnTo>
                  <a:pt x="32" y="0"/>
                </a:lnTo>
                <a:lnTo>
                  <a:pt x="32"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1" name="Freeform 876"/>
          <p:cNvSpPr>
            <a:spLocks/>
          </p:cNvSpPr>
          <p:nvPr/>
        </p:nvSpPr>
        <p:spPr bwMode="auto">
          <a:xfrm>
            <a:off x="3511550" y="1873250"/>
            <a:ext cx="50800" cy="50800"/>
          </a:xfrm>
          <a:custGeom>
            <a:avLst/>
            <a:gdLst>
              <a:gd name="T0" fmla="*/ 50800 w 32"/>
              <a:gd name="T1" fmla="*/ 12700 h 32"/>
              <a:gd name="T2" fmla="*/ 50800 w 32"/>
              <a:gd name="T3" fmla="*/ 12700 h 32"/>
              <a:gd name="T4" fmla="*/ 50800 w 32"/>
              <a:gd name="T5" fmla="*/ 50800 h 32"/>
              <a:gd name="T6" fmla="*/ 0 w 32"/>
              <a:gd name="T7" fmla="*/ 38100 h 32"/>
              <a:gd name="T8" fmla="*/ 0 w 32"/>
              <a:gd name="T9" fmla="*/ 0 h 32"/>
              <a:gd name="T10" fmla="*/ 50800 w 32"/>
              <a:gd name="T11" fmla="*/ 0 h 32"/>
              <a:gd name="T12" fmla="*/ 50800 w 32"/>
              <a:gd name="T13" fmla="*/ 1270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32" y="8"/>
                </a:moveTo>
                <a:lnTo>
                  <a:pt x="32" y="8"/>
                </a:lnTo>
                <a:lnTo>
                  <a:pt x="32" y="32"/>
                </a:lnTo>
                <a:lnTo>
                  <a:pt x="0" y="24"/>
                </a:lnTo>
                <a:lnTo>
                  <a:pt x="0" y="0"/>
                </a:lnTo>
                <a:lnTo>
                  <a:pt x="32" y="0"/>
                </a:lnTo>
                <a:lnTo>
                  <a:pt x="32"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2" name="Freeform 877"/>
          <p:cNvSpPr>
            <a:spLocks/>
          </p:cNvSpPr>
          <p:nvPr/>
        </p:nvSpPr>
        <p:spPr bwMode="auto">
          <a:xfrm>
            <a:off x="3498850" y="1911350"/>
            <a:ext cx="63500" cy="38100"/>
          </a:xfrm>
          <a:custGeom>
            <a:avLst/>
            <a:gdLst>
              <a:gd name="T0" fmla="*/ 12700 w 40"/>
              <a:gd name="T1" fmla="*/ 0 h 24"/>
              <a:gd name="T2" fmla="*/ 63500 w 40"/>
              <a:gd name="T3" fmla="*/ 12700 h 24"/>
              <a:gd name="T4" fmla="*/ 50800 w 40"/>
              <a:gd name="T5" fmla="*/ 38100 h 24"/>
              <a:gd name="T6" fmla="*/ 0 w 40"/>
              <a:gd name="T7" fmla="*/ 25400 h 24"/>
              <a:gd name="T8" fmla="*/ 12700 w 40"/>
              <a:gd name="T9" fmla="*/ 0 h 24"/>
              <a:gd name="T10" fmla="*/ 12700 w 40"/>
              <a:gd name="T11" fmla="*/ 0 h 24"/>
              <a:gd name="T12" fmla="*/ 12700 w 40"/>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8" y="0"/>
                </a:moveTo>
                <a:lnTo>
                  <a:pt x="40" y="8"/>
                </a:lnTo>
                <a:lnTo>
                  <a:pt x="32" y="24"/>
                </a:lnTo>
                <a:lnTo>
                  <a:pt x="0" y="16"/>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3" name="Freeform 878"/>
          <p:cNvSpPr>
            <a:spLocks/>
          </p:cNvSpPr>
          <p:nvPr/>
        </p:nvSpPr>
        <p:spPr bwMode="auto">
          <a:xfrm>
            <a:off x="3498850" y="1936750"/>
            <a:ext cx="50800" cy="38100"/>
          </a:xfrm>
          <a:custGeom>
            <a:avLst/>
            <a:gdLst>
              <a:gd name="T0" fmla="*/ 0 w 32"/>
              <a:gd name="T1" fmla="*/ 0 h 24"/>
              <a:gd name="T2" fmla="*/ 50800 w 32"/>
              <a:gd name="T3" fmla="*/ 12700 h 24"/>
              <a:gd name="T4" fmla="*/ 50800 w 32"/>
              <a:gd name="T5" fmla="*/ 38100 h 24"/>
              <a:gd name="T6" fmla="*/ 0 w 32"/>
              <a:gd name="T7" fmla="*/ 25400 h 24"/>
              <a:gd name="T8" fmla="*/ 0 w 32"/>
              <a:gd name="T9" fmla="*/ 0 h 24"/>
              <a:gd name="T10" fmla="*/ 0 w 32"/>
              <a:gd name="T11" fmla="*/ 0 h 24"/>
              <a:gd name="T12" fmla="*/ 0 w 32"/>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0" y="0"/>
                </a:moveTo>
                <a:lnTo>
                  <a:pt x="32" y="8"/>
                </a:lnTo>
                <a:lnTo>
                  <a:pt x="32" y="24"/>
                </a:lnTo>
                <a:lnTo>
                  <a:pt x="0" y="16"/>
                </a:lnTo>
                <a:lnTo>
                  <a:pt x="0"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4" name="Freeform 879"/>
          <p:cNvSpPr>
            <a:spLocks/>
          </p:cNvSpPr>
          <p:nvPr/>
        </p:nvSpPr>
        <p:spPr bwMode="auto">
          <a:xfrm>
            <a:off x="3498850" y="1962150"/>
            <a:ext cx="50800" cy="50800"/>
          </a:xfrm>
          <a:custGeom>
            <a:avLst/>
            <a:gdLst>
              <a:gd name="T0" fmla="*/ 0 w 32"/>
              <a:gd name="T1" fmla="*/ 0 h 32"/>
              <a:gd name="T2" fmla="*/ 50800 w 32"/>
              <a:gd name="T3" fmla="*/ 12700 h 32"/>
              <a:gd name="T4" fmla="*/ 50800 w 32"/>
              <a:gd name="T5" fmla="*/ 50800 h 32"/>
              <a:gd name="T6" fmla="*/ 0 w 32"/>
              <a:gd name="T7" fmla="*/ 38100 h 32"/>
              <a:gd name="T8" fmla="*/ 0 w 32"/>
              <a:gd name="T9" fmla="*/ 0 h 32"/>
              <a:gd name="T10" fmla="*/ 0 w 32"/>
              <a:gd name="T11" fmla="*/ 0 h 32"/>
              <a:gd name="T12" fmla="*/ 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0" y="0"/>
                </a:moveTo>
                <a:lnTo>
                  <a:pt x="32" y="8"/>
                </a:lnTo>
                <a:lnTo>
                  <a:pt x="32" y="32"/>
                </a:lnTo>
                <a:lnTo>
                  <a:pt x="0" y="24"/>
                </a:lnTo>
                <a:lnTo>
                  <a:pt x="0"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5" name="Freeform 880"/>
          <p:cNvSpPr>
            <a:spLocks/>
          </p:cNvSpPr>
          <p:nvPr/>
        </p:nvSpPr>
        <p:spPr bwMode="auto">
          <a:xfrm>
            <a:off x="3498850" y="2000250"/>
            <a:ext cx="50800" cy="50800"/>
          </a:xfrm>
          <a:custGeom>
            <a:avLst/>
            <a:gdLst>
              <a:gd name="T0" fmla="*/ 0 w 32"/>
              <a:gd name="T1" fmla="*/ 0 h 32"/>
              <a:gd name="T2" fmla="*/ 50800 w 32"/>
              <a:gd name="T3" fmla="*/ 12700 h 32"/>
              <a:gd name="T4" fmla="*/ 50800 w 32"/>
              <a:gd name="T5" fmla="*/ 50800 h 32"/>
              <a:gd name="T6" fmla="*/ 0 w 32"/>
              <a:gd name="T7" fmla="*/ 50800 h 32"/>
              <a:gd name="T8" fmla="*/ 0 w 32"/>
              <a:gd name="T9" fmla="*/ 12700 h 32"/>
              <a:gd name="T10" fmla="*/ 0 w 32"/>
              <a:gd name="T11" fmla="*/ 0 h 32"/>
              <a:gd name="T12" fmla="*/ 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0" y="0"/>
                </a:moveTo>
                <a:lnTo>
                  <a:pt x="32" y="8"/>
                </a:lnTo>
                <a:lnTo>
                  <a:pt x="32" y="32"/>
                </a:lnTo>
                <a:lnTo>
                  <a:pt x="0" y="32"/>
                </a:lnTo>
                <a:lnTo>
                  <a:pt x="0" y="8"/>
                </a:lnTo>
                <a:lnTo>
                  <a:pt x="0"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6" name="Freeform 881"/>
          <p:cNvSpPr>
            <a:spLocks/>
          </p:cNvSpPr>
          <p:nvPr/>
        </p:nvSpPr>
        <p:spPr bwMode="auto">
          <a:xfrm>
            <a:off x="3498850" y="2038350"/>
            <a:ext cx="50800" cy="38100"/>
          </a:xfrm>
          <a:custGeom>
            <a:avLst/>
            <a:gdLst>
              <a:gd name="T0" fmla="*/ 50800 w 32"/>
              <a:gd name="T1" fmla="*/ 12700 h 24"/>
              <a:gd name="T2" fmla="*/ 50800 w 32"/>
              <a:gd name="T3" fmla="*/ 12700 h 24"/>
              <a:gd name="T4" fmla="*/ 50800 w 32"/>
              <a:gd name="T5" fmla="*/ 38100 h 24"/>
              <a:gd name="T6" fmla="*/ 0 w 32"/>
              <a:gd name="T7" fmla="*/ 38100 h 24"/>
              <a:gd name="T8" fmla="*/ 0 w 32"/>
              <a:gd name="T9" fmla="*/ 0 h 24"/>
              <a:gd name="T10" fmla="*/ 50800 w 32"/>
              <a:gd name="T11" fmla="*/ 12700 h 24"/>
              <a:gd name="T12" fmla="*/ 50800 w 32"/>
              <a:gd name="T13" fmla="*/ 1270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24">
                <a:moveTo>
                  <a:pt x="32" y="8"/>
                </a:moveTo>
                <a:lnTo>
                  <a:pt x="32" y="8"/>
                </a:lnTo>
                <a:lnTo>
                  <a:pt x="32" y="24"/>
                </a:lnTo>
                <a:lnTo>
                  <a:pt x="0" y="24"/>
                </a:lnTo>
                <a:lnTo>
                  <a:pt x="0" y="0"/>
                </a:lnTo>
                <a:lnTo>
                  <a:pt x="32"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7" name="Freeform 882"/>
          <p:cNvSpPr>
            <a:spLocks/>
          </p:cNvSpPr>
          <p:nvPr/>
        </p:nvSpPr>
        <p:spPr bwMode="auto">
          <a:xfrm>
            <a:off x="3486150" y="2063750"/>
            <a:ext cx="63500" cy="38100"/>
          </a:xfrm>
          <a:custGeom>
            <a:avLst/>
            <a:gdLst>
              <a:gd name="T0" fmla="*/ 63500 w 40"/>
              <a:gd name="T1" fmla="*/ 12700 h 24"/>
              <a:gd name="T2" fmla="*/ 50800 w 40"/>
              <a:gd name="T3" fmla="*/ 12700 h 24"/>
              <a:gd name="T4" fmla="*/ 50800 w 40"/>
              <a:gd name="T5" fmla="*/ 38100 h 24"/>
              <a:gd name="T6" fmla="*/ 0 w 40"/>
              <a:gd name="T7" fmla="*/ 25400 h 24"/>
              <a:gd name="T8" fmla="*/ 12700 w 40"/>
              <a:gd name="T9" fmla="*/ 0 h 24"/>
              <a:gd name="T10" fmla="*/ 63500 w 40"/>
              <a:gd name="T11" fmla="*/ 12700 h 24"/>
              <a:gd name="T12" fmla="*/ 63500 w 40"/>
              <a:gd name="T13" fmla="*/ 1270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40" y="8"/>
                </a:moveTo>
                <a:lnTo>
                  <a:pt x="32" y="8"/>
                </a:lnTo>
                <a:lnTo>
                  <a:pt x="32" y="24"/>
                </a:lnTo>
                <a:lnTo>
                  <a:pt x="0" y="16"/>
                </a:lnTo>
                <a:lnTo>
                  <a:pt x="8" y="0"/>
                </a:lnTo>
                <a:lnTo>
                  <a:pt x="40" y="8"/>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8" name="Freeform 883"/>
          <p:cNvSpPr>
            <a:spLocks/>
          </p:cNvSpPr>
          <p:nvPr/>
        </p:nvSpPr>
        <p:spPr bwMode="auto">
          <a:xfrm>
            <a:off x="3473450" y="2076450"/>
            <a:ext cx="63500" cy="63500"/>
          </a:xfrm>
          <a:custGeom>
            <a:avLst/>
            <a:gdLst>
              <a:gd name="T0" fmla="*/ 63500 w 40"/>
              <a:gd name="T1" fmla="*/ 38100 h 40"/>
              <a:gd name="T2" fmla="*/ 50800 w 40"/>
              <a:gd name="T3" fmla="*/ 38100 h 40"/>
              <a:gd name="T4" fmla="*/ 38100 w 40"/>
              <a:gd name="T5" fmla="*/ 63500 h 40"/>
              <a:gd name="T6" fmla="*/ 0 w 40"/>
              <a:gd name="T7" fmla="*/ 25400 h 40"/>
              <a:gd name="T8" fmla="*/ 12700 w 40"/>
              <a:gd name="T9" fmla="*/ 0 h 40"/>
              <a:gd name="T10" fmla="*/ 63500 w 40"/>
              <a:gd name="T11" fmla="*/ 25400 h 40"/>
              <a:gd name="T12" fmla="*/ 63500 w 40"/>
              <a:gd name="T13" fmla="*/ 381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0">
                <a:moveTo>
                  <a:pt x="40" y="24"/>
                </a:moveTo>
                <a:lnTo>
                  <a:pt x="32" y="24"/>
                </a:lnTo>
                <a:lnTo>
                  <a:pt x="24" y="40"/>
                </a:lnTo>
                <a:lnTo>
                  <a:pt x="0" y="16"/>
                </a:lnTo>
                <a:lnTo>
                  <a:pt x="8" y="0"/>
                </a:lnTo>
                <a:lnTo>
                  <a:pt x="40" y="16"/>
                </a:lnTo>
                <a:lnTo>
                  <a:pt x="40" y="24"/>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59" name="Freeform 884"/>
          <p:cNvSpPr>
            <a:spLocks/>
          </p:cNvSpPr>
          <p:nvPr/>
        </p:nvSpPr>
        <p:spPr bwMode="auto">
          <a:xfrm>
            <a:off x="3448050" y="2101850"/>
            <a:ext cx="63500" cy="63500"/>
          </a:xfrm>
          <a:custGeom>
            <a:avLst/>
            <a:gdLst>
              <a:gd name="T0" fmla="*/ 63500 w 40"/>
              <a:gd name="T1" fmla="*/ 38100 h 40"/>
              <a:gd name="T2" fmla="*/ 63500 w 40"/>
              <a:gd name="T3" fmla="*/ 38100 h 40"/>
              <a:gd name="T4" fmla="*/ 25400 w 40"/>
              <a:gd name="T5" fmla="*/ 63500 h 40"/>
              <a:gd name="T6" fmla="*/ 0 w 40"/>
              <a:gd name="T7" fmla="*/ 25400 h 40"/>
              <a:gd name="T8" fmla="*/ 25400 w 40"/>
              <a:gd name="T9" fmla="*/ 0 h 40"/>
              <a:gd name="T10" fmla="*/ 63500 w 40"/>
              <a:gd name="T11" fmla="*/ 38100 h 40"/>
              <a:gd name="T12" fmla="*/ 63500 w 40"/>
              <a:gd name="T13" fmla="*/ 3810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0">
                <a:moveTo>
                  <a:pt x="40" y="24"/>
                </a:moveTo>
                <a:lnTo>
                  <a:pt x="40" y="24"/>
                </a:lnTo>
                <a:lnTo>
                  <a:pt x="16" y="40"/>
                </a:lnTo>
                <a:lnTo>
                  <a:pt x="0" y="16"/>
                </a:lnTo>
                <a:lnTo>
                  <a:pt x="16" y="0"/>
                </a:lnTo>
                <a:lnTo>
                  <a:pt x="40" y="24"/>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60" name="Freeform 885"/>
          <p:cNvSpPr>
            <a:spLocks/>
          </p:cNvSpPr>
          <p:nvPr/>
        </p:nvSpPr>
        <p:spPr bwMode="auto">
          <a:xfrm>
            <a:off x="3422650" y="2127250"/>
            <a:ext cx="50800" cy="50800"/>
          </a:xfrm>
          <a:custGeom>
            <a:avLst/>
            <a:gdLst>
              <a:gd name="T0" fmla="*/ 25400 w 32"/>
              <a:gd name="T1" fmla="*/ 0 h 32"/>
              <a:gd name="T2" fmla="*/ 50800 w 32"/>
              <a:gd name="T3" fmla="*/ 38100 h 32"/>
              <a:gd name="T4" fmla="*/ 38100 w 32"/>
              <a:gd name="T5" fmla="*/ 50800 h 32"/>
              <a:gd name="T6" fmla="*/ 0 w 32"/>
              <a:gd name="T7" fmla="*/ 12700 h 32"/>
              <a:gd name="T8" fmla="*/ 25400 w 32"/>
              <a:gd name="T9" fmla="*/ 0 h 32"/>
              <a:gd name="T10" fmla="*/ 25400 w 32"/>
              <a:gd name="T11" fmla="*/ 0 h 32"/>
              <a:gd name="T12" fmla="*/ 25400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16" y="0"/>
                </a:moveTo>
                <a:lnTo>
                  <a:pt x="32" y="24"/>
                </a:lnTo>
                <a:lnTo>
                  <a:pt x="24" y="32"/>
                </a:lnTo>
                <a:lnTo>
                  <a:pt x="0" y="8"/>
                </a:lnTo>
                <a:lnTo>
                  <a:pt x="16"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61" name="Freeform 886"/>
          <p:cNvSpPr>
            <a:spLocks/>
          </p:cNvSpPr>
          <p:nvPr/>
        </p:nvSpPr>
        <p:spPr bwMode="auto">
          <a:xfrm>
            <a:off x="3409950" y="2139950"/>
            <a:ext cx="50800" cy="63500"/>
          </a:xfrm>
          <a:custGeom>
            <a:avLst/>
            <a:gdLst>
              <a:gd name="T0" fmla="*/ 12700 w 32"/>
              <a:gd name="T1" fmla="*/ 0 h 40"/>
              <a:gd name="T2" fmla="*/ 50800 w 32"/>
              <a:gd name="T3" fmla="*/ 38100 h 40"/>
              <a:gd name="T4" fmla="*/ 25400 w 32"/>
              <a:gd name="T5" fmla="*/ 63500 h 40"/>
              <a:gd name="T6" fmla="*/ 0 w 32"/>
              <a:gd name="T7" fmla="*/ 25400 h 40"/>
              <a:gd name="T8" fmla="*/ 12700 w 32"/>
              <a:gd name="T9" fmla="*/ 0 h 40"/>
              <a:gd name="T10" fmla="*/ 12700 w 32"/>
              <a:gd name="T11" fmla="*/ 0 h 40"/>
              <a:gd name="T12" fmla="*/ 12700 w 32"/>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8" y="0"/>
                </a:moveTo>
                <a:lnTo>
                  <a:pt x="32" y="24"/>
                </a:lnTo>
                <a:lnTo>
                  <a:pt x="16" y="40"/>
                </a:lnTo>
                <a:lnTo>
                  <a:pt x="0" y="16"/>
                </a:lnTo>
                <a:lnTo>
                  <a:pt x="8"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62" name="Freeform 887"/>
          <p:cNvSpPr>
            <a:spLocks/>
          </p:cNvSpPr>
          <p:nvPr/>
        </p:nvSpPr>
        <p:spPr bwMode="auto">
          <a:xfrm>
            <a:off x="3371850" y="2165350"/>
            <a:ext cx="63500" cy="63500"/>
          </a:xfrm>
          <a:custGeom>
            <a:avLst/>
            <a:gdLst>
              <a:gd name="T0" fmla="*/ 38100 w 40"/>
              <a:gd name="T1" fmla="*/ 0 h 40"/>
              <a:gd name="T2" fmla="*/ 63500 w 40"/>
              <a:gd name="T3" fmla="*/ 38100 h 40"/>
              <a:gd name="T4" fmla="*/ 38100 w 40"/>
              <a:gd name="T5" fmla="*/ 63500 h 40"/>
              <a:gd name="T6" fmla="*/ 0 w 40"/>
              <a:gd name="T7" fmla="*/ 25400 h 40"/>
              <a:gd name="T8" fmla="*/ 38100 w 40"/>
              <a:gd name="T9" fmla="*/ 0 h 40"/>
              <a:gd name="T10" fmla="*/ 38100 w 40"/>
              <a:gd name="T11" fmla="*/ 0 h 40"/>
              <a:gd name="T12" fmla="*/ 38100 w 40"/>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0">
                <a:moveTo>
                  <a:pt x="24" y="0"/>
                </a:moveTo>
                <a:lnTo>
                  <a:pt x="40" y="24"/>
                </a:lnTo>
                <a:lnTo>
                  <a:pt x="24" y="40"/>
                </a:lnTo>
                <a:lnTo>
                  <a:pt x="0" y="16"/>
                </a:lnTo>
                <a:lnTo>
                  <a:pt x="24" y="0"/>
                </a:lnTo>
                <a:close/>
              </a:path>
            </a:pathLst>
          </a:custGeom>
          <a:solidFill>
            <a:srgbClr val="8A478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2663" name="Rectangle 888"/>
          <p:cNvSpPr>
            <a:spLocks noChangeArrowheads="1"/>
          </p:cNvSpPr>
          <p:nvPr/>
        </p:nvSpPr>
        <p:spPr bwMode="auto">
          <a:xfrm>
            <a:off x="3511551" y="1352550"/>
            <a:ext cx="19605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6D1168"/>
                </a:solidFill>
                <a:latin typeface="Helvetica" charset="0"/>
              </a:rPr>
              <a:t>d</a:t>
            </a:r>
            <a:r>
              <a:rPr lang="en-US" b="1" baseline="-25000">
                <a:solidFill>
                  <a:srgbClr val="6D1168"/>
                </a:solidFill>
                <a:latin typeface="Helvetica" charset="0"/>
              </a:rPr>
              <a:t>min</a:t>
            </a:r>
            <a:r>
              <a:rPr lang="en-US" b="1">
                <a:solidFill>
                  <a:srgbClr val="6D1168"/>
                </a:solidFill>
                <a:latin typeface="Helvetica" charset="0"/>
              </a:rPr>
              <a:t> is Dimension </a:t>
            </a:r>
            <a:endParaRPr lang="en-US"/>
          </a:p>
        </p:txBody>
      </p:sp>
      <p:sp>
        <p:nvSpPr>
          <p:cNvPr id="152664" name="Rectangle 889"/>
          <p:cNvSpPr>
            <a:spLocks noChangeArrowheads="1"/>
          </p:cNvSpPr>
          <p:nvPr/>
        </p:nvSpPr>
        <p:spPr bwMode="auto">
          <a:xfrm>
            <a:off x="3714750" y="1581150"/>
            <a:ext cx="1308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6D1168"/>
                </a:solidFill>
                <a:latin typeface="Helvetica" charset="0"/>
              </a:rPr>
              <a:t>of Stressed </a:t>
            </a:r>
            <a:endParaRPr lang="en-US"/>
          </a:p>
        </p:txBody>
      </p:sp>
      <p:sp>
        <p:nvSpPr>
          <p:cNvPr id="152665" name="Rectangle 890"/>
          <p:cNvSpPr>
            <a:spLocks noChangeArrowheads="1"/>
          </p:cNvSpPr>
          <p:nvPr/>
        </p:nvSpPr>
        <p:spPr bwMode="auto">
          <a:xfrm>
            <a:off x="4083050" y="1809750"/>
            <a:ext cx="4953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6D1168"/>
                </a:solidFill>
                <a:latin typeface="Helvetica" charset="0"/>
              </a:rPr>
              <a:t>Path</a:t>
            </a:r>
            <a:endParaRPr lang="en-US"/>
          </a:p>
        </p:txBody>
      </p:sp>
      <p:sp>
        <p:nvSpPr>
          <p:cNvPr id="152666" name="Rectangle 891"/>
          <p:cNvSpPr>
            <a:spLocks noChangeArrowheads="1"/>
          </p:cNvSpPr>
          <p:nvPr/>
        </p:nvSpPr>
        <p:spPr bwMode="auto">
          <a:xfrm>
            <a:off x="2863850" y="2444750"/>
            <a:ext cx="3278188"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Aggregates are only Effective </a:t>
            </a:r>
            <a:endParaRPr lang="en-US"/>
          </a:p>
        </p:txBody>
      </p:sp>
      <p:sp>
        <p:nvSpPr>
          <p:cNvPr id="152667" name="Rectangle 892"/>
          <p:cNvSpPr>
            <a:spLocks noChangeArrowheads="1"/>
          </p:cNvSpPr>
          <p:nvPr/>
        </p:nvSpPr>
        <p:spPr bwMode="auto">
          <a:xfrm>
            <a:off x="3321050" y="2673350"/>
            <a:ext cx="2387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below a Critical Size,  </a:t>
            </a:r>
            <a:endParaRPr lang="en-US"/>
          </a:p>
        </p:txBody>
      </p:sp>
      <p:sp>
        <p:nvSpPr>
          <p:cNvPr id="152668" name="Rectangle 893"/>
          <p:cNvSpPr>
            <a:spLocks noChangeArrowheads="1"/>
          </p:cNvSpPr>
          <p:nvPr/>
        </p:nvSpPr>
        <p:spPr bwMode="auto">
          <a:xfrm>
            <a:off x="5708650" y="2673350"/>
            <a:ext cx="165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84B92"/>
                </a:solidFill>
                <a:latin typeface="Helvetica" charset="0"/>
              </a:rPr>
              <a:t>R</a:t>
            </a:r>
            <a:endParaRPr lang="en-US"/>
          </a:p>
        </p:txBody>
      </p:sp>
      <p:sp>
        <p:nvSpPr>
          <p:cNvPr id="152669" name="Rectangle 894"/>
          <p:cNvSpPr>
            <a:spLocks noChangeArrowheads="1"/>
          </p:cNvSpPr>
          <p:nvPr/>
        </p:nvSpPr>
        <p:spPr bwMode="auto">
          <a:xfrm>
            <a:off x="5873750" y="2724150"/>
            <a:ext cx="736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critical</a:t>
            </a:r>
            <a:endParaRPr lang="en-US"/>
          </a:p>
        </p:txBody>
      </p:sp>
      <p:sp>
        <p:nvSpPr>
          <p:cNvPr id="152670" name="Rectangle 895"/>
          <p:cNvSpPr>
            <a:spLocks noChangeArrowheads="1"/>
          </p:cNvSpPr>
          <p:nvPr/>
        </p:nvSpPr>
        <p:spPr bwMode="auto">
          <a:xfrm>
            <a:off x="4146550" y="3079750"/>
            <a:ext cx="165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84B92"/>
                </a:solidFill>
                <a:latin typeface="Helvetica" charset="0"/>
              </a:rPr>
              <a:t>R</a:t>
            </a:r>
            <a:endParaRPr lang="en-US"/>
          </a:p>
        </p:txBody>
      </p:sp>
      <p:sp>
        <p:nvSpPr>
          <p:cNvPr id="152671" name="Rectangle 896"/>
          <p:cNvSpPr>
            <a:spLocks noChangeArrowheads="1"/>
          </p:cNvSpPr>
          <p:nvPr/>
        </p:nvSpPr>
        <p:spPr bwMode="auto">
          <a:xfrm>
            <a:off x="4311650" y="3130550"/>
            <a:ext cx="736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critical</a:t>
            </a:r>
            <a:endParaRPr lang="en-US"/>
          </a:p>
        </p:txBody>
      </p:sp>
      <p:sp>
        <p:nvSpPr>
          <p:cNvPr id="152672" name="Rectangle 897"/>
          <p:cNvSpPr>
            <a:spLocks noChangeArrowheads="1"/>
          </p:cNvSpPr>
          <p:nvPr/>
        </p:nvSpPr>
        <p:spPr bwMode="auto">
          <a:xfrm>
            <a:off x="5048250" y="3079750"/>
            <a:ext cx="3238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 =  </a:t>
            </a:r>
            <a:endParaRPr lang="en-US"/>
          </a:p>
        </p:txBody>
      </p:sp>
      <p:sp>
        <p:nvSpPr>
          <p:cNvPr id="152673" name="Rectangle 898"/>
          <p:cNvSpPr>
            <a:spLocks noChangeArrowheads="1"/>
          </p:cNvSpPr>
          <p:nvPr/>
        </p:nvSpPr>
        <p:spPr bwMode="auto">
          <a:xfrm>
            <a:off x="5378450" y="3079750"/>
            <a:ext cx="127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DC3E13"/>
                </a:solidFill>
                <a:latin typeface="Helvetica" charset="0"/>
              </a:rPr>
              <a:t>a</a:t>
            </a:r>
            <a:endParaRPr lang="en-US"/>
          </a:p>
        </p:txBody>
      </p:sp>
      <p:sp>
        <p:nvSpPr>
          <p:cNvPr id="152674" name="Rectangle 899"/>
          <p:cNvSpPr>
            <a:spLocks noChangeArrowheads="1"/>
          </p:cNvSpPr>
          <p:nvPr/>
        </p:nvSpPr>
        <p:spPr bwMode="auto">
          <a:xfrm>
            <a:off x="5505450" y="3079750"/>
            <a:ext cx="228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(E</a:t>
            </a:r>
            <a:endParaRPr lang="en-US"/>
          </a:p>
        </p:txBody>
      </p:sp>
      <p:sp>
        <p:nvSpPr>
          <p:cNvPr id="152675" name="Rectangle 900"/>
          <p:cNvSpPr>
            <a:spLocks noChangeArrowheads="1"/>
          </p:cNvSpPr>
          <p:nvPr/>
        </p:nvSpPr>
        <p:spPr bwMode="auto">
          <a:xfrm>
            <a:off x="5734050" y="3219450"/>
            <a:ext cx="42800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Helvetica" charset="0"/>
              </a:rPr>
              <a:t>Oxide</a:t>
            </a:r>
            <a:endParaRPr lang="en-US"/>
          </a:p>
        </p:txBody>
      </p:sp>
      <p:sp>
        <p:nvSpPr>
          <p:cNvPr id="152676" name="Rectangle 901"/>
          <p:cNvSpPr>
            <a:spLocks noChangeArrowheads="1"/>
          </p:cNvSpPr>
          <p:nvPr/>
        </p:nvSpPr>
        <p:spPr bwMode="auto">
          <a:xfrm>
            <a:off x="6153150" y="3079750"/>
            <a:ext cx="215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/E</a:t>
            </a:r>
            <a:endParaRPr lang="en-US"/>
          </a:p>
        </p:txBody>
      </p:sp>
      <p:sp>
        <p:nvSpPr>
          <p:cNvPr id="152677" name="Rectangle 902"/>
          <p:cNvSpPr>
            <a:spLocks noChangeArrowheads="1"/>
          </p:cNvSpPr>
          <p:nvPr/>
        </p:nvSpPr>
        <p:spPr bwMode="auto">
          <a:xfrm>
            <a:off x="6369050" y="3130550"/>
            <a:ext cx="800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Rubber</a:t>
            </a:r>
            <a:endParaRPr lang="en-US"/>
          </a:p>
        </p:txBody>
      </p:sp>
      <p:sp>
        <p:nvSpPr>
          <p:cNvPr id="152678" name="Rectangle 903"/>
          <p:cNvSpPr>
            <a:spLocks noChangeArrowheads="1"/>
          </p:cNvSpPr>
          <p:nvPr/>
        </p:nvSpPr>
        <p:spPr bwMode="auto">
          <a:xfrm>
            <a:off x="7169150" y="3079750"/>
            <a:ext cx="76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52679" name="Rectangle 904"/>
          <p:cNvSpPr>
            <a:spLocks noChangeArrowheads="1"/>
          </p:cNvSpPr>
          <p:nvPr/>
        </p:nvSpPr>
        <p:spPr bwMode="auto">
          <a:xfrm>
            <a:off x="7245350" y="3016250"/>
            <a:ext cx="5270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1/(3+</a:t>
            </a:r>
            <a:endParaRPr lang="en-US"/>
          </a:p>
        </p:txBody>
      </p:sp>
      <p:sp>
        <p:nvSpPr>
          <p:cNvPr id="152680" name="Rectangle 905"/>
          <p:cNvSpPr>
            <a:spLocks noChangeArrowheads="1"/>
          </p:cNvSpPr>
          <p:nvPr/>
        </p:nvSpPr>
        <p:spPr bwMode="auto">
          <a:xfrm>
            <a:off x="7766051" y="3016250"/>
            <a:ext cx="4111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593F84"/>
                </a:solidFill>
                <a:latin typeface="Helvetica" charset="0"/>
              </a:rPr>
              <a:t>d</a:t>
            </a:r>
            <a:r>
              <a:rPr lang="en-US" b="1" baseline="-25000">
                <a:solidFill>
                  <a:srgbClr val="593F84"/>
                </a:solidFill>
                <a:latin typeface="Helvetica" charset="0"/>
              </a:rPr>
              <a:t>min</a:t>
            </a:r>
            <a:endParaRPr lang="en-US" baseline="-25000">
              <a:solidFill>
                <a:srgbClr val="593F84"/>
              </a:solidFill>
              <a:latin typeface="Helvetica" charset="0"/>
            </a:endParaRPr>
          </a:p>
        </p:txBody>
      </p:sp>
      <p:sp>
        <p:nvSpPr>
          <p:cNvPr id="152681" name="Rectangle 906"/>
          <p:cNvSpPr>
            <a:spLocks noChangeArrowheads="1"/>
          </p:cNvSpPr>
          <p:nvPr/>
        </p:nvSpPr>
        <p:spPr bwMode="auto">
          <a:xfrm>
            <a:off x="8191500" y="3016250"/>
            <a:ext cx="76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52682" name="Rectangle 907"/>
          <p:cNvSpPr>
            <a:spLocks noChangeArrowheads="1"/>
          </p:cNvSpPr>
          <p:nvPr/>
        </p:nvSpPr>
        <p:spPr bwMode="auto">
          <a:xfrm>
            <a:off x="2838450" y="3435350"/>
            <a:ext cx="5589588"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 Critical Concentration is Predicted Beyond which</a:t>
            </a:r>
            <a:endParaRPr lang="en-US"/>
          </a:p>
        </p:txBody>
      </p:sp>
      <p:sp>
        <p:nvSpPr>
          <p:cNvPr id="152683" name="Rectangle 908"/>
          <p:cNvSpPr>
            <a:spLocks noChangeArrowheads="1"/>
          </p:cNvSpPr>
          <p:nvPr/>
        </p:nvSpPr>
        <p:spPr bwMode="auto">
          <a:xfrm>
            <a:off x="3295650" y="3663950"/>
            <a:ext cx="4191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There is No Higher Reinforcing Effect, </a:t>
            </a:r>
            <a:endParaRPr lang="en-US"/>
          </a:p>
        </p:txBody>
      </p:sp>
      <p:sp>
        <p:nvSpPr>
          <p:cNvPr id="152684" name="Rectangle 909"/>
          <p:cNvSpPr>
            <a:spLocks noChangeArrowheads="1"/>
          </p:cNvSpPr>
          <p:nvPr/>
        </p:nvSpPr>
        <p:spPr bwMode="auto">
          <a:xfrm>
            <a:off x="7486651" y="3651250"/>
            <a:ext cx="1190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Symbol" charset="0"/>
              </a:rPr>
              <a:t>f</a:t>
            </a:r>
            <a:endParaRPr lang="en-US"/>
          </a:p>
        </p:txBody>
      </p:sp>
      <p:sp>
        <p:nvSpPr>
          <p:cNvPr id="152685" name="Rectangle 910"/>
          <p:cNvSpPr>
            <a:spLocks noChangeArrowheads="1"/>
          </p:cNvSpPr>
          <p:nvPr/>
        </p:nvSpPr>
        <p:spPr bwMode="auto">
          <a:xfrm>
            <a:off x="7600950" y="3714750"/>
            <a:ext cx="736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critical</a:t>
            </a:r>
            <a:endParaRPr lang="en-US"/>
          </a:p>
        </p:txBody>
      </p:sp>
      <p:sp>
        <p:nvSpPr>
          <p:cNvPr id="152686" name="Rectangle 911"/>
          <p:cNvSpPr>
            <a:spLocks noChangeArrowheads="1"/>
          </p:cNvSpPr>
          <p:nvPr/>
        </p:nvSpPr>
        <p:spPr bwMode="auto">
          <a:xfrm>
            <a:off x="4743451" y="3994150"/>
            <a:ext cx="1190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Symbol" charset="0"/>
              </a:rPr>
              <a:t>f</a:t>
            </a:r>
            <a:endParaRPr lang="en-US"/>
          </a:p>
        </p:txBody>
      </p:sp>
      <p:sp>
        <p:nvSpPr>
          <p:cNvPr id="152687" name="Rectangle 912"/>
          <p:cNvSpPr>
            <a:spLocks noChangeArrowheads="1"/>
          </p:cNvSpPr>
          <p:nvPr/>
        </p:nvSpPr>
        <p:spPr bwMode="auto">
          <a:xfrm>
            <a:off x="4857750" y="4057650"/>
            <a:ext cx="736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critical</a:t>
            </a:r>
            <a:endParaRPr lang="en-US"/>
          </a:p>
        </p:txBody>
      </p:sp>
      <p:sp>
        <p:nvSpPr>
          <p:cNvPr id="152688" name="Rectangle 913"/>
          <p:cNvSpPr>
            <a:spLocks noChangeArrowheads="1"/>
          </p:cNvSpPr>
          <p:nvPr/>
        </p:nvSpPr>
        <p:spPr bwMode="auto">
          <a:xfrm>
            <a:off x="5594350" y="4006850"/>
            <a:ext cx="4000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 =  (</a:t>
            </a:r>
            <a:endParaRPr lang="en-US"/>
          </a:p>
        </p:txBody>
      </p:sp>
      <p:sp>
        <p:nvSpPr>
          <p:cNvPr id="152689" name="Rectangle 914"/>
          <p:cNvSpPr>
            <a:spLocks noChangeArrowheads="1"/>
          </p:cNvSpPr>
          <p:nvPr/>
        </p:nvSpPr>
        <p:spPr bwMode="auto">
          <a:xfrm>
            <a:off x="6000750" y="4006850"/>
            <a:ext cx="165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84B92"/>
                </a:solidFill>
                <a:latin typeface="Helvetica" charset="0"/>
              </a:rPr>
              <a:t>R</a:t>
            </a:r>
            <a:endParaRPr lang="en-US"/>
          </a:p>
        </p:txBody>
      </p:sp>
      <p:sp>
        <p:nvSpPr>
          <p:cNvPr id="152690" name="Rectangle 915"/>
          <p:cNvSpPr>
            <a:spLocks noChangeArrowheads="1"/>
          </p:cNvSpPr>
          <p:nvPr/>
        </p:nvSpPr>
        <p:spPr bwMode="auto">
          <a:xfrm>
            <a:off x="6165850" y="4006850"/>
            <a:ext cx="2667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a:t>
            </a:r>
            <a:endParaRPr lang="en-US"/>
          </a:p>
        </p:txBody>
      </p:sp>
      <p:sp>
        <p:nvSpPr>
          <p:cNvPr id="152691" name="Rectangle 916"/>
          <p:cNvSpPr>
            <a:spLocks noChangeArrowheads="1"/>
          </p:cNvSpPr>
          <p:nvPr/>
        </p:nvSpPr>
        <p:spPr bwMode="auto">
          <a:xfrm>
            <a:off x="6432550" y="3943350"/>
            <a:ext cx="3937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d</a:t>
            </a:r>
            <a:r>
              <a:rPr lang="en-US" b="1" baseline="-25000">
                <a:solidFill>
                  <a:srgbClr val="000000"/>
                </a:solidFill>
                <a:latin typeface="Helvetica" charset="0"/>
              </a:rPr>
              <a:t>f</a:t>
            </a:r>
            <a:r>
              <a:rPr lang="en-US" b="1">
                <a:solidFill>
                  <a:srgbClr val="000000"/>
                </a:solidFill>
                <a:latin typeface="Helvetica" charset="0"/>
              </a:rPr>
              <a:t>-3</a:t>
            </a:r>
            <a:endParaRPr lang="en-US"/>
          </a:p>
        </p:txBody>
      </p:sp>
      <p:sp>
        <p:nvSpPr>
          <p:cNvPr id="152692" name="Rectangle 917"/>
          <p:cNvSpPr>
            <a:spLocks noChangeArrowheads="1"/>
          </p:cNvSpPr>
          <p:nvPr/>
        </p:nvSpPr>
        <p:spPr bwMode="auto">
          <a:xfrm>
            <a:off x="2838450" y="4451350"/>
            <a:ext cx="5943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The Modulus for a Critical Concentration Composite, E</a:t>
            </a:r>
            <a:endParaRPr lang="en-US"/>
          </a:p>
        </p:txBody>
      </p:sp>
      <p:sp>
        <p:nvSpPr>
          <p:cNvPr id="152693" name="Rectangle 918"/>
          <p:cNvSpPr>
            <a:spLocks noChangeArrowheads="1"/>
          </p:cNvSpPr>
          <p:nvPr/>
        </p:nvSpPr>
        <p:spPr bwMode="auto">
          <a:xfrm>
            <a:off x="8782050" y="4502150"/>
            <a:ext cx="12065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composite </a:t>
            </a:r>
            <a:endParaRPr lang="en-US"/>
          </a:p>
        </p:txBody>
      </p:sp>
      <p:sp>
        <p:nvSpPr>
          <p:cNvPr id="152694" name="Rectangle 919"/>
          <p:cNvSpPr>
            <a:spLocks noChangeArrowheads="1"/>
          </p:cNvSpPr>
          <p:nvPr/>
        </p:nvSpPr>
        <p:spPr bwMode="auto">
          <a:xfrm>
            <a:off x="3295650" y="4794250"/>
            <a:ext cx="12573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is given by:</a:t>
            </a:r>
            <a:endParaRPr lang="en-US"/>
          </a:p>
        </p:txBody>
      </p:sp>
      <p:sp>
        <p:nvSpPr>
          <p:cNvPr id="152695" name="Rectangle 920"/>
          <p:cNvSpPr>
            <a:spLocks noChangeArrowheads="1"/>
          </p:cNvSpPr>
          <p:nvPr/>
        </p:nvSpPr>
        <p:spPr bwMode="auto">
          <a:xfrm>
            <a:off x="4032250" y="5264150"/>
            <a:ext cx="1524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E</a:t>
            </a:r>
            <a:endParaRPr lang="en-US"/>
          </a:p>
        </p:txBody>
      </p:sp>
      <p:sp>
        <p:nvSpPr>
          <p:cNvPr id="152696" name="Rectangle 921"/>
          <p:cNvSpPr>
            <a:spLocks noChangeArrowheads="1"/>
          </p:cNvSpPr>
          <p:nvPr/>
        </p:nvSpPr>
        <p:spPr bwMode="auto">
          <a:xfrm>
            <a:off x="4184650" y="5314950"/>
            <a:ext cx="1143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composite</a:t>
            </a:r>
            <a:endParaRPr lang="en-US"/>
          </a:p>
        </p:txBody>
      </p:sp>
      <p:sp>
        <p:nvSpPr>
          <p:cNvPr id="152697" name="Rectangle 922"/>
          <p:cNvSpPr>
            <a:spLocks noChangeArrowheads="1"/>
          </p:cNvSpPr>
          <p:nvPr/>
        </p:nvSpPr>
        <p:spPr bwMode="auto">
          <a:xfrm>
            <a:off x="5327650" y="5264150"/>
            <a:ext cx="4127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 = E</a:t>
            </a:r>
            <a:endParaRPr lang="en-US"/>
          </a:p>
        </p:txBody>
      </p:sp>
      <p:sp>
        <p:nvSpPr>
          <p:cNvPr id="152698" name="Rectangle 923"/>
          <p:cNvSpPr>
            <a:spLocks noChangeArrowheads="1"/>
          </p:cNvSpPr>
          <p:nvPr/>
        </p:nvSpPr>
        <p:spPr bwMode="auto">
          <a:xfrm>
            <a:off x="5746750" y="5403850"/>
            <a:ext cx="42800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Helvetica" charset="0"/>
              </a:rPr>
              <a:t>Oxide</a:t>
            </a:r>
            <a:endParaRPr lang="en-US"/>
          </a:p>
        </p:txBody>
      </p:sp>
      <p:sp>
        <p:nvSpPr>
          <p:cNvPr id="152699" name="Rectangle 924"/>
          <p:cNvSpPr>
            <a:spLocks noChangeArrowheads="1"/>
          </p:cNvSpPr>
          <p:nvPr/>
        </p:nvSpPr>
        <p:spPr bwMode="auto">
          <a:xfrm>
            <a:off x="6165850" y="5264150"/>
            <a:ext cx="635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 </a:t>
            </a:r>
            <a:endParaRPr lang="en-US"/>
          </a:p>
        </p:txBody>
      </p:sp>
      <p:sp>
        <p:nvSpPr>
          <p:cNvPr id="152700" name="Rectangle 925"/>
          <p:cNvSpPr>
            <a:spLocks noChangeArrowheads="1"/>
          </p:cNvSpPr>
          <p:nvPr/>
        </p:nvSpPr>
        <p:spPr bwMode="auto">
          <a:xfrm>
            <a:off x="6229351" y="5251450"/>
            <a:ext cx="1190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Symbol" charset="0"/>
              </a:rPr>
              <a:t>f</a:t>
            </a:r>
            <a:endParaRPr lang="en-US"/>
          </a:p>
        </p:txBody>
      </p:sp>
      <p:sp>
        <p:nvSpPr>
          <p:cNvPr id="152701" name="Rectangle 926"/>
          <p:cNvSpPr>
            <a:spLocks noChangeArrowheads="1"/>
          </p:cNvSpPr>
          <p:nvPr/>
        </p:nvSpPr>
        <p:spPr bwMode="auto">
          <a:xfrm>
            <a:off x="6343650" y="5314950"/>
            <a:ext cx="736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critical</a:t>
            </a:r>
            <a:endParaRPr lang="en-US"/>
          </a:p>
        </p:txBody>
      </p:sp>
      <p:sp>
        <p:nvSpPr>
          <p:cNvPr id="152702" name="Rectangle 927"/>
          <p:cNvSpPr>
            <a:spLocks noChangeArrowheads="1"/>
          </p:cNvSpPr>
          <p:nvPr/>
        </p:nvSpPr>
        <p:spPr bwMode="auto">
          <a:xfrm>
            <a:off x="7080250" y="5200650"/>
            <a:ext cx="3365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(3+</a:t>
            </a:r>
            <a:endParaRPr lang="en-US"/>
          </a:p>
        </p:txBody>
      </p:sp>
      <p:sp>
        <p:nvSpPr>
          <p:cNvPr id="152703" name="Rectangle 928"/>
          <p:cNvSpPr>
            <a:spLocks noChangeArrowheads="1"/>
          </p:cNvSpPr>
          <p:nvPr/>
        </p:nvSpPr>
        <p:spPr bwMode="auto">
          <a:xfrm>
            <a:off x="7423151" y="5200650"/>
            <a:ext cx="4111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593F84"/>
                </a:solidFill>
                <a:latin typeface="Helvetica" charset="0"/>
              </a:rPr>
              <a:t>d</a:t>
            </a:r>
            <a:r>
              <a:rPr lang="en-US" b="1" baseline="-25000">
                <a:solidFill>
                  <a:srgbClr val="593F84"/>
                </a:solidFill>
                <a:latin typeface="Helvetica" charset="0"/>
              </a:rPr>
              <a:t>min</a:t>
            </a:r>
            <a:endParaRPr lang="en-US" baseline="-25000">
              <a:solidFill>
                <a:srgbClr val="593F84"/>
              </a:solidFill>
              <a:latin typeface="Helvetica" charset="0"/>
            </a:endParaRPr>
          </a:p>
        </p:txBody>
      </p:sp>
      <p:sp>
        <p:nvSpPr>
          <p:cNvPr id="152704" name="Rectangle 929"/>
          <p:cNvSpPr>
            <a:spLocks noChangeArrowheads="1"/>
          </p:cNvSpPr>
          <p:nvPr/>
        </p:nvSpPr>
        <p:spPr bwMode="auto">
          <a:xfrm>
            <a:off x="7823200" y="5200650"/>
            <a:ext cx="685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)/(3-d</a:t>
            </a:r>
            <a:r>
              <a:rPr lang="en-US" b="1" baseline="-25000">
                <a:solidFill>
                  <a:srgbClr val="000000"/>
                </a:solidFill>
                <a:latin typeface="Helvetica" charset="0"/>
              </a:rPr>
              <a:t>f</a:t>
            </a:r>
            <a:r>
              <a:rPr lang="en-US" b="1">
                <a:solidFill>
                  <a:srgbClr val="000000"/>
                </a:solidFill>
                <a:latin typeface="Helvetica" charset="0"/>
              </a:rPr>
              <a:t>)</a:t>
            </a:r>
            <a:endParaRPr lang="en-US"/>
          </a:p>
        </p:txBody>
      </p:sp>
      <p:sp>
        <p:nvSpPr>
          <p:cNvPr id="152705" name="Rectangle 930"/>
          <p:cNvSpPr>
            <a:spLocks noChangeArrowheads="1"/>
          </p:cNvSpPr>
          <p:nvPr/>
        </p:nvSpPr>
        <p:spPr bwMode="auto">
          <a:xfrm>
            <a:off x="2673350" y="6013450"/>
            <a:ext cx="60325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Test these Propositions using Tuned Nano-Composites</a:t>
            </a:r>
            <a:endParaRPr lang="en-US"/>
          </a:p>
        </p:txBody>
      </p:sp>
      <p:sp>
        <p:nvSpPr>
          <p:cNvPr id="3" name="Slide Number Placeholder 2">
            <a:extLst>
              <a:ext uri="{FF2B5EF4-FFF2-40B4-BE49-F238E27FC236}">
                <a16:creationId xmlns:a16="http://schemas.microsoft.com/office/drawing/2014/main" id="{62D18E24-693C-FC47-9CFD-9384EF6DD0AA}"/>
              </a:ext>
            </a:extLst>
          </p:cNvPr>
          <p:cNvSpPr>
            <a:spLocks noGrp="1"/>
          </p:cNvSpPr>
          <p:nvPr>
            <p:ph type="sldNum" sz="quarter" idx="12"/>
          </p:nvPr>
        </p:nvSpPr>
        <p:spPr/>
        <p:txBody>
          <a:bodyPr/>
          <a:lstStyle/>
          <a:p>
            <a:fld id="{030D0954-52AA-4645-BC74-DBF6B1D254B8}" type="slidenum">
              <a:rPr lang="en-US" smtClean="0"/>
              <a:t>101</a:t>
            </a:fld>
            <a:endParaRPr lang="en-US"/>
          </a:p>
        </p:txBody>
      </p:sp>
    </p:spTree>
    <p:extLst>
      <p:ext uri="{BB962C8B-B14F-4D97-AF65-F5344CB8AC3E}">
        <p14:creationId xmlns:p14="http://schemas.microsoft.com/office/powerpoint/2010/main" val="4251124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2585323"/>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 q</a:t>
            </a:r>
          </a:p>
          <a:p>
            <a:pPr marL="285750" indent="-285750">
              <a:buFontTx/>
              <a:buChar char="-"/>
            </a:pPr>
            <a:r>
              <a:rPr lang="en-US" b="1"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b="1" dirty="0">
                <a:latin typeface="Times New Roman" panose="02020603050405020304" pitchFamily="18" charset="0"/>
                <a:cs typeface="Times New Roman" panose="02020603050405020304" pitchFamily="18" charset="0"/>
              </a:rPr>
              <a:t>Dilute Unfolded Protein Scattering</a:t>
            </a:r>
          </a:p>
        </p:txBody>
      </p:sp>
      <p:sp>
        <p:nvSpPr>
          <p:cNvPr id="4" name="Slide Number Placeholder 3">
            <a:extLst>
              <a:ext uri="{FF2B5EF4-FFF2-40B4-BE49-F238E27FC236}">
                <a16:creationId xmlns:a16="http://schemas.microsoft.com/office/drawing/2014/main" id="{8C6A9F17-C7FE-4F42-BF8B-81E46B0C5A98}"/>
              </a:ext>
            </a:extLst>
          </p:cNvPr>
          <p:cNvSpPr>
            <a:spLocks noGrp="1"/>
          </p:cNvSpPr>
          <p:nvPr>
            <p:ph type="sldNum" sz="quarter" idx="12"/>
          </p:nvPr>
        </p:nvSpPr>
        <p:spPr/>
        <p:txBody>
          <a:bodyPr/>
          <a:lstStyle/>
          <a:p>
            <a:fld id="{030D0954-52AA-4645-BC74-DBF6B1D254B8}" type="slidenum">
              <a:rPr lang="en-US" smtClean="0"/>
              <a:t>102</a:t>
            </a:fld>
            <a:endParaRPr lang="en-US"/>
          </a:p>
        </p:txBody>
      </p:sp>
    </p:spTree>
    <p:extLst>
      <p:ext uri="{BB962C8B-B14F-4D97-AF65-F5344CB8AC3E}">
        <p14:creationId xmlns:p14="http://schemas.microsoft.com/office/powerpoint/2010/main" val="944470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a:extLst>
              <a:ext uri="{FF2B5EF4-FFF2-40B4-BE49-F238E27FC236}">
                <a16:creationId xmlns:a16="http://schemas.microsoft.com/office/drawing/2014/main" id="{D0A7CBC5-83A6-A34F-871A-D553209432A8}"/>
              </a:ext>
            </a:extLst>
          </p:cNvPr>
          <p:cNvSpPr>
            <a:spLocks noChangeArrowheads="1"/>
          </p:cNvSpPr>
          <p:nvPr/>
        </p:nvSpPr>
        <p:spPr bwMode="auto">
          <a:xfrm>
            <a:off x="5862918" y="338695"/>
            <a:ext cx="24411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Unfolded proteins</a:t>
            </a:r>
          </a:p>
        </p:txBody>
      </p:sp>
      <p:pic>
        <p:nvPicPr>
          <p:cNvPr id="72709" name="Picture 5">
            <a:extLst>
              <a:ext uri="{FF2B5EF4-FFF2-40B4-BE49-F238E27FC236}">
                <a16:creationId xmlns:a16="http://schemas.microsoft.com/office/drawing/2014/main" id="{29FB65EB-5B4F-3544-952D-3CE7B2471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2863"/>
            <a:ext cx="217805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0" name="Text Box 6">
            <a:extLst>
              <a:ext uri="{FF2B5EF4-FFF2-40B4-BE49-F238E27FC236}">
                <a16:creationId xmlns:a16="http://schemas.microsoft.com/office/drawing/2014/main" id="{5FF66098-FC87-584F-A8D8-0D70F8EC1758}"/>
              </a:ext>
            </a:extLst>
          </p:cNvPr>
          <p:cNvSpPr txBox="1">
            <a:spLocks noChangeArrowheads="1"/>
          </p:cNvSpPr>
          <p:nvPr/>
        </p:nvSpPr>
        <p:spPr bwMode="auto">
          <a:xfrm>
            <a:off x="4114800" y="6629400"/>
            <a:ext cx="4775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i="1"/>
              <a:t>Is the molten golbule a third phase of proteins?</a:t>
            </a:r>
            <a:r>
              <a:rPr lang="en-US" altLang="en-US" sz="900"/>
              <a:t> VS Pande &amp; DS Rohksar, PNAS 95 1490-94 (1998)</a:t>
            </a:r>
          </a:p>
        </p:txBody>
      </p:sp>
      <p:sp>
        <p:nvSpPr>
          <p:cNvPr id="72711" name="Text Box 7">
            <a:extLst>
              <a:ext uri="{FF2B5EF4-FFF2-40B4-BE49-F238E27FC236}">
                <a16:creationId xmlns:a16="http://schemas.microsoft.com/office/drawing/2014/main" id="{F72A13D7-911D-CE4D-80BE-D750B0E3632E}"/>
              </a:ext>
            </a:extLst>
          </p:cNvPr>
          <p:cNvSpPr txBox="1">
            <a:spLocks noChangeArrowheads="1"/>
          </p:cNvSpPr>
          <p:nvPr/>
        </p:nvSpPr>
        <p:spPr bwMode="auto">
          <a:xfrm>
            <a:off x="4114800" y="5911851"/>
            <a:ext cx="20155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Simulation Results, </a:t>
            </a:r>
          </a:p>
          <a:p>
            <a:r>
              <a:rPr lang="en-US" altLang="en-US"/>
              <a:t>g is denaturant</a:t>
            </a:r>
          </a:p>
        </p:txBody>
      </p:sp>
      <p:sp>
        <p:nvSpPr>
          <p:cNvPr id="72712" name="Text Box 8">
            <a:extLst>
              <a:ext uri="{FF2B5EF4-FFF2-40B4-BE49-F238E27FC236}">
                <a16:creationId xmlns:a16="http://schemas.microsoft.com/office/drawing/2014/main" id="{84759880-2A0B-1E4A-B2C2-C62684D05178}"/>
              </a:ext>
            </a:extLst>
          </p:cNvPr>
          <p:cNvSpPr txBox="1">
            <a:spLocks noChangeArrowheads="1"/>
          </p:cNvSpPr>
          <p:nvPr/>
        </p:nvSpPr>
        <p:spPr bwMode="auto">
          <a:xfrm>
            <a:off x="4648200" y="1066801"/>
            <a:ext cx="55562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-Unfolded state is analogous to gas state (following </a:t>
            </a:r>
          </a:p>
          <a:p>
            <a:r>
              <a:rPr lang="en-US" altLang="en-US"/>
              <a:t>     Flory random walk model as applied by Pande)</a:t>
            </a:r>
          </a:p>
          <a:p>
            <a:r>
              <a:rPr lang="en-US" altLang="en-US"/>
              <a:t>-Dense states not associated with biological activity</a:t>
            </a:r>
          </a:p>
          <a:p>
            <a:r>
              <a:rPr lang="en-US" altLang="en-US"/>
              <a:t>     could be analogous to glassy state (molten globule)</a:t>
            </a:r>
          </a:p>
          <a:p>
            <a:r>
              <a:rPr lang="en-US" altLang="en-US"/>
              <a:t>-0 conformational entropy native state is analogous to </a:t>
            </a:r>
          </a:p>
          <a:p>
            <a:r>
              <a:rPr lang="en-US" altLang="en-US"/>
              <a:t>     crystalline state</a:t>
            </a:r>
          </a:p>
          <a:p>
            <a:endParaRPr lang="en-US" altLang="en-US"/>
          </a:p>
          <a:p>
            <a:r>
              <a:rPr lang="en-US" altLang="en-US"/>
              <a:t>-Unfolded state contains some:</a:t>
            </a:r>
          </a:p>
          <a:p>
            <a:r>
              <a:rPr lang="en-US" altLang="en-US"/>
              <a:t>     Chain persistence associated with fluctuating</a:t>
            </a:r>
          </a:p>
          <a:p>
            <a:r>
              <a:rPr lang="en-US" altLang="en-US"/>
              <a:t>          helicies and </a:t>
            </a:r>
            <a:r>
              <a:rPr lang="en-US" altLang="en-US">
                <a:latin typeface="Symbol" pitchFamily="2" charset="2"/>
              </a:rPr>
              <a:t>b</a:t>
            </a:r>
            <a:r>
              <a:rPr lang="en-US" altLang="en-US"/>
              <a:t>-sheets</a:t>
            </a:r>
          </a:p>
          <a:p>
            <a:r>
              <a:rPr lang="en-US" altLang="en-US"/>
              <a:t>     Crosslink/disulfide/cystine-cystine bonds that act as </a:t>
            </a:r>
          </a:p>
          <a:p>
            <a:r>
              <a:rPr lang="en-US" altLang="en-US"/>
              <a:t>          branching sites</a:t>
            </a:r>
          </a:p>
          <a:p>
            <a:r>
              <a:rPr lang="en-US" altLang="en-US"/>
              <a:t>     hydrophobic interactins that may appear to be</a:t>
            </a:r>
          </a:p>
          <a:p>
            <a:r>
              <a:rPr lang="en-US" altLang="en-US"/>
              <a:t>          branching sites</a:t>
            </a:r>
          </a:p>
          <a:p>
            <a:r>
              <a:rPr lang="en-US" altLang="en-US"/>
              <a:t>-Conformational transitions should show increase in</a:t>
            </a:r>
          </a:p>
          <a:p>
            <a:r>
              <a:rPr lang="en-US" altLang="en-US"/>
              <a:t>     d</a:t>
            </a:r>
            <a:r>
              <a:rPr lang="en-US" altLang="en-US" baseline="-25000"/>
              <a:t>f</a:t>
            </a:r>
            <a:r>
              <a:rPr lang="en-US" altLang="en-US"/>
              <a:t> and c towards a regular 3d structure</a:t>
            </a:r>
          </a:p>
        </p:txBody>
      </p:sp>
      <p:sp>
        <p:nvSpPr>
          <p:cNvPr id="3" name="Slide Number Placeholder 2">
            <a:extLst>
              <a:ext uri="{FF2B5EF4-FFF2-40B4-BE49-F238E27FC236}">
                <a16:creationId xmlns:a16="http://schemas.microsoft.com/office/drawing/2014/main" id="{E8C35E04-3B6E-0F45-8A74-1E96175C4B8E}"/>
              </a:ext>
            </a:extLst>
          </p:cNvPr>
          <p:cNvSpPr>
            <a:spLocks noGrp="1"/>
          </p:cNvSpPr>
          <p:nvPr>
            <p:ph type="sldNum" sz="quarter" idx="12"/>
          </p:nvPr>
        </p:nvSpPr>
        <p:spPr/>
        <p:txBody>
          <a:bodyPr/>
          <a:lstStyle/>
          <a:p>
            <a:fld id="{030D0954-52AA-4645-BC74-DBF6B1D254B8}" type="slidenum">
              <a:rPr lang="en-US" smtClean="0"/>
              <a:t>103</a:t>
            </a:fld>
            <a:endParaRPr lang="en-US"/>
          </a:p>
        </p:txBody>
      </p:sp>
    </p:spTree>
    <p:extLst>
      <p:ext uri="{BB962C8B-B14F-4D97-AF65-F5344CB8AC3E}">
        <p14:creationId xmlns:p14="http://schemas.microsoft.com/office/powerpoint/2010/main" val="28427802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69B34F9C-B9F6-CD46-B9CF-25C71B019D60}"/>
              </a:ext>
            </a:extLst>
          </p:cNvPr>
          <p:cNvSpPr>
            <a:spLocks noChangeArrowheads="1"/>
          </p:cNvSpPr>
          <p:nvPr/>
        </p:nvSpPr>
        <p:spPr bwMode="auto">
          <a:xfrm>
            <a:off x="7315201" y="381000"/>
            <a:ext cx="24411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Unfolded proteins</a:t>
            </a:r>
          </a:p>
        </p:txBody>
      </p:sp>
      <p:pic>
        <p:nvPicPr>
          <p:cNvPr id="78854" name="Picture 6">
            <a:extLst>
              <a:ext uri="{FF2B5EF4-FFF2-40B4-BE49-F238E27FC236}">
                <a16:creationId xmlns:a16="http://schemas.microsoft.com/office/drawing/2014/main" id="{D90801BB-F460-8445-AA55-0E8E717AD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6" y="257176"/>
            <a:ext cx="50006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5" name="Picture 7" descr="DenatProteinStru2E_TalkSlide">
            <a:extLst>
              <a:ext uri="{FF2B5EF4-FFF2-40B4-BE49-F238E27FC236}">
                <a16:creationId xmlns:a16="http://schemas.microsoft.com/office/drawing/2014/main" id="{076E2A11-4B29-E94B-847C-EC7A3CAEA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2209801"/>
            <a:ext cx="5432425" cy="4500563"/>
          </a:xfrm>
          <a:prstGeom prst="rect">
            <a:avLst/>
          </a:prstGeom>
          <a:noFill/>
          <a:extLst>
            <a:ext uri="{909E8E84-426E-40DD-AFC4-6F175D3DCCD1}">
              <a14:hiddenFill xmlns:a14="http://schemas.microsoft.com/office/drawing/2010/main">
                <a:solidFill>
                  <a:srgbClr val="FFFFFF"/>
                </a:solidFill>
              </a14:hiddenFill>
            </a:ext>
          </a:extLst>
        </p:spPr>
      </p:pic>
      <p:sp>
        <p:nvSpPr>
          <p:cNvPr id="78856" name="Text Box 8">
            <a:extLst>
              <a:ext uri="{FF2B5EF4-FFF2-40B4-BE49-F238E27FC236}">
                <a16:creationId xmlns:a16="http://schemas.microsoft.com/office/drawing/2014/main" id="{35420665-D307-054C-A3C0-AB6A85BD5044}"/>
              </a:ext>
            </a:extLst>
          </p:cNvPr>
          <p:cNvSpPr txBox="1">
            <a:spLocks noChangeArrowheads="1"/>
          </p:cNvSpPr>
          <p:nvPr/>
        </p:nvSpPr>
        <p:spPr bwMode="auto">
          <a:xfrm>
            <a:off x="7010401" y="1981201"/>
            <a:ext cx="336342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 Gaussian-like conformation”</a:t>
            </a:r>
          </a:p>
          <a:p>
            <a:r>
              <a:rPr lang="en-US" altLang="en-US" i="1"/>
              <a:t>Mapping the cytochrome C </a:t>
            </a:r>
          </a:p>
          <a:p>
            <a:r>
              <a:rPr lang="en-US" altLang="en-US" i="1"/>
              <a:t>folding landscape</a:t>
            </a:r>
            <a:endParaRPr lang="en-US" altLang="en-US"/>
          </a:p>
          <a:p>
            <a:r>
              <a:rPr lang="en-US" altLang="en-US"/>
              <a:t>Julia G. Lyubovitsky</a:t>
            </a:r>
          </a:p>
          <a:p>
            <a:r>
              <a:rPr lang="en-US" altLang="en-US"/>
              <a:t>Caltech 2003 Biochemistry</a:t>
            </a:r>
          </a:p>
          <a:p>
            <a:endParaRPr lang="en-US" altLang="en-US"/>
          </a:p>
          <a:p>
            <a:endParaRPr lang="en-US" altLang="en-US"/>
          </a:p>
          <a:p>
            <a:endParaRPr lang="en-US" altLang="en-US"/>
          </a:p>
          <a:p>
            <a:r>
              <a:rPr lang="en-US" altLang="en-US"/>
              <a:t>R</a:t>
            </a:r>
            <a:r>
              <a:rPr lang="en-US" altLang="en-US" baseline="-25000"/>
              <a:t>g</a:t>
            </a:r>
            <a:r>
              <a:rPr lang="en-US" altLang="en-US"/>
              <a:t>	d</a:t>
            </a:r>
            <a:r>
              <a:rPr lang="en-US" altLang="en-US" baseline="-25000"/>
              <a:t>f</a:t>
            </a:r>
            <a:r>
              <a:rPr lang="en-US" altLang="en-US"/>
              <a:t>	d</a:t>
            </a:r>
            <a:r>
              <a:rPr lang="en-US" altLang="en-US" baseline="-25000"/>
              <a:t>min</a:t>
            </a:r>
            <a:r>
              <a:rPr lang="en-US" altLang="en-US"/>
              <a:t>	c</a:t>
            </a:r>
          </a:p>
          <a:p>
            <a:r>
              <a:rPr lang="en-US" altLang="en-US"/>
              <a:t>125</a:t>
            </a:r>
            <a:r>
              <a:rPr lang="en-US" altLang="en-US">
                <a:ea typeface="Times New Roman" panose="02020603050405020304" pitchFamily="18" charset="0"/>
                <a:cs typeface="Times New Roman" panose="02020603050405020304" pitchFamily="18" charset="0"/>
              </a:rPr>
              <a:t>Å	2.05	1.07	1.90</a:t>
            </a:r>
          </a:p>
          <a:p>
            <a:endParaRPr lang="en-US" altLang="en-US">
              <a:ea typeface="Times New Roman" panose="02020603050405020304" pitchFamily="18" charset="0"/>
              <a:cs typeface="Times New Roman" panose="02020603050405020304" pitchFamily="18" charset="0"/>
            </a:endParaRPr>
          </a:p>
          <a:p>
            <a:r>
              <a:rPr lang="en-US" altLang="en-US">
                <a:ea typeface="Times New Roman" panose="02020603050405020304" pitchFamily="18" charset="0"/>
                <a:cs typeface="Times New Roman" panose="02020603050405020304" pitchFamily="18" charset="0"/>
              </a:rPr>
              <a:t>This is almost a regular structure </a:t>
            </a:r>
          </a:p>
          <a:p>
            <a:r>
              <a:rPr lang="en-US" altLang="en-US">
                <a:ea typeface="Times New Roman" panose="02020603050405020304" pitchFamily="18" charset="0"/>
                <a:cs typeface="Times New Roman" panose="02020603050405020304" pitchFamily="18" charset="0"/>
              </a:rPr>
              <a:t>with dimension 2:</a:t>
            </a:r>
          </a:p>
          <a:p>
            <a:endParaRPr lang="en-US" altLang="en-US">
              <a:ea typeface="Times New Roman" panose="02020603050405020304" pitchFamily="18" charset="0"/>
              <a:cs typeface="Times New Roman" panose="02020603050405020304" pitchFamily="18" charset="0"/>
            </a:endParaRPr>
          </a:p>
          <a:p>
            <a:r>
              <a:rPr lang="en-US" altLang="en-US">
                <a:ea typeface="Times New Roman" panose="02020603050405020304" pitchFamily="18" charset="0"/>
                <a:cs typeface="Times New Roman" panose="02020603050405020304" pitchFamily="18" charset="0"/>
              </a:rPr>
              <a:t>A crumpled sheet!!</a:t>
            </a:r>
          </a:p>
        </p:txBody>
      </p:sp>
      <p:sp>
        <p:nvSpPr>
          <p:cNvPr id="3" name="Slide Number Placeholder 2">
            <a:extLst>
              <a:ext uri="{FF2B5EF4-FFF2-40B4-BE49-F238E27FC236}">
                <a16:creationId xmlns:a16="http://schemas.microsoft.com/office/drawing/2014/main" id="{31252D70-BC35-F74E-A641-DF7859B8489B}"/>
              </a:ext>
            </a:extLst>
          </p:cNvPr>
          <p:cNvSpPr>
            <a:spLocks noGrp="1"/>
          </p:cNvSpPr>
          <p:nvPr>
            <p:ph type="sldNum" sz="quarter" idx="12"/>
          </p:nvPr>
        </p:nvSpPr>
        <p:spPr/>
        <p:txBody>
          <a:bodyPr/>
          <a:lstStyle/>
          <a:p>
            <a:fld id="{030D0954-52AA-4645-BC74-DBF6B1D254B8}" type="slidenum">
              <a:rPr lang="en-US" smtClean="0"/>
              <a:t>104</a:t>
            </a:fld>
            <a:endParaRPr lang="en-US"/>
          </a:p>
        </p:txBody>
      </p:sp>
    </p:spTree>
    <p:extLst>
      <p:ext uri="{BB962C8B-B14F-4D97-AF65-F5344CB8AC3E}">
        <p14:creationId xmlns:p14="http://schemas.microsoft.com/office/powerpoint/2010/main" val="21956724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NativeStatePDI1p08">
            <a:extLst>
              <a:ext uri="{FF2B5EF4-FFF2-40B4-BE49-F238E27FC236}">
                <a16:creationId xmlns:a16="http://schemas.microsoft.com/office/drawing/2014/main" id="{E0D9E1E7-FC72-294B-B415-ABDCEA212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2320926"/>
            <a:ext cx="5292725" cy="4460875"/>
          </a:xfrm>
          <a:prstGeom prst="rect">
            <a:avLst/>
          </a:prstGeom>
          <a:noFill/>
          <a:extLst>
            <a:ext uri="{909E8E84-426E-40DD-AFC4-6F175D3DCCD1}">
              <a14:hiddenFill xmlns:a14="http://schemas.microsoft.com/office/drawing/2010/main">
                <a:solidFill>
                  <a:srgbClr val="FFFFFF"/>
                </a:solidFill>
              </a14:hiddenFill>
            </a:ext>
          </a:extLst>
        </p:spPr>
      </p:pic>
      <p:sp>
        <p:nvSpPr>
          <p:cNvPr id="80901" name="Text Box 5">
            <a:extLst>
              <a:ext uri="{FF2B5EF4-FFF2-40B4-BE49-F238E27FC236}">
                <a16:creationId xmlns:a16="http://schemas.microsoft.com/office/drawing/2014/main" id="{E4E1C558-CC3D-C04F-AD93-83D849EE84E9}"/>
              </a:ext>
            </a:extLst>
          </p:cNvPr>
          <p:cNvSpPr txBox="1">
            <a:spLocks noChangeArrowheads="1"/>
          </p:cNvSpPr>
          <p:nvPr/>
        </p:nvSpPr>
        <p:spPr bwMode="auto">
          <a:xfrm>
            <a:off x="2590800" y="3200401"/>
            <a:ext cx="15167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t>
            </a:r>
            <a:r>
              <a:rPr lang="en-US" altLang="en-US" baseline="-25000"/>
              <a:t>g</a:t>
            </a:r>
            <a:r>
              <a:rPr lang="en-US" altLang="en-US"/>
              <a:t>  	PDI</a:t>
            </a:r>
          </a:p>
          <a:p>
            <a:r>
              <a:rPr lang="en-US" altLang="en-US"/>
              <a:t>94.0</a:t>
            </a:r>
            <a:r>
              <a:rPr lang="en-US" altLang="en-US">
                <a:ea typeface="Times New Roman" panose="02020603050405020304" pitchFamily="18" charset="0"/>
                <a:cs typeface="Times New Roman" panose="02020603050405020304" pitchFamily="18" charset="0"/>
              </a:rPr>
              <a:t>Å	1.08</a:t>
            </a:r>
          </a:p>
        </p:txBody>
      </p:sp>
      <p:sp>
        <p:nvSpPr>
          <p:cNvPr id="80902" name="Text Box 6">
            <a:extLst>
              <a:ext uri="{FF2B5EF4-FFF2-40B4-BE49-F238E27FC236}">
                <a16:creationId xmlns:a16="http://schemas.microsoft.com/office/drawing/2014/main" id="{A082A33B-C08E-074B-AD15-4B0E2CF3C0FD}"/>
              </a:ext>
            </a:extLst>
          </p:cNvPr>
          <p:cNvSpPr txBox="1">
            <a:spLocks noChangeArrowheads="1"/>
          </p:cNvSpPr>
          <p:nvPr/>
        </p:nvSpPr>
        <p:spPr bwMode="auto">
          <a:xfrm>
            <a:off x="2073275" y="4229101"/>
            <a:ext cx="29019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This is and almost sperical </a:t>
            </a:r>
          </a:p>
          <a:p>
            <a:r>
              <a:rPr lang="en-US" altLang="en-US"/>
              <a:t>domain of </a:t>
            </a:r>
          </a:p>
          <a:p>
            <a:r>
              <a:rPr lang="en-US" altLang="en-US"/>
              <a:t>24.3 nm diameter.</a:t>
            </a:r>
          </a:p>
          <a:p>
            <a:endParaRPr lang="en-US" altLang="en-US"/>
          </a:p>
          <a:p>
            <a:r>
              <a:rPr lang="en-US" altLang="en-US"/>
              <a:t>Deviation from PDI = 1</a:t>
            </a:r>
          </a:p>
          <a:p>
            <a:r>
              <a:rPr lang="en-US" altLang="en-US"/>
              <a:t>can be due to polydispersity</a:t>
            </a:r>
          </a:p>
          <a:p>
            <a:r>
              <a:rPr lang="en-US" altLang="en-US"/>
              <a:t>or asymmetry.</a:t>
            </a:r>
          </a:p>
          <a:p>
            <a:endParaRPr lang="en-US" altLang="en-US"/>
          </a:p>
        </p:txBody>
      </p:sp>
      <p:pic>
        <p:nvPicPr>
          <p:cNvPr id="80903" name="Picture 7">
            <a:extLst>
              <a:ext uri="{FF2B5EF4-FFF2-40B4-BE49-F238E27FC236}">
                <a16:creationId xmlns:a16="http://schemas.microsoft.com/office/drawing/2014/main" id="{813328D1-E058-6E41-837B-DDE36D535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114300"/>
            <a:ext cx="37528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4" name="Text Box 8">
            <a:extLst>
              <a:ext uri="{FF2B5EF4-FFF2-40B4-BE49-F238E27FC236}">
                <a16:creationId xmlns:a16="http://schemas.microsoft.com/office/drawing/2014/main" id="{E7DD1346-56AE-F84E-B073-1FEACDE9AA2E}"/>
              </a:ext>
            </a:extLst>
          </p:cNvPr>
          <p:cNvSpPr txBox="1">
            <a:spLocks noChangeArrowheads="1"/>
          </p:cNvSpPr>
          <p:nvPr/>
        </p:nvSpPr>
        <p:spPr bwMode="auto">
          <a:xfrm>
            <a:off x="6308726" y="495300"/>
            <a:ext cx="19992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Cytochrome C</a:t>
            </a:r>
          </a:p>
          <a:p>
            <a:r>
              <a:rPr lang="en-US" altLang="en-US"/>
              <a:t>Native State</a:t>
            </a:r>
            <a:br>
              <a:rPr lang="en-US" altLang="en-US"/>
            </a:br>
            <a:r>
              <a:rPr lang="en-US" altLang="en-US"/>
              <a:t>Space Filling Model</a:t>
            </a:r>
          </a:p>
        </p:txBody>
      </p:sp>
      <p:sp>
        <p:nvSpPr>
          <p:cNvPr id="3" name="Slide Number Placeholder 2">
            <a:extLst>
              <a:ext uri="{FF2B5EF4-FFF2-40B4-BE49-F238E27FC236}">
                <a16:creationId xmlns:a16="http://schemas.microsoft.com/office/drawing/2014/main" id="{8415E815-A83C-3C4F-B8F8-9B18638BABD7}"/>
              </a:ext>
            </a:extLst>
          </p:cNvPr>
          <p:cNvSpPr>
            <a:spLocks noGrp="1"/>
          </p:cNvSpPr>
          <p:nvPr>
            <p:ph type="sldNum" sz="quarter" idx="12"/>
          </p:nvPr>
        </p:nvSpPr>
        <p:spPr/>
        <p:txBody>
          <a:bodyPr/>
          <a:lstStyle/>
          <a:p>
            <a:fld id="{030D0954-52AA-4645-BC74-DBF6B1D254B8}" type="slidenum">
              <a:rPr lang="en-US" smtClean="0"/>
              <a:t>105</a:t>
            </a:fld>
            <a:endParaRPr lang="en-US"/>
          </a:p>
        </p:txBody>
      </p:sp>
    </p:spTree>
    <p:extLst>
      <p:ext uri="{BB962C8B-B14F-4D97-AF65-F5344CB8AC3E}">
        <p14:creationId xmlns:p14="http://schemas.microsoft.com/office/powerpoint/2010/main" val="25477635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MoltenGlobuleFit">
            <a:extLst>
              <a:ext uri="{FF2B5EF4-FFF2-40B4-BE49-F238E27FC236}">
                <a16:creationId xmlns:a16="http://schemas.microsoft.com/office/drawing/2014/main" id="{6C76E5F8-8F1B-F34D-B017-88834ABD4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78026"/>
            <a:ext cx="5384800" cy="4346575"/>
          </a:xfrm>
          <a:prstGeom prst="rect">
            <a:avLst/>
          </a:prstGeom>
          <a:noFill/>
          <a:extLst>
            <a:ext uri="{909E8E84-426E-40DD-AFC4-6F175D3DCCD1}">
              <a14:hiddenFill xmlns:a14="http://schemas.microsoft.com/office/drawing/2010/main">
                <a:solidFill>
                  <a:srgbClr val="FFFFFF"/>
                </a:solidFill>
              </a14:hiddenFill>
            </a:ext>
          </a:extLst>
        </p:spPr>
      </p:pic>
      <p:sp>
        <p:nvSpPr>
          <p:cNvPr id="87045" name="Text Box 5">
            <a:extLst>
              <a:ext uri="{FF2B5EF4-FFF2-40B4-BE49-F238E27FC236}">
                <a16:creationId xmlns:a16="http://schemas.microsoft.com/office/drawing/2014/main" id="{5C099642-213A-A645-8BB1-E08E72CCFA49}"/>
              </a:ext>
            </a:extLst>
          </p:cNvPr>
          <p:cNvSpPr txBox="1">
            <a:spLocks noChangeArrowheads="1"/>
          </p:cNvSpPr>
          <p:nvPr/>
        </p:nvSpPr>
        <p:spPr bwMode="auto">
          <a:xfrm>
            <a:off x="7696200" y="3960813"/>
            <a:ext cx="244009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R</a:t>
            </a:r>
            <a:r>
              <a:rPr lang="en-US" altLang="en-US" baseline="-25000"/>
              <a:t>g</a:t>
            </a:r>
            <a:r>
              <a:rPr lang="en-US" altLang="en-US"/>
              <a:t>  	PDI</a:t>
            </a:r>
          </a:p>
          <a:p>
            <a:r>
              <a:rPr lang="en-US" altLang="en-US"/>
              <a:t>Native	94.0 </a:t>
            </a:r>
            <a:r>
              <a:rPr lang="en-US" altLang="en-US">
                <a:ea typeface="Times New Roman" panose="02020603050405020304" pitchFamily="18" charset="0"/>
                <a:cs typeface="Times New Roman" panose="02020603050405020304" pitchFamily="18" charset="0"/>
              </a:rPr>
              <a:t>Å	1.08</a:t>
            </a:r>
          </a:p>
          <a:p>
            <a:r>
              <a:rPr lang="en-US" altLang="en-US">
                <a:ea typeface="Times New Roman" panose="02020603050405020304" pitchFamily="18" charset="0"/>
                <a:cs typeface="Times New Roman" panose="02020603050405020304" pitchFamily="18" charset="0"/>
              </a:rPr>
              <a:t>MG	99.0 </a:t>
            </a:r>
            <a:r>
              <a:rPr lang="en-US" altLang="en-US"/>
              <a:t>Å</a:t>
            </a:r>
            <a:r>
              <a:rPr lang="en-US" altLang="en-US">
                <a:ea typeface="Times New Roman" panose="02020603050405020304" pitchFamily="18" charset="0"/>
                <a:cs typeface="Times New Roman" panose="02020603050405020304" pitchFamily="18" charset="0"/>
              </a:rPr>
              <a:t>	2.90</a:t>
            </a:r>
          </a:p>
        </p:txBody>
      </p:sp>
      <p:sp>
        <p:nvSpPr>
          <p:cNvPr id="87046" name="Text Box 6">
            <a:extLst>
              <a:ext uri="{FF2B5EF4-FFF2-40B4-BE49-F238E27FC236}">
                <a16:creationId xmlns:a16="http://schemas.microsoft.com/office/drawing/2014/main" id="{8F5276B8-1172-D247-9BE7-BFA824F8CD28}"/>
              </a:ext>
            </a:extLst>
          </p:cNvPr>
          <p:cNvSpPr txBox="1">
            <a:spLocks noChangeArrowheads="1"/>
          </p:cNvSpPr>
          <p:nvPr/>
        </p:nvSpPr>
        <p:spPr bwMode="auto">
          <a:xfrm>
            <a:off x="7772401" y="5180013"/>
            <a:ext cx="20281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(Both also </a:t>
            </a:r>
          </a:p>
          <a:p>
            <a:r>
              <a:rPr lang="en-US" altLang="en-US"/>
              <a:t>Show Aggregates at</a:t>
            </a:r>
          </a:p>
          <a:p>
            <a:r>
              <a:rPr lang="en-US" altLang="en-US"/>
              <a:t>Low-q)</a:t>
            </a:r>
          </a:p>
        </p:txBody>
      </p:sp>
      <p:pic>
        <p:nvPicPr>
          <p:cNvPr id="87047" name="Picture 7">
            <a:extLst>
              <a:ext uri="{FF2B5EF4-FFF2-40B4-BE49-F238E27FC236}">
                <a16:creationId xmlns:a16="http://schemas.microsoft.com/office/drawing/2014/main" id="{7384B2D9-4925-434D-8204-411E110E5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550" y="0"/>
            <a:ext cx="360045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8" name="Text Box 8">
            <a:extLst>
              <a:ext uri="{FF2B5EF4-FFF2-40B4-BE49-F238E27FC236}">
                <a16:creationId xmlns:a16="http://schemas.microsoft.com/office/drawing/2014/main" id="{6A77A449-1590-1246-B814-8B89BE94D153}"/>
              </a:ext>
            </a:extLst>
          </p:cNvPr>
          <p:cNvSpPr txBox="1">
            <a:spLocks noChangeArrowheads="1"/>
          </p:cNvSpPr>
          <p:nvPr/>
        </p:nvSpPr>
        <p:spPr bwMode="auto">
          <a:xfrm>
            <a:off x="7524750" y="3200400"/>
            <a:ext cx="283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Model of cytochrome b562 </a:t>
            </a:r>
          </a:p>
          <a:p>
            <a:r>
              <a:rPr lang="en-US" altLang="en-US"/>
              <a:t>	A) MG B) N</a:t>
            </a:r>
          </a:p>
        </p:txBody>
      </p:sp>
      <p:sp>
        <p:nvSpPr>
          <p:cNvPr id="87049" name="Rectangle 9">
            <a:extLst>
              <a:ext uri="{FF2B5EF4-FFF2-40B4-BE49-F238E27FC236}">
                <a16:creationId xmlns:a16="http://schemas.microsoft.com/office/drawing/2014/main" id="{1C9ACAD1-D039-464E-A646-16E1818529B3}"/>
              </a:ext>
            </a:extLst>
          </p:cNvPr>
          <p:cNvSpPr>
            <a:spLocks noChangeArrowheads="1"/>
          </p:cNvSpPr>
          <p:nvPr/>
        </p:nvSpPr>
        <p:spPr bwMode="auto">
          <a:xfrm>
            <a:off x="2286000" y="60960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Cytochrome C</a:t>
            </a:r>
          </a:p>
          <a:p>
            <a:r>
              <a:rPr lang="en-US" altLang="en-US"/>
              <a:t>Molten Globule State</a:t>
            </a:r>
          </a:p>
        </p:txBody>
      </p:sp>
      <p:sp>
        <p:nvSpPr>
          <p:cNvPr id="87050" name="Rectangle 10">
            <a:extLst>
              <a:ext uri="{FF2B5EF4-FFF2-40B4-BE49-F238E27FC236}">
                <a16:creationId xmlns:a16="http://schemas.microsoft.com/office/drawing/2014/main" id="{22F89E07-E9B4-6D49-8FF2-769FE3BCEE41}"/>
              </a:ext>
            </a:extLst>
          </p:cNvPr>
          <p:cNvSpPr>
            <a:spLocks noChangeArrowheads="1"/>
          </p:cNvSpPr>
          <p:nvPr/>
        </p:nvSpPr>
        <p:spPr bwMode="auto">
          <a:xfrm>
            <a:off x="1981201" y="6477000"/>
            <a:ext cx="84867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900"/>
              <a:t>Alberts B, Bray D, Lewis J, Raff M, Roberts K, Watson JD. Chapter 5: Protein Function. Molecular Biology of the Cell 3rd Ed. Garland Publishing, New York. 1994. pg 213 &amp; 215.</a:t>
            </a:r>
          </a:p>
        </p:txBody>
      </p:sp>
      <p:sp>
        <p:nvSpPr>
          <p:cNvPr id="3" name="Slide Number Placeholder 2">
            <a:extLst>
              <a:ext uri="{FF2B5EF4-FFF2-40B4-BE49-F238E27FC236}">
                <a16:creationId xmlns:a16="http://schemas.microsoft.com/office/drawing/2014/main" id="{5931C835-47A8-2149-B318-625A39746188}"/>
              </a:ext>
            </a:extLst>
          </p:cNvPr>
          <p:cNvSpPr>
            <a:spLocks noGrp="1"/>
          </p:cNvSpPr>
          <p:nvPr>
            <p:ph type="sldNum" sz="quarter" idx="12"/>
          </p:nvPr>
        </p:nvSpPr>
        <p:spPr/>
        <p:txBody>
          <a:bodyPr/>
          <a:lstStyle/>
          <a:p>
            <a:fld id="{030D0954-52AA-4645-BC74-DBF6B1D254B8}" type="slidenum">
              <a:rPr lang="en-US" smtClean="0"/>
              <a:t>106</a:t>
            </a:fld>
            <a:endParaRPr lang="en-US"/>
          </a:p>
        </p:txBody>
      </p:sp>
    </p:spTree>
    <p:extLst>
      <p:ext uri="{BB962C8B-B14F-4D97-AF65-F5344CB8AC3E}">
        <p14:creationId xmlns:p14="http://schemas.microsoft.com/office/powerpoint/2010/main" val="23426660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2862322"/>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b="1" dirty="0">
                <a:latin typeface="Times New Roman" panose="02020603050405020304" pitchFamily="18" charset="0"/>
                <a:cs typeface="Times New Roman" panose="02020603050405020304" pitchFamily="18" charset="0"/>
              </a:rPr>
              <a:t>Simulated Structures from Scattering </a:t>
            </a:r>
          </a:p>
        </p:txBody>
      </p:sp>
      <p:sp>
        <p:nvSpPr>
          <p:cNvPr id="4" name="Slide Number Placeholder 3">
            <a:extLst>
              <a:ext uri="{FF2B5EF4-FFF2-40B4-BE49-F238E27FC236}">
                <a16:creationId xmlns:a16="http://schemas.microsoft.com/office/drawing/2014/main" id="{99C071A2-D93B-9444-8AFC-0A7298D745A1}"/>
              </a:ext>
            </a:extLst>
          </p:cNvPr>
          <p:cNvSpPr>
            <a:spLocks noGrp="1"/>
          </p:cNvSpPr>
          <p:nvPr>
            <p:ph type="sldNum" sz="quarter" idx="12"/>
          </p:nvPr>
        </p:nvSpPr>
        <p:spPr/>
        <p:txBody>
          <a:bodyPr/>
          <a:lstStyle/>
          <a:p>
            <a:fld id="{030D0954-52AA-4645-BC74-DBF6B1D254B8}" type="slidenum">
              <a:rPr lang="en-US" smtClean="0"/>
              <a:t>107</a:t>
            </a:fld>
            <a:endParaRPr lang="en-US"/>
          </a:p>
        </p:txBody>
      </p:sp>
    </p:spTree>
    <p:extLst>
      <p:ext uri="{BB962C8B-B14F-4D97-AF65-F5344CB8AC3E}">
        <p14:creationId xmlns:p14="http://schemas.microsoft.com/office/powerpoint/2010/main" val="28184417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2B6B38-8506-684A-9E4A-406E5A04F0E5}"/>
              </a:ext>
            </a:extLst>
          </p:cNvPr>
          <p:cNvSpPr txBox="1"/>
          <p:nvPr/>
        </p:nvSpPr>
        <p:spPr>
          <a:xfrm>
            <a:off x="688657" y="146093"/>
            <a:ext cx="2183611" cy="523220"/>
          </a:xfrm>
          <a:prstGeom prst="rect">
            <a:avLst/>
          </a:prstGeom>
          <a:noFill/>
        </p:spPr>
        <p:txBody>
          <a:bodyPr wrap="none" rtlCol="0">
            <a:spAutoFit/>
          </a:bodyPr>
          <a:lstStyle/>
          <a:p>
            <a:r>
              <a:rPr lang="en-US" sz="2800" b="1" dirty="0">
                <a:latin typeface="+mj-lt"/>
              </a:rPr>
              <a:t>Descriptors</a:t>
            </a:r>
            <a:endParaRPr lang="en-US" sz="2400" b="1" dirty="0">
              <a:latin typeface="+mj-lt"/>
            </a:endParaRPr>
          </a:p>
        </p:txBody>
      </p:sp>
      <p:pic>
        <p:nvPicPr>
          <p:cNvPr id="5" name="Picture 4">
            <a:extLst>
              <a:ext uri="{FF2B5EF4-FFF2-40B4-BE49-F238E27FC236}">
                <a16:creationId xmlns:a16="http://schemas.microsoft.com/office/drawing/2014/main" id="{D8384DD2-8342-2A4C-B2C5-90B34941E2C0}"/>
              </a:ext>
            </a:extLst>
          </p:cNvPr>
          <p:cNvPicPr>
            <a:picLocks noChangeAspect="1"/>
          </p:cNvPicPr>
          <p:nvPr/>
        </p:nvPicPr>
        <p:blipFill>
          <a:blip r:embed="rId2"/>
          <a:stretch>
            <a:fillRect/>
          </a:stretch>
        </p:blipFill>
        <p:spPr>
          <a:xfrm>
            <a:off x="4765432" y="1074314"/>
            <a:ext cx="6622649" cy="3906525"/>
          </a:xfrm>
          <a:prstGeom prst="rect">
            <a:avLst/>
          </a:prstGeom>
        </p:spPr>
      </p:pic>
      <p:pic>
        <p:nvPicPr>
          <p:cNvPr id="6" name="Picture 5">
            <a:extLst>
              <a:ext uri="{FF2B5EF4-FFF2-40B4-BE49-F238E27FC236}">
                <a16:creationId xmlns:a16="http://schemas.microsoft.com/office/drawing/2014/main" id="{1E515ED8-B86E-A743-B7DE-6B716A898125}"/>
              </a:ext>
            </a:extLst>
          </p:cNvPr>
          <p:cNvPicPr>
            <a:picLocks noChangeAspect="1"/>
          </p:cNvPicPr>
          <p:nvPr/>
        </p:nvPicPr>
        <p:blipFill>
          <a:blip r:embed="rId3"/>
          <a:stretch>
            <a:fillRect/>
          </a:stretch>
        </p:blipFill>
        <p:spPr>
          <a:xfrm>
            <a:off x="829335" y="1182373"/>
            <a:ext cx="3359699" cy="3798466"/>
          </a:xfrm>
          <a:prstGeom prst="rect">
            <a:avLst/>
          </a:prstGeom>
        </p:spPr>
      </p:pic>
      <p:sp>
        <p:nvSpPr>
          <p:cNvPr id="7" name="Rectangle 6">
            <a:extLst>
              <a:ext uri="{FF2B5EF4-FFF2-40B4-BE49-F238E27FC236}">
                <a16:creationId xmlns:a16="http://schemas.microsoft.com/office/drawing/2014/main" id="{17CFE80A-13DE-9A47-9251-C8FFD2527874}"/>
              </a:ext>
            </a:extLst>
          </p:cNvPr>
          <p:cNvSpPr/>
          <p:nvPr/>
        </p:nvSpPr>
        <p:spPr>
          <a:xfrm>
            <a:off x="231648" y="5657671"/>
            <a:ext cx="11643360" cy="1200329"/>
          </a:xfrm>
          <a:prstGeom prst="rect">
            <a:avLst/>
          </a:prstGeom>
        </p:spPr>
        <p:txBody>
          <a:bodyPr wrap="square">
            <a:spAutoFit/>
          </a:bodyPr>
          <a:lstStyle/>
          <a:p>
            <a:pPr algn="l"/>
            <a:r>
              <a:rPr lang="en-US" sz="1200" dirty="0">
                <a:latin typeface="Arial" panose="020B0604020202020204" pitchFamily="34" charset="0"/>
                <a:cs typeface="Arial" panose="020B0604020202020204" pitchFamily="34" charset="0"/>
              </a:rPr>
              <a:t>Beaucage, G. Determination of branch fraction and minimum dimension of mass-fractal aggregates. </a:t>
            </a:r>
            <a:r>
              <a:rPr lang="en-US" sz="1200" b="1" i="1" dirty="0">
                <a:latin typeface="Arial" panose="020B0604020202020204" pitchFamily="34" charset="0"/>
                <a:cs typeface="Arial" panose="020B0604020202020204" pitchFamily="34" charset="0"/>
              </a:rPr>
              <a:t>Physical Review E – Statistical, Nonlinear, and Soft Matter Physics</a:t>
            </a:r>
            <a:r>
              <a:rPr lang="en-US" sz="1200" b="1" dirty="0">
                <a:latin typeface="Arial" panose="020B0604020202020204" pitchFamily="34" charset="0"/>
                <a:cs typeface="Arial" panose="020B0604020202020204" pitchFamily="34" charset="0"/>
              </a:rPr>
              <a:t> 2004</a:t>
            </a:r>
            <a:r>
              <a:rPr lang="en-US" sz="1200" dirty="0">
                <a:latin typeface="Arial" panose="020B0604020202020204" pitchFamily="34" charset="0"/>
                <a:cs typeface="Arial" panose="020B0604020202020204" pitchFamily="34" charset="0"/>
              </a:rPr>
              <a:t>, 70, 031401-1–031401-10.</a:t>
            </a:r>
          </a:p>
          <a:p>
            <a:pPr algn="l"/>
            <a:r>
              <a:rPr lang="en-US" sz="1200" dirty="0">
                <a:latin typeface="Arial" panose="020B0604020202020204" pitchFamily="34" charset="0"/>
                <a:cs typeface="Arial" panose="020B0604020202020204" pitchFamily="34" charset="0"/>
              </a:rPr>
              <a:t>Rai, D., Beaucage, G., Jonah, E. O., Britton, D. T., Sukumaran, S., &amp; </a:t>
            </a:r>
            <a:r>
              <a:rPr lang="en-US" sz="1200" dirty="0" err="1">
                <a:latin typeface="Arial" panose="020B0604020202020204" pitchFamily="34" charset="0"/>
                <a:cs typeface="Arial" panose="020B0604020202020204" pitchFamily="34" charset="0"/>
              </a:rPr>
              <a:t>Härting</a:t>
            </a:r>
            <a:r>
              <a:rPr lang="en-US" sz="1200" dirty="0">
                <a:latin typeface="Arial" panose="020B0604020202020204" pitchFamily="34" charset="0"/>
                <a:cs typeface="Arial" panose="020B0604020202020204" pitchFamily="34" charset="0"/>
              </a:rPr>
              <a:t>, M. Quantitative investigations of aggregate systems. </a:t>
            </a:r>
            <a:r>
              <a:rPr lang="en-US" sz="1200" b="1" i="1" dirty="0">
                <a:latin typeface="Arial" panose="020B0604020202020204" pitchFamily="34" charset="0"/>
                <a:cs typeface="Arial" panose="020B0604020202020204" pitchFamily="34" charset="0"/>
              </a:rPr>
              <a:t>J. Chem. Phys. </a:t>
            </a:r>
            <a:r>
              <a:rPr lang="en-US" sz="1200" b="1" dirty="0">
                <a:latin typeface="Arial" panose="020B0604020202020204" pitchFamily="34" charset="0"/>
                <a:cs typeface="Arial" panose="020B0604020202020204" pitchFamily="34" charset="0"/>
              </a:rPr>
              <a:t>2012</a:t>
            </a:r>
            <a:r>
              <a:rPr lang="en-US" sz="1200" dirty="0">
                <a:latin typeface="Arial" panose="020B0604020202020204" pitchFamily="34" charset="0"/>
                <a:cs typeface="Arial" panose="020B0604020202020204" pitchFamily="34" charset="0"/>
              </a:rPr>
              <a:t>, 137, 044311–1–044311-6.</a:t>
            </a:r>
          </a:p>
          <a:p>
            <a:pPr algn="l"/>
            <a:r>
              <a:rPr lang="en-US" sz="1200" dirty="0">
                <a:latin typeface="Arial" panose="020B0604020202020204" pitchFamily="34" charset="0"/>
                <a:cs typeface="Arial" panose="020B0604020202020204" pitchFamily="34" charset="0"/>
              </a:rPr>
              <a:t>Ramachandran, R., Beaucage, G., Kulkarni, A. S., </a:t>
            </a:r>
            <a:r>
              <a:rPr lang="en-US" sz="1200" dirty="0" err="1">
                <a:latin typeface="Arial" panose="020B0604020202020204" pitchFamily="34" charset="0"/>
                <a:cs typeface="Arial" panose="020B0604020202020204" pitchFamily="34" charset="0"/>
              </a:rPr>
              <a:t>McFaddin</a:t>
            </a:r>
            <a:r>
              <a:rPr lang="en-US" sz="1200" dirty="0">
                <a:latin typeface="Arial" panose="020B0604020202020204" pitchFamily="34" charset="0"/>
                <a:cs typeface="Arial" panose="020B0604020202020204" pitchFamily="34" charset="0"/>
              </a:rPr>
              <a:t>, D., Merrick-Mack, J., &amp; </a:t>
            </a:r>
            <a:r>
              <a:rPr lang="en-US" sz="1200" dirty="0" err="1">
                <a:latin typeface="Arial" panose="020B0604020202020204" pitchFamily="34" charset="0"/>
                <a:cs typeface="Arial" panose="020B0604020202020204" pitchFamily="34" charset="0"/>
              </a:rPr>
              <a:t>Galiatsatos</a:t>
            </a:r>
            <a:r>
              <a:rPr lang="en-US" sz="1200" dirty="0">
                <a:latin typeface="Arial" panose="020B0604020202020204" pitchFamily="34" charset="0"/>
                <a:cs typeface="Arial" panose="020B0604020202020204" pitchFamily="34" charset="0"/>
              </a:rPr>
              <a:t>, V. Branch content of metallocene polyethylene.</a:t>
            </a:r>
          </a:p>
          <a:p>
            <a:pPr algn="l"/>
            <a:r>
              <a:rPr lang="en-US" sz="1200" b="1" i="1" dirty="0">
                <a:latin typeface="Arial" panose="020B0604020202020204" pitchFamily="34" charset="0"/>
                <a:cs typeface="Arial" panose="020B0604020202020204" pitchFamily="34" charset="0"/>
              </a:rPr>
              <a:t>Macromolecules</a:t>
            </a:r>
            <a:r>
              <a:rPr lang="en-US" sz="1200" b="1" dirty="0">
                <a:latin typeface="Arial" panose="020B0604020202020204" pitchFamily="34" charset="0"/>
                <a:cs typeface="Arial" panose="020B0604020202020204" pitchFamily="34" charset="0"/>
              </a:rPr>
              <a:t> 2009</a:t>
            </a:r>
            <a:r>
              <a:rPr lang="en-US" sz="1200" dirty="0">
                <a:latin typeface="Arial" panose="020B0604020202020204" pitchFamily="34" charset="0"/>
                <a:cs typeface="Arial" panose="020B0604020202020204" pitchFamily="34" charset="0"/>
              </a:rPr>
              <a:t>, 42, 4746–4750.</a:t>
            </a:r>
          </a:p>
        </p:txBody>
      </p:sp>
      <p:sp>
        <p:nvSpPr>
          <p:cNvPr id="3" name="Slide Number Placeholder 2">
            <a:extLst>
              <a:ext uri="{FF2B5EF4-FFF2-40B4-BE49-F238E27FC236}">
                <a16:creationId xmlns:a16="http://schemas.microsoft.com/office/drawing/2014/main" id="{05AC51B3-9A72-6C49-8813-02D786D3A99A}"/>
              </a:ext>
            </a:extLst>
          </p:cNvPr>
          <p:cNvSpPr>
            <a:spLocks noGrp="1"/>
          </p:cNvSpPr>
          <p:nvPr>
            <p:ph type="sldNum" sz="quarter" idx="12"/>
          </p:nvPr>
        </p:nvSpPr>
        <p:spPr/>
        <p:txBody>
          <a:bodyPr/>
          <a:lstStyle/>
          <a:p>
            <a:fld id="{030D0954-52AA-4645-BC74-DBF6B1D254B8}" type="slidenum">
              <a:rPr lang="en-US" smtClean="0"/>
              <a:t>108</a:t>
            </a:fld>
            <a:endParaRPr lang="en-US"/>
          </a:p>
        </p:txBody>
      </p:sp>
    </p:spTree>
    <p:extLst>
      <p:ext uri="{BB962C8B-B14F-4D97-AF65-F5344CB8AC3E}">
        <p14:creationId xmlns:p14="http://schemas.microsoft.com/office/powerpoint/2010/main" val="10512125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3652EB-4540-8743-AA14-37C68CBB9748}"/>
              </a:ext>
            </a:extLst>
          </p:cNvPr>
          <p:cNvSpPr txBox="1"/>
          <p:nvPr/>
        </p:nvSpPr>
        <p:spPr>
          <a:xfrm>
            <a:off x="2220161" y="1430278"/>
            <a:ext cx="1351652" cy="369332"/>
          </a:xfrm>
          <a:prstGeom prst="rect">
            <a:avLst/>
          </a:prstGeom>
          <a:noFill/>
        </p:spPr>
        <p:txBody>
          <a:bodyPr wrap="none" rtlCol="0">
            <a:spAutoFit/>
          </a:bodyPr>
          <a:lstStyle/>
          <a:p>
            <a:r>
              <a:rPr lang="en-US" dirty="0">
                <a:latin typeface="+mj-lt"/>
              </a:rPr>
              <a:t>Unified Fit :</a:t>
            </a:r>
          </a:p>
        </p:txBody>
      </p:sp>
      <p:pic>
        <p:nvPicPr>
          <p:cNvPr id="4" name="Picture 3">
            <a:extLst>
              <a:ext uri="{FF2B5EF4-FFF2-40B4-BE49-F238E27FC236}">
                <a16:creationId xmlns:a16="http://schemas.microsoft.com/office/drawing/2014/main" id="{B855E6A7-7B1E-184C-B6B1-100B5B1BB3C0}"/>
              </a:ext>
            </a:extLst>
          </p:cNvPr>
          <p:cNvPicPr>
            <a:picLocks noChangeAspect="1"/>
          </p:cNvPicPr>
          <p:nvPr/>
        </p:nvPicPr>
        <p:blipFill>
          <a:blip r:embed="rId2"/>
          <a:stretch>
            <a:fillRect/>
          </a:stretch>
        </p:blipFill>
        <p:spPr>
          <a:xfrm>
            <a:off x="3610366" y="1367855"/>
            <a:ext cx="4639733" cy="709344"/>
          </a:xfrm>
          <a:prstGeom prst="rect">
            <a:avLst/>
          </a:prstGeom>
        </p:spPr>
      </p:pic>
      <p:pic>
        <p:nvPicPr>
          <p:cNvPr id="5" name="Picture 4">
            <a:extLst>
              <a:ext uri="{FF2B5EF4-FFF2-40B4-BE49-F238E27FC236}">
                <a16:creationId xmlns:a16="http://schemas.microsoft.com/office/drawing/2014/main" id="{81192D1F-D786-0343-A661-3A67059F664B}"/>
              </a:ext>
            </a:extLst>
          </p:cNvPr>
          <p:cNvPicPr>
            <a:picLocks noChangeAspect="1"/>
          </p:cNvPicPr>
          <p:nvPr/>
        </p:nvPicPr>
        <p:blipFill>
          <a:blip r:embed="rId3"/>
          <a:stretch>
            <a:fillRect/>
          </a:stretch>
        </p:blipFill>
        <p:spPr>
          <a:xfrm>
            <a:off x="8500386" y="1430278"/>
            <a:ext cx="1226397" cy="422297"/>
          </a:xfrm>
          <a:prstGeom prst="rect">
            <a:avLst/>
          </a:prstGeom>
        </p:spPr>
      </p:pic>
      <p:pic>
        <p:nvPicPr>
          <p:cNvPr id="6" name="Picture 5">
            <a:extLst>
              <a:ext uri="{FF2B5EF4-FFF2-40B4-BE49-F238E27FC236}">
                <a16:creationId xmlns:a16="http://schemas.microsoft.com/office/drawing/2014/main" id="{7D7198BF-1C20-8F4C-8796-0F53047B25B5}"/>
              </a:ext>
            </a:extLst>
          </p:cNvPr>
          <p:cNvPicPr>
            <a:picLocks noChangeAspect="1"/>
          </p:cNvPicPr>
          <p:nvPr/>
        </p:nvPicPr>
        <p:blipFill>
          <a:blip r:embed="rId4"/>
          <a:stretch>
            <a:fillRect/>
          </a:stretch>
        </p:blipFill>
        <p:spPr>
          <a:xfrm>
            <a:off x="3248084" y="3047043"/>
            <a:ext cx="6373707" cy="635832"/>
          </a:xfrm>
          <a:prstGeom prst="rect">
            <a:avLst/>
          </a:prstGeom>
        </p:spPr>
      </p:pic>
      <p:pic>
        <p:nvPicPr>
          <p:cNvPr id="7" name="Picture 6">
            <a:extLst>
              <a:ext uri="{FF2B5EF4-FFF2-40B4-BE49-F238E27FC236}">
                <a16:creationId xmlns:a16="http://schemas.microsoft.com/office/drawing/2014/main" id="{8E99780B-872C-944D-94C5-E2DC231755A3}"/>
              </a:ext>
            </a:extLst>
          </p:cNvPr>
          <p:cNvPicPr>
            <a:picLocks noChangeAspect="1"/>
          </p:cNvPicPr>
          <p:nvPr/>
        </p:nvPicPr>
        <p:blipFill>
          <a:blip r:embed="rId5"/>
          <a:stretch>
            <a:fillRect/>
          </a:stretch>
        </p:blipFill>
        <p:spPr>
          <a:xfrm>
            <a:off x="2476031" y="3724468"/>
            <a:ext cx="3576054" cy="782849"/>
          </a:xfrm>
          <a:prstGeom prst="rect">
            <a:avLst/>
          </a:prstGeom>
        </p:spPr>
      </p:pic>
      <p:pic>
        <p:nvPicPr>
          <p:cNvPr id="8" name="Picture 7">
            <a:extLst>
              <a:ext uri="{FF2B5EF4-FFF2-40B4-BE49-F238E27FC236}">
                <a16:creationId xmlns:a16="http://schemas.microsoft.com/office/drawing/2014/main" id="{511F51FF-324F-E94E-AF87-2077A3F808D0}"/>
              </a:ext>
            </a:extLst>
          </p:cNvPr>
          <p:cNvPicPr>
            <a:picLocks noChangeAspect="1"/>
          </p:cNvPicPr>
          <p:nvPr/>
        </p:nvPicPr>
        <p:blipFill>
          <a:blip r:embed="rId6"/>
          <a:stretch>
            <a:fillRect/>
          </a:stretch>
        </p:blipFill>
        <p:spPr>
          <a:xfrm>
            <a:off x="6031605" y="3802660"/>
            <a:ext cx="1300163" cy="597204"/>
          </a:xfrm>
          <a:prstGeom prst="rect">
            <a:avLst/>
          </a:prstGeom>
        </p:spPr>
      </p:pic>
      <p:pic>
        <p:nvPicPr>
          <p:cNvPr id="9" name="Picture 8">
            <a:extLst>
              <a:ext uri="{FF2B5EF4-FFF2-40B4-BE49-F238E27FC236}">
                <a16:creationId xmlns:a16="http://schemas.microsoft.com/office/drawing/2014/main" id="{7C6FB0CF-7465-8049-8FF3-E9C0AC797BD0}"/>
              </a:ext>
            </a:extLst>
          </p:cNvPr>
          <p:cNvPicPr>
            <a:picLocks noChangeAspect="1"/>
          </p:cNvPicPr>
          <p:nvPr/>
        </p:nvPicPr>
        <p:blipFill>
          <a:blip r:embed="rId7"/>
          <a:stretch>
            <a:fillRect/>
          </a:stretch>
        </p:blipFill>
        <p:spPr>
          <a:xfrm>
            <a:off x="7697212" y="3724468"/>
            <a:ext cx="2292201" cy="635832"/>
          </a:xfrm>
          <a:prstGeom prst="rect">
            <a:avLst/>
          </a:prstGeom>
        </p:spPr>
      </p:pic>
      <p:sp>
        <p:nvSpPr>
          <p:cNvPr id="10" name="TextBox 9">
            <a:extLst>
              <a:ext uri="{FF2B5EF4-FFF2-40B4-BE49-F238E27FC236}">
                <a16:creationId xmlns:a16="http://schemas.microsoft.com/office/drawing/2014/main" id="{C611CC39-BEB2-CC48-8189-BE76FD868A38}"/>
              </a:ext>
            </a:extLst>
          </p:cNvPr>
          <p:cNvSpPr txBox="1"/>
          <p:nvPr/>
        </p:nvSpPr>
        <p:spPr>
          <a:xfrm>
            <a:off x="2992214" y="2497072"/>
            <a:ext cx="7378943" cy="369332"/>
          </a:xfrm>
          <a:prstGeom prst="rect">
            <a:avLst/>
          </a:prstGeom>
          <a:noFill/>
        </p:spPr>
        <p:txBody>
          <a:bodyPr wrap="none" rtlCol="0">
            <a:spAutoFit/>
          </a:bodyPr>
          <a:lstStyle/>
          <a:p>
            <a:r>
              <a:rPr lang="en-US" dirty="0">
                <a:latin typeface="+mj-lt"/>
              </a:rPr>
              <a:t>Parameters from Unified Fit used to determine topological parameters:</a:t>
            </a:r>
          </a:p>
        </p:txBody>
      </p:sp>
      <p:sp>
        <p:nvSpPr>
          <p:cNvPr id="11" name="TextBox 10">
            <a:extLst>
              <a:ext uri="{FF2B5EF4-FFF2-40B4-BE49-F238E27FC236}">
                <a16:creationId xmlns:a16="http://schemas.microsoft.com/office/drawing/2014/main" id="{ED3A72D7-7D1B-7C4F-9CD7-968E712A12B0}"/>
              </a:ext>
            </a:extLst>
          </p:cNvPr>
          <p:cNvSpPr txBox="1"/>
          <p:nvPr/>
        </p:nvSpPr>
        <p:spPr>
          <a:xfrm>
            <a:off x="532870" y="295106"/>
            <a:ext cx="1943161" cy="523220"/>
          </a:xfrm>
          <a:prstGeom prst="rect">
            <a:avLst/>
          </a:prstGeom>
          <a:noFill/>
        </p:spPr>
        <p:txBody>
          <a:bodyPr wrap="none" rtlCol="0">
            <a:spAutoFit/>
          </a:bodyPr>
          <a:lstStyle/>
          <a:p>
            <a:r>
              <a:rPr lang="en-US" sz="2800" b="1" dirty="0">
                <a:latin typeface="+mj-lt"/>
              </a:rPr>
              <a:t>Scattering</a:t>
            </a:r>
            <a:endParaRPr lang="en-US" sz="2400" b="1" dirty="0">
              <a:latin typeface="+mj-lt"/>
            </a:endParaRPr>
          </a:p>
        </p:txBody>
      </p:sp>
      <p:sp>
        <p:nvSpPr>
          <p:cNvPr id="12" name="Rectangle 11">
            <a:extLst>
              <a:ext uri="{FF2B5EF4-FFF2-40B4-BE49-F238E27FC236}">
                <a16:creationId xmlns:a16="http://schemas.microsoft.com/office/drawing/2014/main" id="{624CEC15-4198-A740-BA70-3A9613681A3B}"/>
              </a:ext>
            </a:extLst>
          </p:cNvPr>
          <p:cNvSpPr/>
          <p:nvPr/>
        </p:nvSpPr>
        <p:spPr>
          <a:xfrm>
            <a:off x="145586" y="5151815"/>
            <a:ext cx="11377376" cy="1569660"/>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Beaucage, G. Approximations Leading to a Unified Exponential/Power-Law Approach to Small-Angle Scattering </a:t>
            </a:r>
            <a:r>
              <a:rPr lang="en-US" sz="1200" b="1" i="1" dirty="0">
                <a:latin typeface="Arial" panose="020B0604020202020204" pitchFamily="34" charset="0"/>
                <a:cs typeface="Arial" panose="020B0604020202020204" pitchFamily="34" charset="0"/>
              </a:rPr>
              <a:t>J. Appl. Cryst. </a:t>
            </a:r>
            <a:r>
              <a:rPr lang="en-US" sz="1200" b="1" dirty="0">
                <a:latin typeface="Arial" panose="020B0604020202020204" pitchFamily="34" charset="0"/>
                <a:cs typeface="Arial" panose="020B0604020202020204" pitchFamily="34" charset="0"/>
              </a:rPr>
              <a:t>1995</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28</a:t>
            </a:r>
            <a:r>
              <a:rPr lang="en-US" sz="1200" dirty="0">
                <a:latin typeface="Arial" panose="020B0604020202020204" pitchFamily="34" charset="0"/>
                <a:cs typeface="Arial" panose="020B0604020202020204" pitchFamily="34" charset="0"/>
              </a:rPr>
              <a:t> (6), 717–728.</a:t>
            </a:r>
          </a:p>
          <a:p>
            <a:pPr algn="l"/>
            <a:r>
              <a:rPr lang="en-US" sz="1200" dirty="0">
                <a:latin typeface="+mj-lt"/>
              </a:rPr>
              <a:t>Herrmann, H. J., &amp; Stanley, H. E. The fractal dimension of the minimum path in two- and three-dimensional percolation. </a:t>
            </a:r>
            <a:r>
              <a:rPr lang="en-US" sz="1200" b="1" i="1" dirty="0">
                <a:latin typeface="+mj-lt"/>
              </a:rPr>
              <a:t>Journal of Physics A: Mathematical and General</a:t>
            </a:r>
            <a:r>
              <a:rPr lang="en-US" sz="1200" b="1" dirty="0">
                <a:latin typeface="+mj-lt"/>
              </a:rPr>
              <a:t> 1988</a:t>
            </a:r>
            <a:r>
              <a:rPr lang="en-US" sz="1200" dirty="0">
                <a:latin typeface="+mj-lt"/>
              </a:rPr>
              <a:t>, 21, L829–L833.</a:t>
            </a:r>
          </a:p>
          <a:p>
            <a:pPr algn="l"/>
            <a:r>
              <a:rPr lang="en-US" sz="1200" dirty="0" err="1">
                <a:latin typeface="+mj-lt"/>
              </a:rPr>
              <a:t>Meakin</a:t>
            </a:r>
            <a:r>
              <a:rPr lang="en-US" sz="1200" dirty="0">
                <a:latin typeface="+mj-lt"/>
              </a:rPr>
              <a:t>, P., Majid, I., </a:t>
            </a:r>
            <a:r>
              <a:rPr lang="en-US" sz="1200" dirty="0" err="1">
                <a:latin typeface="+mj-lt"/>
              </a:rPr>
              <a:t>Havlin</a:t>
            </a:r>
            <a:r>
              <a:rPr lang="en-US" sz="1200" dirty="0">
                <a:latin typeface="+mj-lt"/>
              </a:rPr>
              <a:t>, S., &amp; Stanley, H. E. Topological properties of diffusion limited aggregation and cluster-cluster aggregation.</a:t>
            </a:r>
            <a:r>
              <a:rPr lang="en-US" sz="1200" b="1" i="1" dirty="0">
                <a:latin typeface="+mj-lt"/>
              </a:rPr>
              <a:t> Journal of Physics A: Mathematical and General </a:t>
            </a:r>
            <a:r>
              <a:rPr lang="en-US" sz="1200" b="1" dirty="0">
                <a:latin typeface="+mj-lt"/>
              </a:rPr>
              <a:t>1984</a:t>
            </a:r>
            <a:r>
              <a:rPr lang="en-US" sz="1200" dirty="0">
                <a:latin typeface="+mj-lt"/>
              </a:rPr>
              <a:t>, 17, L975–L981.</a:t>
            </a:r>
          </a:p>
          <a:p>
            <a:pPr algn="l"/>
            <a:r>
              <a:rPr lang="en-US" sz="1200" dirty="0">
                <a:latin typeface="+mj-lt"/>
              </a:rPr>
              <a:t>Witten, T. A., &amp; Sander, L. M. Diffusion-limited aggregation. </a:t>
            </a:r>
            <a:r>
              <a:rPr lang="en-US" sz="1200" b="1" i="1" dirty="0">
                <a:latin typeface="+mj-lt"/>
              </a:rPr>
              <a:t>Physical Review B </a:t>
            </a:r>
            <a:r>
              <a:rPr lang="en-US" sz="1200" b="1" dirty="0">
                <a:latin typeface="+mj-lt"/>
              </a:rPr>
              <a:t>1983</a:t>
            </a:r>
            <a:r>
              <a:rPr lang="en-US" sz="1200" dirty="0">
                <a:latin typeface="+mj-lt"/>
              </a:rPr>
              <a:t>, 27, 5686–5697.</a:t>
            </a:r>
          </a:p>
          <a:p>
            <a:r>
              <a:rPr lang="en-US" sz="1200" dirty="0">
                <a:latin typeface="Arial" panose="020B0604020202020204" pitchFamily="34" charset="0"/>
                <a:cs typeface="Arial" panose="020B0604020202020204" pitchFamily="34" charset="0"/>
              </a:rPr>
              <a:t>Sorensen, C. M. Light scattering by fractal aggregates: A review. </a:t>
            </a:r>
            <a:r>
              <a:rPr lang="en-US" sz="1200" b="1" i="1" dirty="0">
                <a:latin typeface="Arial" panose="020B0604020202020204" pitchFamily="34" charset="0"/>
                <a:cs typeface="Arial" panose="020B0604020202020204" pitchFamily="34" charset="0"/>
              </a:rPr>
              <a:t>Aerosol Sci. Tech.</a:t>
            </a:r>
            <a:r>
              <a:rPr lang="en-US" sz="1200" b="1" dirty="0">
                <a:latin typeface="Arial" panose="020B0604020202020204" pitchFamily="34" charset="0"/>
                <a:cs typeface="Arial" panose="020B0604020202020204" pitchFamily="34" charset="0"/>
              </a:rPr>
              <a:t> 2001</a:t>
            </a:r>
            <a:r>
              <a:rPr lang="en-US" sz="1200" dirty="0">
                <a:latin typeface="Arial" panose="020B0604020202020204" pitchFamily="34" charset="0"/>
                <a:cs typeface="Arial" panose="020B0604020202020204" pitchFamily="34" charset="0"/>
              </a:rPr>
              <a:t>, 35, 648–687.</a:t>
            </a:r>
          </a:p>
          <a:p>
            <a:pPr algn="l"/>
            <a:endParaRPr lang="en-US" sz="1200" dirty="0">
              <a:latin typeface="+mj-lt"/>
            </a:endParaRPr>
          </a:p>
        </p:txBody>
      </p:sp>
      <p:sp>
        <p:nvSpPr>
          <p:cNvPr id="13" name="Slide Number Placeholder 12">
            <a:extLst>
              <a:ext uri="{FF2B5EF4-FFF2-40B4-BE49-F238E27FC236}">
                <a16:creationId xmlns:a16="http://schemas.microsoft.com/office/drawing/2014/main" id="{63B64370-9347-334A-8848-9FB01F193536}"/>
              </a:ext>
            </a:extLst>
          </p:cNvPr>
          <p:cNvSpPr>
            <a:spLocks noGrp="1"/>
          </p:cNvSpPr>
          <p:nvPr>
            <p:ph type="sldNum" sz="quarter" idx="12"/>
          </p:nvPr>
        </p:nvSpPr>
        <p:spPr/>
        <p:txBody>
          <a:bodyPr/>
          <a:lstStyle/>
          <a:p>
            <a:fld id="{030D0954-52AA-4645-BC74-DBF6B1D254B8}" type="slidenum">
              <a:rPr lang="en-US" smtClean="0"/>
              <a:t>109</a:t>
            </a:fld>
            <a:endParaRPr lang="en-US"/>
          </a:p>
        </p:txBody>
      </p:sp>
    </p:spTree>
    <p:extLst>
      <p:ext uri="{BB962C8B-B14F-4D97-AF65-F5344CB8AC3E}">
        <p14:creationId xmlns:p14="http://schemas.microsoft.com/office/powerpoint/2010/main" val="3752086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3424977" cy="646331"/>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b="1" dirty="0">
                <a:latin typeface="Times New Roman" panose="02020603050405020304" pitchFamily="18" charset="0"/>
                <a:cs typeface="Times New Roman" panose="02020603050405020304" pitchFamily="18" charset="0"/>
              </a:rPr>
              <a:t>Scaling Features in Scattering</a:t>
            </a:r>
          </a:p>
        </p:txBody>
      </p:sp>
      <p:sp>
        <p:nvSpPr>
          <p:cNvPr id="4" name="Slide Number Placeholder 3">
            <a:extLst>
              <a:ext uri="{FF2B5EF4-FFF2-40B4-BE49-F238E27FC236}">
                <a16:creationId xmlns:a16="http://schemas.microsoft.com/office/drawing/2014/main" id="{EA2BF131-4F3E-6B4A-9791-A1394C8BB266}"/>
              </a:ext>
            </a:extLst>
          </p:cNvPr>
          <p:cNvSpPr>
            <a:spLocks noGrp="1"/>
          </p:cNvSpPr>
          <p:nvPr>
            <p:ph type="sldNum" sz="quarter" idx="12"/>
          </p:nvPr>
        </p:nvSpPr>
        <p:spPr/>
        <p:txBody>
          <a:bodyPr/>
          <a:lstStyle/>
          <a:p>
            <a:fld id="{030D0954-52AA-4645-BC74-DBF6B1D254B8}" type="slidenum">
              <a:rPr lang="en-US" smtClean="0"/>
              <a:t>11</a:t>
            </a:fld>
            <a:endParaRPr lang="en-US"/>
          </a:p>
        </p:txBody>
      </p:sp>
    </p:spTree>
    <p:extLst>
      <p:ext uri="{BB962C8B-B14F-4D97-AF65-F5344CB8AC3E}">
        <p14:creationId xmlns:p14="http://schemas.microsoft.com/office/powerpoint/2010/main" val="19565558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45E536-299E-1F42-8D96-958E80969A68}"/>
              </a:ext>
            </a:extLst>
          </p:cNvPr>
          <p:cNvSpPr txBox="1"/>
          <p:nvPr/>
        </p:nvSpPr>
        <p:spPr>
          <a:xfrm>
            <a:off x="743712" y="1694688"/>
            <a:ext cx="11088292" cy="2677656"/>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Algorithm:</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Input z and a sticking probability</a:t>
            </a:r>
          </a:p>
          <a:p>
            <a:r>
              <a:rPr lang="en-US" sz="2800" dirty="0">
                <a:latin typeface="Times New Roman" panose="02020603050405020304" pitchFamily="18" charset="0"/>
                <a:cs typeface="Times New Roman" panose="02020603050405020304" pitchFamily="18" charset="0"/>
              </a:rPr>
              <a:t>Randomly grow aggregates</a:t>
            </a:r>
          </a:p>
          <a:p>
            <a:r>
              <a:rPr lang="en-US" sz="2800" dirty="0">
                <a:latin typeface="Times New Roman" panose="02020603050405020304" pitchFamily="18" charset="0"/>
                <a:cs typeface="Times New Roman" panose="02020603050405020304" pitchFamily="18" charset="0"/>
              </a:rPr>
              <a:t>Compute the scattering parameters, p, R, </a:t>
            </a:r>
            <a:r>
              <a:rPr lang="en-US" sz="2800" dirty="0" err="1">
                <a:latin typeface="Times New Roman" panose="02020603050405020304" pitchFamily="18" charset="0"/>
                <a:cs typeface="Times New Roman" panose="02020603050405020304" pitchFamily="18" charset="0"/>
              </a:rPr>
              <a:t>n</a:t>
            </a:r>
            <a:r>
              <a:rPr lang="en-US" sz="2800" baseline="-25000" dirty="0" err="1">
                <a:latin typeface="Times New Roman" panose="02020603050405020304" pitchFamily="18" charset="0"/>
                <a:cs typeface="Times New Roman" panose="02020603050405020304" pitchFamily="18" charset="0"/>
              </a:rPr>
              <a:t>Br</a:t>
            </a:r>
            <a:r>
              <a:rPr lang="en-US" sz="2800" dirty="0">
                <a:latin typeface="Times New Roman" panose="02020603050405020304" pitchFamily="18" charset="0"/>
                <a:cs typeface="Times New Roman" panose="02020603050405020304" pitchFamily="18" charset="0"/>
              </a:rPr>
              <a:t> etc. </a:t>
            </a:r>
          </a:p>
          <a:p>
            <a:r>
              <a:rPr lang="en-US" sz="2800" dirty="0">
                <a:latin typeface="Times New Roman" panose="02020603050405020304" pitchFamily="18" charset="0"/>
                <a:cs typeface="Times New Roman" panose="02020603050405020304" pitchFamily="18" charset="0"/>
              </a:rPr>
              <a:t>Iterate by varying sticking probability until computed matches experimental </a:t>
            </a:r>
          </a:p>
        </p:txBody>
      </p:sp>
      <p:sp>
        <p:nvSpPr>
          <p:cNvPr id="4" name="Rectangle 3">
            <a:extLst>
              <a:ext uri="{FF2B5EF4-FFF2-40B4-BE49-F238E27FC236}">
                <a16:creationId xmlns:a16="http://schemas.microsoft.com/office/drawing/2014/main" id="{D9552461-4793-674C-9692-9A6B47B3F5FC}"/>
              </a:ext>
            </a:extLst>
          </p:cNvPr>
          <p:cNvSpPr/>
          <p:nvPr/>
        </p:nvSpPr>
        <p:spPr>
          <a:xfrm>
            <a:off x="777449" y="6079351"/>
            <a:ext cx="9204751" cy="276999"/>
          </a:xfrm>
          <a:prstGeom prst="rect">
            <a:avLst/>
          </a:prstGeom>
        </p:spPr>
        <p:txBody>
          <a:bodyPr wrap="square">
            <a:spAutoFit/>
          </a:bodyPr>
          <a:lstStyle/>
          <a:p>
            <a:r>
              <a:rPr lang="en-US" sz="1200" dirty="0">
                <a:latin typeface="+mj-lt"/>
              </a:rPr>
              <a:t>A. Mulderig, G. Beaucage, K. Vogtt, H. Jiang and V. Kuppa, Quantification of branching in fumed silica, </a:t>
            </a:r>
            <a:r>
              <a:rPr lang="en-US" sz="1200" b="1" dirty="0">
                <a:latin typeface="+mj-lt"/>
              </a:rPr>
              <a:t>J. Aerosol Sci. 2017</a:t>
            </a:r>
            <a:r>
              <a:rPr lang="en-US" sz="1200" dirty="0">
                <a:latin typeface="+mj-lt"/>
              </a:rPr>
              <a:t>, 109, 28–37.</a:t>
            </a:r>
          </a:p>
        </p:txBody>
      </p:sp>
      <p:sp>
        <p:nvSpPr>
          <p:cNvPr id="5" name="Slide Number Placeholder 4">
            <a:extLst>
              <a:ext uri="{FF2B5EF4-FFF2-40B4-BE49-F238E27FC236}">
                <a16:creationId xmlns:a16="http://schemas.microsoft.com/office/drawing/2014/main" id="{11E50BD0-B307-1148-85B3-B2ECD8C8D342}"/>
              </a:ext>
            </a:extLst>
          </p:cNvPr>
          <p:cNvSpPr>
            <a:spLocks noGrp="1"/>
          </p:cNvSpPr>
          <p:nvPr>
            <p:ph type="sldNum" sz="quarter" idx="12"/>
          </p:nvPr>
        </p:nvSpPr>
        <p:spPr/>
        <p:txBody>
          <a:bodyPr/>
          <a:lstStyle/>
          <a:p>
            <a:fld id="{030D0954-52AA-4645-BC74-DBF6B1D254B8}" type="slidenum">
              <a:rPr lang="en-US" smtClean="0"/>
              <a:t>110</a:t>
            </a:fld>
            <a:endParaRPr lang="en-US"/>
          </a:p>
        </p:txBody>
      </p:sp>
    </p:spTree>
    <p:extLst>
      <p:ext uri="{BB962C8B-B14F-4D97-AF65-F5344CB8AC3E}">
        <p14:creationId xmlns:p14="http://schemas.microsoft.com/office/powerpoint/2010/main" val="32653864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BC2BA5-6D53-124C-8930-0FE65150B48D}"/>
              </a:ext>
            </a:extLst>
          </p:cNvPr>
          <p:cNvPicPr>
            <a:picLocks noChangeAspect="1"/>
          </p:cNvPicPr>
          <p:nvPr/>
        </p:nvPicPr>
        <p:blipFill>
          <a:blip r:embed="rId2"/>
          <a:stretch>
            <a:fillRect/>
          </a:stretch>
        </p:blipFill>
        <p:spPr>
          <a:xfrm>
            <a:off x="1187790" y="444947"/>
            <a:ext cx="10310244" cy="2747386"/>
          </a:xfrm>
          <a:prstGeom prst="rect">
            <a:avLst/>
          </a:prstGeom>
        </p:spPr>
      </p:pic>
      <p:pic>
        <p:nvPicPr>
          <p:cNvPr id="4" name="Picture 3">
            <a:extLst>
              <a:ext uri="{FF2B5EF4-FFF2-40B4-BE49-F238E27FC236}">
                <a16:creationId xmlns:a16="http://schemas.microsoft.com/office/drawing/2014/main" id="{BCF23551-9B9C-4E43-ACDD-1CD1B0D47752}"/>
              </a:ext>
            </a:extLst>
          </p:cNvPr>
          <p:cNvPicPr>
            <a:picLocks noChangeAspect="1"/>
          </p:cNvPicPr>
          <p:nvPr/>
        </p:nvPicPr>
        <p:blipFill>
          <a:blip r:embed="rId3"/>
          <a:stretch>
            <a:fillRect/>
          </a:stretch>
        </p:blipFill>
        <p:spPr>
          <a:xfrm>
            <a:off x="651342" y="3764098"/>
            <a:ext cx="10436351" cy="2632245"/>
          </a:xfrm>
          <a:prstGeom prst="rect">
            <a:avLst/>
          </a:prstGeom>
        </p:spPr>
      </p:pic>
      <p:sp>
        <p:nvSpPr>
          <p:cNvPr id="5" name="Rectangle 4">
            <a:extLst>
              <a:ext uri="{FF2B5EF4-FFF2-40B4-BE49-F238E27FC236}">
                <a16:creationId xmlns:a16="http://schemas.microsoft.com/office/drawing/2014/main" id="{BB76E71F-9FD1-154A-AEA7-8414E0533AB9}"/>
              </a:ext>
            </a:extLst>
          </p:cNvPr>
          <p:cNvSpPr/>
          <p:nvPr/>
        </p:nvSpPr>
        <p:spPr>
          <a:xfrm>
            <a:off x="777449" y="6396343"/>
            <a:ext cx="9204751" cy="276999"/>
          </a:xfrm>
          <a:prstGeom prst="rect">
            <a:avLst/>
          </a:prstGeom>
        </p:spPr>
        <p:txBody>
          <a:bodyPr wrap="square">
            <a:spAutoFit/>
          </a:bodyPr>
          <a:lstStyle/>
          <a:p>
            <a:r>
              <a:rPr lang="en-US" sz="1200" dirty="0">
                <a:latin typeface="+mj-lt"/>
              </a:rPr>
              <a:t>A. Mulderig, G. Beaucage, K. Vogtt, H. Jiang and V. Kuppa, Quantification of branching in fumed silica, </a:t>
            </a:r>
            <a:r>
              <a:rPr lang="en-US" sz="1200" b="1" dirty="0">
                <a:latin typeface="+mj-lt"/>
              </a:rPr>
              <a:t>J. Aerosol Sci. 2017</a:t>
            </a:r>
            <a:r>
              <a:rPr lang="en-US" sz="1200" dirty="0">
                <a:latin typeface="+mj-lt"/>
              </a:rPr>
              <a:t>, 109, 28–37.</a:t>
            </a:r>
          </a:p>
        </p:txBody>
      </p:sp>
      <p:sp>
        <p:nvSpPr>
          <p:cNvPr id="6" name="TextBox 5">
            <a:extLst>
              <a:ext uri="{FF2B5EF4-FFF2-40B4-BE49-F238E27FC236}">
                <a16:creationId xmlns:a16="http://schemas.microsoft.com/office/drawing/2014/main" id="{44F2686B-D76A-8E44-9FDC-5E35F24D7C11}"/>
              </a:ext>
            </a:extLst>
          </p:cNvPr>
          <p:cNvSpPr txBox="1"/>
          <p:nvPr/>
        </p:nvSpPr>
        <p:spPr>
          <a:xfrm>
            <a:off x="4803648" y="53389"/>
            <a:ext cx="41574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Experimental</a:t>
            </a:r>
          </a:p>
        </p:txBody>
      </p:sp>
      <p:sp>
        <p:nvSpPr>
          <p:cNvPr id="7" name="TextBox 6">
            <a:extLst>
              <a:ext uri="{FF2B5EF4-FFF2-40B4-BE49-F238E27FC236}">
                <a16:creationId xmlns:a16="http://schemas.microsoft.com/office/drawing/2014/main" id="{967C7911-0FEB-CA42-AB9E-33006FC30396}"/>
              </a:ext>
            </a:extLst>
          </p:cNvPr>
          <p:cNvSpPr txBox="1"/>
          <p:nvPr/>
        </p:nvSpPr>
        <p:spPr>
          <a:xfrm>
            <a:off x="4803648" y="3371958"/>
            <a:ext cx="41574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Simulation</a:t>
            </a:r>
          </a:p>
        </p:txBody>
      </p:sp>
      <p:sp>
        <p:nvSpPr>
          <p:cNvPr id="8" name="Slide Number Placeholder 7">
            <a:extLst>
              <a:ext uri="{FF2B5EF4-FFF2-40B4-BE49-F238E27FC236}">
                <a16:creationId xmlns:a16="http://schemas.microsoft.com/office/drawing/2014/main" id="{581D6617-1E7D-CD42-9EB4-97B159623A99}"/>
              </a:ext>
            </a:extLst>
          </p:cNvPr>
          <p:cNvSpPr>
            <a:spLocks noGrp="1"/>
          </p:cNvSpPr>
          <p:nvPr>
            <p:ph type="sldNum" sz="quarter" idx="12"/>
          </p:nvPr>
        </p:nvSpPr>
        <p:spPr/>
        <p:txBody>
          <a:bodyPr/>
          <a:lstStyle/>
          <a:p>
            <a:fld id="{030D0954-52AA-4645-BC74-DBF6B1D254B8}" type="slidenum">
              <a:rPr lang="en-US" smtClean="0"/>
              <a:t>111</a:t>
            </a:fld>
            <a:endParaRPr lang="en-US"/>
          </a:p>
        </p:txBody>
      </p:sp>
    </p:spTree>
    <p:extLst>
      <p:ext uri="{BB962C8B-B14F-4D97-AF65-F5344CB8AC3E}">
        <p14:creationId xmlns:p14="http://schemas.microsoft.com/office/powerpoint/2010/main" val="17502226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76E71F-9FD1-154A-AEA7-8414E0533AB9}"/>
              </a:ext>
            </a:extLst>
          </p:cNvPr>
          <p:cNvSpPr/>
          <p:nvPr/>
        </p:nvSpPr>
        <p:spPr>
          <a:xfrm>
            <a:off x="777449" y="6396343"/>
            <a:ext cx="9204751" cy="276999"/>
          </a:xfrm>
          <a:prstGeom prst="rect">
            <a:avLst/>
          </a:prstGeom>
        </p:spPr>
        <p:txBody>
          <a:bodyPr wrap="square">
            <a:spAutoFit/>
          </a:bodyPr>
          <a:lstStyle/>
          <a:p>
            <a:r>
              <a:rPr lang="en-US" sz="1200" dirty="0">
                <a:latin typeface="+mj-lt"/>
              </a:rPr>
              <a:t>A. Mulderig, G. Beaucage, K. Vogtt, H. Jiang and V. Kuppa, Quantification of branching in fumed silica, </a:t>
            </a:r>
            <a:r>
              <a:rPr lang="en-US" sz="1200" b="1" dirty="0">
                <a:latin typeface="+mj-lt"/>
              </a:rPr>
              <a:t>J. Aerosol Sci. 2017</a:t>
            </a:r>
            <a:r>
              <a:rPr lang="en-US" sz="1200" dirty="0">
                <a:latin typeface="+mj-lt"/>
              </a:rPr>
              <a:t>, 109, 28–37.</a:t>
            </a:r>
          </a:p>
        </p:txBody>
      </p:sp>
      <p:pic>
        <p:nvPicPr>
          <p:cNvPr id="8" name="Picture 7">
            <a:extLst>
              <a:ext uri="{FF2B5EF4-FFF2-40B4-BE49-F238E27FC236}">
                <a16:creationId xmlns:a16="http://schemas.microsoft.com/office/drawing/2014/main" id="{61FA31AF-B04D-F84D-B087-1121703A0AE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426" y="0"/>
            <a:ext cx="6582001" cy="6254503"/>
          </a:xfrm>
          <a:prstGeom prst="rect">
            <a:avLst/>
          </a:prstGeom>
          <a:noFill/>
          <a:ln>
            <a:noFill/>
          </a:ln>
        </p:spPr>
      </p:pic>
      <p:sp>
        <p:nvSpPr>
          <p:cNvPr id="9" name="Slide Number Placeholder 8">
            <a:extLst>
              <a:ext uri="{FF2B5EF4-FFF2-40B4-BE49-F238E27FC236}">
                <a16:creationId xmlns:a16="http://schemas.microsoft.com/office/drawing/2014/main" id="{1BA3E55B-371B-A446-B0D2-7BB849277BA8}"/>
              </a:ext>
            </a:extLst>
          </p:cNvPr>
          <p:cNvSpPr>
            <a:spLocks noGrp="1"/>
          </p:cNvSpPr>
          <p:nvPr>
            <p:ph type="sldNum" sz="quarter" idx="12"/>
          </p:nvPr>
        </p:nvSpPr>
        <p:spPr/>
        <p:txBody>
          <a:bodyPr/>
          <a:lstStyle/>
          <a:p>
            <a:fld id="{030D0954-52AA-4645-BC74-DBF6B1D254B8}" type="slidenum">
              <a:rPr lang="en-US" smtClean="0"/>
              <a:t>112</a:t>
            </a:fld>
            <a:endParaRPr lang="en-US"/>
          </a:p>
        </p:txBody>
      </p:sp>
    </p:spTree>
    <p:extLst>
      <p:ext uri="{BB962C8B-B14F-4D97-AF65-F5344CB8AC3E}">
        <p14:creationId xmlns:p14="http://schemas.microsoft.com/office/powerpoint/2010/main" val="11627824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76E71F-9FD1-154A-AEA7-8414E0533AB9}"/>
              </a:ext>
            </a:extLst>
          </p:cNvPr>
          <p:cNvSpPr/>
          <p:nvPr/>
        </p:nvSpPr>
        <p:spPr>
          <a:xfrm>
            <a:off x="777449" y="6396343"/>
            <a:ext cx="9204751" cy="276999"/>
          </a:xfrm>
          <a:prstGeom prst="rect">
            <a:avLst/>
          </a:prstGeom>
        </p:spPr>
        <p:txBody>
          <a:bodyPr wrap="square">
            <a:spAutoFit/>
          </a:bodyPr>
          <a:lstStyle/>
          <a:p>
            <a:r>
              <a:rPr lang="en-US" sz="1200" dirty="0">
                <a:latin typeface="+mj-lt"/>
              </a:rPr>
              <a:t>A. Mulderig, G. Beaucage, K. Vogtt, H. Jiang and V. Kuppa, Quantification of branching in fumed silica, </a:t>
            </a:r>
            <a:r>
              <a:rPr lang="en-US" sz="1200" b="1" dirty="0">
                <a:latin typeface="+mj-lt"/>
              </a:rPr>
              <a:t>J. Aerosol Sci. 2017</a:t>
            </a:r>
            <a:r>
              <a:rPr lang="en-US" sz="1200" dirty="0">
                <a:latin typeface="+mj-lt"/>
              </a:rPr>
              <a:t>, 109, 28–37.</a:t>
            </a:r>
          </a:p>
        </p:txBody>
      </p:sp>
      <p:pic>
        <p:nvPicPr>
          <p:cNvPr id="4" name="Picture 3">
            <a:extLst>
              <a:ext uri="{FF2B5EF4-FFF2-40B4-BE49-F238E27FC236}">
                <a16:creationId xmlns:a16="http://schemas.microsoft.com/office/drawing/2014/main" id="{37108376-2848-D849-8EB7-742603FD67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73317" y="98554"/>
            <a:ext cx="7309510" cy="6058389"/>
          </a:xfrm>
          <a:prstGeom prst="rect">
            <a:avLst/>
          </a:prstGeom>
          <a:noFill/>
          <a:ln>
            <a:noFill/>
          </a:ln>
        </p:spPr>
      </p:pic>
      <p:sp>
        <p:nvSpPr>
          <p:cNvPr id="3" name="Slide Number Placeholder 2">
            <a:extLst>
              <a:ext uri="{FF2B5EF4-FFF2-40B4-BE49-F238E27FC236}">
                <a16:creationId xmlns:a16="http://schemas.microsoft.com/office/drawing/2014/main" id="{52761709-28E3-B24E-9622-447ADADB9F50}"/>
              </a:ext>
            </a:extLst>
          </p:cNvPr>
          <p:cNvSpPr>
            <a:spLocks noGrp="1"/>
          </p:cNvSpPr>
          <p:nvPr>
            <p:ph type="sldNum" sz="quarter" idx="12"/>
          </p:nvPr>
        </p:nvSpPr>
        <p:spPr/>
        <p:txBody>
          <a:bodyPr/>
          <a:lstStyle/>
          <a:p>
            <a:fld id="{030D0954-52AA-4645-BC74-DBF6B1D254B8}" type="slidenum">
              <a:rPr lang="en-US" smtClean="0"/>
              <a:t>113</a:t>
            </a:fld>
            <a:endParaRPr lang="en-US"/>
          </a:p>
        </p:txBody>
      </p:sp>
    </p:spTree>
    <p:extLst>
      <p:ext uri="{BB962C8B-B14F-4D97-AF65-F5344CB8AC3E}">
        <p14:creationId xmlns:p14="http://schemas.microsoft.com/office/powerpoint/2010/main" val="8723969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76E71F-9FD1-154A-AEA7-8414E0533AB9}"/>
              </a:ext>
            </a:extLst>
          </p:cNvPr>
          <p:cNvSpPr/>
          <p:nvPr/>
        </p:nvSpPr>
        <p:spPr>
          <a:xfrm>
            <a:off x="777449" y="6396343"/>
            <a:ext cx="9204751" cy="276999"/>
          </a:xfrm>
          <a:prstGeom prst="rect">
            <a:avLst/>
          </a:prstGeom>
        </p:spPr>
        <p:txBody>
          <a:bodyPr wrap="square">
            <a:spAutoFit/>
          </a:bodyPr>
          <a:lstStyle/>
          <a:p>
            <a:r>
              <a:rPr lang="en-US" sz="1200" dirty="0">
                <a:latin typeface="+mj-lt"/>
              </a:rPr>
              <a:t>A. Mulderig, G. Beaucage, K. Vogtt, H. Jiang and V. Kuppa, Quantification of branching in fumed silica, </a:t>
            </a:r>
            <a:r>
              <a:rPr lang="en-US" sz="1200" b="1" dirty="0">
                <a:latin typeface="+mj-lt"/>
              </a:rPr>
              <a:t>J. Aerosol Sci. 2017</a:t>
            </a:r>
            <a:r>
              <a:rPr lang="en-US" sz="1200" dirty="0">
                <a:latin typeface="+mj-lt"/>
              </a:rPr>
              <a:t>, 109, 28–37.</a:t>
            </a:r>
          </a:p>
        </p:txBody>
      </p:sp>
      <p:pic>
        <p:nvPicPr>
          <p:cNvPr id="4" name="Picture 3">
            <a:extLst>
              <a:ext uri="{FF2B5EF4-FFF2-40B4-BE49-F238E27FC236}">
                <a16:creationId xmlns:a16="http://schemas.microsoft.com/office/drawing/2014/main" id="{6FE3D45C-D05F-EB47-854F-E93F519C8F58}"/>
              </a:ext>
            </a:extLst>
          </p:cNvPr>
          <p:cNvPicPr>
            <a:picLocks noChangeAspect="1"/>
          </p:cNvPicPr>
          <p:nvPr/>
        </p:nvPicPr>
        <p:blipFill>
          <a:blip r:embed="rId2"/>
          <a:stretch>
            <a:fillRect/>
          </a:stretch>
        </p:blipFill>
        <p:spPr>
          <a:xfrm>
            <a:off x="474839" y="344279"/>
            <a:ext cx="11261696" cy="5593057"/>
          </a:xfrm>
          <a:prstGeom prst="rect">
            <a:avLst/>
          </a:prstGeom>
        </p:spPr>
      </p:pic>
      <p:sp>
        <p:nvSpPr>
          <p:cNvPr id="3" name="Slide Number Placeholder 2">
            <a:extLst>
              <a:ext uri="{FF2B5EF4-FFF2-40B4-BE49-F238E27FC236}">
                <a16:creationId xmlns:a16="http://schemas.microsoft.com/office/drawing/2014/main" id="{3B7B3CD6-164F-D546-9C00-F652C870E685}"/>
              </a:ext>
            </a:extLst>
          </p:cNvPr>
          <p:cNvSpPr>
            <a:spLocks noGrp="1"/>
          </p:cNvSpPr>
          <p:nvPr>
            <p:ph type="sldNum" sz="quarter" idx="12"/>
          </p:nvPr>
        </p:nvSpPr>
        <p:spPr/>
        <p:txBody>
          <a:bodyPr/>
          <a:lstStyle/>
          <a:p>
            <a:fld id="{030D0954-52AA-4645-BC74-DBF6B1D254B8}" type="slidenum">
              <a:rPr lang="en-US" smtClean="0"/>
              <a:t>114</a:t>
            </a:fld>
            <a:endParaRPr lang="en-US"/>
          </a:p>
        </p:txBody>
      </p:sp>
    </p:spTree>
    <p:extLst>
      <p:ext uri="{BB962C8B-B14F-4D97-AF65-F5344CB8AC3E}">
        <p14:creationId xmlns:p14="http://schemas.microsoft.com/office/powerpoint/2010/main" val="21455082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3970318"/>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dirty="0">
                <a:latin typeface="Times New Roman" panose="02020603050405020304" pitchFamily="18" charset="0"/>
                <a:cs typeface="Times New Roman" panose="02020603050405020304" pitchFamily="18" charset="0"/>
              </a:rPr>
              <a:t>Simulated Structures from Scattering </a:t>
            </a:r>
          </a:p>
          <a:p>
            <a:pPr marL="285750" indent="-285750">
              <a:buFontTx/>
              <a:buChar char="-"/>
            </a:pPr>
            <a:r>
              <a:rPr lang="en-US" b="1" dirty="0">
                <a:latin typeface="Times New Roman" panose="02020603050405020304" pitchFamily="18" charset="0"/>
                <a:cs typeface="Times New Roman" panose="02020603050405020304" pitchFamily="18" charset="0"/>
              </a:rPr>
              <a:t>Hybrid Unified Functions</a:t>
            </a:r>
          </a:p>
          <a:p>
            <a:pPr marL="742950" lvl="1" indent="-285750">
              <a:buFontTx/>
              <a:buChar char="-"/>
            </a:pPr>
            <a:r>
              <a:rPr lang="en-US" b="1" dirty="0">
                <a:latin typeface="Times New Roman" panose="02020603050405020304" pitchFamily="18" charset="0"/>
                <a:cs typeface="Times New Roman" panose="02020603050405020304" pitchFamily="18" charset="0"/>
              </a:rPr>
              <a:t>Worm-like Micelles</a:t>
            </a:r>
          </a:p>
          <a:p>
            <a:pPr marL="742950" lvl="1" indent="-285750">
              <a:buFontTx/>
              <a:buChar char="-"/>
            </a:pPr>
            <a:r>
              <a:rPr lang="en-US" dirty="0">
                <a:latin typeface="Times New Roman" panose="02020603050405020304" pitchFamily="18" charset="0"/>
                <a:cs typeface="Times New Roman" panose="02020603050405020304" pitchFamily="18" charset="0"/>
              </a:rPr>
              <a:t>Hybrid Brämer Function</a:t>
            </a:r>
          </a:p>
          <a:p>
            <a:pPr marL="742950" lvl="1" indent="-285750">
              <a:buFontTx/>
              <a:buChar char="-"/>
            </a:pPr>
            <a:r>
              <a:rPr lang="en-US" dirty="0">
                <a:latin typeface="Times New Roman" panose="02020603050405020304" pitchFamily="18" charset="0"/>
                <a:cs typeface="Times New Roman" panose="02020603050405020304" pitchFamily="18" charset="0"/>
              </a:rPr>
              <a:t>Correlated Lamellae</a:t>
            </a:r>
          </a:p>
        </p:txBody>
      </p:sp>
      <p:sp>
        <p:nvSpPr>
          <p:cNvPr id="4" name="Slide Number Placeholder 3">
            <a:extLst>
              <a:ext uri="{FF2B5EF4-FFF2-40B4-BE49-F238E27FC236}">
                <a16:creationId xmlns:a16="http://schemas.microsoft.com/office/drawing/2014/main" id="{C0AF4708-8C34-A242-8FBD-320EE3D67251}"/>
              </a:ext>
            </a:extLst>
          </p:cNvPr>
          <p:cNvSpPr>
            <a:spLocks noGrp="1"/>
          </p:cNvSpPr>
          <p:nvPr>
            <p:ph type="sldNum" sz="quarter" idx="12"/>
          </p:nvPr>
        </p:nvSpPr>
        <p:spPr/>
        <p:txBody>
          <a:bodyPr/>
          <a:lstStyle/>
          <a:p>
            <a:fld id="{030D0954-52AA-4645-BC74-DBF6B1D254B8}" type="slidenum">
              <a:rPr lang="en-US" smtClean="0"/>
              <a:t>115</a:t>
            </a:fld>
            <a:endParaRPr lang="en-US"/>
          </a:p>
        </p:txBody>
      </p:sp>
    </p:spTree>
    <p:extLst>
      <p:ext uri="{BB962C8B-B14F-4D97-AF65-F5344CB8AC3E}">
        <p14:creationId xmlns:p14="http://schemas.microsoft.com/office/powerpoint/2010/main" val="38741047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23E483-9469-564A-94C0-FF0A502B7DDB}"/>
              </a:ext>
            </a:extLst>
          </p:cNvPr>
          <p:cNvSpPr txBox="1"/>
          <p:nvPr/>
        </p:nvSpPr>
        <p:spPr>
          <a:xfrm>
            <a:off x="1768297" y="1089764"/>
            <a:ext cx="7951900" cy="397031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often have an ideal nanoscale structure that aggregates, agglomerates, becomes convoluted, becomes branched.  For example, protein aggregation and agglomeration.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-Form factor at nanoscale is available</a:t>
            </a:r>
          </a:p>
          <a:p>
            <a:r>
              <a:rPr lang="en-US" dirty="0">
                <a:latin typeface="Times New Roman" panose="02020603050405020304" pitchFamily="18" charset="0"/>
                <a:cs typeface="Times New Roman" panose="02020603050405020304" pitchFamily="18" charset="0"/>
              </a:rPr>
              <a:t>-Unified can describe larger-scale power-law scaling regimes composed of perfect structures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examples: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Worm-Like Micelles: Polydisperse rods form tortuous and branched chains.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Polymer Crystals: Stacked lamellae (form factor and structure factor from Brämer Function) form fibers and spherulites.</a:t>
            </a:r>
          </a:p>
        </p:txBody>
      </p:sp>
      <p:sp>
        <p:nvSpPr>
          <p:cNvPr id="6" name="TextBox 5">
            <a:extLst>
              <a:ext uri="{FF2B5EF4-FFF2-40B4-BE49-F238E27FC236}">
                <a16:creationId xmlns:a16="http://schemas.microsoft.com/office/drawing/2014/main" id="{90509088-D124-7C47-A756-86589F5BC987}"/>
              </a:ext>
            </a:extLst>
          </p:cNvPr>
          <p:cNvSpPr txBox="1"/>
          <p:nvPr/>
        </p:nvSpPr>
        <p:spPr>
          <a:xfrm>
            <a:off x="1144083" y="252608"/>
            <a:ext cx="89915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Hybrid Unified Functions:</a:t>
            </a:r>
          </a:p>
        </p:txBody>
      </p:sp>
      <p:sp>
        <p:nvSpPr>
          <p:cNvPr id="7" name="Slide Number Placeholder 6">
            <a:extLst>
              <a:ext uri="{FF2B5EF4-FFF2-40B4-BE49-F238E27FC236}">
                <a16:creationId xmlns:a16="http://schemas.microsoft.com/office/drawing/2014/main" id="{E0872FB2-1744-8742-8086-F1881FE11DD4}"/>
              </a:ext>
            </a:extLst>
          </p:cNvPr>
          <p:cNvSpPr>
            <a:spLocks noGrp="1"/>
          </p:cNvSpPr>
          <p:nvPr>
            <p:ph type="sldNum" sz="quarter" idx="12"/>
          </p:nvPr>
        </p:nvSpPr>
        <p:spPr/>
        <p:txBody>
          <a:bodyPr/>
          <a:lstStyle/>
          <a:p>
            <a:fld id="{030D0954-52AA-4645-BC74-DBF6B1D254B8}" type="slidenum">
              <a:rPr lang="en-US" smtClean="0"/>
              <a:t>116</a:t>
            </a:fld>
            <a:endParaRPr lang="en-US"/>
          </a:p>
        </p:txBody>
      </p:sp>
    </p:spTree>
    <p:extLst>
      <p:ext uri="{BB962C8B-B14F-4D97-AF65-F5344CB8AC3E}">
        <p14:creationId xmlns:p14="http://schemas.microsoft.com/office/powerpoint/2010/main" val="6996835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104951"/>
            <a:ext cx="9144000" cy="854251"/>
          </a:xfrm>
        </p:spPr>
        <p:txBody>
          <a:bodyPr>
            <a:normAutofit/>
          </a:bodyPr>
          <a:lstStyle/>
          <a:p>
            <a:pPr algn="l"/>
            <a:r>
              <a:rPr lang="en-US" sz="2400" b="1" u="sng" dirty="0">
                <a:latin typeface="Times New Roman"/>
                <a:cs typeface="Times New Roman"/>
              </a:rPr>
              <a:t>The Unified Function for a Rod Structure</a:t>
            </a:r>
          </a:p>
        </p:txBody>
      </p:sp>
      <p:sp>
        <p:nvSpPr>
          <p:cNvPr id="3" name="TextBox 2"/>
          <p:cNvSpPr txBox="1"/>
          <p:nvPr/>
        </p:nvSpPr>
        <p:spPr>
          <a:xfrm>
            <a:off x="8915400" y="749300"/>
            <a:ext cx="1752600" cy="5755422"/>
          </a:xfrm>
          <a:prstGeom prst="rect">
            <a:avLst/>
          </a:prstGeom>
          <a:noFill/>
        </p:spPr>
        <p:txBody>
          <a:bodyPr wrap="square" rtlCol="0">
            <a:spAutoFit/>
          </a:bodyPr>
          <a:lstStyle/>
          <a:p>
            <a:r>
              <a:rPr lang="en-US" sz="1600" dirty="0">
                <a:latin typeface="Times New Roman"/>
                <a:cs typeface="Times New Roman"/>
              </a:rPr>
              <a:t>The Unified Function allows decomposing a given structure into its elements e.g. a rod consisting of spherical subunits. The total scattering is the sum of all contributions.</a:t>
            </a:r>
          </a:p>
          <a:p>
            <a:endParaRPr lang="en-US" sz="1600" dirty="0">
              <a:latin typeface="Times New Roman"/>
              <a:cs typeface="Times New Roman"/>
            </a:endParaRPr>
          </a:p>
          <a:p>
            <a:r>
              <a:rPr lang="en-US" sz="1600" dirty="0">
                <a:latin typeface="Times New Roman"/>
                <a:cs typeface="Times New Roman"/>
              </a:rPr>
              <a:t>This strategy can be applied to WLMs, too. These exhibit a local cylindrical geometry, so it would be an advantage, to take this explicitly into account. </a:t>
            </a:r>
          </a:p>
        </p:txBody>
      </p:sp>
      <p:pic>
        <p:nvPicPr>
          <p:cNvPr id="5" name="Picture 4" descr="unified_func_rod_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776114"/>
            <a:ext cx="7438122" cy="5600700"/>
          </a:xfrm>
          <a:prstGeom prst="rect">
            <a:avLst/>
          </a:prstGeom>
        </p:spPr>
      </p:pic>
      <p:sp>
        <p:nvSpPr>
          <p:cNvPr id="6" name="TextBox 5"/>
          <p:cNvSpPr txBox="1"/>
          <p:nvPr/>
        </p:nvSpPr>
        <p:spPr>
          <a:xfrm>
            <a:off x="1569161" y="6417116"/>
            <a:ext cx="8779680" cy="369332"/>
          </a:xfrm>
          <a:prstGeom prst="rect">
            <a:avLst/>
          </a:prstGeom>
          <a:noFill/>
        </p:spPr>
        <p:txBody>
          <a:bodyPr wrap="none" rtlCol="0">
            <a:spAutoFit/>
          </a:bodyPr>
          <a:lstStyle/>
          <a:p>
            <a:r>
              <a:rPr lang="en-US" b="1" dirty="0">
                <a:latin typeface="Times New Roman"/>
                <a:cs typeface="Times New Roman"/>
              </a:rPr>
              <a:t>⟶ The new function employs for the structural level </a:t>
            </a:r>
            <a:r>
              <a:rPr lang="en-US" b="1" dirty="0" err="1">
                <a:latin typeface="Times New Roman"/>
                <a:cs typeface="Times New Roman"/>
              </a:rPr>
              <a:t>i</a:t>
            </a:r>
            <a:r>
              <a:rPr lang="en-US" b="1" dirty="0">
                <a:latin typeface="Times New Roman"/>
                <a:cs typeface="Times New Roman"/>
              </a:rPr>
              <a:t> = 1 the form factor of a cylinder</a:t>
            </a:r>
          </a:p>
        </p:txBody>
      </p:sp>
      <p:sp>
        <p:nvSpPr>
          <p:cNvPr id="7" name="Slide Number Placeholder 6">
            <a:extLst>
              <a:ext uri="{FF2B5EF4-FFF2-40B4-BE49-F238E27FC236}">
                <a16:creationId xmlns:a16="http://schemas.microsoft.com/office/drawing/2014/main" id="{4CFAFCFF-C794-2145-BF50-B5ECC5329EEA}"/>
              </a:ext>
            </a:extLst>
          </p:cNvPr>
          <p:cNvSpPr>
            <a:spLocks noGrp="1"/>
          </p:cNvSpPr>
          <p:nvPr>
            <p:ph type="sldNum" sz="quarter" idx="12"/>
          </p:nvPr>
        </p:nvSpPr>
        <p:spPr/>
        <p:txBody>
          <a:bodyPr/>
          <a:lstStyle/>
          <a:p>
            <a:fld id="{030D0954-52AA-4645-BC74-DBF6B1D254B8}" type="slidenum">
              <a:rPr lang="en-US" smtClean="0"/>
              <a:t>117</a:t>
            </a:fld>
            <a:endParaRPr lang="en-US"/>
          </a:p>
        </p:txBody>
      </p:sp>
    </p:spTree>
    <p:extLst>
      <p:ext uri="{BB962C8B-B14F-4D97-AF65-F5344CB8AC3E}">
        <p14:creationId xmlns:p14="http://schemas.microsoft.com/office/powerpoint/2010/main" val="31277928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2423" y="618942"/>
            <a:ext cx="8461021" cy="923330"/>
          </a:xfrm>
          <a:prstGeom prst="rect">
            <a:avLst/>
          </a:prstGeom>
          <a:noFill/>
        </p:spPr>
        <p:txBody>
          <a:bodyPr wrap="square" rtlCol="0">
            <a:spAutoFit/>
          </a:bodyPr>
          <a:lstStyle/>
          <a:p>
            <a:r>
              <a:rPr lang="en-US" dirty="0">
                <a:latin typeface="Times New Roman"/>
                <a:cs typeface="Times New Roman"/>
              </a:rPr>
              <a:t>The unified function expresses the scattered intensity </a:t>
            </a:r>
            <a:r>
              <a:rPr lang="en-US" i="1" dirty="0">
                <a:latin typeface="Times New Roman"/>
                <a:cs typeface="Times New Roman"/>
              </a:rPr>
              <a:t>I</a:t>
            </a:r>
            <a:r>
              <a:rPr lang="en-US" dirty="0">
                <a:latin typeface="Times New Roman"/>
                <a:cs typeface="Times New Roman"/>
              </a:rPr>
              <a:t>(</a:t>
            </a:r>
            <a:r>
              <a:rPr lang="en-US" i="1" dirty="0">
                <a:latin typeface="Times New Roman"/>
                <a:cs typeface="Times New Roman"/>
              </a:rPr>
              <a:t>q</a:t>
            </a:r>
            <a:r>
              <a:rPr lang="en-US" dirty="0">
                <a:latin typeface="Times New Roman"/>
                <a:cs typeface="Times New Roman"/>
              </a:rPr>
              <a:t>) of mass fractal-like systems via an exponential </a:t>
            </a:r>
            <a:r>
              <a:rPr lang="en-US" dirty="0" err="1">
                <a:latin typeface="Times New Roman"/>
                <a:cs typeface="Times New Roman"/>
              </a:rPr>
              <a:t>Guinier</a:t>
            </a:r>
            <a:r>
              <a:rPr lang="en-US" dirty="0">
                <a:latin typeface="Times New Roman"/>
                <a:cs typeface="Times New Roman"/>
              </a:rPr>
              <a:t>-Term and a power-law term </a:t>
            </a:r>
            <a:r>
              <a:rPr lang="en-US" i="1" dirty="0">
                <a:latin typeface="Times New Roman"/>
                <a:cs typeface="Times New Roman"/>
              </a:rPr>
              <a:t>B q</a:t>
            </a:r>
            <a:r>
              <a:rPr lang="en-US" baseline="30000" dirty="0">
                <a:latin typeface="Times New Roman"/>
                <a:cs typeface="Times New Roman"/>
              </a:rPr>
              <a:t>-</a:t>
            </a:r>
            <a:r>
              <a:rPr lang="en-US" i="1" baseline="30000" dirty="0">
                <a:latin typeface="Times New Roman"/>
                <a:cs typeface="Times New Roman"/>
              </a:rPr>
              <a:t>d</a:t>
            </a:r>
            <a:r>
              <a:rPr lang="en-US" dirty="0">
                <a:latin typeface="Times New Roman"/>
                <a:cs typeface="Times New Roman"/>
              </a:rPr>
              <a:t>.  In principle an arbitrary number of structural levels can be described in this manner</a:t>
            </a:r>
          </a:p>
        </p:txBody>
      </p:sp>
      <p:sp>
        <p:nvSpPr>
          <p:cNvPr id="6" name="Rectangle 5"/>
          <p:cNvSpPr/>
          <p:nvPr/>
        </p:nvSpPr>
        <p:spPr>
          <a:xfrm>
            <a:off x="8316997" y="1882384"/>
            <a:ext cx="2112636" cy="1851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7" name="Object 6"/>
          <p:cNvGraphicFramePr>
            <a:graphicFrameLocks noChangeAspect="1"/>
          </p:cNvGraphicFramePr>
          <p:nvPr>
            <p:extLst/>
          </p:nvPr>
        </p:nvGraphicFramePr>
        <p:xfrm>
          <a:off x="8316996" y="4279642"/>
          <a:ext cx="2112636" cy="2441824"/>
        </p:xfrm>
        <a:graphic>
          <a:graphicData uri="http://schemas.openxmlformats.org/presentationml/2006/ole">
            <mc:AlternateContent xmlns:mc="http://schemas.openxmlformats.org/markup-compatibility/2006">
              <mc:Choice xmlns:v="urn:schemas-microsoft-com:vml" Requires="v">
                <p:oleObj spid="_x0000_s86297" name="PHOTO-PAINT" r:id="rId3" imgW="4829040" imgH="5581440" progId="CorelPHOTOPAINT.Image.16">
                  <p:embed/>
                </p:oleObj>
              </mc:Choice>
              <mc:Fallback>
                <p:oleObj name="PHOTO-PAINT" r:id="rId3" imgW="4829040" imgH="5581440" progId="CorelPHOTOPAINT.Image.16">
                  <p:embed/>
                  <p:pic>
                    <p:nvPicPr>
                      <p:cNvPr id="7" name="Object 6"/>
                      <p:cNvPicPr/>
                      <p:nvPr/>
                    </p:nvPicPr>
                    <p:blipFill>
                      <a:blip r:embed="rId4"/>
                      <a:stretch>
                        <a:fillRect/>
                      </a:stretch>
                    </p:blipFill>
                    <p:spPr>
                      <a:xfrm>
                        <a:off x="8316996" y="4279642"/>
                        <a:ext cx="2112636" cy="2441824"/>
                      </a:xfrm>
                      <a:prstGeom prst="rect">
                        <a:avLst/>
                      </a:prstGeom>
                    </p:spPr>
                  </p:pic>
                </p:oleObj>
              </mc:Fallback>
            </mc:AlternateContent>
          </a:graphicData>
        </a:graphic>
      </p:graphicFrame>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20953" y="2185153"/>
            <a:ext cx="1330651" cy="1348237"/>
          </a:xfrm>
          <a:prstGeom prst="rect">
            <a:avLst/>
          </a:prstGeom>
        </p:spPr>
      </p:pic>
      <p:sp>
        <p:nvSpPr>
          <p:cNvPr id="9" name="Oval 8"/>
          <p:cNvSpPr/>
          <p:nvPr/>
        </p:nvSpPr>
        <p:spPr>
          <a:xfrm>
            <a:off x="9443112" y="2398162"/>
            <a:ext cx="723073" cy="7153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p:cNvSpPr/>
          <p:nvPr/>
        </p:nvSpPr>
        <p:spPr>
          <a:xfrm>
            <a:off x="8424462" y="1882384"/>
            <a:ext cx="2005171" cy="18515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p:cNvSpPr txBox="1"/>
          <p:nvPr/>
        </p:nvSpPr>
        <p:spPr>
          <a:xfrm>
            <a:off x="9539090" y="2009145"/>
            <a:ext cx="627095"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i = 1</a:t>
            </a:r>
          </a:p>
        </p:txBody>
      </p:sp>
      <p:sp>
        <p:nvSpPr>
          <p:cNvPr id="12" name="TextBox 11"/>
          <p:cNvSpPr txBox="1"/>
          <p:nvPr/>
        </p:nvSpPr>
        <p:spPr>
          <a:xfrm>
            <a:off x="8466900" y="2355574"/>
            <a:ext cx="627095"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i = 2</a:t>
            </a:r>
          </a:p>
        </p:txBody>
      </p:sp>
      <p:sp>
        <p:nvSpPr>
          <p:cNvPr id="13" name="TextBox 12"/>
          <p:cNvSpPr txBox="1"/>
          <p:nvPr/>
        </p:nvSpPr>
        <p:spPr>
          <a:xfrm>
            <a:off x="1840089" y="6507620"/>
            <a:ext cx="8503354" cy="276999"/>
          </a:xfrm>
          <a:prstGeom prst="rect">
            <a:avLst/>
          </a:prstGeom>
          <a:noFill/>
        </p:spPr>
        <p:txBody>
          <a:bodyPr wrap="square" rtlCol="0">
            <a:spAutoFit/>
          </a:bodyPr>
          <a:lstStyle/>
          <a:p>
            <a:r>
              <a:rPr lang="de-DE" sz="1200" dirty="0" err="1">
                <a:latin typeface="Times New Roman" panose="02020603050405020304" pitchFamily="18" charset="0"/>
                <a:cs typeface="Times New Roman" panose="02020603050405020304" pitchFamily="18" charset="0"/>
              </a:rPr>
              <a:t>Beaucage</a:t>
            </a:r>
            <a:r>
              <a:rPr lang="de-DE" sz="1200" dirty="0">
                <a:latin typeface="Times New Roman" panose="02020603050405020304" pitchFamily="18" charset="0"/>
                <a:cs typeface="Times New Roman" panose="02020603050405020304" pitchFamily="18" charset="0"/>
              </a:rPr>
              <a:t> (2004), Phys. </a:t>
            </a:r>
            <a:r>
              <a:rPr lang="de-DE" sz="1200" dirty="0" err="1">
                <a:latin typeface="Times New Roman" panose="02020603050405020304" pitchFamily="18" charset="0"/>
                <a:cs typeface="Times New Roman" panose="02020603050405020304" pitchFamily="18" charset="0"/>
              </a:rPr>
              <a:t>Rev</a:t>
            </a:r>
            <a:r>
              <a:rPr lang="de-DE" sz="1200" dirty="0">
                <a:latin typeface="Times New Roman" panose="02020603050405020304" pitchFamily="18" charset="0"/>
                <a:cs typeface="Times New Roman" panose="02020603050405020304" pitchFamily="18" charset="0"/>
              </a:rPr>
              <a:t>. E, </a:t>
            </a:r>
            <a:r>
              <a:rPr lang="de-DE" sz="1200" b="1" dirty="0">
                <a:latin typeface="Times New Roman" panose="02020603050405020304" pitchFamily="18" charset="0"/>
                <a:cs typeface="Times New Roman" panose="02020603050405020304" pitchFamily="18" charset="0"/>
              </a:rPr>
              <a:t>70</a:t>
            </a:r>
            <a:r>
              <a:rPr lang="de-DE" sz="1200" dirty="0">
                <a:latin typeface="Times New Roman" panose="02020603050405020304" pitchFamily="18" charset="0"/>
                <a:cs typeface="Times New Roman" panose="02020603050405020304" pitchFamily="18" charset="0"/>
              </a:rPr>
              <a:t>:031401, </a:t>
            </a:r>
            <a:r>
              <a:rPr lang="de-DE" sz="1200" dirty="0" err="1">
                <a:latin typeface="Times New Roman" panose="02020603050405020304" pitchFamily="18" charset="0"/>
                <a:cs typeface="Times New Roman" panose="02020603050405020304" pitchFamily="18" charset="0"/>
              </a:rPr>
              <a:t>Ramachandran</a:t>
            </a:r>
            <a:r>
              <a:rPr lang="de-DE" sz="1200" dirty="0">
                <a:latin typeface="Times New Roman" panose="02020603050405020304" pitchFamily="18" charset="0"/>
                <a:cs typeface="Times New Roman" panose="02020603050405020304" pitchFamily="18" charset="0"/>
              </a:rPr>
              <a:t> </a:t>
            </a:r>
            <a:r>
              <a:rPr lang="de-DE" sz="1200" i="1" dirty="0">
                <a:latin typeface="Times New Roman" panose="02020603050405020304" pitchFamily="18" charset="0"/>
                <a:cs typeface="Times New Roman" panose="02020603050405020304" pitchFamily="18" charset="0"/>
              </a:rPr>
              <a:t>et al. </a:t>
            </a:r>
            <a:r>
              <a:rPr lang="de-DE" sz="1200" dirty="0">
                <a:latin typeface="Times New Roman" panose="02020603050405020304" pitchFamily="18" charset="0"/>
                <a:cs typeface="Times New Roman" panose="02020603050405020304" pitchFamily="18" charset="0"/>
              </a:rPr>
              <a:t>(2008), Macromolecules, </a:t>
            </a:r>
            <a:r>
              <a:rPr lang="de-DE" sz="1200" b="1" dirty="0">
                <a:latin typeface="Times New Roman" panose="02020603050405020304" pitchFamily="18" charset="0"/>
                <a:cs typeface="Times New Roman" panose="02020603050405020304" pitchFamily="18" charset="0"/>
              </a:rPr>
              <a:t>41</a:t>
            </a:r>
            <a:r>
              <a:rPr lang="de-DE" sz="1200" dirty="0">
                <a:latin typeface="Times New Roman" panose="02020603050405020304" pitchFamily="18" charset="0"/>
                <a:cs typeface="Times New Roman" panose="02020603050405020304" pitchFamily="18" charset="0"/>
              </a:rPr>
              <a:t>:9802</a:t>
            </a:r>
          </a:p>
        </p:txBody>
      </p:sp>
      <p:graphicFrame>
        <p:nvGraphicFramePr>
          <p:cNvPr id="14" name="Object 13"/>
          <p:cNvGraphicFramePr>
            <a:graphicFrameLocks noChangeAspect="1"/>
          </p:cNvGraphicFramePr>
          <p:nvPr>
            <p:extLst/>
          </p:nvPr>
        </p:nvGraphicFramePr>
        <p:xfrm>
          <a:off x="2130121" y="1962416"/>
          <a:ext cx="5826493" cy="1354266"/>
        </p:xfrm>
        <a:graphic>
          <a:graphicData uri="http://schemas.openxmlformats.org/presentationml/2006/ole">
            <mc:AlternateContent xmlns:mc="http://schemas.openxmlformats.org/markup-compatibility/2006">
              <mc:Choice xmlns:v="urn:schemas-microsoft-com:vml" Requires="v">
                <p:oleObj spid="_x0000_s86298" name="Equation" r:id="rId6" imgW="2349500" imgH="546100" progId="Equation.3">
                  <p:embed/>
                </p:oleObj>
              </mc:Choice>
              <mc:Fallback>
                <p:oleObj name="Equation" r:id="rId6" imgW="2349500" imgH="546100" progId="Equation.3">
                  <p:embed/>
                  <p:pic>
                    <p:nvPicPr>
                      <p:cNvPr id="14" name="Object 13"/>
                      <p:cNvPicPr/>
                      <p:nvPr/>
                    </p:nvPicPr>
                    <p:blipFill>
                      <a:blip r:embed="rId7"/>
                      <a:stretch>
                        <a:fillRect/>
                      </a:stretch>
                    </p:blipFill>
                    <p:spPr>
                      <a:xfrm>
                        <a:off x="2130121" y="1962416"/>
                        <a:ext cx="5826493" cy="1354266"/>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5038725" y="3554413"/>
          <a:ext cx="2184400" cy="792162"/>
        </p:xfrm>
        <a:graphic>
          <a:graphicData uri="http://schemas.openxmlformats.org/presentationml/2006/ole">
            <mc:AlternateContent xmlns:mc="http://schemas.openxmlformats.org/markup-compatibility/2006">
              <mc:Choice xmlns:v="urn:schemas-microsoft-com:vml" Requires="v">
                <p:oleObj spid="_x0000_s86299" name="Equation" r:id="rId8" imgW="1295400" imgH="469900" progId="Equation.3">
                  <p:embed/>
                </p:oleObj>
              </mc:Choice>
              <mc:Fallback>
                <p:oleObj name="Equation" r:id="rId8" imgW="1295400" imgH="469900" progId="Equation.3">
                  <p:embed/>
                  <p:pic>
                    <p:nvPicPr>
                      <p:cNvPr id="15" name="Object 14"/>
                      <p:cNvPicPr/>
                      <p:nvPr/>
                    </p:nvPicPr>
                    <p:blipFill>
                      <a:blip r:embed="rId9"/>
                      <a:stretch>
                        <a:fillRect/>
                      </a:stretch>
                    </p:blipFill>
                    <p:spPr>
                      <a:xfrm>
                        <a:off x="5038725" y="3554413"/>
                        <a:ext cx="2184400" cy="792162"/>
                      </a:xfrm>
                      <a:prstGeom prst="rect">
                        <a:avLst/>
                      </a:prstGeom>
                    </p:spPr>
                  </p:pic>
                </p:oleObj>
              </mc:Fallback>
            </mc:AlternateContent>
          </a:graphicData>
        </a:graphic>
      </p:graphicFrame>
      <p:sp>
        <p:nvSpPr>
          <p:cNvPr id="16" name="TextBox 15"/>
          <p:cNvSpPr txBox="1"/>
          <p:nvPr/>
        </p:nvSpPr>
        <p:spPr>
          <a:xfrm>
            <a:off x="5011191" y="4329240"/>
            <a:ext cx="2453541" cy="369332"/>
          </a:xfrm>
          <a:prstGeom prst="rect">
            <a:avLst/>
          </a:prstGeom>
          <a:noFill/>
        </p:spPr>
        <p:txBody>
          <a:bodyPr wrap="none" rtlCol="0">
            <a:spAutoFit/>
          </a:bodyPr>
          <a:lstStyle/>
          <a:p>
            <a:r>
              <a:rPr lang="en-US" dirty="0">
                <a:latin typeface="Times New Roman"/>
                <a:cs typeface="Times New Roman"/>
              </a:rPr>
              <a:t>(for branched structures)</a:t>
            </a:r>
          </a:p>
        </p:txBody>
      </p:sp>
      <p:graphicFrame>
        <p:nvGraphicFramePr>
          <p:cNvPr id="17" name="Object 16"/>
          <p:cNvGraphicFramePr>
            <a:graphicFrameLocks noChangeAspect="1"/>
          </p:cNvGraphicFramePr>
          <p:nvPr>
            <p:extLst/>
          </p:nvPr>
        </p:nvGraphicFramePr>
        <p:xfrm>
          <a:off x="1947462" y="4806819"/>
          <a:ext cx="6160363" cy="1666117"/>
        </p:xfrm>
        <a:graphic>
          <a:graphicData uri="http://schemas.openxmlformats.org/presentationml/2006/ole">
            <mc:AlternateContent xmlns:mc="http://schemas.openxmlformats.org/markup-compatibility/2006">
              <mc:Choice xmlns:v="urn:schemas-microsoft-com:vml" Requires="v">
                <p:oleObj spid="_x0000_s86300" name="PHOTO-PAINT" r:id="rId10" imgW="6867360" imgH="1857240" progId="CorelPHOTOPAINT.Image.16">
                  <p:embed/>
                </p:oleObj>
              </mc:Choice>
              <mc:Fallback>
                <p:oleObj name="PHOTO-PAINT" r:id="rId10" imgW="6867360" imgH="1857240" progId="CorelPHOTOPAINT.Image.16">
                  <p:embed/>
                  <p:pic>
                    <p:nvPicPr>
                      <p:cNvPr id="17" name="Object 16"/>
                      <p:cNvPicPr/>
                      <p:nvPr/>
                    </p:nvPicPr>
                    <p:blipFill>
                      <a:blip r:embed="rId11"/>
                      <a:stretch>
                        <a:fillRect/>
                      </a:stretch>
                    </p:blipFill>
                    <p:spPr>
                      <a:xfrm>
                        <a:off x="1947462" y="4806819"/>
                        <a:ext cx="6160363" cy="1666117"/>
                      </a:xfrm>
                      <a:prstGeom prst="rect">
                        <a:avLst/>
                      </a:prstGeom>
                    </p:spPr>
                  </p:pic>
                </p:oleObj>
              </mc:Fallback>
            </mc:AlternateContent>
          </a:graphicData>
        </a:graphic>
      </p:graphicFrame>
      <p:sp>
        <p:nvSpPr>
          <p:cNvPr id="18" name="Title 1"/>
          <p:cNvSpPr>
            <a:spLocks noGrp="1"/>
          </p:cNvSpPr>
          <p:nvPr>
            <p:ph type="title"/>
          </p:nvPr>
        </p:nvSpPr>
        <p:spPr>
          <a:xfrm>
            <a:off x="1765908" y="-131801"/>
            <a:ext cx="7981243" cy="854251"/>
          </a:xfrm>
        </p:spPr>
        <p:txBody>
          <a:bodyPr>
            <a:normAutofit/>
          </a:bodyPr>
          <a:lstStyle/>
          <a:p>
            <a:pPr algn="l"/>
            <a:r>
              <a:rPr lang="en-US" sz="2400" b="1" u="sng" dirty="0">
                <a:latin typeface="Times New Roman"/>
                <a:cs typeface="Times New Roman"/>
              </a:rPr>
              <a:t>The Unified Function</a:t>
            </a:r>
          </a:p>
        </p:txBody>
      </p:sp>
      <p:graphicFrame>
        <p:nvGraphicFramePr>
          <p:cNvPr id="20" name="Object 19"/>
          <p:cNvGraphicFramePr>
            <a:graphicFrameLocks noChangeAspect="1"/>
          </p:cNvGraphicFramePr>
          <p:nvPr>
            <p:extLst/>
          </p:nvPr>
        </p:nvGraphicFramePr>
        <p:xfrm>
          <a:off x="2339975" y="3544889"/>
          <a:ext cx="1995488" cy="962025"/>
        </p:xfrm>
        <a:graphic>
          <a:graphicData uri="http://schemas.openxmlformats.org/presentationml/2006/ole">
            <mc:AlternateContent xmlns:mc="http://schemas.openxmlformats.org/markup-compatibility/2006">
              <mc:Choice xmlns:v="urn:schemas-microsoft-com:vml" Requires="v">
                <p:oleObj spid="_x0000_s86301" name="Equation" r:id="rId12" imgW="1397000" imgH="673100" progId="Equation.3">
                  <p:embed/>
                </p:oleObj>
              </mc:Choice>
              <mc:Fallback>
                <p:oleObj name="Equation" r:id="rId12" imgW="1397000" imgH="673100" progId="Equation.3">
                  <p:embed/>
                  <p:pic>
                    <p:nvPicPr>
                      <p:cNvPr id="20" name="Object 19"/>
                      <p:cNvPicPr/>
                      <p:nvPr/>
                    </p:nvPicPr>
                    <p:blipFill>
                      <a:blip r:embed="rId13"/>
                      <a:stretch>
                        <a:fillRect/>
                      </a:stretch>
                    </p:blipFill>
                    <p:spPr>
                      <a:xfrm>
                        <a:off x="2339975" y="3544889"/>
                        <a:ext cx="1995488" cy="962025"/>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8631F11F-EE29-414D-94AB-426DABD2BF98}"/>
              </a:ext>
            </a:extLst>
          </p:cNvPr>
          <p:cNvSpPr>
            <a:spLocks noGrp="1"/>
          </p:cNvSpPr>
          <p:nvPr>
            <p:ph type="sldNum" sz="quarter" idx="12"/>
          </p:nvPr>
        </p:nvSpPr>
        <p:spPr/>
        <p:txBody>
          <a:bodyPr/>
          <a:lstStyle/>
          <a:p>
            <a:fld id="{030D0954-52AA-4645-BC74-DBF6B1D254B8}" type="slidenum">
              <a:rPr lang="en-US" smtClean="0"/>
              <a:t>118</a:t>
            </a:fld>
            <a:endParaRPr lang="en-US"/>
          </a:p>
        </p:txBody>
      </p:sp>
    </p:spTree>
    <p:extLst>
      <p:ext uri="{BB962C8B-B14F-4D97-AF65-F5344CB8AC3E}">
        <p14:creationId xmlns:p14="http://schemas.microsoft.com/office/powerpoint/2010/main" val="15975353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6994" y="765327"/>
            <a:ext cx="4000209" cy="3830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Box 5"/>
          <p:cNvSpPr txBox="1"/>
          <p:nvPr/>
        </p:nvSpPr>
        <p:spPr>
          <a:xfrm>
            <a:off x="6000347" y="734531"/>
            <a:ext cx="4474867" cy="3693319"/>
          </a:xfrm>
          <a:prstGeom prst="rect">
            <a:avLst/>
          </a:prstGeom>
          <a:noFill/>
        </p:spPr>
        <p:txBody>
          <a:bodyPr wrap="square" rtlCol="0">
            <a:spAutoFit/>
          </a:bodyPr>
          <a:lstStyle/>
          <a:p>
            <a:r>
              <a:rPr lang="de-DE" u="sng" dirty="0">
                <a:latin typeface="Times New Roman" panose="02020603050405020304" pitchFamily="18" charset="0"/>
                <a:cs typeface="Times New Roman" panose="02020603050405020304" pitchFamily="18" charset="0"/>
              </a:rPr>
              <a:t>Fit model:</a:t>
            </a:r>
          </a:p>
          <a:p>
            <a:endParaRPr lang="de-DE"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Unified model for large scale structure, form factor and </a:t>
            </a:r>
            <a:r>
              <a:rPr lang="de-DE" i="1" dirty="0">
                <a:latin typeface="Times New Roman" panose="02020603050405020304" pitchFamily="18" charset="0"/>
                <a:cs typeface="Times New Roman" panose="02020603050405020304" pitchFamily="18" charset="0"/>
              </a:rPr>
              <a:t>G</a:t>
            </a:r>
            <a:r>
              <a:rPr lang="de-DE" baseline="-250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 = </a:t>
            </a:r>
            <a:r>
              <a:rPr lang="de-DE" i="1" dirty="0">
                <a:latin typeface="Times New Roman" panose="02020603050405020304" pitchFamily="18" charset="0"/>
                <a:cs typeface="Times New Roman" panose="02020603050405020304" pitchFamily="18" charset="0"/>
              </a:rPr>
              <a:t>I</a:t>
            </a:r>
            <a:r>
              <a:rPr lang="de-DE" baseline="-25000" dirty="0">
                <a:latin typeface="Times New Roman" panose="02020603050405020304" pitchFamily="18" charset="0"/>
                <a:cs typeface="Times New Roman" panose="02020603050405020304" pitchFamily="18" charset="0"/>
              </a:rPr>
              <a:t>0</a:t>
            </a:r>
            <a:r>
              <a:rPr lang="de-DE" dirty="0">
                <a:latin typeface="Times New Roman" panose="02020603050405020304" pitchFamily="18" charset="0"/>
                <a:cs typeface="Times New Roman" panose="02020603050405020304" pitchFamily="18" charset="0"/>
              </a:rPr>
              <a:t> for cylindrical subunits </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Assuming that micelles can be structurally approximated by solid, </a:t>
            </a:r>
            <a:r>
              <a:rPr lang="de-DE" dirty="0" err="1">
                <a:latin typeface="Times New Roman" panose="02020603050405020304" pitchFamily="18" charset="0"/>
                <a:cs typeface="Times New Roman" panose="02020603050405020304" pitchFamily="18" charset="0"/>
              </a:rPr>
              <a:t>homogenous</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cylinder</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or</a:t>
            </a:r>
            <a:r>
              <a:rPr lang="de-DE" dirty="0">
                <a:latin typeface="Times New Roman" panose="02020603050405020304" pitchFamily="18" charset="0"/>
                <a:cs typeface="Times New Roman" panose="02020603050405020304" pitchFamily="18" charset="0"/>
              </a:rPr>
              <a:t> a </a:t>
            </a:r>
            <a:r>
              <a:rPr lang="de-DE" dirty="0" err="1">
                <a:latin typeface="Times New Roman" panose="02020603050405020304" pitchFamily="18" charset="0"/>
                <a:cs typeface="Times New Roman" panose="02020603050405020304" pitchFamily="18" charset="0"/>
              </a:rPr>
              <a:t>cylindrical</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shell</a:t>
            </a:r>
            <a:endParaRPr lang="de-DE"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Self avoiding walk in good solvent </a:t>
            </a:r>
            <a:r>
              <a:rPr lang="de-DE" dirty="0">
                <a:latin typeface="Symbol" panose="05050102010706020507" pitchFamily="18" charset="2"/>
              </a:rPr>
              <a:t>®</a:t>
            </a:r>
            <a:r>
              <a:rPr lang="de-DE" dirty="0"/>
              <a:t> </a:t>
            </a:r>
            <a:r>
              <a:rPr lang="de-DE" dirty="0">
                <a:latin typeface="Times New Roman" panose="02020603050405020304" pitchFamily="18" charset="0"/>
                <a:cs typeface="Times New Roman" panose="02020603050405020304" pitchFamily="18" charset="0"/>
              </a:rPr>
              <a:t>fixed </a:t>
            </a:r>
            <a:r>
              <a:rPr lang="de-DE" i="1" dirty="0">
                <a:latin typeface="Times New Roman" panose="02020603050405020304" pitchFamily="18" charset="0"/>
                <a:cs typeface="Times New Roman" panose="02020603050405020304" pitchFamily="18" charset="0"/>
              </a:rPr>
              <a:t>d</a:t>
            </a:r>
            <a:r>
              <a:rPr lang="de-DE" baseline="-25000" dirty="0">
                <a:latin typeface="Times New Roman" panose="02020603050405020304" pitchFamily="18" charset="0"/>
                <a:cs typeface="Times New Roman" panose="02020603050405020304" pitchFamily="18" charset="0"/>
              </a:rPr>
              <a:t>min</a:t>
            </a:r>
            <a:r>
              <a:rPr lang="de-DE" dirty="0">
                <a:latin typeface="Times New Roman" panose="02020603050405020304" pitchFamily="18" charset="0"/>
                <a:cs typeface="Times New Roman" panose="02020603050405020304" pitchFamily="18" charset="0"/>
              </a:rPr>
              <a:t> = 1.67</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radius </a:t>
            </a:r>
            <a:r>
              <a:rPr lang="de-DE" i="1" dirty="0">
                <a:latin typeface="Times New Roman" panose="02020603050405020304" pitchFamily="18" charset="0"/>
                <a:cs typeface="Times New Roman" panose="02020603050405020304" pitchFamily="18" charset="0"/>
              </a:rPr>
              <a:t>R</a:t>
            </a:r>
            <a:r>
              <a:rPr lang="de-DE" baseline="-250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 polydisperse (Log-Normal </a:t>
            </a:r>
            <a:r>
              <a:rPr lang="de-DE" dirty="0" err="1">
                <a:latin typeface="Times New Roman" panose="02020603050405020304" pitchFamily="18" charset="0"/>
                <a:cs typeface="Times New Roman" panose="02020603050405020304" pitchFamily="18" charset="0"/>
              </a:rPr>
              <a:t>distribution</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with</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scale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parameter</a:t>
            </a:r>
            <a:r>
              <a:rPr lang="de-DE" dirty="0">
                <a:latin typeface="Times New Roman" panose="02020603050405020304" pitchFamily="18" charset="0"/>
                <a:cs typeface="Times New Roman" panose="02020603050405020304" pitchFamily="18" charset="0"/>
              </a:rPr>
              <a:t> </a:t>
            </a:r>
            <a:r>
              <a:rPr lang="de-DE" dirty="0">
                <a:latin typeface="Symbol" panose="05050102010706020507" pitchFamily="18" charset="2"/>
                <a:cs typeface="Times New Roman" panose="02020603050405020304" pitchFamily="18" charset="0"/>
              </a:rPr>
              <a:t>s</a:t>
            </a:r>
            <a:r>
              <a:rPr lang="de-DE" baseline="-25000" dirty="0">
                <a:latin typeface="Times New Roman" panose="02020603050405020304" pitchFamily="18" charset="0"/>
                <a:cs typeface="Times New Roman" panose="02020603050405020304" pitchFamily="18" charset="0"/>
              </a:rPr>
              <a:t>R1</a:t>
            </a:r>
            <a:r>
              <a:rPr lang="de-DE"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No end-caps taken into account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632" y="974552"/>
            <a:ext cx="1880118" cy="20048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3905" y="2183404"/>
            <a:ext cx="1998223" cy="2158275"/>
          </a:xfrm>
          <a:prstGeom prst="rect">
            <a:avLst/>
          </a:prstGeom>
        </p:spPr>
      </p:pic>
      <p:sp>
        <p:nvSpPr>
          <p:cNvPr id="9" name="Left-Right Arrow 8"/>
          <p:cNvSpPr/>
          <p:nvPr/>
        </p:nvSpPr>
        <p:spPr>
          <a:xfrm rot="2378145">
            <a:off x="2952014" y="2486703"/>
            <a:ext cx="815468" cy="520886"/>
          </a:xfrm>
          <a:prstGeom prst="leftRight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0" name="Object 9"/>
          <p:cNvGraphicFramePr>
            <a:graphicFrameLocks noChangeAspect="1"/>
          </p:cNvGraphicFramePr>
          <p:nvPr>
            <p:extLst/>
          </p:nvPr>
        </p:nvGraphicFramePr>
        <p:xfrm>
          <a:off x="2219869" y="4805952"/>
          <a:ext cx="7560954" cy="822768"/>
        </p:xfrm>
        <a:graphic>
          <a:graphicData uri="http://schemas.openxmlformats.org/presentationml/2006/ole">
            <mc:AlternateContent xmlns:mc="http://schemas.openxmlformats.org/markup-compatibility/2006">
              <mc:Choice xmlns:v="urn:schemas-microsoft-com:vml" Requires="v">
                <p:oleObj spid="_x0000_s87265" name="Equation" r:id="rId5" imgW="3746500" imgH="406400" progId="Equation.3">
                  <p:embed/>
                </p:oleObj>
              </mc:Choice>
              <mc:Fallback>
                <p:oleObj name="Equation" r:id="rId5" imgW="3746500" imgH="406400" progId="Equation.3">
                  <p:embed/>
                  <p:pic>
                    <p:nvPicPr>
                      <p:cNvPr id="10" name="Object 9"/>
                      <p:cNvPicPr/>
                      <p:nvPr/>
                    </p:nvPicPr>
                    <p:blipFill>
                      <a:blip r:embed="rId6"/>
                      <a:stretch>
                        <a:fillRect/>
                      </a:stretch>
                    </p:blipFill>
                    <p:spPr>
                      <a:xfrm>
                        <a:off x="2219869" y="4805952"/>
                        <a:ext cx="7560954" cy="822768"/>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3827463" y="974726"/>
          <a:ext cx="679450" cy="434975"/>
        </p:xfrm>
        <a:graphic>
          <a:graphicData uri="http://schemas.openxmlformats.org/presentationml/2006/ole">
            <mc:AlternateContent xmlns:mc="http://schemas.openxmlformats.org/markup-compatibility/2006">
              <mc:Choice xmlns:v="urn:schemas-microsoft-com:vml" Requires="v">
                <p:oleObj spid="_x0000_s87266" name="Equation" r:id="rId7" imgW="317500" imgH="203200" progId="Equation.3">
                  <p:embed/>
                </p:oleObj>
              </mc:Choice>
              <mc:Fallback>
                <p:oleObj name="Equation" r:id="rId7" imgW="317500" imgH="203200" progId="Equation.3">
                  <p:embed/>
                  <p:pic>
                    <p:nvPicPr>
                      <p:cNvPr id="11" name="Object 10"/>
                      <p:cNvPicPr/>
                      <p:nvPr/>
                    </p:nvPicPr>
                    <p:blipFill>
                      <a:blip r:embed="rId8"/>
                      <a:stretch>
                        <a:fillRect/>
                      </a:stretch>
                    </p:blipFill>
                    <p:spPr>
                      <a:xfrm>
                        <a:off x="3827463" y="974726"/>
                        <a:ext cx="679450" cy="434975"/>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5141952" y="1678901"/>
          <a:ext cx="342900" cy="428625"/>
        </p:xfrm>
        <a:graphic>
          <a:graphicData uri="http://schemas.openxmlformats.org/presentationml/2006/ole">
            <mc:AlternateContent xmlns:mc="http://schemas.openxmlformats.org/markup-compatibility/2006">
              <mc:Choice xmlns:v="urn:schemas-microsoft-com:vml" Requires="v">
                <p:oleObj spid="_x0000_s87267" name="Equation" r:id="rId9" imgW="152400" imgH="190500" progId="Equation.3">
                  <p:embed/>
                </p:oleObj>
              </mc:Choice>
              <mc:Fallback>
                <p:oleObj name="Equation" r:id="rId9" imgW="152400" imgH="190500" progId="Equation.3">
                  <p:embed/>
                  <p:pic>
                    <p:nvPicPr>
                      <p:cNvPr id="12" name="Object 11"/>
                      <p:cNvPicPr/>
                      <p:nvPr/>
                    </p:nvPicPr>
                    <p:blipFill>
                      <a:blip r:embed="rId10"/>
                      <a:stretch>
                        <a:fillRect/>
                      </a:stretch>
                    </p:blipFill>
                    <p:spPr>
                      <a:xfrm>
                        <a:off x="5141952" y="1678901"/>
                        <a:ext cx="342900" cy="428625"/>
                      </a:xfrm>
                      <a:prstGeom prst="rect">
                        <a:avLst/>
                      </a:prstGeom>
                    </p:spPr>
                  </p:pic>
                </p:oleObj>
              </mc:Fallback>
            </mc:AlternateContent>
          </a:graphicData>
        </a:graphic>
      </p:graphicFrame>
      <p:graphicFrame>
        <p:nvGraphicFramePr>
          <p:cNvPr id="2" name="Object 1"/>
          <p:cNvGraphicFramePr>
            <a:graphicFrameLocks noChangeAspect="1"/>
          </p:cNvGraphicFramePr>
          <p:nvPr>
            <p:extLst/>
          </p:nvPr>
        </p:nvGraphicFramePr>
        <p:xfrm>
          <a:off x="2287588" y="5929313"/>
          <a:ext cx="4013200" cy="660400"/>
        </p:xfrm>
        <a:graphic>
          <a:graphicData uri="http://schemas.openxmlformats.org/presentationml/2006/ole">
            <mc:AlternateContent xmlns:mc="http://schemas.openxmlformats.org/markup-compatibility/2006">
              <mc:Choice xmlns:v="urn:schemas-microsoft-com:vml" Requires="v">
                <p:oleObj spid="_x0000_s87268" name="Equation" r:id="rId11" imgW="4013200" imgH="660400" progId="Equation.3">
                  <p:embed/>
                </p:oleObj>
              </mc:Choice>
              <mc:Fallback>
                <p:oleObj name="Equation" r:id="rId11" imgW="4013200" imgH="660400" progId="Equation.3">
                  <p:embed/>
                  <p:pic>
                    <p:nvPicPr>
                      <p:cNvPr id="2" name="Object 1"/>
                      <p:cNvPicPr/>
                      <p:nvPr/>
                    </p:nvPicPr>
                    <p:blipFill>
                      <a:blip r:embed="rId12"/>
                      <a:stretch>
                        <a:fillRect/>
                      </a:stretch>
                    </p:blipFill>
                    <p:spPr>
                      <a:xfrm>
                        <a:off x="2287588" y="5929313"/>
                        <a:ext cx="4013200" cy="660400"/>
                      </a:xfrm>
                      <a:prstGeom prst="rect">
                        <a:avLst/>
                      </a:prstGeom>
                    </p:spPr>
                  </p:pic>
                </p:oleObj>
              </mc:Fallback>
            </mc:AlternateContent>
          </a:graphicData>
        </a:graphic>
      </p:graphicFrame>
      <p:sp>
        <p:nvSpPr>
          <p:cNvPr id="13" name="Title 1"/>
          <p:cNvSpPr>
            <a:spLocks noGrp="1"/>
          </p:cNvSpPr>
          <p:nvPr>
            <p:ph type="title"/>
          </p:nvPr>
        </p:nvSpPr>
        <p:spPr>
          <a:xfrm>
            <a:off x="1589124" y="-104951"/>
            <a:ext cx="9144000" cy="854251"/>
          </a:xfrm>
        </p:spPr>
        <p:txBody>
          <a:bodyPr>
            <a:normAutofit/>
          </a:bodyPr>
          <a:lstStyle/>
          <a:p>
            <a:pPr algn="l"/>
            <a:r>
              <a:rPr lang="en-US" sz="2400" b="1" u="sng" dirty="0">
                <a:latin typeface="Times New Roman"/>
                <a:cs typeface="Times New Roman"/>
              </a:rPr>
              <a:t>A Hybrid Unified Function: The Cylindrical Subunits</a:t>
            </a:r>
          </a:p>
        </p:txBody>
      </p:sp>
      <p:sp>
        <p:nvSpPr>
          <p:cNvPr id="4" name="Slide Number Placeholder 3">
            <a:extLst>
              <a:ext uri="{FF2B5EF4-FFF2-40B4-BE49-F238E27FC236}">
                <a16:creationId xmlns:a16="http://schemas.microsoft.com/office/drawing/2014/main" id="{CA2BA800-0F92-D642-9CC3-6F5BA14AAD30}"/>
              </a:ext>
            </a:extLst>
          </p:cNvPr>
          <p:cNvSpPr>
            <a:spLocks noGrp="1"/>
          </p:cNvSpPr>
          <p:nvPr>
            <p:ph type="sldNum" sz="quarter" idx="12"/>
          </p:nvPr>
        </p:nvSpPr>
        <p:spPr/>
        <p:txBody>
          <a:bodyPr/>
          <a:lstStyle/>
          <a:p>
            <a:fld id="{030D0954-52AA-4645-BC74-DBF6B1D254B8}" type="slidenum">
              <a:rPr lang="en-US" smtClean="0"/>
              <a:t>119</a:t>
            </a:fld>
            <a:endParaRPr lang="en-US"/>
          </a:p>
        </p:txBody>
      </p:sp>
    </p:spTree>
    <p:extLst>
      <p:ext uri="{BB962C8B-B14F-4D97-AF65-F5344CB8AC3E}">
        <p14:creationId xmlns:p14="http://schemas.microsoft.com/office/powerpoint/2010/main" val="66440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7" name="Rectangle 2">
            <a:extLst>
              <a:ext uri="{FF2B5EF4-FFF2-40B4-BE49-F238E27FC236}">
                <a16:creationId xmlns:a16="http://schemas.microsoft.com/office/drawing/2014/main" id="{73434C7D-90AC-864A-9090-7DB68EF86A61}"/>
              </a:ext>
            </a:extLst>
          </p:cNvPr>
          <p:cNvSpPr>
            <a:spLocks/>
          </p:cNvSpPr>
          <p:nvPr/>
        </p:nvSpPr>
        <p:spPr bwMode="auto">
          <a:xfrm>
            <a:off x="2377553" y="804978"/>
            <a:ext cx="4301883"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ea typeface="ＭＳ Ｐゴシック" panose="020B0600070205080204" pitchFamily="34" charset="-128"/>
              </a:rPr>
              <a:t>Scattering Observation of the Persistence Length</a:t>
            </a:r>
          </a:p>
        </p:txBody>
      </p:sp>
      <p:sp>
        <p:nvSpPr>
          <p:cNvPr id="589828" name="Rectangle 3">
            <a:extLst>
              <a:ext uri="{FF2B5EF4-FFF2-40B4-BE49-F238E27FC236}">
                <a16:creationId xmlns:a16="http://schemas.microsoft.com/office/drawing/2014/main" id="{E6076A82-166E-8F44-97C5-F80C4610BCCD}"/>
              </a:ext>
            </a:extLst>
          </p:cNvPr>
          <p:cNvSpPr>
            <a:spLocks/>
          </p:cNvSpPr>
          <p:nvPr/>
        </p:nvSpPr>
        <p:spPr bwMode="auto">
          <a:xfrm>
            <a:off x="5892489" y="6428972"/>
            <a:ext cx="6041654"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ea typeface="ＭＳ Ｐゴシック" panose="020B0600070205080204" pitchFamily="34" charset="-128"/>
              </a:rPr>
              <a:t>A power-law decay of -1 slope has only one structural interpretation.</a:t>
            </a:r>
          </a:p>
        </p:txBody>
      </p:sp>
      <p:sp>
        <p:nvSpPr>
          <p:cNvPr id="589829" name="Rectangle 4">
            <a:extLst>
              <a:ext uri="{FF2B5EF4-FFF2-40B4-BE49-F238E27FC236}">
                <a16:creationId xmlns:a16="http://schemas.microsoft.com/office/drawing/2014/main" id="{7C6B4465-647D-9C42-AA4E-C47B44C63BA6}"/>
              </a:ext>
            </a:extLst>
          </p:cNvPr>
          <p:cNvSpPr>
            <a:spLocks/>
          </p:cNvSpPr>
          <p:nvPr/>
        </p:nvSpPr>
        <p:spPr bwMode="auto">
          <a:xfrm>
            <a:off x="3622477" y="252889"/>
            <a:ext cx="6052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Scaling Behavior of Dilute Synthetic Polymers</a:t>
            </a:r>
          </a:p>
        </p:txBody>
      </p:sp>
      <p:pic>
        <p:nvPicPr>
          <p:cNvPr id="589830" name="Picture 1">
            <a:extLst>
              <a:ext uri="{FF2B5EF4-FFF2-40B4-BE49-F238E27FC236}">
                <a16:creationId xmlns:a16="http://schemas.microsoft.com/office/drawing/2014/main" id="{81ECCE96-8224-6E40-A40A-E855E59426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84988" y="1810684"/>
            <a:ext cx="1777008"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1" name="Picture 2">
            <a:extLst>
              <a:ext uri="{FF2B5EF4-FFF2-40B4-BE49-F238E27FC236}">
                <a16:creationId xmlns:a16="http://schemas.microsoft.com/office/drawing/2014/main" id="{64792E5C-CC61-E44F-88D7-FA90F8184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2145" y="2507200"/>
            <a:ext cx="1317129"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2" name="Picture 3">
            <a:extLst>
              <a:ext uri="{FF2B5EF4-FFF2-40B4-BE49-F238E27FC236}">
                <a16:creationId xmlns:a16="http://schemas.microsoft.com/office/drawing/2014/main" id="{E4759813-0A2E-B643-9325-CF9585E255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7004" y="3042981"/>
            <a:ext cx="3330773"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3" name="TextBox 4">
            <a:extLst>
              <a:ext uri="{FF2B5EF4-FFF2-40B4-BE49-F238E27FC236}">
                <a16:creationId xmlns:a16="http://schemas.microsoft.com/office/drawing/2014/main" id="{CE613CFB-FBDA-674E-8970-72A4AAF37F68}"/>
              </a:ext>
            </a:extLst>
          </p:cNvPr>
          <p:cNvSpPr txBox="1">
            <a:spLocks noChangeArrowheads="1"/>
          </p:cNvSpPr>
          <p:nvPr/>
        </p:nvSpPr>
        <p:spPr bwMode="auto">
          <a:xfrm>
            <a:off x="11281692" y="3429000"/>
            <a:ext cx="30008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l-GR" altLang="en-US" sz="1687"/>
              <a:t>θ</a:t>
            </a:r>
            <a:endParaRPr lang="en-US" altLang="en-US" sz="1687"/>
          </a:p>
        </p:txBody>
      </p:sp>
      <p:pic>
        <p:nvPicPr>
          <p:cNvPr id="589834" name="Picture 6">
            <a:extLst>
              <a:ext uri="{FF2B5EF4-FFF2-40B4-BE49-F238E27FC236}">
                <a16:creationId xmlns:a16="http://schemas.microsoft.com/office/drawing/2014/main" id="{57659EB9-1AE1-634B-9CD3-8B73A6FC19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9488" y="2732485"/>
            <a:ext cx="642938" cy="54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21F9F52-163F-174E-A676-2503406D7888}"/>
              </a:ext>
            </a:extLst>
          </p:cNvPr>
          <p:cNvPicPr>
            <a:picLocks noChangeAspect="1"/>
          </p:cNvPicPr>
          <p:nvPr/>
        </p:nvPicPr>
        <p:blipFill>
          <a:blip r:embed="rId6"/>
          <a:stretch>
            <a:fillRect/>
          </a:stretch>
        </p:blipFill>
        <p:spPr>
          <a:xfrm>
            <a:off x="575855" y="1051349"/>
            <a:ext cx="6146800" cy="5346700"/>
          </a:xfrm>
          <a:prstGeom prst="rect">
            <a:avLst/>
          </a:prstGeom>
        </p:spPr>
      </p:pic>
      <p:sp>
        <p:nvSpPr>
          <p:cNvPr id="3" name="TextBox 2">
            <a:extLst>
              <a:ext uri="{FF2B5EF4-FFF2-40B4-BE49-F238E27FC236}">
                <a16:creationId xmlns:a16="http://schemas.microsoft.com/office/drawing/2014/main" id="{0E072E35-9913-4242-AB43-DBCC6C0A180A}"/>
              </a:ext>
            </a:extLst>
          </p:cNvPr>
          <p:cNvSpPr txBox="1"/>
          <p:nvPr/>
        </p:nvSpPr>
        <p:spPr>
          <a:xfrm>
            <a:off x="6760755" y="4231256"/>
            <a:ext cx="5380446"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Scaling Regimes over a range of q</a:t>
            </a:r>
          </a:p>
          <a:p>
            <a:r>
              <a:rPr lang="en-US" sz="2400" dirty="0">
                <a:latin typeface="Times New Roman" panose="02020603050405020304" pitchFamily="18" charset="0"/>
                <a:cs typeface="Times New Roman" panose="02020603050405020304" pitchFamily="18" charset="0"/>
              </a:rPr>
              <a:t>At low end: a size for that structural level</a:t>
            </a:r>
          </a:p>
          <a:p>
            <a:r>
              <a:rPr lang="en-US" sz="2400" dirty="0">
                <a:latin typeface="Times New Roman" panose="02020603050405020304" pitchFamily="18" charset="0"/>
                <a:cs typeface="Times New Roman" panose="02020603050405020304" pitchFamily="18" charset="0"/>
              </a:rPr>
              <a:t>At the high end a different structural level</a:t>
            </a:r>
          </a:p>
        </p:txBody>
      </p:sp>
      <p:sp>
        <p:nvSpPr>
          <p:cNvPr id="4" name="Slide Number Placeholder 3">
            <a:extLst>
              <a:ext uri="{FF2B5EF4-FFF2-40B4-BE49-F238E27FC236}">
                <a16:creationId xmlns:a16="http://schemas.microsoft.com/office/drawing/2014/main" id="{6FD84157-93E6-1841-998D-38CBFD599897}"/>
              </a:ext>
            </a:extLst>
          </p:cNvPr>
          <p:cNvSpPr>
            <a:spLocks noGrp="1"/>
          </p:cNvSpPr>
          <p:nvPr>
            <p:ph type="sldNum" sz="quarter" idx="12"/>
          </p:nvPr>
        </p:nvSpPr>
        <p:spPr/>
        <p:txBody>
          <a:bodyPr/>
          <a:lstStyle/>
          <a:p>
            <a:fld id="{030D0954-52AA-4645-BC74-DBF6B1D254B8}" type="slidenum">
              <a:rPr lang="en-US" smtClean="0"/>
              <a:t>12</a:t>
            </a:fld>
            <a:endParaRPr lang="en-US"/>
          </a:p>
        </p:txBody>
      </p:sp>
      <p:pic>
        <p:nvPicPr>
          <p:cNvPr id="5" name="Picture 4">
            <a:extLst>
              <a:ext uri="{FF2B5EF4-FFF2-40B4-BE49-F238E27FC236}">
                <a16:creationId xmlns:a16="http://schemas.microsoft.com/office/drawing/2014/main" id="{CF725639-4B13-6241-B5EE-3A3912BC88A3}"/>
              </a:ext>
            </a:extLst>
          </p:cNvPr>
          <p:cNvPicPr>
            <a:picLocks noChangeAspect="1"/>
          </p:cNvPicPr>
          <p:nvPr/>
        </p:nvPicPr>
        <p:blipFill>
          <a:blip r:embed="rId7"/>
          <a:stretch>
            <a:fillRect/>
          </a:stretch>
        </p:blipFill>
        <p:spPr>
          <a:xfrm>
            <a:off x="1939363" y="3389828"/>
            <a:ext cx="2041757" cy="2041757"/>
          </a:xfrm>
          <a:prstGeom prst="rect">
            <a:avLst/>
          </a:prstGeom>
        </p:spPr>
      </p:pic>
      <p:sp>
        <p:nvSpPr>
          <p:cNvPr id="7" name="TextBox 6">
            <a:extLst>
              <a:ext uri="{FF2B5EF4-FFF2-40B4-BE49-F238E27FC236}">
                <a16:creationId xmlns:a16="http://schemas.microsoft.com/office/drawing/2014/main" id="{0135C3C1-F7B5-9F47-B401-B69A56572644}"/>
              </a:ext>
            </a:extLst>
          </p:cNvPr>
          <p:cNvSpPr txBox="1"/>
          <p:nvPr/>
        </p:nvSpPr>
        <p:spPr>
          <a:xfrm>
            <a:off x="3083859" y="1631576"/>
            <a:ext cx="3385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p>
        </p:txBody>
      </p:sp>
      <p:sp>
        <p:nvSpPr>
          <p:cNvPr id="16" name="TextBox 15">
            <a:extLst>
              <a:ext uri="{FF2B5EF4-FFF2-40B4-BE49-F238E27FC236}">
                <a16:creationId xmlns:a16="http://schemas.microsoft.com/office/drawing/2014/main" id="{C2E43151-AE95-EB41-B59B-D33C9846DB50}"/>
              </a:ext>
            </a:extLst>
          </p:cNvPr>
          <p:cNvSpPr txBox="1"/>
          <p:nvPr/>
        </p:nvSpPr>
        <p:spPr>
          <a:xfrm>
            <a:off x="4528494" y="3256913"/>
            <a:ext cx="304892"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i</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06170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87117" y="1744051"/>
            <a:ext cx="1107996" cy="646331"/>
          </a:xfrm>
          <a:prstGeom prst="rect">
            <a:avLst/>
          </a:prstGeom>
          <a:noFill/>
        </p:spPr>
        <p:txBody>
          <a:bodyPr wrap="none" rtlCol="0">
            <a:spAutoFit/>
          </a:bodyPr>
          <a:lstStyle/>
          <a:p>
            <a:pPr algn="ctr"/>
            <a:r>
              <a:rPr lang="de-DE" dirty="0">
                <a:latin typeface="Times New Roman" panose="02020603050405020304" pitchFamily="18" charset="0"/>
                <a:cs typeface="Times New Roman" panose="02020603050405020304" pitchFamily="18" charset="0"/>
              </a:rPr>
              <a:t>fitting </a:t>
            </a:r>
          </a:p>
          <a:p>
            <a:pPr algn="ctr"/>
            <a:r>
              <a:rPr lang="de-DE" dirty="0">
                <a:latin typeface="Times New Roman" panose="02020603050405020304" pitchFamily="18" charset="0"/>
                <a:cs typeface="Times New Roman" panose="02020603050405020304" pitchFamily="18" charset="0"/>
              </a:rPr>
              <a:t>parameter</a:t>
            </a:r>
          </a:p>
        </p:txBody>
      </p:sp>
      <p:sp>
        <p:nvSpPr>
          <p:cNvPr id="5" name="TextBox 4"/>
          <p:cNvSpPr txBox="1"/>
          <p:nvPr/>
        </p:nvSpPr>
        <p:spPr>
          <a:xfrm>
            <a:off x="8277802" y="1873277"/>
            <a:ext cx="979755" cy="369332"/>
          </a:xfrm>
          <a:prstGeom prst="rect">
            <a:avLst/>
          </a:prstGeom>
          <a:noFill/>
        </p:spPr>
        <p:txBody>
          <a:bodyPr wrap="none" rtlCol="0">
            <a:spAutoFit/>
          </a:bodyPr>
          <a:lstStyle/>
          <a:p>
            <a:pPr algn="ctr"/>
            <a:r>
              <a:rPr lang="de-DE" dirty="0">
                <a:latin typeface="Times New Roman" panose="02020603050405020304" pitchFamily="18" charset="0"/>
                <a:cs typeface="Times New Roman" panose="02020603050405020304" pitchFamily="18" charset="0"/>
              </a:rPr>
              <a:t>meaning</a:t>
            </a:r>
          </a:p>
        </p:txBody>
      </p:sp>
      <p:cxnSp>
        <p:nvCxnSpPr>
          <p:cNvPr id="6" name="Straight Connector 5"/>
          <p:cNvCxnSpPr/>
          <p:nvPr/>
        </p:nvCxnSpPr>
        <p:spPr>
          <a:xfrm flipV="1">
            <a:off x="6589252" y="2404312"/>
            <a:ext cx="3020011" cy="33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92978" y="1873280"/>
            <a:ext cx="2" cy="37785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17399" y="2439090"/>
            <a:ext cx="397866" cy="369332"/>
          </a:xfrm>
          <a:prstGeom prst="rect">
            <a:avLst/>
          </a:prstGeom>
          <a:noFill/>
        </p:spPr>
        <p:txBody>
          <a:bodyPr wrap="none" rtlCol="0">
            <a:spAutoFit/>
          </a:bodyPr>
          <a:lstStyle/>
          <a:p>
            <a:r>
              <a:rPr lang="de-DE" i="1" dirty="0">
                <a:latin typeface="Arial" panose="020B0604020202020204" pitchFamily="34" charset="0"/>
                <a:cs typeface="Arial" panose="020B0604020202020204" pitchFamily="34" charset="0"/>
              </a:rPr>
              <a:t>L</a:t>
            </a:r>
            <a:r>
              <a:rPr lang="de-DE" baseline="-25000" dirty="0">
                <a:latin typeface="Arial" panose="020B0604020202020204" pitchFamily="34" charset="0"/>
                <a:cs typeface="Arial" panose="020B0604020202020204" pitchFamily="34" charset="0"/>
              </a:rPr>
              <a:t>1</a:t>
            </a:r>
          </a:p>
        </p:txBody>
      </p:sp>
      <p:sp>
        <p:nvSpPr>
          <p:cNvPr id="9" name="TextBox 8"/>
          <p:cNvSpPr txBox="1"/>
          <p:nvPr/>
        </p:nvSpPr>
        <p:spPr>
          <a:xfrm>
            <a:off x="7827458" y="2453449"/>
            <a:ext cx="1728358" cy="338554"/>
          </a:xfrm>
          <a:prstGeom prst="rect">
            <a:avLst/>
          </a:prstGeom>
          <a:noFill/>
        </p:spPr>
        <p:txBody>
          <a:bodyPr wrap="none" rtlCol="0">
            <a:spAutoFit/>
          </a:bodyPr>
          <a:lstStyle/>
          <a:p>
            <a:r>
              <a:rPr lang="de-DE" sz="1600" dirty="0">
                <a:latin typeface="Times New Roman" panose="02020603050405020304" pitchFamily="18" charset="0"/>
                <a:cs typeface="Times New Roman" panose="02020603050405020304" pitchFamily="18" charset="0"/>
              </a:rPr>
              <a:t>length of cylinders</a:t>
            </a:r>
          </a:p>
        </p:txBody>
      </p:sp>
      <p:sp>
        <p:nvSpPr>
          <p:cNvPr id="10" name="TextBox 9"/>
          <p:cNvSpPr txBox="1"/>
          <p:nvPr/>
        </p:nvSpPr>
        <p:spPr>
          <a:xfrm>
            <a:off x="6904656" y="2757088"/>
            <a:ext cx="436338" cy="369332"/>
          </a:xfrm>
          <a:prstGeom prst="rect">
            <a:avLst/>
          </a:prstGeom>
          <a:noFill/>
        </p:spPr>
        <p:txBody>
          <a:bodyPr wrap="none" rtlCol="0">
            <a:spAutoFit/>
          </a:bodyPr>
          <a:lstStyle/>
          <a:p>
            <a:r>
              <a:rPr lang="de-DE" i="1" dirty="0">
                <a:latin typeface="Arial" panose="020B0604020202020204" pitchFamily="34" charset="0"/>
                <a:cs typeface="Arial" panose="020B0604020202020204" pitchFamily="34" charset="0"/>
              </a:rPr>
              <a:t>R</a:t>
            </a:r>
            <a:r>
              <a:rPr lang="de-DE" baseline="-25000" dirty="0">
                <a:latin typeface="Arial" panose="020B0604020202020204" pitchFamily="34" charset="0"/>
                <a:cs typeface="Arial" panose="020B0604020202020204" pitchFamily="34" charset="0"/>
              </a:rPr>
              <a:t>1</a:t>
            </a:r>
          </a:p>
        </p:txBody>
      </p:sp>
      <p:sp>
        <p:nvSpPr>
          <p:cNvPr id="11" name="TextBox 10"/>
          <p:cNvSpPr txBox="1"/>
          <p:nvPr/>
        </p:nvSpPr>
        <p:spPr>
          <a:xfrm>
            <a:off x="7814716" y="2771446"/>
            <a:ext cx="1717137" cy="338554"/>
          </a:xfrm>
          <a:prstGeom prst="rect">
            <a:avLst/>
          </a:prstGeom>
          <a:noFill/>
        </p:spPr>
        <p:txBody>
          <a:bodyPr wrap="none" rtlCol="0">
            <a:spAutoFit/>
          </a:bodyPr>
          <a:lstStyle/>
          <a:p>
            <a:r>
              <a:rPr lang="de-DE" sz="1600" dirty="0">
                <a:latin typeface="Times New Roman" panose="02020603050405020304" pitchFamily="18" charset="0"/>
                <a:cs typeface="Times New Roman" panose="02020603050405020304" pitchFamily="18" charset="0"/>
              </a:rPr>
              <a:t>radius of cylinders</a:t>
            </a:r>
          </a:p>
        </p:txBody>
      </p:sp>
      <p:sp>
        <p:nvSpPr>
          <p:cNvPr id="12" name="TextBox 11"/>
          <p:cNvSpPr txBox="1"/>
          <p:nvPr/>
        </p:nvSpPr>
        <p:spPr>
          <a:xfrm>
            <a:off x="6894243" y="3029630"/>
            <a:ext cx="519694" cy="369332"/>
          </a:xfrm>
          <a:prstGeom prst="rect">
            <a:avLst/>
          </a:prstGeom>
          <a:noFill/>
        </p:spPr>
        <p:txBody>
          <a:bodyPr wrap="none" rtlCol="0">
            <a:spAutoFit/>
          </a:bodyPr>
          <a:lstStyle/>
          <a:p>
            <a:r>
              <a:rPr lang="de-DE" i="1" dirty="0">
                <a:latin typeface="Symbol" panose="05050102010706020507" pitchFamily="18" charset="2"/>
                <a:cs typeface="Arial" panose="020B0604020202020204" pitchFamily="34" charset="0"/>
              </a:rPr>
              <a:t>s</a:t>
            </a:r>
            <a:r>
              <a:rPr lang="de-DE" i="1" baseline="-25000" dirty="0">
                <a:latin typeface="Arial" panose="020B0604020202020204" pitchFamily="34" charset="0"/>
                <a:cs typeface="Arial" panose="020B0604020202020204" pitchFamily="34" charset="0"/>
              </a:rPr>
              <a:t>R</a:t>
            </a:r>
            <a:r>
              <a:rPr lang="de-DE" baseline="-25000" dirty="0">
                <a:latin typeface="Arial" panose="020B0604020202020204" pitchFamily="34" charset="0"/>
                <a:cs typeface="Arial" panose="020B0604020202020204" pitchFamily="34" charset="0"/>
              </a:rPr>
              <a:t>1</a:t>
            </a:r>
          </a:p>
        </p:txBody>
      </p:sp>
      <p:sp>
        <p:nvSpPr>
          <p:cNvPr id="13" name="TextBox 12"/>
          <p:cNvSpPr txBox="1"/>
          <p:nvPr/>
        </p:nvSpPr>
        <p:spPr>
          <a:xfrm>
            <a:off x="7804303" y="3044894"/>
            <a:ext cx="1787669" cy="584775"/>
          </a:xfrm>
          <a:prstGeom prst="rect">
            <a:avLst/>
          </a:prstGeom>
          <a:noFill/>
        </p:spPr>
        <p:txBody>
          <a:bodyPr wrap="none" rtlCol="0">
            <a:spAutoFit/>
          </a:bodyPr>
          <a:lstStyle/>
          <a:p>
            <a:r>
              <a:rPr lang="de-DE" sz="1600" dirty="0">
                <a:latin typeface="Times New Roman" panose="02020603050405020304" pitchFamily="18" charset="0"/>
                <a:cs typeface="Times New Roman" panose="02020603050405020304" pitchFamily="18" charset="0"/>
              </a:rPr>
              <a:t>standard deviation </a:t>
            </a:r>
          </a:p>
          <a:p>
            <a:r>
              <a:rPr lang="de-DE" sz="1600" dirty="0">
                <a:latin typeface="Times New Roman" panose="02020603050405020304" pitchFamily="18" charset="0"/>
                <a:cs typeface="Times New Roman" panose="02020603050405020304" pitchFamily="18" charset="0"/>
              </a:rPr>
              <a:t>of radii distribution</a:t>
            </a:r>
          </a:p>
        </p:txBody>
      </p:sp>
      <p:sp>
        <p:nvSpPr>
          <p:cNvPr id="14" name="TextBox 13"/>
          <p:cNvSpPr txBox="1"/>
          <p:nvPr/>
        </p:nvSpPr>
        <p:spPr>
          <a:xfrm>
            <a:off x="2486045" y="5651794"/>
            <a:ext cx="304892" cy="369332"/>
          </a:xfrm>
          <a:prstGeom prst="rect">
            <a:avLst/>
          </a:prstGeom>
          <a:noFill/>
        </p:spPr>
        <p:txBody>
          <a:bodyPr wrap="none" rtlCol="0">
            <a:spAutoFit/>
          </a:bodyPr>
          <a:lstStyle/>
          <a:p>
            <a:r>
              <a:rPr lang="de-DE" i="1" dirty="0">
                <a:latin typeface="Symbol" panose="05050102010706020507" pitchFamily="18" charset="2"/>
                <a:cs typeface="Arial" panose="020B0604020202020204" pitchFamily="34" charset="0"/>
              </a:rPr>
              <a:t>n</a:t>
            </a:r>
            <a:endParaRPr lang="de-DE" baseline="-25000" dirty="0">
              <a:latin typeface="Symbol" panose="05050102010706020507" pitchFamily="18" charset="2"/>
              <a:cs typeface="Arial" panose="020B0604020202020204" pitchFamily="34" charset="0"/>
            </a:endParaRPr>
          </a:p>
        </p:txBody>
      </p:sp>
      <p:sp>
        <p:nvSpPr>
          <p:cNvPr id="15" name="TextBox 14"/>
          <p:cNvSpPr txBox="1"/>
          <p:nvPr/>
        </p:nvSpPr>
        <p:spPr>
          <a:xfrm>
            <a:off x="3327830" y="5597878"/>
            <a:ext cx="1842271" cy="584776"/>
          </a:xfrm>
          <a:prstGeom prst="rect">
            <a:avLst/>
          </a:prstGeom>
          <a:noFill/>
        </p:spPr>
        <p:txBody>
          <a:bodyPr wrap="none" rtlCol="0">
            <a:spAutoFit/>
          </a:bodyPr>
          <a:lstStyle/>
          <a:p>
            <a:r>
              <a:rPr lang="de-DE" sz="1600" dirty="0" err="1">
                <a:latin typeface="Times New Roman" panose="02020603050405020304" pitchFamily="18" charset="0"/>
                <a:cs typeface="Times New Roman" panose="02020603050405020304" pitchFamily="18" charset="0"/>
              </a:rPr>
              <a:t>screening</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parameter</a:t>
            </a:r>
            <a:endParaRPr lang="de-DE" sz="1600" dirty="0">
              <a:latin typeface="Times New Roman" panose="02020603050405020304" pitchFamily="18" charset="0"/>
              <a:cs typeface="Times New Roman" panose="02020603050405020304" pitchFamily="18" charset="0"/>
            </a:endParaRPr>
          </a:p>
          <a:p>
            <a:r>
              <a:rPr lang="de-DE" sz="1600" dirty="0">
                <a:latin typeface="Times New Roman" panose="02020603050405020304" pitchFamily="18" charset="0"/>
                <a:cs typeface="Times New Roman" panose="02020603050405020304" pitchFamily="18" charset="0"/>
              </a:rPr>
              <a:t>(</a:t>
            </a:r>
            <a:r>
              <a:rPr lang="de-DE" sz="1600" dirty="0" err="1">
                <a:latin typeface="Times New Roman" panose="02020603050405020304" pitchFamily="18" charset="0"/>
                <a:cs typeface="Times New Roman" panose="02020603050405020304" pitchFamily="18" charset="0"/>
              </a:rPr>
              <a:t>virial</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coefficient</a:t>
            </a:r>
            <a:r>
              <a:rPr lang="de-DE" sz="16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6903744" y="3659734"/>
            <a:ext cx="449162" cy="369332"/>
          </a:xfrm>
          <a:prstGeom prst="rect">
            <a:avLst/>
          </a:prstGeom>
          <a:noFill/>
        </p:spPr>
        <p:txBody>
          <a:bodyPr wrap="none" rtlCol="0">
            <a:spAutoFit/>
          </a:bodyPr>
          <a:lstStyle/>
          <a:p>
            <a:r>
              <a:rPr lang="de-DE" i="1" dirty="0">
                <a:latin typeface="Arial" panose="020B0604020202020204" pitchFamily="34" charset="0"/>
                <a:cs typeface="Arial" panose="020B0604020202020204" pitchFamily="34" charset="0"/>
              </a:rPr>
              <a:t>G</a:t>
            </a:r>
            <a:r>
              <a:rPr lang="de-DE" baseline="-25000" dirty="0">
                <a:latin typeface="Arial" panose="020B0604020202020204" pitchFamily="34" charset="0"/>
                <a:cs typeface="Arial" panose="020B0604020202020204" pitchFamily="34" charset="0"/>
              </a:rPr>
              <a:t>2</a:t>
            </a:r>
          </a:p>
        </p:txBody>
      </p:sp>
      <p:sp>
        <p:nvSpPr>
          <p:cNvPr id="17" name="TextBox 16"/>
          <p:cNvSpPr txBox="1"/>
          <p:nvPr/>
        </p:nvSpPr>
        <p:spPr>
          <a:xfrm>
            <a:off x="7786936" y="3561746"/>
            <a:ext cx="1906291" cy="584775"/>
          </a:xfrm>
          <a:prstGeom prst="rect">
            <a:avLst/>
          </a:prstGeom>
          <a:noFill/>
        </p:spPr>
        <p:txBody>
          <a:bodyPr wrap="none" rtlCol="0">
            <a:spAutoFit/>
          </a:bodyPr>
          <a:lstStyle/>
          <a:p>
            <a:r>
              <a:rPr lang="de-DE" sz="1600" dirty="0">
                <a:latin typeface="Times New Roman" panose="02020603050405020304" pitchFamily="18" charset="0"/>
                <a:cs typeface="Times New Roman" panose="02020603050405020304" pitchFamily="18" charset="0"/>
              </a:rPr>
              <a:t>zero-angle scattering</a:t>
            </a:r>
          </a:p>
          <a:p>
            <a:r>
              <a:rPr lang="de-DE" sz="1600" dirty="0">
                <a:latin typeface="Times New Roman" panose="02020603050405020304" pitchFamily="18" charset="0"/>
                <a:cs typeface="Times New Roman" panose="02020603050405020304" pitchFamily="18" charset="0"/>
              </a:rPr>
              <a:t>of global structure</a:t>
            </a:r>
          </a:p>
        </p:txBody>
      </p:sp>
      <p:sp>
        <p:nvSpPr>
          <p:cNvPr id="18" name="TextBox 17"/>
          <p:cNvSpPr txBox="1"/>
          <p:nvPr/>
        </p:nvSpPr>
        <p:spPr>
          <a:xfrm>
            <a:off x="6903744" y="4131593"/>
            <a:ext cx="564578" cy="369332"/>
          </a:xfrm>
          <a:prstGeom prst="rect">
            <a:avLst/>
          </a:prstGeom>
          <a:noFill/>
        </p:spPr>
        <p:txBody>
          <a:bodyPr wrap="none" rtlCol="0">
            <a:spAutoFit/>
          </a:bodyPr>
          <a:lstStyle/>
          <a:p>
            <a:r>
              <a:rPr lang="de-DE" i="1" dirty="0">
                <a:latin typeface="Arial" panose="020B0604020202020204" pitchFamily="34" charset="0"/>
                <a:cs typeface="Arial" panose="020B0604020202020204" pitchFamily="34" charset="0"/>
              </a:rPr>
              <a:t>R</a:t>
            </a:r>
            <a:r>
              <a:rPr lang="de-DE" baseline="-25000" dirty="0">
                <a:latin typeface="Arial" panose="020B0604020202020204" pitchFamily="34" charset="0"/>
                <a:cs typeface="Arial" panose="020B0604020202020204" pitchFamily="34" charset="0"/>
              </a:rPr>
              <a:t>g,2</a:t>
            </a:r>
          </a:p>
        </p:txBody>
      </p:sp>
      <p:sp>
        <p:nvSpPr>
          <p:cNvPr id="19" name="TextBox 18"/>
          <p:cNvSpPr txBox="1"/>
          <p:nvPr/>
        </p:nvSpPr>
        <p:spPr>
          <a:xfrm>
            <a:off x="7826884" y="4076302"/>
            <a:ext cx="1871025" cy="584775"/>
          </a:xfrm>
          <a:prstGeom prst="rect">
            <a:avLst/>
          </a:prstGeom>
          <a:noFill/>
        </p:spPr>
        <p:txBody>
          <a:bodyPr wrap="none" rtlCol="0">
            <a:spAutoFit/>
          </a:bodyPr>
          <a:lstStyle/>
          <a:p>
            <a:r>
              <a:rPr lang="de-DE" sz="1600" dirty="0">
                <a:latin typeface="Times New Roman" panose="02020603050405020304" pitchFamily="18" charset="0"/>
                <a:cs typeface="Times New Roman" panose="02020603050405020304" pitchFamily="18" charset="0"/>
              </a:rPr>
              <a:t>radius of gyration of</a:t>
            </a:r>
          </a:p>
          <a:p>
            <a:r>
              <a:rPr lang="de-DE" sz="1600" dirty="0">
                <a:latin typeface="Times New Roman" panose="02020603050405020304" pitchFamily="18" charset="0"/>
                <a:cs typeface="Times New Roman" panose="02020603050405020304" pitchFamily="18" charset="0"/>
              </a:rPr>
              <a:t>global structure</a:t>
            </a:r>
          </a:p>
        </p:txBody>
      </p:sp>
      <p:sp>
        <p:nvSpPr>
          <p:cNvPr id="20" name="TextBox 19"/>
          <p:cNvSpPr txBox="1"/>
          <p:nvPr/>
        </p:nvSpPr>
        <p:spPr>
          <a:xfrm>
            <a:off x="6908473" y="4669412"/>
            <a:ext cx="484428" cy="369332"/>
          </a:xfrm>
          <a:prstGeom prst="rect">
            <a:avLst/>
          </a:prstGeom>
          <a:noFill/>
        </p:spPr>
        <p:txBody>
          <a:bodyPr wrap="none" rtlCol="0">
            <a:spAutoFit/>
          </a:bodyPr>
          <a:lstStyle/>
          <a:p>
            <a:r>
              <a:rPr lang="de-DE" i="1" dirty="0">
                <a:latin typeface="Arial" panose="020B0604020202020204" pitchFamily="34" charset="0"/>
                <a:cs typeface="Arial" panose="020B0604020202020204" pitchFamily="34" charset="0"/>
              </a:rPr>
              <a:t>d</a:t>
            </a:r>
            <a:r>
              <a:rPr lang="de-DE" baseline="-25000" dirty="0">
                <a:latin typeface="Arial" panose="020B0604020202020204" pitchFamily="34" charset="0"/>
                <a:cs typeface="Arial" panose="020B0604020202020204" pitchFamily="34" charset="0"/>
              </a:rPr>
              <a:t>f,2</a:t>
            </a:r>
          </a:p>
        </p:txBody>
      </p:sp>
      <p:sp>
        <p:nvSpPr>
          <p:cNvPr id="21" name="TextBox 20"/>
          <p:cNvSpPr txBox="1"/>
          <p:nvPr/>
        </p:nvSpPr>
        <p:spPr>
          <a:xfrm>
            <a:off x="7831612" y="4614122"/>
            <a:ext cx="1843774" cy="584775"/>
          </a:xfrm>
          <a:prstGeom prst="rect">
            <a:avLst/>
          </a:prstGeom>
          <a:noFill/>
        </p:spPr>
        <p:txBody>
          <a:bodyPr wrap="none" rtlCol="0">
            <a:spAutoFit/>
          </a:bodyPr>
          <a:lstStyle/>
          <a:p>
            <a:r>
              <a:rPr lang="de-DE" sz="1600" dirty="0" err="1">
                <a:latin typeface="Times New Roman" panose="02020603050405020304" pitchFamily="18" charset="0"/>
                <a:cs typeface="Times New Roman" panose="02020603050405020304" pitchFamily="18" charset="0"/>
              </a:rPr>
              <a:t>fractal</a:t>
            </a:r>
            <a:r>
              <a:rPr lang="de-DE" sz="1600" dirty="0">
                <a:latin typeface="Times New Roman" panose="02020603050405020304" pitchFamily="18" charset="0"/>
                <a:cs typeface="Times New Roman" panose="02020603050405020304" pitchFamily="18" charset="0"/>
              </a:rPr>
              <a:t> dimension of</a:t>
            </a:r>
          </a:p>
          <a:p>
            <a:r>
              <a:rPr lang="de-DE" sz="1600" dirty="0">
                <a:latin typeface="Times New Roman" panose="02020603050405020304" pitchFamily="18" charset="0"/>
                <a:cs typeface="Times New Roman" panose="02020603050405020304" pitchFamily="18" charset="0"/>
              </a:rPr>
              <a:t>global structure</a:t>
            </a:r>
          </a:p>
        </p:txBody>
      </p:sp>
      <p:sp>
        <p:nvSpPr>
          <p:cNvPr id="22" name="TextBox 21"/>
          <p:cNvSpPr txBox="1"/>
          <p:nvPr/>
        </p:nvSpPr>
        <p:spPr>
          <a:xfrm>
            <a:off x="2075926" y="1804627"/>
            <a:ext cx="1197765" cy="646331"/>
          </a:xfrm>
          <a:prstGeom prst="rect">
            <a:avLst/>
          </a:prstGeom>
          <a:noFill/>
        </p:spPr>
        <p:txBody>
          <a:bodyPr wrap="none" rtlCol="0">
            <a:spAutoFit/>
          </a:bodyPr>
          <a:lstStyle/>
          <a:p>
            <a:pPr algn="ctr"/>
            <a:r>
              <a:rPr lang="de-DE" dirty="0" err="1">
                <a:latin typeface="Times New Roman" panose="02020603050405020304" pitchFamily="18" charset="0"/>
                <a:cs typeface="Times New Roman" panose="02020603050405020304" pitchFamily="18" charset="0"/>
              </a:rPr>
              <a:t>input</a:t>
            </a:r>
            <a:endParaRPr lang="de-DE" dirty="0">
              <a:latin typeface="Times New Roman" panose="02020603050405020304" pitchFamily="18" charset="0"/>
              <a:cs typeface="Times New Roman" panose="02020603050405020304" pitchFamily="18" charset="0"/>
            </a:endParaRPr>
          </a:p>
          <a:p>
            <a:pPr algn="ctr"/>
            <a:r>
              <a:rPr lang="de-DE" dirty="0" err="1">
                <a:latin typeface="Times New Roman" panose="02020603050405020304" pitchFamily="18" charset="0"/>
                <a:cs typeface="Times New Roman" panose="02020603050405020304" pitchFamily="18" charset="0"/>
              </a:rPr>
              <a:t>parameters</a:t>
            </a:r>
            <a:endParaRPr lang="de-DE"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704794" y="1936144"/>
            <a:ext cx="979755" cy="369332"/>
          </a:xfrm>
          <a:prstGeom prst="rect">
            <a:avLst/>
          </a:prstGeom>
          <a:noFill/>
        </p:spPr>
        <p:txBody>
          <a:bodyPr wrap="none" rtlCol="0">
            <a:spAutoFit/>
          </a:bodyPr>
          <a:lstStyle/>
          <a:p>
            <a:pPr algn="ctr"/>
            <a:r>
              <a:rPr lang="de-DE" dirty="0">
                <a:latin typeface="Times New Roman" panose="02020603050405020304" pitchFamily="18" charset="0"/>
                <a:cs typeface="Times New Roman" panose="02020603050405020304" pitchFamily="18" charset="0"/>
              </a:rPr>
              <a:t>meaning</a:t>
            </a:r>
          </a:p>
        </p:txBody>
      </p:sp>
      <p:cxnSp>
        <p:nvCxnSpPr>
          <p:cNvPr id="24" name="Straight Connector 23"/>
          <p:cNvCxnSpPr/>
          <p:nvPr/>
        </p:nvCxnSpPr>
        <p:spPr>
          <a:xfrm flipV="1">
            <a:off x="2159145" y="2476596"/>
            <a:ext cx="3430459" cy="335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3190470" y="1936150"/>
            <a:ext cx="41492" cy="432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65766" y="2514913"/>
            <a:ext cx="291566" cy="338554"/>
          </a:xfrm>
          <a:prstGeom prst="rect">
            <a:avLst/>
          </a:prstGeom>
          <a:noFill/>
        </p:spPr>
        <p:txBody>
          <a:bodyPr wrap="none" rtlCol="0">
            <a:spAutoFit/>
          </a:bodyPr>
          <a:lstStyle/>
          <a:p>
            <a:r>
              <a:rPr lang="de-DE" sz="1600" dirty="0">
                <a:latin typeface="Symbol" charset="2"/>
                <a:cs typeface="Symbol" charset="2"/>
              </a:rPr>
              <a:t>f</a:t>
            </a:r>
            <a:endParaRPr lang="de-DE" sz="1600" baseline="-25000" dirty="0">
              <a:latin typeface="Arial" panose="020B0604020202020204" pitchFamily="34" charset="0"/>
              <a:cs typeface="Arial" panose="020B0604020202020204" pitchFamily="34" charset="0"/>
            </a:endParaRPr>
          </a:p>
        </p:txBody>
      </p:sp>
      <p:sp>
        <p:nvSpPr>
          <p:cNvPr id="27" name="TextBox 26"/>
          <p:cNvSpPr txBox="1"/>
          <p:nvPr/>
        </p:nvSpPr>
        <p:spPr>
          <a:xfrm>
            <a:off x="3316127" y="2529527"/>
            <a:ext cx="1502234" cy="338554"/>
          </a:xfrm>
          <a:prstGeom prst="rect">
            <a:avLst/>
          </a:prstGeom>
          <a:noFill/>
        </p:spPr>
        <p:txBody>
          <a:bodyPr wrap="none" rtlCol="0">
            <a:spAutoFit/>
          </a:bodyPr>
          <a:lstStyle/>
          <a:p>
            <a:r>
              <a:rPr lang="de-DE" sz="1600" dirty="0" err="1">
                <a:latin typeface="Times New Roman" panose="02020603050405020304" pitchFamily="18" charset="0"/>
                <a:cs typeface="Times New Roman" panose="02020603050405020304" pitchFamily="18" charset="0"/>
              </a:rPr>
              <a:t>volume</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fraction</a:t>
            </a:r>
            <a:endParaRPr lang="de-DE" sz="16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2483533" y="3233041"/>
            <a:ext cx="421910" cy="338554"/>
          </a:xfrm>
          <a:prstGeom prst="rect">
            <a:avLst/>
          </a:prstGeom>
          <a:noFill/>
        </p:spPr>
        <p:txBody>
          <a:bodyPr wrap="none" rtlCol="0">
            <a:spAutoFit/>
          </a:bodyPr>
          <a:lstStyle/>
          <a:p>
            <a:r>
              <a:rPr lang="de-DE" sz="1600" dirty="0" err="1">
                <a:latin typeface="Symbol" panose="05050102010706020507" pitchFamily="18" charset="2"/>
                <a:cs typeface="Arial" panose="020B0604020202020204" pitchFamily="34" charset="0"/>
              </a:rPr>
              <a:t>D</a:t>
            </a:r>
            <a:r>
              <a:rPr lang="de-DE" sz="1600" i="1" dirty="0" err="1">
                <a:latin typeface="Symbol" panose="05050102010706020507" pitchFamily="18" charset="2"/>
                <a:cs typeface="Arial" panose="020B0604020202020204" pitchFamily="34" charset="0"/>
              </a:rPr>
              <a:t>r</a:t>
            </a:r>
            <a:endParaRPr lang="de-DE" sz="1600" baseline="-25000" dirty="0">
              <a:latin typeface="Arial" panose="020B0604020202020204" pitchFamily="34" charset="0"/>
              <a:cs typeface="Arial" panose="020B0604020202020204" pitchFamily="34" charset="0"/>
            </a:endParaRPr>
          </a:p>
        </p:txBody>
      </p:sp>
      <p:sp>
        <p:nvSpPr>
          <p:cNvPr id="29" name="TextBox 28"/>
          <p:cNvSpPr txBox="1"/>
          <p:nvPr/>
        </p:nvSpPr>
        <p:spPr>
          <a:xfrm>
            <a:off x="3294491" y="2840354"/>
            <a:ext cx="2295113" cy="1323439"/>
          </a:xfrm>
          <a:prstGeom prst="rect">
            <a:avLst/>
          </a:prstGeom>
          <a:noFill/>
        </p:spPr>
        <p:txBody>
          <a:bodyPr wrap="square" rtlCol="0">
            <a:spAutoFit/>
          </a:bodyPr>
          <a:lstStyle/>
          <a:p>
            <a:r>
              <a:rPr lang="de-DE" sz="1600" dirty="0" err="1">
                <a:latin typeface="Times New Roman" panose="02020603050405020304" pitchFamily="18" charset="0"/>
                <a:cs typeface="Times New Roman" panose="02020603050405020304" pitchFamily="18" charset="0"/>
              </a:rPr>
              <a:t>scattering</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length</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density</a:t>
            </a:r>
            <a:endParaRPr lang="de-DE" sz="1600" dirty="0">
              <a:latin typeface="Times New Roman" panose="02020603050405020304" pitchFamily="18" charset="0"/>
              <a:cs typeface="Times New Roman" panose="02020603050405020304" pitchFamily="18" charset="0"/>
            </a:endParaRPr>
          </a:p>
          <a:p>
            <a:r>
              <a:rPr lang="de-DE" sz="1600" dirty="0" err="1">
                <a:latin typeface="Times New Roman" panose="02020603050405020304" pitchFamily="18" charset="0"/>
                <a:cs typeface="Times New Roman" panose="02020603050405020304" pitchFamily="18" charset="0"/>
              </a:rPr>
              <a:t>contrast</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from</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mass</a:t>
            </a:r>
            <a:r>
              <a:rPr lang="de-DE" sz="1600" dirty="0">
                <a:latin typeface="Times New Roman" panose="02020603050405020304" pitchFamily="18" charset="0"/>
                <a:cs typeface="Times New Roman" panose="02020603050405020304" pitchFamily="18" charset="0"/>
              </a:rPr>
              <a:t> den-</a:t>
            </a:r>
            <a:r>
              <a:rPr lang="de-DE" sz="1600" dirty="0" err="1">
                <a:latin typeface="Times New Roman" panose="02020603050405020304" pitchFamily="18" charset="0"/>
                <a:cs typeface="Times New Roman" panose="02020603050405020304" pitchFamily="18" charset="0"/>
              </a:rPr>
              <a:t>sities</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of</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micelles</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or</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bead</a:t>
            </a:r>
            <a:r>
              <a:rPr lang="de-DE" sz="1600" dirty="0">
                <a:latin typeface="Times New Roman" panose="02020603050405020304" pitchFamily="18" charset="0"/>
                <a:cs typeface="Times New Roman" panose="02020603050405020304" pitchFamily="18" charset="0"/>
              </a:rPr>
              <a:t> </a:t>
            </a:r>
          </a:p>
          <a:p>
            <a:r>
              <a:rPr lang="de-DE" sz="1600" dirty="0" err="1">
                <a:latin typeface="Times New Roman" panose="02020603050405020304" pitchFamily="18" charset="0"/>
                <a:cs typeface="Times New Roman" panose="02020603050405020304" pitchFamily="18" charset="0"/>
              </a:rPr>
              <a:t>density</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from</a:t>
            </a:r>
            <a:r>
              <a:rPr lang="de-DE" sz="1600" dirty="0">
                <a:latin typeface="Times New Roman" panose="02020603050405020304" pitchFamily="18" charset="0"/>
                <a:cs typeface="Times New Roman" panose="02020603050405020304" pitchFamily="18" charset="0"/>
              </a:rPr>
              <a:t> MD-</a:t>
            </a:r>
          </a:p>
          <a:p>
            <a:r>
              <a:rPr lang="de-DE" sz="1600" dirty="0" err="1">
                <a:latin typeface="Times New Roman" panose="02020603050405020304" pitchFamily="18" charset="0"/>
                <a:cs typeface="Times New Roman" panose="02020603050405020304" pitchFamily="18" charset="0"/>
              </a:rPr>
              <a:t>simulations</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shell</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model</a:t>
            </a:r>
            <a:r>
              <a:rPr lang="de-DE" sz="1600" dirty="0">
                <a:latin typeface="Times New Roman" panose="02020603050405020304" pitchFamily="18" charset="0"/>
                <a:cs typeface="Times New Roman" panose="02020603050405020304" pitchFamily="18" charset="0"/>
              </a:rPr>
              <a:t>)</a:t>
            </a:r>
          </a:p>
        </p:txBody>
      </p:sp>
      <p:sp>
        <p:nvSpPr>
          <p:cNvPr id="30" name="TextBox 29"/>
          <p:cNvSpPr txBox="1"/>
          <p:nvPr/>
        </p:nvSpPr>
        <p:spPr>
          <a:xfrm>
            <a:off x="2470186" y="4231807"/>
            <a:ext cx="631904" cy="338554"/>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d</a:t>
            </a:r>
            <a:r>
              <a:rPr lang="de-DE" sz="1600" baseline="-25000" dirty="0">
                <a:latin typeface="Arial" panose="020B0604020202020204" pitchFamily="34" charset="0"/>
                <a:cs typeface="Arial" panose="020B0604020202020204" pitchFamily="34" charset="0"/>
              </a:rPr>
              <a:t>min,2</a:t>
            </a:r>
          </a:p>
        </p:txBody>
      </p:sp>
      <p:sp>
        <p:nvSpPr>
          <p:cNvPr id="31" name="TextBox 30"/>
          <p:cNvSpPr txBox="1"/>
          <p:nvPr/>
        </p:nvSpPr>
        <p:spPr>
          <a:xfrm>
            <a:off x="3294490" y="4120514"/>
            <a:ext cx="2529860" cy="584775"/>
          </a:xfrm>
          <a:prstGeom prst="rect">
            <a:avLst/>
          </a:prstGeom>
          <a:noFill/>
        </p:spPr>
        <p:txBody>
          <a:bodyPr wrap="none" rtlCol="0">
            <a:spAutoFit/>
          </a:bodyPr>
          <a:lstStyle/>
          <a:p>
            <a:r>
              <a:rPr lang="de-DE" sz="1600" dirty="0">
                <a:latin typeface="Times New Roman" panose="02020603050405020304" pitchFamily="18" charset="0"/>
                <a:cs typeface="Times New Roman" panose="02020603050405020304" pitchFamily="18" charset="0"/>
              </a:rPr>
              <a:t>(</a:t>
            </a:r>
            <a:r>
              <a:rPr lang="de-DE" sz="1600" dirty="0" err="1">
                <a:latin typeface="Times New Roman" panose="02020603050405020304" pitchFamily="18" charset="0"/>
                <a:cs typeface="Times New Roman" panose="02020603050405020304" pitchFamily="18" charset="0"/>
              </a:rPr>
              <a:t>fractal</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dimension</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of</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chain</a:t>
            </a:r>
            <a:r>
              <a:rPr lang="de-DE" sz="1600" dirty="0">
                <a:latin typeface="Times New Roman" panose="02020603050405020304" pitchFamily="18" charset="0"/>
                <a:cs typeface="Times New Roman" panose="02020603050405020304" pitchFamily="18" charset="0"/>
              </a:rPr>
              <a:t> </a:t>
            </a:r>
          </a:p>
          <a:p>
            <a:r>
              <a:rPr lang="de-DE" sz="1600" dirty="0" err="1">
                <a:latin typeface="Times New Roman" panose="02020603050405020304" pitchFamily="18" charset="0"/>
                <a:cs typeface="Times New Roman" panose="02020603050405020304" pitchFamily="18" charset="0"/>
              </a:rPr>
              <a:t>without</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branches</a:t>
            </a:r>
            <a:r>
              <a:rPr lang="de-DE" sz="1600" dirty="0">
                <a:latin typeface="Times New Roman" panose="02020603050405020304" pitchFamily="18" charset="0"/>
                <a:cs typeface="Times New Roman" panose="02020603050405020304" pitchFamily="18" charset="0"/>
              </a:rPr>
              <a:t> (= 1.67)</a:t>
            </a:r>
          </a:p>
        </p:txBody>
      </p:sp>
      <p:sp>
        <p:nvSpPr>
          <p:cNvPr id="32" name="TextBox 31"/>
          <p:cNvSpPr txBox="1"/>
          <p:nvPr/>
        </p:nvSpPr>
        <p:spPr>
          <a:xfrm>
            <a:off x="2493829" y="4856071"/>
            <a:ext cx="407484" cy="338554"/>
          </a:xfrm>
          <a:prstGeom prst="rect">
            <a:avLst/>
          </a:prstGeom>
          <a:noFill/>
        </p:spPr>
        <p:txBody>
          <a:bodyPr wrap="none" rtlCol="0">
            <a:spAutoFit/>
          </a:bodyPr>
          <a:lstStyle/>
          <a:p>
            <a:r>
              <a:rPr lang="de-DE" sz="1600" i="1" dirty="0" err="1">
                <a:latin typeface="Arial" panose="020B0604020202020204" pitchFamily="34" charset="0"/>
                <a:cs typeface="Arial" panose="020B0604020202020204" pitchFamily="34" charset="0"/>
              </a:rPr>
              <a:t>C</a:t>
            </a:r>
            <a:r>
              <a:rPr lang="de-DE" sz="1600" baseline="-25000" dirty="0" err="1">
                <a:latin typeface="Arial" panose="020B0604020202020204" pitchFamily="34" charset="0"/>
                <a:cs typeface="Arial" panose="020B0604020202020204" pitchFamily="34" charset="0"/>
              </a:rPr>
              <a:t>p</a:t>
            </a:r>
            <a:endParaRPr lang="de-DE" sz="1600" baseline="-25000" dirty="0">
              <a:latin typeface="Arial" panose="020B0604020202020204" pitchFamily="34" charset="0"/>
              <a:cs typeface="Arial" panose="020B0604020202020204" pitchFamily="34" charset="0"/>
            </a:endParaRPr>
          </a:p>
        </p:txBody>
      </p:sp>
      <p:sp>
        <p:nvSpPr>
          <p:cNvPr id="33" name="TextBox 32"/>
          <p:cNvSpPr txBox="1"/>
          <p:nvPr/>
        </p:nvSpPr>
        <p:spPr>
          <a:xfrm>
            <a:off x="3318134" y="4703157"/>
            <a:ext cx="2537874" cy="830997"/>
          </a:xfrm>
          <a:prstGeom prst="rect">
            <a:avLst/>
          </a:prstGeom>
          <a:noFill/>
        </p:spPr>
        <p:txBody>
          <a:bodyPr wrap="none" rtlCol="0">
            <a:spAutoFit/>
          </a:bodyPr>
          <a:lstStyle/>
          <a:p>
            <a:r>
              <a:rPr lang="de-DE" sz="1600" dirty="0" err="1">
                <a:latin typeface="Times New Roman" panose="02020603050405020304" pitchFamily="18" charset="0"/>
                <a:cs typeface="Times New Roman" panose="02020603050405020304" pitchFamily="18" charset="0"/>
              </a:rPr>
              <a:t>polydispersity</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factor</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for</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size</a:t>
            </a:r>
            <a:endParaRPr lang="de-DE" sz="1600" dirty="0">
              <a:latin typeface="Times New Roman" panose="02020603050405020304" pitchFamily="18" charset="0"/>
              <a:cs typeface="Times New Roman" panose="02020603050405020304" pitchFamily="18" charset="0"/>
            </a:endParaRPr>
          </a:p>
          <a:p>
            <a:r>
              <a:rPr lang="de-DE" sz="1600" dirty="0" err="1">
                <a:latin typeface="Times New Roman" panose="02020603050405020304" pitchFamily="18" charset="0"/>
                <a:cs typeface="Times New Roman" panose="02020603050405020304" pitchFamily="18" charset="0"/>
              </a:rPr>
              <a:t>of</a:t>
            </a:r>
            <a:r>
              <a:rPr lang="de-DE" sz="1600" dirty="0">
                <a:latin typeface="Times New Roman" panose="02020603050405020304" pitchFamily="18" charset="0"/>
                <a:cs typeface="Times New Roman" panose="02020603050405020304" pitchFamily="18" charset="0"/>
              </a:rPr>
              <a:t> large </a:t>
            </a:r>
            <a:r>
              <a:rPr lang="de-DE" sz="1600" dirty="0" err="1">
                <a:latin typeface="Times New Roman" panose="02020603050405020304" pitchFamily="18" charset="0"/>
                <a:cs typeface="Times New Roman" panose="02020603050405020304" pitchFamily="18" charset="0"/>
              </a:rPr>
              <a:t>scale</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structure</a:t>
            </a:r>
            <a:r>
              <a:rPr lang="de-DE" sz="1600" dirty="0">
                <a:latin typeface="Times New Roman" panose="02020603050405020304" pitchFamily="18" charset="0"/>
                <a:cs typeface="Times New Roman" panose="02020603050405020304" pitchFamily="18" charset="0"/>
              </a:rPr>
              <a:t> </a:t>
            </a:r>
          </a:p>
          <a:p>
            <a:r>
              <a:rPr lang="de-DE" sz="1600" dirty="0">
                <a:latin typeface="Times New Roman" panose="02020603050405020304" pitchFamily="18" charset="0"/>
                <a:cs typeface="Times New Roman" panose="02020603050405020304" pitchFamily="18" charset="0"/>
              </a:rPr>
              <a:t>(</a:t>
            </a:r>
            <a:r>
              <a:rPr lang="de-DE" sz="1600" dirty="0" err="1">
                <a:latin typeface="Times New Roman" panose="02020603050405020304" pitchFamily="18" charset="0"/>
                <a:cs typeface="Times New Roman" panose="02020603050405020304" pitchFamily="18" charset="0"/>
              </a:rPr>
              <a:t>M</a:t>
            </a:r>
            <a:r>
              <a:rPr lang="de-DE" sz="1600" baseline="-25000" dirty="0" err="1">
                <a:latin typeface="Times New Roman" panose="02020603050405020304" pitchFamily="18" charset="0"/>
                <a:cs typeface="Times New Roman" panose="02020603050405020304" pitchFamily="18" charset="0"/>
              </a:rPr>
              <a:t>z</a:t>
            </a:r>
            <a:r>
              <a:rPr lang="de-DE" sz="1600" dirty="0">
                <a:latin typeface="Times New Roman" panose="02020603050405020304" pitchFamily="18" charset="0"/>
                <a:cs typeface="Times New Roman" panose="02020603050405020304" pitchFamily="18" charset="0"/>
              </a:rPr>
              <a:t>/</a:t>
            </a:r>
            <a:r>
              <a:rPr lang="de-DE" sz="1600" dirty="0" err="1">
                <a:latin typeface="Times New Roman" panose="02020603050405020304" pitchFamily="18" charset="0"/>
                <a:cs typeface="Times New Roman" panose="02020603050405020304" pitchFamily="18" charset="0"/>
              </a:rPr>
              <a:t>M</a:t>
            </a:r>
            <a:r>
              <a:rPr lang="de-DE" sz="1600" baseline="-25000" dirty="0" err="1">
                <a:latin typeface="Times New Roman" panose="02020603050405020304" pitchFamily="18" charset="0"/>
                <a:cs typeface="Times New Roman" panose="02020603050405020304" pitchFamily="18" charset="0"/>
              </a:rPr>
              <a:t>w</a:t>
            </a:r>
            <a:r>
              <a:rPr lang="de-DE" sz="1600" dirty="0">
                <a:latin typeface="Times New Roman" panose="02020603050405020304" pitchFamily="18" charset="0"/>
                <a:cs typeface="Times New Roman" panose="02020603050405020304" pitchFamily="18" charset="0"/>
              </a:rPr>
              <a:t>)  </a:t>
            </a:r>
          </a:p>
        </p:txBody>
      </p:sp>
      <p:sp>
        <p:nvSpPr>
          <p:cNvPr id="36" name="Title 1"/>
          <p:cNvSpPr>
            <a:spLocks noGrp="1"/>
          </p:cNvSpPr>
          <p:nvPr>
            <p:ph type="title"/>
          </p:nvPr>
        </p:nvSpPr>
        <p:spPr>
          <a:xfrm>
            <a:off x="1628425" y="62974"/>
            <a:ext cx="8229600" cy="642583"/>
          </a:xfrm>
        </p:spPr>
        <p:txBody>
          <a:bodyPr>
            <a:normAutofit/>
          </a:bodyPr>
          <a:lstStyle/>
          <a:p>
            <a:pPr algn="l"/>
            <a:r>
              <a:rPr lang="en-US" sz="3200" b="1" u="sng" dirty="0">
                <a:latin typeface="Times New Roman"/>
                <a:cs typeface="Times New Roman"/>
              </a:rPr>
              <a:t>Input and fitting parameters</a:t>
            </a:r>
          </a:p>
        </p:txBody>
      </p:sp>
      <p:sp>
        <p:nvSpPr>
          <p:cNvPr id="37" name="TextBox 36"/>
          <p:cNvSpPr txBox="1"/>
          <p:nvPr/>
        </p:nvSpPr>
        <p:spPr>
          <a:xfrm>
            <a:off x="1651001" y="790225"/>
            <a:ext cx="8930650" cy="923330"/>
          </a:xfrm>
          <a:prstGeom prst="rect">
            <a:avLst/>
          </a:prstGeom>
          <a:noFill/>
        </p:spPr>
        <p:txBody>
          <a:bodyPr wrap="none" rtlCol="0">
            <a:spAutoFit/>
          </a:bodyPr>
          <a:lstStyle/>
          <a:p>
            <a:r>
              <a:rPr lang="en-US" dirty="0">
                <a:latin typeface="Times New Roman"/>
                <a:cs typeface="Times New Roman"/>
              </a:rPr>
              <a:t>Based on the model a function describing the scattering patters can be formulated. The model</a:t>
            </a:r>
          </a:p>
          <a:p>
            <a:r>
              <a:rPr lang="en-US" dirty="0" err="1">
                <a:latin typeface="Times New Roman"/>
                <a:cs typeface="Times New Roman"/>
              </a:rPr>
              <a:t>distuingishes</a:t>
            </a:r>
            <a:r>
              <a:rPr lang="en-US" dirty="0">
                <a:latin typeface="Times New Roman"/>
                <a:cs typeface="Times New Roman"/>
              </a:rPr>
              <a:t> between the local, cylindrical structure (index 1) and the large scale assembly of</a:t>
            </a:r>
          </a:p>
          <a:p>
            <a:r>
              <a:rPr lang="en-US" dirty="0">
                <a:latin typeface="Times New Roman"/>
                <a:cs typeface="Times New Roman"/>
              </a:rPr>
              <a:t>the cylinders (index 2). </a:t>
            </a:r>
          </a:p>
        </p:txBody>
      </p:sp>
      <p:sp>
        <p:nvSpPr>
          <p:cNvPr id="3" name="Slide Number Placeholder 2">
            <a:extLst>
              <a:ext uri="{FF2B5EF4-FFF2-40B4-BE49-F238E27FC236}">
                <a16:creationId xmlns:a16="http://schemas.microsoft.com/office/drawing/2014/main" id="{946613BF-98FB-FA45-82AD-012CBCFF0F8C}"/>
              </a:ext>
            </a:extLst>
          </p:cNvPr>
          <p:cNvSpPr>
            <a:spLocks noGrp="1"/>
          </p:cNvSpPr>
          <p:nvPr>
            <p:ph type="sldNum" sz="quarter" idx="12"/>
          </p:nvPr>
        </p:nvSpPr>
        <p:spPr/>
        <p:txBody>
          <a:bodyPr/>
          <a:lstStyle/>
          <a:p>
            <a:fld id="{030D0954-52AA-4645-BC74-DBF6B1D254B8}" type="slidenum">
              <a:rPr lang="en-US" smtClean="0"/>
              <a:t>120</a:t>
            </a:fld>
            <a:endParaRPr lang="en-US"/>
          </a:p>
        </p:txBody>
      </p:sp>
    </p:spTree>
    <p:extLst>
      <p:ext uri="{BB962C8B-B14F-4D97-AF65-F5344CB8AC3E}">
        <p14:creationId xmlns:p14="http://schemas.microsoft.com/office/powerpoint/2010/main" val="42121959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977" y="1828798"/>
            <a:ext cx="4255440" cy="3335877"/>
          </a:xfrm>
          <a:prstGeom prst="rect">
            <a:avLst/>
          </a:prstGeom>
        </p:spPr>
      </p:pic>
      <p:sp>
        <p:nvSpPr>
          <p:cNvPr id="6" name="TextBox 5"/>
          <p:cNvSpPr txBox="1"/>
          <p:nvPr/>
        </p:nvSpPr>
        <p:spPr>
          <a:xfrm>
            <a:off x="1736861" y="179677"/>
            <a:ext cx="8782522" cy="400110"/>
          </a:xfrm>
          <a:prstGeom prst="rect">
            <a:avLst/>
          </a:prstGeom>
          <a:noFill/>
        </p:spPr>
        <p:txBody>
          <a:bodyPr wrap="none" rtlCol="0">
            <a:spAutoFit/>
          </a:bodyPr>
          <a:lstStyle/>
          <a:p>
            <a:r>
              <a:rPr lang="en-US" sz="2000" b="1" u="sng" dirty="0">
                <a:latin typeface="Times New Roman"/>
                <a:cs typeface="Times New Roman"/>
              </a:rPr>
              <a:t>Structural hierarchies of worm-like micelles: impact on rheological properties</a:t>
            </a:r>
          </a:p>
        </p:txBody>
      </p:sp>
      <p:sp>
        <p:nvSpPr>
          <p:cNvPr id="8" name="TextBox 7"/>
          <p:cNvSpPr txBox="1"/>
          <p:nvPr/>
        </p:nvSpPr>
        <p:spPr>
          <a:xfrm>
            <a:off x="5866801" y="5136971"/>
            <a:ext cx="2570974" cy="307777"/>
          </a:xfrm>
          <a:prstGeom prst="rect">
            <a:avLst/>
          </a:prstGeom>
          <a:noFill/>
        </p:spPr>
        <p:txBody>
          <a:bodyPr wrap="none" rtlCol="0">
            <a:spAutoFit/>
          </a:bodyPr>
          <a:lstStyle/>
          <a:p>
            <a:r>
              <a:rPr lang="de-DE" sz="1400" dirty="0">
                <a:latin typeface="Times New Roman" panose="02020603050405020304" pitchFamily="18" charset="0"/>
                <a:cs typeface="Times New Roman" panose="02020603050405020304" pitchFamily="18" charset="0"/>
              </a:rPr>
              <a:t>Dreiss (2007), Soft Matter, </a:t>
            </a:r>
            <a:r>
              <a:rPr lang="de-DE" sz="1400" b="1" dirty="0">
                <a:latin typeface="Times New Roman" panose="02020603050405020304" pitchFamily="18" charset="0"/>
                <a:cs typeface="Times New Roman" panose="02020603050405020304" pitchFamily="18" charset="0"/>
              </a:rPr>
              <a:t>3</a:t>
            </a:r>
            <a:r>
              <a:rPr lang="de-DE" sz="1400" dirty="0">
                <a:latin typeface="Times New Roman" panose="02020603050405020304" pitchFamily="18" charset="0"/>
                <a:cs typeface="Times New Roman" panose="02020603050405020304" pitchFamily="18" charset="0"/>
              </a:rPr>
              <a:t>:956</a:t>
            </a:r>
          </a:p>
        </p:txBody>
      </p:sp>
      <p:sp>
        <p:nvSpPr>
          <p:cNvPr id="9" name="TextBox 8"/>
          <p:cNvSpPr txBox="1"/>
          <p:nvPr/>
        </p:nvSpPr>
        <p:spPr>
          <a:xfrm>
            <a:off x="1736861" y="914400"/>
            <a:ext cx="8782522" cy="707886"/>
          </a:xfrm>
          <a:prstGeom prst="rect">
            <a:avLst/>
          </a:prstGeom>
          <a:noFill/>
        </p:spPr>
        <p:txBody>
          <a:bodyPr wrap="square" rtlCol="0">
            <a:spAutoFit/>
          </a:bodyPr>
          <a:lstStyle/>
          <a:p>
            <a:r>
              <a:rPr lang="en-US" sz="2000" dirty="0">
                <a:latin typeface="Times New Roman"/>
                <a:cs typeface="Times New Roman"/>
              </a:rPr>
              <a:t>Contour and subunit lengths of WLMs have a large impact on the macroscopic viscoelastic properties. Interestingly, branching reduces the zero-shear viscosity.</a:t>
            </a:r>
          </a:p>
        </p:txBody>
      </p:sp>
      <p:pic>
        <p:nvPicPr>
          <p:cNvPr id="10" name="Picture 9"/>
          <p:cNvPicPr>
            <a:picLocks noChangeAspect="1"/>
          </p:cNvPicPr>
          <p:nvPr/>
        </p:nvPicPr>
        <p:blipFill>
          <a:blip r:embed="rId3"/>
          <a:stretch>
            <a:fillRect/>
          </a:stretch>
        </p:blipFill>
        <p:spPr>
          <a:xfrm>
            <a:off x="5900668" y="1828798"/>
            <a:ext cx="4699601" cy="3335877"/>
          </a:xfrm>
          <a:prstGeom prst="rect">
            <a:avLst/>
          </a:prstGeom>
        </p:spPr>
      </p:pic>
      <p:sp>
        <p:nvSpPr>
          <p:cNvPr id="11" name="TextBox 10"/>
          <p:cNvSpPr txBox="1"/>
          <p:nvPr/>
        </p:nvSpPr>
        <p:spPr>
          <a:xfrm>
            <a:off x="1620977" y="5723468"/>
            <a:ext cx="8898406" cy="646331"/>
          </a:xfrm>
          <a:prstGeom prst="rect">
            <a:avLst/>
          </a:prstGeom>
          <a:noFill/>
        </p:spPr>
        <p:txBody>
          <a:bodyPr wrap="square" rtlCol="0">
            <a:spAutoFit/>
          </a:bodyPr>
          <a:lstStyle/>
          <a:p>
            <a:r>
              <a:rPr lang="en-US" b="1" dirty="0">
                <a:latin typeface="Times New Roman"/>
                <a:cs typeface="Times New Roman"/>
              </a:rPr>
              <a:t>⟶ WLM-systems are vastly employed in liquid soaps, drag reducers and </a:t>
            </a:r>
            <a:r>
              <a:rPr lang="en-US" b="1" dirty="0" err="1">
                <a:latin typeface="Times New Roman"/>
                <a:cs typeface="Times New Roman"/>
              </a:rPr>
              <a:t>fracking</a:t>
            </a:r>
            <a:r>
              <a:rPr lang="en-US" b="1" dirty="0">
                <a:latin typeface="Times New Roman"/>
                <a:cs typeface="Times New Roman"/>
              </a:rPr>
              <a:t> fluids</a:t>
            </a:r>
          </a:p>
          <a:p>
            <a:r>
              <a:rPr lang="en-US" b="1" dirty="0">
                <a:latin typeface="Times New Roman"/>
                <a:cs typeface="Times New Roman"/>
              </a:rPr>
              <a:t>⟶ structure-function relationship</a:t>
            </a:r>
          </a:p>
        </p:txBody>
      </p:sp>
      <p:sp>
        <p:nvSpPr>
          <p:cNvPr id="12" name="Rectangle 11"/>
          <p:cNvSpPr/>
          <p:nvPr/>
        </p:nvSpPr>
        <p:spPr>
          <a:xfrm>
            <a:off x="3811127" y="2070103"/>
            <a:ext cx="53907" cy="592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16857" y="1951563"/>
            <a:ext cx="248786" cy="246221"/>
          </a:xfrm>
          <a:prstGeom prst="rect">
            <a:avLst/>
          </a:prstGeom>
          <a:noFill/>
        </p:spPr>
        <p:txBody>
          <a:bodyPr wrap="none" rtlCol="0">
            <a:spAutoFit/>
          </a:bodyPr>
          <a:lstStyle/>
          <a:p>
            <a:r>
              <a:rPr lang="en-US" sz="1000" dirty="0"/>
              <a:t>k</a:t>
            </a:r>
          </a:p>
        </p:txBody>
      </p:sp>
      <p:sp>
        <p:nvSpPr>
          <p:cNvPr id="14" name="Rectangle 13"/>
          <p:cNvSpPr/>
          <p:nvPr/>
        </p:nvSpPr>
        <p:spPr>
          <a:xfrm>
            <a:off x="5563726" y="3585635"/>
            <a:ext cx="87772" cy="1608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480542" y="3500282"/>
            <a:ext cx="248786" cy="246221"/>
          </a:xfrm>
          <a:prstGeom prst="rect">
            <a:avLst/>
          </a:prstGeom>
          <a:noFill/>
        </p:spPr>
        <p:txBody>
          <a:bodyPr wrap="none" rtlCol="0">
            <a:spAutoFit/>
          </a:bodyPr>
          <a:lstStyle/>
          <a:p>
            <a:r>
              <a:rPr lang="en-US" sz="1000" dirty="0"/>
              <a:t>k</a:t>
            </a:r>
          </a:p>
        </p:txBody>
      </p:sp>
      <p:sp>
        <p:nvSpPr>
          <p:cNvPr id="16" name="Rectangle 15"/>
          <p:cNvSpPr/>
          <p:nvPr/>
        </p:nvSpPr>
        <p:spPr>
          <a:xfrm>
            <a:off x="2302935" y="4246034"/>
            <a:ext cx="55035" cy="1185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16644" y="4122583"/>
            <a:ext cx="248786" cy="246221"/>
          </a:xfrm>
          <a:prstGeom prst="rect">
            <a:avLst/>
          </a:prstGeom>
          <a:noFill/>
        </p:spPr>
        <p:txBody>
          <a:bodyPr wrap="none" rtlCol="0">
            <a:spAutoFit/>
          </a:bodyPr>
          <a:lstStyle/>
          <a:p>
            <a:r>
              <a:rPr lang="en-US" sz="1000" dirty="0"/>
              <a:t>k</a:t>
            </a:r>
          </a:p>
        </p:txBody>
      </p:sp>
      <p:sp>
        <p:nvSpPr>
          <p:cNvPr id="18" name="Rectangle 17"/>
          <p:cNvSpPr/>
          <p:nvPr/>
        </p:nvSpPr>
        <p:spPr>
          <a:xfrm>
            <a:off x="2423100" y="5080000"/>
            <a:ext cx="87772" cy="846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343646" y="4977720"/>
            <a:ext cx="248786" cy="246221"/>
          </a:xfrm>
          <a:prstGeom prst="rect">
            <a:avLst/>
          </a:prstGeom>
          <a:noFill/>
        </p:spPr>
        <p:txBody>
          <a:bodyPr wrap="none" rtlCol="0">
            <a:spAutoFit/>
          </a:bodyPr>
          <a:lstStyle/>
          <a:p>
            <a:r>
              <a:rPr lang="en-US" sz="1000" dirty="0"/>
              <a:t>k</a:t>
            </a:r>
          </a:p>
        </p:txBody>
      </p:sp>
      <p:sp>
        <p:nvSpPr>
          <p:cNvPr id="3" name="Slide Number Placeholder 2">
            <a:extLst>
              <a:ext uri="{FF2B5EF4-FFF2-40B4-BE49-F238E27FC236}">
                <a16:creationId xmlns:a16="http://schemas.microsoft.com/office/drawing/2014/main" id="{D32AC562-4EDC-CD43-A4F2-47053F5B0F2D}"/>
              </a:ext>
            </a:extLst>
          </p:cNvPr>
          <p:cNvSpPr>
            <a:spLocks noGrp="1"/>
          </p:cNvSpPr>
          <p:nvPr>
            <p:ph type="sldNum" sz="quarter" idx="12"/>
          </p:nvPr>
        </p:nvSpPr>
        <p:spPr/>
        <p:txBody>
          <a:bodyPr/>
          <a:lstStyle/>
          <a:p>
            <a:fld id="{030D0954-52AA-4645-BC74-DBF6B1D254B8}" type="slidenum">
              <a:rPr lang="en-US" smtClean="0"/>
              <a:t>121</a:t>
            </a:fld>
            <a:endParaRPr lang="en-US"/>
          </a:p>
        </p:txBody>
      </p:sp>
    </p:spTree>
    <p:extLst>
      <p:ext uri="{BB962C8B-B14F-4D97-AF65-F5344CB8AC3E}">
        <p14:creationId xmlns:p14="http://schemas.microsoft.com/office/powerpoint/2010/main" val="7865252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6861" y="162742"/>
            <a:ext cx="8360106" cy="400110"/>
          </a:xfrm>
          <a:prstGeom prst="rect">
            <a:avLst/>
          </a:prstGeom>
          <a:noFill/>
        </p:spPr>
        <p:txBody>
          <a:bodyPr wrap="none" rtlCol="0">
            <a:spAutoFit/>
          </a:bodyPr>
          <a:lstStyle/>
          <a:p>
            <a:r>
              <a:rPr lang="en-US" sz="2000" b="1" u="sng" dirty="0">
                <a:latin typeface="Times New Roman"/>
                <a:cs typeface="Times New Roman"/>
              </a:rPr>
              <a:t>Structural hierarchies of worm-like micelles (WLMs): An assembly of rods</a:t>
            </a:r>
          </a:p>
        </p:txBody>
      </p:sp>
      <p:pic>
        <p:nvPicPr>
          <p:cNvPr id="5" name="Picture 4" descr="WLM_sche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862" y="2313266"/>
            <a:ext cx="6453885" cy="3974206"/>
          </a:xfrm>
          <a:prstGeom prst="rect">
            <a:avLst/>
          </a:prstGeom>
        </p:spPr>
      </p:pic>
      <p:sp>
        <p:nvSpPr>
          <p:cNvPr id="6" name="TextBox 5"/>
          <p:cNvSpPr txBox="1"/>
          <p:nvPr/>
        </p:nvSpPr>
        <p:spPr>
          <a:xfrm>
            <a:off x="1810763" y="721330"/>
            <a:ext cx="8589250" cy="1200329"/>
          </a:xfrm>
          <a:prstGeom prst="rect">
            <a:avLst/>
          </a:prstGeom>
          <a:noFill/>
        </p:spPr>
        <p:txBody>
          <a:bodyPr wrap="square" rtlCol="0">
            <a:spAutoFit/>
          </a:bodyPr>
          <a:lstStyle/>
          <a:p>
            <a:pPr marL="285750" indent="-285750">
              <a:buFontTx/>
              <a:buChar char="-"/>
            </a:pPr>
            <a:r>
              <a:rPr lang="en-US" dirty="0">
                <a:latin typeface="Times New Roman"/>
                <a:cs typeface="Times New Roman"/>
              </a:rPr>
              <a:t>The WLMs are approximated as a chain of cylinders with length L</a:t>
            </a:r>
            <a:r>
              <a:rPr lang="en-US" baseline="-25000" dirty="0">
                <a:latin typeface="Times New Roman"/>
                <a:cs typeface="Times New Roman"/>
              </a:rPr>
              <a:t>1</a:t>
            </a:r>
            <a:r>
              <a:rPr lang="en-US" dirty="0">
                <a:latin typeface="Times New Roman"/>
                <a:cs typeface="Times New Roman"/>
              </a:rPr>
              <a:t> and radius R</a:t>
            </a:r>
            <a:r>
              <a:rPr lang="en-US" baseline="-25000" dirty="0">
                <a:latin typeface="Times New Roman"/>
                <a:cs typeface="Times New Roman"/>
              </a:rPr>
              <a:t>1</a:t>
            </a:r>
          </a:p>
          <a:p>
            <a:pPr marL="285750" indent="-285750">
              <a:buFontTx/>
              <a:buChar char="-"/>
            </a:pPr>
            <a:r>
              <a:rPr lang="en-US" dirty="0">
                <a:latin typeface="Times New Roman"/>
                <a:cs typeface="Times New Roman"/>
              </a:rPr>
              <a:t>With symbol </a:t>
            </a:r>
            <a:r>
              <a:rPr lang="en-US" i="1" dirty="0">
                <a:latin typeface="Times New Roman"/>
                <a:cs typeface="Times New Roman"/>
              </a:rPr>
              <a:t>z</a:t>
            </a:r>
            <a:r>
              <a:rPr lang="en-US" dirty="0">
                <a:latin typeface="Times New Roman"/>
                <a:cs typeface="Times New Roman"/>
              </a:rPr>
              <a:t> as number of subunits the contour length </a:t>
            </a:r>
            <a:r>
              <a:rPr lang="en-US" i="1" dirty="0">
                <a:latin typeface="Times New Roman"/>
                <a:cs typeface="Times New Roman"/>
              </a:rPr>
              <a:t>L</a:t>
            </a:r>
            <a:r>
              <a:rPr lang="en-US" dirty="0">
                <a:latin typeface="Times New Roman"/>
                <a:cs typeface="Times New Roman"/>
              </a:rPr>
              <a:t> equals </a:t>
            </a:r>
            <a:r>
              <a:rPr lang="en-US" i="1" dirty="0">
                <a:latin typeface="Times New Roman"/>
                <a:cs typeface="Times New Roman"/>
              </a:rPr>
              <a:t>z</a:t>
            </a:r>
            <a:r>
              <a:rPr lang="en-US" dirty="0">
                <a:latin typeface="Times New Roman"/>
                <a:cs typeface="Times New Roman"/>
              </a:rPr>
              <a:t>⨉</a:t>
            </a:r>
            <a:r>
              <a:rPr lang="en-US" i="1" dirty="0">
                <a:latin typeface="Times New Roman"/>
                <a:cs typeface="Times New Roman"/>
              </a:rPr>
              <a:t>L</a:t>
            </a:r>
            <a:r>
              <a:rPr lang="en-US" baseline="-25000" dirty="0">
                <a:latin typeface="Times New Roman"/>
                <a:cs typeface="Times New Roman"/>
              </a:rPr>
              <a:t>1</a:t>
            </a:r>
          </a:p>
          <a:p>
            <a:pPr marL="285750" indent="-285750">
              <a:buFontTx/>
              <a:buChar char="-"/>
            </a:pPr>
            <a:r>
              <a:rPr lang="en-US" dirty="0">
                <a:latin typeface="Times New Roman"/>
                <a:cs typeface="Times New Roman"/>
              </a:rPr>
              <a:t>The contributions of the cylinders and the overall chain to the total scattered intensity </a:t>
            </a:r>
            <a:r>
              <a:rPr lang="en-US" i="1" dirty="0">
                <a:latin typeface="Times New Roman"/>
                <a:cs typeface="Times New Roman"/>
              </a:rPr>
              <a:t>I</a:t>
            </a:r>
            <a:r>
              <a:rPr lang="en-US" dirty="0">
                <a:latin typeface="Times New Roman"/>
                <a:cs typeface="Times New Roman"/>
              </a:rPr>
              <a:t>(</a:t>
            </a:r>
            <a:r>
              <a:rPr lang="en-US" i="1" dirty="0">
                <a:latin typeface="Times New Roman"/>
                <a:cs typeface="Times New Roman"/>
              </a:rPr>
              <a:t>q</a:t>
            </a:r>
            <a:r>
              <a:rPr lang="en-US" dirty="0">
                <a:latin typeface="Times New Roman"/>
                <a:cs typeface="Times New Roman"/>
              </a:rPr>
              <a:t>) can be separated ⟶ “hybrid function” for fitting</a:t>
            </a:r>
          </a:p>
        </p:txBody>
      </p:sp>
      <p:cxnSp>
        <p:nvCxnSpPr>
          <p:cNvPr id="3" name="Straight Connector 2"/>
          <p:cNvCxnSpPr/>
          <p:nvPr/>
        </p:nvCxnSpPr>
        <p:spPr>
          <a:xfrm>
            <a:off x="8279114" y="2933700"/>
            <a:ext cx="2388887"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724900" y="2313266"/>
            <a:ext cx="0" cy="327473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356600" y="2400301"/>
            <a:ext cx="270176" cy="461665"/>
          </a:xfrm>
          <a:prstGeom prst="rect">
            <a:avLst/>
          </a:prstGeom>
          <a:noFill/>
        </p:spPr>
        <p:txBody>
          <a:bodyPr wrap="none" rtlCol="0">
            <a:spAutoFit/>
          </a:bodyPr>
          <a:lstStyle/>
          <a:p>
            <a:r>
              <a:rPr lang="en-US" sz="2400" b="1" dirty="0" err="1">
                <a:latin typeface="Times New Roman"/>
                <a:cs typeface="Times New Roman"/>
              </a:rPr>
              <a:t>i</a:t>
            </a:r>
            <a:endParaRPr lang="en-US" sz="2400" b="1" dirty="0">
              <a:latin typeface="Times New Roman"/>
              <a:cs typeface="Times New Roman"/>
            </a:endParaRPr>
          </a:p>
        </p:txBody>
      </p:sp>
      <p:sp>
        <p:nvSpPr>
          <p:cNvPr id="11" name="TextBox 10"/>
          <p:cNvSpPr txBox="1"/>
          <p:nvPr/>
        </p:nvSpPr>
        <p:spPr>
          <a:xfrm>
            <a:off x="8854684" y="2429658"/>
            <a:ext cx="1813317" cy="400110"/>
          </a:xfrm>
          <a:prstGeom prst="rect">
            <a:avLst/>
          </a:prstGeom>
          <a:noFill/>
        </p:spPr>
        <p:txBody>
          <a:bodyPr wrap="none" rtlCol="0">
            <a:spAutoFit/>
          </a:bodyPr>
          <a:lstStyle/>
          <a:p>
            <a:r>
              <a:rPr lang="en-US" sz="2000" b="1" dirty="0" err="1">
                <a:latin typeface="Times New Roman"/>
                <a:cs typeface="Times New Roman"/>
              </a:rPr>
              <a:t>struct</a:t>
            </a:r>
            <a:r>
              <a:rPr lang="en-US" sz="2000" b="1" dirty="0">
                <a:latin typeface="Times New Roman"/>
                <a:cs typeface="Times New Roman"/>
              </a:rPr>
              <a:t>. element</a:t>
            </a:r>
          </a:p>
        </p:txBody>
      </p:sp>
      <p:sp>
        <p:nvSpPr>
          <p:cNvPr id="12" name="TextBox 11"/>
          <p:cNvSpPr txBox="1"/>
          <p:nvPr/>
        </p:nvSpPr>
        <p:spPr>
          <a:xfrm>
            <a:off x="8356600" y="3263900"/>
            <a:ext cx="312906" cy="400110"/>
          </a:xfrm>
          <a:prstGeom prst="rect">
            <a:avLst/>
          </a:prstGeom>
          <a:noFill/>
        </p:spPr>
        <p:txBody>
          <a:bodyPr wrap="none" rtlCol="0">
            <a:spAutoFit/>
          </a:bodyPr>
          <a:lstStyle/>
          <a:p>
            <a:r>
              <a:rPr lang="en-US" sz="2000" dirty="0">
                <a:latin typeface="Times New Roman"/>
                <a:cs typeface="Times New Roman"/>
              </a:rPr>
              <a:t>1</a:t>
            </a:r>
          </a:p>
        </p:txBody>
      </p:sp>
      <p:sp>
        <p:nvSpPr>
          <p:cNvPr id="13" name="TextBox 12"/>
          <p:cNvSpPr txBox="1"/>
          <p:nvPr/>
        </p:nvSpPr>
        <p:spPr>
          <a:xfrm>
            <a:off x="8816584" y="3022600"/>
            <a:ext cx="1711717" cy="923330"/>
          </a:xfrm>
          <a:prstGeom prst="rect">
            <a:avLst/>
          </a:prstGeom>
          <a:noFill/>
        </p:spPr>
        <p:txBody>
          <a:bodyPr wrap="square" rtlCol="0">
            <a:spAutoFit/>
          </a:bodyPr>
          <a:lstStyle/>
          <a:p>
            <a:r>
              <a:rPr lang="en-US" dirty="0">
                <a:latin typeface="Times New Roman"/>
                <a:cs typeface="Times New Roman"/>
              </a:rPr>
              <a:t>cylindrical sub-unit ⟶ </a:t>
            </a:r>
            <a:r>
              <a:rPr lang="en-US" i="1" dirty="0">
                <a:latin typeface="Times New Roman"/>
                <a:cs typeface="Times New Roman"/>
              </a:rPr>
              <a:t>P</a:t>
            </a:r>
            <a:r>
              <a:rPr lang="en-US" dirty="0">
                <a:latin typeface="Times New Roman"/>
                <a:cs typeface="Times New Roman"/>
              </a:rPr>
              <a:t>(</a:t>
            </a:r>
            <a:r>
              <a:rPr lang="en-US" i="1" dirty="0">
                <a:latin typeface="Times New Roman"/>
                <a:cs typeface="Times New Roman"/>
              </a:rPr>
              <a:t>q</a:t>
            </a:r>
            <a:r>
              <a:rPr lang="en-US" dirty="0">
                <a:latin typeface="Times New Roman"/>
                <a:cs typeface="Times New Roman"/>
              </a:rPr>
              <a:t>) of a cylinder</a:t>
            </a:r>
          </a:p>
        </p:txBody>
      </p:sp>
      <p:sp>
        <p:nvSpPr>
          <p:cNvPr id="14" name="TextBox 13"/>
          <p:cNvSpPr txBox="1"/>
          <p:nvPr/>
        </p:nvSpPr>
        <p:spPr>
          <a:xfrm>
            <a:off x="8369300" y="4686300"/>
            <a:ext cx="312906" cy="400110"/>
          </a:xfrm>
          <a:prstGeom prst="rect">
            <a:avLst/>
          </a:prstGeom>
          <a:noFill/>
        </p:spPr>
        <p:txBody>
          <a:bodyPr wrap="none" rtlCol="0">
            <a:spAutoFit/>
          </a:bodyPr>
          <a:lstStyle/>
          <a:p>
            <a:r>
              <a:rPr lang="en-US" sz="2000" dirty="0">
                <a:latin typeface="Times New Roman"/>
                <a:cs typeface="Times New Roman"/>
              </a:rPr>
              <a:t>2</a:t>
            </a:r>
          </a:p>
        </p:txBody>
      </p:sp>
      <p:sp>
        <p:nvSpPr>
          <p:cNvPr id="15" name="TextBox 14"/>
          <p:cNvSpPr txBox="1"/>
          <p:nvPr/>
        </p:nvSpPr>
        <p:spPr>
          <a:xfrm>
            <a:off x="8802596" y="4241801"/>
            <a:ext cx="1814604" cy="1200329"/>
          </a:xfrm>
          <a:prstGeom prst="rect">
            <a:avLst/>
          </a:prstGeom>
          <a:noFill/>
        </p:spPr>
        <p:txBody>
          <a:bodyPr wrap="square" rtlCol="0">
            <a:spAutoFit/>
          </a:bodyPr>
          <a:lstStyle/>
          <a:p>
            <a:r>
              <a:rPr lang="en-US" dirty="0">
                <a:latin typeface="Times New Roman"/>
                <a:cs typeface="Times New Roman"/>
              </a:rPr>
              <a:t>Overall chain (branching, tortuosity) ⟶ Unified Function</a:t>
            </a:r>
          </a:p>
        </p:txBody>
      </p:sp>
      <p:sp>
        <p:nvSpPr>
          <p:cNvPr id="7" name="Slide Number Placeholder 6">
            <a:extLst>
              <a:ext uri="{FF2B5EF4-FFF2-40B4-BE49-F238E27FC236}">
                <a16:creationId xmlns:a16="http://schemas.microsoft.com/office/drawing/2014/main" id="{2C6E900C-4CB2-5047-8233-D4495DC74735}"/>
              </a:ext>
            </a:extLst>
          </p:cNvPr>
          <p:cNvSpPr>
            <a:spLocks noGrp="1"/>
          </p:cNvSpPr>
          <p:nvPr>
            <p:ph type="sldNum" sz="quarter" idx="12"/>
          </p:nvPr>
        </p:nvSpPr>
        <p:spPr/>
        <p:txBody>
          <a:bodyPr/>
          <a:lstStyle/>
          <a:p>
            <a:fld id="{030D0954-52AA-4645-BC74-DBF6B1D254B8}" type="slidenum">
              <a:rPr lang="en-US" smtClean="0"/>
              <a:t>122</a:t>
            </a:fld>
            <a:endParaRPr lang="en-US"/>
          </a:p>
        </p:txBody>
      </p:sp>
    </p:spTree>
    <p:extLst>
      <p:ext uri="{BB962C8B-B14F-4D97-AF65-F5344CB8AC3E}">
        <p14:creationId xmlns:p14="http://schemas.microsoft.com/office/powerpoint/2010/main" val="29206340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4464" y="111945"/>
            <a:ext cx="6171506" cy="400110"/>
          </a:xfrm>
          <a:prstGeom prst="rect">
            <a:avLst/>
          </a:prstGeom>
          <a:noFill/>
        </p:spPr>
        <p:txBody>
          <a:bodyPr wrap="none" rtlCol="0">
            <a:spAutoFit/>
          </a:bodyPr>
          <a:lstStyle/>
          <a:p>
            <a:r>
              <a:rPr lang="en-US" sz="2000" b="1" u="sng" dirty="0">
                <a:latin typeface="Times New Roman"/>
                <a:cs typeface="Times New Roman"/>
              </a:rPr>
              <a:t>The scattered intensity </a:t>
            </a:r>
            <a:r>
              <a:rPr lang="en-US" sz="2000" b="1" i="1" u="sng" dirty="0">
                <a:latin typeface="Times New Roman"/>
                <a:cs typeface="Times New Roman"/>
              </a:rPr>
              <a:t>I</a:t>
            </a:r>
            <a:r>
              <a:rPr lang="en-US" sz="2000" b="1" u="sng" dirty="0">
                <a:latin typeface="Times New Roman"/>
                <a:cs typeface="Times New Roman"/>
              </a:rPr>
              <a:t>(</a:t>
            </a:r>
            <a:r>
              <a:rPr lang="en-US" sz="2000" b="1" i="1" u="sng" dirty="0">
                <a:latin typeface="Times New Roman"/>
                <a:cs typeface="Times New Roman"/>
              </a:rPr>
              <a:t>q</a:t>
            </a:r>
            <a:r>
              <a:rPr lang="en-US" sz="2000" b="1" u="sng" dirty="0">
                <a:latin typeface="Times New Roman"/>
                <a:cs typeface="Times New Roman"/>
              </a:rPr>
              <a:t>) and the structural domains</a:t>
            </a:r>
          </a:p>
        </p:txBody>
      </p:sp>
      <p:sp>
        <p:nvSpPr>
          <p:cNvPr id="5" name="Rectangle 4"/>
          <p:cNvSpPr/>
          <p:nvPr/>
        </p:nvSpPr>
        <p:spPr>
          <a:xfrm>
            <a:off x="1524001" y="1528761"/>
            <a:ext cx="9157281" cy="5138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Picture 5"/>
          <p:cNvPicPr>
            <a:picLocks noChangeAspect="1"/>
          </p:cNvPicPr>
          <p:nvPr/>
        </p:nvPicPr>
        <p:blipFill>
          <a:blip r:embed="rId2"/>
          <a:stretch>
            <a:fillRect/>
          </a:stretch>
        </p:blipFill>
        <p:spPr>
          <a:xfrm>
            <a:off x="1563025" y="1729082"/>
            <a:ext cx="9118257" cy="468733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5016" y="3559716"/>
            <a:ext cx="1595689" cy="1195755"/>
          </a:xfrm>
          <a:prstGeom prst="rect">
            <a:avLst/>
          </a:prstGeom>
        </p:spPr>
      </p:pic>
      <p:pic>
        <p:nvPicPr>
          <p:cNvPr id="8" name="Picture 7"/>
          <p:cNvPicPr>
            <a:picLocks/>
          </p:cNvPicPr>
          <p:nvPr/>
        </p:nvPicPr>
        <p:blipFill>
          <a:blip r:embed="rId4" cstate="print">
            <a:extLst>
              <a:ext uri="{28A0092B-C50C-407E-A947-70E740481C1C}">
                <a14:useLocalDpi xmlns:a14="http://schemas.microsoft.com/office/drawing/2010/main"/>
              </a:ext>
            </a:extLst>
          </a:blip>
          <a:stretch>
            <a:fillRect/>
          </a:stretch>
        </p:blipFill>
        <p:spPr>
          <a:xfrm rot="5400000">
            <a:off x="7929736" y="3814110"/>
            <a:ext cx="64800" cy="1440000"/>
          </a:xfrm>
          <a:prstGeom prst="rect">
            <a:avLst/>
          </a:prstGeom>
        </p:spPr>
      </p:pic>
      <p:sp>
        <p:nvSpPr>
          <p:cNvPr id="9" name="TextBox 8"/>
          <p:cNvSpPr txBox="1"/>
          <p:nvPr/>
        </p:nvSpPr>
        <p:spPr>
          <a:xfrm>
            <a:off x="9042244" y="5276280"/>
            <a:ext cx="992580" cy="646331"/>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cross </a:t>
            </a:r>
          </a:p>
          <a:p>
            <a:pPr algn="ctr"/>
            <a:r>
              <a:rPr lang="de-DE" b="1" dirty="0">
                <a:latin typeface="Arial" panose="020B0604020202020204" pitchFamily="34" charset="0"/>
                <a:cs typeface="Arial" panose="020B0604020202020204" pitchFamily="34" charset="0"/>
              </a:rPr>
              <a:t>section</a:t>
            </a:r>
          </a:p>
        </p:txBody>
      </p:sp>
      <p:cxnSp>
        <p:nvCxnSpPr>
          <p:cNvPr id="10" name="Straight Connector 9"/>
          <p:cNvCxnSpPr/>
          <p:nvPr/>
        </p:nvCxnSpPr>
        <p:spPr>
          <a:xfrm flipH="1">
            <a:off x="6841052" y="2973396"/>
            <a:ext cx="11426" cy="289108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80716" y="4251518"/>
            <a:ext cx="0" cy="1604846"/>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505673" y="3750333"/>
            <a:ext cx="608374" cy="56841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p:cNvSpPr txBox="1"/>
          <p:nvPr/>
        </p:nvSpPr>
        <p:spPr>
          <a:xfrm>
            <a:off x="3401942" y="5216609"/>
            <a:ext cx="2441694"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large scale structure</a:t>
            </a:r>
          </a:p>
        </p:txBody>
      </p:sp>
      <p:sp>
        <p:nvSpPr>
          <p:cNvPr id="14" name="TextBox 13"/>
          <p:cNvSpPr txBox="1"/>
          <p:nvPr/>
        </p:nvSpPr>
        <p:spPr>
          <a:xfrm>
            <a:off x="7453024" y="5482317"/>
            <a:ext cx="1018227"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subunit</a:t>
            </a:r>
          </a:p>
        </p:txBody>
      </p:sp>
      <p:cxnSp>
        <p:nvCxnSpPr>
          <p:cNvPr id="15" name="Straight Arrow Connector 14"/>
          <p:cNvCxnSpPr>
            <a:endCxn id="12" idx="6"/>
          </p:cNvCxnSpPr>
          <p:nvPr/>
        </p:nvCxnSpPr>
        <p:spPr>
          <a:xfrm>
            <a:off x="9817485" y="4034540"/>
            <a:ext cx="2965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781905" y="3742095"/>
            <a:ext cx="332142"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R</a:t>
            </a:r>
          </a:p>
        </p:txBody>
      </p:sp>
      <p:sp>
        <p:nvSpPr>
          <p:cNvPr id="17" name="Freeform 16"/>
          <p:cNvSpPr/>
          <p:nvPr/>
        </p:nvSpPr>
        <p:spPr>
          <a:xfrm>
            <a:off x="2305195" y="2618768"/>
            <a:ext cx="4898633" cy="354628"/>
          </a:xfrm>
          <a:custGeom>
            <a:avLst/>
            <a:gdLst>
              <a:gd name="connsiteX0" fmla="*/ 0 w 4942703"/>
              <a:gd name="connsiteY0" fmla="*/ 0 h 370703"/>
              <a:gd name="connsiteX1" fmla="*/ 2578443 w 4942703"/>
              <a:gd name="connsiteY1" fmla="*/ 24714 h 370703"/>
              <a:gd name="connsiteX2" fmla="*/ 3954162 w 4942703"/>
              <a:gd name="connsiteY2" fmla="*/ 156519 h 370703"/>
              <a:gd name="connsiteX3" fmla="*/ 4679092 w 4942703"/>
              <a:gd name="connsiteY3" fmla="*/ 288325 h 370703"/>
              <a:gd name="connsiteX4" fmla="*/ 4942703 w 4942703"/>
              <a:gd name="connsiteY4" fmla="*/ 370703 h 37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2703" h="370703">
                <a:moveTo>
                  <a:pt x="0" y="0"/>
                </a:moveTo>
                <a:lnTo>
                  <a:pt x="2578443" y="24714"/>
                </a:lnTo>
                <a:cubicBezTo>
                  <a:pt x="3237470" y="50801"/>
                  <a:pt x="3604054" y="112584"/>
                  <a:pt x="3954162" y="156519"/>
                </a:cubicBezTo>
                <a:cubicBezTo>
                  <a:pt x="4304270" y="200454"/>
                  <a:pt x="4514335" y="252628"/>
                  <a:pt x="4679092" y="288325"/>
                </a:cubicBezTo>
                <a:cubicBezTo>
                  <a:pt x="4843849" y="324022"/>
                  <a:pt x="4893276" y="347362"/>
                  <a:pt x="4942703" y="370703"/>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Box 17"/>
          <p:cNvSpPr txBox="1"/>
          <p:nvPr/>
        </p:nvSpPr>
        <p:spPr>
          <a:xfrm>
            <a:off x="2626470" y="2634841"/>
            <a:ext cx="1335622" cy="338554"/>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G</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10 cm</a:t>
            </a:r>
            <a:r>
              <a:rPr lang="de-DE" sz="1600" baseline="30000" dirty="0">
                <a:latin typeface="Arial" panose="020B0604020202020204" pitchFamily="34" charset="0"/>
                <a:cs typeface="Arial" panose="020B0604020202020204" pitchFamily="34" charset="0"/>
              </a:rPr>
              <a:t>-1</a:t>
            </a:r>
          </a:p>
        </p:txBody>
      </p:sp>
      <p:cxnSp>
        <p:nvCxnSpPr>
          <p:cNvPr id="19" name="Straight Arrow Connector 18"/>
          <p:cNvCxnSpPr/>
          <p:nvPr/>
        </p:nvCxnSpPr>
        <p:spPr>
          <a:xfrm flipH="1">
            <a:off x="2626471" y="2017406"/>
            <a:ext cx="16475" cy="58030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38963" y="4699418"/>
            <a:ext cx="1170513" cy="830997"/>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R</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20 Å</a:t>
            </a:r>
          </a:p>
          <a:p>
            <a:r>
              <a:rPr lang="de-DE" sz="1600" i="1" dirty="0">
                <a:latin typeface="Arial" panose="020B0604020202020204" pitchFamily="34" charset="0"/>
                <a:cs typeface="Arial" panose="020B0604020202020204" pitchFamily="34" charset="0"/>
              </a:rPr>
              <a:t>L</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500 Å</a:t>
            </a:r>
          </a:p>
          <a:p>
            <a:r>
              <a:rPr lang="de-DE" sz="1600" dirty="0">
                <a:latin typeface="Symbol" panose="05050102010706020507" pitchFamily="18" charset="2"/>
                <a:cs typeface="Arial" panose="020B0604020202020204" pitchFamily="34" charset="0"/>
              </a:rPr>
              <a:t>s</a:t>
            </a:r>
            <a:r>
              <a:rPr lang="de-DE" sz="1600" baseline="-25000" dirty="0">
                <a:latin typeface="Arial" panose="020B0604020202020204" pitchFamily="34" charset="0"/>
                <a:cs typeface="Arial" panose="020B0604020202020204" pitchFamily="34" charset="0"/>
              </a:rPr>
              <a:t>R,1</a:t>
            </a:r>
            <a:r>
              <a:rPr lang="de-DE" sz="1600" dirty="0">
                <a:latin typeface="Arial" panose="020B0604020202020204" pitchFamily="34" charset="0"/>
                <a:cs typeface="Arial" panose="020B0604020202020204" pitchFamily="34" charset="0"/>
              </a:rPr>
              <a:t> = 3 Å</a:t>
            </a:r>
          </a:p>
        </p:txBody>
      </p:sp>
      <p:sp>
        <p:nvSpPr>
          <p:cNvPr id="21" name="TextBox 20"/>
          <p:cNvSpPr txBox="1"/>
          <p:nvPr/>
        </p:nvSpPr>
        <p:spPr>
          <a:xfrm>
            <a:off x="5097813" y="3256061"/>
            <a:ext cx="1350050" cy="1815882"/>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z</a:t>
            </a:r>
            <a:r>
              <a:rPr lang="de-DE" sz="1600" dirty="0">
                <a:latin typeface="Arial" panose="020B0604020202020204" pitchFamily="34" charset="0"/>
                <a:cs typeface="Arial" panose="020B0604020202020204" pitchFamily="34" charset="0"/>
              </a:rPr>
              <a:t> = 6</a:t>
            </a:r>
          </a:p>
          <a:p>
            <a:r>
              <a:rPr lang="de-DE" sz="1600" i="1" dirty="0">
                <a:latin typeface="Arial" panose="020B0604020202020204" pitchFamily="34" charset="0"/>
                <a:cs typeface="Arial" panose="020B0604020202020204" pitchFamily="34" charset="0"/>
              </a:rPr>
              <a:t>d</a:t>
            </a:r>
            <a:r>
              <a:rPr lang="de-DE" sz="1600" baseline="-25000" dirty="0">
                <a:latin typeface="Arial" panose="020B0604020202020204" pitchFamily="34" charset="0"/>
                <a:cs typeface="Arial" panose="020B0604020202020204" pitchFamily="34" charset="0"/>
              </a:rPr>
              <a:t>min</a:t>
            </a:r>
            <a:r>
              <a:rPr lang="de-DE" sz="1600" dirty="0">
                <a:latin typeface="Arial" panose="020B0604020202020204" pitchFamily="34" charset="0"/>
                <a:cs typeface="Arial" panose="020B0604020202020204" pitchFamily="34" charset="0"/>
              </a:rPr>
              <a:t> = 1.1</a:t>
            </a:r>
          </a:p>
          <a:p>
            <a:r>
              <a:rPr lang="de-DE" sz="1600" i="1" dirty="0">
                <a:latin typeface="Arial" panose="020B0604020202020204" pitchFamily="34" charset="0"/>
                <a:cs typeface="Arial" panose="020B0604020202020204" pitchFamily="34" charset="0"/>
              </a:rPr>
              <a:t>d</a:t>
            </a:r>
            <a:r>
              <a:rPr lang="de-DE" sz="1600" baseline="-25000" dirty="0">
                <a:latin typeface="Arial" panose="020B0604020202020204" pitchFamily="34" charset="0"/>
                <a:cs typeface="Arial" panose="020B0604020202020204" pitchFamily="34" charset="0"/>
              </a:rPr>
              <a:t>f</a:t>
            </a:r>
            <a:r>
              <a:rPr lang="de-DE" sz="1600" dirty="0">
                <a:latin typeface="Arial" panose="020B0604020202020204" pitchFamily="34" charset="0"/>
                <a:cs typeface="Arial" panose="020B0604020202020204" pitchFamily="34" charset="0"/>
              </a:rPr>
              <a:t> = 2.46</a:t>
            </a:r>
          </a:p>
          <a:p>
            <a:r>
              <a:rPr lang="de-DE" sz="1600" i="1" dirty="0">
                <a:latin typeface="Arial" panose="020B0604020202020204" pitchFamily="34" charset="0"/>
                <a:cs typeface="Arial" panose="020B0604020202020204" pitchFamily="34" charset="0"/>
              </a:rPr>
              <a:t>c</a:t>
            </a:r>
            <a:r>
              <a:rPr lang="de-DE" sz="1600" dirty="0">
                <a:latin typeface="Arial" panose="020B0604020202020204" pitchFamily="34" charset="0"/>
                <a:cs typeface="Arial" panose="020B0604020202020204" pitchFamily="34" charset="0"/>
              </a:rPr>
              <a:t> = 2.2</a:t>
            </a:r>
          </a:p>
          <a:p>
            <a:r>
              <a:rPr lang="de-DE" sz="1600" i="1" dirty="0">
                <a:latin typeface="Arial" panose="020B0604020202020204" pitchFamily="34" charset="0"/>
                <a:cs typeface="Arial" panose="020B0604020202020204" pitchFamily="34" charset="0"/>
              </a:rPr>
              <a:t>n</a:t>
            </a:r>
            <a:r>
              <a:rPr lang="de-DE" sz="1600" baseline="-25000" dirty="0">
                <a:latin typeface="Arial" panose="020B0604020202020204" pitchFamily="34" charset="0"/>
                <a:cs typeface="Arial" panose="020B0604020202020204" pitchFamily="34" charset="0"/>
              </a:rPr>
              <a:t>br</a:t>
            </a:r>
            <a:r>
              <a:rPr lang="de-DE" sz="1600" dirty="0">
                <a:latin typeface="Arial" panose="020B0604020202020204" pitchFamily="34" charset="0"/>
                <a:cs typeface="Arial" panose="020B0604020202020204" pitchFamily="34" charset="0"/>
              </a:rPr>
              <a:t> = 2</a:t>
            </a:r>
          </a:p>
          <a:p>
            <a:r>
              <a:rPr lang="de-DE" sz="1600" i="1" dirty="0">
                <a:latin typeface="Arial" panose="020B0604020202020204" pitchFamily="34" charset="0"/>
                <a:cs typeface="Arial" panose="020B0604020202020204" pitchFamily="34" charset="0"/>
              </a:rPr>
              <a:t>C</a:t>
            </a:r>
            <a:r>
              <a:rPr lang="de-DE" sz="1600" baseline="-25000" dirty="0">
                <a:latin typeface="Arial" panose="020B0604020202020204" pitchFamily="34" charset="0"/>
                <a:cs typeface="Arial" panose="020B0604020202020204" pitchFamily="34" charset="0"/>
              </a:rPr>
              <a:t>p</a:t>
            </a:r>
            <a:r>
              <a:rPr lang="de-DE" sz="1600" dirty="0">
                <a:latin typeface="Arial" panose="020B0604020202020204" pitchFamily="34" charset="0"/>
                <a:cs typeface="Arial" panose="020B0604020202020204" pitchFamily="34" charset="0"/>
              </a:rPr>
              <a:t> = 1.46</a:t>
            </a:r>
          </a:p>
          <a:p>
            <a:r>
              <a:rPr lang="de-DE" sz="1600" i="1" dirty="0">
                <a:latin typeface="Arial" panose="020B0604020202020204" pitchFamily="34" charset="0"/>
                <a:cs typeface="Arial" panose="020B0604020202020204" pitchFamily="34" charset="0"/>
              </a:rPr>
              <a:t>R</a:t>
            </a:r>
            <a:r>
              <a:rPr lang="de-DE" sz="1600" baseline="-25000" dirty="0">
                <a:latin typeface="Arial" panose="020B0604020202020204" pitchFamily="34" charset="0"/>
                <a:cs typeface="Arial" panose="020B0604020202020204" pitchFamily="34" charset="0"/>
              </a:rPr>
              <a:t>g,2</a:t>
            </a:r>
            <a:r>
              <a:rPr lang="de-DE" sz="1600" dirty="0">
                <a:latin typeface="Arial" panose="020B0604020202020204" pitchFamily="34" charset="0"/>
                <a:cs typeface="Arial" panose="020B0604020202020204" pitchFamily="34" charset="0"/>
              </a:rPr>
              <a:t> = 350 Å </a:t>
            </a:r>
          </a:p>
        </p:txBody>
      </p:sp>
      <p:sp>
        <p:nvSpPr>
          <p:cNvPr id="22" name="TextBox 21"/>
          <p:cNvSpPr txBox="1"/>
          <p:nvPr/>
        </p:nvSpPr>
        <p:spPr>
          <a:xfrm>
            <a:off x="2642945" y="2118974"/>
            <a:ext cx="1335622" cy="338554"/>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G</a:t>
            </a:r>
            <a:r>
              <a:rPr lang="de-DE" sz="1600" baseline="-25000" dirty="0">
                <a:latin typeface="Arial" panose="020B0604020202020204" pitchFamily="34" charset="0"/>
                <a:cs typeface="Arial" panose="020B0604020202020204" pitchFamily="34" charset="0"/>
              </a:rPr>
              <a:t>2</a:t>
            </a:r>
            <a:r>
              <a:rPr lang="de-DE" sz="1600" dirty="0">
                <a:latin typeface="Arial" panose="020B0604020202020204" pitchFamily="34" charset="0"/>
                <a:cs typeface="Arial" panose="020B0604020202020204" pitchFamily="34" charset="0"/>
              </a:rPr>
              <a:t> = 60 cm</a:t>
            </a:r>
            <a:r>
              <a:rPr lang="de-DE" sz="1600" baseline="30000" dirty="0">
                <a:latin typeface="Arial" panose="020B0604020202020204" pitchFamily="34" charset="0"/>
                <a:cs typeface="Arial" panose="020B0604020202020204" pitchFamily="34" charset="0"/>
              </a:rPr>
              <a:t>-1</a:t>
            </a:r>
          </a:p>
        </p:txBody>
      </p:sp>
      <p:cxnSp>
        <p:nvCxnSpPr>
          <p:cNvPr id="23" name="Straight Arrow Connector 22"/>
          <p:cNvCxnSpPr/>
          <p:nvPr/>
        </p:nvCxnSpPr>
        <p:spPr>
          <a:xfrm flipV="1">
            <a:off x="2618232" y="2634842"/>
            <a:ext cx="0" cy="27765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18232" y="5335556"/>
            <a:ext cx="0" cy="5208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324348" y="3018155"/>
            <a:ext cx="1083890" cy="584776"/>
          </a:xfrm>
          <a:prstGeom prst="rect">
            <a:avLst/>
          </a:prstGeom>
          <a:noFill/>
        </p:spPr>
        <p:txBody>
          <a:bodyPr wrap="none" rtlCol="0">
            <a:spAutoFit/>
          </a:bodyPr>
          <a:lstStyle/>
          <a:p>
            <a:pPr algn="ctr"/>
            <a:r>
              <a:rPr lang="de-DE" sz="1600" dirty="0">
                <a:latin typeface="Arial" panose="020B0604020202020204" pitchFamily="34" charset="0"/>
                <a:cs typeface="Arial" panose="020B0604020202020204" pitchFamily="34" charset="0"/>
              </a:rPr>
              <a:t>circular</a:t>
            </a:r>
          </a:p>
          <a:p>
            <a:r>
              <a:rPr lang="de-DE" sz="1600" i="1" dirty="0">
                <a:latin typeface="Arial" panose="020B0604020202020204" pitchFamily="34" charset="0"/>
                <a:cs typeface="Arial" panose="020B0604020202020204" pitchFamily="34" charset="0"/>
              </a:rPr>
              <a:t>R</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20 </a:t>
            </a:r>
            <a:r>
              <a:rPr lang="de-DE" sz="1600" dirty="0" err="1">
                <a:latin typeface="Arial" panose="020B0604020202020204" pitchFamily="34" charset="0"/>
                <a:cs typeface="Arial" panose="020B0604020202020204" pitchFamily="34" charset="0"/>
              </a:rPr>
              <a:t>Å</a:t>
            </a:r>
            <a:endParaRPr lang="de-DE" sz="1600" dirty="0">
              <a:latin typeface="Arial" panose="020B0604020202020204" pitchFamily="34" charset="0"/>
              <a:cs typeface="Arial" panose="020B0604020202020204" pitchFamily="34" charset="0"/>
            </a:endParaRPr>
          </a:p>
        </p:txBody>
      </p:sp>
      <p:sp>
        <p:nvSpPr>
          <p:cNvPr id="26" name="Rectangle 25"/>
          <p:cNvSpPr/>
          <p:nvPr/>
        </p:nvSpPr>
        <p:spPr>
          <a:xfrm>
            <a:off x="5511800" y="3256061"/>
            <a:ext cx="152400" cy="3036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430582" y="3251468"/>
            <a:ext cx="288661" cy="338554"/>
          </a:xfrm>
          <a:prstGeom prst="rect">
            <a:avLst/>
          </a:prstGeom>
          <a:noFill/>
        </p:spPr>
        <p:txBody>
          <a:bodyPr wrap="none" rtlCol="0">
            <a:spAutoFit/>
          </a:bodyPr>
          <a:lstStyle/>
          <a:p>
            <a:r>
              <a:rPr lang="en-US" sz="1600" dirty="0"/>
              <a:t>7</a:t>
            </a:r>
          </a:p>
        </p:txBody>
      </p:sp>
      <p:sp>
        <p:nvSpPr>
          <p:cNvPr id="28" name="TextBox 27"/>
          <p:cNvSpPr txBox="1"/>
          <p:nvPr/>
        </p:nvSpPr>
        <p:spPr>
          <a:xfrm>
            <a:off x="1563025" y="545069"/>
            <a:ext cx="8986443" cy="923330"/>
          </a:xfrm>
          <a:prstGeom prst="rect">
            <a:avLst/>
          </a:prstGeom>
          <a:noFill/>
        </p:spPr>
        <p:txBody>
          <a:bodyPr wrap="square" rtlCol="0">
            <a:spAutoFit/>
          </a:bodyPr>
          <a:lstStyle/>
          <a:p>
            <a:r>
              <a:rPr lang="en-US" dirty="0">
                <a:latin typeface="Times New Roman"/>
                <a:cs typeface="Times New Roman"/>
              </a:rPr>
              <a:t>With a newly developed approach, the local as well as the global structure can be characterized on the basis of </a:t>
            </a:r>
            <a:r>
              <a:rPr lang="en-US" i="1" dirty="0">
                <a:latin typeface="Times New Roman"/>
                <a:cs typeface="Times New Roman"/>
              </a:rPr>
              <a:t>I</a:t>
            </a:r>
            <a:r>
              <a:rPr lang="en-US" dirty="0">
                <a:latin typeface="Times New Roman"/>
                <a:cs typeface="Times New Roman"/>
              </a:rPr>
              <a:t>(</a:t>
            </a:r>
            <a:r>
              <a:rPr lang="en-US" i="1" dirty="0">
                <a:latin typeface="Times New Roman"/>
                <a:cs typeface="Times New Roman"/>
              </a:rPr>
              <a:t>q</a:t>
            </a:r>
            <a:r>
              <a:rPr lang="en-US" dirty="0">
                <a:latin typeface="Times New Roman"/>
                <a:cs typeface="Times New Roman"/>
              </a:rPr>
              <a:t>). Using a </a:t>
            </a:r>
            <a:r>
              <a:rPr lang="en-US" dirty="0" err="1">
                <a:latin typeface="Times New Roman"/>
                <a:cs typeface="Times New Roman"/>
              </a:rPr>
              <a:t>hybdrid</a:t>
            </a:r>
            <a:r>
              <a:rPr lang="en-US" dirty="0">
                <a:latin typeface="Times New Roman"/>
                <a:cs typeface="Times New Roman"/>
              </a:rPr>
              <a:t> scattering function, the local structure (cylinders) and the overall structure (tortuous and/or branched network) are determined.   </a:t>
            </a:r>
          </a:p>
        </p:txBody>
      </p:sp>
      <p:sp>
        <p:nvSpPr>
          <p:cNvPr id="3" name="Slide Number Placeholder 2">
            <a:extLst>
              <a:ext uri="{FF2B5EF4-FFF2-40B4-BE49-F238E27FC236}">
                <a16:creationId xmlns:a16="http://schemas.microsoft.com/office/drawing/2014/main" id="{39116B0A-1DA4-954B-9E6D-F14C8A74BC03}"/>
              </a:ext>
            </a:extLst>
          </p:cNvPr>
          <p:cNvSpPr>
            <a:spLocks noGrp="1"/>
          </p:cNvSpPr>
          <p:nvPr>
            <p:ph type="sldNum" sz="quarter" idx="12"/>
          </p:nvPr>
        </p:nvSpPr>
        <p:spPr/>
        <p:txBody>
          <a:bodyPr/>
          <a:lstStyle/>
          <a:p>
            <a:fld id="{030D0954-52AA-4645-BC74-DBF6B1D254B8}" type="slidenum">
              <a:rPr lang="en-US" smtClean="0"/>
              <a:t>123</a:t>
            </a:fld>
            <a:endParaRPr lang="en-US"/>
          </a:p>
        </p:txBody>
      </p:sp>
    </p:spTree>
    <p:extLst>
      <p:ext uri="{BB962C8B-B14F-4D97-AF65-F5344CB8AC3E}">
        <p14:creationId xmlns:p14="http://schemas.microsoft.com/office/powerpoint/2010/main" val="35242875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4465" y="111945"/>
            <a:ext cx="5070619" cy="400110"/>
          </a:xfrm>
          <a:prstGeom prst="rect">
            <a:avLst/>
          </a:prstGeom>
          <a:noFill/>
        </p:spPr>
        <p:txBody>
          <a:bodyPr wrap="none" rtlCol="0">
            <a:spAutoFit/>
          </a:bodyPr>
          <a:lstStyle/>
          <a:p>
            <a:r>
              <a:rPr lang="en-US" sz="2000" b="1" u="sng" dirty="0">
                <a:latin typeface="Times New Roman"/>
                <a:cs typeface="Times New Roman"/>
              </a:rPr>
              <a:t>Structural hierarchies of WLMs: Fitting </a:t>
            </a:r>
            <a:r>
              <a:rPr lang="en-US" sz="2000" b="1" i="1" u="sng" dirty="0">
                <a:latin typeface="Times New Roman"/>
                <a:cs typeface="Times New Roman"/>
              </a:rPr>
              <a:t>I</a:t>
            </a:r>
            <a:r>
              <a:rPr lang="en-US" sz="2000" b="1" u="sng" dirty="0">
                <a:latin typeface="Times New Roman"/>
                <a:cs typeface="Times New Roman"/>
              </a:rPr>
              <a:t>(</a:t>
            </a:r>
            <a:r>
              <a:rPr lang="en-US" sz="2000" b="1" i="1" u="sng" dirty="0">
                <a:latin typeface="Times New Roman"/>
                <a:cs typeface="Times New Roman"/>
              </a:rPr>
              <a:t>q</a:t>
            </a:r>
            <a:r>
              <a:rPr lang="en-US" sz="2000" b="1" u="sng" dirty="0">
                <a:latin typeface="Times New Roman"/>
                <a:cs typeface="Times New Roman"/>
              </a:rPr>
              <a:t>)</a:t>
            </a:r>
          </a:p>
        </p:txBody>
      </p:sp>
      <p:pic>
        <p:nvPicPr>
          <p:cNvPr id="2" name="Picture 1" descr="image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698500"/>
            <a:ext cx="7761624" cy="5836202"/>
          </a:xfrm>
          <a:prstGeom prst="rect">
            <a:avLst/>
          </a:prstGeom>
        </p:spPr>
      </p:pic>
      <p:sp>
        <p:nvSpPr>
          <p:cNvPr id="5" name="Slide Number Placeholder 4">
            <a:extLst>
              <a:ext uri="{FF2B5EF4-FFF2-40B4-BE49-F238E27FC236}">
                <a16:creationId xmlns:a16="http://schemas.microsoft.com/office/drawing/2014/main" id="{FFC0DA00-E67B-A84E-9EB4-A746AB8643DF}"/>
              </a:ext>
            </a:extLst>
          </p:cNvPr>
          <p:cNvSpPr>
            <a:spLocks noGrp="1"/>
          </p:cNvSpPr>
          <p:nvPr>
            <p:ph type="sldNum" sz="quarter" idx="12"/>
          </p:nvPr>
        </p:nvSpPr>
        <p:spPr/>
        <p:txBody>
          <a:bodyPr/>
          <a:lstStyle/>
          <a:p>
            <a:fld id="{030D0954-52AA-4645-BC74-DBF6B1D254B8}" type="slidenum">
              <a:rPr lang="en-US" smtClean="0"/>
              <a:t>124</a:t>
            </a:fld>
            <a:endParaRPr lang="en-US"/>
          </a:p>
        </p:txBody>
      </p:sp>
    </p:spTree>
    <p:extLst>
      <p:ext uri="{BB962C8B-B14F-4D97-AF65-F5344CB8AC3E}">
        <p14:creationId xmlns:p14="http://schemas.microsoft.com/office/powerpoint/2010/main" val="1292953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8567" y="111945"/>
            <a:ext cx="5546961" cy="400110"/>
          </a:xfrm>
          <a:prstGeom prst="rect">
            <a:avLst/>
          </a:prstGeom>
          <a:noFill/>
        </p:spPr>
        <p:txBody>
          <a:bodyPr wrap="none" rtlCol="0">
            <a:spAutoFit/>
          </a:bodyPr>
          <a:lstStyle/>
          <a:p>
            <a:r>
              <a:rPr lang="en-US" sz="2000" b="1" u="sng" dirty="0">
                <a:latin typeface="Times New Roman"/>
                <a:cs typeface="Times New Roman"/>
              </a:rPr>
              <a:t>Structural hierarchies of WLMs: Addition of salt</a:t>
            </a:r>
          </a:p>
        </p:txBody>
      </p:sp>
      <p:pic>
        <p:nvPicPr>
          <p:cNvPr id="5" name="Picture 4" descr="0_232_mixed_surf_plus_sa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181" y="565719"/>
            <a:ext cx="7638903" cy="5931676"/>
          </a:xfrm>
          <a:prstGeom prst="rect">
            <a:avLst/>
          </a:prstGeom>
        </p:spPr>
      </p:pic>
      <p:sp>
        <p:nvSpPr>
          <p:cNvPr id="6" name="TextBox 5"/>
          <p:cNvSpPr txBox="1"/>
          <p:nvPr/>
        </p:nvSpPr>
        <p:spPr>
          <a:xfrm>
            <a:off x="6299200" y="774701"/>
            <a:ext cx="3238500" cy="1754327"/>
          </a:xfrm>
          <a:prstGeom prst="rect">
            <a:avLst/>
          </a:prstGeom>
          <a:noFill/>
        </p:spPr>
        <p:txBody>
          <a:bodyPr wrap="square" rtlCol="0">
            <a:spAutoFit/>
          </a:bodyPr>
          <a:lstStyle/>
          <a:p>
            <a:r>
              <a:rPr lang="en-US" dirty="0"/>
              <a:t>⟶ </a:t>
            </a:r>
            <a:r>
              <a:rPr lang="en-US" dirty="0">
                <a:latin typeface="Times New Roman"/>
                <a:cs typeface="Times New Roman"/>
              </a:rPr>
              <a:t>upon addition of </a:t>
            </a:r>
            <a:r>
              <a:rPr lang="en-US" dirty="0" err="1">
                <a:latin typeface="Times New Roman"/>
                <a:cs typeface="Times New Roman"/>
              </a:rPr>
              <a:t>NaCl</a:t>
            </a:r>
            <a:r>
              <a:rPr lang="en-US" dirty="0">
                <a:latin typeface="Times New Roman"/>
                <a:cs typeface="Times New Roman"/>
              </a:rPr>
              <a:t> basically just the large scale structure changes</a:t>
            </a:r>
          </a:p>
          <a:p>
            <a:r>
              <a:rPr lang="en-US" dirty="0"/>
              <a:t>⟶  </a:t>
            </a:r>
            <a:r>
              <a:rPr lang="en-US" dirty="0">
                <a:latin typeface="Times New Roman"/>
                <a:cs typeface="Times New Roman"/>
              </a:rPr>
              <a:t>number of subunits increases</a:t>
            </a:r>
          </a:p>
          <a:p>
            <a:r>
              <a:rPr lang="en-US" dirty="0"/>
              <a:t>⟶  </a:t>
            </a:r>
            <a:r>
              <a:rPr lang="en-US" dirty="0">
                <a:latin typeface="Times New Roman"/>
                <a:cs typeface="Times New Roman"/>
              </a:rPr>
              <a:t>possibly onset of branching at 5.0% </a:t>
            </a:r>
            <a:r>
              <a:rPr lang="en-US" dirty="0" err="1">
                <a:latin typeface="Times New Roman"/>
                <a:cs typeface="Times New Roman"/>
              </a:rPr>
              <a:t>NaCl</a:t>
            </a:r>
            <a:endParaRPr lang="en-US" dirty="0">
              <a:latin typeface="Times New Roman"/>
              <a:cs typeface="Times New Roman"/>
            </a:endParaRPr>
          </a:p>
        </p:txBody>
      </p:sp>
      <p:sp>
        <p:nvSpPr>
          <p:cNvPr id="7" name="TextBox 6"/>
          <p:cNvSpPr txBox="1"/>
          <p:nvPr/>
        </p:nvSpPr>
        <p:spPr>
          <a:xfrm>
            <a:off x="3009900" y="2529027"/>
            <a:ext cx="2108194" cy="369332"/>
          </a:xfrm>
          <a:prstGeom prst="rect">
            <a:avLst/>
          </a:prstGeom>
          <a:noFill/>
        </p:spPr>
        <p:txBody>
          <a:bodyPr wrap="none" rtlCol="0">
            <a:spAutoFit/>
          </a:bodyPr>
          <a:lstStyle/>
          <a:p>
            <a:r>
              <a:rPr lang="en-US" b="1" dirty="0">
                <a:latin typeface="Times New Roman"/>
                <a:cs typeface="Times New Roman"/>
              </a:rPr>
              <a:t>0.232% mixed surf.</a:t>
            </a:r>
          </a:p>
        </p:txBody>
      </p:sp>
      <p:sp>
        <p:nvSpPr>
          <p:cNvPr id="2" name="TextBox 1"/>
          <p:cNvSpPr txBox="1"/>
          <p:nvPr/>
        </p:nvSpPr>
        <p:spPr>
          <a:xfrm>
            <a:off x="1844180" y="6488668"/>
            <a:ext cx="3561604" cy="369332"/>
          </a:xfrm>
          <a:prstGeom prst="rect">
            <a:avLst/>
          </a:prstGeom>
          <a:noFill/>
        </p:spPr>
        <p:txBody>
          <a:bodyPr wrap="none" rtlCol="0">
            <a:spAutoFit/>
          </a:bodyPr>
          <a:lstStyle/>
          <a:p>
            <a:r>
              <a:rPr lang="en-US" dirty="0">
                <a:latin typeface="Times New Roman"/>
                <a:cs typeface="Times New Roman"/>
              </a:rPr>
              <a:t>Vogtt et al., </a:t>
            </a:r>
            <a:r>
              <a:rPr lang="en-US" i="1" dirty="0">
                <a:latin typeface="Times New Roman"/>
                <a:cs typeface="Times New Roman"/>
              </a:rPr>
              <a:t>Langmuir</a:t>
            </a:r>
            <a:r>
              <a:rPr lang="en-US" dirty="0">
                <a:latin typeface="Times New Roman"/>
                <a:cs typeface="Times New Roman"/>
              </a:rPr>
              <a:t> </a:t>
            </a:r>
            <a:r>
              <a:rPr lang="en-US" b="1" dirty="0">
                <a:latin typeface="Times New Roman"/>
                <a:cs typeface="Times New Roman"/>
              </a:rPr>
              <a:t>31</a:t>
            </a:r>
            <a:r>
              <a:rPr lang="en-US" dirty="0">
                <a:latin typeface="Times New Roman"/>
                <a:cs typeface="Times New Roman"/>
              </a:rPr>
              <a:t>:8228-8234</a:t>
            </a:r>
          </a:p>
        </p:txBody>
      </p:sp>
      <p:sp>
        <p:nvSpPr>
          <p:cNvPr id="8" name="Slide Number Placeholder 7">
            <a:extLst>
              <a:ext uri="{FF2B5EF4-FFF2-40B4-BE49-F238E27FC236}">
                <a16:creationId xmlns:a16="http://schemas.microsoft.com/office/drawing/2014/main" id="{B8059990-93F4-1744-B20F-57E357153B2B}"/>
              </a:ext>
            </a:extLst>
          </p:cNvPr>
          <p:cNvSpPr>
            <a:spLocks noGrp="1"/>
          </p:cNvSpPr>
          <p:nvPr>
            <p:ph type="sldNum" sz="quarter" idx="12"/>
          </p:nvPr>
        </p:nvSpPr>
        <p:spPr/>
        <p:txBody>
          <a:bodyPr/>
          <a:lstStyle/>
          <a:p>
            <a:fld id="{030D0954-52AA-4645-BC74-DBF6B1D254B8}" type="slidenum">
              <a:rPr lang="en-US" smtClean="0"/>
              <a:t>125</a:t>
            </a:fld>
            <a:endParaRPr lang="en-US"/>
          </a:p>
        </p:txBody>
      </p:sp>
    </p:spTree>
    <p:extLst>
      <p:ext uri="{BB962C8B-B14F-4D97-AF65-F5344CB8AC3E}">
        <p14:creationId xmlns:p14="http://schemas.microsoft.com/office/powerpoint/2010/main" val="36176384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783753" y="671820"/>
            <a:ext cx="7162760" cy="5893254"/>
          </a:xfrm>
          <a:prstGeom prst="rect">
            <a:avLst/>
          </a:prstGeom>
        </p:spPr>
      </p:pic>
      <p:sp>
        <p:nvSpPr>
          <p:cNvPr id="5" name="TextBox 4"/>
          <p:cNvSpPr txBox="1"/>
          <p:nvPr/>
        </p:nvSpPr>
        <p:spPr>
          <a:xfrm>
            <a:off x="1798566" y="111945"/>
            <a:ext cx="3561166" cy="400110"/>
          </a:xfrm>
          <a:prstGeom prst="rect">
            <a:avLst/>
          </a:prstGeom>
          <a:noFill/>
        </p:spPr>
        <p:txBody>
          <a:bodyPr wrap="none" rtlCol="0">
            <a:spAutoFit/>
          </a:bodyPr>
          <a:lstStyle/>
          <a:p>
            <a:r>
              <a:rPr lang="en-US" sz="2000" b="1" u="sng" dirty="0">
                <a:latin typeface="Times New Roman"/>
                <a:cs typeface="Times New Roman"/>
              </a:rPr>
              <a:t>Addition of salt and branching</a:t>
            </a:r>
          </a:p>
        </p:txBody>
      </p:sp>
      <p:sp>
        <p:nvSpPr>
          <p:cNvPr id="6" name="Rectangle 5"/>
          <p:cNvSpPr/>
          <p:nvPr/>
        </p:nvSpPr>
        <p:spPr>
          <a:xfrm>
            <a:off x="8445718" y="671820"/>
            <a:ext cx="2074727" cy="58932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7622368" y="1969893"/>
            <a:ext cx="2898076" cy="3016211"/>
          </a:xfrm>
          <a:prstGeom prst="rect">
            <a:avLst/>
          </a:prstGeom>
          <a:noFill/>
        </p:spPr>
        <p:txBody>
          <a:bodyPr wrap="square" rtlCol="0">
            <a:spAutoFit/>
          </a:bodyPr>
          <a:lstStyle/>
          <a:p>
            <a:pPr marL="285750" indent="-285750">
              <a:spcAft>
                <a:spcPts val="600"/>
              </a:spcAft>
              <a:buFont typeface="Arial"/>
              <a:buChar char="•"/>
            </a:pPr>
            <a:r>
              <a:rPr lang="en-US" dirty="0">
                <a:latin typeface="Times New Roman"/>
                <a:cs typeface="Times New Roman"/>
              </a:rPr>
              <a:t>trend of branch content with </a:t>
            </a:r>
            <a:r>
              <a:rPr lang="en-US" dirty="0" err="1">
                <a:latin typeface="Times New Roman"/>
                <a:cs typeface="Times New Roman"/>
              </a:rPr>
              <a:t>NaCl</a:t>
            </a:r>
            <a:r>
              <a:rPr lang="en-US" dirty="0">
                <a:latin typeface="Times New Roman"/>
                <a:cs typeface="Times New Roman"/>
              </a:rPr>
              <a:t>-concentration as expected</a:t>
            </a:r>
          </a:p>
          <a:p>
            <a:pPr marL="285750" indent="-285750">
              <a:spcAft>
                <a:spcPts val="600"/>
              </a:spcAft>
              <a:buFont typeface="Arial"/>
              <a:buChar char="•"/>
            </a:pPr>
            <a:r>
              <a:rPr lang="en-US" dirty="0">
                <a:latin typeface="Times New Roman"/>
                <a:cs typeface="Times New Roman"/>
              </a:rPr>
              <a:t>error bars are large due to minimum </a:t>
            </a:r>
            <a:r>
              <a:rPr lang="en-US" i="1" dirty="0">
                <a:latin typeface="Times New Roman"/>
                <a:cs typeface="Times New Roman"/>
              </a:rPr>
              <a:t>q</a:t>
            </a:r>
            <a:r>
              <a:rPr lang="en-US" dirty="0">
                <a:latin typeface="Times New Roman"/>
                <a:cs typeface="Times New Roman"/>
              </a:rPr>
              <a:t> of SANS-measurements (~ 0.003 Å</a:t>
            </a:r>
            <a:r>
              <a:rPr lang="en-US" baseline="30000" dirty="0">
                <a:latin typeface="Times New Roman"/>
                <a:cs typeface="Times New Roman"/>
              </a:rPr>
              <a:t>-1</a:t>
            </a:r>
            <a:r>
              <a:rPr lang="en-US" dirty="0">
                <a:latin typeface="Times New Roman"/>
                <a:cs typeface="Times New Roman"/>
              </a:rPr>
              <a:t>)</a:t>
            </a:r>
          </a:p>
          <a:p>
            <a:pPr marL="285750" indent="-285750">
              <a:spcAft>
                <a:spcPts val="600"/>
              </a:spcAft>
              <a:buFont typeface="Arial"/>
              <a:buChar char="•"/>
            </a:pPr>
            <a:r>
              <a:rPr lang="en-US" dirty="0">
                <a:latin typeface="Times New Roman"/>
                <a:cs typeface="Times New Roman"/>
              </a:rPr>
              <a:t>further data at low </a:t>
            </a:r>
            <a:r>
              <a:rPr lang="en-US" i="1" dirty="0">
                <a:latin typeface="Times New Roman"/>
                <a:cs typeface="Times New Roman"/>
              </a:rPr>
              <a:t>q</a:t>
            </a:r>
            <a:r>
              <a:rPr lang="en-US" dirty="0">
                <a:latin typeface="Times New Roman"/>
                <a:cs typeface="Times New Roman"/>
              </a:rPr>
              <a:t> (USANS, SLS) is required</a:t>
            </a:r>
          </a:p>
        </p:txBody>
      </p:sp>
      <p:sp>
        <p:nvSpPr>
          <p:cNvPr id="3" name="Slide Number Placeholder 2">
            <a:extLst>
              <a:ext uri="{FF2B5EF4-FFF2-40B4-BE49-F238E27FC236}">
                <a16:creationId xmlns:a16="http://schemas.microsoft.com/office/drawing/2014/main" id="{BFED823B-E937-9B45-A474-A96359A7740F}"/>
              </a:ext>
            </a:extLst>
          </p:cNvPr>
          <p:cNvSpPr>
            <a:spLocks noGrp="1"/>
          </p:cNvSpPr>
          <p:nvPr>
            <p:ph type="sldNum" sz="quarter" idx="12"/>
          </p:nvPr>
        </p:nvSpPr>
        <p:spPr/>
        <p:txBody>
          <a:bodyPr/>
          <a:lstStyle/>
          <a:p>
            <a:fld id="{030D0954-52AA-4645-BC74-DBF6B1D254B8}" type="slidenum">
              <a:rPr lang="en-US" smtClean="0"/>
              <a:t>126</a:t>
            </a:fld>
            <a:endParaRPr lang="en-US"/>
          </a:p>
        </p:txBody>
      </p:sp>
    </p:spTree>
    <p:extLst>
      <p:ext uri="{BB962C8B-B14F-4D97-AF65-F5344CB8AC3E}">
        <p14:creationId xmlns:p14="http://schemas.microsoft.com/office/powerpoint/2010/main" val="26378804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4465" y="111945"/>
            <a:ext cx="6083717" cy="400110"/>
          </a:xfrm>
          <a:prstGeom prst="rect">
            <a:avLst/>
          </a:prstGeom>
          <a:noFill/>
        </p:spPr>
        <p:txBody>
          <a:bodyPr wrap="none" rtlCol="0">
            <a:spAutoFit/>
          </a:bodyPr>
          <a:lstStyle/>
          <a:p>
            <a:r>
              <a:rPr lang="en-US" sz="2000" b="1" u="sng" dirty="0">
                <a:latin typeface="Times New Roman"/>
                <a:cs typeface="Times New Roman"/>
              </a:rPr>
              <a:t>Structural hierarchies of WLMs: The influence of salt</a:t>
            </a:r>
          </a:p>
        </p:txBody>
      </p:sp>
      <p:pic>
        <p:nvPicPr>
          <p:cNvPr id="5" name="Picture 4" descr="0_230_z_vs_NaC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873" y="512055"/>
            <a:ext cx="8463994" cy="5856650"/>
          </a:xfrm>
          <a:prstGeom prst="rect">
            <a:avLst/>
          </a:prstGeom>
        </p:spPr>
      </p:pic>
      <p:sp>
        <p:nvSpPr>
          <p:cNvPr id="6" name="TextBox 5"/>
          <p:cNvSpPr txBox="1"/>
          <p:nvPr/>
        </p:nvSpPr>
        <p:spPr>
          <a:xfrm>
            <a:off x="2808208" y="1192843"/>
            <a:ext cx="4807145" cy="1631216"/>
          </a:xfrm>
          <a:prstGeom prst="rect">
            <a:avLst/>
          </a:prstGeom>
          <a:noFill/>
        </p:spPr>
        <p:txBody>
          <a:bodyPr wrap="square" rtlCol="0">
            <a:spAutoFit/>
          </a:bodyPr>
          <a:lstStyle/>
          <a:p>
            <a:pPr marL="285750" indent="-285750">
              <a:spcAft>
                <a:spcPts val="1200"/>
              </a:spcAft>
              <a:buFont typeface="Arial"/>
              <a:buChar char="•"/>
            </a:pPr>
            <a:r>
              <a:rPr lang="en-US" dirty="0">
                <a:latin typeface="Times New Roman"/>
                <a:cs typeface="Times New Roman"/>
              </a:rPr>
              <a:t>approximately exponential increase of number of subunits with [</a:t>
            </a:r>
            <a:r>
              <a:rPr lang="en-US" dirty="0" err="1">
                <a:latin typeface="Times New Roman"/>
                <a:cs typeface="Times New Roman"/>
              </a:rPr>
              <a:t>NaCl</a:t>
            </a:r>
            <a:r>
              <a:rPr lang="en-US" dirty="0">
                <a:latin typeface="Times New Roman"/>
                <a:cs typeface="Times New Roman"/>
              </a:rPr>
              <a:t>] over the whole observed range</a:t>
            </a:r>
          </a:p>
          <a:p>
            <a:pPr marL="285750" indent="-285750">
              <a:buFont typeface="Arial"/>
              <a:buChar char="•"/>
            </a:pPr>
            <a:r>
              <a:rPr lang="en-US" dirty="0">
                <a:latin typeface="Times New Roman"/>
                <a:cs typeface="Times New Roman"/>
              </a:rPr>
              <a:t>an according increase of zero-shear viscosity is observed</a:t>
            </a:r>
          </a:p>
        </p:txBody>
      </p:sp>
      <p:sp>
        <p:nvSpPr>
          <p:cNvPr id="2" name="TextBox 1"/>
          <p:cNvSpPr txBox="1"/>
          <p:nvPr/>
        </p:nvSpPr>
        <p:spPr>
          <a:xfrm>
            <a:off x="1844173" y="6419505"/>
            <a:ext cx="4463068" cy="369332"/>
          </a:xfrm>
          <a:prstGeom prst="rect">
            <a:avLst/>
          </a:prstGeom>
          <a:noFill/>
        </p:spPr>
        <p:txBody>
          <a:bodyPr wrap="none" rtlCol="0">
            <a:spAutoFit/>
          </a:bodyPr>
          <a:lstStyle/>
          <a:p>
            <a:r>
              <a:rPr lang="en-US" dirty="0"/>
              <a:t>⟶</a:t>
            </a:r>
            <a:r>
              <a:rPr lang="en-US" dirty="0">
                <a:latin typeface="Times New Roman"/>
                <a:cs typeface="Times New Roman"/>
              </a:rPr>
              <a:t> trend is as predicted for wormlike micelles</a:t>
            </a:r>
            <a:endParaRPr lang="en-US" dirty="0"/>
          </a:p>
        </p:txBody>
      </p:sp>
      <p:sp>
        <p:nvSpPr>
          <p:cNvPr id="7" name="Slide Number Placeholder 6">
            <a:extLst>
              <a:ext uri="{FF2B5EF4-FFF2-40B4-BE49-F238E27FC236}">
                <a16:creationId xmlns:a16="http://schemas.microsoft.com/office/drawing/2014/main" id="{30789E0E-5FA2-3446-A675-221F5D71BA18}"/>
              </a:ext>
            </a:extLst>
          </p:cNvPr>
          <p:cNvSpPr>
            <a:spLocks noGrp="1"/>
          </p:cNvSpPr>
          <p:nvPr>
            <p:ph type="sldNum" sz="quarter" idx="12"/>
          </p:nvPr>
        </p:nvSpPr>
        <p:spPr/>
        <p:txBody>
          <a:bodyPr/>
          <a:lstStyle/>
          <a:p>
            <a:fld id="{030D0954-52AA-4645-BC74-DBF6B1D254B8}" type="slidenum">
              <a:rPr lang="en-US" smtClean="0"/>
              <a:t>127</a:t>
            </a:fld>
            <a:endParaRPr lang="en-US"/>
          </a:p>
        </p:txBody>
      </p:sp>
    </p:spTree>
    <p:extLst>
      <p:ext uri="{BB962C8B-B14F-4D97-AF65-F5344CB8AC3E}">
        <p14:creationId xmlns:p14="http://schemas.microsoft.com/office/powerpoint/2010/main" val="15813750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691781" y="628128"/>
            <a:ext cx="7988469" cy="6033105"/>
          </a:xfrm>
          <a:prstGeom prst="rect">
            <a:avLst/>
          </a:prstGeom>
        </p:spPr>
      </p:pic>
      <p:sp>
        <p:nvSpPr>
          <p:cNvPr id="5" name="TextBox 4"/>
          <p:cNvSpPr txBox="1"/>
          <p:nvPr/>
        </p:nvSpPr>
        <p:spPr>
          <a:xfrm>
            <a:off x="1584465" y="111945"/>
            <a:ext cx="6083717" cy="400110"/>
          </a:xfrm>
          <a:prstGeom prst="rect">
            <a:avLst/>
          </a:prstGeom>
          <a:noFill/>
        </p:spPr>
        <p:txBody>
          <a:bodyPr wrap="none" rtlCol="0">
            <a:spAutoFit/>
          </a:bodyPr>
          <a:lstStyle/>
          <a:p>
            <a:r>
              <a:rPr lang="en-US" sz="2000" b="1" u="sng" dirty="0">
                <a:latin typeface="Times New Roman"/>
                <a:cs typeface="Times New Roman"/>
              </a:rPr>
              <a:t>Structural hierarchies of WLMs: The influence of salt</a:t>
            </a:r>
          </a:p>
        </p:txBody>
      </p:sp>
      <p:sp>
        <p:nvSpPr>
          <p:cNvPr id="6" name="TextBox 5"/>
          <p:cNvSpPr txBox="1"/>
          <p:nvPr/>
        </p:nvSpPr>
        <p:spPr>
          <a:xfrm>
            <a:off x="2793876" y="1091199"/>
            <a:ext cx="2915348" cy="1323439"/>
          </a:xfrm>
          <a:prstGeom prst="rect">
            <a:avLst/>
          </a:prstGeom>
          <a:noFill/>
        </p:spPr>
        <p:txBody>
          <a:bodyPr wrap="square" rtlCol="0">
            <a:spAutoFit/>
          </a:bodyPr>
          <a:lstStyle/>
          <a:p>
            <a:r>
              <a:rPr lang="en-US" sz="2000" dirty="0">
                <a:latin typeface="Times New Roman"/>
                <a:cs typeface="Times New Roman"/>
              </a:rPr>
              <a:t>⟶ dependence of specific viscosity on contour length L2 as expected for diluted regime</a:t>
            </a:r>
          </a:p>
        </p:txBody>
      </p:sp>
      <p:sp>
        <p:nvSpPr>
          <p:cNvPr id="7" name="TextBox 6"/>
          <p:cNvSpPr txBox="1"/>
          <p:nvPr/>
        </p:nvSpPr>
        <p:spPr>
          <a:xfrm>
            <a:off x="1844180" y="6488668"/>
            <a:ext cx="3561604" cy="369332"/>
          </a:xfrm>
          <a:prstGeom prst="rect">
            <a:avLst/>
          </a:prstGeom>
          <a:noFill/>
        </p:spPr>
        <p:txBody>
          <a:bodyPr wrap="none" rtlCol="0">
            <a:spAutoFit/>
          </a:bodyPr>
          <a:lstStyle/>
          <a:p>
            <a:r>
              <a:rPr lang="en-US" dirty="0">
                <a:latin typeface="Times New Roman"/>
                <a:cs typeface="Times New Roman"/>
              </a:rPr>
              <a:t>Vogtt et al., </a:t>
            </a:r>
            <a:r>
              <a:rPr lang="en-US" i="1" dirty="0">
                <a:latin typeface="Times New Roman"/>
                <a:cs typeface="Times New Roman"/>
              </a:rPr>
              <a:t>Langmuir</a:t>
            </a:r>
            <a:r>
              <a:rPr lang="en-US" dirty="0">
                <a:latin typeface="Times New Roman"/>
                <a:cs typeface="Times New Roman"/>
              </a:rPr>
              <a:t> </a:t>
            </a:r>
            <a:r>
              <a:rPr lang="en-US" b="1" dirty="0">
                <a:latin typeface="Times New Roman"/>
                <a:cs typeface="Times New Roman"/>
              </a:rPr>
              <a:t>31</a:t>
            </a:r>
            <a:r>
              <a:rPr lang="en-US" dirty="0">
                <a:latin typeface="Times New Roman"/>
                <a:cs typeface="Times New Roman"/>
              </a:rPr>
              <a:t>:8228-8234</a:t>
            </a:r>
          </a:p>
        </p:txBody>
      </p:sp>
      <p:sp>
        <p:nvSpPr>
          <p:cNvPr id="3" name="Slide Number Placeholder 2">
            <a:extLst>
              <a:ext uri="{FF2B5EF4-FFF2-40B4-BE49-F238E27FC236}">
                <a16:creationId xmlns:a16="http://schemas.microsoft.com/office/drawing/2014/main" id="{99DA3D03-0721-4E4A-8F2A-F01CD8C4E115}"/>
              </a:ext>
            </a:extLst>
          </p:cNvPr>
          <p:cNvSpPr>
            <a:spLocks noGrp="1"/>
          </p:cNvSpPr>
          <p:nvPr>
            <p:ph type="sldNum" sz="quarter" idx="12"/>
          </p:nvPr>
        </p:nvSpPr>
        <p:spPr/>
        <p:txBody>
          <a:bodyPr/>
          <a:lstStyle/>
          <a:p>
            <a:fld id="{030D0954-52AA-4645-BC74-DBF6B1D254B8}" type="slidenum">
              <a:rPr lang="en-US" smtClean="0"/>
              <a:t>128</a:t>
            </a:fld>
            <a:endParaRPr lang="en-US"/>
          </a:p>
        </p:txBody>
      </p:sp>
    </p:spTree>
    <p:extLst>
      <p:ext uri="{BB962C8B-B14F-4D97-AF65-F5344CB8AC3E}">
        <p14:creationId xmlns:p14="http://schemas.microsoft.com/office/powerpoint/2010/main" val="2763366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0169" y="330035"/>
            <a:ext cx="8674504" cy="5893920"/>
          </a:xfrm>
          <a:prstGeom prst="rect">
            <a:avLst/>
          </a:prstGeom>
          <a:noFill/>
        </p:spPr>
        <p:txBody>
          <a:bodyPr wrap="square" rtlCol="0">
            <a:spAutoFit/>
          </a:bodyPr>
          <a:lstStyle/>
          <a:p>
            <a:r>
              <a:rPr lang="en-US" sz="2600" b="1" u="sng" dirty="0">
                <a:latin typeface="Times New Roman"/>
                <a:cs typeface="Times New Roman"/>
              </a:rPr>
              <a:t>Summary</a:t>
            </a:r>
            <a:endParaRPr lang="en-US" sz="2600" dirty="0">
              <a:latin typeface="Times New Roman"/>
              <a:cs typeface="Times New Roman"/>
            </a:endParaRPr>
          </a:p>
          <a:p>
            <a:endParaRPr lang="en-US" sz="2000" b="1" u="sng" dirty="0">
              <a:latin typeface="Times New Roman"/>
              <a:cs typeface="Times New Roman"/>
            </a:endParaRPr>
          </a:p>
          <a:p>
            <a:pPr marL="457200" indent="-457200">
              <a:spcAft>
                <a:spcPts val="600"/>
              </a:spcAft>
              <a:buFont typeface="+mj-lt"/>
              <a:buAutoNum type="arabicPeriod"/>
            </a:pPr>
            <a:r>
              <a:rPr lang="en-US" sz="2200" b="1" dirty="0">
                <a:latin typeface="Times New Roman"/>
                <a:cs typeface="Times New Roman"/>
              </a:rPr>
              <a:t>A hybrid scattering function was developed to describe the structure of wormlike chains. It employs the unified function for the large-scale structure and the form factor of a cylinder for the local geometry.</a:t>
            </a:r>
          </a:p>
          <a:p>
            <a:pPr marL="457200" indent="-457200">
              <a:spcAft>
                <a:spcPts val="600"/>
              </a:spcAft>
              <a:buFont typeface="+mj-lt"/>
              <a:buAutoNum type="arabicPeriod"/>
            </a:pPr>
            <a:r>
              <a:rPr lang="en-US" sz="2200" b="1" dirty="0">
                <a:latin typeface="Times New Roman"/>
                <a:cs typeface="Times New Roman"/>
              </a:rPr>
              <a:t>The function is relatively simple, easy to understand and accounts for branching.</a:t>
            </a:r>
          </a:p>
          <a:p>
            <a:pPr marL="457200" indent="-457200">
              <a:spcAft>
                <a:spcPts val="600"/>
              </a:spcAft>
              <a:buFont typeface="+mj-lt"/>
              <a:buAutoNum type="arabicPeriod"/>
            </a:pPr>
            <a:r>
              <a:rPr lang="en-US" sz="2200" b="1" dirty="0">
                <a:latin typeface="Times New Roman"/>
                <a:cs typeface="Times New Roman"/>
              </a:rPr>
              <a:t>In principle any form factor </a:t>
            </a:r>
            <a:r>
              <a:rPr lang="en-US" sz="2200" b="1" i="1" dirty="0">
                <a:latin typeface="Times New Roman"/>
                <a:cs typeface="Times New Roman"/>
              </a:rPr>
              <a:t>P</a:t>
            </a:r>
            <a:r>
              <a:rPr lang="en-US" sz="2200" b="1" dirty="0">
                <a:latin typeface="Times New Roman"/>
                <a:cs typeface="Times New Roman"/>
              </a:rPr>
              <a:t>(</a:t>
            </a:r>
            <a:r>
              <a:rPr lang="en-US" sz="2200" b="1" i="1" dirty="0">
                <a:latin typeface="Times New Roman"/>
                <a:cs typeface="Times New Roman"/>
              </a:rPr>
              <a:t>q</a:t>
            </a:r>
            <a:r>
              <a:rPr lang="en-US" sz="2200" b="1" dirty="0">
                <a:latin typeface="Times New Roman"/>
                <a:cs typeface="Times New Roman"/>
              </a:rPr>
              <a:t>) can be employed for the local structure. </a:t>
            </a:r>
          </a:p>
          <a:p>
            <a:pPr marL="457200" indent="-457200">
              <a:spcAft>
                <a:spcPts val="600"/>
              </a:spcAft>
              <a:buFont typeface="+mj-lt"/>
              <a:buAutoNum type="arabicPeriod"/>
            </a:pPr>
            <a:r>
              <a:rPr lang="en-US" sz="2200" b="1" dirty="0">
                <a:latin typeface="Times New Roman"/>
                <a:cs typeface="Times New Roman"/>
              </a:rPr>
              <a:t>The function successfully describes the scattered intensity obtained from wormlike micelles.</a:t>
            </a:r>
          </a:p>
          <a:p>
            <a:pPr marL="457200" indent="-457200">
              <a:spcAft>
                <a:spcPts val="600"/>
              </a:spcAft>
              <a:buFont typeface="+mj-lt"/>
              <a:buAutoNum type="arabicPeriod"/>
            </a:pPr>
            <a:r>
              <a:rPr lang="en-US" sz="2200" b="1" dirty="0">
                <a:latin typeface="Times New Roman"/>
                <a:cs typeface="Times New Roman"/>
              </a:rPr>
              <a:t>The fitting results agree with the expected structural changes upon addition of </a:t>
            </a:r>
            <a:r>
              <a:rPr lang="en-US" sz="2200" b="1" dirty="0" err="1">
                <a:latin typeface="Times New Roman"/>
                <a:cs typeface="Times New Roman"/>
              </a:rPr>
              <a:t>NaCl</a:t>
            </a:r>
            <a:r>
              <a:rPr lang="en-US" sz="2200" b="1" dirty="0">
                <a:latin typeface="Times New Roman"/>
                <a:cs typeface="Times New Roman"/>
              </a:rPr>
              <a:t>. </a:t>
            </a:r>
          </a:p>
          <a:p>
            <a:pPr marL="457200" indent="-457200">
              <a:spcAft>
                <a:spcPts val="600"/>
              </a:spcAft>
              <a:buFont typeface="+mj-lt"/>
              <a:buAutoNum type="arabicPeriod"/>
            </a:pPr>
            <a:r>
              <a:rPr lang="en-US" sz="2200" b="1" dirty="0">
                <a:latin typeface="Times New Roman"/>
                <a:cs typeface="Times New Roman"/>
              </a:rPr>
              <a:t>Error bars for large-scale parameters in present data set are large ⟶ data from USANS or SLS are required for an improvement</a:t>
            </a:r>
          </a:p>
        </p:txBody>
      </p:sp>
      <p:sp>
        <p:nvSpPr>
          <p:cNvPr id="3" name="Slide Number Placeholder 2">
            <a:extLst>
              <a:ext uri="{FF2B5EF4-FFF2-40B4-BE49-F238E27FC236}">
                <a16:creationId xmlns:a16="http://schemas.microsoft.com/office/drawing/2014/main" id="{195337B5-7486-534D-BA92-C885AD4D954C}"/>
              </a:ext>
            </a:extLst>
          </p:cNvPr>
          <p:cNvSpPr>
            <a:spLocks noGrp="1"/>
          </p:cNvSpPr>
          <p:nvPr>
            <p:ph type="sldNum" sz="quarter" idx="12"/>
          </p:nvPr>
        </p:nvSpPr>
        <p:spPr/>
        <p:txBody>
          <a:bodyPr/>
          <a:lstStyle/>
          <a:p>
            <a:fld id="{030D0954-52AA-4645-BC74-DBF6B1D254B8}" type="slidenum">
              <a:rPr lang="en-US" smtClean="0"/>
              <a:t>129</a:t>
            </a:fld>
            <a:endParaRPr lang="en-US"/>
          </a:p>
        </p:txBody>
      </p:sp>
    </p:spTree>
    <p:extLst>
      <p:ext uri="{BB962C8B-B14F-4D97-AF65-F5344CB8AC3E}">
        <p14:creationId xmlns:p14="http://schemas.microsoft.com/office/powerpoint/2010/main" val="395651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4464" y="111945"/>
            <a:ext cx="2424318" cy="400110"/>
          </a:xfrm>
          <a:prstGeom prst="rect">
            <a:avLst/>
          </a:prstGeom>
          <a:noFill/>
        </p:spPr>
        <p:txBody>
          <a:bodyPr wrap="none" rtlCol="0">
            <a:spAutoFit/>
          </a:bodyPr>
          <a:lstStyle/>
          <a:p>
            <a:r>
              <a:rPr lang="en-US" sz="2000" b="1" u="sng" dirty="0">
                <a:latin typeface="Times New Roman"/>
                <a:cs typeface="Times New Roman"/>
              </a:rPr>
              <a:t>Worm-Like Micelles</a:t>
            </a:r>
          </a:p>
        </p:txBody>
      </p:sp>
      <p:sp>
        <p:nvSpPr>
          <p:cNvPr id="5" name="Rectangle 4"/>
          <p:cNvSpPr/>
          <p:nvPr/>
        </p:nvSpPr>
        <p:spPr>
          <a:xfrm>
            <a:off x="1524001" y="1528761"/>
            <a:ext cx="9157281" cy="5138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Picture 5"/>
          <p:cNvPicPr>
            <a:picLocks noChangeAspect="1"/>
          </p:cNvPicPr>
          <p:nvPr/>
        </p:nvPicPr>
        <p:blipFill>
          <a:blip r:embed="rId2"/>
          <a:stretch>
            <a:fillRect/>
          </a:stretch>
        </p:blipFill>
        <p:spPr>
          <a:xfrm>
            <a:off x="1563025" y="1729082"/>
            <a:ext cx="9118257" cy="468733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5016" y="3559716"/>
            <a:ext cx="1595689" cy="1195755"/>
          </a:xfrm>
          <a:prstGeom prst="rect">
            <a:avLst/>
          </a:prstGeom>
        </p:spPr>
      </p:pic>
      <p:pic>
        <p:nvPicPr>
          <p:cNvPr id="8" name="Picture 7"/>
          <p:cNvPicPr>
            <a:picLocks/>
          </p:cNvPicPr>
          <p:nvPr/>
        </p:nvPicPr>
        <p:blipFill>
          <a:blip r:embed="rId4" cstate="print">
            <a:extLst>
              <a:ext uri="{28A0092B-C50C-407E-A947-70E740481C1C}">
                <a14:useLocalDpi xmlns:a14="http://schemas.microsoft.com/office/drawing/2010/main"/>
              </a:ext>
            </a:extLst>
          </a:blip>
          <a:stretch>
            <a:fillRect/>
          </a:stretch>
        </p:blipFill>
        <p:spPr>
          <a:xfrm rot="5400000">
            <a:off x="7929736" y="3814110"/>
            <a:ext cx="64800" cy="1440000"/>
          </a:xfrm>
          <a:prstGeom prst="rect">
            <a:avLst/>
          </a:prstGeom>
        </p:spPr>
      </p:pic>
      <p:sp>
        <p:nvSpPr>
          <p:cNvPr id="9" name="TextBox 8"/>
          <p:cNvSpPr txBox="1"/>
          <p:nvPr/>
        </p:nvSpPr>
        <p:spPr>
          <a:xfrm>
            <a:off x="9042244" y="5276280"/>
            <a:ext cx="992580" cy="646331"/>
          </a:xfrm>
          <a:prstGeom prst="rect">
            <a:avLst/>
          </a:prstGeom>
          <a:noFill/>
        </p:spPr>
        <p:txBody>
          <a:bodyPr wrap="none" rtlCol="0">
            <a:spAutoFit/>
          </a:bodyPr>
          <a:lstStyle/>
          <a:p>
            <a:pPr algn="ctr"/>
            <a:r>
              <a:rPr lang="de-DE" b="1" dirty="0">
                <a:latin typeface="Arial" panose="020B0604020202020204" pitchFamily="34" charset="0"/>
                <a:cs typeface="Arial" panose="020B0604020202020204" pitchFamily="34" charset="0"/>
              </a:rPr>
              <a:t>cross </a:t>
            </a:r>
          </a:p>
          <a:p>
            <a:pPr algn="ctr"/>
            <a:r>
              <a:rPr lang="de-DE" b="1" dirty="0">
                <a:latin typeface="Arial" panose="020B0604020202020204" pitchFamily="34" charset="0"/>
                <a:cs typeface="Arial" panose="020B0604020202020204" pitchFamily="34" charset="0"/>
              </a:rPr>
              <a:t>section</a:t>
            </a:r>
          </a:p>
        </p:txBody>
      </p:sp>
      <p:cxnSp>
        <p:nvCxnSpPr>
          <p:cNvPr id="10" name="Straight Connector 9"/>
          <p:cNvCxnSpPr/>
          <p:nvPr/>
        </p:nvCxnSpPr>
        <p:spPr>
          <a:xfrm flipH="1">
            <a:off x="6841052" y="2973396"/>
            <a:ext cx="11426" cy="289108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80716" y="4251518"/>
            <a:ext cx="0" cy="1604846"/>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505673" y="3750333"/>
            <a:ext cx="608374" cy="56841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p:cNvSpPr txBox="1"/>
          <p:nvPr/>
        </p:nvSpPr>
        <p:spPr>
          <a:xfrm>
            <a:off x="3401942" y="5216609"/>
            <a:ext cx="2441694"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large scale structure</a:t>
            </a:r>
          </a:p>
        </p:txBody>
      </p:sp>
      <p:sp>
        <p:nvSpPr>
          <p:cNvPr id="14" name="TextBox 13"/>
          <p:cNvSpPr txBox="1"/>
          <p:nvPr/>
        </p:nvSpPr>
        <p:spPr>
          <a:xfrm>
            <a:off x="7453024" y="5482317"/>
            <a:ext cx="1018227" cy="369332"/>
          </a:xfrm>
          <a:prstGeom prst="rect">
            <a:avLst/>
          </a:prstGeom>
          <a:noFill/>
        </p:spPr>
        <p:txBody>
          <a:bodyPr wrap="none" rtlCol="0">
            <a:spAutoFit/>
          </a:bodyPr>
          <a:lstStyle/>
          <a:p>
            <a:r>
              <a:rPr lang="de-DE" b="1" dirty="0">
                <a:latin typeface="Arial" panose="020B0604020202020204" pitchFamily="34" charset="0"/>
                <a:cs typeface="Arial" panose="020B0604020202020204" pitchFamily="34" charset="0"/>
              </a:rPr>
              <a:t>subunit</a:t>
            </a:r>
          </a:p>
        </p:txBody>
      </p:sp>
      <p:cxnSp>
        <p:nvCxnSpPr>
          <p:cNvPr id="15" name="Straight Arrow Connector 14"/>
          <p:cNvCxnSpPr>
            <a:endCxn id="12" idx="6"/>
          </p:cNvCxnSpPr>
          <p:nvPr/>
        </p:nvCxnSpPr>
        <p:spPr>
          <a:xfrm>
            <a:off x="9817485" y="4034540"/>
            <a:ext cx="2965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781905" y="3742095"/>
            <a:ext cx="332142"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R</a:t>
            </a:r>
          </a:p>
        </p:txBody>
      </p:sp>
      <p:sp>
        <p:nvSpPr>
          <p:cNvPr id="17" name="Freeform 16"/>
          <p:cNvSpPr/>
          <p:nvPr/>
        </p:nvSpPr>
        <p:spPr>
          <a:xfrm>
            <a:off x="2305195" y="2618768"/>
            <a:ext cx="4898633" cy="354628"/>
          </a:xfrm>
          <a:custGeom>
            <a:avLst/>
            <a:gdLst>
              <a:gd name="connsiteX0" fmla="*/ 0 w 4942703"/>
              <a:gd name="connsiteY0" fmla="*/ 0 h 370703"/>
              <a:gd name="connsiteX1" fmla="*/ 2578443 w 4942703"/>
              <a:gd name="connsiteY1" fmla="*/ 24714 h 370703"/>
              <a:gd name="connsiteX2" fmla="*/ 3954162 w 4942703"/>
              <a:gd name="connsiteY2" fmla="*/ 156519 h 370703"/>
              <a:gd name="connsiteX3" fmla="*/ 4679092 w 4942703"/>
              <a:gd name="connsiteY3" fmla="*/ 288325 h 370703"/>
              <a:gd name="connsiteX4" fmla="*/ 4942703 w 4942703"/>
              <a:gd name="connsiteY4" fmla="*/ 370703 h 37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2703" h="370703">
                <a:moveTo>
                  <a:pt x="0" y="0"/>
                </a:moveTo>
                <a:lnTo>
                  <a:pt x="2578443" y="24714"/>
                </a:lnTo>
                <a:cubicBezTo>
                  <a:pt x="3237470" y="50801"/>
                  <a:pt x="3604054" y="112584"/>
                  <a:pt x="3954162" y="156519"/>
                </a:cubicBezTo>
                <a:cubicBezTo>
                  <a:pt x="4304270" y="200454"/>
                  <a:pt x="4514335" y="252628"/>
                  <a:pt x="4679092" y="288325"/>
                </a:cubicBezTo>
                <a:cubicBezTo>
                  <a:pt x="4843849" y="324022"/>
                  <a:pt x="4893276" y="347362"/>
                  <a:pt x="4942703" y="370703"/>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Box 17"/>
          <p:cNvSpPr txBox="1"/>
          <p:nvPr/>
        </p:nvSpPr>
        <p:spPr>
          <a:xfrm>
            <a:off x="2626470" y="2634841"/>
            <a:ext cx="1335622" cy="338554"/>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G</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10 cm</a:t>
            </a:r>
            <a:r>
              <a:rPr lang="de-DE" sz="1600" baseline="30000" dirty="0">
                <a:latin typeface="Arial" panose="020B0604020202020204" pitchFamily="34" charset="0"/>
                <a:cs typeface="Arial" panose="020B0604020202020204" pitchFamily="34" charset="0"/>
              </a:rPr>
              <a:t>-1</a:t>
            </a:r>
          </a:p>
        </p:txBody>
      </p:sp>
      <p:cxnSp>
        <p:nvCxnSpPr>
          <p:cNvPr id="19" name="Straight Arrow Connector 18"/>
          <p:cNvCxnSpPr/>
          <p:nvPr/>
        </p:nvCxnSpPr>
        <p:spPr>
          <a:xfrm flipH="1">
            <a:off x="2626471" y="2017406"/>
            <a:ext cx="16475" cy="58030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38963" y="4699418"/>
            <a:ext cx="1170513" cy="830997"/>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R</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20 Å</a:t>
            </a:r>
          </a:p>
          <a:p>
            <a:r>
              <a:rPr lang="de-DE" sz="1600" i="1" dirty="0">
                <a:latin typeface="Arial" panose="020B0604020202020204" pitchFamily="34" charset="0"/>
                <a:cs typeface="Arial" panose="020B0604020202020204" pitchFamily="34" charset="0"/>
              </a:rPr>
              <a:t>L</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500 Å</a:t>
            </a:r>
          </a:p>
          <a:p>
            <a:r>
              <a:rPr lang="de-DE" sz="1600" dirty="0">
                <a:latin typeface="Symbol" panose="05050102010706020507" pitchFamily="18" charset="2"/>
                <a:cs typeface="Arial" panose="020B0604020202020204" pitchFamily="34" charset="0"/>
              </a:rPr>
              <a:t>s</a:t>
            </a:r>
            <a:r>
              <a:rPr lang="de-DE" sz="1600" baseline="-25000" dirty="0">
                <a:latin typeface="Arial" panose="020B0604020202020204" pitchFamily="34" charset="0"/>
                <a:cs typeface="Arial" panose="020B0604020202020204" pitchFamily="34" charset="0"/>
              </a:rPr>
              <a:t>R,1</a:t>
            </a:r>
            <a:r>
              <a:rPr lang="de-DE" sz="1600" dirty="0">
                <a:latin typeface="Arial" panose="020B0604020202020204" pitchFamily="34" charset="0"/>
                <a:cs typeface="Arial" panose="020B0604020202020204" pitchFamily="34" charset="0"/>
              </a:rPr>
              <a:t> = 3 Å</a:t>
            </a:r>
          </a:p>
        </p:txBody>
      </p:sp>
      <p:sp>
        <p:nvSpPr>
          <p:cNvPr id="21" name="TextBox 20"/>
          <p:cNvSpPr txBox="1"/>
          <p:nvPr/>
        </p:nvSpPr>
        <p:spPr>
          <a:xfrm>
            <a:off x="5097813" y="3256061"/>
            <a:ext cx="1350050" cy="1815882"/>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z</a:t>
            </a:r>
            <a:r>
              <a:rPr lang="de-DE" sz="1600" dirty="0">
                <a:latin typeface="Arial" panose="020B0604020202020204" pitchFamily="34" charset="0"/>
                <a:cs typeface="Arial" panose="020B0604020202020204" pitchFamily="34" charset="0"/>
              </a:rPr>
              <a:t> = 6</a:t>
            </a:r>
          </a:p>
          <a:p>
            <a:r>
              <a:rPr lang="de-DE" sz="1600" i="1" dirty="0">
                <a:latin typeface="Arial" panose="020B0604020202020204" pitchFamily="34" charset="0"/>
                <a:cs typeface="Arial" panose="020B0604020202020204" pitchFamily="34" charset="0"/>
              </a:rPr>
              <a:t>d</a:t>
            </a:r>
            <a:r>
              <a:rPr lang="de-DE" sz="1600" baseline="-25000" dirty="0">
                <a:latin typeface="Arial" panose="020B0604020202020204" pitchFamily="34" charset="0"/>
                <a:cs typeface="Arial" panose="020B0604020202020204" pitchFamily="34" charset="0"/>
              </a:rPr>
              <a:t>min</a:t>
            </a:r>
            <a:r>
              <a:rPr lang="de-DE" sz="1600" dirty="0">
                <a:latin typeface="Arial" panose="020B0604020202020204" pitchFamily="34" charset="0"/>
                <a:cs typeface="Arial" panose="020B0604020202020204" pitchFamily="34" charset="0"/>
              </a:rPr>
              <a:t> = 1.1</a:t>
            </a:r>
          </a:p>
          <a:p>
            <a:r>
              <a:rPr lang="de-DE" sz="1600" i="1" dirty="0">
                <a:latin typeface="Arial" panose="020B0604020202020204" pitchFamily="34" charset="0"/>
                <a:cs typeface="Arial" panose="020B0604020202020204" pitchFamily="34" charset="0"/>
              </a:rPr>
              <a:t>d</a:t>
            </a:r>
            <a:r>
              <a:rPr lang="de-DE" sz="1600" baseline="-25000" dirty="0">
                <a:latin typeface="Arial" panose="020B0604020202020204" pitchFamily="34" charset="0"/>
                <a:cs typeface="Arial" panose="020B0604020202020204" pitchFamily="34" charset="0"/>
              </a:rPr>
              <a:t>f</a:t>
            </a:r>
            <a:r>
              <a:rPr lang="de-DE" sz="1600" dirty="0">
                <a:latin typeface="Arial" panose="020B0604020202020204" pitchFamily="34" charset="0"/>
                <a:cs typeface="Arial" panose="020B0604020202020204" pitchFamily="34" charset="0"/>
              </a:rPr>
              <a:t> = 2.46</a:t>
            </a:r>
          </a:p>
          <a:p>
            <a:r>
              <a:rPr lang="de-DE" sz="1600" i="1" dirty="0">
                <a:latin typeface="Arial" panose="020B0604020202020204" pitchFamily="34" charset="0"/>
                <a:cs typeface="Arial" panose="020B0604020202020204" pitchFamily="34" charset="0"/>
              </a:rPr>
              <a:t>c</a:t>
            </a:r>
            <a:r>
              <a:rPr lang="de-DE" sz="1600" dirty="0">
                <a:latin typeface="Arial" panose="020B0604020202020204" pitchFamily="34" charset="0"/>
                <a:cs typeface="Arial" panose="020B0604020202020204" pitchFamily="34" charset="0"/>
              </a:rPr>
              <a:t> = 2.2</a:t>
            </a:r>
          </a:p>
          <a:p>
            <a:r>
              <a:rPr lang="de-DE" sz="1600" i="1" dirty="0">
                <a:latin typeface="Arial" panose="020B0604020202020204" pitchFamily="34" charset="0"/>
                <a:cs typeface="Arial" panose="020B0604020202020204" pitchFamily="34" charset="0"/>
              </a:rPr>
              <a:t>n</a:t>
            </a:r>
            <a:r>
              <a:rPr lang="de-DE" sz="1600" baseline="-25000" dirty="0">
                <a:latin typeface="Arial" panose="020B0604020202020204" pitchFamily="34" charset="0"/>
                <a:cs typeface="Arial" panose="020B0604020202020204" pitchFamily="34" charset="0"/>
              </a:rPr>
              <a:t>br</a:t>
            </a:r>
            <a:r>
              <a:rPr lang="de-DE" sz="1600" dirty="0">
                <a:latin typeface="Arial" panose="020B0604020202020204" pitchFamily="34" charset="0"/>
                <a:cs typeface="Arial" panose="020B0604020202020204" pitchFamily="34" charset="0"/>
              </a:rPr>
              <a:t> = 2</a:t>
            </a:r>
          </a:p>
          <a:p>
            <a:r>
              <a:rPr lang="de-DE" sz="1600" i="1" dirty="0">
                <a:latin typeface="Arial" panose="020B0604020202020204" pitchFamily="34" charset="0"/>
                <a:cs typeface="Arial" panose="020B0604020202020204" pitchFamily="34" charset="0"/>
              </a:rPr>
              <a:t>C</a:t>
            </a:r>
            <a:r>
              <a:rPr lang="de-DE" sz="1600" baseline="-25000" dirty="0">
                <a:latin typeface="Arial" panose="020B0604020202020204" pitchFamily="34" charset="0"/>
                <a:cs typeface="Arial" panose="020B0604020202020204" pitchFamily="34" charset="0"/>
              </a:rPr>
              <a:t>p</a:t>
            </a:r>
            <a:r>
              <a:rPr lang="de-DE" sz="1600" dirty="0">
                <a:latin typeface="Arial" panose="020B0604020202020204" pitchFamily="34" charset="0"/>
                <a:cs typeface="Arial" panose="020B0604020202020204" pitchFamily="34" charset="0"/>
              </a:rPr>
              <a:t> = 1.46</a:t>
            </a:r>
          </a:p>
          <a:p>
            <a:r>
              <a:rPr lang="de-DE" sz="1600" i="1" dirty="0">
                <a:latin typeface="Arial" panose="020B0604020202020204" pitchFamily="34" charset="0"/>
                <a:cs typeface="Arial" panose="020B0604020202020204" pitchFamily="34" charset="0"/>
              </a:rPr>
              <a:t>R</a:t>
            </a:r>
            <a:r>
              <a:rPr lang="de-DE" sz="1600" baseline="-25000" dirty="0">
                <a:latin typeface="Arial" panose="020B0604020202020204" pitchFamily="34" charset="0"/>
                <a:cs typeface="Arial" panose="020B0604020202020204" pitchFamily="34" charset="0"/>
              </a:rPr>
              <a:t>g,2</a:t>
            </a:r>
            <a:r>
              <a:rPr lang="de-DE" sz="1600" dirty="0">
                <a:latin typeface="Arial" panose="020B0604020202020204" pitchFamily="34" charset="0"/>
                <a:cs typeface="Arial" panose="020B0604020202020204" pitchFamily="34" charset="0"/>
              </a:rPr>
              <a:t> = 350 Å </a:t>
            </a:r>
          </a:p>
        </p:txBody>
      </p:sp>
      <p:sp>
        <p:nvSpPr>
          <p:cNvPr id="22" name="TextBox 21"/>
          <p:cNvSpPr txBox="1"/>
          <p:nvPr/>
        </p:nvSpPr>
        <p:spPr>
          <a:xfrm>
            <a:off x="2642945" y="2118974"/>
            <a:ext cx="1335622" cy="338554"/>
          </a:xfrm>
          <a:prstGeom prst="rect">
            <a:avLst/>
          </a:prstGeom>
          <a:noFill/>
        </p:spPr>
        <p:txBody>
          <a:bodyPr wrap="none" rtlCol="0">
            <a:spAutoFit/>
          </a:bodyPr>
          <a:lstStyle/>
          <a:p>
            <a:r>
              <a:rPr lang="de-DE" sz="1600" i="1" dirty="0">
                <a:latin typeface="Arial" panose="020B0604020202020204" pitchFamily="34" charset="0"/>
                <a:cs typeface="Arial" panose="020B0604020202020204" pitchFamily="34" charset="0"/>
              </a:rPr>
              <a:t>G</a:t>
            </a:r>
            <a:r>
              <a:rPr lang="de-DE" sz="1600" baseline="-25000" dirty="0">
                <a:latin typeface="Arial" panose="020B0604020202020204" pitchFamily="34" charset="0"/>
                <a:cs typeface="Arial" panose="020B0604020202020204" pitchFamily="34" charset="0"/>
              </a:rPr>
              <a:t>2</a:t>
            </a:r>
            <a:r>
              <a:rPr lang="de-DE" sz="1600" dirty="0">
                <a:latin typeface="Arial" panose="020B0604020202020204" pitchFamily="34" charset="0"/>
                <a:cs typeface="Arial" panose="020B0604020202020204" pitchFamily="34" charset="0"/>
              </a:rPr>
              <a:t> = 60 cm</a:t>
            </a:r>
            <a:r>
              <a:rPr lang="de-DE" sz="1600" baseline="30000" dirty="0">
                <a:latin typeface="Arial" panose="020B0604020202020204" pitchFamily="34" charset="0"/>
                <a:cs typeface="Arial" panose="020B0604020202020204" pitchFamily="34" charset="0"/>
              </a:rPr>
              <a:t>-1</a:t>
            </a:r>
          </a:p>
        </p:txBody>
      </p:sp>
      <p:cxnSp>
        <p:nvCxnSpPr>
          <p:cNvPr id="23" name="Straight Arrow Connector 22"/>
          <p:cNvCxnSpPr/>
          <p:nvPr/>
        </p:nvCxnSpPr>
        <p:spPr>
          <a:xfrm flipV="1">
            <a:off x="2618232" y="2634842"/>
            <a:ext cx="0" cy="27765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18232" y="5335556"/>
            <a:ext cx="0" cy="5208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324348" y="3018155"/>
            <a:ext cx="1083890" cy="584776"/>
          </a:xfrm>
          <a:prstGeom prst="rect">
            <a:avLst/>
          </a:prstGeom>
          <a:noFill/>
        </p:spPr>
        <p:txBody>
          <a:bodyPr wrap="none" rtlCol="0">
            <a:spAutoFit/>
          </a:bodyPr>
          <a:lstStyle/>
          <a:p>
            <a:pPr algn="ctr"/>
            <a:r>
              <a:rPr lang="de-DE" sz="1600" dirty="0">
                <a:latin typeface="Arial" panose="020B0604020202020204" pitchFamily="34" charset="0"/>
                <a:cs typeface="Arial" panose="020B0604020202020204" pitchFamily="34" charset="0"/>
              </a:rPr>
              <a:t>circular</a:t>
            </a:r>
          </a:p>
          <a:p>
            <a:r>
              <a:rPr lang="de-DE" sz="1600" i="1" dirty="0">
                <a:latin typeface="Arial" panose="020B0604020202020204" pitchFamily="34" charset="0"/>
                <a:cs typeface="Arial" panose="020B0604020202020204" pitchFamily="34" charset="0"/>
              </a:rPr>
              <a:t>R</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 20 </a:t>
            </a:r>
            <a:r>
              <a:rPr lang="de-DE" sz="1600" dirty="0" err="1">
                <a:latin typeface="Arial" panose="020B0604020202020204" pitchFamily="34" charset="0"/>
                <a:cs typeface="Arial" panose="020B0604020202020204" pitchFamily="34" charset="0"/>
              </a:rPr>
              <a:t>Å</a:t>
            </a:r>
            <a:endParaRPr lang="de-DE" sz="1600" dirty="0">
              <a:latin typeface="Arial" panose="020B0604020202020204" pitchFamily="34" charset="0"/>
              <a:cs typeface="Arial" panose="020B0604020202020204" pitchFamily="34" charset="0"/>
            </a:endParaRPr>
          </a:p>
        </p:txBody>
      </p:sp>
      <p:sp>
        <p:nvSpPr>
          <p:cNvPr id="26" name="Rectangle 25"/>
          <p:cNvSpPr/>
          <p:nvPr/>
        </p:nvSpPr>
        <p:spPr>
          <a:xfrm>
            <a:off x="5511800" y="3256061"/>
            <a:ext cx="152400" cy="3036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430582" y="3251468"/>
            <a:ext cx="288661" cy="338554"/>
          </a:xfrm>
          <a:prstGeom prst="rect">
            <a:avLst/>
          </a:prstGeom>
          <a:noFill/>
        </p:spPr>
        <p:txBody>
          <a:bodyPr wrap="none" rtlCol="0">
            <a:spAutoFit/>
          </a:bodyPr>
          <a:lstStyle/>
          <a:p>
            <a:r>
              <a:rPr lang="en-US" sz="1600" dirty="0"/>
              <a:t>7</a:t>
            </a:r>
          </a:p>
        </p:txBody>
      </p:sp>
      <p:sp>
        <p:nvSpPr>
          <p:cNvPr id="28" name="TextBox 27"/>
          <p:cNvSpPr txBox="1"/>
          <p:nvPr/>
        </p:nvSpPr>
        <p:spPr>
          <a:xfrm>
            <a:off x="1563025" y="545069"/>
            <a:ext cx="8986443" cy="923330"/>
          </a:xfrm>
          <a:prstGeom prst="rect">
            <a:avLst/>
          </a:prstGeom>
          <a:noFill/>
        </p:spPr>
        <p:txBody>
          <a:bodyPr wrap="square" rtlCol="0">
            <a:spAutoFit/>
          </a:bodyPr>
          <a:lstStyle/>
          <a:p>
            <a:r>
              <a:rPr lang="en-US" dirty="0">
                <a:latin typeface="Times New Roman"/>
                <a:cs typeface="Times New Roman"/>
              </a:rPr>
              <a:t>With a newly developed approach, the local as well as the global structure can be characterized on the basis of </a:t>
            </a:r>
            <a:r>
              <a:rPr lang="en-US" i="1" dirty="0">
                <a:latin typeface="Times New Roman"/>
                <a:cs typeface="Times New Roman"/>
              </a:rPr>
              <a:t>I</a:t>
            </a:r>
            <a:r>
              <a:rPr lang="en-US" dirty="0">
                <a:latin typeface="Times New Roman"/>
                <a:cs typeface="Times New Roman"/>
              </a:rPr>
              <a:t>(</a:t>
            </a:r>
            <a:r>
              <a:rPr lang="en-US" i="1" dirty="0">
                <a:latin typeface="Times New Roman"/>
                <a:cs typeface="Times New Roman"/>
              </a:rPr>
              <a:t>q</a:t>
            </a:r>
            <a:r>
              <a:rPr lang="en-US" dirty="0">
                <a:latin typeface="Times New Roman"/>
                <a:cs typeface="Times New Roman"/>
              </a:rPr>
              <a:t>). Using a hybrid scattering function, the local structure (cylinders) and the overall structure (tortuous and/or branched network) are determined.   </a:t>
            </a:r>
          </a:p>
        </p:txBody>
      </p:sp>
      <p:sp>
        <p:nvSpPr>
          <p:cNvPr id="3" name="Slide Number Placeholder 2">
            <a:extLst>
              <a:ext uri="{FF2B5EF4-FFF2-40B4-BE49-F238E27FC236}">
                <a16:creationId xmlns:a16="http://schemas.microsoft.com/office/drawing/2014/main" id="{70E57D07-484C-EA4F-A957-36F5008B6255}"/>
              </a:ext>
            </a:extLst>
          </p:cNvPr>
          <p:cNvSpPr>
            <a:spLocks noGrp="1"/>
          </p:cNvSpPr>
          <p:nvPr>
            <p:ph type="sldNum" sz="quarter" idx="12"/>
          </p:nvPr>
        </p:nvSpPr>
        <p:spPr/>
        <p:txBody>
          <a:bodyPr/>
          <a:lstStyle/>
          <a:p>
            <a:fld id="{030D0954-52AA-4645-BC74-DBF6B1D254B8}" type="slidenum">
              <a:rPr lang="en-US" smtClean="0"/>
              <a:t>13</a:t>
            </a:fld>
            <a:endParaRPr lang="en-US"/>
          </a:p>
        </p:txBody>
      </p:sp>
    </p:spTree>
    <p:extLst>
      <p:ext uri="{BB962C8B-B14F-4D97-AF65-F5344CB8AC3E}">
        <p14:creationId xmlns:p14="http://schemas.microsoft.com/office/powerpoint/2010/main" val="21149493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3228" y="245453"/>
            <a:ext cx="7563539" cy="954107"/>
          </a:xfrm>
          <a:prstGeom prst="rect">
            <a:avLst/>
          </a:prstGeom>
        </p:spPr>
        <p:txBody>
          <a:bodyPr wrap="square">
            <a:spAutoFit/>
          </a:bodyPr>
          <a:lstStyle/>
          <a:p>
            <a:pPr algn="ctr"/>
            <a:r>
              <a:rPr lang="en-US" sz="2800" b="1" dirty="0"/>
              <a:t>Neutron Scattering Function for</a:t>
            </a:r>
          </a:p>
          <a:p>
            <a:pPr algn="ctr"/>
            <a:r>
              <a:rPr lang="en-US" sz="2800" b="1" dirty="0"/>
              <a:t>Branched Worm-Like Micelles</a:t>
            </a:r>
          </a:p>
        </p:txBody>
      </p:sp>
      <p:sp>
        <p:nvSpPr>
          <p:cNvPr id="6" name="Rectangle 5"/>
          <p:cNvSpPr/>
          <p:nvPr/>
        </p:nvSpPr>
        <p:spPr>
          <a:xfrm>
            <a:off x="2071380" y="1199559"/>
            <a:ext cx="8134773" cy="923330"/>
          </a:xfrm>
          <a:prstGeom prst="rect">
            <a:avLst/>
          </a:prstGeom>
        </p:spPr>
        <p:txBody>
          <a:bodyPr wrap="square">
            <a:spAutoFit/>
          </a:bodyPr>
          <a:lstStyle/>
          <a:p>
            <a:pPr algn="ctr"/>
            <a:r>
              <a:rPr lang="en-US" dirty="0"/>
              <a:t>Greg Beaucage         </a:t>
            </a:r>
            <a:r>
              <a:rPr lang="en-US" dirty="0" err="1"/>
              <a:t>Karsten</a:t>
            </a:r>
            <a:r>
              <a:rPr lang="en-US" dirty="0"/>
              <a:t> </a:t>
            </a:r>
            <a:r>
              <a:rPr lang="en-US" dirty="0" err="1"/>
              <a:t>Vogtt</a:t>
            </a:r>
            <a:r>
              <a:rPr lang="en-US" dirty="0"/>
              <a:t> (</a:t>
            </a:r>
            <a:r>
              <a:rPr lang="en-US" b="1" dirty="0"/>
              <a:t>POSTER 311 at 11</a:t>
            </a:r>
            <a:r>
              <a:rPr lang="en-US" dirty="0"/>
              <a:t>)          (</a:t>
            </a:r>
            <a:r>
              <a:rPr lang="en-US" dirty="0" err="1"/>
              <a:t>Durgesh</a:t>
            </a:r>
            <a:r>
              <a:rPr lang="en-US" dirty="0"/>
              <a:t> </a:t>
            </a:r>
            <a:r>
              <a:rPr lang="en-US" dirty="0" err="1"/>
              <a:t>Rai</a:t>
            </a:r>
            <a:r>
              <a:rPr lang="en-US" dirty="0"/>
              <a:t>)</a:t>
            </a:r>
          </a:p>
          <a:p>
            <a:pPr algn="ctr"/>
            <a:r>
              <a:rPr lang="en-US" i="1" dirty="0"/>
              <a:t>Chemical and Materials Engineering</a:t>
            </a:r>
          </a:p>
          <a:p>
            <a:pPr algn="ctr"/>
            <a:r>
              <a:rPr lang="en-US" i="1" dirty="0"/>
              <a:t>University of Cincinnati</a:t>
            </a:r>
          </a:p>
        </p:txBody>
      </p:sp>
      <p:pic>
        <p:nvPicPr>
          <p:cNvPr id="2" name="Picture 1"/>
          <p:cNvPicPr>
            <a:picLocks noChangeAspect="1"/>
          </p:cNvPicPr>
          <p:nvPr/>
        </p:nvPicPr>
        <p:blipFill>
          <a:blip r:embed="rId2"/>
          <a:stretch>
            <a:fillRect/>
          </a:stretch>
        </p:blipFill>
        <p:spPr>
          <a:xfrm>
            <a:off x="2756933" y="2398326"/>
            <a:ext cx="6870700" cy="4216400"/>
          </a:xfrm>
          <a:prstGeom prst="rect">
            <a:avLst/>
          </a:prstGeom>
        </p:spPr>
      </p:pic>
      <p:sp>
        <p:nvSpPr>
          <p:cNvPr id="4" name="Slide Number Placeholder 3">
            <a:extLst>
              <a:ext uri="{FF2B5EF4-FFF2-40B4-BE49-F238E27FC236}">
                <a16:creationId xmlns:a16="http://schemas.microsoft.com/office/drawing/2014/main" id="{295D1E75-E4B6-6840-9EF6-0E010FCF2DDF}"/>
              </a:ext>
            </a:extLst>
          </p:cNvPr>
          <p:cNvSpPr>
            <a:spLocks noGrp="1"/>
          </p:cNvSpPr>
          <p:nvPr>
            <p:ph type="sldNum" sz="quarter" idx="12"/>
          </p:nvPr>
        </p:nvSpPr>
        <p:spPr/>
        <p:txBody>
          <a:bodyPr/>
          <a:lstStyle/>
          <a:p>
            <a:fld id="{030D0954-52AA-4645-BC74-DBF6B1D254B8}" type="slidenum">
              <a:rPr lang="en-US" smtClean="0"/>
              <a:t>130</a:t>
            </a:fld>
            <a:endParaRPr lang="en-US"/>
          </a:p>
        </p:txBody>
      </p:sp>
    </p:spTree>
    <p:extLst>
      <p:ext uri="{BB962C8B-B14F-4D97-AF65-F5344CB8AC3E}">
        <p14:creationId xmlns:p14="http://schemas.microsoft.com/office/powerpoint/2010/main" val="29330604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352800" y="1035050"/>
          <a:ext cx="5486400" cy="4787900"/>
        </p:xfrm>
        <a:graphic>
          <a:graphicData uri="http://schemas.openxmlformats.org/presentationml/2006/ole">
            <mc:AlternateContent xmlns:mc="http://schemas.openxmlformats.org/markup-compatibility/2006">
              <mc:Choice xmlns:v="urn:schemas-microsoft-com:vml" Requires="v">
                <p:oleObj spid="_x0000_s88112" name="Document" r:id="rId3" imgW="5486400" imgH="4787900" progId="Word.Document.12">
                  <p:link updateAutomatic="1"/>
                </p:oleObj>
              </mc:Choice>
              <mc:Fallback>
                <p:oleObj name="Document" r:id="rId3" imgW="5486400" imgH="4787900" progId="Word.Document.12">
                  <p:link updateAutomatic="1"/>
                  <p:pic>
                    <p:nvPicPr>
                      <p:cNvPr id="2" name="Object 1"/>
                      <p:cNvPicPr/>
                      <p:nvPr/>
                    </p:nvPicPr>
                    <p:blipFill>
                      <a:blip r:embed="rId4"/>
                      <a:stretch>
                        <a:fillRect/>
                      </a:stretch>
                    </p:blipFill>
                    <p:spPr>
                      <a:xfrm>
                        <a:off x="3352800" y="1035050"/>
                        <a:ext cx="5486400" cy="4787900"/>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58068FCA-EB5E-F049-8FF5-9059B48A9872}"/>
              </a:ext>
            </a:extLst>
          </p:cNvPr>
          <p:cNvSpPr>
            <a:spLocks noGrp="1"/>
          </p:cNvSpPr>
          <p:nvPr>
            <p:ph type="sldNum" sz="quarter" idx="12"/>
          </p:nvPr>
        </p:nvSpPr>
        <p:spPr/>
        <p:txBody>
          <a:bodyPr/>
          <a:lstStyle/>
          <a:p>
            <a:fld id="{030D0954-52AA-4645-BC74-DBF6B1D254B8}" type="slidenum">
              <a:rPr lang="en-US" smtClean="0"/>
              <a:t>131</a:t>
            </a:fld>
            <a:endParaRPr lang="en-US"/>
          </a:p>
        </p:txBody>
      </p:sp>
    </p:spTree>
    <p:extLst>
      <p:ext uri="{BB962C8B-B14F-4D97-AF65-F5344CB8AC3E}">
        <p14:creationId xmlns:p14="http://schemas.microsoft.com/office/powerpoint/2010/main" val="42380794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40590" y="113919"/>
            <a:ext cx="8229600" cy="1118877"/>
          </a:xfrm>
          <a:prstGeom prst="rect">
            <a:avLst/>
          </a:prstGeom>
        </p:spPr>
        <p:txBody>
          <a:bodyPr/>
          <a:lstStyle/>
          <a:p>
            <a:pPr>
              <a:spcBef>
                <a:spcPct val="0"/>
              </a:spcBef>
              <a:defRPr/>
            </a:pPr>
            <a:r>
              <a:rPr lang="en-US" sz="3600" dirty="0">
                <a:latin typeface="+mj-lt"/>
                <a:ea typeface="+mj-ea"/>
                <a:cs typeface="+mj-cs"/>
              </a:rPr>
              <a:t>Link rheology to micelle structure</a:t>
            </a:r>
          </a:p>
          <a:p>
            <a:pPr>
              <a:spcBef>
                <a:spcPct val="0"/>
              </a:spcBef>
              <a:defRPr/>
            </a:pPr>
            <a:r>
              <a:rPr lang="en-US" sz="2400" i="1" dirty="0">
                <a:latin typeface="+mj-lt"/>
                <a:ea typeface="+mj-ea"/>
                <a:cs typeface="+mj-cs"/>
              </a:rPr>
              <a:t>Ron Larson/Mike Weaver</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4189" t="4315" r="14929" b="8964"/>
          <a:stretch>
            <a:fillRect/>
          </a:stretch>
        </p:blipFill>
        <p:spPr bwMode="auto">
          <a:xfrm>
            <a:off x="6982510" y="2311402"/>
            <a:ext cx="3152090" cy="3479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543801" y="5801380"/>
            <a:ext cx="1355371" cy="523220"/>
          </a:xfrm>
          <a:prstGeom prst="rect">
            <a:avLst/>
          </a:prstGeom>
          <a:noFill/>
        </p:spPr>
        <p:txBody>
          <a:bodyPr wrap="none" rtlCol="0">
            <a:spAutoFit/>
          </a:bodyPr>
          <a:lstStyle/>
          <a:p>
            <a:pPr algn="ctr"/>
            <a:r>
              <a:rPr lang="en-US" sz="1400" dirty="0">
                <a:solidFill>
                  <a:srgbClr val="FF0000"/>
                </a:solidFill>
              </a:rPr>
              <a:t>Average </a:t>
            </a:r>
          </a:p>
          <a:p>
            <a:pPr algn="ctr"/>
            <a:r>
              <a:rPr lang="en-US" sz="1400" dirty="0" err="1">
                <a:solidFill>
                  <a:srgbClr val="FF0000"/>
                </a:solidFill>
              </a:rPr>
              <a:t>Micellar</a:t>
            </a:r>
            <a:r>
              <a:rPr lang="en-US" sz="1400" dirty="0">
                <a:solidFill>
                  <a:srgbClr val="FF0000"/>
                </a:solidFill>
              </a:rPr>
              <a:t> Length </a:t>
            </a:r>
          </a:p>
        </p:txBody>
      </p:sp>
      <p:sp>
        <p:nvSpPr>
          <p:cNvPr id="8" name="TextBox 7"/>
          <p:cNvSpPr txBox="1"/>
          <p:nvPr/>
        </p:nvSpPr>
        <p:spPr>
          <a:xfrm>
            <a:off x="9526202" y="4495800"/>
            <a:ext cx="633507" cy="523220"/>
          </a:xfrm>
          <a:prstGeom prst="rect">
            <a:avLst/>
          </a:prstGeom>
          <a:noFill/>
        </p:spPr>
        <p:txBody>
          <a:bodyPr wrap="none" rtlCol="0">
            <a:spAutoFit/>
          </a:bodyPr>
          <a:lstStyle/>
          <a:p>
            <a:pPr algn="ctr"/>
            <a:r>
              <a:rPr lang="en-US" sz="1400" dirty="0">
                <a:solidFill>
                  <a:srgbClr val="FF0000"/>
                </a:solidFill>
              </a:rPr>
              <a:t>Mesh </a:t>
            </a:r>
          </a:p>
          <a:p>
            <a:pPr algn="ctr"/>
            <a:r>
              <a:rPr lang="en-US" sz="1400" dirty="0">
                <a:solidFill>
                  <a:srgbClr val="FF0000"/>
                </a:solidFill>
              </a:rPr>
              <a:t>Size</a:t>
            </a:r>
          </a:p>
        </p:txBody>
      </p:sp>
      <p:sp>
        <p:nvSpPr>
          <p:cNvPr id="9" name="TextBox 8"/>
          <p:cNvSpPr txBox="1"/>
          <p:nvPr/>
        </p:nvSpPr>
        <p:spPr>
          <a:xfrm>
            <a:off x="9296401" y="1521023"/>
            <a:ext cx="758541" cy="523220"/>
          </a:xfrm>
          <a:prstGeom prst="rect">
            <a:avLst/>
          </a:prstGeom>
          <a:noFill/>
        </p:spPr>
        <p:txBody>
          <a:bodyPr wrap="none" rtlCol="0">
            <a:spAutoFit/>
          </a:bodyPr>
          <a:lstStyle/>
          <a:p>
            <a:pPr algn="ctr"/>
            <a:r>
              <a:rPr lang="en-US" sz="1400" dirty="0">
                <a:solidFill>
                  <a:srgbClr val="FF0000"/>
                </a:solidFill>
              </a:rPr>
              <a:t>Micelle </a:t>
            </a:r>
          </a:p>
          <a:p>
            <a:pPr algn="ctr"/>
            <a:r>
              <a:rPr lang="en-US" sz="1400" dirty="0">
                <a:solidFill>
                  <a:srgbClr val="FF0000"/>
                </a:solidFill>
              </a:rPr>
              <a:t>radius</a:t>
            </a:r>
          </a:p>
        </p:txBody>
      </p:sp>
      <p:sp>
        <p:nvSpPr>
          <p:cNvPr id="10" name="TextBox 9"/>
          <p:cNvSpPr txBox="1"/>
          <p:nvPr/>
        </p:nvSpPr>
        <p:spPr>
          <a:xfrm>
            <a:off x="7848600" y="6477000"/>
            <a:ext cx="2743200" cy="400110"/>
          </a:xfrm>
          <a:prstGeom prst="rect">
            <a:avLst/>
          </a:prstGeom>
          <a:noFill/>
        </p:spPr>
        <p:txBody>
          <a:bodyPr wrap="square" rtlCol="0">
            <a:spAutoFit/>
          </a:bodyPr>
          <a:lstStyle/>
          <a:p>
            <a:r>
              <a:rPr lang="en-US" sz="2000" i="1" dirty="0"/>
              <a:t>Beth Schubert, 2003</a:t>
            </a:r>
          </a:p>
        </p:txBody>
      </p:sp>
      <p:grpSp>
        <p:nvGrpSpPr>
          <p:cNvPr id="12" name="Group 11"/>
          <p:cNvGrpSpPr/>
          <p:nvPr/>
        </p:nvGrpSpPr>
        <p:grpSpPr>
          <a:xfrm>
            <a:off x="1600201" y="1828801"/>
            <a:ext cx="5029200" cy="3692525"/>
            <a:chOff x="1776413" y="1430338"/>
            <a:chExt cx="5591175" cy="3997325"/>
          </a:xfrm>
        </p:grpSpPr>
        <p:pic>
          <p:nvPicPr>
            <p:cNvPr id="13" name="Object 2"/>
            <p:cNvPicPr>
              <a:picLocks noChangeAspect="1" noChangeArrowheads="1"/>
            </p:cNvPicPr>
            <p:nvPr/>
          </p:nvPicPr>
          <p:blipFill>
            <a:blip r:embed="rId3" cstate="print"/>
            <a:srcRect/>
            <a:stretch>
              <a:fillRect/>
            </a:stretch>
          </p:blipFill>
          <p:spPr bwMode="auto">
            <a:xfrm>
              <a:off x="1776413" y="1430338"/>
              <a:ext cx="5591175" cy="3997325"/>
            </a:xfrm>
            <a:prstGeom prst="rect">
              <a:avLst/>
            </a:prstGeom>
            <a:noFill/>
            <a:ln w="9525">
              <a:noFill/>
              <a:miter lim="800000"/>
              <a:headEnd/>
              <a:tailEnd/>
            </a:ln>
            <a:effectLst/>
          </p:spPr>
        </p:pic>
        <p:cxnSp>
          <p:nvCxnSpPr>
            <p:cNvPr id="14" name="Straight Connector 13"/>
            <p:cNvCxnSpPr/>
            <p:nvPr/>
          </p:nvCxnSpPr>
          <p:spPr>
            <a:xfrm flipV="1">
              <a:off x="3048000" y="3352800"/>
              <a:ext cx="3048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05200" y="3810000"/>
              <a:ext cx="2286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6"/>
            <p:cNvSpPr txBox="1"/>
            <p:nvPr/>
          </p:nvSpPr>
          <p:spPr>
            <a:xfrm>
              <a:off x="2971800" y="3352800"/>
              <a:ext cx="292626" cy="2998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1</a:t>
              </a:r>
            </a:p>
          </p:txBody>
        </p:sp>
        <p:sp>
          <p:nvSpPr>
            <p:cNvPr id="17" name="TextBox 17"/>
            <p:cNvSpPr txBox="1"/>
            <p:nvPr/>
          </p:nvSpPr>
          <p:spPr>
            <a:xfrm>
              <a:off x="3581400" y="3962400"/>
              <a:ext cx="292626" cy="2998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2</a:t>
              </a:r>
            </a:p>
          </p:txBody>
        </p:sp>
        <p:cxnSp>
          <p:nvCxnSpPr>
            <p:cNvPr id="18" name="Straight Arrow Connector 17"/>
            <p:cNvCxnSpPr/>
            <p:nvPr/>
          </p:nvCxnSpPr>
          <p:spPr>
            <a:xfrm>
              <a:off x="3724852" y="2870475"/>
              <a:ext cx="85148" cy="177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87042" y="2438400"/>
              <a:ext cx="358564" cy="36650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latin typeface="Symbol" pitchFamily="18" charset="2"/>
                </a:rPr>
                <a:t>t</a:t>
              </a:r>
              <a:r>
                <a:rPr lang="en-US" sz="1600" baseline="-25000" dirty="0" err="1"/>
                <a:t>r</a:t>
              </a:r>
              <a:endParaRPr lang="en-US" sz="1600" baseline="-25000" dirty="0"/>
            </a:p>
          </p:txBody>
        </p:sp>
        <p:sp>
          <p:nvSpPr>
            <p:cNvPr id="20" name="TextBox 19"/>
            <p:cNvSpPr txBox="1"/>
            <p:nvPr/>
          </p:nvSpPr>
          <p:spPr>
            <a:xfrm>
              <a:off x="4419600" y="2514600"/>
              <a:ext cx="454798" cy="3998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a:t>
              </a:r>
              <a:r>
                <a:rPr lang="en-US" baseline="-25000" dirty="0"/>
                <a:t>0</a:t>
              </a:r>
            </a:p>
          </p:txBody>
        </p:sp>
        <p:cxnSp>
          <p:nvCxnSpPr>
            <p:cNvPr id="21" name="Straight Arrow Connector 20"/>
            <p:cNvCxnSpPr/>
            <p:nvPr/>
          </p:nvCxnSpPr>
          <p:spPr>
            <a:xfrm>
              <a:off x="5867400" y="25908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7"/>
            <p:cNvSpPr txBox="1"/>
            <p:nvPr/>
          </p:nvSpPr>
          <p:spPr>
            <a:xfrm>
              <a:off x="5508750" y="2362200"/>
              <a:ext cx="314012" cy="3998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a:t>
              </a:r>
            </a:p>
          </p:txBody>
        </p:sp>
        <p:sp>
          <p:nvSpPr>
            <p:cNvPr id="23" name="TextBox 28"/>
            <p:cNvSpPr txBox="1"/>
            <p:nvPr/>
          </p:nvSpPr>
          <p:spPr>
            <a:xfrm>
              <a:off x="6324600" y="2286000"/>
              <a:ext cx="205373" cy="3998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TextBox 29"/>
            <p:cNvSpPr txBox="1"/>
            <p:nvPr/>
          </p:nvSpPr>
          <p:spPr>
            <a:xfrm>
              <a:off x="6324600" y="2286000"/>
              <a:ext cx="205373" cy="3998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TextBox 30"/>
            <p:cNvSpPr txBox="1"/>
            <p:nvPr/>
          </p:nvSpPr>
          <p:spPr>
            <a:xfrm>
              <a:off x="5733745" y="1981200"/>
              <a:ext cx="911023" cy="5664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FF0000"/>
                  </a:solidFill>
                </a:rPr>
                <a:t>bending </a:t>
              </a:r>
            </a:p>
            <a:p>
              <a:r>
                <a:rPr lang="en-US" sz="1400" dirty="0">
                  <a:solidFill>
                    <a:srgbClr val="FF0000"/>
                  </a:solidFill>
                </a:rPr>
                <a:t>modes</a:t>
              </a:r>
            </a:p>
          </p:txBody>
        </p:sp>
      </p:grpSp>
      <p:sp>
        <p:nvSpPr>
          <p:cNvPr id="26" name="TextBox 25"/>
          <p:cNvSpPr txBox="1"/>
          <p:nvPr/>
        </p:nvSpPr>
        <p:spPr>
          <a:xfrm>
            <a:off x="4191000" y="4073525"/>
            <a:ext cx="762000" cy="369332"/>
          </a:xfrm>
          <a:prstGeom prst="rect">
            <a:avLst/>
          </a:prstGeom>
          <a:noFill/>
        </p:spPr>
        <p:txBody>
          <a:bodyPr wrap="square" rtlCol="0">
            <a:spAutoFit/>
          </a:bodyPr>
          <a:lstStyle/>
          <a:p>
            <a:r>
              <a:rPr lang="en-US" dirty="0" err="1"/>
              <a:t>G”</a:t>
            </a:r>
            <a:r>
              <a:rPr lang="en-US" baseline="-25000" dirty="0" err="1"/>
              <a:t>min</a:t>
            </a:r>
            <a:endParaRPr lang="en-US" baseline="-25000" dirty="0"/>
          </a:p>
        </p:txBody>
      </p:sp>
      <p:sp>
        <p:nvSpPr>
          <p:cNvPr id="27" name="TextBox 26"/>
          <p:cNvSpPr txBox="1"/>
          <p:nvPr/>
        </p:nvSpPr>
        <p:spPr>
          <a:xfrm>
            <a:off x="4648200" y="3626505"/>
            <a:ext cx="838200" cy="523220"/>
          </a:xfrm>
          <a:prstGeom prst="rect">
            <a:avLst/>
          </a:prstGeom>
          <a:noFill/>
        </p:spPr>
        <p:txBody>
          <a:bodyPr wrap="square" rtlCol="0">
            <a:spAutoFit/>
          </a:bodyPr>
          <a:lstStyle/>
          <a:p>
            <a:r>
              <a:rPr lang="en-US" sz="1400" dirty="0">
                <a:solidFill>
                  <a:srgbClr val="FF0000"/>
                </a:solidFill>
              </a:rPr>
              <a:t>Rouse</a:t>
            </a:r>
          </a:p>
          <a:p>
            <a:r>
              <a:rPr lang="en-US" sz="1400" dirty="0">
                <a:solidFill>
                  <a:srgbClr val="FF0000"/>
                </a:solidFill>
              </a:rPr>
              <a:t>modes</a:t>
            </a:r>
          </a:p>
        </p:txBody>
      </p:sp>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619" t="4315" r="47254" b="8964"/>
          <a:stretch>
            <a:fillRect/>
          </a:stretch>
        </p:blipFill>
        <p:spPr bwMode="auto">
          <a:xfrm>
            <a:off x="6934200" y="1018736"/>
            <a:ext cx="2447960" cy="2029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Arc 28"/>
          <p:cNvSpPr/>
          <p:nvPr/>
        </p:nvSpPr>
        <p:spPr>
          <a:xfrm rot="16200000">
            <a:off x="5981702" y="1028701"/>
            <a:ext cx="1676399" cy="2514601"/>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5400000" flipV="1">
            <a:off x="5905500" y="723901"/>
            <a:ext cx="2438400" cy="7086599"/>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Arrow Connector 30"/>
          <p:cNvCxnSpPr/>
          <p:nvPr/>
        </p:nvCxnSpPr>
        <p:spPr>
          <a:xfrm>
            <a:off x="4267200" y="3311525"/>
            <a:ext cx="0" cy="533400"/>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Arc 31"/>
          <p:cNvSpPr/>
          <p:nvPr/>
        </p:nvSpPr>
        <p:spPr>
          <a:xfrm>
            <a:off x="3581400" y="3387725"/>
            <a:ext cx="2362200" cy="106680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flipH="1" flipV="1">
            <a:off x="5943600" y="3429000"/>
            <a:ext cx="2362200" cy="106680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8839201" y="2600980"/>
            <a:ext cx="1371600" cy="523220"/>
          </a:xfrm>
          <a:prstGeom prst="rect">
            <a:avLst/>
          </a:prstGeom>
          <a:solidFill>
            <a:schemeClr val="bg1"/>
          </a:solidFill>
        </p:spPr>
        <p:txBody>
          <a:bodyPr wrap="square" rtlCol="0" anchor="b">
            <a:spAutoFit/>
          </a:bodyPr>
          <a:lstStyle/>
          <a:p>
            <a:pPr algn="ctr"/>
            <a:r>
              <a:rPr lang="en-US" sz="1400" dirty="0">
                <a:solidFill>
                  <a:srgbClr val="FF0000"/>
                </a:solidFill>
              </a:rPr>
              <a:t>Entanglement</a:t>
            </a:r>
          </a:p>
          <a:p>
            <a:pPr algn="ctr"/>
            <a:r>
              <a:rPr lang="en-US" sz="1400" dirty="0">
                <a:solidFill>
                  <a:srgbClr val="FF0000"/>
                </a:solidFill>
              </a:rPr>
              <a:t> Length </a:t>
            </a:r>
          </a:p>
        </p:txBody>
      </p:sp>
      <p:sp>
        <p:nvSpPr>
          <p:cNvPr id="35" name="TextBox 34"/>
          <p:cNvSpPr txBox="1"/>
          <p:nvPr/>
        </p:nvSpPr>
        <p:spPr>
          <a:xfrm>
            <a:off x="6781801" y="1143000"/>
            <a:ext cx="1017651" cy="523220"/>
          </a:xfrm>
          <a:prstGeom prst="rect">
            <a:avLst/>
          </a:prstGeom>
          <a:solidFill>
            <a:schemeClr val="bg1"/>
          </a:solidFill>
        </p:spPr>
        <p:txBody>
          <a:bodyPr wrap="none" rtlCol="0">
            <a:spAutoFit/>
          </a:bodyPr>
          <a:lstStyle/>
          <a:p>
            <a:pPr algn="ctr"/>
            <a:r>
              <a:rPr lang="en-US" sz="1400" dirty="0">
                <a:solidFill>
                  <a:srgbClr val="FF0000"/>
                </a:solidFill>
              </a:rPr>
              <a:t>persistence</a:t>
            </a:r>
          </a:p>
          <a:p>
            <a:pPr algn="ctr"/>
            <a:r>
              <a:rPr lang="en-US" sz="1400" dirty="0">
                <a:solidFill>
                  <a:srgbClr val="FF0000"/>
                </a:solidFill>
              </a:rPr>
              <a:t>length</a:t>
            </a:r>
          </a:p>
        </p:txBody>
      </p:sp>
      <p:sp>
        <p:nvSpPr>
          <p:cNvPr id="36" name="TextBox 35"/>
          <p:cNvSpPr txBox="1"/>
          <p:nvPr/>
        </p:nvSpPr>
        <p:spPr>
          <a:xfrm>
            <a:off x="2286000" y="3159125"/>
            <a:ext cx="913070" cy="523220"/>
          </a:xfrm>
          <a:prstGeom prst="rect">
            <a:avLst/>
          </a:prstGeom>
          <a:noFill/>
        </p:spPr>
        <p:txBody>
          <a:bodyPr wrap="none" rtlCol="0">
            <a:spAutoFit/>
          </a:bodyPr>
          <a:lstStyle/>
          <a:p>
            <a:r>
              <a:rPr lang="en-US" sz="1400" dirty="0">
                <a:solidFill>
                  <a:srgbClr val="FF0000"/>
                </a:solidFill>
              </a:rPr>
              <a:t>terminal</a:t>
            </a:r>
          </a:p>
          <a:p>
            <a:r>
              <a:rPr lang="en-US" sz="1400" dirty="0">
                <a:solidFill>
                  <a:srgbClr val="FF0000"/>
                </a:solidFill>
              </a:rPr>
              <a:t>relaxation</a:t>
            </a:r>
          </a:p>
        </p:txBody>
      </p:sp>
      <p:sp>
        <p:nvSpPr>
          <p:cNvPr id="37" name="TextBox 36"/>
          <p:cNvSpPr txBox="1"/>
          <p:nvPr/>
        </p:nvSpPr>
        <p:spPr>
          <a:xfrm>
            <a:off x="1981200" y="5562600"/>
            <a:ext cx="4800600" cy="923330"/>
          </a:xfrm>
          <a:prstGeom prst="rect">
            <a:avLst/>
          </a:prstGeom>
          <a:noFill/>
        </p:spPr>
        <p:txBody>
          <a:bodyPr wrap="square" rtlCol="0">
            <a:spAutoFit/>
          </a:bodyPr>
          <a:lstStyle/>
          <a:p>
            <a:r>
              <a:rPr lang="en-US" b="1" dirty="0"/>
              <a:t>Structure inferred from rheology, using Standard Cates Model and newer developments  (Larson group, others…)</a:t>
            </a:r>
          </a:p>
        </p:txBody>
      </p:sp>
      <p:sp>
        <p:nvSpPr>
          <p:cNvPr id="3" name="Slide Number Placeholder 2">
            <a:extLst>
              <a:ext uri="{FF2B5EF4-FFF2-40B4-BE49-F238E27FC236}">
                <a16:creationId xmlns:a16="http://schemas.microsoft.com/office/drawing/2014/main" id="{239D7265-78B8-BC4A-BADB-0190716F628D}"/>
              </a:ext>
            </a:extLst>
          </p:cNvPr>
          <p:cNvSpPr>
            <a:spLocks noGrp="1"/>
          </p:cNvSpPr>
          <p:nvPr>
            <p:ph type="sldNum" sz="quarter" idx="12"/>
          </p:nvPr>
        </p:nvSpPr>
        <p:spPr/>
        <p:txBody>
          <a:bodyPr/>
          <a:lstStyle/>
          <a:p>
            <a:fld id="{030D0954-52AA-4645-BC74-DBF6B1D254B8}" type="slidenum">
              <a:rPr lang="en-US" smtClean="0"/>
              <a:t>132</a:t>
            </a:fld>
            <a:endParaRPr lang="en-US"/>
          </a:p>
        </p:txBody>
      </p:sp>
    </p:spTree>
    <p:extLst>
      <p:ext uri="{BB962C8B-B14F-4D97-AF65-F5344CB8AC3E}">
        <p14:creationId xmlns:p14="http://schemas.microsoft.com/office/powerpoint/2010/main" val="30796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152400"/>
            <a:ext cx="8229600" cy="563562"/>
          </a:xfrm>
          <a:prstGeom prst="rect">
            <a:avLst/>
          </a:prstGeom>
        </p:spPr>
        <p:txBody>
          <a:bodyPr/>
          <a:lstStyle/>
          <a:p>
            <a:pPr algn="ctr">
              <a:spcBef>
                <a:spcPct val="0"/>
              </a:spcBef>
              <a:defRPr/>
            </a:pPr>
            <a:r>
              <a:rPr lang="en-US" sz="4400" dirty="0">
                <a:latin typeface="+mj-lt"/>
                <a:ea typeface="+mj-ea"/>
                <a:cs typeface="+mj-cs"/>
              </a:rPr>
              <a:t>Size Scales of Interest</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4189" t="4315" r="14929" b="8964"/>
          <a:stretch>
            <a:fillRect/>
          </a:stretch>
        </p:blipFill>
        <p:spPr bwMode="auto">
          <a:xfrm>
            <a:off x="6982510" y="2311402"/>
            <a:ext cx="3152090" cy="3479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543801" y="5801380"/>
            <a:ext cx="1355371" cy="523220"/>
          </a:xfrm>
          <a:prstGeom prst="rect">
            <a:avLst/>
          </a:prstGeom>
          <a:noFill/>
        </p:spPr>
        <p:txBody>
          <a:bodyPr wrap="none" rtlCol="0">
            <a:spAutoFit/>
          </a:bodyPr>
          <a:lstStyle/>
          <a:p>
            <a:pPr algn="ctr"/>
            <a:r>
              <a:rPr lang="en-US" sz="1400" dirty="0">
                <a:solidFill>
                  <a:srgbClr val="FF0000"/>
                </a:solidFill>
              </a:rPr>
              <a:t>Average </a:t>
            </a:r>
          </a:p>
          <a:p>
            <a:pPr algn="ctr"/>
            <a:r>
              <a:rPr lang="en-US" sz="1400" dirty="0" err="1">
                <a:solidFill>
                  <a:srgbClr val="FF0000"/>
                </a:solidFill>
              </a:rPr>
              <a:t>Micellar</a:t>
            </a:r>
            <a:r>
              <a:rPr lang="en-US" sz="1400" dirty="0">
                <a:solidFill>
                  <a:srgbClr val="FF0000"/>
                </a:solidFill>
              </a:rPr>
              <a:t> Length </a:t>
            </a:r>
          </a:p>
        </p:txBody>
      </p:sp>
      <p:sp>
        <p:nvSpPr>
          <p:cNvPr id="8" name="TextBox 7"/>
          <p:cNvSpPr txBox="1"/>
          <p:nvPr/>
        </p:nvSpPr>
        <p:spPr>
          <a:xfrm>
            <a:off x="9526202" y="4495800"/>
            <a:ext cx="633507" cy="523220"/>
          </a:xfrm>
          <a:prstGeom prst="rect">
            <a:avLst/>
          </a:prstGeom>
          <a:noFill/>
        </p:spPr>
        <p:txBody>
          <a:bodyPr wrap="none" rtlCol="0">
            <a:spAutoFit/>
          </a:bodyPr>
          <a:lstStyle/>
          <a:p>
            <a:pPr algn="ctr"/>
            <a:r>
              <a:rPr lang="en-US" sz="1400" dirty="0">
                <a:solidFill>
                  <a:srgbClr val="FF0000"/>
                </a:solidFill>
              </a:rPr>
              <a:t>Mesh </a:t>
            </a:r>
          </a:p>
          <a:p>
            <a:pPr algn="ctr"/>
            <a:r>
              <a:rPr lang="en-US" sz="1400" dirty="0">
                <a:solidFill>
                  <a:srgbClr val="FF0000"/>
                </a:solidFill>
              </a:rPr>
              <a:t>Size</a:t>
            </a:r>
          </a:p>
        </p:txBody>
      </p:sp>
      <p:sp>
        <p:nvSpPr>
          <p:cNvPr id="9" name="TextBox 8"/>
          <p:cNvSpPr txBox="1"/>
          <p:nvPr/>
        </p:nvSpPr>
        <p:spPr>
          <a:xfrm>
            <a:off x="9296401" y="1521023"/>
            <a:ext cx="758541" cy="523220"/>
          </a:xfrm>
          <a:prstGeom prst="rect">
            <a:avLst/>
          </a:prstGeom>
          <a:noFill/>
        </p:spPr>
        <p:txBody>
          <a:bodyPr wrap="none" rtlCol="0">
            <a:spAutoFit/>
          </a:bodyPr>
          <a:lstStyle/>
          <a:p>
            <a:pPr algn="ctr"/>
            <a:r>
              <a:rPr lang="en-US" sz="1400" dirty="0">
                <a:solidFill>
                  <a:srgbClr val="FF0000"/>
                </a:solidFill>
              </a:rPr>
              <a:t>Micelle </a:t>
            </a:r>
          </a:p>
          <a:p>
            <a:pPr algn="ctr"/>
            <a:r>
              <a:rPr lang="en-US" sz="1400" dirty="0">
                <a:solidFill>
                  <a:srgbClr val="FF0000"/>
                </a:solidFill>
              </a:rPr>
              <a:t>radius</a:t>
            </a:r>
          </a:p>
        </p:txBody>
      </p:sp>
      <p:sp>
        <p:nvSpPr>
          <p:cNvPr id="10" name="TextBox 9"/>
          <p:cNvSpPr txBox="1"/>
          <p:nvPr/>
        </p:nvSpPr>
        <p:spPr>
          <a:xfrm>
            <a:off x="7848600" y="6477000"/>
            <a:ext cx="2743200" cy="400110"/>
          </a:xfrm>
          <a:prstGeom prst="rect">
            <a:avLst/>
          </a:prstGeom>
          <a:noFill/>
        </p:spPr>
        <p:txBody>
          <a:bodyPr wrap="square" rtlCol="0">
            <a:spAutoFit/>
          </a:bodyPr>
          <a:lstStyle/>
          <a:p>
            <a:r>
              <a:rPr lang="en-US" sz="2000" i="1" dirty="0"/>
              <a:t>Beth Schubert, 2003</a:t>
            </a:r>
          </a:p>
        </p:txBody>
      </p:sp>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619" t="4315" r="47254" b="8964"/>
          <a:stretch>
            <a:fillRect/>
          </a:stretch>
        </p:blipFill>
        <p:spPr bwMode="auto">
          <a:xfrm>
            <a:off x="6934200" y="1018736"/>
            <a:ext cx="2447960" cy="2029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Box 33"/>
          <p:cNvSpPr txBox="1"/>
          <p:nvPr/>
        </p:nvSpPr>
        <p:spPr>
          <a:xfrm>
            <a:off x="8839201" y="2600980"/>
            <a:ext cx="1371600" cy="523220"/>
          </a:xfrm>
          <a:prstGeom prst="rect">
            <a:avLst/>
          </a:prstGeom>
          <a:solidFill>
            <a:schemeClr val="bg1"/>
          </a:solidFill>
        </p:spPr>
        <p:txBody>
          <a:bodyPr wrap="square" rtlCol="0" anchor="b">
            <a:spAutoFit/>
          </a:bodyPr>
          <a:lstStyle/>
          <a:p>
            <a:pPr algn="ctr"/>
            <a:r>
              <a:rPr lang="en-US" sz="1400" dirty="0">
                <a:solidFill>
                  <a:srgbClr val="FF0000"/>
                </a:solidFill>
              </a:rPr>
              <a:t>Entanglement</a:t>
            </a:r>
          </a:p>
          <a:p>
            <a:pPr algn="ctr"/>
            <a:r>
              <a:rPr lang="en-US" sz="1400" dirty="0">
                <a:solidFill>
                  <a:srgbClr val="FF0000"/>
                </a:solidFill>
              </a:rPr>
              <a:t> Length </a:t>
            </a:r>
          </a:p>
        </p:txBody>
      </p:sp>
      <p:sp>
        <p:nvSpPr>
          <p:cNvPr id="35" name="TextBox 34"/>
          <p:cNvSpPr txBox="1"/>
          <p:nvPr/>
        </p:nvSpPr>
        <p:spPr>
          <a:xfrm>
            <a:off x="6781801" y="1143000"/>
            <a:ext cx="1017651" cy="523220"/>
          </a:xfrm>
          <a:prstGeom prst="rect">
            <a:avLst/>
          </a:prstGeom>
          <a:solidFill>
            <a:schemeClr val="bg1"/>
          </a:solidFill>
        </p:spPr>
        <p:txBody>
          <a:bodyPr wrap="none" rtlCol="0">
            <a:spAutoFit/>
          </a:bodyPr>
          <a:lstStyle/>
          <a:p>
            <a:pPr algn="ctr"/>
            <a:r>
              <a:rPr lang="en-US" sz="1400" dirty="0">
                <a:solidFill>
                  <a:srgbClr val="FF0000"/>
                </a:solidFill>
              </a:rPr>
              <a:t>persistence</a:t>
            </a:r>
          </a:p>
          <a:p>
            <a:pPr algn="ctr"/>
            <a:r>
              <a:rPr lang="en-US" sz="1400" dirty="0">
                <a:solidFill>
                  <a:srgbClr val="FF0000"/>
                </a:solidFill>
              </a:rPr>
              <a:t>length</a:t>
            </a:r>
          </a:p>
        </p:txBody>
      </p:sp>
      <p:sp>
        <p:nvSpPr>
          <p:cNvPr id="37" name="TextBox 36"/>
          <p:cNvSpPr txBox="1"/>
          <p:nvPr/>
        </p:nvSpPr>
        <p:spPr>
          <a:xfrm>
            <a:off x="1981200" y="5791200"/>
            <a:ext cx="4800600" cy="923330"/>
          </a:xfrm>
          <a:prstGeom prst="rect">
            <a:avLst/>
          </a:prstGeom>
          <a:noFill/>
        </p:spPr>
        <p:txBody>
          <a:bodyPr wrap="square" rtlCol="0">
            <a:spAutoFit/>
          </a:bodyPr>
          <a:lstStyle/>
          <a:p>
            <a:r>
              <a:rPr lang="en-US" b="1" dirty="0"/>
              <a:t>Structure inferred from rheology, using Standard Cates Model and newer developments  (Larson group, others…)</a:t>
            </a:r>
          </a:p>
        </p:txBody>
      </p:sp>
      <p:sp>
        <p:nvSpPr>
          <p:cNvPr id="2" name="TextBox 1"/>
          <p:cNvSpPr txBox="1"/>
          <p:nvPr/>
        </p:nvSpPr>
        <p:spPr>
          <a:xfrm>
            <a:off x="1703231" y="1018736"/>
            <a:ext cx="5237844" cy="4647426"/>
          </a:xfrm>
          <a:prstGeom prst="rect">
            <a:avLst/>
          </a:prstGeom>
          <a:noFill/>
        </p:spPr>
        <p:txBody>
          <a:bodyPr wrap="none" rtlCol="0">
            <a:spAutoFit/>
          </a:bodyPr>
          <a:lstStyle/>
          <a:p>
            <a:r>
              <a:rPr lang="en-US" sz="2400" i="1" dirty="0"/>
              <a:t>Micelle Radius/Diameter, </a:t>
            </a:r>
            <a:r>
              <a:rPr lang="en-US" sz="2400" i="1" dirty="0" err="1"/>
              <a:t>r</a:t>
            </a:r>
            <a:r>
              <a:rPr lang="en-US" sz="2400" i="1" baseline="-25000" dirty="0" err="1"/>
              <a:t>cs</a:t>
            </a:r>
            <a:r>
              <a:rPr lang="en-US" sz="2400" i="1" baseline="-25000" dirty="0"/>
              <a:t> </a:t>
            </a:r>
            <a:r>
              <a:rPr lang="en-US" sz="2400" i="1" dirty="0"/>
              <a:t>(dispersion)</a:t>
            </a:r>
          </a:p>
          <a:p>
            <a:endParaRPr lang="el-GR" sz="2400" i="1" dirty="0"/>
          </a:p>
          <a:p>
            <a:r>
              <a:rPr lang="en-US" sz="2400" i="1" dirty="0"/>
              <a:t>Persistence Length, </a:t>
            </a:r>
            <a:r>
              <a:rPr lang="en-US" sz="2400" i="1" dirty="0" err="1"/>
              <a:t>l</a:t>
            </a:r>
            <a:r>
              <a:rPr lang="en-US" sz="2400" i="1" baseline="-25000" dirty="0" err="1"/>
              <a:t>p</a:t>
            </a:r>
            <a:endParaRPr lang="en-US" sz="2400" i="1" baseline="-25000" dirty="0"/>
          </a:p>
          <a:p>
            <a:endParaRPr lang="en-US" sz="2400" i="1" dirty="0"/>
          </a:p>
          <a:p>
            <a:r>
              <a:rPr lang="en-US" sz="2400" i="1" dirty="0"/>
              <a:t>Micelle Shape (Elliptical or Round)</a:t>
            </a:r>
          </a:p>
          <a:p>
            <a:endParaRPr lang="el-GR" sz="2400" i="1" dirty="0"/>
          </a:p>
          <a:p>
            <a:r>
              <a:rPr lang="en-US" sz="2400" i="1" dirty="0"/>
              <a:t>Contour Length, L</a:t>
            </a:r>
          </a:p>
          <a:p>
            <a:endParaRPr lang="el-GR" sz="2400" i="1" dirty="0"/>
          </a:p>
          <a:p>
            <a:r>
              <a:rPr lang="en-US" sz="2400" i="1" dirty="0"/>
              <a:t>Mesh Size, </a:t>
            </a:r>
            <a:r>
              <a:rPr lang="el-GR" sz="2400" i="1" dirty="0"/>
              <a:t>ξ</a:t>
            </a:r>
            <a:r>
              <a:rPr lang="el-GR" sz="2400" i="1" baseline="-25000" dirty="0"/>
              <a:t>Μ</a:t>
            </a:r>
          </a:p>
          <a:p>
            <a:endParaRPr lang="en-US" sz="2400" i="1" baseline="-25000" dirty="0"/>
          </a:p>
          <a:p>
            <a:r>
              <a:rPr lang="en-US" sz="2400" i="1" dirty="0"/>
              <a:t>Branch Length, </a:t>
            </a:r>
            <a:r>
              <a:rPr lang="en-US" sz="2400" i="1" dirty="0" err="1"/>
              <a:t>L</a:t>
            </a:r>
            <a:r>
              <a:rPr lang="en-US" sz="2400" i="1" baseline="-25000" dirty="0" err="1"/>
              <a:t>br</a:t>
            </a:r>
            <a:endParaRPr lang="en-US" sz="2400" i="1" dirty="0"/>
          </a:p>
          <a:p>
            <a:endParaRPr lang="en-US" sz="2400" i="1" baseline="-25000" dirty="0"/>
          </a:p>
          <a:p>
            <a:r>
              <a:rPr lang="en-US" sz="2400" i="1" dirty="0"/>
              <a:t>Number of Branches, </a:t>
            </a:r>
            <a:r>
              <a:rPr lang="en-US" sz="2400" i="1" dirty="0" err="1"/>
              <a:t>n</a:t>
            </a:r>
            <a:r>
              <a:rPr lang="en-US" sz="2400" i="1" baseline="-25000" dirty="0" err="1"/>
              <a:t>br</a:t>
            </a:r>
            <a:endParaRPr lang="el-GR" sz="2400" i="1" baseline="-25000" dirty="0"/>
          </a:p>
        </p:txBody>
      </p:sp>
      <p:sp>
        <p:nvSpPr>
          <p:cNvPr id="4" name="Slide Number Placeholder 3">
            <a:extLst>
              <a:ext uri="{FF2B5EF4-FFF2-40B4-BE49-F238E27FC236}">
                <a16:creationId xmlns:a16="http://schemas.microsoft.com/office/drawing/2014/main" id="{8C98BA8A-80A9-1C4B-B4AC-97A41096342A}"/>
              </a:ext>
            </a:extLst>
          </p:cNvPr>
          <p:cNvSpPr>
            <a:spLocks noGrp="1"/>
          </p:cNvSpPr>
          <p:nvPr>
            <p:ph type="sldNum" sz="quarter" idx="12"/>
          </p:nvPr>
        </p:nvSpPr>
        <p:spPr/>
        <p:txBody>
          <a:bodyPr/>
          <a:lstStyle/>
          <a:p>
            <a:fld id="{030D0954-52AA-4645-BC74-DBF6B1D254B8}" type="slidenum">
              <a:rPr lang="en-US" smtClean="0"/>
              <a:t>133</a:t>
            </a:fld>
            <a:endParaRPr lang="en-US"/>
          </a:p>
        </p:txBody>
      </p:sp>
    </p:spTree>
    <p:extLst>
      <p:ext uri="{BB962C8B-B14F-4D97-AF65-F5344CB8AC3E}">
        <p14:creationId xmlns:p14="http://schemas.microsoft.com/office/powerpoint/2010/main" val="8339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extLst/>
          </p:nvPr>
        </p:nvGraphicFramePr>
        <p:xfrm>
          <a:off x="1854910" y="4923197"/>
          <a:ext cx="3429000" cy="845018"/>
        </p:xfrm>
        <a:graphic>
          <a:graphicData uri="http://schemas.openxmlformats.org/presentationml/2006/ole">
            <mc:AlternateContent xmlns:mc="http://schemas.openxmlformats.org/markup-compatibility/2006">
              <mc:Choice xmlns:v="urn:schemas-microsoft-com:vml" Requires="v">
                <p:oleObj spid="_x0000_s89230" name="Equation" r:id="rId5" imgW="2044440" imgH="507960" progId="Equation.3">
                  <p:embed/>
                </p:oleObj>
              </mc:Choice>
              <mc:Fallback>
                <p:oleObj name="Equation" r:id="rId5" imgW="2044440" imgH="507960" progId="Equation.3">
                  <p:embed/>
                  <p:pic>
                    <p:nvPicPr>
                      <p:cNvPr id="5427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910" y="4923197"/>
                        <a:ext cx="3429000" cy="845018"/>
                      </a:xfrm>
                      <a:prstGeom prst="rect">
                        <a:avLst/>
                      </a:prstGeom>
                      <a:noFill/>
                      <a:ln w="9525">
                        <a:solidFill>
                          <a:schemeClr val="tx1"/>
                        </a:solidFill>
                        <a:miter lim="800000"/>
                        <a:headEnd/>
                        <a:tailEnd/>
                      </a:ln>
                    </p:spPr>
                  </p:pic>
                </p:oleObj>
              </mc:Fallback>
            </mc:AlternateContent>
          </a:graphicData>
        </a:graphic>
      </p:graphicFrame>
      <p:sp>
        <p:nvSpPr>
          <p:cNvPr id="2" name="Title 1"/>
          <p:cNvSpPr>
            <a:spLocks noGrp="1"/>
          </p:cNvSpPr>
          <p:nvPr>
            <p:ph type="title"/>
          </p:nvPr>
        </p:nvSpPr>
        <p:spPr>
          <a:xfrm>
            <a:off x="2286000" y="0"/>
            <a:ext cx="8077200" cy="685800"/>
          </a:xfrm>
        </p:spPr>
        <p:txBody>
          <a:bodyPr/>
          <a:lstStyle/>
          <a:p>
            <a:r>
              <a:rPr lang="en-US" sz="3200" b="1" dirty="0">
                <a:solidFill>
                  <a:srgbClr val="0070C0"/>
                </a:solidFill>
                <a:latin typeface="Palatino Linotype" pitchFamily="18" charset="0"/>
              </a:rPr>
              <a:t>Scaling Model</a:t>
            </a:r>
          </a:p>
        </p:txBody>
      </p:sp>
      <p:grpSp>
        <p:nvGrpSpPr>
          <p:cNvPr id="5" name="Group 35"/>
          <p:cNvGrpSpPr/>
          <p:nvPr/>
        </p:nvGrpSpPr>
        <p:grpSpPr>
          <a:xfrm>
            <a:off x="2057400" y="1600201"/>
            <a:ext cx="3200400" cy="2974777"/>
            <a:chOff x="533400" y="2057400"/>
            <a:chExt cx="3200400" cy="2974777"/>
          </a:xfrm>
        </p:grpSpPr>
        <p:grpSp>
          <p:nvGrpSpPr>
            <p:cNvPr id="6" name="Group 29"/>
            <p:cNvGrpSpPr/>
            <p:nvPr/>
          </p:nvGrpSpPr>
          <p:grpSpPr>
            <a:xfrm>
              <a:off x="914400" y="2057400"/>
              <a:ext cx="2590800" cy="2590800"/>
              <a:chOff x="2819400" y="685800"/>
              <a:chExt cx="2819400" cy="2667000"/>
            </a:xfrm>
          </p:grpSpPr>
          <p:pic>
            <p:nvPicPr>
              <p:cNvPr id="18" name="Picture 17" descr="Branched Chain.png"/>
              <p:cNvPicPr>
                <a:picLocks noChangeAspect="1"/>
              </p:cNvPicPr>
              <p:nvPr/>
            </p:nvPicPr>
            <p:blipFill>
              <a:blip r:embed="rId7" cstate="print"/>
              <a:stretch>
                <a:fillRect/>
              </a:stretch>
            </p:blipFill>
            <p:spPr>
              <a:xfrm>
                <a:off x="2971800" y="838200"/>
                <a:ext cx="2476698" cy="2288254"/>
              </a:xfrm>
              <a:prstGeom prst="rect">
                <a:avLst/>
              </a:prstGeom>
            </p:spPr>
          </p:pic>
          <p:sp>
            <p:nvSpPr>
              <p:cNvPr id="24" name="Oval 23"/>
              <p:cNvSpPr/>
              <p:nvPr/>
            </p:nvSpPr>
            <p:spPr>
              <a:xfrm>
                <a:off x="2819400" y="685800"/>
                <a:ext cx="2819400" cy="2667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533400" y="4724400"/>
              <a:ext cx="3200400" cy="307777"/>
            </a:xfrm>
            <a:prstGeom prst="rect">
              <a:avLst/>
            </a:prstGeom>
            <a:noFill/>
          </p:spPr>
          <p:txBody>
            <a:bodyPr wrap="square" rtlCol="0">
              <a:spAutoFit/>
            </a:bodyPr>
            <a:lstStyle/>
            <a:p>
              <a:pPr algn="ctr"/>
              <a:r>
                <a:rPr lang="en-US" sz="1400" b="1" i="1" dirty="0">
                  <a:latin typeface="Palatino Linotype" pitchFamily="18" charset="0"/>
                </a:rPr>
                <a:t>z</a:t>
              </a:r>
              <a:r>
                <a:rPr lang="en-US" sz="1400" b="1" dirty="0">
                  <a:latin typeface="Palatino Linotype" pitchFamily="18" charset="0"/>
                </a:rPr>
                <a:t> Kuhn steps, Dimension </a:t>
              </a:r>
              <a:r>
                <a:rPr lang="en-US" sz="1400" b="1" i="1" dirty="0">
                  <a:latin typeface="Palatino Linotype" pitchFamily="18" charset="0"/>
                </a:rPr>
                <a:t>d</a:t>
              </a:r>
              <a:r>
                <a:rPr lang="en-US" sz="1400" b="1" baseline="-25000" dirty="0">
                  <a:latin typeface="Palatino Linotype" pitchFamily="18" charset="0"/>
                </a:rPr>
                <a:t>f</a:t>
              </a:r>
              <a:r>
                <a:rPr lang="en-US" sz="1400" b="1" dirty="0">
                  <a:latin typeface="Palatino Linotype" pitchFamily="18" charset="0"/>
                </a:rPr>
                <a:t> , Size R</a:t>
              </a:r>
              <a:endParaRPr lang="en-US" sz="1400" b="1" baseline="-25000" dirty="0">
                <a:latin typeface="Palatino Linotype" pitchFamily="18" charset="0"/>
              </a:endParaRPr>
            </a:p>
          </p:txBody>
        </p:sp>
      </p:grpSp>
      <p:grpSp>
        <p:nvGrpSpPr>
          <p:cNvPr id="7" name="Group 53"/>
          <p:cNvGrpSpPr/>
          <p:nvPr/>
        </p:nvGrpSpPr>
        <p:grpSpPr>
          <a:xfrm>
            <a:off x="7391400" y="609601"/>
            <a:ext cx="3124200" cy="2746177"/>
            <a:chOff x="5867400" y="609600"/>
            <a:chExt cx="3124200" cy="2746177"/>
          </a:xfrm>
        </p:grpSpPr>
        <p:grpSp>
          <p:nvGrpSpPr>
            <p:cNvPr id="8" name="Group 34"/>
            <p:cNvGrpSpPr/>
            <p:nvPr/>
          </p:nvGrpSpPr>
          <p:grpSpPr>
            <a:xfrm>
              <a:off x="5867400" y="609600"/>
              <a:ext cx="3124200" cy="2746177"/>
              <a:chOff x="5867400" y="838200"/>
              <a:chExt cx="3124200" cy="2746177"/>
            </a:xfrm>
          </p:grpSpPr>
          <p:grpSp>
            <p:nvGrpSpPr>
              <p:cNvPr id="11" name="Group 34"/>
              <p:cNvGrpSpPr/>
              <p:nvPr/>
            </p:nvGrpSpPr>
            <p:grpSpPr>
              <a:xfrm>
                <a:off x="5943600" y="838200"/>
                <a:ext cx="3048000" cy="2362200"/>
                <a:chOff x="5638800" y="838200"/>
                <a:chExt cx="3505200" cy="2686253"/>
              </a:xfrm>
            </p:grpSpPr>
            <p:pic>
              <p:nvPicPr>
                <p:cNvPr id="4" name="Picture 3" descr="Linear Chain.png"/>
                <p:cNvPicPr>
                  <a:picLocks noChangeAspect="1"/>
                </p:cNvPicPr>
                <p:nvPr/>
              </p:nvPicPr>
              <p:blipFill>
                <a:blip r:embed="rId8" cstate="print"/>
                <a:stretch>
                  <a:fillRect/>
                </a:stretch>
              </p:blipFill>
              <p:spPr>
                <a:xfrm>
                  <a:off x="6858000" y="925054"/>
                  <a:ext cx="826994" cy="2286000"/>
                </a:xfrm>
                <a:prstGeom prst="rect">
                  <a:avLst/>
                </a:prstGeom>
              </p:spPr>
            </p:pic>
            <p:pic>
              <p:nvPicPr>
                <p:cNvPr id="21" name="Picture 20" descr="Branch 1.png"/>
                <p:cNvPicPr>
                  <a:picLocks noChangeAspect="1"/>
                </p:cNvPicPr>
                <p:nvPr/>
              </p:nvPicPr>
              <p:blipFill>
                <a:blip r:embed="rId9" cstate="print"/>
                <a:stretch>
                  <a:fillRect/>
                </a:stretch>
              </p:blipFill>
              <p:spPr>
                <a:xfrm>
                  <a:off x="5638800" y="1915654"/>
                  <a:ext cx="989334" cy="996063"/>
                </a:xfrm>
                <a:prstGeom prst="rect">
                  <a:avLst/>
                </a:prstGeom>
              </p:spPr>
            </p:pic>
            <p:pic>
              <p:nvPicPr>
                <p:cNvPr id="22" name="Picture 21" descr="Branch 2.png"/>
                <p:cNvPicPr>
                  <a:picLocks noChangeAspect="1"/>
                </p:cNvPicPr>
                <p:nvPr/>
              </p:nvPicPr>
              <p:blipFill>
                <a:blip r:embed="rId10" cstate="print"/>
                <a:stretch>
                  <a:fillRect/>
                </a:stretch>
              </p:blipFill>
              <p:spPr>
                <a:xfrm>
                  <a:off x="7811428" y="1077454"/>
                  <a:ext cx="1332572" cy="1144127"/>
                </a:xfrm>
                <a:prstGeom prst="rect">
                  <a:avLst/>
                </a:prstGeom>
              </p:spPr>
            </p:pic>
            <p:sp>
              <p:nvSpPr>
                <p:cNvPr id="26" name="Oval 25"/>
                <p:cNvSpPr/>
                <p:nvPr/>
              </p:nvSpPr>
              <p:spPr>
                <a:xfrm rot="21068706">
                  <a:off x="6677278" y="838200"/>
                  <a:ext cx="1086301" cy="26862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867400" y="3276600"/>
                <a:ext cx="2971800" cy="307777"/>
              </a:xfrm>
              <a:prstGeom prst="rect">
                <a:avLst/>
              </a:prstGeom>
              <a:noFill/>
            </p:spPr>
            <p:txBody>
              <a:bodyPr wrap="square" rtlCol="0">
                <a:spAutoFit/>
              </a:bodyPr>
              <a:lstStyle/>
              <a:p>
                <a:r>
                  <a:rPr lang="en-US" sz="1400" b="1" dirty="0">
                    <a:latin typeface="Palatino Linotype" pitchFamily="18" charset="0"/>
                  </a:rPr>
                  <a:t>Minimum path </a:t>
                </a:r>
                <a:r>
                  <a:rPr lang="en-US" sz="1400" b="1" i="1" dirty="0">
                    <a:latin typeface="Palatino Linotype" pitchFamily="18" charset="0"/>
                  </a:rPr>
                  <a:t>p </a:t>
                </a:r>
                <a:r>
                  <a:rPr lang="en-US" sz="1400" b="1" dirty="0">
                    <a:latin typeface="Palatino Linotype" pitchFamily="18" charset="0"/>
                  </a:rPr>
                  <a:t>: dimension </a:t>
                </a:r>
                <a:r>
                  <a:rPr lang="en-US" sz="1400" b="1" i="1" dirty="0">
                    <a:latin typeface="Palatino Linotype" pitchFamily="18" charset="0"/>
                  </a:rPr>
                  <a:t>d</a:t>
                </a:r>
                <a:r>
                  <a:rPr lang="en-US" sz="1400" b="1" baseline="-25000" dirty="0">
                    <a:latin typeface="Palatino Linotype" pitchFamily="18" charset="0"/>
                  </a:rPr>
                  <a:t>min</a:t>
                </a:r>
              </a:p>
            </p:txBody>
          </p:sp>
        </p:grpSp>
        <p:cxnSp>
          <p:nvCxnSpPr>
            <p:cNvPr id="29" name="Straight Arrow Connector 28"/>
            <p:cNvCxnSpPr/>
            <p:nvPr/>
          </p:nvCxnSpPr>
          <p:spPr>
            <a:xfrm rot="16200000" flipH="1">
              <a:off x="7696200" y="2667000"/>
              <a:ext cx="3810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36"/>
          <p:cNvGrpSpPr/>
          <p:nvPr/>
        </p:nvGrpSpPr>
        <p:grpSpPr>
          <a:xfrm>
            <a:off x="2971800" y="685800"/>
            <a:ext cx="2743200" cy="1066800"/>
            <a:chOff x="1447800" y="685800"/>
            <a:chExt cx="2743200" cy="1066800"/>
          </a:xfrm>
        </p:grpSpPr>
        <p:pic>
          <p:nvPicPr>
            <p:cNvPr id="9" name="Picture 8" descr="Kuhn segment.png"/>
            <p:cNvPicPr>
              <a:picLocks noChangeAspect="1"/>
            </p:cNvPicPr>
            <p:nvPr/>
          </p:nvPicPr>
          <p:blipFill>
            <a:blip r:embed="rId11" cstate="print"/>
            <a:stretch>
              <a:fillRect/>
            </a:stretch>
          </p:blipFill>
          <p:spPr>
            <a:xfrm>
              <a:off x="1447800" y="685800"/>
              <a:ext cx="444444" cy="444444"/>
            </a:xfrm>
            <a:prstGeom prst="rect">
              <a:avLst/>
            </a:prstGeom>
          </p:spPr>
        </p:pic>
        <p:sp>
          <p:nvSpPr>
            <p:cNvPr id="10" name="TextBox 9"/>
            <p:cNvSpPr txBox="1"/>
            <p:nvPr/>
          </p:nvSpPr>
          <p:spPr>
            <a:xfrm>
              <a:off x="1905000" y="914400"/>
              <a:ext cx="2286000" cy="276999"/>
            </a:xfrm>
            <a:prstGeom prst="rect">
              <a:avLst/>
            </a:prstGeom>
            <a:noFill/>
          </p:spPr>
          <p:txBody>
            <a:bodyPr wrap="square" rtlCol="0">
              <a:spAutoFit/>
            </a:bodyPr>
            <a:lstStyle/>
            <a:p>
              <a:r>
                <a:rPr lang="en-US" sz="1200" b="1" dirty="0">
                  <a:latin typeface="Palatino Linotype" pitchFamily="18" charset="0"/>
                </a:rPr>
                <a:t>Kuhn Segment : size </a:t>
              </a:r>
              <a:r>
                <a:rPr lang="en-US" sz="1200" b="1" i="1" dirty="0" err="1">
                  <a:latin typeface="Palatino Linotype" pitchFamily="18" charset="0"/>
                </a:rPr>
                <a:t>l</a:t>
              </a:r>
              <a:r>
                <a:rPr lang="en-US" sz="1200" b="1" baseline="-25000" dirty="0" err="1">
                  <a:latin typeface="Palatino Linotype" pitchFamily="18" charset="0"/>
                </a:rPr>
                <a:t>k</a:t>
              </a:r>
              <a:r>
                <a:rPr lang="en-US" sz="1200" b="1" dirty="0">
                  <a:latin typeface="Palatino Linotype" pitchFamily="18" charset="0"/>
                </a:rPr>
                <a:t> or 2</a:t>
              </a:r>
              <a:r>
                <a:rPr lang="en-US" sz="1200" b="1" i="1" dirty="0">
                  <a:latin typeface="Palatino Linotype" pitchFamily="18" charset="0"/>
                </a:rPr>
                <a:t>l</a:t>
              </a:r>
              <a:r>
                <a:rPr lang="en-US" sz="1200" b="1" baseline="-25000" dirty="0">
                  <a:latin typeface="Palatino Linotype" pitchFamily="18" charset="0"/>
                </a:rPr>
                <a:t>p</a:t>
              </a:r>
            </a:p>
          </p:txBody>
        </p:sp>
        <p:cxnSp>
          <p:nvCxnSpPr>
            <p:cNvPr id="12" name="Straight Arrow Connector 11"/>
            <p:cNvCxnSpPr/>
            <p:nvPr/>
          </p:nvCxnSpPr>
          <p:spPr>
            <a:xfrm rot="16200000" flipH="1">
              <a:off x="1447800" y="1371600"/>
              <a:ext cx="609600" cy="152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14" name="Group 49"/>
          <p:cNvGrpSpPr/>
          <p:nvPr/>
        </p:nvGrpSpPr>
        <p:grpSpPr>
          <a:xfrm>
            <a:off x="5105400" y="2286000"/>
            <a:ext cx="2286000" cy="1066800"/>
            <a:chOff x="3581400" y="2286000"/>
            <a:chExt cx="2286000" cy="1066800"/>
          </a:xfrm>
        </p:grpSpPr>
        <p:cxnSp>
          <p:nvCxnSpPr>
            <p:cNvPr id="38" name="Straight Arrow Connector 37"/>
            <p:cNvCxnSpPr/>
            <p:nvPr/>
          </p:nvCxnSpPr>
          <p:spPr>
            <a:xfrm flipV="1">
              <a:off x="3733800" y="2286000"/>
              <a:ext cx="2133600" cy="10668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9895869">
              <a:off x="3581400" y="2515418"/>
              <a:ext cx="1981200" cy="307777"/>
            </a:xfrm>
            <a:prstGeom prst="rect">
              <a:avLst/>
            </a:prstGeom>
            <a:noFill/>
          </p:spPr>
          <p:txBody>
            <a:bodyPr wrap="square" rtlCol="0">
              <a:spAutoFit/>
            </a:bodyPr>
            <a:lstStyle/>
            <a:p>
              <a:pPr algn="ctr"/>
              <a:r>
                <a:rPr lang="en-US" sz="1400" b="1" dirty="0">
                  <a:latin typeface="Palatino Linotype" pitchFamily="18" charset="0"/>
                </a:rPr>
                <a:t>TORTUOSITY</a:t>
              </a:r>
            </a:p>
          </p:txBody>
        </p:sp>
      </p:grpSp>
      <p:grpSp>
        <p:nvGrpSpPr>
          <p:cNvPr id="15" name="Group 50"/>
          <p:cNvGrpSpPr/>
          <p:nvPr/>
        </p:nvGrpSpPr>
        <p:grpSpPr>
          <a:xfrm>
            <a:off x="5118455" y="3487542"/>
            <a:ext cx="3048000" cy="1264094"/>
            <a:chOff x="3594455" y="3487542"/>
            <a:chExt cx="3048000" cy="1264094"/>
          </a:xfrm>
        </p:grpSpPr>
        <p:cxnSp>
          <p:nvCxnSpPr>
            <p:cNvPr id="40" name="Straight Arrow Connector 39"/>
            <p:cNvCxnSpPr/>
            <p:nvPr/>
          </p:nvCxnSpPr>
          <p:spPr>
            <a:xfrm rot="300000">
              <a:off x="3694279" y="3487542"/>
              <a:ext cx="2130552" cy="106984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996613">
              <a:off x="3594455" y="4443859"/>
              <a:ext cx="3048000" cy="307777"/>
            </a:xfrm>
            <a:prstGeom prst="rect">
              <a:avLst/>
            </a:prstGeom>
            <a:noFill/>
          </p:spPr>
          <p:txBody>
            <a:bodyPr wrap="square" rtlCol="0">
              <a:spAutoFit/>
            </a:bodyPr>
            <a:lstStyle/>
            <a:p>
              <a:r>
                <a:rPr lang="en-US" sz="1400" b="1" dirty="0">
                  <a:latin typeface="Palatino Linotype" pitchFamily="18" charset="0"/>
                </a:rPr>
                <a:t>CONNECTIVITY</a:t>
              </a:r>
            </a:p>
          </p:txBody>
        </p:sp>
      </p:grpSp>
      <p:grpSp>
        <p:nvGrpSpPr>
          <p:cNvPr id="16" name="Group 42"/>
          <p:cNvGrpSpPr/>
          <p:nvPr/>
        </p:nvGrpSpPr>
        <p:grpSpPr>
          <a:xfrm>
            <a:off x="7391400" y="3733801"/>
            <a:ext cx="3048000" cy="2517577"/>
            <a:chOff x="5867400" y="3733800"/>
            <a:chExt cx="3048000" cy="2517577"/>
          </a:xfrm>
        </p:grpSpPr>
        <p:pic>
          <p:nvPicPr>
            <p:cNvPr id="37" name="Picture 36" descr="Connectivity Scaling Model.png"/>
            <p:cNvPicPr>
              <a:picLocks noChangeAspect="1"/>
            </p:cNvPicPr>
            <p:nvPr/>
          </p:nvPicPr>
          <p:blipFill>
            <a:blip r:embed="rId12" cstate="print"/>
            <a:stretch>
              <a:fillRect/>
            </a:stretch>
          </p:blipFill>
          <p:spPr>
            <a:xfrm>
              <a:off x="6548378" y="3881330"/>
              <a:ext cx="2062222" cy="1681270"/>
            </a:xfrm>
            <a:prstGeom prst="rect">
              <a:avLst/>
            </a:prstGeom>
          </p:spPr>
        </p:pic>
        <p:sp>
          <p:nvSpPr>
            <p:cNvPr id="33" name="Oval 32"/>
            <p:cNvSpPr/>
            <p:nvPr/>
          </p:nvSpPr>
          <p:spPr>
            <a:xfrm>
              <a:off x="6477000" y="3733800"/>
              <a:ext cx="2209800" cy="2133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867400" y="5943600"/>
              <a:ext cx="3048000" cy="307777"/>
            </a:xfrm>
            <a:prstGeom prst="rect">
              <a:avLst/>
            </a:prstGeom>
            <a:noFill/>
          </p:spPr>
          <p:txBody>
            <a:bodyPr wrap="square" rtlCol="0">
              <a:spAutoFit/>
            </a:bodyPr>
            <a:lstStyle/>
            <a:p>
              <a:pPr algn="ctr"/>
              <a:r>
                <a:rPr lang="en-US" sz="1400" b="1" dirty="0">
                  <a:latin typeface="Palatino Linotype" pitchFamily="18" charset="0"/>
                </a:rPr>
                <a:t>Connective path </a:t>
              </a:r>
              <a:r>
                <a:rPr lang="en-US" sz="1400" b="1" i="1" dirty="0">
                  <a:latin typeface="Palatino Linotype" pitchFamily="18" charset="0"/>
                </a:rPr>
                <a:t>s </a:t>
              </a:r>
              <a:r>
                <a:rPr lang="en-US" sz="1400" b="1" dirty="0">
                  <a:latin typeface="Palatino Linotype" pitchFamily="18" charset="0"/>
                </a:rPr>
                <a:t>: dimension </a:t>
              </a:r>
              <a:r>
                <a:rPr lang="en-US" sz="1400" b="1" i="1" dirty="0">
                  <a:latin typeface="Palatino Linotype" pitchFamily="18" charset="0"/>
                </a:rPr>
                <a:t>c</a:t>
              </a:r>
              <a:endParaRPr lang="en-US" sz="1400" b="1" baseline="-25000" dirty="0">
                <a:latin typeface="Palatino Linotype" pitchFamily="18" charset="0"/>
              </a:endParaRPr>
            </a:p>
          </p:txBody>
        </p:sp>
      </p:grpSp>
      <p:sp>
        <p:nvSpPr>
          <p:cNvPr id="54275" name="Rectangle 3"/>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4287" name="Rectangle 1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 name="TextBox 55"/>
          <p:cNvSpPr txBox="1"/>
          <p:nvPr/>
        </p:nvSpPr>
        <p:spPr>
          <a:xfrm>
            <a:off x="2743200" y="6243936"/>
            <a:ext cx="7010400" cy="461665"/>
          </a:xfrm>
          <a:prstGeom prst="rect">
            <a:avLst/>
          </a:prstGeom>
          <a:noFill/>
        </p:spPr>
        <p:txBody>
          <a:bodyPr wrap="square" rtlCol="0">
            <a:spAutoFit/>
          </a:bodyPr>
          <a:lstStyle/>
          <a:p>
            <a:pPr algn="ctr"/>
            <a:r>
              <a:rPr lang="en-US" sz="1200" dirty="0">
                <a:latin typeface="Palatino Linotype" pitchFamily="18" charset="0"/>
              </a:rPr>
              <a:t>Beaucage, G., Determination of branch fraction and minimum dimension of mass-fractal aggregates. </a:t>
            </a:r>
            <a:r>
              <a:rPr lang="en-US" sz="1200" i="1" dirty="0">
                <a:latin typeface="Palatino Linotype" pitchFamily="18" charset="0"/>
              </a:rPr>
              <a:t>Physical Review E </a:t>
            </a:r>
            <a:r>
              <a:rPr lang="en-US" sz="1200" b="1" dirty="0">
                <a:latin typeface="Palatino Linotype" pitchFamily="18" charset="0"/>
              </a:rPr>
              <a:t>2004,</a:t>
            </a:r>
            <a:r>
              <a:rPr lang="en-US" sz="1200" dirty="0">
                <a:latin typeface="Palatino Linotype" pitchFamily="18" charset="0"/>
              </a:rPr>
              <a:t> </a:t>
            </a:r>
            <a:r>
              <a:rPr lang="en-US" sz="1200" i="1" dirty="0">
                <a:latin typeface="Palatino Linotype" pitchFamily="18" charset="0"/>
              </a:rPr>
              <a:t>70</a:t>
            </a:r>
            <a:r>
              <a:rPr lang="en-US" sz="1200" dirty="0">
                <a:latin typeface="Palatino Linotype" pitchFamily="18" charset="0"/>
              </a:rPr>
              <a:t> (3).</a:t>
            </a:r>
          </a:p>
        </p:txBody>
      </p:sp>
      <p:graphicFrame>
        <p:nvGraphicFramePr>
          <p:cNvPr id="43" name="Object 14"/>
          <p:cNvGraphicFramePr>
            <a:graphicFrameLocks noChangeAspect="1"/>
          </p:cNvGraphicFramePr>
          <p:nvPr>
            <p:extLst/>
          </p:nvPr>
        </p:nvGraphicFramePr>
        <p:xfrm>
          <a:off x="5815990" y="4897854"/>
          <a:ext cx="1426013" cy="871121"/>
        </p:xfrm>
        <a:graphic>
          <a:graphicData uri="http://schemas.openxmlformats.org/presentationml/2006/ole">
            <mc:AlternateContent xmlns:mc="http://schemas.openxmlformats.org/markup-compatibility/2006">
              <mc:Choice xmlns:v="urn:schemas-microsoft-com:vml" Requires="v">
                <p:oleObj spid="_x0000_s89231" name="Equation" r:id="rId13" imgW="787400" imgH="482600" progId="Equation.3">
                  <p:embed/>
                </p:oleObj>
              </mc:Choice>
              <mc:Fallback>
                <p:oleObj name="Equation" r:id="rId13" imgW="787400" imgH="482600" progId="Equation.3">
                  <p:embed/>
                  <p:pic>
                    <p:nvPicPr>
                      <p:cNvPr id="43" name="Object 14"/>
                      <p:cNvPicPr>
                        <a:picLocks noChangeAspect="1" noChangeArrowheads="1"/>
                      </p:cNvPicPr>
                      <p:nvPr/>
                    </p:nvPicPr>
                    <p:blipFill>
                      <a:blip r:embed="rId14"/>
                      <a:srcRect/>
                      <a:stretch>
                        <a:fillRect/>
                      </a:stretch>
                    </p:blipFill>
                    <p:spPr bwMode="auto">
                      <a:xfrm>
                        <a:off x="5815990" y="4897854"/>
                        <a:ext cx="1426013" cy="871121"/>
                      </a:xfrm>
                      <a:prstGeom prst="rect">
                        <a:avLst/>
                      </a:prstGeom>
                      <a:noFill/>
                      <a:ln w="9525">
                        <a:solidFill>
                          <a:schemeClr val="tx1"/>
                        </a:solidFill>
                        <a:miter lim="800000"/>
                        <a:headEnd/>
                        <a:tailEnd/>
                      </a:ln>
                    </p:spPr>
                  </p:pic>
                </p:oleObj>
              </mc:Fallback>
            </mc:AlternateContent>
          </a:graphicData>
        </a:graphic>
      </p:graphicFrame>
      <p:graphicFrame>
        <p:nvGraphicFramePr>
          <p:cNvPr id="44" name="Object 2"/>
          <p:cNvGraphicFramePr>
            <a:graphicFrameLocks noChangeAspect="1"/>
          </p:cNvGraphicFramePr>
          <p:nvPr>
            <p:extLst/>
          </p:nvPr>
        </p:nvGraphicFramePr>
        <p:xfrm>
          <a:off x="1853362" y="4921661"/>
          <a:ext cx="3429000" cy="845018"/>
        </p:xfrm>
        <a:graphic>
          <a:graphicData uri="http://schemas.openxmlformats.org/presentationml/2006/ole">
            <mc:AlternateContent xmlns:mc="http://schemas.openxmlformats.org/markup-compatibility/2006">
              <mc:Choice xmlns:v="urn:schemas-microsoft-com:vml" Requires="v">
                <p:oleObj spid="_x0000_s89232" name="Equation" r:id="rId15" imgW="2044440" imgH="507960" progId="Equation.3">
                  <p:embed/>
                </p:oleObj>
              </mc:Choice>
              <mc:Fallback>
                <p:oleObj name="Equation" r:id="rId15" imgW="2044440" imgH="507960" progId="Equation.3">
                  <p:embed/>
                  <p:pic>
                    <p:nvPicPr>
                      <p:cNvPr id="4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62" y="4921661"/>
                        <a:ext cx="3429000" cy="845018"/>
                      </a:xfrm>
                      <a:prstGeom prst="rect">
                        <a:avLst/>
                      </a:prstGeom>
                      <a:noFill/>
                      <a:ln w="9525">
                        <a:solidFill>
                          <a:schemeClr val="tx1"/>
                        </a:solidFill>
                        <a:miter lim="800000"/>
                        <a:headEnd/>
                        <a:tailEnd/>
                      </a:ln>
                    </p:spPr>
                  </p:pic>
                </p:oleObj>
              </mc:Fallback>
            </mc:AlternateContent>
          </a:graphicData>
        </a:graphic>
      </p:graphicFrame>
      <p:sp>
        <p:nvSpPr>
          <p:cNvPr id="17" name="Slide Number Placeholder 16">
            <a:extLst>
              <a:ext uri="{FF2B5EF4-FFF2-40B4-BE49-F238E27FC236}">
                <a16:creationId xmlns:a16="http://schemas.microsoft.com/office/drawing/2014/main" id="{9C6A8B76-0980-0C4E-8B4B-345326CD0FC4}"/>
              </a:ext>
            </a:extLst>
          </p:cNvPr>
          <p:cNvSpPr>
            <a:spLocks noGrp="1"/>
          </p:cNvSpPr>
          <p:nvPr>
            <p:ph type="sldNum" sz="quarter" idx="12"/>
          </p:nvPr>
        </p:nvSpPr>
        <p:spPr/>
        <p:txBody>
          <a:bodyPr/>
          <a:lstStyle/>
          <a:p>
            <a:fld id="{030D0954-52AA-4645-BC74-DBF6B1D254B8}" type="slidenum">
              <a:rPr lang="en-US" smtClean="0"/>
              <a:t>134</a:t>
            </a:fld>
            <a:endParaRPr lang="en-US"/>
          </a:p>
        </p:txBody>
      </p:sp>
    </p:spTree>
    <p:custDataLst>
      <p:tags r:id="rId2"/>
    </p:custDataLst>
    <p:extLst>
      <p:ext uri="{BB962C8B-B14F-4D97-AF65-F5344CB8AC3E}">
        <p14:creationId xmlns:p14="http://schemas.microsoft.com/office/powerpoint/2010/main" val="4268029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ox(in)">
                                      <p:cBhvr>
                                        <p:cTn id="11" dur="500"/>
                                        <p:tgtEl>
                                          <p:spTgt spid="14"/>
                                        </p:tgtEl>
                                      </p:cBhvr>
                                    </p:animEffect>
                                  </p:childTnLst>
                                </p:cTn>
                              </p:par>
                            </p:childTnLst>
                          </p:cTn>
                        </p:par>
                        <p:par>
                          <p:cTn id="12" fill="hold">
                            <p:stCondLst>
                              <p:cond delay="500"/>
                            </p:stCondLst>
                            <p:childTnLst>
                              <p:par>
                                <p:cTn id="13" presetID="4"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4"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ox(i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4274"/>
                                        </p:tgtEl>
                                        <p:attrNameLst>
                                          <p:attrName>style.visibility</p:attrName>
                                        </p:attrNameLst>
                                      </p:cBhvr>
                                      <p:to>
                                        <p:strVal val="visible"/>
                                      </p:to>
                                    </p:set>
                                    <p:animEffect transition="in" filter="box(in)">
                                      <p:cBhvr>
                                        <p:cTn id="28" dur="500"/>
                                        <p:tgtEl>
                                          <p:spTgt spid="54274"/>
                                        </p:tgtEl>
                                      </p:cBhvr>
                                    </p:animEffect>
                                  </p:childTnLst>
                                  <p:subTnLst>
                                    <p:set>
                                      <p:cBhvr override="childStyle">
                                        <p:cTn dur="1" fill="hold" display="0" masterRel="nextClick" afterEffect="1"/>
                                        <p:tgtEl>
                                          <p:spTgt spid="5427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checkerboard(across)">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ox(in)">
                                      <p:cBhvr>
                                        <p:cTn id="38"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ANS_DATA_02.png"/>
          <p:cNvPicPr>
            <a:picLocks noChangeAspect="1"/>
          </p:cNvPicPr>
          <p:nvPr/>
        </p:nvPicPr>
        <p:blipFill>
          <a:blip r:embed="rId4" cstate="print"/>
          <a:stretch>
            <a:fillRect/>
          </a:stretch>
        </p:blipFill>
        <p:spPr>
          <a:xfrm>
            <a:off x="3200401" y="609601"/>
            <a:ext cx="5261539" cy="4811539"/>
          </a:xfrm>
          <a:prstGeom prst="rect">
            <a:avLst/>
          </a:prstGeom>
        </p:spPr>
      </p:pic>
      <p:pic>
        <p:nvPicPr>
          <p:cNvPr id="16" name="Picture 15" descr="SANS_DATA_03.png"/>
          <p:cNvPicPr>
            <a:picLocks noChangeAspect="1"/>
          </p:cNvPicPr>
          <p:nvPr/>
        </p:nvPicPr>
        <p:blipFill>
          <a:blip r:embed="rId5" cstate="print"/>
          <a:stretch>
            <a:fillRect/>
          </a:stretch>
        </p:blipFill>
        <p:spPr>
          <a:xfrm>
            <a:off x="3197352" y="612648"/>
            <a:ext cx="5259576" cy="4809744"/>
          </a:xfrm>
          <a:prstGeom prst="rect">
            <a:avLst/>
          </a:prstGeom>
        </p:spPr>
      </p:pic>
      <p:sp>
        <p:nvSpPr>
          <p:cNvPr id="51236" name="Rectangle 36"/>
          <p:cNvSpPr>
            <a:spLocks/>
          </p:cNvSpPr>
          <p:nvPr/>
        </p:nvSpPr>
        <p:spPr bwMode="auto">
          <a:xfrm>
            <a:off x="3151187" y="3586163"/>
            <a:ext cx="379590" cy="369332"/>
          </a:xfrm>
          <a:prstGeom prst="rect">
            <a:avLst/>
          </a:prstGeom>
          <a:noFill/>
          <a:ln w="9525">
            <a:noFill/>
            <a:miter lim="800000"/>
            <a:headEnd/>
            <a:tailEnd/>
          </a:ln>
        </p:spPr>
        <p:txBody>
          <a:bodyPr wrap="none" lIns="0" tIns="0" rIns="40639" bIns="0">
            <a:spAutoFit/>
          </a:bodyPr>
          <a:lstStyle/>
          <a:p>
            <a:pPr marL="39688"/>
            <a:r>
              <a:rPr lang="en-US" sz="2400" dirty="0">
                <a:cs typeface="Arial" pitchFamily="34" charset="0"/>
                <a:sym typeface="Arial" pitchFamily="34" charset="0"/>
              </a:rPr>
              <a:t>G</a:t>
            </a:r>
            <a:r>
              <a:rPr lang="en-US" sz="2400" baseline="-25000" dirty="0">
                <a:cs typeface="Arial" pitchFamily="34" charset="0"/>
                <a:sym typeface="Arial" pitchFamily="34" charset="0"/>
              </a:rPr>
              <a:t>1</a:t>
            </a:r>
          </a:p>
        </p:txBody>
      </p:sp>
      <p:sp>
        <p:nvSpPr>
          <p:cNvPr id="51237" name="Rectangle 37"/>
          <p:cNvSpPr>
            <a:spLocks/>
          </p:cNvSpPr>
          <p:nvPr/>
        </p:nvSpPr>
        <p:spPr bwMode="auto">
          <a:xfrm>
            <a:off x="3151187" y="1371600"/>
            <a:ext cx="379590" cy="369332"/>
          </a:xfrm>
          <a:prstGeom prst="rect">
            <a:avLst/>
          </a:prstGeom>
          <a:noFill/>
          <a:ln w="9525">
            <a:noFill/>
            <a:miter lim="800000"/>
            <a:headEnd/>
            <a:tailEnd/>
          </a:ln>
        </p:spPr>
        <p:txBody>
          <a:bodyPr wrap="none" lIns="0" tIns="0" rIns="40639" bIns="0">
            <a:spAutoFit/>
          </a:bodyPr>
          <a:lstStyle/>
          <a:p>
            <a:pPr marL="39688"/>
            <a:r>
              <a:rPr lang="en-US" sz="2400" dirty="0">
                <a:cs typeface="Arial" pitchFamily="34" charset="0"/>
                <a:sym typeface="Arial" pitchFamily="34" charset="0"/>
              </a:rPr>
              <a:t>G</a:t>
            </a:r>
            <a:r>
              <a:rPr lang="en-US" sz="2400" baseline="-25000" dirty="0">
                <a:cs typeface="Arial" pitchFamily="34" charset="0"/>
                <a:sym typeface="Arial" pitchFamily="34" charset="0"/>
              </a:rPr>
              <a:t>2</a:t>
            </a:r>
          </a:p>
        </p:txBody>
      </p:sp>
      <p:sp>
        <p:nvSpPr>
          <p:cNvPr id="51238" name="Rectangle 38"/>
          <p:cNvSpPr>
            <a:spLocks/>
          </p:cNvSpPr>
          <p:nvPr/>
        </p:nvSpPr>
        <p:spPr bwMode="auto">
          <a:xfrm>
            <a:off x="5210175" y="1147763"/>
            <a:ext cx="352340" cy="369332"/>
          </a:xfrm>
          <a:prstGeom prst="rect">
            <a:avLst/>
          </a:prstGeom>
          <a:noFill/>
          <a:ln w="9525">
            <a:noFill/>
            <a:miter lim="800000"/>
            <a:headEnd/>
            <a:tailEnd/>
          </a:ln>
        </p:spPr>
        <p:txBody>
          <a:bodyPr wrap="none" lIns="0" tIns="0" rIns="40639" bIns="0">
            <a:spAutoFit/>
          </a:bodyPr>
          <a:lstStyle/>
          <a:p>
            <a:pPr marL="39688"/>
            <a:r>
              <a:rPr lang="en-US" sz="2400">
                <a:cs typeface="Arial" pitchFamily="34" charset="0"/>
                <a:sym typeface="Arial" pitchFamily="34" charset="0"/>
              </a:rPr>
              <a:t>R</a:t>
            </a:r>
            <a:r>
              <a:rPr lang="en-US" sz="2400" baseline="-25000">
                <a:cs typeface="Arial" pitchFamily="34" charset="0"/>
                <a:sym typeface="Arial" pitchFamily="34" charset="0"/>
              </a:rPr>
              <a:t>2</a:t>
            </a:r>
          </a:p>
        </p:txBody>
      </p:sp>
      <p:sp>
        <p:nvSpPr>
          <p:cNvPr id="51239" name="Rectangle 39"/>
          <p:cNvSpPr>
            <a:spLocks/>
          </p:cNvSpPr>
          <p:nvPr/>
        </p:nvSpPr>
        <p:spPr bwMode="auto">
          <a:xfrm>
            <a:off x="7038975" y="4195763"/>
            <a:ext cx="352340" cy="369332"/>
          </a:xfrm>
          <a:prstGeom prst="rect">
            <a:avLst/>
          </a:prstGeom>
          <a:noFill/>
          <a:ln w="9525">
            <a:noFill/>
            <a:miter lim="800000"/>
            <a:headEnd/>
            <a:tailEnd/>
          </a:ln>
        </p:spPr>
        <p:txBody>
          <a:bodyPr wrap="none" lIns="0" tIns="0" rIns="40639" bIns="0">
            <a:spAutoFit/>
          </a:bodyPr>
          <a:lstStyle/>
          <a:p>
            <a:pPr marL="39688"/>
            <a:r>
              <a:rPr lang="en-US" sz="2400">
                <a:cs typeface="Arial" pitchFamily="34" charset="0"/>
                <a:sym typeface="Arial" pitchFamily="34" charset="0"/>
              </a:rPr>
              <a:t>R</a:t>
            </a:r>
            <a:r>
              <a:rPr lang="en-US" sz="2400" baseline="-25000">
                <a:cs typeface="Arial" pitchFamily="34" charset="0"/>
                <a:sym typeface="Arial" pitchFamily="34" charset="0"/>
              </a:rPr>
              <a:t>1</a:t>
            </a:r>
          </a:p>
        </p:txBody>
      </p:sp>
      <p:sp>
        <p:nvSpPr>
          <p:cNvPr id="51240" name="Rectangle 40"/>
          <p:cNvSpPr>
            <a:spLocks/>
          </p:cNvSpPr>
          <p:nvPr/>
        </p:nvSpPr>
        <p:spPr bwMode="auto">
          <a:xfrm>
            <a:off x="7038975" y="2519363"/>
            <a:ext cx="305852" cy="369332"/>
          </a:xfrm>
          <a:prstGeom prst="rect">
            <a:avLst/>
          </a:prstGeom>
          <a:noFill/>
          <a:ln w="9525">
            <a:noFill/>
            <a:miter lim="800000"/>
            <a:headEnd/>
            <a:tailEnd/>
          </a:ln>
        </p:spPr>
        <p:txBody>
          <a:bodyPr wrap="none" lIns="0" tIns="0" rIns="40639" bIns="0">
            <a:spAutoFit/>
          </a:bodyPr>
          <a:lstStyle/>
          <a:p>
            <a:pPr marL="39688"/>
            <a:r>
              <a:rPr lang="en-US" sz="2400" dirty="0">
                <a:cs typeface="Arial" pitchFamily="34" charset="0"/>
                <a:sym typeface="Arial" pitchFamily="34" charset="0"/>
              </a:rPr>
              <a:t>d</a:t>
            </a:r>
            <a:r>
              <a:rPr lang="en-US" sz="2400" baseline="-25000" dirty="0">
                <a:cs typeface="Arial" pitchFamily="34" charset="0"/>
                <a:sym typeface="Arial" pitchFamily="34" charset="0"/>
              </a:rPr>
              <a:t>f</a:t>
            </a:r>
          </a:p>
        </p:txBody>
      </p:sp>
      <p:sp>
        <p:nvSpPr>
          <p:cNvPr id="51241" name="Rectangle 41"/>
          <p:cNvSpPr>
            <a:spLocks/>
          </p:cNvSpPr>
          <p:nvPr/>
        </p:nvSpPr>
        <p:spPr bwMode="auto">
          <a:xfrm>
            <a:off x="5791201" y="2209800"/>
            <a:ext cx="307647" cy="369332"/>
          </a:xfrm>
          <a:prstGeom prst="rect">
            <a:avLst/>
          </a:prstGeom>
          <a:noFill/>
          <a:ln w="9525">
            <a:noFill/>
            <a:miter lim="800000"/>
            <a:headEnd/>
            <a:tailEnd/>
          </a:ln>
        </p:spPr>
        <p:txBody>
          <a:bodyPr wrap="none" lIns="0" tIns="0" rIns="40639" bIns="0">
            <a:spAutoFit/>
          </a:bodyPr>
          <a:lstStyle/>
          <a:p>
            <a:pPr marL="39688"/>
            <a:r>
              <a:rPr lang="en-US" sz="2400" dirty="0">
                <a:cs typeface="Arial" pitchFamily="34" charset="0"/>
                <a:sym typeface="Arial" pitchFamily="34" charset="0"/>
              </a:rPr>
              <a:t>B</a:t>
            </a:r>
            <a:r>
              <a:rPr lang="en-US" sz="2400" baseline="-25000" dirty="0">
                <a:cs typeface="Arial" pitchFamily="34" charset="0"/>
                <a:sym typeface="Arial" pitchFamily="34" charset="0"/>
              </a:rPr>
              <a:t>f</a:t>
            </a:r>
          </a:p>
        </p:txBody>
      </p:sp>
      <p:sp>
        <p:nvSpPr>
          <p:cNvPr id="51274" name="Rectangle 74"/>
          <p:cNvSpPr>
            <a:spLocks/>
          </p:cNvSpPr>
          <p:nvPr/>
        </p:nvSpPr>
        <p:spPr bwMode="auto">
          <a:xfrm>
            <a:off x="8686800" y="2895600"/>
            <a:ext cx="1778000" cy="1295400"/>
          </a:xfrm>
          <a:prstGeom prst="rect">
            <a:avLst/>
          </a:prstGeom>
          <a:noFill/>
          <a:ln w="9525">
            <a:noFill/>
            <a:miter lim="800000"/>
            <a:headEnd/>
            <a:tailEnd/>
          </a:ln>
        </p:spPr>
        <p:txBody>
          <a:bodyPr lIns="0" tIns="0" rIns="40639" bIns="0"/>
          <a:lstStyle/>
          <a:p>
            <a:pPr marL="39688"/>
            <a:r>
              <a:rPr lang="en-US" sz="1200" dirty="0">
                <a:latin typeface="Palatino Linotype" pitchFamily="18" charset="0"/>
              </a:rPr>
              <a:t>Beaucage, G., Determination of branch fraction and minimum dimension of mass-fractal aggregates. </a:t>
            </a:r>
            <a:r>
              <a:rPr lang="en-US" sz="1200" i="1" dirty="0">
                <a:latin typeface="Palatino Linotype" pitchFamily="18" charset="0"/>
              </a:rPr>
              <a:t>Physical Review E </a:t>
            </a:r>
            <a:r>
              <a:rPr lang="en-US" sz="1200" b="1" dirty="0">
                <a:latin typeface="Palatino Linotype" pitchFamily="18" charset="0"/>
              </a:rPr>
              <a:t>2004,</a:t>
            </a:r>
            <a:r>
              <a:rPr lang="en-US" sz="1200" dirty="0">
                <a:latin typeface="Palatino Linotype" pitchFamily="18" charset="0"/>
              </a:rPr>
              <a:t> </a:t>
            </a:r>
            <a:r>
              <a:rPr lang="en-US" sz="1200" i="1" dirty="0">
                <a:latin typeface="Palatino Linotype" pitchFamily="18" charset="0"/>
              </a:rPr>
              <a:t>70</a:t>
            </a:r>
            <a:r>
              <a:rPr lang="en-US" sz="1200" dirty="0">
                <a:latin typeface="Palatino Linotype" pitchFamily="18" charset="0"/>
              </a:rPr>
              <a:t> (3).</a:t>
            </a:r>
            <a:endParaRPr lang="en-US" sz="1200" dirty="0">
              <a:latin typeface="Palatino Linotype" pitchFamily="18" charset="0"/>
              <a:cs typeface="Times New Roman" pitchFamily="18" charset="0"/>
              <a:sym typeface="Times New Roman" pitchFamily="18" charset="0"/>
            </a:endParaRPr>
          </a:p>
        </p:txBody>
      </p:sp>
      <p:sp>
        <p:nvSpPr>
          <p:cNvPr id="25" name="Title 1"/>
          <p:cNvSpPr txBox="1">
            <a:spLocks/>
          </p:cNvSpPr>
          <p:nvPr/>
        </p:nvSpPr>
        <p:spPr bwMode="auto">
          <a:xfrm>
            <a:off x="2286000" y="0"/>
            <a:ext cx="8077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200" b="1" kern="0" dirty="0">
                <a:solidFill>
                  <a:srgbClr val="0070C0"/>
                </a:solidFill>
                <a:latin typeface="Palatino Linotype" pitchFamily="18" charset="0"/>
                <a:ea typeface="+mj-ea"/>
                <a:cs typeface="+mj-cs"/>
              </a:rPr>
              <a:t>SANS From Persistent Polymer Chains</a:t>
            </a:r>
          </a:p>
        </p:txBody>
      </p:sp>
      <p:pic>
        <p:nvPicPr>
          <p:cNvPr id="51271" name="Picture 71"/>
          <p:cNvPicPr>
            <a:picLocks noChangeAspect="1" noChangeArrowheads="1"/>
          </p:cNvPicPr>
          <p:nvPr/>
        </p:nvPicPr>
        <p:blipFill>
          <a:blip r:embed="rId6" cstate="print"/>
          <a:srcRect/>
          <a:stretch>
            <a:fillRect/>
          </a:stretch>
        </p:blipFill>
        <p:spPr bwMode="auto">
          <a:xfrm>
            <a:off x="2590800" y="5638801"/>
            <a:ext cx="7315200" cy="1076325"/>
          </a:xfrm>
          <a:prstGeom prst="rect">
            <a:avLst/>
          </a:prstGeom>
          <a:noFill/>
          <a:ln w="19050">
            <a:solidFill>
              <a:schemeClr val="tx1"/>
            </a:solidFill>
            <a:prstDash val="dash"/>
          </a:ln>
        </p:spPr>
      </p:pic>
      <p:pic>
        <p:nvPicPr>
          <p:cNvPr id="63489" name="Picture 1"/>
          <p:cNvPicPr>
            <a:picLocks noChangeAspect="1" noChangeArrowheads="1"/>
          </p:cNvPicPr>
          <p:nvPr/>
        </p:nvPicPr>
        <p:blipFill>
          <a:blip r:embed="rId7" cstate="print"/>
          <a:srcRect/>
          <a:stretch>
            <a:fillRect/>
          </a:stretch>
        </p:blipFill>
        <p:spPr bwMode="auto">
          <a:xfrm>
            <a:off x="8534400" y="1524001"/>
            <a:ext cx="1809750" cy="790575"/>
          </a:xfrm>
          <a:prstGeom prst="rect">
            <a:avLst/>
          </a:prstGeom>
          <a:noFill/>
          <a:ln w="9525">
            <a:noFill/>
            <a:miter lim="800000"/>
            <a:headEnd/>
            <a:tailEnd/>
          </a:ln>
        </p:spPr>
      </p:pic>
      <p:sp>
        <p:nvSpPr>
          <p:cNvPr id="2" name="TextBox 1"/>
          <p:cNvSpPr txBox="1"/>
          <p:nvPr/>
        </p:nvSpPr>
        <p:spPr>
          <a:xfrm>
            <a:off x="8508743" y="793988"/>
            <a:ext cx="1031577" cy="369332"/>
          </a:xfrm>
          <a:prstGeom prst="rect">
            <a:avLst/>
          </a:prstGeom>
          <a:noFill/>
        </p:spPr>
        <p:txBody>
          <a:bodyPr wrap="none" rtlCol="0">
            <a:spAutoFit/>
          </a:bodyPr>
          <a:lstStyle/>
          <a:p>
            <a:r>
              <a:rPr lang="en-US" dirty="0"/>
              <a:t>z = G</a:t>
            </a:r>
            <a:r>
              <a:rPr lang="en-US" baseline="-25000" dirty="0"/>
              <a:t>2</a:t>
            </a:r>
            <a:r>
              <a:rPr lang="en-US" dirty="0"/>
              <a:t>/G</a:t>
            </a:r>
            <a:r>
              <a:rPr lang="en-US" baseline="-25000" dirty="0"/>
              <a:t>1</a:t>
            </a:r>
          </a:p>
        </p:txBody>
      </p:sp>
      <p:sp>
        <p:nvSpPr>
          <p:cNvPr id="3" name="TextBox 2"/>
          <p:cNvSpPr txBox="1"/>
          <p:nvPr/>
        </p:nvSpPr>
        <p:spPr>
          <a:xfrm>
            <a:off x="8495913" y="1186934"/>
            <a:ext cx="1435196" cy="369332"/>
          </a:xfrm>
          <a:prstGeom prst="rect">
            <a:avLst/>
          </a:prstGeom>
          <a:noFill/>
        </p:spPr>
        <p:txBody>
          <a:bodyPr wrap="none" rtlCol="0">
            <a:spAutoFit/>
          </a:bodyPr>
          <a:lstStyle/>
          <a:p>
            <a:r>
              <a:rPr lang="en-US" dirty="0"/>
              <a:t>d</a:t>
            </a:r>
            <a:r>
              <a:rPr lang="en-US" baseline="-25000" dirty="0"/>
              <a:t>f</a:t>
            </a:r>
            <a:r>
              <a:rPr lang="en-US" dirty="0"/>
              <a:t> from slope</a:t>
            </a:r>
          </a:p>
        </p:txBody>
      </p:sp>
      <p:sp>
        <p:nvSpPr>
          <p:cNvPr id="4" name="Slide Number Placeholder 3">
            <a:extLst>
              <a:ext uri="{FF2B5EF4-FFF2-40B4-BE49-F238E27FC236}">
                <a16:creationId xmlns:a16="http://schemas.microsoft.com/office/drawing/2014/main" id="{66024505-35FC-9848-8CAD-51925133E085}"/>
              </a:ext>
            </a:extLst>
          </p:cNvPr>
          <p:cNvSpPr>
            <a:spLocks noGrp="1"/>
          </p:cNvSpPr>
          <p:nvPr>
            <p:ph type="sldNum" sz="quarter" idx="12"/>
          </p:nvPr>
        </p:nvSpPr>
        <p:spPr/>
        <p:txBody>
          <a:bodyPr/>
          <a:lstStyle/>
          <a:p>
            <a:fld id="{030D0954-52AA-4645-BC74-DBF6B1D254B8}" type="slidenum">
              <a:rPr lang="en-US" smtClean="0"/>
              <a:t>135</a:t>
            </a:fld>
            <a:endParaRPr lang="en-US"/>
          </a:p>
        </p:txBody>
      </p:sp>
    </p:spTree>
    <p:custDataLst>
      <p:tags r:id="rId1"/>
    </p:custDataLst>
    <p:extLst>
      <p:ext uri="{BB962C8B-B14F-4D97-AF65-F5344CB8AC3E}">
        <p14:creationId xmlns:p14="http://schemas.microsoft.com/office/powerpoint/2010/main" val="728079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6" grpId="0"/>
      <p:bldP spid="51237" grpId="0"/>
      <p:bldP spid="51238" grpId="0"/>
      <p:bldP spid="51239" grpId="0"/>
      <p:bldP spid="51240" grpId="0"/>
      <p:bldP spid="51241" grpId="0"/>
      <p:bldP spid="5127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8077200" cy="685800"/>
          </a:xfrm>
        </p:spPr>
        <p:txBody>
          <a:bodyPr/>
          <a:lstStyle/>
          <a:p>
            <a:r>
              <a:rPr lang="en-US" sz="3200" b="1" dirty="0">
                <a:solidFill>
                  <a:srgbClr val="0070C0"/>
                </a:solidFill>
                <a:latin typeface="Palatino Linotype" pitchFamily="18" charset="0"/>
              </a:rPr>
              <a:t>Quantification of Branching</a:t>
            </a:r>
          </a:p>
        </p:txBody>
      </p:sp>
      <p:sp>
        <p:nvSpPr>
          <p:cNvPr id="54275" name="Rectangle 3"/>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4287" name="Rectangle 1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45"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47" name="Rectangle 7"/>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49" name="Rectangle 9"/>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4" name="Group 44"/>
          <p:cNvGrpSpPr/>
          <p:nvPr/>
        </p:nvGrpSpPr>
        <p:grpSpPr>
          <a:xfrm>
            <a:off x="3276600" y="2296752"/>
            <a:ext cx="3124200" cy="1219200"/>
            <a:chOff x="5105400" y="2438400"/>
            <a:chExt cx="3124200" cy="1219200"/>
          </a:xfrm>
        </p:grpSpPr>
        <p:graphicFrame>
          <p:nvGraphicFramePr>
            <p:cNvPr id="61444" name="Object 4"/>
            <p:cNvGraphicFramePr>
              <a:graphicFrameLocks noChangeAspect="1"/>
            </p:cNvGraphicFramePr>
            <p:nvPr/>
          </p:nvGraphicFramePr>
          <p:xfrm>
            <a:off x="5257800" y="2743200"/>
            <a:ext cx="2783840" cy="914400"/>
          </p:xfrm>
          <a:graphic>
            <a:graphicData uri="http://schemas.openxmlformats.org/presentationml/2006/ole">
              <mc:AlternateContent xmlns:mc="http://schemas.openxmlformats.org/markup-compatibility/2006">
                <mc:Choice xmlns:v="urn:schemas-microsoft-com:vml" Requires="v">
                  <p:oleObj spid="_x0000_s90254" name="Equation" r:id="rId4" imgW="1307532" imgH="431613" progId="Equation.3">
                    <p:embed/>
                  </p:oleObj>
                </mc:Choice>
                <mc:Fallback>
                  <p:oleObj name="Equation" r:id="rId4" imgW="1307532" imgH="431613" progId="Equation.3">
                    <p:embed/>
                    <p:pic>
                      <p:nvPicPr>
                        <p:cNvPr id="614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743200"/>
                          <a:ext cx="2783840" cy="914400"/>
                        </a:xfrm>
                        <a:prstGeom prst="rect">
                          <a:avLst/>
                        </a:prstGeom>
                        <a:noFill/>
                        <a:ln w="9525">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4" name="TextBox 43"/>
            <p:cNvSpPr txBox="1"/>
            <p:nvPr/>
          </p:nvSpPr>
          <p:spPr>
            <a:xfrm>
              <a:off x="5105400" y="2438400"/>
              <a:ext cx="3124200" cy="338554"/>
            </a:xfrm>
            <a:prstGeom prst="rect">
              <a:avLst/>
            </a:prstGeom>
            <a:noFill/>
          </p:spPr>
          <p:txBody>
            <a:bodyPr wrap="square" rtlCol="0">
              <a:spAutoFit/>
            </a:bodyPr>
            <a:lstStyle/>
            <a:p>
              <a:pPr algn="ctr"/>
              <a:r>
                <a:rPr lang="en-US" sz="1600" b="1" dirty="0">
                  <a:latin typeface="Palatino Linotype" pitchFamily="18" charset="0"/>
                </a:rPr>
                <a:t>Mole-Fraction LCB Content</a:t>
              </a:r>
            </a:p>
          </p:txBody>
        </p:sp>
      </p:grpSp>
      <p:sp>
        <p:nvSpPr>
          <p:cNvPr id="48" name="TextBox 47"/>
          <p:cNvSpPr txBox="1"/>
          <p:nvPr/>
        </p:nvSpPr>
        <p:spPr>
          <a:xfrm>
            <a:off x="1524000" y="6027004"/>
            <a:ext cx="8305800" cy="830997"/>
          </a:xfrm>
          <a:prstGeom prst="rect">
            <a:avLst/>
          </a:prstGeom>
          <a:noFill/>
        </p:spPr>
        <p:txBody>
          <a:bodyPr wrap="square" rtlCol="0">
            <a:spAutoFit/>
          </a:bodyPr>
          <a:lstStyle/>
          <a:p>
            <a:pPr>
              <a:buFont typeface="Arial" pitchFamily="34" charset="0"/>
              <a:buChar char="•"/>
            </a:pPr>
            <a:r>
              <a:rPr lang="en-US" sz="1200" dirty="0">
                <a:latin typeface="Palatino Linotype" pitchFamily="18" charset="0"/>
              </a:rPr>
              <a:t>Beaucage, G., Determination of branch fraction and minimum dimension of mass-fractal aggregates. </a:t>
            </a:r>
            <a:r>
              <a:rPr lang="en-US" sz="1200" i="1" dirty="0">
                <a:latin typeface="Palatino Linotype" pitchFamily="18" charset="0"/>
              </a:rPr>
              <a:t>Physical Review E </a:t>
            </a:r>
            <a:r>
              <a:rPr lang="en-US" sz="1200" b="1" dirty="0">
                <a:latin typeface="Palatino Linotype" pitchFamily="18" charset="0"/>
              </a:rPr>
              <a:t>2004,</a:t>
            </a:r>
            <a:r>
              <a:rPr lang="en-US" sz="1200" dirty="0">
                <a:latin typeface="Palatino Linotype" pitchFamily="18" charset="0"/>
              </a:rPr>
              <a:t> </a:t>
            </a:r>
            <a:r>
              <a:rPr lang="en-US" sz="1200" i="1" dirty="0">
                <a:latin typeface="Palatino Linotype" pitchFamily="18" charset="0"/>
              </a:rPr>
              <a:t>70</a:t>
            </a:r>
            <a:r>
              <a:rPr lang="en-US" sz="1200" dirty="0">
                <a:latin typeface="Palatino Linotype" pitchFamily="18" charset="0"/>
              </a:rPr>
              <a:t> (3).</a:t>
            </a:r>
          </a:p>
          <a:p>
            <a:pPr>
              <a:buFont typeface="Arial" pitchFamily="34" charset="0"/>
              <a:buChar char="•"/>
            </a:pPr>
            <a:r>
              <a:rPr lang="en-US" sz="1200" dirty="0">
                <a:latin typeface="Palatino Linotype" pitchFamily="18" charset="0"/>
              </a:rPr>
              <a:t>Ramachandran, R.; Beaucage, G.; Kulkarni, A. S.; McFaddin, D.; Merrick-Mack, J.; Galiatsatos, V., Branch Content of Metallocene Polyethylene. </a:t>
            </a:r>
            <a:r>
              <a:rPr lang="en-US" sz="1200" i="1" dirty="0">
                <a:latin typeface="Palatino Linotype" pitchFamily="18" charset="0"/>
              </a:rPr>
              <a:t>Macromolecules </a:t>
            </a:r>
            <a:r>
              <a:rPr lang="en-US" sz="1200" b="1" dirty="0">
                <a:latin typeface="Palatino Linotype" pitchFamily="18" charset="0"/>
              </a:rPr>
              <a:t>2009,</a:t>
            </a:r>
            <a:r>
              <a:rPr lang="en-US" sz="1200" dirty="0">
                <a:latin typeface="Palatino Linotype" pitchFamily="18" charset="0"/>
              </a:rPr>
              <a:t> </a:t>
            </a:r>
            <a:r>
              <a:rPr lang="en-US" sz="1200" i="1" dirty="0">
                <a:latin typeface="Palatino Linotype" pitchFamily="18" charset="0"/>
              </a:rPr>
              <a:t>42</a:t>
            </a:r>
            <a:r>
              <a:rPr lang="en-US" sz="1200" dirty="0">
                <a:latin typeface="Palatino Linotype" pitchFamily="18" charset="0"/>
              </a:rPr>
              <a:t> (13), 4746-4750.</a:t>
            </a:r>
          </a:p>
        </p:txBody>
      </p:sp>
      <p:pic>
        <p:nvPicPr>
          <p:cNvPr id="28" name="Picture 27" descr="scaling model 1.png"/>
          <p:cNvPicPr>
            <a:picLocks noChangeAspect="1"/>
          </p:cNvPicPr>
          <p:nvPr/>
        </p:nvPicPr>
        <p:blipFill>
          <a:blip r:embed="rId6" cstate="print"/>
          <a:stretch>
            <a:fillRect/>
          </a:stretch>
        </p:blipFill>
        <p:spPr>
          <a:xfrm rot="512037">
            <a:off x="7780784" y="681545"/>
            <a:ext cx="2262090" cy="2431990"/>
          </a:xfrm>
          <a:prstGeom prst="rect">
            <a:avLst/>
          </a:prstGeom>
        </p:spPr>
      </p:pic>
      <p:grpSp>
        <p:nvGrpSpPr>
          <p:cNvPr id="5" name="Group 33"/>
          <p:cNvGrpSpPr/>
          <p:nvPr/>
        </p:nvGrpSpPr>
        <p:grpSpPr>
          <a:xfrm>
            <a:off x="2286000" y="3810000"/>
            <a:ext cx="7543800" cy="2057400"/>
            <a:chOff x="914400" y="914400"/>
            <a:chExt cx="7543800" cy="2057400"/>
          </a:xfrm>
        </p:grpSpPr>
        <p:pic>
          <p:nvPicPr>
            <p:cNvPr id="35" name="Picture 34" descr="nbr 1.png"/>
            <p:cNvPicPr>
              <a:picLocks noChangeAspect="1"/>
            </p:cNvPicPr>
            <p:nvPr/>
          </p:nvPicPr>
          <p:blipFill>
            <a:blip r:embed="rId7" cstate="print"/>
            <a:stretch>
              <a:fillRect/>
            </a:stretch>
          </p:blipFill>
          <p:spPr>
            <a:xfrm>
              <a:off x="6308951" y="914400"/>
              <a:ext cx="2149249" cy="2057400"/>
            </a:xfrm>
            <a:prstGeom prst="rect">
              <a:avLst/>
            </a:prstGeom>
          </p:spPr>
        </p:pic>
        <p:grpSp>
          <p:nvGrpSpPr>
            <p:cNvPr id="6" name="Group 21"/>
            <p:cNvGrpSpPr/>
            <p:nvPr/>
          </p:nvGrpSpPr>
          <p:grpSpPr>
            <a:xfrm>
              <a:off x="914400" y="956846"/>
              <a:ext cx="5181600" cy="1518066"/>
              <a:chOff x="914400" y="956846"/>
              <a:chExt cx="5181600" cy="1518066"/>
            </a:xfrm>
          </p:grpSpPr>
          <p:graphicFrame>
            <p:nvGraphicFramePr>
              <p:cNvPr id="37" name="Object 4"/>
              <p:cNvGraphicFramePr>
                <a:graphicFrameLocks noChangeAspect="1"/>
              </p:cNvGraphicFramePr>
              <p:nvPr/>
            </p:nvGraphicFramePr>
            <p:xfrm>
              <a:off x="2133600" y="1295400"/>
              <a:ext cx="2743200" cy="1179512"/>
            </p:xfrm>
            <a:graphic>
              <a:graphicData uri="http://schemas.openxmlformats.org/presentationml/2006/ole">
                <mc:AlternateContent xmlns:mc="http://schemas.openxmlformats.org/markup-compatibility/2006">
                  <mc:Choice xmlns:v="urn:schemas-microsoft-com:vml" Requires="v">
                    <p:oleObj spid="_x0000_s90255" name="Equation" r:id="rId8" imgW="1701800" imgH="736600" progId="Equation.3">
                      <p:embed/>
                    </p:oleObj>
                  </mc:Choice>
                  <mc:Fallback>
                    <p:oleObj name="Equation" r:id="rId8" imgW="1701800" imgH="736600" progId="Equation.3">
                      <p:embed/>
                      <p:pic>
                        <p:nvPicPr>
                          <p:cNvPr id="37"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1295400"/>
                            <a:ext cx="2743200" cy="1179512"/>
                          </a:xfrm>
                          <a:prstGeom prst="rect">
                            <a:avLst/>
                          </a:prstGeom>
                          <a:noFill/>
                          <a:ln w="9525">
                            <a:solidFill>
                              <a:srgbClr val="000000"/>
                            </a:solidFill>
                            <a:prstDash val="dash"/>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8" name="TextBox 37"/>
              <p:cNvSpPr txBox="1"/>
              <p:nvPr/>
            </p:nvSpPr>
            <p:spPr>
              <a:xfrm>
                <a:off x="914400" y="956846"/>
                <a:ext cx="5181600" cy="338554"/>
              </a:xfrm>
              <a:prstGeom prst="rect">
                <a:avLst/>
              </a:prstGeom>
              <a:noFill/>
            </p:spPr>
            <p:txBody>
              <a:bodyPr wrap="square" rtlCol="0">
                <a:spAutoFit/>
              </a:bodyPr>
              <a:lstStyle/>
              <a:p>
                <a:pPr algn="ctr"/>
                <a:r>
                  <a:rPr lang="en-US" sz="1600" b="1" dirty="0">
                    <a:latin typeface="Palatino Linotype" pitchFamily="18" charset="0"/>
                  </a:rPr>
                  <a:t>Average number of branch points per chain</a:t>
                </a:r>
              </a:p>
            </p:txBody>
          </p:sp>
        </p:grpSp>
      </p:grpSp>
      <p:graphicFrame>
        <p:nvGraphicFramePr>
          <p:cNvPr id="19" name="Object 14"/>
          <p:cNvGraphicFramePr>
            <a:graphicFrameLocks noChangeAspect="1"/>
          </p:cNvGraphicFramePr>
          <p:nvPr>
            <p:extLst/>
          </p:nvPr>
        </p:nvGraphicFramePr>
        <p:xfrm>
          <a:off x="4058392" y="1047228"/>
          <a:ext cx="1426013" cy="871121"/>
        </p:xfrm>
        <a:graphic>
          <a:graphicData uri="http://schemas.openxmlformats.org/presentationml/2006/ole">
            <mc:AlternateContent xmlns:mc="http://schemas.openxmlformats.org/markup-compatibility/2006">
              <mc:Choice xmlns:v="urn:schemas-microsoft-com:vml" Requires="v">
                <p:oleObj spid="_x0000_s90256" name="Equation" r:id="rId10" imgW="787400" imgH="482600" progId="Equation.3">
                  <p:embed/>
                </p:oleObj>
              </mc:Choice>
              <mc:Fallback>
                <p:oleObj name="Equation" r:id="rId10" imgW="787400" imgH="482600" progId="Equation.3">
                  <p:embed/>
                  <p:pic>
                    <p:nvPicPr>
                      <p:cNvPr id="19" name="Object 14"/>
                      <p:cNvPicPr>
                        <a:picLocks noChangeAspect="1" noChangeArrowheads="1"/>
                      </p:cNvPicPr>
                      <p:nvPr/>
                    </p:nvPicPr>
                    <p:blipFill>
                      <a:blip r:embed="rId11"/>
                      <a:srcRect/>
                      <a:stretch>
                        <a:fillRect/>
                      </a:stretch>
                    </p:blipFill>
                    <p:spPr bwMode="auto">
                      <a:xfrm>
                        <a:off x="4058392" y="1047228"/>
                        <a:ext cx="1426013" cy="871121"/>
                      </a:xfrm>
                      <a:prstGeom prst="rect">
                        <a:avLst/>
                      </a:prstGeom>
                      <a:noFill/>
                      <a:ln w="9525">
                        <a:solidFill>
                          <a:schemeClr val="tx1"/>
                        </a:solidFill>
                        <a:miter lim="800000"/>
                        <a:headEnd/>
                        <a:tailEnd/>
                      </a:ln>
                    </p:spPr>
                  </p:pic>
                </p:oleObj>
              </mc:Fallback>
            </mc:AlternateContent>
          </a:graphicData>
        </a:graphic>
      </p:graphicFrame>
      <p:sp>
        <p:nvSpPr>
          <p:cNvPr id="7" name="Slide Number Placeholder 6">
            <a:extLst>
              <a:ext uri="{FF2B5EF4-FFF2-40B4-BE49-F238E27FC236}">
                <a16:creationId xmlns:a16="http://schemas.microsoft.com/office/drawing/2014/main" id="{31C95165-6B4C-6443-9310-00AA67CEA92F}"/>
              </a:ext>
            </a:extLst>
          </p:cNvPr>
          <p:cNvSpPr>
            <a:spLocks noGrp="1"/>
          </p:cNvSpPr>
          <p:nvPr>
            <p:ph type="sldNum" sz="quarter" idx="12"/>
          </p:nvPr>
        </p:nvSpPr>
        <p:spPr/>
        <p:txBody>
          <a:bodyPr/>
          <a:lstStyle/>
          <a:p>
            <a:fld id="{030D0954-52AA-4645-BC74-DBF6B1D254B8}" type="slidenum">
              <a:rPr lang="en-US" smtClean="0"/>
              <a:t>136</a:t>
            </a:fld>
            <a:endParaRPr lang="en-US"/>
          </a:p>
        </p:txBody>
      </p:sp>
    </p:spTree>
    <p:extLst>
      <p:ext uri="{BB962C8B-B14F-4D97-AF65-F5344CB8AC3E}">
        <p14:creationId xmlns:p14="http://schemas.microsoft.com/office/powerpoint/2010/main" val="521863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8077200" cy="685800"/>
          </a:xfrm>
        </p:spPr>
        <p:txBody>
          <a:bodyPr/>
          <a:lstStyle/>
          <a:p>
            <a:r>
              <a:rPr lang="en-US" sz="3200" b="1" dirty="0">
                <a:solidFill>
                  <a:srgbClr val="0070C0"/>
                </a:solidFill>
                <a:latin typeface="Palatino Linotype" pitchFamily="18" charset="0"/>
              </a:rPr>
              <a:t>Quantification of Branching</a:t>
            </a:r>
          </a:p>
        </p:txBody>
      </p:sp>
      <p:sp>
        <p:nvSpPr>
          <p:cNvPr id="54275" name="Rectangle 3"/>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4287" name="Rectangle 1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45"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47" name="Rectangle 7"/>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1449" name="Rectangle 9"/>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149" name="Object 5"/>
          <p:cNvGraphicFramePr>
            <a:graphicFrameLocks noChangeAspect="1"/>
          </p:cNvGraphicFramePr>
          <p:nvPr/>
        </p:nvGraphicFramePr>
        <p:xfrm>
          <a:off x="4038601" y="4343400"/>
          <a:ext cx="2047875" cy="533400"/>
        </p:xfrm>
        <a:graphic>
          <a:graphicData uri="http://schemas.openxmlformats.org/presentationml/2006/ole">
            <mc:AlternateContent xmlns:mc="http://schemas.openxmlformats.org/markup-compatibility/2006">
              <mc:Choice xmlns:v="urn:schemas-microsoft-com:vml" Requires="v">
                <p:oleObj spid="_x0000_s91231" name="Equation" r:id="rId4" imgW="914400" imgH="241300" progId="Equation.3">
                  <p:embed/>
                </p:oleObj>
              </mc:Choice>
              <mc:Fallback>
                <p:oleObj name="Equation" r:id="rId4" imgW="914400" imgH="241300" progId="Equation.3">
                  <p:embed/>
                  <p:pic>
                    <p:nvPicPr>
                      <p:cNvPr id="614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4343400"/>
                        <a:ext cx="2047875" cy="533400"/>
                      </a:xfrm>
                      <a:prstGeom prst="rect">
                        <a:avLst/>
                      </a:prstGeom>
                      <a:noFill/>
                      <a:ln w="9525">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4" name="TextBox 23"/>
          <p:cNvSpPr txBox="1"/>
          <p:nvPr/>
        </p:nvSpPr>
        <p:spPr>
          <a:xfrm>
            <a:off x="2590800" y="4004846"/>
            <a:ext cx="5181600" cy="338554"/>
          </a:xfrm>
          <a:prstGeom prst="rect">
            <a:avLst/>
          </a:prstGeom>
          <a:noFill/>
        </p:spPr>
        <p:txBody>
          <a:bodyPr wrap="square" rtlCol="0">
            <a:spAutoFit/>
          </a:bodyPr>
          <a:lstStyle/>
          <a:p>
            <a:pPr algn="ctr"/>
            <a:r>
              <a:rPr lang="en-US" sz="1600" b="1" dirty="0">
                <a:latin typeface="Palatino Linotype" pitchFamily="18" charset="0"/>
              </a:rPr>
              <a:t>Hyperbranch Content (Branch-on-Branch)</a:t>
            </a:r>
          </a:p>
        </p:txBody>
      </p:sp>
      <p:grpSp>
        <p:nvGrpSpPr>
          <p:cNvPr id="4" name="Group 25"/>
          <p:cNvGrpSpPr/>
          <p:nvPr/>
        </p:nvGrpSpPr>
        <p:grpSpPr>
          <a:xfrm>
            <a:off x="3124200" y="1038438"/>
            <a:ext cx="6553200" cy="2009563"/>
            <a:chOff x="1752600" y="3589199"/>
            <a:chExt cx="6553200" cy="2009563"/>
          </a:xfrm>
        </p:grpSpPr>
        <p:grpSp>
          <p:nvGrpSpPr>
            <p:cNvPr id="5" name="Group 46"/>
            <p:cNvGrpSpPr/>
            <p:nvPr/>
          </p:nvGrpSpPr>
          <p:grpSpPr>
            <a:xfrm>
              <a:off x="1752600" y="3986212"/>
              <a:ext cx="3124200" cy="1271588"/>
              <a:chOff x="5029200" y="3962400"/>
              <a:chExt cx="3124200" cy="1271588"/>
            </a:xfrm>
          </p:grpSpPr>
          <p:graphicFrame>
            <p:nvGraphicFramePr>
              <p:cNvPr id="31" name="Object 8"/>
              <p:cNvGraphicFramePr>
                <a:graphicFrameLocks noChangeAspect="1"/>
              </p:cNvGraphicFramePr>
              <p:nvPr/>
            </p:nvGraphicFramePr>
            <p:xfrm>
              <a:off x="5354638" y="4279900"/>
              <a:ext cx="2578100" cy="954088"/>
            </p:xfrm>
            <a:graphic>
              <a:graphicData uri="http://schemas.openxmlformats.org/presentationml/2006/ole">
                <mc:AlternateContent xmlns:mc="http://schemas.openxmlformats.org/markup-compatibility/2006">
                  <mc:Choice xmlns:v="urn:schemas-microsoft-com:vml" Requires="v">
                    <p:oleObj spid="_x0000_s91232" name="Equation" r:id="rId6" imgW="1206360" imgH="444240" progId="Equation.3">
                      <p:embed/>
                    </p:oleObj>
                  </mc:Choice>
                  <mc:Fallback>
                    <p:oleObj name="Equation" r:id="rId6" imgW="1206360" imgH="444240" progId="Equation.3">
                      <p:embed/>
                      <p:pic>
                        <p:nvPicPr>
                          <p:cNvPr id="31"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4638" y="4279900"/>
                            <a:ext cx="2578100" cy="954088"/>
                          </a:xfrm>
                          <a:prstGeom prst="rect">
                            <a:avLst/>
                          </a:prstGeom>
                          <a:noFill/>
                          <a:ln w="9525">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2" name="TextBox 31"/>
              <p:cNvSpPr txBox="1"/>
              <p:nvPr/>
            </p:nvSpPr>
            <p:spPr>
              <a:xfrm>
                <a:off x="5029200" y="3962400"/>
                <a:ext cx="3124200" cy="338554"/>
              </a:xfrm>
              <a:prstGeom prst="rect">
                <a:avLst/>
              </a:prstGeom>
              <a:noFill/>
            </p:spPr>
            <p:txBody>
              <a:bodyPr wrap="square" rtlCol="0">
                <a:spAutoFit/>
              </a:bodyPr>
              <a:lstStyle/>
              <a:p>
                <a:pPr algn="ctr"/>
                <a:r>
                  <a:rPr lang="en-US" sz="1600" b="1" dirty="0">
                    <a:latin typeface="Palatino Linotype" pitchFamily="18" charset="0"/>
                  </a:rPr>
                  <a:t>Average LCB length</a:t>
                </a:r>
              </a:p>
            </p:txBody>
          </p:sp>
        </p:grpSp>
        <p:pic>
          <p:nvPicPr>
            <p:cNvPr id="29" name="Picture 28" descr="zbr 1.png"/>
            <p:cNvPicPr>
              <a:picLocks noChangeAspect="1"/>
            </p:cNvPicPr>
            <p:nvPr/>
          </p:nvPicPr>
          <p:blipFill>
            <a:blip r:embed="rId8" cstate="print"/>
            <a:stretch>
              <a:fillRect/>
            </a:stretch>
          </p:blipFill>
          <p:spPr>
            <a:xfrm>
              <a:off x="6423829" y="3589199"/>
              <a:ext cx="1881971" cy="2009563"/>
            </a:xfrm>
            <a:prstGeom prst="rect">
              <a:avLst/>
            </a:prstGeom>
          </p:spPr>
        </p:pic>
      </p:grpSp>
      <p:sp>
        <p:nvSpPr>
          <p:cNvPr id="19" name="TextBox 18"/>
          <p:cNvSpPr txBox="1"/>
          <p:nvPr/>
        </p:nvSpPr>
        <p:spPr>
          <a:xfrm>
            <a:off x="1524000" y="6027004"/>
            <a:ext cx="8305800" cy="830997"/>
          </a:xfrm>
          <a:prstGeom prst="rect">
            <a:avLst/>
          </a:prstGeom>
          <a:noFill/>
        </p:spPr>
        <p:txBody>
          <a:bodyPr wrap="square" rtlCol="0">
            <a:spAutoFit/>
          </a:bodyPr>
          <a:lstStyle/>
          <a:p>
            <a:pPr>
              <a:buFont typeface="Arial" pitchFamily="34" charset="0"/>
              <a:buChar char="•"/>
            </a:pPr>
            <a:r>
              <a:rPr lang="en-US" sz="1200" dirty="0">
                <a:latin typeface="Palatino Linotype" pitchFamily="18" charset="0"/>
              </a:rPr>
              <a:t>Beaucage, G., Determination of branch fraction and minimum dimension of mass-fractal aggregates. </a:t>
            </a:r>
            <a:r>
              <a:rPr lang="en-US" sz="1200" i="1" dirty="0">
                <a:latin typeface="Palatino Linotype" pitchFamily="18" charset="0"/>
              </a:rPr>
              <a:t>Physical Review E </a:t>
            </a:r>
            <a:r>
              <a:rPr lang="en-US" sz="1200" b="1" dirty="0">
                <a:latin typeface="Palatino Linotype" pitchFamily="18" charset="0"/>
              </a:rPr>
              <a:t>2004,</a:t>
            </a:r>
            <a:r>
              <a:rPr lang="en-US" sz="1200" dirty="0">
                <a:latin typeface="Palatino Linotype" pitchFamily="18" charset="0"/>
              </a:rPr>
              <a:t> </a:t>
            </a:r>
            <a:r>
              <a:rPr lang="en-US" sz="1200" i="1" dirty="0">
                <a:latin typeface="Palatino Linotype" pitchFamily="18" charset="0"/>
              </a:rPr>
              <a:t>70</a:t>
            </a:r>
            <a:r>
              <a:rPr lang="en-US" sz="1200" dirty="0">
                <a:latin typeface="Palatino Linotype" pitchFamily="18" charset="0"/>
              </a:rPr>
              <a:t> (3).</a:t>
            </a:r>
          </a:p>
          <a:p>
            <a:pPr>
              <a:buFont typeface="Arial" pitchFamily="34" charset="0"/>
              <a:buChar char="•"/>
            </a:pPr>
            <a:r>
              <a:rPr lang="en-US" sz="1200" dirty="0">
                <a:latin typeface="Palatino Linotype" pitchFamily="18" charset="0"/>
              </a:rPr>
              <a:t>Ramachandran, R.; Beaucage, G.; Kulkarni, A. S.; McFaddin, D.; Merrick-Mack, J.; Galiatsatos, V., Branch Content of Metallocene Polyethylene. </a:t>
            </a:r>
            <a:r>
              <a:rPr lang="en-US" sz="1200" i="1" dirty="0">
                <a:latin typeface="Palatino Linotype" pitchFamily="18" charset="0"/>
              </a:rPr>
              <a:t>Macromolecules </a:t>
            </a:r>
            <a:r>
              <a:rPr lang="en-US" sz="1200" b="1" dirty="0">
                <a:latin typeface="Palatino Linotype" pitchFamily="18" charset="0"/>
              </a:rPr>
              <a:t>2009,</a:t>
            </a:r>
            <a:r>
              <a:rPr lang="en-US" sz="1200" dirty="0">
                <a:latin typeface="Palatino Linotype" pitchFamily="18" charset="0"/>
              </a:rPr>
              <a:t> </a:t>
            </a:r>
            <a:r>
              <a:rPr lang="en-US" sz="1200" i="1" dirty="0">
                <a:latin typeface="Palatino Linotype" pitchFamily="18" charset="0"/>
              </a:rPr>
              <a:t>42</a:t>
            </a:r>
            <a:r>
              <a:rPr lang="en-US" sz="1200" dirty="0">
                <a:latin typeface="Palatino Linotype" pitchFamily="18" charset="0"/>
              </a:rPr>
              <a:t> (13), 4746-4750.</a:t>
            </a:r>
          </a:p>
        </p:txBody>
      </p:sp>
      <p:pic>
        <p:nvPicPr>
          <p:cNvPr id="20" name="Picture 19" descr="Inners Scaling Model.png"/>
          <p:cNvPicPr>
            <a:picLocks noChangeAspect="1"/>
          </p:cNvPicPr>
          <p:nvPr/>
        </p:nvPicPr>
        <p:blipFill>
          <a:blip r:embed="rId9" cstate="print"/>
          <a:stretch>
            <a:fillRect/>
          </a:stretch>
        </p:blipFill>
        <p:spPr>
          <a:xfrm>
            <a:off x="7620000" y="3505200"/>
            <a:ext cx="2144786" cy="2055880"/>
          </a:xfrm>
          <a:prstGeom prst="rect">
            <a:avLst/>
          </a:prstGeom>
        </p:spPr>
      </p:pic>
      <p:sp>
        <p:nvSpPr>
          <p:cNvPr id="6" name="Slide Number Placeholder 5">
            <a:extLst>
              <a:ext uri="{FF2B5EF4-FFF2-40B4-BE49-F238E27FC236}">
                <a16:creationId xmlns:a16="http://schemas.microsoft.com/office/drawing/2014/main" id="{B39D7204-9F5F-6C41-B000-8726ECBFBA6D}"/>
              </a:ext>
            </a:extLst>
          </p:cNvPr>
          <p:cNvSpPr>
            <a:spLocks noGrp="1"/>
          </p:cNvSpPr>
          <p:nvPr>
            <p:ph type="sldNum" sz="quarter" idx="12"/>
          </p:nvPr>
        </p:nvSpPr>
        <p:spPr/>
        <p:txBody>
          <a:bodyPr/>
          <a:lstStyle/>
          <a:p>
            <a:fld id="{030D0954-52AA-4645-BC74-DBF6B1D254B8}" type="slidenum">
              <a:rPr lang="en-US" smtClean="0"/>
              <a:t>137</a:t>
            </a:fld>
            <a:endParaRPr lang="en-US"/>
          </a:p>
        </p:txBody>
      </p:sp>
    </p:spTree>
    <p:extLst>
      <p:ext uri="{BB962C8B-B14F-4D97-AF65-F5344CB8AC3E}">
        <p14:creationId xmlns:p14="http://schemas.microsoft.com/office/powerpoint/2010/main" val="143034590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0" y="1326675"/>
            <a:ext cx="9144000" cy="5369231"/>
          </a:xfrm>
          <a:prstGeom prst="rect">
            <a:avLst/>
          </a:prstGeom>
        </p:spPr>
      </p:pic>
      <p:pic>
        <p:nvPicPr>
          <p:cNvPr id="7" name="Picture 6"/>
          <p:cNvPicPr>
            <a:picLocks noChangeAspect="1"/>
          </p:cNvPicPr>
          <p:nvPr/>
        </p:nvPicPr>
        <p:blipFill>
          <a:blip r:embed="rId3"/>
          <a:stretch>
            <a:fillRect/>
          </a:stretch>
        </p:blipFill>
        <p:spPr>
          <a:xfrm>
            <a:off x="1524000" y="712663"/>
            <a:ext cx="9144000" cy="869602"/>
          </a:xfrm>
          <a:prstGeom prst="rect">
            <a:avLst/>
          </a:prstGeom>
        </p:spPr>
      </p:pic>
      <p:sp>
        <p:nvSpPr>
          <p:cNvPr id="9" name="TextBox 8"/>
          <p:cNvSpPr txBox="1"/>
          <p:nvPr/>
        </p:nvSpPr>
        <p:spPr>
          <a:xfrm>
            <a:off x="3294437" y="110372"/>
            <a:ext cx="5985834" cy="461665"/>
          </a:xfrm>
          <a:prstGeom prst="rect">
            <a:avLst/>
          </a:prstGeom>
          <a:noFill/>
        </p:spPr>
        <p:txBody>
          <a:bodyPr wrap="none" rtlCol="0">
            <a:spAutoFit/>
          </a:bodyPr>
          <a:lstStyle/>
          <a:p>
            <a:r>
              <a:rPr lang="en-US" sz="2400" dirty="0"/>
              <a:t>Hybrid Unified Function for worm-like micelles</a:t>
            </a:r>
          </a:p>
        </p:txBody>
      </p:sp>
      <p:sp>
        <p:nvSpPr>
          <p:cNvPr id="3" name="Slide Number Placeholder 2">
            <a:extLst>
              <a:ext uri="{FF2B5EF4-FFF2-40B4-BE49-F238E27FC236}">
                <a16:creationId xmlns:a16="http://schemas.microsoft.com/office/drawing/2014/main" id="{13A8D0CA-F5B8-3445-87DD-629FEBB69627}"/>
              </a:ext>
            </a:extLst>
          </p:cNvPr>
          <p:cNvSpPr>
            <a:spLocks noGrp="1"/>
          </p:cNvSpPr>
          <p:nvPr>
            <p:ph type="sldNum" sz="quarter" idx="12"/>
          </p:nvPr>
        </p:nvSpPr>
        <p:spPr/>
        <p:txBody>
          <a:bodyPr/>
          <a:lstStyle/>
          <a:p>
            <a:fld id="{030D0954-52AA-4645-BC74-DBF6B1D254B8}" type="slidenum">
              <a:rPr lang="en-US" smtClean="0"/>
              <a:t>138</a:t>
            </a:fld>
            <a:endParaRPr lang="en-US"/>
          </a:p>
        </p:txBody>
      </p:sp>
    </p:spTree>
    <p:extLst>
      <p:ext uri="{BB962C8B-B14F-4D97-AF65-F5344CB8AC3E}">
        <p14:creationId xmlns:p14="http://schemas.microsoft.com/office/powerpoint/2010/main" val="13812194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88066"/>
            <a:ext cx="9144000" cy="869602"/>
          </a:xfrm>
          <a:prstGeom prst="rect">
            <a:avLst/>
          </a:prstGeom>
        </p:spPr>
      </p:pic>
      <p:pic>
        <p:nvPicPr>
          <p:cNvPr id="2" name="Picture 1"/>
          <p:cNvPicPr>
            <a:picLocks noChangeAspect="1"/>
          </p:cNvPicPr>
          <p:nvPr/>
        </p:nvPicPr>
        <p:blipFill>
          <a:blip r:embed="rId3"/>
          <a:stretch>
            <a:fillRect/>
          </a:stretch>
        </p:blipFill>
        <p:spPr>
          <a:xfrm>
            <a:off x="1690779" y="1057668"/>
            <a:ext cx="8569894" cy="5733240"/>
          </a:xfrm>
          <a:prstGeom prst="rect">
            <a:avLst/>
          </a:prstGeom>
        </p:spPr>
      </p:pic>
      <p:sp>
        <p:nvSpPr>
          <p:cNvPr id="4" name="Slide Number Placeholder 3">
            <a:extLst>
              <a:ext uri="{FF2B5EF4-FFF2-40B4-BE49-F238E27FC236}">
                <a16:creationId xmlns:a16="http://schemas.microsoft.com/office/drawing/2014/main" id="{BA8FFEEB-8554-9F44-9319-B36C3CCE92F0}"/>
              </a:ext>
            </a:extLst>
          </p:cNvPr>
          <p:cNvSpPr>
            <a:spLocks noGrp="1"/>
          </p:cNvSpPr>
          <p:nvPr>
            <p:ph type="sldNum" sz="quarter" idx="12"/>
          </p:nvPr>
        </p:nvSpPr>
        <p:spPr/>
        <p:txBody>
          <a:bodyPr/>
          <a:lstStyle/>
          <a:p>
            <a:fld id="{030D0954-52AA-4645-BC74-DBF6B1D254B8}" type="slidenum">
              <a:rPr lang="en-US" smtClean="0"/>
              <a:t>139</a:t>
            </a:fld>
            <a:endParaRPr lang="en-US"/>
          </a:p>
        </p:txBody>
      </p:sp>
    </p:spTree>
    <p:extLst>
      <p:ext uri="{BB962C8B-B14F-4D97-AF65-F5344CB8AC3E}">
        <p14:creationId xmlns:p14="http://schemas.microsoft.com/office/powerpoint/2010/main" val="4217310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a:extLst>
              <a:ext uri="{FF2B5EF4-FFF2-40B4-BE49-F238E27FC236}">
                <a16:creationId xmlns:a16="http://schemas.microsoft.com/office/drawing/2014/main" id="{D1EFF338-6618-974E-9144-04E65C22D913}"/>
              </a:ext>
            </a:extLst>
          </p:cNvPr>
          <p:cNvSpPr>
            <a:spLocks noChangeArrowheads="1"/>
          </p:cNvSpPr>
          <p:nvPr/>
        </p:nvSpPr>
        <p:spPr bwMode="auto">
          <a:xfrm>
            <a:off x="1524001" y="294575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6434" name="Rectangle 4">
            <a:extLst>
              <a:ext uri="{FF2B5EF4-FFF2-40B4-BE49-F238E27FC236}">
                <a16:creationId xmlns:a16="http://schemas.microsoft.com/office/drawing/2014/main" id="{0FFD1DFB-FE03-DA49-8D3E-4E5F05DFF6C9}"/>
              </a:ext>
            </a:extLst>
          </p:cNvPr>
          <p:cNvSpPr>
            <a:spLocks noChangeArrowheads="1"/>
          </p:cNvSpPr>
          <p:nvPr/>
        </p:nvSpPr>
        <p:spPr bwMode="auto">
          <a:xfrm>
            <a:off x="1524001" y="270286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6435" name="Rectangle 5">
            <a:extLst>
              <a:ext uri="{FF2B5EF4-FFF2-40B4-BE49-F238E27FC236}">
                <a16:creationId xmlns:a16="http://schemas.microsoft.com/office/drawing/2014/main" id="{80338CD5-BAB0-3B47-ABFC-4362875866D2}"/>
              </a:ext>
            </a:extLst>
          </p:cNvPr>
          <p:cNvSpPr>
            <a:spLocks noChangeArrowheads="1"/>
          </p:cNvSpPr>
          <p:nvPr/>
        </p:nvSpPr>
        <p:spPr bwMode="auto">
          <a:xfrm>
            <a:off x="1524001" y="294575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6436" name="Rectangle 6">
            <a:extLst>
              <a:ext uri="{FF2B5EF4-FFF2-40B4-BE49-F238E27FC236}">
                <a16:creationId xmlns:a16="http://schemas.microsoft.com/office/drawing/2014/main" id="{0650C8B7-8CDF-7C4E-BCDC-F81AEB437F41}"/>
              </a:ext>
            </a:extLst>
          </p:cNvPr>
          <p:cNvSpPr>
            <a:spLocks noChangeArrowheads="1"/>
          </p:cNvSpPr>
          <p:nvPr/>
        </p:nvSpPr>
        <p:spPr bwMode="auto">
          <a:xfrm>
            <a:off x="1524001" y="294575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46437" name="Picture 7" descr="p5_16mmHAB">
            <a:extLst>
              <a:ext uri="{FF2B5EF4-FFF2-40B4-BE49-F238E27FC236}">
                <a16:creationId xmlns:a16="http://schemas.microsoft.com/office/drawing/2014/main" id="{64BE3A88-3DE3-5B4E-B882-3E272FBD0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927100"/>
            <a:ext cx="3200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Text Box 8">
            <a:extLst>
              <a:ext uri="{FF2B5EF4-FFF2-40B4-BE49-F238E27FC236}">
                <a16:creationId xmlns:a16="http://schemas.microsoft.com/office/drawing/2014/main" id="{2370DAB1-115B-8144-84E8-885A51982CF7}"/>
              </a:ext>
            </a:extLst>
          </p:cNvPr>
          <p:cNvSpPr txBox="1">
            <a:spLocks noChangeArrowheads="1"/>
          </p:cNvSpPr>
          <p:nvPr/>
        </p:nvSpPr>
        <p:spPr bwMode="auto">
          <a:xfrm>
            <a:off x="7227571" y="4127500"/>
            <a:ext cx="282320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latin typeface="Times New Roman" panose="02020603050405020304" pitchFamily="18" charset="0"/>
              </a:rPr>
              <a:t>5mm LAT 16mm HAB</a:t>
            </a:r>
          </a:p>
          <a:p>
            <a:pPr algn="ctr"/>
            <a:r>
              <a:rPr lang="en-US" altLang="en-US" sz="1800">
                <a:latin typeface="Times New Roman" panose="02020603050405020304" pitchFamily="18" charset="0"/>
              </a:rPr>
              <a:t>Typical Branched Aggregate</a:t>
            </a:r>
          </a:p>
          <a:p>
            <a:pPr algn="ctr"/>
            <a:r>
              <a:rPr lang="en-US" altLang="en-US" sz="1800">
                <a:latin typeface="Times New Roman" panose="02020603050405020304" pitchFamily="18" charset="0"/>
              </a:rPr>
              <a:t>d</a:t>
            </a:r>
            <a:r>
              <a:rPr lang="en-US" altLang="en-US" sz="1800" baseline="-25000">
                <a:latin typeface="Times New Roman" panose="02020603050405020304" pitchFamily="18" charset="0"/>
              </a:rPr>
              <a:t>p</a:t>
            </a:r>
            <a:r>
              <a:rPr lang="en-US" altLang="en-US" sz="1800">
                <a:latin typeface="Times New Roman" panose="02020603050405020304" pitchFamily="18" charset="0"/>
              </a:rPr>
              <a:t> = 5.7 nm</a:t>
            </a:r>
          </a:p>
          <a:p>
            <a:pPr algn="ctr"/>
            <a:r>
              <a:rPr lang="en-US" altLang="en-US" sz="1800">
                <a:latin typeface="Times New Roman" panose="02020603050405020304" pitchFamily="18" charset="0"/>
              </a:rPr>
              <a:t>z = 350</a:t>
            </a:r>
          </a:p>
          <a:p>
            <a:pPr algn="ctr"/>
            <a:r>
              <a:rPr lang="en-US" altLang="en-US" sz="1800">
                <a:latin typeface="Times New Roman" panose="02020603050405020304" pitchFamily="18" charset="0"/>
              </a:rPr>
              <a:t>c = 1.5, d</a:t>
            </a:r>
            <a:r>
              <a:rPr lang="en-US" altLang="en-US" sz="1800" baseline="-25000">
                <a:latin typeface="Times New Roman" panose="02020603050405020304" pitchFamily="18" charset="0"/>
              </a:rPr>
              <a:t>min</a:t>
            </a:r>
            <a:r>
              <a:rPr lang="en-US" altLang="en-US" sz="1800">
                <a:latin typeface="Times New Roman" panose="02020603050405020304" pitchFamily="18" charset="0"/>
              </a:rPr>
              <a:t> = 1.4, d</a:t>
            </a:r>
            <a:r>
              <a:rPr lang="en-US" altLang="en-US" sz="1800" baseline="-25000">
                <a:latin typeface="Times New Roman" panose="02020603050405020304" pitchFamily="18" charset="0"/>
              </a:rPr>
              <a:t>f</a:t>
            </a:r>
            <a:r>
              <a:rPr lang="en-US" altLang="en-US" sz="1800">
                <a:latin typeface="Times New Roman" panose="02020603050405020304" pitchFamily="18" charset="0"/>
              </a:rPr>
              <a:t> = 2.1</a:t>
            </a:r>
          </a:p>
          <a:p>
            <a:pPr algn="ctr"/>
            <a:r>
              <a:rPr lang="en-US" altLang="en-US" sz="1800">
                <a:latin typeface="Symbol" pitchFamily="2" charset="2"/>
              </a:rPr>
              <a:t>f</a:t>
            </a:r>
            <a:r>
              <a:rPr lang="en-US" altLang="en-US" sz="1800" baseline="-25000">
                <a:latin typeface="Times New Roman" panose="02020603050405020304" pitchFamily="18" charset="0"/>
              </a:rPr>
              <a:t>br</a:t>
            </a:r>
            <a:r>
              <a:rPr lang="en-US" altLang="en-US" sz="1800">
                <a:latin typeface="Times New Roman" panose="02020603050405020304" pitchFamily="18" charset="0"/>
              </a:rPr>
              <a:t> = 0.8</a:t>
            </a:r>
          </a:p>
        </p:txBody>
      </p:sp>
      <p:sp>
        <p:nvSpPr>
          <p:cNvPr id="146439" name="Text Box 9">
            <a:extLst>
              <a:ext uri="{FF2B5EF4-FFF2-40B4-BE49-F238E27FC236}">
                <a16:creationId xmlns:a16="http://schemas.microsoft.com/office/drawing/2014/main" id="{6CC051DB-757C-414D-AAB6-5113C6D1387A}"/>
              </a:ext>
            </a:extLst>
          </p:cNvPr>
          <p:cNvSpPr txBox="1">
            <a:spLocks noChangeArrowheads="1"/>
          </p:cNvSpPr>
          <p:nvPr/>
        </p:nvSpPr>
        <p:spPr bwMode="auto">
          <a:xfrm>
            <a:off x="7239000" y="228601"/>
            <a:ext cx="2823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latin typeface="Times New Roman" panose="02020603050405020304" pitchFamily="18" charset="0"/>
              </a:rPr>
              <a:t>Branched Aggregates</a:t>
            </a:r>
          </a:p>
        </p:txBody>
      </p:sp>
      <p:sp>
        <p:nvSpPr>
          <p:cNvPr id="146440" name="Text Box 10">
            <a:extLst>
              <a:ext uri="{FF2B5EF4-FFF2-40B4-BE49-F238E27FC236}">
                <a16:creationId xmlns:a16="http://schemas.microsoft.com/office/drawing/2014/main" id="{11B6DB6C-D64F-B74C-BD2E-07C24D120C34}"/>
              </a:ext>
            </a:extLst>
          </p:cNvPr>
          <p:cNvSpPr txBox="1">
            <a:spLocks noChangeArrowheads="1"/>
          </p:cNvSpPr>
          <p:nvPr/>
        </p:nvSpPr>
        <p:spPr bwMode="auto">
          <a:xfrm>
            <a:off x="5562600" y="6340475"/>
            <a:ext cx="510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latin typeface="Times New Roman" panose="02020603050405020304" pitchFamily="18" charset="0"/>
              </a:rPr>
              <a:t>Beaucage G, </a:t>
            </a:r>
            <a:r>
              <a:rPr lang="en-US" altLang="en-US" sz="1400" i="1">
                <a:latin typeface="Times New Roman" panose="02020603050405020304" pitchFamily="18" charset="0"/>
              </a:rPr>
              <a:t>Determination of branch fraction and minimum dimension of fractal aggregates</a:t>
            </a:r>
            <a:r>
              <a:rPr lang="en-US" altLang="en-US" sz="1400">
                <a:latin typeface="Times New Roman" panose="02020603050405020304" pitchFamily="18" charset="0"/>
              </a:rPr>
              <a:t> Phys. Rev. E 70 031401 (2004).</a:t>
            </a:r>
          </a:p>
        </p:txBody>
      </p:sp>
      <p:pic>
        <p:nvPicPr>
          <p:cNvPr id="146441" name="Picture 11">
            <a:extLst>
              <a:ext uri="{FF2B5EF4-FFF2-40B4-BE49-F238E27FC236}">
                <a16:creationId xmlns:a16="http://schemas.microsoft.com/office/drawing/2014/main" id="{972C1EB4-9D81-C043-B31D-B60D6429F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638" y="2743200"/>
            <a:ext cx="3357562"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2">
            <a:extLst>
              <a:ext uri="{FF2B5EF4-FFF2-40B4-BE49-F238E27FC236}">
                <a16:creationId xmlns:a16="http://schemas.microsoft.com/office/drawing/2014/main" id="{3E7AFCA1-7E0C-9F48-AAAB-CA5945744F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28600"/>
            <a:ext cx="23622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3" name="Rectangle 13">
            <a:extLst>
              <a:ext uri="{FF2B5EF4-FFF2-40B4-BE49-F238E27FC236}">
                <a16:creationId xmlns:a16="http://schemas.microsoft.com/office/drawing/2014/main" id="{BEE82046-9C32-E543-AB27-ACD28AA67F45}"/>
              </a:ext>
            </a:extLst>
          </p:cNvPr>
          <p:cNvSpPr>
            <a:spLocks noChangeArrowheads="1"/>
          </p:cNvSpPr>
          <p:nvPr/>
        </p:nvSpPr>
        <p:spPr bwMode="auto">
          <a:xfrm>
            <a:off x="4495800" y="1828801"/>
            <a:ext cx="2438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APS UNICAT</a:t>
            </a:r>
          </a:p>
          <a:p>
            <a:r>
              <a:rPr lang="en-US" altLang="en-US" sz="1400"/>
              <a:t>Silica Premixed Flames</a:t>
            </a:r>
          </a:p>
          <a:p>
            <a:r>
              <a:rPr lang="en-US" altLang="en-US" sz="1400" i="1"/>
              <a:t>J. Appl. Phys </a:t>
            </a:r>
            <a:r>
              <a:rPr lang="en-US" altLang="en-US" sz="1400" i="1" u="sng"/>
              <a:t>97</a:t>
            </a:r>
            <a:r>
              <a:rPr lang="en-US" altLang="en-US" sz="1400" i="1"/>
              <a:t> 054309 Feb 2005</a:t>
            </a:r>
          </a:p>
        </p:txBody>
      </p:sp>
      <p:pic>
        <p:nvPicPr>
          <p:cNvPr id="146444" name="Picture 14">
            <a:extLst>
              <a:ext uri="{FF2B5EF4-FFF2-40B4-BE49-F238E27FC236}">
                <a16:creationId xmlns:a16="http://schemas.microsoft.com/office/drawing/2014/main" id="{E25351EB-9ED8-B049-A3C8-6CE984597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2664" y="228600"/>
            <a:ext cx="16081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5" name="Picture 15">
            <a:extLst>
              <a:ext uri="{FF2B5EF4-FFF2-40B4-BE49-F238E27FC236}">
                <a16:creationId xmlns:a16="http://schemas.microsoft.com/office/drawing/2014/main" id="{95EF1901-35C7-DF4A-9B5D-2498D9267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886201"/>
            <a:ext cx="15240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67493BFD-3F1A-C24E-926D-2B91DEBD01DD}"/>
              </a:ext>
            </a:extLst>
          </p:cNvPr>
          <p:cNvSpPr>
            <a:spLocks noGrp="1"/>
          </p:cNvSpPr>
          <p:nvPr>
            <p:ph type="sldNum" sz="quarter" idx="12"/>
          </p:nvPr>
        </p:nvSpPr>
        <p:spPr/>
        <p:txBody>
          <a:bodyPr/>
          <a:lstStyle/>
          <a:p>
            <a:fld id="{030D0954-52AA-4645-BC74-DBF6B1D254B8}" type="slidenum">
              <a:rPr lang="en-US" smtClean="0"/>
              <a:t>14</a:t>
            </a:fld>
            <a:endParaRPr lang="en-US"/>
          </a:p>
        </p:txBody>
      </p:sp>
    </p:spTree>
    <p:extLst>
      <p:ext uri="{BB962C8B-B14F-4D97-AF65-F5344CB8AC3E}">
        <p14:creationId xmlns:p14="http://schemas.microsoft.com/office/powerpoint/2010/main" val="7042319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636655"/>
            <a:ext cx="9144000" cy="5916058"/>
          </a:xfrm>
          <a:prstGeom prst="rect">
            <a:avLst/>
          </a:prstGeom>
        </p:spPr>
      </p:pic>
      <p:pic>
        <p:nvPicPr>
          <p:cNvPr id="4" name="Picture 3"/>
          <p:cNvPicPr>
            <a:picLocks noChangeAspect="1"/>
          </p:cNvPicPr>
          <p:nvPr/>
        </p:nvPicPr>
        <p:blipFill>
          <a:blip r:embed="rId3"/>
          <a:stretch>
            <a:fillRect/>
          </a:stretch>
        </p:blipFill>
        <p:spPr>
          <a:xfrm>
            <a:off x="3839832" y="3025149"/>
            <a:ext cx="2870200" cy="1320800"/>
          </a:xfrm>
          <a:prstGeom prst="rect">
            <a:avLst/>
          </a:prstGeom>
        </p:spPr>
      </p:pic>
      <p:sp>
        <p:nvSpPr>
          <p:cNvPr id="5" name="TextBox 4"/>
          <p:cNvSpPr txBox="1"/>
          <p:nvPr/>
        </p:nvSpPr>
        <p:spPr>
          <a:xfrm>
            <a:off x="9003415" y="436141"/>
            <a:ext cx="973869" cy="369332"/>
          </a:xfrm>
          <a:prstGeom prst="rect">
            <a:avLst/>
          </a:prstGeom>
          <a:noFill/>
        </p:spPr>
        <p:txBody>
          <a:bodyPr wrap="none" rtlCol="0">
            <a:spAutoFit/>
          </a:bodyPr>
          <a:lstStyle/>
          <a:p>
            <a:r>
              <a:rPr lang="el-GR" dirty="0"/>
              <a:t>ν</a:t>
            </a:r>
            <a:r>
              <a:rPr lang="en-US" dirty="0"/>
              <a:t>  = A</a:t>
            </a:r>
            <a:r>
              <a:rPr lang="en-US" baseline="-25000" dirty="0"/>
              <a:t>2</a:t>
            </a:r>
            <a:r>
              <a:rPr lang="en-US" dirty="0"/>
              <a:t> </a:t>
            </a:r>
            <a:r>
              <a:rPr lang="el-GR" dirty="0"/>
              <a:t>φ</a:t>
            </a:r>
            <a:endParaRPr lang="en-US" dirty="0"/>
          </a:p>
        </p:txBody>
      </p:sp>
      <p:sp>
        <p:nvSpPr>
          <p:cNvPr id="6" name="Slide Number Placeholder 5">
            <a:extLst>
              <a:ext uri="{FF2B5EF4-FFF2-40B4-BE49-F238E27FC236}">
                <a16:creationId xmlns:a16="http://schemas.microsoft.com/office/drawing/2014/main" id="{91588322-4B75-334D-B764-F4801A891BF6}"/>
              </a:ext>
            </a:extLst>
          </p:cNvPr>
          <p:cNvSpPr>
            <a:spLocks noGrp="1"/>
          </p:cNvSpPr>
          <p:nvPr>
            <p:ph type="sldNum" sz="quarter" idx="12"/>
          </p:nvPr>
        </p:nvSpPr>
        <p:spPr/>
        <p:txBody>
          <a:bodyPr/>
          <a:lstStyle/>
          <a:p>
            <a:fld id="{030D0954-52AA-4645-BC74-DBF6B1D254B8}" type="slidenum">
              <a:rPr lang="en-US" smtClean="0"/>
              <a:t>140</a:t>
            </a:fld>
            <a:endParaRPr lang="en-US"/>
          </a:p>
        </p:txBody>
      </p:sp>
    </p:spTree>
    <p:extLst>
      <p:ext uri="{BB962C8B-B14F-4D97-AF65-F5344CB8AC3E}">
        <p14:creationId xmlns:p14="http://schemas.microsoft.com/office/powerpoint/2010/main" val="34869876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71332" y="751755"/>
            <a:ext cx="8788400" cy="5905500"/>
          </a:xfrm>
          <a:prstGeom prst="rect">
            <a:avLst/>
          </a:prstGeom>
        </p:spPr>
      </p:pic>
      <p:pic>
        <p:nvPicPr>
          <p:cNvPr id="7" name="Picture 6"/>
          <p:cNvPicPr>
            <a:picLocks noChangeAspect="1"/>
          </p:cNvPicPr>
          <p:nvPr/>
        </p:nvPicPr>
        <p:blipFill>
          <a:blip r:embed="rId3"/>
          <a:stretch>
            <a:fillRect/>
          </a:stretch>
        </p:blipFill>
        <p:spPr>
          <a:xfrm>
            <a:off x="5719144" y="140365"/>
            <a:ext cx="3912901" cy="611391"/>
          </a:xfrm>
          <a:prstGeom prst="rect">
            <a:avLst/>
          </a:prstGeom>
        </p:spPr>
      </p:pic>
      <p:sp>
        <p:nvSpPr>
          <p:cNvPr id="8" name="TextBox 7"/>
          <p:cNvSpPr txBox="1"/>
          <p:nvPr/>
        </p:nvSpPr>
        <p:spPr>
          <a:xfrm>
            <a:off x="9760337" y="255072"/>
            <a:ext cx="604290" cy="369332"/>
          </a:xfrm>
          <a:prstGeom prst="rect">
            <a:avLst/>
          </a:prstGeom>
          <a:noFill/>
        </p:spPr>
        <p:txBody>
          <a:bodyPr wrap="none" rtlCol="0">
            <a:spAutoFit/>
          </a:bodyPr>
          <a:lstStyle/>
          <a:p>
            <a:r>
              <a:rPr lang="en-US" dirty="0"/>
              <a:t>SLES</a:t>
            </a:r>
          </a:p>
        </p:txBody>
      </p:sp>
      <p:sp>
        <p:nvSpPr>
          <p:cNvPr id="9" name="TextBox 8"/>
          <p:cNvSpPr txBox="1"/>
          <p:nvPr/>
        </p:nvSpPr>
        <p:spPr>
          <a:xfrm>
            <a:off x="4718464" y="306382"/>
            <a:ext cx="877163" cy="369332"/>
          </a:xfrm>
          <a:prstGeom prst="rect">
            <a:avLst/>
          </a:prstGeom>
          <a:noFill/>
        </p:spPr>
        <p:txBody>
          <a:bodyPr wrap="none" rtlCol="0">
            <a:spAutoFit/>
          </a:bodyPr>
          <a:lstStyle/>
          <a:p>
            <a:r>
              <a:rPr lang="en-US" dirty="0"/>
              <a:t>1 wt. %</a:t>
            </a:r>
          </a:p>
        </p:txBody>
      </p:sp>
      <p:sp>
        <p:nvSpPr>
          <p:cNvPr id="10" name="TextBox 9"/>
          <p:cNvSpPr txBox="1"/>
          <p:nvPr/>
        </p:nvSpPr>
        <p:spPr>
          <a:xfrm>
            <a:off x="4739349" y="643446"/>
            <a:ext cx="1516461" cy="369332"/>
          </a:xfrm>
          <a:prstGeom prst="rect">
            <a:avLst/>
          </a:prstGeom>
          <a:noFill/>
        </p:spPr>
        <p:txBody>
          <a:bodyPr wrap="none" rtlCol="0">
            <a:spAutoFit/>
          </a:bodyPr>
          <a:lstStyle/>
          <a:p>
            <a:r>
              <a:rPr lang="en-US" dirty="0"/>
              <a:t>3 wt. %    NaCl</a:t>
            </a:r>
          </a:p>
        </p:txBody>
      </p:sp>
      <p:sp>
        <p:nvSpPr>
          <p:cNvPr id="11" name="TextBox 10"/>
          <p:cNvSpPr txBox="1"/>
          <p:nvPr/>
        </p:nvSpPr>
        <p:spPr>
          <a:xfrm>
            <a:off x="7656349" y="1667599"/>
            <a:ext cx="2158802" cy="369332"/>
          </a:xfrm>
          <a:prstGeom prst="rect">
            <a:avLst/>
          </a:prstGeom>
          <a:noFill/>
        </p:spPr>
        <p:txBody>
          <a:bodyPr wrap="none" rtlCol="0">
            <a:spAutoFit/>
          </a:bodyPr>
          <a:lstStyle/>
          <a:p>
            <a:r>
              <a:rPr lang="en-US" dirty="0"/>
              <a:t>Simple Rod Structure</a:t>
            </a:r>
          </a:p>
        </p:txBody>
      </p:sp>
      <p:sp>
        <p:nvSpPr>
          <p:cNvPr id="3" name="Slide Number Placeholder 2">
            <a:extLst>
              <a:ext uri="{FF2B5EF4-FFF2-40B4-BE49-F238E27FC236}">
                <a16:creationId xmlns:a16="http://schemas.microsoft.com/office/drawing/2014/main" id="{CFF5B264-746E-0A4E-8DA2-39F992FBFCDC}"/>
              </a:ext>
            </a:extLst>
          </p:cNvPr>
          <p:cNvSpPr>
            <a:spLocks noGrp="1"/>
          </p:cNvSpPr>
          <p:nvPr>
            <p:ph type="sldNum" sz="quarter" idx="12"/>
          </p:nvPr>
        </p:nvSpPr>
        <p:spPr/>
        <p:txBody>
          <a:bodyPr/>
          <a:lstStyle/>
          <a:p>
            <a:fld id="{030D0954-52AA-4645-BC74-DBF6B1D254B8}" type="slidenum">
              <a:rPr lang="en-US" smtClean="0"/>
              <a:t>141</a:t>
            </a:fld>
            <a:endParaRPr lang="en-US"/>
          </a:p>
        </p:txBody>
      </p:sp>
    </p:spTree>
    <p:extLst>
      <p:ext uri="{BB962C8B-B14F-4D97-AF65-F5344CB8AC3E}">
        <p14:creationId xmlns:p14="http://schemas.microsoft.com/office/powerpoint/2010/main" val="33893423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49644" y="111114"/>
            <a:ext cx="8813800" cy="6553200"/>
          </a:xfrm>
          <a:prstGeom prst="rect">
            <a:avLst/>
          </a:prstGeom>
        </p:spPr>
      </p:pic>
      <p:pic>
        <p:nvPicPr>
          <p:cNvPr id="9" name="Picture 8"/>
          <p:cNvPicPr>
            <a:picLocks noChangeAspect="1"/>
          </p:cNvPicPr>
          <p:nvPr/>
        </p:nvPicPr>
        <p:blipFill>
          <a:blip r:embed="rId3"/>
          <a:stretch>
            <a:fillRect/>
          </a:stretch>
        </p:blipFill>
        <p:spPr>
          <a:xfrm>
            <a:off x="5719144" y="140365"/>
            <a:ext cx="3912901" cy="611391"/>
          </a:xfrm>
          <a:prstGeom prst="rect">
            <a:avLst/>
          </a:prstGeom>
        </p:spPr>
      </p:pic>
      <p:sp>
        <p:nvSpPr>
          <p:cNvPr id="10" name="TextBox 9"/>
          <p:cNvSpPr txBox="1"/>
          <p:nvPr/>
        </p:nvSpPr>
        <p:spPr>
          <a:xfrm>
            <a:off x="9760337" y="255072"/>
            <a:ext cx="604290" cy="369332"/>
          </a:xfrm>
          <a:prstGeom prst="rect">
            <a:avLst/>
          </a:prstGeom>
          <a:noFill/>
        </p:spPr>
        <p:txBody>
          <a:bodyPr wrap="none" rtlCol="0">
            <a:spAutoFit/>
          </a:bodyPr>
          <a:lstStyle/>
          <a:p>
            <a:r>
              <a:rPr lang="en-US" dirty="0"/>
              <a:t>SLES</a:t>
            </a:r>
          </a:p>
        </p:txBody>
      </p:sp>
      <p:sp>
        <p:nvSpPr>
          <p:cNvPr id="11" name="TextBox 10"/>
          <p:cNvSpPr txBox="1"/>
          <p:nvPr/>
        </p:nvSpPr>
        <p:spPr>
          <a:xfrm>
            <a:off x="4718464" y="306382"/>
            <a:ext cx="877163" cy="369332"/>
          </a:xfrm>
          <a:prstGeom prst="rect">
            <a:avLst/>
          </a:prstGeom>
          <a:noFill/>
        </p:spPr>
        <p:txBody>
          <a:bodyPr wrap="none" rtlCol="0">
            <a:spAutoFit/>
          </a:bodyPr>
          <a:lstStyle/>
          <a:p>
            <a:r>
              <a:rPr lang="en-US" dirty="0"/>
              <a:t>1 wt. %</a:t>
            </a:r>
          </a:p>
        </p:txBody>
      </p:sp>
      <p:sp>
        <p:nvSpPr>
          <p:cNvPr id="12" name="TextBox 11"/>
          <p:cNvSpPr txBox="1"/>
          <p:nvPr/>
        </p:nvSpPr>
        <p:spPr>
          <a:xfrm>
            <a:off x="6856165" y="815284"/>
            <a:ext cx="1516461" cy="369332"/>
          </a:xfrm>
          <a:prstGeom prst="rect">
            <a:avLst/>
          </a:prstGeom>
          <a:noFill/>
        </p:spPr>
        <p:txBody>
          <a:bodyPr wrap="none" rtlCol="0">
            <a:spAutoFit/>
          </a:bodyPr>
          <a:lstStyle/>
          <a:p>
            <a:r>
              <a:rPr lang="en-US" dirty="0"/>
              <a:t>6 wt. %    NaCl</a:t>
            </a:r>
          </a:p>
        </p:txBody>
      </p:sp>
      <p:sp>
        <p:nvSpPr>
          <p:cNvPr id="13" name="TextBox 12"/>
          <p:cNvSpPr txBox="1"/>
          <p:nvPr/>
        </p:nvSpPr>
        <p:spPr>
          <a:xfrm>
            <a:off x="6706991" y="3848306"/>
            <a:ext cx="1947919" cy="646331"/>
          </a:xfrm>
          <a:prstGeom prst="rect">
            <a:avLst/>
          </a:prstGeom>
          <a:noFill/>
        </p:spPr>
        <p:txBody>
          <a:bodyPr wrap="none" rtlCol="0">
            <a:spAutoFit/>
          </a:bodyPr>
          <a:lstStyle/>
          <a:p>
            <a:r>
              <a:rPr lang="en-US" dirty="0"/>
              <a:t>9 cylinder subunits</a:t>
            </a:r>
          </a:p>
          <a:p>
            <a:r>
              <a:rPr lang="en-US" dirty="0"/>
              <a:t>About 2 branches</a:t>
            </a:r>
          </a:p>
        </p:txBody>
      </p:sp>
      <p:sp>
        <p:nvSpPr>
          <p:cNvPr id="3" name="Slide Number Placeholder 2">
            <a:extLst>
              <a:ext uri="{FF2B5EF4-FFF2-40B4-BE49-F238E27FC236}">
                <a16:creationId xmlns:a16="http://schemas.microsoft.com/office/drawing/2014/main" id="{6EE99901-94DE-344C-B659-6E0D05F5966F}"/>
              </a:ext>
            </a:extLst>
          </p:cNvPr>
          <p:cNvSpPr>
            <a:spLocks noGrp="1"/>
          </p:cNvSpPr>
          <p:nvPr>
            <p:ph type="sldNum" sz="quarter" idx="12"/>
          </p:nvPr>
        </p:nvSpPr>
        <p:spPr/>
        <p:txBody>
          <a:bodyPr/>
          <a:lstStyle/>
          <a:p>
            <a:fld id="{030D0954-52AA-4645-BC74-DBF6B1D254B8}" type="slidenum">
              <a:rPr lang="en-US" smtClean="0"/>
              <a:t>142</a:t>
            </a:fld>
            <a:endParaRPr lang="en-US"/>
          </a:p>
        </p:txBody>
      </p:sp>
    </p:spTree>
    <p:extLst>
      <p:ext uri="{BB962C8B-B14F-4D97-AF65-F5344CB8AC3E}">
        <p14:creationId xmlns:p14="http://schemas.microsoft.com/office/powerpoint/2010/main" val="27090500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6701" y="0"/>
            <a:ext cx="9109099" cy="6858000"/>
          </a:xfrm>
          <a:prstGeom prst="rect">
            <a:avLst/>
          </a:prstGeom>
        </p:spPr>
      </p:pic>
      <p:sp>
        <p:nvSpPr>
          <p:cNvPr id="8" name="TextBox 7"/>
          <p:cNvSpPr txBox="1"/>
          <p:nvPr/>
        </p:nvSpPr>
        <p:spPr>
          <a:xfrm>
            <a:off x="4850033" y="177364"/>
            <a:ext cx="2607054" cy="646331"/>
          </a:xfrm>
          <a:prstGeom prst="rect">
            <a:avLst/>
          </a:prstGeom>
          <a:noFill/>
        </p:spPr>
        <p:txBody>
          <a:bodyPr wrap="none" rtlCol="0">
            <a:spAutoFit/>
          </a:bodyPr>
          <a:lstStyle/>
          <a:p>
            <a:r>
              <a:rPr lang="en-US" dirty="0"/>
              <a:t>0.26 wt. % SLES + additive</a:t>
            </a:r>
          </a:p>
          <a:p>
            <a:endParaRPr lang="en-US" dirty="0"/>
          </a:p>
        </p:txBody>
      </p:sp>
      <p:sp>
        <p:nvSpPr>
          <p:cNvPr id="9" name="TextBox 8"/>
          <p:cNvSpPr txBox="1"/>
          <p:nvPr/>
        </p:nvSpPr>
        <p:spPr>
          <a:xfrm>
            <a:off x="4862863" y="508211"/>
            <a:ext cx="1516461" cy="369332"/>
          </a:xfrm>
          <a:prstGeom prst="rect">
            <a:avLst/>
          </a:prstGeom>
          <a:noFill/>
        </p:spPr>
        <p:txBody>
          <a:bodyPr wrap="none" rtlCol="0">
            <a:spAutoFit/>
          </a:bodyPr>
          <a:lstStyle/>
          <a:p>
            <a:r>
              <a:rPr lang="en-US" dirty="0"/>
              <a:t>6 wt. %    NaCl</a:t>
            </a:r>
          </a:p>
        </p:txBody>
      </p:sp>
      <p:sp>
        <p:nvSpPr>
          <p:cNvPr id="10" name="TextBox 9"/>
          <p:cNvSpPr txBox="1"/>
          <p:nvPr/>
        </p:nvSpPr>
        <p:spPr>
          <a:xfrm>
            <a:off x="5950069" y="2706642"/>
            <a:ext cx="2136936" cy="646331"/>
          </a:xfrm>
          <a:prstGeom prst="rect">
            <a:avLst/>
          </a:prstGeom>
          <a:noFill/>
        </p:spPr>
        <p:txBody>
          <a:bodyPr wrap="none" rtlCol="0">
            <a:spAutoFit/>
          </a:bodyPr>
          <a:lstStyle/>
          <a:p>
            <a:r>
              <a:rPr lang="en-US" dirty="0"/>
              <a:t>12 cylinder subunits</a:t>
            </a:r>
          </a:p>
          <a:p>
            <a:r>
              <a:rPr lang="en-US" dirty="0"/>
              <a:t>1 branch for 7 chains</a:t>
            </a:r>
          </a:p>
        </p:txBody>
      </p:sp>
      <p:sp>
        <p:nvSpPr>
          <p:cNvPr id="4" name="Slide Number Placeholder 3">
            <a:extLst>
              <a:ext uri="{FF2B5EF4-FFF2-40B4-BE49-F238E27FC236}">
                <a16:creationId xmlns:a16="http://schemas.microsoft.com/office/drawing/2014/main" id="{0D29FE43-C00C-0242-BF2A-D87D26B0CD6C}"/>
              </a:ext>
            </a:extLst>
          </p:cNvPr>
          <p:cNvSpPr>
            <a:spLocks noGrp="1"/>
          </p:cNvSpPr>
          <p:nvPr>
            <p:ph type="sldNum" sz="quarter" idx="12"/>
          </p:nvPr>
        </p:nvSpPr>
        <p:spPr/>
        <p:txBody>
          <a:bodyPr/>
          <a:lstStyle/>
          <a:p>
            <a:fld id="{030D0954-52AA-4645-BC74-DBF6B1D254B8}" type="slidenum">
              <a:rPr lang="en-US" smtClean="0"/>
              <a:t>143</a:t>
            </a:fld>
            <a:endParaRPr lang="en-US"/>
          </a:p>
        </p:txBody>
      </p:sp>
    </p:spTree>
    <p:extLst>
      <p:ext uri="{BB962C8B-B14F-4D97-AF65-F5344CB8AC3E}">
        <p14:creationId xmlns:p14="http://schemas.microsoft.com/office/powerpoint/2010/main" val="40586734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4462" y="436133"/>
            <a:ext cx="1201195" cy="400110"/>
          </a:xfrm>
          <a:prstGeom prst="rect">
            <a:avLst/>
          </a:prstGeom>
          <a:noFill/>
        </p:spPr>
        <p:txBody>
          <a:bodyPr wrap="none" rtlCol="0">
            <a:spAutoFit/>
          </a:bodyPr>
          <a:lstStyle/>
          <a:p>
            <a:r>
              <a:rPr lang="en-US" sz="2000" b="1" dirty="0"/>
              <a:t>Summary</a:t>
            </a:r>
          </a:p>
        </p:txBody>
      </p:sp>
      <p:sp>
        <p:nvSpPr>
          <p:cNvPr id="3" name="TextBox 2"/>
          <p:cNvSpPr txBox="1"/>
          <p:nvPr/>
        </p:nvSpPr>
        <p:spPr>
          <a:xfrm>
            <a:off x="2640137" y="1026207"/>
            <a:ext cx="7043223" cy="2031325"/>
          </a:xfrm>
          <a:prstGeom prst="rect">
            <a:avLst/>
          </a:prstGeom>
          <a:noFill/>
        </p:spPr>
        <p:txBody>
          <a:bodyPr wrap="square" rtlCol="0">
            <a:spAutoFit/>
          </a:bodyPr>
          <a:lstStyle/>
          <a:p>
            <a:r>
              <a:rPr lang="en-US" dirty="0"/>
              <a:t>-Hybrid Unified Function for worm-like micelles is introduced.</a:t>
            </a:r>
          </a:p>
          <a:p>
            <a:endParaRPr lang="en-US" dirty="0"/>
          </a:p>
          <a:p>
            <a:r>
              <a:rPr lang="en-US" dirty="0"/>
              <a:t>-Function can be coupled with tools to quantify chain topology to yield quantitative measures of the average branching in the micelles.</a:t>
            </a:r>
          </a:p>
          <a:p>
            <a:endParaRPr lang="en-US" dirty="0"/>
          </a:p>
          <a:p>
            <a:r>
              <a:rPr lang="en-US" dirty="0"/>
              <a:t>-Parameterization is being coupled with rheological models to predict dynamic viscosity by Ron Larson.</a:t>
            </a:r>
          </a:p>
        </p:txBody>
      </p:sp>
      <p:graphicFrame>
        <p:nvGraphicFramePr>
          <p:cNvPr id="4" name="Object 3"/>
          <p:cNvGraphicFramePr>
            <a:graphicFrameLocks noChangeAspect="1"/>
          </p:cNvGraphicFramePr>
          <p:nvPr>
            <p:extLst/>
          </p:nvPr>
        </p:nvGraphicFramePr>
        <p:xfrm>
          <a:off x="3858912" y="3205918"/>
          <a:ext cx="4184879" cy="3652082"/>
        </p:xfrm>
        <a:graphic>
          <a:graphicData uri="http://schemas.openxmlformats.org/presentationml/2006/ole">
            <mc:AlternateContent xmlns:mc="http://schemas.openxmlformats.org/markup-compatibility/2006">
              <mc:Choice xmlns:v="urn:schemas-microsoft-com:vml" Requires="v">
                <p:oleObj spid="_x0000_s92208" name="Document" r:id="rId3" imgW="5486400" imgH="4787900" progId="Word.Document.12">
                  <p:link updateAutomatic="1"/>
                </p:oleObj>
              </mc:Choice>
              <mc:Fallback>
                <p:oleObj name="Document" r:id="rId3" imgW="5486400" imgH="4787900" progId="Word.Document.12">
                  <p:link updateAutomatic="1"/>
                  <p:pic>
                    <p:nvPicPr>
                      <p:cNvPr id="4" name="Object 3"/>
                      <p:cNvPicPr/>
                      <p:nvPr/>
                    </p:nvPicPr>
                    <p:blipFill>
                      <a:blip r:embed="rId4"/>
                      <a:stretch>
                        <a:fillRect/>
                      </a:stretch>
                    </p:blipFill>
                    <p:spPr>
                      <a:xfrm>
                        <a:off x="3858912" y="3205918"/>
                        <a:ext cx="4184879" cy="3652082"/>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08890A73-4C51-1E4C-825D-E11855D520BF}"/>
              </a:ext>
            </a:extLst>
          </p:cNvPr>
          <p:cNvSpPr>
            <a:spLocks noGrp="1"/>
          </p:cNvSpPr>
          <p:nvPr>
            <p:ph type="sldNum" sz="quarter" idx="12"/>
          </p:nvPr>
        </p:nvSpPr>
        <p:spPr/>
        <p:txBody>
          <a:bodyPr/>
          <a:lstStyle/>
          <a:p>
            <a:fld id="{030D0954-52AA-4645-BC74-DBF6B1D254B8}" type="slidenum">
              <a:rPr lang="en-US" smtClean="0"/>
              <a:t>144</a:t>
            </a:fld>
            <a:endParaRPr lang="en-US"/>
          </a:p>
        </p:txBody>
      </p:sp>
    </p:spTree>
    <p:extLst>
      <p:ext uri="{BB962C8B-B14F-4D97-AF65-F5344CB8AC3E}">
        <p14:creationId xmlns:p14="http://schemas.microsoft.com/office/powerpoint/2010/main" val="25501822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3970318"/>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dirty="0">
                <a:latin typeface="Times New Roman" panose="02020603050405020304" pitchFamily="18" charset="0"/>
                <a:cs typeface="Times New Roman" panose="02020603050405020304" pitchFamily="18" charset="0"/>
              </a:rPr>
              <a:t>Simulated Structures from Scattering </a:t>
            </a:r>
          </a:p>
          <a:p>
            <a:pPr marL="285750" indent="-285750">
              <a:buFontTx/>
              <a:buChar char="-"/>
            </a:pPr>
            <a:r>
              <a:rPr lang="en-US" b="1" dirty="0">
                <a:latin typeface="Times New Roman" panose="02020603050405020304" pitchFamily="18" charset="0"/>
                <a:cs typeface="Times New Roman" panose="02020603050405020304" pitchFamily="18" charset="0"/>
              </a:rPr>
              <a:t>Hybrid Unified Functions</a:t>
            </a:r>
          </a:p>
          <a:p>
            <a:pPr marL="742950" lvl="1" indent="-285750">
              <a:buFontTx/>
              <a:buChar char="-"/>
            </a:pPr>
            <a:r>
              <a:rPr lang="en-US" dirty="0">
                <a:latin typeface="Times New Roman" panose="02020603050405020304" pitchFamily="18" charset="0"/>
                <a:cs typeface="Times New Roman" panose="02020603050405020304" pitchFamily="18" charset="0"/>
              </a:rPr>
              <a:t>Worm-like Micelles</a:t>
            </a:r>
          </a:p>
          <a:p>
            <a:pPr marL="742950" lvl="1" indent="-285750">
              <a:buFontTx/>
              <a:buChar char="-"/>
            </a:pPr>
            <a:r>
              <a:rPr lang="en-US" b="1" dirty="0">
                <a:latin typeface="Times New Roman" panose="02020603050405020304" pitchFamily="18" charset="0"/>
                <a:cs typeface="Times New Roman" panose="02020603050405020304" pitchFamily="18" charset="0"/>
              </a:rPr>
              <a:t>Hybrid Brämer Function</a:t>
            </a:r>
          </a:p>
          <a:p>
            <a:pPr marL="742950" lvl="1" indent="-285750">
              <a:buFontTx/>
              <a:buChar char="-"/>
            </a:pPr>
            <a:r>
              <a:rPr lang="en-US" b="1" dirty="0">
                <a:latin typeface="Times New Roman" panose="02020603050405020304" pitchFamily="18" charset="0"/>
                <a:cs typeface="Times New Roman" panose="02020603050405020304" pitchFamily="18" charset="0"/>
              </a:rPr>
              <a:t>Correlated Lamellae</a:t>
            </a:r>
          </a:p>
        </p:txBody>
      </p:sp>
      <p:sp>
        <p:nvSpPr>
          <p:cNvPr id="4" name="Slide Number Placeholder 3">
            <a:extLst>
              <a:ext uri="{FF2B5EF4-FFF2-40B4-BE49-F238E27FC236}">
                <a16:creationId xmlns:a16="http://schemas.microsoft.com/office/drawing/2014/main" id="{87A5EB65-44C6-424E-AC75-31D4C0AFD5DA}"/>
              </a:ext>
            </a:extLst>
          </p:cNvPr>
          <p:cNvSpPr>
            <a:spLocks noGrp="1"/>
          </p:cNvSpPr>
          <p:nvPr>
            <p:ph type="sldNum" sz="quarter" idx="12"/>
          </p:nvPr>
        </p:nvSpPr>
        <p:spPr/>
        <p:txBody>
          <a:bodyPr/>
          <a:lstStyle/>
          <a:p>
            <a:fld id="{030D0954-52AA-4645-BC74-DBF6B1D254B8}" type="slidenum">
              <a:rPr lang="en-US" smtClean="0"/>
              <a:t>145</a:t>
            </a:fld>
            <a:endParaRPr lang="en-US"/>
          </a:p>
        </p:txBody>
      </p:sp>
    </p:spTree>
    <p:extLst>
      <p:ext uri="{BB962C8B-B14F-4D97-AF65-F5344CB8AC3E}">
        <p14:creationId xmlns:p14="http://schemas.microsoft.com/office/powerpoint/2010/main" val="36543554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95306C-CEBE-0E4D-8BAD-28BC76C92F2C}"/>
              </a:ext>
            </a:extLst>
          </p:cNvPr>
          <p:cNvPicPr>
            <a:picLocks noChangeAspect="1"/>
          </p:cNvPicPr>
          <p:nvPr/>
        </p:nvPicPr>
        <p:blipFill>
          <a:blip r:embed="rId2"/>
          <a:stretch>
            <a:fillRect/>
          </a:stretch>
        </p:blipFill>
        <p:spPr>
          <a:xfrm>
            <a:off x="1589314" y="440385"/>
            <a:ext cx="8882743" cy="4587790"/>
          </a:xfrm>
          <a:prstGeom prst="rect">
            <a:avLst/>
          </a:prstGeom>
        </p:spPr>
      </p:pic>
      <p:sp>
        <p:nvSpPr>
          <p:cNvPr id="4" name="Rectangle 3">
            <a:extLst>
              <a:ext uri="{FF2B5EF4-FFF2-40B4-BE49-F238E27FC236}">
                <a16:creationId xmlns:a16="http://schemas.microsoft.com/office/drawing/2014/main" id="{6E5B42B0-C960-E247-8476-3B2E752F4865}"/>
              </a:ext>
            </a:extLst>
          </p:cNvPr>
          <p:cNvSpPr/>
          <p:nvPr/>
        </p:nvSpPr>
        <p:spPr>
          <a:xfrm>
            <a:off x="195942" y="6316226"/>
            <a:ext cx="10896601" cy="461665"/>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rPr>
              <a:t>Pradhan, D.; Ehrlich, P. Morphologies of Microporous Polyethylene and Polypropylene Crystallized from Solution in Supercritical Propane. </a:t>
            </a:r>
            <a:r>
              <a:rPr lang="fr-FR" sz="1200" i="1" dirty="0">
                <a:latin typeface="Times New Roman" panose="02020603050405020304" pitchFamily="18" charset="0"/>
                <a:ea typeface="Calibri" panose="020F0502020204030204" pitchFamily="34" charset="0"/>
              </a:rPr>
              <a:t>J. </a:t>
            </a:r>
            <a:r>
              <a:rPr lang="fr-FR" sz="1200" i="1" dirty="0" err="1">
                <a:latin typeface="Times New Roman" panose="02020603050405020304" pitchFamily="18" charset="0"/>
                <a:ea typeface="Calibri" panose="020F0502020204030204" pitchFamily="34" charset="0"/>
              </a:rPr>
              <a:t>Polym</a:t>
            </a:r>
            <a:r>
              <a:rPr lang="fr-FR" sz="1200" i="1" dirty="0">
                <a:latin typeface="Times New Roman" panose="02020603050405020304" pitchFamily="18" charset="0"/>
                <a:ea typeface="Calibri" panose="020F0502020204030204" pitchFamily="34" charset="0"/>
              </a:rPr>
              <a:t>. </a:t>
            </a:r>
            <a:r>
              <a:rPr lang="fr-FR" sz="1200" i="1" dirty="0" err="1">
                <a:latin typeface="Times New Roman" panose="02020603050405020304" pitchFamily="18" charset="0"/>
                <a:ea typeface="Calibri" panose="020F0502020204030204" pitchFamily="34" charset="0"/>
              </a:rPr>
              <a:t>Sci</a:t>
            </a:r>
            <a:r>
              <a:rPr lang="fr-FR" sz="1200" i="1" dirty="0">
                <a:latin typeface="Times New Roman" panose="02020603050405020304" pitchFamily="18" charset="0"/>
                <a:ea typeface="Calibri" panose="020F0502020204030204" pitchFamily="34" charset="0"/>
              </a:rPr>
              <a:t>. Part B </a:t>
            </a:r>
            <a:r>
              <a:rPr lang="fr-FR" sz="1200" i="1" dirty="0" err="1">
                <a:latin typeface="Times New Roman" panose="02020603050405020304" pitchFamily="18" charset="0"/>
                <a:ea typeface="Calibri" panose="020F0502020204030204" pitchFamily="34" charset="0"/>
              </a:rPr>
              <a:t>Polym</a:t>
            </a:r>
            <a:r>
              <a:rPr lang="fr-FR" sz="1200" i="1" dirty="0">
                <a:latin typeface="Times New Roman" panose="02020603050405020304" pitchFamily="18" charset="0"/>
                <a:ea typeface="Calibri" panose="020F0502020204030204" pitchFamily="34" charset="0"/>
              </a:rPr>
              <a:t>. Phys.</a:t>
            </a:r>
            <a:r>
              <a:rPr lang="fr-FR" sz="1200" dirty="0">
                <a:latin typeface="Times New Roman" panose="02020603050405020304" pitchFamily="18" charset="0"/>
                <a:ea typeface="Calibri" panose="020F0502020204030204" pitchFamily="34" charset="0"/>
              </a:rPr>
              <a:t> </a:t>
            </a:r>
            <a:r>
              <a:rPr lang="fr-FR" sz="1200" b="1" dirty="0">
                <a:latin typeface="Times New Roman" panose="02020603050405020304" pitchFamily="18" charset="0"/>
                <a:ea typeface="Calibri" panose="020F0502020204030204" pitchFamily="34" charset="0"/>
              </a:rPr>
              <a:t>1995</a:t>
            </a:r>
            <a:r>
              <a:rPr lang="fr-FR" sz="1200" dirty="0">
                <a:latin typeface="Times New Roman" panose="02020603050405020304" pitchFamily="18" charset="0"/>
                <a:ea typeface="Calibri" panose="020F0502020204030204" pitchFamily="34" charset="0"/>
              </a:rPr>
              <a:t>, </a:t>
            </a:r>
            <a:r>
              <a:rPr lang="fr-FR" sz="1200" i="1" dirty="0">
                <a:latin typeface="Times New Roman" panose="02020603050405020304" pitchFamily="18" charset="0"/>
                <a:ea typeface="Calibri" panose="020F0502020204030204" pitchFamily="34" charset="0"/>
              </a:rPr>
              <a:t>33</a:t>
            </a:r>
            <a:r>
              <a:rPr lang="fr-FR" sz="1200" dirty="0">
                <a:latin typeface="Times New Roman" panose="02020603050405020304" pitchFamily="18" charset="0"/>
                <a:ea typeface="Calibri" panose="020F0502020204030204" pitchFamily="34" charset="0"/>
              </a:rPr>
              <a:t> (7), 1053–1063. https://</a:t>
            </a:r>
            <a:r>
              <a:rPr lang="fr-FR" sz="1200" dirty="0" err="1">
                <a:latin typeface="Times New Roman" panose="02020603050405020304" pitchFamily="18" charset="0"/>
                <a:ea typeface="Calibri" panose="020F0502020204030204" pitchFamily="34" charset="0"/>
              </a:rPr>
              <a:t>doi.org</a:t>
            </a:r>
            <a:r>
              <a:rPr lang="fr-FR" sz="1200" dirty="0">
                <a:latin typeface="Times New Roman" panose="02020603050405020304" pitchFamily="18" charset="0"/>
                <a:ea typeface="Calibri" panose="020F0502020204030204" pitchFamily="34" charset="0"/>
              </a:rPr>
              <a:t>/10.1002/polb.1995.090330709.</a:t>
            </a:r>
            <a:r>
              <a:rPr lang="en-US" sz="1200" dirty="0"/>
              <a:t> </a:t>
            </a:r>
          </a:p>
        </p:txBody>
      </p:sp>
      <p:sp>
        <p:nvSpPr>
          <p:cNvPr id="6" name="TextBox 5">
            <a:extLst>
              <a:ext uri="{FF2B5EF4-FFF2-40B4-BE49-F238E27FC236}">
                <a16:creationId xmlns:a16="http://schemas.microsoft.com/office/drawing/2014/main" id="{70148894-51BF-F441-9FE5-77E4876F92F7}"/>
              </a:ext>
            </a:extLst>
          </p:cNvPr>
          <p:cNvSpPr txBox="1"/>
          <p:nvPr/>
        </p:nvSpPr>
        <p:spPr>
          <a:xfrm>
            <a:off x="2362200" y="5377543"/>
            <a:ext cx="37625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Semi-Dilute to Concentrated Lamellae</a:t>
            </a:r>
          </a:p>
        </p:txBody>
      </p:sp>
      <p:sp>
        <p:nvSpPr>
          <p:cNvPr id="7" name="Slide Number Placeholder 6">
            <a:extLst>
              <a:ext uri="{FF2B5EF4-FFF2-40B4-BE49-F238E27FC236}">
                <a16:creationId xmlns:a16="http://schemas.microsoft.com/office/drawing/2014/main" id="{24F95A71-AC7E-3D41-9F73-AD1B58C40582}"/>
              </a:ext>
            </a:extLst>
          </p:cNvPr>
          <p:cNvSpPr>
            <a:spLocks noGrp="1"/>
          </p:cNvSpPr>
          <p:nvPr>
            <p:ph type="sldNum" sz="quarter" idx="12"/>
          </p:nvPr>
        </p:nvSpPr>
        <p:spPr/>
        <p:txBody>
          <a:bodyPr/>
          <a:lstStyle/>
          <a:p>
            <a:fld id="{030D0954-52AA-4645-BC74-DBF6B1D254B8}" type="slidenum">
              <a:rPr lang="en-US" smtClean="0"/>
              <a:t>146</a:t>
            </a:fld>
            <a:endParaRPr lang="en-US"/>
          </a:p>
        </p:txBody>
      </p:sp>
    </p:spTree>
    <p:extLst>
      <p:ext uri="{BB962C8B-B14F-4D97-AF65-F5344CB8AC3E}">
        <p14:creationId xmlns:p14="http://schemas.microsoft.com/office/powerpoint/2010/main" val="36424832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13E7CB8E-D3EF-EA41-885C-8752BCD8C577}"/>
                  </a:ext>
                </a:extLst>
              </p:cNvPr>
              <p:cNvSpPr/>
              <p:nvPr/>
            </p:nvSpPr>
            <p:spPr>
              <a:xfrm>
                <a:off x="3725786" y="1850200"/>
                <a:ext cx="4239687" cy="73385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𝐵</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0">
                                  <a:latin typeface="Cambria Math" panose="02040503050406030204" pitchFamily="18" charset="0"/>
                                </a:rPr>
                                <m:t>1</m:t>
                              </m:r>
                            </m:sub>
                          </m:sSub>
                        </m:num>
                        <m:den>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0">
                                  <a:latin typeface="Cambria Math" panose="02040503050406030204" pitchFamily="18" charset="0"/>
                                </a:rPr>
                                <m:t>4</m:t>
                              </m:r>
                            </m:sup>
                          </m:sSup>
                        </m:den>
                      </m:f>
                      <m:r>
                        <m:rPr>
                          <m:sty m:val="p"/>
                        </m:rPr>
                        <a:rPr lang="en-US" i="0">
                          <a:latin typeface="Cambria Math" panose="02040503050406030204" pitchFamily="18" charset="0"/>
                        </a:rPr>
                        <m:t>Re</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d>
                                <m:dPr>
                                  <m:ctrlPr>
                                    <a:rPr lang="en-US" i="1">
                                      <a:latin typeface="Cambria Math" panose="02040503050406030204" pitchFamily="18" charset="0"/>
                                    </a:rPr>
                                  </m:ctrlPr>
                                </m:dPr>
                                <m:e>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𝑙</m:t>
                                      </m:r>
                                    </m:sub>
                                  </m:sSub>
                                  <m:d>
                                    <m:dPr>
                                      <m:ctrlPr>
                                        <a:rPr lang="en-US" i="1">
                                          <a:latin typeface="Cambria Math" panose="02040503050406030204" pitchFamily="18" charset="0"/>
                                        </a:rPr>
                                      </m:ctrlPr>
                                    </m:dPr>
                                    <m:e>
                                      <m:r>
                                        <a:rPr lang="en-US" i="1">
                                          <a:latin typeface="Cambria Math" panose="02040503050406030204" pitchFamily="18" charset="0"/>
                                        </a:rPr>
                                        <m:t>𝑞</m:t>
                                      </m:r>
                                    </m:e>
                                  </m:d>
                                </m:e>
                              </m:d>
                              <m:d>
                                <m:dPr>
                                  <m:ctrlPr>
                                    <a:rPr lang="en-US" i="1">
                                      <a:latin typeface="Cambria Math" panose="02040503050406030204" pitchFamily="18" charset="0"/>
                                    </a:rPr>
                                  </m:ctrlPr>
                                </m:dPr>
                                <m:e>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𝑎</m:t>
                                      </m:r>
                                    </m:sub>
                                  </m:sSub>
                                  <m:d>
                                    <m:dPr>
                                      <m:ctrlPr>
                                        <a:rPr lang="en-US" i="1">
                                          <a:latin typeface="Cambria Math" panose="02040503050406030204" pitchFamily="18" charset="0"/>
                                        </a:rPr>
                                      </m:ctrlPr>
                                    </m:dPr>
                                    <m:e>
                                      <m:r>
                                        <a:rPr lang="en-US" i="1">
                                          <a:latin typeface="Cambria Math" panose="02040503050406030204" pitchFamily="18" charset="0"/>
                                        </a:rPr>
                                        <m:t>𝑞</m:t>
                                      </m:r>
                                    </m:e>
                                  </m:d>
                                </m:e>
                              </m:d>
                            </m:num>
                            <m:den>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𝑙</m:t>
                                  </m:r>
                                </m:sub>
                              </m:sSub>
                              <m:d>
                                <m:dPr>
                                  <m:ctrlPr>
                                    <a:rPr lang="en-US" i="1">
                                      <a:latin typeface="Cambria Math" panose="02040503050406030204" pitchFamily="18" charset="0"/>
                                    </a:rPr>
                                  </m:ctrlPr>
                                </m:dPr>
                                <m:e>
                                  <m:r>
                                    <a:rPr lang="en-US" i="1">
                                      <a:latin typeface="Cambria Math" panose="02040503050406030204" pitchFamily="18" charset="0"/>
                                    </a:rPr>
                                    <m:t>𝑞</m:t>
                                  </m:r>
                                </m:e>
                              </m:d>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𝑎</m:t>
                                  </m:r>
                                </m:sub>
                              </m:sSub>
                              <m:d>
                                <m:dPr>
                                  <m:ctrlPr>
                                    <a:rPr lang="en-US" i="1">
                                      <a:latin typeface="Cambria Math" panose="02040503050406030204" pitchFamily="18" charset="0"/>
                                    </a:rPr>
                                  </m:ctrlPr>
                                </m:dPr>
                                <m:e>
                                  <m:r>
                                    <a:rPr lang="en-US" i="1">
                                      <a:latin typeface="Cambria Math" panose="02040503050406030204" pitchFamily="18" charset="0"/>
                                    </a:rPr>
                                    <m:t>𝑞</m:t>
                                  </m:r>
                                </m:e>
                              </m:d>
                            </m:den>
                          </m:f>
                        </m:e>
                      </m:d>
                    </m:oMath>
                  </m:oMathPara>
                </a14:m>
                <a:endParaRPr lang="en-US" dirty="0"/>
              </a:p>
            </p:txBody>
          </p:sp>
        </mc:Choice>
        <mc:Fallback>
          <p:sp>
            <p:nvSpPr>
              <p:cNvPr id="4" name="Rectangle 3">
                <a:extLst>
                  <a:ext uri="{FF2B5EF4-FFF2-40B4-BE49-F238E27FC236}">
                    <a16:creationId xmlns:a16="http://schemas.microsoft.com/office/drawing/2014/main" id="{13E7CB8E-D3EF-EA41-885C-8752BCD8C577}"/>
                  </a:ext>
                </a:extLst>
              </p:cNvPr>
              <p:cNvSpPr>
                <a:spLocks noRot="1" noChangeAspect="1" noMove="1" noResize="1" noEditPoints="1" noAdjustHandles="1" noChangeArrowheads="1" noChangeShapeType="1" noTextEdit="1"/>
              </p:cNvSpPr>
              <p:nvPr/>
            </p:nvSpPr>
            <p:spPr>
              <a:xfrm>
                <a:off x="3725786" y="1850200"/>
                <a:ext cx="4239687" cy="733855"/>
              </a:xfrm>
              <a:prstGeom prst="rect">
                <a:avLst/>
              </a:prstGeom>
              <a:blipFill>
                <a:blip r:embed="rId2"/>
                <a:stretch>
                  <a:fillRect b="-172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8288933-2288-8F4E-B621-8A496AF989A6}"/>
              </a:ext>
            </a:extLst>
          </p:cNvPr>
          <p:cNvSpPr txBox="1"/>
          <p:nvPr/>
        </p:nvSpPr>
        <p:spPr>
          <a:xfrm>
            <a:off x="2579914" y="923458"/>
            <a:ext cx="2850139" cy="461665"/>
          </a:xfrm>
          <a:prstGeom prst="rect">
            <a:avLst/>
          </a:prstGeom>
          <a:noFill/>
        </p:spPr>
        <p:txBody>
          <a:bodyPr wrap="none" rtlCol="0">
            <a:spAutoFit/>
          </a:bodyPr>
          <a:lstStyle/>
          <a:p>
            <a:r>
              <a:rPr lang="en-US" sz="2400" b="1" dirty="0"/>
              <a:t>The Brämer Function</a:t>
            </a:r>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AA6E0A34-4B14-B542-821D-181968653B26}"/>
                  </a:ext>
                </a:extLst>
              </p:cNvPr>
              <p:cNvSpPr/>
              <p:nvPr/>
            </p:nvSpPr>
            <p:spPr>
              <a:xfrm>
                <a:off x="4394893" y="3226509"/>
                <a:ext cx="3402213" cy="404983"/>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ea typeface="Yu Mincho" panose="02020400000000000000" pitchFamily="18" charset="-128"/>
                            <a:cs typeface="Times New Roman" panose="02020603050405020304" pitchFamily="18" charset="0"/>
                          </a:rPr>
                        </m:ctrlPr>
                      </m:sSubPr>
                      <m:e>
                        <m:r>
                          <a:rPr lang="en-US" i="1">
                            <a:latin typeface="Cambria Math" panose="02040503050406030204" pitchFamily="18" charset="0"/>
                            <a:ea typeface="Yu Mincho" panose="02020400000000000000" pitchFamily="18" charset="-128"/>
                            <a:cs typeface="Times New Roman" panose="02020603050405020304" pitchFamily="18" charset="0"/>
                          </a:rPr>
                          <m:t>𝐻</m:t>
                        </m:r>
                      </m:e>
                      <m:sub>
                        <m:r>
                          <a:rPr lang="en-US" i="1">
                            <a:latin typeface="Cambria Math" panose="02040503050406030204" pitchFamily="18" charset="0"/>
                            <a:ea typeface="Yu Mincho" panose="02020400000000000000" pitchFamily="18" charset="-128"/>
                            <a:cs typeface="Times New Roman" panose="02020603050405020304" pitchFamily="18" charset="0"/>
                          </a:rPr>
                          <m:t>𝑙</m:t>
                        </m:r>
                      </m:sub>
                    </m:sSub>
                    <m:d>
                      <m:dPr>
                        <m:ctrlPr>
                          <a:rPr lang="en-US" i="1">
                            <a:latin typeface="Cambria Math" panose="02040503050406030204" pitchFamily="18" charset="0"/>
                            <a:ea typeface="Yu Mincho" panose="02020400000000000000" pitchFamily="18" charset="-128"/>
                            <a:cs typeface="Times New Roman" panose="02020603050405020304" pitchFamily="18" charset="0"/>
                          </a:rPr>
                        </m:ctrlPr>
                      </m:dPr>
                      <m:e>
                        <m:r>
                          <a:rPr lang="en-US" i="1">
                            <a:latin typeface="Cambria Math" panose="02040503050406030204" pitchFamily="18" charset="0"/>
                            <a:ea typeface="Yu Mincho" panose="02020400000000000000" pitchFamily="18" charset="-128"/>
                            <a:cs typeface="Times New Roman" panose="02020603050405020304" pitchFamily="18" charset="0"/>
                          </a:rPr>
                          <m:t>𝑞</m:t>
                        </m:r>
                      </m:e>
                    </m:d>
                    <m:r>
                      <a:rPr lang="en-US" i="1">
                        <a:latin typeface="Cambria Math" panose="02040503050406030204" pitchFamily="18" charset="0"/>
                        <a:ea typeface="Yu Mincho" panose="02020400000000000000" pitchFamily="18" charset="-128"/>
                        <a:cs typeface="Times New Roman" panose="02020603050405020304" pitchFamily="18" charset="0"/>
                      </a:rPr>
                      <m:t>=</m:t>
                    </m:r>
                    <m:func>
                      <m:funcPr>
                        <m:ctrlPr>
                          <a:rPr lang="en-US" i="1">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US">
                            <a:latin typeface="Cambria Math" panose="02040503050406030204" pitchFamily="18" charset="0"/>
                            <a:ea typeface="Yu Mincho" panose="02020400000000000000" pitchFamily="18" charset="-128"/>
                            <a:cs typeface="Times New Roman" panose="02020603050405020304" pitchFamily="18" charset="0"/>
                          </a:rPr>
                          <m:t>exp</m:t>
                        </m:r>
                      </m:fName>
                      <m:e>
                        <m:d>
                          <m:dPr>
                            <m:ctrlPr>
                              <a:rPr lang="en-US" i="1">
                                <a:latin typeface="Cambria Math" panose="02040503050406030204" pitchFamily="18" charset="0"/>
                                <a:ea typeface="Yu Mincho" panose="02020400000000000000" pitchFamily="18" charset="-128"/>
                                <a:cs typeface="Times New Roman" panose="02020603050405020304" pitchFamily="18" charset="0"/>
                              </a:rPr>
                            </m:ctrlPr>
                          </m:dPr>
                          <m:e>
                            <m:r>
                              <a:rPr lang="en-US" i="1">
                                <a:latin typeface="Cambria Math" panose="02040503050406030204" pitchFamily="18" charset="0"/>
                                <a:ea typeface="Yu Mincho" panose="02020400000000000000" pitchFamily="18" charset="-128"/>
                                <a:cs typeface="Times New Roman" panose="02020603050405020304" pitchFamily="18" charset="0"/>
                              </a:rPr>
                              <m:t>𝑖</m:t>
                            </m:r>
                            <m:d>
                              <m:dPr>
                                <m:begChr m:val="〈"/>
                                <m:endChr m:val="〉"/>
                                <m:ctrlPr>
                                  <a:rPr lang="en-US"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i="1">
                                        <a:latin typeface="Cambria Math" panose="02040503050406030204" pitchFamily="18" charset="0"/>
                                        <a:ea typeface="Yu Mincho" panose="02020400000000000000" pitchFamily="18" charset="-128"/>
                                        <a:cs typeface="Times New Roman" panose="02020603050405020304" pitchFamily="18" charset="0"/>
                                      </a:rPr>
                                    </m:ctrlPr>
                                  </m:sSubPr>
                                  <m:e>
                                    <m:r>
                                      <a:rPr lang="en-US" i="1">
                                        <a:latin typeface="Cambria Math" panose="02040503050406030204" pitchFamily="18" charset="0"/>
                                        <a:ea typeface="Yu Mincho" panose="02020400000000000000" pitchFamily="18" charset="-128"/>
                                        <a:cs typeface="Times New Roman" panose="02020603050405020304" pitchFamily="18" charset="0"/>
                                      </a:rPr>
                                      <m:t>𝑡</m:t>
                                    </m:r>
                                  </m:e>
                                  <m:sub>
                                    <m:r>
                                      <a:rPr lang="en-US" i="1">
                                        <a:latin typeface="Cambria Math" panose="02040503050406030204" pitchFamily="18" charset="0"/>
                                        <a:ea typeface="Yu Mincho" panose="02020400000000000000" pitchFamily="18" charset="-128"/>
                                        <a:cs typeface="Times New Roman" panose="02020603050405020304" pitchFamily="18" charset="0"/>
                                      </a:rPr>
                                      <m:t>𝑙</m:t>
                                    </m:r>
                                  </m:sub>
                                </m:sSub>
                              </m:e>
                            </m:d>
                            <m:r>
                              <a:rPr lang="en-US" i="1">
                                <a:latin typeface="Cambria Math" panose="02040503050406030204" pitchFamily="18" charset="0"/>
                                <a:ea typeface="Yu Mincho" panose="02020400000000000000" pitchFamily="18" charset="-128"/>
                                <a:cs typeface="Times New Roman" panose="02020603050405020304" pitchFamily="18" charset="0"/>
                              </a:rPr>
                              <m:t>𝑞</m:t>
                            </m:r>
                            <m:r>
                              <a:rPr lang="en-US" i="1">
                                <a:latin typeface="Cambria Math" panose="02040503050406030204" pitchFamily="18" charset="0"/>
                                <a:ea typeface="Yu Mincho" panose="02020400000000000000" pitchFamily="18" charset="-128"/>
                                <a:cs typeface="Times New Roman" panose="02020603050405020304" pitchFamily="18" charset="0"/>
                              </a:rPr>
                              <m:t>−</m:t>
                            </m:r>
                            <m:d>
                              <m:dPr>
                                <m:begChr m:val="{"/>
                                <m:endChr m:val="}"/>
                                <m:ctrlPr>
                                  <a:rPr lang="en-US" i="1">
                                    <a:latin typeface="Cambria Math" panose="02040503050406030204" pitchFamily="18" charset="0"/>
                                    <a:ea typeface="Yu Mincho" panose="02020400000000000000" pitchFamily="18" charset="-128"/>
                                    <a:cs typeface="Times New Roman" panose="02020603050405020304" pitchFamily="18" charset="0"/>
                                  </a:rPr>
                                </m:ctrlPr>
                              </m:dPr>
                              <m:e>
                                <m:f>
                                  <m:fPr>
                                    <m:type m:val="lin"/>
                                    <m:ctrlPr>
                                      <a:rPr lang="en-US" i="1">
                                        <a:latin typeface="Cambria Math" panose="02040503050406030204" pitchFamily="18" charset="0"/>
                                        <a:ea typeface="Yu Mincho" panose="02020400000000000000" pitchFamily="18" charset="-128"/>
                                        <a:cs typeface="Times New Roman" panose="02020603050405020304" pitchFamily="18" charset="0"/>
                                      </a:rPr>
                                    </m:ctrlPr>
                                  </m:fPr>
                                  <m:num>
                                    <m:sSubSup>
                                      <m:sSubSupPr>
                                        <m:ctrlPr>
                                          <a:rPr lang="en-US" i="1">
                                            <a:latin typeface="Cambria Math" panose="02040503050406030204" pitchFamily="18" charset="0"/>
                                            <a:ea typeface="Yu Mincho" panose="02020400000000000000" pitchFamily="18" charset="-128"/>
                                            <a:cs typeface="Times New Roman" panose="02020603050405020304" pitchFamily="18" charset="0"/>
                                          </a:rPr>
                                        </m:ctrlPr>
                                      </m:sSubSupPr>
                                      <m:e>
                                        <m:r>
                                          <a:rPr lang="el-GR" i="1">
                                            <a:latin typeface="Cambria Math" panose="02040503050406030204" pitchFamily="18" charset="0"/>
                                            <a:ea typeface="Yu Mincho" panose="02020400000000000000" pitchFamily="18" charset="-128"/>
                                            <a:cs typeface="Times New Roman" panose="02020603050405020304" pitchFamily="18" charset="0"/>
                                          </a:rPr>
                                          <m:t>𝜎</m:t>
                                        </m:r>
                                      </m:e>
                                      <m:sub>
                                        <m:r>
                                          <a:rPr lang="en-US" i="1">
                                            <a:latin typeface="Cambria Math" panose="02040503050406030204" pitchFamily="18" charset="0"/>
                                            <a:ea typeface="Yu Mincho" panose="02020400000000000000" pitchFamily="18" charset="-128"/>
                                            <a:cs typeface="Times New Roman" panose="02020603050405020304" pitchFamily="18" charset="0"/>
                                          </a:rPr>
                                          <m:t>𝑙</m:t>
                                        </m:r>
                                      </m:sub>
                                      <m:sup>
                                        <m:r>
                                          <a:rPr lang="en-US" i="1">
                                            <a:latin typeface="Cambria Math" panose="02040503050406030204" pitchFamily="18" charset="0"/>
                                            <a:ea typeface="Yu Mincho" panose="02020400000000000000" pitchFamily="18" charset="-128"/>
                                            <a:cs typeface="Times New Roman" panose="02020603050405020304" pitchFamily="18" charset="0"/>
                                          </a:rPr>
                                          <m:t>2</m:t>
                                        </m:r>
                                      </m:sup>
                                    </m:sSubSup>
                                    <m:sSup>
                                      <m:sSupPr>
                                        <m:ctrlPr>
                                          <a:rPr lang="en-US" i="1">
                                            <a:latin typeface="Cambria Math" panose="02040503050406030204" pitchFamily="18" charset="0"/>
                                            <a:ea typeface="Yu Mincho" panose="02020400000000000000" pitchFamily="18" charset="-128"/>
                                            <a:cs typeface="Times New Roman" panose="02020603050405020304" pitchFamily="18" charset="0"/>
                                          </a:rPr>
                                        </m:ctrlPr>
                                      </m:sSupPr>
                                      <m:e>
                                        <m:r>
                                          <a:rPr lang="el-GR" i="1">
                                            <a:latin typeface="Cambria Math" panose="02040503050406030204" pitchFamily="18" charset="0"/>
                                            <a:ea typeface="Yu Mincho" panose="02020400000000000000" pitchFamily="18" charset="-128"/>
                                            <a:cs typeface="Times New Roman" panose="02020603050405020304" pitchFamily="18" charset="0"/>
                                          </a:rPr>
                                          <m:t>𝑞</m:t>
                                        </m:r>
                                      </m:e>
                                      <m:sup>
                                        <m:r>
                                          <a:rPr lang="en-US" i="1">
                                            <a:latin typeface="Cambria Math" panose="02040503050406030204" pitchFamily="18" charset="0"/>
                                            <a:ea typeface="Yu Mincho" panose="02020400000000000000" pitchFamily="18" charset="-128"/>
                                            <a:cs typeface="Times New Roman" panose="02020603050405020304" pitchFamily="18" charset="0"/>
                                          </a:rPr>
                                          <m:t>2</m:t>
                                        </m:r>
                                      </m:sup>
                                    </m:sSup>
                                  </m:num>
                                  <m:den>
                                    <m:r>
                                      <a:rPr lang="en-US" i="1">
                                        <a:latin typeface="Cambria Math" panose="02040503050406030204" pitchFamily="18" charset="0"/>
                                        <a:ea typeface="Yu Mincho" panose="02020400000000000000" pitchFamily="18" charset="-128"/>
                                        <a:cs typeface="Times New Roman" panose="02020603050405020304" pitchFamily="18" charset="0"/>
                                      </a:rPr>
                                      <m:t>2</m:t>
                                    </m:r>
                                  </m:den>
                                </m:f>
                              </m:e>
                            </m:d>
                          </m:e>
                        </m:d>
                      </m:e>
                    </m:func>
                  </m:oMath>
                </a14:m>
                <a:r>
                  <a:rPr lang="en-US" dirty="0">
                    <a:latin typeface="Times New Roman" panose="02020603050405020304" pitchFamily="18" charset="0"/>
                    <a:ea typeface="Yu Mincho" panose="02020400000000000000" pitchFamily="18" charset="-128"/>
                  </a:rPr>
                  <a:t> </a:t>
                </a:r>
                <a:endParaRPr lang="en-US" dirty="0"/>
              </a:p>
            </p:txBody>
          </p:sp>
        </mc:Choice>
        <mc:Fallback>
          <p:sp>
            <p:nvSpPr>
              <p:cNvPr id="6" name="Rectangle 5">
                <a:extLst>
                  <a:ext uri="{FF2B5EF4-FFF2-40B4-BE49-F238E27FC236}">
                    <a16:creationId xmlns:a16="http://schemas.microsoft.com/office/drawing/2014/main" id="{AA6E0A34-4B14-B542-821D-181968653B26}"/>
                  </a:ext>
                </a:extLst>
              </p:cNvPr>
              <p:cNvSpPr>
                <a:spLocks noRot="1" noChangeAspect="1" noMove="1" noResize="1" noEditPoints="1" noAdjustHandles="1" noChangeArrowheads="1" noChangeShapeType="1" noTextEdit="1"/>
              </p:cNvSpPr>
              <p:nvPr/>
            </p:nvSpPr>
            <p:spPr>
              <a:xfrm>
                <a:off x="4394893" y="3226509"/>
                <a:ext cx="3402213" cy="404983"/>
              </a:xfrm>
              <a:prstGeom prst="rect">
                <a:avLst/>
              </a:prstGeom>
              <a:blipFill>
                <a:blip r:embed="rId3"/>
                <a:stretch>
                  <a:fillRect t="-93939" b="-1484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57116106-705F-E34E-9862-219A201A54A5}"/>
                  </a:ext>
                </a:extLst>
              </p:cNvPr>
              <p:cNvSpPr/>
              <p:nvPr/>
            </p:nvSpPr>
            <p:spPr>
              <a:xfrm>
                <a:off x="4331509" y="3846626"/>
                <a:ext cx="3528979"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ea typeface="Yu Mincho" panose="02020400000000000000" pitchFamily="18" charset="-128"/>
                            <a:cs typeface="Times New Roman" panose="02020603050405020304" pitchFamily="18" charset="0"/>
                          </a:rPr>
                        </m:ctrlPr>
                      </m:sSubPr>
                      <m:e>
                        <m:r>
                          <a:rPr lang="en-US" i="1">
                            <a:latin typeface="Cambria Math" panose="02040503050406030204" pitchFamily="18" charset="0"/>
                            <a:ea typeface="Yu Mincho" panose="02020400000000000000" pitchFamily="18" charset="-128"/>
                            <a:cs typeface="Times New Roman" panose="02020603050405020304" pitchFamily="18" charset="0"/>
                          </a:rPr>
                          <m:t>𝐻</m:t>
                        </m:r>
                      </m:e>
                      <m:sub>
                        <m:r>
                          <a:rPr lang="en-US" i="1">
                            <a:latin typeface="Cambria Math" panose="02040503050406030204" pitchFamily="18" charset="0"/>
                            <a:ea typeface="Yu Mincho" panose="02020400000000000000" pitchFamily="18" charset="-128"/>
                            <a:cs typeface="Times New Roman" panose="02020603050405020304" pitchFamily="18" charset="0"/>
                          </a:rPr>
                          <m:t>𝑎</m:t>
                        </m:r>
                      </m:sub>
                    </m:sSub>
                    <m:d>
                      <m:dPr>
                        <m:ctrlPr>
                          <a:rPr lang="en-US" i="1">
                            <a:latin typeface="Cambria Math" panose="02040503050406030204" pitchFamily="18" charset="0"/>
                            <a:ea typeface="Yu Mincho" panose="02020400000000000000" pitchFamily="18" charset="-128"/>
                            <a:cs typeface="Times New Roman" panose="02020603050405020304" pitchFamily="18" charset="0"/>
                          </a:rPr>
                        </m:ctrlPr>
                      </m:dPr>
                      <m:e>
                        <m:r>
                          <a:rPr lang="en-US" i="1">
                            <a:latin typeface="Cambria Math" panose="02040503050406030204" pitchFamily="18" charset="0"/>
                            <a:ea typeface="Yu Mincho" panose="02020400000000000000" pitchFamily="18" charset="-128"/>
                            <a:cs typeface="Times New Roman" panose="02020603050405020304" pitchFamily="18" charset="0"/>
                          </a:rPr>
                          <m:t>𝑞</m:t>
                        </m:r>
                      </m:e>
                    </m:d>
                    <m:r>
                      <a:rPr lang="en-US" i="1">
                        <a:latin typeface="Cambria Math" panose="02040503050406030204" pitchFamily="18" charset="0"/>
                        <a:ea typeface="Yu Mincho" panose="02020400000000000000" pitchFamily="18" charset="-128"/>
                        <a:cs typeface="Times New Roman" panose="02020603050405020304" pitchFamily="18" charset="0"/>
                      </a:rPr>
                      <m:t>=</m:t>
                    </m:r>
                    <m:r>
                      <m:rPr>
                        <m:sty m:val="p"/>
                      </m:rPr>
                      <a:rPr lang="en-US">
                        <a:latin typeface="Cambria Math" panose="02040503050406030204" pitchFamily="18" charset="0"/>
                        <a:ea typeface="Yu Mincho" panose="02020400000000000000" pitchFamily="18" charset="-128"/>
                        <a:cs typeface="Times New Roman" panose="02020603050405020304" pitchFamily="18" charset="0"/>
                      </a:rPr>
                      <m:t>exp</m:t>
                    </m:r>
                    <m:r>
                      <a:rPr lang="en-US">
                        <a:latin typeface="Cambria Math" panose="02040503050406030204" pitchFamily="18" charset="0"/>
                        <a:ea typeface="Yu Mincho" panose="02020400000000000000" pitchFamily="18" charset="-128"/>
                        <a:cs typeface="Times New Roman" panose="02020603050405020304" pitchFamily="18" charset="0"/>
                      </a:rPr>
                      <m:t>⁡</m:t>
                    </m:r>
                    <m:d>
                      <m:dPr>
                        <m:ctrlPr>
                          <a:rPr lang="en-US" i="1">
                            <a:latin typeface="Cambria Math" panose="02040503050406030204" pitchFamily="18" charset="0"/>
                            <a:ea typeface="Yu Mincho" panose="02020400000000000000" pitchFamily="18" charset="-128"/>
                            <a:cs typeface="Times New Roman" panose="02020603050405020304" pitchFamily="18" charset="0"/>
                          </a:rPr>
                        </m:ctrlPr>
                      </m:dPr>
                      <m:e>
                        <m:r>
                          <a:rPr lang="en-US" i="1">
                            <a:latin typeface="Cambria Math" panose="02040503050406030204" pitchFamily="18" charset="0"/>
                            <a:ea typeface="Yu Mincho" panose="02020400000000000000" pitchFamily="18" charset="-128"/>
                            <a:cs typeface="Times New Roman" panose="02020603050405020304" pitchFamily="18" charset="0"/>
                          </a:rPr>
                          <m:t>𝑖</m:t>
                        </m:r>
                        <m:d>
                          <m:dPr>
                            <m:begChr m:val="〈"/>
                            <m:endChr m:val="〉"/>
                            <m:ctrlPr>
                              <a:rPr lang="en-US"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i="1">
                                    <a:latin typeface="Cambria Math" panose="02040503050406030204" pitchFamily="18" charset="0"/>
                                    <a:ea typeface="Yu Mincho" panose="02020400000000000000" pitchFamily="18" charset="-128"/>
                                    <a:cs typeface="Times New Roman" panose="02020603050405020304" pitchFamily="18" charset="0"/>
                                  </a:rPr>
                                </m:ctrlPr>
                              </m:sSubPr>
                              <m:e>
                                <m:r>
                                  <a:rPr lang="en-US" i="1">
                                    <a:latin typeface="Cambria Math" panose="02040503050406030204" pitchFamily="18" charset="0"/>
                                    <a:ea typeface="Yu Mincho" panose="02020400000000000000" pitchFamily="18" charset="-128"/>
                                    <a:cs typeface="Times New Roman" panose="02020603050405020304" pitchFamily="18" charset="0"/>
                                  </a:rPr>
                                  <m:t>𝑡</m:t>
                                </m:r>
                              </m:e>
                              <m:sub>
                                <m:r>
                                  <a:rPr lang="en-US" i="1">
                                    <a:latin typeface="Cambria Math" panose="02040503050406030204" pitchFamily="18" charset="0"/>
                                    <a:ea typeface="Yu Mincho" panose="02020400000000000000" pitchFamily="18" charset="-128"/>
                                    <a:cs typeface="Times New Roman" panose="02020603050405020304" pitchFamily="18" charset="0"/>
                                  </a:rPr>
                                  <m:t>𝑎</m:t>
                                </m:r>
                              </m:sub>
                            </m:sSub>
                          </m:e>
                        </m:d>
                        <m:r>
                          <a:rPr lang="en-US" i="1">
                            <a:latin typeface="Cambria Math" panose="02040503050406030204" pitchFamily="18" charset="0"/>
                            <a:ea typeface="Yu Mincho" panose="02020400000000000000" pitchFamily="18" charset="-128"/>
                            <a:cs typeface="Times New Roman" panose="02020603050405020304" pitchFamily="18" charset="0"/>
                          </a:rPr>
                          <m:t>𝑞</m:t>
                        </m:r>
                        <m:r>
                          <a:rPr lang="en-US" i="1">
                            <a:latin typeface="Cambria Math" panose="02040503050406030204" pitchFamily="18" charset="0"/>
                            <a:ea typeface="Yu Mincho" panose="02020400000000000000" pitchFamily="18" charset="-128"/>
                            <a:cs typeface="Times New Roman" panose="02020603050405020304" pitchFamily="18" charset="0"/>
                          </a:rPr>
                          <m:t>−</m:t>
                        </m:r>
                        <m:d>
                          <m:dPr>
                            <m:begChr m:val="{"/>
                            <m:endChr m:val="}"/>
                            <m:ctrlPr>
                              <a:rPr lang="en-US" i="1">
                                <a:latin typeface="Cambria Math" panose="02040503050406030204" pitchFamily="18" charset="0"/>
                                <a:ea typeface="Yu Mincho" panose="02020400000000000000" pitchFamily="18" charset="-128"/>
                                <a:cs typeface="Times New Roman" panose="02020603050405020304" pitchFamily="18" charset="0"/>
                              </a:rPr>
                            </m:ctrlPr>
                          </m:dPr>
                          <m:e>
                            <m:f>
                              <m:fPr>
                                <m:type m:val="lin"/>
                                <m:ctrlPr>
                                  <a:rPr lang="en-US" i="1">
                                    <a:latin typeface="Cambria Math" panose="02040503050406030204" pitchFamily="18" charset="0"/>
                                    <a:ea typeface="Yu Mincho" panose="02020400000000000000" pitchFamily="18" charset="-128"/>
                                    <a:cs typeface="Times New Roman" panose="02020603050405020304" pitchFamily="18" charset="0"/>
                                  </a:rPr>
                                </m:ctrlPr>
                              </m:fPr>
                              <m:num>
                                <m:sSubSup>
                                  <m:sSubSupPr>
                                    <m:ctrlPr>
                                      <a:rPr lang="en-US" i="1">
                                        <a:latin typeface="Cambria Math" panose="02040503050406030204" pitchFamily="18" charset="0"/>
                                        <a:ea typeface="Yu Mincho" panose="02020400000000000000" pitchFamily="18" charset="-128"/>
                                        <a:cs typeface="Times New Roman" panose="02020603050405020304" pitchFamily="18" charset="0"/>
                                      </a:rPr>
                                    </m:ctrlPr>
                                  </m:sSubSupPr>
                                  <m:e>
                                    <m:r>
                                      <a:rPr lang="el-GR" i="1">
                                        <a:latin typeface="Cambria Math" panose="02040503050406030204" pitchFamily="18" charset="0"/>
                                        <a:ea typeface="Yu Mincho" panose="02020400000000000000" pitchFamily="18" charset="-128"/>
                                        <a:cs typeface="Times New Roman" panose="02020603050405020304" pitchFamily="18" charset="0"/>
                                      </a:rPr>
                                      <m:t>𝜎</m:t>
                                    </m:r>
                                  </m:e>
                                  <m:sub>
                                    <m:r>
                                      <a:rPr lang="en-US" i="1">
                                        <a:latin typeface="Cambria Math" panose="02040503050406030204" pitchFamily="18" charset="0"/>
                                        <a:ea typeface="Yu Mincho" panose="02020400000000000000" pitchFamily="18" charset="-128"/>
                                        <a:cs typeface="Times New Roman" panose="02020603050405020304" pitchFamily="18" charset="0"/>
                                      </a:rPr>
                                      <m:t>𝑎</m:t>
                                    </m:r>
                                  </m:sub>
                                  <m:sup>
                                    <m:r>
                                      <a:rPr lang="en-US" i="1">
                                        <a:latin typeface="Cambria Math" panose="02040503050406030204" pitchFamily="18" charset="0"/>
                                        <a:ea typeface="Yu Mincho" panose="02020400000000000000" pitchFamily="18" charset="-128"/>
                                        <a:cs typeface="Times New Roman" panose="02020603050405020304" pitchFamily="18" charset="0"/>
                                      </a:rPr>
                                      <m:t>2</m:t>
                                    </m:r>
                                  </m:sup>
                                </m:sSubSup>
                                <m:sSup>
                                  <m:sSupPr>
                                    <m:ctrlPr>
                                      <a:rPr lang="en-US" i="1">
                                        <a:latin typeface="Cambria Math" panose="02040503050406030204" pitchFamily="18" charset="0"/>
                                        <a:ea typeface="Yu Mincho" panose="02020400000000000000" pitchFamily="18" charset="-128"/>
                                        <a:cs typeface="Times New Roman" panose="02020603050405020304" pitchFamily="18" charset="0"/>
                                      </a:rPr>
                                    </m:ctrlPr>
                                  </m:sSupPr>
                                  <m:e>
                                    <m:r>
                                      <a:rPr lang="el-GR" i="1">
                                        <a:latin typeface="Cambria Math" panose="02040503050406030204" pitchFamily="18" charset="0"/>
                                        <a:ea typeface="Yu Mincho" panose="02020400000000000000" pitchFamily="18" charset="-128"/>
                                        <a:cs typeface="Times New Roman" panose="02020603050405020304" pitchFamily="18" charset="0"/>
                                      </a:rPr>
                                      <m:t>𝑞</m:t>
                                    </m:r>
                                  </m:e>
                                  <m:sup>
                                    <m:r>
                                      <a:rPr lang="en-US" i="1">
                                        <a:latin typeface="Cambria Math" panose="02040503050406030204" pitchFamily="18" charset="0"/>
                                        <a:ea typeface="Yu Mincho" panose="02020400000000000000" pitchFamily="18" charset="-128"/>
                                        <a:cs typeface="Times New Roman" panose="02020603050405020304" pitchFamily="18" charset="0"/>
                                      </a:rPr>
                                      <m:t>2</m:t>
                                    </m:r>
                                  </m:sup>
                                </m:sSup>
                              </m:num>
                              <m:den>
                                <m:r>
                                  <a:rPr lang="en-US" i="1">
                                    <a:latin typeface="Cambria Math" panose="02040503050406030204" pitchFamily="18" charset="0"/>
                                    <a:ea typeface="Yu Mincho" panose="02020400000000000000" pitchFamily="18" charset="-128"/>
                                    <a:cs typeface="Times New Roman" panose="02020603050405020304" pitchFamily="18" charset="0"/>
                                  </a:rPr>
                                  <m:t>2</m:t>
                                </m:r>
                              </m:den>
                            </m:f>
                          </m:e>
                        </m:d>
                      </m:e>
                    </m:d>
                  </m:oMath>
                </a14:m>
                <a:r>
                  <a:rPr lang="en-US" dirty="0">
                    <a:latin typeface="Times New Roman" panose="02020603050405020304" pitchFamily="18" charset="0"/>
                    <a:ea typeface="Yu Mincho" panose="02020400000000000000" pitchFamily="18" charset="-128"/>
                  </a:rPr>
                  <a:t>.</a:t>
                </a:r>
                <a:r>
                  <a:rPr lang="en-US" dirty="0">
                    <a:effectLst/>
                  </a:rPr>
                  <a:t> </a:t>
                </a:r>
                <a:endParaRPr lang="en-US" dirty="0"/>
              </a:p>
            </p:txBody>
          </p:sp>
        </mc:Choice>
        <mc:Fallback>
          <p:sp>
            <p:nvSpPr>
              <p:cNvPr id="7" name="Rectangle 6">
                <a:extLst>
                  <a:ext uri="{FF2B5EF4-FFF2-40B4-BE49-F238E27FC236}">
                    <a16:creationId xmlns:a16="http://schemas.microsoft.com/office/drawing/2014/main" id="{57116106-705F-E34E-9862-219A201A54A5}"/>
                  </a:ext>
                </a:extLst>
              </p:cNvPr>
              <p:cNvSpPr>
                <a:spLocks noRot="1" noChangeAspect="1" noMove="1" noResize="1" noEditPoints="1" noAdjustHandles="1" noChangeArrowheads="1" noChangeShapeType="1" noTextEdit="1"/>
              </p:cNvSpPr>
              <p:nvPr/>
            </p:nvSpPr>
            <p:spPr>
              <a:xfrm>
                <a:off x="4331509" y="3846626"/>
                <a:ext cx="3528979" cy="369332"/>
              </a:xfrm>
              <a:prstGeom prst="rect">
                <a:avLst/>
              </a:prstGeom>
              <a:blipFill>
                <a:blip r:embed="rId4"/>
                <a:stretch>
                  <a:fillRect t="-110000" b="-16666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E622B0C8-4A51-9A4E-AE58-530E0F767DE2}"/>
              </a:ext>
            </a:extLst>
          </p:cNvPr>
          <p:cNvSpPr/>
          <p:nvPr/>
        </p:nvSpPr>
        <p:spPr>
          <a:xfrm>
            <a:off x="157841" y="4644121"/>
            <a:ext cx="11876314" cy="2058769"/>
          </a:xfrm>
          <a:prstGeom prst="rect">
            <a:avLst/>
          </a:prstGeom>
        </p:spPr>
        <p:txBody>
          <a:bodyPr wrap="square">
            <a:spAutoFit/>
          </a:bodyPr>
          <a:lstStyle/>
          <a:p>
            <a:pPr marL="402336" marR="0" indent="-406400">
              <a:lnSpc>
                <a:spcPct val="107000"/>
              </a:lnSpc>
              <a:spcBef>
                <a:spcPts val="0"/>
              </a:spcBef>
            </a:pPr>
            <a:r>
              <a:rPr lang="de-DE" sz="1200" dirty="0" err="1">
                <a:latin typeface="Times New Roman" panose="02020603050405020304" pitchFamily="18" charset="0"/>
                <a:ea typeface="Calibri" panose="020F0502020204030204" pitchFamily="34" charset="0"/>
                <a:cs typeface="Arial" panose="020B0604020202020204" pitchFamily="34" charset="0"/>
              </a:rPr>
              <a:t>Brämer</a:t>
            </a:r>
            <a:r>
              <a:rPr lang="de-DE" sz="1200" dirty="0">
                <a:latin typeface="Times New Roman" panose="02020603050405020304" pitchFamily="18" charset="0"/>
                <a:ea typeface="Calibri" panose="020F0502020204030204" pitchFamily="34" charset="0"/>
                <a:cs typeface="Arial" panose="020B0604020202020204" pitchFamily="34" charset="0"/>
              </a:rPr>
              <a:t>, R. Eindimensionale Röntgenkleinwinkelstreuformeln Parakristalliner Lamellenclusterstrukturen. </a:t>
            </a:r>
            <a:r>
              <a:rPr lang="de-DE" sz="1200" i="1" dirty="0">
                <a:latin typeface="Times New Roman" panose="02020603050405020304" pitchFamily="18" charset="0"/>
                <a:ea typeface="Calibri" panose="020F0502020204030204" pitchFamily="34" charset="0"/>
                <a:cs typeface="Arial" panose="020B0604020202020204" pitchFamily="34" charset="0"/>
              </a:rPr>
              <a:t>Kolloid-Zeitschrift Zeitschrift für </a:t>
            </a:r>
            <a:r>
              <a:rPr lang="de-DE" sz="1200" i="1" dirty="0" err="1">
                <a:latin typeface="Times New Roman" panose="02020603050405020304" pitchFamily="18" charset="0"/>
                <a:ea typeface="Calibri" panose="020F0502020204030204" pitchFamily="34" charset="0"/>
                <a:cs typeface="Arial" panose="020B0604020202020204" pitchFamily="34" charset="0"/>
              </a:rPr>
              <a:t>Polym</a:t>
            </a:r>
            <a:r>
              <a:rPr lang="de-DE" sz="1200" i="1" dirty="0">
                <a:latin typeface="Times New Roman" panose="02020603050405020304" pitchFamily="18" charset="0"/>
                <a:ea typeface="Calibri" panose="020F0502020204030204" pitchFamily="34" charset="0"/>
                <a:cs typeface="Arial" panose="020B0604020202020204" pitchFamily="34" charset="0"/>
              </a:rPr>
              <a:t>.</a:t>
            </a:r>
            <a:r>
              <a:rPr lang="de-DE" sz="1200" dirty="0">
                <a:latin typeface="Times New Roman" panose="02020603050405020304" pitchFamily="18" charset="0"/>
                <a:ea typeface="Calibri" panose="020F0502020204030204" pitchFamily="34" charset="0"/>
                <a:cs typeface="Arial" panose="020B0604020202020204" pitchFamily="34" charset="0"/>
              </a:rPr>
              <a:t> </a:t>
            </a:r>
            <a:r>
              <a:rPr lang="de-DE" sz="1200" b="1" dirty="0">
                <a:latin typeface="Times New Roman" panose="02020603050405020304" pitchFamily="18" charset="0"/>
                <a:ea typeface="Calibri" panose="020F0502020204030204" pitchFamily="34" charset="0"/>
                <a:cs typeface="Arial" panose="020B0604020202020204" pitchFamily="34" charset="0"/>
              </a:rPr>
              <a:t>1972</a:t>
            </a:r>
            <a:r>
              <a:rPr lang="de-DE" sz="1200" dirty="0">
                <a:latin typeface="Times New Roman" panose="02020603050405020304" pitchFamily="18" charset="0"/>
                <a:ea typeface="Calibri" panose="020F0502020204030204" pitchFamily="34" charset="0"/>
                <a:cs typeface="Arial" panose="020B0604020202020204" pitchFamily="34" charset="0"/>
              </a:rPr>
              <a:t>, </a:t>
            </a:r>
            <a:r>
              <a:rPr lang="de-DE" sz="1200" i="1" dirty="0">
                <a:latin typeface="Times New Roman" panose="02020603050405020304" pitchFamily="18" charset="0"/>
                <a:ea typeface="Calibri" panose="020F0502020204030204" pitchFamily="34" charset="0"/>
                <a:cs typeface="Arial" panose="020B0604020202020204" pitchFamily="34" charset="0"/>
              </a:rPr>
              <a:t>250</a:t>
            </a:r>
            <a:r>
              <a:rPr lang="de-DE" sz="1200" dirty="0">
                <a:latin typeface="Times New Roman" panose="02020603050405020304" pitchFamily="18" charset="0"/>
                <a:ea typeface="Calibri" panose="020F0502020204030204" pitchFamily="34" charset="0"/>
                <a:cs typeface="Arial" panose="020B0604020202020204" pitchFamily="34" charset="0"/>
              </a:rPr>
              <a:t> (11–12), 1034–1038. https://</a:t>
            </a:r>
            <a:r>
              <a:rPr lang="de-DE" sz="1200" dirty="0" err="1">
                <a:latin typeface="Times New Roman" panose="02020603050405020304" pitchFamily="18" charset="0"/>
                <a:ea typeface="Calibri" panose="020F0502020204030204" pitchFamily="34" charset="0"/>
                <a:cs typeface="Arial" panose="020B0604020202020204" pitchFamily="34" charset="0"/>
              </a:rPr>
              <a:t>doi.org</a:t>
            </a:r>
            <a:r>
              <a:rPr lang="de-DE" sz="1200" dirty="0">
                <a:latin typeface="Times New Roman" panose="02020603050405020304" pitchFamily="18" charset="0"/>
                <a:ea typeface="Calibri" panose="020F0502020204030204" pitchFamily="34" charset="0"/>
                <a:cs typeface="Arial" panose="020B0604020202020204" pitchFamily="34" charset="0"/>
              </a:rPr>
              <a:t>/10.1007/BF01498885.</a:t>
            </a:r>
            <a:endParaRPr lang="en-US" sz="1200" dirty="0">
              <a:latin typeface="Calibri" panose="020F0502020204030204" pitchFamily="34" charset="0"/>
              <a:ea typeface="Calibri" panose="020F0502020204030204" pitchFamily="34" charset="0"/>
              <a:cs typeface="Arial" panose="020B0604020202020204" pitchFamily="34" charset="0"/>
            </a:endParaRPr>
          </a:p>
          <a:p>
            <a:pPr marL="402336" marR="0" indent="-406400">
              <a:lnSpc>
                <a:spcPct val="107000"/>
              </a:lnSpc>
              <a:spcBef>
                <a:spcPts val="0"/>
              </a:spcBef>
            </a:pPr>
            <a:r>
              <a:rPr lang="de-DE" sz="1200" dirty="0" err="1">
                <a:latin typeface="Times New Roman" panose="02020603050405020304" pitchFamily="18" charset="0"/>
                <a:ea typeface="Calibri" panose="020F0502020204030204" pitchFamily="34" charset="0"/>
                <a:cs typeface="Arial" panose="020B0604020202020204" pitchFamily="34" charset="0"/>
              </a:rPr>
              <a:t>Brämer</a:t>
            </a:r>
            <a:r>
              <a:rPr lang="de-DE" sz="1200" dirty="0">
                <a:latin typeface="Times New Roman" panose="02020603050405020304" pitchFamily="18" charset="0"/>
                <a:ea typeface="Calibri" panose="020F0502020204030204" pitchFamily="34" charset="0"/>
                <a:cs typeface="Arial" panose="020B0604020202020204" pitchFamily="34" charset="0"/>
              </a:rPr>
              <a:t>, R.; Gerdes, C.; Wenig, W. Analysis </a:t>
            </a:r>
            <a:r>
              <a:rPr lang="de-DE" sz="1200" dirty="0" err="1">
                <a:latin typeface="Times New Roman" panose="02020603050405020304" pitchFamily="18" charset="0"/>
                <a:ea typeface="Calibri" panose="020F0502020204030204" pitchFamily="34" charset="0"/>
                <a:cs typeface="Arial" panose="020B0604020202020204" pitchFamily="34" charset="0"/>
              </a:rPr>
              <a:t>of</a:t>
            </a:r>
            <a:r>
              <a:rPr lang="de-DE" sz="1200" dirty="0">
                <a:latin typeface="Times New Roman" panose="02020603050405020304" pitchFamily="18" charset="0"/>
                <a:ea typeface="Calibri" panose="020F0502020204030204" pitchFamily="34" charset="0"/>
                <a:cs typeface="Arial" panose="020B0604020202020204" pitchFamily="34" charset="0"/>
              </a:rPr>
              <a:t> </a:t>
            </a:r>
            <a:r>
              <a:rPr lang="de-DE" sz="1200" dirty="0" err="1">
                <a:latin typeface="Times New Roman" panose="02020603050405020304" pitchFamily="18" charset="0"/>
                <a:ea typeface="Calibri" panose="020F0502020204030204" pitchFamily="34" charset="0"/>
                <a:cs typeface="Arial" panose="020B0604020202020204" pitchFamily="34" charset="0"/>
              </a:rPr>
              <a:t>the</a:t>
            </a:r>
            <a:r>
              <a:rPr lang="de-DE" sz="1200" dirty="0">
                <a:latin typeface="Times New Roman" panose="02020603050405020304" pitchFamily="18" charset="0"/>
                <a:ea typeface="Calibri" panose="020F0502020204030204" pitchFamily="34" charset="0"/>
                <a:cs typeface="Arial" panose="020B0604020202020204" pitchFamily="34" charset="0"/>
              </a:rPr>
              <a:t> Small-Angle X-Ray </a:t>
            </a:r>
            <a:r>
              <a:rPr lang="de-DE" sz="1200" dirty="0" err="1">
                <a:latin typeface="Times New Roman" panose="02020603050405020304" pitchFamily="18" charset="0"/>
                <a:ea typeface="Calibri" panose="020F0502020204030204" pitchFamily="34" charset="0"/>
                <a:cs typeface="Arial" panose="020B0604020202020204" pitchFamily="34" charset="0"/>
              </a:rPr>
              <a:t>Scattering</a:t>
            </a:r>
            <a:r>
              <a:rPr lang="de-DE" sz="1200" dirty="0">
                <a:latin typeface="Times New Roman" panose="02020603050405020304" pitchFamily="18" charset="0"/>
                <a:ea typeface="Calibri" panose="020F0502020204030204" pitchFamily="34" charset="0"/>
                <a:cs typeface="Arial" panose="020B0604020202020204" pitchFamily="34" charset="0"/>
              </a:rPr>
              <a:t> </a:t>
            </a:r>
            <a:r>
              <a:rPr lang="de-DE" sz="1200" dirty="0" err="1">
                <a:latin typeface="Times New Roman" panose="02020603050405020304" pitchFamily="18" charset="0"/>
                <a:ea typeface="Calibri" panose="020F0502020204030204" pitchFamily="34" charset="0"/>
                <a:cs typeface="Arial" panose="020B0604020202020204" pitchFamily="34" charset="0"/>
              </a:rPr>
              <a:t>of</a:t>
            </a:r>
            <a:r>
              <a:rPr lang="de-DE" sz="1200" dirty="0">
                <a:latin typeface="Times New Roman" panose="02020603050405020304" pitchFamily="18" charset="0"/>
                <a:ea typeface="Calibri" panose="020F0502020204030204" pitchFamily="34" charset="0"/>
                <a:cs typeface="Arial" panose="020B0604020202020204" pitchFamily="34" charset="0"/>
              </a:rPr>
              <a:t> Linear Polyethylene </a:t>
            </a:r>
            <a:r>
              <a:rPr lang="de-DE" sz="1200" dirty="0" err="1">
                <a:latin typeface="Times New Roman" panose="02020603050405020304" pitchFamily="18" charset="0"/>
                <a:ea typeface="Calibri" panose="020F0502020204030204" pitchFamily="34" charset="0"/>
                <a:cs typeface="Arial" panose="020B0604020202020204" pitchFamily="34" charset="0"/>
              </a:rPr>
              <a:t>by</a:t>
            </a:r>
            <a:r>
              <a:rPr lang="de-DE" sz="1200" dirty="0">
                <a:latin typeface="Times New Roman" panose="02020603050405020304" pitchFamily="18" charset="0"/>
                <a:ea typeface="Calibri" panose="020F0502020204030204" pitchFamily="34" charset="0"/>
                <a:cs typeface="Arial" panose="020B0604020202020204" pitchFamily="34" charset="0"/>
              </a:rPr>
              <a:t> a </a:t>
            </a:r>
            <a:r>
              <a:rPr lang="de-DE" sz="1200" dirty="0" err="1">
                <a:latin typeface="Times New Roman" panose="02020603050405020304" pitchFamily="18" charset="0"/>
                <a:ea typeface="Calibri" panose="020F0502020204030204" pitchFamily="34" charset="0"/>
                <a:cs typeface="Arial" panose="020B0604020202020204" pitchFamily="34" charset="0"/>
              </a:rPr>
              <a:t>Paracrystalline</a:t>
            </a:r>
            <a:r>
              <a:rPr lang="de-DE" sz="1200" dirty="0">
                <a:latin typeface="Times New Roman" panose="02020603050405020304" pitchFamily="18" charset="0"/>
                <a:ea typeface="Calibri" panose="020F0502020204030204" pitchFamily="34" charset="0"/>
                <a:cs typeface="Arial" panose="020B0604020202020204" pitchFamily="34" charset="0"/>
              </a:rPr>
              <a:t> </a:t>
            </a:r>
            <a:r>
              <a:rPr lang="de-DE" sz="1200" dirty="0" err="1">
                <a:latin typeface="Times New Roman" panose="02020603050405020304" pitchFamily="18" charset="0"/>
                <a:ea typeface="Calibri" panose="020F0502020204030204" pitchFamily="34" charset="0"/>
                <a:cs typeface="Arial" panose="020B0604020202020204" pitchFamily="34" charset="0"/>
              </a:rPr>
              <a:t>Lattice</a:t>
            </a:r>
            <a:r>
              <a:rPr lang="de-DE" sz="1200" dirty="0">
                <a:latin typeface="Times New Roman" panose="02020603050405020304" pitchFamily="18" charset="0"/>
                <a:ea typeface="Calibri" panose="020F0502020204030204" pitchFamily="34" charset="0"/>
                <a:cs typeface="Arial" panose="020B0604020202020204" pitchFamily="34" charset="0"/>
              </a:rPr>
              <a:t> Model. </a:t>
            </a:r>
            <a:r>
              <a:rPr lang="en-US" sz="1200" i="1" dirty="0">
                <a:latin typeface="Times New Roman" panose="02020603050405020304" pitchFamily="18" charset="0"/>
                <a:ea typeface="Calibri" panose="020F0502020204030204" pitchFamily="34" charset="0"/>
                <a:cs typeface="Arial" panose="020B0604020202020204" pitchFamily="34" charset="0"/>
              </a:rPr>
              <a:t>Colloid </a:t>
            </a:r>
            <a:r>
              <a:rPr lang="en-US" sz="1200" i="1" dirty="0" err="1">
                <a:latin typeface="Times New Roman" panose="02020603050405020304" pitchFamily="18" charset="0"/>
                <a:ea typeface="Calibri" panose="020F0502020204030204" pitchFamily="34" charset="0"/>
                <a:cs typeface="Arial" panose="020B0604020202020204" pitchFamily="34" charset="0"/>
              </a:rPr>
              <a:t>Polym</a:t>
            </a:r>
            <a:r>
              <a:rPr lang="en-US" sz="1200" i="1" dirty="0">
                <a:latin typeface="Times New Roman" panose="02020603050405020304" pitchFamily="18" charset="0"/>
                <a:ea typeface="Calibri" panose="020F0502020204030204" pitchFamily="34" charset="0"/>
                <a:cs typeface="Arial" panose="020B0604020202020204" pitchFamily="34" charset="0"/>
              </a:rPr>
              <a:t>. Sci.</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b="1" dirty="0">
                <a:latin typeface="Times New Roman" panose="02020603050405020304" pitchFamily="18" charset="0"/>
                <a:ea typeface="Calibri" panose="020F0502020204030204" pitchFamily="34" charset="0"/>
                <a:cs typeface="Arial" panose="020B0604020202020204" pitchFamily="34" charset="0"/>
              </a:rPr>
              <a:t>1983</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i="1" dirty="0">
                <a:latin typeface="Times New Roman" panose="02020603050405020304" pitchFamily="18" charset="0"/>
                <a:ea typeface="Calibri" panose="020F0502020204030204" pitchFamily="34" charset="0"/>
                <a:cs typeface="Arial" panose="020B0604020202020204" pitchFamily="34" charset="0"/>
              </a:rPr>
              <a:t>261</a:t>
            </a:r>
            <a:r>
              <a:rPr lang="en-US" sz="1200" dirty="0">
                <a:latin typeface="Times New Roman" panose="02020603050405020304" pitchFamily="18" charset="0"/>
                <a:ea typeface="Calibri" panose="020F0502020204030204" pitchFamily="34" charset="0"/>
                <a:cs typeface="Arial" panose="020B0604020202020204" pitchFamily="34" charset="0"/>
              </a:rPr>
              <a:t> (4), 293–298. https://</a:t>
            </a:r>
            <a:r>
              <a:rPr lang="en-US" sz="1200" dirty="0" err="1">
                <a:latin typeface="Times New Roman" panose="02020603050405020304" pitchFamily="18" charset="0"/>
                <a:ea typeface="Calibri" panose="020F0502020204030204" pitchFamily="34" charset="0"/>
                <a:cs typeface="Arial" panose="020B0604020202020204" pitchFamily="34" charset="0"/>
              </a:rPr>
              <a:t>doi.org</a:t>
            </a:r>
            <a:r>
              <a:rPr lang="en-US" sz="1200" dirty="0">
                <a:latin typeface="Times New Roman" panose="02020603050405020304" pitchFamily="18" charset="0"/>
                <a:ea typeface="Calibri" panose="020F0502020204030204" pitchFamily="34" charset="0"/>
                <a:cs typeface="Arial" panose="020B0604020202020204" pitchFamily="34" charset="0"/>
              </a:rPr>
              <a:t>/10.1007/BF01413934.</a:t>
            </a:r>
            <a:endParaRPr lang="en-US" sz="1200" dirty="0">
              <a:latin typeface="Calibri" panose="020F0502020204030204" pitchFamily="34" charset="0"/>
              <a:ea typeface="Calibri" panose="020F0502020204030204" pitchFamily="34" charset="0"/>
              <a:cs typeface="Arial" panose="020B0604020202020204" pitchFamily="34" charset="0"/>
            </a:endParaRPr>
          </a:p>
          <a:p>
            <a:pPr marL="402336" marR="0" indent="-406400">
              <a:lnSpc>
                <a:spcPct val="107000"/>
              </a:lnSpc>
              <a:spcBef>
                <a:spcPts val="0"/>
              </a:spcBef>
            </a:pPr>
            <a:r>
              <a:rPr lang="en-US" sz="1200" dirty="0" err="1">
                <a:latin typeface="Times New Roman" panose="02020603050405020304" pitchFamily="18" charset="0"/>
                <a:ea typeface="Calibri" panose="020F0502020204030204" pitchFamily="34" charset="0"/>
                <a:cs typeface="Arial" panose="020B0604020202020204" pitchFamily="34" charset="0"/>
              </a:rPr>
              <a:t>Stribeck</a:t>
            </a:r>
            <a:r>
              <a:rPr lang="en-US" sz="1200" dirty="0">
                <a:latin typeface="Times New Roman" panose="02020603050405020304" pitchFamily="18" charset="0"/>
                <a:ea typeface="Calibri" panose="020F0502020204030204" pitchFamily="34" charset="0"/>
                <a:cs typeface="Arial" panose="020B0604020202020204" pitchFamily="34" charset="0"/>
              </a:rPr>
              <a:t>, N. Small-Angle X-Ray Scattering Functions in the Vicinity of Zero Scattering Angle with an Application to Polymer Blends. </a:t>
            </a:r>
            <a:r>
              <a:rPr lang="en-US" sz="1200" i="1" dirty="0">
                <a:latin typeface="Times New Roman" panose="02020603050405020304" pitchFamily="18" charset="0"/>
                <a:ea typeface="Calibri" panose="020F0502020204030204" pitchFamily="34" charset="0"/>
                <a:cs typeface="Arial" panose="020B0604020202020204" pitchFamily="34" charset="0"/>
              </a:rPr>
              <a:t>Macromolecules</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b="1" dirty="0">
                <a:latin typeface="Times New Roman" panose="02020603050405020304" pitchFamily="18" charset="0"/>
                <a:ea typeface="Calibri" panose="020F0502020204030204" pitchFamily="34" charset="0"/>
                <a:cs typeface="Arial" panose="020B0604020202020204" pitchFamily="34" charset="0"/>
              </a:rPr>
              <a:t>1996</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i="1" dirty="0">
                <a:latin typeface="Times New Roman" panose="02020603050405020304" pitchFamily="18" charset="0"/>
                <a:ea typeface="Calibri" panose="020F0502020204030204" pitchFamily="34" charset="0"/>
                <a:cs typeface="Arial" panose="020B0604020202020204" pitchFamily="34" charset="0"/>
              </a:rPr>
              <a:t>29</a:t>
            </a:r>
            <a:r>
              <a:rPr lang="en-US" sz="1200" dirty="0">
                <a:latin typeface="Times New Roman" panose="02020603050405020304" pitchFamily="18" charset="0"/>
                <a:ea typeface="Calibri" panose="020F0502020204030204" pitchFamily="34" charset="0"/>
                <a:cs typeface="Arial" panose="020B0604020202020204" pitchFamily="34" charset="0"/>
              </a:rPr>
              <a:t> (22), 7217–7220. https://</a:t>
            </a:r>
            <a:r>
              <a:rPr lang="en-US" sz="1200" dirty="0" err="1">
                <a:latin typeface="Times New Roman" panose="02020603050405020304" pitchFamily="18" charset="0"/>
                <a:ea typeface="Calibri" panose="020F0502020204030204" pitchFamily="34" charset="0"/>
                <a:cs typeface="Arial" panose="020B0604020202020204" pitchFamily="34" charset="0"/>
              </a:rPr>
              <a:t>doi.org</a:t>
            </a:r>
            <a:r>
              <a:rPr lang="en-US" sz="1200" dirty="0">
                <a:latin typeface="Times New Roman" panose="02020603050405020304" pitchFamily="18" charset="0"/>
                <a:ea typeface="Calibri" panose="020F0502020204030204" pitchFamily="34" charset="0"/>
                <a:cs typeface="Arial" panose="020B0604020202020204" pitchFamily="34" charset="0"/>
              </a:rPr>
              <a:t>/10.1021/ma951656t.</a:t>
            </a:r>
            <a:endParaRPr lang="en-US" sz="1200" dirty="0">
              <a:latin typeface="Calibri" panose="020F0502020204030204" pitchFamily="34" charset="0"/>
              <a:ea typeface="Calibri" panose="020F0502020204030204" pitchFamily="34" charset="0"/>
              <a:cs typeface="Arial" panose="020B0604020202020204" pitchFamily="34" charset="0"/>
            </a:endParaRPr>
          </a:p>
          <a:p>
            <a:pPr marL="402336" marR="0" indent="-406400">
              <a:lnSpc>
                <a:spcPct val="107000"/>
              </a:lnSpc>
              <a:spcBef>
                <a:spcPts val="0"/>
              </a:spcBef>
            </a:pPr>
            <a:r>
              <a:rPr lang="en-US" sz="1200" dirty="0">
                <a:latin typeface="Times New Roman" panose="02020603050405020304" pitchFamily="18" charset="0"/>
                <a:ea typeface="Calibri" panose="020F0502020204030204" pitchFamily="34" charset="0"/>
                <a:cs typeface="Arial" panose="020B0604020202020204" pitchFamily="34" charset="0"/>
              </a:rPr>
              <a:t>Burger, C.; Zhou, H. W.; Wang, H.; </a:t>
            </a:r>
            <a:r>
              <a:rPr lang="en-US" sz="1200" dirty="0" err="1">
                <a:latin typeface="Times New Roman" panose="02020603050405020304" pitchFamily="18" charset="0"/>
                <a:ea typeface="Calibri" panose="020F0502020204030204" pitchFamily="34" charset="0"/>
                <a:cs typeface="Arial" panose="020B0604020202020204" pitchFamily="34" charset="0"/>
              </a:rPr>
              <a:t>Sics</a:t>
            </a:r>
            <a:r>
              <a:rPr lang="en-US" sz="1200" dirty="0">
                <a:latin typeface="Times New Roman" panose="02020603050405020304" pitchFamily="18" charset="0"/>
                <a:ea typeface="Calibri" panose="020F0502020204030204" pitchFamily="34" charset="0"/>
                <a:cs typeface="Arial" panose="020B0604020202020204" pitchFamily="34" charset="0"/>
              </a:rPr>
              <a:t>, I.; Hsiao, B. S.; Chu, B.; Graham, L.; </a:t>
            </a:r>
            <a:r>
              <a:rPr lang="en-US" sz="1200" dirty="0" err="1">
                <a:latin typeface="Times New Roman" panose="02020603050405020304" pitchFamily="18" charset="0"/>
                <a:ea typeface="Calibri" panose="020F0502020204030204" pitchFamily="34" charset="0"/>
                <a:cs typeface="Arial" panose="020B0604020202020204" pitchFamily="34" charset="0"/>
              </a:rPr>
              <a:t>Glimcher</a:t>
            </a:r>
            <a:r>
              <a:rPr lang="en-US" sz="1200" dirty="0">
                <a:latin typeface="Times New Roman" panose="02020603050405020304" pitchFamily="18" charset="0"/>
                <a:ea typeface="Calibri" panose="020F0502020204030204" pitchFamily="34" charset="0"/>
                <a:cs typeface="Arial" panose="020B0604020202020204" pitchFamily="34" charset="0"/>
              </a:rPr>
              <a:t>, M. J. Lateral Packing of Mineral Crystals in Bone Collagen Fibrils. </a:t>
            </a:r>
            <a:r>
              <a:rPr lang="en-US" sz="1200" i="1" dirty="0" err="1">
                <a:latin typeface="Times New Roman" panose="02020603050405020304" pitchFamily="18" charset="0"/>
                <a:ea typeface="Calibri" panose="020F0502020204030204" pitchFamily="34" charset="0"/>
                <a:cs typeface="Arial" panose="020B0604020202020204" pitchFamily="34" charset="0"/>
              </a:rPr>
              <a:t>Biophys</a:t>
            </a:r>
            <a:r>
              <a:rPr lang="en-US" sz="1200" i="1" dirty="0">
                <a:latin typeface="Times New Roman" panose="02020603050405020304" pitchFamily="18" charset="0"/>
                <a:ea typeface="Calibri" panose="020F0502020204030204" pitchFamily="34" charset="0"/>
                <a:cs typeface="Arial" panose="020B0604020202020204" pitchFamily="34" charset="0"/>
              </a:rPr>
              <a:t>. J.</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b="1" dirty="0">
                <a:latin typeface="Times New Roman" panose="02020603050405020304" pitchFamily="18" charset="0"/>
                <a:ea typeface="Calibri" panose="020F0502020204030204" pitchFamily="34" charset="0"/>
                <a:cs typeface="Arial" panose="020B0604020202020204" pitchFamily="34" charset="0"/>
              </a:rPr>
              <a:t>2008</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i="1" dirty="0">
                <a:latin typeface="Times New Roman" panose="02020603050405020304" pitchFamily="18" charset="0"/>
                <a:ea typeface="Calibri" panose="020F0502020204030204" pitchFamily="34" charset="0"/>
                <a:cs typeface="Arial" panose="020B0604020202020204" pitchFamily="34" charset="0"/>
              </a:rPr>
              <a:t>95</a:t>
            </a:r>
            <a:r>
              <a:rPr lang="en-US" sz="1200" dirty="0">
                <a:latin typeface="Times New Roman" panose="02020603050405020304" pitchFamily="18" charset="0"/>
                <a:ea typeface="Calibri" panose="020F0502020204030204" pitchFamily="34" charset="0"/>
                <a:cs typeface="Arial" panose="020B0604020202020204" pitchFamily="34" charset="0"/>
              </a:rPr>
              <a:t> (4), 1985–1992. https://</a:t>
            </a:r>
            <a:r>
              <a:rPr lang="en-US" sz="1200" dirty="0" err="1">
                <a:latin typeface="Times New Roman" panose="02020603050405020304" pitchFamily="18" charset="0"/>
                <a:ea typeface="Calibri" panose="020F0502020204030204" pitchFamily="34" charset="0"/>
                <a:cs typeface="Arial" panose="020B0604020202020204" pitchFamily="34" charset="0"/>
              </a:rPr>
              <a:t>doi.org</a:t>
            </a:r>
            <a:r>
              <a:rPr lang="en-US" sz="1200" dirty="0">
                <a:latin typeface="Times New Roman" panose="02020603050405020304" pitchFamily="18" charset="0"/>
                <a:ea typeface="Calibri" panose="020F0502020204030204" pitchFamily="34" charset="0"/>
                <a:cs typeface="Arial" panose="020B0604020202020204" pitchFamily="34" charset="0"/>
              </a:rPr>
              <a:t>/10.1529/biophysj.107.128355.</a:t>
            </a:r>
            <a:endParaRPr lang="en-US" sz="1200" dirty="0">
              <a:latin typeface="Calibri" panose="020F0502020204030204" pitchFamily="34" charset="0"/>
              <a:ea typeface="Calibri" panose="020F0502020204030204" pitchFamily="34" charset="0"/>
              <a:cs typeface="Arial" panose="020B0604020202020204" pitchFamily="34" charset="0"/>
            </a:endParaRPr>
          </a:p>
          <a:p>
            <a:pPr marL="402336" marR="0" indent="-406400">
              <a:lnSpc>
                <a:spcPct val="107000"/>
              </a:lnSpc>
              <a:spcBef>
                <a:spcPts val="0"/>
              </a:spcBef>
            </a:pPr>
            <a:r>
              <a:rPr lang="en-US" sz="1200" dirty="0">
                <a:latin typeface="Times New Roman" panose="02020603050405020304" pitchFamily="18" charset="0"/>
                <a:ea typeface="Calibri" panose="020F0502020204030204" pitchFamily="34" charset="0"/>
                <a:cs typeface="Arial" panose="020B0604020202020204" pitchFamily="34" charset="0"/>
              </a:rPr>
              <a:t>Che, J.; Locker, C. R.; Lee, S.; Rutledge, G. C.; Hsiao, B. S.; Tsou, A. H. Plastic Deformation of </a:t>
            </a:r>
            <a:r>
              <a:rPr lang="en-US" sz="1200" dirty="0" err="1">
                <a:latin typeface="Times New Roman" panose="02020603050405020304" pitchFamily="18" charset="0"/>
                <a:ea typeface="Calibri" panose="020F0502020204030204" pitchFamily="34" charset="0"/>
                <a:cs typeface="Arial" panose="020B0604020202020204" pitchFamily="34" charset="0"/>
              </a:rPr>
              <a:t>Semicrystalline</a:t>
            </a:r>
            <a:r>
              <a:rPr lang="en-US" sz="1200" dirty="0">
                <a:latin typeface="Times New Roman" panose="02020603050405020304" pitchFamily="18" charset="0"/>
                <a:ea typeface="Calibri" panose="020F0502020204030204" pitchFamily="34" charset="0"/>
                <a:cs typeface="Arial" panose="020B0604020202020204" pitchFamily="34" charset="0"/>
              </a:rPr>
              <a:t> Polyethylene by X-Ray Scattering: Comparison with Atomistic Simulations. </a:t>
            </a:r>
            <a:r>
              <a:rPr lang="en-US" sz="1200" i="1" dirty="0">
                <a:latin typeface="Times New Roman" panose="02020603050405020304" pitchFamily="18" charset="0"/>
                <a:ea typeface="Calibri" panose="020F0502020204030204" pitchFamily="34" charset="0"/>
                <a:cs typeface="Arial" panose="020B0604020202020204" pitchFamily="34" charset="0"/>
              </a:rPr>
              <a:t>Macromolecules</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b="1" dirty="0">
                <a:latin typeface="Times New Roman" panose="02020603050405020304" pitchFamily="18" charset="0"/>
                <a:ea typeface="Calibri" panose="020F0502020204030204" pitchFamily="34" charset="0"/>
                <a:cs typeface="Arial" panose="020B0604020202020204" pitchFamily="34" charset="0"/>
              </a:rPr>
              <a:t>2013</a:t>
            </a:r>
            <a:r>
              <a:rPr lang="en-US" sz="1200" dirty="0">
                <a:latin typeface="Times New Roman" panose="02020603050405020304" pitchFamily="18" charset="0"/>
                <a:ea typeface="Calibri" panose="020F0502020204030204" pitchFamily="34" charset="0"/>
                <a:cs typeface="Arial" panose="020B0604020202020204" pitchFamily="34" charset="0"/>
              </a:rPr>
              <a:t>, </a:t>
            </a:r>
            <a:r>
              <a:rPr lang="en-US" sz="1200" i="1" dirty="0">
                <a:latin typeface="Times New Roman" panose="02020603050405020304" pitchFamily="18" charset="0"/>
                <a:ea typeface="Calibri" panose="020F0502020204030204" pitchFamily="34" charset="0"/>
                <a:cs typeface="Arial" panose="020B0604020202020204" pitchFamily="34" charset="0"/>
              </a:rPr>
              <a:t>46</a:t>
            </a:r>
            <a:r>
              <a:rPr lang="en-US" sz="1200" dirty="0">
                <a:latin typeface="Times New Roman" panose="02020603050405020304" pitchFamily="18" charset="0"/>
                <a:ea typeface="Calibri" panose="020F0502020204030204" pitchFamily="34" charset="0"/>
                <a:cs typeface="Arial" panose="020B0604020202020204" pitchFamily="34" charset="0"/>
              </a:rPr>
              <a:t> (13), 5279–5289. https://</a:t>
            </a:r>
            <a:r>
              <a:rPr lang="en-US" sz="1200" dirty="0" err="1">
                <a:latin typeface="Times New Roman" panose="02020603050405020304" pitchFamily="18" charset="0"/>
                <a:ea typeface="Calibri" panose="020F0502020204030204" pitchFamily="34" charset="0"/>
                <a:cs typeface="Arial" panose="020B0604020202020204" pitchFamily="34" charset="0"/>
              </a:rPr>
              <a:t>doi.org</a:t>
            </a:r>
            <a:r>
              <a:rPr lang="en-US" sz="1200" dirty="0">
                <a:latin typeface="Times New Roman" panose="02020603050405020304" pitchFamily="18" charset="0"/>
                <a:ea typeface="Calibri" panose="020F0502020204030204" pitchFamily="34" charset="0"/>
                <a:cs typeface="Arial" panose="020B0604020202020204" pitchFamily="34" charset="0"/>
              </a:rPr>
              <a:t>/10.1021/ma4005007.</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A8381BEE-4E01-B241-BA21-1616C7C525C6}"/>
              </a:ext>
            </a:extLst>
          </p:cNvPr>
          <p:cNvSpPr>
            <a:spLocks noGrp="1"/>
          </p:cNvSpPr>
          <p:nvPr>
            <p:ph type="sldNum" sz="quarter" idx="12"/>
          </p:nvPr>
        </p:nvSpPr>
        <p:spPr/>
        <p:txBody>
          <a:bodyPr/>
          <a:lstStyle/>
          <a:p>
            <a:fld id="{030D0954-52AA-4645-BC74-DBF6B1D254B8}" type="slidenum">
              <a:rPr lang="en-US" smtClean="0"/>
              <a:t>147</a:t>
            </a:fld>
            <a:endParaRPr lang="en-US"/>
          </a:p>
        </p:txBody>
      </p:sp>
    </p:spTree>
    <p:extLst>
      <p:ext uri="{BB962C8B-B14F-4D97-AF65-F5344CB8AC3E}">
        <p14:creationId xmlns:p14="http://schemas.microsoft.com/office/powerpoint/2010/main" val="15967505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7F478-D99F-4948-BEBB-6A7B88AE66BD}"/>
              </a:ext>
            </a:extLst>
          </p:cNvPr>
          <p:cNvPicPr>
            <a:picLocks noChangeAspect="1"/>
          </p:cNvPicPr>
          <p:nvPr/>
        </p:nvPicPr>
        <p:blipFill>
          <a:blip r:embed="rId2"/>
          <a:stretch>
            <a:fillRect/>
          </a:stretch>
        </p:blipFill>
        <p:spPr>
          <a:xfrm>
            <a:off x="5301852" y="0"/>
            <a:ext cx="6617496" cy="6858000"/>
          </a:xfrm>
          <a:prstGeom prst="rect">
            <a:avLst/>
          </a:prstGeom>
        </p:spPr>
      </p:pic>
      <p:sp>
        <p:nvSpPr>
          <p:cNvPr id="4" name="TextBox 3">
            <a:extLst>
              <a:ext uri="{FF2B5EF4-FFF2-40B4-BE49-F238E27FC236}">
                <a16:creationId xmlns:a16="http://schemas.microsoft.com/office/drawing/2014/main" id="{611AE92F-F243-8644-A64C-9CAA6B79C329}"/>
              </a:ext>
            </a:extLst>
          </p:cNvPr>
          <p:cNvSpPr txBox="1"/>
          <p:nvPr/>
        </p:nvSpPr>
        <p:spPr>
          <a:xfrm>
            <a:off x="2574980" y="217715"/>
            <a:ext cx="2438400" cy="1477328"/>
          </a:xfrm>
          <a:prstGeom prst="rect">
            <a:avLst/>
          </a:prstGeom>
          <a:noFill/>
        </p:spPr>
        <p:txBody>
          <a:bodyPr wrap="square" rtlCol="0">
            <a:spAutoFit/>
          </a:bodyPr>
          <a:lstStyle/>
          <a:p>
            <a:r>
              <a:rPr lang="en-US" dirty="0"/>
              <a:t>Not Perfect Lamellae</a:t>
            </a:r>
          </a:p>
          <a:p>
            <a:r>
              <a:rPr lang="en-US" dirty="0"/>
              <a:t>So Power -2 is incorrect</a:t>
            </a:r>
          </a:p>
          <a:p>
            <a:endParaRPr lang="en-US" dirty="0"/>
          </a:p>
          <a:p>
            <a:r>
              <a:rPr lang="en-US" dirty="0"/>
              <a:t>Locally perfect globally tortuous</a:t>
            </a:r>
          </a:p>
        </p:txBody>
      </p:sp>
      <p:pic>
        <p:nvPicPr>
          <p:cNvPr id="5" name="Picture 4">
            <a:extLst>
              <a:ext uri="{FF2B5EF4-FFF2-40B4-BE49-F238E27FC236}">
                <a16:creationId xmlns:a16="http://schemas.microsoft.com/office/drawing/2014/main" id="{87369763-1278-964D-9ED8-A24C1AE4CEC3}"/>
              </a:ext>
            </a:extLst>
          </p:cNvPr>
          <p:cNvPicPr>
            <a:picLocks noChangeAspect="1"/>
          </p:cNvPicPr>
          <p:nvPr/>
        </p:nvPicPr>
        <p:blipFill rotWithShape="1">
          <a:blip r:embed="rId3"/>
          <a:srcRect r="56882"/>
          <a:stretch/>
        </p:blipFill>
        <p:spPr>
          <a:xfrm>
            <a:off x="0" y="1618843"/>
            <a:ext cx="2422326" cy="2901529"/>
          </a:xfrm>
          <a:prstGeom prst="rect">
            <a:avLst/>
          </a:prstGeom>
        </p:spPr>
      </p:pic>
      <p:pic>
        <p:nvPicPr>
          <p:cNvPr id="6" name="Picture 5">
            <a:extLst>
              <a:ext uri="{FF2B5EF4-FFF2-40B4-BE49-F238E27FC236}">
                <a16:creationId xmlns:a16="http://schemas.microsoft.com/office/drawing/2014/main" id="{5E874236-F169-B340-A10B-95E6CEB1291B}"/>
              </a:ext>
            </a:extLst>
          </p:cNvPr>
          <p:cNvPicPr>
            <a:picLocks noChangeAspect="1"/>
          </p:cNvPicPr>
          <p:nvPr/>
        </p:nvPicPr>
        <p:blipFill rotWithShape="1">
          <a:blip r:embed="rId3"/>
          <a:srcRect l="54178"/>
          <a:stretch/>
        </p:blipFill>
        <p:spPr>
          <a:xfrm>
            <a:off x="2574980" y="3819946"/>
            <a:ext cx="2574217" cy="2901529"/>
          </a:xfrm>
          <a:prstGeom prst="rect">
            <a:avLst/>
          </a:prstGeom>
        </p:spPr>
      </p:pic>
      <p:sp>
        <p:nvSpPr>
          <p:cNvPr id="7" name="Rectangle 6">
            <a:extLst>
              <a:ext uri="{FF2B5EF4-FFF2-40B4-BE49-F238E27FC236}">
                <a16:creationId xmlns:a16="http://schemas.microsoft.com/office/drawing/2014/main" id="{9579458B-A6CF-9C4F-BA8E-42656EB752F8}"/>
              </a:ext>
            </a:extLst>
          </p:cNvPr>
          <p:cNvSpPr/>
          <p:nvPr/>
        </p:nvSpPr>
        <p:spPr>
          <a:xfrm>
            <a:off x="71265" y="5153917"/>
            <a:ext cx="2503715" cy="1384995"/>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rPr>
              <a:t>Pradhan, D.; Ehrlich, P. Morphologies of Microporous Polyethylene and Polypropylene Crystallized from Solution in Supercritical Propane. </a:t>
            </a:r>
            <a:r>
              <a:rPr lang="fr-FR" sz="1200" i="1" dirty="0">
                <a:latin typeface="Times New Roman" panose="02020603050405020304" pitchFamily="18" charset="0"/>
                <a:ea typeface="Calibri" panose="020F0502020204030204" pitchFamily="34" charset="0"/>
              </a:rPr>
              <a:t>J. </a:t>
            </a:r>
            <a:r>
              <a:rPr lang="fr-FR" sz="1200" i="1" dirty="0" err="1">
                <a:latin typeface="Times New Roman" panose="02020603050405020304" pitchFamily="18" charset="0"/>
                <a:ea typeface="Calibri" panose="020F0502020204030204" pitchFamily="34" charset="0"/>
              </a:rPr>
              <a:t>Polym</a:t>
            </a:r>
            <a:r>
              <a:rPr lang="fr-FR" sz="1200" i="1" dirty="0">
                <a:latin typeface="Times New Roman" panose="02020603050405020304" pitchFamily="18" charset="0"/>
                <a:ea typeface="Calibri" panose="020F0502020204030204" pitchFamily="34" charset="0"/>
              </a:rPr>
              <a:t>. </a:t>
            </a:r>
            <a:r>
              <a:rPr lang="fr-FR" sz="1200" i="1" dirty="0" err="1">
                <a:latin typeface="Times New Roman" panose="02020603050405020304" pitchFamily="18" charset="0"/>
                <a:ea typeface="Calibri" panose="020F0502020204030204" pitchFamily="34" charset="0"/>
              </a:rPr>
              <a:t>Sci</a:t>
            </a:r>
            <a:r>
              <a:rPr lang="fr-FR" sz="1200" i="1" dirty="0">
                <a:latin typeface="Times New Roman" panose="02020603050405020304" pitchFamily="18" charset="0"/>
                <a:ea typeface="Calibri" panose="020F0502020204030204" pitchFamily="34" charset="0"/>
              </a:rPr>
              <a:t>. Part B </a:t>
            </a:r>
            <a:r>
              <a:rPr lang="fr-FR" sz="1200" i="1" dirty="0" err="1">
                <a:latin typeface="Times New Roman" panose="02020603050405020304" pitchFamily="18" charset="0"/>
                <a:ea typeface="Calibri" panose="020F0502020204030204" pitchFamily="34" charset="0"/>
              </a:rPr>
              <a:t>Polym</a:t>
            </a:r>
            <a:r>
              <a:rPr lang="fr-FR" sz="1200" i="1" dirty="0">
                <a:latin typeface="Times New Roman" panose="02020603050405020304" pitchFamily="18" charset="0"/>
                <a:ea typeface="Calibri" panose="020F0502020204030204" pitchFamily="34" charset="0"/>
              </a:rPr>
              <a:t>. Phys.</a:t>
            </a:r>
            <a:r>
              <a:rPr lang="fr-FR" sz="1200" dirty="0">
                <a:latin typeface="Times New Roman" panose="02020603050405020304" pitchFamily="18" charset="0"/>
                <a:ea typeface="Calibri" panose="020F0502020204030204" pitchFamily="34" charset="0"/>
              </a:rPr>
              <a:t> </a:t>
            </a:r>
            <a:r>
              <a:rPr lang="fr-FR" sz="1200" b="1" dirty="0">
                <a:latin typeface="Times New Roman" panose="02020603050405020304" pitchFamily="18" charset="0"/>
                <a:ea typeface="Calibri" panose="020F0502020204030204" pitchFamily="34" charset="0"/>
              </a:rPr>
              <a:t>1995</a:t>
            </a:r>
            <a:r>
              <a:rPr lang="fr-FR" sz="1200" dirty="0">
                <a:latin typeface="Times New Roman" panose="02020603050405020304" pitchFamily="18" charset="0"/>
                <a:ea typeface="Calibri" panose="020F0502020204030204" pitchFamily="34" charset="0"/>
              </a:rPr>
              <a:t>, </a:t>
            </a:r>
            <a:r>
              <a:rPr lang="fr-FR" sz="1200" i="1" dirty="0">
                <a:latin typeface="Times New Roman" panose="02020603050405020304" pitchFamily="18" charset="0"/>
                <a:ea typeface="Calibri" panose="020F0502020204030204" pitchFamily="34" charset="0"/>
              </a:rPr>
              <a:t>33</a:t>
            </a:r>
            <a:r>
              <a:rPr lang="fr-FR" sz="1200" dirty="0">
                <a:latin typeface="Times New Roman" panose="02020603050405020304" pitchFamily="18" charset="0"/>
                <a:ea typeface="Calibri" panose="020F0502020204030204" pitchFamily="34" charset="0"/>
              </a:rPr>
              <a:t> (7), 1053–1063. </a:t>
            </a:r>
            <a:endParaRPr lang="en-US" sz="1200" dirty="0"/>
          </a:p>
        </p:txBody>
      </p:sp>
      <p:sp>
        <p:nvSpPr>
          <p:cNvPr id="8" name="Slide Number Placeholder 7">
            <a:extLst>
              <a:ext uri="{FF2B5EF4-FFF2-40B4-BE49-F238E27FC236}">
                <a16:creationId xmlns:a16="http://schemas.microsoft.com/office/drawing/2014/main" id="{849D3E53-27C7-DF47-BB8F-FDCD1A762015}"/>
              </a:ext>
            </a:extLst>
          </p:cNvPr>
          <p:cNvSpPr>
            <a:spLocks noGrp="1"/>
          </p:cNvSpPr>
          <p:nvPr>
            <p:ph type="sldNum" sz="quarter" idx="12"/>
          </p:nvPr>
        </p:nvSpPr>
        <p:spPr/>
        <p:txBody>
          <a:bodyPr/>
          <a:lstStyle/>
          <a:p>
            <a:fld id="{030D0954-52AA-4645-BC74-DBF6B1D254B8}" type="slidenum">
              <a:rPr lang="en-US" smtClean="0"/>
              <a:t>148</a:t>
            </a:fld>
            <a:endParaRPr lang="en-US"/>
          </a:p>
        </p:txBody>
      </p:sp>
    </p:spTree>
    <p:extLst>
      <p:ext uri="{BB962C8B-B14F-4D97-AF65-F5344CB8AC3E}">
        <p14:creationId xmlns:p14="http://schemas.microsoft.com/office/powerpoint/2010/main" val="16360205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0AC02295-7ED9-974A-AB3B-8462FFCD47EB}"/>
                  </a:ext>
                </a:extLst>
              </p:cNvPr>
              <p:cNvSpPr/>
              <p:nvPr/>
            </p:nvSpPr>
            <p:spPr>
              <a:xfrm>
                <a:off x="1730828" y="2691275"/>
                <a:ext cx="9350829" cy="740844"/>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mtClean="0">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𝐻𝐵</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0">
                                      <a:latin typeface="Cambria Math" panose="02040503050406030204" pitchFamily="18" charset="0"/>
                                    </a:rPr>
                                    <m:t>3</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exp</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,3</m:t>
                                              </m:r>
                                            </m:sub>
                                            <m:sup>
                                              <m:r>
                                                <a:rPr lang="en-US" i="0">
                                                  <a:latin typeface="Cambria Math" panose="02040503050406030204" pitchFamily="18" charset="0"/>
                                                </a:rPr>
                                                <m:t>2</m:t>
                                              </m:r>
                                            </m:sup>
                                          </m:sSubSup>
                                        </m:num>
                                        <m:den>
                                          <m:r>
                                            <a:rPr lang="en-US" i="0">
                                              <a:latin typeface="Cambria Math" panose="02040503050406030204" pitchFamily="18" charset="0"/>
                                            </a:rPr>
                                            <m:t>3</m:t>
                                          </m:r>
                                        </m:den>
                                      </m:f>
                                    </m:e>
                                  </m:d>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𝑖</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3</m:t>
                                              </m:r>
                                            </m:sub>
                                          </m:sSub>
                                        </m:e>
                                        <m:sup>
                                          <m:r>
                                            <a:rPr lang="en-US" i="0">
                                              <a:latin typeface="Cambria Math" panose="02040503050406030204" pitchFamily="18" charset="0"/>
                                            </a:rPr>
                                            <m:t>∗</m:t>
                                          </m:r>
                                        </m:sup>
                                      </m:sSup>
                                    </m:e>
                                  </m:d>
                                </m:e>
                                <m: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3</m:t>
                                      </m:r>
                                    </m:sub>
                                  </m:sSub>
                                </m:sup>
                              </m:sSup>
                              <m:func>
                                <m:funcPr>
                                  <m:ctrlPr>
                                    <a:rPr lang="en-US" i="1">
                                      <a:latin typeface="Cambria Math" panose="02040503050406030204" pitchFamily="18" charset="0"/>
                                    </a:rPr>
                                  </m:ctrlPr>
                                </m:funcPr>
                                <m:fName>
                                  <m:r>
                                    <m:rPr>
                                      <m:sty m:val="p"/>
                                    </m:rPr>
                                    <a:rPr lang="en-US" i="0">
                                      <a:latin typeface="Cambria Math" panose="02040503050406030204" pitchFamily="18" charset="0"/>
                                    </a:rPr>
                                    <m:t>exp</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,2</m:t>
                                              </m:r>
                                            </m:sub>
                                            <m:sup>
                                              <m:r>
                                                <a:rPr lang="en-US" i="0">
                                                  <a:latin typeface="Cambria Math" panose="02040503050406030204" pitchFamily="18" charset="0"/>
                                                </a:rPr>
                                                <m:t>2</m:t>
                                              </m:r>
                                            </m:sup>
                                          </m:sSubSup>
                                        </m:num>
                                        <m:den>
                                          <m:r>
                                            <a:rPr lang="en-US" i="0">
                                              <a:latin typeface="Cambria Math" panose="02040503050406030204" pitchFamily="18" charset="0"/>
                                            </a:rPr>
                                            <m:t>3</m:t>
                                          </m:r>
                                        </m:den>
                                      </m:f>
                                    </m:e>
                                  </m:d>
                                  <m:r>
                                    <a:rPr lang="en-US" i="0">
                                      <a:latin typeface="Cambria Math" panose="02040503050406030204" pitchFamily="18" charset="0"/>
                                    </a:rPr>
                                    <m:t>+</m:t>
                                  </m:r>
                                </m:e>
                              </m:func>
                              <m:r>
                                <a:rPr lang="en-US" i="1">
                                  <a:latin typeface="Cambria Math" panose="02040503050406030204" pitchFamily="18" charset="0"/>
                                </a:rPr>
                                <m:t>𝐺</m:t>
                              </m:r>
                            </m:e>
                            <m:sub>
                              <m:r>
                                <a:rPr lang="en-US" i="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exp</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,2</m:t>
                                          </m:r>
                                        </m:sub>
                                        <m:sup>
                                          <m:r>
                                            <a:rPr lang="en-US" i="0">
                                              <a:latin typeface="Cambria Math" panose="02040503050406030204" pitchFamily="18" charset="0"/>
                                            </a:rPr>
                                            <m:t>2</m:t>
                                          </m:r>
                                        </m:sup>
                                      </m:sSubSup>
                                    </m:num>
                                    <m:den>
                                      <m:r>
                                        <a:rPr lang="en-US" i="0">
                                          <a:latin typeface="Cambria Math" panose="02040503050406030204" pitchFamily="18" charset="0"/>
                                        </a:rPr>
                                        <m:t>3</m:t>
                                      </m:r>
                                    </m:den>
                                  </m:f>
                                </m:e>
                              </m:d>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𝐵𝑟</m:t>
                              </m:r>
                              <m:r>
                                <a:rPr lang="en-US" i="0">
                                  <a:latin typeface="Cambria Math" panose="02040503050406030204" pitchFamily="18" charset="0"/>
                                </a:rPr>
                                <m:t>ä</m:t>
                              </m:r>
                              <m:r>
                                <a:rPr lang="en-US" i="1">
                                  <a:latin typeface="Cambria Math" panose="02040503050406030204" pitchFamily="18" charset="0"/>
                                </a:rPr>
                                <m:t>𝑚𝑒𝑟</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𝑞</m:t>
                                  </m:r>
                                </m:e>
                                <m:sub>
                                  <m:r>
                                    <a:rPr lang="en-US" i="0">
                                      <a:latin typeface="Cambria Math" panose="02040503050406030204" pitchFamily="18" charset="0"/>
                                    </a:rPr>
                                    <m:t>2</m:t>
                                  </m:r>
                                </m:sub>
                                <m:sup>
                                  <m:r>
                                    <a:rPr lang="en-US" i="0">
                                      <a:latin typeface="Cambria Math" panose="02040503050406030204" pitchFamily="18" charset="0"/>
                                    </a:rPr>
                                    <m:t>∗</m:t>
                                  </m:r>
                                </m:sup>
                              </m:sSubSup>
                            </m:e>
                          </m:d>
                        </m:e>
                      </m:d>
                    </m:oMath>
                  </m:oMathPara>
                </a14:m>
                <a:endParaRPr lang="en-US" dirty="0"/>
              </a:p>
            </p:txBody>
          </p:sp>
        </mc:Choice>
        <mc:Fallback>
          <p:sp>
            <p:nvSpPr>
              <p:cNvPr id="3" name="Rectangle 2">
                <a:extLst>
                  <a:ext uri="{FF2B5EF4-FFF2-40B4-BE49-F238E27FC236}">
                    <a16:creationId xmlns:a16="http://schemas.microsoft.com/office/drawing/2014/main" id="{0AC02295-7ED9-974A-AB3B-8462FFCD47EB}"/>
                  </a:ext>
                </a:extLst>
              </p:cNvPr>
              <p:cNvSpPr>
                <a:spLocks noRot="1" noChangeAspect="1" noMove="1" noResize="1" noEditPoints="1" noAdjustHandles="1" noChangeArrowheads="1" noChangeShapeType="1" noTextEdit="1"/>
              </p:cNvSpPr>
              <p:nvPr/>
            </p:nvSpPr>
            <p:spPr>
              <a:xfrm>
                <a:off x="1730828" y="2691275"/>
                <a:ext cx="9350829" cy="74084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685BCC94-C523-7A40-9D1F-4F1617712D10}"/>
                  </a:ext>
                </a:extLst>
              </p:cNvPr>
              <p:cNvSpPr/>
              <p:nvPr/>
            </p:nvSpPr>
            <p:spPr>
              <a:xfrm>
                <a:off x="4530154" y="3783144"/>
                <a:ext cx="3131691" cy="48917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a:latin typeface="Cambria Math" panose="02040503050406030204" pitchFamily="18" charset="0"/>
                            </a:rPr>
                          </m:ctrlPr>
                        </m:sSubSupPr>
                        <m:e>
                          <m:r>
                            <a:rPr lang="en-US" i="1">
                              <a:latin typeface="Cambria Math" panose="02040503050406030204" pitchFamily="18" charset="0"/>
                            </a:rPr>
                            <m:t>𝑞</m:t>
                          </m:r>
                        </m:e>
                        <m:sub>
                          <m:r>
                            <a:rPr lang="en-US" i="0">
                              <a:latin typeface="Cambria Math" panose="02040503050406030204" pitchFamily="18" charset="0"/>
                            </a:rPr>
                            <m:t>2</m:t>
                          </m:r>
                        </m:sub>
                        <m:sup>
                          <m:r>
                            <a:rPr lang="en-US" i="0">
                              <a:latin typeface="Cambria Math" panose="02040503050406030204" pitchFamily="18" charset="0"/>
                            </a:rPr>
                            <m:t>∗</m:t>
                          </m:r>
                        </m:sup>
                      </m:sSubSup>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i="0">
                                      <a:latin typeface="Cambria Math" panose="02040503050406030204" pitchFamily="18" charset="0"/>
                                    </a:rPr>
                                    <m:t>erf</m:t>
                                  </m:r>
                                </m:fName>
                                <m:e>
                                  <m:d>
                                    <m:dPr>
                                      <m:ctrlPr>
                                        <a:rPr lang="en-US" i="1">
                                          <a:latin typeface="Cambria Math" panose="02040503050406030204" pitchFamily="18" charset="0"/>
                                        </a:rPr>
                                      </m:ctrlPr>
                                    </m:dPr>
                                    <m:e>
                                      <m:f>
                                        <m:fPr>
                                          <m:type m:val="lin"/>
                                          <m:ctrlPr>
                                            <a:rPr lang="en-US" i="1">
                                              <a:latin typeface="Cambria Math" panose="02040503050406030204" pitchFamily="18" charset="0"/>
                                            </a:rPr>
                                          </m:ctrlPr>
                                        </m:fPr>
                                        <m:num>
                                          <m:r>
                                            <a:rPr lang="en-US" i="0">
                                              <a:latin typeface="Cambria Math" panose="02040503050406030204" pitchFamily="18" charset="0"/>
                                            </a:rPr>
                                            <m:t>1.06</m:t>
                                          </m:r>
                                          <m:r>
                                            <a:rPr lang="en-US" i="1">
                                              <a:latin typeface="Cambria Math" panose="02040503050406030204" pitchFamily="18" charset="0"/>
                                            </a:rPr>
                                            <m:t>𝑞</m:t>
                                          </m:r>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,2</m:t>
                                              </m:r>
                                            </m:sub>
                                          </m:sSub>
                                        </m:num>
                                        <m:den>
                                          <m:rad>
                                            <m:radPr>
                                              <m:degHide m:val="on"/>
                                              <m:ctrlPr>
                                                <a:rPr lang="en-US" i="1">
                                                  <a:latin typeface="Cambria Math" panose="02040503050406030204" pitchFamily="18" charset="0"/>
                                                </a:rPr>
                                              </m:ctrlPr>
                                            </m:radPr>
                                            <m:deg/>
                                            <m:e>
                                              <m:r>
                                                <a:rPr lang="en-US" i="0">
                                                  <a:latin typeface="Cambria Math" panose="02040503050406030204" pitchFamily="18" charset="0"/>
                                                </a:rPr>
                                                <m:t>6</m:t>
                                              </m:r>
                                            </m:e>
                                          </m:rad>
                                        </m:den>
                                      </m:f>
                                    </m:e>
                                  </m:d>
                                </m:e>
                              </m:func>
                            </m:e>
                          </m:d>
                        </m:e>
                        <m:sup>
                          <m:r>
                            <a:rPr lang="en-US" i="0">
                              <a:latin typeface="Cambria Math" panose="02040503050406030204" pitchFamily="18" charset="0"/>
                            </a:rPr>
                            <m:t>−3</m:t>
                          </m:r>
                        </m:sup>
                      </m:sSup>
                    </m:oMath>
                  </m:oMathPara>
                </a14:m>
                <a:endParaRPr lang="en-US" dirty="0"/>
              </a:p>
            </p:txBody>
          </p:sp>
        </mc:Choice>
        <mc:Fallback>
          <p:sp>
            <p:nvSpPr>
              <p:cNvPr id="4" name="Rectangle 3">
                <a:extLst>
                  <a:ext uri="{FF2B5EF4-FFF2-40B4-BE49-F238E27FC236}">
                    <a16:creationId xmlns:a16="http://schemas.microsoft.com/office/drawing/2014/main" id="{685BCC94-C523-7A40-9D1F-4F1617712D10}"/>
                  </a:ext>
                </a:extLst>
              </p:cNvPr>
              <p:cNvSpPr>
                <a:spLocks noRot="1" noChangeAspect="1" noMove="1" noResize="1" noEditPoints="1" noAdjustHandles="1" noChangeArrowheads="1" noChangeShapeType="1" noTextEdit="1"/>
              </p:cNvSpPr>
              <p:nvPr/>
            </p:nvSpPr>
            <p:spPr>
              <a:xfrm>
                <a:off x="4530154" y="3783144"/>
                <a:ext cx="3131691" cy="489173"/>
              </a:xfrm>
              <a:prstGeom prst="rect">
                <a:avLst/>
              </a:prstGeom>
              <a:blipFill>
                <a:blip r:embed="rId3"/>
                <a:stretch>
                  <a:fillRect t="-66667" b="-123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320CDC67-D452-F348-B93C-E1D1BD8F933C}"/>
                  </a:ext>
                </a:extLst>
              </p:cNvPr>
              <p:cNvSpPr/>
              <p:nvPr/>
            </p:nvSpPr>
            <p:spPr>
              <a:xfrm>
                <a:off x="4530154" y="4378755"/>
                <a:ext cx="3222998" cy="48917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a:latin typeface="Cambria Math" panose="02040503050406030204" pitchFamily="18" charset="0"/>
                            </a:rPr>
                          </m:ctrlPr>
                        </m:sSupPr>
                        <m:e>
                          <m:sSub>
                            <m:sSubPr>
                              <m:ctrlPr>
                                <a:rPr lang="en-US">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3</m:t>
                              </m:r>
                            </m:sub>
                          </m:sSub>
                        </m:e>
                        <m:sup>
                          <m:r>
                            <a:rPr lang="en-US" i="0">
                              <a:latin typeface="Cambria Math" panose="02040503050406030204" pitchFamily="18" charset="0"/>
                            </a:rPr>
                            <m:t>∗</m:t>
                          </m:r>
                        </m:sup>
                      </m:sSup>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i="0">
                                      <a:latin typeface="Cambria Math" panose="02040503050406030204" pitchFamily="18" charset="0"/>
                                    </a:rPr>
                                    <m:t>erf</m:t>
                                  </m:r>
                                </m:fName>
                                <m:e>
                                  <m:d>
                                    <m:dPr>
                                      <m:ctrlPr>
                                        <a:rPr lang="en-US" i="1">
                                          <a:latin typeface="Cambria Math" panose="02040503050406030204" pitchFamily="18" charset="0"/>
                                        </a:rPr>
                                      </m:ctrlPr>
                                    </m:dPr>
                                    <m:e>
                                      <m:f>
                                        <m:fPr>
                                          <m:type m:val="lin"/>
                                          <m:ctrlPr>
                                            <a:rPr lang="en-US" i="1">
                                              <a:latin typeface="Cambria Math" panose="02040503050406030204" pitchFamily="18" charset="0"/>
                                            </a:rPr>
                                          </m:ctrlPr>
                                        </m:fPr>
                                        <m:num>
                                          <m:r>
                                            <a:rPr lang="en-US" i="0">
                                              <a:latin typeface="Cambria Math" panose="02040503050406030204" pitchFamily="18" charset="0"/>
                                            </a:rPr>
                                            <m:t>1.06</m:t>
                                          </m:r>
                                          <m:r>
                                            <a:rPr lang="en-US" i="1">
                                              <a:latin typeface="Cambria Math" panose="02040503050406030204" pitchFamily="18" charset="0"/>
                                            </a:rPr>
                                            <m:t>𝑞</m:t>
                                          </m:r>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,3</m:t>
                                              </m:r>
                                            </m:sub>
                                          </m:sSub>
                                        </m:num>
                                        <m:den>
                                          <m:rad>
                                            <m:radPr>
                                              <m:degHide m:val="on"/>
                                              <m:ctrlPr>
                                                <a:rPr lang="en-US" i="1">
                                                  <a:latin typeface="Cambria Math" panose="02040503050406030204" pitchFamily="18" charset="0"/>
                                                </a:rPr>
                                              </m:ctrlPr>
                                            </m:radPr>
                                            <m:deg/>
                                            <m:e>
                                              <m:r>
                                                <a:rPr lang="en-US" i="0">
                                                  <a:latin typeface="Cambria Math" panose="02040503050406030204" pitchFamily="18" charset="0"/>
                                                </a:rPr>
                                                <m:t>6</m:t>
                                              </m:r>
                                            </m:e>
                                          </m:rad>
                                        </m:den>
                                      </m:f>
                                    </m:e>
                                  </m:d>
                                </m:e>
                              </m:func>
                            </m:e>
                          </m:d>
                        </m:e>
                        <m:sup>
                          <m:r>
                            <a:rPr lang="en-US" i="0">
                              <a:latin typeface="Cambria Math" panose="02040503050406030204" pitchFamily="18" charset="0"/>
                            </a:rPr>
                            <m:t>−3</m:t>
                          </m:r>
                        </m:sup>
                      </m:sSup>
                    </m:oMath>
                  </m:oMathPara>
                </a14:m>
                <a:endParaRPr lang="en-US" dirty="0"/>
              </a:p>
            </p:txBody>
          </p:sp>
        </mc:Choice>
        <mc:Fallback>
          <p:sp>
            <p:nvSpPr>
              <p:cNvPr id="5" name="Rectangle 4">
                <a:extLst>
                  <a:ext uri="{FF2B5EF4-FFF2-40B4-BE49-F238E27FC236}">
                    <a16:creationId xmlns:a16="http://schemas.microsoft.com/office/drawing/2014/main" id="{320CDC67-D452-F348-B93C-E1D1BD8F933C}"/>
                  </a:ext>
                </a:extLst>
              </p:cNvPr>
              <p:cNvSpPr>
                <a:spLocks noRot="1" noChangeAspect="1" noMove="1" noResize="1" noEditPoints="1" noAdjustHandles="1" noChangeArrowheads="1" noChangeShapeType="1" noTextEdit="1"/>
              </p:cNvSpPr>
              <p:nvPr/>
            </p:nvSpPr>
            <p:spPr>
              <a:xfrm>
                <a:off x="4530154" y="4378755"/>
                <a:ext cx="3222998" cy="489173"/>
              </a:xfrm>
              <a:prstGeom prst="rect">
                <a:avLst/>
              </a:prstGeom>
              <a:blipFill>
                <a:blip r:embed="rId4"/>
                <a:stretch>
                  <a:fillRect t="-66667" b="-12307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637A233-79D7-1F44-910D-D116224A89D0}"/>
              </a:ext>
            </a:extLst>
          </p:cNvPr>
          <p:cNvSpPr txBox="1"/>
          <p:nvPr/>
        </p:nvSpPr>
        <p:spPr>
          <a:xfrm>
            <a:off x="8011886" y="1661507"/>
            <a:ext cx="14478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Terminate Lamellar Regime</a:t>
            </a:r>
          </a:p>
        </p:txBody>
      </p:sp>
      <p:sp>
        <p:nvSpPr>
          <p:cNvPr id="7" name="TextBox 6">
            <a:extLst>
              <a:ext uri="{FF2B5EF4-FFF2-40B4-BE49-F238E27FC236}">
                <a16:creationId xmlns:a16="http://schemas.microsoft.com/office/drawing/2014/main" id="{86092A7F-C12E-DC42-8E47-EBAEA92F7F3E}"/>
              </a:ext>
            </a:extLst>
          </p:cNvPr>
          <p:cNvSpPr txBox="1"/>
          <p:nvPr/>
        </p:nvSpPr>
        <p:spPr>
          <a:xfrm>
            <a:off x="3082354" y="1661507"/>
            <a:ext cx="14478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Terminate Tortuous Regime</a:t>
            </a:r>
          </a:p>
        </p:txBody>
      </p:sp>
      <p:sp>
        <p:nvSpPr>
          <p:cNvPr id="10" name="TextBox 9">
            <a:extLst>
              <a:ext uri="{FF2B5EF4-FFF2-40B4-BE49-F238E27FC236}">
                <a16:creationId xmlns:a16="http://schemas.microsoft.com/office/drawing/2014/main" id="{83ED74B2-3443-AA45-A6EC-8245D880F373}"/>
              </a:ext>
            </a:extLst>
          </p:cNvPr>
          <p:cNvSpPr txBox="1"/>
          <p:nvPr/>
        </p:nvSpPr>
        <p:spPr>
          <a:xfrm>
            <a:off x="5547120" y="1384508"/>
            <a:ext cx="144780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Power-Law  Regime for Tortuosity of Lamellae</a:t>
            </a:r>
          </a:p>
        </p:txBody>
      </p:sp>
      <p:sp>
        <p:nvSpPr>
          <p:cNvPr id="11" name="TextBox 10">
            <a:extLst>
              <a:ext uri="{FF2B5EF4-FFF2-40B4-BE49-F238E27FC236}">
                <a16:creationId xmlns:a16="http://schemas.microsoft.com/office/drawing/2014/main" id="{D9D98117-EF00-D749-B808-B22585E64C92}"/>
              </a:ext>
            </a:extLst>
          </p:cNvPr>
          <p:cNvSpPr txBox="1"/>
          <p:nvPr/>
        </p:nvSpPr>
        <p:spPr>
          <a:xfrm>
            <a:off x="3744684" y="543834"/>
            <a:ext cx="4776949" cy="461665"/>
          </a:xfrm>
          <a:prstGeom prst="rect">
            <a:avLst/>
          </a:prstGeom>
          <a:noFill/>
        </p:spPr>
        <p:txBody>
          <a:bodyPr wrap="none" rtlCol="0">
            <a:spAutoFit/>
          </a:bodyPr>
          <a:lstStyle/>
          <a:p>
            <a:r>
              <a:rPr lang="en-US" sz="2400" b="1" dirty="0"/>
              <a:t>The Unified-Hybrid Brämer Function</a:t>
            </a:r>
          </a:p>
        </p:txBody>
      </p: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38BB166C-1382-6349-9834-B8E4D18705C1}"/>
                  </a:ext>
                </a:extLst>
              </p:cNvPr>
              <p:cNvSpPr/>
              <p:nvPr/>
            </p:nvSpPr>
            <p:spPr>
              <a:xfrm>
                <a:off x="4886244" y="4978852"/>
                <a:ext cx="2419509" cy="91069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,2</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d>
                            <m:dPr>
                              <m:ctrlPr>
                                <a:rPr lang="en-US" i="1">
                                  <a:latin typeface="Cambria Math" panose="02040503050406030204" pitchFamily="18" charset="0"/>
                                </a:rPr>
                              </m:ctrlPr>
                            </m:d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0">
                                          <a:latin typeface="Cambria Math" panose="02040503050406030204" pitchFamily="18" charset="0"/>
                                        </a:rPr>
                                        <m:t>2</m:t>
                                      </m:r>
                                    </m:sup>
                                  </m:sSup>
                                </m:num>
                                <m:den>
                                  <m:r>
                                    <a:rPr lang="en-US" i="0">
                                      <a:latin typeface="Cambria Math" panose="02040503050406030204" pitchFamily="18" charset="0"/>
                                    </a:rPr>
                                    <m:t>2</m:t>
                                  </m:r>
                                </m:den>
                              </m:f>
                            </m:e>
                          </m:d>
                          <m:r>
                            <a:rPr lang="en-US" i="0">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0">
                                          <a:latin typeface="Cambria Math" panose="02040503050406030204" pitchFamily="18" charset="0"/>
                                        </a:rPr>
                                        <m:t>2</m:t>
                                      </m:r>
                                    </m:sup>
                                  </m:sSup>
                                </m:num>
                                <m:den>
                                  <m:r>
                                    <a:rPr lang="en-US" i="0">
                                      <a:latin typeface="Cambria Math" panose="02040503050406030204" pitchFamily="18" charset="0"/>
                                    </a:rPr>
                                    <m:t>12</m:t>
                                  </m:r>
                                </m:den>
                              </m:f>
                            </m:e>
                          </m:d>
                        </m:e>
                      </m:rad>
                    </m:oMath>
                  </m:oMathPara>
                </a14:m>
                <a:endParaRPr lang="en-US" dirty="0"/>
              </a:p>
            </p:txBody>
          </p:sp>
        </mc:Choice>
        <mc:Fallback>
          <p:sp>
            <p:nvSpPr>
              <p:cNvPr id="12" name="Rectangle 11">
                <a:extLst>
                  <a:ext uri="{FF2B5EF4-FFF2-40B4-BE49-F238E27FC236}">
                    <a16:creationId xmlns:a16="http://schemas.microsoft.com/office/drawing/2014/main" id="{38BB166C-1382-6349-9834-B8E4D18705C1}"/>
                  </a:ext>
                </a:extLst>
              </p:cNvPr>
              <p:cNvSpPr>
                <a:spLocks noRot="1" noChangeAspect="1" noMove="1" noResize="1" noEditPoints="1" noAdjustHandles="1" noChangeArrowheads="1" noChangeShapeType="1" noTextEdit="1"/>
              </p:cNvSpPr>
              <p:nvPr/>
            </p:nvSpPr>
            <p:spPr>
              <a:xfrm>
                <a:off x="4886244" y="4978852"/>
                <a:ext cx="2419509" cy="910699"/>
              </a:xfrm>
              <a:prstGeom prst="rect">
                <a:avLst/>
              </a:prstGeom>
              <a:blipFill>
                <a:blip r:embed="rId5"/>
                <a:stretch>
                  <a:fillRect/>
                </a:stretch>
              </a:blipFill>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97BE9D55-4F4F-5F4D-A791-BC127C3DB025}"/>
              </a:ext>
            </a:extLst>
          </p:cNvPr>
          <p:cNvSpPr>
            <a:spLocks noGrp="1"/>
          </p:cNvSpPr>
          <p:nvPr>
            <p:ph type="sldNum" sz="quarter" idx="12"/>
          </p:nvPr>
        </p:nvSpPr>
        <p:spPr/>
        <p:txBody>
          <a:bodyPr/>
          <a:lstStyle/>
          <a:p>
            <a:fld id="{030D0954-52AA-4645-BC74-DBF6B1D254B8}" type="slidenum">
              <a:rPr lang="en-US" smtClean="0"/>
              <a:t>149</a:t>
            </a:fld>
            <a:endParaRPr lang="en-US"/>
          </a:p>
        </p:txBody>
      </p:sp>
    </p:spTree>
    <p:extLst>
      <p:ext uri="{BB962C8B-B14F-4D97-AF65-F5344CB8AC3E}">
        <p14:creationId xmlns:p14="http://schemas.microsoft.com/office/powerpoint/2010/main" val="3427416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3608488" cy="923330"/>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b="1" dirty="0">
                <a:latin typeface="Times New Roman" panose="02020603050405020304" pitchFamily="18" charset="0"/>
                <a:cs typeface="Times New Roman" panose="02020603050405020304" pitchFamily="18" charset="0"/>
              </a:rPr>
              <a:t>Guinier’s Law and Power-Laws</a:t>
            </a:r>
          </a:p>
        </p:txBody>
      </p:sp>
      <p:sp>
        <p:nvSpPr>
          <p:cNvPr id="4" name="Slide Number Placeholder 3">
            <a:extLst>
              <a:ext uri="{FF2B5EF4-FFF2-40B4-BE49-F238E27FC236}">
                <a16:creationId xmlns:a16="http://schemas.microsoft.com/office/drawing/2014/main" id="{6793DD80-05BA-BA4B-8955-42668C81D727}"/>
              </a:ext>
            </a:extLst>
          </p:cNvPr>
          <p:cNvSpPr>
            <a:spLocks noGrp="1"/>
          </p:cNvSpPr>
          <p:nvPr>
            <p:ph type="sldNum" sz="quarter" idx="12"/>
          </p:nvPr>
        </p:nvSpPr>
        <p:spPr/>
        <p:txBody>
          <a:bodyPr/>
          <a:lstStyle/>
          <a:p>
            <a:fld id="{030D0954-52AA-4645-BC74-DBF6B1D254B8}" type="slidenum">
              <a:rPr lang="en-US" smtClean="0"/>
              <a:t>15</a:t>
            </a:fld>
            <a:endParaRPr lang="en-US"/>
          </a:p>
        </p:txBody>
      </p:sp>
      <p:pic>
        <p:nvPicPr>
          <p:cNvPr id="5" name="Picture 7" descr="p5_16mmHAB">
            <a:extLst>
              <a:ext uri="{FF2B5EF4-FFF2-40B4-BE49-F238E27FC236}">
                <a16:creationId xmlns:a16="http://schemas.microsoft.com/office/drawing/2014/main" id="{6E3E4A5A-E967-924F-9CEB-133B956F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785" y="2594536"/>
            <a:ext cx="3200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148F9F0-5BB3-2D47-A78A-7E2CE9C33FC6}"/>
              </a:ext>
            </a:extLst>
          </p:cNvPr>
          <p:cNvSpPr txBox="1"/>
          <p:nvPr/>
        </p:nvSpPr>
        <p:spPr>
          <a:xfrm>
            <a:off x="5773271" y="2321859"/>
            <a:ext cx="5441577" cy="3416320"/>
          </a:xfrm>
          <a:prstGeom prst="rect">
            <a:avLst/>
          </a:prstGeom>
          <a:noFill/>
        </p:spPr>
        <p:txBody>
          <a:bodyPr wrap="square" rtlCol="0">
            <a:spAutoFit/>
          </a:bodyPr>
          <a:lstStyle/>
          <a:p>
            <a:r>
              <a:rPr lang="en-US" b="1" dirty="0"/>
              <a:t>Note:</a:t>
            </a:r>
          </a:p>
          <a:p>
            <a:pPr marL="342900" indent="-342900">
              <a:buAutoNum type="arabicParenR"/>
            </a:pPr>
            <a:r>
              <a:rPr lang="en-US" dirty="0"/>
              <a:t>Guinier’s law works for all q.  It is sufficient to describe the structural size for a particular structural level.</a:t>
            </a:r>
          </a:p>
          <a:p>
            <a:pPr marL="342900" indent="-342900">
              <a:buAutoNum type="arabicParenR"/>
            </a:pPr>
            <a:r>
              <a:rPr lang="en-US" dirty="0"/>
              <a:t>Power-laws have two problems.</a:t>
            </a:r>
          </a:p>
          <a:p>
            <a:pPr marL="800100" lvl="1" indent="-342900">
              <a:buFont typeface="+mj-lt"/>
              <a:buAutoNum type="alphaLcPeriod"/>
            </a:pPr>
            <a:r>
              <a:rPr lang="en-US" dirty="0"/>
              <a:t>The overestimate the intensity at low-q near the Guinier Regime.</a:t>
            </a:r>
          </a:p>
          <a:p>
            <a:pPr marL="800100" lvl="1" indent="-342900">
              <a:buFont typeface="+mj-lt"/>
              <a:buAutoNum type="alphaLcPeriod"/>
            </a:pPr>
            <a:r>
              <a:rPr lang="en-US" dirty="0"/>
              <a:t>They over estimate the intensity at high-q where the Guinier regime for the next structural level occurs.</a:t>
            </a:r>
          </a:p>
          <a:p>
            <a:pPr marL="342900" indent="-342900">
              <a:buAutoNum type="arabicParenR"/>
            </a:pPr>
            <a:r>
              <a:rPr lang="en-US" dirty="0"/>
              <a:t>We need structurally-limited power-laws to unify (</a:t>
            </a:r>
            <a:r>
              <a:rPr lang="en-US" i="1" dirty="0"/>
              <a:t>sum</a:t>
            </a:r>
            <a:r>
              <a:rPr lang="en-US" dirty="0"/>
              <a:t>) Guinier and power-law scattering.</a:t>
            </a:r>
          </a:p>
        </p:txBody>
      </p:sp>
    </p:spTree>
    <p:extLst>
      <p:ext uri="{BB962C8B-B14F-4D97-AF65-F5344CB8AC3E}">
        <p14:creationId xmlns:p14="http://schemas.microsoft.com/office/powerpoint/2010/main" val="3769621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7F478-D99F-4948-BEBB-6A7B88AE66BD}"/>
              </a:ext>
            </a:extLst>
          </p:cNvPr>
          <p:cNvPicPr>
            <a:picLocks noChangeAspect="1"/>
          </p:cNvPicPr>
          <p:nvPr/>
        </p:nvPicPr>
        <p:blipFill>
          <a:blip r:embed="rId2"/>
          <a:stretch>
            <a:fillRect/>
          </a:stretch>
        </p:blipFill>
        <p:spPr>
          <a:xfrm>
            <a:off x="5301852" y="0"/>
            <a:ext cx="6617496" cy="6858000"/>
          </a:xfrm>
          <a:prstGeom prst="rect">
            <a:avLst/>
          </a:prstGeom>
        </p:spPr>
      </p:pic>
      <p:sp>
        <p:nvSpPr>
          <p:cNvPr id="4" name="TextBox 3">
            <a:extLst>
              <a:ext uri="{FF2B5EF4-FFF2-40B4-BE49-F238E27FC236}">
                <a16:creationId xmlns:a16="http://schemas.microsoft.com/office/drawing/2014/main" id="{611AE92F-F243-8644-A64C-9CAA6B79C329}"/>
              </a:ext>
            </a:extLst>
          </p:cNvPr>
          <p:cNvSpPr txBox="1"/>
          <p:nvPr/>
        </p:nvSpPr>
        <p:spPr>
          <a:xfrm>
            <a:off x="2574980" y="217715"/>
            <a:ext cx="2438400" cy="1477328"/>
          </a:xfrm>
          <a:prstGeom prst="rect">
            <a:avLst/>
          </a:prstGeom>
          <a:noFill/>
        </p:spPr>
        <p:txBody>
          <a:bodyPr wrap="square" rtlCol="0">
            <a:spAutoFit/>
          </a:bodyPr>
          <a:lstStyle/>
          <a:p>
            <a:r>
              <a:rPr lang="en-US" dirty="0"/>
              <a:t>Not Perfect Lamellae</a:t>
            </a:r>
          </a:p>
          <a:p>
            <a:r>
              <a:rPr lang="en-US" dirty="0"/>
              <a:t>So Power -2 is incorrect</a:t>
            </a:r>
          </a:p>
          <a:p>
            <a:endParaRPr lang="en-US" dirty="0"/>
          </a:p>
          <a:p>
            <a:r>
              <a:rPr lang="en-US" dirty="0"/>
              <a:t>Locally perfect globally tortuous</a:t>
            </a:r>
          </a:p>
        </p:txBody>
      </p:sp>
      <p:pic>
        <p:nvPicPr>
          <p:cNvPr id="5" name="Picture 4">
            <a:extLst>
              <a:ext uri="{FF2B5EF4-FFF2-40B4-BE49-F238E27FC236}">
                <a16:creationId xmlns:a16="http://schemas.microsoft.com/office/drawing/2014/main" id="{87369763-1278-964D-9ED8-A24C1AE4CEC3}"/>
              </a:ext>
            </a:extLst>
          </p:cNvPr>
          <p:cNvPicPr>
            <a:picLocks noChangeAspect="1"/>
          </p:cNvPicPr>
          <p:nvPr/>
        </p:nvPicPr>
        <p:blipFill rotWithShape="1">
          <a:blip r:embed="rId3"/>
          <a:srcRect r="56882"/>
          <a:stretch/>
        </p:blipFill>
        <p:spPr>
          <a:xfrm>
            <a:off x="0" y="1618843"/>
            <a:ext cx="2422326" cy="2901529"/>
          </a:xfrm>
          <a:prstGeom prst="rect">
            <a:avLst/>
          </a:prstGeom>
        </p:spPr>
      </p:pic>
      <p:pic>
        <p:nvPicPr>
          <p:cNvPr id="6" name="Picture 5">
            <a:extLst>
              <a:ext uri="{FF2B5EF4-FFF2-40B4-BE49-F238E27FC236}">
                <a16:creationId xmlns:a16="http://schemas.microsoft.com/office/drawing/2014/main" id="{5E874236-F169-B340-A10B-95E6CEB1291B}"/>
              </a:ext>
            </a:extLst>
          </p:cNvPr>
          <p:cNvPicPr>
            <a:picLocks noChangeAspect="1"/>
          </p:cNvPicPr>
          <p:nvPr/>
        </p:nvPicPr>
        <p:blipFill rotWithShape="1">
          <a:blip r:embed="rId3"/>
          <a:srcRect l="54178"/>
          <a:stretch/>
        </p:blipFill>
        <p:spPr>
          <a:xfrm>
            <a:off x="2574980" y="3819946"/>
            <a:ext cx="2574217" cy="2901529"/>
          </a:xfrm>
          <a:prstGeom prst="rect">
            <a:avLst/>
          </a:prstGeom>
        </p:spPr>
      </p:pic>
      <p:sp>
        <p:nvSpPr>
          <p:cNvPr id="7" name="Rectangle 6">
            <a:extLst>
              <a:ext uri="{FF2B5EF4-FFF2-40B4-BE49-F238E27FC236}">
                <a16:creationId xmlns:a16="http://schemas.microsoft.com/office/drawing/2014/main" id="{9579458B-A6CF-9C4F-BA8E-42656EB752F8}"/>
              </a:ext>
            </a:extLst>
          </p:cNvPr>
          <p:cNvSpPr/>
          <p:nvPr/>
        </p:nvSpPr>
        <p:spPr>
          <a:xfrm>
            <a:off x="71265" y="5153917"/>
            <a:ext cx="2503715" cy="1384995"/>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rPr>
              <a:t>Pradhan, D.; Ehrlich, P. Morphologies of Microporous Polyethylene and Polypropylene Crystallized from Solution in Supercritical Propane. </a:t>
            </a:r>
            <a:r>
              <a:rPr lang="fr-FR" sz="1200" i="1" dirty="0">
                <a:latin typeface="Times New Roman" panose="02020603050405020304" pitchFamily="18" charset="0"/>
                <a:ea typeface="Calibri" panose="020F0502020204030204" pitchFamily="34" charset="0"/>
              </a:rPr>
              <a:t>J. </a:t>
            </a:r>
            <a:r>
              <a:rPr lang="fr-FR" sz="1200" i="1" dirty="0" err="1">
                <a:latin typeface="Times New Roman" panose="02020603050405020304" pitchFamily="18" charset="0"/>
                <a:ea typeface="Calibri" panose="020F0502020204030204" pitchFamily="34" charset="0"/>
              </a:rPr>
              <a:t>Polym</a:t>
            </a:r>
            <a:r>
              <a:rPr lang="fr-FR" sz="1200" i="1" dirty="0">
                <a:latin typeface="Times New Roman" panose="02020603050405020304" pitchFamily="18" charset="0"/>
                <a:ea typeface="Calibri" panose="020F0502020204030204" pitchFamily="34" charset="0"/>
              </a:rPr>
              <a:t>. </a:t>
            </a:r>
            <a:r>
              <a:rPr lang="fr-FR" sz="1200" i="1" dirty="0" err="1">
                <a:latin typeface="Times New Roman" panose="02020603050405020304" pitchFamily="18" charset="0"/>
                <a:ea typeface="Calibri" panose="020F0502020204030204" pitchFamily="34" charset="0"/>
              </a:rPr>
              <a:t>Sci</a:t>
            </a:r>
            <a:r>
              <a:rPr lang="fr-FR" sz="1200" i="1" dirty="0">
                <a:latin typeface="Times New Roman" panose="02020603050405020304" pitchFamily="18" charset="0"/>
                <a:ea typeface="Calibri" panose="020F0502020204030204" pitchFamily="34" charset="0"/>
              </a:rPr>
              <a:t>. Part B </a:t>
            </a:r>
            <a:r>
              <a:rPr lang="fr-FR" sz="1200" i="1" dirty="0" err="1">
                <a:latin typeface="Times New Roman" panose="02020603050405020304" pitchFamily="18" charset="0"/>
                <a:ea typeface="Calibri" panose="020F0502020204030204" pitchFamily="34" charset="0"/>
              </a:rPr>
              <a:t>Polym</a:t>
            </a:r>
            <a:r>
              <a:rPr lang="fr-FR" sz="1200" i="1" dirty="0">
                <a:latin typeface="Times New Roman" panose="02020603050405020304" pitchFamily="18" charset="0"/>
                <a:ea typeface="Calibri" panose="020F0502020204030204" pitchFamily="34" charset="0"/>
              </a:rPr>
              <a:t>. Phys.</a:t>
            </a:r>
            <a:r>
              <a:rPr lang="fr-FR" sz="1200" dirty="0">
                <a:latin typeface="Times New Roman" panose="02020603050405020304" pitchFamily="18" charset="0"/>
                <a:ea typeface="Calibri" panose="020F0502020204030204" pitchFamily="34" charset="0"/>
              </a:rPr>
              <a:t> </a:t>
            </a:r>
            <a:r>
              <a:rPr lang="fr-FR" sz="1200" b="1" dirty="0">
                <a:latin typeface="Times New Roman" panose="02020603050405020304" pitchFamily="18" charset="0"/>
                <a:ea typeface="Calibri" panose="020F0502020204030204" pitchFamily="34" charset="0"/>
              </a:rPr>
              <a:t>1995</a:t>
            </a:r>
            <a:r>
              <a:rPr lang="fr-FR" sz="1200" dirty="0">
                <a:latin typeface="Times New Roman" panose="02020603050405020304" pitchFamily="18" charset="0"/>
                <a:ea typeface="Calibri" panose="020F0502020204030204" pitchFamily="34" charset="0"/>
              </a:rPr>
              <a:t>, </a:t>
            </a:r>
            <a:r>
              <a:rPr lang="fr-FR" sz="1200" i="1" dirty="0">
                <a:latin typeface="Times New Roman" panose="02020603050405020304" pitchFamily="18" charset="0"/>
                <a:ea typeface="Calibri" panose="020F0502020204030204" pitchFamily="34" charset="0"/>
              </a:rPr>
              <a:t>33</a:t>
            </a:r>
            <a:r>
              <a:rPr lang="fr-FR" sz="1200" dirty="0">
                <a:latin typeface="Times New Roman" panose="02020603050405020304" pitchFamily="18" charset="0"/>
                <a:ea typeface="Calibri" panose="020F0502020204030204" pitchFamily="34" charset="0"/>
              </a:rPr>
              <a:t> (7), 1053–1063. </a:t>
            </a:r>
            <a:endParaRPr lang="en-US" sz="1200" dirty="0"/>
          </a:p>
        </p:txBody>
      </p:sp>
      <p:sp>
        <p:nvSpPr>
          <p:cNvPr id="8" name="Slide Number Placeholder 7">
            <a:extLst>
              <a:ext uri="{FF2B5EF4-FFF2-40B4-BE49-F238E27FC236}">
                <a16:creationId xmlns:a16="http://schemas.microsoft.com/office/drawing/2014/main" id="{0892FC04-A5D3-8D42-9ECC-A174D485562E}"/>
              </a:ext>
            </a:extLst>
          </p:cNvPr>
          <p:cNvSpPr>
            <a:spLocks noGrp="1"/>
          </p:cNvSpPr>
          <p:nvPr>
            <p:ph type="sldNum" sz="quarter" idx="12"/>
          </p:nvPr>
        </p:nvSpPr>
        <p:spPr/>
        <p:txBody>
          <a:bodyPr/>
          <a:lstStyle/>
          <a:p>
            <a:fld id="{030D0954-52AA-4645-BC74-DBF6B1D254B8}" type="slidenum">
              <a:rPr lang="en-US" smtClean="0"/>
              <a:t>150</a:t>
            </a:fld>
            <a:endParaRPr lang="en-US"/>
          </a:p>
        </p:txBody>
      </p:sp>
    </p:spTree>
    <p:extLst>
      <p:ext uri="{BB962C8B-B14F-4D97-AF65-F5344CB8AC3E}">
        <p14:creationId xmlns:p14="http://schemas.microsoft.com/office/powerpoint/2010/main" val="41449048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76DA8-B506-F141-BAE3-0EBCC819B8B8}"/>
              </a:ext>
            </a:extLst>
          </p:cNvPr>
          <p:cNvPicPr>
            <a:picLocks noChangeAspect="1"/>
          </p:cNvPicPr>
          <p:nvPr/>
        </p:nvPicPr>
        <p:blipFill>
          <a:blip r:embed="rId2"/>
          <a:stretch>
            <a:fillRect/>
          </a:stretch>
        </p:blipFill>
        <p:spPr>
          <a:xfrm>
            <a:off x="0" y="1054570"/>
            <a:ext cx="12192000" cy="4748859"/>
          </a:xfrm>
          <a:prstGeom prst="rect">
            <a:avLst/>
          </a:prstGeom>
        </p:spPr>
      </p:pic>
      <p:sp>
        <p:nvSpPr>
          <p:cNvPr id="4" name="Slide Number Placeholder 3">
            <a:extLst>
              <a:ext uri="{FF2B5EF4-FFF2-40B4-BE49-F238E27FC236}">
                <a16:creationId xmlns:a16="http://schemas.microsoft.com/office/drawing/2014/main" id="{8D547E04-B716-0048-B452-5B2B85182BB3}"/>
              </a:ext>
            </a:extLst>
          </p:cNvPr>
          <p:cNvSpPr>
            <a:spLocks noGrp="1"/>
          </p:cNvSpPr>
          <p:nvPr>
            <p:ph type="sldNum" sz="quarter" idx="12"/>
          </p:nvPr>
        </p:nvSpPr>
        <p:spPr/>
        <p:txBody>
          <a:bodyPr/>
          <a:lstStyle/>
          <a:p>
            <a:fld id="{030D0954-52AA-4645-BC74-DBF6B1D254B8}" type="slidenum">
              <a:rPr lang="en-US" smtClean="0"/>
              <a:t>151</a:t>
            </a:fld>
            <a:endParaRPr lang="en-US"/>
          </a:p>
        </p:txBody>
      </p:sp>
    </p:spTree>
    <p:extLst>
      <p:ext uri="{BB962C8B-B14F-4D97-AF65-F5344CB8AC3E}">
        <p14:creationId xmlns:p14="http://schemas.microsoft.com/office/powerpoint/2010/main" val="32454870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5078313"/>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dirty="0">
                <a:latin typeface="Times New Roman" panose="02020603050405020304" pitchFamily="18" charset="0"/>
                <a:cs typeface="Times New Roman" panose="02020603050405020304" pitchFamily="18" charset="0"/>
              </a:rPr>
              <a:t>Simulated Structures from Scattering </a:t>
            </a:r>
          </a:p>
          <a:p>
            <a:pPr marL="285750" indent="-285750">
              <a:buFontTx/>
              <a:buChar char="-"/>
            </a:pPr>
            <a:r>
              <a:rPr lang="en-US" dirty="0">
                <a:latin typeface="Times New Roman" panose="02020603050405020304" pitchFamily="18" charset="0"/>
                <a:cs typeface="Times New Roman" panose="02020603050405020304" pitchFamily="18" charset="0"/>
              </a:rPr>
              <a:t>Hybrid Unified Functions</a:t>
            </a:r>
          </a:p>
          <a:p>
            <a:pPr marL="742950" lvl="1" indent="-285750">
              <a:buFontTx/>
              <a:buChar char="-"/>
            </a:pPr>
            <a:r>
              <a:rPr lang="en-US" dirty="0">
                <a:latin typeface="Times New Roman" panose="02020603050405020304" pitchFamily="18" charset="0"/>
                <a:cs typeface="Times New Roman" panose="02020603050405020304" pitchFamily="18" charset="0"/>
              </a:rPr>
              <a:t>Worm-like Micelles</a:t>
            </a:r>
          </a:p>
          <a:p>
            <a:pPr marL="742950" lvl="1" indent="-285750">
              <a:buFontTx/>
              <a:buChar char="-"/>
            </a:pPr>
            <a:r>
              <a:rPr lang="en-US" dirty="0">
                <a:latin typeface="Times New Roman" panose="02020603050405020304" pitchFamily="18" charset="0"/>
                <a:cs typeface="Times New Roman" panose="02020603050405020304" pitchFamily="18" charset="0"/>
              </a:rPr>
              <a:t>Hybrid Brämer Function</a:t>
            </a:r>
          </a:p>
          <a:p>
            <a:pPr marL="742950" lvl="1" indent="-285750">
              <a:buFontTx/>
              <a:buChar char="-"/>
            </a:pPr>
            <a:r>
              <a:rPr lang="en-US" dirty="0">
                <a:latin typeface="Times New Roman" panose="02020603050405020304" pitchFamily="18" charset="0"/>
                <a:cs typeface="Times New Roman" panose="02020603050405020304" pitchFamily="18" charset="0"/>
              </a:rPr>
              <a:t>Correlated Lamellae</a:t>
            </a:r>
          </a:p>
          <a:p>
            <a:pPr marL="285750" indent="-285750">
              <a:buFontTx/>
              <a:buChar char="-"/>
            </a:pPr>
            <a:r>
              <a:rPr lang="en-US" b="1" dirty="0">
                <a:latin typeface="Times New Roman" panose="02020603050405020304" pitchFamily="18" charset="0"/>
                <a:cs typeface="Times New Roman" panose="02020603050405020304" pitchFamily="18" charset="0"/>
              </a:rPr>
              <a:t>Definition of Semi-Dilute Conditions</a:t>
            </a:r>
          </a:p>
          <a:p>
            <a:pPr marL="742950" lvl="1" indent="-285750">
              <a:buFontTx/>
              <a:buChar char="-"/>
            </a:pPr>
            <a:r>
              <a:rPr lang="en-US" b="1" dirty="0">
                <a:latin typeface="Times New Roman" panose="02020603050405020304" pitchFamily="18" charset="0"/>
                <a:cs typeface="Times New Roman" panose="02020603050405020304" pitchFamily="18" charset="0"/>
              </a:rPr>
              <a:t>Aggregation/Agglomeration (Immiscible System)</a:t>
            </a:r>
          </a:p>
          <a:p>
            <a:pPr marL="742950" lvl="1" indent="-285750">
              <a:buFontTx/>
              <a:buChar char="-"/>
            </a:pPr>
            <a:r>
              <a:rPr lang="en-US" dirty="0">
                <a:latin typeface="Times New Roman" panose="02020603050405020304" pitchFamily="18" charset="0"/>
                <a:cs typeface="Times New Roman" panose="02020603050405020304" pitchFamily="18" charset="0"/>
              </a:rPr>
              <a:t>Mean Field Behavior in Scattering</a:t>
            </a:r>
          </a:p>
          <a:p>
            <a:pPr marL="742950" lvl="1" indent="-285750">
              <a:buFontTx/>
              <a:buChar char="-"/>
            </a:pPr>
            <a:r>
              <a:rPr lang="en-US" dirty="0">
                <a:latin typeface="Times New Roman" panose="02020603050405020304" pitchFamily="18" charset="0"/>
                <a:cs typeface="Times New Roman" panose="02020603050405020304" pitchFamily="18" charset="0"/>
              </a:rPr>
              <a:t>Specific Interactions in Scattering</a:t>
            </a:r>
          </a:p>
        </p:txBody>
      </p:sp>
      <p:sp>
        <p:nvSpPr>
          <p:cNvPr id="4" name="Slide Number Placeholder 3">
            <a:extLst>
              <a:ext uri="{FF2B5EF4-FFF2-40B4-BE49-F238E27FC236}">
                <a16:creationId xmlns:a16="http://schemas.microsoft.com/office/drawing/2014/main" id="{8EC2EE27-F871-8C4C-89C1-2146269B2630}"/>
              </a:ext>
            </a:extLst>
          </p:cNvPr>
          <p:cNvSpPr>
            <a:spLocks noGrp="1"/>
          </p:cNvSpPr>
          <p:nvPr>
            <p:ph type="sldNum" sz="quarter" idx="12"/>
          </p:nvPr>
        </p:nvSpPr>
        <p:spPr/>
        <p:txBody>
          <a:bodyPr/>
          <a:lstStyle/>
          <a:p>
            <a:fld id="{030D0954-52AA-4645-BC74-DBF6B1D254B8}" type="slidenum">
              <a:rPr lang="en-US" smtClean="0"/>
              <a:t>152</a:t>
            </a:fld>
            <a:endParaRPr lang="en-US"/>
          </a:p>
        </p:txBody>
      </p:sp>
    </p:spTree>
    <p:extLst>
      <p:ext uri="{BB962C8B-B14F-4D97-AF65-F5344CB8AC3E}">
        <p14:creationId xmlns:p14="http://schemas.microsoft.com/office/powerpoint/2010/main" val="39758851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827B5-0055-0C46-9750-572CD1FC6B97}"/>
              </a:ext>
            </a:extLst>
          </p:cNvPr>
          <p:cNvSpPr txBox="1"/>
          <p:nvPr/>
        </p:nvSpPr>
        <p:spPr>
          <a:xfrm>
            <a:off x="2242457" y="1730829"/>
            <a:ext cx="7620000"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Phase Separation/Immiscible System</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-Particles can form mass-fractals structures in aggregation above the overlap concentration</a:t>
            </a:r>
          </a:p>
          <a:p>
            <a:r>
              <a:rPr lang="en-US" dirty="0">
                <a:latin typeface="Times New Roman" panose="02020603050405020304" pitchFamily="18" charset="0"/>
                <a:cs typeface="Times New Roman" panose="02020603050405020304" pitchFamily="18" charset="0"/>
              </a:rPr>
              <a:t>-Particles can form 3d agglomerates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These are both dealt with as a new level of structure in the Unified Approach</a:t>
            </a:r>
          </a:p>
        </p:txBody>
      </p:sp>
      <p:sp>
        <p:nvSpPr>
          <p:cNvPr id="4" name="Slide Number Placeholder 3">
            <a:extLst>
              <a:ext uri="{FF2B5EF4-FFF2-40B4-BE49-F238E27FC236}">
                <a16:creationId xmlns:a16="http://schemas.microsoft.com/office/drawing/2014/main" id="{D01295A2-4841-AD48-B820-1820DE81874C}"/>
              </a:ext>
            </a:extLst>
          </p:cNvPr>
          <p:cNvSpPr>
            <a:spLocks noGrp="1"/>
          </p:cNvSpPr>
          <p:nvPr>
            <p:ph type="sldNum" sz="quarter" idx="12"/>
          </p:nvPr>
        </p:nvSpPr>
        <p:spPr/>
        <p:txBody>
          <a:bodyPr/>
          <a:lstStyle/>
          <a:p>
            <a:fld id="{030D0954-52AA-4645-BC74-DBF6B1D254B8}" type="slidenum">
              <a:rPr lang="en-US" smtClean="0"/>
              <a:t>153</a:t>
            </a:fld>
            <a:endParaRPr lang="en-US"/>
          </a:p>
        </p:txBody>
      </p:sp>
    </p:spTree>
    <p:extLst>
      <p:ext uri="{BB962C8B-B14F-4D97-AF65-F5344CB8AC3E}">
        <p14:creationId xmlns:p14="http://schemas.microsoft.com/office/powerpoint/2010/main" val="6583373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5078313"/>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dirty="0">
                <a:latin typeface="Times New Roman" panose="02020603050405020304" pitchFamily="18" charset="0"/>
                <a:cs typeface="Times New Roman" panose="02020603050405020304" pitchFamily="18" charset="0"/>
              </a:rPr>
              <a:t>Simulated Structures from Scattering </a:t>
            </a:r>
          </a:p>
          <a:p>
            <a:pPr marL="285750" indent="-285750">
              <a:buFontTx/>
              <a:buChar char="-"/>
            </a:pPr>
            <a:r>
              <a:rPr lang="en-US" dirty="0">
                <a:latin typeface="Times New Roman" panose="02020603050405020304" pitchFamily="18" charset="0"/>
                <a:cs typeface="Times New Roman" panose="02020603050405020304" pitchFamily="18" charset="0"/>
              </a:rPr>
              <a:t>Hybrid Unified Functions</a:t>
            </a:r>
          </a:p>
          <a:p>
            <a:pPr marL="742950" lvl="1" indent="-285750">
              <a:buFontTx/>
              <a:buChar char="-"/>
            </a:pPr>
            <a:r>
              <a:rPr lang="en-US" dirty="0">
                <a:latin typeface="Times New Roman" panose="02020603050405020304" pitchFamily="18" charset="0"/>
                <a:cs typeface="Times New Roman" panose="02020603050405020304" pitchFamily="18" charset="0"/>
              </a:rPr>
              <a:t>Worm-like Micelles</a:t>
            </a:r>
          </a:p>
          <a:p>
            <a:pPr marL="742950" lvl="1" indent="-285750">
              <a:buFontTx/>
              <a:buChar char="-"/>
            </a:pPr>
            <a:r>
              <a:rPr lang="en-US" dirty="0">
                <a:latin typeface="Times New Roman" panose="02020603050405020304" pitchFamily="18" charset="0"/>
                <a:cs typeface="Times New Roman" panose="02020603050405020304" pitchFamily="18" charset="0"/>
              </a:rPr>
              <a:t>Hybrid Brämer Function</a:t>
            </a:r>
          </a:p>
          <a:p>
            <a:pPr marL="742950" lvl="1" indent="-285750">
              <a:buFontTx/>
              <a:buChar char="-"/>
            </a:pPr>
            <a:r>
              <a:rPr lang="en-US" dirty="0">
                <a:latin typeface="Times New Roman" panose="02020603050405020304" pitchFamily="18" charset="0"/>
                <a:cs typeface="Times New Roman" panose="02020603050405020304" pitchFamily="18" charset="0"/>
              </a:rPr>
              <a:t>Correlated Lamellae</a:t>
            </a:r>
          </a:p>
          <a:p>
            <a:pPr marL="285750" indent="-285750">
              <a:buFontTx/>
              <a:buChar char="-"/>
            </a:pPr>
            <a:r>
              <a:rPr lang="en-US" b="1" dirty="0">
                <a:latin typeface="Times New Roman" panose="02020603050405020304" pitchFamily="18" charset="0"/>
                <a:cs typeface="Times New Roman" panose="02020603050405020304" pitchFamily="18" charset="0"/>
              </a:rPr>
              <a:t>Definition of Semi-Dilute Conditions</a:t>
            </a:r>
          </a:p>
          <a:p>
            <a:pPr marL="742950" lvl="1" indent="-285750">
              <a:buFontTx/>
              <a:buChar char="-"/>
            </a:pPr>
            <a:r>
              <a:rPr lang="en-US" dirty="0">
                <a:latin typeface="Times New Roman" panose="02020603050405020304" pitchFamily="18" charset="0"/>
                <a:cs typeface="Times New Roman" panose="02020603050405020304" pitchFamily="18" charset="0"/>
              </a:rPr>
              <a:t>Aggregation/Agglomeration (Immiscible System)</a:t>
            </a:r>
          </a:p>
          <a:p>
            <a:pPr marL="742950" lvl="1" indent="-285750">
              <a:buFontTx/>
              <a:buChar char="-"/>
            </a:pPr>
            <a:r>
              <a:rPr lang="en-US" b="1" dirty="0">
                <a:latin typeface="Times New Roman" panose="02020603050405020304" pitchFamily="18" charset="0"/>
                <a:cs typeface="Times New Roman" panose="02020603050405020304" pitchFamily="18" charset="0"/>
              </a:rPr>
              <a:t>Mean Field Behavior in Scattering</a:t>
            </a:r>
          </a:p>
          <a:p>
            <a:pPr marL="742950" lvl="1" indent="-285750">
              <a:buFontTx/>
              <a:buChar char="-"/>
            </a:pPr>
            <a:r>
              <a:rPr lang="en-US" dirty="0">
                <a:latin typeface="Times New Roman" panose="02020603050405020304" pitchFamily="18" charset="0"/>
                <a:cs typeface="Times New Roman" panose="02020603050405020304" pitchFamily="18" charset="0"/>
              </a:rPr>
              <a:t>Specific Interactions in Scattering</a:t>
            </a:r>
          </a:p>
        </p:txBody>
      </p:sp>
      <p:sp>
        <p:nvSpPr>
          <p:cNvPr id="4" name="Slide Number Placeholder 3">
            <a:extLst>
              <a:ext uri="{FF2B5EF4-FFF2-40B4-BE49-F238E27FC236}">
                <a16:creationId xmlns:a16="http://schemas.microsoft.com/office/drawing/2014/main" id="{9B64B941-D99A-1F46-AE2F-F3E52CE14191}"/>
              </a:ext>
            </a:extLst>
          </p:cNvPr>
          <p:cNvSpPr>
            <a:spLocks noGrp="1"/>
          </p:cNvSpPr>
          <p:nvPr>
            <p:ph type="sldNum" sz="quarter" idx="12"/>
          </p:nvPr>
        </p:nvSpPr>
        <p:spPr/>
        <p:txBody>
          <a:bodyPr/>
          <a:lstStyle/>
          <a:p>
            <a:fld id="{030D0954-52AA-4645-BC74-DBF6B1D254B8}" type="slidenum">
              <a:rPr lang="en-US" smtClean="0"/>
              <a:t>154</a:t>
            </a:fld>
            <a:endParaRPr lang="en-US"/>
          </a:p>
        </p:txBody>
      </p:sp>
    </p:spTree>
    <p:extLst>
      <p:ext uri="{BB962C8B-B14F-4D97-AF65-F5344CB8AC3E}">
        <p14:creationId xmlns:p14="http://schemas.microsoft.com/office/powerpoint/2010/main" val="8849960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2C0943-0B52-5E4F-B355-DE0ABE9DE3B8}"/>
              </a:ext>
            </a:extLst>
          </p:cNvPr>
          <p:cNvPicPr/>
          <p:nvPr/>
        </p:nvPicPr>
        <p:blipFill>
          <a:blip r:embed="rId2" cstate="screen">
            <a:extLst>
              <a:ext uri="{28A0092B-C50C-407E-A947-70E740481C1C}">
                <a14:useLocalDpi xmlns:a14="http://schemas.microsoft.com/office/drawing/2010/main"/>
              </a:ext>
            </a:extLst>
          </a:blip>
          <a:stretch>
            <a:fillRect/>
          </a:stretch>
        </p:blipFill>
        <p:spPr>
          <a:xfrm>
            <a:off x="3082528" y="3326861"/>
            <a:ext cx="4180841" cy="3283048"/>
          </a:xfrm>
          <a:prstGeom prst="rect">
            <a:avLst/>
          </a:prstGeom>
        </p:spPr>
      </p:pic>
      <p:pic>
        <p:nvPicPr>
          <p:cNvPr id="16" name="Picture 1">
            <a:extLst>
              <a:ext uri="{FF2B5EF4-FFF2-40B4-BE49-F238E27FC236}">
                <a16:creationId xmlns:a16="http://schemas.microsoft.com/office/drawing/2014/main" id="{153F4933-8793-CC45-A2D3-B1ABACD7B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72291" y="107156"/>
            <a:ext cx="8286467" cy="3107531"/>
          </a:xfrm>
          <a:prstGeom prst="rect">
            <a:avLst/>
          </a:prstGeom>
          <a:noFill/>
          <a:ln>
            <a:noFill/>
          </a:ln>
        </p:spPr>
      </p:pic>
      <p:pic>
        <p:nvPicPr>
          <p:cNvPr id="19" name="Picture 18">
            <a:extLst>
              <a:ext uri="{FF2B5EF4-FFF2-40B4-BE49-F238E27FC236}">
                <a16:creationId xmlns:a16="http://schemas.microsoft.com/office/drawing/2014/main" id="{27EE7053-BB5F-EB48-8421-6008513EABAD}"/>
              </a:ext>
            </a:extLst>
          </p:cNvPr>
          <p:cNvPicPr/>
          <p:nvPr/>
        </p:nvPicPr>
        <p:blipFill>
          <a:blip r:embed="rId4" cstate="screen">
            <a:extLst>
              <a:ext uri="{28A0092B-C50C-407E-A947-70E740481C1C}">
                <a14:useLocalDpi xmlns:a14="http://schemas.microsoft.com/office/drawing/2010/main"/>
              </a:ext>
            </a:extLst>
          </a:blip>
          <a:stretch>
            <a:fillRect/>
          </a:stretch>
        </p:blipFill>
        <p:spPr>
          <a:xfrm>
            <a:off x="7350455" y="3321844"/>
            <a:ext cx="4439533" cy="3298951"/>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C88C5F4-89D5-6D40-AFD8-86108C92C32E}"/>
                  </a:ext>
                </a:extLst>
              </p:cNvPr>
              <p:cNvSpPr txBox="1"/>
              <p:nvPr/>
            </p:nvSpPr>
            <p:spPr>
              <a:xfrm>
                <a:off x="55464" y="1104058"/>
                <a:ext cx="3121945" cy="759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l-GR" sz="2400" i="1" smtClean="0">
                              <a:latin typeface="Cambria Math" panose="02040503050406030204" pitchFamily="18" charset="0"/>
                              <a:ea typeface="Cambria Math" panose="02040503050406030204" pitchFamily="18" charset="0"/>
                            </a:rPr>
                            <m:t>𝜙</m:t>
                          </m:r>
                        </m:num>
                        <m:den>
                          <m:r>
                            <a:rPr lang="en-US" sz="2400" b="0" i="1" smtClean="0">
                              <a:latin typeface="Cambria Math" panose="02040503050406030204" pitchFamily="18" charset="0"/>
                            </a:rPr>
                            <m:t>𝐼</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l-GR" sz="2400" i="1">
                                  <a:latin typeface="Cambria Math" panose="02040503050406030204" pitchFamily="18" charset="0"/>
                                  <a:ea typeface="Cambria Math" panose="02040503050406030204" pitchFamily="18" charset="0"/>
                                </a:rPr>
                                <m:t>𝜙</m:t>
                              </m:r>
                            </m:e>
                          </m:d>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sSub>
                            <m:sSubPr>
                              <m:ctrlPr>
                                <a:rPr lang="en-US" sz="2400" i="1" smtClean="0">
                                  <a:latin typeface="Cambria Math" panose="02040503050406030204" pitchFamily="18" charset="0"/>
                                </a:rPr>
                              </m:ctrlPr>
                            </m:sSubPr>
                            <m:e>
                              <m:r>
                                <a:rPr lang="el-GR" sz="2400" i="1">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rPr>
                                <m:t>0</m:t>
                              </m:r>
                            </m:sub>
                          </m:sSub>
                        </m:num>
                        <m:den>
                          <m:r>
                            <a:rPr lang="en-US" sz="2400" i="1">
                              <a:latin typeface="Cambria Math" panose="02040503050406030204" pitchFamily="18" charset="0"/>
                            </a:rPr>
                            <m:t>𝐼</m:t>
                          </m:r>
                          <m:d>
                            <m:dPr>
                              <m:ctrlPr>
                                <a:rPr lang="en-US" sz="2400" i="1">
                                  <a:latin typeface="Cambria Math" panose="02040503050406030204" pitchFamily="18" charset="0"/>
                                </a:rPr>
                              </m:ctrlPr>
                            </m:dPr>
                            <m:e>
                              <m:r>
                                <a:rPr lang="en-US" sz="2400" i="1">
                                  <a:latin typeface="Cambria Math" panose="02040503050406030204" pitchFamily="18" charset="0"/>
                                </a:rPr>
                                <m:t>𝑞</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l-GR" sz="2400" i="1">
                                      <a:latin typeface="Cambria Math" panose="02040503050406030204" pitchFamily="18" charset="0"/>
                                      <a:ea typeface="Cambria Math" panose="02040503050406030204" pitchFamily="18" charset="0"/>
                                    </a:rPr>
                                    <m:t>𝜙</m:t>
                                  </m:r>
                                </m:e>
                                <m:sub>
                                  <m:r>
                                    <a:rPr lang="en-US" sz="2400" i="1">
                                      <a:latin typeface="Cambria Math" panose="02040503050406030204" pitchFamily="18" charset="0"/>
                                    </a:rPr>
                                    <m:t>0</m:t>
                                  </m:r>
                                </m:sub>
                              </m:sSub>
                            </m:e>
                          </m:d>
                        </m:den>
                      </m:f>
                      <m:r>
                        <a:rPr lang="en-US" sz="2400" b="0" i="1" smtClean="0">
                          <a:latin typeface="Cambria Math" panose="02040503050406030204" pitchFamily="18" charset="0"/>
                          <a:ea typeface="Cambria Math" panose="02040503050406030204" pitchFamily="18" charset="0"/>
                        </a:rPr>
                        <m:t>+</m:t>
                      </m:r>
                      <m:r>
                        <a:rPr lang="el-GR" sz="2400" i="1">
                          <a:latin typeface="Cambria Math" panose="02040503050406030204" pitchFamily="18" charset="0"/>
                          <a:ea typeface="Cambria Math" panose="02040503050406030204" pitchFamily="18" charset="0"/>
                        </a:rPr>
                        <m:t>𝜙</m:t>
                      </m:r>
                      <m:r>
                        <m:rPr>
                          <m:sty m:val="p"/>
                        </m:rPr>
                        <a:rPr lang="el-GR" sz="2400" b="0" i="1" smtClean="0">
                          <a:latin typeface="Cambria Math" panose="02040503050406030204" pitchFamily="18" charset="0"/>
                          <a:ea typeface="Cambria Math" panose="02040503050406030204" pitchFamily="18" charset="0"/>
                        </a:rPr>
                        <m:t>υ</m:t>
                      </m:r>
                    </m:oMath>
                  </m:oMathPara>
                </a14:m>
                <a:endParaRPr lang="en-US" sz="2400" dirty="0"/>
              </a:p>
            </p:txBody>
          </p:sp>
        </mc:Choice>
        <mc:Fallback>
          <p:sp>
            <p:nvSpPr>
              <p:cNvPr id="8" name="TextBox 7">
                <a:extLst>
                  <a:ext uri="{FF2B5EF4-FFF2-40B4-BE49-F238E27FC236}">
                    <a16:creationId xmlns:a16="http://schemas.microsoft.com/office/drawing/2014/main" id="{6C88C5F4-89D5-6D40-AFD8-86108C92C32E}"/>
                  </a:ext>
                </a:extLst>
              </p:cNvPr>
              <p:cNvSpPr txBox="1">
                <a:spLocks noRot="1" noChangeAspect="1" noMove="1" noResize="1" noEditPoints="1" noAdjustHandles="1" noChangeArrowheads="1" noChangeShapeType="1" noTextEdit="1"/>
              </p:cNvSpPr>
              <p:nvPr/>
            </p:nvSpPr>
            <p:spPr>
              <a:xfrm>
                <a:off x="55464" y="1104058"/>
                <a:ext cx="3121945" cy="759760"/>
              </a:xfrm>
              <a:prstGeom prst="rect">
                <a:avLst/>
              </a:prstGeom>
              <a:blipFill>
                <a:blip r:embed="rId5"/>
                <a:stretch>
                  <a:fillRect l="-1215" t="-1639" r="-810" b="-1475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E5D35DB-C691-484C-97DC-0357D06ABB7F}"/>
              </a:ext>
            </a:extLst>
          </p:cNvPr>
          <p:cNvSpPr txBox="1"/>
          <p:nvPr/>
        </p:nvSpPr>
        <p:spPr>
          <a:xfrm>
            <a:off x="55464" y="293335"/>
            <a:ext cx="3073277"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The RPA Equation</a:t>
            </a:r>
          </a:p>
        </p:txBody>
      </p:sp>
      <p:sp>
        <p:nvSpPr>
          <p:cNvPr id="5" name="TextBox 4">
            <a:extLst>
              <a:ext uri="{FF2B5EF4-FFF2-40B4-BE49-F238E27FC236}">
                <a16:creationId xmlns:a16="http://schemas.microsoft.com/office/drawing/2014/main" id="{D1933030-DB14-D441-B424-3D9327C0A8EF}"/>
              </a:ext>
            </a:extLst>
          </p:cNvPr>
          <p:cNvSpPr txBox="1"/>
          <p:nvPr/>
        </p:nvSpPr>
        <p:spPr>
          <a:xfrm>
            <a:off x="238266" y="2127107"/>
            <a:ext cx="2939143" cy="424731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Reduced high-q intensity remains unchanged,</a:t>
            </a:r>
          </a:p>
          <a:p>
            <a:r>
              <a:rPr lang="en-US" dirty="0">
                <a:latin typeface="Times New Roman" panose="02020603050405020304" pitchFamily="18" charset="0"/>
                <a:cs typeface="Times New Roman" panose="02020603050405020304" pitchFamily="18" charset="0"/>
              </a:rPr>
              <a:t>Reduced low-q intensity is diminished with concentration increase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q =&gt; 0 intercept is a measure of the strength of binary interactions (the Second Order Virial Coefficient)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assumes no specific interactions.  A mean field is  considered.</a:t>
            </a:r>
          </a:p>
        </p:txBody>
      </p:sp>
      <p:sp>
        <p:nvSpPr>
          <p:cNvPr id="6" name="Slide Number Placeholder 5">
            <a:extLst>
              <a:ext uri="{FF2B5EF4-FFF2-40B4-BE49-F238E27FC236}">
                <a16:creationId xmlns:a16="http://schemas.microsoft.com/office/drawing/2014/main" id="{01CC6A12-DFF0-2D4F-B06A-418F15767BF7}"/>
              </a:ext>
            </a:extLst>
          </p:cNvPr>
          <p:cNvSpPr>
            <a:spLocks noGrp="1"/>
          </p:cNvSpPr>
          <p:nvPr>
            <p:ph type="sldNum" sz="quarter" idx="12"/>
          </p:nvPr>
        </p:nvSpPr>
        <p:spPr/>
        <p:txBody>
          <a:bodyPr/>
          <a:lstStyle/>
          <a:p>
            <a:fld id="{030D0954-52AA-4645-BC74-DBF6B1D254B8}" type="slidenum">
              <a:rPr lang="en-US" smtClean="0"/>
              <a:t>155</a:t>
            </a:fld>
            <a:endParaRPr lang="en-US"/>
          </a:p>
        </p:txBody>
      </p:sp>
    </p:spTree>
    <p:extLst>
      <p:ext uri="{BB962C8B-B14F-4D97-AF65-F5344CB8AC3E}">
        <p14:creationId xmlns:p14="http://schemas.microsoft.com/office/powerpoint/2010/main" val="39804471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15 at 10.4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562" y="0"/>
            <a:ext cx="2888901" cy="6858000"/>
          </a:xfrm>
          <a:prstGeom prst="rect">
            <a:avLst/>
          </a:prstGeom>
        </p:spPr>
      </p:pic>
      <p:pic>
        <p:nvPicPr>
          <p:cNvPr id="5" name="Picture 4" descr="Screen Shot 2014-10-15 at 10.41.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046" y="1151930"/>
            <a:ext cx="3018234" cy="857250"/>
          </a:xfrm>
          <a:prstGeom prst="rect">
            <a:avLst/>
          </a:prstGeom>
        </p:spPr>
      </p:pic>
      <p:pic>
        <p:nvPicPr>
          <p:cNvPr id="6" name="Picture 5" descr="Screen Shot 2014-10-15 at 10.42.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093" y="2080617"/>
            <a:ext cx="5777508" cy="4563070"/>
          </a:xfrm>
          <a:prstGeom prst="rect">
            <a:avLst/>
          </a:prstGeom>
        </p:spPr>
      </p:pic>
      <p:pic>
        <p:nvPicPr>
          <p:cNvPr id="7" name="Picture 6" descr="Screen Shot 2014-10-15 at 10.42.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3284" y="1151930"/>
            <a:ext cx="2991445" cy="830461"/>
          </a:xfrm>
          <a:prstGeom prst="rect">
            <a:avLst/>
          </a:prstGeom>
        </p:spPr>
      </p:pic>
      <p:pic>
        <p:nvPicPr>
          <p:cNvPr id="8" name="Picture 7" descr="Screen Shot 2014-10-15 at 10.43.1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874" y="53578"/>
            <a:ext cx="4105648" cy="1071563"/>
          </a:xfrm>
          <a:prstGeom prst="rect">
            <a:avLst/>
          </a:prstGeom>
        </p:spPr>
      </p:pic>
      <p:sp>
        <p:nvSpPr>
          <p:cNvPr id="9" name="TextBox 8"/>
          <p:cNvSpPr txBox="1"/>
          <p:nvPr/>
        </p:nvSpPr>
        <p:spPr>
          <a:xfrm>
            <a:off x="6524595" y="6536531"/>
            <a:ext cx="2166106" cy="287130"/>
          </a:xfrm>
          <a:prstGeom prst="rect">
            <a:avLst/>
          </a:prstGeom>
          <a:noFill/>
        </p:spPr>
        <p:txBody>
          <a:bodyPr wrap="none" rtlCol="0">
            <a:spAutoFit/>
          </a:bodyPr>
          <a:lstStyle/>
          <a:p>
            <a:r>
              <a:rPr lang="en-US" sz="1266" dirty="0">
                <a:hlinkClick r:id="rId7" action="ppaction://hlinkfile"/>
              </a:rPr>
              <a:t>Pedersen </a:t>
            </a:r>
            <a:r>
              <a:rPr lang="en-US" sz="1266" dirty="0" err="1">
                <a:hlinkClick r:id="rId7" action="ppaction://hlinkfile"/>
              </a:rPr>
              <a:t>Sommer</a:t>
            </a:r>
            <a:r>
              <a:rPr lang="en-US" sz="1266" dirty="0">
                <a:hlinkClick r:id="rId7" action="ppaction://hlinkfile"/>
              </a:rPr>
              <a:t> Paper 2005</a:t>
            </a:r>
            <a:endParaRPr lang="en-US" sz="1266" dirty="0"/>
          </a:p>
        </p:txBody>
      </p:sp>
      <p:sp>
        <p:nvSpPr>
          <p:cNvPr id="3" name="TextBox 2">
            <a:extLst>
              <a:ext uri="{FF2B5EF4-FFF2-40B4-BE49-F238E27FC236}">
                <a16:creationId xmlns:a16="http://schemas.microsoft.com/office/drawing/2014/main" id="{F7FD620C-EA2E-CA48-9034-A4A9BAA69239}"/>
              </a:ext>
            </a:extLst>
          </p:cNvPr>
          <p:cNvSpPr txBox="1"/>
          <p:nvPr/>
        </p:nvSpPr>
        <p:spPr>
          <a:xfrm>
            <a:off x="499757" y="1742905"/>
            <a:ext cx="1463959" cy="230832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Van der Waals Model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b – a/T</a:t>
            </a:r>
          </a:p>
          <a:p>
            <a:r>
              <a:rPr lang="en-US" dirty="0">
                <a:latin typeface="Times New Roman" panose="02020603050405020304" pitchFamily="18" charset="0"/>
                <a:cs typeface="Times New Roman" panose="02020603050405020304" pitchFamily="18" charset="0"/>
              </a:rPr>
              <a:t>b = excluded volume</a:t>
            </a:r>
          </a:p>
          <a:p>
            <a:r>
              <a:rPr lang="en-US" dirty="0">
                <a:latin typeface="Times New Roman" panose="02020603050405020304" pitchFamily="18" charset="0"/>
                <a:cs typeface="Times New Roman" panose="02020603050405020304" pitchFamily="18" charset="0"/>
              </a:rPr>
              <a:t>a = attractive interaction</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173E722-9798-2546-AF48-08496E583FF6}"/>
                  </a:ext>
                </a:extLst>
              </p:cNvPr>
              <p:cNvSpPr txBox="1"/>
              <p:nvPr/>
            </p:nvSpPr>
            <p:spPr>
              <a:xfrm>
                <a:off x="70633" y="4362152"/>
                <a:ext cx="2546299" cy="5065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a:rPr lang="el-GR" sz="1600" i="1" smtClean="0">
                              <a:latin typeface="Cambria Math" panose="02040503050406030204" pitchFamily="18" charset="0"/>
                              <a:ea typeface="Cambria Math" panose="02040503050406030204" pitchFamily="18" charset="0"/>
                            </a:rPr>
                            <m:t>𝜙</m:t>
                          </m:r>
                        </m:num>
                        <m:den>
                          <m:r>
                            <a:rPr lang="en-US" sz="1600" b="0" i="1" smtClean="0">
                              <a:latin typeface="Cambria Math" panose="02040503050406030204" pitchFamily="18" charset="0"/>
                            </a:rPr>
                            <m:t>𝐼</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𝑞</m:t>
                              </m:r>
                              <m:r>
                                <a:rPr lang="en-US" sz="1600" b="0" i="1" smtClean="0">
                                  <a:latin typeface="Cambria Math" panose="02040503050406030204" pitchFamily="18" charset="0"/>
                                </a:rPr>
                                <m:t>,</m:t>
                              </m:r>
                              <m:r>
                                <a:rPr lang="el-GR" sz="1600" i="1">
                                  <a:latin typeface="Cambria Math" panose="02040503050406030204" pitchFamily="18" charset="0"/>
                                  <a:ea typeface="Cambria Math" panose="02040503050406030204" pitchFamily="18" charset="0"/>
                                </a:rPr>
                                <m:t>𝜙</m:t>
                              </m:r>
                            </m:e>
                          </m:d>
                        </m:den>
                      </m:f>
                      <m:r>
                        <a:rPr lang="en-US" sz="1600" b="0" i="1" smtClean="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smtClean="0">
                                  <a:latin typeface="Cambria Math" panose="02040503050406030204" pitchFamily="18" charset="0"/>
                                </a:rPr>
                              </m:ctrlPr>
                            </m:sSubPr>
                            <m:e>
                              <m:r>
                                <a:rPr lang="el-GR" sz="1600" i="1">
                                  <a:latin typeface="Cambria Math" panose="02040503050406030204" pitchFamily="18" charset="0"/>
                                  <a:ea typeface="Cambria Math" panose="02040503050406030204" pitchFamily="18" charset="0"/>
                                </a:rPr>
                                <m:t>𝜙</m:t>
                              </m:r>
                            </m:e>
                            <m:sub>
                              <m:r>
                                <a:rPr lang="en-US" sz="1600" b="0" i="1" smtClean="0">
                                  <a:latin typeface="Cambria Math" panose="02040503050406030204" pitchFamily="18" charset="0"/>
                                </a:rPr>
                                <m:t>0</m:t>
                              </m:r>
                            </m:sub>
                          </m:sSub>
                        </m:num>
                        <m:den>
                          <m:r>
                            <a:rPr lang="en-US" sz="1600" i="1">
                              <a:latin typeface="Cambria Math" panose="02040503050406030204" pitchFamily="18" charset="0"/>
                            </a:rPr>
                            <m:t>𝐼</m:t>
                          </m:r>
                          <m:d>
                            <m:dPr>
                              <m:ctrlPr>
                                <a:rPr lang="en-US" sz="1600" i="1">
                                  <a:latin typeface="Cambria Math" panose="02040503050406030204" pitchFamily="18" charset="0"/>
                                </a:rPr>
                              </m:ctrlPr>
                            </m:dPr>
                            <m:e>
                              <m:r>
                                <a:rPr lang="en-US" sz="1600" i="1">
                                  <a:latin typeface="Cambria Math" panose="02040503050406030204" pitchFamily="18" charset="0"/>
                                </a:rPr>
                                <m:t>𝑞</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l-GR"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rPr>
                                    <m:t>0</m:t>
                                  </m:r>
                                </m:sub>
                              </m:sSub>
                            </m:e>
                          </m:d>
                        </m:den>
                      </m:f>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𝑘</m:t>
                      </m:r>
                      <m:r>
                        <a:rPr lang="el-GR" sz="1600" i="1">
                          <a:latin typeface="Cambria Math" panose="02040503050406030204" pitchFamily="18" charset="0"/>
                          <a:ea typeface="Cambria Math" panose="02040503050406030204" pitchFamily="18" charset="0"/>
                        </a:rPr>
                        <m:t>𝜙</m:t>
                      </m:r>
                      <m:r>
                        <a:rPr lang="en-US" sz="1600" b="0" i="1" smtClean="0">
                          <a:latin typeface="Cambria Math" panose="02040503050406030204" pitchFamily="18" charset="0"/>
                        </a:rPr>
                        <m:t>𝐴</m:t>
                      </m:r>
                      <m:r>
                        <a:rPr lang="en-US" sz="1600" b="0" i="1" baseline="-25000" smtClean="0">
                          <a:latin typeface="Cambria Math" panose="02040503050406030204" pitchFamily="18" charset="0"/>
                        </a:rPr>
                        <m:t>2</m:t>
                      </m:r>
                    </m:oMath>
                  </m:oMathPara>
                </a14:m>
                <a:endParaRPr lang="en-US" sz="1600" baseline="-25000" dirty="0"/>
              </a:p>
            </p:txBody>
          </p:sp>
        </mc:Choice>
        <mc:Fallback>
          <p:sp>
            <p:nvSpPr>
              <p:cNvPr id="10" name="TextBox 9">
                <a:extLst>
                  <a:ext uri="{FF2B5EF4-FFF2-40B4-BE49-F238E27FC236}">
                    <a16:creationId xmlns:a16="http://schemas.microsoft.com/office/drawing/2014/main" id="{B173E722-9798-2546-AF48-08496E583FF6}"/>
                  </a:ext>
                </a:extLst>
              </p:cNvPr>
              <p:cNvSpPr txBox="1">
                <a:spLocks noRot="1" noChangeAspect="1" noMove="1" noResize="1" noEditPoints="1" noAdjustHandles="1" noChangeArrowheads="1" noChangeShapeType="1" noTextEdit="1"/>
              </p:cNvSpPr>
              <p:nvPr/>
            </p:nvSpPr>
            <p:spPr>
              <a:xfrm>
                <a:off x="70633" y="4362152"/>
                <a:ext cx="2546299" cy="506549"/>
              </a:xfrm>
              <a:prstGeom prst="rect">
                <a:avLst/>
              </a:prstGeom>
              <a:blipFill>
                <a:blip r:embed="rId8"/>
                <a:stretch>
                  <a:fillRect t="-2439" b="-17073"/>
                </a:stretch>
              </a:blipFill>
            </p:spPr>
            <p:txBody>
              <a:bodyPr/>
              <a:lstStyle/>
              <a:p>
                <a:r>
                  <a:rPr lang="en-US">
                    <a:noFill/>
                  </a:rPr>
                  <a:t> </a:t>
                </a:r>
              </a:p>
            </p:txBody>
          </p:sp>
        </mc:Fallback>
      </mc:AlternateContent>
      <p:sp>
        <p:nvSpPr>
          <p:cNvPr id="11" name="Slide Number Placeholder 10">
            <a:extLst>
              <a:ext uri="{FF2B5EF4-FFF2-40B4-BE49-F238E27FC236}">
                <a16:creationId xmlns:a16="http://schemas.microsoft.com/office/drawing/2014/main" id="{123C1203-8F81-7E42-B2F5-80EB441DA747}"/>
              </a:ext>
            </a:extLst>
          </p:cNvPr>
          <p:cNvSpPr>
            <a:spLocks noGrp="1"/>
          </p:cNvSpPr>
          <p:nvPr>
            <p:ph type="sldNum" sz="quarter" idx="12"/>
          </p:nvPr>
        </p:nvSpPr>
        <p:spPr/>
        <p:txBody>
          <a:bodyPr/>
          <a:lstStyle/>
          <a:p>
            <a:fld id="{030D0954-52AA-4645-BC74-DBF6B1D254B8}" type="slidenum">
              <a:rPr lang="en-US" smtClean="0"/>
              <a:t>156</a:t>
            </a:fld>
            <a:endParaRPr lang="en-US"/>
          </a:p>
        </p:txBody>
      </p:sp>
    </p:spTree>
    <p:extLst>
      <p:ext uri="{BB962C8B-B14F-4D97-AF65-F5344CB8AC3E}">
        <p14:creationId xmlns:p14="http://schemas.microsoft.com/office/powerpoint/2010/main" val="2922700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636655"/>
            <a:ext cx="9144000" cy="5916058"/>
          </a:xfrm>
          <a:prstGeom prst="rect">
            <a:avLst/>
          </a:prstGeom>
        </p:spPr>
      </p:pic>
      <p:pic>
        <p:nvPicPr>
          <p:cNvPr id="4" name="Picture 3"/>
          <p:cNvPicPr>
            <a:picLocks noChangeAspect="1"/>
          </p:cNvPicPr>
          <p:nvPr/>
        </p:nvPicPr>
        <p:blipFill>
          <a:blip r:embed="rId3"/>
          <a:stretch>
            <a:fillRect/>
          </a:stretch>
        </p:blipFill>
        <p:spPr>
          <a:xfrm>
            <a:off x="3839832" y="3025149"/>
            <a:ext cx="2870200" cy="1320800"/>
          </a:xfrm>
          <a:prstGeom prst="rect">
            <a:avLst/>
          </a:prstGeom>
        </p:spPr>
      </p:pic>
      <p:sp>
        <p:nvSpPr>
          <p:cNvPr id="5" name="TextBox 4"/>
          <p:cNvSpPr txBox="1"/>
          <p:nvPr/>
        </p:nvSpPr>
        <p:spPr>
          <a:xfrm>
            <a:off x="9003415" y="436141"/>
            <a:ext cx="973869" cy="369332"/>
          </a:xfrm>
          <a:prstGeom prst="rect">
            <a:avLst/>
          </a:prstGeom>
          <a:noFill/>
        </p:spPr>
        <p:txBody>
          <a:bodyPr wrap="none" rtlCol="0">
            <a:spAutoFit/>
          </a:bodyPr>
          <a:lstStyle/>
          <a:p>
            <a:r>
              <a:rPr lang="el-GR" dirty="0"/>
              <a:t>ν</a:t>
            </a:r>
            <a:r>
              <a:rPr lang="en-US" dirty="0"/>
              <a:t>  = A</a:t>
            </a:r>
            <a:r>
              <a:rPr lang="en-US" baseline="-25000" dirty="0"/>
              <a:t>2</a:t>
            </a:r>
            <a:r>
              <a:rPr lang="en-US" dirty="0"/>
              <a:t> </a:t>
            </a:r>
            <a:r>
              <a:rPr lang="el-GR" dirty="0"/>
              <a:t>φ</a:t>
            </a:r>
            <a:endParaRPr lang="en-US" dirty="0"/>
          </a:p>
        </p:txBody>
      </p:sp>
      <p:sp>
        <p:nvSpPr>
          <p:cNvPr id="6" name="Slide Number Placeholder 5">
            <a:extLst>
              <a:ext uri="{FF2B5EF4-FFF2-40B4-BE49-F238E27FC236}">
                <a16:creationId xmlns:a16="http://schemas.microsoft.com/office/drawing/2014/main" id="{24029B1E-9A98-424A-B9E9-D8AA2FEDE173}"/>
              </a:ext>
            </a:extLst>
          </p:cNvPr>
          <p:cNvSpPr>
            <a:spLocks noGrp="1"/>
          </p:cNvSpPr>
          <p:nvPr>
            <p:ph type="sldNum" sz="quarter" idx="12"/>
          </p:nvPr>
        </p:nvSpPr>
        <p:spPr/>
        <p:txBody>
          <a:bodyPr/>
          <a:lstStyle/>
          <a:p>
            <a:fld id="{030D0954-52AA-4645-BC74-DBF6B1D254B8}" type="slidenum">
              <a:rPr lang="en-US" smtClean="0"/>
              <a:t>157</a:t>
            </a:fld>
            <a:endParaRPr lang="en-US"/>
          </a:p>
        </p:txBody>
      </p:sp>
    </p:spTree>
    <p:extLst>
      <p:ext uri="{BB962C8B-B14F-4D97-AF65-F5344CB8AC3E}">
        <p14:creationId xmlns:p14="http://schemas.microsoft.com/office/powerpoint/2010/main" val="9406011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add3_1_15C_scaledIq.jpg">
            <a:extLst>
              <a:ext uri="{FF2B5EF4-FFF2-40B4-BE49-F238E27FC236}">
                <a16:creationId xmlns:a16="http://schemas.microsoft.com/office/drawing/2014/main" id="{69070D16-585B-4F19-8559-58B3E3BCDC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675" y="758874"/>
            <a:ext cx="9582588" cy="6136448"/>
          </a:xfrm>
          <a:prstGeom prst="rect">
            <a:avLst/>
          </a:prstGeom>
        </p:spPr>
      </p:pic>
      <p:cxnSp>
        <p:nvCxnSpPr>
          <p:cNvPr id="6" name="Straight Arrow Connector 5">
            <a:extLst>
              <a:ext uri="{FF2B5EF4-FFF2-40B4-BE49-F238E27FC236}">
                <a16:creationId xmlns:a16="http://schemas.microsoft.com/office/drawing/2014/main" id="{13D8C9E5-79E2-4913-A944-9E232052C2D6}"/>
              </a:ext>
            </a:extLst>
          </p:cNvPr>
          <p:cNvCxnSpPr/>
          <p:nvPr/>
        </p:nvCxnSpPr>
        <p:spPr>
          <a:xfrm flipH="1">
            <a:off x="4299058" y="1315609"/>
            <a:ext cx="1028700" cy="127000"/>
          </a:xfrm>
          <a:prstGeom prst="straightConnector1">
            <a:avLst/>
          </a:prstGeom>
          <a:ln w="31750">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710F7FD-BA25-469E-AC4E-AFD9848CA84B}"/>
              </a:ext>
            </a:extLst>
          </p:cNvPr>
          <p:cNvSpPr txBox="1"/>
          <p:nvPr/>
        </p:nvSpPr>
        <p:spPr>
          <a:xfrm>
            <a:off x="5327758" y="1075640"/>
            <a:ext cx="2300630" cy="461665"/>
          </a:xfrm>
          <a:prstGeom prst="rect">
            <a:avLst/>
          </a:prstGeom>
          <a:noFill/>
        </p:spPr>
        <p:txBody>
          <a:bodyPr wrap="none" rtlCol="0">
            <a:spAutoFit/>
          </a:bodyPr>
          <a:lstStyle/>
          <a:p>
            <a:r>
              <a:rPr lang="en-US" sz="2400" b="1" dirty="0">
                <a:latin typeface="Times New Roman"/>
                <a:cs typeface="Times New Roman"/>
              </a:rPr>
              <a:t>≈ ideally diluted</a:t>
            </a:r>
            <a:endParaRPr lang="en-US" sz="2400" b="1" i="1" dirty="0">
              <a:latin typeface="Times New Roman"/>
              <a:cs typeface="Times New Roman"/>
            </a:endParaRPr>
          </a:p>
        </p:txBody>
      </p:sp>
      <p:cxnSp>
        <p:nvCxnSpPr>
          <p:cNvPr id="8" name="Straight Arrow Connector 7">
            <a:extLst>
              <a:ext uri="{FF2B5EF4-FFF2-40B4-BE49-F238E27FC236}">
                <a16:creationId xmlns:a16="http://schemas.microsoft.com/office/drawing/2014/main" id="{E6EBC749-EE57-4966-A472-929A0212C78C}"/>
              </a:ext>
            </a:extLst>
          </p:cNvPr>
          <p:cNvCxnSpPr/>
          <p:nvPr/>
        </p:nvCxnSpPr>
        <p:spPr>
          <a:xfrm flipH="1" flipV="1">
            <a:off x="3948401" y="2416487"/>
            <a:ext cx="924552" cy="419100"/>
          </a:xfrm>
          <a:prstGeom prst="straightConnector1">
            <a:avLst/>
          </a:prstGeom>
          <a:ln w="31750">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D27F025-024B-42D1-A481-8BE5F027EE7D}"/>
              </a:ext>
            </a:extLst>
          </p:cNvPr>
          <p:cNvSpPr txBox="1"/>
          <p:nvPr/>
        </p:nvSpPr>
        <p:spPr>
          <a:xfrm>
            <a:off x="4724564" y="2819313"/>
            <a:ext cx="1467068" cy="461665"/>
          </a:xfrm>
          <a:prstGeom prst="rect">
            <a:avLst/>
          </a:prstGeom>
          <a:noFill/>
        </p:spPr>
        <p:txBody>
          <a:bodyPr wrap="none" rtlCol="0">
            <a:spAutoFit/>
          </a:bodyPr>
          <a:lstStyle/>
          <a:p>
            <a:r>
              <a:rPr lang="en-US" sz="2400" b="1" dirty="0">
                <a:latin typeface="Times New Roman"/>
                <a:cs typeface="Times New Roman"/>
              </a:rPr>
              <a:t>entangled</a:t>
            </a:r>
            <a:endParaRPr lang="en-US" sz="2400" b="1" i="1" dirty="0">
              <a:latin typeface="Times New Roman"/>
              <a:cs typeface="Times New Roman"/>
            </a:endParaRPr>
          </a:p>
        </p:txBody>
      </p:sp>
      <p:cxnSp>
        <p:nvCxnSpPr>
          <p:cNvPr id="10" name="Straight Connector 9">
            <a:extLst>
              <a:ext uri="{FF2B5EF4-FFF2-40B4-BE49-F238E27FC236}">
                <a16:creationId xmlns:a16="http://schemas.microsoft.com/office/drawing/2014/main" id="{8FDD355C-6F10-4F1D-8A9C-BBB26A35AAE2}"/>
              </a:ext>
            </a:extLst>
          </p:cNvPr>
          <p:cNvCxnSpPr/>
          <p:nvPr/>
        </p:nvCxnSpPr>
        <p:spPr>
          <a:xfrm>
            <a:off x="2297657" y="2290665"/>
            <a:ext cx="5486400" cy="88900"/>
          </a:xfrm>
          <a:prstGeom prst="line">
            <a:avLst/>
          </a:prstGeom>
          <a:ln w="34925">
            <a:solidFill>
              <a:schemeClr val="tx1"/>
            </a:solidFill>
            <a:prstDash val="dot"/>
          </a:ln>
        </p:spPr>
        <p:style>
          <a:lnRef idx="2">
            <a:schemeClr val="accent1"/>
          </a:lnRef>
          <a:fillRef idx="0">
            <a:schemeClr val="accent1"/>
          </a:fillRef>
          <a:effectRef idx="1">
            <a:schemeClr val="accent1"/>
          </a:effectRef>
          <a:fontRef idx="minor">
            <a:schemeClr val="tx1"/>
          </a:fontRef>
        </p:style>
      </p:cxnSp>
      <p:graphicFrame>
        <p:nvGraphicFramePr>
          <p:cNvPr id="11" name="Object 10">
            <a:extLst>
              <a:ext uri="{FF2B5EF4-FFF2-40B4-BE49-F238E27FC236}">
                <a16:creationId xmlns:a16="http://schemas.microsoft.com/office/drawing/2014/main" id="{D2F72171-952D-4343-BD3A-B73D256AFD9D}"/>
              </a:ext>
            </a:extLst>
          </p:cNvPr>
          <p:cNvGraphicFramePr>
            <a:graphicFrameLocks noChangeAspect="1"/>
          </p:cNvGraphicFramePr>
          <p:nvPr>
            <p:extLst/>
          </p:nvPr>
        </p:nvGraphicFramePr>
        <p:xfrm>
          <a:off x="8081058" y="1969046"/>
          <a:ext cx="581845" cy="784225"/>
        </p:xfrm>
        <a:graphic>
          <a:graphicData uri="http://schemas.openxmlformats.org/presentationml/2006/ole">
            <mc:AlternateContent xmlns:mc="http://schemas.openxmlformats.org/markup-compatibility/2006">
              <mc:Choice xmlns:v="urn:schemas-microsoft-com:vml" Requires="v">
                <p:oleObj spid="_x0000_s95275" name="Equation" r:id="rId4" imgW="292100" imgH="393700" progId="Equation.3">
                  <p:embed/>
                </p:oleObj>
              </mc:Choice>
              <mc:Fallback>
                <p:oleObj name="Equation" r:id="rId4" imgW="292100" imgH="393700" progId="Equation.3">
                  <p:embed/>
                  <p:pic>
                    <p:nvPicPr>
                      <p:cNvPr id="11" name="Object 10">
                        <a:extLst>
                          <a:ext uri="{FF2B5EF4-FFF2-40B4-BE49-F238E27FC236}">
                            <a16:creationId xmlns:a16="http://schemas.microsoft.com/office/drawing/2014/main" id="{D2F72171-952D-4343-BD3A-B73D256AFD9D}"/>
                          </a:ext>
                        </a:extLst>
                      </p:cNvPr>
                      <p:cNvPicPr/>
                      <p:nvPr/>
                    </p:nvPicPr>
                    <p:blipFill>
                      <a:blip r:embed="rId5"/>
                      <a:stretch>
                        <a:fillRect/>
                      </a:stretch>
                    </p:blipFill>
                    <p:spPr>
                      <a:xfrm>
                        <a:off x="8081058" y="1969046"/>
                        <a:ext cx="581845" cy="78422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58AC033F-F220-4C0E-B52E-FB3C49038CD9}"/>
              </a:ext>
            </a:extLst>
          </p:cNvPr>
          <p:cNvSpPr txBox="1"/>
          <p:nvPr/>
        </p:nvSpPr>
        <p:spPr>
          <a:xfrm>
            <a:off x="215900" y="155545"/>
            <a:ext cx="7166642" cy="830997"/>
          </a:xfrm>
          <a:prstGeom prst="rect">
            <a:avLst/>
          </a:prstGeom>
          <a:noFill/>
        </p:spPr>
        <p:txBody>
          <a:bodyPr wrap="none" rtlCol="0">
            <a:spAutoFit/>
          </a:bodyPr>
          <a:lstStyle/>
          <a:p>
            <a:r>
              <a:rPr lang="en-US" sz="2400" b="1" u="sng" dirty="0">
                <a:latin typeface="Times New Roman"/>
                <a:cs typeface="Times New Roman"/>
              </a:rPr>
              <a:t>The “screening effect” and the screening parameter ν</a:t>
            </a:r>
          </a:p>
          <a:p>
            <a:r>
              <a:rPr lang="en-US" sz="2400" dirty="0">
                <a:latin typeface="Times New Roman"/>
                <a:cs typeface="Times New Roman"/>
              </a:rPr>
              <a:t>Concentrated micelle system</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6FD1E51-2BF6-4052-96D2-5FADFBFA6AE9}"/>
                  </a:ext>
                </a:extLst>
              </p:cNvPr>
              <p:cNvSpPr txBox="1"/>
              <p:nvPr/>
            </p:nvSpPr>
            <p:spPr>
              <a:xfrm>
                <a:off x="8664627" y="606662"/>
                <a:ext cx="3121945" cy="759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l-GR" sz="2400" i="1" smtClean="0">
                              <a:latin typeface="Cambria Math" panose="02040503050406030204" pitchFamily="18" charset="0"/>
                              <a:ea typeface="Cambria Math" panose="02040503050406030204" pitchFamily="18" charset="0"/>
                            </a:rPr>
                            <m:t>𝜙</m:t>
                          </m:r>
                        </m:num>
                        <m:den>
                          <m:r>
                            <a:rPr lang="en-US" sz="2400" b="0" i="1" smtClean="0">
                              <a:latin typeface="Cambria Math" panose="02040503050406030204" pitchFamily="18" charset="0"/>
                            </a:rPr>
                            <m:t>𝐼</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l-GR" sz="2400" i="1">
                                  <a:latin typeface="Cambria Math" panose="02040503050406030204" pitchFamily="18" charset="0"/>
                                  <a:ea typeface="Cambria Math" panose="02040503050406030204" pitchFamily="18" charset="0"/>
                                </a:rPr>
                                <m:t>𝜙</m:t>
                              </m:r>
                            </m:e>
                          </m:d>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sSub>
                            <m:sSubPr>
                              <m:ctrlPr>
                                <a:rPr lang="en-US" sz="2400" i="1" smtClean="0">
                                  <a:latin typeface="Cambria Math" panose="02040503050406030204" pitchFamily="18" charset="0"/>
                                </a:rPr>
                              </m:ctrlPr>
                            </m:sSubPr>
                            <m:e>
                              <m:r>
                                <a:rPr lang="el-GR" sz="2400" i="1">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rPr>
                                <m:t>0</m:t>
                              </m:r>
                            </m:sub>
                          </m:sSub>
                        </m:num>
                        <m:den>
                          <m:r>
                            <a:rPr lang="en-US" sz="2400" i="1">
                              <a:latin typeface="Cambria Math" panose="02040503050406030204" pitchFamily="18" charset="0"/>
                            </a:rPr>
                            <m:t>𝐼</m:t>
                          </m:r>
                          <m:d>
                            <m:dPr>
                              <m:ctrlPr>
                                <a:rPr lang="en-US" sz="2400" i="1">
                                  <a:latin typeface="Cambria Math" panose="02040503050406030204" pitchFamily="18" charset="0"/>
                                </a:rPr>
                              </m:ctrlPr>
                            </m:dPr>
                            <m:e>
                              <m:r>
                                <a:rPr lang="en-US" sz="2400" i="1">
                                  <a:latin typeface="Cambria Math" panose="02040503050406030204" pitchFamily="18" charset="0"/>
                                </a:rPr>
                                <m:t>𝑞</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l-GR" sz="2400" i="1">
                                      <a:latin typeface="Cambria Math" panose="02040503050406030204" pitchFamily="18" charset="0"/>
                                      <a:ea typeface="Cambria Math" panose="02040503050406030204" pitchFamily="18" charset="0"/>
                                    </a:rPr>
                                    <m:t>𝜙</m:t>
                                  </m:r>
                                </m:e>
                                <m:sub>
                                  <m:r>
                                    <a:rPr lang="en-US" sz="2400" i="1">
                                      <a:latin typeface="Cambria Math" panose="02040503050406030204" pitchFamily="18" charset="0"/>
                                    </a:rPr>
                                    <m:t>0</m:t>
                                  </m:r>
                                </m:sub>
                              </m:sSub>
                            </m:e>
                          </m:d>
                        </m:den>
                      </m:f>
                      <m:r>
                        <a:rPr lang="en-US" sz="2400" b="0" i="1" smtClean="0">
                          <a:latin typeface="Cambria Math" panose="02040503050406030204" pitchFamily="18" charset="0"/>
                          <a:ea typeface="Cambria Math" panose="02040503050406030204" pitchFamily="18" charset="0"/>
                        </a:rPr>
                        <m:t>+</m:t>
                      </m:r>
                      <m:r>
                        <a:rPr lang="el-GR" sz="2400" i="1">
                          <a:latin typeface="Cambria Math" panose="02040503050406030204" pitchFamily="18" charset="0"/>
                          <a:ea typeface="Cambria Math" panose="02040503050406030204" pitchFamily="18" charset="0"/>
                        </a:rPr>
                        <m:t>𝜙</m:t>
                      </m:r>
                      <m:r>
                        <m:rPr>
                          <m:sty m:val="p"/>
                        </m:rPr>
                        <a:rPr lang="el-GR" sz="2400" b="0" i="1" smtClean="0">
                          <a:latin typeface="Cambria Math" panose="02040503050406030204" pitchFamily="18" charset="0"/>
                          <a:ea typeface="Cambria Math" panose="02040503050406030204" pitchFamily="18" charset="0"/>
                        </a:rPr>
                        <m:t>υ</m:t>
                      </m:r>
                    </m:oMath>
                  </m:oMathPara>
                </a14:m>
                <a:endParaRPr lang="en-US" sz="2400" dirty="0"/>
              </a:p>
            </p:txBody>
          </p:sp>
        </mc:Choice>
        <mc:Fallback>
          <p:sp>
            <p:nvSpPr>
              <p:cNvPr id="13" name="TextBox 12">
                <a:extLst>
                  <a:ext uri="{FF2B5EF4-FFF2-40B4-BE49-F238E27FC236}">
                    <a16:creationId xmlns:a16="http://schemas.microsoft.com/office/drawing/2014/main" id="{76FD1E51-2BF6-4052-96D2-5FADFBFA6AE9}"/>
                  </a:ext>
                </a:extLst>
              </p:cNvPr>
              <p:cNvSpPr txBox="1">
                <a:spLocks noRot="1" noChangeAspect="1" noMove="1" noResize="1" noEditPoints="1" noAdjustHandles="1" noChangeArrowheads="1" noChangeShapeType="1" noTextEdit="1"/>
              </p:cNvSpPr>
              <p:nvPr/>
            </p:nvSpPr>
            <p:spPr>
              <a:xfrm>
                <a:off x="8664627" y="606662"/>
                <a:ext cx="3121945" cy="759760"/>
              </a:xfrm>
              <a:prstGeom prst="rect">
                <a:avLst/>
              </a:prstGeom>
              <a:blipFill>
                <a:blip r:embed="rId6"/>
                <a:stretch>
                  <a:fillRect l="-1619" t="-3333" r="-405" b="-1500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EEEEBC7-13FB-E64F-B247-44BCE25C2137}"/>
              </a:ext>
            </a:extLst>
          </p:cNvPr>
          <p:cNvSpPr>
            <a:spLocks noGrp="1"/>
          </p:cNvSpPr>
          <p:nvPr>
            <p:ph type="sldNum" sz="quarter" idx="12"/>
          </p:nvPr>
        </p:nvSpPr>
        <p:spPr/>
        <p:txBody>
          <a:bodyPr/>
          <a:lstStyle/>
          <a:p>
            <a:fld id="{030D0954-52AA-4645-BC74-DBF6B1D254B8}" type="slidenum">
              <a:rPr lang="en-US" smtClean="0"/>
              <a:t>158</a:t>
            </a:fld>
            <a:endParaRPr lang="en-US"/>
          </a:p>
        </p:txBody>
      </p:sp>
    </p:spTree>
    <p:extLst>
      <p:ext uri="{BB962C8B-B14F-4D97-AF65-F5344CB8AC3E}">
        <p14:creationId xmlns:p14="http://schemas.microsoft.com/office/powerpoint/2010/main" val="15706414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75766-E6D7-433A-AE84-98A898F11C82}"/>
              </a:ext>
            </a:extLst>
          </p:cNvPr>
          <p:cNvPicPr/>
          <p:nvPr/>
        </p:nvPicPr>
        <p:blipFill rotWithShape="1">
          <a:blip r:embed="rId2"/>
          <a:srcRect t="8304"/>
          <a:stretch/>
        </p:blipFill>
        <p:spPr bwMode="auto">
          <a:xfrm>
            <a:off x="572661" y="1466332"/>
            <a:ext cx="4941084" cy="3364286"/>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3286F2B7-158A-45D1-8977-D4B8E98F6F09}"/>
              </a:ext>
            </a:extLst>
          </p:cNvPr>
          <p:cNvSpPr/>
          <p:nvPr/>
        </p:nvSpPr>
        <p:spPr>
          <a:xfrm>
            <a:off x="572662" y="4943026"/>
            <a:ext cx="4941084" cy="1003031"/>
          </a:xfrm>
          <a:prstGeom prst="rect">
            <a:avLst/>
          </a:prstGeom>
        </p:spPr>
        <p:txBody>
          <a:bodyPr wrap="square">
            <a:spAutoFit/>
          </a:bodyPr>
          <a:lstStyle/>
          <a:p>
            <a:pPr algn="just">
              <a:lnSpc>
                <a:spcPct val="107000"/>
              </a:lnSpc>
              <a:spcAft>
                <a:spcPts val="600"/>
              </a:spcAft>
            </a:pPr>
            <a:r>
              <a:rPr lang="en-US" sz="1400" dirty="0">
                <a:latin typeface="Times New Roman" panose="02020603050405020304" pitchFamily="18" charset="0"/>
                <a:ea typeface="DengXian" panose="02010600030101010101" pitchFamily="2" charset="-122"/>
                <a:cs typeface="Times New Roman" panose="02020603050405020304" pitchFamily="18" charset="0"/>
              </a:rPr>
              <a:t>Sketch of the micelle cross-section and estimated parameter values involved in the core-shell model.  The inset in the upper-right corner is a snapshot of the simulated micelle cross-section with accumulated 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AFDDD780-4779-4238-B62E-6D53C82AFDD1}"/>
              </a:ext>
            </a:extLst>
          </p:cNvPr>
          <p:cNvPicPr/>
          <p:nvPr/>
        </p:nvPicPr>
        <p:blipFill>
          <a:blip r:embed="rId3"/>
          <a:stretch>
            <a:fillRect/>
          </a:stretch>
        </p:blipFill>
        <p:spPr>
          <a:xfrm>
            <a:off x="5584475" y="1746857"/>
            <a:ext cx="5724363" cy="3364286"/>
          </a:xfrm>
          <a:prstGeom prst="rect">
            <a:avLst/>
          </a:prstGeom>
        </p:spPr>
      </p:pic>
      <p:sp>
        <p:nvSpPr>
          <p:cNvPr id="7" name="Rectangle 6">
            <a:extLst>
              <a:ext uri="{FF2B5EF4-FFF2-40B4-BE49-F238E27FC236}">
                <a16:creationId xmlns:a16="http://schemas.microsoft.com/office/drawing/2014/main" id="{928E00A9-B1BB-42EB-9EA3-3F29B392C725}"/>
              </a:ext>
            </a:extLst>
          </p:cNvPr>
          <p:cNvSpPr/>
          <p:nvPr/>
        </p:nvSpPr>
        <p:spPr>
          <a:xfrm>
            <a:off x="6096000" y="4943026"/>
            <a:ext cx="4867564" cy="772519"/>
          </a:xfrm>
          <a:prstGeom prst="rect">
            <a:avLst/>
          </a:prstGeom>
        </p:spPr>
        <p:txBody>
          <a:bodyPr wrap="square">
            <a:spAutoFit/>
          </a:bodyPr>
          <a:lstStyle/>
          <a:p>
            <a:pPr algn="just">
              <a:lnSpc>
                <a:spcPct val="107000"/>
              </a:lnSpc>
              <a:spcAft>
                <a:spcPts val="800"/>
              </a:spcAft>
            </a:pPr>
            <a:r>
              <a:rPr lang="en-US" sz="1400" dirty="0">
                <a:latin typeface="Times New Roman" panose="02020603050405020304" pitchFamily="18" charset="0"/>
                <a:ea typeface="DengXian" panose="02010600030101010101" pitchFamily="2" charset="-122"/>
                <a:cs typeface="Times New Roman" panose="02020603050405020304" pitchFamily="18" charset="0"/>
              </a:rPr>
              <a:t>Measured, fitted, simulated scattering curves of mixed surfactant sample. The inset in the lower-left corner is a snapshot of the simulated micelle segment.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itle 1">
            <a:extLst>
              <a:ext uri="{FF2B5EF4-FFF2-40B4-BE49-F238E27FC236}">
                <a16:creationId xmlns:a16="http://schemas.microsoft.com/office/drawing/2014/main" id="{59669EEF-886A-4845-B270-9DE35B8266BC}"/>
              </a:ext>
            </a:extLst>
          </p:cNvPr>
          <p:cNvSpPr>
            <a:spLocks noGrp="1"/>
          </p:cNvSpPr>
          <p:nvPr>
            <p:ph type="title" idx="4294967295"/>
          </p:nvPr>
        </p:nvSpPr>
        <p:spPr>
          <a:xfrm>
            <a:off x="0" y="503238"/>
            <a:ext cx="10852150" cy="857250"/>
          </a:xfrm>
        </p:spPr>
        <p:txBody>
          <a:bodyPr>
            <a:noAutofit/>
          </a:bodyPr>
          <a:lstStyle/>
          <a:p>
            <a:pPr algn="l"/>
            <a:r>
              <a:rPr lang="en-US" sz="3200" b="1" u="sng" dirty="0">
                <a:latin typeface="Times New Roman" panose="02020603050405020304" pitchFamily="18" charset="0"/>
                <a:cs typeface="Times New Roman" panose="02020603050405020304" pitchFamily="18" charset="0"/>
              </a:rPr>
              <a:t>Understanding the local structure of worm-like micelles</a:t>
            </a:r>
            <a:br>
              <a:rPr lang="en-US" sz="3200" b="1" u="sng"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SAXS / CRYSOL / Simulation</a:t>
            </a:r>
            <a:br>
              <a:rPr lang="en-US" sz="3200" u="sng" dirty="0">
                <a:latin typeface="Times New Roman" panose="02020603050405020304" pitchFamily="18" charset="0"/>
                <a:cs typeface="Times New Roman" panose="02020603050405020304" pitchFamily="18" charset="0"/>
              </a:rPr>
            </a:br>
            <a:endParaRPr lang="en-US" sz="3200" u="sng"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DA7FAE4-76D3-49CF-807D-E1ADBD55367F}"/>
              </a:ext>
            </a:extLst>
          </p:cNvPr>
          <p:cNvSpPr/>
          <p:nvPr/>
        </p:nvSpPr>
        <p:spPr>
          <a:xfrm>
            <a:off x="153881" y="6354762"/>
            <a:ext cx="10150764" cy="584775"/>
          </a:xfrm>
          <a:prstGeom prst="rect">
            <a:avLst/>
          </a:prstGeom>
        </p:spPr>
        <p:txBody>
          <a:bodyPr wrap="square">
            <a:spAutoFit/>
          </a:bodyPr>
          <a:lstStyle/>
          <a:p>
            <a:pPr algn="just">
              <a:spcBef>
                <a:spcPts val="600"/>
              </a:spcBef>
            </a:pPr>
            <a:r>
              <a:rPr lang="en-US" sz="1600" kern="100" dirty="0">
                <a:latin typeface="Times New Roman" panose="02020603050405020304" pitchFamily="18" charset="0"/>
                <a:ea typeface="SimSun" panose="02010600030101010101" pitchFamily="2" charset="-122"/>
              </a:rPr>
              <a:t>Jiang, H.; Vogtt, K.; Koenig, P; Jiang, R.; Beaucage, G.; Weaver, M. Coupled simulation and scattering for evaluation of the local structure of worm-like micelles. </a:t>
            </a:r>
            <a:r>
              <a:rPr lang="en-US" sz="1600" b="1" kern="100" dirty="0">
                <a:latin typeface="Times New Roman" panose="02020603050405020304" pitchFamily="18" charset="0"/>
                <a:ea typeface="SimSun" panose="02010600030101010101" pitchFamily="2" charset="-122"/>
              </a:rPr>
              <a:t>2018</a:t>
            </a:r>
            <a:r>
              <a:rPr lang="en-US" sz="1600" kern="100" dirty="0">
                <a:latin typeface="Times New Roman" panose="02020603050405020304" pitchFamily="18" charset="0"/>
                <a:ea typeface="SimSun" panose="02010600030101010101" pitchFamily="2" charset="-122"/>
              </a:rPr>
              <a:t>, submitted.</a:t>
            </a:r>
            <a:endParaRPr lang="en-US" sz="1200" kern="100" dirty="0">
              <a:effectLst/>
              <a:latin typeface="Times New Roman" panose="02020603050405020304" pitchFamily="18" charset="0"/>
              <a:ea typeface="SimSun" panose="02010600030101010101" pitchFamily="2" charset="-122"/>
            </a:endParaRPr>
          </a:p>
        </p:txBody>
      </p:sp>
      <p:sp>
        <p:nvSpPr>
          <p:cNvPr id="9" name="Slide Number Placeholder 8">
            <a:extLst>
              <a:ext uri="{FF2B5EF4-FFF2-40B4-BE49-F238E27FC236}">
                <a16:creationId xmlns:a16="http://schemas.microsoft.com/office/drawing/2014/main" id="{469C6F98-C173-FB45-BC32-BAB62C727086}"/>
              </a:ext>
            </a:extLst>
          </p:cNvPr>
          <p:cNvSpPr>
            <a:spLocks noGrp="1"/>
          </p:cNvSpPr>
          <p:nvPr>
            <p:ph type="sldNum" sz="quarter" idx="12"/>
          </p:nvPr>
        </p:nvSpPr>
        <p:spPr/>
        <p:txBody>
          <a:bodyPr/>
          <a:lstStyle/>
          <a:p>
            <a:fld id="{030D0954-52AA-4645-BC74-DBF6B1D254B8}" type="slidenum">
              <a:rPr lang="en-US" smtClean="0"/>
              <a:t>159</a:t>
            </a:fld>
            <a:endParaRPr lang="en-US"/>
          </a:p>
        </p:txBody>
      </p:sp>
    </p:spTree>
    <p:extLst>
      <p:ext uri="{BB962C8B-B14F-4D97-AF65-F5344CB8AC3E}">
        <p14:creationId xmlns:p14="http://schemas.microsoft.com/office/powerpoint/2010/main" val="133136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949403" cy="1200329"/>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b="1" dirty="0">
                <a:latin typeface="Times New Roman" panose="02020603050405020304" pitchFamily="18" charset="0"/>
                <a:cs typeface="Times New Roman" panose="02020603050405020304" pitchFamily="18" charset="0"/>
              </a:rPr>
              <a:t>Guinier’s Law and Power-Laws</a:t>
            </a:r>
          </a:p>
          <a:p>
            <a:r>
              <a:rPr lang="en-US" b="1" dirty="0">
                <a:latin typeface="Times New Roman" panose="02020603050405020304" pitchFamily="18" charset="0"/>
                <a:cs typeface="Times New Roman" panose="02020603050405020304" pitchFamily="18" charset="0"/>
              </a:rPr>
              <a:t>	Derivation of Guinier’s Law from the Correlation Function</a:t>
            </a:r>
          </a:p>
        </p:txBody>
      </p:sp>
      <p:sp>
        <p:nvSpPr>
          <p:cNvPr id="4" name="Slide Number Placeholder 3">
            <a:extLst>
              <a:ext uri="{FF2B5EF4-FFF2-40B4-BE49-F238E27FC236}">
                <a16:creationId xmlns:a16="http://schemas.microsoft.com/office/drawing/2014/main" id="{6793DD80-05BA-BA4B-8955-42668C81D727}"/>
              </a:ext>
            </a:extLst>
          </p:cNvPr>
          <p:cNvSpPr>
            <a:spLocks noGrp="1"/>
          </p:cNvSpPr>
          <p:nvPr>
            <p:ph type="sldNum" sz="quarter" idx="12"/>
          </p:nvPr>
        </p:nvSpPr>
        <p:spPr/>
        <p:txBody>
          <a:bodyPr/>
          <a:lstStyle/>
          <a:p>
            <a:fld id="{030D0954-52AA-4645-BC74-DBF6B1D254B8}" type="slidenum">
              <a:rPr lang="en-US" smtClean="0"/>
              <a:t>16</a:t>
            </a:fld>
            <a:endParaRPr lang="en-US"/>
          </a:p>
        </p:txBody>
      </p:sp>
      <p:sp>
        <p:nvSpPr>
          <p:cNvPr id="3" name="TextBox 2">
            <a:extLst>
              <a:ext uri="{FF2B5EF4-FFF2-40B4-BE49-F238E27FC236}">
                <a16:creationId xmlns:a16="http://schemas.microsoft.com/office/drawing/2014/main" id="{F6567FF6-DCAE-9C45-BD66-BFFDA410E3C7}"/>
              </a:ext>
            </a:extLst>
          </p:cNvPr>
          <p:cNvSpPr txBox="1"/>
          <p:nvPr/>
        </p:nvSpPr>
        <p:spPr>
          <a:xfrm>
            <a:off x="3523129" y="2545976"/>
            <a:ext cx="6284284"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This will provide a framework for structurally limited power-laws</a:t>
            </a:r>
          </a:p>
        </p:txBody>
      </p:sp>
    </p:spTree>
    <p:extLst>
      <p:ext uri="{BB962C8B-B14F-4D97-AF65-F5344CB8AC3E}">
        <p14:creationId xmlns:p14="http://schemas.microsoft.com/office/powerpoint/2010/main" val="30801103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5078313"/>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dirty="0">
                <a:latin typeface="Times New Roman" panose="02020603050405020304" pitchFamily="18" charset="0"/>
                <a:cs typeface="Times New Roman" panose="02020603050405020304" pitchFamily="18" charset="0"/>
              </a:rPr>
              <a:t>Simulated Structures from Scattering </a:t>
            </a:r>
          </a:p>
          <a:p>
            <a:pPr marL="285750" indent="-285750">
              <a:buFontTx/>
              <a:buChar char="-"/>
            </a:pPr>
            <a:r>
              <a:rPr lang="en-US" dirty="0">
                <a:latin typeface="Times New Roman" panose="02020603050405020304" pitchFamily="18" charset="0"/>
                <a:cs typeface="Times New Roman" panose="02020603050405020304" pitchFamily="18" charset="0"/>
              </a:rPr>
              <a:t>Hybrid Unified Functions</a:t>
            </a:r>
          </a:p>
          <a:p>
            <a:pPr marL="742950" lvl="1" indent="-285750">
              <a:buFontTx/>
              <a:buChar char="-"/>
            </a:pPr>
            <a:r>
              <a:rPr lang="en-US" dirty="0">
                <a:latin typeface="Times New Roman" panose="02020603050405020304" pitchFamily="18" charset="0"/>
                <a:cs typeface="Times New Roman" panose="02020603050405020304" pitchFamily="18" charset="0"/>
              </a:rPr>
              <a:t>Worm-like Micelles</a:t>
            </a:r>
          </a:p>
          <a:p>
            <a:pPr marL="742950" lvl="1" indent="-285750">
              <a:buFontTx/>
              <a:buChar char="-"/>
            </a:pPr>
            <a:r>
              <a:rPr lang="en-US" dirty="0">
                <a:latin typeface="Times New Roman" panose="02020603050405020304" pitchFamily="18" charset="0"/>
                <a:cs typeface="Times New Roman" panose="02020603050405020304" pitchFamily="18" charset="0"/>
              </a:rPr>
              <a:t>Hybrid Brämer Function</a:t>
            </a:r>
          </a:p>
          <a:p>
            <a:pPr marL="742950" lvl="1" indent="-285750">
              <a:buFontTx/>
              <a:buChar char="-"/>
            </a:pPr>
            <a:r>
              <a:rPr lang="en-US" dirty="0">
                <a:latin typeface="Times New Roman" panose="02020603050405020304" pitchFamily="18" charset="0"/>
                <a:cs typeface="Times New Roman" panose="02020603050405020304" pitchFamily="18" charset="0"/>
              </a:rPr>
              <a:t>Correlated Lamellae</a:t>
            </a:r>
          </a:p>
          <a:p>
            <a:pPr marL="285750" indent="-285750">
              <a:buFontTx/>
              <a:buChar char="-"/>
            </a:pPr>
            <a:r>
              <a:rPr lang="en-US" b="1" dirty="0">
                <a:latin typeface="Times New Roman" panose="02020603050405020304" pitchFamily="18" charset="0"/>
                <a:cs typeface="Times New Roman" panose="02020603050405020304" pitchFamily="18" charset="0"/>
              </a:rPr>
              <a:t>Definition of Semi-Dilute Conditions</a:t>
            </a:r>
          </a:p>
          <a:p>
            <a:pPr marL="742950" lvl="1" indent="-285750">
              <a:buFontTx/>
              <a:buChar char="-"/>
            </a:pPr>
            <a:r>
              <a:rPr lang="en-US" dirty="0">
                <a:latin typeface="Times New Roman" panose="02020603050405020304" pitchFamily="18" charset="0"/>
                <a:cs typeface="Times New Roman" panose="02020603050405020304" pitchFamily="18" charset="0"/>
              </a:rPr>
              <a:t>Aggregation/Agglomeration (Immiscible System)</a:t>
            </a:r>
          </a:p>
          <a:p>
            <a:pPr marL="742950" lvl="1" indent="-285750">
              <a:buFontTx/>
              <a:buChar char="-"/>
            </a:pPr>
            <a:r>
              <a:rPr lang="en-US" dirty="0">
                <a:latin typeface="Times New Roman" panose="02020603050405020304" pitchFamily="18" charset="0"/>
                <a:cs typeface="Times New Roman" panose="02020603050405020304" pitchFamily="18" charset="0"/>
              </a:rPr>
              <a:t>Mean Field Behavior in Scattering</a:t>
            </a:r>
          </a:p>
          <a:p>
            <a:pPr marL="742950" lvl="1" indent="-285750">
              <a:buFontTx/>
              <a:buChar char="-"/>
            </a:pPr>
            <a:r>
              <a:rPr lang="en-US" b="1" dirty="0">
                <a:latin typeface="Times New Roman" panose="02020603050405020304" pitchFamily="18" charset="0"/>
                <a:cs typeface="Times New Roman" panose="02020603050405020304" pitchFamily="18" charset="0"/>
              </a:rPr>
              <a:t>Specific Interactions in Scattering</a:t>
            </a:r>
          </a:p>
        </p:txBody>
      </p:sp>
      <p:sp>
        <p:nvSpPr>
          <p:cNvPr id="4" name="Slide Number Placeholder 3">
            <a:extLst>
              <a:ext uri="{FF2B5EF4-FFF2-40B4-BE49-F238E27FC236}">
                <a16:creationId xmlns:a16="http://schemas.microsoft.com/office/drawing/2014/main" id="{B18FFE25-CB5B-984F-AE89-A62D5C0FFCD7}"/>
              </a:ext>
            </a:extLst>
          </p:cNvPr>
          <p:cNvSpPr>
            <a:spLocks noGrp="1"/>
          </p:cNvSpPr>
          <p:nvPr>
            <p:ph type="sldNum" sz="quarter" idx="12"/>
          </p:nvPr>
        </p:nvSpPr>
        <p:spPr/>
        <p:txBody>
          <a:bodyPr/>
          <a:lstStyle/>
          <a:p>
            <a:fld id="{030D0954-52AA-4645-BC74-DBF6B1D254B8}" type="slidenum">
              <a:rPr lang="en-US" smtClean="0"/>
              <a:t>160</a:t>
            </a:fld>
            <a:endParaRPr lang="en-US"/>
          </a:p>
        </p:txBody>
      </p:sp>
    </p:spTree>
    <p:extLst>
      <p:ext uri="{BB962C8B-B14F-4D97-AF65-F5344CB8AC3E}">
        <p14:creationId xmlns:p14="http://schemas.microsoft.com/office/powerpoint/2010/main" val="26196315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F4AE38F-A12E-4301-AB31-B42A8A9DE7BC}"/>
              </a:ext>
            </a:extLst>
          </p:cNvPr>
          <p:cNvPicPr>
            <a:picLocks noChangeAspect="1"/>
          </p:cNvPicPr>
          <p:nvPr/>
        </p:nvPicPr>
        <p:blipFill rotWithShape="1">
          <a:blip r:embed="rId3"/>
          <a:srcRect t="8562"/>
          <a:stretch/>
        </p:blipFill>
        <p:spPr>
          <a:xfrm>
            <a:off x="851109" y="1110345"/>
            <a:ext cx="10289321" cy="4397881"/>
          </a:xfrm>
          <a:prstGeom prst="rect">
            <a:avLst/>
          </a:prstGeom>
        </p:spPr>
      </p:pic>
      <p:sp>
        <p:nvSpPr>
          <p:cNvPr id="7" name="TextBox 6">
            <a:extLst>
              <a:ext uri="{FF2B5EF4-FFF2-40B4-BE49-F238E27FC236}">
                <a16:creationId xmlns:a16="http://schemas.microsoft.com/office/drawing/2014/main" id="{A4F45DBC-EC36-429C-A3EB-D16BF47F4A03}"/>
              </a:ext>
            </a:extLst>
          </p:cNvPr>
          <p:cNvSpPr txBox="1"/>
          <p:nvPr/>
        </p:nvSpPr>
        <p:spPr>
          <a:xfrm>
            <a:off x="6535990" y="5448992"/>
            <a:ext cx="5099139" cy="584968"/>
          </a:xfrm>
          <a:prstGeom prst="rect">
            <a:avLst/>
          </a:prstGeom>
          <a:noFill/>
        </p:spPr>
        <p:txBody>
          <a:bodyPr wrap="square" rtlCol="0">
            <a:spAutoFit/>
          </a:bodyPr>
          <a:lstStyle/>
          <a:p>
            <a:r>
              <a:rPr lang="en-US" sz="1067" dirty="0" err="1">
                <a:latin typeface="+mj-lt"/>
              </a:rPr>
              <a:t>McGlasson</a:t>
            </a:r>
            <a:r>
              <a:rPr lang="en-US" sz="1067" dirty="0">
                <a:latin typeface="+mj-lt"/>
              </a:rPr>
              <a:t>, A.; </a:t>
            </a:r>
            <a:r>
              <a:rPr lang="en-US" sz="1067"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1067" b="1" i="1" dirty="0">
                <a:latin typeface="+mj-lt"/>
                <a:cs typeface="Arial" panose="020B0604020202020204" pitchFamily="34" charset="0"/>
              </a:rPr>
              <a:t>Macromolecules </a:t>
            </a:r>
            <a:r>
              <a:rPr lang="en-US" sz="1067" b="1" dirty="0">
                <a:latin typeface="+mj-lt"/>
                <a:cs typeface="Arial" panose="020B0604020202020204" pitchFamily="34" charset="0"/>
              </a:rPr>
              <a:t>2020</a:t>
            </a:r>
            <a:endParaRPr lang="en-US" sz="1067" dirty="0">
              <a:latin typeface="+mj-lt"/>
            </a:endParaRPr>
          </a:p>
        </p:txBody>
      </p:sp>
      <p:sp>
        <p:nvSpPr>
          <p:cNvPr id="9" name="TextBox 8">
            <a:extLst>
              <a:ext uri="{FF2B5EF4-FFF2-40B4-BE49-F238E27FC236}">
                <a16:creationId xmlns:a16="http://schemas.microsoft.com/office/drawing/2014/main" id="{924ACE0D-1E7A-4496-A393-8A848406F93E}"/>
              </a:ext>
            </a:extLst>
          </p:cNvPr>
          <p:cNvSpPr txBox="1"/>
          <p:nvPr/>
        </p:nvSpPr>
        <p:spPr>
          <a:xfrm>
            <a:off x="713833" y="5513769"/>
            <a:ext cx="4858135" cy="584968"/>
          </a:xfrm>
          <a:prstGeom prst="rect">
            <a:avLst/>
          </a:prstGeom>
          <a:noFill/>
        </p:spPr>
        <p:txBody>
          <a:bodyPr wrap="square" rtlCol="0">
            <a:spAutoFit/>
          </a:bodyPr>
          <a:lstStyle/>
          <a:p>
            <a:pPr algn="just"/>
            <a:r>
              <a:rPr lang="en-US" sz="1067" dirty="0">
                <a:latin typeface="+mj-lt"/>
              </a:rPr>
              <a:t>The license of the image source clearly states that it can be used for commercial and noncommercial purposes and there is no need to ask permission from or provide credit to the photographer or </a:t>
            </a:r>
            <a:r>
              <a:rPr lang="en-US" sz="1067" dirty="0" err="1">
                <a:latin typeface="+mj-lt"/>
              </a:rPr>
              <a:t>Unsplash</a:t>
            </a:r>
            <a:r>
              <a:rPr lang="en-US" sz="1067" dirty="0">
                <a:latin typeface="+mj-lt"/>
              </a:rPr>
              <a:t>, although it is appreciated when possible.</a:t>
            </a:r>
          </a:p>
        </p:txBody>
      </p:sp>
      <p:pic>
        <p:nvPicPr>
          <p:cNvPr id="6" name="Picture 5">
            <a:extLst>
              <a:ext uri="{FF2B5EF4-FFF2-40B4-BE49-F238E27FC236}">
                <a16:creationId xmlns:a16="http://schemas.microsoft.com/office/drawing/2014/main" id="{E771A35D-67AD-3548-84A1-C77E2F13B55F}"/>
              </a:ext>
            </a:extLst>
          </p:cNvPr>
          <p:cNvPicPr>
            <a:picLocks noChangeAspect="1"/>
          </p:cNvPicPr>
          <p:nvPr/>
        </p:nvPicPr>
        <p:blipFill rotWithShape="1">
          <a:blip r:embed="rId4"/>
          <a:srcRect l="18881" t="-371" r="16360" b="1352"/>
          <a:stretch/>
        </p:blipFill>
        <p:spPr>
          <a:xfrm>
            <a:off x="957942" y="1110345"/>
            <a:ext cx="4256315" cy="4338647"/>
          </a:xfrm>
          <a:prstGeom prst="rect">
            <a:avLst/>
          </a:prstGeom>
        </p:spPr>
      </p:pic>
      <p:sp>
        <p:nvSpPr>
          <p:cNvPr id="4" name="TextBox 3">
            <a:extLst>
              <a:ext uri="{FF2B5EF4-FFF2-40B4-BE49-F238E27FC236}">
                <a16:creationId xmlns:a16="http://schemas.microsoft.com/office/drawing/2014/main" id="{8645E416-9CE4-0943-94FE-A166974E071E}"/>
              </a:ext>
            </a:extLst>
          </p:cNvPr>
          <p:cNvSpPr txBox="1"/>
          <p:nvPr/>
        </p:nvSpPr>
        <p:spPr>
          <a:xfrm>
            <a:off x="2122714" y="718458"/>
            <a:ext cx="206979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Mean Field System</a:t>
            </a:r>
          </a:p>
        </p:txBody>
      </p:sp>
      <p:sp>
        <p:nvSpPr>
          <p:cNvPr id="10" name="TextBox 9">
            <a:extLst>
              <a:ext uri="{FF2B5EF4-FFF2-40B4-BE49-F238E27FC236}">
                <a16:creationId xmlns:a16="http://schemas.microsoft.com/office/drawing/2014/main" id="{18156FB1-FD7D-4A4C-B1C9-C0F8CF21FD83}"/>
              </a:ext>
            </a:extLst>
          </p:cNvPr>
          <p:cNvSpPr txBox="1"/>
          <p:nvPr/>
        </p:nvSpPr>
        <p:spPr>
          <a:xfrm>
            <a:off x="7646703" y="718458"/>
            <a:ext cx="287771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Specific Interaction System</a:t>
            </a:r>
          </a:p>
        </p:txBody>
      </p:sp>
      <p:sp>
        <p:nvSpPr>
          <p:cNvPr id="8" name="Slide Number Placeholder 7">
            <a:extLst>
              <a:ext uri="{FF2B5EF4-FFF2-40B4-BE49-F238E27FC236}">
                <a16:creationId xmlns:a16="http://schemas.microsoft.com/office/drawing/2014/main" id="{9202CB63-589A-D440-81CC-71931862108B}"/>
              </a:ext>
            </a:extLst>
          </p:cNvPr>
          <p:cNvSpPr>
            <a:spLocks noGrp="1"/>
          </p:cNvSpPr>
          <p:nvPr>
            <p:ph type="sldNum" sz="quarter" idx="12"/>
          </p:nvPr>
        </p:nvSpPr>
        <p:spPr/>
        <p:txBody>
          <a:bodyPr/>
          <a:lstStyle/>
          <a:p>
            <a:fld id="{030D0954-52AA-4645-BC74-DBF6B1D254B8}" type="slidenum">
              <a:rPr lang="en-US" smtClean="0"/>
              <a:t>161</a:t>
            </a:fld>
            <a:endParaRPr lang="en-US"/>
          </a:p>
        </p:txBody>
      </p:sp>
    </p:spTree>
    <p:extLst>
      <p:ext uri="{BB962C8B-B14F-4D97-AF65-F5344CB8AC3E}">
        <p14:creationId xmlns:p14="http://schemas.microsoft.com/office/powerpoint/2010/main" val="8472921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EFCFD-69BD-354E-98ED-508BADC9D9C7}"/>
              </a:ext>
            </a:extLst>
          </p:cNvPr>
          <p:cNvPicPr>
            <a:picLocks noChangeAspect="1"/>
          </p:cNvPicPr>
          <p:nvPr/>
        </p:nvPicPr>
        <p:blipFill>
          <a:blip r:embed="rId2"/>
          <a:stretch>
            <a:fillRect/>
          </a:stretch>
        </p:blipFill>
        <p:spPr>
          <a:xfrm>
            <a:off x="6064444" y="395604"/>
            <a:ext cx="4853928" cy="4451923"/>
          </a:xfrm>
          <a:prstGeom prst="rect">
            <a:avLst/>
          </a:prstGeom>
        </p:spPr>
      </p:pic>
      <p:pic>
        <p:nvPicPr>
          <p:cNvPr id="4" name="Picture 3">
            <a:extLst>
              <a:ext uri="{FF2B5EF4-FFF2-40B4-BE49-F238E27FC236}">
                <a16:creationId xmlns:a16="http://schemas.microsoft.com/office/drawing/2014/main" id="{C9AD6CC4-597E-1742-B291-B00818849D32}"/>
              </a:ext>
            </a:extLst>
          </p:cNvPr>
          <p:cNvPicPr>
            <a:picLocks noChangeAspect="1"/>
          </p:cNvPicPr>
          <p:nvPr/>
        </p:nvPicPr>
        <p:blipFill>
          <a:blip r:embed="rId3"/>
          <a:stretch>
            <a:fillRect/>
          </a:stretch>
        </p:blipFill>
        <p:spPr>
          <a:xfrm>
            <a:off x="3602041" y="5462531"/>
            <a:ext cx="2045719" cy="526042"/>
          </a:xfrm>
          <a:prstGeom prst="rect">
            <a:avLst/>
          </a:prstGeom>
        </p:spPr>
      </p:pic>
      <p:sp>
        <p:nvSpPr>
          <p:cNvPr id="5" name="TextBox 4">
            <a:extLst>
              <a:ext uri="{FF2B5EF4-FFF2-40B4-BE49-F238E27FC236}">
                <a16:creationId xmlns:a16="http://schemas.microsoft.com/office/drawing/2014/main" id="{BFD4BFA2-AE6E-3D44-8405-7BAF235D0F4C}"/>
              </a:ext>
            </a:extLst>
          </p:cNvPr>
          <p:cNvSpPr txBox="1"/>
          <p:nvPr/>
        </p:nvSpPr>
        <p:spPr>
          <a:xfrm>
            <a:off x="1819329" y="5513464"/>
            <a:ext cx="2035301" cy="369332"/>
          </a:xfrm>
          <a:prstGeom prst="rect">
            <a:avLst/>
          </a:prstGeom>
          <a:noFill/>
        </p:spPr>
        <p:txBody>
          <a:bodyPr wrap="none" rtlCol="0">
            <a:spAutoFit/>
          </a:bodyPr>
          <a:lstStyle/>
          <a:p>
            <a:r>
              <a:rPr lang="en-US" sz="1600" dirty="0">
                <a:latin typeface="+mj-lt"/>
              </a:rPr>
              <a:t>Mean field (RPA</a:t>
            </a:r>
            <a:r>
              <a:rPr lang="en-US" sz="1600" baseline="30000" dirty="0">
                <a:latin typeface="+mj-lt"/>
              </a:rPr>
              <a:t>4,5</a:t>
            </a:r>
            <a:r>
              <a:rPr lang="en-US" sz="1600" dirty="0">
                <a:latin typeface="+mj-lt"/>
              </a:rPr>
              <a:t>):</a:t>
            </a:r>
            <a:r>
              <a:rPr lang="en-US" dirty="0"/>
              <a:t> </a:t>
            </a:r>
          </a:p>
        </p:txBody>
      </p:sp>
      <p:pic>
        <p:nvPicPr>
          <p:cNvPr id="6" name="Picture 5">
            <a:extLst>
              <a:ext uri="{FF2B5EF4-FFF2-40B4-BE49-F238E27FC236}">
                <a16:creationId xmlns:a16="http://schemas.microsoft.com/office/drawing/2014/main" id="{56B6A05D-8CAC-5A46-9A11-B6C67E3830DC}"/>
              </a:ext>
            </a:extLst>
          </p:cNvPr>
          <p:cNvPicPr>
            <a:picLocks noChangeAspect="1"/>
          </p:cNvPicPr>
          <p:nvPr/>
        </p:nvPicPr>
        <p:blipFill>
          <a:blip r:embed="rId4"/>
          <a:stretch>
            <a:fillRect/>
          </a:stretch>
        </p:blipFill>
        <p:spPr>
          <a:xfrm>
            <a:off x="7629537" y="5414969"/>
            <a:ext cx="2352663" cy="466229"/>
          </a:xfrm>
          <a:prstGeom prst="rect">
            <a:avLst/>
          </a:prstGeom>
        </p:spPr>
      </p:pic>
      <p:sp>
        <p:nvSpPr>
          <p:cNvPr id="7" name="Rectangle 6">
            <a:extLst>
              <a:ext uri="{FF2B5EF4-FFF2-40B4-BE49-F238E27FC236}">
                <a16:creationId xmlns:a16="http://schemas.microsoft.com/office/drawing/2014/main" id="{D301593B-A158-0842-ABD2-C6D7620A07C3}"/>
              </a:ext>
            </a:extLst>
          </p:cNvPr>
          <p:cNvSpPr/>
          <p:nvPr/>
        </p:nvSpPr>
        <p:spPr>
          <a:xfrm>
            <a:off x="362051" y="6104645"/>
            <a:ext cx="11829949" cy="830997"/>
          </a:xfrm>
          <a:prstGeom prst="rect">
            <a:avLst/>
          </a:prstGeom>
        </p:spPr>
        <p:txBody>
          <a:bodyPr wrap="square">
            <a:spAutoFit/>
          </a:bodyPr>
          <a:lstStyle/>
          <a:p>
            <a:r>
              <a:rPr lang="en-US" sz="1200" dirty="0">
                <a:latin typeface="+mj-lt"/>
              </a:rPr>
              <a:t>4 Pedersen, J. S.; Sommer, C. Temperature dependence of the virial coefficients and the chi parameter in semi-dilute solutions of PEG In Scattering Methods and the Properties of Polymer Materials; Springer: Berlin, 2005; Vol. 130, p 70. </a:t>
            </a:r>
          </a:p>
          <a:p>
            <a:r>
              <a:rPr lang="en-US" sz="1200" dirty="0">
                <a:latin typeface="+mj-lt"/>
              </a:rPr>
              <a:t>5 Vogtt, K.; Beaucage, G.; Jiang, H.; Weaver, M. Thermodynamic stability of wormlike micelle solutions. </a:t>
            </a:r>
            <a:r>
              <a:rPr lang="en-US" sz="1200" b="1" i="1" dirty="0">
                <a:latin typeface="+mj-lt"/>
              </a:rPr>
              <a:t>Soft Matter </a:t>
            </a:r>
            <a:r>
              <a:rPr lang="en-US" sz="1200" b="1" dirty="0">
                <a:latin typeface="+mj-lt"/>
              </a:rPr>
              <a:t>2017</a:t>
            </a:r>
            <a:r>
              <a:rPr lang="en-US" sz="1200" dirty="0">
                <a:latin typeface="+mj-lt"/>
              </a:rPr>
              <a:t>, 13 (36), 6068−6078.</a:t>
            </a:r>
          </a:p>
          <a:p>
            <a:endParaRPr lang="en-US" sz="1200" dirty="0">
              <a:latin typeface="+mj-lt"/>
            </a:endParaRPr>
          </a:p>
        </p:txBody>
      </p:sp>
      <p:sp>
        <p:nvSpPr>
          <p:cNvPr id="8" name="TextBox 7">
            <a:extLst>
              <a:ext uri="{FF2B5EF4-FFF2-40B4-BE49-F238E27FC236}">
                <a16:creationId xmlns:a16="http://schemas.microsoft.com/office/drawing/2014/main" id="{71C3EE13-8849-DF42-8FA2-0468B8C0C883}"/>
              </a:ext>
            </a:extLst>
          </p:cNvPr>
          <p:cNvSpPr txBox="1"/>
          <p:nvPr/>
        </p:nvSpPr>
        <p:spPr>
          <a:xfrm>
            <a:off x="5682362" y="5465570"/>
            <a:ext cx="2191626" cy="369332"/>
          </a:xfrm>
          <a:prstGeom prst="rect">
            <a:avLst/>
          </a:prstGeom>
          <a:noFill/>
        </p:spPr>
        <p:txBody>
          <a:bodyPr wrap="none" rtlCol="0">
            <a:spAutoFit/>
          </a:bodyPr>
          <a:lstStyle/>
          <a:p>
            <a:r>
              <a:rPr lang="en-US" sz="1600" dirty="0">
                <a:latin typeface="+mj-lt"/>
              </a:rPr>
              <a:t>Specific interactions:</a:t>
            </a:r>
            <a:r>
              <a:rPr lang="en-US" dirty="0"/>
              <a:t> </a:t>
            </a:r>
          </a:p>
        </p:txBody>
      </p:sp>
      <p:sp>
        <p:nvSpPr>
          <p:cNvPr id="9" name="TextBox 8">
            <a:extLst>
              <a:ext uri="{FF2B5EF4-FFF2-40B4-BE49-F238E27FC236}">
                <a16:creationId xmlns:a16="http://schemas.microsoft.com/office/drawing/2014/main" id="{BD294913-9117-0049-80A3-F1D58158CA49}"/>
              </a:ext>
            </a:extLst>
          </p:cNvPr>
          <p:cNvSpPr txBox="1"/>
          <p:nvPr/>
        </p:nvSpPr>
        <p:spPr>
          <a:xfrm>
            <a:off x="456162" y="4847527"/>
            <a:ext cx="11735838" cy="461665"/>
          </a:xfrm>
          <a:prstGeom prst="rect">
            <a:avLst/>
          </a:prstGeom>
          <a:noFill/>
        </p:spPr>
        <p:txBody>
          <a:bodyPr wrap="square" rtlCol="0">
            <a:spAutoFit/>
          </a:bodyPr>
          <a:lstStyle/>
          <a:p>
            <a:r>
              <a:rPr lang="en-US" sz="1200" dirty="0">
                <a:latin typeface="+mj-lt"/>
              </a:rPr>
              <a:t>Reprinted (adapted) with permission from McGlasson, A.; </a:t>
            </a:r>
            <a:r>
              <a:rPr lang="en-US" sz="12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1200" b="1" i="1" dirty="0">
                <a:latin typeface="+mj-lt"/>
                <a:cs typeface="Arial" panose="020B0604020202020204" pitchFamily="34" charset="0"/>
              </a:rPr>
              <a:t>Macromolecules </a:t>
            </a:r>
            <a:r>
              <a:rPr lang="en-US" sz="1200" b="1" dirty="0">
                <a:latin typeface="+mj-lt"/>
                <a:cs typeface="Arial" panose="020B0604020202020204" pitchFamily="34" charset="0"/>
              </a:rPr>
              <a:t>2020, </a:t>
            </a:r>
            <a:r>
              <a:rPr lang="en-US" sz="1200" dirty="0">
                <a:latin typeface="+mj-lt"/>
                <a:cs typeface="Arial" panose="020B0604020202020204" pitchFamily="34" charset="0"/>
                <a:hlinkClick r:id="rId5" tooltip="DOI URL">
                  <a:extLst>
                    <a:ext uri="{A12FA001-AC4F-418D-AE19-62706E023703}">
                      <ahyp:hlinkClr xmlns:ahyp="http://schemas.microsoft.com/office/drawing/2018/hyperlinkcolor" val="tx"/>
                    </a:ext>
                  </a:extLst>
                </a:hlinkClick>
              </a:rPr>
              <a:t>https://doi.org/10.1021/acs.macromol.9b02429</a:t>
            </a:r>
            <a:r>
              <a:rPr lang="en-US" sz="1200" dirty="0">
                <a:latin typeface="+mj-lt"/>
                <a:cs typeface="Arial" panose="020B0604020202020204" pitchFamily="34" charset="0"/>
              </a:rPr>
              <a:t>. </a:t>
            </a:r>
            <a:r>
              <a:rPr lang="en-US" sz="1200" dirty="0">
                <a:latin typeface="+mj-lt"/>
              </a:rPr>
              <a:t>Copyright 2020 American Chemical Society</a:t>
            </a:r>
          </a:p>
        </p:txBody>
      </p:sp>
      <p:pic>
        <p:nvPicPr>
          <p:cNvPr id="10" name="Picture 9">
            <a:extLst>
              <a:ext uri="{FF2B5EF4-FFF2-40B4-BE49-F238E27FC236}">
                <a16:creationId xmlns:a16="http://schemas.microsoft.com/office/drawing/2014/main" id="{DEF55303-DE6D-284D-8A26-501CCBAD3541}"/>
              </a:ext>
            </a:extLst>
          </p:cNvPr>
          <p:cNvPicPr>
            <a:picLocks noChangeAspect="1"/>
          </p:cNvPicPr>
          <p:nvPr/>
        </p:nvPicPr>
        <p:blipFill>
          <a:blip r:embed="rId6"/>
          <a:stretch>
            <a:fillRect/>
          </a:stretch>
        </p:blipFill>
        <p:spPr>
          <a:xfrm>
            <a:off x="927587" y="412065"/>
            <a:ext cx="4720173" cy="4346149"/>
          </a:xfrm>
          <a:prstGeom prst="rect">
            <a:avLst/>
          </a:prstGeom>
        </p:spPr>
      </p:pic>
      <p:sp>
        <p:nvSpPr>
          <p:cNvPr id="11" name="TextBox 10">
            <a:extLst>
              <a:ext uri="{FF2B5EF4-FFF2-40B4-BE49-F238E27FC236}">
                <a16:creationId xmlns:a16="http://schemas.microsoft.com/office/drawing/2014/main" id="{B1681372-BC1C-A241-8924-827A262AEB08}"/>
              </a:ext>
            </a:extLst>
          </p:cNvPr>
          <p:cNvSpPr txBox="1"/>
          <p:nvPr/>
        </p:nvSpPr>
        <p:spPr>
          <a:xfrm>
            <a:off x="2671959" y="134195"/>
            <a:ext cx="130676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Mean Field</a:t>
            </a:r>
          </a:p>
        </p:txBody>
      </p:sp>
      <p:sp>
        <p:nvSpPr>
          <p:cNvPr id="12" name="TextBox 11">
            <a:extLst>
              <a:ext uri="{FF2B5EF4-FFF2-40B4-BE49-F238E27FC236}">
                <a16:creationId xmlns:a16="http://schemas.microsoft.com/office/drawing/2014/main" id="{E5E1BFFA-4CAA-764A-97DB-FCE9AC8480C6}"/>
              </a:ext>
            </a:extLst>
          </p:cNvPr>
          <p:cNvSpPr txBox="1"/>
          <p:nvPr/>
        </p:nvSpPr>
        <p:spPr>
          <a:xfrm>
            <a:off x="7761351" y="121604"/>
            <a:ext cx="220445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Specific Interactions</a:t>
            </a:r>
          </a:p>
        </p:txBody>
      </p:sp>
      <p:sp>
        <p:nvSpPr>
          <p:cNvPr id="13" name="Slide Number Placeholder 12">
            <a:extLst>
              <a:ext uri="{FF2B5EF4-FFF2-40B4-BE49-F238E27FC236}">
                <a16:creationId xmlns:a16="http://schemas.microsoft.com/office/drawing/2014/main" id="{98336109-A0DE-F64C-B03F-5CCE06B14998}"/>
              </a:ext>
            </a:extLst>
          </p:cNvPr>
          <p:cNvSpPr>
            <a:spLocks noGrp="1"/>
          </p:cNvSpPr>
          <p:nvPr>
            <p:ph type="sldNum" sz="quarter" idx="12"/>
          </p:nvPr>
        </p:nvSpPr>
        <p:spPr/>
        <p:txBody>
          <a:bodyPr/>
          <a:lstStyle/>
          <a:p>
            <a:fld id="{030D0954-52AA-4645-BC74-DBF6B1D254B8}" type="slidenum">
              <a:rPr lang="en-US" smtClean="0"/>
              <a:t>162</a:t>
            </a:fld>
            <a:endParaRPr lang="en-US"/>
          </a:p>
        </p:txBody>
      </p:sp>
    </p:spTree>
    <p:extLst>
      <p:ext uri="{BB962C8B-B14F-4D97-AF65-F5344CB8AC3E}">
        <p14:creationId xmlns:p14="http://schemas.microsoft.com/office/powerpoint/2010/main" val="30615706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D67CB4-C678-C740-AD05-573E803DB3B3}"/>
              </a:ext>
            </a:extLst>
          </p:cNvPr>
          <p:cNvSpPr/>
          <p:nvPr/>
        </p:nvSpPr>
        <p:spPr>
          <a:xfrm>
            <a:off x="163286" y="6305976"/>
            <a:ext cx="11702143"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2 Beaucage, G. Approximations Leading to a Unified Exponential/Power-Law Approach to Small-Angle Scattering </a:t>
            </a:r>
            <a:r>
              <a:rPr lang="en-US" sz="1200" b="1" i="1" dirty="0">
                <a:latin typeface="Arial" panose="020B0604020202020204" pitchFamily="34" charset="0"/>
                <a:cs typeface="Arial" panose="020B0604020202020204" pitchFamily="34" charset="0"/>
              </a:rPr>
              <a:t>J. Appl. Cryst. </a:t>
            </a:r>
            <a:r>
              <a:rPr lang="en-US" sz="1200" b="1" dirty="0">
                <a:latin typeface="Arial" panose="020B0604020202020204" pitchFamily="34" charset="0"/>
                <a:cs typeface="Arial" panose="020B0604020202020204" pitchFamily="34" charset="0"/>
              </a:rPr>
              <a:t>1995</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28</a:t>
            </a:r>
            <a:r>
              <a:rPr lang="en-US" sz="1200" dirty="0">
                <a:latin typeface="Arial" panose="020B0604020202020204" pitchFamily="34" charset="0"/>
                <a:cs typeface="Arial" panose="020B0604020202020204" pitchFamily="34" charset="0"/>
              </a:rPr>
              <a:t> (6), 717–728.</a:t>
            </a:r>
          </a:p>
          <a:p>
            <a:r>
              <a:rPr lang="en-US" sz="1200" dirty="0">
                <a:latin typeface="+mj-lt"/>
              </a:rPr>
              <a:t>3 Aggregate simulation code from Mulderig, A.; Beaucage, G.; Vogtt, K.; Jiang, H.; Kuppa, V. </a:t>
            </a:r>
            <a:r>
              <a:rPr lang="en-US" sz="1200" dirty="0">
                <a:latin typeface="Arial" panose="020B0604020202020204" pitchFamily="34" charset="0"/>
                <a:cs typeface="Arial" panose="020B0604020202020204" pitchFamily="34" charset="0"/>
              </a:rPr>
              <a:t>Quantification of branching in Fumed Silica. </a:t>
            </a:r>
            <a:r>
              <a:rPr lang="en-US" sz="1200" b="1" i="1" dirty="0">
                <a:latin typeface="Arial" panose="020B0604020202020204" pitchFamily="34" charset="0"/>
                <a:cs typeface="Arial" panose="020B0604020202020204" pitchFamily="34" charset="0"/>
              </a:rPr>
              <a:t>J. Aerosol Sci. </a:t>
            </a:r>
            <a:r>
              <a:rPr lang="en-US" sz="1200" b="1" dirty="0">
                <a:latin typeface="Arial" panose="020B0604020202020204" pitchFamily="34" charset="0"/>
                <a:cs typeface="Arial" panose="020B0604020202020204" pitchFamily="34" charset="0"/>
              </a:rPr>
              <a:t>2017</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109</a:t>
            </a:r>
            <a:r>
              <a:rPr lang="en-US" sz="1200" dirty="0">
                <a:latin typeface="Arial" panose="020B0604020202020204" pitchFamily="34" charset="0"/>
                <a:cs typeface="Arial" panose="020B0604020202020204" pitchFamily="34" charset="0"/>
              </a:rPr>
              <a:t> (March), 28–37.</a:t>
            </a:r>
            <a:r>
              <a:rPr lang="en-US" sz="1200" dirty="0">
                <a:latin typeface="+mj-lt"/>
              </a:rPr>
              <a:t> </a:t>
            </a:r>
          </a:p>
          <a:p>
            <a:r>
              <a:rPr lang="en-US" sz="1200" dirty="0">
                <a:latin typeface="+mj-lt"/>
              </a:rPr>
              <a:t> </a:t>
            </a:r>
          </a:p>
        </p:txBody>
      </p:sp>
      <p:pic>
        <p:nvPicPr>
          <p:cNvPr id="4" name="Picture 3">
            <a:extLst>
              <a:ext uri="{FF2B5EF4-FFF2-40B4-BE49-F238E27FC236}">
                <a16:creationId xmlns:a16="http://schemas.microsoft.com/office/drawing/2014/main" id="{1BB8C974-9B81-2241-8F34-02D1333C38E8}"/>
              </a:ext>
            </a:extLst>
          </p:cNvPr>
          <p:cNvPicPr>
            <a:picLocks noChangeAspect="1"/>
          </p:cNvPicPr>
          <p:nvPr/>
        </p:nvPicPr>
        <p:blipFill>
          <a:blip r:embed="rId2"/>
          <a:stretch>
            <a:fillRect/>
          </a:stretch>
        </p:blipFill>
        <p:spPr>
          <a:xfrm>
            <a:off x="5065654" y="5582996"/>
            <a:ext cx="3345421" cy="454921"/>
          </a:xfrm>
          <a:prstGeom prst="rect">
            <a:avLst/>
          </a:prstGeom>
        </p:spPr>
      </p:pic>
      <p:sp>
        <p:nvSpPr>
          <p:cNvPr id="5" name="TextBox 4">
            <a:extLst>
              <a:ext uri="{FF2B5EF4-FFF2-40B4-BE49-F238E27FC236}">
                <a16:creationId xmlns:a16="http://schemas.microsoft.com/office/drawing/2014/main" id="{99A72E18-48BA-A74E-9795-233602F20E64}"/>
              </a:ext>
            </a:extLst>
          </p:cNvPr>
          <p:cNvSpPr txBox="1"/>
          <p:nvPr/>
        </p:nvSpPr>
        <p:spPr>
          <a:xfrm>
            <a:off x="3712392" y="5629215"/>
            <a:ext cx="1436612" cy="369332"/>
          </a:xfrm>
          <a:prstGeom prst="rect">
            <a:avLst/>
          </a:prstGeom>
          <a:noFill/>
        </p:spPr>
        <p:txBody>
          <a:bodyPr wrap="none" rtlCol="0">
            <a:spAutoFit/>
          </a:bodyPr>
          <a:lstStyle/>
          <a:p>
            <a:r>
              <a:rPr lang="en-US" dirty="0">
                <a:latin typeface="+mj-lt"/>
              </a:rPr>
              <a:t>Unified Fit</a:t>
            </a:r>
            <a:r>
              <a:rPr lang="en-US" baseline="30000" dirty="0">
                <a:latin typeface="+mj-lt"/>
              </a:rPr>
              <a:t>2</a:t>
            </a:r>
            <a:r>
              <a:rPr lang="en-US" dirty="0">
                <a:latin typeface="+mj-lt"/>
              </a:rPr>
              <a:t> :</a:t>
            </a:r>
          </a:p>
        </p:txBody>
      </p:sp>
      <p:pic>
        <p:nvPicPr>
          <p:cNvPr id="6" name="Picture 5">
            <a:extLst>
              <a:ext uri="{FF2B5EF4-FFF2-40B4-BE49-F238E27FC236}">
                <a16:creationId xmlns:a16="http://schemas.microsoft.com/office/drawing/2014/main" id="{B984C639-C7F7-EE44-9811-F17C65A7209D}"/>
              </a:ext>
            </a:extLst>
          </p:cNvPr>
          <p:cNvPicPr>
            <a:picLocks noChangeAspect="1"/>
          </p:cNvPicPr>
          <p:nvPr/>
        </p:nvPicPr>
        <p:blipFill>
          <a:blip r:embed="rId3"/>
          <a:stretch>
            <a:fillRect/>
          </a:stretch>
        </p:blipFill>
        <p:spPr>
          <a:xfrm>
            <a:off x="958987" y="286607"/>
            <a:ext cx="4712470" cy="4371995"/>
          </a:xfrm>
          <a:prstGeom prst="rect">
            <a:avLst/>
          </a:prstGeom>
        </p:spPr>
      </p:pic>
      <p:pic>
        <p:nvPicPr>
          <p:cNvPr id="7" name="Picture 6">
            <a:extLst>
              <a:ext uri="{FF2B5EF4-FFF2-40B4-BE49-F238E27FC236}">
                <a16:creationId xmlns:a16="http://schemas.microsoft.com/office/drawing/2014/main" id="{062BE565-17C3-AD4A-BB4C-059BDD81F853}"/>
              </a:ext>
            </a:extLst>
          </p:cNvPr>
          <p:cNvPicPr>
            <a:picLocks noChangeAspect="1"/>
          </p:cNvPicPr>
          <p:nvPr/>
        </p:nvPicPr>
        <p:blipFill>
          <a:blip r:embed="rId4"/>
          <a:stretch>
            <a:fillRect/>
          </a:stretch>
        </p:blipFill>
        <p:spPr>
          <a:xfrm>
            <a:off x="6358144" y="312832"/>
            <a:ext cx="4832369" cy="4475883"/>
          </a:xfrm>
          <a:prstGeom prst="rect">
            <a:avLst/>
          </a:prstGeom>
        </p:spPr>
      </p:pic>
      <p:sp>
        <p:nvSpPr>
          <p:cNvPr id="8" name="TextBox 7">
            <a:extLst>
              <a:ext uri="{FF2B5EF4-FFF2-40B4-BE49-F238E27FC236}">
                <a16:creationId xmlns:a16="http://schemas.microsoft.com/office/drawing/2014/main" id="{F501BC2B-145B-1A47-84C0-DE7F690ED007}"/>
              </a:ext>
            </a:extLst>
          </p:cNvPr>
          <p:cNvSpPr txBox="1"/>
          <p:nvPr/>
        </p:nvSpPr>
        <p:spPr>
          <a:xfrm>
            <a:off x="597677" y="4813902"/>
            <a:ext cx="11343952" cy="461665"/>
          </a:xfrm>
          <a:prstGeom prst="rect">
            <a:avLst/>
          </a:prstGeom>
          <a:noFill/>
        </p:spPr>
        <p:txBody>
          <a:bodyPr wrap="square" rtlCol="0">
            <a:spAutoFit/>
          </a:bodyPr>
          <a:lstStyle/>
          <a:p>
            <a:r>
              <a:rPr lang="en-US" sz="1200" dirty="0">
                <a:latin typeface="+mj-lt"/>
              </a:rPr>
              <a:t>Reprinted (adapted) with permission from McGlasson, A.; </a:t>
            </a:r>
            <a:r>
              <a:rPr lang="en-US" sz="12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1200" b="1" i="1" dirty="0">
                <a:latin typeface="+mj-lt"/>
                <a:cs typeface="Arial" panose="020B0604020202020204" pitchFamily="34" charset="0"/>
              </a:rPr>
              <a:t>Macromolecules </a:t>
            </a:r>
            <a:r>
              <a:rPr lang="en-US" sz="1200" b="1" dirty="0">
                <a:latin typeface="+mj-lt"/>
                <a:cs typeface="Arial" panose="020B0604020202020204" pitchFamily="34" charset="0"/>
              </a:rPr>
              <a:t>2020, </a:t>
            </a:r>
            <a:r>
              <a:rPr lang="en-US" sz="1200" dirty="0">
                <a:latin typeface="+mj-lt"/>
                <a:cs typeface="Arial" panose="020B0604020202020204" pitchFamily="34" charset="0"/>
                <a:hlinkClick r:id="rId5" tooltip="DOI URL">
                  <a:extLst>
                    <a:ext uri="{A12FA001-AC4F-418D-AE19-62706E023703}">
                      <ahyp:hlinkClr xmlns:ahyp="http://schemas.microsoft.com/office/drawing/2018/hyperlinkcolor" val="tx"/>
                    </a:ext>
                  </a:extLst>
                </a:hlinkClick>
              </a:rPr>
              <a:t>https://doi.org/10.1021/acs.macromol.9b02429</a:t>
            </a:r>
            <a:endParaRPr lang="en-US" sz="1200" dirty="0">
              <a:latin typeface="+mj-lt"/>
            </a:endParaRPr>
          </a:p>
        </p:txBody>
      </p:sp>
      <p:sp>
        <p:nvSpPr>
          <p:cNvPr id="9" name="Slide Number Placeholder 8">
            <a:extLst>
              <a:ext uri="{FF2B5EF4-FFF2-40B4-BE49-F238E27FC236}">
                <a16:creationId xmlns:a16="http://schemas.microsoft.com/office/drawing/2014/main" id="{4C67B6E1-1021-2C46-9D76-1B78E7FCAC54}"/>
              </a:ext>
            </a:extLst>
          </p:cNvPr>
          <p:cNvSpPr>
            <a:spLocks noGrp="1"/>
          </p:cNvSpPr>
          <p:nvPr>
            <p:ph type="sldNum" sz="quarter" idx="12"/>
          </p:nvPr>
        </p:nvSpPr>
        <p:spPr/>
        <p:txBody>
          <a:bodyPr/>
          <a:lstStyle/>
          <a:p>
            <a:fld id="{030D0954-52AA-4645-BC74-DBF6B1D254B8}" type="slidenum">
              <a:rPr lang="en-US" smtClean="0"/>
              <a:t>163</a:t>
            </a:fld>
            <a:endParaRPr lang="en-US"/>
          </a:p>
        </p:txBody>
      </p:sp>
    </p:spTree>
    <p:extLst>
      <p:ext uri="{BB962C8B-B14F-4D97-AF65-F5344CB8AC3E}">
        <p14:creationId xmlns:p14="http://schemas.microsoft.com/office/powerpoint/2010/main" val="8525563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A0C9F2-C559-144C-B0BC-8EA6242054E8}"/>
              </a:ext>
            </a:extLst>
          </p:cNvPr>
          <p:cNvSpPr txBox="1"/>
          <p:nvPr/>
        </p:nvSpPr>
        <p:spPr>
          <a:xfrm>
            <a:off x="3254828" y="827312"/>
            <a:ext cx="5840060"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specific interactions we consider the structure factor S(q)</a:t>
            </a:r>
          </a:p>
          <a:p>
            <a:r>
              <a:rPr lang="en-US" dirty="0">
                <a:latin typeface="Times New Roman" panose="02020603050405020304" pitchFamily="18" charset="0"/>
                <a:cs typeface="Times New Roman" panose="02020603050405020304" pitchFamily="18" charset="0"/>
              </a:rPr>
              <a:t>I(q) = F</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(q) S(q)</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S(q) = I(q)/</a:t>
            </a:r>
            <a:r>
              <a:rPr lang="en-US"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a:t>
            </a:r>
            <a:r>
              <a:rPr lang="en-US"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a:t>
            </a:r>
          </a:p>
        </p:txBody>
      </p:sp>
      <p:pic>
        <p:nvPicPr>
          <p:cNvPr id="4" name="Picture 3">
            <a:extLst>
              <a:ext uri="{FF2B5EF4-FFF2-40B4-BE49-F238E27FC236}">
                <a16:creationId xmlns:a16="http://schemas.microsoft.com/office/drawing/2014/main" id="{272D8040-8683-AF4C-91B7-50C5273E88DC}"/>
              </a:ext>
            </a:extLst>
          </p:cNvPr>
          <p:cNvPicPr>
            <a:picLocks noChangeAspect="1"/>
          </p:cNvPicPr>
          <p:nvPr/>
        </p:nvPicPr>
        <p:blipFill>
          <a:blip r:embed="rId2"/>
          <a:stretch>
            <a:fillRect/>
          </a:stretch>
        </p:blipFill>
        <p:spPr>
          <a:xfrm>
            <a:off x="6538444" y="2565819"/>
            <a:ext cx="3432870" cy="3254870"/>
          </a:xfrm>
          <a:prstGeom prst="rect">
            <a:avLst/>
          </a:prstGeom>
        </p:spPr>
      </p:pic>
      <p:pic>
        <p:nvPicPr>
          <p:cNvPr id="5" name="Picture 4">
            <a:extLst>
              <a:ext uri="{FF2B5EF4-FFF2-40B4-BE49-F238E27FC236}">
                <a16:creationId xmlns:a16="http://schemas.microsoft.com/office/drawing/2014/main" id="{F3F010A0-647D-474B-9383-5040ADA00137}"/>
              </a:ext>
            </a:extLst>
          </p:cNvPr>
          <p:cNvPicPr>
            <a:picLocks noChangeAspect="1"/>
          </p:cNvPicPr>
          <p:nvPr/>
        </p:nvPicPr>
        <p:blipFill>
          <a:blip r:embed="rId3"/>
          <a:stretch>
            <a:fillRect/>
          </a:stretch>
        </p:blipFill>
        <p:spPr>
          <a:xfrm>
            <a:off x="2080273" y="2656172"/>
            <a:ext cx="3231972" cy="2964298"/>
          </a:xfrm>
          <a:prstGeom prst="rect">
            <a:avLst/>
          </a:prstGeom>
        </p:spPr>
      </p:pic>
      <p:sp>
        <p:nvSpPr>
          <p:cNvPr id="6" name="Slide Number Placeholder 5">
            <a:extLst>
              <a:ext uri="{FF2B5EF4-FFF2-40B4-BE49-F238E27FC236}">
                <a16:creationId xmlns:a16="http://schemas.microsoft.com/office/drawing/2014/main" id="{F2A992CF-7600-0741-9A39-7614A749FFD1}"/>
              </a:ext>
            </a:extLst>
          </p:cNvPr>
          <p:cNvSpPr>
            <a:spLocks noGrp="1"/>
          </p:cNvSpPr>
          <p:nvPr>
            <p:ph type="sldNum" sz="quarter" idx="12"/>
          </p:nvPr>
        </p:nvSpPr>
        <p:spPr/>
        <p:txBody>
          <a:bodyPr/>
          <a:lstStyle/>
          <a:p>
            <a:fld id="{030D0954-52AA-4645-BC74-DBF6B1D254B8}" type="slidenum">
              <a:rPr lang="en-US" smtClean="0"/>
              <a:t>164</a:t>
            </a:fld>
            <a:endParaRPr lang="en-US"/>
          </a:p>
        </p:txBody>
      </p:sp>
    </p:spTree>
    <p:extLst>
      <p:ext uri="{BB962C8B-B14F-4D97-AF65-F5344CB8AC3E}">
        <p14:creationId xmlns:p14="http://schemas.microsoft.com/office/powerpoint/2010/main" val="10521722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FB1A1D-1851-0244-9142-DD8FBD52A411}"/>
              </a:ext>
            </a:extLst>
          </p:cNvPr>
          <p:cNvSpPr/>
          <p:nvPr/>
        </p:nvSpPr>
        <p:spPr>
          <a:xfrm>
            <a:off x="179172" y="5521146"/>
            <a:ext cx="11845331" cy="1200329"/>
          </a:xfrm>
          <a:prstGeom prst="rect">
            <a:avLst/>
          </a:prstGeom>
        </p:spPr>
        <p:txBody>
          <a:bodyPr wrap="square">
            <a:spAutoFit/>
          </a:bodyPr>
          <a:lstStyle/>
          <a:p>
            <a:r>
              <a:rPr lang="en-US" sz="1200" dirty="0">
                <a:latin typeface="+mj-lt"/>
              </a:rPr>
              <a:t>6 Percus, J.K. and Yevick, G.J. Analysis of Classical Statistical Mechanics by Means of Collective Coordinates. </a:t>
            </a:r>
            <a:r>
              <a:rPr lang="en-US" sz="1200" b="1" i="1" dirty="0">
                <a:latin typeface="+mj-lt"/>
              </a:rPr>
              <a:t>Phys</a:t>
            </a:r>
            <a:r>
              <a:rPr lang="en-US" sz="1200" b="1" dirty="0">
                <a:latin typeface="+mj-lt"/>
              </a:rPr>
              <a:t>. Rev. 1958</a:t>
            </a:r>
            <a:r>
              <a:rPr lang="en-US" sz="1200" dirty="0">
                <a:latin typeface="+mj-lt"/>
              </a:rPr>
              <a:t>, 110, 1-13. </a:t>
            </a:r>
          </a:p>
          <a:p>
            <a:r>
              <a:rPr lang="en-US" sz="1200" dirty="0">
                <a:latin typeface="+mj-lt"/>
              </a:rPr>
              <a:t>   Wertheim, M. S. Exact Solution of the Percus-Yevick Integral Equation for Hard Spheres. </a:t>
            </a:r>
            <a:r>
              <a:rPr lang="en-US" sz="1200" b="1" i="1" dirty="0">
                <a:latin typeface="+mj-lt"/>
              </a:rPr>
              <a:t>Phys. Rev. Lett. </a:t>
            </a:r>
            <a:r>
              <a:rPr lang="en-US" sz="1200" b="1" dirty="0">
                <a:latin typeface="+mj-lt"/>
              </a:rPr>
              <a:t>1963</a:t>
            </a:r>
            <a:r>
              <a:rPr lang="en-US" sz="1200" dirty="0">
                <a:latin typeface="+mj-lt"/>
              </a:rPr>
              <a:t>, 10, 321-323. </a:t>
            </a:r>
          </a:p>
          <a:p>
            <a:r>
              <a:rPr lang="en-US" sz="1200" dirty="0">
                <a:latin typeface="+mj-lt"/>
              </a:rPr>
              <a:t>7 Guinier, A. and Fournet, G. Small Angle Scattering of X-rays; John Wiley &amp; Sons: New York, US, 1955.</a:t>
            </a:r>
          </a:p>
          <a:p>
            <a:r>
              <a:rPr lang="en-US" sz="1200" dirty="0">
                <a:latin typeface="+mj-lt"/>
              </a:rPr>
              <a:t>1 McGlasson, A.; Rishi, K.; Beaucage, G.; Chauby, M.; Kuppa, V.; Ilavsky, J.; Rackaitis, M. Quantification of Dispersion for Weakly and Strongly Correlated Nanofillers in Polymer Nanocomposi</a:t>
            </a:r>
            <a:r>
              <a:rPr lang="en-US" sz="1200" dirty="0">
                <a:latin typeface="+mj-lt"/>
                <a:cs typeface="Arial" panose="020B0604020202020204" pitchFamily="34" charset="0"/>
              </a:rPr>
              <a:t>tes. </a:t>
            </a:r>
            <a:r>
              <a:rPr lang="en-US" sz="1200" b="1" i="1" dirty="0">
                <a:latin typeface="+mj-lt"/>
                <a:cs typeface="Arial" panose="020B0604020202020204" pitchFamily="34" charset="0"/>
              </a:rPr>
              <a:t>Macromolecules </a:t>
            </a:r>
            <a:r>
              <a:rPr lang="en-US" sz="1200" b="1" dirty="0">
                <a:latin typeface="+mj-lt"/>
                <a:cs typeface="Arial" panose="020B0604020202020204" pitchFamily="34" charset="0"/>
              </a:rPr>
              <a:t>2020, </a:t>
            </a:r>
            <a:r>
              <a:rPr lang="en-US" sz="1200" dirty="0">
                <a:latin typeface="+mj-lt"/>
                <a:cs typeface="Arial" panose="020B0604020202020204" pitchFamily="34" charset="0"/>
                <a:hlinkClick r:id="rId2" tooltip="DOI URL">
                  <a:extLst>
                    <a:ext uri="{A12FA001-AC4F-418D-AE19-62706E023703}">
                      <ahyp:hlinkClr xmlns:ahyp="http://schemas.microsoft.com/office/drawing/2018/hyperlinkcolor" val="tx"/>
                    </a:ext>
                  </a:extLst>
                </a:hlinkClick>
              </a:rPr>
              <a:t>https://doi.org/10.1021/acs.macromol.9b02429</a:t>
            </a:r>
            <a:endParaRPr lang="en-US" sz="1200" dirty="0">
              <a:latin typeface="+mj-lt"/>
            </a:endParaRPr>
          </a:p>
          <a:p>
            <a:endParaRPr lang="en-US" sz="1200" dirty="0">
              <a:latin typeface="+mj-lt"/>
            </a:endParaRPr>
          </a:p>
        </p:txBody>
      </p:sp>
      <p:pic>
        <p:nvPicPr>
          <p:cNvPr id="4" name="Picture 3">
            <a:extLst>
              <a:ext uri="{FF2B5EF4-FFF2-40B4-BE49-F238E27FC236}">
                <a16:creationId xmlns:a16="http://schemas.microsoft.com/office/drawing/2014/main" id="{7AFD92EF-9B3B-7143-995A-8881184E18F5}"/>
              </a:ext>
            </a:extLst>
          </p:cNvPr>
          <p:cNvPicPr>
            <a:picLocks noChangeAspect="1"/>
          </p:cNvPicPr>
          <p:nvPr/>
        </p:nvPicPr>
        <p:blipFill>
          <a:blip r:embed="rId3"/>
          <a:stretch>
            <a:fillRect/>
          </a:stretch>
        </p:blipFill>
        <p:spPr>
          <a:xfrm>
            <a:off x="2087599" y="852253"/>
            <a:ext cx="1981200" cy="647700"/>
          </a:xfrm>
          <a:prstGeom prst="rect">
            <a:avLst/>
          </a:prstGeom>
        </p:spPr>
      </p:pic>
      <p:pic>
        <p:nvPicPr>
          <p:cNvPr id="5" name="Picture 4">
            <a:extLst>
              <a:ext uri="{FF2B5EF4-FFF2-40B4-BE49-F238E27FC236}">
                <a16:creationId xmlns:a16="http://schemas.microsoft.com/office/drawing/2014/main" id="{E184E7A8-F2A3-AB4C-9AFF-527041D113F9}"/>
              </a:ext>
            </a:extLst>
          </p:cNvPr>
          <p:cNvPicPr>
            <a:picLocks noChangeAspect="1"/>
          </p:cNvPicPr>
          <p:nvPr/>
        </p:nvPicPr>
        <p:blipFill>
          <a:blip r:embed="rId4"/>
          <a:stretch>
            <a:fillRect/>
          </a:stretch>
        </p:blipFill>
        <p:spPr>
          <a:xfrm>
            <a:off x="1901782" y="2830692"/>
            <a:ext cx="2066568" cy="653710"/>
          </a:xfrm>
          <a:prstGeom prst="rect">
            <a:avLst/>
          </a:prstGeom>
        </p:spPr>
      </p:pic>
      <p:pic>
        <p:nvPicPr>
          <p:cNvPr id="6" name="Picture 5">
            <a:extLst>
              <a:ext uri="{FF2B5EF4-FFF2-40B4-BE49-F238E27FC236}">
                <a16:creationId xmlns:a16="http://schemas.microsoft.com/office/drawing/2014/main" id="{A579FCC1-2C1B-884B-B535-E6047BEB6638}"/>
              </a:ext>
            </a:extLst>
          </p:cNvPr>
          <p:cNvPicPr>
            <a:picLocks noChangeAspect="1"/>
          </p:cNvPicPr>
          <p:nvPr/>
        </p:nvPicPr>
        <p:blipFill>
          <a:blip r:embed="rId5"/>
          <a:stretch>
            <a:fillRect/>
          </a:stretch>
        </p:blipFill>
        <p:spPr>
          <a:xfrm>
            <a:off x="1095356" y="3950860"/>
            <a:ext cx="3264054" cy="646840"/>
          </a:xfrm>
          <a:prstGeom prst="rect">
            <a:avLst/>
          </a:prstGeom>
        </p:spPr>
      </p:pic>
      <p:pic>
        <p:nvPicPr>
          <p:cNvPr id="7" name="Picture 6">
            <a:extLst>
              <a:ext uri="{FF2B5EF4-FFF2-40B4-BE49-F238E27FC236}">
                <a16:creationId xmlns:a16="http://schemas.microsoft.com/office/drawing/2014/main" id="{D90F5303-278E-3044-83F8-E8DBFC2B718F}"/>
              </a:ext>
            </a:extLst>
          </p:cNvPr>
          <p:cNvPicPr>
            <a:picLocks noChangeAspect="1"/>
          </p:cNvPicPr>
          <p:nvPr/>
        </p:nvPicPr>
        <p:blipFill>
          <a:blip r:embed="rId6"/>
          <a:stretch>
            <a:fillRect/>
          </a:stretch>
        </p:blipFill>
        <p:spPr>
          <a:xfrm>
            <a:off x="289149" y="1446826"/>
            <a:ext cx="5291835" cy="944492"/>
          </a:xfrm>
          <a:prstGeom prst="rect">
            <a:avLst/>
          </a:prstGeom>
        </p:spPr>
      </p:pic>
      <p:sp>
        <p:nvSpPr>
          <p:cNvPr id="8" name="Rectangle 7">
            <a:extLst>
              <a:ext uri="{FF2B5EF4-FFF2-40B4-BE49-F238E27FC236}">
                <a16:creationId xmlns:a16="http://schemas.microsoft.com/office/drawing/2014/main" id="{998B334D-C948-4643-AE33-D5708B567602}"/>
              </a:ext>
            </a:extLst>
          </p:cNvPr>
          <p:cNvSpPr/>
          <p:nvPr/>
        </p:nvSpPr>
        <p:spPr>
          <a:xfrm>
            <a:off x="2107252" y="483279"/>
            <a:ext cx="2940845" cy="400110"/>
          </a:xfrm>
          <a:prstGeom prst="rect">
            <a:avLst/>
          </a:prstGeom>
        </p:spPr>
        <p:txBody>
          <a:bodyPr wrap="square">
            <a:spAutoFit/>
          </a:bodyPr>
          <a:lstStyle/>
          <a:p>
            <a:r>
              <a:rPr lang="en-US" sz="2000" b="1" dirty="0">
                <a:solidFill>
                  <a:srgbClr val="0070C0"/>
                </a:solidFill>
                <a:latin typeface="+mj-lt"/>
              </a:rPr>
              <a:t>Percus-Yevick Fit</a:t>
            </a:r>
            <a:r>
              <a:rPr lang="en-US" sz="2000" b="1" baseline="30000" dirty="0">
                <a:solidFill>
                  <a:srgbClr val="0070C0"/>
                </a:solidFill>
                <a:latin typeface="+mj-lt"/>
              </a:rPr>
              <a:t>6</a:t>
            </a:r>
            <a:r>
              <a:rPr lang="en-US" sz="2000" b="1" dirty="0">
                <a:solidFill>
                  <a:srgbClr val="0070C0"/>
                </a:solidFill>
                <a:latin typeface="+mj-lt"/>
              </a:rPr>
              <a:t> </a:t>
            </a:r>
          </a:p>
        </p:txBody>
      </p:sp>
      <p:sp>
        <p:nvSpPr>
          <p:cNvPr id="9" name="Rectangle 8">
            <a:extLst>
              <a:ext uri="{FF2B5EF4-FFF2-40B4-BE49-F238E27FC236}">
                <a16:creationId xmlns:a16="http://schemas.microsoft.com/office/drawing/2014/main" id="{F0A6C33D-8C4C-B54C-B148-9258DB117B88}"/>
              </a:ext>
            </a:extLst>
          </p:cNvPr>
          <p:cNvSpPr/>
          <p:nvPr/>
        </p:nvSpPr>
        <p:spPr>
          <a:xfrm>
            <a:off x="1683984" y="2479094"/>
            <a:ext cx="2296576" cy="369332"/>
          </a:xfrm>
          <a:prstGeom prst="rect">
            <a:avLst/>
          </a:prstGeom>
        </p:spPr>
        <p:txBody>
          <a:bodyPr wrap="square">
            <a:spAutoFit/>
          </a:bodyPr>
          <a:lstStyle/>
          <a:p>
            <a:r>
              <a:rPr lang="en-US" b="1" dirty="0">
                <a:solidFill>
                  <a:srgbClr val="00B050"/>
                </a:solidFill>
                <a:latin typeface="+mj-lt"/>
              </a:rPr>
              <a:t>Born-Green Fit</a:t>
            </a:r>
            <a:r>
              <a:rPr lang="en-US" b="1" baseline="30000" dirty="0">
                <a:solidFill>
                  <a:srgbClr val="00B050"/>
                </a:solidFill>
                <a:latin typeface="+mj-lt"/>
              </a:rPr>
              <a:t>7</a:t>
            </a:r>
          </a:p>
        </p:txBody>
      </p:sp>
      <p:pic>
        <p:nvPicPr>
          <p:cNvPr id="10" name="Picture 9">
            <a:extLst>
              <a:ext uri="{FF2B5EF4-FFF2-40B4-BE49-F238E27FC236}">
                <a16:creationId xmlns:a16="http://schemas.microsoft.com/office/drawing/2014/main" id="{BB01D840-BAF5-D049-ACC4-9103B5AA2876}"/>
              </a:ext>
            </a:extLst>
          </p:cNvPr>
          <p:cNvPicPr>
            <a:picLocks noChangeAspect="1"/>
          </p:cNvPicPr>
          <p:nvPr/>
        </p:nvPicPr>
        <p:blipFill>
          <a:blip r:embed="rId7"/>
          <a:stretch>
            <a:fillRect/>
          </a:stretch>
        </p:blipFill>
        <p:spPr>
          <a:xfrm>
            <a:off x="6177736" y="0"/>
            <a:ext cx="4683060" cy="4440235"/>
          </a:xfrm>
          <a:prstGeom prst="rect">
            <a:avLst/>
          </a:prstGeom>
        </p:spPr>
      </p:pic>
      <p:sp>
        <p:nvSpPr>
          <p:cNvPr id="11" name="Rectangle 10">
            <a:extLst>
              <a:ext uri="{FF2B5EF4-FFF2-40B4-BE49-F238E27FC236}">
                <a16:creationId xmlns:a16="http://schemas.microsoft.com/office/drawing/2014/main" id="{5374E105-5554-3E4F-B8A3-95773B54B113}"/>
              </a:ext>
            </a:extLst>
          </p:cNvPr>
          <p:cNvSpPr/>
          <p:nvPr/>
        </p:nvSpPr>
        <p:spPr>
          <a:xfrm>
            <a:off x="1057073" y="3561206"/>
            <a:ext cx="4042252" cy="369332"/>
          </a:xfrm>
          <a:prstGeom prst="rect">
            <a:avLst/>
          </a:prstGeom>
        </p:spPr>
        <p:txBody>
          <a:bodyPr wrap="square">
            <a:spAutoFit/>
          </a:bodyPr>
          <a:lstStyle/>
          <a:p>
            <a:r>
              <a:rPr lang="en-US" b="1" dirty="0">
                <a:latin typeface="+mj-lt"/>
              </a:rPr>
              <a:t>Polydisperse Born-Green Fit</a:t>
            </a:r>
            <a:r>
              <a:rPr lang="en-US" b="1" baseline="30000" dirty="0">
                <a:latin typeface="+mj-lt"/>
              </a:rPr>
              <a:t>1</a:t>
            </a:r>
          </a:p>
        </p:txBody>
      </p:sp>
      <p:sp>
        <p:nvSpPr>
          <p:cNvPr id="12" name="TextBox 11">
            <a:extLst>
              <a:ext uri="{FF2B5EF4-FFF2-40B4-BE49-F238E27FC236}">
                <a16:creationId xmlns:a16="http://schemas.microsoft.com/office/drawing/2014/main" id="{22C21682-8D97-1E42-96D2-F3F44808C105}"/>
              </a:ext>
            </a:extLst>
          </p:cNvPr>
          <p:cNvSpPr txBox="1"/>
          <p:nvPr/>
        </p:nvSpPr>
        <p:spPr>
          <a:xfrm>
            <a:off x="5099326" y="4413430"/>
            <a:ext cx="6839881" cy="954107"/>
          </a:xfrm>
          <a:prstGeom prst="rect">
            <a:avLst/>
          </a:prstGeom>
          <a:noFill/>
        </p:spPr>
        <p:txBody>
          <a:bodyPr wrap="square" rtlCol="0">
            <a:spAutoFit/>
          </a:bodyPr>
          <a:lstStyle/>
          <a:p>
            <a:r>
              <a:rPr lang="en-US" sz="1400" dirty="0">
                <a:latin typeface="+mj-lt"/>
              </a:rPr>
              <a:t>Reprinted (adapted) with permission from McGlasson, A.; </a:t>
            </a:r>
            <a:r>
              <a:rPr lang="en-US" sz="14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1400" b="1" i="1" dirty="0">
                <a:latin typeface="+mj-lt"/>
                <a:cs typeface="Arial" panose="020B0604020202020204" pitchFamily="34" charset="0"/>
              </a:rPr>
              <a:t>Macromolecules </a:t>
            </a:r>
            <a:r>
              <a:rPr lang="en-US" sz="1400" b="1" dirty="0">
                <a:latin typeface="+mj-lt"/>
                <a:cs typeface="Arial" panose="020B0604020202020204" pitchFamily="34" charset="0"/>
              </a:rPr>
              <a:t>2020, </a:t>
            </a:r>
            <a:r>
              <a:rPr lang="en-US" sz="1400" dirty="0">
                <a:latin typeface="+mj-lt"/>
                <a:cs typeface="Arial" panose="020B0604020202020204" pitchFamily="34" charset="0"/>
                <a:hlinkClick r:id="rId2" tooltip="DOI URL">
                  <a:extLst>
                    <a:ext uri="{A12FA001-AC4F-418D-AE19-62706E023703}">
                      <ahyp:hlinkClr xmlns:ahyp="http://schemas.microsoft.com/office/drawing/2018/hyperlinkcolor" val="tx"/>
                    </a:ext>
                  </a:extLst>
                </a:hlinkClick>
              </a:rPr>
              <a:t>https://doi.org/10.1021/acs.macromol.9b02429</a:t>
            </a:r>
            <a:r>
              <a:rPr lang="en-US" sz="1400" dirty="0">
                <a:latin typeface="+mj-lt"/>
                <a:cs typeface="Arial" panose="020B0604020202020204" pitchFamily="34" charset="0"/>
              </a:rPr>
              <a:t>. </a:t>
            </a:r>
            <a:r>
              <a:rPr lang="en-US" sz="1400" dirty="0">
                <a:latin typeface="+mj-lt"/>
              </a:rPr>
              <a:t>Copyright 2020 American Chemical Society</a:t>
            </a:r>
          </a:p>
        </p:txBody>
      </p:sp>
      <p:sp>
        <p:nvSpPr>
          <p:cNvPr id="13" name="Slide Number Placeholder 12">
            <a:extLst>
              <a:ext uri="{FF2B5EF4-FFF2-40B4-BE49-F238E27FC236}">
                <a16:creationId xmlns:a16="http://schemas.microsoft.com/office/drawing/2014/main" id="{C3084EBA-AC05-E849-A640-3B4B8F2037E1}"/>
              </a:ext>
            </a:extLst>
          </p:cNvPr>
          <p:cNvSpPr>
            <a:spLocks noGrp="1"/>
          </p:cNvSpPr>
          <p:nvPr>
            <p:ph type="sldNum" sz="quarter" idx="12"/>
          </p:nvPr>
        </p:nvSpPr>
        <p:spPr/>
        <p:txBody>
          <a:bodyPr/>
          <a:lstStyle/>
          <a:p>
            <a:fld id="{030D0954-52AA-4645-BC74-DBF6B1D254B8}" type="slidenum">
              <a:rPr lang="en-US" smtClean="0"/>
              <a:t>165</a:t>
            </a:fld>
            <a:endParaRPr lang="en-US"/>
          </a:p>
        </p:txBody>
      </p:sp>
    </p:spTree>
    <p:extLst>
      <p:ext uri="{BB962C8B-B14F-4D97-AF65-F5344CB8AC3E}">
        <p14:creationId xmlns:p14="http://schemas.microsoft.com/office/powerpoint/2010/main" val="3004262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01D840-BAF5-D049-ACC4-9103B5AA2876}"/>
              </a:ext>
            </a:extLst>
          </p:cNvPr>
          <p:cNvPicPr>
            <a:picLocks noChangeAspect="1"/>
          </p:cNvPicPr>
          <p:nvPr/>
        </p:nvPicPr>
        <p:blipFill>
          <a:blip r:embed="rId2"/>
          <a:stretch>
            <a:fillRect/>
          </a:stretch>
        </p:blipFill>
        <p:spPr>
          <a:xfrm>
            <a:off x="6269070" y="1081962"/>
            <a:ext cx="4683060" cy="4440235"/>
          </a:xfrm>
          <a:prstGeom prst="rect">
            <a:avLst/>
          </a:prstGeom>
        </p:spPr>
      </p:pic>
      <p:sp>
        <p:nvSpPr>
          <p:cNvPr id="12" name="TextBox 11">
            <a:extLst>
              <a:ext uri="{FF2B5EF4-FFF2-40B4-BE49-F238E27FC236}">
                <a16:creationId xmlns:a16="http://schemas.microsoft.com/office/drawing/2014/main" id="{22C21682-8D97-1E42-96D2-F3F44808C105}"/>
              </a:ext>
            </a:extLst>
          </p:cNvPr>
          <p:cNvSpPr txBox="1"/>
          <p:nvPr/>
        </p:nvSpPr>
        <p:spPr>
          <a:xfrm>
            <a:off x="2757795" y="5800248"/>
            <a:ext cx="6839881" cy="738664"/>
          </a:xfrm>
          <a:prstGeom prst="rect">
            <a:avLst/>
          </a:prstGeom>
          <a:noFill/>
        </p:spPr>
        <p:txBody>
          <a:bodyPr wrap="square" rtlCol="0">
            <a:spAutoFit/>
          </a:bodyPr>
          <a:lstStyle/>
          <a:p>
            <a:r>
              <a:rPr lang="en-US" sz="1400" dirty="0" err="1">
                <a:latin typeface="+mj-lt"/>
              </a:rPr>
              <a:t>McGlasson</a:t>
            </a:r>
            <a:r>
              <a:rPr lang="en-US" sz="1400" dirty="0">
                <a:latin typeface="+mj-lt"/>
              </a:rPr>
              <a:t>, A.; </a:t>
            </a:r>
            <a:r>
              <a:rPr lang="en-US" sz="14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1400" b="1" i="1" dirty="0">
                <a:latin typeface="+mj-lt"/>
                <a:cs typeface="Arial" panose="020B0604020202020204" pitchFamily="34" charset="0"/>
              </a:rPr>
              <a:t>Macromolecules </a:t>
            </a:r>
            <a:r>
              <a:rPr lang="en-US" sz="1400" b="1" dirty="0">
                <a:latin typeface="+mj-lt"/>
                <a:cs typeface="Arial" panose="020B0604020202020204" pitchFamily="34" charset="0"/>
              </a:rPr>
              <a:t>2020</a:t>
            </a:r>
            <a:endParaRPr lang="en-US" sz="1400" dirty="0">
              <a:latin typeface="+mj-lt"/>
            </a:endParaRPr>
          </a:p>
        </p:txBody>
      </p:sp>
      <p:pic>
        <p:nvPicPr>
          <p:cNvPr id="13" name="Picture 12" descr="A close up of a logo&#10;&#10;Description automatically generated">
            <a:extLst>
              <a:ext uri="{FF2B5EF4-FFF2-40B4-BE49-F238E27FC236}">
                <a16:creationId xmlns:a16="http://schemas.microsoft.com/office/drawing/2014/main" id="{D2EC5E92-D53D-DF4E-AEED-3700A1AB6037}"/>
              </a:ext>
            </a:extLst>
          </p:cNvPr>
          <p:cNvPicPr>
            <a:picLocks noChangeAspect="1"/>
          </p:cNvPicPr>
          <p:nvPr/>
        </p:nvPicPr>
        <p:blipFill rotWithShape="1">
          <a:blip r:embed="rId3"/>
          <a:srcRect l="43463" t="8836"/>
          <a:stretch/>
        </p:blipFill>
        <p:spPr>
          <a:xfrm>
            <a:off x="820677" y="1225343"/>
            <a:ext cx="4996542" cy="3766063"/>
          </a:xfrm>
          <a:prstGeom prst="rect">
            <a:avLst/>
          </a:prstGeom>
        </p:spPr>
      </p:pic>
      <p:sp>
        <p:nvSpPr>
          <p:cNvPr id="14" name="Slide Number Placeholder 13">
            <a:extLst>
              <a:ext uri="{FF2B5EF4-FFF2-40B4-BE49-F238E27FC236}">
                <a16:creationId xmlns:a16="http://schemas.microsoft.com/office/drawing/2014/main" id="{205693EA-BA55-9F46-A457-3A4DEE1B7836}"/>
              </a:ext>
            </a:extLst>
          </p:cNvPr>
          <p:cNvSpPr>
            <a:spLocks noGrp="1"/>
          </p:cNvSpPr>
          <p:nvPr>
            <p:ph type="sldNum" sz="quarter" idx="12"/>
          </p:nvPr>
        </p:nvSpPr>
        <p:spPr/>
        <p:txBody>
          <a:bodyPr/>
          <a:lstStyle/>
          <a:p>
            <a:fld id="{030D0954-52AA-4645-BC74-DBF6B1D254B8}" type="slidenum">
              <a:rPr lang="en-US" smtClean="0"/>
              <a:t>166</a:t>
            </a:fld>
            <a:endParaRPr lang="en-US"/>
          </a:p>
        </p:txBody>
      </p:sp>
    </p:spTree>
    <p:extLst>
      <p:ext uri="{BB962C8B-B14F-4D97-AF65-F5344CB8AC3E}">
        <p14:creationId xmlns:p14="http://schemas.microsoft.com/office/powerpoint/2010/main" val="34420546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195336-EF22-AC4A-8B4B-6DBC4BCA4112}"/>
              </a:ext>
            </a:extLst>
          </p:cNvPr>
          <p:cNvSpPr/>
          <p:nvPr/>
        </p:nvSpPr>
        <p:spPr>
          <a:xfrm>
            <a:off x="191076" y="5707915"/>
            <a:ext cx="11849310" cy="830997"/>
          </a:xfrm>
          <a:prstGeom prst="rect">
            <a:avLst/>
          </a:prstGeom>
        </p:spPr>
        <p:txBody>
          <a:bodyPr wrap="square">
            <a:spAutoFit/>
          </a:bodyPr>
          <a:lstStyle/>
          <a:p>
            <a:r>
              <a:rPr lang="en-US" sz="1200" dirty="0">
                <a:latin typeface="+mj-lt"/>
              </a:rPr>
              <a:t>8 Data from Anderson, B. J. and Zukoski, C.F. Rheology and Microstructure of Polymer Nanocomposite Melts: Variation of Polymer Segment− </a:t>
            </a:r>
            <a:r>
              <a:rPr lang="fr-FR" sz="1200" dirty="0">
                <a:latin typeface="+mj-lt"/>
              </a:rPr>
              <a:t>Surface Interaction. </a:t>
            </a:r>
            <a:r>
              <a:rPr lang="fr-FR" sz="1200" b="1" i="1" dirty="0">
                <a:latin typeface="+mj-lt"/>
              </a:rPr>
              <a:t>Langmuir</a:t>
            </a:r>
            <a:r>
              <a:rPr lang="fr-FR" sz="1200" b="1" dirty="0">
                <a:latin typeface="+mj-lt"/>
              </a:rPr>
              <a:t> 2010</a:t>
            </a:r>
            <a:r>
              <a:rPr lang="fr-FR" sz="1200" dirty="0">
                <a:latin typeface="+mj-lt"/>
              </a:rPr>
              <a:t>, 26, 8709−8720.</a:t>
            </a:r>
          </a:p>
          <a:p>
            <a:r>
              <a:rPr lang="en-US" sz="1200" dirty="0">
                <a:latin typeface="+mj-lt"/>
              </a:rPr>
              <a:t>9 Data from Jin, Y.; Beaucage, G.; Vogtt, K.; Jiang, H.; Kuppa, V.; Kim, J.; Ilavsky, J.; Rackaitis, M.; Mulderig, A.; Rishi, K.; et al. A Pseudo- Thermodynamic Description of Dispersion for Nanocomposites. </a:t>
            </a:r>
            <a:r>
              <a:rPr lang="en-US" sz="1200" b="1" i="1" dirty="0">
                <a:latin typeface="+mj-lt"/>
              </a:rPr>
              <a:t>Polymer </a:t>
            </a:r>
            <a:r>
              <a:rPr lang="en-US" sz="1200" b="1" dirty="0">
                <a:latin typeface="+mj-lt"/>
              </a:rPr>
              <a:t>2017</a:t>
            </a:r>
            <a:r>
              <a:rPr lang="en-US" sz="1200" dirty="0">
                <a:latin typeface="+mj-lt"/>
              </a:rPr>
              <a:t>, 129, 32-43.</a:t>
            </a:r>
          </a:p>
        </p:txBody>
      </p:sp>
      <p:pic>
        <p:nvPicPr>
          <p:cNvPr id="4" name="Picture 3">
            <a:extLst>
              <a:ext uri="{FF2B5EF4-FFF2-40B4-BE49-F238E27FC236}">
                <a16:creationId xmlns:a16="http://schemas.microsoft.com/office/drawing/2014/main" id="{DF8FFADD-5012-D140-80CE-1A77EE175EAD}"/>
              </a:ext>
            </a:extLst>
          </p:cNvPr>
          <p:cNvPicPr>
            <a:picLocks noChangeAspect="1"/>
          </p:cNvPicPr>
          <p:nvPr/>
        </p:nvPicPr>
        <p:blipFill>
          <a:blip r:embed="rId2"/>
          <a:stretch>
            <a:fillRect/>
          </a:stretch>
        </p:blipFill>
        <p:spPr>
          <a:xfrm>
            <a:off x="894149" y="297424"/>
            <a:ext cx="3078435" cy="2927445"/>
          </a:xfrm>
          <a:prstGeom prst="rect">
            <a:avLst/>
          </a:prstGeom>
        </p:spPr>
      </p:pic>
      <p:pic>
        <p:nvPicPr>
          <p:cNvPr id="5" name="Picture 4">
            <a:extLst>
              <a:ext uri="{FF2B5EF4-FFF2-40B4-BE49-F238E27FC236}">
                <a16:creationId xmlns:a16="http://schemas.microsoft.com/office/drawing/2014/main" id="{6E235A06-F8BE-9E47-8147-90D3DBC55E2F}"/>
              </a:ext>
            </a:extLst>
          </p:cNvPr>
          <p:cNvPicPr>
            <a:picLocks noChangeAspect="1"/>
          </p:cNvPicPr>
          <p:nvPr/>
        </p:nvPicPr>
        <p:blipFill>
          <a:blip r:embed="rId3"/>
          <a:stretch>
            <a:fillRect/>
          </a:stretch>
        </p:blipFill>
        <p:spPr>
          <a:xfrm>
            <a:off x="314065" y="3889465"/>
            <a:ext cx="2601725" cy="578161"/>
          </a:xfrm>
          <a:prstGeom prst="rect">
            <a:avLst/>
          </a:prstGeom>
        </p:spPr>
      </p:pic>
      <p:pic>
        <p:nvPicPr>
          <p:cNvPr id="6" name="Picture 5">
            <a:extLst>
              <a:ext uri="{FF2B5EF4-FFF2-40B4-BE49-F238E27FC236}">
                <a16:creationId xmlns:a16="http://schemas.microsoft.com/office/drawing/2014/main" id="{152DABBF-DFEE-3F47-AF80-CAEB73DA7ACB}"/>
              </a:ext>
            </a:extLst>
          </p:cNvPr>
          <p:cNvPicPr>
            <a:picLocks noChangeAspect="1"/>
          </p:cNvPicPr>
          <p:nvPr/>
        </p:nvPicPr>
        <p:blipFill>
          <a:blip r:embed="rId4"/>
          <a:stretch>
            <a:fillRect/>
          </a:stretch>
        </p:blipFill>
        <p:spPr>
          <a:xfrm>
            <a:off x="7142629" y="3796937"/>
            <a:ext cx="3851320" cy="763219"/>
          </a:xfrm>
          <a:prstGeom prst="rect">
            <a:avLst/>
          </a:prstGeom>
        </p:spPr>
      </p:pic>
      <p:pic>
        <p:nvPicPr>
          <p:cNvPr id="7" name="Picture 6">
            <a:extLst>
              <a:ext uri="{FF2B5EF4-FFF2-40B4-BE49-F238E27FC236}">
                <a16:creationId xmlns:a16="http://schemas.microsoft.com/office/drawing/2014/main" id="{5A06A8FB-8007-F14C-BC8D-657FD92649A7}"/>
              </a:ext>
            </a:extLst>
          </p:cNvPr>
          <p:cNvPicPr>
            <a:picLocks noChangeAspect="1"/>
          </p:cNvPicPr>
          <p:nvPr/>
        </p:nvPicPr>
        <p:blipFill>
          <a:blip r:embed="rId4"/>
          <a:stretch>
            <a:fillRect/>
          </a:stretch>
        </p:blipFill>
        <p:spPr>
          <a:xfrm>
            <a:off x="3697350" y="3864003"/>
            <a:ext cx="2986894" cy="591915"/>
          </a:xfrm>
          <a:prstGeom prst="rect">
            <a:avLst/>
          </a:prstGeom>
        </p:spPr>
      </p:pic>
      <p:pic>
        <p:nvPicPr>
          <p:cNvPr id="8" name="Picture 7">
            <a:extLst>
              <a:ext uri="{FF2B5EF4-FFF2-40B4-BE49-F238E27FC236}">
                <a16:creationId xmlns:a16="http://schemas.microsoft.com/office/drawing/2014/main" id="{732BCADD-2357-6642-95EC-6CDDC05A920A}"/>
              </a:ext>
            </a:extLst>
          </p:cNvPr>
          <p:cNvPicPr>
            <a:picLocks noChangeAspect="1"/>
          </p:cNvPicPr>
          <p:nvPr/>
        </p:nvPicPr>
        <p:blipFill>
          <a:blip r:embed="rId5"/>
          <a:stretch>
            <a:fillRect/>
          </a:stretch>
        </p:blipFill>
        <p:spPr>
          <a:xfrm>
            <a:off x="3635127" y="4617575"/>
            <a:ext cx="3049117" cy="933403"/>
          </a:xfrm>
          <a:prstGeom prst="rect">
            <a:avLst/>
          </a:prstGeom>
        </p:spPr>
      </p:pic>
      <p:pic>
        <p:nvPicPr>
          <p:cNvPr id="9" name="Picture 8">
            <a:extLst>
              <a:ext uri="{FF2B5EF4-FFF2-40B4-BE49-F238E27FC236}">
                <a16:creationId xmlns:a16="http://schemas.microsoft.com/office/drawing/2014/main" id="{E61D5A7E-6915-AC47-BB58-018D5B13CDD5}"/>
              </a:ext>
            </a:extLst>
          </p:cNvPr>
          <p:cNvPicPr>
            <a:picLocks noChangeAspect="1"/>
          </p:cNvPicPr>
          <p:nvPr/>
        </p:nvPicPr>
        <p:blipFill>
          <a:blip r:embed="rId6"/>
          <a:stretch>
            <a:fillRect/>
          </a:stretch>
        </p:blipFill>
        <p:spPr>
          <a:xfrm>
            <a:off x="4506868" y="300128"/>
            <a:ext cx="3078435" cy="2934974"/>
          </a:xfrm>
          <a:prstGeom prst="rect">
            <a:avLst/>
          </a:prstGeom>
        </p:spPr>
      </p:pic>
      <p:pic>
        <p:nvPicPr>
          <p:cNvPr id="10" name="Picture 9">
            <a:extLst>
              <a:ext uri="{FF2B5EF4-FFF2-40B4-BE49-F238E27FC236}">
                <a16:creationId xmlns:a16="http://schemas.microsoft.com/office/drawing/2014/main" id="{CC0C1C73-90CA-D846-ACF4-3000E02B9589}"/>
              </a:ext>
            </a:extLst>
          </p:cNvPr>
          <p:cNvPicPr>
            <a:picLocks noChangeAspect="1"/>
          </p:cNvPicPr>
          <p:nvPr/>
        </p:nvPicPr>
        <p:blipFill>
          <a:blip r:embed="rId7"/>
          <a:stretch>
            <a:fillRect/>
          </a:stretch>
        </p:blipFill>
        <p:spPr>
          <a:xfrm>
            <a:off x="8367967" y="283567"/>
            <a:ext cx="2963439" cy="2927446"/>
          </a:xfrm>
          <a:prstGeom prst="rect">
            <a:avLst/>
          </a:prstGeom>
        </p:spPr>
      </p:pic>
      <p:sp>
        <p:nvSpPr>
          <p:cNvPr id="11" name="TextBox 10">
            <a:extLst>
              <a:ext uri="{FF2B5EF4-FFF2-40B4-BE49-F238E27FC236}">
                <a16:creationId xmlns:a16="http://schemas.microsoft.com/office/drawing/2014/main" id="{803FED5E-60B7-3C48-8B17-06EC51DFBDB8}"/>
              </a:ext>
            </a:extLst>
          </p:cNvPr>
          <p:cNvSpPr txBox="1"/>
          <p:nvPr/>
        </p:nvSpPr>
        <p:spPr>
          <a:xfrm>
            <a:off x="191076" y="3353875"/>
            <a:ext cx="11697696" cy="461665"/>
          </a:xfrm>
          <a:prstGeom prst="rect">
            <a:avLst/>
          </a:prstGeom>
          <a:noFill/>
        </p:spPr>
        <p:txBody>
          <a:bodyPr wrap="square" rtlCol="0">
            <a:spAutoFit/>
          </a:bodyPr>
          <a:lstStyle/>
          <a:p>
            <a:r>
              <a:rPr lang="en-US" sz="1200" dirty="0" err="1">
                <a:latin typeface="+mj-lt"/>
              </a:rPr>
              <a:t>McGlasson</a:t>
            </a:r>
            <a:r>
              <a:rPr lang="en-US" sz="1200" dirty="0">
                <a:latin typeface="+mj-lt"/>
              </a:rPr>
              <a:t>, A.; </a:t>
            </a:r>
            <a:r>
              <a:rPr lang="en-US" sz="12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1200" b="1" i="1" dirty="0">
                <a:latin typeface="+mj-lt"/>
                <a:cs typeface="Arial" panose="020B0604020202020204" pitchFamily="34" charset="0"/>
              </a:rPr>
              <a:t>Macromolecules </a:t>
            </a:r>
            <a:r>
              <a:rPr lang="en-US" sz="1200" b="1" dirty="0">
                <a:latin typeface="+mj-lt"/>
                <a:cs typeface="Arial" panose="020B0604020202020204" pitchFamily="34" charset="0"/>
              </a:rPr>
              <a:t>2020</a:t>
            </a:r>
            <a:endParaRPr lang="en-US" sz="1200" dirty="0">
              <a:latin typeface="+mj-lt"/>
            </a:endParaRPr>
          </a:p>
        </p:txBody>
      </p:sp>
      <p:sp>
        <p:nvSpPr>
          <p:cNvPr id="12" name="Slide Number Placeholder 11">
            <a:extLst>
              <a:ext uri="{FF2B5EF4-FFF2-40B4-BE49-F238E27FC236}">
                <a16:creationId xmlns:a16="http://schemas.microsoft.com/office/drawing/2014/main" id="{7F27AA1E-CC4B-AA46-9A1D-78879CDAB36E}"/>
              </a:ext>
            </a:extLst>
          </p:cNvPr>
          <p:cNvSpPr>
            <a:spLocks noGrp="1"/>
          </p:cNvSpPr>
          <p:nvPr>
            <p:ph type="sldNum" sz="quarter" idx="12"/>
          </p:nvPr>
        </p:nvSpPr>
        <p:spPr/>
        <p:txBody>
          <a:bodyPr/>
          <a:lstStyle/>
          <a:p>
            <a:fld id="{030D0954-52AA-4645-BC74-DBF6B1D254B8}" type="slidenum">
              <a:rPr lang="en-US" smtClean="0"/>
              <a:t>167</a:t>
            </a:fld>
            <a:endParaRPr lang="en-US"/>
          </a:p>
        </p:txBody>
      </p:sp>
    </p:spTree>
    <p:extLst>
      <p:ext uri="{BB962C8B-B14F-4D97-AF65-F5344CB8AC3E}">
        <p14:creationId xmlns:p14="http://schemas.microsoft.com/office/powerpoint/2010/main" val="17882636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282F3-746E-9745-A195-582DBCEAC617}"/>
              </a:ext>
            </a:extLst>
          </p:cNvPr>
          <p:cNvPicPr>
            <a:picLocks noChangeAspect="1"/>
          </p:cNvPicPr>
          <p:nvPr/>
        </p:nvPicPr>
        <p:blipFill>
          <a:blip r:embed="rId2"/>
          <a:stretch>
            <a:fillRect/>
          </a:stretch>
        </p:blipFill>
        <p:spPr>
          <a:xfrm>
            <a:off x="925913" y="880518"/>
            <a:ext cx="9582573" cy="5110706"/>
          </a:xfrm>
          <a:prstGeom prst="rect">
            <a:avLst/>
          </a:prstGeom>
        </p:spPr>
      </p:pic>
      <mc:AlternateContent xmlns:mc="http://schemas.openxmlformats.org/markup-compatibility/2006">
        <mc:Choice xmlns:a14="http://schemas.microsoft.com/office/drawing/2010/main" Requires="a14">
          <p:sp>
            <p:nvSpPr>
              <p:cNvPr id="4" name="Thought Bubble: Cloud 5">
                <a:extLst>
                  <a:ext uri="{FF2B5EF4-FFF2-40B4-BE49-F238E27FC236}">
                    <a16:creationId xmlns:a16="http://schemas.microsoft.com/office/drawing/2014/main" id="{26946CB4-48DF-1446-9AE4-E6D6D916F155}"/>
                  </a:ext>
                </a:extLst>
              </p:cNvPr>
              <p:cNvSpPr/>
              <p:nvPr/>
            </p:nvSpPr>
            <p:spPr>
              <a:xfrm>
                <a:off x="5600519" y="145180"/>
                <a:ext cx="3724163" cy="1017423"/>
              </a:xfrm>
              <a:prstGeom prst="cloudCallout">
                <a:avLst>
                  <a:gd name="adj1" fmla="val -57356"/>
                  <a:gd name="adj2" fmla="val -12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Ordering criterion:</a:t>
                </a:r>
              </a:p>
              <a:p>
                <a:pPr algn="ctr"/>
                <a:r>
                  <a:rPr lang="en-US" sz="2000" dirty="0">
                    <a:latin typeface="Arial" panose="020B0604020202020204" pitchFamily="34" charset="0"/>
                    <a:cs typeface="Arial" panose="020B0604020202020204" pitchFamily="34" charset="0"/>
                  </a:rPr>
                  <a:t>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m:rPr>
                            <m:nor/>
                          </m:rPr>
                          <a:rPr lang="el-GR" sz="2000" i="1"/>
                          <m:t>ξ</m:t>
                        </m:r>
                        <m:r>
                          <a:rPr lang="en-US" sz="2000" i="1">
                            <a:latin typeface="Cambria Math" panose="02040503050406030204" pitchFamily="18" charset="0"/>
                          </a:rPr>
                          <m:t>&lt;</m:t>
                        </m:r>
                        <m:r>
                          <a:rPr lang="en-US" sz="2000" i="1">
                            <a:latin typeface="Cambria Math" panose="02040503050406030204" pitchFamily="18" charset="0"/>
                            <a:ea typeface="Cambria Math" panose="02040503050406030204" pitchFamily="18" charset="0"/>
                          </a:rPr>
                          <m:t>𝜆</m:t>
                        </m:r>
                      </m:e>
                      <m:sub>
                        <m:r>
                          <m:rPr>
                            <m:sty m:val="p"/>
                          </m:rPr>
                          <a:rPr lang="en-US" sz="2000" i="0">
                            <a:latin typeface="Cambria Math" panose="02040503050406030204" pitchFamily="18" charset="0"/>
                            <a:ea typeface="Cambria Math" panose="02040503050406030204" pitchFamily="18" charset="0"/>
                          </a:rPr>
                          <m:t>D</m:t>
                        </m:r>
                      </m:sub>
                    </m:sSub>
                  </m:oMath>
                </a14:m>
                <a:endParaRPr lang="en-US" sz="2000" dirty="0"/>
              </a:p>
            </p:txBody>
          </p:sp>
        </mc:Choice>
        <mc:Fallback>
          <p:sp>
            <p:nvSpPr>
              <p:cNvPr id="4" name="Thought Bubble: Cloud 5">
                <a:extLst>
                  <a:ext uri="{FF2B5EF4-FFF2-40B4-BE49-F238E27FC236}">
                    <a16:creationId xmlns:a16="http://schemas.microsoft.com/office/drawing/2014/main" id="{26946CB4-48DF-1446-9AE4-E6D6D916F155}"/>
                  </a:ext>
                </a:extLst>
              </p:cNvPr>
              <p:cNvSpPr>
                <a:spLocks noRot="1" noChangeAspect="1" noMove="1" noResize="1" noEditPoints="1" noAdjustHandles="1" noChangeArrowheads="1" noChangeShapeType="1" noTextEdit="1"/>
              </p:cNvSpPr>
              <p:nvPr/>
            </p:nvSpPr>
            <p:spPr>
              <a:xfrm>
                <a:off x="5600519" y="145180"/>
                <a:ext cx="3724163" cy="1017423"/>
              </a:xfrm>
              <a:prstGeom prst="cloudCallout">
                <a:avLst>
                  <a:gd name="adj1" fmla="val -57356"/>
                  <a:gd name="adj2" fmla="val -12714"/>
                </a:avLst>
              </a:prstGeom>
              <a:blipFill>
                <a:blip r:embed="rId3"/>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C8ABED0-78A0-5D4B-BAD9-5FA873DD9109}"/>
              </a:ext>
            </a:extLst>
          </p:cNvPr>
          <p:cNvSpPr txBox="1"/>
          <p:nvPr/>
        </p:nvSpPr>
        <p:spPr>
          <a:xfrm>
            <a:off x="624482" y="6217850"/>
            <a:ext cx="11567518" cy="276999"/>
          </a:xfrm>
          <a:prstGeom prst="rect">
            <a:avLst/>
          </a:prstGeom>
          <a:noFill/>
        </p:spPr>
        <p:txBody>
          <a:bodyPr wrap="square" rtlCol="0">
            <a:spAutoFit/>
          </a:bodyPr>
          <a:lstStyle/>
          <a:p>
            <a:r>
              <a:rPr lang="en-US" sz="1200" dirty="0">
                <a:latin typeface="+mj-lt"/>
              </a:rPr>
              <a:t>Adapted from </a:t>
            </a:r>
            <a:r>
              <a:rPr lang="en-US" sz="1200" dirty="0">
                <a:latin typeface="+mj-lt"/>
                <a:cs typeface="Arial" panose="020B0604020202020204" pitchFamily="34" charset="0"/>
              </a:rPr>
              <a:t>Rishi, K.; Pallerla, A.; Beaucage, G.; Tang, A. Dispersion of surface-modified, aggregated, fumed silica in polymer nanocomposites,</a:t>
            </a:r>
            <a:r>
              <a:rPr lang="en-US" sz="1200" dirty="0">
                <a:latin typeface="Arial" panose="020B0604020202020204" pitchFamily="34" charset="0"/>
                <a:cs typeface="Arial" panose="020B0604020202020204" pitchFamily="34" charset="0"/>
              </a:rPr>
              <a:t> J. Appl. Phys. 127 (2020) 174702</a:t>
            </a:r>
            <a:r>
              <a:rPr lang="en-US" sz="1200" dirty="0">
                <a:latin typeface="+mj-lt"/>
              </a:rPr>
              <a:t>.</a:t>
            </a:r>
            <a:endParaRPr lang="en-US" dirty="0"/>
          </a:p>
        </p:txBody>
      </p:sp>
      <p:sp>
        <p:nvSpPr>
          <p:cNvPr id="6" name="Slide Number Placeholder 5">
            <a:extLst>
              <a:ext uri="{FF2B5EF4-FFF2-40B4-BE49-F238E27FC236}">
                <a16:creationId xmlns:a16="http://schemas.microsoft.com/office/drawing/2014/main" id="{E3AE820B-6688-294D-880A-CFD438CBF65C}"/>
              </a:ext>
            </a:extLst>
          </p:cNvPr>
          <p:cNvSpPr>
            <a:spLocks noGrp="1"/>
          </p:cNvSpPr>
          <p:nvPr>
            <p:ph type="sldNum" sz="quarter" idx="12"/>
          </p:nvPr>
        </p:nvSpPr>
        <p:spPr/>
        <p:txBody>
          <a:bodyPr/>
          <a:lstStyle/>
          <a:p>
            <a:fld id="{030D0954-52AA-4645-BC74-DBF6B1D254B8}" type="slidenum">
              <a:rPr lang="en-US" smtClean="0"/>
              <a:t>168</a:t>
            </a:fld>
            <a:endParaRPr lang="en-US"/>
          </a:p>
        </p:txBody>
      </p:sp>
    </p:spTree>
    <p:extLst>
      <p:ext uri="{BB962C8B-B14F-4D97-AF65-F5344CB8AC3E}">
        <p14:creationId xmlns:p14="http://schemas.microsoft.com/office/powerpoint/2010/main" val="20896430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CDEAFF-8694-DD4B-9DA5-816D01BB692B}"/>
              </a:ext>
            </a:extLst>
          </p:cNvPr>
          <p:cNvPicPr>
            <a:picLocks noChangeAspect="1"/>
          </p:cNvPicPr>
          <p:nvPr/>
        </p:nvPicPr>
        <p:blipFill>
          <a:blip r:embed="rId2"/>
          <a:stretch>
            <a:fillRect/>
          </a:stretch>
        </p:blipFill>
        <p:spPr>
          <a:xfrm>
            <a:off x="7307773" y="1359751"/>
            <a:ext cx="4235162" cy="4083106"/>
          </a:xfrm>
          <a:prstGeom prst="rect">
            <a:avLst/>
          </a:prstGeom>
        </p:spPr>
      </p:pic>
      <p:pic>
        <p:nvPicPr>
          <p:cNvPr id="7" name="Picture 6">
            <a:extLst>
              <a:ext uri="{FF2B5EF4-FFF2-40B4-BE49-F238E27FC236}">
                <a16:creationId xmlns:a16="http://schemas.microsoft.com/office/drawing/2014/main" id="{5302E900-7F89-8348-9B65-AA7BE798CBBB}"/>
              </a:ext>
            </a:extLst>
          </p:cNvPr>
          <p:cNvPicPr>
            <a:picLocks noChangeAspect="1"/>
          </p:cNvPicPr>
          <p:nvPr/>
        </p:nvPicPr>
        <p:blipFill>
          <a:blip r:embed="rId3"/>
          <a:stretch>
            <a:fillRect/>
          </a:stretch>
        </p:blipFill>
        <p:spPr>
          <a:xfrm>
            <a:off x="374110" y="2116898"/>
            <a:ext cx="6073496" cy="2568811"/>
          </a:xfrm>
          <a:prstGeom prst="rect">
            <a:avLst/>
          </a:prstGeom>
        </p:spPr>
      </p:pic>
      <p:sp>
        <p:nvSpPr>
          <p:cNvPr id="8" name="TextBox 7">
            <a:extLst>
              <a:ext uri="{FF2B5EF4-FFF2-40B4-BE49-F238E27FC236}">
                <a16:creationId xmlns:a16="http://schemas.microsoft.com/office/drawing/2014/main" id="{D1873AF5-FF63-0E44-A2E2-30BEBE331593}"/>
              </a:ext>
            </a:extLst>
          </p:cNvPr>
          <p:cNvSpPr txBox="1"/>
          <p:nvPr/>
        </p:nvSpPr>
        <p:spPr>
          <a:xfrm>
            <a:off x="374110" y="6079351"/>
            <a:ext cx="11687261" cy="276999"/>
          </a:xfrm>
          <a:prstGeom prst="rect">
            <a:avLst/>
          </a:prstGeom>
          <a:noFill/>
        </p:spPr>
        <p:txBody>
          <a:bodyPr wrap="square" rtlCol="0">
            <a:spAutoFit/>
          </a:bodyPr>
          <a:lstStyle/>
          <a:p>
            <a:r>
              <a:rPr lang="en-US" sz="1200" dirty="0">
                <a:latin typeface="+mj-lt"/>
                <a:cs typeface="Arial" panose="020B0604020202020204" pitchFamily="34" charset="0"/>
              </a:rPr>
              <a:t>Rishi, K.; Pallerla, A.; Beaucage, G.; Tang, A. Dispersion of surface-modified, aggregated, fumed silica in polymer nanocomposites,</a:t>
            </a:r>
            <a:r>
              <a:rPr lang="en-US" sz="1200" dirty="0">
                <a:latin typeface="Arial" panose="020B0604020202020204" pitchFamily="34" charset="0"/>
                <a:cs typeface="Arial" panose="020B0604020202020204" pitchFamily="34" charset="0"/>
              </a:rPr>
              <a:t> J. Appl. Phys. 127 (2020) 174702</a:t>
            </a:r>
            <a:r>
              <a:rPr lang="en-US" sz="1200" dirty="0">
                <a:latin typeface="+mj-lt"/>
              </a:rPr>
              <a:t>. </a:t>
            </a:r>
          </a:p>
        </p:txBody>
      </p:sp>
      <p:sp>
        <p:nvSpPr>
          <p:cNvPr id="9" name="Slide Number Placeholder 8">
            <a:extLst>
              <a:ext uri="{FF2B5EF4-FFF2-40B4-BE49-F238E27FC236}">
                <a16:creationId xmlns:a16="http://schemas.microsoft.com/office/drawing/2014/main" id="{30401BF0-1540-B74E-A345-41D7E7155C60}"/>
              </a:ext>
            </a:extLst>
          </p:cNvPr>
          <p:cNvSpPr>
            <a:spLocks noGrp="1"/>
          </p:cNvSpPr>
          <p:nvPr>
            <p:ph type="sldNum" sz="quarter" idx="12"/>
          </p:nvPr>
        </p:nvSpPr>
        <p:spPr/>
        <p:txBody>
          <a:bodyPr/>
          <a:lstStyle/>
          <a:p>
            <a:fld id="{030D0954-52AA-4645-BC74-DBF6B1D254B8}" type="slidenum">
              <a:rPr lang="en-US" smtClean="0"/>
              <a:t>169</a:t>
            </a:fld>
            <a:endParaRPr lang="en-US"/>
          </a:p>
        </p:txBody>
      </p:sp>
    </p:spTree>
    <p:extLst>
      <p:ext uri="{BB962C8B-B14F-4D97-AF65-F5344CB8AC3E}">
        <p14:creationId xmlns:p14="http://schemas.microsoft.com/office/powerpoint/2010/main" val="3532768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72CECE-6866-D141-AC96-A251F3CEFEA0}"/>
              </a:ext>
            </a:extLst>
          </p:cNvPr>
          <p:cNvPicPr>
            <a:picLocks noChangeAspect="1"/>
          </p:cNvPicPr>
          <p:nvPr/>
        </p:nvPicPr>
        <p:blipFill rotWithShape="1">
          <a:blip r:embed="rId2"/>
          <a:srcRect t="15476" r="1094"/>
          <a:stretch/>
        </p:blipFill>
        <p:spPr>
          <a:xfrm>
            <a:off x="715097" y="2881375"/>
            <a:ext cx="6092103" cy="901699"/>
          </a:xfrm>
          <a:prstGeom prst="rect">
            <a:avLst/>
          </a:prstGeom>
        </p:spPr>
      </p:pic>
      <p:sp>
        <p:nvSpPr>
          <p:cNvPr id="4" name="TextBox 3">
            <a:extLst>
              <a:ext uri="{FF2B5EF4-FFF2-40B4-BE49-F238E27FC236}">
                <a16:creationId xmlns:a16="http://schemas.microsoft.com/office/drawing/2014/main" id="{AE486A5A-39BC-4C4F-BBFF-6BF8A6E6C66E}"/>
              </a:ext>
            </a:extLst>
          </p:cNvPr>
          <p:cNvSpPr txBox="1"/>
          <p:nvPr/>
        </p:nvSpPr>
        <p:spPr>
          <a:xfrm>
            <a:off x="7531100" y="3006143"/>
            <a:ext cx="407900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Porod’s Characteristic Function</a:t>
            </a:r>
          </a:p>
        </p:txBody>
      </p:sp>
      <p:pic>
        <p:nvPicPr>
          <p:cNvPr id="5" name="Picture 4">
            <a:extLst>
              <a:ext uri="{FF2B5EF4-FFF2-40B4-BE49-F238E27FC236}">
                <a16:creationId xmlns:a16="http://schemas.microsoft.com/office/drawing/2014/main" id="{33D8F677-F5C5-9A4B-BC74-2D3A5395B401}"/>
              </a:ext>
            </a:extLst>
          </p:cNvPr>
          <p:cNvPicPr>
            <a:picLocks noChangeAspect="1"/>
          </p:cNvPicPr>
          <p:nvPr/>
        </p:nvPicPr>
        <p:blipFill rotWithShape="1">
          <a:blip r:embed="rId3"/>
          <a:srcRect r="563"/>
          <a:stretch/>
        </p:blipFill>
        <p:spPr>
          <a:xfrm>
            <a:off x="770298" y="4579580"/>
            <a:ext cx="5948002" cy="965200"/>
          </a:xfrm>
          <a:prstGeom prst="rect">
            <a:avLst/>
          </a:prstGeom>
        </p:spPr>
      </p:pic>
      <p:sp>
        <p:nvSpPr>
          <p:cNvPr id="6" name="TextBox 5">
            <a:extLst>
              <a:ext uri="{FF2B5EF4-FFF2-40B4-BE49-F238E27FC236}">
                <a16:creationId xmlns:a16="http://schemas.microsoft.com/office/drawing/2014/main" id="{23615672-BD94-A343-9D6D-FE0AFDBB361B}"/>
              </a:ext>
            </a:extLst>
          </p:cNvPr>
          <p:cNvSpPr txBox="1"/>
          <p:nvPr/>
        </p:nvSpPr>
        <p:spPr>
          <a:xfrm>
            <a:off x="7429500" y="4831347"/>
            <a:ext cx="4709944" cy="830997"/>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Rotationally averaged</a:t>
            </a:r>
          </a:p>
          <a:p>
            <a:r>
              <a:rPr lang="en-US" sz="2400" dirty="0" err="1">
                <a:latin typeface="Times New Roman" panose="02020603050405020304" pitchFamily="18" charset="0"/>
                <a:cs typeface="Times New Roman" panose="02020603050405020304" pitchFamily="18" charset="0"/>
              </a:rPr>
              <a:t>centro</a:t>
            </a:r>
            <a:r>
              <a:rPr lang="en-US" sz="2400" dirty="0">
                <a:latin typeface="Times New Roman" panose="02020603050405020304" pitchFamily="18" charset="0"/>
                <a:cs typeface="Times New Roman" panose="02020603050405020304" pitchFamily="18" charset="0"/>
              </a:rPr>
              <a:t>-symmetric structures (Debye)</a:t>
            </a:r>
          </a:p>
        </p:txBody>
      </p:sp>
      <p:sp>
        <p:nvSpPr>
          <p:cNvPr id="7" name="TextBox 6">
            <a:extLst>
              <a:ext uri="{FF2B5EF4-FFF2-40B4-BE49-F238E27FC236}">
                <a16:creationId xmlns:a16="http://schemas.microsoft.com/office/drawing/2014/main" id="{52A4F037-11C5-B541-B44C-BAEF532ED0C9}"/>
              </a:ext>
            </a:extLst>
          </p:cNvPr>
          <p:cNvSpPr txBox="1"/>
          <p:nvPr/>
        </p:nvSpPr>
        <p:spPr>
          <a:xfrm>
            <a:off x="2491409" y="887896"/>
            <a:ext cx="6487738" cy="1200329"/>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b="1" dirty="0">
                <a:latin typeface="Times New Roman" panose="02020603050405020304" pitchFamily="18" charset="0"/>
                <a:cs typeface="Times New Roman" panose="02020603050405020304" pitchFamily="18" charset="0"/>
              </a:rPr>
              <a:t>Guinier’s Law and Power-Laws</a:t>
            </a:r>
          </a:p>
          <a:p>
            <a:pPr lvl="1"/>
            <a:r>
              <a:rPr lang="en-US" b="1" dirty="0">
                <a:latin typeface="Times New Roman" panose="02020603050405020304" pitchFamily="18" charset="0"/>
                <a:cs typeface="Times New Roman" panose="02020603050405020304" pitchFamily="18" charset="0"/>
              </a:rPr>
              <a:t>Derivation of Guinier’s Law from the Correlation Function</a:t>
            </a:r>
          </a:p>
        </p:txBody>
      </p:sp>
      <p:sp>
        <p:nvSpPr>
          <p:cNvPr id="2" name="Slide Number Placeholder 1">
            <a:extLst>
              <a:ext uri="{FF2B5EF4-FFF2-40B4-BE49-F238E27FC236}">
                <a16:creationId xmlns:a16="http://schemas.microsoft.com/office/drawing/2014/main" id="{96695EB8-1529-9B46-88C0-1433802B2BE3}"/>
              </a:ext>
            </a:extLst>
          </p:cNvPr>
          <p:cNvSpPr>
            <a:spLocks noGrp="1"/>
          </p:cNvSpPr>
          <p:nvPr>
            <p:ph type="sldNum" sz="quarter" idx="12"/>
          </p:nvPr>
        </p:nvSpPr>
        <p:spPr/>
        <p:txBody>
          <a:bodyPr/>
          <a:lstStyle/>
          <a:p>
            <a:fld id="{030D0954-52AA-4645-BC74-DBF6B1D254B8}" type="slidenum">
              <a:rPr lang="en-US" smtClean="0"/>
              <a:t>17</a:t>
            </a:fld>
            <a:endParaRPr lang="en-US"/>
          </a:p>
        </p:txBody>
      </p:sp>
    </p:spTree>
    <p:extLst>
      <p:ext uri="{BB962C8B-B14F-4D97-AF65-F5344CB8AC3E}">
        <p14:creationId xmlns:p14="http://schemas.microsoft.com/office/powerpoint/2010/main" val="35743217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3634A-3390-6249-8948-D2239495BA17}"/>
              </a:ext>
            </a:extLst>
          </p:cNvPr>
          <p:cNvSpPr txBox="1"/>
          <p:nvPr/>
        </p:nvSpPr>
        <p:spPr>
          <a:xfrm>
            <a:off x="3254829" y="500743"/>
            <a:ext cx="612257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Lamellar Stacking Using Unified and Born-Green Approach</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F7740998-77AE-BA4B-8C66-6A40654FE98A}"/>
                  </a:ext>
                </a:extLst>
              </p:cNvPr>
              <p:cNvSpPr/>
              <p:nvPr/>
            </p:nvSpPr>
            <p:spPr>
              <a:xfrm>
                <a:off x="5077572" y="1730019"/>
                <a:ext cx="2477088" cy="6765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𝐼</m:t>
                          </m:r>
                        </m:e>
                        <m:sub>
                          <m:r>
                            <m:rPr>
                              <m:sty m:val="p"/>
                            </m:rPr>
                            <a:rPr lang="en-US" i="0">
                              <a:latin typeface="Cambria Math" panose="02040503050406030204" pitchFamily="18" charset="0"/>
                            </a:rPr>
                            <m:t>cor</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latin typeface="Cambria Math" panose="02040503050406030204" pitchFamily="18" charset="0"/>
                                </a:rPr>
                              </m:ctrlPr>
                            </m:dPr>
                            <m:e>
                              <m:r>
                                <a:rPr lang="en-US" i="1">
                                  <a:latin typeface="Cambria Math" panose="02040503050406030204" pitchFamily="18" charset="0"/>
                                </a:rPr>
                                <m:t>𝑞</m:t>
                              </m:r>
                            </m:e>
                          </m:d>
                        </m:num>
                        <m:den>
                          <m:r>
                            <a:rPr lang="en-US" i="0">
                              <a:latin typeface="Cambria Math" panose="02040503050406030204" pitchFamily="18" charset="0"/>
                            </a:rPr>
                            <m:t>1+</m:t>
                          </m:r>
                          <m:r>
                            <a:rPr lang="en-US" i="1">
                              <a:latin typeface="Cambria Math" panose="02040503050406030204" pitchFamily="18" charset="0"/>
                            </a:rPr>
                            <m:t>𝑝</m:t>
                          </m:r>
                          <m:r>
                            <a:rPr lang="en-US" i="0">
                              <a:latin typeface="Cambria Math" panose="02040503050406030204" pitchFamily="18" charset="0"/>
                            </a:rPr>
                            <m:t> </m:t>
                          </m:r>
                          <m:r>
                            <a:rPr lang="en-US" i="1">
                              <a:latin typeface="Cambria Math" panose="02040503050406030204" pitchFamily="18" charset="0"/>
                            </a:rPr>
                            <m:t>𝐴</m:t>
                          </m:r>
                          <m:d>
                            <m:dPr>
                              <m:ctrlPr>
                                <a:rPr lang="en-US" i="1">
                                  <a:latin typeface="Cambria Math" panose="02040503050406030204" pitchFamily="18" charset="0"/>
                                </a:rPr>
                              </m:ctrlPr>
                            </m:dPr>
                            <m:e>
                              <m:r>
                                <a:rPr lang="en-US" i="1">
                                  <a:latin typeface="Cambria Math" panose="02040503050406030204" pitchFamily="18" charset="0"/>
                                </a:rPr>
                                <m:t>𝑞</m:t>
                              </m:r>
                              <m:r>
                                <a:rPr lang="en-US" i="0">
                                  <a:latin typeface="Cambria Math" panose="02040503050406030204" pitchFamily="18" charset="0"/>
                                </a:rPr>
                                <m:t>,</m:t>
                              </m:r>
                              <m:r>
                                <a:rPr lang="en-US" i="1">
                                  <a:latin typeface="Cambria Math" panose="02040503050406030204" pitchFamily="18" charset="0"/>
                                </a:rPr>
                                <m:t>𝜉</m:t>
                              </m:r>
                            </m:e>
                          </m:d>
                        </m:den>
                      </m:f>
                    </m:oMath>
                  </m:oMathPara>
                </a14:m>
                <a:endParaRPr lang="en-US" dirty="0"/>
              </a:p>
            </p:txBody>
          </p:sp>
        </mc:Choice>
        <mc:Fallback>
          <p:sp>
            <p:nvSpPr>
              <p:cNvPr id="4" name="Rectangle 3">
                <a:extLst>
                  <a:ext uri="{FF2B5EF4-FFF2-40B4-BE49-F238E27FC236}">
                    <a16:creationId xmlns:a16="http://schemas.microsoft.com/office/drawing/2014/main" id="{F7740998-77AE-BA4B-8C66-6A40654FE98A}"/>
                  </a:ext>
                </a:extLst>
              </p:cNvPr>
              <p:cNvSpPr>
                <a:spLocks noRot="1" noChangeAspect="1" noMove="1" noResize="1" noEditPoints="1" noAdjustHandles="1" noChangeArrowheads="1" noChangeShapeType="1" noTextEdit="1"/>
              </p:cNvSpPr>
              <p:nvPr/>
            </p:nvSpPr>
            <p:spPr>
              <a:xfrm>
                <a:off x="5077572" y="1730019"/>
                <a:ext cx="2477088" cy="676532"/>
              </a:xfrm>
              <a:prstGeom prst="rect">
                <a:avLst/>
              </a:prstGeom>
              <a:blipFill>
                <a:blip r:embed="rId2"/>
                <a:stretch>
                  <a:fillRect b="-925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D6D4A92-1383-8143-91F0-AA3371253538}"/>
              </a:ext>
            </a:extLst>
          </p:cNvPr>
          <p:cNvSpPr txBox="1"/>
          <p:nvPr/>
        </p:nvSpPr>
        <p:spPr>
          <a:xfrm>
            <a:off x="4506686" y="1240971"/>
            <a:ext cx="453431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Born-Green Function for Correlated Structures</a:t>
            </a:r>
          </a:p>
        </p:txBody>
      </p:sp>
      <p:sp>
        <p:nvSpPr>
          <p:cNvPr id="6" name="TextBox 5">
            <a:extLst>
              <a:ext uri="{FF2B5EF4-FFF2-40B4-BE49-F238E27FC236}">
                <a16:creationId xmlns:a16="http://schemas.microsoft.com/office/drawing/2014/main" id="{3FD97363-152B-5C4A-B5BA-5DB12D3FA466}"/>
              </a:ext>
            </a:extLst>
          </p:cNvPr>
          <p:cNvSpPr txBox="1"/>
          <p:nvPr/>
        </p:nvSpPr>
        <p:spPr>
          <a:xfrm>
            <a:off x="4506686" y="2689100"/>
            <a:ext cx="34291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1-d correlations normal to lamellae</a:t>
            </a: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E170AC7-8938-F045-B9CD-8A5DC7A13FDD}"/>
                  </a:ext>
                </a:extLst>
              </p:cNvPr>
              <p:cNvSpPr/>
              <p:nvPr/>
            </p:nvSpPr>
            <p:spPr>
              <a:xfrm>
                <a:off x="5157433" y="3243880"/>
                <a:ext cx="2317366"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m:t>
                      </m:r>
                      <m:d>
                        <m:dPr>
                          <m:ctrlPr>
                            <a:rPr lang="en-US" i="1">
                              <a:latin typeface="Cambria Math" panose="02040503050406030204" pitchFamily="18" charset="0"/>
                            </a:rPr>
                          </m:ctrlPr>
                        </m:dPr>
                        <m:e>
                          <m:r>
                            <a:rPr lang="en-US" i="1">
                              <a:latin typeface="Cambria Math" panose="02040503050406030204" pitchFamily="18" charset="0"/>
                            </a:rPr>
                            <m:t>𝑞</m:t>
                          </m:r>
                          <m:r>
                            <a:rPr lang="en-US" i="0">
                              <a:latin typeface="Cambria Math" panose="02040503050406030204" pitchFamily="18" charset="0"/>
                            </a:rPr>
                            <m:t>,</m:t>
                          </m:r>
                          <m:r>
                            <a:rPr lang="en-US" i="1">
                              <a:latin typeface="Cambria Math" panose="02040503050406030204" pitchFamily="18" charset="0"/>
                            </a:rPr>
                            <m:t>𝜉</m:t>
                          </m:r>
                        </m:e>
                      </m:d>
                      <m:r>
                        <a:rPr lang="en-US" i="0">
                          <a:latin typeface="Cambria Math" panose="02040503050406030204" pitchFamily="18" charset="0"/>
                        </a:rPr>
                        <m:t>=</m:t>
                      </m:r>
                      <m:f>
                        <m:fPr>
                          <m:type m:val="lin"/>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𝜉</m:t>
                                  </m:r>
                                </m:e>
                              </m:d>
                            </m:e>
                          </m:func>
                        </m:num>
                        <m:den>
                          <m:r>
                            <a:rPr lang="en-US" i="1">
                              <a:latin typeface="Cambria Math" panose="02040503050406030204" pitchFamily="18" charset="0"/>
                            </a:rPr>
                            <m:t>𝑞</m:t>
                          </m:r>
                          <m:r>
                            <a:rPr lang="en-US" i="1">
                              <a:latin typeface="Cambria Math" panose="02040503050406030204" pitchFamily="18" charset="0"/>
                            </a:rPr>
                            <m:t>𝜉</m:t>
                          </m:r>
                        </m:den>
                      </m:f>
                    </m:oMath>
                  </m:oMathPara>
                </a14:m>
                <a:endParaRPr lang="en-US" dirty="0"/>
              </a:p>
            </p:txBody>
          </p:sp>
        </mc:Choice>
        <mc:Fallback>
          <p:sp>
            <p:nvSpPr>
              <p:cNvPr id="7" name="Rectangle 6">
                <a:extLst>
                  <a:ext uri="{FF2B5EF4-FFF2-40B4-BE49-F238E27FC236}">
                    <a16:creationId xmlns:a16="http://schemas.microsoft.com/office/drawing/2014/main" id="{BE170AC7-8938-F045-B9CD-8A5DC7A13FDD}"/>
                  </a:ext>
                </a:extLst>
              </p:cNvPr>
              <p:cNvSpPr>
                <a:spLocks noRot="1" noChangeAspect="1" noMove="1" noResize="1" noEditPoints="1" noAdjustHandles="1" noChangeArrowheads="1" noChangeShapeType="1" noTextEdit="1"/>
              </p:cNvSpPr>
              <p:nvPr/>
            </p:nvSpPr>
            <p:spPr>
              <a:xfrm>
                <a:off x="5157433" y="3243880"/>
                <a:ext cx="2317366" cy="369332"/>
              </a:xfrm>
              <a:prstGeom prst="rect">
                <a:avLst/>
              </a:prstGeom>
              <a:blipFill>
                <a:blip r:embed="rId3"/>
                <a:stretch>
                  <a:fillRect t="-103226" b="-15806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4AE687B-4EA8-234B-9100-E84B4EC1672C}"/>
              </a:ext>
            </a:extLst>
          </p:cNvPr>
          <p:cNvSpPr txBox="1"/>
          <p:nvPr/>
        </p:nvSpPr>
        <p:spPr>
          <a:xfrm>
            <a:off x="4601544" y="3656692"/>
            <a:ext cx="42819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Accounting for random orientation of stacks</a:t>
            </a:r>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EABCB826-5746-3F41-B266-E322D2A08371}"/>
                  </a:ext>
                </a:extLst>
              </p:cNvPr>
              <p:cNvSpPr/>
              <p:nvPr/>
            </p:nvSpPr>
            <p:spPr>
              <a:xfrm>
                <a:off x="5157433" y="4211472"/>
                <a:ext cx="2317493" cy="7330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nary>
                        <m:naryPr>
                          <m:limLoc m:val="subSup"/>
                          <m:ctrlPr>
                            <a:rPr lang="en-US">
                              <a:latin typeface="Cambria Math" panose="02040503050406030204" pitchFamily="18" charset="0"/>
                            </a:rPr>
                          </m:ctrlPr>
                        </m:naryPr>
                        <m:sub>
                          <m:r>
                            <a:rPr lang="en-US" i="0">
                              <a:latin typeface="Cambria Math" panose="02040503050406030204" pitchFamily="18" charset="0"/>
                            </a:rPr>
                            <m:t>0</m:t>
                          </m:r>
                        </m:sub>
                        <m:sup>
                          <m:f>
                            <m:fPr>
                              <m:type m:val="lin"/>
                              <m:ctrlPr>
                                <a:rPr lang="en-US" i="1">
                                  <a:latin typeface="Cambria Math" panose="02040503050406030204" pitchFamily="18" charset="0"/>
                                </a:rPr>
                              </m:ctrlPr>
                            </m:fPr>
                            <m:num>
                              <m:r>
                                <a:rPr lang="en-US" i="1">
                                  <a:latin typeface="Cambria Math" panose="02040503050406030204" pitchFamily="18" charset="0"/>
                                </a:rPr>
                                <m:t>𝜋</m:t>
                              </m:r>
                            </m:num>
                            <m:den>
                              <m:r>
                                <a:rPr lang="en-US" i="0">
                                  <a:latin typeface="Cambria Math" panose="02040503050406030204" pitchFamily="18" charset="0"/>
                                </a:rPr>
                                <m:t>2</m:t>
                              </m:r>
                            </m:den>
                          </m:f>
                        </m:sup>
                        <m:e>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𝜉</m:t>
                                      </m:r>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𝛾</m:t>
                                          </m:r>
                                        </m:e>
                                      </m:func>
                                    </m:e>
                                  </m:d>
                                </m:e>
                              </m:func>
                            </m:num>
                            <m:den>
                              <m:r>
                                <a:rPr lang="en-US" i="1">
                                  <a:latin typeface="Cambria Math" panose="02040503050406030204" pitchFamily="18" charset="0"/>
                                </a:rPr>
                                <m:t>𝑞</m:t>
                              </m:r>
                              <m:r>
                                <a:rPr lang="en-US" i="1">
                                  <a:latin typeface="Cambria Math" panose="02040503050406030204" pitchFamily="18" charset="0"/>
                                </a:rPr>
                                <m:t>𝜉</m:t>
                              </m:r>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𝛾</m:t>
                                  </m:r>
                                </m:e>
                              </m:func>
                            </m:den>
                          </m:f>
                        </m:e>
                      </m:nary>
                      <m:r>
                        <m:rPr>
                          <m:sty m:val="p"/>
                        </m:rPr>
                        <a:rPr lang="en-US" i="0">
                          <a:latin typeface="Cambria Math" panose="02040503050406030204" pitchFamily="18" charset="0"/>
                        </a:rPr>
                        <m:t>d</m:t>
                      </m:r>
                      <m:r>
                        <a:rPr lang="en-US" i="1">
                          <a:latin typeface="Cambria Math" panose="02040503050406030204" pitchFamily="18" charset="0"/>
                        </a:rPr>
                        <m:t>𝛾</m:t>
                      </m:r>
                    </m:oMath>
                  </m:oMathPara>
                </a14:m>
                <a:endParaRPr lang="en-US" dirty="0"/>
              </a:p>
            </p:txBody>
          </p:sp>
        </mc:Choice>
        <mc:Fallback>
          <p:sp>
            <p:nvSpPr>
              <p:cNvPr id="9" name="Rectangle 8">
                <a:extLst>
                  <a:ext uri="{FF2B5EF4-FFF2-40B4-BE49-F238E27FC236}">
                    <a16:creationId xmlns:a16="http://schemas.microsoft.com/office/drawing/2014/main" id="{EABCB826-5746-3F41-B266-E322D2A08371}"/>
                  </a:ext>
                </a:extLst>
              </p:cNvPr>
              <p:cNvSpPr>
                <a:spLocks noRot="1" noChangeAspect="1" noMove="1" noResize="1" noEditPoints="1" noAdjustHandles="1" noChangeArrowheads="1" noChangeShapeType="1" noTextEdit="1"/>
              </p:cNvSpPr>
              <p:nvPr/>
            </p:nvSpPr>
            <p:spPr>
              <a:xfrm>
                <a:off x="5157433" y="4211472"/>
                <a:ext cx="2317493" cy="733086"/>
              </a:xfrm>
              <a:prstGeom prst="rect">
                <a:avLst/>
              </a:prstGeom>
              <a:blipFill>
                <a:blip r:embed="rId4"/>
                <a:stretch>
                  <a:fillRect l="-36957" t="-146552" b="-22586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97D9765-34C5-9C43-8D40-B52A564D63FC}"/>
              </a:ext>
            </a:extLst>
          </p:cNvPr>
          <p:cNvSpPr txBox="1"/>
          <p:nvPr/>
        </p:nvSpPr>
        <p:spPr>
          <a:xfrm>
            <a:off x="4601543" y="5130006"/>
            <a:ext cx="34419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Packing factor for stacked lamellae</a:t>
            </a:r>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3B705F24-1CEE-2C44-84EC-A6AA07FCF17E}"/>
                  </a:ext>
                </a:extLst>
              </p:cNvPr>
              <p:cNvSpPr/>
              <p:nvPr/>
            </p:nvSpPr>
            <p:spPr>
              <a:xfrm>
                <a:off x="4555248" y="5553944"/>
                <a:ext cx="4374531" cy="77918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r>
                        <a:rPr lang="en-US" i="0">
                          <a:latin typeface="Cambria Math" panose="02040503050406030204" pitchFamily="18" charset="0"/>
                        </a:rPr>
                        <m:t>=2</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𝐷</m:t>
                                  </m:r>
                                </m:num>
                                <m:den>
                                  <m:r>
                                    <a:rPr lang="en-US" i="1">
                                      <a:latin typeface="Cambria Math" panose="02040503050406030204" pitchFamily="18" charset="0"/>
                                    </a:rPr>
                                    <m:t>𝑡</m:t>
                                  </m:r>
                                </m:den>
                              </m:f>
                            </m:e>
                          </m:d>
                        </m:e>
                        <m:sup>
                          <m:r>
                            <a:rPr lang="en-US" i="0">
                              <a:latin typeface="Cambria Math" panose="02040503050406030204" pitchFamily="18" charset="0"/>
                            </a:rPr>
                            <m:t>2</m:t>
                          </m:r>
                        </m:sup>
                      </m:sSup>
                      <m:r>
                        <a:rPr lang="en-US" i="1">
                          <a:latin typeface="Cambria Math" panose="02040503050406030204" pitchFamily="18" charset="0"/>
                        </a:rPr>
                        <m:t>𝜙</m:t>
                      </m:r>
                      <m:r>
                        <a:rPr lang="en-US" i="0">
                          <a:latin typeface="Cambria Math" panose="02040503050406030204" pitchFamily="18" charset="0"/>
                        </a:rPr>
                        <m:t>=2</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𝑅</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,1</m:t>
                                      </m:r>
                                    </m:sub>
                                  </m:sSub>
                                </m:den>
                              </m:f>
                            </m:e>
                          </m:d>
                        </m:e>
                        <m:sup>
                          <m:r>
                            <a:rPr lang="en-US" i="0">
                              <a:latin typeface="Cambria Math" panose="02040503050406030204" pitchFamily="18" charset="0"/>
                            </a:rPr>
                            <m:t>2</m:t>
                          </m:r>
                        </m:sup>
                      </m:sSup>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,1</m:t>
                                  </m:r>
                                </m:sub>
                              </m:sSub>
                            </m:num>
                            <m:den>
                              <m:r>
                                <a:rPr lang="en-US" i="1">
                                  <a:latin typeface="Cambria Math" panose="02040503050406030204" pitchFamily="18" charset="0"/>
                                </a:rPr>
                                <m:t>𝜉</m:t>
                              </m:r>
                            </m:den>
                          </m:f>
                        </m:e>
                      </m:d>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0">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,1</m:t>
                              </m:r>
                            </m:sub>
                          </m:sSub>
                          <m:r>
                            <a:rPr lang="en-US" i="1">
                              <a:latin typeface="Cambria Math" panose="02040503050406030204" pitchFamily="18" charset="0"/>
                            </a:rPr>
                            <m:t>𝜉</m:t>
                          </m:r>
                        </m:den>
                      </m:f>
                    </m:oMath>
                  </m:oMathPara>
                </a14:m>
                <a:endParaRPr lang="en-US" dirty="0"/>
              </a:p>
            </p:txBody>
          </p:sp>
        </mc:Choice>
        <mc:Fallback>
          <p:sp>
            <p:nvSpPr>
              <p:cNvPr id="11" name="Rectangle 10">
                <a:extLst>
                  <a:ext uri="{FF2B5EF4-FFF2-40B4-BE49-F238E27FC236}">
                    <a16:creationId xmlns:a16="http://schemas.microsoft.com/office/drawing/2014/main" id="{3B705F24-1CEE-2C44-84EC-A6AA07FCF17E}"/>
                  </a:ext>
                </a:extLst>
              </p:cNvPr>
              <p:cNvSpPr>
                <a:spLocks noRot="1" noChangeAspect="1" noMove="1" noResize="1" noEditPoints="1" noAdjustHandles="1" noChangeArrowheads="1" noChangeShapeType="1" noTextEdit="1"/>
              </p:cNvSpPr>
              <p:nvPr/>
            </p:nvSpPr>
            <p:spPr>
              <a:xfrm>
                <a:off x="4555248" y="5553944"/>
                <a:ext cx="4374531" cy="779188"/>
              </a:xfrm>
              <a:prstGeom prst="rect">
                <a:avLst/>
              </a:prstGeom>
              <a:blipFill>
                <a:blip r:embed="rId5"/>
                <a:stretch>
                  <a:fillRect b="-1587"/>
                </a:stretch>
              </a:blipFill>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68684E6C-1B26-6449-890D-4FC9FE86AC04}"/>
              </a:ext>
            </a:extLst>
          </p:cNvPr>
          <p:cNvSpPr>
            <a:spLocks noGrp="1"/>
          </p:cNvSpPr>
          <p:nvPr>
            <p:ph type="sldNum" sz="quarter" idx="12"/>
          </p:nvPr>
        </p:nvSpPr>
        <p:spPr/>
        <p:txBody>
          <a:bodyPr/>
          <a:lstStyle/>
          <a:p>
            <a:fld id="{030D0954-52AA-4645-BC74-DBF6B1D254B8}" type="slidenum">
              <a:rPr lang="en-US" smtClean="0"/>
              <a:t>170</a:t>
            </a:fld>
            <a:endParaRPr lang="en-US"/>
          </a:p>
        </p:txBody>
      </p:sp>
    </p:spTree>
    <p:extLst>
      <p:ext uri="{BB962C8B-B14F-4D97-AF65-F5344CB8AC3E}">
        <p14:creationId xmlns:p14="http://schemas.microsoft.com/office/powerpoint/2010/main" val="34061882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A2FCA97D-C0CA-BF4A-8F56-2F167D915FAE}"/>
                  </a:ext>
                </a:extLst>
              </p:cNvPr>
              <p:cNvSpPr/>
              <p:nvPr/>
            </p:nvSpPr>
            <p:spPr>
              <a:xfrm>
                <a:off x="3056378" y="2960028"/>
                <a:ext cx="3858557" cy="6765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𝐼</m:t>
                          </m:r>
                        </m:e>
                        <m:sub>
                          <m:r>
                            <m:rPr>
                              <m:sty m:val="p"/>
                            </m:rPr>
                            <a:rPr lang="en-US" i="0">
                              <a:latin typeface="Cambria Math" panose="02040503050406030204" pitchFamily="18" charset="0"/>
                            </a:rPr>
                            <m:t>cor</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latin typeface="Cambria Math" panose="02040503050406030204" pitchFamily="18" charset="0"/>
                                </a:rPr>
                              </m:ctrlPr>
                            </m:dPr>
                            <m:e>
                              <m:r>
                                <a:rPr lang="en-US" i="1">
                                  <a:latin typeface="Cambria Math" panose="02040503050406030204" pitchFamily="18" charset="0"/>
                                </a:rPr>
                                <m:t>𝑞</m:t>
                              </m:r>
                            </m:e>
                          </m:d>
                        </m:num>
                        <m:den>
                          <m:r>
                            <a:rPr lang="en-US" i="0">
                              <a:latin typeface="Cambria Math" panose="02040503050406030204" pitchFamily="18" charset="0"/>
                            </a:rPr>
                            <m:t>1+</m:t>
                          </m:r>
                          <m:r>
                            <a:rPr lang="en-US" i="1">
                              <a:latin typeface="Cambria Math" panose="02040503050406030204" pitchFamily="18" charset="0"/>
                            </a:rPr>
                            <m:t>𝑝</m:t>
                          </m:r>
                          <m:r>
                            <a:rPr lang="en-US" i="0">
                              <a:latin typeface="Cambria Math" panose="02040503050406030204" pitchFamily="18" charset="0"/>
                            </a:rPr>
                            <m:t> </m:t>
                          </m:r>
                          <m:r>
                            <a:rPr lang="en-US" i="1">
                              <a:latin typeface="Cambria Math" panose="02040503050406030204" pitchFamily="18" charset="0"/>
                            </a:rPr>
                            <m:t>𝐴</m:t>
                          </m:r>
                          <m:d>
                            <m:dPr>
                              <m:ctrlPr>
                                <a:rPr lang="en-US" i="1">
                                  <a:latin typeface="Cambria Math" panose="02040503050406030204" pitchFamily="18" charset="0"/>
                                </a:rPr>
                              </m:ctrlPr>
                            </m:dPr>
                            <m:e>
                              <m:r>
                                <a:rPr lang="en-US" i="1">
                                  <a:latin typeface="Cambria Math" panose="02040503050406030204" pitchFamily="18" charset="0"/>
                                </a:rPr>
                                <m:t>𝑞</m:t>
                              </m:r>
                              <m:r>
                                <a:rPr lang="en-US" i="0">
                                  <a:latin typeface="Cambria Math" panose="02040503050406030204" pitchFamily="18" charset="0"/>
                                </a:rPr>
                                <m:t>,</m:t>
                              </m:r>
                              <m:r>
                                <a:rPr lang="en-US" i="1">
                                  <a:latin typeface="Cambria Math" panose="02040503050406030204" pitchFamily="18" charset="0"/>
                                </a:rPr>
                                <m:t>𝜉</m:t>
                              </m:r>
                            </m:e>
                          </m:d>
                          <m:r>
                            <m:rPr>
                              <m:sty m:val="p"/>
                            </m:rPr>
                            <a:rPr lang="en-US" i="0">
                              <a:latin typeface="Cambria Math" panose="02040503050406030204" pitchFamily="18" charset="0"/>
                            </a:rPr>
                            <m:t>exp</m:t>
                          </m:r>
                          <m:d>
                            <m:dPr>
                              <m:ctrlPr>
                                <a:rPr lang="en-US" i="1">
                                  <a:latin typeface="Cambria Math" panose="02040503050406030204" pitchFamily="18" charset="0"/>
                                </a:rPr>
                              </m:ctrlPr>
                            </m:dPr>
                            <m:e>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0">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𝜉</m:t>
                                  </m:r>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𝑘</m:t>
                                  </m:r>
                                </m:e>
                                <m:sub>
                                  <m:r>
                                    <m:rPr>
                                      <m:sty m:val="p"/>
                                    </m:rPr>
                                    <a:rPr lang="en-US" i="0">
                                      <a:latin typeface="Cambria Math" panose="02040503050406030204" pitchFamily="18" charset="0"/>
                                    </a:rPr>
                                    <m:t>I</m:t>
                                  </m:r>
                                </m:sub>
                              </m:sSub>
                            </m:e>
                          </m:d>
                        </m:den>
                      </m:f>
                    </m:oMath>
                  </m:oMathPara>
                </a14:m>
                <a:endParaRPr lang="en-US" dirty="0"/>
              </a:p>
            </p:txBody>
          </p:sp>
        </mc:Choice>
        <mc:Fallback>
          <p:sp>
            <p:nvSpPr>
              <p:cNvPr id="3" name="Rectangle 2">
                <a:extLst>
                  <a:ext uri="{FF2B5EF4-FFF2-40B4-BE49-F238E27FC236}">
                    <a16:creationId xmlns:a16="http://schemas.microsoft.com/office/drawing/2014/main" id="{A2FCA97D-C0CA-BF4A-8F56-2F167D915FAE}"/>
                  </a:ext>
                </a:extLst>
              </p:cNvPr>
              <p:cNvSpPr>
                <a:spLocks noRot="1" noChangeAspect="1" noMove="1" noResize="1" noEditPoints="1" noAdjustHandles="1" noChangeArrowheads="1" noChangeShapeType="1" noTextEdit="1"/>
              </p:cNvSpPr>
              <p:nvPr/>
            </p:nvSpPr>
            <p:spPr>
              <a:xfrm>
                <a:off x="3056378" y="2960028"/>
                <a:ext cx="3858557" cy="676532"/>
              </a:xfrm>
              <a:prstGeom prst="rect">
                <a:avLst/>
              </a:prstGeom>
              <a:blipFill>
                <a:blip r:embed="rId2"/>
                <a:stretch>
                  <a:fillRect b="-925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F30145E-7711-A144-BA8D-BEB3CEE0BD87}"/>
              </a:ext>
            </a:extLst>
          </p:cNvPr>
          <p:cNvSpPr txBox="1"/>
          <p:nvPr/>
        </p:nvSpPr>
        <p:spPr>
          <a:xfrm>
            <a:off x="3254829" y="500743"/>
            <a:ext cx="612257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Lamellar Stacking Using Unified and Born-Green Approach</a:t>
            </a: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D7EB763B-C9C5-DA42-9177-EC542B0A685A}"/>
                  </a:ext>
                </a:extLst>
              </p:cNvPr>
              <p:cNvSpPr/>
              <p:nvPr/>
            </p:nvSpPr>
            <p:spPr>
              <a:xfrm>
                <a:off x="3967229" y="1599313"/>
                <a:ext cx="2477088" cy="6765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𝐼</m:t>
                          </m:r>
                        </m:e>
                        <m:sub>
                          <m:r>
                            <m:rPr>
                              <m:sty m:val="p"/>
                            </m:rPr>
                            <a:rPr lang="en-US" i="0">
                              <a:latin typeface="Cambria Math" panose="02040503050406030204" pitchFamily="18" charset="0"/>
                            </a:rPr>
                            <m:t>cor</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latin typeface="Cambria Math" panose="02040503050406030204" pitchFamily="18" charset="0"/>
                                </a:rPr>
                              </m:ctrlPr>
                            </m:dPr>
                            <m:e>
                              <m:r>
                                <a:rPr lang="en-US" i="1">
                                  <a:latin typeface="Cambria Math" panose="02040503050406030204" pitchFamily="18" charset="0"/>
                                </a:rPr>
                                <m:t>𝑞</m:t>
                              </m:r>
                            </m:e>
                          </m:d>
                        </m:num>
                        <m:den>
                          <m:r>
                            <a:rPr lang="en-US" i="0">
                              <a:latin typeface="Cambria Math" panose="02040503050406030204" pitchFamily="18" charset="0"/>
                            </a:rPr>
                            <m:t>1+</m:t>
                          </m:r>
                          <m:r>
                            <a:rPr lang="en-US" i="1">
                              <a:latin typeface="Cambria Math" panose="02040503050406030204" pitchFamily="18" charset="0"/>
                            </a:rPr>
                            <m:t>𝑝</m:t>
                          </m:r>
                          <m:r>
                            <a:rPr lang="en-US" i="0">
                              <a:latin typeface="Cambria Math" panose="02040503050406030204" pitchFamily="18" charset="0"/>
                            </a:rPr>
                            <m:t> </m:t>
                          </m:r>
                          <m:r>
                            <a:rPr lang="en-US" i="1">
                              <a:latin typeface="Cambria Math" panose="02040503050406030204" pitchFamily="18" charset="0"/>
                            </a:rPr>
                            <m:t>𝐴</m:t>
                          </m:r>
                          <m:d>
                            <m:dPr>
                              <m:ctrlPr>
                                <a:rPr lang="en-US" i="1">
                                  <a:latin typeface="Cambria Math" panose="02040503050406030204" pitchFamily="18" charset="0"/>
                                </a:rPr>
                              </m:ctrlPr>
                            </m:dPr>
                            <m:e>
                              <m:r>
                                <a:rPr lang="en-US" i="1">
                                  <a:latin typeface="Cambria Math" panose="02040503050406030204" pitchFamily="18" charset="0"/>
                                </a:rPr>
                                <m:t>𝑞</m:t>
                              </m:r>
                              <m:r>
                                <a:rPr lang="en-US" i="0">
                                  <a:latin typeface="Cambria Math" panose="02040503050406030204" pitchFamily="18" charset="0"/>
                                </a:rPr>
                                <m:t>,</m:t>
                              </m:r>
                              <m:r>
                                <a:rPr lang="en-US" i="1">
                                  <a:latin typeface="Cambria Math" panose="02040503050406030204" pitchFamily="18" charset="0"/>
                                </a:rPr>
                                <m:t>𝜉</m:t>
                              </m:r>
                            </m:e>
                          </m:d>
                        </m:den>
                      </m:f>
                    </m:oMath>
                  </m:oMathPara>
                </a14:m>
                <a:endParaRPr lang="en-US" dirty="0"/>
              </a:p>
            </p:txBody>
          </p:sp>
        </mc:Choice>
        <mc:Fallback>
          <p:sp>
            <p:nvSpPr>
              <p:cNvPr id="5" name="Rectangle 4">
                <a:extLst>
                  <a:ext uri="{FF2B5EF4-FFF2-40B4-BE49-F238E27FC236}">
                    <a16:creationId xmlns:a16="http://schemas.microsoft.com/office/drawing/2014/main" id="{D7EB763B-C9C5-DA42-9177-EC542B0A685A}"/>
                  </a:ext>
                </a:extLst>
              </p:cNvPr>
              <p:cNvSpPr>
                <a:spLocks noRot="1" noChangeAspect="1" noMove="1" noResize="1" noEditPoints="1" noAdjustHandles="1" noChangeArrowheads="1" noChangeShapeType="1" noTextEdit="1"/>
              </p:cNvSpPr>
              <p:nvPr/>
            </p:nvSpPr>
            <p:spPr>
              <a:xfrm>
                <a:off x="3967229" y="1599313"/>
                <a:ext cx="2477088" cy="676532"/>
              </a:xfrm>
              <a:prstGeom prst="rect">
                <a:avLst/>
              </a:prstGeom>
              <a:blipFill>
                <a:blip r:embed="rId3"/>
                <a:stretch>
                  <a:fillRect b="-925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3AF8802-FE65-FE49-A760-679B018F27C9}"/>
              </a:ext>
            </a:extLst>
          </p:cNvPr>
          <p:cNvSpPr txBox="1"/>
          <p:nvPr/>
        </p:nvSpPr>
        <p:spPr>
          <a:xfrm>
            <a:off x="3396343" y="1110265"/>
            <a:ext cx="453431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Born-Green Function for Correlated Structures</a:t>
            </a:r>
          </a:p>
        </p:txBody>
      </p:sp>
      <p:sp>
        <p:nvSpPr>
          <p:cNvPr id="7" name="TextBox 6">
            <a:extLst>
              <a:ext uri="{FF2B5EF4-FFF2-40B4-BE49-F238E27FC236}">
                <a16:creationId xmlns:a16="http://schemas.microsoft.com/office/drawing/2014/main" id="{2D39A149-DA53-D245-952E-CC2BA74C6EB2}"/>
              </a:ext>
            </a:extLst>
          </p:cNvPr>
          <p:cNvSpPr txBox="1"/>
          <p:nvPr/>
        </p:nvSpPr>
        <p:spPr>
          <a:xfrm>
            <a:off x="3396343" y="2558394"/>
            <a:ext cx="696831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Account for orientationally and interfacial disorder (Debye-Waller Type) </a:t>
            </a:r>
          </a:p>
        </p:txBody>
      </p:sp>
      <p:sp>
        <p:nvSpPr>
          <p:cNvPr id="8" name="TextBox 7">
            <a:extLst>
              <a:ext uri="{FF2B5EF4-FFF2-40B4-BE49-F238E27FC236}">
                <a16:creationId xmlns:a16="http://schemas.microsoft.com/office/drawing/2014/main" id="{AB211CED-934F-6345-8C14-EAEB3B26B290}"/>
              </a:ext>
            </a:extLst>
          </p:cNvPr>
          <p:cNvSpPr txBox="1"/>
          <p:nvPr/>
        </p:nvSpPr>
        <p:spPr>
          <a:xfrm>
            <a:off x="3396343" y="3725538"/>
            <a:ext cx="613174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Account for finite crystals and packing disorder (Scherrer Type) </a:t>
            </a:r>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26FE68DF-59BC-B548-95D5-47DF31630849}"/>
                  </a:ext>
                </a:extLst>
              </p:cNvPr>
              <p:cNvSpPr/>
              <p:nvPr/>
            </p:nvSpPr>
            <p:spPr>
              <a:xfrm>
                <a:off x="3056378" y="4183848"/>
                <a:ext cx="3431452" cy="71468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𝑚𝑜𝑑</m:t>
                          </m:r>
                        </m:sub>
                      </m:sSub>
                      <m:r>
                        <a:rPr lang="en-US" i="0">
                          <a:latin typeface="Cambria Math" panose="02040503050406030204" pitchFamily="18" charset="0"/>
                        </a:rPr>
                        <m:t>=</m:t>
                      </m:r>
                      <m:r>
                        <a:rPr lang="en-US" i="1">
                          <a:latin typeface="Cambria Math" panose="02040503050406030204" pitchFamily="18" charset="0"/>
                        </a:rPr>
                        <m:t>𝑞</m:t>
                      </m:r>
                      <m:r>
                        <a:rPr lang="en-US" i="0">
                          <a:latin typeface="Cambria Math" panose="02040503050406030204" pitchFamily="18" charset="0"/>
                        </a:rPr>
                        <m:t> </m:t>
                      </m:r>
                      <m:r>
                        <m:rPr>
                          <m:sty m:val="p"/>
                        </m:rPr>
                        <a:rPr lang="en-US" i="0">
                          <a:latin typeface="Cambria Math" panose="02040503050406030204" pitchFamily="18" charset="0"/>
                        </a:rPr>
                        <m:t>exp</m:t>
                      </m:r>
                      <m:d>
                        <m:dPr>
                          <m:ctrlPr>
                            <a:rPr lang="en-US" i="1">
                              <a:latin typeface="Cambria Math" panose="02040503050406030204" pitchFamily="18" charset="0"/>
                            </a:rPr>
                          </m:ctrlPr>
                        </m:dPr>
                        <m:e>
                          <m:r>
                            <a:rPr lang="en-US" i="1">
                              <a:latin typeface="Cambria Math" panose="02040503050406030204" pitchFamily="18" charset="0"/>
                            </a:rPr>
                            <m:t>𝛿</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𝑞</m:t>
                                  </m:r>
                                  <m:r>
                                    <a:rPr lang="en-US" i="0">
                                      <a:latin typeface="Cambria Math" panose="02040503050406030204" pitchFamily="18" charset="0"/>
                                    </a:rPr>
                                    <m:t>−</m:t>
                                  </m:r>
                                  <m:d>
                                    <m:dPr>
                                      <m:ctrlPr>
                                        <a:rPr lang="en-US" i="1">
                                          <a:latin typeface="Cambria Math" panose="02040503050406030204" pitchFamily="18" charset="0"/>
                                        </a:rPr>
                                      </m:ctrlPr>
                                    </m:dPr>
                                    <m:e>
                                      <m:r>
                                        <a:rPr lang="en-US" i="0">
                                          <a:latin typeface="Cambria Math" panose="02040503050406030204" pitchFamily="18" charset="0"/>
                                        </a:rPr>
                                        <m:t>2</m:t>
                                      </m:r>
                                      <m:f>
                                        <m:fPr>
                                          <m:type m:val="lin"/>
                                          <m:ctrlPr>
                                            <a:rPr lang="en-US" i="1">
                                              <a:latin typeface="Cambria Math" panose="02040503050406030204" pitchFamily="18" charset="0"/>
                                            </a:rPr>
                                          </m:ctrlPr>
                                        </m:fPr>
                                        <m:num>
                                          <m:r>
                                            <a:rPr lang="en-US" i="1">
                                              <a:latin typeface="Cambria Math" panose="02040503050406030204" pitchFamily="18" charset="0"/>
                                            </a:rPr>
                                            <m:t>𝜋</m:t>
                                          </m:r>
                                        </m:num>
                                        <m:den>
                                          <m:r>
                                            <a:rPr lang="en-US" i="1">
                                              <a:latin typeface="Cambria Math" panose="02040503050406030204" pitchFamily="18" charset="0"/>
                                            </a:rPr>
                                            <m:t>𝜉</m:t>
                                          </m:r>
                                        </m:den>
                                      </m:f>
                                    </m:e>
                                  </m:d>
                                </m:num>
                                <m:den>
                                  <m:r>
                                    <a:rPr lang="en-US" i="1">
                                      <a:latin typeface="Cambria Math" panose="02040503050406030204" pitchFamily="18" charset="0"/>
                                    </a:rPr>
                                    <m:t>𝑞</m:t>
                                  </m:r>
                                </m:den>
                              </m:f>
                            </m:e>
                          </m:d>
                        </m:e>
                      </m:d>
                    </m:oMath>
                  </m:oMathPara>
                </a14:m>
                <a:endParaRPr lang="en-US" dirty="0"/>
              </a:p>
            </p:txBody>
          </p:sp>
        </mc:Choice>
        <mc:Fallback>
          <p:sp>
            <p:nvSpPr>
              <p:cNvPr id="9" name="Rectangle 8">
                <a:extLst>
                  <a:ext uri="{FF2B5EF4-FFF2-40B4-BE49-F238E27FC236}">
                    <a16:creationId xmlns:a16="http://schemas.microsoft.com/office/drawing/2014/main" id="{26FE68DF-59BC-B548-95D5-47DF31630849}"/>
                  </a:ext>
                </a:extLst>
              </p:cNvPr>
              <p:cNvSpPr>
                <a:spLocks noRot="1" noChangeAspect="1" noMove="1" noResize="1" noEditPoints="1" noAdjustHandles="1" noChangeArrowheads="1" noChangeShapeType="1" noTextEdit="1"/>
              </p:cNvSpPr>
              <p:nvPr/>
            </p:nvSpPr>
            <p:spPr>
              <a:xfrm>
                <a:off x="3056378" y="4183848"/>
                <a:ext cx="3431452" cy="714683"/>
              </a:xfrm>
              <a:prstGeom prst="rect">
                <a:avLst/>
              </a:prstGeom>
              <a:blipFill>
                <a:blip r:embed="rId4"/>
                <a:stretch>
                  <a:fillRect t="-55172" b="-3793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1DBC9C4-7348-B34E-B5AE-8682AD264799}"/>
              </a:ext>
            </a:extLst>
          </p:cNvPr>
          <p:cNvSpPr txBox="1"/>
          <p:nvPr/>
        </p:nvSpPr>
        <p:spPr>
          <a:xfrm>
            <a:off x="3378445" y="4924974"/>
            <a:ext cx="22108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Five parameter model</a:t>
            </a:r>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C54784F1-225A-6E4C-8F2D-4A8435BA7B92}"/>
                  </a:ext>
                </a:extLst>
              </p:cNvPr>
              <p:cNvSpPr/>
              <p:nvPr/>
            </p:nvSpPr>
            <p:spPr>
              <a:xfrm>
                <a:off x="2399660" y="5320749"/>
                <a:ext cx="8675914" cy="79541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𝐼</m:t>
                          </m:r>
                        </m:e>
                        <m:sub>
                          <m:r>
                            <m:rPr>
                              <m:sty m:val="p"/>
                            </m:rPr>
                            <a:rPr lang="en-US" i="0">
                              <a:latin typeface="Cambria Math" panose="02040503050406030204" pitchFamily="18" charset="0"/>
                            </a:rPr>
                            <m:t>cor</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latin typeface="Cambria Math" panose="02040503050406030204" pitchFamily="18" charset="0"/>
                            </a:rPr>
                          </m:ctrlPr>
                        </m:dPr>
                        <m:e>
                          <m:r>
                            <a:rPr lang="en-US" i="1">
                              <a:latin typeface="Cambria Math" panose="02040503050406030204" pitchFamily="18" charset="0"/>
                            </a:rPr>
                            <m:t>𝑞</m:t>
                          </m:r>
                        </m:e>
                      </m:d>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0">
                                  <a:latin typeface="Cambria Math" panose="02040503050406030204" pitchFamily="18" charset="0"/>
                                </a:rPr>
                                <m:t>1+</m:t>
                              </m:r>
                              <m:r>
                                <a:rPr lang="en-US" i="1">
                                  <a:latin typeface="Cambria Math" panose="02040503050406030204" pitchFamily="18" charset="0"/>
                                </a:rPr>
                                <m:t>𝑝</m:t>
                              </m:r>
                              <m:r>
                                <a:rPr lang="en-US" i="0">
                                  <a:latin typeface="Cambria Math" panose="02040503050406030204" pitchFamily="18" charset="0"/>
                                </a:rPr>
                                <m:t> </m:t>
                              </m:r>
                              <m:d>
                                <m:dPr>
                                  <m:ctrlPr>
                                    <a:rPr lang="en-US" i="1">
                                      <a:latin typeface="Cambria Math" panose="02040503050406030204" pitchFamily="18" charset="0"/>
                                    </a:rPr>
                                  </m:ctrlPr>
                                </m:dPr>
                                <m:e>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f>
                                        <m:fPr>
                                          <m:type m:val="lin"/>
                                          <m:ctrlPr>
                                            <a:rPr lang="en-US" i="1">
                                              <a:latin typeface="Cambria Math" panose="02040503050406030204" pitchFamily="18" charset="0"/>
                                            </a:rPr>
                                          </m:ctrlPr>
                                        </m:fPr>
                                        <m:num>
                                          <m:r>
                                            <a:rPr lang="en-US" i="1">
                                              <a:latin typeface="Cambria Math" panose="02040503050406030204" pitchFamily="18" charset="0"/>
                                            </a:rPr>
                                            <m:t>𝜋</m:t>
                                          </m:r>
                                        </m:num>
                                        <m:den>
                                          <m:r>
                                            <a:rPr lang="en-US" i="0">
                                              <a:latin typeface="Cambria Math" panose="02040503050406030204" pitchFamily="18" charset="0"/>
                                            </a:rPr>
                                            <m:t>2</m:t>
                                          </m:r>
                                        </m:den>
                                      </m:f>
                                    </m:sup>
                                    <m:e>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𝑚𝑜𝑑</m:t>
                                                      </m:r>
                                                    </m:sub>
                                                  </m:sSub>
                                                  <m:r>
                                                    <a:rPr lang="en-US" i="1">
                                                      <a:latin typeface="Cambria Math" panose="02040503050406030204" pitchFamily="18" charset="0"/>
                                                    </a:rPr>
                                                    <m:t>𝜉</m:t>
                                                  </m:r>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𝛾</m:t>
                                                      </m:r>
                                                    </m:e>
                                                  </m:func>
                                                </m:e>
                                              </m:d>
                                            </m:e>
                                          </m:func>
                                        </m:num>
                                        <m:den>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𝑚𝑜𝑑</m:t>
                                              </m:r>
                                            </m:sub>
                                          </m:sSub>
                                          <m:r>
                                            <a:rPr lang="en-US" i="1">
                                              <a:latin typeface="Cambria Math" panose="02040503050406030204" pitchFamily="18" charset="0"/>
                                            </a:rPr>
                                            <m:t>𝜉</m:t>
                                          </m:r>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𝛾</m:t>
                                              </m:r>
                                            </m:e>
                                          </m:func>
                                        </m:den>
                                      </m:f>
                                    </m:e>
                                  </m:nary>
                                  <m:r>
                                    <m:rPr>
                                      <m:sty m:val="p"/>
                                    </m:rPr>
                                    <a:rPr lang="en-US" i="0">
                                      <a:latin typeface="Cambria Math" panose="02040503050406030204" pitchFamily="18" charset="0"/>
                                    </a:rPr>
                                    <m:t>d</m:t>
                                  </m:r>
                                  <m:r>
                                    <a:rPr lang="en-US" i="1">
                                      <a:latin typeface="Cambria Math" panose="02040503050406030204" pitchFamily="18" charset="0"/>
                                    </a:rPr>
                                    <m:t>𝛾</m:t>
                                  </m:r>
                                </m:e>
                              </m:d>
                              <m:r>
                                <m:rPr>
                                  <m:sty m:val="p"/>
                                </m:rPr>
                                <a:rPr lang="en-US" i="0">
                                  <a:latin typeface="Cambria Math" panose="02040503050406030204" pitchFamily="18" charset="0"/>
                                </a:rPr>
                                <m:t>exp</m:t>
                              </m:r>
                              <m:d>
                                <m:dPr>
                                  <m:ctrlPr>
                                    <a:rPr lang="en-US" i="1">
                                      <a:latin typeface="Cambria Math" panose="02040503050406030204" pitchFamily="18" charset="0"/>
                                    </a:rPr>
                                  </m:ctrlPr>
                                </m:dPr>
                                <m:e>
                                  <m:r>
                                    <a:rPr lang="en-US" i="0">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𝑚𝑜𝑑</m:t>
                                          </m:r>
                                        </m:sub>
                                      </m:sSub>
                                    </m:e>
                                    <m:sup>
                                      <m:r>
                                        <a:rPr lang="en-US" i="0">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𝜉</m:t>
                                      </m:r>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𝑘</m:t>
                                      </m:r>
                                    </m:e>
                                    <m:sub>
                                      <m:r>
                                        <m:rPr>
                                          <m:sty m:val="p"/>
                                        </m:rPr>
                                        <a:rPr lang="en-US" i="0">
                                          <a:latin typeface="Cambria Math" panose="02040503050406030204" pitchFamily="18" charset="0"/>
                                        </a:rPr>
                                        <m:t>I</m:t>
                                      </m:r>
                                    </m:sub>
                                  </m:sSub>
                                </m:e>
                              </m:d>
                            </m:e>
                          </m:d>
                        </m:e>
                        <m:sup>
                          <m:r>
                            <a:rPr lang="en-US" i="0">
                              <a:latin typeface="Cambria Math" panose="02040503050406030204" pitchFamily="18" charset="0"/>
                            </a:rPr>
                            <m:t>−1</m:t>
                          </m:r>
                        </m:sup>
                      </m:sSup>
                    </m:oMath>
                  </m:oMathPara>
                </a14:m>
                <a:endParaRPr lang="en-US" dirty="0"/>
              </a:p>
            </p:txBody>
          </p:sp>
        </mc:Choice>
        <mc:Fallback>
          <p:sp>
            <p:nvSpPr>
              <p:cNvPr id="11" name="Rectangle 10">
                <a:extLst>
                  <a:ext uri="{FF2B5EF4-FFF2-40B4-BE49-F238E27FC236}">
                    <a16:creationId xmlns:a16="http://schemas.microsoft.com/office/drawing/2014/main" id="{C54784F1-225A-6E4C-8F2D-4A8435BA7B92}"/>
                  </a:ext>
                </a:extLst>
              </p:cNvPr>
              <p:cNvSpPr>
                <a:spLocks noRot="1" noChangeAspect="1" noMove="1" noResize="1" noEditPoints="1" noAdjustHandles="1" noChangeArrowheads="1" noChangeShapeType="1" noTextEdit="1"/>
              </p:cNvSpPr>
              <p:nvPr/>
            </p:nvSpPr>
            <p:spPr>
              <a:xfrm>
                <a:off x="2399660" y="5320749"/>
                <a:ext cx="8675914" cy="795411"/>
              </a:xfrm>
              <a:prstGeom prst="rect">
                <a:avLst/>
              </a:prstGeom>
              <a:blipFill>
                <a:blip r:embed="rId5"/>
                <a:stretch>
                  <a:fillRect t="-125000" b="-201563"/>
                </a:stretch>
              </a:blipFill>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F30BC81E-10BD-884F-85CD-9E848537B126}"/>
              </a:ext>
            </a:extLst>
          </p:cNvPr>
          <p:cNvSpPr>
            <a:spLocks noGrp="1"/>
          </p:cNvSpPr>
          <p:nvPr>
            <p:ph type="sldNum" sz="quarter" idx="12"/>
          </p:nvPr>
        </p:nvSpPr>
        <p:spPr/>
        <p:txBody>
          <a:bodyPr/>
          <a:lstStyle/>
          <a:p>
            <a:fld id="{030D0954-52AA-4645-BC74-DBF6B1D254B8}" type="slidenum">
              <a:rPr lang="en-US" smtClean="0"/>
              <a:t>171</a:t>
            </a:fld>
            <a:endParaRPr lang="en-US"/>
          </a:p>
        </p:txBody>
      </p:sp>
    </p:spTree>
    <p:extLst>
      <p:ext uri="{BB962C8B-B14F-4D97-AF65-F5344CB8AC3E}">
        <p14:creationId xmlns:p14="http://schemas.microsoft.com/office/powerpoint/2010/main" val="10397367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713F88-4FE7-1F4D-B961-A1E9F5C04C39}"/>
              </a:ext>
            </a:extLst>
          </p:cNvPr>
          <p:cNvSpPr txBox="1"/>
          <p:nvPr/>
        </p:nvSpPr>
        <p:spPr>
          <a:xfrm>
            <a:off x="3254829" y="500743"/>
            <a:ext cx="612257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Lamellar Stacking Using Unified and Born-Green Approach</a:t>
            </a:r>
          </a:p>
        </p:txBody>
      </p:sp>
      <p:sp>
        <p:nvSpPr>
          <p:cNvPr id="4" name="TextBox 3">
            <a:extLst>
              <a:ext uri="{FF2B5EF4-FFF2-40B4-BE49-F238E27FC236}">
                <a16:creationId xmlns:a16="http://schemas.microsoft.com/office/drawing/2014/main" id="{65E85EDE-B9BC-1046-83ED-C584066A8BCE}"/>
              </a:ext>
            </a:extLst>
          </p:cNvPr>
          <p:cNvSpPr txBox="1"/>
          <p:nvPr/>
        </p:nvSpPr>
        <p:spPr>
          <a:xfrm>
            <a:off x="3254829" y="1158517"/>
            <a:ext cx="22108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Five parameter model</a:t>
            </a: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D38C7675-E126-334F-883E-430B2BB1AF8F}"/>
                  </a:ext>
                </a:extLst>
              </p:cNvPr>
              <p:cNvSpPr/>
              <p:nvPr/>
            </p:nvSpPr>
            <p:spPr>
              <a:xfrm>
                <a:off x="2276044" y="1554292"/>
                <a:ext cx="8675914" cy="79541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𝐼</m:t>
                          </m:r>
                        </m:e>
                        <m:sub>
                          <m:r>
                            <m:rPr>
                              <m:sty m:val="p"/>
                            </m:rPr>
                            <a:rPr lang="en-US" i="0">
                              <a:latin typeface="Cambria Math" panose="02040503050406030204" pitchFamily="18" charset="0"/>
                            </a:rPr>
                            <m:t>cor</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latin typeface="Cambria Math" panose="02040503050406030204" pitchFamily="18" charset="0"/>
                            </a:rPr>
                          </m:ctrlPr>
                        </m:dPr>
                        <m:e>
                          <m:r>
                            <a:rPr lang="en-US" i="1">
                              <a:latin typeface="Cambria Math" panose="02040503050406030204" pitchFamily="18" charset="0"/>
                            </a:rPr>
                            <m:t>𝑞</m:t>
                          </m:r>
                        </m:e>
                      </m:d>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0">
                                  <a:latin typeface="Cambria Math" panose="02040503050406030204" pitchFamily="18" charset="0"/>
                                </a:rPr>
                                <m:t>1+</m:t>
                              </m:r>
                              <m:r>
                                <a:rPr lang="en-US" i="1">
                                  <a:latin typeface="Cambria Math" panose="02040503050406030204" pitchFamily="18" charset="0"/>
                                </a:rPr>
                                <m:t>𝑝</m:t>
                              </m:r>
                              <m:r>
                                <a:rPr lang="en-US" i="0">
                                  <a:latin typeface="Cambria Math" panose="02040503050406030204" pitchFamily="18" charset="0"/>
                                </a:rPr>
                                <m:t> </m:t>
                              </m:r>
                              <m:d>
                                <m:dPr>
                                  <m:ctrlPr>
                                    <a:rPr lang="en-US" i="1">
                                      <a:latin typeface="Cambria Math" panose="02040503050406030204" pitchFamily="18" charset="0"/>
                                    </a:rPr>
                                  </m:ctrlPr>
                                </m:dPr>
                                <m:e>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f>
                                        <m:fPr>
                                          <m:type m:val="lin"/>
                                          <m:ctrlPr>
                                            <a:rPr lang="en-US" i="1">
                                              <a:latin typeface="Cambria Math" panose="02040503050406030204" pitchFamily="18" charset="0"/>
                                            </a:rPr>
                                          </m:ctrlPr>
                                        </m:fPr>
                                        <m:num>
                                          <m:r>
                                            <a:rPr lang="en-US" i="1">
                                              <a:latin typeface="Cambria Math" panose="02040503050406030204" pitchFamily="18" charset="0"/>
                                            </a:rPr>
                                            <m:t>𝜋</m:t>
                                          </m:r>
                                        </m:num>
                                        <m:den>
                                          <m:r>
                                            <a:rPr lang="en-US" i="0">
                                              <a:latin typeface="Cambria Math" panose="02040503050406030204" pitchFamily="18" charset="0"/>
                                            </a:rPr>
                                            <m:t>2</m:t>
                                          </m:r>
                                        </m:den>
                                      </m:f>
                                    </m:sup>
                                    <m:e>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𝑚𝑜𝑑</m:t>
                                                      </m:r>
                                                    </m:sub>
                                                  </m:sSub>
                                                  <m:r>
                                                    <a:rPr lang="en-US" i="1">
                                                      <a:latin typeface="Cambria Math" panose="02040503050406030204" pitchFamily="18" charset="0"/>
                                                    </a:rPr>
                                                    <m:t>𝜉</m:t>
                                                  </m:r>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𝛾</m:t>
                                                      </m:r>
                                                    </m:e>
                                                  </m:func>
                                                </m:e>
                                              </m:d>
                                            </m:e>
                                          </m:func>
                                        </m:num>
                                        <m:den>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𝑚𝑜𝑑</m:t>
                                              </m:r>
                                            </m:sub>
                                          </m:sSub>
                                          <m:r>
                                            <a:rPr lang="en-US" i="1">
                                              <a:latin typeface="Cambria Math" panose="02040503050406030204" pitchFamily="18" charset="0"/>
                                            </a:rPr>
                                            <m:t>𝜉</m:t>
                                          </m:r>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r>
                                                <a:rPr lang="en-US" i="1">
                                                  <a:latin typeface="Cambria Math" panose="02040503050406030204" pitchFamily="18" charset="0"/>
                                                </a:rPr>
                                                <m:t>𝛾</m:t>
                                              </m:r>
                                            </m:e>
                                          </m:func>
                                        </m:den>
                                      </m:f>
                                    </m:e>
                                  </m:nary>
                                  <m:r>
                                    <m:rPr>
                                      <m:sty m:val="p"/>
                                    </m:rPr>
                                    <a:rPr lang="en-US" i="0">
                                      <a:latin typeface="Cambria Math" panose="02040503050406030204" pitchFamily="18" charset="0"/>
                                    </a:rPr>
                                    <m:t>d</m:t>
                                  </m:r>
                                  <m:r>
                                    <a:rPr lang="en-US" i="1">
                                      <a:latin typeface="Cambria Math" panose="02040503050406030204" pitchFamily="18" charset="0"/>
                                    </a:rPr>
                                    <m:t>𝛾</m:t>
                                  </m:r>
                                </m:e>
                              </m:d>
                              <m:r>
                                <m:rPr>
                                  <m:sty m:val="p"/>
                                </m:rPr>
                                <a:rPr lang="en-US" i="0">
                                  <a:latin typeface="Cambria Math" panose="02040503050406030204" pitchFamily="18" charset="0"/>
                                </a:rPr>
                                <m:t>exp</m:t>
                              </m:r>
                              <m:d>
                                <m:dPr>
                                  <m:ctrlPr>
                                    <a:rPr lang="en-US" i="1">
                                      <a:latin typeface="Cambria Math" panose="02040503050406030204" pitchFamily="18" charset="0"/>
                                    </a:rPr>
                                  </m:ctrlPr>
                                </m:dPr>
                                <m:e>
                                  <m:r>
                                    <a:rPr lang="en-US" i="0">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𝑚𝑜𝑑</m:t>
                                          </m:r>
                                        </m:sub>
                                      </m:sSub>
                                    </m:e>
                                    <m:sup>
                                      <m:r>
                                        <a:rPr lang="en-US" i="0">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𝜉</m:t>
                                      </m:r>
                                    </m:e>
                                    <m:sup>
                                      <m:r>
                                        <a:rPr lang="en-US" i="0">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rPr>
                                        <m:t>𝑘</m:t>
                                      </m:r>
                                    </m:e>
                                    <m:sub>
                                      <m:r>
                                        <m:rPr>
                                          <m:sty m:val="p"/>
                                        </m:rPr>
                                        <a:rPr lang="en-US" i="0">
                                          <a:latin typeface="Cambria Math" panose="02040503050406030204" pitchFamily="18" charset="0"/>
                                        </a:rPr>
                                        <m:t>I</m:t>
                                      </m:r>
                                    </m:sub>
                                  </m:sSub>
                                </m:e>
                              </m:d>
                            </m:e>
                          </m:d>
                        </m:e>
                        <m:sup>
                          <m:r>
                            <a:rPr lang="en-US" i="0">
                              <a:latin typeface="Cambria Math" panose="02040503050406030204" pitchFamily="18" charset="0"/>
                            </a:rPr>
                            <m:t>−1</m:t>
                          </m:r>
                        </m:sup>
                      </m:sSup>
                    </m:oMath>
                  </m:oMathPara>
                </a14:m>
                <a:endParaRPr lang="en-US" dirty="0"/>
              </a:p>
            </p:txBody>
          </p:sp>
        </mc:Choice>
        <mc:Fallback>
          <p:sp>
            <p:nvSpPr>
              <p:cNvPr id="5" name="Rectangle 4">
                <a:extLst>
                  <a:ext uri="{FF2B5EF4-FFF2-40B4-BE49-F238E27FC236}">
                    <a16:creationId xmlns:a16="http://schemas.microsoft.com/office/drawing/2014/main" id="{D38C7675-E126-334F-883E-430B2BB1AF8F}"/>
                  </a:ext>
                </a:extLst>
              </p:cNvPr>
              <p:cNvSpPr>
                <a:spLocks noRot="1" noChangeAspect="1" noMove="1" noResize="1" noEditPoints="1" noAdjustHandles="1" noChangeArrowheads="1" noChangeShapeType="1" noTextEdit="1"/>
              </p:cNvSpPr>
              <p:nvPr/>
            </p:nvSpPr>
            <p:spPr>
              <a:xfrm>
                <a:off x="2276044" y="1554292"/>
                <a:ext cx="8675914" cy="795411"/>
              </a:xfrm>
              <a:prstGeom prst="rect">
                <a:avLst/>
              </a:prstGeom>
              <a:blipFill>
                <a:blip r:embed="rId2"/>
                <a:stretch>
                  <a:fillRect t="-125000" b="-20312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665D58A-4636-764A-B109-ADEF431AE156}"/>
              </a:ext>
            </a:extLst>
          </p:cNvPr>
          <p:cNvSpPr txBox="1"/>
          <p:nvPr/>
        </p:nvSpPr>
        <p:spPr>
          <a:xfrm>
            <a:off x="3254829" y="2504066"/>
            <a:ext cx="35830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Extend to additional structural levels</a:t>
            </a: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36AD1815-E407-184F-B637-504974F5117B}"/>
                  </a:ext>
                </a:extLst>
              </p:cNvPr>
              <p:cNvSpPr/>
              <p:nvPr/>
            </p:nvSpPr>
            <p:spPr>
              <a:xfrm>
                <a:off x="2537301" y="2927828"/>
                <a:ext cx="8153400" cy="754887"/>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𝐼</m:t>
                          </m:r>
                        </m:e>
                        <m:sub>
                          <m:r>
                            <m:rPr>
                              <m:sty m:val="p"/>
                            </m:rPr>
                            <a:rPr lang="en-US" i="0">
                              <a:latin typeface="Cambria Math" panose="02040503050406030204" pitchFamily="18" charset="0"/>
                            </a:rPr>
                            <m:t>mod</m:t>
                          </m:r>
                          <m:r>
                            <a:rPr lang="en-US" i="0">
                              <a:latin typeface="Cambria Math" panose="02040503050406030204" pitchFamily="18" charset="0"/>
                            </a:rPr>
                            <m:t> </m:t>
                          </m:r>
                          <m:r>
                            <m:rPr>
                              <m:sty m:val="p"/>
                            </m:rPr>
                            <a:rPr lang="en-US" i="0">
                              <a:latin typeface="Cambria Math" panose="02040503050406030204" pitchFamily="18" charset="0"/>
                            </a:rPr>
                            <m:t>cor</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𝑐𝑜𝑟</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0">
                              <a:latin typeface="Cambria Math" panose="02040503050406030204" pitchFamily="18" charset="0"/>
                            </a:rPr>
                            <m:t>3</m:t>
                          </m:r>
                        </m:sub>
                      </m:sSub>
                      <m:func>
                        <m:funcPr>
                          <m:ctrlPr>
                            <a:rPr lang="en-US" i="1">
                              <a:latin typeface="Cambria Math" panose="02040503050406030204" pitchFamily="18" charset="0"/>
                            </a:rPr>
                          </m:ctrlPr>
                        </m:funcPr>
                        <m:fName>
                          <m:r>
                            <m:rPr>
                              <m:sty m:val="p"/>
                            </m:rPr>
                            <a:rPr lang="en-US" i="0">
                              <a:latin typeface="Cambria Math" panose="02040503050406030204" pitchFamily="18" charset="0"/>
                            </a:rPr>
                            <m:t>exp</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,3</m:t>
                                      </m:r>
                                    </m:sub>
                                    <m:sup>
                                      <m:r>
                                        <a:rPr lang="en-US" i="0">
                                          <a:latin typeface="Cambria Math" panose="02040503050406030204" pitchFamily="18" charset="0"/>
                                        </a:rPr>
                                        <m:t>2</m:t>
                                      </m:r>
                                    </m:sup>
                                  </m:sSubSup>
                                </m:num>
                                <m:den>
                                  <m:r>
                                    <a:rPr lang="en-US" i="0">
                                      <a:latin typeface="Cambria Math" panose="02040503050406030204" pitchFamily="18" charset="0"/>
                                    </a:rPr>
                                    <m:t>3</m:t>
                                  </m:r>
                                </m:den>
                              </m:f>
                            </m:e>
                          </m:d>
                        </m:e>
                      </m:func>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0">
                              <a:latin typeface="Cambria Math" panose="02040503050406030204" pitchFamily="18" charset="0"/>
                            </a:rPr>
                            <m:t>3</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0">
                                          <a:latin typeface="Cambria Math" panose="02040503050406030204" pitchFamily="18" charset="0"/>
                                        </a:rPr>
                                        <m:t>3</m:t>
                                      </m:r>
                                    </m:sub>
                                  </m:sSub>
                                </m:e>
                                <m:sup>
                                  <m:r>
                                    <a:rPr lang="en-US" i="0">
                                      <a:latin typeface="Cambria Math" panose="02040503050406030204" pitchFamily="18" charset="0"/>
                                    </a:rPr>
                                    <m:t>∗</m:t>
                                  </m:r>
                                </m:sup>
                              </m:sSup>
                            </m:e>
                          </m:d>
                        </m:e>
                        <m:sup>
                          <m:r>
                            <a:rPr lang="en-US" i="0">
                              <a:latin typeface="Cambria Math" panose="02040503050406030204" pitchFamily="18" charset="0"/>
                            </a:rPr>
                            <m:t>−4</m:t>
                          </m:r>
                        </m:sup>
                      </m:sSup>
                      <m:func>
                        <m:funcPr>
                          <m:ctrlPr>
                            <a:rPr lang="en-US" i="1">
                              <a:latin typeface="Cambria Math" panose="02040503050406030204" pitchFamily="18" charset="0"/>
                            </a:rPr>
                          </m:ctrlPr>
                        </m:funcPr>
                        <m:fName>
                          <m:r>
                            <m:rPr>
                              <m:sty m:val="p"/>
                            </m:rPr>
                            <a:rPr lang="en-US" i="0">
                              <a:latin typeface="Cambria Math" panose="02040503050406030204" pitchFamily="18" charset="0"/>
                            </a:rPr>
                            <m:t>exp</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𝑞</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𝑅</m:t>
                                      </m:r>
                                    </m:e>
                                    <m:sub>
                                      <m:r>
                                        <m:rPr>
                                          <m:sty m:val="p"/>
                                        </m:rPr>
                                        <a:rPr lang="en-US" i="0">
                                          <a:latin typeface="Cambria Math" panose="02040503050406030204" pitchFamily="18" charset="0"/>
                                        </a:rPr>
                                        <m:t>g</m:t>
                                      </m:r>
                                      <m:r>
                                        <a:rPr lang="en-US" i="0">
                                          <a:latin typeface="Cambria Math" panose="02040503050406030204" pitchFamily="18" charset="0"/>
                                        </a:rPr>
                                        <m:t>,</m:t>
                                      </m:r>
                                      <m:r>
                                        <m:rPr>
                                          <m:sty m:val="p"/>
                                        </m:rPr>
                                        <a:rPr lang="en-US" i="0">
                                          <a:latin typeface="Cambria Math" panose="02040503050406030204" pitchFamily="18" charset="0"/>
                                        </a:rPr>
                                        <m:t>cut</m:t>
                                      </m:r>
                                      <m:r>
                                        <a:rPr lang="en-US" i="0">
                                          <a:latin typeface="Cambria Math" panose="02040503050406030204" pitchFamily="18" charset="0"/>
                                        </a:rPr>
                                        <m:t>−</m:t>
                                      </m:r>
                                      <m:r>
                                        <m:rPr>
                                          <m:sty m:val="p"/>
                                        </m:rPr>
                                        <a:rPr lang="en-US" i="0">
                                          <a:latin typeface="Cambria Math" panose="02040503050406030204" pitchFamily="18" charset="0"/>
                                        </a:rPr>
                                        <m:t>off</m:t>
                                      </m:r>
                                    </m:sub>
                                    <m:sup>
                                      <m:r>
                                        <a:rPr lang="en-US" i="0">
                                          <a:latin typeface="Cambria Math" panose="02040503050406030204" pitchFamily="18" charset="0"/>
                                        </a:rPr>
                                        <m:t>2</m:t>
                                      </m:r>
                                    </m:sup>
                                  </m:sSubSup>
                                </m:num>
                                <m:den>
                                  <m:r>
                                    <a:rPr lang="en-US" i="0">
                                      <a:latin typeface="Cambria Math" panose="02040503050406030204" pitchFamily="18" charset="0"/>
                                    </a:rPr>
                                    <m:t>3</m:t>
                                  </m:r>
                                </m:den>
                              </m:f>
                            </m:e>
                          </m:d>
                        </m:e>
                      </m:func>
                    </m:oMath>
                  </m:oMathPara>
                </a14:m>
                <a:endParaRPr lang="en-US" dirty="0"/>
              </a:p>
            </p:txBody>
          </p:sp>
        </mc:Choice>
        <mc:Fallback>
          <p:sp>
            <p:nvSpPr>
              <p:cNvPr id="7" name="Rectangle 6">
                <a:extLst>
                  <a:ext uri="{FF2B5EF4-FFF2-40B4-BE49-F238E27FC236}">
                    <a16:creationId xmlns:a16="http://schemas.microsoft.com/office/drawing/2014/main" id="{36AD1815-E407-184F-B637-504974F5117B}"/>
                  </a:ext>
                </a:extLst>
              </p:cNvPr>
              <p:cNvSpPr>
                <a:spLocks noRot="1" noChangeAspect="1" noMove="1" noResize="1" noEditPoints="1" noAdjustHandles="1" noChangeArrowheads="1" noChangeShapeType="1" noTextEdit="1"/>
              </p:cNvSpPr>
              <p:nvPr/>
            </p:nvSpPr>
            <p:spPr>
              <a:xfrm>
                <a:off x="2537301" y="2927828"/>
                <a:ext cx="8153400" cy="754887"/>
              </a:xfrm>
              <a:prstGeom prst="rect">
                <a:avLst/>
              </a:prstGeom>
              <a:blipFill>
                <a:blip r:embed="rId3"/>
                <a:stretch>
                  <a:fillRect/>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668AC2DB-4B49-7845-B8E2-2FACA41EEF00}"/>
              </a:ext>
            </a:extLst>
          </p:cNvPr>
          <p:cNvSpPr>
            <a:spLocks noGrp="1"/>
          </p:cNvSpPr>
          <p:nvPr>
            <p:ph type="sldNum" sz="quarter" idx="12"/>
          </p:nvPr>
        </p:nvSpPr>
        <p:spPr/>
        <p:txBody>
          <a:bodyPr/>
          <a:lstStyle/>
          <a:p>
            <a:fld id="{030D0954-52AA-4645-BC74-DBF6B1D254B8}" type="slidenum">
              <a:rPr lang="en-US" smtClean="0"/>
              <a:t>172</a:t>
            </a:fld>
            <a:endParaRPr lang="en-US"/>
          </a:p>
        </p:txBody>
      </p:sp>
    </p:spTree>
    <p:extLst>
      <p:ext uri="{BB962C8B-B14F-4D97-AF65-F5344CB8AC3E}">
        <p14:creationId xmlns:p14="http://schemas.microsoft.com/office/powerpoint/2010/main" val="6825574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8702F-AD1D-BD4B-9220-9512F419720E}"/>
              </a:ext>
            </a:extLst>
          </p:cNvPr>
          <p:cNvPicPr>
            <a:picLocks noChangeAspect="1"/>
          </p:cNvPicPr>
          <p:nvPr/>
        </p:nvPicPr>
        <p:blipFill>
          <a:blip r:embed="rId2"/>
          <a:stretch>
            <a:fillRect/>
          </a:stretch>
        </p:blipFill>
        <p:spPr>
          <a:xfrm>
            <a:off x="2721427" y="3254226"/>
            <a:ext cx="6060385" cy="3603774"/>
          </a:xfrm>
          <a:prstGeom prst="rect">
            <a:avLst/>
          </a:prstGeom>
        </p:spPr>
      </p:pic>
      <p:pic>
        <p:nvPicPr>
          <p:cNvPr id="4" name="Picture 3">
            <a:extLst>
              <a:ext uri="{FF2B5EF4-FFF2-40B4-BE49-F238E27FC236}">
                <a16:creationId xmlns:a16="http://schemas.microsoft.com/office/drawing/2014/main" id="{26945651-3BA7-D84F-8D08-05FB13552A0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9682" y="631371"/>
            <a:ext cx="5223873" cy="2407285"/>
          </a:xfrm>
          <a:prstGeom prst="rect">
            <a:avLst/>
          </a:prstGeom>
          <a:noFill/>
          <a:ln>
            <a:noFill/>
          </a:ln>
        </p:spPr>
      </p:pic>
      <p:sp>
        <p:nvSpPr>
          <p:cNvPr id="5" name="TextBox 4">
            <a:extLst>
              <a:ext uri="{FF2B5EF4-FFF2-40B4-BE49-F238E27FC236}">
                <a16:creationId xmlns:a16="http://schemas.microsoft.com/office/drawing/2014/main" id="{D67878F0-BE70-DF45-9DAD-239AFB072B18}"/>
              </a:ext>
            </a:extLst>
          </p:cNvPr>
          <p:cNvSpPr txBox="1"/>
          <p:nvPr/>
        </p:nvSpPr>
        <p:spPr>
          <a:xfrm>
            <a:off x="3071583" y="154254"/>
            <a:ext cx="553901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Hierarchical structures in block copolymer polyolefins</a:t>
            </a:r>
          </a:p>
        </p:txBody>
      </p:sp>
      <p:sp>
        <p:nvSpPr>
          <p:cNvPr id="6" name="Slide Number Placeholder 5">
            <a:extLst>
              <a:ext uri="{FF2B5EF4-FFF2-40B4-BE49-F238E27FC236}">
                <a16:creationId xmlns:a16="http://schemas.microsoft.com/office/drawing/2014/main" id="{37AF0659-2D7D-1845-B5A7-ACB28D482FFA}"/>
              </a:ext>
            </a:extLst>
          </p:cNvPr>
          <p:cNvSpPr>
            <a:spLocks noGrp="1"/>
          </p:cNvSpPr>
          <p:nvPr>
            <p:ph type="sldNum" sz="quarter" idx="12"/>
          </p:nvPr>
        </p:nvSpPr>
        <p:spPr/>
        <p:txBody>
          <a:bodyPr/>
          <a:lstStyle/>
          <a:p>
            <a:fld id="{030D0954-52AA-4645-BC74-DBF6B1D254B8}" type="slidenum">
              <a:rPr lang="en-US" smtClean="0"/>
              <a:t>173</a:t>
            </a:fld>
            <a:endParaRPr lang="en-US"/>
          </a:p>
        </p:txBody>
      </p:sp>
    </p:spTree>
    <p:extLst>
      <p:ext uri="{BB962C8B-B14F-4D97-AF65-F5344CB8AC3E}">
        <p14:creationId xmlns:p14="http://schemas.microsoft.com/office/powerpoint/2010/main" val="10195431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5355312"/>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dirty="0">
                <a:latin typeface="Times New Roman" panose="02020603050405020304" pitchFamily="18" charset="0"/>
                <a:cs typeface="Times New Roman" panose="02020603050405020304" pitchFamily="18" charset="0"/>
              </a:rPr>
              <a:t>Simulated Structures from Scattering </a:t>
            </a:r>
          </a:p>
          <a:p>
            <a:pPr marL="285750" indent="-285750">
              <a:buFontTx/>
              <a:buChar char="-"/>
            </a:pPr>
            <a:r>
              <a:rPr lang="en-US" dirty="0">
                <a:latin typeface="Times New Roman" panose="02020603050405020304" pitchFamily="18" charset="0"/>
                <a:cs typeface="Times New Roman" panose="02020603050405020304" pitchFamily="18" charset="0"/>
              </a:rPr>
              <a:t>Hybrid Unified Functions</a:t>
            </a:r>
          </a:p>
          <a:p>
            <a:pPr marL="742950" lvl="1" indent="-285750">
              <a:buFontTx/>
              <a:buChar char="-"/>
            </a:pPr>
            <a:r>
              <a:rPr lang="en-US" dirty="0">
                <a:latin typeface="Times New Roman" panose="02020603050405020304" pitchFamily="18" charset="0"/>
                <a:cs typeface="Times New Roman" panose="02020603050405020304" pitchFamily="18" charset="0"/>
              </a:rPr>
              <a:t>Worm-like Micelles</a:t>
            </a:r>
          </a:p>
          <a:p>
            <a:pPr marL="742950" lvl="1" indent="-285750">
              <a:buFontTx/>
              <a:buChar char="-"/>
            </a:pPr>
            <a:r>
              <a:rPr lang="en-US" dirty="0">
                <a:latin typeface="Times New Roman" panose="02020603050405020304" pitchFamily="18" charset="0"/>
                <a:cs typeface="Times New Roman" panose="02020603050405020304" pitchFamily="18" charset="0"/>
              </a:rPr>
              <a:t>Hybrid Brämer Function</a:t>
            </a:r>
          </a:p>
          <a:p>
            <a:pPr marL="742950" lvl="1" indent="-285750">
              <a:buFontTx/>
              <a:buChar char="-"/>
            </a:pPr>
            <a:r>
              <a:rPr lang="en-US" dirty="0">
                <a:latin typeface="Times New Roman" panose="02020603050405020304" pitchFamily="18" charset="0"/>
                <a:cs typeface="Times New Roman" panose="02020603050405020304" pitchFamily="18" charset="0"/>
              </a:rPr>
              <a:t>Correlated Lamellae</a:t>
            </a:r>
          </a:p>
          <a:p>
            <a:pPr marL="285750" indent="-285750">
              <a:buFontTx/>
              <a:buChar char="-"/>
            </a:pPr>
            <a:r>
              <a:rPr lang="en-US" dirty="0">
                <a:latin typeface="Times New Roman" panose="02020603050405020304" pitchFamily="18" charset="0"/>
                <a:cs typeface="Times New Roman" panose="02020603050405020304" pitchFamily="18" charset="0"/>
              </a:rPr>
              <a:t>Definition of Semi-Dilute Conditions</a:t>
            </a:r>
          </a:p>
          <a:p>
            <a:pPr marL="742950" lvl="1" indent="-285750">
              <a:buFontTx/>
              <a:buChar char="-"/>
            </a:pPr>
            <a:r>
              <a:rPr lang="en-US" dirty="0">
                <a:latin typeface="Times New Roman" panose="02020603050405020304" pitchFamily="18" charset="0"/>
                <a:cs typeface="Times New Roman" panose="02020603050405020304" pitchFamily="18" charset="0"/>
              </a:rPr>
              <a:t>Aggregation/Agglomeration (Immiscible System)</a:t>
            </a:r>
          </a:p>
          <a:p>
            <a:pPr marL="742950" lvl="1" indent="-285750">
              <a:buFontTx/>
              <a:buChar char="-"/>
            </a:pPr>
            <a:r>
              <a:rPr lang="en-US" dirty="0">
                <a:latin typeface="Times New Roman" panose="02020603050405020304" pitchFamily="18" charset="0"/>
                <a:cs typeface="Times New Roman" panose="02020603050405020304" pitchFamily="18" charset="0"/>
              </a:rPr>
              <a:t>Mean Field Behavior in Scattering</a:t>
            </a:r>
          </a:p>
          <a:p>
            <a:pPr marL="742950" lvl="1" indent="-285750">
              <a:buFontTx/>
              <a:buChar char="-"/>
            </a:pPr>
            <a:r>
              <a:rPr lang="en-US" dirty="0">
                <a:latin typeface="Times New Roman" panose="02020603050405020304" pitchFamily="18" charset="0"/>
                <a:cs typeface="Times New Roman" panose="02020603050405020304" pitchFamily="18" charset="0"/>
              </a:rPr>
              <a:t>Specific Interactions in Scattering</a:t>
            </a:r>
          </a:p>
          <a:p>
            <a:pPr marL="285750" indent="-285750">
              <a:buFontTx/>
              <a:buChar char="-"/>
            </a:pPr>
            <a:r>
              <a:rPr lang="en-US" b="1" dirty="0">
                <a:latin typeface="Times New Roman" panose="02020603050405020304" pitchFamily="18" charset="0"/>
                <a:cs typeface="Times New Roman" panose="02020603050405020304" pitchFamily="18" charset="0"/>
              </a:rPr>
              <a:t>Summary</a:t>
            </a:r>
          </a:p>
        </p:txBody>
      </p:sp>
      <p:sp>
        <p:nvSpPr>
          <p:cNvPr id="4" name="Slide Number Placeholder 3">
            <a:extLst>
              <a:ext uri="{FF2B5EF4-FFF2-40B4-BE49-F238E27FC236}">
                <a16:creationId xmlns:a16="http://schemas.microsoft.com/office/drawing/2014/main" id="{2D07314E-CE3E-2747-8661-2D64F2C50280}"/>
              </a:ext>
            </a:extLst>
          </p:cNvPr>
          <p:cNvSpPr>
            <a:spLocks noGrp="1"/>
          </p:cNvSpPr>
          <p:nvPr>
            <p:ph type="sldNum" sz="quarter" idx="12"/>
          </p:nvPr>
        </p:nvSpPr>
        <p:spPr/>
        <p:txBody>
          <a:bodyPr/>
          <a:lstStyle/>
          <a:p>
            <a:fld id="{030D0954-52AA-4645-BC74-DBF6B1D254B8}" type="slidenum">
              <a:rPr lang="en-US" smtClean="0"/>
              <a:t>174</a:t>
            </a:fld>
            <a:endParaRPr lang="en-US"/>
          </a:p>
        </p:txBody>
      </p:sp>
    </p:spTree>
    <p:extLst>
      <p:ext uri="{BB962C8B-B14F-4D97-AF65-F5344CB8AC3E}">
        <p14:creationId xmlns:p14="http://schemas.microsoft.com/office/powerpoint/2010/main" val="16291393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C9AFDD-8F26-8C46-9A57-19DB9AED6739}"/>
              </a:ext>
            </a:extLst>
          </p:cNvPr>
          <p:cNvSpPr txBox="1"/>
          <p:nvPr/>
        </p:nvSpPr>
        <p:spPr>
          <a:xfrm>
            <a:off x="566057" y="352603"/>
            <a:ext cx="11136085" cy="618630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Steps for analysis of SAXS/SANS from Hierarchical Materials</a:t>
            </a:r>
          </a:p>
          <a:p>
            <a:endParaRPr lang="en-US" dirty="0">
              <a:latin typeface="Times New Roman" panose="02020603050405020304" pitchFamily="18" charset="0"/>
              <a:cs typeface="Times New Roman" panose="02020603050405020304" pitchFamily="18" charset="0"/>
            </a:endParaRPr>
          </a:p>
          <a:p>
            <a:pPr marL="342900" indent="-342900">
              <a:buAutoNum type="arabicParenR"/>
            </a:pPr>
            <a:r>
              <a:rPr lang="en-US" dirty="0">
                <a:latin typeface="Times New Roman" panose="02020603050405020304" pitchFamily="18" charset="0"/>
                <a:cs typeface="Times New Roman" panose="02020603050405020304" pitchFamily="18" charset="0"/>
              </a:rPr>
              <a:t>Determine if your system is dilute or semi-dilute by estimating c*</a:t>
            </a:r>
          </a:p>
          <a:p>
            <a:pPr marL="342900" indent="-342900">
              <a:buAutoNum type="arabicParenR"/>
            </a:pPr>
            <a:r>
              <a:rPr lang="en-US" dirty="0">
                <a:latin typeface="Times New Roman" panose="02020603050405020304" pitchFamily="18" charset="0"/>
                <a:cs typeface="Times New Roman" panose="02020603050405020304" pitchFamily="18" charset="0"/>
              </a:rPr>
              <a:t>If your system isn’t dilute, find a way to make it dilute if within reason</a:t>
            </a:r>
          </a:p>
          <a:p>
            <a:pPr marL="342900" indent="-342900">
              <a:buAutoNum type="arabicParenR"/>
            </a:pPr>
            <a:r>
              <a:rPr lang="en-US" dirty="0">
                <a:latin typeface="Times New Roman" panose="02020603050405020304" pitchFamily="18" charset="0"/>
                <a:cs typeface="Times New Roman" panose="02020603050405020304" pitchFamily="18" charset="0"/>
              </a:rPr>
              <a:t>Identify the source of contrast in your system with the scattering technique you are using.  SAXS, SALS/LS and SANS from WLMs are quite different</a:t>
            </a:r>
          </a:p>
          <a:p>
            <a:pPr marL="342900" indent="-342900">
              <a:buAutoNum type="arabicParenR"/>
            </a:pPr>
            <a:r>
              <a:rPr lang="en-US" dirty="0">
                <a:latin typeface="Times New Roman" panose="02020603050405020304" pitchFamily="18" charset="0"/>
                <a:cs typeface="Times New Roman" panose="02020603050405020304" pitchFamily="18" charset="0"/>
              </a:rPr>
              <a:t>Make preliminary measurements on as wide a range of scattering vector as experimentally possible, USAXS (Ilavsky), Multiple range and instrument SANS (ORNL/NIST/ILL)</a:t>
            </a:r>
          </a:p>
          <a:p>
            <a:pPr marL="342900" indent="-342900">
              <a:buAutoNum type="arabicParenR"/>
            </a:pPr>
            <a:r>
              <a:rPr lang="en-US" dirty="0">
                <a:latin typeface="Times New Roman" panose="02020603050405020304" pitchFamily="18" charset="0"/>
                <a:cs typeface="Times New Roman" panose="02020603050405020304" pitchFamily="18" charset="0"/>
              </a:rPr>
              <a:t>Identify reasonable power-law regimes in a log-log plot to determine the number of structural levels that are present.  You are looking for -4 slope, -2’ish slopes, -1 slopes.  Do local Guinier fits between the power-laws to get ball park sizes</a:t>
            </a:r>
          </a:p>
          <a:p>
            <a:pPr marL="342900" indent="-342900">
              <a:buAutoNum type="arabicParenR"/>
            </a:pPr>
            <a:r>
              <a:rPr lang="en-US" dirty="0">
                <a:latin typeface="Times New Roman" panose="02020603050405020304" pitchFamily="18" charset="0"/>
                <a:cs typeface="Times New Roman" panose="02020603050405020304" pitchFamily="18" charset="0"/>
              </a:rPr>
              <a:t>Make an assessment of the structural hierarchy, draw a cartoon, compare with micrographs, theory, reason.  Make sure your sizes are accurate based on your model and the data.  If you are comfortable with your model then determine the scattering range of interest and collect more data.  When you run into problems go to step 1 again.</a:t>
            </a:r>
          </a:p>
          <a:p>
            <a:pPr marL="342900" indent="-342900">
              <a:buFontTx/>
              <a:buAutoNum type="arabicParenR"/>
            </a:pPr>
            <a:r>
              <a:rPr lang="en-US" dirty="0">
                <a:latin typeface="Times New Roman" panose="02020603050405020304" pitchFamily="18" charset="0"/>
                <a:cs typeface="Times New Roman" panose="02020603050405020304" pitchFamily="18" charset="0"/>
              </a:rPr>
              <a:t>Consider hybrid approach if your base structure is close to perfect and can be quantified, native state protein,  rod substructure, spherical substructure.  Otherwise use generic Unified Function with constraints dictated by your model.</a:t>
            </a:r>
          </a:p>
          <a:p>
            <a:pPr marL="342900" indent="-342900">
              <a:buAutoNum type="arabicParenR"/>
            </a:pPr>
            <a:r>
              <a:rPr lang="en-US" dirty="0">
                <a:latin typeface="Times New Roman" panose="02020603050405020304" pitchFamily="18" charset="0"/>
                <a:cs typeface="Times New Roman" panose="02020603050405020304" pitchFamily="18" charset="0"/>
              </a:rPr>
              <a:t>Consider higher concentrations.  Is your system: aggregating (mass fractal), agglomerating (Porod/surface fractal), mean field interactions (random phase approximation), specific interactions (simple Born-Green or other models). For specific interactions determine the structure factor using the dilute scattering curve and fit.  Make sure you understand what range of q can be fit with your model for correlations (often large scale aggregates or agglomerates impact the data at low-q).</a:t>
            </a:r>
          </a:p>
        </p:txBody>
      </p:sp>
      <p:sp>
        <p:nvSpPr>
          <p:cNvPr id="4" name="Slide Number Placeholder 3">
            <a:extLst>
              <a:ext uri="{FF2B5EF4-FFF2-40B4-BE49-F238E27FC236}">
                <a16:creationId xmlns:a16="http://schemas.microsoft.com/office/drawing/2014/main" id="{447CB222-3E2E-C045-9164-1CFCFADEC1D2}"/>
              </a:ext>
            </a:extLst>
          </p:cNvPr>
          <p:cNvSpPr>
            <a:spLocks noGrp="1"/>
          </p:cNvSpPr>
          <p:nvPr>
            <p:ph type="sldNum" sz="quarter" idx="12"/>
          </p:nvPr>
        </p:nvSpPr>
        <p:spPr/>
        <p:txBody>
          <a:bodyPr/>
          <a:lstStyle/>
          <a:p>
            <a:fld id="{030D0954-52AA-4645-BC74-DBF6B1D254B8}" type="slidenum">
              <a:rPr lang="en-US" smtClean="0"/>
              <a:t>175</a:t>
            </a:fld>
            <a:endParaRPr lang="en-US"/>
          </a:p>
        </p:txBody>
      </p:sp>
    </p:spTree>
    <p:extLst>
      <p:ext uri="{BB962C8B-B14F-4D97-AF65-F5344CB8AC3E}">
        <p14:creationId xmlns:p14="http://schemas.microsoft.com/office/powerpoint/2010/main" val="32628083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51BEF2-5F35-144D-B339-500A53FB6C2F}"/>
              </a:ext>
            </a:extLst>
          </p:cNvPr>
          <p:cNvSpPr>
            <a:spLocks noGrp="1"/>
          </p:cNvSpPr>
          <p:nvPr>
            <p:ph type="sldNum" sz="quarter" idx="12"/>
          </p:nvPr>
        </p:nvSpPr>
        <p:spPr/>
        <p:txBody>
          <a:bodyPr/>
          <a:lstStyle/>
          <a:p>
            <a:fld id="{030D0954-52AA-4645-BC74-DBF6B1D254B8}" type="slidenum">
              <a:rPr lang="en-US" smtClean="0"/>
              <a:t>176</a:t>
            </a:fld>
            <a:endParaRPr lang="en-US"/>
          </a:p>
        </p:txBody>
      </p:sp>
    </p:spTree>
    <p:extLst>
      <p:ext uri="{BB962C8B-B14F-4D97-AF65-F5344CB8AC3E}">
        <p14:creationId xmlns:p14="http://schemas.microsoft.com/office/powerpoint/2010/main" val="414275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a:extLst>
              <a:ext uri="{FF2B5EF4-FFF2-40B4-BE49-F238E27FC236}">
                <a16:creationId xmlns:a16="http://schemas.microsoft.com/office/drawing/2014/main" id="{865310F8-0B88-D845-8A8F-137A3EEF98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7067550"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1ED081D-C3B1-9648-A4FA-31FA713CE737}"/>
              </a:ext>
            </a:extLst>
          </p:cNvPr>
          <p:cNvSpPr>
            <a:spLocks noGrp="1"/>
          </p:cNvSpPr>
          <p:nvPr>
            <p:ph type="sldNum" sz="quarter" idx="12"/>
          </p:nvPr>
        </p:nvSpPr>
        <p:spPr/>
        <p:txBody>
          <a:bodyPr/>
          <a:lstStyle/>
          <a:p>
            <a:fld id="{030D0954-52AA-4645-BC74-DBF6B1D254B8}" type="slidenum">
              <a:rPr lang="en-US" smtClean="0"/>
              <a:t>18</a:t>
            </a:fld>
            <a:endParaRPr lang="en-US"/>
          </a:p>
        </p:txBody>
      </p:sp>
    </p:spTree>
    <p:extLst>
      <p:ext uri="{BB962C8B-B14F-4D97-AF65-F5344CB8AC3E}">
        <p14:creationId xmlns:p14="http://schemas.microsoft.com/office/powerpoint/2010/main" val="1934102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a:extLst>
              <a:ext uri="{FF2B5EF4-FFF2-40B4-BE49-F238E27FC236}">
                <a16:creationId xmlns:a16="http://schemas.microsoft.com/office/drawing/2014/main" id="{373F6B87-E5D6-E64E-8C89-13EC26D413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307976"/>
            <a:ext cx="66675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BB9953E-6DFC-9946-BACC-A7F62DCA5039}"/>
              </a:ext>
            </a:extLst>
          </p:cNvPr>
          <p:cNvSpPr>
            <a:spLocks noGrp="1"/>
          </p:cNvSpPr>
          <p:nvPr>
            <p:ph type="sldNum" sz="quarter" idx="12"/>
          </p:nvPr>
        </p:nvSpPr>
        <p:spPr/>
        <p:txBody>
          <a:bodyPr/>
          <a:lstStyle/>
          <a:p>
            <a:fld id="{030D0954-52AA-4645-BC74-DBF6B1D254B8}" type="slidenum">
              <a:rPr lang="en-US" smtClean="0"/>
              <a:t>19</a:t>
            </a:fld>
            <a:endParaRPr lang="en-US"/>
          </a:p>
        </p:txBody>
      </p:sp>
    </p:spTree>
    <p:extLst>
      <p:ext uri="{BB962C8B-B14F-4D97-AF65-F5344CB8AC3E}">
        <p14:creationId xmlns:p14="http://schemas.microsoft.com/office/powerpoint/2010/main" val="398890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5355312"/>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High-q</a:t>
            </a:r>
          </a:p>
          <a:p>
            <a:pPr marL="285750" indent="-285750">
              <a:buFontTx/>
              <a:buChar char="-"/>
            </a:pPr>
            <a:r>
              <a:rPr lang="en-US"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a:p>
            <a:pPr marL="285750" indent="-285750">
              <a:buFontTx/>
              <a:buChar char="-"/>
            </a:pPr>
            <a:r>
              <a:rPr lang="en-US" dirty="0">
                <a:latin typeface="Times New Roman" panose="02020603050405020304" pitchFamily="18" charset="0"/>
                <a:cs typeface="Times New Roman" panose="02020603050405020304" pitchFamily="18" charset="0"/>
              </a:rPr>
              <a:t>Simulated Structures from Scattering </a:t>
            </a:r>
          </a:p>
          <a:p>
            <a:pPr marL="285750" indent="-285750">
              <a:buFontTx/>
              <a:buChar char="-"/>
            </a:pPr>
            <a:r>
              <a:rPr lang="en-US" dirty="0">
                <a:latin typeface="Times New Roman" panose="02020603050405020304" pitchFamily="18" charset="0"/>
                <a:cs typeface="Times New Roman" panose="02020603050405020304" pitchFamily="18" charset="0"/>
              </a:rPr>
              <a:t>Hybrid Unified Functions</a:t>
            </a:r>
          </a:p>
          <a:p>
            <a:pPr marL="742950" lvl="1" indent="-285750">
              <a:buFontTx/>
              <a:buChar char="-"/>
            </a:pPr>
            <a:r>
              <a:rPr lang="en-US" dirty="0">
                <a:latin typeface="Times New Roman" panose="02020603050405020304" pitchFamily="18" charset="0"/>
                <a:cs typeface="Times New Roman" panose="02020603050405020304" pitchFamily="18" charset="0"/>
              </a:rPr>
              <a:t>Worm-like Micelles</a:t>
            </a:r>
          </a:p>
          <a:p>
            <a:pPr marL="742950" lvl="1" indent="-285750">
              <a:buFontTx/>
              <a:buChar char="-"/>
            </a:pPr>
            <a:r>
              <a:rPr lang="en-US" dirty="0">
                <a:latin typeface="Times New Roman" panose="02020603050405020304" pitchFamily="18" charset="0"/>
                <a:cs typeface="Times New Roman" panose="02020603050405020304" pitchFamily="18" charset="0"/>
              </a:rPr>
              <a:t>Hybrid Brämer Function</a:t>
            </a:r>
          </a:p>
          <a:p>
            <a:pPr marL="742950" lvl="1" indent="-285750">
              <a:buFontTx/>
              <a:buChar char="-"/>
            </a:pPr>
            <a:r>
              <a:rPr lang="en-US" dirty="0">
                <a:latin typeface="Times New Roman" panose="02020603050405020304" pitchFamily="18" charset="0"/>
                <a:cs typeface="Times New Roman" panose="02020603050405020304" pitchFamily="18" charset="0"/>
              </a:rPr>
              <a:t>Correlated Lamellae</a:t>
            </a:r>
          </a:p>
          <a:p>
            <a:pPr marL="285750" indent="-285750">
              <a:buFontTx/>
              <a:buChar char="-"/>
            </a:pPr>
            <a:r>
              <a:rPr lang="en-US" dirty="0">
                <a:latin typeface="Times New Roman" panose="02020603050405020304" pitchFamily="18" charset="0"/>
                <a:cs typeface="Times New Roman" panose="02020603050405020304" pitchFamily="18" charset="0"/>
              </a:rPr>
              <a:t>Definition of Semi-Dilute Conditions</a:t>
            </a:r>
          </a:p>
          <a:p>
            <a:pPr marL="742950" lvl="1" indent="-285750">
              <a:buFontTx/>
              <a:buChar char="-"/>
            </a:pPr>
            <a:r>
              <a:rPr lang="en-US" dirty="0">
                <a:latin typeface="Times New Roman" panose="02020603050405020304" pitchFamily="18" charset="0"/>
                <a:cs typeface="Times New Roman" panose="02020603050405020304" pitchFamily="18" charset="0"/>
              </a:rPr>
              <a:t>Aggregation/Agglomeration (Immiscible System)</a:t>
            </a:r>
          </a:p>
          <a:p>
            <a:pPr marL="742950" lvl="1" indent="-285750">
              <a:buFontTx/>
              <a:buChar char="-"/>
            </a:pPr>
            <a:r>
              <a:rPr lang="en-US" dirty="0">
                <a:latin typeface="Times New Roman" panose="02020603050405020304" pitchFamily="18" charset="0"/>
                <a:cs typeface="Times New Roman" panose="02020603050405020304" pitchFamily="18" charset="0"/>
              </a:rPr>
              <a:t>Mean Field Behavior in Scattering</a:t>
            </a:r>
          </a:p>
          <a:p>
            <a:pPr marL="742950" lvl="1" indent="-285750">
              <a:buFontTx/>
              <a:buChar char="-"/>
            </a:pPr>
            <a:r>
              <a:rPr lang="en-US" dirty="0">
                <a:latin typeface="Times New Roman" panose="02020603050405020304" pitchFamily="18" charset="0"/>
                <a:cs typeface="Times New Roman" panose="02020603050405020304" pitchFamily="18" charset="0"/>
              </a:rPr>
              <a:t>Specific Interactions in Scattering</a:t>
            </a:r>
          </a:p>
          <a:p>
            <a:pPr marL="285750" indent="-285750">
              <a:buFontTx/>
              <a:buChar char="-"/>
            </a:pPr>
            <a:r>
              <a:rPr lang="en-US" dirty="0">
                <a:latin typeface="Times New Roman" panose="02020603050405020304" pitchFamily="18" charset="0"/>
                <a:cs typeface="Times New Roman" panose="02020603050405020304" pitchFamily="18" charset="0"/>
              </a:rPr>
              <a:t>Summary</a:t>
            </a:r>
          </a:p>
        </p:txBody>
      </p:sp>
      <p:sp>
        <p:nvSpPr>
          <p:cNvPr id="4" name="Slide Number Placeholder 3">
            <a:extLst>
              <a:ext uri="{FF2B5EF4-FFF2-40B4-BE49-F238E27FC236}">
                <a16:creationId xmlns:a16="http://schemas.microsoft.com/office/drawing/2014/main" id="{FE834EB1-97D9-2847-8D86-972277B26CDE}"/>
              </a:ext>
            </a:extLst>
          </p:cNvPr>
          <p:cNvSpPr>
            <a:spLocks noGrp="1"/>
          </p:cNvSpPr>
          <p:nvPr>
            <p:ph type="sldNum" sz="quarter" idx="12"/>
          </p:nvPr>
        </p:nvSpPr>
        <p:spPr/>
        <p:txBody>
          <a:bodyPr/>
          <a:lstStyle/>
          <a:p>
            <a:fld id="{030D0954-52AA-4645-BC74-DBF6B1D254B8}" type="slidenum">
              <a:rPr lang="en-US" smtClean="0"/>
              <a:t>2</a:t>
            </a:fld>
            <a:endParaRPr lang="en-US"/>
          </a:p>
        </p:txBody>
      </p:sp>
    </p:spTree>
    <p:extLst>
      <p:ext uri="{BB962C8B-B14F-4D97-AF65-F5344CB8AC3E}">
        <p14:creationId xmlns:p14="http://schemas.microsoft.com/office/powerpoint/2010/main" val="1879595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a:extLst>
              <a:ext uri="{FF2B5EF4-FFF2-40B4-BE49-F238E27FC236}">
                <a16:creationId xmlns:a16="http://schemas.microsoft.com/office/drawing/2014/main" id="{B81E564B-6E5E-4C44-AF68-68E9F714D1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9076" y="417514"/>
            <a:ext cx="676592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8A61004-9926-CB45-BB71-E099E7B9B6E4}"/>
              </a:ext>
            </a:extLst>
          </p:cNvPr>
          <p:cNvSpPr>
            <a:spLocks noGrp="1"/>
          </p:cNvSpPr>
          <p:nvPr>
            <p:ph type="sldNum" sz="quarter" idx="12"/>
          </p:nvPr>
        </p:nvSpPr>
        <p:spPr>
          <a:xfrm>
            <a:off x="8655423" y="6400801"/>
            <a:ext cx="2743200" cy="365125"/>
          </a:xfrm>
        </p:spPr>
        <p:txBody>
          <a:bodyPr/>
          <a:lstStyle/>
          <a:p>
            <a:fld id="{030D0954-52AA-4645-BC74-DBF6B1D254B8}" type="slidenum">
              <a:rPr lang="en-US" smtClean="0"/>
              <a:t>20</a:t>
            </a:fld>
            <a:endParaRPr lang="en-US"/>
          </a:p>
        </p:txBody>
      </p:sp>
      <p:sp>
        <p:nvSpPr>
          <p:cNvPr id="4" name="TextBox 3">
            <a:extLst>
              <a:ext uri="{FF2B5EF4-FFF2-40B4-BE49-F238E27FC236}">
                <a16:creationId xmlns:a16="http://schemas.microsoft.com/office/drawing/2014/main" id="{043D12E9-5879-FB45-93BE-98370CAD824E}"/>
              </a:ext>
            </a:extLst>
          </p:cNvPr>
          <p:cNvSpPr txBox="1"/>
          <p:nvPr/>
        </p:nvSpPr>
        <p:spPr>
          <a:xfrm>
            <a:off x="1338815" y="4518212"/>
            <a:ext cx="142026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a sphere</a:t>
            </a:r>
          </a:p>
        </p:txBody>
      </p:sp>
    </p:spTree>
    <p:extLst>
      <p:ext uri="{BB962C8B-B14F-4D97-AF65-F5344CB8AC3E}">
        <p14:creationId xmlns:p14="http://schemas.microsoft.com/office/powerpoint/2010/main" val="2252191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a:extLst>
              <a:ext uri="{FF2B5EF4-FFF2-40B4-BE49-F238E27FC236}">
                <a16:creationId xmlns:a16="http://schemas.microsoft.com/office/drawing/2014/main" id="{89A6DE10-011C-6543-8AD6-E9C4EB929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258764"/>
            <a:ext cx="6765925" cy="62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CF927E23-4690-9141-B388-EDFF8B8D6183}"/>
              </a:ext>
            </a:extLst>
          </p:cNvPr>
          <p:cNvSpPr>
            <a:spLocks noGrp="1"/>
          </p:cNvSpPr>
          <p:nvPr>
            <p:ph type="sldNum" sz="quarter" idx="12"/>
          </p:nvPr>
        </p:nvSpPr>
        <p:spPr/>
        <p:txBody>
          <a:bodyPr/>
          <a:lstStyle/>
          <a:p>
            <a:fld id="{030D0954-52AA-4645-BC74-DBF6B1D254B8}" type="slidenum">
              <a:rPr lang="en-US" smtClean="0"/>
              <a:t>21</a:t>
            </a:fld>
            <a:endParaRPr lang="en-US"/>
          </a:p>
        </p:txBody>
      </p:sp>
    </p:spTree>
    <p:extLst>
      <p:ext uri="{BB962C8B-B14F-4D97-AF65-F5344CB8AC3E}">
        <p14:creationId xmlns:p14="http://schemas.microsoft.com/office/powerpoint/2010/main" val="2036560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a:extLst>
              <a:ext uri="{FF2B5EF4-FFF2-40B4-BE49-F238E27FC236}">
                <a16:creationId xmlns:a16="http://schemas.microsoft.com/office/drawing/2014/main" id="{89A6DE10-011C-6543-8AD6-E9C4EB92972B}"/>
              </a:ext>
            </a:extLst>
          </p:cNvPr>
          <p:cNvPicPr>
            <a:picLocks noChangeAspect="1"/>
          </p:cNvPicPr>
          <p:nvPr/>
        </p:nvPicPr>
        <p:blipFill rotWithShape="1">
          <a:blip r:embed="rId2">
            <a:extLst>
              <a:ext uri="{28A0092B-C50C-407E-A947-70E740481C1C}">
                <a14:useLocalDpi xmlns:a14="http://schemas.microsoft.com/office/drawing/2010/main" val="0"/>
              </a:ext>
            </a:extLst>
          </a:blip>
          <a:srcRect t="79206"/>
          <a:stretch/>
        </p:blipFill>
        <p:spPr bwMode="auto">
          <a:xfrm>
            <a:off x="2761131" y="412376"/>
            <a:ext cx="6765925" cy="130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CF927E23-4690-9141-B388-EDFF8B8D6183}"/>
              </a:ext>
            </a:extLst>
          </p:cNvPr>
          <p:cNvSpPr>
            <a:spLocks noGrp="1"/>
          </p:cNvSpPr>
          <p:nvPr>
            <p:ph type="sldNum" sz="quarter" idx="12"/>
          </p:nvPr>
        </p:nvSpPr>
        <p:spPr/>
        <p:txBody>
          <a:bodyPr/>
          <a:lstStyle/>
          <a:p>
            <a:fld id="{030D0954-52AA-4645-BC74-DBF6B1D254B8}" type="slidenum">
              <a:rPr lang="en-US" smtClean="0"/>
              <a:t>22</a:t>
            </a:fld>
            <a:endParaRPr lang="en-US"/>
          </a:p>
        </p:txBody>
      </p:sp>
      <p:sp>
        <p:nvSpPr>
          <p:cNvPr id="2" name="TextBox 1">
            <a:extLst>
              <a:ext uri="{FF2B5EF4-FFF2-40B4-BE49-F238E27FC236}">
                <a16:creationId xmlns:a16="http://schemas.microsoft.com/office/drawing/2014/main" id="{5D227314-EF5F-C340-9A2C-8054C07A2FA0}"/>
              </a:ext>
            </a:extLst>
          </p:cNvPr>
          <p:cNvSpPr txBox="1"/>
          <p:nvPr/>
        </p:nvSpPr>
        <p:spPr>
          <a:xfrm>
            <a:off x="3343835" y="2376793"/>
            <a:ext cx="4833374" cy="249299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high-q </a:t>
            </a:r>
            <a:r>
              <a:rPr lang="en-US" dirty="0" err="1">
                <a:latin typeface="Times New Roman" panose="02020603050405020304" pitchFamily="18" charset="0"/>
                <a:cs typeface="Times New Roman" panose="02020603050405020304" pitchFamily="18" charset="0"/>
              </a:rPr>
              <a:t>Porod’s</a:t>
            </a:r>
            <a:r>
              <a:rPr lang="en-US" dirty="0">
                <a:latin typeface="Times New Roman" panose="02020603050405020304" pitchFamily="18" charset="0"/>
                <a:cs typeface="Times New Roman" panose="02020603050405020304" pitchFamily="18" charset="0"/>
              </a:rPr>
              <a:t> Law</a:t>
            </a:r>
          </a:p>
          <a:p>
            <a:r>
              <a:rPr lang="en-US" dirty="0">
                <a:latin typeface="Times New Roman" panose="02020603050405020304" pitchFamily="18" charset="0"/>
                <a:cs typeface="Times New Roman" panose="02020603050405020304" pitchFamily="18" charset="0"/>
              </a:rPr>
              <a:t>	I(q) = 9 Nn</a:t>
            </a:r>
            <a:r>
              <a:rPr lang="en-US" baseline="-25000" dirty="0">
                <a:latin typeface="Times New Roman" panose="02020603050405020304" pitchFamily="18" charset="0"/>
                <a:cs typeface="Times New Roman" panose="02020603050405020304" pitchFamily="18" charset="0"/>
              </a:rPr>
              <a:t>e</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qR</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qR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9 Nn</a:t>
            </a:r>
            <a:r>
              <a:rPr lang="en-US" baseline="-25000" dirty="0">
                <a:latin typeface="Times New Roman" panose="02020603050405020304" pitchFamily="18" charset="0"/>
                <a:cs typeface="Times New Roman" panose="02020603050405020304" pitchFamily="18" charset="0"/>
              </a:rPr>
              <a:t>e</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qR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NV</a:t>
            </a:r>
            <a:r>
              <a:rPr lang="en-US" dirty="0">
                <a:latin typeface="Symbol" pitchFamily="2" charset="2"/>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e</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(S/V) q</a:t>
            </a:r>
            <a:r>
              <a:rPr lang="en-US" baseline="30000" dirty="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a:p>
            <a:endParaRPr lang="en-US" baseline="30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low-q Guinier’s Law</a:t>
            </a:r>
          </a:p>
          <a:p>
            <a:r>
              <a:rPr lang="en-US" dirty="0">
                <a:latin typeface="Times New Roman" panose="02020603050405020304" pitchFamily="18" charset="0"/>
                <a:cs typeface="Times New Roman" panose="02020603050405020304" pitchFamily="18" charset="0"/>
              </a:rPr>
              <a:t>	cos x = 1 – 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/2! + x</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/4!-…</a:t>
            </a:r>
          </a:p>
          <a:p>
            <a:r>
              <a:rPr lang="en-US" dirty="0">
                <a:latin typeface="Times New Roman" panose="02020603050405020304" pitchFamily="18" charset="0"/>
                <a:cs typeface="Times New Roman" panose="02020603050405020304" pitchFamily="18" charset="0"/>
              </a:rPr>
              <a:t>	sin x = x – 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/3! + x</a:t>
            </a:r>
            <a:r>
              <a:rPr lang="en-US" baseline="30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/5!-…</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(-x) = 1-x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/2!+x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	I(q) = Nn</a:t>
            </a:r>
            <a:r>
              <a:rPr lang="en-US" baseline="-25000" dirty="0">
                <a:latin typeface="Times New Roman" panose="02020603050405020304" pitchFamily="18" charset="0"/>
                <a:cs typeface="Times New Roman" panose="02020603050405020304" pitchFamily="18" charset="0"/>
              </a:rPr>
              <a:t>e</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exp(-q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941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a:extLst>
              <a:ext uri="{FF2B5EF4-FFF2-40B4-BE49-F238E27FC236}">
                <a16:creationId xmlns:a16="http://schemas.microsoft.com/office/drawing/2014/main" id="{A3524D67-39B0-C74A-8AAF-1DB2596221CA}"/>
              </a:ext>
            </a:extLst>
          </p:cNvPr>
          <p:cNvPicPr>
            <a:picLocks noChangeAspect="1"/>
          </p:cNvPicPr>
          <p:nvPr/>
        </p:nvPicPr>
        <p:blipFill>
          <a:blip r:embed="rId2">
            <a:extLst>
              <a:ext uri="{28A0092B-C50C-407E-A947-70E740481C1C}">
                <a14:useLocalDpi xmlns:a14="http://schemas.microsoft.com/office/drawing/2010/main" val="0"/>
              </a:ext>
            </a:extLst>
          </a:blip>
          <a:srcRect r="36240"/>
          <a:stretch>
            <a:fillRect/>
          </a:stretch>
        </p:blipFill>
        <p:spPr bwMode="auto">
          <a:xfrm>
            <a:off x="3754438" y="76200"/>
            <a:ext cx="4627562"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A013C82-BEE3-B949-9748-546ED3D5E5F9}"/>
              </a:ext>
            </a:extLst>
          </p:cNvPr>
          <p:cNvSpPr>
            <a:spLocks noGrp="1"/>
          </p:cNvSpPr>
          <p:nvPr>
            <p:ph type="sldNum" sz="quarter" idx="12"/>
          </p:nvPr>
        </p:nvSpPr>
        <p:spPr/>
        <p:txBody>
          <a:bodyPr/>
          <a:lstStyle/>
          <a:p>
            <a:fld id="{030D0954-52AA-4645-BC74-DBF6B1D254B8}" type="slidenum">
              <a:rPr lang="en-US" smtClean="0"/>
              <a:t>23</a:t>
            </a:fld>
            <a:endParaRPr lang="en-US"/>
          </a:p>
        </p:txBody>
      </p:sp>
    </p:spTree>
    <p:extLst>
      <p:ext uri="{BB962C8B-B14F-4D97-AF65-F5344CB8AC3E}">
        <p14:creationId xmlns:p14="http://schemas.microsoft.com/office/powerpoint/2010/main" val="3029734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a:extLst>
              <a:ext uri="{FF2B5EF4-FFF2-40B4-BE49-F238E27FC236}">
                <a16:creationId xmlns:a16="http://schemas.microsoft.com/office/drawing/2014/main" id="{66F28F33-049D-784F-BB8B-CF21125A63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9888" y="117476"/>
            <a:ext cx="8951912"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8A8CDD6-F503-8741-9D80-8301A7931181}"/>
              </a:ext>
            </a:extLst>
          </p:cNvPr>
          <p:cNvSpPr>
            <a:spLocks noGrp="1"/>
          </p:cNvSpPr>
          <p:nvPr>
            <p:ph type="sldNum" sz="quarter" idx="12"/>
          </p:nvPr>
        </p:nvSpPr>
        <p:spPr/>
        <p:txBody>
          <a:bodyPr/>
          <a:lstStyle/>
          <a:p>
            <a:fld id="{030D0954-52AA-4645-BC74-DBF6B1D254B8}" type="slidenum">
              <a:rPr lang="en-US" smtClean="0"/>
              <a:t>24</a:t>
            </a:fld>
            <a:endParaRPr lang="en-US"/>
          </a:p>
        </p:txBody>
      </p:sp>
    </p:spTree>
    <p:extLst>
      <p:ext uri="{BB962C8B-B14F-4D97-AF65-F5344CB8AC3E}">
        <p14:creationId xmlns:p14="http://schemas.microsoft.com/office/powerpoint/2010/main" val="332671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2383068" y="2106187"/>
            <a:ext cx="5094473" cy="3391469"/>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20724775">
            <a:off x="2588235" y="2004005"/>
            <a:ext cx="5094473" cy="3403375"/>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7B4C7999-B382-2E48-82FA-28D4027D5552}"/>
              </a:ext>
            </a:extLst>
          </p:cNvPr>
          <p:cNvSpPr>
            <a:spLocks noGrp="1"/>
          </p:cNvSpPr>
          <p:nvPr>
            <p:ph type="sldNum" sz="quarter" idx="12"/>
          </p:nvPr>
        </p:nvSpPr>
        <p:spPr/>
        <p:txBody>
          <a:bodyPr/>
          <a:lstStyle/>
          <a:p>
            <a:fld id="{030D0954-52AA-4645-BC74-DBF6B1D254B8}" type="slidenum">
              <a:rPr lang="en-US" smtClean="0"/>
              <a:t>25</a:t>
            </a:fld>
            <a:endParaRPr lang="en-US"/>
          </a:p>
        </p:txBody>
      </p:sp>
      <p:sp>
        <p:nvSpPr>
          <p:cNvPr id="4" name="TextBox 3">
            <a:extLst>
              <a:ext uri="{FF2B5EF4-FFF2-40B4-BE49-F238E27FC236}">
                <a16:creationId xmlns:a16="http://schemas.microsoft.com/office/drawing/2014/main" id="{4B2C5B88-D7A1-AF42-831E-28F8C695DD63}"/>
              </a:ext>
            </a:extLst>
          </p:cNvPr>
          <p:cNvSpPr txBox="1"/>
          <p:nvPr/>
        </p:nvSpPr>
        <p:spPr>
          <a:xfrm>
            <a:off x="3935506" y="330799"/>
            <a:ext cx="41685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Consider the origin of the vector </a:t>
            </a:r>
            <a:r>
              <a:rPr lang="en-US" b="1" dirty="0">
                <a:latin typeface="Times New Roman" panose="02020603050405020304" pitchFamily="18" charset="0"/>
                <a:cs typeface="Times New Roman" panose="02020603050405020304" pitchFamily="18" charset="0"/>
              </a:rPr>
              <a:t>r</a:t>
            </a:r>
          </a:p>
        </p:txBody>
      </p:sp>
    </p:spTree>
    <p:extLst>
      <p:ext uri="{BB962C8B-B14F-4D97-AF65-F5344CB8AC3E}">
        <p14:creationId xmlns:p14="http://schemas.microsoft.com/office/powerpoint/2010/main" val="208735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641" y="1401961"/>
            <a:ext cx="5741789" cy="4054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90A07EB2-302A-C440-B4B2-3EDBE6B540A5}"/>
              </a:ext>
            </a:extLst>
          </p:cNvPr>
          <p:cNvSpPr>
            <a:spLocks noGrp="1"/>
          </p:cNvSpPr>
          <p:nvPr>
            <p:ph type="sldNum" sz="quarter" idx="12"/>
          </p:nvPr>
        </p:nvSpPr>
        <p:spPr/>
        <p:txBody>
          <a:bodyPr/>
          <a:lstStyle/>
          <a:p>
            <a:fld id="{030D0954-52AA-4645-BC74-DBF6B1D254B8}" type="slidenum">
              <a:rPr lang="en-US" smtClean="0"/>
              <a:t>26</a:t>
            </a:fld>
            <a:endParaRPr lang="en-US"/>
          </a:p>
        </p:txBody>
      </p:sp>
    </p:spTree>
    <p:extLst>
      <p:ext uri="{BB962C8B-B14F-4D97-AF65-F5344CB8AC3E}">
        <p14:creationId xmlns:p14="http://schemas.microsoft.com/office/powerpoint/2010/main" val="277336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641" y="2080617"/>
            <a:ext cx="5741789" cy="2696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967DA44-0786-8C42-B50A-A3EF2FBE37CE}"/>
              </a:ext>
            </a:extLst>
          </p:cNvPr>
          <p:cNvSpPr>
            <a:spLocks noGrp="1"/>
          </p:cNvSpPr>
          <p:nvPr>
            <p:ph type="sldNum" sz="quarter" idx="12"/>
          </p:nvPr>
        </p:nvSpPr>
        <p:spPr/>
        <p:txBody>
          <a:bodyPr/>
          <a:lstStyle/>
          <a:p>
            <a:fld id="{030D0954-52AA-4645-BC74-DBF6B1D254B8}" type="slidenum">
              <a:rPr lang="en-US" smtClean="0"/>
              <a:t>27</a:t>
            </a:fld>
            <a:endParaRPr lang="en-US"/>
          </a:p>
        </p:txBody>
      </p:sp>
    </p:spTree>
    <p:extLst>
      <p:ext uri="{BB962C8B-B14F-4D97-AF65-F5344CB8AC3E}">
        <p14:creationId xmlns:p14="http://schemas.microsoft.com/office/powerpoint/2010/main" val="1892912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641" y="2160985"/>
            <a:ext cx="5741789" cy="253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FAD84938-E785-1E41-8319-0DB4D12AC162}"/>
              </a:ext>
            </a:extLst>
          </p:cNvPr>
          <p:cNvSpPr>
            <a:spLocks noGrp="1"/>
          </p:cNvSpPr>
          <p:nvPr>
            <p:ph type="sldNum" sz="quarter" idx="12"/>
          </p:nvPr>
        </p:nvSpPr>
        <p:spPr/>
        <p:txBody>
          <a:bodyPr/>
          <a:lstStyle/>
          <a:p>
            <a:fld id="{030D0954-52AA-4645-BC74-DBF6B1D254B8}" type="slidenum">
              <a:rPr lang="en-US" smtClean="0"/>
              <a:t>28</a:t>
            </a:fld>
            <a:endParaRPr lang="en-US"/>
          </a:p>
        </p:txBody>
      </p:sp>
    </p:spTree>
    <p:extLst>
      <p:ext uri="{BB962C8B-B14F-4D97-AF65-F5344CB8AC3E}">
        <p14:creationId xmlns:p14="http://schemas.microsoft.com/office/powerpoint/2010/main" val="710368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794867"/>
            <a:ext cx="5134570" cy="3259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DA397B7-8B1C-9841-A21F-8E2BE1612FE4}"/>
              </a:ext>
            </a:extLst>
          </p:cNvPr>
          <p:cNvSpPr>
            <a:spLocks noGrp="1"/>
          </p:cNvSpPr>
          <p:nvPr>
            <p:ph type="sldNum" sz="quarter" idx="12"/>
          </p:nvPr>
        </p:nvSpPr>
        <p:spPr/>
        <p:txBody>
          <a:bodyPr/>
          <a:lstStyle/>
          <a:p>
            <a:fld id="{030D0954-52AA-4645-BC74-DBF6B1D254B8}" type="slidenum">
              <a:rPr lang="en-US" smtClean="0"/>
              <a:t>29</a:t>
            </a:fld>
            <a:endParaRPr lang="en-US"/>
          </a:p>
        </p:txBody>
      </p:sp>
    </p:spTree>
    <p:extLst>
      <p:ext uri="{BB962C8B-B14F-4D97-AF65-F5344CB8AC3E}">
        <p14:creationId xmlns:p14="http://schemas.microsoft.com/office/powerpoint/2010/main" val="296903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2371162" cy="369332"/>
          </a:xfrm>
          <a:prstGeom prst="rect">
            <a:avLst/>
          </a:prstGeom>
          <a:noFill/>
        </p:spPr>
        <p:txBody>
          <a:bodyPr wrap="none" rtlCol="0">
            <a:spAutoFit/>
          </a:bodyPr>
          <a:lstStyle/>
          <a:p>
            <a:pPr marL="285750" indent="-285750">
              <a:buFontTx/>
              <a:buChar char="-"/>
            </a:pPr>
            <a:r>
              <a:rPr lang="en-US" b="1" dirty="0">
                <a:latin typeface="Times New Roman" panose="02020603050405020304" pitchFamily="18" charset="0"/>
                <a:cs typeface="Times New Roman" panose="02020603050405020304" pitchFamily="18" charset="0"/>
              </a:rPr>
              <a:t>Definition of Dilute</a:t>
            </a:r>
          </a:p>
        </p:txBody>
      </p:sp>
      <p:sp>
        <p:nvSpPr>
          <p:cNvPr id="4" name="Slide Number Placeholder 3">
            <a:extLst>
              <a:ext uri="{FF2B5EF4-FFF2-40B4-BE49-F238E27FC236}">
                <a16:creationId xmlns:a16="http://schemas.microsoft.com/office/drawing/2014/main" id="{42761FEA-A10B-2A44-B2CF-AC8012988CF6}"/>
              </a:ext>
            </a:extLst>
          </p:cNvPr>
          <p:cNvSpPr>
            <a:spLocks noGrp="1"/>
          </p:cNvSpPr>
          <p:nvPr>
            <p:ph type="sldNum" sz="quarter" idx="12"/>
          </p:nvPr>
        </p:nvSpPr>
        <p:spPr/>
        <p:txBody>
          <a:bodyPr/>
          <a:lstStyle/>
          <a:p>
            <a:fld id="{030D0954-52AA-4645-BC74-DBF6B1D254B8}" type="slidenum">
              <a:rPr lang="en-US" smtClean="0"/>
              <a:t>3</a:t>
            </a:fld>
            <a:endParaRPr lang="en-US"/>
          </a:p>
        </p:txBody>
      </p:sp>
    </p:spTree>
    <p:extLst>
      <p:ext uri="{BB962C8B-B14F-4D97-AF65-F5344CB8AC3E}">
        <p14:creationId xmlns:p14="http://schemas.microsoft.com/office/powerpoint/2010/main" val="415372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794867"/>
            <a:ext cx="5134570" cy="3259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BDA0AD88-4119-7E48-9DEF-5D69F7002846}"/>
              </a:ext>
            </a:extLst>
          </p:cNvPr>
          <p:cNvSpPr>
            <a:spLocks noGrp="1"/>
          </p:cNvSpPr>
          <p:nvPr>
            <p:ph type="sldNum" sz="quarter" idx="12"/>
          </p:nvPr>
        </p:nvSpPr>
        <p:spPr/>
        <p:txBody>
          <a:bodyPr/>
          <a:lstStyle/>
          <a:p>
            <a:fld id="{030D0954-52AA-4645-BC74-DBF6B1D254B8}" type="slidenum">
              <a:rPr lang="en-US" smtClean="0"/>
              <a:t>30</a:t>
            </a:fld>
            <a:endParaRPr lang="en-US"/>
          </a:p>
        </p:txBody>
      </p:sp>
    </p:spTree>
    <p:extLst>
      <p:ext uri="{BB962C8B-B14F-4D97-AF65-F5344CB8AC3E}">
        <p14:creationId xmlns:p14="http://schemas.microsoft.com/office/powerpoint/2010/main" val="2069460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797" y="1393031"/>
            <a:ext cx="5527477" cy="407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6DD4D184-9A31-244B-B0F0-85A080644ADE}"/>
              </a:ext>
            </a:extLst>
          </p:cNvPr>
          <p:cNvSpPr>
            <a:spLocks noGrp="1"/>
          </p:cNvSpPr>
          <p:nvPr>
            <p:ph type="sldNum" sz="quarter" idx="12"/>
          </p:nvPr>
        </p:nvSpPr>
        <p:spPr/>
        <p:txBody>
          <a:bodyPr/>
          <a:lstStyle/>
          <a:p>
            <a:fld id="{030D0954-52AA-4645-BC74-DBF6B1D254B8}" type="slidenum">
              <a:rPr lang="en-US" smtClean="0"/>
              <a:t>31</a:t>
            </a:fld>
            <a:endParaRPr lang="en-US"/>
          </a:p>
        </p:txBody>
      </p:sp>
    </p:spTree>
    <p:extLst>
      <p:ext uri="{BB962C8B-B14F-4D97-AF65-F5344CB8AC3E}">
        <p14:creationId xmlns:p14="http://schemas.microsoft.com/office/powerpoint/2010/main" val="1873766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1393031"/>
            <a:ext cx="5893594" cy="407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97C26194-8DFC-6E4F-BF56-11C0BE65AE4E}"/>
              </a:ext>
            </a:extLst>
          </p:cNvPr>
          <p:cNvSpPr>
            <a:spLocks noGrp="1"/>
          </p:cNvSpPr>
          <p:nvPr>
            <p:ph type="sldNum" sz="quarter" idx="12"/>
          </p:nvPr>
        </p:nvSpPr>
        <p:spPr/>
        <p:txBody>
          <a:bodyPr/>
          <a:lstStyle/>
          <a:p>
            <a:fld id="{030D0954-52AA-4645-BC74-DBF6B1D254B8}" type="slidenum">
              <a:rPr lang="en-US" smtClean="0"/>
              <a:t>32</a:t>
            </a:fld>
            <a:endParaRPr lang="en-US"/>
          </a:p>
        </p:txBody>
      </p:sp>
    </p:spTree>
    <p:extLst>
      <p:ext uri="{BB962C8B-B14F-4D97-AF65-F5344CB8AC3E}">
        <p14:creationId xmlns:p14="http://schemas.microsoft.com/office/powerpoint/2010/main" val="290328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836" y="1232297"/>
            <a:ext cx="6054328" cy="4384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5A76244-9665-C94B-804E-D272727CA065}"/>
              </a:ext>
            </a:extLst>
          </p:cNvPr>
          <p:cNvSpPr>
            <a:spLocks noGrp="1"/>
          </p:cNvSpPr>
          <p:nvPr>
            <p:ph type="sldNum" sz="quarter" idx="12"/>
          </p:nvPr>
        </p:nvSpPr>
        <p:spPr/>
        <p:txBody>
          <a:bodyPr/>
          <a:lstStyle/>
          <a:p>
            <a:fld id="{030D0954-52AA-4645-BC74-DBF6B1D254B8}" type="slidenum">
              <a:rPr lang="en-US" smtClean="0"/>
              <a:t>33</a:t>
            </a:fld>
            <a:endParaRPr lang="en-US"/>
          </a:p>
        </p:txBody>
      </p:sp>
    </p:spTree>
    <p:extLst>
      <p:ext uri="{BB962C8B-B14F-4D97-AF65-F5344CB8AC3E}">
        <p14:creationId xmlns:p14="http://schemas.microsoft.com/office/powerpoint/2010/main" val="2149099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393031"/>
            <a:ext cx="5134570" cy="407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5C81BC81-3B5B-F44F-914D-B8826A2C2BAF}"/>
              </a:ext>
            </a:extLst>
          </p:cNvPr>
          <p:cNvSpPr>
            <a:spLocks noGrp="1"/>
          </p:cNvSpPr>
          <p:nvPr>
            <p:ph type="sldNum" sz="quarter" idx="12"/>
          </p:nvPr>
        </p:nvSpPr>
        <p:spPr/>
        <p:txBody>
          <a:bodyPr/>
          <a:lstStyle/>
          <a:p>
            <a:fld id="{030D0954-52AA-4645-BC74-DBF6B1D254B8}" type="slidenum">
              <a:rPr lang="en-US" smtClean="0"/>
              <a:t>34</a:t>
            </a:fld>
            <a:endParaRPr lang="en-US"/>
          </a:p>
        </p:txBody>
      </p:sp>
      <p:sp>
        <p:nvSpPr>
          <p:cNvPr id="5" name="Rectangle 4">
            <a:extLst>
              <a:ext uri="{FF2B5EF4-FFF2-40B4-BE49-F238E27FC236}">
                <a16:creationId xmlns:a16="http://schemas.microsoft.com/office/drawing/2014/main" id="{10432C82-C02C-5042-855B-37075D66DDC3}"/>
              </a:ext>
            </a:extLst>
          </p:cNvPr>
          <p:cNvSpPr/>
          <p:nvPr/>
        </p:nvSpPr>
        <p:spPr>
          <a:xfrm>
            <a:off x="170688" y="5959008"/>
            <a:ext cx="11533632" cy="646331"/>
          </a:xfrm>
          <a:prstGeom prst="rect">
            <a:avLst/>
          </a:prstGeom>
        </p:spPr>
        <p:txBody>
          <a:bodyPr wrap="square">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Beaucage, G. "Approximations leading to a unified exponential/power-law approach to small-angle scattering." </a:t>
            </a:r>
            <a:r>
              <a:rPr lang="en-US" altLang="zh-CN" i="1" dirty="0">
                <a:latin typeface="Times New Roman" panose="02020603050405020304" pitchFamily="18" charset="0"/>
                <a:ea typeface="宋体" panose="02010600030101010101" pitchFamily="2" charset="-122"/>
                <a:cs typeface="Times New Roman" panose="02020603050405020304" pitchFamily="18" charset="0"/>
              </a:rPr>
              <a:t>Journal of Applied Crystallography</a:t>
            </a:r>
            <a:r>
              <a:rPr lang="en-US" altLang="zh-CN" dirty="0">
                <a:latin typeface="Times New Roman" panose="02020603050405020304" pitchFamily="18" charset="0"/>
                <a:ea typeface="宋体" panose="02010600030101010101" pitchFamily="2" charset="-122"/>
                <a:cs typeface="Times New Roman" panose="02020603050405020304" pitchFamily="18" charset="0"/>
              </a:rPr>
              <a:t> 28.6 (1995): 717-728.</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536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516" y="1339453"/>
            <a:ext cx="5464969" cy="417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80318F8-9962-F745-B8AB-D56DE181F397}"/>
              </a:ext>
            </a:extLst>
          </p:cNvPr>
          <p:cNvSpPr>
            <a:spLocks noGrp="1"/>
          </p:cNvSpPr>
          <p:nvPr>
            <p:ph type="sldNum" sz="quarter" idx="12"/>
          </p:nvPr>
        </p:nvSpPr>
        <p:spPr/>
        <p:txBody>
          <a:bodyPr/>
          <a:lstStyle/>
          <a:p>
            <a:fld id="{030D0954-52AA-4645-BC74-DBF6B1D254B8}" type="slidenum">
              <a:rPr lang="en-US" smtClean="0"/>
              <a:t>35</a:t>
            </a:fld>
            <a:endParaRPr lang="en-US"/>
          </a:p>
        </p:txBody>
      </p:sp>
    </p:spTree>
    <p:extLst>
      <p:ext uri="{BB962C8B-B14F-4D97-AF65-F5344CB8AC3E}">
        <p14:creationId xmlns:p14="http://schemas.microsoft.com/office/powerpoint/2010/main" val="2253726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7" name="Rectangle 2"/>
          <p:cNvSpPr>
            <a:spLocks/>
          </p:cNvSpPr>
          <p:nvPr/>
        </p:nvSpPr>
        <p:spPr bwMode="auto">
          <a:xfrm>
            <a:off x="2744019" y="1608172"/>
            <a:ext cx="969817" cy="19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66" dirty="0">
                <a:latin typeface="Times New Roman" panose="02020603050405020304" pitchFamily="18" charset="0"/>
                <a:ea typeface="ＭＳ Ｐゴシック" charset="0"/>
                <a:cs typeface="Times New Roman" panose="02020603050405020304" pitchFamily="18" charset="0"/>
              </a:rPr>
              <a:t>Guinier</a:t>
            </a:r>
            <a:r>
              <a:rPr lang="ja-JP" altLang="en-US" sz="1266">
                <a:latin typeface="Times New Roman" panose="02020603050405020304" pitchFamily="18" charset="0"/>
                <a:ea typeface="ＭＳ Ｐゴシック" charset="0"/>
                <a:cs typeface="Times New Roman" panose="02020603050405020304" pitchFamily="18" charset="0"/>
              </a:rPr>
              <a:t>’</a:t>
            </a:r>
            <a:r>
              <a:rPr lang="en-US" altLang="ja-JP" sz="1266" dirty="0">
                <a:latin typeface="Times New Roman" panose="02020603050405020304" pitchFamily="18" charset="0"/>
                <a:cs typeface="Times New Roman" panose="02020603050405020304" pitchFamily="18" charset="0"/>
              </a:rPr>
              <a:t>s Law</a:t>
            </a:r>
            <a:endParaRPr lang="en-US" sz="1266" dirty="0">
              <a:latin typeface="Times New Roman" panose="02020603050405020304" pitchFamily="18" charset="0"/>
              <a:cs typeface="Times New Roman" panose="02020603050405020304" pitchFamily="18" charset="0"/>
            </a:endParaRPr>
          </a:p>
        </p:txBody>
      </p:sp>
      <p:pic>
        <p:nvPicPr>
          <p:cNvPr id="5898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797" y="2268140"/>
            <a:ext cx="2348508" cy="1723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29" name="Rectangle 4"/>
          <p:cNvSpPr>
            <a:spLocks/>
          </p:cNvSpPr>
          <p:nvPr/>
        </p:nvSpPr>
        <p:spPr bwMode="auto">
          <a:xfrm>
            <a:off x="2122290" y="6378532"/>
            <a:ext cx="2766783" cy="173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125" dirty="0">
                <a:latin typeface="Times New Roman" panose="02020603050405020304" pitchFamily="18" charset="0"/>
                <a:ea typeface="ＭＳ Ｐゴシック" charset="0"/>
                <a:cs typeface="Times New Roman" panose="02020603050405020304" pitchFamily="18" charset="0"/>
              </a:rPr>
              <a:t>Beaucage G </a:t>
            </a:r>
            <a:r>
              <a:rPr lang="en-US" sz="1125" i="1" dirty="0">
                <a:latin typeface="Times New Roman" panose="02020603050405020304" pitchFamily="18" charset="0"/>
                <a:ea typeface="ＭＳ Ｐゴシック" charset="0"/>
                <a:cs typeface="Times New Roman" panose="02020603050405020304" pitchFamily="18" charset="0"/>
              </a:rPr>
              <a:t>J. Appl. </a:t>
            </a:r>
            <a:r>
              <a:rPr lang="en-US" sz="1125" i="1" dirty="0" err="1">
                <a:latin typeface="Times New Roman" panose="02020603050405020304" pitchFamily="18" charset="0"/>
                <a:ea typeface="ＭＳ Ｐゴシック" charset="0"/>
                <a:cs typeface="Times New Roman" panose="02020603050405020304" pitchFamily="18" charset="0"/>
              </a:rPr>
              <a:t>Cryst</a:t>
            </a:r>
            <a:r>
              <a:rPr lang="en-US" sz="1125" i="1" dirty="0">
                <a:latin typeface="Times New Roman" panose="02020603050405020304" pitchFamily="18" charset="0"/>
                <a:ea typeface="ＭＳ Ｐゴシック" charset="0"/>
                <a:cs typeface="Times New Roman" panose="02020603050405020304" pitchFamily="18" charset="0"/>
              </a:rPr>
              <a:t>.</a:t>
            </a:r>
            <a:r>
              <a:rPr lang="en-US" sz="1125" dirty="0">
                <a:latin typeface="Times New Roman" panose="02020603050405020304" pitchFamily="18" charset="0"/>
                <a:ea typeface="ＭＳ Ｐゴシック" charset="0"/>
                <a:cs typeface="Times New Roman" panose="02020603050405020304" pitchFamily="18" charset="0"/>
              </a:rPr>
              <a:t> </a:t>
            </a:r>
            <a:r>
              <a:rPr lang="en-US" sz="1125" b="1" dirty="0">
                <a:latin typeface="Times New Roman" panose="02020603050405020304" pitchFamily="18" charset="0"/>
                <a:ea typeface="ＭＳ Ｐゴシック" charset="0"/>
                <a:cs typeface="Times New Roman" panose="02020603050405020304" pitchFamily="18" charset="0"/>
              </a:rPr>
              <a:t>28</a:t>
            </a:r>
            <a:r>
              <a:rPr lang="en-US" sz="1125" dirty="0">
                <a:latin typeface="Times New Roman" panose="02020603050405020304" pitchFamily="18" charset="0"/>
                <a:ea typeface="ＭＳ Ｐゴシック" charset="0"/>
                <a:cs typeface="Times New Roman" panose="02020603050405020304" pitchFamily="18" charset="0"/>
              </a:rPr>
              <a:t> 717-728 (1995). </a:t>
            </a:r>
          </a:p>
        </p:txBody>
      </p:sp>
      <p:pic>
        <p:nvPicPr>
          <p:cNvPr id="5898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1" y="1580555"/>
            <a:ext cx="2333997" cy="1375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98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359" y="3259336"/>
            <a:ext cx="2687836" cy="732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32" name="Rectangle 7"/>
          <p:cNvSpPr>
            <a:spLocks/>
          </p:cNvSpPr>
          <p:nvPr/>
        </p:nvSpPr>
        <p:spPr bwMode="auto">
          <a:xfrm>
            <a:off x="9116707" y="3139199"/>
            <a:ext cx="865493" cy="19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66" dirty="0">
                <a:ea typeface="ＭＳ Ｐゴシック" charset="0"/>
                <a:cs typeface="ＭＳ Ｐゴシック" charset="0"/>
              </a:rPr>
              <a:t>Lead </a:t>
            </a:r>
            <a:r>
              <a:rPr lang="en-US" sz="1266" dirty="0">
                <a:latin typeface="Times New Roman" panose="02020603050405020304" pitchFamily="18" charset="0"/>
                <a:ea typeface="ＭＳ Ｐゴシック" charset="0"/>
                <a:cs typeface="Times New Roman" panose="02020603050405020304" pitchFamily="18" charset="0"/>
              </a:rPr>
              <a:t>Term</a:t>
            </a:r>
            <a:r>
              <a:rPr lang="en-US" sz="1266" dirty="0">
                <a:ea typeface="ＭＳ Ｐゴシック" charset="0"/>
                <a:cs typeface="ＭＳ Ｐゴシック" charset="0"/>
              </a:rPr>
              <a:t> is </a:t>
            </a:r>
          </a:p>
        </p:txBody>
      </p:sp>
      <p:pic>
        <p:nvPicPr>
          <p:cNvPr id="58983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1329" y="3911203"/>
            <a:ext cx="1752451" cy="366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983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992" y="3491508"/>
            <a:ext cx="1187648" cy="358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983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6633" y="4828729"/>
            <a:ext cx="1607344" cy="502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36" name="Rectangle 11"/>
          <p:cNvSpPr>
            <a:spLocks/>
          </p:cNvSpPr>
          <p:nvPr/>
        </p:nvSpPr>
        <p:spPr bwMode="auto">
          <a:xfrm>
            <a:off x="7444383" y="5637491"/>
            <a:ext cx="33845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400" b="1" dirty="0">
                <a:latin typeface="Times New Roman" panose="02020603050405020304" pitchFamily="18" charset="0"/>
                <a:ea typeface="ＭＳ Ｐゴシック" charset="0"/>
                <a:cs typeface="Times New Roman" panose="02020603050405020304" pitchFamily="18" charset="0"/>
              </a:rPr>
              <a:t>A particle with no surface</a:t>
            </a:r>
          </a:p>
        </p:txBody>
      </p:sp>
      <p:pic>
        <p:nvPicPr>
          <p:cNvPr id="589837"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2168" y="5479480"/>
            <a:ext cx="4116586" cy="682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38" name="Rectangle 13"/>
          <p:cNvSpPr>
            <a:spLocks/>
          </p:cNvSpPr>
          <p:nvPr/>
        </p:nvSpPr>
        <p:spPr bwMode="auto">
          <a:xfrm>
            <a:off x="1777380" y="672211"/>
            <a:ext cx="6378926" cy="584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66" dirty="0">
                <a:latin typeface="Times New Roman" panose="02020603050405020304" pitchFamily="18" charset="0"/>
                <a:ea typeface="ＭＳ Ｐゴシック" charset="0"/>
                <a:cs typeface="Times New Roman" panose="02020603050405020304" pitchFamily="18" charset="0"/>
              </a:rPr>
              <a:t>Consider binary interference at a distance </a:t>
            </a:r>
            <a:r>
              <a:rPr lang="ja-JP" altLang="en-US" sz="1266">
                <a:latin typeface="Times New Roman" panose="02020603050405020304" pitchFamily="18" charset="0"/>
                <a:ea typeface="ＭＳ Ｐゴシック" charset="0"/>
                <a:cs typeface="Times New Roman" panose="02020603050405020304" pitchFamily="18" charset="0"/>
              </a:rPr>
              <a:t>“</a:t>
            </a:r>
            <a:r>
              <a:rPr lang="en-US" altLang="ja-JP" sz="1266" dirty="0">
                <a:latin typeface="Times New Roman" panose="02020603050405020304" pitchFamily="18" charset="0"/>
                <a:cs typeface="Times New Roman" panose="02020603050405020304" pitchFamily="18" charset="0"/>
              </a:rPr>
              <a:t>r</a:t>
            </a:r>
            <a:r>
              <a:rPr lang="ja-JP" altLang="en-US" sz="1266">
                <a:latin typeface="Times New Roman" panose="02020603050405020304" pitchFamily="18" charset="0"/>
                <a:ea typeface="ＭＳ Ｐゴシック" charset="0"/>
                <a:cs typeface="Times New Roman" panose="02020603050405020304" pitchFamily="18" charset="0"/>
              </a:rPr>
              <a:t>”</a:t>
            </a:r>
            <a:r>
              <a:rPr lang="en-US" altLang="ja-JP" sz="1266" dirty="0">
                <a:latin typeface="Times New Roman" panose="02020603050405020304" pitchFamily="18" charset="0"/>
                <a:cs typeface="Times New Roman" panose="02020603050405020304" pitchFamily="18" charset="0"/>
              </a:rPr>
              <a:t> for a particle with arbitrary orientation</a:t>
            </a:r>
          </a:p>
          <a:p>
            <a:r>
              <a:rPr lang="en-US" sz="1266" dirty="0">
                <a:latin typeface="Times New Roman" panose="02020603050405020304" pitchFamily="18" charset="0"/>
                <a:cs typeface="Times New Roman" panose="02020603050405020304" pitchFamily="18" charset="0"/>
              </a:rPr>
              <a:t>Rotate and translate a particle so that two points separated by r lie in the particle for all rotations</a:t>
            </a:r>
          </a:p>
          <a:p>
            <a:r>
              <a:rPr lang="en-US" sz="1266" dirty="0">
                <a:latin typeface="Times New Roman" panose="02020603050405020304" pitchFamily="18" charset="0"/>
                <a:cs typeface="Times New Roman" panose="02020603050405020304" pitchFamily="18" charset="0"/>
              </a:rPr>
              <a:t>and average the structures at these different orientations</a:t>
            </a:r>
          </a:p>
        </p:txBody>
      </p:sp>
      <p:sp>
        <p:nvSpPr>
          <p:cNvPr id="589839" name="Rectangle 14"/>
          <p:cNvSpPr>
            <a:spLocks/>
          </p:cNvSpPr>
          <p:nvPr/>
        </p:nvSpPr>
        <p:spPr bwMode="auto">
          <a:xfrm>
            <a:off x="8294935" y="1635789"/>
            <a:ext cx="1491434" cy="389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66" dirty="0">
                <a:latin typeface="Times New Roman" panose="02020603050405020304" pitchFamily="18" charset="0"/>
                <a:ea typeface="ＭＳ Ｐゴシック" charset="0"/>
                <a:cs typeface="Times New Roman" panose="02020603050405020304" pitchFamily="18" charset="0"/>
              </a:rPr>
              <a:t>Binary Autocorrelation</a:t>
            </a:r>
          </a:p>
          <a:p>
            <a:r>
              <a:rPr lang="en-US" sz="1266" dirty="0">
                <a:latin typeface="Times New Roman" panose="02020603050405020304" pitchFamily="18" charset="0"/>
                <a:ea typeface="ＭＳ Ｐゴシック" charset="0"/>
                <a:cs typeface="Times New Roman" panose="02020603050405020304" pitchFamily="18" charset="0"/>
              </a:rPr>
              <a:t>Function</a:t>
            </a:r>
          </a:p>
        </p:txBody>
      </p:sp>
      <p:sp>
        <p:nvSpPr>
          <p:cNvPr id="589840" name="Rectangle 15"/>
          <p:cNvSpPr>
            <a:spLocks/>
          </p:cNvSpPr>
          <p:nvPr/>
        </p:nvSpPr>
        <p:spPr bwMode="auto">
          <a:xfrm>
            <a:off x="4592464" y="4180750"/>
            <a:ext cx="3009798" cy="389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66" dirty="0">
                <a:latin typeface="Times New Roman" panose="02020603050405020304" pitchFamily="18" charset="0"/>
                <a:ea typeface="ＭＳ Ｐゴシック" charset="0"/>
                <a:cs typeface="Times New Roman" panose="02020603050405020304" pitchFamily="18" charset="0"/>
              </a:rPr>
              <a:t>Scattered Intensity is the Fourier Transform of</a:t>
            </a:r>
          </a:p>
          <a:p>
            <a:r>
              <a:rPr lang="en-US" sz="1266" dirty="0">
                <a:latin typeface="Times New Roman" panose="02020603050405020304" pitchFamily="18" charset="0"/>
                <a:ea typeface="ＭＳ Ｐゴシック" charset="0"/>
                <a:cs typeface="Times New Roman" panose="02020603050405020304" pitchFamily="18" charset="0"/>
              </a:rPr>
              <a:t>The Binary Autocorrelation Function</a:t>
            </a:r>
          </a:p>
        </p:txBody>
      </p:sp>
      <p:pic>
        <p:nvPicPr>
          <p:cNvPr id="589841"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6211" y="4830961"/>
            <a:ext cx="1509117" cy="48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E8221BB0-9E79-514D-92F2-C4C289ADBFE7}"/>
              </a:ext>
            </a:extLst>
          </p:cNvPr>
          <p:cNvSpPr>
            <a:spLocks noGrp="1"/>
          </p:cNvSpPr>
          <p:nvPr>
            <p:ph type="sldNum" sz="quarter" idx="12"/>
          </p:nvPr>
        </p:nvSpPr>
        <p:spPr/>
        <p:txBody>
          <a:bodyPr/>
          <a:lstStyle/>
          <a:p>
            <a:fld id="{030D0954-52AA-4645-BC74-DBF6B1D254B8}" type="slidenum">
              <a:rPr lang="en-US" smtClean="0"/>
              <a:t>36</a:t>
            </a:fld>
            <a:endParaRPr lang="en-US"/>
          </a:p>
        </p:txBody>
      </p:sp>
      <p:sp>
        <p:nvSpPr>
          <p:cNvPr id="3" name="TextBox 2">
            <a:extLst>
              <a:ext uri="{FF2B5EF4-FFF2-40B4-BE49-F238E27FC236}">
                <a16:creationId xmlns:a16="http://schemas.microsoft.com/office/drawing/2014/main" id="{2196001C-2587-CE47-8705-B7A79C53E173}"/>
              </a:ext>
            </a:extLst>
          </p:cNvPr>
          <p:cNvSpPr txBox="1"/>
          <p:nvPr/>
        </p:nvSpPr>
        <p:spPr>
          <a:xfrm>
            <a:off x="3046494" y="152641"/>
            <a:ext cx="714817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Guinier’s Law describes a particle with no surface or internal structure</a:t>
            </a:r>
          </a:p>
        </p:txBody>
      </p:sp>
    </p:spTree>
    <p:extLst>
      <p:ext uri="{BB962C8B-B14F-4D97-AF65-F5344CB8AC3E}">
        <p14:creationId xmlns:p14="http://schemas.microsoft.com/office/powerpoint/2010/main" val="1326057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602" y="1339453"/>
            <a:ext cx="5232797" cy="417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A2E2756F-EBA6-5645-A38A-46CD01B07911}"/>
              </a:ext>
            </a:extLst>
          </p:cNvPr>
          <p:cNvSpPr>
            <a:spLocks noGrp="1"/>
          </p:cNvSpPr>
          <p:nvPr>
            <p:ph type="sldNum" sz="quarter" idx="12"/>
          </p:nvPr>
        </p:nvSpPr>
        <p:spPr/>
        <p:txBody>
          <a:bodyPr/>
          <a:lstStyle/>
          <a:p>
            <a:fld id="{030D0954-52AA-4645-BC74-DBF6B1D254B8}" type="slidenum">
              <a:rPr lang="en-US" smtClean="0"/>
              <a:t>37</a:t>
            </a:fld>
            <a:endParaRPr lang="en-US"/>
          </a:p>
        </p:txBody>
      </p:sp>
    </p:spTree>
    <p:extLst>
      <p:ext uri="{BB962C8B-B14F-4D97-AF65-F5344CB8AC3E}">
        <p14:creationId xmlns:p14="http://schemas.microsoft.com/office/powerpoint/2010/main" val="2022067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1375172"/>
            <a:ext cx="5884664" cy="410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2EC851A1-6F6C-0040-9228-6CF6A1CB6B19}"/>
              </a:ext>
            </a:extLst>
          </p:cNvPr>
          <p:cNvSpPr>
            <a:spLocks noGrp="1"/>
          </p:cNvSpPr>
          <p:nvPr>
            <p:ph type="sldNum" sz="quarter" idx="12"/>
          </p:nvPr>
        </p:nvSpPr>
        <p:spPr/>
        <p:txBody>
          <a:bodyPr/>
          <a:lstStyle/>
          <a:p>
            <a:fld id="{030D0954-52AA-4645-BC74-DBF6B1D254B8}" type="slidenum">
              <a:rPr lang="en-US" smtClean="0"/>
              <a:t>38</a:t>
            </a:fld>
            <a:endParaRPr lang="en-US"/>
          </a:p>
        </p:txBody>
      </p:sp>
    </p:spTree>
    <p:extLst>
      <p:ext uri="{BB962C8B-B14F-4D97-AF65-F5344CB8AC3E}">
        <p14:creationId xmlns:p14="http://schemas.microsoft.com/office/powerpoint/2010/main" val="3550207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4156" y="696515"/>
            <a:ext cx="6697266" cy="4955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18E0F7E-8ECA-304F-BD23-B709A7E72D9D}"/>
              </a:ext>
            </a:extLst>
          </p:cNvPr>
          <p:cNvSpPr>
            <a:spLocks noGrp="1"/>
          </p:cNvSpPr>
          <p:nvPr>
            <p:ph type="sldNum" sz="quarter" idx="12"/>
          </p:nvPr>
        </p:nvSpPr>
        <p:spPr/>
        <p:txBody>
          <a:bodyPr/>
          <a:lstStyle/>
          <a:p>
            <a:fld id="{030D0954-52AA-4645-BC74-DBF6B1D254B8}" type="slidenum">
              <a:rPr lang="en-US" smtClean="0"/>
              <a:t>39</a:t>
            </a:fld>
            <a:endParaRPr lang="en-US"/>
          </a:p>
        </p:txBody>
      </p:sp>
    </p:spTree>
    <p:extLst>
      <p:ext uri="{BB962C8B-B14F-4D97-AF65-F5344CB8AC3E}">
        <p14:creationId xmlns:p14="http://schemas.microsoft.com/office/powerpoint/2010/main" val="295142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1"/>
          <p:cNvSpPr>
            <a:spLocks/>
          </p:cNvSpPr>
          <p:nvPr/>
        </p:nvSpPr>
        <p:spPr bwMode="auto">
          <a:xfrm>
            <a:off x="952734" y="145568"/>
            <a:ext cx="10669423"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0" tIns="0" rIns="0" bIns="0" anchor="ctr">
            <a:spAutoFit/>
          </a:bodyPr>
          <a:lstStyle/>
          <a:p>
            <a:r>
              <a:rPr lang="en-US" sz="2400" b="1" dirty="0">
                <a:latin typeface="Times New Roman" panose="02020603050405020304" pitchFamily="18" charset="0"/>
                <a:ea typeface="ＭＳ Ｐゴシック" charset="0"/>
                <a:cs typeface="Times New Roman" panose="02020603050405020304" pitchFamily="18" charset="0"/>
              </a:rPr>
              <a:t>For a complex structure in solution there is an inherent concentration associated with the structure since the structure contains some solvent.  For a sphere this is the excluded volume 8</a:t>
            </a:r>
            <a:r>
              <a:rPr lang="en-US" sz="2400" b="1" i="1" dirty="0">
                <a:latin typeface="Times New Roman" panose="02020603050405020304" pitchFamily="18" charset="0"/>
                <a:ea typeface="ＭＳ Ｐゴシック" charset="0"/>
                <a:cs typeface="Times New Roman" panose="02020603050405020304" pitchFamily="18" charset="0"/>
              </a:rPr>
              <a:t>V</a:t>
            </a:r>
            <a:r>
              <a:rPr lang="en-US" sz="2400" b="1" dirty="0">
                <a:latin typeface="Times New Roman" panose="02020603050405020304" pitchFamily="18" charset="0"/>
                <a:ea typeface="ＭＳ Ｐゴシック" charset="0"/>
                <a:cs typeface="Times New Roman" panose="02020603050405020304" pitchFamily="18" charset="0"/>
              </a:rPr>
              <a:t>, </a:t>
            </a:r>
            <a:r>
              <a:rPr lang="en-US" sz="2400" b="1" i="1" dirty="0">
                <a:latin typeface="Times New Roman" panose="02020603050405020304" pitchFamily="18" charset="0"/>
                <a:ea typeface="ＭＳ Ｐゴシック" charset="0"/>
                <a:cs typeface="Times New Roman" panose="02020603050405020304" pitchFamily="18" charset="0"/>
              </a:rPr>
              <a:t>c</a:t>
            </a:r>
            <a:r>
              <a:rPr lang="en-US" sz="2400" b="1" dirty="0">
                <a:latin typeface="Times New Roman" panose="02020603050405020304" pitchFamily="18" charset="0"/>
                <a:ea typeface="ＭＳ Ｐゴシック" charset="0"/>
                <a:cs typeface="Times New Roman" panose="02020603050405020304" pitchFamily="18" charset="0"/>
              </a:rPr>
              <a:t>* = </a:t>
            </a:r>
            <a:r>
              <a:rPr lang="en-US" sz="2400" b="1" i="1" dirty="0">
                <a:latin typeface="Symbol" pitchFamily="2" charset="2"/>
                <a:ea typeface="ＭＳ Ｐゴシック" charset="0"/>
                <a:cs typeface="Times New Roman" panose="02020603050405020304" pitchFamily="18" charset="0"/>
              </a:rPr>
              <a:t>r</a:t>
            </a:r>
            <a:r>
              <a:rPr lang="en-US" sz="2400" b="1" dirty="0">
                <a:latin typeface="Times New Roman" panose="02020603050405020304" pitchFamily="18" charset="0"/>
                <a:ea typeface="ＭＳ Ｐゴシック" charset="0"/>
                <a:cs typeface="Times New Roman" panose="02020603050405020304" pitchFamily="18" charset="0"/>
              </a:rPr>
              <a:t>/8</a:t>
            </a:r>
          </a:p>
        </p:txBody>
      </p:sp>
      <p:pic>
        <p:nvPicPr>
          <p:cNvPr id="553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586" y="1473398"/>
            <a:ext cx="1500188" cy="1741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3988" name="Rectangle 3"/>
          <p:cNvSpPr>
            <a:spLocks/>
          </p:cNvSpPr>
          <p:nvPr/>
        </p:nvSpPr>
        <p:spPr bwMode="auto">
          <a:xfrm>
            <a:off x="4131299" y="1429132"/>
            <a:ext cx="75450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400" dirty="0">
                <a:ea typeface="ＭＳ Ｐゴシック" charset="0"/>
                <a:cs typeface="ＭＳ Ｐゴシック" charset="0"/>
              </a:rPr>
              <a:t>The fractal concentration is Mass/Volume, within a structure</a:t>
            </a:r>
          </a:p>
        </p:txBody>
      </p:sp>
      <p:pic>
        <p:nvPicPr>
          <p:cNvPr id="5539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1973461"/>
            <a:ext cx="4473773" cy="780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3990" name="Rectangle 5"/>
          <p:cNvSpPr>
            <a:spLocks/>
          </p:cNvSpPr>
          <p:nvPr/>
        </p:nvSpPr>
        <p:spPr bwMode="auto">
          <a:xfrm>
            <a:off x="1972538" y="3492915"/>
            <a:ext cx="953382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400" dirty="0">
                <a:ea typeface="ＭＳ Ｐゴシック" charset="0"/>
                <a:cs typeface="ＭＳ Ｐゴシック" charset="0"/>
              </a:rPr>
              <a:t>When the solution concentration matches c* the structures </a:t>
            </a:r>
            <a:r>
              <a:rPr lang="ja-JP" altLang="en-US" sz="2400">
                <a:latin typeface="Arial" charset="0"/>
                <a:ea typeface="ＭＳ Ｐゴシック" charset="0"/>
                <a:cs typeface="ＭＳ Ｐゴシック" charset="0"/>
              </a:rPr>
              <a:t>“</a:t>
            </a:r>
            <a:r>
              <a:rPr lang="en-US" altLang="ja-JP" sz="2400" dirty="0">
                <a:cs typeface="Gill Sans" charset="0"/>
              </a:rPr>
              <a:t>overlap</a:t>
            </a:r>
            <a:r>
              <a:rPr lang="ja-JP" altLang="en-US" sz="2400">
                <a:latin typeface="Arial" charset="0"/>
                <a:ea typeface="ＭＳ Ｐゴシック" charset="0"/>
                <a:cs typeface="ＭＳ Ｐゴシック" charset="0"/>
              </a:rPr>
              <a:t>”</a:t>
            </a:r>
            <a:endParaRPr lang="en-US" altLang="ja-JP" sz="2400" dirty="0">
              <a:cs typeface="Gill Sans" charset="0"/>
            </a:endParaRPr>
          </a:p>
          <a:p>
            <a:r>
              <a:rPr lang="en-US" sz="2400" dirty="0">
                <a:cs typeface="Gill Sans" charset="0"/>
              </a:rPr>
              <a:t>Then an individual structure can not be resolved and the structures entangle</a:t>
            </a:r>
          </a:p>
          <a:p>
            <a:r>
              <a:rPr lang="en-US" sz="2400" dirty="0">
                <a:cs typeface="Gill Sans" charset="0"/>
              </a:rPr>
              <a:t>The regime above c* is called semi-dilute</a:t>
            </a:r>
          </a:p>
          <a:p>
            <a:r>
              <a:rPr lang="en-US" sz="2400" dirty="0">
                <a:cs typeface="Gill Sans" charset="0"/>
              </a:rPr>
              <a:t>and the regime below c* is called dilute</a:t>
            </a:r>
          </a:p>
        </p:txBody>
      </p:sp>
      <p:pic>
        <p:nvPicPr>
          <p:cNvPr id="5539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622" y="5205372"/>
            <a:ext cx="1081674" cy="1255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394" y="5400745"/>
            <a:ext cx="1155886" cy="134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721" y="4765790"/>
            <a:ext cx="1155886" cy="134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511" y="5123451"/>
            <a:ext cx="1222831" cy="141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902" y="2902148"/>
            <a:ext cx="1727895" cy="526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6DAE7A46-B836-844F-AD11-4DB030A1E744}"/>
              </a:ext>
            </a:extLst>
          </p:cNvPr>
          <p:cNvSpPr>
            <a:spLocks noGrp="1"/>
          </p:cNvSpPr>
          <p:nvPr>
            <p:ph type="sldNum" sz="quarter" idx="12"/>
          </p:nvPr>
        </p:nvSpPr>
        <p:spPr/>
        <p:txBody>
          <a:bodyPr/>
          <a:lstStyle/>
          <a:p>
            <a:fld id="{030D0954-52AA-4645-BC74-DBF6B1D254B8}" type="slidenum">
              <a:rPr lang="en-US" smtClean="0"/>
              <a:t>4</a:t>
            </a:fld>
            <a:endParaRPr lang="en-US"/>
          </a:p>
        </p:txBody>
      </p:sp>
    </p:spTree>
    <p:extLst>
      <p:ext uri="{BB962C8B-B14F-4D97-AF65-F5344CB8AC3E}">
        <p14:creationId xmlns:p14="http://schemas.microsoft.com/office/powerpoint/2010/main" val="1058859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descr="Eqn12[1]">
            <a:extLst>
              <a:ext uri="{FF2B5EF4-FFF2-40B4-BE49-F238E27FC236}">
                <a16:creationId xmlns:a16="http://schemas.microsoft.com/office/drawing/2014/main" id="{50D36509-0F05-FF41-B39B-CB39E132E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457201"/>
            <a:ext cx="28956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7">
            <a:extLst>
              <a:ext uri="{FF2B5EF4-FFF2-40B4-BE49-F238E27FC236}">
                <a16:creationId xmlns:a16="http://schemas.microsoft.com/office/drawing/2014/main" id="{ED514A2D-A003-E648-B281-CA372CCC95F2}"/>
              </a:ext>
            </a:extLst>
          </p:cNvPr>
          <p:cNvSpPr txBox="1">
            <a:spLocks noChangeArrowheads="1"/>
          </p:cNvSpPr>
          <p:nvPr/>
        </p:nvSpPr>
        <p:spPr bwMode="auto">
          <a:xfrm>
            <a:off x="8077200" y="609600"/>
            <a:ext cx="1384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 = Nn</a:t>
            </a:r>
            <a:r>
              <a:rPr lang="en-US" altLang="en-US" baseline="-25000"/>
              <a:t>e</a:t>
            </a:r>
            <a:r>
              <a:rPr lang="en-US" altLang="en-US" baseline="30000"/>
              <a:t>2</a:t>
            </a:r>
            <a:endParaRPr lang="en-US" altLang="en-US"/>
          </a:p>
        </p:txBody>
      </p:sp>
      <p:sp>
        <p:nvSpPr>
          <p:cNvPr id="62468" name="TextBox 4">
            <a:extLst>
              <a:ext uri="{FF2B5EF4-FFF2-40B4-BE49-F238E27FC236}">
                <a16:creationId xmlns:a16="http://schemas.microsoft.com/office/drawing/2014/main" id="{27A6E552-5BA9-5E45-807B-3E152D4F9712}"/>
              </a:ext>
            </a:extLst>
          </p:cNvPr>
          <p:cNvSpPr txBox="1">
            <a:spLocks noChangeArrowheads="1"/>
          </p:cNvSpPr>
          <p:nvPr/>
        </p:nvSpPr>
        <p:spPr bwMode="auto">
          <a:xfrm>
            <a:off x="2028826" y="609601"/>
            <a:ext cx="223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Rayleigh, 1914</a:t>
            </a:r>
          </a:p>
        </p:txBody>
      </p:sp>
      <p:sp>
        <p:nvSpPr>
          <p:cNvPr id="62469" name="TextBox 5">
            <a:extLst>
              <a:ext uri="{FF2B5EF4-FFF2-40B4-BE49-F238E27FC236}">
                <a16:creationId xmlns:a16="http://schemas.microsoft.com/office/drawing/2014/main" id="{FF0F4299-88C7-CD44-AB5C-8216A31F1941}"/>
              </a:ext>
            </a:extLst>
          </p:cNvPr>
          <p:cNvSpPr txBox="1">
            <a:spLocks noChangeArrowheads="1"/>
          </p:cNvSpPr>
          <p:nvPr/>
        </p:nvSpPr>
        <p:spPr bwMode="auto">
          <a:xfrm>
            <a:off x="3244850" y="57150"/>
            <a:ext cx="589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Scattering Function for Monodisperse Spheres</a:t>
            </a:r>
          </a:p>
        </p:txBody>
      </p:sp>
      <p:pic>
        <p:nvPicPr>
          <p:cNvPr id="2" name="Picture 1">
            <a:extLst>
              <a:ext uri="{FF2B5EF4-FFF2-40B4-BE49-F238E27FC236}">
                <a16:creationId xmlns:a16="http://schemas.microsoft.com/office/drawing/2014/main" id="{802D3DA1-99B9-5C43-BA15-CBFA068CF703}"/>
              </a:ext>
            </a:extLst>
          </p:cNvPr>
          <p:cNvPicPr>
            <a:picLocks noChangeAspect="1"/>
          </p:cNvPicPr>
          <p:nvPr/>
        </p:nvPicPr>
        <p:blipFill>
          <a:blip r:embed="rId4"/>
          <a:stretch>
            <a:fillRect/>
          </a:stretch>
        </p:blipFill>
        <p:spPr>
          <a:xfrm>
            <a:off x="2725652" y="1686814"/>
            <a:ext cx="6418348" cy="4957826"/>
          </a:xfrm>
          <a:prstGeom prst="rect">
            <a:avLst/>
          </a:prstGeom>
        </p:spPr>
      </p:pic>
      <p:sp>
        <p:nvSpPr>
          <p:cNvPr id="4" name="Slide Number Placeholder 3">
            <a:extLst>
              <a:ext uri="{FF2B5EF4-FFF2-40B4-BE49-F238E27FC236}">
                <a16:creationId xmlns:a16="http://schemas.microsoft.com/office/drawing/2014/main" id="{4E9264BD-46D7-5446-ACB9-A86068C81A2D}"/>
              </a:ext>
            </a:extLst>
          </p:cNvPr>
          <p:cNvSpPr>
            <a:spLocks noGrp="1"/>
          </p:cNvSpPr>
          <p:nvPr>
            <p:ph type="sldNum" sz="quarter" idx="12"/>
          </p:nvPr>
        </p:nvSpPr>
        <p:spPr/>
        <p:txBody>
          <a:bodyPr/>
          <a:lstStyle/>
          <a:p>
            <a:fld id="{030D0954-52AA-4645-BC74-DBF6B1D254B8}" type="slidenum">
              <a:rPr lang="en-US" smtClean="0"/>
              <a:t>40</a:t>
            </a:fld>
            <a:endParaRPr lang="en-US"/>
          </a:p>
        </p:txBody>
      </p:sp>
      <p:sp>
        <p:nvSpPr>
          <p:cNvPr id="9" name="TextBox 8">
            <a:extLst>
              <a:ext uri="{FF2B5EF4-FFF2-40B4-BE49-F238E27FC236}">
                <a16:creationId xmlns:a16="http://schemas.microsoft.com/office/drawing/2014/main" id="{0163CDD3-2F4D-F84B-B7A6-1B3AE9AF9BFE}"/>
              </a:ext>
            </a:extLst>
          </p:cNvPr>
          <p:cNvSpPr txBox="1"/>
          <p:nvPr/>
        </p:nvSpPr>
        <p:spPr>
          <a:xfrm>
            <a:off x="6902075" y="2636587"/>
            <a:ext cx="176604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-4 Power-law for Porod scattering</a:t>
            </a:r>
          </a:p>
          <a:p>
            <a:r>
              <a:rPr lang="en-US" dirty="0">
                <a:latin typeface="Times New Roman" panose="02020603050405020304" pitchFamily="18" charset="0"/>
                <a:cs typeface="Times New Roman" panose="02020603050405020304" pitchFamily="18" charset="0"/>
              </a:rPr>
              <a:t>Solid Surface</a:t>
            </a:r>
          </a:p>
        </p:txBody>
      </p:sp>
      <p:cxnSp>
        <p:nvCxnSpPr>
          <p:cNvPr id="6" name="Straight Connector 5">
            <a:extLst>
              <a:ext uri="{FF2B5EF4-FFF2-40B4-BE49-F238E27FC236}">
                <a16:creationId xmlns:a16="http://schemas.microsoft.com/office/drawing/2014/main" id="{0C67C51E-5EF2-7D4B-9176-AEA5EAA08FD1}"/>
              </a:ext>
            </a:extLst>
          </p:cNvPr>
          <p:cNvCxnSpPr/>
          <p:nvPr/>
        </p:nvCxnSpPr>
        <p:spPr>
          <a:xfrm>
            <a:off x="7066056" y="3443376"/>
            <a:ext cx="1703294" cy="24105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339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2">
            <a:extLst>
              <a:ext uri="{FF2B5EF4-FFF2-40B4-BE49-F238E27FC236}">
                <a16:creationId xmlns:a16="http://schemas.microsoft.com/office/drawing/2014/main" id="{4C669BC1-25A0-0948-8F5A-62055E8F73A4}"/>
              </a:ext>
            </a:extLst>
          </p:cNvPr>
          <p:cNvSpPr txBox="1">
            <a:spLocks noChangeArrowheads="1"/>
          </p:cNvSpPr>
          <p:nvPr/>
        </p:nvSpPr>
        <p:spPr bwMode="auto">
          <a:xfrm>
            <a:off x="2133600" y="304801"/>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dirty="0">
                <a:latin typeface="Times New Roman" panose="02020603050405020304" pitchFamily="18" charset="0"/>
                <a:cs typeface="Times New Roman" panose="02020603050405020304" pitchFamily="18" charset="0"/>
              </a:rPr>
              <a:t>The Debye (1947) Scattering Function for a Polymer Coil</a:t>
            </a:r>
          </a:p>
        </p:txBody>
      </p:sp>
      <p:pic>
        <p:nvPicPr>
          <p:cNvPr id="64514" name="Picture 9" descr="DebyeFunction">
            <a:extLst>
              <a:ext uri="{FF2B5EF4-FFF2-40B4-BE49-F238E27FC236}">
                <a16:creationId xmlns:a16="http://schemas.microsoft.com/office/drawing/2014/main" id="{D809A9BE-17C8-6643-9AE2-D35AE798D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2079626"/>
            <a:ext cx="5218112"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4515" name="Object 2">
            <a:extLst>
              <a:ext uri="{FF2B5EF4-FFF2-40B4-BE49-F238E27FC236}">
                <a16:creationId xmlns:a16="http://schemas.microsoft.com/office/drawing/2014/main" id="{7B81F0E7-BFE2-9C4A-BC9C-CC597ED63182}"/>
              </a:ext>
            </a:extLst>
          </p:cNvPr>
          <p:cNvGraphicFramePr>
            <a:graphicFrameLocks noChangeAspect="1"/>
          </p:cNvGraphicFramePr>
          <p:nvPr/>
        </p:nvGraphicFramePr>
        <p:xfrm>
          <a:off x="2057400" y="1219201"/>
          <a:ext cx="3670300" cy="849313"/>
        </p:xfrm>
        <a:graphic>
          <a:graphicData uri="http://schemas.openxmlformats.org/presentationml/2006/ole">
            <mc:AlternateContent xmlns:mc="http://schemas.openxmlformats.org/markup-compatibility/2006">
              <mc:Choice xmlns:v="urn:schemas-microsoft-com:vml" Requires="v">
                <p:oleObj spid="_x0000_s28877" name="Equation" r:id="rId5" imgW="1701800" imgH="393700" progId="Equation.3">
                  <p:embed/>
                </p:oleObj>
              </mc:Choice>
              <mc:Fallback>
                <p:oleObj name="Equation" r:id="rId5" imgW="1701800" imgH="393700" progId="Equation.3">
                  <p:embed/>
                  <p:pic>
                    <p:nvPicPr>
                      <p:cNvPr id="64515" name="Object 2">
                        <a:extLst>
                          <a:ext uri="{FF2B5EF4-FFF2-40B4-BE49-F238E27FC236}">
                            <a16:creationId xmlns:a16="http://schemas.microsoft.com/office/drawing/2014/main" id="{7B81F0E7-BFE2-9C4A-BC9C-CC597ED631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19201"/>
                        <a:ext cx="3670300"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4516" name="Object 3">
            <a:extLst>
              <a:ext uri="{FF2B5EF4-FFF2-40B4-BE49-F238E27FC236}">
                <a16:creationId xmlns:a16="http://schemas.microsoft.com/office/drawing/2014/main" id="{C2026CB4-4D98-DB49-8688-F922EF08D067}"/>
              </a:ext>
            </a:extLst>
          </p:cNvPr>
          <p:cNvGraphicFramePr>
            <a:graphicFrameLocks noChangeAspect="1"/>
          </p:cNvGraphicFramePr>
          <p:nvPr/>
        </p:nvGraphicFramePr>
        <p:xfrm>
          <a:off x="2971800" y="2209800"/>
          <a:ext cx="1371600" cy="560388"/>
        </p:xfrm>
        <a:graphic>
          <a:graphicData uri="http://schemas.openxmlformats.org/presentationml/2006/ole">
            <mc:AlternateContent xmlns:mc="http://schemas.openxmlformats.org/markup-compatibility/2006">
              <mc:Choice xmlns:v="urn:schemas-microsoft-com:vml" Requires="v">
                <p:oleObj spid="_x0000_s28878" name="Equation" r:id="rId7" imgW="558800" imgH="228600" progId="Equation.3">
                  <p:embed/>
                </p:oleObj>
              </mc:Choice>
              <mc:Fallback>
                <p:oleObj name="Equation" r:id="rId7" imgW="558800" imgH="228600" progId="Equation.3">
                  <p:embed/>
                  <p:pic>
                    <p:nvPicPr>
                      <p:cNvPr id="64516" name="Object 3">
                        <a:extLst>
                          <a:ext uri="{FF2B5EF4-FFF2-40B4-BE49-F238E27FC236}">
                            <a16:creationId xmlns:a16="http://schemas.microsoft.com/office/drawing/2014/main" id="{C2026CB4-4D98-DB49-8688-F922EF08D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209800"/>
                        <a:ext cx="13716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64517" name="Picture 5">
            <a:extLst>
              <a:ext uri="{FF2B5EF4-FFF2-40B4-BE49-F238E27FC236}">
                <a16:creationId xmlns:a16="http://schemas.microsoft.com/office/drawing/2014/main" id="{F359CE9B-5350-894D-B821-56BE201CD7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2362200"/>
            <a:ext cx="14859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74980797-6AC1-B640-B2D3-317E839849CD}"/>
              </a:ext>
            </a:extLst>
          </p:cNvPr>
          <p:cNvSpPr>
            <a:spLocks noGrp="1"/>
          </p:cNvSpPr>
          <p:nvPr>
            <p:ph type="sldNum" sz="quarter" idx="12"/>
          </p:nvPr>
        </p:nvSpPr>
        <p:spPr/>
        <p:txBody>
          <a:bodyPr/>
          <a:lstStyle/>
          <a:p>
            <a:fld id="{030D0954-52AA-4645-BC74-DBF6B1D254B8}" type="slidenum">
              <a:rPr lang="en-US" smtClean="0"/>
              <a:t>41</a:t>
            </a:fld>
            <a:endParaRPr lang="en-US"/>
          </a:p>
        </p:txBody>
      </p:sp>
      <p:sp>
        <p:nvSpPr>
          <p:cNvPr id="4" name="TextBox 3">
            <a:extLst>
              <a:ext uri="{FF2B5EF4-FFF2-40B4-BE49-F238E27FC236}">
                <a16:creationId xmlns:a16="http://schemas.microsoft.com/office/drawing/2014/main" id="{90A242A7-FEAC-1745-8010-0AC399F9FB2C}"/>
              </a:ext>
            </a:extLst>
          </p:cNvPr>
          <p:cNvSpPr txBox="1"/>
          <p:nvPr/>
        </p:nvSpPr>
        <p:spPr>
          <a:xfrm>
            <a:off x="8216151" y="4776589"/>
            <a:ext cx="176604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 Power-law for Gaussian Chain </a:t>
            </a:r>
          </a:p>
          <a:p>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2</a:t>
            </a:r>
          </a:p>
        </p:txBody>
      </p:sp>
    </p:spTree>
    <p:extLst>
      <p:ext uri="{BB962C8B-B14F-4D97-AF65-F5344CB8AC3E}">
        <p14:creationId xmlns:p14="http://schemas.microsoft.com/office/powerpoint/2010/main" val="741624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573274" cy="1477328"/>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b="1" dirty="0">
                <a:latin typeface="Times New Roman" panose="02020603050405020304" pitchFamily="18" charset="0"/>
                <a:cs typeface="Times New Roman" panose="02020603050405020304" pitchFamily="18" charset="0"/>
              </a:rPr>
              <a:t>Guinier’s Law and Power-Laws</a:t>
            </a:r>
          </a:p>
          <a:p>
            <a:r>
              <a:rPr lang="en-US" dirty="0">
                <a:latin typeface="Times New Roman" panose="02020603050405020304" pitchFamily="18" charset="0"/>
                <a:cs typeface="Times New Roman" panose="02020603050405020304" pitchFamily="18" charset="0"/>
              </a:rPr>
              <a:t>	Derivation of Guinier’s Law from the Correlation Function</a:t>
            </a:r>
          </a:p>
          <a:p>
            <a:r>
              <a:rPr lang="en-US" b="1" dirty="0">
                <a:latin typeface="Times New Roman" panose="02020603050405020304" pitchFamily="18" charset="0"/>
                <a:cs typeface="Times New Roman" panose="02020603050405020304" pitchFamily="18" charset="0"/>
              </a:rPr>
              <a:t>	Limitations of Power-Laws at Low and High q</a:t>
            </a:r>
          </a:p>
        </p:txBody>
      </p:sp>
      <p:sp>
        <p:nvSpPr>
          <p:cNvPr id="4" name="Slide Number Placeholder 3">
            <a:extLst>
              <a:ext uri="{FF2B5EF4-FFF2-40B4-BE49-F238E27FC236}">
                <a16:creationId xmlns:a16="http://schemas.microsoft.com/office/drawing/2014/main" id="{57BFC313-06B6-7948-92E0-6095B3E29C55}"/>
              </a:ext>
            </a:extLst>
          </p:cNvPr>
          <p:cNvSpPr>
            <a:spLocks noGrp="1"/>
          </p:cNvSpPr>
          <p:nvPr>
            <p:ph type="sldNum" sz="quarter" idx="12"/>
          </p:nvPr>
        </p:nvSpPr>
        <p:spPr/>
        <p:txBody>
          <a:bodyPr/>
          <a:lstStyle/>
          <a:p>
            <a:fld id="{030D0954-52AA-4645-BC74-DBF6B1D254B8}" type="slidenum">
              <a:rPr lang="en-US" smtClean="0"/>
              <a:t>42</a:t>
            </a:fld>
            <a:endParaRPr lang="en-US"/>
          </a:p>
        </p:txBody>
      </p:sp>
    </p:spTree>
    <p:extLst>
      <p:ext uri="{BB962C8B-B14F-4D97-AF65-F5344CB8AC3E}">
        <p14:creationId xmlns:p14="http://schemas.microsoft.com/office/powerpoint/2010/main" val="276294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1375172"/>
            <a:ext cx="5884664" cy="410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2EC851A1-6F6C-0040-9228-6CF6A1CB6B19}"/>
              </a:ext>
            </a:extLst>
          </p:cNvPr>
          <p:cNvSpPr>
            <a:spLocks noGrp="1"/>
          </p:cNvSpPr>
          <p:nvPr>
            <p:ph type="sldNum" sz="quarter" idx="12"/>
          </p:nvPr>
        </p:nvSpPr>
        <p:spPr/>
        <p:txBody>
          <a:bodyPr/>
          <a:lstStyle/>
          <a:p>
            <a:fld id="{030D0954-52AA-4645-BC74-DBF6B1D254B8}" type="slidenum">
              <a:rPr lang="en-US" smtClean="0"/>
              <a:t>43</a:t>
            </a:fld>
            <a:endParaRPr lang="en-US"/>
          </a:p>
        </p:txBody>
      </p:sp>
    </p:spTree>
    <p:extLst>
      <p:ext uri="{BB962C8B-B14F-4D97-AF65-F5344CB8AC3E}">
        <p14:creationId xmlns:p14="http://schemas.microsoft.com/office/powerpoint/2010/main" val="3498149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4">
            <a:extLst>
              <a:ext uri="{FF2B5EF4-FFF2-40B4-BE49-F238E27FC236}">
                <a16:creationId xmlns:a16="http://schemas.microsoft.com/office/drawing/2014/main" id="{5910F0F4-9070-2A42-AED1-5BF12F42D757}"/>
              </a:ext>
            </a:extLst>
          </p:cNvPr>
          <p:cNvSpPr txBox="1">
            <a:spLocks noChangeArrowheads="1"/>
          </p:cNvSpPr>
          <p:nvPr/>
        </p:nvSpPr>
        <p:spPr bwMode="auto">
          <a:xfrm>
            <a:off x="5791200" y="1066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latin typeface="Times New Roman" panose="02020603050405020304" pitchFamily="18" charset="0"/>
                <a:cs typeface="Times New Roman" panose="02020603050405020304" pitchFamily="18" charset="0"/>
              </a:rPr>
              <a:t>I(q) ~ N n</a:t>
            </a:r>
            <a:r>
              <a:rPr lang="en-US" altLang="en-US" baseline="-25000" dirty="0">
                <a:latin typeface="Times New Roman" panose="02020603050405020304" pitchFamily="18" charset="0"/>
                <a:cs typeface="Times New Roman" panose="02020603050405020304" pitchFamily="18" charset="0"/>
              </a:rPr>
              <a:t>e</a:t>
            </a:r>
            <a:r>
              <a:rPr lang="en-US" altLang="en-US" baseline="30000" dirty="0">
                <a:latin typeface="Times New Roman" panose="02020603050405020304" pitchFamily="18" charset="0"/>
                <a:cs typeface="Times New Roman" panose="02020603050405020304" pitchFamily="18" charset="0"/>
              </a:rPr>
              <a:t>2</a:t>
            </a:r>
            <a:endParaRPr lang="en-US" altLang="en-US" dirty="0">
              <a:latin typeface="Times New Roman" panose="02020603050405020304" pitchFamily="18" charset="0"/>
              <a:cs typeface="Times New Roman" panose="02020603050405020304" pitchFamily="18" charset="0"/>
            </a:endParaRPr>
          </a:p>
        </p:txBody>
      </p:sp>
      <p:sp>
        <p:nvSpPr>
          <p:cNvPr id="103426" name="Text Box 5">
            <a:extLst>
              <a:ext uri="{FF2B5EF4-FFF2-40B4-BE49-F238E27FC236}">
                <a16:creationId xmlns:a16="http://schemas.microsoft.com/office/drawing/2014/main" id="{050C0826-A0CB-7943-9EBD-222A409796C8}"/>
              </a:ext>
            </a:extLst>
          </p:cNvPr>
          <p:cNvSpPr txBox="1">
            <a:spLocks noChangeArrowheads="1"/>
          </p:cNvSpPr>
          <p:nvPr/>
        </p:nvSpPr>
        <p:spPr bwMode="auto">
          <a:xfrm>
            <a:off x="4953001" y="1676401"/>
            <a:ext cx="61038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latin typeface="Times New Roman" panose="02020603050405020304" pitchFamily="18" charset="0"/>
                <a:cs typeface="Times New Roman" panose="02020603050405020304" pitchFamily="18" charset="0"/>
              </a:rPr>
              <a:t>n</a:t>
            </a:r>
            <a:r>
              <a:rPr lang="en-US" altLang="en-US" baseline="-25000" dirty="0">
                <a:latin typeface="Times New Roman" panose="02020603050405020304" pitchFamily="18" charset="0"/>
                <a:cs typeface="Times New Roman" panose="02020603050405020304" pitchFamily="18" charset="0"/>
              </a:rPr>
              <a:t>e </a:t>
            </a:r>
            <a:r>
              <a:rPr lang="en-US" altLang="en-US" dirty="0">
                <a:latin typeface="Times New Roman" panose="02020603050405020304" pitchFamily="18" charset="0"/>
                <a:cs typeface="Times New Roman" panose="02020603050405020304" pitchFamily="18" charset="0"/>
              </a:rPr>
              <a:t>Reflects the number of electrons in a particle</a:t>
            </a:r>
          </a:p>
          <a:p>
            <a:pPr>
              <a:spcBef>
                <a:spcPct val="50000"/>
              </a:spcBef>
            </a:pPr>
            <a:r>
              <a:rPr lang="en-US" altLang="en-US" dirty="0">
                <a:latin typeface="Times New Roman" panose="02020603050405020304" pitchFamily="18" charset="0"/>
                <a:cs typeface="Times New Roman" panose="02020603050405020304" pitchFamily="18" charset="0"/>
              </a:rPr>
              <a:t>N is total number of particles</a:t>
            </a:r>
          </a:p>
        </p:txBody>
      </p:sp>
      <p:sp>
        <p:nvSpPr>
          <p:cNvPr id="103427" name="Text Box 6">
            <a:extLst>
              <a:ext uri="{FF2B5EF4-FFF2-40B4-BE49-F238E27FC236}">
                <a16:creationId xmlns:a16="http://schemas.microsoft.com/office/drawing/2014/main" id="{2D276107-DC3E-F54B-8E42-D0F5F97C1B71}"/>
              </a:ext>
            </a:extLst>
          </p:cNvPr>
          <p:cNvSpPr txBox="1">
            <a:spLocks noChangeArrowheads="1"/>
          </p:cNvSpPr>
          <p:nvPr/>
        </p:nvSpPr>
        <p:spPr bwMode="auto">
          <a:xfrm>
            <a:off x="2209800" y="304801"/>
            <a:ext cx="7623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imes New Roman" panose="02020603050405020304" pitchFamily="18" charset="0"/>
                <a:cs typeface="Times New Roman" panose="02020603050405020304" pitchFamily="18" charset="0"/>
              </a:rPr>
              <a:t>Second Premise of Scattering All Structures Have a Surface.</a:t>
            </a:r>
          </a:p>
        </p:txBody>
      </p:sp>
      <p:pic>
        <p:nvPicPr>
          <p:cNvPr id="103428" name="Picture 7">
            <a:extLst>
              <a:ext uri="{FF2B5EF4-FFF2-40B4-BE49-F238E27FC236}">
                <a16:creationId xmlns:a16="http://schemas.microsoft.com/office/drawing/2014/main" id="{1425644E-0095-ED47-BE1C-A18D26005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00600"/>
            <a:ext cx="5549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273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5">
            <a:extLst>
              <a:ext uri="{FF2B5EF4-FFF2-40B4-BE49-F238E27FC236}">
                <a16:creationId xmlns:a16="http://schemas.microsoft.com/office/drawing/2014/main" id="{4A763149-F7B1-FB42-8D38-E846186BD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800600"/>
            <a:ext cx="5549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6">
            <a:extLst>
              <a:ext uri="{FF2B5EF4-FFF2-40B4-BE49-F238E27FC236}">
                <a16:creationId xmlns:a16="http://schemas.microsoft.com/office/drawing/2014/main" id="{E43E9C70-4F60-614A-AE65-BF68928E1AE8}"/>
              </a:ext>
            </a:extLst>
          </p:cNvPr>
          <p:cNvSpPr txBox="1">
            <a:spLocks noChangeArrowheads="1"/>
          </p:cNvSpPr>
          <p:nvPr/>
        </p:nvSpPr>
        <p:spPr bwMode="auto">
          <a:xfrm>
            <a:off x="3032126" y="2819401"/>
            <a:ext cx="6960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latin typeface="Times New Roman" panose="02020603050405020304" pitchFamily="18" charset="0"/>
                <a:cs typeface="Times New Roman" panose="02020603050405020304" pitchFamily="18" charset="0"/>
              </a:rPr>
              <a:t>The only location for contrast between phases is </a:t>
            </a:r>
          </a:p>
          <a:p>
            <a:r>
              <a:rPr lang="en-US" altLang="en-US">
                <a:latin typeface="Times New Roman" panose="02020603050405020304" pitchFamily="18" charset="0"/>
                <a:cs typeface="Times New Roman" panose="02020603050405020304" pitchFamily="18" charset="0"/>
              </a:rPr>
              <a:t>at the interface (for every vector r there is a vector r/2) </a:t>
            </a:r>
          </a:p>
        </p:txBody>
      </p:sp>
      <p:pic>
        <p:nvPicPr>
          <p:cNvPr id="105478" name="Picture 7">
            <a:extLst>
              <a:ext uri="{FF2B5EF4-FFF2-40B4-BE49-F238E27FC236}">
                <a16:creationId xmlns:a16="http://schemas.microsoft.com/office/drawing/2014/main" id="{77C3A893-D164-AE4F-B6D6-6D894B1705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8" y="3962400"/>
            <a:ext cx="469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5479" name="Object 2">
            <a:extLst>
              <a:ext uri="{FF2B5EF4-FFF2-40B4-BE49-F238E27FC236}">
                <a16:creationId xmlns:a16="http://schemas.microsoft.com/office/drawing/2014/main" id="{B3CA1B8A-9978-5241-9DE1-8D299E9ADCBE}"/>
              </a:ext>
            </a:extLst>
          </p:cNvPr>
          <p:cNvGraphicFramePr>
            <a:graphicFrameLocks noChangeAspect="1"/>
          </p:cNvGraphicFramePr>
          <p:nvPr/>
        </p:nvGraphicFramePr>
        <p:xfrm>
          <a:off x="7086600" y="3886201"/>
          <a:ext cx="1479550" cy="809625"/>
        </p:xfrm>
        <a:graphic>
          <a:graphicData uri="http://schemas.openxmlformats.org/presentationml/2006/ole">
            <mc:AlternateContent xmlns:mc="http://schemas.openxmlformats.org/markup-compatibility/2006">
              <mc:Choice xmlns:v="urn:schemas-microsoft-com:vml" Requires="v">
                <p:oleObj spid="_x0000_s105473" name="Equation" r:id="rId6" imgW="673100" imgH="368300" progId="Equation.3">
                  <p:embed/>
                </p:oleObj>
              </mc:Choice>
              <mc:Fallback>
                <p:oleObj name="Equation" r:id="rId6" imgW="673100" imgH="368300" progId="Equation.3">
                  <p:embed/>
                  <p:pic>
                    <p:nvPicPr>
                      <p:cNvPr id="105479" name="Object 2">
                        <a:extLst>
                          <a:ext uri="{FF2B5EF4-FFF2-40B4-BE49-F238E27FC236}">
                            <a16:creationId xmlns:a16="http://schemas.microsoft.com/office/drawing/2014/main" id="{B3CA1B8A-9978-5241-9DE1-8D299E9AD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886201"/>
                        <a:ext cx="14795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 name="Text Box 4">
            <a:extLst>
              <a:ext uri="{FF2B5EF4-FFF2-40B4-BE49-F238E27FC236}">
                <a16:creationId xmlns:a16="http://schemas.microsoft.com/office/drawing/2014/main" id="{F613BD3E-860A-9A43-BEFE-049BDACC49CA}"/>
              </a:ext>
            </a:extLst>
          </p:cNvPr>
          <p:cNvSpPr txBox="1">
            <a:spLocks noChangeArrowheads="1"/>
          </p:cNvSpPr>
          <p:nvPr/>
        </p:nvSpPr>
        <p:spPr bwMode="auto">
          <a:xfrm>
            <a:off x="5791200" y="1066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latin typeface="Times New Roman" panose="02020603050405020304" pitchFamily="18" charset="0"/>
                <a:cs typeface="Times New Roman" panose="02020603050405020304" pitchFamily="18" charset="0"/>
              </a:rPr>
              <a:t>I(q) ~ N n</a:t>
            </a:r>
            <a:r>
              <a:rPr lang="en-US" altLang="en-US" baseline="-25000" dirty="0">
                <a:latin typeface="Times New Roman" panose="02020603050405020304" pitchFamily="18" charset="0"/>
                <a:cs typeface="Times New Roman" panose="02020603050405020304" pitchFamily="18" charset="0"/>
              </a:rPr>
              <a:t>e</a:t>
            </a:r>
            <a:r>
              <a:rPr lang="en-US" altLang="en-US" baseline="30000" dirty="0">
                <a:latin typeface="Times New Roman" panose="02020603050405020304" pitchFamily="18" charset="0"/>
                <a:cs typeface="Times New Roman" panose="02020603050405020304" pitchFamily="18" charset="0"/>
              </a:rPr>
              <a:t>2</a:t>
            </a:r>
            <a:endParaRPr lang="en-US" altLang="en-US" dirty="0">
              <a:latin typeface="Times New Roman" panose="02020603050405020304" pitchFamily="18" charset="0"/>
              <a:cs typeface="Times New Roman" panose="02020603050405020304" pitchFamily="18" charset="0"/>
            </a:endParaRPr>
          </a:p>
        </p:txBody>
      </p:sp>
      <p:sp>
        <p:nvSpPr>
          <p:cNvPr id="10" name="Text Box 5">
            <a:extLst>
              <a:ext uri="{FF2B5EF4-FFF2-40B4-BE49-F238E27FC236}">
                <a16:creationId xmlns:a16="http://schemas.microsoft.com/office/drawing/2014/main" id="{6D71BE23-6638-7F4A-9244-055DCE243A95}"/>
              </a:ext>
            </a:extLst>
          </p:cNvPr>
          <p:cNvSpPr txBox="1">
            <a:spLocks noChangeArrowheads="1"/>
          </p:cNvSpPr>
          <p:nvPr/>
        </p:nvSpPr>
        <p:spPr bwMode="auto">
          <a:xfrm>
            <a:off x="4953001" y="1676401"/>
            <a:ext cx="61038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latin typeface="Times New Roman" panose="02020603050405020304" pitchFamily="18" charset="0"/>
                <a:cs typeface="Times New Roman" panose="02020603050405020304" pitchFamily="18" charset="0"/>
              </a:rPr>
              <a:t>n</a:t>
            </a:r>
            <a:r>
              <a:rPr lang="en-US" altLang="en-US" baseline="-25000" dirty="0">
                <a:latin typeface="Times New Roman" panose="02020603050405020304" pitchFamily="18" charset="0"/>
                <a:cs typeface="Times New Roman" panose="02020603050405020304" pitchFamily="18" charset="0"/>
              </a:rPr>
              <a:t>e </a:t>
            </a:r>
            <a:r>
              <a:rPr lang="en-US" altLang="en-US" dirty="0">
                <a:latin typeface="Times New Roman" panose="02020603050405020304" pitchFamily="18" charset="0"/>
                <a:cs typeface="Times New Roman" panose="02020603050405020304" pitchFamily="18" charset="0"/>
              </a:rPr>
              <a:t>Reflects the number of electrons in a particle</a:t>
            </a:r>
          </a:p>
          <a:p>
            <a:pPr>
              <a:spcBef>
                <a:spcPct val="50000"/>
              </a:spcBef>
            </a:pPr>
            <a:r>
              <a:rPr lang="en-US" altLang="en-US" dirty="0">
                <a:latin typeface="Times New Roman" panose="02020603050405020304" pitchFamily="18" charset="0"/>
                <a:cs typeface="Times New Roman" panose="02020603050405020304" pitchFamily="18" charset="0"/>
              </a:rPr>
              <a:t>N is total number of particles</a:t>
            </a:r>
          </a:p>
        </p:txBody>
      </p:sp>
      <p:sp>
        <p:nvSpPr>
          <p:cNvPr id="11" name="Text Box 6">
            <a:extLst>
              <a:ext uri="{FF2B5EF4-FFF2-40B4-BE49-F238E27FC236}">
                <a16:creationId xmlns:a16="http://schemas.microsoft.com/office/drawing/2014/main" id="{C58CEA73-A8AC-5F45-B15D-3219681C67B0}"/>
              </a:ext>
            </a:extLst>
          </p:cNvPr>
          <p:cNvSpPr txBox="1">
            <a:spLocks noChangeArrowheads="1"/>
          </p:cNvSpPr>
          <p:nvPr/>
        </p:nvSpPr>
        <p:spPr bwMode="auto">
          <a:xfrm>
            <a:off x="2209800" y="304801"/>
            <a:ext cx="7623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imes New Roman" panose="02020603050405020304" pitchFamily="18" charset="0"/>
                <a:cs typeface="Times New Roman" panose="02020603050405020304" pitchFamily="18" charset="0"/>
              </a:rPr>
              <a:t>Second Premise of Scattering All Structures Have a Surface.</a:t>
            </a:r>
          </a:p>
        </p:txBody>
      </p:sp>
    </p:spTree>
    <p:extLst>
      <p:ext uri="{BB962C8B-B14F-4D97-AF65-F5344CB8AC3E}">
        <p14:creationId xmlns:p14="http://schemas.microsoft.com/office/powerpoint/2010/main" val="63458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4">
            <a:extLst>
              <a:ext uri="{FF2B5EF4-FFF2-40B4-BE49-F238E27FC236}">
                <a16:creationId xmlns:a16="http://schemas.microsoft.com/office/drawing/2014/main" id="{F6B5AF49-77CE-C948-A51F-D6D948B8093F}"/>
              </a:ext>
            </a:extLst>
          </p:cNvPr>
          <p:cNvSpPr txBox="1">
            <a:spLocks noChangeArrowheads="1"/>
          </p:cNvSpPr>
          <p:nvPr/>
        </p:nvSpPr>
        <p:spPr bwMode="auto">
          <a:xfrm>
            <a:off x="2193925" y="2867025"/>
            <a:ext cx="5682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imes New Roman" panose="02020603050405020304" pitchFamily="18" charset="0"/>
                <a:cs typeface="Times New Roman" panose="02020603050405020304" pitchFamily="18" charset="0"/>
              </a:rPr>
              <a:t>At the other extreme we consider a surface.  </a:t>
            </a:r>
          </a:p>
        </p:txBody>
      </p:sp>
      <p:pic>
        <p:nvPicPr>
          <p:cNvPr id="107524" name="Picture 5">
            <a:extLst>
              <a:ext uri="{FF2B5EF4-FFF2-40B4-BE49-F238E27FC236}">
                <a16:creationId xmlns:a16="http://schemas.microsoft.com/office/drawing/2014/main" id="{3AB3C0D2-6672-AF49-8F25-1CE3DEADE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800600"/>
            <a:ext cx="5549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a:extLst>
              <a:ext uri="{FF2B5EF4-FFF2-40B4-BE49-F238E27FC236}">
                <a16:creationId xmlns:a16="http://schemas.microsoft.com/office/drawing/2014/main" id="{02581944-1055-0948-A838-2F9771C4F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8" y="3962400"/>
            <a:ext cx="469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7">
            <a:extLst>
              <a:ext uri="{FF2B5EF4-FFF2-40B4-BE49-F238E27FC236}">
                <a16:creationId xmlns:a16="http://schemas.microsoft.com/office/drawing/2014/main" id="{6538FB61-A865-4F48-9965-D0F7C09BC35E}"/>
              </a:ext>
            </a:extLst>
          </p:cNvPr>
          <p:cNvSpPr txBox="1">
            <a:spLocks noChangeArrowheads="1"/>
          </p:cNvSpPr>
          <p:nvPr/>
        </p:nvSpPr>
        <p:spPr bwMode="auto">
          <a:xfrm>
            <a:off x="2879726" y="3248025"/>
            <a:ext cx="58362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latin typeface="Times New Roman" panose="02020603050405020304" pitchFamily="18" charset="0"/>
                <a:cs typeface="Times New Roman" panose="02020603050405020304" pitchFamily="18" charset="0"/>
              </a:rPr>
              <a:t>We can fill the interface with spheres of size </a:t>
            </a:r>
            <a:r>
              <a:rPr lang="en-US" altLang="en-US" b="1" i="1">
                <a:latin typeface="Times New Roman" panose="02020603050405020304" pitchFamily="18" charset="0"/>
                <a:cs typeface="Times New Roman" panose="02020603050405020304" pitchFamily="18" charset="0"/>
              </a:rPr>
              <a:t>r</a:t>
            </a:r>
            <a:endParaRPr lang="en-US" altLang="en-US">
              <a:latin typeface="Times New Roman" panose="02020603050405020304" pitchFamily="18" charset="0"/>
              <a:cs typeface="Times New Roman" panose="02020603050405020304" pitchFamily="18" charset="0"/>
            </a:endParaRPr>
          </a:p>
        </p:txBody>
      </p:sp>
      <p:pic>
        <p:nvPicPr>
          <p:cNvPr id="107527" name="Picture 8">
            <a:extLst>
              <a:ext uri="{FF2B5EF4-FFF2-40B4-BE49-F238E27FC236}">
                <a16:creationId xmlns:a16="http://schemas.microsoft.com/office/drawing/2014/main" id="{FED566A3-CE2E-084B-9FB0-C9845A653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9">
            <a:extLst>
              <a:ext uri="{FF2B5EF4-FFF2-40B4-BE49-F238E27FC236}">
                <a16:creationId xmlns:a16="http://schemas.microsoft.com/office/drawing/2014/main" id="{BA1509AF-C637-3A40-A8B7-D8316FEADE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0">
            <a:extLst>
              <a:ext uri="{FF2B5EF4-FFF2-40B4-BE49-F238E27FC236}">
                <a16:creationId xmlns:a16="http://schemas.microsoft.com/office/drawing/2014/main" id="{D1DB3E9F-8CAC-3941-9CA5-689525F9C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1">
            <a:extLst>
              <a:ext uri="{FF2B5EF4-FFF2-40B4-BE49-F238E27FC236}">
                <a16:creationId xmlns:a16="http://schemas.microsoft.com/office/drawing/2014/main" id="{8CB9BD23-6C18-D140-A8EB-A4BFBA01B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12">
            <a:extLst>
              <a:ext uri="{FF2B5EF4-FFF2-40B4-BE49-F238E27FC236}">
                <a16:creationId xmlns:a16="http://schemas.microsoft.com/office/drawing/2014/main" id="{AAE29D56-958A-9946-AFE9-DB58EBD7D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13">
            <a:extLst>
              <a:ext uri="{FF2B5EF4-FFF2-40B4-BE49-F238E27FC236}">
                <a16:creationId xmlns:a16="http://schemas.microsoft.com/office/drawing/2014/main" id="{0D77208F-6D03-8E4C-A3A1-DFAC9303B8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14">
            <a:extLst>
              <a:ext uri="{FF2B5EF4-FFF2-40B4-BE49-F238E27FC236}">
                <a16:creationId xmlns:a16="http://schemas.microsoft.com/office/drawing/2014/main" id="{3425252B-D043-D44A-8848-715B5DF2DA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5">
            <a:extLst>
              <a:ext uri="{FF2B5EF4-FFF2-40B4-BE49-F238E27FC236}">
                <a16:creationId xmlns:a16="http://schemas.microsoft.com/office/drawing/2014/main" id="{5C5927C1-75D9-6A42-B5A8-5C61B16A7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16">
            <a:extLst>
              <a:ext uri="{FF2B5EF4-FFF2-40B4-BE49-F238E27FC236}">
                <a16:creationId xmlns:a16="http://schemas.microsoft.com/office/drawing/2014/main" id="{33272D11-72EC-284D-A101-45BA11B73A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6" name="Picture 17">
            <a:extLst>
              <a:ext uri="{FF2B5EF4-FFF2-40B4-BE49-F238E27FC236}">
                <a16:creationId xmlns:a16="http://schemas.microsoft.com/office/drawing/2014/main" id="{660FDF7B-1E7E-114E-A514-18A591F91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7" name="Text Box 18">
            <a:extLst>
              <a:ext uri="{FF2B5EF4-FFF2-40B4-BE49-F238E27FC236}">
                <a16:creationId xmlns:a16="http://schemas.microsoft.com/office/drawing/2014/main" id="{4096E9D9-35BC-5548-AC21-9088578CECE4}"/>
              </a:ext>
            </a:extLst>
          </p:cNvPr>
          <p:cNvSpPr txBox="1">
            <a:spLocks noChangeArrowheads="1"/>
          </p:cNvSpPr>
          <p:nvPr/>
        </p:nvSpPr>
        <p:spPr bwMode="auto">
          <a:xfrm>
            <a:off x="6629400" y="3886201"/>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imes New Roman" panose="02020603050405020304" pitchFamily="18" charset="0"/>
                <a:cs typeface="Times New Roman" panose="02020603050405020304" pitchFamily="18" charset="0"/>
              </a:rPr>
              <a:t>N = S/(</a:t>
            </a:r>
            <a:r>
              <a:rPr lang="el-GR" altLang="en-US" dirty="0">
                <a:latin typeface="Times New Roman" panose="02020603050405020304" pitchFamily="18" charset="0"/>
                <a:cs typeface="Times New Roman" panose="02020603050405020304" pitchFamily="18" charset="0"/>
                <a:sym typeface="Symbol" pitchFamily="2" charset="2"/>
              </a:rPr>
              <a:t>π</a:t>
            </a:r>
            <a:r>
              <a:rPr lang="en-US" altLang="en-US" dirty="0">
                <a:latin typeface="Times New Roman" panose="02020603050405020304" pitchFamily="18" charset="0"/>
                <a:cs typeface="Times New Roman" panose="02020603050405020304" pitchFamily="18" charset="0"/>
              </a:rPr>
              <a:t>r</a:t>
            </a:r>
            <a:r>
              <a:rPr lang="en-US" altLang="en-US" baseline="30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a:t>
            </a:r>
          </a:p>
        </p:txBody>
      </p:sp>
      <p:graphicFrame>
        <p:nvGraphicFramePr>
          <p:cNvPr id="107538" name="Object 2">
            <a:extLst>
              <a:ext uri="{FF2B5EF4-FFF2-40B4-BE49-F238E27FC236}">
                <a16:creationId xmlns:a16="http://schemas.microsoft.com/office/drawing/2014/main" id="{DAF25302-6D94-324C-8F61-4992DF717A5E}"/>
              </a:ext>
            </a:extLst>
          </p:cNvPr>
          <p:cNvGraphicFramePr>
            <a:graphicFrameLocks noChangeAspect="1"/>
          </p:cNvGraphicFramePr>
          <p:nvPr/>
        </p:nvGraphicFramePr>
        <p:xfrm>
          <a:off x="8610600" y="3733801"/>
          <a:ext cx="1479550" cy="809625"/>
        </p:xfrm>
        <a:graphic>
          <a:graphicData uri="http://schemas.openxmlformats.org/presentationml/2006/ole">
            <mc:AlternateContent xmlns:mc="http://schemas.openxmlformats.org/markup-compatibility/2006">
              <mc:Choice xmlns:v="urn:schemas-microsoft-com:vml" Requires="v">
                <p:oleObj spid="_x0000_s107521" name="Equation" r:id="rId7" imgW="673100" imgH="368300" progId="Equation.3">
                  <p:embed/>
                </p:oleObj>
              </mc:Choice>
              <mc:Fallback>
                <p:oleObj name="Equation" r:id="rId7" imgW="673100" imgH="368300" progId="Equation.3">
                  <p:embed/>
                  <p:pic>
                    <p:nvPicPr>
                      <p:cNvPr id="107538" name="Object 2">
                        <a:extLst>
                          <a:ext uri="{FF2B5EF4-FFF2-40B4-BE49-F238E27FC236}">
                            <a16:creationId xmlns:a16="http://schemas.microsoft.com/office/drawing/2014/main" id="{DAF25302-6D94-324C-8F61-4992DF717A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3733801"/>
                        <a:ext cx="14795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 name="Text Box 4">
            <a:extLst>
              <a:ext uri="{FF2B5EF4-FFF2-40B4-BE49-F238E27FC236}">
                <a16:creationId xmlns:a16="http://schemas.microsoft.com/office/drawing/2014/main" id="{65094D9F-6A21-C64B-BCB3-6C32F796CF17}"/>
              </a:ext>
            </a:extLst>
          </p:cNvPr>
          <p:cNvSpPr txBox="1">
            <a:spLocks noChangeArrowheads="1"/>
          </p:cNvSpPr>
          <p:nvPr/>
        </p:nvSpPr>
        <p:spPr bwMode="auto">
          <a:xfrm>
            <a:off x="5791200" y="1066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latin typeface="Times New Roman" panose="02020603050405020304" pitchFamily="18" charset="0"/>
                <a:cs typeface="Times New Roman" panose="02020603050405020304" pitchFamily="18" charset="0"/>
              </a:rPr>
              <a:t>I(q) ~ N n</a:t>
            </a:r>
            <a:r>
              <a:rPr lang="en-US" altLang="en-US" baseline="-25000" dirty="0">
                <a:latin typeface="Times New Roman" panose="02020603050405020304" pitchFamily="18" charset="0"/>
                <a:cs typeface="Times New Roman" panose="02020603050405020304" pitchFamily="18" charset="0"/>
              </a:rPr>
              <a:t>e</a:t>
            </a:r>
            <a:r>
              <a:rPr lang="en-US" altLang="en-US" baseline="30000" dirty="0">
                <a:latin typeface="Times New Roman" panose="02020603050405020304" pitchFamily="18" charset="0"/>
                <a:cs typeface="Times New Roman" panose="02020603050405020304" pitchFamily="18" charset="0"/>
              </a:rPr>
              <a:t>2</a:t>
            </a:r>
            <a:endParaRPr lang="en-US" altLang="en-US" dirty="0">
              <a:latin typeface="Times New Roman" panose="02020603050405020304" pitchFamily="18" charset="0"/>
              <a:cs typeface="Times New Roman" panose="02020603050405020304" pitchFamily="18" charset="0"/>
            </a:endParaRPr>
          </a:p>
        </p:txBody>
      </p:sp>
      <p:sp>
        <p:nvSpPr>
          <p:cNvPr id="21" name="Text Box 5">
            <a:extLst>
              <a:ext uri="{FF2B5EF4-FFF2-40B4-BE49-F238E27FC236}">
                <a16:creationId xmlns:a16="http://schemas.microsoft.com/office/drawing/2014/main" id="{DDB096FF-92D7-5B4A-A9D8-FD4255DCD988}"/>
              </a:ext>
            </a:extLst>
          </p:cNvPr>
          <p:cNvSpPr txBox="1">
            <a:spLocks noChangeArrowheads="1"/>
          </p:cNvSpPr>
          <p:nvPr/>
        </p:nvSpPr>
        <p:spPr bwMode="auto">
          <a:xfrm>
            <a:off x="4953001" y="1676401"/>
            <a:ext cx="61038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latin typeface="Times New Roman" panose="02020603050405020304" pitchFamily="18" charset="0"/>
                <a:cs typeface="Times New Roman" panose="02020603050405020304" pitchFamily="18" charset="0"/>
              </a:rPr>
              <a:t>n</a:t>
            </a:r>
            <a:r>
              <a:rPr lang="en-US" altLang="en-US" baseline="-25000" dirty="0">
                <a:latin typeface="Times New Roman" panose="02020603050405020304" pitchFamily="18" charset="0"/>
                <a:cs typeface="Times New Roman" panose="02020603050405020304" pitchFamily="18" charset="0"/>
              </a:rPr>
              <a:t>e </a:t>
            </a:r>
            <a:r>
              <a:rPr lang="en-US" altLang="en-US" dirty="0">
                <a:latin typeface="Times New Roman" panose="02020603050405020304" pitchFamily="18" charset="0"/>
                <a:cs typeface="Times New Roman" panose="02020603050405020304" pitchFamily="18" charset="0"/>
              </a:rPr>
              <a:t>Reflects the number of electrons in a particle</a:t>
            </a:r>
          </a:p>
          <a:p>
            <a:pPr>
              <a:spcBef>
                <a:spcPct val="50000"/>
              </a:spcBef>
            </a:pPr>
            <a:r>
              <a:rPr lang="en-US" altLang="en-US" dirty="0">
                <a:latin typeface="Times New Roman" panose="02020603050405020304" pitchFamily="18" charset="0"/>
                <a:cs typeface="Times New Roman" panose="02020603050405020304" pitchFamily="18" charset="0"/>
              </a:rPr>
              <a:t>N is total number of particles</a:t>
            </a:r>
          </a:p>
        </p:txBody>
      </p:sp>
      <p:sp>
        <p:nvSpPr>
          <p:cNvPr id="22" name="Text Box 6">
            <a:extLst>
              <a:ext uri="{FF2B5EF4-FFF2-40B4-BE49-F238E27FC236}">
                <a16:creationId xmlns:a16="http://schemas.microsoft.com/office/drawing/2014/main" id="{C0BC30A8-533B-3E47-AD8B-D8A79376827C}"/>
              </a:ext>
            </a:extLst>
          </p:cNvPr>
          <p:cNvSpPr txBox="1">
            <a:spLocks noChangeArrowheads="1"/>
          </p:cNvSpPr>
          <p:nvPr/>
        </p:nvSpPr>
        <p:spPr bwMode="auto">
          <a:xfrm>
            <a:off x="2209800" y="304801"/>
            <a:ext cx="7623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imes New Roman" panose="02020603050405020304" pitchFamily="18" charset="0"/>
                <a:cs typeface="Times New Roman" panose="02020603050405020304" pitchFamily="18" charset="0"/>
              </a:rPr>
              <a:t>Second Premise of Scattering All Structures Have a Surface.</a:t>
            </a:r>
          </a:p>
        </p:txBody>
      </p:sp>
    </p:spTree>
    <p:extLst>
      <p:ext uri="{BB962C8B-B14F-4D97-AF65-F5344CB8AC3E}">
        <p14:creationId xmlns:p14="http://schemas.microsoft.com/office/powerpoint/2010/main" val="497989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5">
            <a:extLst>
              <a:ext uri="{FF2B5EF4-FFF2-40B4-BE49-F238E27FC236}">
                <a16:creationId xmlns:a16="http://schemas.microsoft.com/office/drawing/2014/main" id="{9339C1BB-4D15-564B-9F2D-61AA53E4B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800600"/>
            <a:ext cx="5549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6">
            <a:extLst>
              <a:ext uri="{FF2B5EF4-FFF2-40B4-BE49-F238E27FC236}">
                <a16:creationId xmlns:a16="http://schemas.microsoft.com/office/drawing/2014/main" id="{709FA8CB-BAF3-8740-943D-16874B070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8" y="3962400"/>
            <a:ext cx="469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8">
            <a:extLst>
              <a:ext uri="{FF2B5EF4-FFF2-40B4-BE49-F238E27FC236}">
                <a16:creationId xmlns:a16="http://schemas.microsoft.com/office/drawing/2014/main" id="{5914E3ED-0F3E-AE40-9F12-347504131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9">
            <a:extLst>
              <a:ext uri="{FF2B5EF4-FFF2-40B4-BE49-F238E27FC236}">
                <a16:creationId xmlns:a16="http://schemas.microsoft.com/office/drawing/2014/main" id="{FC83BD41-A8B5-8444-A090-DE3327115F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0">
            <a:extLst>
              <a:ext uri="{FF2B5EF4-FFF2-40B4-BE49-F238E27FC236}">
                <a16:creationId xmlns:a16="http://schemas.microsoft.com/office/drawing/2014/main" id="{AD309183-30F8-1340-AA72-D1E134851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1">
            <a:extLst>
              <a:ext uri="{FF2B5EF4-FFF2-40B4-BE49-F238E27FC236}">
                <a16:creationId xmlns:a16="http://schemas.microsoft.com/office/drawing/2014/main" id="{B1BEEB09-6633-0749-B732-D0175F7822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12">
            <a:extLst>
              <a:ext uri="{FF2B5EF4-FFF2-40B4-BE49-F238E27FC236}">
                <a16:creationId xmlns:a16="http://schemas.microsoft.com/office/drawing/2014/main" id="{B8121E3D-B829-E649-9B3C-251D0FA12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13">
            <a:extLst>
              <a:ext uri="{FF2B5EF4-FFF2-40B4-BE49-F238E27FC236}">
                <a16:creationId xmlns:a16="http://schemas.microsoft.com/office/drawing/2014/main" id="{CD9C8A43-4484-3646-8748-A1BD66984C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Picture 14">
            <a:extLst>
              <a:ext uri="{FF2B5EF4-FFF2-40B4-BE49-F238E27FC236}">
                <a16:creationId xmlns:a16="http://schemas.microsoft.com/office/drawing/2014/main" id="{174BFC6D-B276-DB44-BF4A-8CF41F8CD8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15">
            <a:extLst>
              <a:ext uri="{FF2B5EF4-FFF2-40B4-BE49-F238E27FC236}">
                <a16:creationId xmlns:a16="http://schemas.microsoft.com/office/drawing/2014/main" id="{206BA02E-6255-F546-A625-D4B4CE6023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16">
            <a:extLst>
              <a:ext uri="{FF2B5EF4-FFF2-40B4-BE49-F238E27FC236}">
                <a16:creationId xmlns:a16="http://schemas.microsoft.com/office/drawing/2014/main" id="{D5663324-E5F4-7648-8F15-E42E7AA8B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17">
            <a:extLst>
              <a:ext uri="{FF2B5EF4-FFF2-40B4-BE49-F238E27FC236}">
                <a16:creationId xmlns:a16="http://schemas.microsoft.com/office/drawing/2014/main" id="{F26A31FB-4971-0844-9C2F-031C27BA5C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1" name="Text Box 18">
            <a:extLst>
              <a:ext uri="{FF2B5EF4-FFF2-40B4-BE49-F238E27FC236}">
                <a16:creationId xmlns:a16="http://schemas.microsoft.com/office/drawing/2014/main" id="{BEB40046-060F-9D44-830F-2838CF721E7A}"/>
              </a:ext>
            </a:extLst>
          </p:cNvPr>
          <p:cNvSpPr txBox="1">
            <a:spLocks noChangeArrowheads="1"/>
          </p:cNvSpPr>
          <p:nvPr/>
        </p:nvSpPr>
        <p:spPr bwMode="auto">
          <a:xfrm>
            <a:off x="3124200" y="4038601"/>
            <a:ext cx="1654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N = S/(</a:t>
            </a:r>
            <a:r>
              <a:rPr lang="el-GR" altLang="en-US">
                <a:latin typeface="Symbol" pitchFamily="2" charset="2"/>
                <a:sym typeface="Symbol" pitchFamily="2" charset="2"/>
              </a:rPr>
              <a:t>π</a:t>
            </a:r>
            <a:r>
              <a:rPr lang="en-US" altLang="en-US"/>
              <a:t>r</a:t>
            </a:r>
            <a:r>
              <a:rPr lang="en-US" altLang="en-US" baseline="30000"/>
              <a:t>2</a:t>
            </a:r>
            <a:r>
              <a:rPr lang="en-US" altLang="en-US"/>
              <a:t>)</a:t>
            </a:r>
          </a:p>
        </p:txBody>
      </p:sp>
      <p:graphicFrame>
        <p:nvGraphicFramePr>
          <p:cNvPr id="109582" name="Object 2">
            <a:extLst>
              <a:ext uri="{FF2B5EF4-FFF2-40B4-BE49-F238E27FC236}">
                <a16:creationId xmlns:a16="http://schemas.microsoft.com/office/drawing/2014/main" id="{1E9E7B90-6CAF-BC4C-971D-AC76618F4907}"/>
              </a:ext>
            </a:extLst>
          </p:cNvPr>
          <p:cNvGraphicFramePr>
            <a:graphicFrameLocks noChangeAspect="1"/>
          </p:cNvGraphicFramePr>
          <p:nvPr/>
        </p:nvGraphicFramePr>
        <p:xfrm>
          <a:off x="7315200" y="3810001"/>
          <a:ext cx="1479550" cy="809625"/>
        </p:xfrm>
        <a:graphic>
          <a:graphicData uri="http://schemas.openxmlformats.org/presentationml/2006/ole">
            <mc:AlternateContent xmlns:mc="http://schemas.openxmlformats.org/markup-compatibility/2006">
              <mc:Choice xmlns:v="urn:schemas-microsoft-com:vml" Requires="v">
                <p:oleObj spid="_x0000_s109569" name="Equation" r:id="rId7" imgW="673100" imgH="368300" progId="Equation.3">
                  <p:embed/>
                </p:oleObj>
              </mc:Choice>
              <mc:Fallback>
                <p:oleObj name="Equation" r:id="rId7" imgW="673100" imgH="368300" progId="Equation.3">
                  <p:embed/>
                  <p:pic>
                    <p:nvPicPr>
                      <p:cNvPr id="109582" name="Object 2">
                        <a:extLst>
                          <a:ext uri="{FF2B5EF4-FFF2-40B4-BE49-F238E27FC236}">
                            <a16:creationId xmlns:a16="http://schemas.microsoft.com/office/drawing/2014/main" id="{1E9E7B90-6CAF-BC4C-971D-AC76618F49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810001"/>
                        <a:ext cx="14795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9583" name="Rectangle 20">
            <a:extLst>
              <a:ext uri="{FF2B5EF4-FFF2-40B4-BE49-F238E27FC236}">
                <a16:creationId xmlns:a16="http://schemas.microsoft.com/office/drawing/2014/main" id="{46E0F88A-8F17-5840-B1EF-351E6A134800}"/>
              </a:ext>
            </a:extLst>
          </p:cNvPr>
          <p:cNvSpPr>
            <a:spLocks noChangeArrowheads="1"/>
          </p:cNvSpPr>
          <p:nvPr/>
        </p:nvSpPr>
        <p:spPr bwMode="auto">
          <a:xfrm>
            <a:off x="2209800" y="457200"/>
            <a:ext cx="59670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imes New Roman" panose="02020603050405020304" pitchFamily="18" charset="0"/>
                <a:cs typeface="Times New Roman" panose="02020603050405020304" pitchFamily="18" charset="0"/>
              </a:rPr>
              <a:t>Porod</a:t>
            </a:r>
            <a:r>
              <a:rPr lang="ja-JP" altLang="en-US">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s Law can be thought of as the</a:t>
            </a:r>
            <a:r>
              <a:rPr lang="en-US" altLang="ja-JP" b="1" i="1" dirty="0">
                <a:latin typeface="Times New Roman" panose="02020603050405020304" pitchFamily="18" charset="0"/>
                <a:cs typeface="Times New Roman" panose="02020603050405020304" pitchFamily="18" charset="0"/>
              </a:rPr>
              <a:t> </a:t>
            </a:r>
          </a:p>
          <a:p>
            <a:r>
              <a:rPr lang="en-US" altLang="en-US" b="1" i="1" dirty="0">
                <a:latin typeface="Times New Roman" panose="02020603050405020304" pitchFamily="18" charset="0"/>
                <a:cs typeface="Times New Roman" panose="02020603050405020304" pitchFamily="18" charset="0"/>
              </a:rPr>
              <a:t>Second Premise of Scattering:</a:t>
            </a:r>
          </a:p>
          <a:p>
            <a:r>
              <a:rPr lang="en-US" altLang="en-US" b="1" i="1" dirty="0">
                <a:latin typeface="Times New Roman" panose="02020603050405020304" pitchFamily="18" charset="0"/>
                <a:cs typeface="Times New Roman" panose="02020603050405020304" pitchFamily="18" charset="0"/>
              </a:rPr>
              <a:t>All</a:t>
            </a:r>
            <a:r>
              <a:rPr lang="en-US" altLang="en-US" dirty="0">
                <a:latin typeface="Times New Roman" panose="02020603050405020304" pitchFamily="18" charset="0"/>
                <a:cs typeface="Times New Roman" panose="02020603050405020304" pitchFamily="18" charset="0"/>
              </a:rPr>
              <a:t> </a:t>
            </a:r>
            <a:r>
              <a:rPr lang="ja-JP" altLang="en-US">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Particles</a:t>
            </a:r>
            <a:r>
              <a:rPr lang="ja-JP" altLang="en-US">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 have a surface reflected by S/V.</a:t>
            </a:r>
          </a:p>
          <a:p>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d</a:t>
            </a:r>
            <a:r>
              <a:rPr lang="en-US" altLang="en-US" baseline="-25000" dirty="0" err="1">
                <a:latin typeface="Times New Roman" panose="02020603050405020304" pitchFamily="18" charset="0"/>
                <a:cs typeface="Times New Roman" panose="02020603050405020304" pitchFamily="18" charset="0"/>
              </a:rPr>
              <a:t>p</a:t>
            </a:r>
            <a:r>
              <a:rPr lang="en-US" altLang="en-US" dirty="0">
                <a:latin typeface="Times New Roman" panose="02020603050405020304" pitchFamily="18" charset="0"/>
                <a:cs typeface="Times New Roman" panose="02020603050405020304" pitchFamily="18" charset="0"/>
              </a:rPr>
              <a:t> = (S/V)</a:t>
            </a:r>
            <a:r>
              <a:rPr lang="en-US" altLang="en-US" baseline="30000" dirty="0">
                <a:latin typeface="Times New Roman" panose="02020603050405020304" pitchFamily="18" charset="0"/>
                <a:cs typeface="Times New Roman" panose="02020603050405020304" pitchFamily="18" charset="0"/>
              </a:rPr>
              <a:t>-1</a:t>
            </a:r>
            <a:r>
              <a:rPr lang="en-US" altLang="en-US" dirty="0">
                <a:latin typeface="Times New Roman" panose="02020603050405020304" pitchFamily="18" charset="0"/>
                <a:cs typeface="Times New Roman" panose="02020603050405020304" pitchFamily="18" charset="0"/>
              </a:rPr>
              <a:t>)</a:t>
            </a:r>
          </a:p>
        </p:txBody>
      </p:sp>
      <p:graphicFrame>
        <p:nvGraphicFramePr>
          <p:cNvPr id="109584" name="Object 3">
            <a:extLst>
              <a:ext uri="{FF2B5EF4-FFF2-40B4-BE49-F238E27FC236}">
                <a16:creationId xmlns:a16="http://schemas.microsoft.com/office/drawing/2014/main" id="{6F19D15B-CFEB-2745-9EB3-FC425FB59580}"/>
              </a:ext>
            </a:extLst>
          </p:cNvPr>
          <p:cNvGraphicFramePr>
            <a:graphicFrameLocks noChangeAspect="1"/>
          </p:cNvGraphicFramePr>
          <p:nvPr/>
        </p:nvGraphicFramePr>
        <p:xfrm>
          <a:off x="2286000" y="1981201"/>
          <a:ext cx="7327900" cy="1376363"/>
        </p:xfrm>
        <a:graphic>
          <a:graphicData uri="http://schemas.openxmlformats.org/presentationml/2006/ole">
            <mc:AlternateContent xmlns:mc="http://schemas.openxmlformats.org/markup-compatibility/2006">
              <mc:Choice xmlns:v="urn:schemas-microsoft-com:vml" Requires="v">
                <p:oleObj spid="_x0000_s109570" name="Equation" r:id="rId9" imgW="3378200" imgH="635000" progId="Equation.3">
                  <p:embed/>
                </p:oleObj>
              </mc:Choice>
              <mc:Fallback>
                <p:oleObj name="Equation" r:id="rId9" imgW="3378200" imgH="635000" progId="Equation.3">
                  <p:embed/>
                  <p:pic>
                    <p:nvPicPr>
                      <p:cNvPr id="109584" name="Object 3">
                        <a:extLst>
                          <a:ext uri="{FF2B5EF4-FFF2-40B4-BE49-F238E27FC236}">
                            <a16:creationId xmlns:a16="http://schemas.microsoft.com/office/drawing/2014/main" id="{6F19D15B-CFEB-2745-9EB3-FC425FB595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1981201"/>
                        <a:ext cx="7327900"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30617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FB07F214-5374-E34E-8D17-E84BF4B34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800600"/>
            <a:ext cx="5549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3">
            <a:extLst>
              <a:ext uri="{FF2B5EF4-FFF2-40B4-BE49-F238E27FC236}">
                <a16:creationId xmlns:a16="http://schemas.microsoft.com/office/drawing/2014/main" id="{01770F39-B6DC-F24B-9484-3F412BDEB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38600"/>
            <a:ext cx="469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4">
            <a:extLst>
              <a:ext uri="{FF2B5EF4-FFF2-40B4-BE49-F238E27FC236}">
                <a16:creationId xmlns:a16="http://schemas.microsoft.com/office/drawing/2014/main" id="{DC2723E1-DE99-BA4B-854D-E253AC8A4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5">
            <a:extLst>
              <a:ext uri="{FF2B5EF4-FFF2-40B4-BE49-F238E27FC236}">
                <a16:creationId xmlns:a16="http://schemas.microsoft.com/office/drawing/2014/main" id="{37AE1FAA-6186-B644-B9F0-A95E990EF5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4196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6">
            <a:extLst>
              <a:ext uri="{FF2B5EF4-FFF2-40B4-BE49-F238E27FC236}">
                <a16:creationId xmlns:a16="http://schemas.microsoft.com/office/drawing/2014/main" id="{56F5BFCF-438B-0B4C-AB05-AA59E0E8E7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7238" y="4633913"/>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7">
            <a:extLst>
              <a:ext uri="{FF2B5EF4-FFF2-40B4-BE49-F238E27FC236}">
                <a16:creationId xmlns:a16="http://schemas.microsoft.com/office/drawing/2014/main" id="{2D017DBD-5A1D-8A41-B488-6B8EA2AE8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44958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8">
            <a:extLst>
              <a:ext uri="{FF2B5EF4-FFF2-40B4-BE49-F238E27FC236}">
                <a16:creationId xmlns:a16="http://schemas.microsoft.com/office/drawing/2014/main" id="{794A9DE8-0621-564E-96C2-668DAFDB6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45720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9">
            <a:extLst>
              <a:ext uri="{FF2B5EF4-FFF2-40B4-BE49-F238E27FC236}">
                <a16:creationId xmlns:a16="http://schemas.microsoft.com/office/drawing/2014/main" id="{B24F0018-8F3D-2247-8A09-2AE87DA9E1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700" y="44958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10">
            <a:extLst>
              <a:ext uri="{FF2B5EF4-FFF2-40B4-BE49-F238E27FC236}">
                <a16:creationId xmlns:a16="http://schemas.microsoft.com/office/drawing/2014/main" id="{222B3397-8A4D-F84B-AC3E-AB38CDC911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0" y="44958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11">
            <a:extLst>
              <a:ext uri="{FF2B5EF4-FFF2-40B4-BE49-F238E27FC236}">
                <a16:creationId xmlns:a16="http://schemas.microsoft.com/office/drawing/2014/main" id="{C0239825-4A0C-3247-817C-829B981A4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46482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7" name="Picture 12">
            <a:extLst>
              <a:ext uri="{FF2B5EF4-FFF2-40B4-BE49-F238E27FC236}">
                <a16:creationId xmlns:a16="http://schemas.microsoft.com/office/drawing/2014/main" id="{5F1A18B8-4A21-9B42-A0EF-8FB3F72FE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2100" y="44958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8" name="Picture 13">
            <a:extLst>
              <a:ext uri="{FF2B5EF4-FFF2-40B4-BE49-F238E27FC236}">
                <a16:creationId xmlns:a16="http://schemas.microsoft.com/office/drawing/2014/main" id="{B262266F-9117-7041-BA02-4C663E626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1100" y="47244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1629" name="Object 2">
            <a:extLst>
              <a:ext uri="{FF2B5EF4-FFF2-40B4-BE49-F238E27FC236}">
                <a16:creationId xmlns:a16="http://schemas.microsoft.com/office/drawing/2014/main" id="{E0290B0D-10BD-904B-9B8F-82FC7F4A2FBF}"/>
              </a:ext>
            </a:extLst>
          </p:cNvPr>
          <p:cNvGraphicFramePr>
            <a:graphicFrameLocks noChangeAspect="1"/>
          </p:cNvGraphicFramePr>
          <p:nvPr/>
        </p:nvGraphicFramePr>
        <p:xfrm>
          <a:off x="7315200" y="3581401"/>
          <a:ext cx="1479550" cy="809625"/>
        </p:xfrm>
        <a:graphic>
          <a:graphicData uri="http://schemas.openxmlformats.org/presentationml/2006/ole">
            <mc:AlternateContent xmlns:mc="http://schemas.openxmlformats.org/markup-compatibility/2006">
              <mc:Choice xmlns:v="urn:schemas-microsoft-com:vml" Requires="v">
                <p:oleObj spid="_x0000_s111617" name="Equation" r:id="rId7" imgW="673100" imgH="368300" progId="Equation.3">
                  <p:embed/>
                </p:oleObj>
              </mc:Choice>
              <mc:Fallback>
                <p:oleObj name="Equation" r:id="rId7" imgW="673100" imgH="368300" progId="Equation.3">
                  <p:embed/>
                  <p:pic>
                    <p:nvPicPr>
                      <p:cNvPr id="111629" name="Object 2">
                        <a:extLst>
                          <a:ext uri="{FF2B5EF4-FFF2-40B4-BE49-F238E27FC236}">
                            <a16:creationId xmlns:a16="http://schemas.microsoft.com/office/drawing/2014/main" id="{E0290B0D-10BD-904B-9B8F-82FC7F4A2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581401"/>
                        <a:ext cx="14795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1630" name="Rectangle 16">
            <a:extLst>
              <a:ext uri="{FF2B5EF4-FFF2-40B4-BE49-F238E27FC236}">
                <a16:creationId xmlns:a16="http://schemas.microsoft.com/office/drawing/2014/main" id="{04657A66-0E0D-1D47-AE22-BBFE8CF27F1C}"/>
              </a:ext>
            </a:extLst>
          </p:cNvPr>
          <p:cNvSpPr>
            <a:spLocks noChangeArrowheads="1"/>
          </p:cNvSpPr>
          <p:nvPr/>
        </p:nvSpPr>
        <p:spPr bwMode="auto">
          <a:xfrm>
            <a:off x="1981201" y="533401"/>
            <a:ext cx="77620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imes New Roman" panose="02020603050405020304" pitchFamily="18" charset="0"/>
                <a:cs typeface="Times New Roman" panose="02020603050405020304" pitchFamily="18" charset="0"/>
              </a:rPr>
              <a:t>For a Rough Surface:  </a:t>
            </a:r>
            <a:r>
              <a:rPr lang="en-US" altLang="en-US" dirty="0">
                <a:latin typeface="Times New Roman" panose="02020603050405020304" pitchFamily="18" charset="0"/>
                <a:cs typeface="Times New Roman" panose="02020603050405020304" pitchFamily="18" charset="0"/>
                <a:sym typeface="Symbol" pitchFamily="2" charset="2"/>
              </a:rPr>
              <a:t> d</a:t>
            </a:r>
            <a:r>
              <a:rPr lang="en-US" altLang="en-US" baseline="-25000" dirty="0">
                <a:latin typeface="Times New Roman" panose="02020603050405020304" pitchFamily="18" charset="0"/>
                <a:cs typeface="Times New Roman" panose="02020603050405020304" pitchFamily="18" charset="0"/>
              </a:rPr>
              <a:t>s</a:t>
            </a:r>
            <a:r>
              <a:rPr lang="en-US" altLang="en-US" dirty="0">
                <a:latin typeface="Times New Roman" panose="02020603050405020304" pitchFamily="18" charset="0"/>
                <a:cs typeface="Times New Roman" panose="02020603050405020304" pitchFamily="18" charset="0"/>
                <a:sym typeface="Symbol" pitchFamily="2" charset="2"/>
              </a:rPr>
              <a:t> &lt; 3</a:t>
            </a:r>
          </a:p>
          <a:p>
            <a:r>
              <a:rPr lang="en-US" altLang="en-US" dirty="0">
                <a:latin typeface="Times New Roman" panose="02020603050405020304" pitchFamily="18" charset="0"/>
                <a:cs typeface="Times New Roman" panose="02020603050405020304" pitchFamily="18" charset="0"/>
                <a:sym typeface="Symbol" pitchFamily="2" charset="2"/>
              </a:rPr>
              <a:t>	(This Function decays to Porod</a:t>
            </a:r>
            <a:r>
              <a:rPr lang="ja-JP" altLang="en-US">
                <a:latin typeface="Times New Roman" panose="02020603050405020304" pitchFamily="18" charset="0"/>
                <a:cs typeface="Times New Roman" panose="02020603050405020304" pitchFamily="18" charset="0"/>
                <a:sym typeface="Symbol" pitchFamily="2" charset="2"/>
              </a:rPr>
              <a:t>’</a:t>
            </a:r>
            <a:r>
              <a:rPr lang="en-US" altLang="ja-JP" dirty="0">
                <a:latin typeface="Times New Roman" panose="02020603050405020304" pitchFamily="18" charset="0"/>
                <a:cs typeface="Times New Roman" panose="02020603050405020304" pitchFamily="18" charset="0"/>
                <a:sym typeface="Symbol" pitchFamily="2" charset="2"/>
              </a:rPr>
              <a:t>s Law at small sizes) </a:t>
            </a:r>
            <a:endParaRPr lang="en-US" altLang="en-US" dirty="0">
              <a:latin typeface="Times New Roman" panose="02020603050405020304" pitchFamily="18" charset="0"/>
              <a:cs typeface="Times New Roman" panose="02020603050405020304" pitchFamily="18" charset="0"/>
              <a:sym typeface="Symbol" pitchFamily="2" charset="2"/>
            </a:endParaRPr>
          </a:p>
        </p:txBody>
      </p:sp>
      <p:graphicFrame>
        <p:nvGraphicFramePr>
          <p:cNvPr id="111631" name="Object 3">
            <a:extLst>
              <a:ext uri="{FF2B5EF4-FFF2-40B4-BE49-F238E27FC236}">
                <a16:creationId xmlns:a16="http://schemas.microsoft.com/office/drawing/2014/main" id="{E2AA5760-693B-1D42-AE82-066847690545}"/>
              </a:ext>
            </a:extLst>
          </p:cNvPr>
          <p:cNvGraphicFramePr>
            <a:graphicFrameLocks noChangeAspect="1"/>
          </p:cNvGraphicFramePr>
          <p:nvPr/>
        </p:nvGraphicFramePr>
        <p:xfrm>
          <a:off x="2209801" y="1828800"/>
          <a:ext cx="7662863" cy="1238250"/>
        </p:xfrm>
        <a:graphic>
          <a:graphicData uri="http://schemas.openxmlformats.org/presentationml/2006/ole">
            <mc:AlternateContent xmlns:mc="http://schemas.openxmlformats.org/markup-compatibility/2006">
              <mc:Choice xmlns:v="urn:schemas-microsoft-com:vml" Requires="v">
                <p:oleObj spid="_x0000_s111618" name="Equation" r:id="rId9" imgW="2984500" imgH="482600" progId="Equation.3">
                  <p:embed/>
                </p:oleObj>
              </mc:Choice>
              <mc:Fallback>
                <p:oleObj name="Equation" r:id="rId9" imgW="2984500" imgH="482600" progId="Equation.3">
                  <p:embed/>
                  <p:pic>
                    <p:nvPicPr>
                      <p:cNvPr id="111631" name="Object 3">
                        <a:extLst>
                          <a:ext uri="{FF2B5EF4-FFF2-40B4-BE49-F238E27FC236}">
                            <a16:creationId xmlns:a16="http://schemas.microsoft.com/office/drawing/2014/main" id="{E2AA5760-693B-1D42-AE82-0668476905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1" y="1828800"/>
                        <a:ext cx="766286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1632" name="Object 4">
            <a:extLst>
              <a:ext uri="{FF2B5EF4-FFF2-40B4-BE49-F238E27FC236}">
                <a16:creationId xmlns:a16="http://schemas.microsoft.com/office/drawing/2014/main" id="{ED21E0AF-AB1E-154B-A973-5581A6729F36}"/>
              </a:ext>
            </a:extLst>
          </p:cNvPr>
          <p:cNvGraphicFramePr>
            <a:graphicFrameLocks noChangeAspect="1"/>
          </p:cNvGraphicFramePr>
          <p:nvPr/>
        </p:nvGraphicFramePr>
        <p:xfrm>
          <a:off x="3505200" y="3505201"/>
          <a:ext cx="1257300" cy="887413"/>
        </p:xfrm>
        <a:graphic>
          <a:graphicData uri="http://schemas.openxmlformats.org/presentationml/2006/ole">
            <mc:AlternateContent xmlns:mc="http://schemas.openxmlformats.org/markup-compatibility/2006">
              <mc:Choice xmlns:v="urn:schemas-microsoft-com:vml" Requires="v">
                <p:oleObj spid="_x0000_s111619" name="Equation" r:id="rId11" imgW="520700" imgH="368300" progId="Equation.3">
                  <p:embed/>
                </p:oleObj>
              </mc:Choice>
              <mc:Fallback>
                <p:oleObj name="Equation" r:id="rId11" imgW="520700" imgH="368300" progId="Equation.3">
                  <p:embed/>
                  <p:pic>
                    <p:nvPicPr>
                      <p:cNvPr id="111632" name="Object 4">
                        <a:extLst>
                          <a:ext uri="{FF2B5EF4-FFF2-40B4-BE49-F238E27FC236}">
                            <a16:creationId xmlns:a16="http://schemas.microsoft.com/office/drawing/2014/main" id="{ED21E0AF-AB1E-154B-A973-5581A6729F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5200" y="3505201"/>
                        <a:ext cx="1257300" cy="88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11633" name="Picture 19">
            <a:extLst>
              <a:ext uri="{FF2B5EF4-FFF2-40B4-BE49-F238E27FC236}">
                <a16:creationId xmlns:a16="http://schemas.microsoft.com/office/drawing/2014/main" id="{B4D91282-430A-7443-A4D7-67C7E0A329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5500" y="46482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4" name="Picture 20">
            <a:extLst>
              <a:ext uri="{FF2B5EF4-FFF2-40B4-BE49-F238E27FC236}">
                <a16:creationId xmlns:a16="http://schemas.microsoft.com/office/drawing/2014/main" id="{D923EDC0-EA04-8545-803E-5E52A5D5E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49580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424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BC8FA-7C66-4448-9AA8-03F974F46BAF}"/>
              </a:ext>
            </a:extLst>
          </p:cNvPr>
          <p:cNvPicPr>
            <a:picLocks noChangeAspect="1"/>
          </p:cNvPicPr>
          <p:nvPr/>
        </p:nvPicPr>
        <p:blipFill>
          <a:blip r:embed="rId2"/>
          <a:stretch>
            <a:fillRect/>
          </a:stretch>
        </p:blipFill>
        <p:spPr>
          <a:xfrm>
            <a:off x="3525774" y="811022"/>
            <a:ext cx="4457700" cy="749300"/>
          </a:xfrm>
          <a:prstGeom prst="rect">
            <a:avLst/>
          </a:prstGeom>
        </p:spPr>
      </p:pic>
      <p:pic>
        <p:nvPicPr>
          <p:cNvPr id="3" name="Picture 2">
            <a:extLst>
              <a:ext uri="{FF2B5EF4-FFF2-40B4-BE49-F238E27FC236}">
                <a16:creationId xmlns:a16="http://schemas.microsoft.com/office/drawing/2014/main" id="{FDEF12BF-8000-554E-B3F2-CB7D2135FEEE}"/>
              </a:ext>
            </a:extLst>
          </p:cNvPr>
          <p:cNvPicPr>
            <a:picLocks noChangeAspect="1"/>
          </p:cNvPicPr>
          <p:nvPr/>
        </p:nvPicPr>
        <p:blipFill>
          <a:blip r:embed="rId3"/>
          <a:stretch>
            <a:fillRect/>
          </a:stretch>
        </p:blipFill>
        <p:spPr>
          <a:xfrm>
            <a:off x="3525774" y="1560322"/>
            <a:ext cx="5156200" cy="647700"/>
          </a:xfrm>
          <a:prstGeom prst="rect">
            <a:avLst/>
          </a:prstGeom>
        </p:spPr>
      </p:pic>
      <p:pic>
        <p:nvPicPr>
          <p:cNvPr id="4" name="Picture 3">
            <a:extLst>
              <a:ext uri="{FF2B5EF4-FFF2-40B4-BE49-F238E27FC236}">
                <a16:creationId xmlns:a16="http://schemas.microsoft.com/office/drawing/2014/main" id="{0D44F779-656D-BB44-83FF-DC2064083279}"/>
              </a:ext>
            </a:extLst>
          </p:cNvPr>
          <p:cNvPicPr>
            <a:picLocks noChangeAspect="1"/>
          </p:cNvPicPr>
          <p:nvPr/>
        </p:nvPicPr>
        <p:blipFill>
          <a:blip r:embed="rId4"/>
          <a:stretch>
            <a:fillRect/>
          </a:stretch>
        </p:blipFill>
        <p:spPr>
          <a:xfrm>
            <a:off x="4319524" y="3046222"/>
            <a:ext cx="3568700" cy="546100"/>
          </a:xfrm>
          <a:prstGeom prst="rect">
            <a:avLst/>
          </a:prstGeom>
        </p:spPr>
      </p:pic>
      <p:pic>
        <p:nvPicPr>
          <p:cNvPr id="5" name="Picture 4">
            <a:extLst>
              <a:ext uri="{FF2B5EF4-FFF2-40B4-BE49-F238E27FC236}">
                <a16:creationId xmlns:a16="http://schemas.microsoft.com/office/drawing/2014/main" id="{E5D54392-7FA0-C947-B5E1-4466372EDA8B}"/>
              </a:ext>
            </a:extLst>
          </p:cNvPr>
          <p:cNvPicPr>
            <a:picLocks noChangeAspect="1"/>
          </p:cNvPicPr>
          <p:nvPr/>
        </p:nvPicPr>
        <p:blipFill>
          <a:blip r:embed="rId5"/>
          <a:stretch>
            <a:fillRect/>
          </a:stretch>
        </p:blipFill>
        <p:spPr>
          <a:xfrm>
            <a:off x="3957574" y="3740658"/>
            <a:ext cx="4292600" cy="571500"/>
          </a:xfrm>
          <a:prstGeom prst="rect">
            <a:avLst/>
          </a:prstGeom>
        </p:spPr>
      </p:pic>
      <p:sp>
        <p:nvSpPr>
          <p:cNvPr id="7" name="Slide Number Placeholder 6">
            <a:extLst>
              <a:ext uri="{FF2B5EF4-FFF2-40B4-BE49-F238E27FC236}">
                <a16:creationId xmlns:a16="http://schemas.microsoft.com/office/drawing/2014/main" id="{D8E6741E-5BB6-2341-80B6-E7283D0B4A66}"/>
              </a:ext>
            </a:extLst>
          </p:cNvPr>
          <p:cNvSpPr>
            <a:spLocks noGrp="1"/>
          </p:cNvSpPr>
          <p:nvPr>
            <p:ph type="sldNum" sz="quarter" idx="12"/>
          </p:nvPr>
        </p:nvSpPr>
        <p:spPr/>
        <p:txBody>
          <a:bodyPr/>
          <a:lstStyle/>
          <a:p>
            <a:fld id="{030D0954-52AA-4645-BC74-DBF6B1D254B8}" type="slidenum">
              <a:rPr lang="en-US" smtClean="0"/>
              <a:t>49</a:t>
            </a:fld>
            <a:endParaRPr lang="en-US"/>
          </a:p>
        </p:txBody>
      </p:sp>
      <p:sp>
        <p:nvSpPr>
          <p:cNvPr id="8" name="Rectangle 7">
            <a:extLst>
              <a:ext uri="{FF2B5EF4-FFF2-40B4-BE49-F238E27FC236}">
                <a16:creationId xmlns:a16="http://schemas.microsoft.com/office/drawing/2014/main" id="{3AA6F53F-7DCD-BD4B-933F-B642BDAEA7FD}"/>
              </a:ext>
            </a:extLst>
          </p:cNvPr>
          <p:cNvSpPr/>
          <p:nvPr/>
        </p:nvSpPr>
        <p:spPr>
          <a:xfrm>
            <a:off x="170688" y="5967973"/>
            <a:ext cx="11533632" cy="646331"/>
          </a:xfrm>
          <a:prstGeom prst="rect">
            <a:avLst/>
          </a:prstGeom>
        </p:spPr>
        <p:txBody>
          <a:bodyPr wrap="square">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Beaucage, G. "Approximations leading to a unified exponential/power-law approach to small-angle scattering." </a:t>
            </a:r>
            <a:r>
              <a:rPr lang="en-US" altLang="zh-CN" i="1" dirty="0">
                <a:latin typeface="Times New Roman" panose="02020603050405020304" pitchFamily="18" charset="0"/>
                <a:ea typeface="宋体" panose="02010600030101010101" pitchFamily="2" charset="-122"/>
                <a:cs typeface="Times New Roman" panose="02020603050405020304" pitchFamily="18" charset="0"/>
              </a:rPr>
              <a:t>Journal of Applied Crystallography</a:t>
            </a:r>
            <a:r>
              <a:rPr lang="en-US" altLang="zh-CN" dirty="0">
                <a:latin typeface="Times New Roman" panose="02020603050405020304" pitchFamily="18" charset="0"/>
                <a:ea typeface="宋体" panose="02010600030101010101" pitchFamily="2" charset="-122"/>
                <a:cs typeface="Times New Roman" panose="02020603050405020304" pitchFamily="18" charset="0"/>
              </a:rPr>
              <a:t> 28.6 (1995): 717-728.</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365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1"/>
          <p:cNvSpPr>
            <a:spLocks/>
          </p:cNvSpPr>
          <p:nvPr/>
        </p:nvSpPr>
        <p:spPr bwMode="auto">
          <a:xfrm>
            <a:off x="2457153" y="346993"/>
            <a:ext cx="5959901" cy="627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039" b="1" dirty="0">
                <a:ea typeface="ＭＳ Ｐゴシック" charset="0"/>
                <a:cs typeface="ＭＳ Ｐゴシック" charset="0"/>
              </a:rPr>
              <a:t>In concentrated solutions with chain overlap </a:t>
            </a:r>
          </a:p>
          <a:p>
            <a:r>
              <a:rPr lang="en-US" sz="2039" b="1" dirty="0">
                <a:ea typeface="ＭＳ Ｐゴシック" charset="0"/>
                <a:cs typeface="ＭＳ Ｐゴシック" charset="0"/>
              </a:rPr>
              <a:t>chain entanglements lead to a higher solution viscosity</a:t>
            </a:r>
          </a:p>
        </p:txBody>
      </p:sp>
      <p:pic>
        <p:nvPicPr>
          <p:cNvPr id="555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633" y="1571625"/>
            <a:ext cx="4723805" cy="3465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5012" name="Rectangle 3"/>
          <p:cNvSpPr>
            <a:spLocks/>
          </p:cNvSpPr>
          <p:nvPr/>
        </p:nvSpPr>
        <p:spPr bwMode="auto">
          <a:xfrm>
            <a:off x="4183931" y="5188977"/>
            <a:ext cx="2733121" cy="19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66">
                <a:ea typeface="ＭＳ Ｐゴシック" charset="0"/>
                <a:cs typeface="ＭＳ Ｐゴシック" charset="0"/>
              </a:rPr>
              <a:t>J.R. Fried Introduction to Polymer Science</a:t>
            </a:r>
          </a:p>
        </p:txBody>
      </p:sp>
      <p:pic>
        <p:nvPicPr>
          <p:cNvPr id="5550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680" y="5545336"/>
            <a:ext cx="1803797" cy="795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1935AB9-A774-C94A-9F4A-2499BE41699C}"/>
              </a:ext>
            </a:extLst>
          </p:cNvPr>
          <p:cNvSpPr>
            <a:spLocks noGrp="1"/>
          </p:cNvSpPr>
          <p:nvPr>
            <p:ph type="sldNum" sz="quarter" idx="12"/>
          </p:nvPr>
        </p:nvSpPr>
        <p:spPr/>
        <p:txBody>
          <a:bodyPr/>
          <a:lstStyle/>
          <a:p>
            <a:fld id="{030D0954-52AA-4645-BC74-DBF6B1D254B8}" type="slidenum">
              <a:rPr lang="en-US" smtClean="0"/>
              <a:t>5</a:t>
            </a:fld>
            <a:endParaRPr lang="en-US"/>
          </a:p>
        </p:txBody>
      </p:sp>
    </p:spTree>
    <p:extLst>
      <p:ext uri="{BB962C8B-B14F-4D97-AF65-F5344CB8AC3E}">
        <p14:creationId xmlns:p14="http://schemas.microsoft.com/office/powerpoint/2010/main" val="4102630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764FA5-F1C1-D84B-91BD-D5C18048376E}"/>
              </a:ext>
            </a:extLst>
          </p:cNvPr>
          <p:cNvPicPr>
            <a:picLocks noChangeAspect="1"/>
          </p:cNvPicPr>
          <p:nvPr/>
        </p:nvPicPr>
        <p:blipFill>
          <a:blip r:embed="rId2"/>
          <a:stretch>
            <a:fillRect/>
          </a:stretch>
        </p:blipFill>
        <p:spPr>
          <a:xfrm>
            <a:off x="4576248" y="0"/>
            <a:ext cx="7160400" cy="6858000"/>
          </a:xfrm>
          <a:prstGeom prst="rect">
            <a:avLst/>
          </a:prstGeom>
        </p:spPr>
      </p:pic>
      <p:pic>
        <p:nvPicPr>
          <p:cNvPr id="3" name="Picture 3">
            <a:extLst>
              <a:ext uri="{FF2B5EF4-FFF2-40B4-BE49-F238E27FC236}">
                <a16:creationId xmlns:a16="http://schemas.microsoft.com/office/drawing/2014/main" id="{0C56DB31-662C-8140-99E1-E6F6F5660E72}"/>
              </a:ext>
            </a:extLst>
          </p:cNvPr>
          <p:cNvPicPr>
            <a:picLocks noChangeAspect="1"/>
          </p:cNvPicPr>
          <p:nvPr/>
        </p:nvPicPr>
        <p:blipFill rotWithShape="1">
          <a:blip r:embed="rId3">
            <a:extLst>
              <a:ext uri="{28A0092B-C50C-407E-A947-70E740481C1C}">
                <a14:useLocalDpi xmlns:a14="http://schemas.microsoft.com/office/drawing/2010/main" val="0"/>
              </a:ext>
            </a:extLst>
          </a:blip>
          <a:srcRect l="7115" t="17820" r="12152" b="67459"/>
          <a:stretch/>
        </p:blipFill>
        <p:spPr bwMode="auto">
          <a:xfrm>
            <a:off x="377952" y="914400"/>
            <a:ext cx="3901440" cy="6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6E6BA38-26BD-B148-AF9D-D5FC04A7F63D}"/>
              </a:ext>
            </a:extLst>
          </p:cNvPr>
          <p:cNvSpPr txBox="1"/>
          <p:nvPr/>
        </p:nvSpPr>
        <p:spPr>
          <a:xfrm>
            <a:off x="0" y="2170176"/>
            <a:ext cx="4767072" cy="34163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low-q sin(qr)/qr = 1</a:t>
            </a:r>
          </a:p>
          <a:p>
            <a:r>
              <a:rPr lang="en-US" dirty="0">
                <a:latin typeface="Times New Roman" panose="02020603050405020304" pitchFamily="18" charset="0"/>
                <a:cs typeface="Times New Roman" panose="02020603050405020304" pitchFamily="18" charset="0"/>
              </a:rPr>
              <a:t>(sin x = x – 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/3! + x</a:t>
            </a:r>
            <a:r>
              <a:rPr lang="en-US" baseline="30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/5!-…)</a:t>
            </a:r>
          </a:p>
          <a:p>
            <a:r>
              <a:rPr lang="en-US" dirty="0">
                <a:latin typeface="Times New Roman" panose="02020603050405020304" pitchFamily="18" charset="0"/>
                <a:cs typeface="Times New Roman" panose="02020603050405020304" pitchFamily="18" charset="0"/>
              </a:rPr>
              <a:t>Integrate </a:t>
            </a:r>
            <a:r>
              <a:rPr lang="en-US"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=&gt; particle volume</a:t>
            </a:r>
          </a:p>
          <a:p>
            <a:r>
              <a:rPr lang="en-US" dirty="0">
                <a:latin typeface="Times New Roman" panose="02020603050405020304" pitchFamily="18" charset="0"/>
                <a:cs typeface="Times New Roman" panose="02020603050405020304" pitchFamily="18" charset="0"/>
              </a:rPr>
              <a:t>Integrals for Gaussian and Sphere match at large 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high-q only the small r values matter</a:t>
            </a:r>
          </a:p>
          <a:p>
            <a:r>
              <a:rPr lang="en-US"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 for a sphere and Porod match at small r</a:t>
            </a:r>
          </a:p>
          <a:p>
            <a:r>
              <a:rPr lang="en-US" dirty="0">
                <a:latin typeface="Times New Roman" panose="02020603050405020304" pitchFamily="18" charset="0"/>
                <a:cs typeface="Times New Roman" panose="02020603050405020304" pitchFamily="18" charset="0"/>
              </a:rPr>
              <a:t>Slope at r = 0 is S/4V (0 for Gaussian, particle with no surface; it is the same value for sphere and Porod)</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DD4F4E0-4135-3248-866C-E51E4E0420FB}"/>
              </a:ext>
            </a:extLst>
          </p:cNvPr>
          <p:cNvSpPr>
            <a:spLocks noGrp="1"/>
          </p:cNvSpPr>
          <p:nvPr>
            <p:ph type="sldNum" sz="quarter" idx="12"/>
          </p:nvPr>
        </p:nvSpPr>
        <p:spPr/>
        <p:txBody>
          <a:bodyPr/>
          <a:lstStyle/>
          <a:p>
            <a:fld id="{030D0954-52AA-4645-BC74-DBF6B1D254B8}" type="slidenum">
              <a:rPr lang="en-US" smtClean="0"/>
              <a:t>50</a:t>
            </a:fld>
            <a:endParaRPr lang="en-US"/>
          </a:p>
        </p:txBody>
      </p:sp>
      <p:pic>
        <p:nvPicPr>
          <p:cNvPr id="8" name="Picture 7">
            <a:extLst>
              <a:ext uri="{FF2B5EF4-FFF2-40B4-BE49-F238E27FC236}">
                <a16:creationId xmlns:a16="http://schemas.microsoft.com/office/drawing/2014/main" id="{97DA3BCB-1923-004F-ADE0-0CAB53BBAB60}"/>
              </a:ext>
            </a:extLst>
          </p:cNvPr>
          <p:cNvPicPr>
            <a:picLocks noChangeAspect="1"/>
          </p:cNvPicPr>
          <p:nvPr/>
        </p:nvPicPr>
        <p:blipFill>
          <a:blip r:embed="rId4"/>
          <a:stretch>
            <a:fillRect/>
          </a:stretch>
        </p:blipFill>
        <p:spPr>
          <a:xfrm>
            <a:off x="4578727" y="41835"/>
            <a:ext cx="7086600" cy="6756400"/>
          </a:xfrm>
          <a:prstGeom prst="rect">
            <a:avLst/>
          </a:prstGeom>
        </p:spPr>
      </p:pic>
    </p:spTree>
    <p:extLst>
      <p:ext uri="{BB962C8B-B14F-4D97-AF65-F5344CB8AC3E}">
        <p14:creationId xmlns:p14="http://schemas.microsoft.com/office/powerpoint/2010/main" val="1805234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667459-A75C-3745-A824-137DEBAA61F9}"/>
              </a:ext>
            </a:extLst>
          </p:cNvPr>
          <p:cNvSpPr txBox="1"/>
          <p:nvPr/>
        </p:nvSpPr>
        <p:spPr>
          <a:xfrm>
            <a:off x="4340352" y="646176"/>
            <a:ext cx="353821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Structurally-Limited Porod’s Law</a:t>
            </a:r>
          </a:p>
        </p:txBody>
      </p:sp>
      <p:pic>
        <p:nvPicPr>
          <p:cNvPr id="3" name="Picture 2">
            <a:extLst>
              <a:ext uri="{FF2B5EF4-FFF2-40B4-BE49-F238E27FC236}">
                <a16:creationId xmlns:a16="http://schemas.microsoft.com/office/drawing/2014/main" id="{273B9E5A-891A-6342-AD2A-4E4AAA4B6BA1}"/>
              </a:ext>
            </a:extLst>
          </p:cNvPr>
          <p:cNvPicPr>
            <a:picLocks noChangeAspect="1"/>
          </p:cNvPicPr>
          <p:nvPr/>
        </p:nvPicPr>
        <p:blipFill>
          <a:blip r:embed="rId2"/>
          <a:stretch>
            <a:fillRect/>
          </a:stretch>
        </p:blipFill>
        <p:spPr>
          <a:xfrm>
            <a:off x="3829050" y="1161796"/>
            <a:ext cx="3924300" cy="584200"/>
          </a:xfrm>
          <a:prstGeom prst="rect">
            <a:avLst/>
          </a:prstGeom>
        </p:spPr>
      </p:pic>
      <p:pic>
        <p:nvPicPr>
          <p:cNvPr id="4" name="Picture 3">
            <a:extLst>
              <a:ext uri="{FF2B5EF4-FFF2-40B4-BE49-F238E27FC236}">
                <a16:creationId xmlns:a16="http://schemas.microsoft.com/office/drawing/2014/main" id="{812803F2-9668-374C-BD90-5B209BCDA31B}"/>
              </a:ext>
            </a:extLst>
          </p:cNvPr>
          <p:cNvPicPr>
            <a:picLocks noChangeAspect="1"/>
          </p:cNvPicPr>
          <p:nvPr/>
        </p:nvPicPr>
        <p:blipFill>
          <a:blip r:embed="rId3"/>
          <a:stretch>
            <a:fillRect/>
          </a:stretch>
        </p:blipFill>
        <p:spPr>
          <a:xfrm>
            <a:off x="4356100" y="1892284"/>
            <a:ext cx="2870200" cy="685800"/>
          </a:xfrm>
          <a:prstGeom prst="rect">
            <a:avLst/>
          </a:prstGeom>
        </p:spPr>
      </p:pic>
      <p:pic>
        <p:nvPicPr>
          <p:cNvPr id="5" name="Picture 4">
            <a:extLst>
              <a:ext uri="{FF2B5EF4-FFF2-40B4-BE49-F238E27FC236}">
                <a16:creationId xmlns:a16="http://schemas.microsoft.com/office/drawing/2014/main" id="{A3E4E66C-F9CB-2942-AD74-56571FFC5653}"/>
              </a:ext>
            </a:extLst>
          </p:cNvPr>
          <p:cNvPicPr>
            <a:picLocks noChangeAspect="1"/>
          </p:cNvPicPr>
          <p:nvPr/>
        </p:nvPicPr>
        <p:blipFill>
          <a:blip r:embed="rId4"/>
          <a:stretch>
            <a:fillRect/>
          </a:stretch>
        </p:blipFill>
        <p:spPr>
          <a:xfrm>
            <a:off x="3326487" y="2724372"/>
            <a:ext cx="4724244" cy="4159312"/>
          </a:xfrm>
          <a:prstGeom prst="rect">
            <a:avLst/>
          </a:prstGeom>
        </p:spPr>
      </p:pic>
      <p:sp>
        <p:nvSpPr>
          <p:cNvPr id="6" name="TextBox 5">
            <a:extLst>
              <a:ext uri="{FF2B5EF4-FFF2-40B4-BE49-F238E27FC236}">
                <a16:creationId xmlns:a16="http://schemas.microsoft.com/office/drawing/2014/main" id="{D81CBA81-8BFE-7242-B163-B24ADDE82976}"/>
              </a:ext>
            </a:extLst>
          </p:cNvPr>
          <p:cNvSpPr txBox="1"/>
          <p:nvPr/>
        </p:nvSpPr>
        <p:spPr>
          <a:xfrm>
            <a:off x="8302752" y="1015508"/>
            <a:ext cx="3535680"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 x S gives surface volume</a:t>
            </a:r>
          </a:p>
          <a:p>
            <a:r>
              <a:rPr lang="en-US" dirty="0">
                <a:latin typeface="Times New Roman" panose="02020603050405020304" pitchFamily="18" charset="0"/>
                <a:cs typeface="Times New Roman" panose="02020603050405020304" pitchFamily="18" charset="0"/>
              </a:rPr>
              <a:t>Consider ½ of surface doesn’t contribute to scattering</a:t>
            </a:r>
          </a:p>
          <a:p>
            <a:r>
              <a:rPr lang="en-US" dirty="0">
                <a:latin typeface="Times New Roman" panose="02020603050405020304" pitchFamily="18" charset="0"/>
                <a:cs typeface="Times New Roman" panose="02020603050405020304" pitchFamily="18" charset="0"/>
              </a:rPr>
              <a:t>Orientation gives a factor of ½</a:t>
            </a:r>
          </a:p>
          <a:p>
            <a:r>
              <a:rPr lang="en-US" dirty="0">
                <a:latin typeface="Times New Roman" panose="02020603050405020304" pitchFamily="18" charset="0"/>
                <a:cs typeface="Times New Roman" panose="02020603050405020304" pitchFamily="18" charset="0"/>
              </a:rPr>
              <a:t>&lt;cos</a:t>
            </a:r>
            <a:r>
              <a:rPr lang="en-US" baseline="30000"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&gt; = ½</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Model fails at large r (small q)</a:t>
            </a:r>
          </a:p>
          <a:p>
            <a:r>
              <a:rPr lang="en-US" dirty="0">
                <a:latin typeface="Times New Roman" panose="02020603050405020304" pitchFamily="18" charset="0"/>
                <a:cs typeface="Times New Roman" panose="02020603050405020304" pitchFamily="18" charset="0"/>
              </a:rPr>
              <a:t>Due to curvature of the surface</a:t>
            </a:r>
          </a:p>
          <a:p>
            <a:r>
              <a:rPr lang="en-US" dirty="0">
                <a:latin typeface="Times New Roman" panose="02020603050405020304" pitchFamily="18" charset="0"/>
                <a:cs typeface="Times New Roman" panose="02020603050405020304" pitchFamily="18" charset="0"/>
              </a:rPr>
              <a:t>This leads to an over estimation of the scattering near </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a:t>
            </a:r>
          </a:p>
        </p:txBody>
      </p:sp>
      <p:sp>
        <p:nvSpPr>
          <p:cNvPr id="8" name="Slide Number Placeholder 7">
            <a:extLst>
              <a:ext uri="{FF2B5EF4-FFF2-40B4-BE49-F238E27FC236}">
                <a16:creationId xmlns:a16="http://schemas.microsoft.com/office/drawing/2014/main" id="{0AEA9B2E-2CAA-DD42-86F2-688107E000D8}"/>
              </a:ext>
            </a:extLst>
          </p:cNvPr>
          <p:cNvSpPr>
            <a:spLocks noGrp="1"/>
          </p:cNvSpPr>
          <p:nvPr>
            <p:ph type="sldNum" sz="quarter" idx="12"/>
          </p:nvPr>
        </p:nvSpPr>
        <p:spPr/>
        <p:txBody>
          <a:bodyPr/>
          <a:lstStyle/>
          <a:p>
            <a:fld id="{030D0954-52AA-4645-BC74-DBF6B1D254B8}" type="slidenum">
              <a:rPr lang="en-US" smtClean="0"/>
              <a:t>51</a:t>
            </a:fld>
            <a:endParaRPr lang="en-US"/>
          </a:p>
        </p:txBody>
      </p:sp>
    </p:spTree>
    <p:extLst>
      <p:ext uri="{BB962C8B-B14F-4D97-AF65-F5344CB8AC3E}">
        <p14:creationId xmlns:p14="http://schemas.microsoft.com/office/powerpoint/2010/main" val="2934385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A3139-8DC9-3042-8113-AF0762CD2F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95" t="18888" r="3281" b="16321"/>
          <a:stretch/>
        </p:blipFill>
        <p:spPr bwMode="auto">
          <a:xfrm>
            <a:off x="1487424" y="987552"/>
            <a:ext cx="4645152" cy="2840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1">
            <a:extLst>
              <a:ext uri="{FF2B5EF4-FFF2-40B4-BE49-F238E27FC236}">
                <a16:creationId xmlns:a16="http://schemas.microsoft.com/office/drawing/2014/main" id="{EC6C3960-8CD0-5E4F-9394-34E73B23A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180" y="2290429"/>
            <a:ext cx="5464969" cy="417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9FD4711-5A8E-A14C-8BB6-237DAC39A305}"/>
              </a:ext>
            </a:extLst>
          </p:cNvPr>
          <p:cNvSpPr txBox="1"/>
          <p:nvPr/>
        </p:nvSpPr>
        <p:spPr>
          <a:xfrm>
            <a:off x="5681472" y="341221"/>
            <a:ext cx="5925312"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Particle Translation/Rotation are used to obtain a Gaussian characteristic function and Guinier’s Law</a:t>
            </a:r>
          </a:p>
        </p:txBody>
      </p:sp>
      <p:sp>
        <p:nvSpPr>
          <p:cNvPr id="6" name="Slide Number Placeholder 5">
            <a:extLst>
              <a:ext uri="{FF2B5EF4-FFF2-40B4-BE49-F238E27FC236}">
                <a16:creationId xmlns:a16="http://schemas.microsoft.com/office/drawing/2014/main" id="{7E81F5DA-87D7-D846-9B6E-CBDA0F4896A2}"/>
              </a:ext>
            </a:extLst>
          </p:cNvPr>
          <p:cNvSpPr>
            <a:spLocks noGrp="1"/>
          </p:cNvSpPr>
          <p:nvPr>
            <p:ph type="sldNum" sz="quarter" idx="12"/>
          </p:nvPr>
        </p:nvSpPr>
        <p:spPr/>
        <p:txBody>
          <a:bodyPr/>
          <a:lstStyle/>
          <a:p>
            <a:fld id="{030D0954-52AA-4645-BC74-DBF6B1D254B8}" type="slidenum">
              <a:rPr lang="en-US" smtClean="0"/>
              <a:t>52</a:t>
            </a:fld>
            <a:endParaRPr lang="en-US"/>
          </a:p>
        </p:txBody>
      </p:sp>
    </p:spTree>
    <p:extLst>
      <p:ext uri="{BB962C8B-B14F-4D97-AF65-F5344CB8AC3E}">
        <p14:creationId xmlns:p14="http://schemas.microsoft.com/office/powerpoint/2010/main" val="2019757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6161F-6ACE-C244-8B27-2BFBC3A508B1}"/>
              </a:ext>
            </a:extLst>
          </p:cNvPr>
          <p:cNvPicPr>
            <a:picLocks noChangeAspect="1"/>
          </p:cNvPicPr>
          <p:nvPr/>
        </p:nvPicPr>
        <p:blipFill>
          <a:blip r:embed="rId2"/>
          <a:stretch>
            <a:fillRect/>
          </a:stretch>
        </p:blipFill>
        <p:spPr>
          <a:xfrm>
            <a:off x="1885951" y="1593850"/>
            <a:ext cx="8420100" cy="4889500"/>
          </a:xfrm>
          <a:prstGeom prst="rect">
            <a:avLst/>
          </a:prstGeom>
        </p:spPr>
      </p:pic>
      <p:sp>
        <p:nvSpPr>
          <p:cNvPr id="3" name="TextBox 2">
            <a:extLst>
              <a:ext uri="{FF2B5EF4-FFF2-40B4-BE49-F238E27FC236}">
                <a16:creationId xmlns:a16="http://schemas.microsoft.com/office/drawing/2014/main" id="{F91ADDB9-F6FE-1041-988C-C6A8094BE710}"/>
              </a:ext>
            </a:extLst>
          </p:cNvPr>
          <p:cNvSpPr txBox="1"/>
          <p:nvPr/>
        </p:nvSpPr>
        <p:spPr>
          <a:xfrm>
            <a:off x="1885951" y="207264"/>
            <a:ext cx="9184386"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similar approach can be used to describe the limitation to Porod’s Law at low-q near </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Consider an “average” Gaussian particle</a:t>
            </a:r>
          </a:p>
          <a:p>
            <a:r>
              <a:rPr lang="en-US" dirty="0">
                <a:latin typeface="Times New Roman" panose="02020603050405020304" pitchFamily="18" charset="0"/>
                <a:cs typeface="Times New Roman" panose="02020603050405020304" pitchFamily="18" charset="0"/>
              </a:rPr>
              <a:t>This sometimes results in a Porod condition (a probability that drops following a Gaussian decay with q or 1/r)</a:t>
            </a:r>
          </a:p>
        </p:txBody>
      </p:sp>
      <p:sp>
        <p:nvSpPr>
          <p:cNvPr id="5" name="Slide Number Placeholder 4">
            <a:extLst>
              <a:ext uri="{FF2B5EF4-FFF2-40B4-BE49-F238E27FC236}">
                <a16:creationId xmlns:a16="http://schemas.microsoft.com/office/drawing/2014/main" id="{FCDFBE8A-28BF-4140-A29D-8F26F50DDC0E}"/>
              </a:ext>
            </a:extLst>
          </p:cNvPr>
          <p:cNvSpPr>
            <a:spLocks noGrp="1"/>
          </p:cNvSpPr>
          <p:nvPr>
            <p:ph type="sldNum" sz="quarter" idx="12"/>
          </p:nvPr>
        </p:nvSpPr>
        <p:spPr/>
        <p:txBody>
          <a:bodyPr/>
          <a:lstStyle/>
          <a:p>
            <a:fld id="{030D0954-52AA-4645-BC74-DBF6B1D254B8}" type="slidenum">
              <a:rPr lang="en-US" smtClean="0"/>
              <a:t>53</a:t>
            </a:fld>
            <a:endParaRPr lang="en-US"/>
          </a:p>
        </p:txBody>
      </p:sp>
      <p:sp>
        <p:nvSpPr>
          <p:cNvPr id="6" name="TextBox 5">
            <a:extLst>
              <a:ext uri="{FF2B5EF4-FFF2-40B4-BE49-F238E27FC236}">
                <a16:creationId xmlns:a16="http://schemas.microsoft.com/office/drawing/2014/main" id="{C0FD88E5-CE6B-DD4E-B44D-B8D027B143C5}"/>
              </a:ext>
            </a:extLst>
          </p:cNvPr>
          <p:cNvSpPr txBox="1"/>
          <p:nvPr/>
        </p:nvSpPr>
        <p:spPr>
          <a:xfrm>
            <a:off x="6293225" y="1423655"/>
            <a:ext cx="2052918"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Without translation this doesn’t meet the Porod condition</a:t>
            </a:r>
          </a:p>
        </p:txBody>
      </p:sp>
      <p:sp>
        <p:nvSpPr>
          <p:cNvPr id="7" name="TextBox 6">
            <a:extLst>
              <a:ext uri="{FF2B5EF4-FFF2-40B4-BE49-F238E27FC236}">
                <a16:creationId xmlns:a16="http://schemas.microsoft.com/office/drawing/2014/main" id="{94306A29-CEC0-5648-8FCC-BA2EFDD275AA}"/>
              </a:ext>
            </a:extLst>
          </p:cNvPr>
          <p:cNvSpPr txBox="1"/>
          <p:nvPr/>
        </p:nvSpPr>
        <p:spPr>
          <a:xfrm>
            <a:off x="9982200" y="1355725"/>
            <a:ext cx="2052918"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With translation it meets the Porod condition, effectively shortening </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to the same size as </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a</a:t>
            </a:r>
            <a:r>
              <a:rPr lang="en-US" dirty="0" err="1">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translation makes low-q is like high-q</a:t>
            </a:r>
          </a:p>
        </p:txBody>
      </p:sp>
    </p:spTree>
    <p:extLst>
      <p:ext uri="{BB962C8B-B14F-4D97-AF65-F5344CB8AC3E}">
        <p14:creationId xmlns:p14="http://schemas.microsoft.com/office/powerpoint/2010/main" val="2961457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6161F-6ACE-C244-8B27-2BFBC3A508B1}"/>
              </a:ext>
            </a:extLst>
          </p:cNvPr>
          <p:cNvPicPr>
            <a:picLocks noChangeAspect="1"/>
          </p:cNvPicPr>
          <p:nvPr/>
        </p:nvPicPr>
        <p:blipFill>
          <a:blip r:embed="rId2"/>
          <a:stretch>
            <a:fillRect/>
          </a:stretch>
        </p:blipFill>
        <p:spPr>
          <a:xfrm>
            <a:off x="1885951" y="1593850"/>
            <a:ext cx="8420100" cy="4889500"/>
          </a:xfrm>
          <a:prstGeom prst="rect">
            <a:avLst/>
          </a:prstGeom>
        </p:spPr>
      </p:pic>
      <p:sp>
        <p:nvSpPr>
          <p:cNvPr id="4" name="TextBox 3">
            <a:extLst>
              <a:ext uri="{FF2B5EF4-FFF2-40B4-BE49-F238E27FC236}">
                <a16:creationId xmlns:a16="http://schemas.microsoft.com/office/drawing/2014/main" id="{7BE397EA-1B59-3447-8EC0-EDB7F5D00189}"/>
              </a:ext>
            </a:extLst>
          </p:cNvPr>
          <p:cNvSpPr txBox="1"/>
          <p:nvPr/>
        </p:nvSpPr>
        <p:spPr>
          <a:xfrm>
            <a:off x="1889760" y="292608"/>
            <a:ext cx="802559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translation effectively reduces r for the original figure.  Reduced r ~ increased q.</a:t>
            </a:r>
          </a:p>
          <a:p>
            <a:r>
              <a:rPr lang="en-US" dirty="0">
                <a:latin typeface="Times New Roman" panose="02020603050405020304" pitchFamily="18" charset="0"/>
                <a:cs typeface="Times New Roman" panose="02020603050405020304" pitchFamily="18" charset="0"/>
              </a:rPr>
              <a:t>Due to the Gaussian probability we effectively see high-q scattering at low-q </a:t>
            </a:r>
          </a:p>
        </p:txBody>
      </p:sp>
      <p:sp>
        <p:nvSpPr>
          <p:cNvPr id="3" name="Slide Number Placeholder 2">
            <a:extLst>
              <a:ext uri="{FF2B5EF4-FFF2-40B4-BE49-F238E27FC236}">
                <a16:creationId xmlns:a16="http://schemas.microsoft.com/office/drawing/2014/main" id="{8AA53B89-B02F-1541-BAC3-2B3AABB509E7}"/>
              </a:ext>
            </a:extLst>
          </p:cNvPr>
          <p:cNvSpPr>
            <a:spLocks noGrp="1"/>
          </p:cNvSpPr>
          <p:nvPr>
            <p:ph type="sldNum" sz="quarter" idx="12"/>
          </p:nvPr>
        </p:nvSpPr>
        <p:spPr/>
        <p:txBody>
          <a:bodyPr/>
          <a:lstStyle/>
          <a:p>
            <a:fld id="{030D0954-52AA-4645-BC74-DBF6B1D254B8}" type="slidenum">
              <a:rPr lang="en-US" smtClean="0"/>
              <a:t>54</a:t>
            </a:fld>
            <a:endParaRPr lang="en-US"/>
          </a:p>
        </p:txBody>
      </p:sp>
    </p:spTree>
    <p:extLst>
      <p:ext uri="{BB962C8B-B14F-4D97-AF65-F5344CB8AC3E}">
        <p14:creationId xmlns:p14="http://schemas.microsoft.com/office/powerpoint/2010/main" val="4264545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641F6-E629-C849-92D4-8F063F59503B}"/>
              </a:ext>
            </a:extLst>
          </p:cNvPr>
          <p:cNvPicPr>
            <a:picLocks noChangeAspect="1"/>
          </p:cNvPicPr>
          <p:nvPr/>
        </p:nvPicPr>
        <p:blipFill>
          <a:blip r:embed="rId2"/>
          <a:stretch>
            <a:fillRect/>
          </a:stretch>
        </p:blipFill>
        <p:spPr>
          <a:xfrm>
            <a:off x="1824482" y="1054354"/>
            <a:ext cx="8445500" cy="5651500"/>
          </a:xfrm>
          <a:prstGeom prst="rect">
            <a:avLst/>
          </a:prstGeom>
        </p:spPr>
      </p:pic>
      <p:sp>
        <p:nvSpPr>
          <p:cNvPr id="3" name="TextBox 2">
            <a:extLst>
              <a:ext uri="{FF2B5EF4-FFF2-40B4-BE49-F238E27FC236}">
                <a16:creationId xmlns:a16="http://schemas.microsoft.com/office/drawing/2014/main" id="{C3E7F517-2803-5C4B-ADEC-5F80BCACD577}"/>
              </a:ext>
            </a:extLst>
          </p:cNvPr>
          <p:cNvSpPr txBox="1"/>
          <p:nvPr/>
        </p:nvSpPr>
        <p:spPr>
          <a:xfrm flipH="1">
            <a:off x="1706880" y="231648"/>
            <a:ext cx="897763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By modification of q rather than the scattering function this is a universal function that can work with any object that displays a radius of gyration and follows Guinier’s Law</a:t>
            </a:r>
          </a:p>
        </p:txBody>
      </p:sp>
      <p:sp>
        <p:nvSpPr>
          <p:cNvPr id="5" name="Slide Number Placeholder 4">
            <a:extLst>
              <a:ext uri="{FF2B5EF4-FFF2-40B4-BE49-F238E27FC236}">
                <a16:creationId xmlns:a16="http://schemas.microsoft.com/office/drawing/2014/main" id="{3FDBB76B-1D21-AC40-A8AC-AFC41337338C}"/>
              </a:ext>
            </a:extLst>
          </p:cNvPr>
          <p:cNvSpPr>
            <a:spLocks noGrp="1"/>
          </p:cNvSpPr>
          <p:nvPr>
            <p:ph type="sldNum" sz="quarter" idx="12"/>
          </p:nvPr>
        </p:nvSpPr>
        <p:spPr/>
        <p:txBody>
          <a:bodyPr/>
          <a:lstStyle/>
          <a:p>
            <a:fld id="{030D0954-52AA-4645-BC74-DBF6B1D254B8}" type="slidenum">
              <a:rPr lang="en-US" smtClean="0"/>
              <a:t>55</a:t>
            </a:fld>
            <a:endParaRPr lang="en-US"/>
          </a:p>
        </p:txBody>
      </p:sp>
    </p:spTree>
    <p:extLst>
      <p:ext uri="{BB962C8B-B14F-4D97-AF65-F5344CB8AC3E}">
        <p14:creationId xmlns:p14="http://schemas.microsoft.com/office/powerpoint/2010/main" val="3760841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E2BAA-2391-A14F-8B81-39717FC71792}"/>
              </a:ext>
            </a:extLst>
          </p:cNvPr>
          <p:cNvSpPr txBox="1"/>
          <p:nvPr/>
        </p:nvSpPr>
        <p:spPr>
          <a:xfrm>
            <a:off x="1084371" y="261052"/>
            <a:ext cx="794884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We consider one orientation of the vector r (1-d) for 3d translation of the structure</a:t>
            </a:r>
          </a:p>
        </p:txBody>
      </p:sp>
      <p:pic>
        <p:nvPicPr>
          <p:cNvPr id="3" name="Picture 2">
            <a:extLst>
              <a:ext uri="{FF2B5EF4-FFF2-40B4-BE49-F238E27FC236}">
                <a16:creationId xmlns:a16="http://schemas.microsoft.com/office/drawing/2014/main" id="{65C32B24-ADFD-2A44-AF1F-7016EF80C500}"/>
              </a:ext>
            </a:extLst>
          </p:cNvPr>
          <p:cNvPicPr>
            <a:picLocks noChangeAspect="1"/>
          </p:cNvPicPr>
          <p:nvPr/>
        </p:nvPicPr>
        <p:blipFill>
          <a:blip r:embed="rId2"/>
          <a:stretch>
            <a:fillRect/>
          </a:stretch>
        </p:blipFill>
        <p:spPr>
          <a:xfrm>
            <a:off x="2821477" y="900116"/>
            <a:ext cx="4279900" cy="508000"/>
          </a:xfrm>
          <a:prstGeom prst="rect">
            <a:avLst/>
          </a:prstGeom>
        </p:spPr>
      </p:pic>
      <p:pic>
        <p:nvPicPr>
          <p:cNvPr id="4" name="Picture 3">
            <a:extLst>
              <a:ext uri="{FF2B5EF4-FFF2-40B4-BE49-F238E27FC236}">
                <a16:creationId xmlns:a16="http://schemas.microsoft.com/office/drawing/2014/main" id="{E4D0BB53-D65C-4B40-A957-DE52B7A1CD9B}"/>
              </a:ext>
            </a:extLst>
          </p:cNvPr>
          <p:cNvPicPr>
            <a:picLocks noChangeAspect="1"/>
          </p:cNvPicPr>
          <p:nvPr/>
        </p:nvPicPr>
        <p:blipFill>
          <a:blip r:embed="rId3"/>
          <a:stretch>
            <a:fillRect/>
          </a:stretch>
        </p:blipFill>
        <p:spPr>
          <a:xfrm>
            <a:off x="2904027" y="1979362"/>
            <a:ext cx="4114800" cy="495300"/>
          </a:xfrm>
          <a:prstGeom prst="rect">
            <a:avLst/>
          </a:prstGeom>
        </p:spPr>
      </p:pic>
      <p:pic>
        <p:nvPicPr>
          <p:cNvPr id="7" name="Picture 6">
            <a:extLst>
              <a:ext uri="{FF2B5EF4-FFF2-40B4-BE49-F238E27FC236}">
                <a16:creationId xmlns:a16="http://schemas.microsoft.com/office/drawing/2014/main" id="{58D5455B-7A2F-F844-A3DF-2F48F5B83208}"/>
              </a:ext>
            </a:extLst>
          </p:cNvPr>
          <p:cNvPicPr>
            <a:picLocks noChangeAspect="1"/>
          </p:cNvPicPr>
          <p:nvPr/>
        </p:nvPicPr>
        <p:blipFill>
          <a:blip r:embed="rId4"/>
          <a:stretch>
            <a:fillRect/>
          </a:stretch>
        </p:blipFill>
        <p:spPr>
          <a:xfrm>
            <a:off x="6131605" y="2630872"/>
            <a:ext cx="3365500" cy="444500"/>
          </a:xfrm>
          <a:prstGeom prst="rect">
            <a:avLst/>
          </a:prstGeom>
        </p:spPr>
      </p:pic>
      <p:pic>
        <p:nvPicPr>
          <p:cNvPr id="8" name="Picture 7">
            <a:extLst>
              <a:ext uri="{FF2B5EF4-FFF2-40B4-BE49-F238E27FC236}">
                <a16:creationId xmlns:a16="http://schemas.microsoft.com/office/drawing/2014/main" id="{55278C86-256B-7645-A0B1-DAD05907D81E}"/>
              </a:ext>
            </a:extLst>
          </p:cNvPr>
          <p:cNvPicPr>
            <a:picLocks noChangeAspect="1"/>
          </p:cNvPicPr>
          <p:nvPr/>
        </p:nvPicPr>
        <p:blipFill>
          <a:blip r:embed="rId5"/>
          <a:stretch>
            <a:fillRect/>
          </a:stretch>
        </p:blipFill>
        <p:spPr>
          <a:xfrm>
            <a:off x="8057433" y="3231582"/>
            <a:ext cx="2879344" cy="259476"/>
          </a:xfrm>
          <a:prstGeom prst="rect">
            <a:avLst/>
          </a:prstGeom>
        </p:spPr>
      </p:pic>
      <p:pic>
        <p:nvPicPr>
          <p:cNvPr id="9" name="Picture 8">
            <a:extLst>
              <a:ext uri="{FF2B5EF4-FFF2-40B4-BE49-F238E27FC236}">
                <a16:creationId xmlns:a16="http://schemas.microsoft.com/office/drawing/2014/main" id="{9B3922A2-55BF-A642-A62F-FAC33A32367D}"/>
              </a:ext>
            </a:extLst>
          </p:cNvPr>
          <p:cNvPicPr>
            <a:picLocks noChangeAspect="1"/>
          </p:cNvPicPr>
          <p:nvPr/>
        </p:nvPicPr>
        <p:blipFill>
          <a:blip r:embed="rId6"/>
          <a:stretch>
            <a:fillRect/>
          </a:stretch>
        </p:blipFill>
        <p:spPr>
          <a:xfrm>
            <a:off x="2821477" y="3796478"/>
            <a:ext cx="5588000" cy="1003300"/>
          </a:xfrm>
          <a:prstGeom prst="rect">
            <a:avLst/>
          </a:prstGeom>
        </p:spPr>
      </p:pic>
      <p:sp>
        <p:nvSpPr>
          <p:cNvPr id="10" name="TextBox 9">
            <a:extLst>
              <a:ext uri="{FF2B5EF4-FFF2-40B4-BE49-F238E27FC236}">
                <a16:creationId xmlns:a16="http://schemas.microsoft.com/office/drawing/2014/main" id="{906C2A2C-ECB1-9E45-92F3-1BE790816C0D}"/>
              </a:ext>
            </a:extLst>
          </p:cNvPr>
          <p:cNvSpPr txBox="1"/>
          <p:nvPr/>
        </p:nvSpPr>
        <p:spPr>
          <a:xfrm>
            <a:off x="2641586" y="3491058"/>
            <a:ext cx="38010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Integrate for all displacement distances</a:t>
            </a:r>
          </a:p>
        </p:txBody>
      </p:sp>
      <p:pic>
        <p:nvPicPr>
          <p:cNvPr id="11" name="Picture 10">
            <a:extLst>
              <a:ext uri="{FF2B5EF4-FFF2-40B4-BE49-F238E27FC236}">
                <a16:creationId xmlns:a16="http://schemas.microsoft.com/office/drawing/2014/main" id="{D0F02E01-CFCF-0F46-A494-6CE8503938AE}"/>
              </a:ext>
            </a:extLst>
          </p:cNvPr>
          <p:cNvPicPr>
            <a:picLocks noChangeAspect="1"/>
          </p:cNvPicPr>
          <p:nvPr/>
        </p:nvPicPr>
        <p:blipFill>
          <a:blip r:embed="rId7"/>
          <a:stretch>
            <a:fillRect/>
          </a:stretch>
        </p:blipFill>
        <p:spPr>
          <a:xfrm>
            <a:off x="5873033" y="4870248"/>
            <a:ext cx="2184400" cy="469900"/>
          </a:xfrm>
          <a:prstGeom prst="rect">
            <a:avLst/>
          </a:prstGeom>
        </p:spPr>
      </p:pic>
      <p:pic>
        <p:nvPicPr>
          <p:cNvPr id="12" name="Picture 11">
            <a:extLst>
              <a:ext uri="{FF2B5EF4-FFF2-40B4-BE49-F238E27FC236}">
                <a16:creationId xmlns:a16="http://schemas.microsoft.com/office/drawing/2014/main" id="{C7CDEA3D-BF27-2449-B738-9AAB5C5CB896}"/>
              </a:ext>
            </a:extLst>
          </p:cNvPr>
          <p:cNvPicPr>
            <a:picLocks noChangeAspect="1"/>
          </p:cNvPicPr>
          <p:nvPr/>
        </p:nvPicPr>
        <p:blipFill>
          <a:blip r:embed="rId8"/>
          <a:stretch>
            <a:fillRect/>
          </a:stretch>
        </p:blipFill>
        <p:spPr>
          <a:xfrm>
            <a:off x="5873033" y="5520884"/>
            <a:ext cx="4889500" cy="736600"/>
          </a:xfrm>
          <a:prstGeom prst="rect">
            <a:avLst/>
          </a:prstGeom>
        </p:spPr>
      </p:pic>
      <p:sp>
        <p:nvSpPr>
          <p:cNvPr id="5" name="Slide Number Placeholder 4">
            <a:extLst>
              <a:ext uri="{FF2B5EF4-FFF2-40B4-BE49-F238E27FC236}">
                <a16:creationId xmlns:a16="http://schemas.microsoft.com/office/drawing/2014/main" id="{065636D0-0159-AE42-8231-AE32BB4A2F4E}"/>
              </a:ext>
            </a:extLst>
          </p:cNvPr>
          <p:cNvSpPr>
            <a:spLocks noGrp="1"/>
          </p:cNvSpPr>
          <p:nvPr>
            <p:ph type="sldNum" sz="quarter" idx="12"/>
          </p:nvPr>
        </p:nvSpPr>
        <p:spPr/>
        <p:txBody>
          <a:bodyPr/>
          <a:lstStyle/>
          <a:p>
            <a:fld id="{030D0954-52AA-4645-BC74-DBF6B1D254B8}" type="slidenum">
              <a:rPr lang="en-US" smtClean="0"/>
              <a:t>56</a:t>
            </a:fld>
            <a:endParaRPr lang="en-US"/>
          </a:p>
        </p:txBody>
      </p:sp>
      <p:sp>
        <p:nvSpPr>
          <p:cNvPr id="6" name="TextBox 5">
            <a:extLst>
              <a:ext uri="{FF2B5EF4-FFF2-40B4-BE49-F238E27FC236}">
                <a16:creationId xmlns:a16="http://schemas.microsoft.com/office/drawing/2014/main" id="{DD563346-0FA4-8B46-9723-A1BF987D8C1B}"/>
              </a:ext>
            </a:extLst>
          </p:cNvPr>
          <p:cNvSpPr txBox="1"/>
          <p:nvPr/>
        </p:nvSpPr>
        <p:spPr>
          <a:xfrm>
            <a:off x="7539317" y="935804"/>
            <a:ext cx="42672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Gaussian probability following the Guinier derivation</a:t>
            </a:r>
          </a:p>
        </p:txBody>
      </p:sp>
    </p:spTree>
    <p:extLst>
      <p:ext uri="{BB962C8B-B14F-4D97-AF65-F5344CB8AC3E}">
        <p14:creationId xmlns:p14="http://schemas.microsoft.com/office/powerpoint/2010/main" val="3190783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D73B9-AA8B-E143-BBC5-E74A27B6B03B}"/>
              </a:ext>
            </a:extLst>
          </p:cNvPr>
          <p:cNvPicPr>
            <a:picLocks noChangeAspect="1"/>
          </p:cNvPicPr>
          <p:nvPr/>
        </p:nvPicPr>
        <p:blipFill>
          <a:blip r:embed="rId2"/>
          <a:stretch>
            <a:fillRect/>
          </a:stretch>
        </p:blipFill>
        <p:spPr>
          <a:xfrm>
            <a:off x="3825748" y="1375410"/>
            <a:ext cx="3784600" cy="571500"/>
          </a:xfrm>
          <a:prstGeom prst="rect">
            <a:avLst/>
          </a:prstGeom>
        </p:spPr>
      </p:pic>
      <p:sp>
        <p:nvSpPr>
          <p:cNvPr id="3" name="TextBox 2">
            <a:extLst>
              <a:ext uri="{FF2B5EF4-FFF2-40B4-BE49-F238E27FC236}">
                <a16:creationId xmlns:a16="http://schemas.microsoft.com/office/drawing/2014/main" id="{46677CF5-C406-E547-BA81-D4635843350C}"/>
              </a:ext>
            </a:extLst>
          </p:cNvPr>
          <p:cNvSpPr txBox="1"/>
          <p:nvPr/>
        </p:nvSpPr>
        <p:spPr>
          <a:xfrm>
            <a:off x="2267712" y="816864"/>
            <a:ext cx="65774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describes the 1-d probability (one r vector) due to finite structure</a:t>
            </a:r>
          </a:p>
        </p:txBody>
      </p:sp>
      <p:pic>
        <p:nvPicPr>
          <p:cNvPr id="4" name="Picture 3">
            <a:extLst>
              <a:ext uri="{FF2B5EF4-FFF2-40B4-BE49-F238E27FC236}">
                <a16:creationId xmlns:a16="http://schemas.microsoft.com/office/drawing/2014/main" id="{AB0942ED-E842-4C40-BBD1-91040CC15C2B}"/>
              </a:ext>
            </a:extLst>
          </p:cNvPr>
          <p:cNvPicPr>
            <a:picLocks noChangeAspect="1"/>
          </p:cNvPicPr>
          <p:nvPr/>
        </p:nvPicPr>
        <p:blipFill>
          <a:blip r:embed="rId3"/>
          <a:stretch>
            <a:fillRect/>
          </a:stretch>
        </p:blipFill>
        <p:spPr>
          <a:xfrm>
            <a:off x="4038600" y="3143250"/>
            <a:ext cx="4114800" cy="571500"/>
          </a:xfrm>
          <a:prstGeom prst="rect">
            <a:avLst/>
          </a:prstGeom>
        </p:spPr>
      </p:pic>
      <p:sp>
        <p:nvSpPr>
          <p:cNvPr id="5" name="TextBox 4">
            <a:extLst>
              <a:ext uri="{FF2B5EF4-FFF2-40B4-BE49-F238E27FC236}">
                <a16:creationId xmlns:a16="http://schemas.microsoft.com/office/drawing/2014/main" id="{C570BBA1-9826-A949-86B3-D834C69E2568}"/>
              </a:ext>
            </a:extLst>
          </p:cNvPr>
          <p:cNvSpPr txBox="1"/>
          <p:nvPr/>
        </p:nvSpPr>
        <p:spPr>
          <a:xfrm>
            <a:off x="2663952" y="2517648"/>
            <a:ext cx="640271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Cube to get 3-d probability that modifies </a:t>
            </a:r>
            <a:r>
              <a:rPr lang="en-US"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 in the Debye Function</a:t>
            </a:r>
          </a:p>
        </p:txBody>
      </p:sp>
      <p:sp>
        <p:nvSpPr>
          <p:cNvPr id="7" name="TextBox 6">
            <a:extLst>
              <a:ext uri="{FF2B5EF4-FFF2-40B4-BE49-F238E27FC236}">
                <a16:creationId xmlns:a16="http://schemas.microsoft.com/office/drawing/2014/main" id="{FC9FBF49-DF7B-2B4A-9C21-84116475961F}"/>
              </a:ext>
            </a:extLst>
          </p:cNvPr>
          <p:cNvSpPr txBox="1"/>
          <p:nvPr/>
        </p:nvSpPr>
        <p:spPr>
          <a:xfrm>
            <a:off x="2871082" y="5302472"/>
            <a:ext cx="612860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So qr in the denominator becomes q*r with q* =q/(erf(</a:t>
            </a:r>
            <a:r>
              <a:rPr lang="en-US" dirty="0" err="1">
                <a:latin typeface="Times New Roman" panose="02020603050405020304" pitchFamily="18" charset="0"/>
                <a:cs typeface="Times New Roman" panose="02020603050405020304" pitchFamily="18" charset="0"/>
              </a:rPr>
              <a:t>qR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/√6)</a:t>
            </a:r>
            <a:r>
              <a:rPr lang="en-US" baseline="30000" dirty="0">
                <a:latin typeface="Times New Roman" panose="02020603050405020304" pitchFamily="18" charset="0"/>
                <a:cs typeface="Times New Roman" panose="02020603050405020304" pitchFamily="18" charset="0"/>
              </a:rPr>
              <a:t>3</a:t>
            </a:r>
          </a:p>
          <a:p>
            <a:r>
              <a:rPr lang="en-US" b="1" i="1" u="sng" dirty="0">
                <a:latin typeface="Times New Roman" panose="02020603050405020304" pitchFamily="18" charset="0"/>
                <a:cs typeface="Times New Roman" panose="02020603050405020304" pitchFamily="18" charset="0"/>
              </a:rPr>
              <a:t>As an approximation </a:t>
            </a:r>
            <a:r>
              <a:rPr lang="en-US" dirty="0">
                <a:latin typeface="Times New Roman" panose="02020603050405020304" pitchFamily="18" charset="0"/>
                <a:cs typeface="Times New Roman" panose="02020603050405020304" pitchFamily="18" charset="0"/>
              </a:rPr>
              <a:t>we also substitute sin(qr) with sin(q*r)</a:t>
            </a:r>
          </a:p>
          <a:p>
            <a:r>
              <a:rPr lang="en-US" dirty="0">
                <a:latin typeface="Times New Roman" panose="02020603050405020304" pitchFamily="18" charset="0"/>
                <a:cs typeface="Times New Roman" panose="02020603050405020304" pitchFamily="18" charset="0"/>
              </a:rPr>
              <a:t>Which enables substitution of q* for q in </a:t>
            </a:r>
            <a:r>
              <a:rPr lang="en-US" b="1" i="1" u="sng" dirty="0">
                <a:latin typeface="Times New Roman" panose="02020603050405020304" pitchFamily="18" charset="0"/>
                <a:cs typeface="Times New Roman" panose="02020603050405020304" pitchFamily="18" charset="0"/>
              </a:rPr>
              <a:t>any</a:t>
            </a:r>
            <a:r>
              <a:rPr lang="en-US" dirty="0">
                <a:latin typeface="Times New Roman" panose="02020603050405020304" pitchFamily="18" charset="0"/>
                <a:cs typeface="Times New Roman" panose="02020603050405020304" pitchFamily="18" charset="0"/>
              </a:rPr>
              <a:t> power-law</a:t>
            </a:r>
          </a:p>
        </p:txBody>
      </p:sp>
      <p:pic>
        <p:nvPicPr>
          <p:cNvPr id="8" name="Picture 7">
            <a:extLst>
              <a:ext uri="{FF2B5EF4-FFF2-40B4-BE49-F238E27FC236}">
                <a16:creationId xmlns:a16="http://schemas.microsoft.com/office/drawing/2014/main" id="{840C50BB-3AF9-9E4B-B9DE-BB07EC409E9B}"/>
              </a:ext>
            </a:extLst>
          </p:cNvPr>
          <p:cNvPicPr>
            <a:picLocks noChangeAspect="1"/>
          </p:cNvPicPr>
          <p:nvPr/>
        </p:nvPicPr>
        <p:blipFill>
          <a:blip r:embed="rId4"/>
          <a:stretch>
            <a:fillRect/>
          </a:stretch>
        </p:blipFill>
        <p:spPr>
          <a:xfrm>
            <a:off x="2871082" y="3958590"/>
            <a:ext cx="5930900" cy="952500"/>
          </a:xfrm>
          <a:prstGeom prst="rect">
            <a:avLst/>
          </a:prstGeom>
        </p:spPr>
      </p:pic>
      <p:sp>
        <p:nvSpPr>
          <p:cNvPr id="6" name="Slide Number Placeholder 5">
            <a:extLst>
              <a:ext uri="{FF2B5EF4-FFF2-40B4-BE49-F238E27FC236}">
                <a16:creationId xmlns:a16="http://schemas.microsoft.com/office/drawing/2014/main" id="{AB775F61-7237-3247-866A-0367286D7986}"/>
              </a:ext>
            </a:extLst>
          </p:cNvPr>
          <p:cNvSpPr>
            <a:spLocks noGrp="1"/>
          </p:cNvSpPr>
          <p:nvPr>
            <p:ph type="sldNum" sz="quarter" idx="12"/>
          </p:nvPr>
        </p:nvSpPr>
        <p:spPr/>
        <p:txBody>
          <a:bodyPr/>
          <a:lstStyle/>
          <a:p>
            <a:fld id="{030D0954-52AA-4645-BC74-DBF6B1D254B8}" type="slidenum">
              <a:rPr lang="en-US" smtClean="0"/>
              <a:t>57</a:t>
            </a:fld>
            <a:endParaRPr lang="en-US"/>
          </a:p>
        </p:txBody>
      </p:sp>
      <p:sp>
        <p:nvSpPr>
          <p:cNvPr id="10" name="TextBox 9">
            <a:extLst>
              <a:ext uri="{FF2B5EF4-FFF2-40B4-BE49-F238E27FC236}">
                <a16:creationId xmlns:a16="http://schemas.microsoft.com/office/drawing/2014/main" id="{53CBD527-0B9E-3148-B9BA-9EA71FC04129}"/>
              </a:ext>
            </a:extLst>
          </p:cNvPr>
          <p:cNvSpPr txBox="1"/>
          <p:nvPr/>
        </p:nvSpPr>
        <p:spPr>
          <a:xfrm>
            <a:off x="8467165" y="1430036"/>
            <a:ext cx="317080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integral is an error function</a:t>
            </a:r>
          </a:p>
        </p:txBody>
      </p:sp>
    </p:spTree>
    <p:extLst>
      <p:ext uri="{BB962C8B-B14F-4D97-AF65-F5344CB8AC3E}">
        <p14:creationId xmlns:p14="http://schemas.microsoft.com/office/powerpoint/2010/main" val="2294950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641F6-E629-C849-92D4-8F063F59503B}"/>
              </a:ext>
            </a:extLst>
          </p:cNvPr>
          <p:cNvPicPr>
            <a:picLocks noChangeAspect="1"/>
          </p:cNvPicPr>
          <p:nvPr/>
        </p:nvPicPr>
        <p:blipFill>
          <a:blip r:embed="rId2"/>
          <a:stretch>
            <a:fillRect/>
          </a:stretch>
        </p:blipFill>
        <p:spPr>
          <a:xfrm>
            <a:off x="1824482" y="1054354"/>
            <a:ext cx="8445500" cy="5651500"/>
          </a:xfrm>
          <a:prstGeom prst="rect">
            <a:avLst/>
          </a:prstGeom>
        </p:spPr>
      </p:pic>
      <p:sp>
        <p:nvSpPr>
          <p:cNvPr id="3" name="TextBox 2">
            <a:extLst>
              <a:ext uri="{FF2B5EF4-FFF2-40B4-BE49-F238E27FC236}">
                <a16:creationId xmlns:a16="http://schemas.microsoft.com/office/drawing/2014/main" id="{C3E7F517-2803-5C4B-ADEC-5F80BCACD577}"/>
              </a:ext>
            </a:extLst>
          </p:cNvPr>
          <p:cNvSpPr txBox="1"/>
          <p:nvPr/>
        </p:nvSpPr>
        <p:spPr>
          <a:xfrm flipH="1">
            <a:off x="1706880" y="231648"/>
            <a:ext cx="897763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By modification of q rather than the scattering function this is a universal function that can work with any object that displays a radius of gyration and follows Guinier’s Law</a:t>
            </a:r>
          </a:p>
        </p:txBody>
      </p:sp>
      <p:sp>
        <p:nvSpPr>
          <p:cNvPr id="5" name="Slide Number Placeholder 4">
            <a:extLst>
              <a:ext uri="{FF2B5EF4-FFF2-40B4-BE49-F238E27FC236}">
                <a16:creationId xmlns:a16="http://schemas.microsoft.com/office/drawing/2014/main" id="{3FDBB76B-1D21-AC40-A8AC-AFC41337338C}"/>
              </a:ext>
            </a:extLst>
          </p:cNvPr>
          <p:cNvSpPr>
            <a:spLocks noGrp="1"/>
          </p:cNvSpPr>
          <p:nvPr>
            <p:ph type="sldNum" sz="quarter" idx="12"/>
          </p:nvPr>
        </p:nvSpPr>
        <p:spPr/>
        <p:txBody>
          <a:bodyPr/>
          <a:lstStyle/>
          <a:p>
            <a:fld id="{030D0954-52AA-4645-BC74-DBF6B1D254B8}" type="slidenum">
              <a:rPr lang="en-US" smtClean="0"/>
              <a:t>58</a:t>
            </a:fld>
            <a:endParaRPr lang="en-US"/>
          </a:p>
        </p:txBody>
      </p:sp>
    </p:spTree>
    <p:extLst>
      <p:ext uri="{BB962C8B-B14F-4D97-AF65-F5344CB8AC3E}">
        <p14:creationId xmlns:p14="http://schemas.microsoft.com/office/powerpoint/2010/main" val="27283327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F00BF-C0D8-CE49-B39D-399AB8B659C8}"/>
              </a:ext>
            </a:extLst>
          </p:cNvPr>
          <p:cNvPicPr>
            <a:picLocks noChangeAspect="1"/>
          </p:cNvPicPr>
          <p:nvPr/>
        </p:nvPicPr>
        <p:blipFill>
          <a:blip r:embed="rId2"/>
          <a:stretch>
            <a:fillRect/>
          </a:stretch>
        </p:blipFill>
        <p:spPr>
          <a:xfrm>
            <a:off x="2934208" y="321861"/>
            <a:ext cx="6299200" cy="2006600"/>
          </a:xfrm>
          <a:prstGeom prst="rect">
            <a:avLst/>
          </a:prstGeom>
        </p:spPr>
      </p:pic>
      <p:pic>
        <p:nvPicPr>
          <p:cNvPr id="3" name="Picture 2">
            <a:extLst>
              <a:ext uri="{FF2B5EF4-FFF2-40B4-BE49-F238E27FC236}">
                <a16:creationId xmlns:a16="http://schemas.microsoft.com/office/drawing/2014/main" id="{BDF6918D-8886-5646-81BA-A6B672A01B05}"/>
              </a:ext>
            </a:extLst>
          </p:cNvPr>
          <p:cNvPicPr>
            <a:picLocks noChangeAspect="1"/>
          </p:cNvPicPr>
          <p:nvPr/>
        </p:nvPicPr>
        <p:blipFill>
          <a:blip r:embed="rId3"/>
          <a:stretch>
            <a:fillRect/>
          </a:stretch>
        </p:blipFill>
        <p:spPr>
          <a:xfrm>
            <a:off x="2432304" y="3692441"/>
            <a:ext cx="7620000" cy="558800"/>
          </a:xfrm>
          <a:prstGeom prst="rect">
            <a:avLst/>
          </a:prstGeom>
        </p:spPr>
      </p:pic>
      <p:sp>
        <p:nvSpPr>
          <p:cNvPr id="4" name="TextBox 3">
            <a:extLst>
              <a:ext uri="{FF2B5EF4-FFF2-40B4-BE49-F238E27FC236}">
                <a16:creationId xmlns:a16="http://schemas.microsoft.com/office/drawing/2014/main" id="{DC30BC74-440F-B44F-A1CA-10B06FF243C4}"/>
              </a:ext>
            </a:extLst>
          </p:cNvPr>
          <p:cNvSpPr txBox="1"/>
          <p:nvPr/>
        </p:nvSpPr>
        <p:spPr>
          <a:xfrm>
            <a:off x="2773680" y="2965485"/>
            <a:ext cx="259564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Porod’s Law we write</a:t>
            </a:r>
          </a:p>
        </p:txBody>
      </p:sp>
      <p:pic>
        <p:nvPicPr>
          <p:cNvPr id="5" name="Picture 4">
            <a:extLst>
              <a:ext uri="{FF2B5EF4-FFF2-40B4-BE49-F238E27FC236}">
                <a16:creationId xmlns:a16="http://schemas.microsoft.com/office/drawing/2014/main" id="{AC4B55A1-DBDE-4140-BFCA-B2A2C9A26371}"/>
              </a:ext>
            </a:extLst>
          </p:cNvPr>
          <p:cNvPicPr>
            <a:picLocks noChangeAspect="1"/>
          </p:cNvPicPr>
          <p:nvPr/>
        </p:nvPicPr>
        <p:blipFill>
          <a:blip r:embed="rId4"/>
          <a:stretch>
            <a:fillRect/>
          </a:stretch>
        </p:blipFill>
        <p:spPr>
          <a:xfrm>
            <a:off x="2535682" y="4980221"/>
            <a:ext cx="7632700" cy="635000"/>
          </a:xfrm>
          <a:prstGeom prst="rect">
            <a:avLst/>
          </a:prstGeom>
        </p:spPr>
      </p:pic>
      <p:sp>
        <p:nvSpPr>
          <p:cNvPr id="7" name="Slide Number Placeholder 6">
            <a:extLst>
              <a:ext uri="{FF2B5EF4-FFF2-40B4-BE49-F238E27FC236}">
                <a16:creationId xmlns:a16="http://schemas.microsoft.com/office/drawing/2014/main" id="{ADBCF494-D63D-794B-ADE9-79543E695098}"/>
              </a:ext>
            </a:extLst>
          </p:cNvPr>
          <p:cNvSpPr>
            <a:spLocks noGrp="1"/>
          </p:cNvSpPr>
          <p:nvPr>
            <p:ph type="sldNum" sz="quarter" idx="12"/>
          </p:nvPr>
        </p:nvSpPr>
        <p:spPr/>
        <p:txBody>
          <a:bodyPr/>
          <a:lstStyle/>
          <a:p>
            <a:fld id="{030D0954-52AA-4645-BC74-DBF6B1D254B8}" type="slidenum">
              <a:rPr lang="en-US" smtClean="0"/>
              <a:t>59</a:t>
            </a:fld>
            <a:endParaRPr lang="en-US"/>
          </a:p>
        </p:txBody>
      </p:sp>
      <p:sp>
        <p:nvSpPr>
          <p:cNvPr id="8" name="TextBox 7">
            <a:extLst>
              <a:ext uri="{FF2B5EF4-FFF2-40B4-BE49-F238E27FC236}">
                <a16:creationId xmlns:a16="http://schemas.microsoft.com/office/drawing/2014/main" id="{E0228532-E64A-2647-A922-E554E1A561A2}"/>
              </a:ext>
            </a:extLst>
          </p:cNvPr>
          <p:cNvSpPr txBox="1"/>
          <p:nvPr/>
        </p:nvSpPr>
        <p:spPr>
          <a:xfrm>
            <a:off x="2535682" y="4475769"/>
            <a:ext cx="76504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can be summed with Guinier’s Law to yield the Unified scattering function.</a:t>
            </a:r>
          </a:p>
        </p:txBody>
      </p:sp>
      <p:sp>
        <p:nvSpPr>
          <p:cNvPr id="9" name="Rectangle 8">
            <a:extLst>
              <a:ext uri="{FF2B5EF4-FFF2-40B4-BE49-F238E27FC236}">
                <a16:creationId xmlns:a16="http://schemas.microsoft.com/office/drawing/2014/main" id="{D93F250D-88B3-9849-9CF3-CFE7E3F615E7}"/>
              </a:ext>
            </a:extLst>
          </p:cNvPr>
          <p:cNvSpPr/>
          <p:nvPr/>
        </p:nvSpPr>
        <p:spPr>
          <a:xfrm>
            <a:off x="170688" y="5959008"/>
            <a:ext cx="11533632" cy="646331"/>
          </a:xfrm>
          <a:prstGeom prst="rect">
            <a:avLst/>
          </a:prstGeom>
        </p:spPr>
        <p:txBody>
          <a:bodyPr wrap="square">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Beaucage, G. "Approximations leading to a unified exponential/power-law approach to small-angle scattering." </a:t>
            </a:r>
            <a:r>
              <a:rPr lang="en-US" altLang="zh-CN" i="1" dirty="0">
                <a:latin typeface="Times New Roman" panose="02020603050405020304" pitchFamily="18" charset="0"/>
                <a:ea typeface="宋体" panose="02010600030101010101" pitchFamily="2" charset="-122"/>
                <a:cs typeface="Times New Roman" panose="02020603050405020304" pitchFamily="18" charset="0"/>
              </a:rPr>
              <a:t>Journal of Applied Crystallography</a:t>
            </a:r>
            <a:r>
              <a:rPr lang="en-US" altLang="zh-CN" dirty="0">
                <a:latin typeface="Times New Roman" panose="02020603050405020304" pitchFamily="18" charset="0"/>
                <a:ea typeface="宋体" panose="02010600030101010101" pitchFamily="2" charset="-122"/>
                <a:cs typeface="Times New Roman" panose="02020603050405020304" pitchFamily="18" charset="0"/>
              </a:rPr>
              <a:t> 28.6 (1995): 717-728.</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331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153F4933-8793-CC45-A2D3-B1ABACD7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42205" y="107156"/>
            <a:ext cx="8286467" cy="3107531"/>
          </a:xfrm>
          <a:prstGeom prst="rect">
            <a:avLst/>
          </a:prstGeom>
          <a:noFill/>
          <a:ln>
            <a:noFill/>
          </a:ln>
        </p:spPr>
      </p:pic>
      <p:sp>
        <p:nvSpPr>
          <p:cNvPr id="17" name="文本框 244">
            <a:extLst>
              <a:ext uri="{FF2B5EF4-FFF2-40B4-BE49-F238E27FC236}">
                <a16:creationId xmlns:a16="http://schemas.microsoft.com/office/drawing/2014/main" id="{2D76BB2C-3EAA-1B42-A1E5-CFD35B62014B}"/>
              </a:ext>
            </a:extLst>
          </p:cNvPr>
          <p:cNvSpPr txBox="1"/>
          <p:nvPr/>
        </p:nvSpPr>
        <p:spPr>
          <a:xfrm>
            <a:off x="2260699" y="4339828"/>
            <a:ext cx="7661672" cy="1066318"/>
          </a:xfrm>
          <a:prstGeom prst="rect">
            <a:avLst/>
          </a:prstGeom>
          <a:noFill/>
        </p:spPr>
        <p:txBody>
          <a:bodyPr wrap="square" rtlCol="0">
            <a:spAutoFit/>
          </a:bodyPr>
          <a:lstStyle/>
          <a:p>
            <a:pPr algn="l"/>
            <a:r>
              <a:rPr lang="zh-CN" altLang="en-US" sz="1266" dirty="0">
                <a:latin typeface="Times New Roman" panose="02020603050405020304" pitchFamily="18" charset="0"/>
                <a:cs typeface="Times New Roman" panose="02020603050405020304" pitchFamily="18" charset="0"/>
              </a:rPr>
              <a:t>Figure 1 – For dilute dispersions, all structural features can be observed (left).  With increasing concentration (going from left to right), the nano-aggregates begin to overlap and the larger features become obscured by the screening phenomenon (dotted line).  Above the overlap concentration, the largest observable structural feature is the mesh size.  At even higher concentrations, the mesh size decreases further and large-scale structural information is lost.</a:t>
            </a:r>
          </a:p>
        </p:txBody>
      </p:sp>
      <p:pic>
        <p:nvPicPr>
          <p:cNvPr id="18" name="Picture 17">
            <a:extLst>
              <a:ext uri="{FF2B5EF4-FFF2-40B4-BE49-F238E27FC236}">
                <a16:creationId xmlns:a16="http://schemas.microsoft.com/office/drawing/2014/main" id="{6F2C0943-0B52-5E4F-B355-DE0ABE9DE3B8}"/>
              </a:ext>
            </a:extLst>
          </p:cNvPr>
          <p:cNvPicPr/>
          <p:nvPr/>
        </p:nvPicPr>
        <p:blipFill>
          <a:blip r:embed="rId3" cstate="screen">
            <a:extLst>
              <a:ext uri="{28A0092B-C50C-407E-A947-70E740481C1C}">
                <a14:useLocalDpi xmlns:a14="http://schemas.microsoft.com/office/drawing/2010/main"/>
              </a:ext>
            </a:extLst>
          </a:blip>
          <a:stretch>
            <a:fillRect/>
          </a:stretch>
        </p:blipFill>
        <p:spPr>
          <a:xfrm>
            <a:off x="1863328" y="3348633"/>
            <a:ext cx="4067921" cy="3229421"/>
          </a:xfrm>
          <a:prstGeom prst="rect">
            <a:avLst/>
          </a:prstGeom>
        </p:spPr>
      </p:pic>
      <p:pic>
        <p:nvPicPr>
          <p:cNvPr id="19" name="Picture 18">
            <a:extLst>
              <a:ext uri="{FF2B5EF4-FFF2-40B4-BE49-F238E27FC236}">
                <a16:creationId xmlns:a16="http://schemas.microsoft.com/office/drawing/2014/main" id="{27EE7053-BB5F-EB48-8421-6008513EABAD}"/>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89739" y="3321844"/>
            <a:ext cx="4439533" cy="3298951"/>
          </a:xfrm>
          <a:prstGeom prst="rect">
            <a:avLst/>
          </a:prstGeom>
        </p:spPr>
      </p:pic>
      <p:sp>
        <p:nvSpPr>
          <p:cNvPr id="2" name="Slide Number Placeholder 1">
            <a:extLst>
              <a:ext uri="{FF2B5EF4-FFF2-40B4-BE49-F238E27FC236}">
                <a16:creationId xmlns:a16="http://schemas.microsoft.com/office/drawing/2014/main" id="{6749A3DD-A5D1-B64D-9293-0F045DDA5D6C}"/>
              </a:ext>
            </a:extLst>
          </p:cNvPr>
          <p:cNvSpPr>
            <a:spLocks noGrp="1"/>
          </p:cNvSpPr>
          <p:nvPr>
            <p:ph type="sldNum" sz="quarter" idx="12"/>
          </p:nvPr>
        </p:nvSpPr>
        <p:spPr/>
        <p:txBody>
          <a:bodyPr/>
          <a:lstStyle/>
          <a:p>
            <a:fld id="{030D0954-52AA-4645-BC74-DBF6B1D254B8}" type="slidenum">
              <a:rPr lang="en-US" smtClean="0"/>
              <a:t>6</a:t>
            </a:fld>
            <a:endParaRPr lang="en-US"/>
          </a:p>
        </p:txBody>
      </p:sp>
      <p:sp>
        <p:nvSpPr>
          <p:cNvPr id="3" name="TextBox 2">
            <a:extLst>
              <a:ext uri="{FF2B5EF4-FFF2-40B4-BE49-F238E27FC236}">
                <a16:creationId xmlns:a16="http://schemas.microsoft.com/office/drawing/2014/main" id="{6C2DDF4E-E0C6-4946-A474-8E94BD8AC6CD}"/>
              </a:ext>
            </a:extLst>
          </p:cNvPr>
          <p:cNvSpPr txBox="1"/>
          <p:nvPr/>
        </p:nvSpPr>
        <p:spPr>
          <a:xfrm>
            <a:off x="302057" y="352603"/>
            <a:ext cx="1362585" cy="618630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Structural Screening</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At least initially we want to work with dilute samples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You must determine if your sample is dilute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screening length is a useful parameter to obtain</a:t>
            </a:r>
          </a:p>
        </p:txBody>
      </p:sp>
    </p:spTree>
    <p:extLst>
      <p:ext uri="{BB962C8B-B14F-4D97-AF65-F5344CB8AC3E}">
        <p14:creationId xmlns:p14="http://schemas.microsoft.com/office/powerpoint/2010/main" val="1599042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CFACAC-5D7D-0248-BA01-43DD69239978}"/>
              </a:ext>
            </a:extLst>
          </p:cNvPr>
          <p:cNvSpPr txBox="1"/>
          <p:nvPr/>
        </p:nvSpPr>
        <p:spPr>
          <a:xfrm>
            <a:off x="1307054" y="249219"/>
            <a:ext cx="984263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When is this an appropriate approximation? (Most of the time)</a:t>
            </a:r>
          </a:p>
        </p:txBody>
      </p:sp>
      <p:sp>
        <p:nvSpPr>
          <p:cNvPr id="4" name="TextBox 3">
            <a:extLst>
              <a:ext uri="{FF2B5EF4-FFF2-40B4-BE49-F238E27FC236}">
                <a16:creationId xmlns:a16="http://schemas.microsoft.com/office/drawing/2014/main" id="{5F705763-63B6-9848-BAEE-F3877B662B72}"/>
              </a:ext>
            </a:extLst>
          </p:cNvPr>
          <p:cNvSpPr txBox="1"/>
          <p:nvPr/>
        </p:nvSpPr>
        <p:spPr>
          <a:xfrm>
            <a:off x="780288" y="1390019"/>
            <a:ext cx="4808389" cy="480131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Approximation is exact at high-q, q &gt;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baseline="-25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sin(qr)/qr = sin(qr)/q*r = sin(q*r)/q*r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Approximation is good at very low-q</a:t>
            </a:r>
          </a:p>
          <a:p>
            <a:r>
              <a:rPr lang="en-US" dirty="0">
                <a:latin typeface="Times New Roman" panose="02020603050405020304" pitchFamily="18" charset="0"/>
                <a:cs typeface="Times New Roman" panose="02020603050405020304" pitchFamily="18" charset="0"/>
              </a:rPr>
              <a:t>sin(qr)/q*r = sin(q*r)/q*r</a:t>
            </a:r>
          </a:p>
          <a:p>
            <a:r>
              <a:rPr lang="en-US" dirty="0">
                <a:latin typeface="Times New Roman" panose="02020603050405020304" pitchFamily="18" charset="0"/>
                <a:cs typeface="Times New Roman" panose="02020603050405020304" pitchFamily="18" charset="0"/>
              </a:rPr>
              <a:t>(See two thin dashed curves in Fig. 7)</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Between </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&lt; q &lt;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(See bottom two solid curves in Fig. 7)</a:t>
            </a:r>
          </a:p>
          <a:p>
            <a:r>
              <a:rPr lang="en-US" dirty="0">
                <a:latin typeface="Times New Roman" panose="02020603050405020304" pitchFamily="18" charset="0"/>
                <a:cs typeface="Times New Roman" panose="02020603050405020304" pitchFamily="18" charset="0"/>
              </a:rPr>
              <a:t>Approximation leads to steeper decay in integral</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is inconsequential for surface scattering</a:t>
            </a:r>
          </a:p>
          <a:p>
            <a:r>
              <a:rPr lang="en-US" dirty="0">
                <a:latin typeface="Times New Roman" panose="02020603050405020304" pitchFamily="18" charset="0"/>
                <a:cs typeface="Times New Roman" panose="02020603050405020304" pitchFamily="18" charset="0"/>
              </a:rPr>
              <a:t>For mass-fractal scattering the calculated scattering curve is within 95% of actual. An empirical prefactor for </a:t>
            </a:r>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of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Mass</a:t>
            </a:r>
            <a:r>
              <a:rPr lang="en-US" baseline="-25000" dirty="0">
                <a:latin typeface="Times New Roman" panose="02020603050405020304" pitchFamily="18" charset="0"/>
                <a:cs typeface="Times New Roman" panose="02020603050405020304" pitchFamily="18" charset="0"/>
              </a:rPr>
              <a:t> Fractal</a:t>
            </a:r>
            <a:r>
              <a:rPr lang="en-US" dirty="0">
                <a:latin typeface="Times New Roman" panose="02020603050405020304" pitchFamily="18" charset="0"/>
                <a:cs typeface="Times New Roman" panose="02020603050405020304" pitchFamily="18" charset="0"/>
              </a:rPr>
              <a:t> = 1.06 improves the match to 99.2%.</a:t>
            </a:r>
          </a:p>
        </p:txBody>
      </p:sp>
      <p:pic>
        <p:nvPicPr>
          <p:cNvPr id="5" name="Picture 4">
            <a:extLst>
              <a:ext uri="{FF2B5EF4-FFF2-40B4-BE49-F238E27FC236}">
                <a16:creationId xmlns:a16="http://schemas.microsoft.com/office/drawing/2014/main" id="{22B4D20D-04AA-A14C-AD64-0BB9EB74988B}"/>
              </a:ext>
            </a:extLst>
          </p:cNvPr>
          <p:cNvPicPr>
            <a:picLocks noChangeAspect="1"/>
          </p:cNvPicPr>
          <p:nvPr/>
        </p:nvPicPr>
        <p:blipFill>
          <a:blip r:embed="rId2"/>
          <a:stretch>
            <a:fillRect/>
          </a:stretch>
        </p:blipFill>
        <p:spPr>
          <a:xfrm>
            <a:off x="5747173" y="888980"/>
            <a:ext cx="6285432" cy="5803392"/>
          </a:xfrm>
          <a:prstGeom prst="rect">
            <a:avLst/>
          </a:prstGeom>
        </p:spPr>
      </p:pic>
      <p:pic>
        <p:nvPicPr>
          <p:cNvPr id="6" name="Picture 5">
            <a:extLst>
              <a:ext uri="{FF2B5EF4-FFF2-40B4-BE49-F238E27FC236}">
                <a16:creationId xmlns:a16="http://schemas.microsoft.com/office/drawing/2014/main" id="{25C82466-F360-AF42-9AFC-D4665946CE9B}"/>
              </a:ext>
            </a:extLst>
          </p:cNvPr>
          <p:cNvPicPr>
            <a:picLocks noChangeAspect="1"/>
          </p:cNvPicPr>
          <p:nvPr/>
        </p:nvPicPr>
        <p:blipFill>
          <a:blip r:embed="rId3"/>
          <a:stretch>
            <a:fillRect/>
          </a:stretch>
        </p:blipFill>
        <p:spPr>
          <a:xfrm>
            <a:off x="1710520" y="4225675"/>
            <a:ext cx="2947924" cy="457869"/>
          </a:xfrm>
          <a:prstGeom prst="rect">
            <a:avLst/>
          </a:prstGeom>
        </p:spPr>
      </p:pic>
      <p:sp>
        <p:nvSpPr>
          <p:cNvPr id="2" name="Slide Number Placeholder 1">
            <a:extLst>
              <a:ext uri="{FF2B5EF4-FFF2-40B4-BE49-F238E27FC236}">
                <a16:creationId xmlns:a16="http://schemas.microsoft.com/office/drawing/2014/main" id="{6C32B679-E869-D04E-B191-A88B3784D7C6}"/>
              </a:ext>
            </a:extLst>
          </p:cNvPr>
          <p:cNvSpPr>
            <a:spLocks noGrp="1"/>
          </p:cNvSpPr>
          <p:nvPr>
            <p:ph type="sldNum" sz="quarter" idx="12"/>
          </p:nvPr>
        </p:nvSpPr>
        <p:spPr/>
        <p:txBody>
          <a:bodyPr/>
          <a:lstStyle/>
          <a:p>
            <a:fld id="{030D0954-52AA-4645-BC74-DBF6B1D254B8}" type="slidenum">
              <a:rPr lang="en-US" smtClean="0"/>
              <a:t>60</a:t>
            </a:fld>
            <a:endParaRPr lang="en-US"/>
          </a:p>
        </p:txBody>
      </p:sp>
      <p:pic>
        <p:nvPicPr>
          <p:cNvPr id="8" name="Picture 7">
            <a:extLst>
              <a:ext uri="{FF2B5EF4-FFF2-40B4-BE49-F238E27FC236}">
                <a16:creationId xmlns:a16="http://schemas.microsoft.com/office/drawing/2014/main" id="{E3364A20-8BDF-9845-93C5-064AF158A5FA}"/>
              </a:ext>
            </a:extLst>
          </p:cNvPr>
          <p:cNvPicPr>
            <a:picLocks noChangeAspect="1"/>
          </p:cNvPicPr>
          <p:nvPr/>
        </p:nvPicPr>
        <p:blipFill>
          <a:blip r:embed="rId4"/>
          <a:stretch>
            <a:fillRect/>
          </a:stretch>
        </p:blipFill>
        <p:spPr>
          <a:xfrm>
            <a:off x="5747173" y="922833"/>
            <a:ext cx="6197600" cy="5778500"/>
          </a:xfrm>
          <a:prstGeom prst="rect">
            <a:avLst/>
          </a:prstGeom>
        </p:spPr>
      </p:pic>
    </p:spTree>
    <p:extLst>
      <p:ext uri="{BB962C8B-B14F-4D97-AF65-F5344CB8AC3E}">
        <p14:creationId xmlns:p14="http://schemas.microsoft.com/office/powerpoint/2010/main" val="935985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693510-3741-A645-94B5-95E075737F41}"/>
              </a:ext>
            </a:extLst>
          </p:cNvPr>
          <p:cNvSpPr txBox="1"/>
          <p:nvPr/>
        </p:nvSpPr>
        <p:spPr>
          <a:xfrm>
            <a:off x="4401312" y="597408"/>
            <a:ext cx="291201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High q-Limit to Power laws</a:t>
            </a:r>
          </a:p>
        </p:txBody>
      </p:sp>
      <p:sp>
        <p:nvSpPr>
          <p:cNvPr id="3" name="TextBox 2">
            <a:extLst>
              <a:ext uri="{FF2B5EF4-FFF2-40B4-BE49-F238E27FC236}">
                <a16:creationId xmlns:a16="http://schemas.microsoft.com/office/drawing/2014/main" id="{CB8CD0A7-291A-314C-9F62-EE39A2E75893}"/>
              </a:ext>
            </a:extLst>
          </p:cNvPr>
          <p:cNvSpPr txBox="1"/>
          <p:nvPr/>
        </p:nvSpPr>
        <p:spPr>
          <a:xfrm>
            <a:off x="999744" y="1618274"/>
            <a:ext cx="5961888" cy="203132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Power-laws terminate at the next structural level since the conditions for the power-law, such as mass fractal structure, are no longer descriptive of the material at that size scale.  The functional form for this loss of power-law scattering is the same as for Guinier’s Law for the next smaller structural level</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7" descr="p5_16mmHAB">
            <a:extLst>
              <a:ext uri="{FF2B5EF4-FFF2-40B4-BE49-F238E27FC236}">
                <a16:creationId xmlns:a16="http://schemas.microsoft.com/office/drawing/2014/main" id="{E75CC679-DEE9-1E43-8DFD-6EE6D358B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5319" y="2109724"/>
            <a:ext cx="3200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60E13F3-68BC-3545-AF75-5FB6E2390D46}"/>
              </a:ext>
            </a:extLst>
          </p:cNvPr>
          <p:cNvPicPr>
            <a:picLocks noChangeAspect="1"/>
          </p:cNvPicPr>
          <p:nvPr/>
        </p:nvPicPr>
        <p:blipFill>
          <a:blip r:embed="rId3"/>
          <a:stretch>
            <a:fillRect/>
          </a:stretch>
        </p:blipFill>
        <p:spPr>
          <a:xfrm>
            <a:off x="1248203" y="5260158"/>
            <a:ext cx="4364736" cy="378113"/>
          </a:xfrm>
          <a:prstGeom prst="rect">
            <a:avLst/>
          </a:prstGeom>
        </p:spPr>
      </p:pic>
      <p:pic>
        <p:nvPicPr>
          <p:cNvPr id="7" name="Picture 1">
            <a:extLst>
              <a:ext uri="{FF2B5EF4-FFF2-40B4-BE49-F238E27FC236}">
                <a16:creationId xmlns:a16="http://schemas.microsoft.com/office/drawing/2014/main" id="{5D55900A-8C5D-454C-8A28-E66AE8F7C8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745" b="7677"/>
          <a:stretch/>
        </p:blipFill>
        <p:spPr bwMode="auto">
          <a:xfrm>
            <a:off x="1248203" y="3341772"/>
            <a:ext cx="5464969" cy="983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2DDAFC88-8DAF-3C4F-9C58-5D85311CF290}"/>
              </a:ext>
            </a:extLst>
          </p:cNvPr>
          <p:cNvSpPr txBox="1"/>
          <p:nvPr/>
        </p:nvSpPr>
        <p:spPr>
          <a:xfrm>
            <a:off x="999744" y="4469417"/>
            <a:ext cx="596188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high-q limit to power-laws naturally occurs for the scattering functions for disks and rods</a:t>
            </a:r>
          </a:p>
        </p:txBody>
      </p:sp>
      <p:sp>
        <p:nvSpPr>
          <p:cNvPr id="9" name="Slide Number Placeholder 8">
            <a:extLst>
              <a:ext uri="{FF2B5EF4-FFF2-40B4-BE49-F238E27FC236}">
                <a16:creationId xmlns:a16="http://schemas.microsoft.com/office/drawing/2014/main" id="{90CB4DA8-6888-9246-9C73-3EBACDB73778}"/>
              </a:ext>
            </a:extLst>
          </p:cNvPr>
          <p:cNvSpPr>
            <a:spLocks noGrp="1"/>
          </p:cNvSpPr>
          <p:nvPr>
            <p:ph type="sldNum" sz="quarter" idx="12"/>
          </p:nvPr>
        </p:nvSpPr>
        <p:spPr/>
        <p:txBody>
          <a:bodyPr/>
          <a:lstStyle/>
          <a:p>
            <a:fld id="{030D0954-52AA-4645-BC74-DBF6B1D254B8}" type="slidenum">
              <a:rPr lang="en-US" smtClean="0"/>
              <a:t>61</a:t>
            </a:fld>
            <a:endParaRPr lang="en-US"/>
          </a:p>
        </p:txBody>
      </p:sp>
      <p:sp>
        <p:nvSpPr>
          <p:cNvPr id="10" name="Rectangle 9">
            <a:extLst>
              <a:ext uri="{FF2B5EF4-FFF2-40B4-BE49-F238E27FC236}">
                <a16:creationId xmlns:a16="http://schemas.microsoft.com/office/drawing/2014/main" id="{88956266-521E-B346-8F95-9BE12FDF6A5A}"/>
              </a:ext>
            </a:extLst>
          </p:cNvPr>
          <p:cNvSpPr/>
          <p:nvPr/>
        </p:nvSpPr>
        <p:spPr>
          <a:xfrm>
            <a:off x="170688" y="5959008"/>
            <a:ext cx="11533632" cy="646331"/>
          </a:xfrm>
          <a:prstGeom prst="rect">
            <a:avLst/>
          </a:prstGeom>
        </p:spPr>
        <p:txBody>
          <a:bodyPr wrap="square">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Beaucage, G. "Approximations leading to a unified exponential/power-law approach to small-angle scattering." </a:t>
            </a:r>
            <a:r>
              <a:rPr lang="en-US" altLang="zh-CN" i="1" dirty="0">
                <a:latin typeface="Times New Roman" panose="02020603050405020304" pitchFamily="18" charset="0"/>
                <a:ea typeface="宋体" panose="02010600030101010101" pitchFamily="2" charset="-122"/>
                <a:cs typeface="Times New Roman" panose="02020603050405020304" pitchFamily="18" charset="0"/>
              </a:rPr>
              <a:t>Journal of Applied Crystallography</a:t>
            </a:r>
            <a:r>
              <a:rPr lang="en-US" altLang="zh-CN" dirty="0">
                <a:latin typeface="Times New Roman" panose="02020603050405020304" pitchFamily="18" charset="0"/>
                <a:ea typeface="宋体" panose="02010600030101010101" pitchFamily="2" charset="-122"/>
                <a:cs typeface="Times New Roman" panose="02020603050405020304" pitchFamily="18" charset="0"/>
              </a:rPr>
              <a:t> 28.6 (1995): 717-728.</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025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2308324"/>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 q</a:t>
            </a:r>
          </a:p>
          <a:p>
            <a:pPr marL="285750" indent="-285750">
              <a:buFontTx/>
              <a:buChar char="-"/>
            </a:pPr>
            <a:r>
              <a:rPr lang="en-US" b="1"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p:txBody>
      </p:sp>
      <p:sp>
        <p:nvSpPr>
          <p:cNvPr id="4" name="Slide Number Placeholder 3">
            <a:extLst>
              <a:ext uri="{FF2B5EF4-FFF2-40B4-BE49-F238E27FC236}">
                <a16:creationId xmlns:a16="http://schemas.microsoft.com/office/drawing/2014/main" id="{7D1CF63A-6ECD-F346-A92D-DCF2FBB615AF}"/>
              </a:ext>
            </a:extLst>
          </p:cNvPr>
          <p:cNvSpPr>
            <a:spLocks noGrp="1"/>
          </p:cNvSpPr>
          <p:nvPr>
            <p:ph type="sldNum" sz="quarter" idx="12"/>
          </p:nvPr>
        </p:nvSpPr>
        <p:spPr/>
        <p:txBody>
          <a:bodyPr/>
          <a:lstStyle/>
          <a:p>
            <a:fld id="{030D0954-52AA-4645-BC74-DBF6B1D254B8}" type="slidenum">
              <a:rPr lang="en-US" smtClean="0"/>
              <a:t>62</a:t>
            </a:fld>
            <a:endParaRPr lang="en-US"/>
          </a:p>
        </p:txBody>
      </p:sp>
    </p:spTree>
    <p:extLst>
      <p:ext uri="{BB962C8B-B14F-4D97-AF65-F5344CB8AC3E}">
        <p14:creationId xmlns:p14="http://schemas.microsoft.com/office/powerpoint/2010/main" val="2034298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641AD8C-DE7B-844D-B77F-9F974E5E6026}"/>
                  </a:ext>
                </a:extLst>
              </p:cNvPr>
              <p:cNvSpPr/>
              <p:nvPr/>
            </p:nvSpPr>
            <p:spPr>
              <a:xfrm>
                <a:off x="2085070" y="1269502"/>
                <a:ext cx="7485650" cy="10839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lumMod val="95000"/>
                                  <a:lumOff val="5000"/>
                                </a:schemeClr>
                              </a:solidFill>
                              <a:latin typeface="Cambria Math" panose="02040503050406030204" pitchFamily="18" charset="0"/>
                            </a:rPr>
                          </m:ctrlPr>
                        </m:sSubPr>
                        <m:e>
                          <m:r>
                            <a:rPr lang="en-US" altLang="zh-CN" sz="2400" i="1">
                              <a:solidFill>
                                <a:schemeClr val="tx1">
                                  <a:lumMod val="95000"/>
                                  <a:lumOff val="5000"/>
                                </a:schemeClr>
                              </a:solidFill>
                              <a:latin typeface="Cambria Math" panose="02040503050406030204" pitchFamily="18" charset="0"/>
                            </a:rPr>
                            <m:t>𝐼</m:t>
                          </m:r>
                        </m:e>
                        <m:sub>
                          <m:r>
                            <a:rPr lang="en-US" altLang="zh-CN" sz="2400" i="1">
                              <a:solidFill>
                                <a:schemeClr val="tx1">
                                  <a:lumMod val="95000"/>
                                  <a:lumOff val="5000"/>
                                </a:schemeClr>
                              </a:solidFill>
                              <a:latin typeface="Cambria Math" panose="02040503050406030204" pitchFamily="18" charset="0"/>
                            </a:rPr>
                            <m:t>2</m:t>
                          </m:r>
                        </m:sub>
                      </m:sSub>
                      <m:d>
                        <m:dPr>
                          <m:ctrlPr>
                            <a:rPr lang="zh-CN" altLang="en-US" sz="2400" i="1">
                              <a:solidFill>
                                <a:schemeClr val="tx1">
                                  <a:lumMod val="95000"/>
                                  <a:lumOff val="5000"/>
                                </a:schemeClr>
                              </a:solidFill>
                              <a:latin typeface="Cambria Math" panose="02040503050406030204" pitchFamily="18" charset="0"/>
                            </a:rPr>
                          </m:ctrlPr>
                        </m:dPr>
                        <m:e>
                          <m:r>
                            <a:rPr lang="zh-CN" altLang="en-US" sz="2400" i="1">
                              <a:solidFill>
                                <a:schemeClr val="tx1">
                                  <a:lumMod val="95000"/>
                                  <a:lumOff val="5000"/>
                                </a:schemeClr>
                              </a:solidFill>
                              <a:latin typeface="Cambria Math" panose="02040503050406030204" pitchFamily="18" charset="0"/>
                            </a:rPr>
                            <m:t>𝑞</m:t>
                          </m:r>
                        </m:e>
                      </m:d>
                      <m:r>
                        <a:rPr lang="zh-CN" altLang="en-US" sz="2400">
                          <a:solidFill>
                            <a:schemeClr val="tx1">
                              <a:lumMod val="95000"/>
                              <a:lumOff val="5000"/>
                            </a:schemeClr>
                          </a:solidFill>
                          <a:latin typeface="Cambria Math" panose="02040503050406030204" pitchFamily="18" charset="0"/>
                        </a:rPr>
                        <m:t> = </m:t>
                      </m:r>
                      <m:nary>
                        <m:naryPr>
                          <m:chr m:val="∑"/>
                          <m:limLoc m:val="undOvr"/>
                          <m:supHide m:val="on"/>
                          <m:ctrlPr>
                            <a:rPr lang="zh-CN" altLang="en-US" sz="2400" i="1">
                              <a:solidFill>
                                <a:schemeClr val="tx1">
                                  <a:lumMod val="95000"/>
                                  <a:lumOff val="5000"/>
                                </a:schemeClr>
                              </a:solidFill>
                              <a:latin typeface="Cambria Math" panose="02040503050406030204" pitchFamily="18" charset="0"/>
                            </a:rPr>
                          </m:ctrlPr>
                        </m:naryPr>
                        <m:sub>
                          <m:r>
                            <a:rPr lang="zh-CN" altLang="en-US" sz="2400" i="1">
                              <a:solidFill>
                                <a:schemeClr val="tx1">
                                  <a:lumMod val="95000"/>
                                  <a:lumOff val="5000"/>
                                </a:schemeClr>
                              </a:solidFill>
                              <a:latin typeface="Cambria Math" panose="02040503050406030204" pitchFamily="18" charset="0"/>
                            </a:rPr>
                            <m:t>𝑖</m:t>
                          </m:r>
                        </m:sub>
                        <m:sup/>
                        <m:e>
                          <m:d>
                            <m:dPr>
                              <m:ctrlPr>
                                <a:rPr lang="zh-CN" altLang="en-US" sz="2400" i="1">
                                  <a:solidFill>
                                    <a:schemeClr val="tx1">
                                      <a:lumMod val="95000"/>
                                      <a:lumOff val="5000"/>
                                    </a:schemeClr>
                                  </a:solidFill>
                                  <a:latin typeface="Cambria Math" panose="02040503050406030204" pitchFamily="18" charset="0"/>
                                </a:rPr>
                              </m:ctrlPr>
                            </m:dPr>
                            <m:e>
                              <m:sSub>
                                <m:sSubPr>
                                  <m:ctrlPr>
                                    <a:rPr lang="zh-CN" altLang="en-US" sz="2400" i="1">
                                      <a:solidFill>
                                        <a:schemeClr val="tx1">
                                          <a:lumMod val="95000"/>
                                          <a:lumOff val="5000"/>
                                        </a:schemeClr>
                                      </a:solidFill>
                                      <a:latin typeface="Cambria Math" panose="02040503050406030204" pitchFamily="18" charset="0"/>
                                    </a:rPr>
                                  </m:ctrlPr>
                                </m:sSubPr>
                                <m:e>
                                  <m:r>
                                    <a:rPr lang="zh-CN" altLang="en-US" sz="2400" i="1">
                                      <a:solidFill>
                                        <a:schemeClr val="tx1">
                                          <a:lumMod val="95000"/>
                                          <a:lumOff val="5000"/>
                                        </a:schemeClr>
                                      </a:solidFill>
                                      <a:latin typeface="Cambria Math" panose="02040503050406030204" pitchFamily="18" charset="0"/>
                                    </a:rPr>
                                    <m:t>𝐺</m:t>
                                  </m:r>
                                </m:e>
                                <m:sub>
                                  <m:r>
                                    <a:rPr lang="zh-CN" altLang="en-US" sz="2400" i="1">
                                      <a:solidFill>
                                        <a:schemeClr val="tx1">
                                          <a:lumMod val="95000"/>
                                          <a:lumOff val="5000"/>
                                        </a:schemeClr>
                                      </a:solidFill>
                                      <a:latin typeface="Cambria Math" panose="02040503050406030204" pitchFamily="18" charset="0"/>
                                    </a:rPr>
                                    <m:t>𝑖</m:t>
                                  </m:r>
                                </m:sub>
                              </m:sSub>
                              <m:r>
                                <a:rPr lang="zh-CN" altLang="en-US" sz="2400">
                                  <a:solidFill>
                                    <a:schemeClr val="tx1">
                                      <a:lumMod val="95000"/>
                                      <a:lumOff val="5000"/>
                                    </a:schemeClr>
                                  </a:solidFill>
                                  <a:latin typeface="Cambria Math" panose="02040503050406030204" pitchFamily="18" charset="0"/>
                                </a:rPr>
                                <m:t> </m:t>
                              </m:r>
                              <m:sSup>
                                <m:sSupPr>
                                  <m:ctrlPr>
                                    <a:rPr lang="zh-CN" altLang="en-US" sz="2400" i="1">
                                      <a:solidFill>
                                        <a:schemeClr val="tx1">
                                          <a:lumMod val="95000"/>
                                          <a:lumOff val="5000"/>
                                        </a:schemeClr>
                                      </a:solidFill>
                                      <a:latin typeface="Cambria Math" panose="02040503050406030204" pitchFamily="18" charset="0"/>
                                    </a:rPr>
                                  </m:ctrlPr>
                                </m:sSupPr>
                                <m:e>
                                  <m:r>
                                    <a:rPr lang="zh-CN" altLang="en-US" sz="2400" i="1">
                                      <a:solidFill>
                                        <a:schemeClr val="tx1">
                                          <a:lumMod val="95000"/>
                                          <a:lumOff val="5000"/>
                                        </a:schemeClr>
                                      </a:solidFill>
                                      <a:latin typeface="Cambria Math" panose="02040503050406030204" pitchFamily="18" charset="0"/>
                                    </a:rPr>
                                    <m:t>𝑒</m:t>
                                  </m:r>
                                </m:e>
                                <m:sup>
                                  <m:r>
                                    <a:rPr lang="zh-CN" altLang="en-US" sz="2400">
                                      <a:solidFill>
                                        <a:schemeClr val="tx1">
                                          <a:lumMod val="95000"/>
                                          <a:lumOff val="5000"/>
                                        </a:schemeClr>
                                      </a:solidFill>
                                      <a:latin typeface="Cambria Math" panose="02040503050406030204" pitchFamily="18" charset="0"/>
                                    </a:rPr>
                                    <m:t>−</m:t>
                                  </m:r>
                                  <m:f>
                                    <m:fPr>
                                      <m:ctrlPr>
                                        <a:rPr lang="zh-CN" altLang="en-US" sz="2400" i="1">
                                          <a:solidFill>
                                            <a:schemeClr val="tx1">
                                              <a:lumMod val="95000"/>
                                              <a:lumOff val="5000"/>
                                            </a:schemeClr>
                                          </a:solidFill>
                                          <a:latin typeface="Cambria Math" panose="02040503050406030204" pitchFamily="18" charset="0"/>
                                        </a:rPr>
                                      </m:ctrlPr>
                                    </m:fPr>
                                    <m:num>
                                      <m:sSubSup>
                                        <m:sSubSupPr>
                                          <m:ctrlPr>
                                            <a:rPr lang="zh-CN" altLang="en-US" sz="2400" i="1">
                                              <a:solidFill>
                                                <a:schemeClr val="tx1">
                                                  <a:lumMod val="95000"/>
                                                  <a:lumOff val="5000"/>
                                                </a:schemeClr>
                                              </a:solidFill>
                                              <a:latin typeface="Cambria Math" panose="02040503050406030204" pitchFamily="18" charset="0"/>
                                            </a:rPr>
                                          </m:ctrlPr>
                                        </m:sSubSupPr>
                                        <m:e>
                                          <m:r>
                                            <a:rPr lang="zh-CN" altLang="en-US" sz="2400" i="1">
                                              <a:solidFill>
                                                <a:schemeClr val="tx1">
                                                  <a:lumMod val="95000"/>
                                                  <a:lumOff val="5000"/>
                                                </a:schemeClr>
                                              </a:solidFill>
                                              <a:latin typeface="Cambria Math" panose="02040503050406030204" pitchFamily="18" charset="0"/>
                                            </a:rPr>
                                            <m:t>𝑅</m:t>
                                          </m:r>
                                        </m:e>
                                        <m:sub>
                                          <m:r>
                                            <a:rPr lang="zh-CN" altLang="en-US" sz="2400" i="1">
                                              <a:solidFill>
                                                <a:schemeClr val="tx1">
                                                  <a:lumMod val="95000"/>
                                                  <a:lumOff val="5000"/>
                                                </a:schemeClr>
                                              </a:solidFill>
                                              <a:latin typeface="Cambria Math" panose="02040503050406030204" pitchFamily="18" charset="0"/>
                                            </a:rPr>
                                            <m:t>𝑔</m:t>
                                          </m:r>
                                          <m:r>
                                            <a:rPr lang="zh-CN" altLang="en-US" sz="2400">
                                              <a:solidFill>
                                                <a:schemeClr val="tx1">
                                                  <a:lumMod val="95000"/>
                                                  <a:lumOff val="5000"/>
                                                </a:schemeClr>
                                              </a:solidFill>
                                              <a:latin typeface="Cambria Math" panose="02040503050406030204" pitchFamily="18" charset="0"/>
                                            </a:rPr>
                                            <m:t>,</m:t>
                                          </m:r>
                                          <m:r>
                                            <a:rPr lang="zh-CN" altLang="en-US" sz="2400" i="1">
                                              <a:solidFill>
                                                <a:schemeClr val="tx1">
                                                  <a:lumMod val="95000"/>
                                                  <a:lumOff val="5000"/>
                                                </a:schemeClr>
                                              </a:solidFill>
                                              <a:latin typeface="Cambria Math" panose="02040503050406030204" pitchFamily="18" charset="0"/>
                                            </a:rPr>
                                            <m:t>𝑖</m:t>
                                          </m:r>
                                        </m:sub>
                                        <m:sup>
                                          <m:r>
                                            <a:rPr lang="zh-CN" altLang="en-US" sz="2400">
                                              <a:solidFill>
                                                <a:schemeClr val="tx1">
                                                  <a:lumMod val="95000"/>
                                                  <a:lumOff val="5000"/>
                                                </a:schemeClr>
                                              </a:solidFill>
                                              <a:latin typeface="Cambria Math" panose="02040503050406030204" pitchFamily="18" charset="0"/>
                                            </a:rPr>
                                            <m:t>2</m:t>
                                          </m:r>
                                        </m:sup>
                                      </m:sSubSup>
                                      <m:r>
                                        <a:rPr lang="zh-CN" altLang="en-US" sz="2400">
                                          <a:solidFill>
                                            <a:schemeClr val="tx1">
                                              <a:lumMod val="95000"/>
                                              <a:lumOff val="5000"/>
                                            </a:schemeClr>
                                          </a:solidFill>
                                          <a:latin typeface="Cambria Math" panose="02040503050406030204" pitchFamily="18" charset="0"/>
                                        </a:rPr>
                                        <m:t> </m:t>
                                      </m:r>
                                      <m:sSup>
                                        <m:sSupPr>
                                          <m:ctrlPr>
                                            <a:rPr lang="zh-CN" altLang="en-US" sz="2400" i="1">
                                              <a:solidFill>
                                                <a:schemeClr val="tx1">
                                                  <a:lumMod val="95000"/>
                                                  <a:lumOff val="5000"/>
                                                </a:schemeClr>
                                              </a:solidFill>
                                              <a:latin typeface="Cambria Math" panose="02040503050406030204" pitchFamily="18" charset="0"/>
                                            </a:rPr>
                                          </m:ctrlPr>
                                        </m:sSupPr>
                                        <m:e>
                                          <m:r>
                                            <a:rPr lang="zh-CN" altLang="en-US" sz="2400" i="1">
                                              <a:solidFill>
                                                <a:schemeClr val="tx1">
                                                  <a:lumMod val="95000"/>
                                                  <a:lumOff val="5000"/>
                                                </a:schemeClr>
                                              </a:solidFill>
                                              <a:latin typeface="Cambria Math" panose="02040503050406030204" pitchFamily="18" charset="0"/>
                                            </a:rPr>
                                            <m:t>𝑞</m:t>
                                          </m:r>
                                        </m:e>
                                        <m:sup>
                                          <m:r>
                                            <a:rPr lang="zh-CN" altLang="en-US" sz="2400">
                                              <a:solidFill>
                                                <a:schemeClr val="tx1">
                                                  <a:lumMod val="95000"/>
                                                  <a:lumOff val="5000"/>
                                                </a:schemeClr>
                                              </a:solidFill>
                                              <a:latin typeface="Cambria Math" panose="02040503050406030204" pitchFamily="18" charset="0"/>
                                            </a:rPr>
                                            <m:t>2</m:t>
                                          </m:r>
                                        </m:sup>
                                      </m:sSup>
                                    </m:num>
                                    <m:den>
                                      <m:r>
                                        <a:rPr lang="zh-CN" altLang="en-US" sz="2400">
                                          <a:solidFill>
                                            <a:schemeClr val="tx1">
                                              <a:lumMod val="95000"/>
                                              <a:lumOff val="5000"/>
                                            </a:schemeClr>
                                          </a:solidFill>
                                          <a:latin typeface="Cambria Math" panose="02040503050406030204" pitchFamily="18" charset="0"/>
                                        </a:rPr>
                                        <m:t>3</m:t>
                                      </m:r>
                                    </m:den>
                                  </m:f>
                                </m:sup>
                              </m:sSup>
                              <m:r>
                                <a:rPr lang="zh-CN" altLang="en-US" sz="2400">
                                  <a:solidFill>
                                    <a:schemeClr val="tx1">
                                      <a:lumMod val="95000"/>
                                      <a:lumOff val="5000"/>
                                    </a:schemeClr>
                                  </a:solidFill>
                                  <a:latin typeface="Cambria Math" panose="02040503050406030204" pitchFamily="18" charset="0"/>
                                </a:rPr>
                                <m:t> + </m:t>
                              </m:r>
                              <m:sSub>
                                <m:sSubPr>
                                  <m:ctrlPr>
                                    <a:rPr lang="zh-CN" altLang="en-US" sz="2400" i="1">
                                      <a:solidFill>
                                        <a:schemeClr val="tx1">
                                          <a:lumMod val="95000"/>
                                          <a:lumOff val="5000"/>
                                        </a:schemeClr>
                                      </a:solidFill>
                                      <a:latin typeface="Cambria Math" panose="02040503050406030204" pitchFamily="18" charset="0"/>
                                    </a:rPr>
                                  </m:ctrlPr>
                                </m:sSubPr>
                                <m:e>
                                  <m:r>
                                    <a:rPr lang="zh-CN" altLang="en-US" sz="2400" i="1">
                                      <a:solidFill>
                                        <a:schemeClr val="tx1">
                                          <a:lumMod val="95000"/>
                                          <a:lumOff val="5000"/>
                                        </a:schemeClr>
                                      </a:solidFill>
                                      <a:latin typeface="Cambria Math" panose="02040503050406030204" pitchFamily="18" charset="0"/>
                                    </a:rPr>
                                    <m:t>𝐵</m:t>
                                  </m:r>
                                </m:e>
                                <m:sub>
                                  <m:r>
                                    <a:rPr lang="zh-CN" altLang="en-US" sz="2400" i="1">
                                      <a:solidFill>
                                        <a:schemeClr val="tx1">
                                          <a:lumMod val="95000"/>
                                          <a:lumOff val="5000"/>
                                        </a:schemeClr>
                                      </a:solidFill>
                                      <a:latin typeface="Cambria Math" panose="02040503050406030204" pitchFamily="18" charset="0"/>
                                    </a:rPr>
                                    <m:t>𝑖</m:t>
                                  </m:r>
                                </m:sub>
                              </m:sSub>
                              <m:r>
                                <a:rPr lang="zh-CN" altLang="en-US" sz="2400">
                                  <a:solidFill>
                                    <a:schemeClr val="tx1">
                                      <a:lumMod val="95000"/>
                                      <a:lumOff val="5000"/>
                                    </a:schemeClr>
                                  </a:solidFill>
                                  <a:latin typeface="Cambria Math" panose="02040503050406030204" pitchFamily="18" charset="0"/>
                                </a:rPr>
                                <m:t> </m:t>
                              </m:r>
                              <m:sSup>
                                <m:sSupPr>
                                  <m:ctrlPr>
                                    <a:rPr lang="zh-CN" altLang="en-US" sz="2400" i="1">
                                      <a:solidFill>
                                        <a:schemeClr val="tx1">
                                          <a:lumMod val="95000"/>
                                          <a:lumOff val="5000"/>
                                        </a:schemeClr>
                                      </a:solidFill>
                                      <a:latin typeface="Cambria Math" panose="02040503050406030204" pitchFamily="18" charset="0"/>
                                    </a:rPr>
                                  </m:ctrlPr>
                                </m:sSupPr>
                                <m:e>
                                  <m:r>
                                    <a:rPr lang="zh-CN" altLang="en-US" sz="2400" i="1">
                                      <a:solidFill>
                                        <a:schemeClr val="tx1">
                                          <a:lumMod val="95000"/>
                                          <a:lumOff val="5000"/>
                                        </a:schemeClr>
                                      </a:solidFill>
                                      <a:latin typeface="Cambria Math" panose="02040503050406030204" pitchFamily="18" charset="0"/>
                                    </a:rPr>
                                    <m:t>𝑒</m:t>
                                  </m:r>
                                </m:e>
                                <m:sup>
                                  <m:r>
                                    <a:rPr lang="zh-CN" altLang="en-US" sz="2400">
                                      <a:solidFill>
                                        <a:schemeClr val="tx1">
                                          <a:lumMod val="95000"/>
                                          <a:lumOff val="5000"/>
                                        </a:schemeClr>
                                      </a:solidFill>
                                      <a:latin typeface="Cambria Math" panose="02040503050406030204" pitchFamily="18" charset="0"/>
                                    </a:rPr>
                                    <m:t>−</m:t>
                                  </m:r>
                                  <m:f>
                                    <m:fPr>
                                      <m:ctrlPr>
                                        <a:rPr lang="zh-CN" altLang="en-US" sz="2400" i="1">
                                          <a:solidFill>
                                            <a:schemeClr val="tx1">
                                              <a:lumMod val="95000"/>
                                              <a:lumOff val="5000"/>
                                            </a:schemeClr>
                                          </a:solidFill>
                                          <a:latin typeface="Cambria Math" panose="02040503050406030204" pitchFamily="18" charset="0"/>
                                        </a:rPr>
                                      </m:ctrlPr>
                                    </m:fPr>
                                    <m:num>
                                      <m:sSubSup>
                                        <m:sSubSupPr>
                                          <m:ctrlPr>
                                            <a:rPr lang="zh-CN" altLang="en-US" sz="2400" i="1">
                                              <a:solidFill>
                                                <a:schemeClr val="tx1">
                                                  <a:lumMod val="95000"/>
                                                  <a:lumOff val="5000"/>
                                                </a:schemeClr>
                                              </a:solidFill>
                                              <a:latin typeface="Cambria Math" panose="02040503050406030204" pitchFamily="18" charset="0"/>
                                            </a:rPr>
                                          </m:ctrlPr>
                                        </m:sSubSupPr>
                                        <m:e>
                                          <m:r>
                                            <a:rPr lang="zh-CN" altLang="en-US" sz="2400" i="1">
                                              <a:solidFill>
                                                <a:schemeClr val="tx1">
                                                  <a:lumMod val="95000"/>
                                                  <a:lumOff val="5000"/>
                                                </a:schemeClr>
                                              </a:solidFill>
                                              <a:latin typeface="Cambria Math" panose="02040503050406030204" pitchFamily="18" charset="0"/>
                                            </a:rPr>
                                            <m:t>𝑅</m:t>
                                          </m:r>
                                        </m:e>
                                        <m:sub>
                                          <m:r>
                                            <a:rPr lang="zh-CN" altLang="en-US" sz="2400" i="1">
                                              <a:solidFill>
                                                <a:schemeClr val="tx1">
                                                  <a:lumMod val="95000"/>
                                                  <a:lumOff val="5000"/>
                                                </a:schemeClr>
                                              </a:solidFill>
                                              <a:latin typeface="Cambria Math" panose="02040503050406030204" pitchFamily="18" charset="0"/>
                                            </a:rPr>
                                            <m:t>𝑔</m:t>
                                          </m:r>
                                          <m:r>
                                            <a:rPr lang="zh-CN" altLang="en-US" sz="2400">
                                              <a:solidFill>
                                                <a:schemeClr val="tx1">
                                                  <a:lumMod val="95000"/>
                                                  <a:lumOff val="5000"/>
                                                </a:schemeClr>
                                              </a:solidFill>
                                              <a:latin typeface="Cambria Math" panose="02040503050406030204" pitchFamily="18" charset="0"/>
                                            </a:rPr>
                                            <m:t>,</m:t>
                                          </m:r>
                                          <m:r>
                                            <a:rPr lang="zh-CN" altLang="en-US" sz="2400" i="1">
                                              <a:solidFill>
                                                <a:schemeClr val="tx1">
                                                  <a:lumMod val="95000"/>
                                                  <a:lumOff val="5000"/>
                                                </a:schemeClr>
                                              </a:solidFill>
                                              <a:latin typeface="Cambria Math" panose="02040503050406030204" pitchFamily="18" charset="0"/>
                                            </a:rPr>
                                            <m:t>𝑖</m:t>
                                          </m:r>
                                          <m:r>
                                            <a:rPr lang="zh-CN" altLang="en-US" sz="2400">
                                              <a:solidFill>
                                                <a:schemeClr val="tx1">
                                                  <a:lumMod val="95000"/>
                                                  <a:lumOff val="5000"/>
                                                </a:schemeClr>
                                              </a:solidFill>
                                              <a:latin typeface="Cambria Math" panose="02040503050406030204" pitchFamily="18" charset="0"/>
                                            </a:rPr>
                                            <m:t>−1</m:t>
                                          </m:r>
                                        </m:sub>
                                        <m:sup>
                                          <m:r>
                                            <a:rPr lang="zh-CN" altLang="en-US" sz="2400">
                                              <a:solidFill>
                                                <a:schemeClr val="tx1">
                                                  <a:lumMod val="95000"/>
                                                  <a:lumOff val="5000"/>
                                                </a:schemeClr>
                                              </a:solidFill>
                                              <a:latin typeface="Cambria Math" panose="02040503050406030204" pitchFamily="18" charset="0"/>
                                            </a:rPr>
                                            <m:t>2</m:t>
                                          </m:r>
                                        </m:sup>
                                      </m:sSubSup>
                                      <m:r>
                                        <a:rPr lang="zh-CN" altLang="en-US" sz="2400">
                                          <a:solidFill>
                                            <a:schemeClr val="tx1">
                                              <a:lumMod val="95000"/>
                                              <a:lumOff val="5000"/>
                                            </a:schemeClr>
                                          </a:solidFill>
                                          <a:latin typeface="Cambria Math" panose="02040503050406030204" pitchFamily="18" charset="0"/>
                                        </a:rPr>
                                        <m:t> </m:t>
                                      </m:r>
                                      <m:sSup>
                                        <m:sSupPr>
                                          <m:ctrlPr>
                                            <a:rPr lang="zh-CN" altLang="en-US" sz="2400" i="1">
                                              <a:solidFill>
                                                <a:schemeClr val="tx1">
                                                  <a:lumMod val="95000"/>
                                                  <a:lumOff val="5000"/>
                                                </a:schemeClr>
                                              </a:solidFill>
                                              <a:latin typeface="Cambria Math" panose="02040503050406030204" pitchFamily="18" charset="0"/>
                                            </a:rPr>
                                          </m:ctrlPr>
                                        </m:sSupPr>
                                        <m:e>
                                          <m:r>
                                            <a:rPr lang="zh-CN" altLang="en-US" sz="2400" i="1">
                                              <a:solidFill>
                                                <a:schemeClr val="tx1">
                                                  <a:lumMod val="95000"/>
                                                  <a:lumOff val="5000"/>
                                                </a:schemeClr>
                                              </a:solidFill>
                                              <a:latin typeface="Cambria Math" panose="02040503050406030204" pitchFamily="18" charset="0"/>
                                            </a:rPr>
                                            <m:t>𝑞</m:t>
                                          </m:r>
                                        </m:e>
                                        <m:sup>
                                          <m:r>
                                            <a:rPr lang="zh-CN" altLang="en-US" sz="2400">
                                              <a:solidFill>
                                                <a:schemeClr val="tx1">
                                                  <a:lumMod val="95000"/>
                                                  <a:lumOff val="5000"/>
                                                </a:schemeClr>
                                              </a:solidFill>
                                              <a:latin typeface="Cambria Math" panose="02040503050406030204" pitchFamily="18" charset="0"/>
                                            </a:rPr>
                                            <m:t>2</m:t>
                                          </m:r>
                                        </m:sup>
                                      </m:sSup>
                                    </m:num>
                                    <m:den>
                                      <m:r>
                                        <a:rPr lang="zh-CN" altLang="en-US" sz="2400">
                                          <a:solidFill>
                                            <a:schemeClr val="tx1">
                                              <a:lumMod val="95000"/>
                                              <a:lumOff val="5000"/>
                                            </a:schemeClr>
                                          </a:solidFill>
                                          <a:latin typeface="Cambria Math" panose="02040503050406030204" pitchFamily="18" charset="0"/>
                                        </a:rPr>
                                        <m:t>3</m:t>
                                      </m:r>
                                    </m:den>
                                  </m:f>
                                </m:sup>
                              </m:sSup>
                              <m:sSup>
                                <m:sSupPr>
                                  <m:ctrlPr>
                                    <a:rPr lang="zh-CN" altLang="en-US" sz="2400" i="1">
                                      <a:solidFill>
                                        <a:schemeClr val="tx1">
                                          <a:lumMod val="95000"/>
                                          <a:lumOff val="5000"/>
                                        </a:schemeClr>
                                      </a:solidFill>
                                      <a:latin typeface="Cambria Math" panose="02040503050406030204" pitchFamily="18" charset="0"/>
                                    </a:rPr>
                                  </m:ctrlPr>
                                </m:sSupPr>
                                <m:e>
                                  <m:d>
                                    <m:dPr>
                                      <m:ctrlPr>
                                        <a:rPr lang="zh-CN" altLang="en-US" sz="2400" i="1">
                                          <a:solidFill>
                                            <a:schemeClr val="tx1">
                                              <a:lumMod val="95000"/>
                                              <a:lumOff val="5000"/>
                                            </a:schemeClr>
                                          </a:solidFill>
                                          <a:latin typeface="Cambria Math" panose="02040503050406030204" pitchFamily="18" charset="0"/>
                                        </a:rPr>
                                      </m:ctrlPr>
                                    </m:dPr>
                                    <m:e>
                                      <m:sSubSup>
                                        <m:sSubSupPr>
                                          <m:ctrlPr>
                                            <a:rPr lang="zh-CN" altLang="en-US" sz="2400" i="1">
                                              <a:solidFill>
                                                <a:schemeClr val="tx1">
                                                  <a:lumMod val="95000"/>
                                                  <a:lumOff val="5000"/>
                                                </a:schemeClr>
                                              </a:solidFill>
                                              <a:latin typeface="Cambria Math" panose="02040503050406030204" pitchFamily="18" charset="0"/>
                                            </a:rPr>
                                          </m:ctrlPr>
                                        </m:sSubSupPr>
                                        <m:e>
                                          <m:r>
                                            <a:rPr lang="zh-CN" altLang="en-US" sz="2400" i="1">
                                              <a:solidFill>
                                                <a:schemeClr val="tx1">
                                                  <a:lumMod val="95000"/>
                                                  <a:lumOff val="5000"/>
                                                </a:schemeClr>
                                              </a:solidFill>
                                              <a:latin typeface="Cambria Math" panose="02040503050406030204" pitchFamily="18" charset="0"/>
                                            </a:rPr>
                                            <m:t>𝑞</m:t>
                                          </m:r>
                                        </m:e>
                                        <m:sub>
                                          <m:r>
                                            <a:rPr lang="zh-CN" altLang="en-US" sz="2400" i="1">
                                              <a:solidFill>
                                                <a:schemeClr val="tx1">
                                                  <a:lumMod val="95000"/>
                                                  <a:lumOff val="5000"/>
                                                </a:schemeClr>
                                              </a:solidFill>
                                              <a:latin typeface="Cambria Math" panose="02040503050406030204" pitchFamily="18" charset="0"/>
                                            </a:rPr>
                                            <m:t>𝑖</m:t>
                                          </m:r>
                                        </m:sub>
                                        <m:sup>
                                          <m:r>
                                            <a:rPr lang="zh-CN" altLang="en-US" sz="2400">
                                              <a:solidFill>
                                                <a:schemeClr val="tx1">
                                                  <a:lumMod val="95000"/>
                                                  <a:lumOff val="5000"/>
                                                </a:schemeClr>
                                              </a:solidFill>
                                              <a:latin typeface="Cambria Math" panose="02040503050406030204" pitchFamily="18" charset="0"/>
                                            </a:rPr>
                                            <m:t>∗</m:t>
                                          </m:r>
                                        </m:sup>
                                      </m:sSubSup>
                                    </m:e>
                                  </m:d>
                                </m:e>
                                <m:sup>
                                  <m:r>
                                    <a:rPr lang="zh-CN" altLang="en-US" sz="2400">
                                      <a:solidFill>
                                        <a:schemeClr val="tx1">
                                          <a:lumMod val="95000"/>
                                          <a:lumOff val="5000"/>
                                        </a:schemeClr>
                                      </a:solidFill>
                                      <a:latin typeface="Cambria Math" panose="02040503050406030204" pitchFamily="18" charset="0"/>
                                    </a:rPr>
                                    <m:t>−</m:t>
                                  </m:r>
                                  <m:r>
                                    <a:rPr lang="en-US" altLang="zh-CN" sz="2400" b="0" i="1" smtClean="0">
                                      <a:solidFill>
                                        <a:schemeClr val="tx1">
                                          <a:lumMod val="95000"/>
                                          <a:lumOff val="5000"/>
                                        </a:schemeClr>
                                      </a:solidFill>
                                      <a:latin typeface="Cambria Math" panose="02040503050406030204" pitchFamily="18" charset="0"/>
                                    </a:rPr>
                                    <m:t>𝑃</m:t>
                                  </m:r>
                                  <m:r>
                                    <a:rPr lang="en-US" altLang="zh-CN" sz="2400" b="0" i="1" baseline="-25000" smtClean="0">
                                      <a:solidFill>
                                        <a:schemeClr val="tx1">
                                          <a:lumMod val="95000"/>
                                          <a:lumOff val="5000"/>
                                        </a:schemeClr>
                                      </a:solidFill>
                                      <a:latin typeface="Cambria Math" panose="02040503050406030204" pitchFamily="18" charset="0"/>
                                    </a:rPr>
                                    <m:t>𝑖</m:t>
                                  </m:r>
                                </m:sup>
                              </m:sSup>
                            </m:e>
                          </m:d>
                        </m:e>
                      </m:nary>
                    </m:oMath>
                  </m:oMathPara>
                </a14:m>
                <a:endParaRPr lang="zh-CN" altLang="en-US" sz="2400" dirty="0">
                  <a:solidFill>
                    <a:schemeClr val="tx1">
                      <a:lumMod val="95000"/>
                      <a:lumOff val="5000"/>
                    </a:schemeClr>
                  </a:solidFill>
                </a:endParaRPr>
              </a:p>
            </p:txBody>
          </p:sp>
        </mc:Choice>
        <mc:Fallback xmlns="">
          <p:sp>
            <p:nvSpPr>
              <p:cNvPr id="2" name="Rectangle 1">
                <a:extLst>
                  <a:ext uri="{FF2B5EF4-FFF2-40B4-BE49-F238E27FC236}">
                    <a16:creationId xmlns:a16="http://schemas.microsoft.com/office/drawing/2014/main" id="{D641AD8C-DE7B-844D-B77F-9F974E5E6026}"/>
                  </a:ext>
                </a:extLst>
              </p:cNvPr>
              <p:cNvSpPr>
                <a:spLocks noRot="1" noChangeAspect="1" noMove="1" noResize="1" noEditPoints="1" noAdjustHandles="1" noChangeArrowheads="1" noChangeShapeType="1" noTextEdit="1"/>
              </p:cNvSpPr>
              <p:nvPr/>
            </p:nvSpPr>
            <p:spPr>
              <a:xfrm>
                <a:off x="2085070" y="1269502"/>
                <a:ext cx="7485650" cy="1083951"/>
              </a:xfrm>
              <a:prstGeom prst="rect">
                <a:avLst/>
              </a:prstGeom>
              <a:blipFill>
                <a:blip r:embed="rId2"/>
                <a:stretch>
                  <a:fillRect t="-109302" b="-16511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2FBEF0F-1B5D-F84E-8FE5-228221EFE9E1}"/>
              </a:ext>
            </a:extLst>
          </p:cNvPr>
          <p:cNvSpPr/>
          <p:nvPr/>
        </p:nvSpPr>
        <p:spPr>
          <a:xfrm>
            <a:off x="170688" y="5959008"/>
            <a:ext cx="11533632" cy="646331"/>
          </a:xfrm>
          <a:prstGeom prst="rect">
            <a:avLst/>
          </a:prstGeom>
        </p:spPr>
        <p:txBody>
          <a:bodyPr wrap="square">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Beaucage, G. "Approximations leading to a unified exponential/power-law approach to small-angle scattering." </a:t>
            </a:r>
            <a:r>
              <a:rPr lang="en-US" altLang="zh-CN" i="1" dirty="0">
                <a:latin typeface="Times New Roman" panose="02020603050405020304" pitchFamily="18" charset="0"/>
                <a:ea typeface="宋体" panose="02010600030101010101" pitchFamily="2" charset="-122"/>
                <a:cs typeface="Times New Roman" panose="02020603050405020304" pitchFamily="18" charset="0"/>
              </a:rPr>
              <a:t>Journal of Applied Crystallography</a:t>
            </a:r>
            <a:r>
              <a:rPr lang="en-US" altLang="zh-CN" dirty="0">
                <a:latin typeface="Times New Roman" panose="02020603050405020304" pitchFamily="18" charset="0"/>
                <a:ea typeface="宋体" panose="02010600030101010101" pitchFamily="2" charset="-122"/>
                <a:cs typeface="Times New Roman" panose="02020603050405020304" pitchFamily="18" charset="0"/>
              </a:rPr>
              <a:t> 28.6 (1995): 717-728.</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19F90C8-4023-0846-B732-0AB89D5B5DE0}"/>
                  </a:ext>
                </a:extLst>
              </p:cNvPr>
              <p:cNvSpPr/>
              <p:nvPr/>
            </p:nvSpPr>
            <p:spPr>
              <a:xfrm>
                <a:off x="1901952" y="2636344"/>
                <a:ext cx="8607552" cy="2684709"/>
              </a:xfrm>
              <a:prstGeom prst="rect">
                <a:avLst/>
              </a:prstGeom>
              <a:solidFill>
                <a:schemeClr val="bg1">
                  <a:lumMod val="85000"/>
                </a:schemeClr>
              </a:solidFill>
            </p:spPr>
            <p:txBody>
              <a:bodyPr wrap="square">
                <a:spAutoFit/>
              </a:bodyPr>
              <a:lstStyle/>
              <a:p>
                <a:r>
                  <a:rPr lang="zh-CN" altLang="zh-CN" sz="2400" kern="0" dirty="0">
                    <a:solidFill>
                      <a:srgbClr val="000000"/>
                    </a:solidFill>
                    <a:ea typeface="Times New Roman" panose="02020603050405020304" pitchFamily="18" charset="0"/>
                  </a:rPr>
                  <a:t> </a:t>
                </a:r>
                <a14:m>
                  <m:oMath xmlns:m="http://schemas.openxmlformats.org/officeDocument/2006/math">
                    <m:sSubSup>
                      <m:sSubSupPr>
                        <m:ctrlPr>
                          <a:rPr lang="zh-CN" altLang="zh-CN" sz="2400" i="1">
                            <a:latin typeface="Cambria Math" panose="02040503050406030204" pitchFamily="18" charset="0"/>
                            <a:ea typeface="Cambria Math" panose="02040503050406030204" pitchFamily="18" charset="0"/>
                          </a:rPr>
                        </m:ctrlPr>
                      </m:sSubSupPr>
                      <m:e>
                        <m:r>
                          <a:rPr lang="en-US" altLang="zh-CN" sz="2400"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e>
                      <m:sub>
                        <m:r>
                          <a:rPr lang="en-US" altLang="zh-CN" sz="2400"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m:t>
                        </m:r>
                      </m:sub>
                      <m:sup>
                        <m:r>
                          <a:rPr lang="en-US" altLang="zh-CN" sz="2400"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p>
                    </m:sSubSup>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 = </m:t>
                    </m:r>
                    <m:f>
                      <m:fPr>
                        <m:ctrlPr>
                          <a:rPr lang="zh-CN" altLang="zh-CN" sz="2400" i="1">
                            <a:latin typeface="Cambria Math" panose="02040503050406030204" pitchFamily="18" charset="0"/>
                            <a:ea typeface="Cambria Math" panose="02040503050406030204" pitchFamily="18" charset="0"/>
                          </a:rPr>
                        </m:ctrlPr>
                      </m:fPr>
                      <m:num>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𝑞</m:t>
                        </m:r>
                      </m:num>
                      <m:den>
                        <m:sSup>
                          <m:sSupPr>
                            <m:ctrlPr>
                              <a:rPr lang="zh-CN" altLang="zh-CN" sz="2400" i="1">
                                <a:latin typeface="Cambria Math" panose="02040503050406030204" pitchFamily="18" charset="0"/>
                                <a:ea typeface="Cambria Math" panose="02040503050406030204" pitchFamily="18" charset="0"/>
                              </a:rPr>
                            </m:ctrlPr>
                          </m:sSupPr>
                          <m:e>
                            <m:r>
                              <m:rPr>
                                <m:sty m:val="p"/>
                              </m:rPr>
                              <a:rPr lang="en-US" altLang="zh-CN" sz="2400"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erf</m:t>
                            </m:r>
                            <m:r>
                              <a:rPr lang="en-US" altLang="zh-CN" sz="2400"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2400" i="1">
                                    <a:latin typeface="Cambria Math" panose="02040503050406030204" pitchFamily="18" charset="0"/>
                                    <a:ea typeface="Cambria Math" panose="02040503050406030204" pitchFamily="18" charset="0"/>
                                  </a:rPr>
                                </m:ctrlPr>
                              </m:fPr>
                              <m:num>
                                <m:r>
                                  <a:rPr lang="en-US" altLang="zh-CN" sz="2400" b="0" i="1" smtClean="0">
                                    <a:latin typeface="Cambria Math" panose="02040503050406030204" pitchFamily="18" charset="0"/>
                                    <a:ea typeface="Cambria Math" panose="02040503050406030204" pitchFamily="18" charset="0"/>
                                  </a:rPr>
                                  <m:t>𝑘</m:t>
                                </m:r>
                                <m:r>
                                  <a:rPr lang="en-US" altLang="zh-CN" sz="2400" b="0" i="1" baseline="-25000" smtClean="0">
                                    <a:latin typeface="Cambria Math" panose="02040503050406030204" pitchFamily="18" charset="0"/>
                                    <a:ea typeface="Cambria Math" panose="02040503050406030204" pitchFamily="18" charset="0"/>
                                  </a:rPr>
                                  <m:t>𝑖</m:t>
                                </m:r>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𝑞</m:t>
                                </m:r>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 </m:t>
                                </m:r>
                                <m:sSub>
                                  <m:sSubPr>
                                    <m:ctrlPr>
                                      <a:rPr lang="zh-CN" altLang="zh-CN" sz="2400" i="1">
                                        <a:latin typeface="Cambria Math" panose="02040503050406030204" pitchFamily="18" charset="0"/>
                                        <a:ea typeface="Cambria Math" panose="02040503050406030204" pitchFamily="18" charset="0"/>
                                      </a:rPr>
                                    </m:ctrlPr>
                                  </m:sSubPr>
                                  <m:e>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𝑅</m:t>
                                    </m:r>
                                  </m:e>
                                  <m:sub>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𝑔</m:t>
                                    </m:r>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 </m:t>
                                </m:r>
                              </m:num>
                              <m:den>
                                <m:rad>
                                  <m:radPr>
                                    <m:degHide m:val="on"/>
                                    <m:ctrlPr>
                                      <a:rPr lang="zh-CN" altLang="zh-CN" sz="2400" i="1">
                                        <a:latin typeface="Cambria Math" panose="02040503050406030204" pitchFamily="18" charset="0"/>
                                        <a:ea typeface="Cambria Math" panose="02040503050406030204" pitchFamily="18" charset="0"/>
                                      </a:rPr>
                                    </m:ctrlPr>
                                  </m:radPr>
                                  <m:deg/>
                                  <m:e>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3</m:t>
                                    </m:r>
                                  </m:e>
                                </m:rad>
                              </m:den>
                            </m:f>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e>
                          <m:sup>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3</m:t>
                            </m:r>
                          </m:sup>
                        </m:sSup>
                      </m:den>
                    </m:f>
                    <m:r>
                      <a:rPr lang="en-US" altLang="zh-CN" sz="2400" i="1" kern="0">
                        <a:solidFill>
                          <a:srgbClr val="000000"/>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zh-CN" sz="2400" kern="0" dirty="0">
                    <a:solidFill>
                      <a:srgbClr val="000000"/>
                    </a:solidFill>
                    <a:latin typeface="Times New Roman" panose="02020603050405020304" pitchFamily="18" charset="0"/>
                    <a:ea typeface="宋体" panose="02010600030101010101" pitchFamily="2" charset="-122"/>
                  </a:rPr>
                  <a:t> </a:t>
                </a:r>
              </a:p>
              <a:p>
                <a:r>
                  <a:rPr lang="en-US" altLang="zh-CN" sz="2400" kern="0" dirty="0">
                    <a:solidFill>
                      <a:srgbClr val="000000"/>
                    </a:solidFill>
                    <a:latin typeface="Times New Roman" panose="02020603050405020304" pitchFamily="18" charset="0"/>
                    <a:ea typeface="宋体" panose="02010600030101010101" pitchFamily="2" charset="-122"/>
                  </a:rPr>
                  <a:t>erf(x): Error function. </a:t>
                </a:r>
              </a:p>
              <a:p>
                <a:r>
                  <a:rPr lang="en-US" altLang="zh-CN" sz="2400" kern="0" dirty="0">
                    <a:solidFill>
                      <a:srgbClr val="000000"/>
                    </a:solidFill>
                    <a:latin typeface="Times New Roman" panose="02020603050405020304" pitchFamily="18" charset="0"/>
                    <a:ea typeface="宋体" panose="02010600030101010101" pitchFamily="2" charset="-122"/>
                  </a:rPr>
                  <a:t>Index </a:t>
                </a:r>
                <a:r>
                  <a:rPr lang="en-US" altLang="zh-CN" sz="2400" i="1" kern="0" dirty="0" err="1">
                    <a:solidFill>
                      <a:srgbClr val="000000"/>
                    </a:solidFill>
                    <a:latin typeface="Times New Roman" panose="02020603050405020304" pitchFamily="18" charset="0"/>
                    <a:ea typeface="宋体" panose="02010600030101010101" pitchFamily="2" charset="-122"/>
                  </a:rPr>
                  <a:t>i</a:t>
                </a:r>
                <a:r>
                  <a:rPr lang="en-US" altLang="zh-CN" sz="2400" kern="0" dirty="0">
                    <a:solidFill>
                      <a:srgbClr val="000000"/>
                    </a:solidFill>
                    <a:latin typeface="Times New Roman" panose="02020603050405020304" pitchFamily="18" charset="0"/>
                    <a:ea typeface="宋体" panose="02010600030101010101" pitchFamily="2" charset="-122"/>
                  </a:rPr>
                  <a:t>=1, 2,… correspond to different structure levels.</a:t>
                </a:r>
              </a:p>
              <a:p>
                <a:r>
                  <a:rPr lang="en-US" altLang="zh-CN" sz="2400" i="1" kern="0" dirty="0" err="1">
                    <a:solidFill>
                      <a:srgbClr val="000000"/>
                    </a:solidFill>
                    <a:latin typeface="Times New Roman" panose="02020603050405020304" pitchFamily="18" charset="0"/>
                    <a:ea typeface="宋体" panose="02010600030101010101" pitchFamily="2" charset="-122"/>
                  </a:rPr>
                  <a:t>R</a:t>
                </a:r>
                <a:r>
                  <a:rPr lang="en-US" altLang="zh-CN" sz="2400" i="1" kern="0" baseline="-25000" dirty="0" err="1">
                    <a:solidFill>
                      <a:srgbClr val="000000"/>
                    </a:solidFill>
                    <a:latin typeface="Times New Roman" panose="02020603050405020304" pitchFamily="18" charset="0"/>
                    <a:ea typeface="宋体" panose="02010600030101010101" pitchFamily="2" charset="-122"/>
                  </a:rPr>
                  <a:t>g,i</a:t>
                </a:r>
                <a:r>
                  <a:rPr lang="en-US" altLang="zh-CN" sz="2400" i="1" kern="0" dirty="0">
                    <a:solidFill>
                      <a:srgbClr val="000000"/>
                    </a:solidFill>
                    <a:latin typeface="Times New Roman" panose="02020603050405020304" pitchFamily="18" charset="0"/>
                    <a:ea typeface="宋体" panose="02010600030101010101" pitchFamily="2" charset="-122"/>
                  </a:rPr>
                  <a:t> </a:t>
                </a:r>
                <a:r>
                  <a:rPr lang="en-US" altLang="zh-CN" sz="2400" kern="0" dirty="0">
                    <a:solidFill>
                      <a:srgbClr val="000000"/>
                    </a:solidFill>
                    <a:latin typeface="Times New Roman" panose="02020603050405020304" pitchFamily="18" charset="0"/>
                    <a:ea typeface="宋体" panose="02010600030101010101" pitchFamily="2" charset="-122"/>
                  </a:rPr>
                  <a:t>: Radius of gyration correspond to structural level </a:t>
                </a:r>
                <a:r>
                  <a:rPr lang="en-US" altLang="zh-CN" sz="2400" i="1" kern="0" dirty="0" err="1">
                    <a:solidFill>
                      <a:srgbClr val="000000"/>
                    </a:solidFill>
                    <a:latin typeface="Times New Roman" panose="02020603050405020304" pitchFamily="18" charset="0"/>
                    <a:ea typeface="宋体" panose="02010600030101010101" pitchFamily="2" charset="-122"/>
                  </a:rPr>
                  <a:t>i</a:t>
                </a:r>
                <a:endParaRPr lang="en-US" altLang="zh-CN" sz="2400" kern="0" dirty="0">
                  <a:solidFill>
                    <a:srgbClr val="000000"/>
                  </a:solidFill>
                  <a:latin typeface="Times New Roman" panose="02020603050405020304" pitchFamily="18" charset="0"/>
                  <a:ea typeface="宋体" panose="02010600030101010101" pitchFamily="2" charset="-122"/>
                </a:endParaRPr>
              </a:p>
              <a:p>
                <a:r>
                  <a:rPr lang="en-US" altLang="zh-CN" sz="2400" i="1" kern="0" dirty="0">
                    <a:solidFill>
                      <a:srgbClr val="000000"/>
                    </a:solidFill>
                    <a:latin typeface="Times New Roman" panose="02020603050405020304" pitchFamily="18" charset="0"/>
                    <a:ea typeface="宋体" panose="02010600030101010101" pitchFamily="2" charset="-122"/>
                  </a:rPr>
                  <a:t>P</a:t>
                </a:r>
                <a:r>
                  <a:rPr lang="en-US" altLang="zh-CN" sz="2400" i="1" kern="0" baseline="-25000" dirty="0">
                    <a:solidFill>
                      <a:srgbClr val="000000"/>
                    </a:solidFill>
                    <a:latin typeface="Times New Roman" panose="02020603050405020304" pitchFamily="18" charset="0"/>
                    <a:ea typeface="宋体" panose="02010600030101010101" pitchFamily="2" charset="-122"/>
                  </a:rPr>
                  <a:t>i</a:t>
                </a:r>
                <a:r>
                  <a:rPr lang="en-US" altLang="zh-CN" sz="2400" kern="0" dirty="0">
                    <a:solidFill>
                      <a:srgbClr val="000000"/>
                    </a:solidFill>
                    <a:latin typeface="Times New Roman" panose="02020603050405020304" pitchFamily="18" charset="0"/>
                    <a:ea typeface="宋体" panose="02010600030101010101" pitchFamily="2" charset="-122"/>
                  </a:rPr>
                  <a:t> : Power-law decay slope for level </a:t>
                </a:r>
                <a:r>
                  <a:rPr lang="en-US" altLang="zh-CN" sz="2400" i="1" kern="0" dirty="0" err="1">
                    <a:solidFill>
                      <a:srgbClr val="000000"/>
                    </a:solidFill>
                    <a:latin typeface="Times New Roman" panose="02020603050405020304" pitchFamily="18" charset="0"/>
                    <a:ea typeface="宋体" panose="02010600030101010101" pitchFamily="2" charset="-122"/>
                  </a:rPr>
                  <a:t>i</a:t>
                </a:r>
                <a:endParaRPr lang="en-US" altLang="zh-CN" sz="2400" i="1" kern="0" dirty="0">
                  <a:solidFill>
                    <a:srgbClr val="000000"/>
                  </a:solidFill>
                  <a:latin typeface="Times New Roman" panose="02020603050405020304" pitchFamily="18" charset="0"/>
                  <a:ea typeface="宋体" panose="02010600030101010101" pitchFamily="2" charset="-122"/>
                </a:endParaRPr>
              </a:p>
              <a:p>
                <a:r>
                  <a:rPr lang="en-US" altLang="zh-CN" sz="2400" i="1" kern="0" dirty="0" err="1">
                    <a:solidFill>
                      <a:srgbClr val="000000"/>
                    </a:solidFill>
                    <a:latin typeface="Times New Roman" panose="02020603050405020304" pitchFamily="18" charset="0"/>
                    <a:ea typeface="宋体" panose="02010600030101010101" pitchFamily="2" charset="-122"/>
                  </a:rPr>
                  <a:t>k</a:t>
                </a:r>
                <a:r>
                  <a:rPr lang="en-US" altLang="zh-CN" sz="2400" i="1" kern="0" baseline="-25000" dirty="0" err="1">
                    <a:solidFill>
                      <a:srgbClr val="000000"/>
                    </a:solidFill>
                    <a:latin typeface="Times New Roman" panose="02020603050405020304" pitchFamily="18" charset="0"/>
                    <a:ea typeface="宋体" panose="02010600030101010101" pitchFamily="2" charset="-122"/>
                  </a:rPr>
                  <a:t>i</a:t>
                </a:r>
                <a:r>
                  <a:rPr lang="en-US" altLang="zh-CN" sz="2400" i="1" kern="0" dirty="0">
                    <a:solidFill>
                      <a:srgbClr val="000000"/>
                    </a:solidFill>
                    <a:latin typeface="Times New Roman" panose="02020603050405020304" pitchFamily="18" charset="0"/>
                    <a:ea typeface="宋体" panose="02010600030101010101" pitchFamily="2" charset="-122"/>
                  </a:rPr>
                  <a:t> </a:t>
                </a:r>
                <a:r>
                  <a:rPr lang="en-US" altLang="zh-CN" sz="2400" kern="0" dirty="0">
                    <a:solidFill>
                      <a:srgbClr val="000000"/>
                    </a:solidFill>
                    <a:latin typeface="Times New Roman" panose="02020603050405020304" pitchFamily="18" charset="0"/>
                    <a:ea typeface="宋体" panose="02010600030101010101" pitchFamily="2" charset="-122"/>
                  </a:rPr>
                  <a:t>: Correction factor = 1 for </a:t>
                </a:r>
                <a:r>
                  <a:rPr lang="en-US" altLang="zh-CN" sz="2400" i="1" kern="0" dirty="0">
                    <a:solidFill>
                      <a:srgbClr val="000000"/>
                    </a:solidFill>
                    <a:latin typeface="Times New Roman" panose="02020603050405020304" pitchFamily="18" charset="0"/>
                    <a:ea typeface="宋体" panose="02010600030101010101" pitchFamily="2" charset="-122"/>
                  </a:rPr>
                  <a:t>P</a:t>
                </a:r>
                <a:r>
                  <a:rPr lang="en-US" altLang="zh-CN" sz="2400" i="1" kern="0" baseline="-25000" dirty="0">
                    <a:solidFill>
                      <a:srgbClr val="000000"/>
                    </a:solidFill>
                    <a:latin typeface="Times New Roman" panose="02020603050405020304" pitchFamily="18" charset="0"/>
                    <a:ea typeface="宋体" panose="02010600030101010101" pitchFamily="2" charset="-122"/>
                  </a:rPr>
                  <a:t>i</a:t>
                </a:r>
                <a:r>
                  <a:rPr lang="en-US" altLang="zh-CN" sz="2400" kern="0" dirty="0">
                    <a:solidFill>
                      <a:srgbClr val="000000"/>
                    </a:solidFill>
                    <a:latin typeface="Times New Roman" panose="02020603050405020304" pitchFamily="18" charset="0"/>
                    <a:ea typeface="宋体" panose="02010600030101010101" pitchFamily="2" charset="-122"/>
                  </a:rPr>
                  <a:t> &gt; 3 and 1.06 for </a:t>
                </a:r>
                <a:r>
                  <a:rPr lang="en-US" altLang="zh-CN" sz="2400" i="1" kern="0" dirty="0">
                    <a:solidFill>
                      <a:srgbClr val="000000"/>
                    </a:solidFill>
                    <a:latin typeface="Times New Roman" panose="02020603050405020304" pitchFamily="18" charset="0"/>
                    <a:ea typeface="宋体" panose="02010600030101010101" pitchFamily="2" charset="-122"/>
                  </a:rPr>
                  <a:t>P</a:t>
                </a:r>
                <a:r>
                  <a:rPr lang="en-US" altLang="zh-CN" sz="2400" i="1" kern="0" baseline="-25000" dirty="0">
                    <a:solidFill>
                      <a:srgbClr val="000000"/>
                    </a:solidFill>
                    <a:latin typeface="Times New Roman" panose="02020603050405020304" pitchFamily="18" charset="0"/>
                    <a:ea typeface="宋体" panose="02010600030101010101" pitchFamily="2" charset="-122"/>
                  </a:rPr>
                  <a:t>i</a:t>
                </a:r>
                <a:r>
                  <a:rPr lang="en-US" altLang="zh-CN" sz="2400" kern="0" dirty="0">
                    <a:solidFill>
                      <a:srgbClr val="000000"/>
                    </a:solidFill>
                    <a:latin typeface="Times New Roman" panose="02020603050405020304" pitchFamily="18" charset="0"/>
                    <a:ea typeface="宋体" panose="02010600030101010101" pitchFamily="2" charset="-122"/>
                  </a:rPr>
                  <a:t> &lt; 3</a:t>
                </a:r>
              </a:p>
            </p:txBody>
          </p:sp>
        </mc:Choice>
        <mc:Fallback xmlns="">
          <p:sp>
            <p:nvSpPr>
              <p:cNvPr id="4" name="Rectangle 3">
                <a:extLst>
                  <a:ext uri="{FF2B5EF4-FFF2-40B4-BE49-F238E27FC236}">
                    <a16:creationId xmlns:a16="http://schemas.microsoft.com/office/drawing/2014/main" id="{119F90C8-4023-0846-B732-0AB89D5B5DE0}"/>
                  </a:ext>
                </a:extLst>
              </p:cNvPr>
              <p:cNvSpPr>
                <a:spLocks noRot="1" noChangeAspect="1" noMove="1" noResize="1" noEditPoints="1" noAdjustHandles="1" noChangeArrowheads="1" noChangeShapeType="1" noTextEdit="1"/>
              </p:cNvSpPr>
              <p:nvPr/>
            </p:nvSpPr>
            <p:spPr>
              <a:xfrm>
                <a:off x="1901952" y="2636344"/>
                <a:ext cx="8607552" cy="2684709"/>
              </a:xfrm>
              <a:prstGeom prst="rect">
                <a:avLst/>
              </a:prstGeom>
              <a:blipFill>
                <a:blip r:embed="rId3"/>
                <a:stretch>
                  <a:fillRect l="-1031" b="-471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CC3A5FB-223D-EF4E-A35A-7C6B7BEFB948}"/>
              </a:ext>
            </a:extLst>
          </p:cNvPr>
          <p:cNvSpPr txBox="1"/>
          <p:nvPr/>
        </p:nvSpPr>
        <p:spPr>
          <a:xfrm>
            <a:off x="3729207" y="348284"/>
            <a:ext cx="4416594"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The Unified Function</a:t>
            </a:r>
          </a:p>
        </p:txBody>
      </p:sp>
      <p:sp>
        <p:nvSpPr>
          <p:cNvPr id="7" name="Slide Number Placeholder 6">
            <a:extLst>
              <a:ext uri="{FF2B5EF4-FFF2-40B4-BE49-F238E27FC236}">
                <a16:creationId xmlns:a16="http://schemas.microsoft.com/office/drawing/2014/main" id="{BFB3C5C1-CF9F-414B-8943-0BDB53CE419C}"/>
              </a:ext>
            </a:extLst>
          </p:cNvPr>
          <p:cNvSpPr>
            <a:spLocks noGrp="1"/>
          </p:cNvSpPr>
          <p:nvPr>
            <p:ph type="sldNum" sz="quarter" idx="12"/>
          </p:nvPr>
        </p:nvSpPr>
        <p:spPr/>
        <p:txBody>
          <a:bodyPr/>
          <a:lstStyle/>
          <a:p>
            <a:fld id="{030D0954-52AA-4645-BC74-DBF6B1D254B8}" type="slidenum">
              <a:rPr lang="en-US" smtClean="0"/>
              <a:t>63</a:t>
            </a:fld>
            <a:endParaRPr lang="en-US"/>
          </a:p>
        </p:txBody>
      </p:sp>
    </p:spTree>
    <p:extLst>
      <p:ext uri="{BB962C8B-B14F-4D97-AF65-F5344CB8AC3E}">
        <p14:creationId xmlns:p14="http://schemas.microsoft.com/office/powerpoint/2010/main" val="611329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2585323"/>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 q</a:t>
            </a:r>
          </a:p>
          <a:p>
            <a:pPr marL="285750" indent="-285750">
              <a:buFontTx/>
              <a:buChar char="-"/>
            </a:pPr>
            <a:r>
              <a:rPr lang="en-US" b="1"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b="1"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p:txBody>
      </p:sp>
      <p:sp>
        <p:nvSpPr>
          <p:cNvPr id="4" name="Slide Number Placeholder 3">
            <a:extLst>
              <a:ext uri="{FF2B5EF4-FFF2-40B4-BE49-F238E27FC236}">
                <a16:creationId xmlns:a16="http://schemas.microsoft.com/office/drawing/2014/main" id="{744C7E29-9378-E446-AD2C-325A039D805E}"/>
              </a:ext>
            </a:extLst>
          </p:cNvPr>
          <p:cNvSpPr>
            <a:spLocks noGrp="1"/>
          </p:cNvSpPr>
          <p:nvPr>
            <p:ph type="sldNum" sz="quarter" idx="12"/>
          </p:nvPr>
        </p:nvSpPr>
        <p:spPr/>
        <p:txBody>
          <a:bodyPr/>
          <a:lstStyle/>
          <a:p>
            <a:fld id="{030D0954-52AA-4645-BC74-DBF6B1D254B8}" type="slidenum">
              <a:rPr lang="en-US" smtClean="0"/>
              <a:t>64</a:t>
            </a:fld>
            <a:endParaRPr lang="en-US"/>
          </a:p>
        </p:txBody>
      </p:sp>
    </p:spTree>
    <p:extLst>
      <p:ext uri="{BB962C8B-B14F-4D97-AF65-F5344CB8AC3E}">
        <p14:creationId xmlns:p14="http://schemas.microsoft.com/office/powerpoint/2010/main" val="278767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Text Box 4">
            <a:extLst>
              <a:ext uri="{FF2B5EF4-FFF2-40B4-BE49-F238E27FC236}">
                <a16:creationId xmlns:a16="http://schemas.microsoft.com/office/drawing/2014/main" id="{3205222E-0116-6745-9436-E92C297143C3}"/>
              </a:ext>
            </a:extLst>
          </p:cNvPr>
          <p:cNvSpPr txBox="1">
            <a:spLocks noChangeArrowheads="1"/>
          </p:cNvSpPr>
          <p:nvPr/>
        </p:nvSpPr>
        <p:spPr bwMode="auto">
          <a:xfrm>
            <a:off x="4495801" y="304801"/>
            <a:ext cx="312938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Times New Roman" charset="0"/>
                <a:ea typeface="ＭＳ Ｐゴシック" charset="0"/>
              </a:rPr>
              <a:t>Nanoparticle Formation</a:t>
            </a:r>
          </a:p>
        </p:txBody>
      </p:sp>
      <p:pic>
        <p:nvPicPr>
          <p:cNvPr id="251910" name="Picture 6">
            <a:extLst>
              <a:ext uri="{FF2B5EF4-FFF2-40B4-BE49-F238E27FC236}">
                <a16:creationId xmlns:a16="http://schemas.microsoft.com/office/drawing/2014/main" id="{291D2A83-0F8D-204A-AFEC-AF49B222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300" y="1531938"/>
            <a:ext cx="1320800"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1911" name="Text Box 7">
            <a:extLst>
              <a:ext uri="{FF2B5EF4-FFF2-40B4-BE49-F238E27FC236}">
                <a16:creationId xmlns:a16="http://schemas.microsoft.com/office/drawing/2014/main" id="{60FDD8E0-B201-2F4A-A949-7E186967B367}"/>
              </a:ext>
            </a:extLst>
          </p:cNvPr>
          <p:cNvSpPr txBox="1">
            <a:spLocks noChangeArrowheads="1"/>
          </p:cNvSpPr>
          <p:nvPr/>
        </p:nvSpPr>
        <p:spPr bwMode="auto">
          <a:xfrm>
            <a:off x="3121025" y="914401"/>
            <a:ext cx="16383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Solution Route</a:t>
            </a:r>
          </a:p>
        </p:txBody>
      </p:sp>
      <p:sp>
        <p:nvSpPr>
          <p:cNvPr id="251912" name="Text Box 8">
            <a:extLst>
              <a:ext uri="{FF2B5EF4-FFF2-40B4-BE49-F238E27FC236}">
                <a16:creationId xmlns:a16="http://schemas.microsoft.com/office/drawing/2014/main" id="{9EFDD9C1-B4E7-1F49-882C-B72146E7F8D8}"/>
              </a:ext>
            </a:extLst>
          </p:cNvPr>
          <p:cNvSpPr txBox="1">
            <a:spLocks noChangeArrowheads="1"/>
          </p:cNvSpPr>
          <p:nvPr/>
        </p:nvSpPr>
        <p:spPr bwMode="auto">
          <a:xfrm>
            <a:off x="2819401" y="3429001"/>
            <a:ext cx="2685351"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-Separation</a:t>
            </a:r>
          </a:p>
          <a:p>
            <a:pPr>
              <a:defRPr/>
            </a:pPr>
            <a:r>
              <a:rPr lang="en-US">
                <a:latin typeface="Times New Roman" charset="0"/>
                <a:ea typeface="ＭＳ Ｐゴシック" charset="0"/>
              </a:rPr>
              <a:t>-Surface Tension</a:t>
            </a:r>
          </a:p>
          <a:p>
            <a:pPr>
              <a:defRPr/>
            </a:pPr>
            <a:r>
              <a:rPr lang="en-US">
                <a:latin typeface="Times New Roman" charset="0"/>
                <a:ea typeface="ＭＳ Ｐゴシック" charset="0"/>
              </a:rPr>
              <a:t>     (Pore/Particle Collapse)</a:t>
            </a:r>
          </a:p>
          <a:p>
            <a:pPr>
              <a:defRPr/>
            </a:pPr>
            <a:r>
              <a:rPr lang="en-US">
                <a:latin typeface="Times New Roman" charset="0"/>
                <a:ea typeface="ＭＳ Ｐゴシック" charset="0"/>
              </a:rPr>
              <a:t>-Solvent Disposal</a:t>
            </a:r>
          </a:p>
          <a:p>
            <a:pPr>
              <a:defRPr/>
            </a:pPr>
            <a:r>
              <a:rPr lang="en-US">
                <a:latin typeface="Times New Roman" charset="0"/>
                <a:ea typeface="ＭＳ Ｐゴシック" charset="0"/>
              </a:rPr>
              <a:t>-Reaction Rate is Slow</a:t>
            </a:r>
          </a:p>
          <a:p>
            <a:pPr>
              <a:defRPr/>
            </a:pPr>
            <a:r>
              <a:rPr lang="en-US">
                <a:latin typeface="Times New Roman" charset="0"/>
                <a:ea typeface="ＭＳ Ｐゴシック" charset="0"/>
              </a:rPr>
              <a:t>-Transport is Slow</a:t>
            </a:r>
          </a:p>
          <a:p>
            <a:pPr>
              <a:defRPr/>
            </a:pPr>
            <a:r>
              <a:rPr lang="en-US">
                <a:latin typeface="Times New Roman" charset="0"/>
                <a:ea typeface="ＭＳ Ｐゴシック" charset="0"/>
              </a:rPr>
              <a:t>-Batch Process</a:t>
            </a:r>
          </a:p>
        </p:txBody>
      </p:sp>
      <p:pic>
        <p:nvPicPr>
          <p:cNvPr id="251913" name="Picture 9">
            <a:extLst>
              <a:ext uri="{FF2B5EF4-FFF2-40B4-BE49-F238E27FC236}">
                <a16:creationId xmlns:a16="http://schemas.microsoft.com/office/drawing/2014/main" id="{969F37D0-229F-E449-8D40-B07E6912F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1620838"/>
            <a:ext cx="1816100" cy="1358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1914" name="Text Box 10">
            <a:extLst>
              <a:ext uri="{FF2B5EF4-FFF2-40B4-BE49-F238E27FC236}">
                <a16:creationId xmlns:a16="http://schemas.microsoft.com/office/drawing/2014/main" id="{151D7F75-F82A-9544-98ED-96F8C6DD672B}"/>
              </a:ext>
            </a:extLst>
          </p:cNvPr>
          <p:cNvSpPr txBox="1">
            <a:spLocks noChangeArrowheads="1"/>
          </p:cNvSpPr>
          <p:nvPr/>
        </p:nvSpPr>
        <p:spPr bwMode="auto">
          <a:xfrm>
            <a:off x="7200900" y="914401"/>
            <a:ext cx="15748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Aerosol Route</a:t>
            </a:r>
          </a:p>
        </p:txBody>
      </p:sp>
      <p:pic>
        <p:nvPicPr>
          <p:cNvPr id="251915" name="Picture 11">
            <a:extLst>
              <a:ext uri="{FF2B5EF4-FFF2-40B4-BE49-F238E27FC236}">
                <a16:creationId xmlns:a16="http://schemas.microsoft.com/office/drawing/2014/main" id="{3CDBC22D-51FF-3144-B66E-85E2BE8CE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100" y="1455738"/>
            <a:ext cx="1130300"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1916" name="Text Box 12">
            <a:extLst>
              <a:ext uri="{FF2B5EF4-FFF2-40B4-BE49-F238E27FC236}">
                <a16:creationId xmlns:a16="http://schemas.microsoft.com/office/drawing/2014/main" id="{D50C44F5-F71B-5947-9AEE-03956C921F23}"/>
              </a:ext>
            </a:extLst>
          </p:cNvPr>
          <p:cNvSpPr txBox="1">
            <a:spLocks noChangeArrowheads="1"/>
          </p:cNvSpPr>
          <p:nvPr/>
        </p:nvSpPr>
        <p:spPr bwMode="auto">
          <a:xfrm>
            <a:off x="6375400" y="3594100"/>
            <a:ext cx="3384260"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-Particles are Pre-Separated</a:t>
            </a:r>
          </a:p>
          <a:p>
            <a:pPr>
              <a:defRPr/>
            </a:pPr>
            <a:r>
              <a:rPr lang="en-US">
                <a:latin typeface="Times New Roman" charset="0"/>
                <a:ea typeface="ＭＳ Ｐゴシック" charset="0"/>
              </a:rPr>
              <a:t>-No Surface Tension Issues</a:t>
            </a:r>
          </a:p>
          <a:p>
            <a:pPr>
              <a:defRPr/>
            </a:pPr>
            <a:r>
              <a:rPr lang="en-US">
                <a:latin typeface="Times New Roman" charset="0"/>
                <a:ea typeface="ＭＳ Ｐゴシック" charset="0"/>
              </a:rPr>
              <a:t>-No Solvent Disposal</a:t>
            </a:r>
          </a:p>
          <a:p>
            <a:pPr>
              <a:defRPr/>
            </a:pPr>
            <a:r>
              <a:rPr lang="en-US">
                <a:latin typeface="Times New Roman" charset="0"/>
                <a:ea typeface="ＭＳ Ｐゴシック" charset="0"/>
              </a:rPr>
              <a:t>-Reaction Rate is Fast</a:t>
            </a:r>
          </a:p>
          <a:p>
            <a:pPr>
              <a:defRPr/>
            </a:pPr>
            <a:r>
              <a:rPr lang="en-US">
                <a:latin typeface="Times New Roman" charset="0"/>
                <a:ea typeface="ＭＳ Ｐゴシック" charset="0"/>
              </a:rPr>
              <a:t>-Continuous Process</a:t>
            </a:r>
          </a:p>
          <a:p>
            <a:pPr>
              <a:defRPr/>
            </a:pPr>
            <a:r>
              <a:rPr lang="en-US">
                <a:latin typeface="Times New Roman" charset="0"/>
                <a:ea typeface="ＭＳ Ｐゴシック" charset="0"/>
              </a:rPr>
              <a:t>-Rapid Supersaturation &amp; Dilution</a:t>
            </a:r>
          </a:p>
        </p:txBody>
      </p:sp>
      <p:pic>
        <p:nvPicPr>
          <p:cNvPr id="251917" name="Picture 13">
            <a:extLst>
              <a:ext uri="{FF2B5EF4-FFF2-40B4-BE49-F238E27FC236}">
                <a16:creationId xmlns:a16="http://schemas.microsoft.com/office/drawing/2014/main" id="{904CA081-FD65-4D4F-8A62-7FA0E10AD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451475"/>
            <a:ext cx="1676400" cy="774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1919" name="Text Box 15">
            <a:extLst>
              <a:ext uri="{FF2B5EF4-FFF2-40B4-BE49-F238E27FC236}">
                <a16:creationId xmlns:a16="http://schemas.microsoft.com/office/drawing/2014/main" id="{E27F1747-250D-9D4D-9C35-458A8B52BE05}"/>
              </a:ext>
            </a:extLst>
          </p:cNvPr>
          <p:cNvSpPr txBox="1">
            <a:spLocks noChangeArrowheads="1"/>
          </p:cNvSpPr>
          <p:nvPr/>
        </p:nvSpPr>
        <p:spPr bwMode="auto">
          <a:xfrm>
            <a:off x="8382000" y="5680076"/>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Kelvin</a:t>
            </a:r>
          </a:p>
        </p:txBody>
      </p:sp>
      <p:sp>
        <p:nvSpPr>
          <p:cNvPr id="251920" name="Text Box 16">
            <a:extLst>
              <a:ext uri="{FF2B5EF4-FFF2-40B4-BE49-F238E27FC236}">
                <a16:creationId xmlns:a16="http://schemas.microsoft.com/office/drawing/2014/main" id="{BA1EAEDE-9D7F-564E-A073-CA10F81A94B9}"/>
              </a:ext>
            </a:extLst>
          </p:cNvPr>
          <p:cNvSpPr txBox="1">
            <a:spLocks noChangeArrowheads="1"/>
          </p:cNvSpPr>
          <p:nvPr/>
        </p:nvSpPr>
        <p:spPr bwMode="auto">
          <a:xfrm>
            <a:off x="4343401" y="5680075"/>
            <a:ext cx="91563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Laplace</a:t>
            </a:r>
          </a:p>
        </p:txBody>
      </p:sp>
      <p:pic>
        <p:nvPicPr>
          <p:cNvPr id="251921" name="Picture 17">
            <a:extLst>
              <a:ext uri="{FF2B5EF4-FFF2-40B4-BE49-F238E27FC236}">
                <a16:creationId xmlns:a16="http://schemas.microsoft.com/office/drawing/2014/main" id="{C3C703EC-E7BD-3B4B-AE24-11177DE5CF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527675"/>
            <a:ext cx="1155700" cy="63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a:extLst>
              <a:ext uri="{FF2B5EF4-FFF2-40B4-BE49-F238E27FC236}">
                <a16:creationId xmlns:a16="http://schemas.microsoft.com/office/drawing/2014/main" id="{F4D78749-5854-6542-BE3F-F534BAD4F59E}"/>
              </a:ext>
            </a:extLst>
          </p:cNvPr>
          <p:cNvSpPr>
            <a:spLocks noGrp="1"/>
          </p:cNvSpPr>
          <p:nvPr>
            <p:ph type="sldNum" sz="quarter" idx="12"/>
          </p:nvPr>
        </p:nvSpPr>
        <p:spPr/>
        <p:txBody>
          <a:bodyPr/>
          <a:lstStyle/>
          <a:p>
            <a:fld id="{030D0954-52AA-4645-BC74-DBF6B1D254B8}" type="slidenum">
              <a:rPr lang="en-US" smtClean="0"/>
              <a:t>65</a:t>
            </a:fld>
            <a:endParaRPr lang="en-US"/>
          </a:p>
        </p:txBody>
      </p:sp>
    </p:spTree>
    <p:extLst>
      <p:ext uri="{BB962C8B-B14F-4D97-AF65-F5344CB8AC3E}">
        <p14:creationId xmlns:p14="http://schemas.microsoft.com/office/powerpoint/2010/main" val="738100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a:extLst>
              <a:ext uri="{FF2B5EF4-FFF2-40B4-BE49-F238E27FC236}">
                <a16:creationId xmlns:a16="http://schemas.microsoft.com/office/drawing/2014/main" id="{2EB3951F-6275-0D4F-B208-13A2341E52CC}"/>
              </a:ext>
            </a:extLst>
          </p:cNvPr>
          <p:cNvSpPr txBox="1">
            <a:spLocks noChangeArrowheads="1"/>
          </p:cNvSpPr>
          <p:nvPr/>
        </p:nvSpPr>
        <p:spPr bwMode="auto">
          <a:xfrm>
            <a:off x="3484564" y="381001"/>
            <a:ext cx="5354637" cy="461963"/>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400" dirty="0">
                <a:latin typeface="Times" charset="0"/>
                <a:ea typeface="ＭＳ Ｐゴシック" charset="0"/>
              </a:rPr>
              <a:t>Nano-particles form far from equilibrium.</a:t>
            </a:r>
          </a:p>
        </p:txBody>
      </p:sp>
      <p:pic>
        <p:nvPicPr>
          <p:cNvPr id="227331" name="Picture 3">
            <a:extLst>
              <a:ext uri="{FF2B5EF4-FFF2-40B4-BE49-F238E27FC236}">
                <a16:creationId xmlns:a16="http://schemas.microsoft.com/office/drawing/2014/main" id="{11819CC4-AE31-1B42-B1B7-080FE1041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524000"/>
            <a:ext cx="4114800" cy="308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27332" name="Picture 4">
            <a:extLst>
              <a:ext uri="{FF2B5EF4-FFF2-40B4-BE49-F238E27FC236}">
                <a16:creationId xmlns:a16="http://schemas.microsoft.com/office/drawing/2014/main" id="{93124101-F685-7F42-A8A6-EF45A28C6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267200"/>
            <a:ext cx="2362200" cy="177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172" name="Picture 5" descr="DF_4p7">
            <a:extLst>
              <a:ext uri="{FF2B5EF4-FFF2-40B4-BE49-F238E27FC236}">
                <a16:creationId xmlns:a16="http://schemas.microsoft.com/office/drawing/2014/main" id="{7AC825DF-0CB2-344B-B80C-928B5D0E5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1476" y="2438400"/>
            <a:ext cx="56832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4" name="Picture 6">
            <a:extLst>
              <a:ext uri="{FF2B5EF4-FFF2-40B4-BE49-F238E27FC236}">
                <a16:creationId xmlns:a16="http://schemas.microsoft.com/office/drawing/2014/main" id="{03D85C8B-2ADA-D144-A307-AB6357A015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19201"/>
            <a:ext cx="3581400" cy="2163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7335" name="Text Box 7">
            <a:extLst>
              <a:ext uri="{FF2B5EF4-FFF2-40B4-BE49-F238E27FC236}">
                <a16:creationId xmlns:a16="http://schemas.microsoft.com/office/drawing/2014/main" id="{13363AFE-3D41-A64B-8485-2EE6A10C2769}"/>
              </a:ext>
            </a:extLst>
          </p:cNvPr>
          <p:cNvSpPr txBox="1">
            <a:spLocks noChangeArrowheads="1"/>
          </p:cNvSpPr>
          <p:nvPr/>
        </p:nvSpPr>
        <p:spPr bwMode="auto">
          <a:xfrm>
            <a:off x="7467601" y="4953000"/>
            <a:ext cx="2085975" cy="1570038"/>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r>
              <a:rPr lang="en-US" altLang="en-US" b="0" dirty="0">
                <a:latin typeface="Times" pitchFamily="2" charset="0"/>
              </a:rPr>
              <a:t>T ~ 2500°K</a:t>
            </a:r>
          </a:p>
          <a:p>
            <a:r>
              <a:rPr lang="en-US" altLang="en-US" b="0" dirty="0">
                <a:latin typeface="Times" pitchFamily="2" charset="0"/>
              </a:rPr>
              <a:t>Time ~ 100 </a:t>
            </a:r>
            <a:r>
              <a:rPr lang="en-US" altLang="en-US" b="0" dirty="0" err="1">
                <a:latin typeface="Times" pitchFamily="2" charset="0"/>
              </a:rPr>
              <a:t>ms</a:t>
            </a:r>
            <a:endParaRPr lang="en-US" altLang="en-US" b="0" dirty="0">
              <a:latin typeface="Times" pitchFamily="2" charset="0"/>
            </a:endParaRPr>
          </a:p>
          <a:p>
            <a:r>
              <a:rPr lang="en-US" altLang="en-US" b="0" dirty="0" err="1">
                <a:latin typeface="Symbol" pitchFamily="2" charset="2"/>
              </a:rPr>
              <a:t>f</a:t>
            </a:r>
            <a:r>
              <a:rPr lang="en-US" altLang="en-US" b="0" baseline="-25000" dirty="0" err="1">
                <a:cs typeface="Times New Roman" panose="02020603050405020304" pitchFamily="18" charset="0"/>
              </a:rPr>
              <a:t>v</a:t>
            </a:r>
            <a:r>
              <a:rPr lang="en-US" altLang="en-US" b="0" dirty="0">
                <a:latin typeface="Symbol" pitchFamily="2" charset="2"/>
              </a:rPr>
              <a:t> </a:t>
            </a:r>
            <a:r>
              <a:rPr lang="en-US" altLang="en-US" b="0" dirty="0">
                <a:latin typeface="Times" pitchFamily="2" charset="0"/>
              </a:rPr>
              <a:t>~ 1 x 10</a:t>
            </a:r>
            <a:r>
              <a:rPr lang="en-US" altLang="en-US" b="0" baseline="30000" dirty="0">
                <a:latin typeface="Times" pitchFamily="2" charset="0"/>
              </a:rPr>
              <a:t>-6</a:t>
            </a:r>
            <a:endParaRPr lang="en-US" altLang="en-US" b="0" baseline="30000" dirty="0">
              <a:latin typeface="Symbol" pitchFamily="2" charset="2"/>
            </a:endParaRPr>
          </a:p>
          <a:p>
            <a:r>
              <a:rPr lang="en-US" altLang="en-US" b="0" dirty="0" err="1">
                <a:latin typeface="Times" pitchFamily="2" charset="0"/>
              </a:rPr>
              <a:t>d</a:t>
            </a:r>
            <a:r>
              <a:rPr lang="en-US" altLang="en-US" b="0" baseline="-25000" dirty="0" err="1">
                <a:latin typeface="Times" pitchFamily="2" charset="0"/>
              </a:rPr>
              <a:t>p</a:t>
            </a:r>
            <a:r>
              <a:rPr lang="en-US" altLang="en-US" b="0" dirty="0">
                <a:latin typeface="Times" pitchFamily="2" charset="0"/>
              </a:rPr>
              <a:t> ~ 5 to 50 nm</a:t>
            </a:r>
          </a:p>
        </p:txBody>
      </p:sp>
      <p:sp>
        <p:nvSpPr>
          <p:cNvPr id="3" name="Slide Number Placeholder 2">
            <a:extLst>
              <a:ext uri="{FF2B5EF4-FFF2-40B4-BE49-F238E27FC236}">
                <a16:creationId xmlns:a16="http://schemas.microsoft.com/office/drawing/2014/main" id="{6630E7ED-C826-664D-9904-59D339813176}"/>
              </a:ext>
            </a:extLst>
          </p:cNvPr>
          <p:cNvSpPr>
            <a:spLocks noGrp="1"/>
          </p:cNvSpPr>
          <p:nvPr>
            <p:ph type="sldNum" sz="quarter" idx="12"/>
          </p:nvPr>
        </p:nvSpPr>
        <p:spPr/>
        <p:txBody>
          <a:bodyPr/>
          <a:lstStyle/>
          <a:p>
            <a:fld id="{030D0954-52AA-4645-BC74-DBF6B1D254B8}" type="slidenum">
              <a:rPr lang="en-US" smtClean="0"/>
              <a:t>66</a:t>
            </a:fld>
            <a:endParaRPr lang="en-US"/>
          </a:p>
        </p:txBody>
      </p:sp>
    </p:spTree>
    <p:extLst>
      <p:ext uri="{BB962C8B-B14F-4D97-AF65-F5344CB8AC3E}">
        <p14:creationId xmlns:p14="http://schemas.microsoft.com/office/powerpoint/2010/main" val="27616435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0">
            <a:extLst>
              <a:ext uri="{FF2B5EF4-FFF2-40B4-BE49-F238E27FC236}">
                <a16:creationId xmlns:a16="http://schemas.microsoft.com/office/drawing/2014/main" id="{DFAF5E81-AB8C-9A4A-8AEE-F888A338A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
            <a:ext cx="42672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Rectangle 11">
            <a:extLst>
              <a:ext uri="{FF2B5EF4-FFF2-40B4-BE49-F238E27FC236}">
                <a16:creationId xmlns:a16="http://schemas.microsoft.com/office/drawing/2014/main" id="{782DB96B-4F93-7948-9D74-190A94087E9F}"/>
              </a:ext>
            </a:extLst>
          </p:cNvPr>
          <p:cNvSpPr>
            <a:spLocks noChangeArrowheads="1"/>
          </p:cNvSpPr>
          <p:nvPr/>
        </p:nvSpPr>
        <p:spPr bwMode="auto">
          <a:xfrm>
            <a:off x="4343400" y="6096001"/>
            <a:ext cx="3786188"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200" dirty="0" err="1">
                <a:latin typeface="Times New Roman" charset="0"/>
                <a:ea typeface="ＭＳ Ｐゴシック" charset="0"/>
              </a:rPr>
              <a:t>Kammler</a:t>
            </a:r>
            <a:r>
              <a:rPr lang="en-US" sz="1200" dirty="0">
                <a:latin typeface="Times New Roman" charset="0"/>
                <a:ea typeface="ＭＳ Ｐゴシック" charset="0"/>
              </a:rPr>
              <a:t> HK, Beaucage G, </a:t>
            </a:r>
            <a:r>
              <a:rPr lang="en-US" sz="1200" dirty="0" err="1">
                <a:latin typeface="Times New Roman" charset="0"/>
                <a:ea typeface="ＭＳ Ｐゴシック" charset="0"/>
              </a:rPr>
              <a:t>Kohls</a:t>
            </a:r>
            <a:r>
              <a:rPr lang="en-US" sz="1200" dirty="0">
                <a:latin typeface="Times New Roman" charset="0"/>
                <a:ea typeface="ＭＳ Ｐゴシック" charset="0"/>
              </a:rPr>
              <a:t> DJ, </a:t>
            </a:r>
            <a:r>
              <a:rPr lang="en-US" sz="1200" dirty="0" err="1">
                <a:latin typeface="Times New Roman" charset="0"/>
                <a:ea typeface="ＭＳ Ｐゴシック" charset="0"/>
              </a:rPr>
              <a:t>Agashe</a:t>
            </a:r>
            <a:r>
              <a:rPr lang="en-US" sz="1200" dirty="0">
                <a:latin typeface="Times New Roman" charset="0"/>
                <a:ea typeface="ＭＳ Ｐゴシック" charset="0"/>
              </a:rPr>
              <a:t> N. Ilavsky J</a:t>
            </a:r>
          </a:p>
          <a:p>
            <a:pPr>
              <a:defRPr/>
            </a:pPr>
            <a:r>
              <a:rPr lang="en-US" sz="1200" i="1" dirty="0">
                <a:latin typeface="Times New Roman" charset="0"/>
                <a:ea typeface="ＭＳ Ｐゴシック" charset="0"/>
              </a:rPr>
              <a:t>J Appl. Phys.</a:t>
            </a:r>
            <a:r>
              <a:rPr lang="en-US" sz="1200" dirty="0">
                <a:latin typeface="Times New Roman" charset="0"/>
                <a:ea typeface="ＭＳ Ｐゴシック" charset="0"/>
              </a:rPr>
              <a:t> 97(2005) (Article 054309).</a:t>
            </a:r>
            <a:r>
              <a:rPr lang="en-US" dirty="0">
                <a:latin typeface="Times New Roman" charset="0"/>
                <a:ea typeface="ＭＳ Ｐゴシック" charset="0"/>
              </a:rPr>
              <a:t> </a:t>
            </a:r>
          </a:p>
        </p:txBody>
      </p:sp>
      <p:sp>
        <p:nvSpPr>
          <p:cNvPr id="3" name="Slide Number Placeholder 2">
            <a:extLst>
              <a:ext uri="{FF2B5EF4-FFF2-40B4-BE49-F238E27FC236}">
                <a16:creationId xmlns:a16="http://schemas.microsoft.com/office/drawing/2014/main" id="{69E01F33-96B1-AD4C-B2CB-9A703A1C7657}"/>
              </a:ext>
            </a:extLst>
          </p:cNvPr>
          <p:cNvSpPr>
            <a:spLocks noGrp="1"/>
          </p:cNvSpPr>
          <p:nvPr>
            <p:ph type="sldNum" sz="quarter" idx="12"/>
          </p:nvPr>
        </p:nvSpPr>
        <p:spPr/>
        <p:txBody>
          <a:bodyPr/>
          <a:lstStyle/>
          <a:p>
            <a:fld id="{030D0954-52AA-4645-BC74-DBF6B1D254B8}" type="slidenum">
              <a:rPr lang="en-US" smtClean="0"/>
              <a:t>67</a:t>
            </a:fld>
            <a:endParaRPr lang="en-US"/>
          </a:p>
        </p:txBody>
      </p:sp>
    </p:spTree>
    <p:extLst>
      <p:ext uri="{BB962C8B-B14F-4D97-AF65-F5344CB8AC3E}">
        <p14:creationId xmlns:p14="http://schemas.microsoft.com/office/powerpoint/2010/main" val="3174550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6" descr="Branched Aggregate ScattSeen">
            <a:hlinkClick r:id="rId3" action="ppaction://hlinksldjump"/>
            <a:extLst>
              <a:ext uri="{FF2B5EF4-FFF2-40B4-BE49-F238E27FC236}">
                <a16:creationId xmlns:a16="http://schemas.microsoft.com/office/drawing/2014/main" id="{5E4A538C-B484-514A-8FD4-46D686969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86000"/>
            <a:ext cx="52578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7" name="Group 14">
            <a:extLst>
              <a:ext uri="{FF2B5EF4-FFF2-40B4-BE49-F238E27FC236}">
                <a16:creationId xmlns:a16="http://schemas.microsoft.com/office/drawing/2014/main" id="{EDE6A689-CF0E-D847-B333-22201BC7A4A6}"/>
              </a:ext>
            </a:extLst>
          </p:cNvPr>
          <p:cNvGrpSpPr>
            <a:grpSpLocks/>
          </p:cNvGrpSpPr>
          <p:nvPr/>
        </p:nvGrpSpPr>
        <p:grpSpPr bwMode="auto">
          <a:xfrm>
            <a:off x="4800601" y="144464"/>
            <a:ext cx="5616575" cy="3589337"/>
            <a:chOff x="633" y="720"/>
            <a:chExt cx="3538" cy="2261"/>
          </a:xfrm>
        </p:grpSpPr>
        <p:pic>
          <p:nvPicPr>
            <p:cNvPr id="11290" name="Picture 5" descr="DF_4p7">
              <a:extLst>
                <a:ext uri="{FF2B5EF4-FFF2-40B4-BE49-F238E27FC236}">
                  <a16:creationId xmlns:a16="http://schemas.microsoft.com/office/drawing/2014/main" id="{9B9D82AF-9529-254D-B626-5E8CE27CC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720"/>
              <a:ext cx="358" cy="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2" name="Line 6">
              <a:extLst>
                <a:ext uri="{FF2B5EF4-FFF2-40B4-BE49-F238E27FC236}">
                  <a16:creationId xmlns:a16="http://schemas.microsoft.com/office/drawing/2014/main" id="{0522D6F3-4B07-C64D-A150-51A44D7AADC3}"/>
                </a:ext>
              </a:extLst>
            </p:cNvPr>
            <p:cNvSpPr>
              <a:spLocks noChangeShapeType="1"/>
            </p:cNvSpPr>
            <p:nvPr/>
          </p:nvSpPr>
          <p:spPr bwMode="auto">
            <a:xfrm>
              <a:off x="633"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24263" name="Line 7">
              <a:extLst>
                <a:ext uri="{FF2B5EF4-FFF2-40B4-BE49-F238E27FC236}">
                  <a16:creationId xmlns:a16="http://schemas.microsoft.com/office/drawing/2014/main" id="{ED7FD28E-D1DE-E944-8F5E-A1FF893B7DF7}"/>
                </a:ext>
              </a:extLst>
            </p:cNvPr>
            <p:cNvSpPr>
              <a:spLocks noChangeShapeType="1"/>
            </p:cNvSpPr>
            <p:nvPr/>
          </p:nvSpPr>
          <p:spPr bwMode="auto">
            <a:xfrm>
              <a:off x="2352"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24264" name="Line 8">
              <a:extLst>
                <a:ext uri="{FF2B5EF4-FFF2-40B4-BE49-F238E27FC236}">
                  <a16:creationId xmlns:a16="http://schemas.microsoft.com/office/drawing/2014/main" id="{4F5E9FE4-3128-6744-96D0-0322BB4188D9}"/>
                </a:ext>
              </a:extLst>
            </p:cNvPr>
            <p:cNvSpPr>
              <a:spLocks noChangeShapeType="1"/>
            </p:cNvSpPr>
            <p:nvPr/>
          </p:nvSpPr>
          <p:spPr bwMode="auto">
            <a:xfrm flipV="1">
              <a:off x="2352" y="1680"/>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24265" name="Line 9">
              <a:extLst>
                <a:ext uri="{FF2B5EF4-FFF2-40B4-BE49-F238E27FC236}">
                  <a16:creationId xmlns:a16="http://schemas.microsoft.com/office/drawing/2014/main" id="{74A25E9F-2497-844C-8C90-C00512A8EA1E}"/>
                </a:ext>
              </a:extLst>
            </p:cNvPr>
            <p:cNvSpPr>
              <a:spLocks noChangeShapeType="1"/>
            </p:cNvSpPr>
            <p:nvPr/>
          </p:nvSpPr>
          <p:spPr bwMode="auto">
            <a:xfrm>
              <a:off x="2352" y="1824"/>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24268" name="Text Box 12">
              <a:extLst>
                <a:ext uri="{FF2B5EF4-FFF2-40B4-BE49-F238E27FC236}">
                  <a16:creationId xmlns:a16="http://schemas.microsoft.com/office/drawing/2014/main" id="{DC1ACDC5-96E7-0141-8799-3B883B7A0135}"/>
                </a:ext>
              </a:extLst>
            </p:cNvPr>
            <p:cNvSpPr txBox="1">
              <a:spLocks noChangeArrowheads="1"/>
            </p:cNvSpPr>
            <p:nvPr/>
          </p:nvSpPr>
          <p:spPr bwMode="auto">
            <a:xfrm>
              <a:off x="1152" y="1533"/>
              <a:ext cx="633"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X-ray, </a:t>
              </a:r>
              <a:r>
                <a:rPr lang="el-GR" altLang="en-US" sz="1800">
                  <a:latin typeface="Symbol" pitchFamily="2" charset="2"/>
                </a:rPr>
                <a:t>λ</a:t>
              </a:r>
              <a:endParaRPr lang="en-US" altLang="en-US" sz="1800">
                <a:latin typeface="Symbol" pitchFamily="2" charset="2"/>
              </a:endParaRPr>
            </a:p>
          </p:txBody>
        </p:sp>
        <p:sp>
          <p:nvSpPr>
            <p:cNvPr id="224269" name="Text Box 13">
              <a:extLst>
                <a:ext uri="{FF2B5EF4-FFF2-40B4-BE49-F238E27FC236}">
                  <a16:creationId xmlns:a16="http://schemas.microsoft.com/office/drawing/2014/main" id="{3A09B1E2-968A-3E4A-8313-7C74D1FDE08F}"/>
                </a:ext>
              </a:extLst>
            </p:cNvPr>
            <p:cNvSpPr txBox="1">
              <a:spLocks noChangeArrowheads="1"/>
            </p:cNvSpPr>
            <p:nvPr/>
          </p:nvSpPr>
          <p:spPr bwMode="auto">
            <a:xfrm>
              <a:off x="3897" y="1614"/>
              <a:ext cx="274"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latin typeface="Symbol" pitchFamily="2" charset="2"/>
                </a:rPr>
                <a:t>2</a:t>
              </a:r>
              <a:r>
                <a:rPr lang="el-GR" altLang="en-US" sz="1800">
                  <a:latin typeface="Symbol" pitchFamily="2" charset="2"/>
                </a:rPr>
                <a:t>θ</a:t>
              </a:r>
              <a:endParaRPr lang="en-US" altLang="en-US" sz="1800">
                <a:latin typeface="Symbol" pitchFamily="2" charset="2"/>
              </a:endParaRPr>
            </a:p>
          </p:txBody>
        </p:sp>
      </p:grpSp>
      <p:sp>
        <p:nvSpPr>
          <p:cNvPr id="224271" name="Text Box 15">
            <a:extLst>
              <a:ext uri="{FF2B5EF4-FFF2-40B4-BE49-F238E27FC236}">
                <a16:creationId xmlns:a16="http://schemas.microsoft.com/office/drawing/2014/main" id="{73544981-FF89-3746-B3E3-AD159C3728F2}"/>
              </a:ext>
            </a:extLst>
          </p:cNvPr>
          <p:cNvSpPr txBox="1">
            <a:spLocks noChangeArrowheads="1"/>
          </p:cNvSpPr>
          <p:nvPr/>
        </p:nvSpPr>
        <p:spPr bwMode="auto">
          <a:xfrm>
            <a:off x="7848600" y="2376488"/>
            <a:ext cx="22461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d = </a:t>
            </a:r>
            <a:r>
              <a:rPr lang="el-GR" altLang="en-US" sz="1800">
                <a:latin typeface="Symbol" pitchFamily="2" charset="2"/>
              </a:rPr>
              <a:t>λ</a:t>
            </a:r>
            <a:r>
              <a:rPr lang="en-US" altLang="en-US" sz="1800"/>
              <a:t>/(2 sin </a:t>
            </a:r>
            <a:r>
              <a:rPr lang="el-GR" altLang="en-US" sz="1800">
                <a:latin typeface="Symbol" pitchFamily="2" charset="2"/>
              </a:rPr>
              <a:t>θ</a:t>
            </a:r>
            <a:r>
              <a:rPr lang="en-US" altLang="en-US" sz="1800"/>
              <a:t>) = 2</a:t>
            </a:r>
            <a:r>
              <a:rPr lang="el-GR" altLang="en-US" sz="1800">
                <a:latin typeface="Symbol" pitchFamily="2" charset="2"/>
              </a:rPr>
              <a:t>π</a:t>
            </a:r>
            <a:r>
              <a:rPr lang="en-US" altLang="en-US" sz="1800"/>
              <a:t>/q</a:t>
            </a:r>
          </a:p>
        </p:txBody>
      </p:sp>
      <p:grpSp>
        <p:nvGrpSpPr>
          <p:cNvPr id="11269" name="Group 17">
            <a:extLst>
              <a:ext uri="{FF2B5EF4-FFF2-40B4-BE49-F238E27FC236}">
                <a16:creationId xmlns:a16="http://schemas.microsoft.com/office/drawing/2014/main" id="{089562C4-1900-4E4F-AA78-65A3DB0D7E61}"/>
              </a:ext>
            </a:extLst>
          </p:cNvPr>
          <p:cNvGrpSpPr>
            <a:grpSpLocks/>
          </p:cNvGrpSpPr>
          <p:nvPr/>
        </p:nvGrpSpPr>
        <p:grpSpPr bwMode="auto">
          <a:xfrm>
            <a:off x="8153400" y="5029201"/>
            <a:ext cx="1212850" cy="957263"/>
            <a:chOff x="4293" y="337"/>
            <a:chExt cx="764" cy="603"/>
          </a:xfrm>
        </p:grpSpPr>
        <p:sp>
          <p:nvSpPr>
            <p:cNvPr id="224274" name="Oval 18">
              <a:extLst>
                <a:ext uri="{FF2B5EF4-FFF2-40B4-BE49-F238E27FC236}">
                  <a16:creationId xmlns:a16="http://schemas.microsoft.com/office/drawing/2014/main" id="{C77AC52E-9995-3544-8A67-C222B204776F}"/>
                </a:ext>
              </a:extLst>
            </p:cNvPr>
            <p:cNvSpPr>
              <a:spLocks noChangeArrowheads="1"/>
            </p:cNvSpPr>
            <p:nvPr/>
          </p:nvSpPr>
          <p:spPr bwMode="auto">
            <a:xfrm rot="-1936857">
              <a:off x="4611" y="773"/>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75" name="Oval 19">
              <a:extLst>
                <a:ext uri="{FF2B5EF4-FFF2-40B4-BE49-F238E27FC236}">
                  <a16:creationId xmlns:a16="http://schemas.microsoft.com/office/drawing/2014/main" id="{E9002F7D-8355-6C4E-AEC3-C4E4A4ABFC1B}"/>
                </a:ext>
              </a:extLst>
            </p:cNvPr>
            <p:cNvSpPr>
              <a:spLocks noChangeArrowheads="1"/>
            </p:cNvSpPr>
            <p:nvPr/>
          </p:nvSpPr>
          <p:spPr bwMode="auto">
            <a:xfrm rot="-1936857">
              <a:off x="4717" y="763"/>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76" name="Oval 20">
              <a:extLst>
                <a:ext uri="{FF2B5EF4-FFF2-40B4-BE49-F238E27FC236}">
                  <a16:creationId xmlns:a16="http://schemas.microsoft.com/office/drawing/2014/main" id="{6C995045-3ED1-9341-BF95-04DCD8D7650E}"/>
                </a:ext>
              </a:extLst>
            </p:cNvPr>
            <p:cNvSpPr>
              <a:spLocks noChangeArrowheads="1"/>
            </p:cNvSpPr>
            <p:nvPr/>
          </p:nvSpPr>
          <p:spPr bwMode="auto">
            <a:xfrm rot="-1936857">
              <a:off x="4773" y="6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77" name="Oval 21">
              <a:extLst>
                <a:ext uri="{FF2B5EF4-FFF2-40B4-BE49-F238E27FC236}">
                  <a16:creationId xmlns:a16="http://schemas.microsoft.com/office/drawing/2014/main" id="{6968011D-BBCD-C147-9926-70C2BAF1610E}"/>
                </a:ext>
              </a:extLst>
            </p:cNvPr>
            <p:cNvSpPr>
              <a:spLocks noChangeArrowheads="1"/>
            </p:cNvSpPr>
            <p:nvPr/>
          </p:nvSpPr>
          <p:spPr bwMode="auto">
            <a:xfrm rot="-1936857">
              <a:off x="4769" y="844"/>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78" name="Oval 22">
              <a:extLst>
                <a:ext uri="{FF2B5EF4-FFF2-40B4-BE49-F238E27FC236}">
                  <a16:creationId xmlns:a16="http://schemas.microsoft.com/office/drawing/2014/main" id="{CFE2BD10-E83A-6B43-B5C7-7DC392746359}"/>
                </a:ext>
              </a:extLst>
            </p:cNvPr>
            <p:cNvSpPr>
              <a:spLocks noChangeArrowheads="1"/>
            </p:cNvSpPr>
            <p:nvPr/>
          </p:nvSpPr>
          <p:spPr bwMode="auto">
            <a:xfrm rot="-1936857">
              <a:off x="4875" y="833"/>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79" name="Oval 23">
              <a:extLst>
                <a:ext uri="{FF2B5EF4-FFF2-40B4-BE49-F238E27FC236}">
                  <a16:creationId xmlns:a16="http://schemas.microsoft.com/office/drawing/2014/main" id="{D581F86A-768A-4648-B6D1-CEC312CC5D76}"/>
                </a:ext>
              </a:extLst>
            </p:cNvPr>
            <p:cNvSpPr>
              <a:spLocks noChangeArrowheads="1"/>
            </p:cNvSpPr>
            <p:nvPr/>
          </p:nvSpPr>
          <p:spPr bwMode="auto">
            <a:xfrm rot="-1936857">
              <a:off x="4854" y="62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0" name="Oval 24">
              <a:extLst>
                <a:ext uri="{FF2B5EF4-FFF2-40B4-BE49-F238E27FC236}">
                  <a16:creationId xmlns:a16="http://schemas.microsoft.com/office/drawing/2014/main" id="{80EEBE5F-5C60-414C-A6C7-9BB5D6E04641}"/>
                </a:ext>
              </a:extLst>
            </p:cNvPr>
            <p:cNvSpPr>
              <a:spLocks noChangeArrowheads="1"/>
            </p:cNvSpPr>
            <p:nvPr/>
          </p:nvSpPr>
          <p:spPr bwMode="auto">
            <a:xfrm rot="-1936857">
              <a:off x="4961" y="60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1" name="Oval 25">
              <a:extLst>
                <a:ext uri="{FF2B5EF4-FFF2-40B4-BE49-F238E27FC236}">
                  <a16:creationId xmlns:a16="http://schemas.microsoft.com/office/drawing/2014/main" id="{E0CDBC44-0922-C54A-A64D-13BE0A880AAC}"/>
                </a:ext>
              </a:extLst>
            </p:cNvPr>
            <p:cNvSpPr>
              <a:spLocks noChangeArrowheads="1"/>
            </p:cNvSpPr>
            <p:nvPr/>
          </p:nvSpPr>
          <p:spPr bwMode="auto">
            <a:xfrm rot="-1936857">
              <a:off x="4957" y="782"/>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2" name="Oval 26">
              <a:extLst>
                <a:ext uri="{FF2B5EF4-FFF2-40B4-BE49-F238E27FC236}">
                  <a16:creationId xmlns:a16="http://schemas.microsoft.com/office/drawing/2014/main" id="{A7ABEF35-F14B-8A44-9CB1-C75EC4175D3D}"/>
                </a:ext>
              </a:extLst>
            </p:cNvPr>
            <p:cNvSpPr>
              <a:spLocks noChangeArrowheads="1"/>
            </p:cNvSpPr>
            <p:nvPr/>
          </p:nvSpPr>
          <p:spPr bwMode="auto">
            <a:xfrm rot="-1936857">
              <a:off x="4843" y="51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3" name="Oval 27">
              <a:extLst>
                <a:ext uri="{FF2B5EF4-FFF2-40B4-BE49-F238E27FC236}">
                  <a16:creationId xmlns:a16="http://schemas.microsoft.com/office/drawing/2014/main" id="{E29680FC-3A2C-A844-B557-4ECDD4D1580A}"/>
                </a:ext>
              </a:extLst>
            </p:cNvPr>
            <p:cNvSpPr>
              <a:spLocks noChangeArrowheads="1"/>
            </p:cNvSpPr>
            <p:nvPr/>
          </p:nvSpPr>
          <p:spPr bwMode="auto">
            <a:xfrm rot="-7898865">
              <a:off x="4588" y="680"/>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4" name="Oval 28">
              <a:extLst>
                <a:ext uri="{FF2B5EF4-FFF2-40B4-BE49-F238E27FC236}">
                  <a16:creationId xmlns:a16="http://schemas.microsoft.com/office/drawing/2014/main" id="{09C4A1C9-1111-074D-B811-CA46C9D790C5}"/>
                </a:ext>
              </a:extLst>
            </p:cNvPr>
            <p:cNvSpPr>
              <a:spLocks noChangeArrowheads="1"/>
            </p:cNvSpPr>
            <p:nvPr/>
          </p:nvSpPr>
          <p:spPr bwMode="auto">
            <a:xfrm rot="-7898865">
              <a:off x="4560" y="576"/>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5" name="Oval 29">
              <a:extLst>
                <a:ext uri="{FF2B5EF4-FFF2-40B4-BE49-F238E27FC236}">
                  <a16:creationId xmlns:a16="http://schemas.microsoft.com/office/drawing/2014/main" id="{1ACD1B98-AFFB-5344-951B-808F0EB4FD20}"/>
                </a:ext>
              </a:extLst>
            </p:cNvPr>
            <p:cNvSpPr>
              <a:spLocks noChangeArrowheads="1"/>
            </p:cNvSpPr>
            <p:nvPr/>
          </p:nvSpPr>
          <p:spPr bwMode="auto">
            <a:xfrm rot="-7898865">
              <a:off x="4461" y="536"/>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6" name="Oval 30">
              <a:extLst>
                <a:ext uri="{FF2B5EF4-FFF2-40B4-BE49-F238E27FC236}">
                  <a16:creationId xmlns:a16="http://schemas.microsoft.com/office/drawing/2014/main" id="{0A23DB4A-7B56-0C45-A8F5-7615225E0940}"/>
                </a:ext>
              </a:extLst>
            </p:cNvPr>
            <p:cNvSpPr>
              <a:spLocks noChangeArrowheads="1"/>
            </p:cNvSpPr>
            <p:nvPr/>
          </p:nvSpPr>
          <p:spPr bwMode="auto">
            <a:xfrm rot="-7898865">
              <a:off x="4632" y="512"/>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7" name="Oval 31">
              <a:extLst>
                <a:ext uri="{FF2B5EF4-FFF2-40B4-BE49-F238E27FC236}">
                  <a16:creationId xmlns:a16="http://schemas.microsoft.com/office/drawing/2014/main" id="{9121D3F8-3722-5748-B2E1-B4E4FE91B874}"/>
                </a:ext>
              </a:extLst>
            </p:cNvPr>
            <p:cNvSpPr>
              <a:spLocks noChangeArrowheads="1"/>
            </p:cNvSpPr>
            <p:nvPr/>
          </p:nvSpPr>
          <p:spPr bwMode="auto">
            <a:xfrm rot="-7898865">
              <a:off x="4604" y="40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8" name="Oval 32">
              <a:extLst>
                <a:ext uri="{FF2B5EF4-FFF2-40B4-BE49-F238E27FC236}">
                  <a16:creationId xmlns:a16="http://schemas.microsoft.com/office/drawing/2014/main" id="{79146B5A-2A9F-9843-908D-2945172FE85B}"/>
                </a:ext>
              </a:extLst>
            </p:cNvPr>
            <p:cNvSpPr>
              <a:spLocks noChangeArrowheads="1"/>
            </p:cNvSpPr>
            <p:nvPr/>
          </p:nvSpPr>
          <p:spPr bwMode="auto">
            <a:xfrm rot="-7898865">
              <a:off x="4397" y="465"/>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89" name="Oval 33">
              <a:extLst>
                <a:ext uri="{FF2B5EF4-FFF2-40B4-BE49-F238E27FC236}">
                  <a16:creationId xmlns:a16="http://schemas.microsoft.com/office/drawing/2014/main" id="{DBF4D2D8-29AE-0B4B-BCA4-FFA0318C948C}"/>
                </a:ext>
              </a:extLst>
            </p:cNvPr>
            <p:cNvSpPr>
              <a:spLocks noChangeArrowheads="1"/>
            </p:cNvSpPr>
            <p:nvPr/>
          </p:nvSpPr>
          <p:spPr bwMode="auto">
            <a:xfrm rot="-7898865">
              <a:off x="4369" y="361"/>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90" name="Oval 34">
              <a:extLst>
                <a:ext uri="{FF2B5EF4-FFF2-40B4-BE49-F238E27FC236}">
                  <a16:creationId xmlns:a16="http://schemas.microsoft.com/office/drawing/2014/main" id="{9A1D3A70-4EE9-0A41-B715-CE48C8C7F09F}"/>
                </a:ext>
              </a:extLst>
            </p:cNvPr>
            <p:cNvSpPr>
              <a:spLocks noChangeArrowheads="1"/>
            </p:cNvSpPr>
            <p:nvPr/>
          </p:nvSpPr>
          <p:spPr bwMode="auto">
            <a:xfrm rot="-7898865">
              <a:off x="4540" y="337"/>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4291" name="Oval 35">
              <a:extLst>
                <a:ext uri="{FF2B5EF4-FFF2-40B4-BE49-F238E27FC236}">
                  <a16:creationId xmlns:a16="http://schemas.microsoft.com/office/drawing/2014/main" id="{7F2CE411-7EF2-ED4F-B4EB-BF960E754130}"/>
                </a:ext>
              </a:extLst>
            </p:cNvPr>
            <p:cNvSpPr>
              <a:spLocks noChangeArrowheads="1"/>
            </p:cNvSpPr>
            <p:nvPr/>
          </p:nvSpPr>
          <p:spPr bwMode="auto">
            <a:xfrm rot="-7898865">
              <a:off x="4293" y="49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224292" name="Text Box 36">
            <a:extLst>
              <a:ext uri="{FF2B5EF4-FFF2-40B4-BE49-F238E27FC236}">
                <a16:creationId xmlns:a16="http://schemas.microsoft.com/office/drawing/2014/main" id="{73EFC7CA-1E18-0246-9676-C1711ED7D9AE}"/>
              </a:ext>
            </a:extLst>
          </p:cNvPr>
          <p:cNvSpPr txBox="1">
            <a:spLocks noChangeArrowheads="1"/>
          </p:cNvSpPr>
          <p:nvPr/>
        </p:nvSpPr>
        <p:spPr bwMode="auto">
          <a:xfrm>
            <a:off x="7239000" y="4267201"/>
            <a:ext cx="28238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Times New Roman" charset="0"/>
                <a:ea typeface="ＭＳ Ｐゴシック" charset="0"/>
              </a:rPr>
              <a:t>Branched Aggregates</a:t>
            </a:r>
          </a:p>
        </p:txBody>
      </p:sp>
      <p:pic>
        <p:nvPicPr>
          <p:cNvPr id="224293" name="Picture 37">
            <a:extLst>
              <a:ext uri="{FF2B5EF4-FFF2-40B4-BE49-F238E27FC236}">
                <a16:creationId xmlns:a16="http://schemas.microsoft.com/office/drawing/2014/main" id="{29A857E9-01CA-B54A-A287-82E5A7965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838200"/>
            <a:ext cx="1524000" cy="1079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a:extLst>
              <a:ext uri="{FF2B5EF4-FFF2-40B4-BE49-F238E27FC236}">
                <a16:creationId xmlns:a16="http://schemas.microsoft.com/office/drawing/2014/main" id="{15060763-AFD2-1F4A-8D24-37FCF4B94908}"/>
              </a:ext>
            </a:extLst>
          </p:cNvPr>
          <p:cNvSpPr>
            <a:spLocks noGrp="1"/>
          </p:cNvSpPr>
          <p:nvPr>
            <p:ph type="sldNum" sz="quarter" idx="12"/>
          </p:nvPr>
        </p:nvSpPr>
        <p:spPr/>
        <p:txBody>
          <a:bodyPr/>
          <a:lstStyle/>
          <a:p>
            <a:fld id="{030D0954-52AA-4645-BC74-DBF6B1D254B8}" type="slidenum">
              <a:rPr lang="en-US" smtClean="0"/>
              <a:t>68</a:t>
            </a:fld>
            <a:endParaRPr lang="en-US"/>
          </a:p>
        </p:txBody>
      </p:sp>
    </p:spTree>
    <p:extLst>
      <p:ext uri="{BB962C8B-B14F-4D97-AF65-F5344CB8AC3E}">
        <p14:creationId xmlns:p14="http://schemas.microsoft.com/office/powerpoint/2010/main" val="3990783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5" descr="GuinierwTotal">
            <a:extLst>
              <a:ext uri="{FF2B5EF4-FFF2-40B4-BE49-F238E27FC236}">
                <a16:creationId xmlns:a16="http://schemas.microsoft.com/office/drawing/2014/main" id="{375D4767-B4C0-EA4D-B586-3E50B4544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033" y="2293938"/>
            <a:ext cx="5256213"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6" name="Oval 16">
            <a:extLst>
              <a:ext uri="{FF2B5EF4-FFF2-40B4-BE49-F238E27FC236}">
                <a16:creationId xmlns:a16="http://schemas.microsoft.com/office/drawing/2014/main" id="{36CB4D06-82BB-DB49-9109-1132616FB30B}"/>
              </a:ext>
            </a:extLst>
          </p:cNvPr>
          <p:cNvSpPr>
            <a:spLocks noChangeArrowheads="1"/>
          </p:cNvSpPr>
          <p:nvPr/>
        </p:nvSpPr>
        <p:spPr bwMode="auto">
          <a:xfrm>
            <a:off x="6809232" y="4343400"/>
            <a:ext cx="1066800" cy="990600"/>
          </a:xfrm>
          <a:prstGeom prst="ellipse">
            <a:avLst/>
          </a:prstGeom>
          <a:gradFill rotWithShape="1">
            <a:gsLst>
              <a:gs pos="0">
                <a:schemeClr val="folHlink"/>
              </a:gs>
              <a:gs pos="100000">
                <a:schemeClr val="bg1"/>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5537" name="Text Box 17">
            <a:extLst>
              <a:ext uri="{FF2B5EF4-FFF2-40B4-BE49-F238E27FC236}">
                <a16:creationId xmlns:a16="http://schemas.microsoft.com/office/drawing/2014/main" id="{DAD2CAFB-8A36-B149-A280-CD2D11553F58}"/>
              </a:ext>
            </a:extLst>
          </p:cNvPr>
          <p:cNvSpPr txBox="1">
            <a:spLocks noChangeArrowheads="1"/>
          </p:cNvSpPr>
          <p:nvPr/>
        </p:nvSpPr>
        <p:spPr bwMode="auto">
          <a:xfrm>
            <a:off x="6337745" y="5486401"/>
            <a:ext cx="214353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t>Guinier</a:t>
            </a:r>
            <a:r>
              <a:rPr lang="ja-JP" altLang="en-US">
                <a:latin typeface="Arial" panose="020B0604020202020204" pitchFamily="34" charset="0"/>
              </a:rPr>
              <a:t>’</a:t>
            </a:r>
            <a:r>
              <a:rPr lang="en-US" altLang="ja-JP" dirty="0"/>
              <a:t>s Law</a:t>
            </a:r>
            <a:endParaRPr lang="en-US" altLang="en-US" dirty="0"/>
          </a:p>
        </p:txBody>
      </p:sp>
      <p:grpSp>
        <p:nvGrpSpPr>
          <p:cNvPr id="13317" name="Group 14">
            <a:extLst>
              <a:ext uri="{FF2B5EF4-FFF2-40B4-BE49-F238E27FC236}">
                <a16:creationId xmlns:a16="http://schemas.microsoft.com/office/drawing/2014/main" id="{C543B0B0-C1A0-0846-82B6-952D5AC75ADA}"/>
              </a:ext>
            </a:extLst>
          </p:cNvPr>
          <p:cNvGrpSpPr>
            <a:grpSpLocks/>
          </p:cNvGrpSpPr>
          <p:nvPr/>
        </p:nvGrpSpPr>
        <p:grpSpPr bwMode="auto">
          <a:xfrm>
            <a:off x="4800601" y="144464"/>
            <a:ext cx="5616575" cy="3589337"/>
            <a:chOff x="633" y="720"/>
            <a:chExt cx="3538" cy="2261"/>
          </a:xfrm>
        </p:grpSpPr>
        <p:pic>
          <p:nvPicPr>
            <p:cNvPr id="13319" name="Picture 5" descr="DF_4p7">
              <a:extLst>
                <a:ext uri="{FF2B5EF4-FFF2-40B4-BE49-F238E27FC236}">
                  <a16:creationId xmlns:a16="http://schemas.microsoft.com/office/drawing/2014/main" id="{BE2F3897-3520-9E45-A771-B7A09A19B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720"/>
              <a:ext cx="358" cy="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6">
              <a:extLst>
                <a:ext uri="{FF2B5EF4-FFF2-40B4-BE49-F238E27FC236}">
                  <a16:creationId xmlns:a16="http://schemas.microsoft.com/office/drawing/2014/main" id="{3FA8AEC0-B0D6-7B4A-8E8B-FDDE7EF261B3}"/>
                </a:ext>
              </a:extLst>
            </p:cNvPr>
            <p:cNvSpPr>
              <a:spLocks noChangeShapeType="1"/>
            </p:cNvSpPr>
            <p:nvPr/>
          </p:nvSpPr>
          <p:spPr bwMode="auto">
            <a:xfrm>
              <a:off x="633"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2" name="Line 7">
              <a:extLst>
                <a:ext uri="{FF2B5EF4-FFF2-40B4-BE49-F238E27FC236}">
                  <a16:creationId xmlns:a16="http://schemas.microsoft.com/office/drawing/2014/main" id="{64B2C920-07DC-4949-8E4D-ECEACA1D8071}"/>
                </a:ext>
              </a:extLst>
            </p:cNvPr>
            <p:cNvSpPr>
              <a:spLocks noChangeShapeType="1"/>
            </p:cNvSpPr>
            <p:nvPr/>
          </p:nvSpPr>
          <p:spPr bwMode="auto">
            <a:xfrm>
              <a:off x="2352"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3" name="Line 8">
              <a:extLst>
                <a:ext uri="{FF2B5EF4-FFF2-40B4-BE49-F238E27FC236}">
                  <a16:creationId xmlns:a16="http://schemas.microsoft.com/office/drawing/2014/main" id="{37CDFB7D-491B-BA42-86BF-3DEAA8B1B0D6}"/>
                </a:ext>
              </a:extLst>
            </p:cNvPr>
            <p:cNvSpPr>
              <a:spLocks noChangeShapeType="1"/>
            </p:cNvSpPr>
            <p:nvPr/>
          </p:nvSpPr>
          <p:spPr bwMode="auto">
            <a:xfrm flipV="1">
              <a:off x="2352" y="1680"/>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4" name="Line 9">
              <a:extLst>
                <a:ext uri="{FF2B5EF4-FFF2-40B4-BE49-F238E27FC236}">
                  <a16:creationId xmlns:a16="http://schemas.microsoft.com/office/drawing/2014/main" id="{9AA28403-9640-9447-BCF9-57CEDC5F7FEA}"/>
                </a:ext>
              </a:extLst>
            </p:cNvPr>
            <p:cNvSpPr>
              <a:spLocks noChangeShapeType="1"/>
            </p:cNvSpPr>
            <p:nvPr/>
          </p:nvSpPr>
          <p:spPr bwMode="auto">
            <a:xfrm>
              <a:off x="2352" y="1824"/>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5" name="Text Box 12">
              <a:extLst>
                <a:ext uri="{FF2B5EF4-FFF2-40B4-BE49-F238E27FC236}">
                  <a16:creationId xmlns:a16="http://schemas.microsoft.com/office/drawing/2014/main" id="{647FF4D0-76D6-0D4D-99E8-32C1D0B7F50A}"/>
                </a:ext>
              </a:extLst>
            </p:cNvPr>
            <p:cNvSpPr txBox="1">
              <a:spLocks noChangeArrowheads="1"/>
            </p:cNvSpPr>
            <p:nvPr/>
          </p:nvSpPr>
          <p:spPr bwMode="auto">
            <a:xfrm>
              <a:off x="1152" y="1533"/>
              <a:ext cx="633"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X-ray, </a:t>
              </a:r>
              <a:r>
                <a:rPr lang="el-GR" altLang="en-US" sz="1800">
                  <a:latin typeface="Symbol" pitchFamily="2" charset="2"/>
                </a:rPr>
                <a:t>λ</a:t>
              </a:r>
              <a:endParaRPr lang="en-US" altLang="en-US" sz="1800">
                <a:latin typeface="Symbol" pitchFamily="2" charset="2"/>
              </a:endParaRPr>
            </a:p>
          </p:txBody>
        </p:sp>
        <p:sp>
          <p:nvSpPr>
            <p:cNvPr id="26" name="Text Box 13">
              <a:extLst>
                <a:ext uri="{FF2B5EF4-FFF2-40B4-BE49-F238E27FC236}">
                  <a16:creationId xmlns:a16="http://schemas.microsoft.com/office/drawing/2014/main" id="{3C1B9CC6-82B1-3941-84C8-624EDCE1B9B8}"/>
                </a:ext>
              </a:extLst>
            </p:cNvPr>
            <p:cNvSpPr txBox="1">
              <a:spLocks noChangeArrowheads="1"/>
            </p:cNvSpPr>
            <p:nvPr/>
          </p:nvSpPr>
          <p:spPr bwMode="auto">
            <a:xfrm>
              <a:off x="3897" y="1614"/>
              <a:ext cx="274"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latin typeface="Symbol" pitchFamily="2" charset="2"/>
                </a:rPr>
                <a:t>2</a:t>
              </a:r>
              <a:r>
                <a:rPr lang="el-GR" altLang="en-US" sz="1800">
                  <a:latin typeface="Symbol" pitchFamily="2" charset="2"/>
                </a:rPr>
                <a:t>θ</a:t>
              </a:r>
              <a:endParaRPr lang="en-US" altLang="en-US" sz="1800">
                <a:latin typeface="Symbol" pitchFamily="2" charset="2"/>
              </a:endParaRPr>
            </a:p>
          </p:txBody>
        </p:sp>
      </p:grpSp>
      <p:sp>
        <p:nvSpPr>
          <p:cNvPr id="27" name="Text Box 15">
            <a:extLst>
              <a:ext uri="{FF2B5EF4-FFF2-40B4-BE49-F238E27FC236}">
                <a16:creationId xmlns:a16="http://schemas.microsoft.com/office/drawing/2014/main" id="{D946C5BF-FA06-6D4D-9CC6-7C3CAD091492}"/>
              </a:ext>
            </a:extLst>
          </p:cNvPr>
          <p:cNvSpPr txBox="1">
            <a:spLocks noChangeArrowheads="1"/>
          </p:cNvSpPr>
          <p:nvPr/>
        </p:nvSpPr>
        <p:spPr bwMode="auto">
          <a:xfrm>
            <a:off x="7848600" y="2376488"/>
            <a:ext cx="22461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d = </a:t>
            </a:r>
            <a:r>
              <a:rPr lang="el-GR" altLang="en-US" sz="1800">
                <a:latin typeface="Symbol" pitchFamily="2" charset="2"/>
              </a:rPr>
              <a:t>λ</a:t>
            </a:r>
            <a:r>
              <a:rPr lang="en-US" altLang="en-US" sz="1800"/>
              <a:t>/(2 sin </a:t>
            </a:r>
            <a:r>
              <a:rPr lang="el-GR" altLang="en-US" sz="1800">
                <a:latin typeface="Symbol" pitchFamily="2" charset="2"/>
              </a:rPr>
              <a:t>θ</a:t>
            </a:r>
            <a:r>
              <a:rPr lang="en-US" altLang="en-US" sz="1800"/>
              <a:t>) = 2</a:t>
            </a:r>
            <a:r>
              <a:rPr lang="el-GR" altLang="en-US" sz="1800">
                <a:latin typeface="Symbol" pitchFamily="2" charset="2"/>
              </a:rPr>
              <a:t>π</a:t>
            </a:r>
            <a:r>
              <a:rPr lang="en-US" altLang="en-US" sz="1800"/>
              <a:t>/q</a:t>
            </a:r>
          </a:p>
        </p:txBody>
      </p:sp>
      <p:graphicFrame>
        <p:nvGraphicFramePr>
          <p:cNvPr id="15" name="Object 6">
            <a:extLst>
              <a:ext uri="{FF2B5EF4-FFF2-40B4-BE49-F238E27FC236}">
                <a16:creationId xmlns:a16="http://schemas.microsoft.com/office/drawing/2014/main" id="{8B6791D1-4889-204C-84A8-CE67AF78F7A0}"/>
              </a:ext>
            </a:extLst>
          </p:cNvPr>
          <p:cNvGraphicFramePr>
            <a:graphicFrameLocks noChangeAspect="1"/>
          </p:cNvGraphicFramePr>
          <p:nvPr>
            <p:extLst>
              <p:ext uri="{D42A27DB-BD31-4B8C-83A1-F6EECF244321}">
                <p14:modId xmlns:p14="http://schemas.microsoft.com/office/powerpoint/2010/main" val="3070196809"/>
              </p:ext>
            </p:extLst>
          </p:nvPr>
        </p:nvGraphicFramePr>
        <p:xfrm>
          <a:off x="8182420" y="3457576"/>
          <a:ext cx="3351212" cy="1162050"/>
        </p:xfrm>
        <a:graphic>
          <a:graphicData uri="http://schemas.openxmlformats.org/presentationml/2006/ole">
            <mc:AlternateContent xmlns:mc="http://schemas.openxmlformats.org/markup-compatibility/2006">
              <mc:Choice xmlns:v="urn:schemas-microsoft-com:vml" Requires="v">
                <p:oleObj spid="_x0000_s39129" name="Equation" r:id="rId6" imgW="1612900" imgH="558800" progId="Equation.3">
                  <p:embed/>
                </p:oleObj>
              </mc:Choice>
              <mc:Fallback>
                <p:oleObj name="Equation" r:id="rId6" imgW="1612900" imgH="558800" progId="Equation.3">
                  <p:embed/>
                  <p:pic>
                    <p:nvPicPr>
                      <p:cNvPr id="119813" name="Object 6">
                        <a:extLst>
                          <a:ext uri="{FF2B5EF4-FFF2-40B4-BE49-F238E27FC236}">
                            <a16:creationId xmlns:a16="http://schemas.microsoft.com/office/drawing/2014/main" id="{64F5B199-3983-D048-A54E-D47E7BAC14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2420" y="3457576"/>
                        <a:ext cx="3351212"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 name="Object 7">
            <a:extLst>
              <a:ext uri="{FF2B5EF4-FFF2-40B4-BE49-F238E27FC236}">
                <a16:creationId xmlns:a16="http://schemas.microsoft.com/office/drawing/2014/main" id="{AF12265F-A8F6-F24F-8755-24CDD12F1887}"/>
              </a:ext>
            </a:extLst>
          </p:cNvPr>
          <p:cNvGraphicFramePr>
            <a:graphicFrameLocks noChangeAspect="1"/>
          </p:cNvGraphicFramePr>
          <p:nvPr>
            <p:extLst>
              <p:ext uri="{D42A27DB-BD31-4B8C-83A1-F6EECF244321}">
                <p14:modId xmlns:p14="http://schemas.microsoft.com/office/powerpoint/2010/main" val="3295761254"/>
              </p:ext>
            </p:extLst>
          </p:nvPr>
        </p:nvGraphicFramePr>
        <p:xfrm>
          <a:off x="8542782" y="4710113"/>
          <a:ext cx="2717800" cy="581025"/>
        </p:xfrm>
        <a:graphic>
          <a:graphicData uri="http://schemas.openxmlformats.org/presentationml/2006/ole">
            <mc:AlternateContent xmlns:mc="http://schemas.openxmlformats.org/markup-compatibility/2006">
              <mc:Choice xmlns:v="urn:schemas-microsoft-com:vml" Requires="v">
                <p:oleObj spid="_x0000_s39130" name="Equation" r:id="rId8" imgW="1308100" imgH="279400" progId="Equation.3">
                  <p:embed/>
                </p:oleObj>
              </mc:Choice>
              <mc:Fallback>
                <p:oleObj name="Equation" r:id="rId8" imgW="1308100" imgH="279400" progId="Equation.3">
                  <p:embed/>
                  <p:pic>
                    <p:nvPicPr>
                      <p:cNvPr id="119814" name="Object 7">
                        <a:extLst>
                          <a:ext uri="{FF2B5EF4-FFF2-40B4-BE49-F238E27FC236}">
                            <a16:creationId xmlns:a16="http://schemas.microsoft.com/office/drawing/2014/main" id="{1BD9553E-AAAC-6746-BCE6-D9E0DA134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2782" y="4710113"/>
                        <a:ext cx="2717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 name="Object 8">
            <a:extLst>
              <a:ext uri="{FF2B5EF4-FFF2-40B4-BE49-F238E27FC236}">
                <a16:creationId xmlns:a16="http://schemas.microsoft.com/office/drawing/2014/main" id="{12B0D278-1B06-FF4E-886D-A203211DB0C4}"/>
              </a:ext>
            </a:extLst>
          </p:cNvPr>
          <p:cNvGraphicFramePr>
            <a:graphicFrameLocks noChangeAspect="1"/>
          </p:cNvGraphicFramePr>
          <p:nvPr>
            <p:extLst>
              <p:ext uri="{D42A27DB-BD31-4B8C-83A1-F6EECF244321}">
                <p14:modId xmlns:p14="http://schemas.microsoft.com/office/powerpoint/2010/main" val="2384080524"/>
              </p:ext>
            </p:extLst>
          </p:nvPr>
        </p:nvGraphicFramePr>
        <p:xfrm>
          <a:off x="9039670" y="5381626"/>
          <a:ext cx="1635125" cy="1109662"/>
        </p:xfrm>
        <a:graphic>
          <a:graphicData uri="http://schemas.openxmlformats.org/presentationml/2006/ole">
            <mc:AlternateContent xmlns:mc="http://schemas.openxmlformats.org/markup-compatibility/2006">
              <mc:Choice xmlns:v="urn:schemas-microsoft-com:vml" Requires="v">
                <p:oleObj spid="_x0000_s39131" name="Equation" r:id="rId10" imgW="787400" imgH="533400" progId="Equation.3">
                  <p:embed/>
                </p:oleObj>
              </mc:Choice>
              <mc:Fallback>
                <p:oleObj name="Equation" r:id="rId10" imgW="787400" imgH="533400" progId="Equation.3">
                  <p:embed/>
                  <p:pic>
                    <p:nvPicPr>
                      <p:cNvPr id="119815" name="Object 8">
                        <a:extLst>
                          <a:ext uri="{FF2B5EF4-FFF2-40B4-BE49-F238E27FC236}">
                            <a16:creationId xmlns:a16="http://schemas.microsoft.com/office/drawing/2014/main" id="{C38AE97C-34E5-AD45-B778-BA97AE9319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9670" y="5381626"/>
                        <a:ext cx="1635125"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Slide Number Placeholder 2">
            <a:extLst>
              <a:ext uri="{FF2B5EF4-FFF2-40B4-BE49-F238E27FC236}">
                <a16:creationId xmlns:a16="http://schemas.microsoft.com/office/drawing/2014/main" id="{290A80BB-2BCC-E64D-8B91-B6F0D1BBAE0E}"/>
              </a:ext>
            </a:extLst>
          </p:cNvPr>
          <p:cNvSpPr>
            <a:spLocks noGrp="1"/>
          </p:cNvSpPr>
          <p:nvPr>
            <p:ph type="sldNum" sz="quarter" idx="12"/>
          </p:nvPr>
        </p:nvSpPr>
        <p:spPr/>
        <p:txBody>
          <a:bodyPr/>
          <a:lstStyle/>
          <a:p>
            <a:fld id="{030D0954-52AA-4645-BC74-DBF6B1D254B8}" type="slidenum">
              <a:rPr lang="en-US" smtClean="0"/>
              <a:t>69</a:t>
            </a:fld>
            <a:endParaRPr lang="en-US"/>
          </a:p>
        </p:txBody>
      </p:sp>
    </p:spTree>
    <p:extLst>
      <p:ext uri="{BB962C8B-B14F-4D97-AF65-F5344CB8AC3E}">
        <p14:creationId xmlns:p14="http://schemas.microsoft.com/office/powerpoint/2010/main" val="2316589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add3_1_15C_scaledIq.jpg">
            <a:extLst>
              <a:ext uri="{FF2B5EF4-FFF2-40B4-BE49-F238E27FC236}">
                <a16:creationId xmlns:a16="http://schemas.microsoft.com/office/drawing/2014/main" id="{69070D16-585B-4F19-8559-58B3E3BCDC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675" y="758874"/>
            <a:ext cx="9582588" cy="6136448"/>
          </a:xfrm>
          <a:prstGeom prst="rect">
            <a:avLst/>
          </a:prstGeom>
        </p:spPr>
      </p:pic>
      <p:cxnSp>
        <p:nvCxnSpPr>
          <p:cNvPr id="6" name="Straight Arrow Connector 5">
            <a:extLst>
              <a:ext uri="{FF2B5EF4-FFF2-40B4-BE49-F238E27FC236}">
                <a16:creationId xmlns:a16="http://schemas.microsoft.com/office/drawing/2014/main" id="{13D8C9E5-79E2-4913-A944-9E232052C2D6}"/>
              </a:ext>
            </a:extLst>
          </p:cNvPr>
          <p:cNvCxnSpPr/>
          <p:nvPr/>
        </p:nvCxnSpPr>
        <p:spPr>
          <a:xfrm flipH="1">
            <a:off x="4299058" y="1315609"/>
            <a:ext cx="1028700" cy="127000"/>
          </a:xfrm>
          <a:prstGeom prst="straightConnector1">
            <a:avLst/>
          </a:prstGeom>
          <a:ln w="31750">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710F7FD-BA25-469E-AC4E-AFD9848CA84B}"/>
              </a:ext>
            </a:extLst>
          </p:cNvPr>
          <p:cNvSpPr txBox="1"/>
          <p:nvPr/>
        </p:nvSpPr>
        <p:spPr>
          <a:xfrm>
            <a:off x="5327758" y="1075640"/>
            <a:ext cx="2300630" cy="461665"/>
          </a:xfrm>
          <a:prstGeom prst="rect">
            <a:avLst/>
          </a:prstGeom>
          <a:noFill/>
        </p:spPr>
        <p:txBody>
          <a:bodyPr wrap="none" rtlCol="0">
            <a:spAutoFit/>
          </a:bodyPr>
          <a:lstStyle/>
          <a:p>
            <a:r>
              <a:rPr lang="en-US" sz="2400" b="1" dirty="0">
                <a:latin typeface="Times New Roman"/>
                <a:cs typeface="Times New Roman"/>
              </a:rPr>
              <a:t>≈ ideally diluted</a:t>
            </a:r>
            <a:endParaRPr lang="en-US" sz="2400" b="1" i="1" dirty="0">
              <a:latin typeface="Times New Roman"/>
              <a:cs typeface="Times New Roman"/>
            </a:endParaRPr>
          </a:p>
        </p:txBody>
      </p:sp>
      <p:cxnSp>
        <p:nvCxnSpPr>
          <p:cNvPr id="8" name="Straight Arrow Connector 7">
            <a:extLst>
              <a:ext uri="{FF2B5EF4-FFF2-40B4-BE49-F238E27FC236}">
                <a16:creationId xmlns:a16="http://schemas.microsoft.com/office/drawing/2014/main" id="{E6EBC749-EE57-4966-A472-929A0212C78C}"/>
              </a:ext>
            </a:extLst>
          </p:cNvPr>
          <p:cNvCxnSpPr/>
          <p:nvPr/>
        </p:nvCxnSpPr>
        <p:spPr>
          <a:xfrm flipH="1" flipV="1">
            <a:off x="3948401" y="2416487"/>
            <a:ext cx="924552" cy="419100"/>
          </a:xfrm>
          <a:prstGeom prst="straightConnector1">
            <a:avLst/>
          </a:prstGeom>
          <a:ln w="31750">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D27F025-024B-42D1-A481-8BE5F027EE7D}"/>
              </a:ext>
            </a:extLst>
          </p:cNvPr>
          <p:cNvSpPr txBox="1"/>
          <p:nvPr/>
        </p:nvSpPr>
        <p:spPr>
          <a:xfrm>
            <a:off x="4724564" y="2819313"/>
            <a:ext cx="1467068" cy="461665"/>
          </a:xfrm>
          <a:prstGeom prst="rect">
            <a:avLst/>
          </a:prstGeom>
          <a:noFill/>
        </p:spPr>
        <p:txBody>
          <a:bodyPr wrap="none" rtlCol="0">
            <a:spAutoFit/>
          </a:bodyPr>
          <a:lstStyle/>
          <a:p>
            <a:r>
              <a:rPr lang="en-US" sz="2400" b="1" dirty="0">
                <a:latin typeface="Times New Roman"/>
                <a:cs typeface="Times New Roman"/>
              </a:rPr>
              <a:t>entangled</a:t>
            </a:r>
            <a:endParaRPr lang="en-US" sz="2400" b="1" i="1" dirty="0">
              <a:latin typeface="Times New Roman"/>
              <a:cs typeface="Times New Roman"/>
            </a:endParaRPr>
          </a:p>
        </p:txBody>
      </p:sp>
      <p:cxnSp>
        <p:nvCxnSpPr>
          <p:cNvPr id="10" name="Straight Connector 9">
            <a:extLst>
              <a:ext uri="{FF2B5EF4-FFF2-40B4-BE49-F238E27FC236}">
                <a16:creationId xmlns:a16="http://schemas.microsoft.com/office/drawing/2014/main" id="{8FDD355C-6F10-4F1D-8A9C-BBB26A35AAE2}"/>
              </a:ext>
            </a:extLst>
          </p:cNvPr>
          <p:cNvCxnSpPr/>
          <p:nvPr/>
        </p:nvCxnSpPr>
        <p:spPr>
          <a:xfrm>
            <a:off x="2297657" y="2290665"/>
            <a:ext cx="5486400" cy="88900"/>
          </a:xfrm>
          <a:prstGeom prst="line">
            <a:avLst/>
          </a:prstGeom>
          <a:ln w="34925">
            <a:solidFill>
              <a:schemeClr val="tx1"/>
            </a:solidFill>
            <a:prstDash val="dot"/>
          </a:ln>
        </p:spPr>
        <p:style>
          <a:lnRef idx="2">
            <a:schemeClr val="accent1"/>
          </a:lnRef>
          <a:fillRef idx="0">
            <a:schemeClr val="accent1"/>
          </a:fillRef>
          <a:effectRef idx="1">
            <a:schemeClr val="accent1"/>
          </a:effectRef>
          <a:fontRef idx="minor">
            <a:schemeClr val="tx1"/>
          </a:fontRef>
        </p:style>
      </p:cxnSp>
      <p:graphicFrame>
        <p:nvGraphicFramePr>
          <p:cNvPr id="11" name="Object 10">
            <a:extLst>
              <a:ext uri="{FF2B5EF4-FFF2-40B4-BE49-F238E27FC236}">
                <a16:creationId xmlns:a16="http://schemas.microsoft.com/office/drawing/2014/main" id="{D2F72171-952D-4343-BD3A-B73D256AFD9D}"/>
              </a:ext>
            </a:extLst>
          </p:cNvPr>
          <p:cNvGraphicFramePr>
            <a:graphicFrameLocks noChangeAspect="1"/>
          </p:cNvGraphicFramePr>
          <p:nvPr>
            <p:extLst/>
          </p:nvPr>
        </p:nvGraphicFramePr>
        <p:xfrm>
          <a:off x="8081058" y="1969046"/>
          <a:ext cx="581845" cy="784225"/>
        </p:xfrm>
        <a:graphic>
          <a:graphicData uri="http://schemas.openxmlformats.org/presentationml/2006/ole">
            <mc:AlternateContent xmlns:mc="http://schemas.openxmlformats.org/markup-compatibility/2006">
              <mc:Choice xmlns:v="urn:schemas-microsoft-com:vml" Requires="v">
                <p:oleObj spid="_x0000_s97299" name="Equation" r:id="rId4" imgW="292100" imgH="393700" progId="Equation.3">
                  <p:embed/>
                </p:oleObj>
              </mc:Choice>
              <mc:Fallback>
                <p:oleObj name="Equation" r:id="rId4" imgW="292100" imgH="393700" progId="Equation.3">
                  <p:embed/>
                  <p:pic>
                    <p:nvPicPr>
                      <p:cNvPr id="11" name="Object 10">
                        <a:extLst>
                          <a:ext uri="{FF2B5EF4-FFF2-40B4-BE49-F238E27FC236}">
                            <a16:creationId xmlns:a16="http://schemas.microsoft.com/office/drawing/2014/main" id="{D2F72171-952D-4343-BD3A-B73D256AFD9D}"/>
                          </a:ext>
                        </a:extLst>
                      </p:cNvPr>
                      <p:cNvPicPr/>
                      <p:nvPr/>
                    </p:nvPicPr>
                    <p:blipFill>
                      <a:blip r:embed="rId5"/>
                      <a:stretch>
                        <a:fillRect/>
                      </a:stretch>
                    </p:blipFill>
                    <p:spPr>
                      <a:xfrm>
                        <a:off x="8081058" y="1969046"/>
                        <a:ext cx="581845" cy="78422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58AC033F-F220-4C0E-B52E-FB3C49038CD9}"/>
              </a:ext>
            </a:extLst>
          </p:cNvPr>
          <p:cNvSpPr txBox="1"/>
          <p:nvPr/>
        </p:nvSpPr>
        <p:spPr>
          <a:xfrm>
            <a:off x="215900" y="155545"/>
            <a:ext cx="7166642" cy="830997"/>
          </a:xfrm>
          <a:prstGeom prst="rect">
            <a:avLst/>
          </a:prstGeom>
          <a:noFill/>
        </p:spPr>
        <p:txBody>
          <a:bodyPr wrap="none" rtlCol="0">
            <a:spAutoFit/>
          </a:bodyPr>
          <a:lstStyle/>
          <a:p>
            <a:r>
              <a:rPr lang="en-US" sz="2400" b="1" u="sng" dirty="0">
                <a:latin typeface="Times New Roman"/>
                <a:cs typeface="Times New Roman"/>
              </a:rPr>
              <a:t>The “screening effect” and the screening parameter ν</a:t>
            </a:r>
          </a:p>
          <a:p>
            <a:r>
              <a:rPr lang="en-US" sz="2400" dirty="0">
                <a:latin typeface="Times New Roman"/>
                <a:cs typeface="Times New Roman"/>
              </a:rPr>
              <a:t>Concentrated micelle system</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6FD1E51-2BF6-4052-96D2-5FADFBFA6AE9}"/>
                  </a:ext>
                </a:extLst>
              </p:cNvPr>
              <p:cNvSpPr txBox="1"/>
              <p:nvPr/>
            </p:nvSpPr>
            <p:spPr>
              <a:xfrm>
                <a:off x="8664627" y="606662"/>
                <a:ext cx="3121945" cy="759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l-GR" sz="2400" i="1" smtClean="0">
                              <a:latin typeface="Cambria Math" panose="02040503050406030204" pitchFamily="18" charset="0"/>
                              <a:ea typeface="Cambria Math" panose="02040503050406030204" pitchFamily="18" charset="0"/>
                            </a:rPr>
                            <m:t>𝜙</m:t>
                          </m:r>
                        </m:num>
                        <m:den>
                          <m:r>
                            <a:rPr lang="en-US" sz="2400" b="0" i="1" smtClean="0">
                              <a:latin typeface="Cambria Math" panose="02040503050406030204" pitchFamily="18" charset="0"/>
                            </a:rPr>
                            <m:t>𝐼</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l-GR" sz="2400" i="1">
                                  <a:latin typeface="Cambria Math" panose="02040503050406030204" pitchFamily="18" charset="0"/>
                                  <a:ea typeface="Cambria Math" panose="02040503050406030204" pitchFamily="18" charset="0"/>
                                </a:rPr>
                                <m:t>𝜙</m:t>
                              </m:r>
                            </m:e>
                          </m:d>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sSub>
                            <m:sSubPr>
                              <m:ctrlPr>
                                <a:rPr lang="en-US" sz="2400" i="1" smtClean="0">
                                  <a:latin typeface="Cambria Math" panose="02040503050406030204" pitchFamily="18" charset="0"/>
                                </a:rPr>
                              </m:ctrlPr>
                            </m:sSubPr>
                            <m:e>
                              <m:r>
                                <a:rPr lang="el-GR" sz="2400" i="1">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rPr>
                                <m:t>0</m:t>
                              </m:r>
                            </m:sub>
                          </m:sSub>
                        </m:num>
                        <m:den>
                          <m:r>
                            <a:rPr lang="en-US" sz="2400" i="1">
                              <a:latin typeface="Cambria Math" panose="02040503050406030204" pitchFamily="18" charset="0"/>
                            </a:rPr>
                            <m:t>𝐼</m:t>
                          </m:r>
                          <m:d>
                            <m:dPr>
                              <m:ctrlPr>
                                <a:rPr lang="en-US" sz="2400" i="1">
                                  <a:latin typeface="Cambria Math" panose="02040503050406030204" pitchFamily="18" charset="0"/>
                                </a:rPr>
                              </m:ctrlPr>
                            </m:dPr>
                            <m:e>
                              <m:r>
                                <a:rPr lang="en-US" sz="2400" i="1">
                                  <a:latin typeface="Cambria Math" panose="02040503050406030204" pitchFamily="18" charset="0"/>
                                </a:rPr>
                                <m:t>𝑞</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l-GR" sz="2400" i="1">
                                      <a:latin typeface="Cambria Math" panose="02040503050406030204" pitchFamily="18" charset="0"/>
                                      <a:ea typeface="Cambria Math" panose="02040503050406030204" pitchFamily="18" charset="0"/>
                                    </a:rPr>
                                    <m:t>𝜙</m:t>
                                  </m:r>
                                </m:e>
                                <m:sub>
                                  <m:r>
                                    <a:rPr lang="en-US" sz="2400" i="1">
                                      <a:latin typeface="Cambria Math" panose="02040503050406030204" pitchFamily="18" charset="0"/>
                                    </a:rPr>
                                    <m:t>0</m:t>
                                  </m:r>
                                </m:sub>
                              </m:sSub>
                            </m:e>
                          </m:d>
                        </m:den>
                      </m:f>
                      <m:r>
                        <a:rPr lang="en-US" sz="2400" b="0" i="1" smtClean="0">
                          <a:latin typeface="Cambria Math" panose="02040503050406030204" pitchFamily="18" charset="0"/>
                          <a:ea typeface="Cambria Math" panose="02040503050406030204" pitchFamily="18" charset="0"/>
                        </a:rPr>
                        <m:t>+</m:t>
                      </m:r>
                      <m:r>
                        <a:rPr lang="el-GR" sz="2400" i="1">
                          <a:latin typeface="Cambria Math" panose="02040503050406030204" pitchFamily="18" charset="0"/>
                          <a:ea typeface="Cambria Math" panose="02040503050406030204" pitchFamily="18" charset="0"/>
                        </a:rPr>
                        <m:t>𝜙</m:t>
                      </m:r>
                      <m:r>
                        <m:rPr>
                          <m:sty m:val="p"/>
                        </m:rPr>
                        <a:rPr lang="el-GR" sz="2400" b="0" i="1" smtClean="0">
                          <a:latin typeface="Cambria Math" panose="02040503050406030204" pitchFamily="18" charset="0"/>
                          <a:ea typeface="Cambria Math" panose="02040503050406030204" pitchFamily="18" charset="0"/>
                        </a:rPr>
                        <m:t>υ</m:t>
                      </m:r>
                    </m:oMath>
                  </m:oMathPara>
                </a14:m>
                <a:endParaRPr lang="en-US" sz="2400" dirty="0"/>
              </a:p>
            </p:txBody>
          </p:sp>
        </mc:Choice>
        <mc:Fallback>
          <p:sp>
            <p:nvSpPr>
              <p:cNvPr id="13" name="TextBox 12">
                <a:extLst>
                  <a:ext uri="{FF2B5EF4-FFF2-40B4-BE49-F238E27FC236}">
                    <a16:creationId xmlns:a16="http://schemas.microsoft.com/office/drawing/2014/main" id="{76FD1E51-2BF6-4052-96D2-5FADFBFA6AE9}"/>
                  </a:ext>
                </a:extLst>
              </p:cNvPr>
              <p:cNvSpPr txBox="1">
                <a:spLocks noRot="1" noChangeAspect="1" noMove="1" noResize="1" noEditPoints="1" noAdjustHandles="1" noChangeArrowheads="1" noChangeShapeType="1" noTextEdit="1"/>
              </p:cNvSpPr>
              <p:nvPr/>
            </p:nvSpPr>
            <p:spPr>
              <a:xfrm>
                <a:off x="8664627" y="606662"/>
                <a:ext cx="3121945" cy="759760"/>
              </a:xfrm>
              <a:prstGeom prst="rect">
                <a:avLst/>
              </a:prstGeom>
              <a:blipFill>
                <a:blip r:embed="rId6"/>
                <a:stretch>
                  <a:fillRect l="-1619" t="-3333" r="-405" b="-1500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EEEEBC7-13FB-E64F-B247-44BCE25C2137}"/>
              </a:ext>
            </a:extLst>
          </p:cNvPr>
          <p:cNvSpPr>
            <a:spLocks noGrp="1"/>
          </p:cNvSpPr>
          <p:nvPr>
            <p:ph type="sldNum" sz="quarter" idx="12"/>
          </p:nvPr>
        </p:nvSpPr>
        <p:spPr/>
        <p:txBody>
          <a:bodyPr/>
          <a:lstStyle/>
          <a:p>
            <a:fld id="{030D0954-52AA-4645-BC74-DBF6B1D254B8}" type="slidenum">
              <a:rPr lang="en-US" smtClean="0"/>
              <a:t>7</a:t>
            </a:fld>
            <a:endParaRPr lang="en-US"/>
          </a:p>
        </p:txBody>
      </p:sp>
    </p:spTree>
    <p:extLst>
      <p:ext uri="{BB962C8B-B14F-4D97-AF65-F5344CB8AC3E}">
        <p14:creationId xmlns:p14="http://schemas.microsoft.com/office/powerpoint/2010/main" val="3958093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5" descr="DiluteSpherewTotal">
            <a:extLst>
              <a:ext uri="{FF2B5EF4-FFF2-40B4-BE49-F238E27FC236}">
                <a16:creationId xmlns:a16="http://schemas.microsoft.com/office/drawing/2014/main" id="{0B3DFF15-3F15-0249-9F51-33720B387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37" y="2314576"/>
            <a:ext cx="5256213"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92" name="Oval 16">
            <a:extLst>
              <a:ext uri="{FF2B5EF4-FFF2-40B4-BE49-F238E27FC236}">
                <a16:creationId xmlns:a16="http://schemas.microsoft.com/office/drawing/2014/main" id="{F19A4147-0C0E-AE45-BEDC-0159D8B8EE67}"/>
              </a:ext>
            </a:extLst>
          </p:cNvPr>
          <p:cNvSpPr>
            <a:spLocks noChangeArrowheads="1"/>
          </p:cNvSpPr>
          <p:nvPr/>
        </p:nvSpPr>
        <p:spPr bwMode="auto">
          <a:xfrm>
            <a:off x="7107936" y="4343400"/>
            <a:ext cx="609600" cy="609600"/>
          </a:xfrm>
          <a:prstGeom prst="ellipse">
            <a:avLst/>
          </a:prstGeom>
          <a:solidFill>
            <a:schemeClr val="folHlink"/>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29393" name="Text Box 17">
            <a:extLst>
              <a:ext uri="{FF2B5EF4-FFF2-40B4-BE49-F238E27FC236}">
                <a16:creationId xmlns:a16="http://schemas.microsoft.com/office/drawing/2014/main" id="{E4DC67FE-67F4-9D4A-8829-23C9C855555F}"/>
              </a:ext>
            </a:extLst>
          </p:cNvPr>
          <p:cNvSpPr txBox="1">
            <a:spLocks noChangeArrowheads="1"/>
          </p:cNvSpPr>
          <p:nvPr/>
        </p:nvSpPr>
        <p:spPr bwMode="auto">
          <a:xfrm>
            <a:off x="6345936" y="5181601"/>
            <a:ext cx="224292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Times New Roman" charset="0"/>
                <a:ea typeface="ＭＳ Ｐゴシック" charset="0"/>
              </a:rPr>
              <a:t>Guinier and </a:t>
            </a:r>
          </a:p>
          <a:p>
            <a:pPr>
              <a:defRPr/>
            </a:pPr>
            <a:r>
              <a:rPr lang="en-US" sz="2400" dirty="0">
                <a:latin typeface="Times New Roman" charset="0"/>
                <a:ea typeface="ＭＳ Ｐゴシック" charset="0"/>
              </a:rPr>
              <a:t>Porod Scattering</a:t>
            </a:r>
          </a:p>
        </p:txBody>
      </p:sp>
      <p:grpSp>
        <p:nvGrpSpPr>
          <p:cNvPr id="15365" name="Group 14">
            <a:extLst>
              <a:ext uri="{FF2B5EF4-FFF2-40B4-BE49-F238E27FC236}">
                <a16:creationId xmlns:a16="http://schemas.microsoft.com/office/drawing/2014/main" id="{ACF5E730-AB6A-9042-9A1C-2A2100D4C01E}"/>
              </a:ext>
            </a:extLst>
          </p:cNvPr>
          <p:cNvGrpSpPr>
            <a:grpSpLocks/>
          </p:cNvGrpSpPr>
          <p:nvPr/>
        </p:nvGrpSpPr>
        <p:grpSpPr bwMode="auto">
          <a:xfrm>
            <a:off x="4800601" y="144464"/>
            <a:ext cx="5616575" cy="3589337"/>
            <a:chOff x="633" y="720"/>
            <a:chExt cx="3538" cy="2261"/>
          </a:xfrm>
        </p:grpSpPr>
        <p:pic>
          <p:nvPicPr>
            <p:cNvPr id="15367" name="Picture 5" descr="DF_4p7">
              <a:extLst>
                <a:ext uri="{FF2B5EF4-FFF2-40B4-BE49-F238E27FC236}">
                  <a16:creationId xmlns:a16="http://schemas.microsoft.com/office/drawing/2014/main" id="{6B94BFF5-0B33-B641-8CEF-27A3318F2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720"/>
              <a:ext cx="358" cy="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6">
              <a:extLst>
                <a:ext uri="{FF2B5EF4-FFF2-40B4-BE49-F238E27FC236}">
                  <a16:creationId xmlns:a16="http://schemas.microsoft.com/office/drawing/2014/main" id="{DBEB5BE8-E47D-3743-A4DA-7F0C9F9104D7}"/>
                </a:ext>
              </a:extLst>
            </p:cNvPr>
            <p:cNvSpPr>
              <a:spLocks noChangeShapeType="1"/>
            </p:cNvSpPr>
            <p:nvPr/>
          </p:nvSpPr>
          <p:spPr bwMode="auto">
            <a:xfrm>
              <a:off x="633"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2" name="Line 7">
              <a:extLst>
                <a:ext uri="{FF2B5EF4-FFF2-40B4-BE49-F238E27FC236}">
                  <a16:creationId xmlns:a16="http://schemas.microsoft.com/office/drawing/2014/main" id="{FAFA50B6-89E9-2748-9FC9-41D6C36604CC}"/>
                </a:ext>
              </a:extLst>
            </p:cNvPr>
            <p:cNvSpPr>
              <a:spLocks noChangeShapeType="1"/>
            </p:cNvSpPr>
            <p:nvPr/>
          </p:nvSpPr>
          <p:spPr bwMode="auto">
            <a:xfrm>
              <a:off x="2352"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3" name="Line 8">
              <a:extLst>
                <a:ext uri="{FF2B5EF4-FFF2-40B4-BE49-F238E27FC236}">
                  <a16:creationId xmlns:a16="http://schemas.microsoft.com/office/drawing/2014/main" id="{000C8C5E-68D1-4E45-AD65-F826694000BA}"/>
                </a:ext>
              </a:extLst>
            </p:cNvPr>
            <p:cNvSpPr>
              <a:spLocks noChangeShapeType="1"/>
            </p:cNvSpPr>
            <p:nvPr/>
          </p:nvSpPr>
          <p:spPr bwMode="auto">
            <a:xfrm flipV="1">
              <a:off x="2352" y="1680"/>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4" name="Line 9">
              <a:extLst>
                <a:ext uri="{FF2B5EF4-FFF2-40B4-BE49-F238E27FC236}">
                  <a16:creationId xmlns:a16="http://schemas.microsoft.com/office/drawing/2014/main" id="{BC245BC4-FC7D-BB48-AE79-51A050455CBE}"/>
                </a:ext>
              </a:extLst>
            </p:cNvPr>
            <p:cNvSpPr>
              <a:spLocks noChangeShapeType="1"/>
            </p:cNvSpPr>
            <p:nvPr/>
          </p:nvSpPr>
          <p:spPr bwMode="auto">
            <a:xfrm>
              <a:off x="2352" y="1824"/>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5" name="Text Box 12">
              <a:extLst>
                <a:ext uri="{FF2B5EF4-FFF2-40B4-BE49-F238E27FC236}">
                  <a16:creationId xmlns:a16="http://schemas.microsoft.com/office/drawing/2014/main" id="{004EBE85-FBD4-0C4B-BEBF-52232A53FA0F}"/>
                </a:ext>
              </a:extLst>
            </p:cNvPr>
            <p:cNvSpPr txBox="1">
              <a:spLocks noChangeArrowheads="1"/>
            </p:cNvSpPr>
            <p:nvPr/>
          </p:nvSpPr>
          <p:spPr bwMode="auto">
            <a:xfrm>
              <a:off x="1152" y="1533"/>
              <a:ext cx="633"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X-ray, </a:t>
              </a:r>
              <a:r>
                <a:rPr lang="el-GR" altLang="en-US" sz="1800">
                  <a:latin typeface="Symbol" pitchFamily="2" charset="2"/>
                </a:rPr>
                <a:t>λ</a:t>
              </a:r>
              <a:endParaRPr lang="en-US" altLang="en-US" sz="1800">
                <a:latin typeface="Symbol" pitchFamily="2" charset="2"/>
              </a:endParaRPr>
            </a:p>
          </p:txBody>
        </p:sp>
        <p:sp>
          <p:nvSpPr>
            <p:cNvPr id="26" name="Text Box 13">
              <a:extLst>
                <a:ext uri="{FF2B5EF4-FFF2-40B4-BE49-F238E27FC236}">
                  <a16:creationId xmlns:a16="http://schemas.microsoft.com/office/drawing/2014/main" id="{3FC49E98-2B35-464F-907E-9EE46C1695EB}"/>
                </a:ext>
              </a:extLst>
            </p:cNvPr>
            <p:cNvSpPr txBox="1">
              <a:spLocks noChangeArrowheads="1"/>
            </p:cNvSpPr>
            <p:nvPr/>
          </p:nvSpPr>
          <p:spPr bwMode="auto">
            <a:xfrm>
              <a:off x="3897" y="1614"/>
              <a:ext cx="274"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latin typeface="Symbol" pitchFamily="2" charset="2"/>
                </a:rPr>
                <a:t>2</a:t>
              </a:r>
              <a:r>
                <a:rPr lang="el-GR" altLang="en-US" sz="1800">
                  <a:latin typeface="Symbol" pitchFamily="2" charset="2"/>
                </a:rPr>
                <a:t>θ</a:t>
              </a:r>
              <a:endParaRPr lang="en-US" altLang="en-US" sz="1800">
                <a:latin typeface="Symbol" pitchFamily="2" charset="2"/>
              </a:endParaRPr>
            </a:p>
          </p:txBody>
        </p:sp>
      </p:grpSp>
      <p:sp>
        <p:nvSpPr>
          <p:cNvPr id="27" name="Text Box 15">
            <a:extLst>
              <a:ext uri="{FF2B5EF4-FFF2-40B4-BE49-F238E27FC236}">
                <a16:creationId xmlns:a16="http://schemas.microsoft.com/office/drawing/2014/main" id="{86D07B20-CE33-8549-B55C-F01888941969}"/>
              </a:ext>
            </a:extLst>
          </p:cNvPr>
          <p:cNvSpPr txBox="1">
            <a:spLocks noChangeArrowheads="1"/>
          </p:cNvSpPr>
          <p:nvPr/>
        </p:nvSpPr>
        <p:spPr bwMode="auto">
          <a:xfrm>
            <a:off x="7848600" y="2376488"/>
            <a:ext cx="22461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d = </a:t>
            </a:r>
            <a:r>
              <a:rPr lang="el-GR" altLang="en-US" sz="1800">
                <a:latin typeface="Symbol" pitchFamily="2" charset="2"/>
              </a:rPr>
              <a:t>λ</a:t>
            </a:r>
            <a:r>
              <a:rPr lang="en-US" altLang="en-US" sz="1800"/>
              <a:t>/(2 sin </a:t>
            </a:r>
            <a:r>
              <a:rPr lang="el-GR" altLang="en-US" sz="1800">
                <a:latin typeface="Symbol" pitchFamily="2" charset="2"/>
              </a:rPr>
              <a:t>θ</a:t>
            </a:r>
            <a:r>
              <a:rPr lang="en-US" altLang="en-US" sz="1800"/>
              <a:t>) = 2</a:t>
            </a:r>
            <a:r>
              <a:rPr lang="el-GR" altLang="en-US" sz="1800">
                <a:latin typeface="Symbol" pitchFamily="2" charset="2"/>
              </a:rPr>
              <a:t>π</a:t>
            </a:r>
            <a:r>
              <a:rPr lang="en-US" altLang="en-US" sz="1800"/>
              <a:t>/q</a:t>
            </a:r>
          </a:p>
        </p:txBody>
      </p:sp>
      <p:graphicFrame>
        <p:nvGraphicFramePr>
          <p:cNvPr id="15" name="Object 6">
            <a:hlinkClick r:id="rId6" action="ppaction://hlinksldjump"/>
            <a:extLst>
              <a:ext uri="{FF2B5EF4-FFF2-40B4-BE49-F238E27FC236}">
                <a16:creationId xmlns:a16="http://schemas.microsoft.com/office/drawing/2014/main" id="{0A7F2EF0-3FD5-8D46-AF5A-CD26A92BF0D4}"/>
              </a:ext>
            </a:extLst>
          </p:cNvPr>
          <p:cNvGraphicFramePr>
            <a:graphicFrameLocks noChangeAspect="1"/>
          </p:cNvGraphicFramePr>
          <p:nvPr>
            <p:extLst>
              <p:ext uri="{D42A27DB-BD31-4B8C-83A1-F6EECF244321}">
                <p14:modId xmlns:p14="http://schemas.microsoft.com/office/powerpoint/2010/main" val="3460085894"/>
              </p:ext>
            </p:extLst>
          </p:nvPr>
        </p:nvGraphicFramePr>
        <p:xfrm>
          <a:off x="9707882" y="2972260"/>
          <a:ext cx="1662112" cy="474662"/>
        </p:xfrm>
        <a:graphic>
          <a:graphicData uri="http://schemas.openxmlformats.org/presentationml/2006/ole">
            <mc:AlternateContent xmlns:mc="http://schemas.openxmlformats.org/markup-compatibility/2006">
              <mc:Choice xmlns:v="urn:schemas-microsoft-com:vml" Requires="v">
                <p:oleObj spid="_x0000_s41321" name="Equation" r:id="rId7" imgW="800100" imgH="228600" progId="Equation.3">
                  <p:embed/>
                </p:oleObj>
              </mc:Choice>
              <mc:Fallback>
                <p:oleObj name="Equation" r:id="rId7" imgW="800100" imgH="228600" progId="Equation.3">
                  <p:embed/>
                  <p:pic>
                    <p:nvPicPr>
                      <p:cNvPr id="121861" name="Object 6">
                        <a:hlinkClick r:id="" action="ppaction://noaction"/>
                        <a:extLst>
                          <a:ext uri="{FF2B5EF4-FFF2-40B4-BE49-F238E27FC236}">
                            <a16:creationId xmlns:a16="http://schemas.microsoft.com/office/drawing/2014/main" id="{E7CDC8A0-8118-E747-8F95-0776DEE46C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7882" y="2972260"/>
                        <a:ext cx="166211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 name="Object 7">
            <a:hlinkClick r:id="rId6" action="ppaction://hlinksldjump"/>
            <a:extLst>
              <a:ext uri="{FF2B5EF4-FFF2-40B4-BE49-F238E27FC236}">
                <a16:creationId xmlns:a16="http://schemas.microsoft.com/office/drawing/2014/main" id="{6B33676A-109F-1946-A5CE-3A4CB0EC1330}"/>
              </a:ext>
            </a:extLst>
          </p:cNvPr>
          <p:cNvGraphicFramePr>
            <a:graphicFrameLocks noChangeAspect="1"/>
          </p:cNvGraphicFramePr>
          <p:nvPr>
            <p:extLst>
              <p:ext uri="{D42A27DB-BD31-4B8C-83A1-F6EECF244321}">
                <p14:modId xmlns:p14="http://schemas.microsoft.com/office/powerpoint/2010/main" val="2701622837"/>
              </p:ext>
            </p:extLst>
          </p:nvPr>
        </p:nvGraphicFramePr>
        <p:xfrm>
          <a:off x="9507857" y="3505660"/>
          <a:ext cx="2032000" cy="528637"/>
        </p:xfrm>
        <a:graphic>
          <a:graphicData uri="http://schemas.openxmlformats.org/presentationml/2006/ole">
            <mc:AlternateContent xmlns:mc="http://schemas.openxmlformats.org/markup-compatibility/2006">
              <mc:Choice xmlns:v="urn:schemas-microsoft-com:vml" Requires="v">
                <p:oleObj spid="_x0000_s41322" name="Equation" r:id="rId9" imgW="977900" imgH="254000" progId="Equation.3">
                  <p:embed/>
                </p:oleObj>
              </mc:Choice>
              <mc:Fallback>
                <p:oleObj name="Equation" r:id="rId9" imgW="977900" imgH="254000" progId="Equation.3">
                  <p:embed/>
                  <p:pic>
                    <p:nvPicPr>
                      <p:cNvPr id="121862" name="Object 7">
                        <a:hlinkClick r:id="" action="ppaction://noaction"/>
                        <a:extLst>
                          <a:ext uri="{FF2B5EF4-FFF2-40B4-BE49-F238E27FC236}">
                            <a16:creationId xmlns:a16="http://schemas.microsoft.com/office/drawing/2014/main" id="{445827CE-9902-4249-97C4-03732D0F19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07857" y="3505660"/>
                        <a:ext cx="2032000"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 name="Object 8">
            <a:extLst>
              <a:ext uri="{FF2B5EF4-FFF2-40B4-BE49-F238E27FC236}">
                <a16:creationId xmlns:a16="http://schemas.microsoft.com/office/drawing/2014/main" id="{A951610C-6E99-2643-AFCF-AF1A155BB6B2}"/>
              </a:ext>
            </a:extLst>
          </p:cNvPr>
          <p:cNvGraphicFramePr>
            <a:graphicFrameLocks noChangeAspect="1"/>
          </p:cNvGraphicFramePr>
          <p:nvPr>
            <p:extLst>
              <p:ext uri="{D42A27DB-BD31-4B8C-83A1-F6EECF244321}">
                <p14:modId xmlns:p14="http://schemas.microsoft.com/office/powerpoint/2010/main" val="504290004"/>
              </p:ext>
            </p:extLst>
          </p:nvPr>
        </p:nvGraphicFramePr>
        <p:xfrm>
          <a:off x="9819007" y="4115260"/>
          <a:ext cx="1398587" cy="582612"/>
        </p:xfrm>
        <a:graphic>
          <a:graphicData uri="http://schemas.openxmlformats.org/presentationml/2006/ole">
            <mc:AlternateContent xmlns:mc="http://schemas.openxmlformats.org/markup-compatibility/2006">
              <mc:Choice xmlns:v="urn:schemas-microsoft-com:vml" Requires="v">
                <p:oleObj spid="_x0000_s41323" name="Equation" r:id="rId11" imgW="673100" imgH="279400" progId="Equation.3">
                  <p:embed/>
                </p:oleObj>
              </mc:Choice>
              <mc:Fallback>
                <p:oleObj name="Equation" r:id="rId11" imgW="673100" imgH="279400" progId="Equation.3">
                  <p:embed/>
                  <p:pic>
                    <p:nvPicPr>
                      <p:cNvPr id="121863" name="Object 8">
                        <a:extLst>
                          <a:ext uri="{FF2B5EF4-FFF2-40B4-BE49-F238E27FC236}">
                            <a16:creationId xmlns:a16="http://schemas.microsoft.com/office/drawing/2014/main" id="{CD8FE4E7-0926-D84C-B318-06991F40F0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19007" y="4115260"/>
                        <a:ext cx="1398587" cy="58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 name="Object 9">
            <a:extLst>
              <a:ext uri="{FF2B5EF4-FFF2-40B4-BE49-F238E27FC236}">
                <a16:creationId xmlns:a16="http://schemas.microsoft.com/office/drawing/2014/main" id="{F1C9670F-77B6-BA4E-8DD3-59B13AE32A84}"/>
              </a:ext>
            </a:extLst>
          </p:cNvPr>
          <p:cNvGraphicFramePr>
            <a:graphicFrameLocks noChangeAspect="1"/>
          </p:cNvGraphicFramePr>
          <p:nvPr>
            <p:extLst>
              <p:ext uri="{D42A27DB-BD31-4B8C-83A1-F6EECF244321}">
                <p14:modId xmlns:p14="http://schemas.microsoft.com/office/powerpoint/2010/main" val="3722809078"/>
              </p:ext>
            </p:extLst>
          </p:nvPr>
        </p:nvGraphicFramePr>
        <p:xfrm>
          <a:off x="8652194" y="4801060"/>
          <a:ext cx="3403600" cy="582612"/>
        </p:xfrm>
        <a:graphic>
          <a:graphicData uri="http://schemas.openxmlformats.org/presentationml/2006/ole">
            <mc:AlternateContent xmlns:mc="http://schemas.openxmlformats.org/markup-compatibility/2006">
              <mc:Choice xmlns:v="urn:schemas-microsoft-com:vml" Requires="v">
                <p:oleObj spid="_x0000_s41324" name="Equation" r:id="rId13" imgW="1638300" imgH="279400" progId="Equation.3">
                  <p:embed/>
                </p:oleObj>
              </mc:Choice>
              <mc:Fallback>
                <p:oleObj name="Equation" r:id="rId13" imgW="1638300" imgH="279400" progId="Equation.3">
                  <p:embed/>
                  <p:pic>
                    <p:nvPicPr>
                      <p:cNvPr id="121864" name="Object 9">
                        <a:extLst>
                          <a:ext uri="{FF2B5EF4-FFF2-40B4-BE49-F238E27FC236}">
                            <a16:creationId xmlns:a16="http://schemas.microsoft.com/office/drawing/2014/main" id="{9ED72968-2008-2640-AB0A-F7086788F0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52194" y="4801060"/>
                        <a:ext cx="3403600" cy="58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9" name="Object 10">
            <a:extLst>
              <a:ext uri="{FF2B5EF4-FFF2-40B4-BE49-F238E27FC236}">
                <a16:creationId xmlns:a16="http://schemas.microsoft.com/office/drawing/2014/main" id="{6C44FF31-7CBB-B44A-B126-82665B0D2CFD}"/>
              </a:ext>
            </a:extLst>
          </p:cNvPr>
          <p:cNvGraphicFramePr>
            <a:graphicFrameLocks noChangeAspect="1"/>
          </p:cNvGraphicFramePr>
          <p:nvPr>
            <p:extLst>
              <p:ext uri="{D42A27DB-BD31-4B8C-83A1-F6EECF244321}">
                <p14:modId xmlns:p14="http://schemas.microsoft.com/office/powerpoint/2010/main" val="3655015483"/>
              </p:ext>
            </p:extLst>
          </p:nvPr>
        </p:nvGraphicFramePr>
        <p:xfrm>
          <a:off x="9160194" y="5639260"/>
          <a:ext cx="2400300" cy="1112837"/>
        </p:xfrm>
        <a:graphic>
          <a:graphicData uri="http://schemas.openxmlformats.org/presentationml/2006/ole">
            <mc:AlternateContent xmlns:mc="http://schemas.openxmlformats.org/markup-compatibility/2006">
              <mc:Choice xmlns:v="urn:schemas-microsoft-com:vml" Requires="v">
                <p:oleObj spid="_x0000_s41325" name="Equation" r:id="rId15" imgW="1155700" imgH="533400" progId="Equation.3">
                  <p:embed/>
                </p:oleObj>
              </mc:Choice>
              <mc:Fallback>
                <p:oleObj name="Equation" r:id="rId15" imgW="1155700" imgH="533400" progId="Equation.3">
                  <p:embed/>
                  <p:pic>
                    <p:nvPicPr>
                      <p:cNvPr id="121865" name="Object 10">
                        <a:extLst>
                          <a:ext uri="{FF2B5EF4-FFF2-40B4-BE49-F238E27FC236}">
                            <a16:creationId xmlns:a16="http://schemas.microsoft.com/office/drawing/2014/main" id="{D35D465F-7B53-6C48-8ADD-E98DB0480F7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60194" y="5639260"/>
                        <a:ext cx="2400300" cy="111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 name="Text Box 11">
            <a:extLst>
              <a:ext uri="{FF2B5EF4-FFF2-40B4-BE49-F238E27FC236}">
                <a16:creationId xmlns:a16="http://schemas.microsoft.com/office/drawing/2014/main" id="{800F5CE6-6C55-0F43-BBA7-585793BF1BDE}"/>
              </a:ext>
            </a:extLst>
          </p:cNvPr>
          <p:cNvSpPr txBox="1">
            <a:spLocks noChangeArrowheads="1"/>
          </p:cNvSpPr>
          <p:nvPr/>
        </p:nvSpPr>
        <p:spPr bwMode="auto">
          <a:xfrm>
            <a:off x="5624514" y="6076409"/>
            <a:ext cx="3859212"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1" dirty="0">
                <a:latin typeface="Times New Roman" charset="0"/>
                <a:ea typeface="ＭＳ Ｐゴシック" charset="0"/>
              </a:rPr>
              <a:t>Structure of Flame Made Silica Nanoparticles</a:t>
            </a:r>
          </a:p>
          <a:p>
            <a:pPr>
              <a:defRPr/>
            </a:pPr>
            <a:r>
              <a:rPr lang="en-US" sz="1400" i="1" dirty="0">
                <a:latin typeface="Times New Roman" charset="0"/>
                <a:ea typeface="ＭＳ Ｐゴシック" charset="0"/>
              </a:rPr>
              <a:t>By Ultra-Small-Angle X-ray Scattering</a:t>
            </a:r>
          </a:p>
          <a:p>
            <a:pPr>
              <a:defRPr/>
            </a:pPr>
            <a:r>
              <a:rPr lang="en-US" sz="1400" i="1" dirty="0" err="1">
                <a:latin typeface="Times New Roman" charset="0"/>
                <a:ea typeface="ＭＳ Ｐゴシック" charset="0"/>
              </a:rPr>
              <a:t>Kammler</a:t>
            </a:r>
            <a:r>
              <a:rPr lang="en-US" sz="1400" i="1" dirty="0">
                <a:latin typeface="Times New Roman" charset="0"/>
                <a:ea typeface="ＭＳ Ｐゴシック" charset="0"/>
              </a:rPr>
              <a:t>/</a:t>
            </a:r>
            <a:r>
              <a:rPr lang="en-US" sz="1400" i="1" dirty="0" err="1">
                <a:latin typeface="Times New Roman" charset="0"/>
                <a:ea typeface="ＭＳ Ｐゴシック" charset="0"/>
              </a:rPr>
              <a:t>Beaucage</a:t>
            </a:r>
            <a:r>
              <a:rPr lang="en-US" sz="1400" i="1" dirty="0">
                <a:latin typeface="Times New Roman" charset="0"/>
                <a:ea typeface="ＭＳ Ｐゴシック" charset="0"/>
              </a:rPr>
              <a:t> Langmuir 2004 </a:t>
            </a:r>
            <a:r>
              <a:rPr lang="en-US" sz="1400" i="1" u="sng" dirty="0">
                <a:latin typeface="Times New Roman" charset="0"/>
                <a:ea typeface="ＭＳ Ｐゴシック" charset="0"/>
              </a:rPr>
              <a:t>20</a:t>
            </a:r>
            <a:r>
              <a:rPr lang="en-US" sz="1400" i="1" dirty="0">
                <a:latin typeface="Times New Roman" charset="0"/>
                <a:ea typeface="ＭＳ Ｐゴシック" charset="0"/>
              </a:rPr>
              <a:t> 1915-1921</a:t>
            </a:r>
          </a:p>
        </p:txBody>
      </p:sp>
      <p:sp>
        <p:nvSpPr>
          <p:cNvPr id="3" name="Slide Number Placeholder 2">
            <a:extLst>
              <a:ext uri="{FF2B5EF4-FFF2-40B4-BE49-F238E27FC236}">
                <a16:creationId xmlns:a16="http://schemas.microsoft.com/office/drawing/2014/main" id="{96FDF306-161F-0E4A-A801-99693C8FBB70}"/>
              </a:ext>
            </a:extLst>
          </p:cNvPr>
          <p:cNvSpPr>
            <a:spLocks noGrp="1"/>
          </p:cNvSpPr>
          <p:nvPr>
            <p:ph type="sldNum" sz="quarter" idx="12"/>
          </p:nvPr>
        </p:nvSpPr>
        <p:spPr/>
        <p:txBody>
          <a:bodyPr/>
          <a:lstStyle/>
          <a:p>
            <a:fld id="{030D0954-52AA-4645-BC74-DBF6B1D254B8}" type="slidenum">
              <a:rPr lang="en-US" smtClean="0"/>
              <a:t>70</a:t>
            </a:fld>
            <a:endParaRPr lang="en-US"/>
          </a:p>
        </p:txBody>
      </p:sp>
    </p:spTree>
    <p:extLst>
      <p:ext uri="{BB962C8B-B14F-4D97-AF65-F5344CB8AC3E}">
        <p14:creationId xmlns:p14="http://schemas.microsoft.com/office/powerpoint/2010/main" val="2322478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5" descr="SelfPreservingSphereswAgg">
            <a:extLst>
              <a:ext uri="{FF2B5EF4-FFF2-40B4-BE49-F238E27FC236}">
                <a16:creationId xmlns:a16="http://schemas.microsoft.com/office/drawing/2014/main" id="{D69B6E87-E7A5-9244-A866-1BDA3132D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1" y="2308226"/>
            <a:ext cx="5256213"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8" name="Text Box 16">
            <a:extLst>
              <a:ext uri="{FF2B5EF4-FFF2-40B4-BE49-F238E27FC236}">
                <a16:creationId xmlns:a16="http://schemas.microsoft.com/office/drawing/2014/main" id="{6CBFF410-825A-D140-A143-E62CFC4EB42C}"/>
              </a:ext>
            </a:extLst>
          </p:cNvPr>
          <p:cNvSpPr txBox="1">
            <a:spLocks noChangeArrowheads="1"/>
          </p:cNvSpPr>
          <p:nvPr/>
        </p:nvSpPr>
        <p:spPr bwMode="auto">
          <a:xfrm>
            <a:off x="6368416" y="3962401"/>
            <a:ext cx="19447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Times New Roman" charset="0"/>
                <a:ea typeface="ＭＳ Ｐゴシック" charset="0"/>
              </a:rPr>
              <a:t>Polydispersity</a:t>
            </a:r>
          </a:p>
        </p:txBody>
      </p:sp>
      <p:sp>
        <p:nvSpPr>
          <p:cNvPr id="233489" name="Text Box 17">
            <a:extLst>
              <a:ext uri="{FF2B5EF4-FFF2-40B4-BE49-F238E27FC236}">
                <a16:creationId xmlns:a16="http://schemas.microsoft.com/office/drawing/2014/main" id="{DB4723C6-E373-CA4D-AF67-8BB8928A7A38}"/>
              </a:ext>
            </a:extLst>
          </p:cNvPr>
          <p:cNvSpPr txBox="1">
            <a:spLocks noChangeArrowheads="1"/>
          </p:cNvSpPr>
          <p:nvPr/>
        </p:nvSpPr>
        <p:spPr bwMode="auto">
          <a:xfrm>
            <a:off x="5730240" y="5867401"/>
            <a:ext cx="35052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1">
                <a:latin typeface="Times New Roman" charset="0"/>
                <a:ea typeface="ＭＳ Ｐゴシック" charset="0"/>
              </a:rPr>
              <a:t>Particle size distributions from small-angle scattering using global scattering functions, Beaucage, Kammler, Pratsinis J. Appl. Cryst. </a:t>
            </a:r>
            <a:r>
              <a:rPr lang="en-US" sz="1400" i="1" u="sng">
                <a:latin typeface="Times New Roman" charset="0"/>
                <a:ea typeface="ＭＳ Ｐゴシック" charset="0"/>
              </a:rPr>
              <a:t>37</a:t>
            </a:r>
            <a:r>
              <a:rPr lang="en-US" sz="1400" i="1">
                <a:latin typeface="Times New Roman" charset="0"/>
                <a:ea typeface="ＭＳ Ｐゴシック" charset="0"/>
              </a:rPr>
              <a:t> 523-535 (2004).</a:t>
            </a:r>
          </a:p>
        </p:txBody>
      </p:sp>
      <p:pic>
        <p:nvPicPr>
          <p:cNvPr id="17413" name="Picture 18">
            <a:extLst>
              <a:ext uri="{FF2B5EF4-FFF2-40B4-BE49-F238E27FC236}">
                <a16:creationId xmlns:a16="http://schemas.microsoft.com/office/drawing/2014/main" id="{54AA02B3-977E-2346-8C3F-26C810E67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7666" y="4492626"/>
            <a:ext cx="12985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oup 14">
            <a:extLst>
              <a:ext uri="{FF2B5EF4-FFF2-40B4-BE49-F238E27FC236}">
                <a16:creationId xmlns:a16="http://schemas.microsoft.com/office/drawing/2014/main" id="{7F7E465F-B1DD-9D4C-AA9A-EE1E7CC2AE9A}"/>
              </a:ext>
            </a:extLst>
          </p:cNvPr>
          <p:cNvGrpSpPr>
            <a:grpSpLocks/>
          </p:cNvGrpSpPr>
          <p:nvPr/>
        </p:nvGrpSpPr>
        <p:grpSpPr bwMode="auto">
          <a:xfrm>
            <a:off x="4800601" y="144464"/>
            <a:ext cx="5616575" cy="3589337"/>
            <a:chOff x="633" y="720"/>
            <a:chExt cx="3538" cy="2261"/>
          </a:xfrm>
        </p:grpSpPr>
        <p:pic>
          <p:nvPicPr>
            <p:cNvPr id="17416" name="Picture 5" descr="DF_4p7">
              <a:extLst>
                <a:ext uri="{FF2B5EF4-FFF2-40B4-BE49-F238E27FC236}">
                  <a16:creationId xmlns:a16="http://schemas.microsoft.com/office/drawing/2014/main" id="{E68AE751-DAD3-034B-B386-D9B3843D73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720"/>
              <a:ext cx="358" cy="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6">
              <a:extLst>
                <a:ext uri="{FF2B5EF4-FFF2-40B4-BE49-F238E27FC236}">
                  <a16:creationId xmlns:a16="http://schemas.microsoft.com/office/drawing/2014/main" id="{1E3C647A-3282-D04C-BE36-009991B3BF46}"/>
                </a:ext>
              </a:extLst>
            </p:cNvPr>
            <p:cNvSpPr>
              <a:spLocks noChangeShapeType="1"/>
            </p:cNvSpPr>
            <p:nvPr/>
          </p:nvSpPr>
          <p:spPr bwMode="auto">
            <a:xfrm>
              <a:off x="633"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3" name="Line 7">
              <a:extLst>
                <a:ext uri="{FF2B5EF4-FFF2-40B4-BE49-F238E27FC236}">
                  <a16:creationId xmlns:a16="http://schemas.microsoft.com/office/drawing/2014/main" id="{786A764F-7B1E-1F42-BBA9-31018F090DA9}"/>
                </a:ext>
              </a:extLst>
            </p:cNvPr>
            <p:cNvSpPr>
              <a:spLocks noChangeShapeType="1"/>
            </p:cNvSpPr>
            <p:nvPr/>
          </p:nvSpPr>
          <p:spPr bwMode="auto">
            <a:xfrm>
              <a:off x="2352"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4" name="Line 8">
              <a:extLst>
                <a:ext uri="{FF2B5EF4-FFF2-40B4-BE49-F238E27FC236}">
                  <a16:creationId xmlns:a16="http://schemas.microsoft.com/office/drawing/2014/main" id="{CC328BDF-41EA-4E41-B019-6887E617E93C}"/>
                </a:ext>
              </a:extLst>
            </p:cNvPr>
            <p:cNvSpPr>
              <a:spLocks noChangeShapeType="1"/>
            </p:cNvSpPr>
            <p:nvPr/>
          </p:nvSpPr>
          <p:spPr bwMode="auto">
            <a:xfrm flipV="1">
              <a:off x="2352" y="1680"/>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5" name="Line 9">
              <a:extLst>
                <a:ext uri="{FF2B5EF4-FFF2-40B4-BE49-F238E27FC236}">
                  <a16:creationId xmlns:a16="http://schemas.microsoft.com/office/drawing/2014/main" id="{051C81D6-355E-174B-82A8-0518E888100C}"/>
                </a:ext>
              </a:extLst>
            </p:cNvPr>
            <p:cNvSpPr>
              <a:spLocks noChangeShapeType="1"/>
            </p:cNvSpPr>
            <p:nvPr/>
          </p:nvSpPr>
          <p:spPr bwMode="auto">
            <a:xfrm>
              <a:off x="2352" y="1824"/>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6" name="Text Box 12">
              <a:extLst>
                <a:ext uri="{FF2B5EF4-FFF2-40B4-BE49-F238E27FC236}">
                  <a16:creationId xmlns:a16="http://schemas.microsoft.com/office/drawing/2014/main" id="{6B47FA79-7844-8B48-8552-5640F8FC332E}"/>
                </a:ext>
              </a:extLst>
            </p:cNvPr>
            <p:cNvSpPr txBox="1">
              <a:spLocks noChangeArrowheads="1"/>
            </p:cNvSpPr>
            <p:nvPr/>
          </p:nvSpPr>
          <p:spPr bwMode="auto">
            <a:xfrm>
              <a:off x="1152" y="1533"/>
              <a:ext cx="633"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X-ray, </a:t>
              </a:r>
              <a:r>
                <a:rPr lang="el-GR" altLang="en-US" sz="1800">
                  <a:latin typeface="Symbol" pitchFamily="2" charset="2"/>
                </a:rPr>
                <a:t>λ</a:t>
              </a:r>
              <a:endParaRPr lang="en-US" altLang="en-US" sz="1800">
                <a:latin typeface="Symbol" pitchFamily="2" charset="2"/>
              </a:endParaRPr>
            </a:p>
          </p:txBody>
        </p:sp>
        <p:sp>
          <p:nvSpPr>
            <p:cNvPr id="27" name="Text Box 13">
              <a:extLst>
                <a:ext uri="{FF2B5EF4-FFF2-40B4-BE49-F238E27FC236}">
                  <a16:creationId xmlns:a16="http://schemas.microsoft.com/office/drawing/2014/main" id="{0A408200-8094-CE49-B724-813840EC6007}"/>
                </a:ext>
              </a:extLst>
            </p:cNvPr>
            <p:cNvSpPr txBox="1">
              <a:spLocks noChangeArrowheads="1"/>
            </p:cNvSpPr>
            <p:nvPr/>
          </p:nvSpPr>
          <p:spPr bwMode="auto">
            <a:xfrm>
              <a:off x="3897" y="1614"/>
              <a:ext cx="274"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latin typeface="Symbol" pitchFamily="2" charset="2"/>
                </a:rPr>
                <a:t>2</a:t>
              </a:r>
              <a:r>
                <a:rPr lang="el-GR" altLang="en-US" sz="1800">
                  <a:latin typeface="Symbol" pitchFamily="2" charset="2"/>
                </a:rPr>
                <a:t>θ</a:t>
              </a:r>
              <a:endParaRPr lang="en-US" altLang="en-US" sz="1800">
                <a:latin typeface="Symbol" pitchFamily="2" charset="2"/>
              </a:endParaRPr>
            </a:p>
          </p:txBody>
        </p:sp>
      </p:grpSp>
      <p:sp>
        <p:nvSpPr>
          <p:cNvPr id="28" name="Text Box 15">
            <a:extLst>
              <a:ext uri="{FF2B5EF4-FFF2-40B4-BE49-F238E27FC236}">
                <a16:creationId xmlns:a16="http://schemas.microsoft.com/office/drawing/2014/main" id="{4BE7B970-69A1-FE49-80CD-BAD2E3D3E7FD}"/>
              </a:ext>
            </a:extLst>
          </p:cNvPr>
          <p:cNvSpPr txBox="1">
            <a:spLocks noChangeArrowheads="1"/>
          </p:cNvSpPr>
          <p:nvPr/>
        </p:nvSpPr>
        <p:spPr bwMode="auto">
          <a:xfrm>
            <a:off x="7848600" y="2376488"/>
            <a:ext cx="22461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d = </a:t>
            </a:r>
            <a:r>
              <a:rPr lang="el-GR" altLang="en-US" sz="1800">
                <a:latin typeface="Symbol" pitchFamily="2" charset="2"/>
              </a:rPr>
              <a:t>λ</a:t>
            </a:r>
            <a:r>
              <a:rPr lang="en-US" altLang="en-US" sz="1800"/>
              <a:t>/(2 sin </a:t>
            </a:r>
            <a:r>
              <a:rPr lang="el-GR" altLang="en-US" sz="1800">
                <a:latin typeface="Symbol" pitchFamily="2" charset="2"/>
              </a:rPr>
              <a:t>θ</a:t>
            </a:r>
            <a:r>
              <a:rPr lang="en-US" altLang="en-US" sz="1800"/>
              <a:t>) = 2</a:t>
            </a:r>
            <a:r>
              <a:rPr lang="el-GR" altLang="en-US" sz="1800">
                <a:latin typeface="Symbol" pitchFamily="2" charset="2"/>
              </a:rPr>
              <a:t>π</a:t>
            </a:r>
            <a:r>
              <a:rPr lang="en-US" altLang="en-US" sz="1800"/>
              <a:t>/q</a:t>
            </a:r>
          </a:p>
        </p:txBody>
      </p:sp>
      <p:graphicFrame>
        <p:nvGraphicFramePr>
          <p:cNvPr id="16" name="Object 8">
            <a:extLst>
              <a:ext uri="{FF2B5EF4-FFF2-40B4-BE49-F238E27FC236}">
                <a16:creationId xmlns:a16="http://schemas.microsoft.com/office/drawing/2014/main" id="{30B30179-0563-E540-90ED-E52BDC81F8B3}"/>
              </a:ext>
            </a:extLst>
          </p:cNvPr>
          <p:cNvGraphicFramePr>
            <a:graphicFrameLocks noChangeAspect="1"/>
          </p:cNvGraphicFramePr>
          <p:nvPr>
            <p:extLst>
              <p:ext uri="{D42A27DB-BD31-4B8C-83A1-F6EECF244321}">
                <p14:modId xmlns:p14="http://schemas.microsoft.com/office/powerpoint/2010/main" val="171339142"/>
              </p:ext>
            </p:extLst>
          </p:nvPr>
        </p:nvGraphicFramePr>
        <p:xfrm>
          <a:off x="9704703" y="3099388"/>
          <a:ext cx="1793875" cy="901700"/>
        </p:xfrm>
        <a:graphic>
          <a:graphicData uri="http://schemas.openxmlformats.org/presentationml/2006/ole">
            <mc:AlternateContent xmlns:mc="http://schemas.openxmlformats.org/markup-compatibility/2006">
              <mc:Choice xmlns:v="urn:schemas-microsoft-com:vml" Requires="v">
                <p:oleObj spid="_x0000_s43225" name="Equation" r:id="rId7" imgW="863600" imgH="431800" progId="Equation.3">
                  <p:embed/>
                </p:oleObj>
              </mc:Choice>
              <mc:Fallback>
                <p:oleObj name="Equation" r:id="rId7" imgW="863600" imgH="431800" progId="Equation.3">
                  <p:embed/>
                  <p:pic>
                    <p:nvPicPr>
                      <p:cNvPr id="123911" name="Object 8">
                        <a:extLst>
                          <a:ext uri="{FF2B5EF4-FFF2-40B4-BE49-F238E27FC236}">
                            <a16:creationId xmlns:a16="http://schemas.microsoft.com/office/drawing/2014/main" id="{5FA1787C-910D-C549-8266-81EEB74BFE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4703" y="3099388"/>
                        <a:ext cx="1793875"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7" name="Object 9">
            <a:extLst>
              <a:ext uri="{FF2B5EF4-FFF2-40B4-BE49-F238E27FC236}">
                <a16:creationId xmlns:a16="http://schemas.microsoft.com/office/drawing/2014/main" id="{53CC15A7-7F9C-C84B-A668-7C654B30036D}"/>
              </a:ext>
            </a:extLst>
          </p:cNvPr>
          <p:cNvGraphicFramePr>
            <a:graphicFrameLocks noChangeAspect="1"/>
          </p:cNvGraphicFramePr>
          <p:nvPr>
            <p:extLst>
              <p:ext uri="{D42A27DB-BD31-4B8C-83A1-F6EECF244321}">
                <p14:modId xmlns:p14="http://schemas.microsoft.com/office/powerpoint/2010/main" val="2724191994"/>
              </p:ext>
            </p:extLst>
          </p:nvPr>
        </p:nvGraphicFramePr>
        <p:xfrm>
          <a:off x="9399903" y="4394788"/>
          <a:ext cx="2514600" cy="744538"/>
        </p:xfrm>
        <a:graphic>
          <a:graphicData uri="http://schemas.openxmlformats.org/presentationml/2006/ole">
            <mc:AlternateContent xmlns:mc="http://schemas.openxmlformats.org/markup-compatibility/2006">
              <mc:Choice xmlns:v="urn:schemas-microsoft-com:vml" Requires="v">
                <p:oleObj spid="_x0000_s43226" name="Equation" r:id="rId9" imgW="1587500" imgH="469900" progId="Equation.3">
                  <p:embed/>
                </p:oleObj>
              </mc:Choice>
              <mc:Fallback>
                <p:oleObj name="Equation" r:id="rId9" imgW="1587500" imgH="469900" progId="Equation.3">
                  <p:embed/>
                  <p:pic>
                    <p:nvPicPr>
                      <p:cNvPr id="123912" name="Object 9">
                        <a:extLst>
                          <a:ext uri="{FF2B5EF4-FFF2-40B4-BE49-F238E27FC236}">
                            <a16:creationId xmlns:a16="http://schemas.microsoft.com/office/drawing/2014/main" id="{AE621B09-E48B-DE41-8530-8E8CAA156B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9903" y="4394788"/>
                        <a:ext cx="25146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 name="Object 10">
            <a:extLst>
              <a:ext uri="{FF2B5EF4-FFF2-40B4-BE49-F238E27FC236}">
                <a16:creationId xmlns:a16="http://schemas.microsoft.com/office/drawing/2014/main" id="{D8E6BC7F-9532-1B43-8967-A6A37B509C83}"/>
              </a:ext>
            </a:extLst>
          </p:cNvPr>
          <p:cNvGraphicFramePr>
            <a:graphicFrameLocks noChangeAspect="1"/>
          </p:cNvGraphicFramePr>
          <p:nvPr>
            <p:extLst>
              <p:ext uri="{D42A27DB-BD31-4B8C-83A1-F6EECF244321}">
                <p14:modId xmlns:p14="http://schemas.microsoft.com/office/powerpoint/2010/main" val="3974523983"/>
              </p:ext>
            </p:extLst>
          </p:nvPr>
        </p:nvGraphicFramePr>
        <p:xfrm>
          <a:off x="9615803" y="5461588"/>
          <a:ext cx="2146300" cy="1247775"/>
        </p:xfrm>
        <a:graphic>
          <a:graphicData uri="http://schemas.openxmlformats.org/presentationml/2006/ole">
            <mc:AlternateContent xmlns:mc="http://schemas.openxmlformats.org/markup-compatibility/2006">
              <mc:Choice xmlns:v="urn:schemas-microsoft-com:vml" Requires="v">
                <p:oleObj spid="_x0000_s43227" name="Equation" r:id="rId11" imgW="939800" imgH="546100" progId="Equation.3">
                  <p:embed/>
                </p:oleObj>
              </mc:Choice>
              <mc:Fallback>
                <p:oleObj name="Equation" r:id="rId11" imgW="939800" imgH="546100" progId="Equation.3">
                  <p:embed/>
                  <p:pic>
                    <p:nvPicPr>
                      <p:cNvPr id="123913" name="Object 10">
                        <a:extLst>
                          <a:ext uri="{FF2B5EF4-FFF2-40B4-BE49-F238E27FC236}">
                            <a16:creationId xmlns:a16="http://schemas.microsoft.com/office/drawing/2014/main" id="{A66EE928-543A-1D44-A643-FC6EC40270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15803" y="5461588"/>
                        <a:ext cx="2146300" cy="124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Slide Number Placeholder 2">
            <a:extLst>
              <a:ext uri="{FF2B5EF4-FFF2-40B4-BE49-F238E27FC236}">
                <a16:creationId xmlns:a16="http://schemas.microsoft.com/office/drawing/2014/main" id="{CDF02AED-0F8B-DA48-B5D8-5AC4C778BE5A}"/>
              </a:ext>
            </a:extLst>
          </p:cNvPr>
          <p:cNvSpPr>
            <a:spLocks noGrp="1"/>
          </p:cNvSpPr>
          <p:nvPr>
            <p:ph type="sldNum" sz="quarter" idx="12"/>
          </p:nvPr>
        </p:nvSpPr>
        <p:spPr/>
        <p:txBody>
          <a:bodyPr/>
          <a:lstStyle/>
          <a:p>
            <a:fld id="{030D0954-52AA-4645-BC74-DBF6B1D254B8}" type="slidenum">
              <a:rPr lang="en-US" smtClean="0"/>
              <a:t>71</a:t>
            </a:fld>
            <a:endParaRPr lang="en-US"/>
          </a:p>
        </p:txBody>
      </p:sp>
    </p:spTree>
    <p:extLst>
      <p:ext uri="{BB962C8B-B14F-4D97-AF65-F5344CB8AC3E}">
        <p14:creationId xmlns:p14="http://schemas.microsoft.com/office/powerpoint/2010/main" val="41280766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5" descr="LinearFractalAggregateB">
            <a:extLst>
              <a:ext uri="{FF2B5EF4-FFF2-40B4-BE49-F238E27FC236}">
                <a16:creationId xmlns:a16="http://schemas.microsoft.com/office/drawing/2014/main" id="{358BF82B-3527-684B-9AD9-0BBFFE628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93" y="2308226"/>
            <a:ext cx="5256213"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40" name="Text Box 16">
            <a:extLst>
              <a:ext uri="{FF2B5EF4-FFF2-40B4-BE49-F238E27FC236}">
                <a16:creationId xmlns:a16="http://schemas.microsoft.com/office/drawing/2014/main" id="{C458B2D6-C8F4-8941-9D63-35A333015A24}"/>
              </a:ext>
            </a:extLst>
          </p:cNvPr>
          <p:cNvSpPr txBox="1">
            <a:spLocks noChangeArrowheads="1"/>
          </p:cNvSpPr>
          <p:nvPr/>
        </p:nvSpPr>
        <p:spPr bwMode="auto">
          <a:xfrm>
            <a:off x="6103431" y="3962401"/>
            <a:ext cx="244714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Times New Roman" charset="0"/>
                <a:ea typeface="ＭＳ Ｐゴシック" charset="0"/>
              </a:rPr>
              <a:t>Linear Aggregates</a:t>
            </a:r>
          </a:p>
        </p:txBody>
      </p:sp>
      <p:grpSp>
        <p:nvGrpSpPr>
          <p:cNvPr id="19460" name="Group 17">
            <a:extLst>
              <a:ext uri="{FF2B5EF4-FFF2-40B4-BE49-F238E27FC236}">
                <a16:creationId xmlns:a16="http://schemas.microsoft.com/office/drawing/2014/main" id="{061BDFA5-FBF2-F34A-BA95-132A16E394F5}"/>
              </a:ext>
            </a:extLst>
          </p:cNvPr>
          <p:cNvGrpSpPr>
            <a:grpSpLocks/>
          </p:cNvGrpSpPr>
          <p:nvPr/>
        </p:nvGrpSpPr>
        <p:grpSpPr bwMode="auto">
          <a:xfrm>
            <a:off x="6717792" y="4572001"/>
            <a:ext cx="1212850" cy="957263"/>
            <a:chOff x="4317" y="1633"/>
            <a:chExt cx="764" cy="603"/>
          </a:xfrm>
        </p:grpSpPr>
        <p:sp>
          <p:nvSpPr>
            <p:cNvPr id="231442" name="Oval 18">
              <a:extLst>
                <a:ext uri="{FF2B5EF4-FFF2-40B4-BE49-F238E27FC236}">
                  <a16:creationId xmlns:a16="http://schemas.microsoft.com/office/drawing/2014/main" id="{3937AB6B-FDDC-0C4F-8978-5261A9CAA7F8}"/>
                </a:ext>
              </a:extLst>
            </p:cNvPr>
            <p:cNvSpPr>
              <a:spLocks noChangeArrowheads="1"/>
            </p:cNvSpPr>
            <p:nvPr/>
          </p:nvSpPr>
          <p:spPr bwMode="auto">
            <a:xfrm rot="-1936857">
              <a:off x="4635" y="206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43" name="Oval 19">
              <a:extLst>
                <a:ext uri="{FF2B5EF4-FFF2-40B4-BE49-F238E27FC236}">
                  <a16:creationId xmlns:a16="http://schemas.microsoft.com/office/drawing/2014/main" id="{8782E179-3453-174E-A1ED-D1E06CF94BAF}"/>
                </a:ext>
              </a:extLst>
            </p:cNvPr>
            <p:cNvSpPr>
              <a:spLocks noChangeArrowheads="1"/>
            </p:cNvSpPr>
            <p:nvPr/>
          </p:nvSpPr>
          <p:spPr bwMode="auto">
            <a:xfrm rot="-1936857">
              <a:off x="4741" y="205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44" name="Oval 20">
              <a:extLst>
                <a:ext uri="{FF2B5EF4-FFF2-40B4-BE49-F238E27FC236}">
                  <a16:creationId xmlns:a16="http://schemas.microsoft.com/office/drawing/2014/main" id="{B0674DA1-0525-044B-B6CF-440CB98828E4}"/>
                </a:ext>
              </a:extLst>
            </p:cNvPr>
            <p:cNvSpPr>
              <a:spLocks noChangeArrowheads="1"/>
            </p:cNvSpPr>
            <p:nvPr/>
          </p:nvSpPr>
          <p:spPr bwMode="auto">
            <a:xfrm rot="-1936857">
              <a:off x="4797" y="1967"/>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45" name="Oval 21">
              <a:extLst>
                <a:ext uri="{FF2B5EF4-FFF2-40B4-BE49-F238E27FC236}">
                  <a16:creationId xmlns:a16="http://schemas.microsoft.com/office/drawing/2014/main" id="{84CA1829-A62B-1645-BFFC-90AB3BFF7CA2}"/>
                </a:ext>
              </a:extLst>
            </p:cNvPr>
            <p:cNvSpPr>
              <a:spLocks noChangeArrowheads="1"/>
            </p:cNvSpPr>
            <p:nvPr/>
          </p:nvSpPr>
          <p:spPr bwMode="auto">
            <a:xfrm rot="-1936857">
              <a:off x="4793" y="214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46" name="Oval 22">
              <a:extLst>
                <a:ext uri="{FF2B5EF4-FFF2-40B4-BE49-F238E27FC236}">
                  <a16:creationId xmlns:a16="http://schemas.microsoft.com/office/drawing/2014/main" id="{78EE63E4-5585-D748-B4A1-6D0308B4E046}"/>
                </a:ext>
              </a:extLst>
            </p:cNvPr>
            <p:cNvSpPr>
              <a:spLocks noChangeArrowheads="1"/>
            </p:cNvSpPr>
            <p:nvPr/>
          </p:nvSpPr>
          <p:spPr bwMode="auto">
            <a:xfrm rot="-1936857">
              <a:off x="4899" y="212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47" name="Oval 23">
              <a:extLst>
                <a:ext uri="{FF2B5EF4-FFF2-40B4-BE49-F238E27FC236}">
                  <a16:creationId xmlns:a16="http://schemas.microsoft.com/office/drawing/2014/main" id="{8A5212BA-8560-C74B-BE66-B275EE2A9C02}"/>
                </a:ext>
              </a:extLst>
            </p:cNvPr>
            <p:cNvSpPr>
              <a:spLocks noChangeArrowheads="1"/>
            </p:cNvSpPr>
            <p:nvPr/>
          </p:nvSpPr>
          <p:spPr bwMode="auto">
            <a:xfrm rot="-1936857">
              <a:off x="4878" y="1916"/>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48" name="Oval 24">
              <a:extLst>
                <a:ext uri="{FF2B5EF4-FFF2-40B4-BE49-F238E27FC236}">
                  <a16:creationId xmlns:a16="http://schemas.microsoft.com/office/drawing/2014/main" id="{33347458-FA3D-3045-88D3-CFC3D8CE735B}"/>
                </a:ext>
              </a:extLst>
            </p:cNvPr>
            <p:cNvSpPr>
              <a:spLocks noChangeArrowheads="1"/>
            </p:cNvSpPr>
            <p:nvPr/>
          </p:nvSpPr>
          <p:spPr bwMode="auto">
            <a:xfrm rot="-1936857">
              <a:off x="4985" y="1905"/>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49" name="Oval 25">
              <a:extLst>
                <a:ext uri="{FF2B5EF4-FFF2-40B4-BE49-F238E27FC236}">
                  <a16:creationId xmlns:a16="http://schemas.microsoft.com/office/drawing/2014/main" id="{F27FD040-4F2D-FD48-B01D-57E765C2D688}"/>
                </a:ext>
              </a:extLst>
            </p:cNvPr>
            <p:cNvSpPr>
              <a:spLocks noChangeArrowheads="1"/>
            </p:cNvSpPr>
            <p:nvPr/>
          </p:nvSpPr>
          <p:spPr bwMode="auto">
            <a:xfrm rot="-1936857">
              <a:off x="4981" y="2078"/>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0" name="Oval 26">
              <a:extLst>
                <a:ext uri="{FF2B5EF4-FFF2-40B4-BE49-F238E27FC236}">
                  <a16:creationId xmlns:a16="http://schemas.microsoft.com/office/drawing/2014/main" id="{446F757A-A3B5-0D4F-94F3-18BD78FF82CB}"/>
                </a:ext>
              </a:extLst>
            </p:cNvPr>
            <p:cNvSpPr>
              <a:spLocks noChangeArrowheads="1"/>
            </p:cNvSpPr>
            <p:nvPr/>
          </p:nvSpPr>
          <p:spPr bwMode="auto">
            <a:xfrm rot="-1936857">
              <a:off x="4867" y="1809"/>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1" name="Oval 27">
              <a:extLst>
                <a:ext uri="{FF2B5EF4-FFF2-40B4-BE49-F238E27FC236}">
                  <a16:creationId xmlns:a16="http://schemas.microsoft.com/office/drawing/2014/main" id="{FF593B1B-AABA-F947-A666-26DD4D265996}"/>
                </a:ext>
              </a:extLst>
            </p:cNvPr>
            <p:cNvSpPr>
              <a:spLocks noChangeArrowheads="1"/>
            </p:cNvSpPr>
            <p:nvPr/>
          </p:nvSpPr>
          <p:spPr bwMode="auto">
            <a:xfrm rot="-7898865">
              <a:off x="4612" y="1976"/>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2" name="Oval 28">
              <a:extLst>
                <a:ext uri="{FF2B5EF4-FFF2-40B4-BE49-F238E27FC236}">
                  <a16:creationId xmlns:a16="http://schemas.microsoft.com/office/drawing/2014/main" id="{FFD8A01F-1D70-6C46-AD95-59B11A8D62FA}"/>
                </a:ext>
              </a:extLst>
            </p:cNvPr>
            <p:cNvSpPr>
              <a:spLocks noChangeArrowheads="1"/>
            </p:cNvSpPr>
            <p:nvPr/>
          </p:nvSpPr>
          <p:spPr bwMode="auto">
            <a:xfrm rot="-7898865">
              <a:off x="4584" y="1872"/>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3" name="Oval 29">
              <a:extLst>
                <a:ext uri="{FF2B5EF4-FFF2-40B4-BE49-F238E27FC236}">
                  <a16:creationId xmlns:a16="http://schemas.microsoft.com/office/drawing/2014/main" id="{51B9237C-C514-A840-8581-B09CBB7F7DE1}"/>
                </a:ext>
              </a:extLst>
            </p:cNvPr>
            <p:cNvSpPr>
              <a:spLocks noChangeArrowheads="1"/>
            </p:cNvSpPr>
            <p:nvPr/>
          </p:nvSpPr>
          <p:spPr bwMode="auto">
            <a:xfrm rot="-7898865">
              <a:off x="4485" y="1832"/>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4" name="Oval 30">
              <a:extLst>
                <a:ext uri="{FF2B5EF4-FFF2-40B4-BE49-F238E27FC236}">
                  <a16:creationId xmlns:a16="http://schemas.microsoft.com/office/drawing/2014/main" id="{9B5F2E60-2D9C-CC41-AD4C-42AEA63F9E94}"/>
                </a:ext>
              </a:extLst>
            </p:cNvPr>
            <p:cNvSpPr>
              <a:spLocks noChangeArrowheads="1"/>
            </p:cNvSpPr>
            <p:nvPr/>
          </p:nvSpPr>
          <p:spPr bwMode="auto">
            <a:xfrm rot="-7898865">
              <a:off x="4656" y="1808"/>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5" name="Oval 31">
              <a:extLst>
                <a:ext uri="{FF2B5EF4-FFF2-40B4-BE49-F238E27FC236}">
                  <a16:creationId xmlns:a16="http://schemas.microsoft.com/office/drawing/2014/main" id="{DF0CA169-9D5F-9649-A272-438CF84DBFDB}"/>
                </a:ext>
              </a:extLst>
            </p:cNvPr>
            <p:cNvSpPr>
              <a:spLocks noChangeArrowheads="1"/>
            </p:cNvSpPr>
            <p:nvPr/>
          </p:nvSpPr>
          <p:spPr bwMode="auto">
            <a:xfrm rot="-7898865">
              <a:off x="4628" y="1705"/>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6" name="Oval 32">
              <a:extLst>
                <a:ext uri="{FF2B5EF4-FFF2-40B4-BE49-F238E27FC236}">
                  <a16:creationId xmlns:a16="http://schemas.microsoft.com/office/drawing/2014/main" id="{BFB3D90B-F6B7-F34A-BB8E-C1FDDDF588F2}"/>
                </a:ext>
              </a:extLst>
            </p:cNvPr>
            <p:cNvSpPr>
              <a:spLocks noChangeArrowheads="1"/>
            </p:cNvSpPr>
            <p:nvPr/>
          </p:nvSpPr>
          <p:spPr bwMode="auto">
            <a:xfrm rot="-7898865">
              <a:off x="4421" y="176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7" name="Oval 33">
              <a:extLst>
                <a:ext uri="{FF2B5EF4-FFF2-40B4-BE49-F238E27FC236}">
                  <a16:creationId xmlns:a16="http://schemas.microsoft.com/office/drawing/2014/main" id="{BF4A4FD7-5EFB-7F4D-A949-E39C0CD2B006}"/>
                </a:ext>
              </a:extLst>
            </p:cNvPr>
            <p:cNvSpPr>
              <a:spLocks noChangeArrowheads="1"/>
            </p:cNvSpPr>
            <p:nvPr/>
          </p:nvSpPr>
          <p:spPr bwMode="auto">
            <a:xfrm rot="-7898865">
              <a:off x="4393" y="1657"/>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8" name="Oval 34">
              <a:extLst>
                <a:ext uri="{FF2B5EF4-FFF2-40B4-BE49-F238E27FC236}">
                  <a16:creationId xmlns:a16="http://schemas.microsoft.com/office/drawing/2014/main" id="{040A5BDD-DA64-5B4D-BDC6-195DC0F1F3BE}"/>
                </a:ext>
              </a:extLst>
            </p:cNvPr>
            <p:cNvSpPr>
              <a:spLocks noChangeArrowheads="1"/>
            </p:cNvSpPr>
            <p:nvPr/>
          </p:nvSpPr>
          <p:spPr bwMode="auto">
            <a:xfrm rot="-7898865">
              <a:off x="4564" y="1633"/>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1459" name="Oval 35">
              <a:extLst>
                <a:ext uri="{FF2B5EF4-FFF2-40B4-BE49-F238E27FC236}">
                  <a16:creationId xmlns:a16="http://schemas.microsoft.com/office/drawing/2014/main" id="{5656D71D-1707-6F42-9679-C61612AAEC92}"/>
                </a:ext>
              </a:extLst>
            </p:cNvPr>
            <p:cNvSpPr>
              <a:spLocks noChangeArrowheads="1"/>
            </p:cNvSpPr>
            <p:nvPr/>
          </p:nvSpPr>
          <p:spPr bwMode="auto">
            <a:xfrm rot="-7898865">
              <a:off x="4317" y="1789"/>
              <a:ext cx="96" cy="96"/>
            </a:xfrm>
            <a:prstGeom prst="ellipse">
              <a:avLst/>
            </a:prstGeom>
            <a:noFill/>
            <a:ln w="9525">
              <a:solidFill>
                <a:schemeClr val="tx1"/>
              </a:solidFill>
              <a:prstDash val="sysDot"/>
              <a:round/>
              <a:headEnd/>
              <a:tailEnd/>
            </a:ln>
            <a:effectLst/>
            <a:extLst>
              <a:ext uri="{909E8E84-426E-40dd-AFC4-6F175D3DCCD1}">
                <a14:hiddenFill xmlns="" xmlns:a14="http://schemas.microsoft.com/office/drawing/2010/main">
                  <a:solidFill>
                    <a:srgbClr val="1DAF2B"/>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231460" name="Text Box 36">
            <a:extLst>
              <a:ext uri="{FF2B5EF4-FFF2-40B4-BE49-F238E27FC236}">
                <a16:creationId xmlns:a16="http://schemas.microsoft.com/office/drawing/2014/main" id="{D846E0B2-39CA-C043-A028-177C608358D2}"/>
              </a:ext>
            </a:extLst>
          </p:cNvPr>
          <p:cNvSpPr txBox="1">
            <a:spLocks noChangeArrowheads="1"/>
          </p:cNvSpPr>
          <p:nvPr/>
        </p:nvSpPr>
        <p:spPr bwMode="auto">
          <a:xfrm>
            <a:off x="5650992" y="5715001"/>
            <a:ext cx="36576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1">
                <a:latin typeface="Times New Roman" charset="0"/>
                <a:ea typeface="ＭＳ Ｐゴシック" charset="0"/>
              </a:rPr>
              <a:t>Beaucage G, Small-angle Scattering from Polymeric Mass Fractals of Arbitrary Mass-Fractal Dimension, J. Appl. Cryst. 29 134-146 (1996).</a:t>
            </a:r>
          </a:p>
        </p:txBody>
      </p:sp>
      <p:grpSp>
        <p:nvGrpSpPr>
          <p:cNvPr id="19462" name="Group 14">
            <a:extLst>
              <a:ext uri="{FF2B5EF4-FFF2-40B4-BE49-F238E27FC236}">
                <a16:creationId xmlns:a16="http://schemas.microsoft.com/office/drawing/2014/main" id="{8CCF3EFA-CFBB-6E4D-AD1B-B23315C346C5}"/>
              </a:ext>
            </a:extLst>
          </p:cNvPr>
          <p:cNvGrpSpPr>
            <a:grpSpLocks/>
          </p:cNvGrpSpPr>
          <p:nvPr/>
        </p:nvGrpSpPr>
        <p:grpSpPr bwMode="auto">
          <a:xfrm>
            <a:off x="4800601" y="144464"/>
            <a:ext cx="5616575" cy="3589337"/>
            <a:chOff x="633" y="720"/>
            <a:chExt cx="3538" cy="2261"/>
          </a:xfrm>
        </p:grpSpPr>
        <p:pic>
          <p:nvPicPr>
            <p:cNvPr id="19464" name="Picture 5" descr="DF_4p7">
              <a:extLst>
                <a:ext uri="{FF2B5EF4-FFF2-40B4-BE49-F238E27FC236}">
                  <a16:creationId xmlns:a16="http://schemas.microsoft.com/office/drawing/2014/main" id="{02E75672-3F02-5D4B-A901-CBC7629C5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720"/>
              <a:ext cx="358" cy="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Line 6">
              <a:extLst>
                <a:ext uri="{FF2B5EF4-FFF2-40B4-BE49-F238E27FC236}">
                  <a16:creationId xmlns:a16="http://schemas.microsoft.com/office/drawing/2014/main" id="{3E3C4BB0-120E-074A-B70B-DADF2079DF40}"/>
                </a:ext>
              </a:extLst>
            </p:cNvPr>
            <p:cNvSpPr>
              <a:spLocks noChangeShapeType="1"/>
            </p:cNvSpPr>
            <p:nvPr/>
          </p:nvSpPr>
          <p:spPr bwMode="auto">
            <a:xfrm>
              <a:off x="633"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41" name="Line 7">
              <a:extLst>
                <a:ext uri="{FF2B5EF4-FFF2-40B4-BE49-F238E27FC236}">
                  <a16:creationId xmlns:a16="http://schemas.microsoft.com/office/drawing/2014/main" id="{7144899D-48B2-A849-B0CC-E0CDD757C11E}"/>
                </a:ext>
              </a:extLst>
            </p:cNvPr>
            <p:cNvSpPr>
              <a:spLocks noChangeShapeType="1"/>
            </p:cNvSpPr>
            <p:nvPr/>
          </p:nvSpPr>
          <p:spPr bwMode="auto">
            <a:xfrm>
              <a:off x="2352"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42" name="Line 8">
              <a:extLst>
                <a:ext uri="{FF2B5EF4-FFF2-40B4-BE49-F238E27FC236}">
                  <a16:creationId xmlns:a16="http://schemas.microsoft.com/office/drawing/2014/main" id="{7DE974EF-543C-0942-8563-4B9993ADB89F}"/>
                </a:ext>
              </a:extLst>
            </p:cNvPr>
            <p:cNvSpPr>
              <a:spLocks noChangeShapeType="1"/>
            </p:cNvSpPr>
            <p:nvPr/>
          </p:nvSpPr>
          <p:spPr bwMode="auto">
            <a:xfrm flipV="1">
              <a:off x="2352" y="1680"/>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43" name="Line 9">
              <a:extLst>
                <a:ext uri="{FF2B5EF4-FFF2-40B4-BE49-F238E27FC236}">
                  <a16:creationId xmlns:a16="http://schemas.microsoft.com/office/drawing/2014/main" id="{E148AA8D-1A7B-DA4D-B829-BD20F9A65D79}"/>
                </a:ext>
              </a:extLst>
            </p:cNvPr>
            <p:cNvSpPr>
              <a:spLocks noChangeShapeType="1"/>
            </p:cNvSpPr>
            <p:nvPr/>
          </p:nvSpPr>
          <p:spPr bwMode="auto">
            <a:xfrm>
              <a:off x="2352" y="1824"/>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44" name="Text Box 12">
              <a:extLst>
                <a:ext uri="{FF2B5EF4-FFF2-40B4-BE49-F238E27FC236}">
                  <a16:creationId xmlns:a16="http://schemas.microsoft.com/office/drawing/2014/main" id="{B20FBF2A-4CFE-0C4E-B719-A3072CF889F1}"/>
                </a:ext>
              </a:extLst>
            </p:cNvPr>
            <p:cNvSpPr txBox="1">
              <a:spLocks noChangeArrowheads="1"/>
            </p:cNvSpPr>
            <p:nvPr/>
          </p:nvSpPr>
          <p:spPr bwMode="auto">
            <a:xfrm>
              <a:off x="1152" y="1533"/>
              <a:ext cx="633"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X-ray, </a:t>
              </a:r>
              <a:r>
                <a:rPr lang="el-GR" altLang="en-US" sz="1800">
                  <a:latin typeface="Symbol" pitchFamily="2" charset="2"/>
                </a:rPr>
                <a:t>λ</a:t>
              </a:r>
              <a:endParaRPr lang="en-US" altLang="en-US" sz="1800">
                <a:latin typeface="Symbol" pitchFamily="2" charset="2"/>
              </a:endParaRPr>
            </a:p>
          </p:txBody>
        </p:sp>
        <p:sp>
          <p:nvSpPr>
            <p:cNvPr id="45" name="Text Box 13">
              <a:extLst>
                <a:ext uri="{FF2B5EF4-FFF2-40B4-BE49-F238E27FC236}">
                  <a16:creationId xmlns:a16="http://schemas.microsoft.com/office/drawing/2014/main" id="{D08E2DE1-BD72-EA4F-8538-2040E8ACFFAE}"/>
                </a:ext>
              </a:extLst>
            </p:cNvPr>
            <p:cNvSpPr txBox="1">
              <a:spLocks noChangeArrowheads="1"/>
            </p:cNvSpPr>
            <p:nvPr/>
          </p:nvSpPr>
          <p:spPr bwMode="auto">
            <a:xfrm>
              <a:off x="3897" y="1614"/>
              <a:ext cx="274"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latin typeface="Symbol" pitchFamily="2" charset="2"/>
                </a:rPr>
                <a:t>2</a:t>
              </a:r>
              <a:r>
                <a:rPr lang="el-GR" altLang="en-US" sz="1800">
                  <a:latin typeface="Symbol" pitchFamily="2" charset="2"/>
                </a:rPr>
                <a:t>θ</a:t>
              </a:r>
              <a:endParaRPr lang="en-US" altLang="en-US" sz="1800">
                <a:latin typeface="Symbol" pitchFamily="2" charset="2"/>
              </a:endParaRPr>
            </a:p>
          </p:txBody>
        </p:sp>
      </p:grpSp>
      <p:sp>
        <p:nvSpPr>
          <p:cNvPr id="46" name="Text Box 15">
            <a:extLst>
              <a:ext uri="{FF2B5EF4-FFF2-40B4-BE49-F238E27FC236}">
                <a16:creationId xmlns:a16="http://schemas.microsoft.com/office/drawing/2014/main" id="{93E8B58D-B400-F041-A5B5-90C8D9455E2F}"/>
              </a:ext>
            </a:extLst>
          </p:cNvPr>
          <p:cNvSpPr txBox="1">
            <a:spLocks noChangeArrowheads="1"/>
          </p:cNvSpPr>
          <p:nvPr/>
        </p:nvSpPr>
        <p:spPr bwMode="auto">
          <a:xfrm>
            <a:off x="7848600" y="2376488"/>
            <a:ext cx="22461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dirty="0"/>
              <a:t>d = </a:t>
            </a:r>
            <a:r>
              <a:rPr lang="el-GR" altLang="en-US" sz="1800" dirty="0">
                <a:latin typeface="Symbol" pitchFamily="2" charset="2"/>
              </a:rPr>
              <a:t>λ</a:t>
            </a:r>
            <a:r>
              <a:rPr lang="en-US" altLang="en-US" sz="1800" dirty="0"/>
              <a:t>/(2 sin </a:t>
            </a:r>
            <a:r>
              <a:rPr lang="el-GR" altLang="en-US" sz="1800" dirty="0">
                <a:latin typeface="Symbol" pitchFamily="2" charset="2"/>
              </a:rPr>
              <a:t>θ</a:t>
            </a:r>
            <a:r>
              <a:rPr lang="en-US" altLang="en-US" sz="1800" dirty="0"/>
              <a:t>) = 2</a:t>
            </a:r>
            <a:r>
              <a:rPr lang="el-GR" altLang="en-US" sz="1800" dirty="0">
                <a:latin typeface="Symbol" pitchFamily="2" charset="2"/>
              </a:rPr>
              <a:t>π</a:t>
            </a:r>
            <a:r>
              <a:rPr lang="en-US" altLang="en-US" sz="1800" dirty="0"/>
              <a:t>/q</a:t>
            </a:r>
          </a:p>
        </p:txBody>
      </p:sp>
      <p:graphicFrame>
        <p:nvGraphicFramePr>
          <p:cNvPr id="34" name="Object 24">
            <a:extLst>
              <a:ext uri="{FF2B5EF4-FFF2-40B4-BE49-F238E27FC236}">
                <a16:creationId xmlns:a16="http://schemas.microsoft.com/office/drawing/2014/main" id="{F2EAF008-1A83-3545-951E-1EE4D5408FC4}"/>
              </a:ext>
            </a:extLst>
          </p:cNvPr>
          <p:cNvGraphicFramePr>
            <a:graphicFrameLocks noChangeAspect="1"/>
          </p:cNvGraphicFramePr>
          <p:nvPr>
            <p:extLst>
              <p:ext uri="{D42A27DB-BD31-4B8C-83A1-F6EECF244321}">
                <p14:modId xmlns:p14="http://schemas.microsoft.com/office/powerpoint/2010/main" val="1306704626"/>
              </p:ext>
            </p:extLst>
          </p:nvPr>
        </p:nvGraphicFramePr>
        <p:xfrm>
          <a:off x="8651055" y="2714589"/>
          <a:ext cx="3403600" cy="1162050"/>
        </p:xfrm>
        <a:graphic>
          <a:graphicData uri="http://schemas.openxmlformats.org/presentationml/2006/ole">
            <mc:AlternateContent xmlns:mc="http://schemas.openxmlformats.org/markup-compatibility/2006">
              <mc:Choice xmlns:v="urn:schemas-microsoft-com:vml" Requires="v">
                <p:oleObj spid="_x0000_s45341" name="Equation" r:id="rId6" imgW="1638300" imgH="558800" progId="Equation.3">
                  <p:embed/>
                </p:oleObj>
              </mc:Choice>
              <mc:Fallback>
                <p:oleObj name="Equation" r:id="rId6" imgW="1638300" imgH="558800" progId="Equation.3">
                  <p:embed/>
                  <p:pic>
                    <p:nvPicPr>
                      <p:cNvPr id="125957" name="Object 24">
                        <a:extLst>
                          <a:ext uri="{FF2B5EF4-FFF2-40B4-BE49-F238E27FC236}">
                            <a16:creationId xmlns:a16="http://schemas.microsoft.com/office/drawing/2014/main" id="{9E862BD1-F38A-6345-8520-2D227196A9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055" y="2714589"/>
                        <a:ext cx="3403600"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5" name="Object 25">
            <a:extLst>
              <a:ext uri="{FF2B5EF4-FFF2-40B4-BE49-F238E27FC236}">
                <a16:creationId xmlns:a16="http://schemas.microsoft.com/office/drawing/2014/main" id="{D76CB667-0E54-B343-9919-44B1C8F713D2}"/>
              </a:ext>
            </a:extLst>
          </p:cNvPr>
          <p:cNvGraphicFramePr>
            <a:graphicFrameLocks noChangeAspect="1"/>
          </p:cNvGraphicFramePr>
          <p:nvPr>
            <p:extLst>
              <p:ext uri="{D42A27DB-BD31-4B8C-83A1-F6EECF244321}">
                <p14:modId xmlns:p14="http://schemas.microsoft.com/office/powerpoint/2010/main" val="2324653903"/>
              </p:ext>
            </p:extLst>
          </p:nvPr>
        </p:nvGraphicFramePr>
        <p:xfrm>
          <a:off x="9335268" y="3870289"/>
          <a:ext cx="2189162" cy="1057275"/>
        </p:xfrm>
        <a:graphic>
          <a:graphicData uri="http://schemas.openxmlformats.org/presentationml/2006/ole">
            <mc:AlternateContent xmlns:mc="http://schemas.openxmlformats.org/markup-compatibility/2006">
              <mc:Choice xmlns:v="urn:schemas-microsoft-com:vml" Requires="v">
                <p:oleObj spid="_x0000_s45342" name="Equation" r:id="rId8" imgW="1054100" imgH="508000" progId="Equation.3">
                  <p:embed/>
                </p:oleObj>
              </mc:Choice>
              <mc:Fallback>
                <p:oleObj name="Equation" r:id="rId8" imgW="1054100" imgH="508000" progId="Equation.3">
                  <p:embed/>
                  <p:pic>
                    <p:nvPicPr>
                      <p:cNvPr id="125958" name="Object 25">
                        <a:extLst>
                          <a:ext uri="{FF2B5EF4-FFF2-40B4-BE49-F238E27FC236}">
                            <a16:creationId xmlns:a16="http://schemas.microsoft.com/office/drawing/2014/main" id="{E807CA0E-D58E-9046-8B6D-1D567DDB6D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5268" y="3870289"/>
                        <a:ext cx="2189162"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6" name="Object 26">
            <a:extLst>
              <a:ext uri="{FF2B5EF4-FFF2-40B4-BE49-F238E27FC236}">
                <a16:creationId xmlns:a16="http://schemas.microsoft.com/office/drawing/2014/main" id="{6FC404B2-B0E0-8D4E-B90C-2048D05074A6}"/>
              </a:ext>
            </a:extLst>
          </p:cNvPr>
          <p:cNvGraphicFramePr>
            <a:graphicFrameLocks noChangeAspect="1"/>
          </p:cNvGraphicFramePr>
          <p:nvPr>
            <p:extLst>
              <p:ext uri="{D42A27DB-BD31-4B8C-83A1-F6EECF244321}">
                <p14:modId xmlns:p14="http://schemas.microsoft.com/office/powerpoint/2010/main" val="1888776539"/>
              </p:ext>
            </p:extLst>
          </p:nvPr>
        </p:nvGraphicFramePr>
        <p:xfrm>
          <a:off x="9547993" y="4960902"/>
          <a:ext cx="1820862" cy="554037"/>
        </p:xfrm>
        <a:graphic>
          <a:graphicData uri="http://schemas.openxmlformats.org/presentationml/2006/ole">
            <mc:AlternateContent xmlns:mc="http://schemas.openxmlformats.org/markup-compatibility/2006">
              <mc:Choice xmlns:v="urn:schemas-microsoft-com:vml" Requires="v">
                <p:oleObj spid="_x0000_s45343" name="Equation" r:id="rId10" imgW="876300" imgH="266700" progId="Equation.3">
                  <p:embed/>
                </p:oleObj>
              </mc:Choice>
              <mc:Fallback>
                <p:oleObj name="Equation" r:id="rId10" imgW="876300" imgH="266700" progId="Equation.3">
                  <p:embed/>
                  <p:pic>
                    <p:nvPicPr>
                      <p:cNvPr id="125959" name="Object 26">
                        <a:extLst>
                          <a:ext uri="{FF2B5EF4-FFF2-40B4-BE49-F238E27FC236}">
                            <a16:creationId xmlns:a16="http://schemas.microsoft.com/office/drawing/2014/main" id="{2AE7516B-A5FA-8C41-A014-EBC41ED603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47993" y="4960902"/>
                        <a:ext cx="1820862"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7" name="Object 27">
            <a:extLst>
              <a:ext uri="{FF2B5EF4-FFF2-40B4-BE49-F238E27FC236}">
                <a16:creationId xmlns:a16="http://schemas.microsoft.com/office/drawing/2014/main" id="{30332366-C2CD-2944-983C-A82E4B139817}"/>
              </a:ext>
            </a:extLst>
          </p:cNvPr>
          <p:cNvGraphicFramePr>
            <a:graphicFrameLocks noChangeAspect="1"/>
          </p:cNvGraphicFramePr>
          <p:nvPr>
            <p:extLst>
              <p:ext uri="{D42A27DB-BD31-4B8C-83A1-F6EECF244321}">
                <p14:modId xmlns:p14="http://schemas.microsoft.com/office/powerpoint/2010/main" val="3187494296"/>
              </p:ext>
            </p:extLst>
          </p:nvPr>
        </p:nvGraphicFramePr>
        <p:xfrm>
          <a:off x="9311455" y="5686389"/>
          <a:ext cx="2533650" cy="1003300"/>
        </p:xfrm>
        <a:graphic>
          <a:graphicData uri="http://schemas.openxmlformats.org/presentationml/2006/ole">
            <mc:AlternateContent xmlns:mc="http://schemas.openxmlformats.org/markup-compatibility/2006">
              <mc:Choice xmlns:v="urn:schemas-microsoft-com:vml" Requires="v">
                <p:oleObj spid="_x0000_s45344" name="Equation" r:id="rId12" imgW="1219200" imgH="482600" progId="Equation.3">
                  <p:embed/>
                </p:oleObj>
              </mc:Choice>
              <mc:Fallback>
                <p:oleObj name="Equation" r:id="rId12" imgW="1219200" imgH="482600" progId="Equation.3">
                  <p:embed/>
                  <p:pic>
                    <p:nvPicPr>
                      <p:cNvPr id="125960" name="Object 27">
                        <a:extLst>
                          <a:ext uri="{FF2B5EF4-FFF2-40B4-BE49-F238E27FC236}">
                            <a16:creationId xmlns:a16="http://schemas.microsoft.com/office/drawing/2014/main" id="{D3F57E9A-B9BF-AD48-A60B-63516F4571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11455" y="5686389"/>
                        <a:ext cx="2533650"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Slide Number Placeholder 2">
            <a:extLst>
              <a:ext uri="{FF2B5EF4-FFF2-40B4-BE49-F238E27FC236}">
                <a16:creationId xmlns:a16="http://schemas.microsoft.com/office/drawing/2014/main" id="{82243174-AE45-D14C-9816-9C1397AF52DA}"/>
              </a:ext>
            </a:extLst>
          </p:cNvPr>
          <p:cNvSpPr>
            <a:spLocks noGrp="1"/>
          </p:cNvSpPr>
          <p:nvPr>
            <p:ph type="sldNum" sz="quarter" idx="12"/>
          </p:nvPr>
        </p:nvSpPr>
        <p:spPr/>
        <p:txBody>
          <a:bodyPr/>
          <a:lstStyle/>
          <a:p>
            <a:fld id="{030D0954-52AA-4645-BC74-DBF6B1D254B8}" type="slidenum">
              <a:rPr lang="en-US" smtClean="0"/>
              <a:t>72</a:t>
            </a:fld>
            <a:endParaRPr lang="en-US"/>
          </a:p>
        </p:txBody>
      </p:sp>
    </p:spTree>
    <p:extLst>
      <p:ext uri="{BB962C8B-B14F-4D97-AF65-F5344CB8AC3E}">
        <p14:creationId xmlns:p14="http://schemas.microsoft.com/office/powerpoint/2010/main" val="56749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6" descr="BranchedFractalNEW">
            <a:extLst>
              <a:ext uri="{FF2B5EF4-FFF2-40B4-BE49-F238E27FC236}">
                <a16:creationId xmlns:a16="http://schemas.microsoft.com/office/drawing/2014/main" id="{158DF718-E33F-BB44-985C-EA9999724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45" y="2308226"/>
            <a:ext cx="5256213"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7" name="Group 37">
            <a:extLst>
              <a:ext uri="{FF2B5EF4-FFF2-40B4-BE49-F238E27FC236}">
                <a16:creationId xmlns:a16="http://schemas.microsoft.com/office/drawing/2014/main" id="{9D6EA0DA-7634-E245-AF63-A52024298805}"/>
              </a:ext>
            </a:extLst>
          </p:cNvPr>
          <p:cNvGrpSpPr>
            <a:grpSpLocks/>
          </p:cNvGrpSpPr>
          <p:nvPr/>
        </p:nvGrpSpPr>
        <p:grpSpPr bwMode="auto">
          <a:xfrm>
            <a:off x="6867144" y="4876801"/>
            <a:ext cx="1212850" cy="957263"/>
            <a:chOff x="4293" y="337"/>
            <a:chExt cx="764" cy="603"/>
          </a:xfrm>
        </p:grpSpPr>
        <p:sp>
          <p:nvSpPr>
            <p:cNvPr id="237606" name="Oval 38">
              <a:extLst>
                <a:ext uri="{FF2B5EF4-FFF2-40B4-BE49-F238E27FC236}">
                  <a16:creationId xmlns:a16="http://schemas.microsoft.com/office/drawing/2014/main" id="{9E64F838-9037-2A45-85C8-AF6F755E37A8}"/>
                </a:ext>
              </a:extLst>
            </p:cNvPr>
            <p:cNvSpPr>
              <a:spLocks noChangeArrowheads="1"/>
            </p:cNvSpPr>
            <p:nvPr/>
          </p:nvSpPr>
          <p:spPr bwMode="auto">
            <a:xfrm rot="-1936857">
              <a:off x="4611" y="773"/>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07" name="Oval 39">
              <a:extLst>
                <a:ext uri="{FF2B5EF4-FFF2-40B4-BE49-F238E27FC236}">
                  <a16:creationId xmlns:a16="http://schemas.microsoft.com/office/drawing/2014/main" id="{6D241B6C-96FD-0040-9EA9-8E3011B0CEDA}"/>
                </a:ext>
              </a:extLst>
            </p:cNvPr>
            <p:cNvSpPr>
              <a:spLocks noChangeArrowheads="1"/>
            </p:cNvSpPr>
            <p:nvPr/>
          </p:nvSpPr>
          <p:spPr bwMode="auto">
            <a:xfrm rot="-1936857">
              <a:off x="4717" y="763"/>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08" name="Oval 40">
              <a:extLst>
                <a:ext uri="{FF2B5EF4-FFF2-40B4-BE49-F238E27FC236}">
                  <a16:creationId xmlns:a16="http://schemas.microsoft.com/office/drawing/2014/main" id="{EA3721EE-64C4-FC41-9979-D6DDE882DC8E}"/>
                </a:ext>
              </a:extLst>
            </p:cNvPr>
            <p:cNvSpPr>
              <a:spLocks noChangeArrowheads="1"/>
            </p:cNvSpPr>
            <p:nvPr/>
          </p:nvSpPr>
          <p:spPr bwMode="auto">
            <a:xfrm rot="-1936857">
              <a:off x="4773" y="6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09" name="Oval 41">
              <a:extLst>
                <a:ext uri="{FF2B5EF4-FFF2-40B4-BE49-F238E27FC236}">
                  <a16:creationId xmlns:a16="http://schemas.microsoft.com/office/drawing/2014/main" id="{D57AF476-7274-864C-BDD7-358147B490E0}"/>
                </a:ext>
              </a:extLst>
            </p:cNvPr>
            <p:cNvSpPr>
              <a:spLocks noChangeArrowheads="1"/>
            </p:cNvSpPr>
            <p:nvPr/>
          </p:nvSpPr>
          <p:spPr bwMode="auto">
            <a:xfrm rot="-1936857">
              <a:off x="4769" y="844"/>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0" name="Oval 42">
              <a:extLst>
                <a:ext uri="{FF2B5EF4-FFF2-40B4-BE49-F238E27FC236}">
                  <a16:creationId xmlns:a16="http://schemas.microsoft.com/office/drawing/2014/main" id="{41AF7016-1D62-C54E-ADEA-CFCC775F48D6}"/>
                </a:ext>
              </a:extLst>
            </p:cNvPr>
            <p:cNvSpPr>
              <a:spLocks noChangeArrowheads="1"/>
            </p:cNvSpPr>
            <p:nvPr/>
          </p:nvSpPr>
          <p:spPr bwMode="auto">
            <a:xfrm rot="-1936857">
              <a:off x="4875" y="833"/>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1" name="Oval 43">
              <a:extLst>
                <a:ext uri="{FF2B5EF4-FFF2-40B4-BE49-F238E27FC236}">
                  <a16:creationId xmlns:a16="http://schemas.microsoft.com/office/drawing/2014/main" id="{8682914E-B78A-E644-89B4-4FF1AA9BACB9}"/>
                </a:ext>
              </a:extLst>
            </p:cNvPr>
            <p:cNvSpPr>
              <a:spLocks noChangeArrowheads="1"/>
            </p:cNvSpPr>
            <p:nvPr/>
          </p:nvSpPr>
          <p:spPr bwMode="auto">
            <a:xfrm rot="-1936857">
              <a:off x="4854" y="62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2" name="Oval 44">
              <a:extLst>
                <a:ext uri="{FF2B5EF4-FFF2-40B4-BE49-F238E27FC236}">
                  <a16:creationId xmlns:a16="http://schemas.microsoft.com/office/drawing/2014/main" id="{FC4E67A1-41BC-AC48-A21B-D8C581AE8448}"/>
                </a:ext>
              </a:extLst>
            </p:cNvPr>
            <p:cNvSpPr>
              <a:spLocks noChangeArrowheads="1"/>
            </p:cNvSpPr>
            <p:nvPr/>
          </p:nvSpPr>
          <p:spPr bwMode="auto">
            <a:xfrm rot="-1936857">
              <a:off x="4961" y="60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3" name="Oval 45">
              <a:extLst>
                <a:ext uri="{FF2B5EF4-FFF2-40B4-BE49-F238E27FC236}">
                  <a16:creationId xmlns:a16="http://schemas.microsoft.com/office/drawing/2014/main" id="{E0E93488-F8B2-EF42-B823-C42916D53A9E}"/>
                </a:ext>
              </a:extLst>
            </p:cNvPr>
            <p:cNvSpPr>
              <a:spLocks noChangeArrowheads="1"/>
            </p:cNvSpPr>
            <p:nvPr/>
          </p:nvSpPr>
          <p:spPr bwMode="auto">
            <a:xfrm rot="-1936857">
              <a:off x="4957" y="782"/>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4" name="Oval 46">
              <a:extLst>
                <a:ext uri="{FF2B5EF4-FFF2-40B4-BE49-F238E27FC236}">
                  <a16:creationId xmlns:a16="http://schemas.microsoft.com/office/drawing/2014/main" id="{47A1ECBF-EBB6-9440-868C-C9E627114A81}"/>
                </a:ext>
              </a:extLst>
            </p:cNvPr>
            <p:cNvSpPr>
              <a:spLocks noChangeArrowheads="1"/>
            </p:cNvSpPr>
            <p:nvPr/>
          </p:nvSpPr>
          <p:spPr bwMode="auto">
            <a:xfrm rot="-1936857">
              <a:off x="4843" y="51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5" name="Oval 47">
              <a:extLst>
                <a:ext uri="{FF2B5EF4-FFF2-40B4-BE49-F238E27FC236}">
                  <a16:creationId xmlns:a16="http://schemas.microsoft.com/office/drawing/2014/main" id="{BE279E1E-F85D-9840-90EA-51CBBD5F421A}"/>
                </a:ext>
              </a:extLst>
            </p:cNvPr>
            <p:cNvSpPr>
              <a:spLocks noChangeArrowheads="1"/>
            </p:cNvSpPr>
            <p:nvPr/>
          </p:nvSpPr>
          <p:spPr bwMode="auto">
            <a:xfrm rot="-7898865">
              <a:off x="4588" y="680"/>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6" name="Oval 48">
              <a:extLst>
                <a:ext uri="{FF2B5EF4-FFF2-40B4-BE49-F238E27FC236}">
                  <a16:creationId xmlns:a16="http://schemas.microsoft.com/office/drawing/2014/main" id="{835D163C-43B9-4640-B424-B4A8ED38B8FF}"/>
                </a:ext>
              </a:extLst>
            </p:cNvPr>
            <p:cNvSpPr>
              <a:spLocks noChangeArrowheads="1"/>
            </p:cNvSpPr>
            <p:nvPr/>
          </p:nvSpPr>
          <p:spPr bwMode="auto">
            <a:xfrm rot="-7898865">
              <a:off x="4560" y="576"/>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7" name="Oval 49">
              <a:extLst>
                <a:ext uri="{FF2B5EF4-FFF2-40B4-BE49-F238E27FC236}">
                  <a16:creationId xmlns:a16="http://schemas.microsoft.com/office/drawing/2014/main" id="{FE8F617B-98A0-7B43-8246-3D498BF778E5}"/>
                </a:ext>
              </a:extLst>
            </p:cNvPr>
            <p:cNvSpPr>
              <a:spLocks noChangeArrowheads="1"/>
            </p:cNvSpPr>
            <p:nvPr/>
          </p:nvSpPr>
          <p:spPr bwMode="auto">
            <a:xfrm rot="-7898865">
              <a:off x="4461" y="536"/>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8" name="Oval 50">
              <a:extLst>
                <a:ext uri="{FF2B5EF4-FFF2-40B4-BE49-F238E27FC236}">
                  <a16:creationId xmlns:a16="http://schemas.microsoft.com/office/drawing/2014/main" id="{CED28DCA-82A7-1644-B20F-4A98C0F10A2B}"/>
                </a:ext>
              </a:extLst>
            </p:cNvPr>
            <p:cNvSpPr>
              <a:spLocks noChangeArrowheads="1"/>
            </p:cNvSpPr>
            <p:nvPr/>
          </p:nvSpPr>
          <p:spPr bwMode="auto">
            <a:xfrm rot="-7898865">
              <a:off x="4632" y="512"/>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19" name="Oval 51">
              <a:extLst>
                <a:ext uri="{FF2B5EF4-FFF2-40B4-BE49-F238E27FC236}">
                  <a16:creationId xmlns:a16="http://schemas.microsoft.com/office/drawing/2014/main" id="{639D4AAA-7BC4-554E-B450-4529E3D1F1DF}"/>
                </a:ext>
              </a:extLst>
            </p:cNvPr>
            <p:cNvSpPr>
              <a:spLocks noChangeArrowheads="1"/>
            </p:cNvSpPr>
            <p:nvPr/>
          </p:nvSpPr>
          <p:spPr bwMode="auto">
            <a:xfrm rot="-7898865">
              <a:off x="4604" y="40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20" name="Oval 52">
              <a:extLst>
                <a:ext uri="{FF2B5EF4-FFF2-40B4-BE49-F238E27FC236}">
                  <a16:creationId xmlns:a16="http://schemas.microsoft.com/office/drawing/2014/main" id="{4C4D261B-8B8D-EE43-AC42-872766F13718}"/>
                </a:ext>
              </a:extLst>
            </p:cNvPr>
            <p:cNvSpPr>
              <a:spLocks noChangeArrowheads="1"/>
            </p:cNvSpPr>
            <p:nvPr/>
          </p:nvSpPr>
          <p:spPr bwMode="auto">
            <a:xfrm rot="-7898865">
              <a:off x="4397" y="465"/>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21" name="Oval 53">
              <a:extLst>
                <a:ext uri="{FF2B5EF4-FFF2-40B4-BE49-F238E27FC236}">
                  <a16:creationId xmlns:a16="http://schemas.microsoft.com/office/drawing/2014/main" id="{45C46D3D-FD64-2E4D-8924-CC8C4DEF7810}"/>
                </a:ext>
              </a:extLst>
            </p:cNvPr>
            <p:cNvSpPr>
              <a:spLocks noChangeArrowheads="1"/>
            </p:cNvSpPr>
            <p:nvPr/>
          </p:nvSpPr>
          <p:spPr bwMode="auto">
            <a:xfrm rot="-7898865">
              <a:off x="4369" y="361"/>
              <a:ext cx="96" cy="9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22" name="Oval 54">
              <a:extLst>
                <a:ext uri="{FF2B5EF4-FFF2-40B4-BE49-F238E27FC236}">
                  <a16:creationId xmlns:a16="http://schemas.microsoft.com/office/drawing/2014/main" id="{0A9C857C-4957-5946-BAE5-4B594FA51DEF}"/>
                </a:ext>
              </a:extLst>
            </p:cNvPr>
            <p:cNvSpPr>
              <a:spLocks noChangeArrowheads="1"/>
            </p:cNvSpPr>
            <p:nvPr/>
          </p:nvSpPr>
          <p:spPr bwMode="auto">
            <a:xfrm rot="-7898865">
              <a:off x="4540" y="337"/>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37623" name="Oval 55">
              <a:extLst>
                <a:ext uri="{FF2B5EF4-FFF2-40B4-BE49-F238E27FC236}">
                  <a16:creationId xmlns:a16="http://schemas.microsoft.com/office/drawing/2014/main" id="{B88DB166-5885-D943-B3A9-A4C8F89482C8}"/>
                </a:ext>
              </a:extLst>
            </p:cNvPr>
            <p:cNvSpPr>
              <a:spLocks noChangeArrowheads="1"/>
            </p:cNvSpPr>
            <p:nvPr/>
          </p:nvSpPr>
          <p:spPr bwMode="auto">
            <a:xfrm rot="-7898865">
              <a:off x="4293" y="49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237624" name="Text Box 56">
            <a:extLst>
              <a:ext uri="{FF2B5EF4-FFF2-40B4-BE49-F238E27FC236}">
                <a16:creationId xmlns:a16="http://schemas.microsoft.com/office/drawing/2014/main" id="{348A335A-DE6B-B744-BDCA-9927ABB88B40}"/>
              </a:ext>
            </a:extLst>
          </p:cNvPr>
          <p:cNvSpPr txBox="1">
            <a:spLocks noChangeArrowheads="1"/>
          </p:cNvSpPr>
          <p:nvPr/>
        </p:nvSpPr>
        <p:spPr bwMode="auto">
          <a:xfrm>
            <a:off x="5952744" y="4114801"/>
            <a:ext cx="28238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Times New Roman" charset="0"/>
                <a:ea typeface="ＭＳ Ｐゴシック" charset="0"/>
              </a:rPr>
              <a:t>Branched Aggregates</a:t>
            </a:r>
          </a:p>
        </p:txBody>
      </p:sp>
      <p:sp>
        <p:nvSpPr>
          <p:cNvPr id="237625" name="Text Box 57">
            <a:extLst>
              <a:ext uri="{FF2B5EF4-FFF2-40B4-BE49-F238E27FC236}">
                <a16:creationId xmlns:a16="http://schemas.microsoft.com/office/drawing/2014/main" id="{F0E385EF-B10D-6747-B589-769DD174ADD6}"/>
              </a:ext>
            </a:extLst>
          </p:cNvPr>
          <p:cNvSpPr txBox="1">
            <a:spLocks noChangeArrowheads="1"/>
          </p:cNvSpPr>
          <p:nvPr/>
        </p:nvSpPr>
        <p:spPr bwMode="auto">
          <a:xfrm>
            <a:off x="5876544" y="5943600"/>
            <a:ext cx="35052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1">
                <a:latin typeface="Times New Roman" charset="0"/>
                <a:ea typeface="ＭＳ Ｐゴシック" charset="0"/>
              </a:rPr>
              <a:t>Beaucage G, Determination of branch fraction and minimum dimension of fractal aggregates Phys. Rev. E </a:t>
            </a:r>
            <a:r>
              <a:rPr lang="en-US" sz="1400" i="1" u="sng">
                <a:latin typeface="Times New Roman" charset="0"/>
                <a:ea typeface="ＭＳ Ｐゴシック" charset="0"/>
              </a:rPr>
              <a:t>70</a:t>
            </a:r>
            <a:r>
              <a:rPr lang="en-US" sz="1400" i="1">
                <a:latin typeface="Times New Roman" charset="0"/>
                <a:ea typeface="ＭＳ Ｐゴシック" charset="0"/>
              </a:rPr>
              <a:t> 031401 (2004).</a:t>
            </a:r>
          </a:p>
        </p:txBody>
      </p:sp>
      <p:grpSp>
        <p:nvGrpSpPr>
          <p:cNvPr id="21510" name="Group 14">
            <a:extLst>
              <a:ext uri="{FF2B5EF4-FFF2-40B4-BE49-F238E27FC236}">
                <a16:creationId xmlns:a16="http://schemas.microsoft.com/office/drawing/2014/main" id="{B3FDAF4F-7324-7848-827F-BDA43FA5A6CE}"/>
              </a:ext>
            </a:extLst>
          </p:cNvPr>
          <p:cNvGrpSpPr>
            <a:grpSpLocks/>
          </p:cNvGrpSpPr>
          <p:nvPr/>
        </p:nvGrpSpPr>
        <p:grpSpPr bwMode="auto">
          <a:xfrm>
            <a:off x="4800601" y="144464"/>
            <a:ext cx="5616575" cy="3589337"/>
            <a:chOff x="633" y="720"/>
            <a:chExt cx="3538" cy="2261"/>
          </a:xfrm>
        </p:grpSpPr>
        <p:pic>
          <p:nvPicPr>
            <p:cNvPr id="21512" name="Picture 5" descr="DF_4p7">
              <a:extLst>
                <a:ext uri="{FF2B5EF4-FFF2-40B4-BE49-F238E27FC236}">
                  <a16:creationId xmlns:a16="http://schemas.microsoft.com/office/drawing/2014/main" id="{F14BA5AF-0372-D345-82D0-CB290EC14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720"/>
              <a:ext cx="358" cy="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Line 6">
              <a:extLst>
                <a:ext uri="{FF2B5EF4-FFF2-40B4-BE49-F238E27FC236}">
                  <a16:creationId xmlns:a16="http://schemas.microsoft.com/office/drawing/2014/main" id="{7548D762-B90B-344F-B94B-E7C7F530AB9F}"/>
                </a:ext>
              </a:extLst>
            </p:cNvPr>
            <p:cNvSpPr>
              <a:spLocks noChangeShapeType="1"/>
            </p:cNvSpPr>
            <p:nvPr/>
          </p:nvSpPr>
          <p:spPr bwMode="auto">
            <a:xfrm>
              <a:off x="633"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50" name="Line 7">
              <a:extLst>
                <a:ext uri="{FF2B5EF4-FFF2-40B4-BE49-F238E27FC236}">
                  <a16:creationId xmlns:a16="http://schemas.microsoft.com/office/drawing/2014/main" id="{797EA080-6926-0041-9537-0A93E410C380}"/>
                </a:ext>
              </a:extLst>
            </p:cNvPr>
            <p:cNvSpPr>
              <a:spLocks noChangeShapeType="1"/>
            </p:cNvSpPr>
            <p:nvPr/>
          </p:nvSpPr>
          <p:spPr bwMode="auto">
            <a:xfrm>
              <a:off x="2352" y="1824"/>
              <a:ext cx="1536" cy="0"/>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51" name="Line 8">
              <a:extLst>
                <a:ext uri="{FF2B5EF4-FFF2-40B4-BE49-F238E27FC236}">
                  <a16:creationId xmlns:a16="http://schemas.microsoft.com/office/drawing/2014/main" id="{013CE870-C18A-3B47-9A4E-033A78D880EB}"/>
                </a:ext>
              </a:extLst>
            </p:cNvPr>
            <p:cNvSpPr>
              <a:spLocks noChangeShapeType="1"/>
            </p:cNvSpPr>
            <p:nvPr/>
          </p:nvSpPr>
          <p:spPr bwMode="auto">
            <a:xfrm flipV="1">
              <a:off x="2352" y="1680"/>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52" name="Line 9">
              <a:extLst>
                <a:ext uri="{FF2B5EF4-FFF2-40B4-BE49-F238E27FC236}">
                  <a16:creationId xmlns:a16="http://schemas.microsoft.com/office/drawing/2014/main" id="{74B31B13-E26B-D544-B5A0-18EFC30F90ED}"/>
                </a:ext>
              </a:extLst>
            </p:cNvPr>
            <p:cNvSpPr>
              <a:spLocks noChangeShapeType="1"/>
            </p:cNvSpPr>
            <p:nvPr/>
          </p:nvSpPr>
          <p:spPr bwMode="auto">
            <a:xfrm>
              <a:off x="2352" y="1824"/>
              <a:ext cx="1536" cy="144"/>
            </a:xfrm>
            <a:prstGeom prst="line">
              <a:avLst/>
            </a:prstGeom>
            <a:noFill/>
            <a:ln w="2857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53" name="Text Box 12">
              <a:extLst>
                <a:ext uri="{FF2B5EF4-FFF2-40B4-BE49-F238E27FC236}">
                  <a16:creationId xmlns:a16="http://schemas.microsoft.com/office/drawing/2014/main" id="{AAD32DBA-1784-104F-A979-A13B3A743C60}"/>
                </a:ext>
              </a:extLst>
            </p:cNvPr>
            <p:cNvSpPr txBox="1">
              <a:spLocks noChangeArrowheads="1"/>
            </p:cNvSpPr>
            <p:nvPr/>
          </p:nvSpPr>
          <p:spPr bwMode="auto">
            <a:xfrm>
              <a:off x="1152" y="1533"/>
              <a:ext cx="633"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X-ray, </a:t>
              </a:r>
              <a:r>
                <a:rPr lang="el-GR" altLang="en-US" sz="1800">
                  <a:latin typeface="Symbol" pitchFamily="2" charset="2"/>
                </a:rPr>
                <a:t>λ</a:t>
              </a:r>
              <a:endParaRPr lang="en-US" altLang="en-US" sz="1800">
                <a:latin typeface="Symbol" pitchFamily="2" charset="2"/>
              </a:endParaRPr>
            </a:p>
          </p:txBody>
        </p:sp>
        <p:sp>
          <p:nvSpPr>
            <p:cNvPr id="54" name="Text Box 13">
              <a:extLst>
                <a:ext uri="{FF2B5EF4-FFF2-40B4-BE49-F238E27FC236}">
                  <a16:creationId xmlns:a16="http://schemas.microsoft.com/office/drawing/2014/main" id="{5E5294EC-9508-B943-80D9-8EE871ACC452}"/>
                </a:ext>
              </a:extLst>
            </p:cNvPr>
            <p:cNvSpPr txBox="1">
              <a:spLocks noChangeArrowheads="1"/>
            </p:cNvSpPr>
            <p:nvPr/>
          </p:nvSpPr>
          <p:spPr bwMode="auto">
            <a:xfrm>
              <a:off x="3897" y="1614"/>
              <a:ext cx="274"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latin typeface="Symbol" pitchFamily="2" charset="2"/>
                </a:rPr>
                <a:t>2</a:t>
              </a:r>
              <a:r>
                <a:rPr lang="el-GR" altLang="en-US" sz="1800">
                  <a:latin typeface="Symbol" pitchFamily="2" charset="2"/>
                </a:rPr>
                <a:t>θ</a:t>
              </a:r>
              <a:endParaRPr lang="en-US" altLang="en-US" sz="1800">
                <a:latin typeface="Symbol" pitchFamily="2" charset="2"/>
              </a:endParaRPr>
            </a:p>
          </p:txBody>
        </p:sp>
      </p:grpSp>
      <p:sp>
        <p:nvSpPr>
          <p:cNvPr id="55" name="Text Box 15">
            <a:extLst>
              <a:ext uri="{FF2B5EF4-FFF2-40B4-BE49-F238E27FC236}">
                <a16:creationId xmlns:a16="http://schemas.microsoft.com/office/drawing/2014/main" id="{32CF8B33-2958-524F-9EB1-38E2CA118E87}"/>
              </a:ext>
            </a:extLst>
          </p:cNvPr>
          <p:cNvSpPr txBox="1">
            <a:spLocks noChangeArrowheads="1"/>
          </p:cNvSpPr>
          <p:nvPr/>
        </p:nvSpPr>
        <p:spPr bwMode="auto">
          <a:xfrm>
            <a:off x="7848600" y="2376488"/>
            <a:ext cx="224612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b="1">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b="1">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b="1">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a:t>d = </a:t>
            </a:r>
            <a:r>
              <a:rPr lang="el-GR" altLang="en-US" sz="1800">
                <a:latin typeface="Symbol" pitchFamily="2" charset="2"/>
              </a:rPr>
              <a:t>λ</a:t>
            </a:r>
            <a:r>
              <a:rPr lang="en-US" altLang="en-US" sz="1800"/>
              <a:t>/(2 sin </a:t>
            </a:r>
            <a:r>
              <a:rPr lang="el-GR" altLang="en-US" sz="1800">
                <a:latin typeface="Symbol" pitchFamily="2" charset="2"/>
              </a:rPr>
              <a:t>θ</a:t>
            </a:r>
            <a:r>
              <a:rPr lang="en-US" altLang="en-US" sz="1800"/>
              <a:t>) = 2</a:t>
            </a:r>
            <a:r>
              <a:rPr lang="el-GR" altLang="en-US" sz="1800">
                <a:latin typeface="Symbol" pitchFamily="2" charset="2"/>
              </a:rPr>
              <a:t>π</a:t>
            </a:r>
            <a:r>
              <a:rPr lang="en-US" altLang="en-US" sz="1800"/>
              <a:t>/q</a:t>
            </a:r>
          </a:p>
        </p:txBody>
      </p:sp>
      <p:graphicFrame>
        <p:nvGraphicFramePr>
          <p:cNvPr id="34" name="Object 22">
            <a:extLst>
              <a:ext uri="{FF2B5EF4-FFF2-40B4-BE49-F238E27FC236}">
                <a16:creationId xmlns:a16="http://schemas.microsoft.com/office/drawing/2014/main" id="{6D6772DF-42EB-4946-8C05-157067462991}"/>
              </a:ext>
            </a:extLst>
          </p:cNvPr>
          <p:cNvGraphicFramePr>
            <a:graphicFrameLocks noChangeAspect="1"/>
          </p:cNvGraphicFramePr>
          <p:nvPr>
            <p:extLst>
              <p:ext uri="{D42A27DB-BD31-4B8C-83A1-F6EECF244321}">
                <p14:modId xmlns:p14="http://schemas.microsoft.com/office/powerpoint/2010/main" val="3098642852"/>
              </p:ext>
            </p:extLst>
          </p:nvPr>
        </p:nvGraphicFramePr>
        <p:xfrm>
          <a:off x="9320446" y="5904284"/>
          <a:ext cx="2717800" cy="950912"/>
        </p:xfrm>
        <a:graphic>
          <a:graphicData uri="http://schemas.openxmlformats.org/presentationml/2006/ole">
            <mc:AlternateContent xmlns:mc="http://schemas.openxmlformats.org/markup-compatibility/2006">
              <mc:Choice xmlns:v="urn:schemas-microsoft-com:vml" Requires="v">
                <p:oleObj spid="_x0000_s47385" name="Equation" r:id="rId6" imgW="1308100" imgH="457200" progId="Equation.3">
                  <p:embed/>
                </p:oleObj>
              </mc:Choice>
              <mc:Fallback>
                <p:oleObj name="Equation" r:id="rId6" imgW="1308100" imgH="457200" progId="Equation.3">
                  <p:embed/>
                  <p:pic>
                    <p:nvPicPr>
                      <p:cNvPr id="128003" name="Object 22">
                        <a:extLst>
                          <a:ext uri="{FF2B5EF4-FFF2-40B4-BE49-F238E27FC236}">
                            <a16:creationId xmlns:a16="http://schemas.microsoft.com/office/drawing/2014/main" id="{1FCD9DBA-C5B4-5E4A-929E-FA065869FC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0446" y="5904284"/>
                        <a:ext cx="2717800"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5" name="Object 25">
            <a:extLst>
              <a:ext uri="{FF2B5EF4-FFF2-40B4-BE49-F238E27FC236}">
                <a16:creationId xmlns:a16="http://schemas.microsoft.com/office/drawing/2014/main" id="{37E33CA6-F11E-994A-B711-5ADEC21692C5}"/>
              </a:ext>
            </a:extLst>
          </p:cNvPr>
          <p:cNvGraphicFramePr>
            <a:graphicFrameLocks noChangeAspect="1"/>
          </p:cNvGraphicFramePr>
          <p:nvPr>
            <p:extLst>
              <p:ext uri="{D42A27DB-BD31-4B8C-83A1-F6EECF244321}">
                <p14:modId xmlns:p14="http://schemas.microsoft.com/office/powerpoint/2010/main" val="439117439"/>
              </p:ext>
            </p:extLst>
          </p:nvPr>
        </p:nvGraphicFramePr>
        <p:xfrm>
          <a:off x="9724200" y="3057526"/>
          <a:ext cx="2373312" cy="1057275"/>
        </p:xfrm>
        <a:graphic>
          <a:graphicData uri="http://schemas.openxmlformats.org/presentationml/2006/ole">
            <mc:AlternateContent xmlns:mc="http://schemas.openxmlformats.org/markup-compatibility/2006">
              <mc:Choice xmlns:v="urn:schemas-microsoft-com:vml" Requires="v">
                <p:oleObj spid="_x0000_s47386" name="Equation" r:id="rId8" imgW="1143000" imgH="508000" progId="Equation.3">
                  <p:embed/>
                </p:oleObj>
              </mc:Choice>
              <mc:Fallback>
                <p:oleObj name="Equation" r:id="rId8" imgW="1143000" imgH="508000" progId="Equation.3">
                  <p:embed/>
                  <p:pic>
                    <p:nvPicPr>
                      <p:cNvPr id="128006" name="Object 25">
                        <a:extLst>
                          <a:ext uri="{FF2B5EF4-FFF2-40B4-BE49-F238E27FC236}">
                            <a16:creationId xmlns:a16="http://schemas.microsoft.com/office/drawing/2014/main" id="{2EB5FD1B-9F53-3947-9836-E6C5313D75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4200" y="3057526"/>
                        <a:ext cx="2373312"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6" name="Object 26">
            <a:extLst>
              <a:ext uri="{FF2B5EF4-FFF2-40B4-BE49-F238E27FC236}">
                <a16:creationId xmlns:a16="http://schemas.microsoft.com/office/drawing/2014/main" id="{EDD064E6-3EF7-3446-B363-12A939B0EBAD}"/>
              </a:ext>
            </a:extLst>
          </p:cNvPr>
          <p:cNvGraphicFramePr>
            <a:graphicFrameLocks noChangeAspect="1"/>
          </p:cNvGraphicFramePr>
          <p:nvPr>
            <p:extLst>
              <p:ext uri="{D42A27DB-BD31-4B8C-83A1-F6EECF244321}">
                <p14:modId xmlns:p14="http://schemas.microsoft.com/office/powerpoint/2010/main" val="475804769"/>
              </p:ext>
            </p:extLst>
          </p:nvPr>
        </p:nvGraphicFramePr>
        <p:xfrm>
          <a:off x="9393598" y="4431084"/>
          <a:ext cx="2532063" cy="1057275"/>
        </p:xfrm>
        <a:graphic>
          <a:graphicData uri="http://schemas.openxmlformats.org/presentationml/2006/ole">
            <mc:AlternateContent xmlns:mc="http://schemas.openxmlformats.org/markup-compatibility/2006">
              <mc:Choice xmlns:v="urn:schemas-microsoft-com:vml" Requires="v">
                <p:oleObj spid="_x0000_s47387" name="Equation" r:id="rId10" imgW="1219200" imgH="508000" progId="Equation.3">
                  <p:embed/>
                </p:oleObj>
              </mc:Choice>
              <mc:Fallback>
                <p:oleObj name="Equation" r:id="rId10" imgW="1219200" imgH="508000" progId="Equation.3">
                  <p:embed/>
                  <p:pic>
                    <p:nvPicPr>
                      <p:cNvPr id="128007" name="Object 26">
                        <a:extLst>
                          <a:ext uri="{FF2B5EF4-FFF2-40B4-BE49-F238E27FC236}">
                            <a16:creationId xmlns:a16="http://schemas.microsoft.com/office/drawing/2014/main" id="{3C17747D-FA42-7048-BF88-1B82083FC2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3598" y="4431084"/>
                        <a:ext cx="2532063"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7" name="Object 27">
            <a:extLst>
              <a:ext uri="{FF2B5EF4-FFF2-40B4-BE49-F238E27FC236}">
                <a16:creationId xmlns:a16="http://schemas.microsoft.com/office/drawing/2014/main" id="{61073BD6-9AFD-A740-B978-F7D6059B0336}"/>
              </a:ext>
            </a:extLst>
          </p:cNvPr>
          <p:cNvGraphicFramePr>
            <a:graphicFrameLocks noChangeAspect="1"/>
          </p:cNvGraphicFramePr>
          <p:nvPr>
            <p:extLst>
              <p:ext uri="{D42A27DB-BD31-4B8C-83A1-F6EECF244321}">
                <p14:modId xmlns:p14="http://schemas.microsoft.com/office/powerpoint/2010/main" val="3582515102"/>
              </p:ext>
            </p:extLst>
          </p:nvPr>
        </p:nvGraphicFramePr>
        <p:xfrm>
          <a:off x="8273226" y="3115683"/>
          <a:ext cx="1219200" cy="1044575"/>
        </p:xfrm>
        <a:graphic>
          <a:graphicData uri="http://schemas.openxmlformats.org/presentationml/2006/ole">
            <mc:AlternateContent xmlns:mc="http://schemas.openxmlformats.org/markup-compatibility/2006">
              <mc:Choice xmlns:v="urn:schemas-microsoft-com:vml" Requires="v">
                <p:oleObj spid="_x0000_s47388" name="Equation" r:id="rId12" imgW="533400" imgH="457200" progId="Equation.3">
                  <p:embed/>
                </p:oleObj>
              </mc:Choice>
              <mc:Fallback>
                <p:oleObj name="Equation" r:id="rId12" imgW="533400" imgH="457200" progId="Equation.3">
                  <p:embed/>
                  <p:pic>
                    <p:nvPicPr>
                      <p:cNvPr id="128008" name="Object 27">
                        <a:extLst>
                          <a:ext uri="{FF2B5EF4-FFF2-40B4-BE49-F238E27FC236}">
                            <a16:creationId xmlns:a16="http://schemas.microsoft.com/office/drawing/2014/main" id="{B99967CD-9860-7E46-8163-1A6492B3DA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3226" y="3115683"/>
                        <a:ext cx="12192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Slide Number Placeholder 2">
            <a:extLst>
              <a:ext uri="{FF2B5EF4-FFF2-40B4-BE49-F238E27FC236}">
                <a16:creationId xmlns:a16="http://schemas.microsoft.com/office/drawing/2014/main" id="{67651413-278D-3048-BFBA-59B9820E9974}"/>
              </a:ext>
            </a:extLst>
          </p:cNvPr>
          <p:cNvSpPr>
            <a:spLocks noGrp="1"/>
          </p:cNvSpPr>
          <p:nvPr>
            <p:ph type="sldNum" sz="quarter" idx="12"/>
          </p:nvPr>
        </p:nvSpPr>
        <p:spPr/>
        <p:txBody>
          <a:bodyPr/>
          <a:lstStyle/>
          <a:p>
            <a:fld id="{030D0954-52AA-4645-BC74-DBF6B1D254B8}" type="slidenum">
              <a:rPr lang="en-US" smtClean="0"/>
              <a:t>73</a:t>
            </a:fld>
            <a:endParaRPr lang="en-US"/>
          </a:p>
        </p:txBody>
      </p:sp>
    </p:spTree>
    <p:extLst>
      <p:ext uri="{BB962C8B-B14F-4D97-AF65-F5344CB8AC3E}">
        <p14:creationId xmlns:p14="http://schemas.microsoft.com/office/powerpoint/2010/main" val="2103443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AgglomeratedBrFrAgg">
            <a:hlinkClick r:id="rId4" action="ppaction://hlinksldjump"/>
            <a:extLst>
              <a:ext uri="{FF2B5EF4-FFF2-40B4-BE49-F238E27FC236}">
                <a16:creationId xmlns:a16="http://schemas.microsoft.com/office/drawing/2014/main" id="{700414D7-2787-604A-84CE-607B9A60F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38200"/>
            <a:ext cx="607695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3">
            <a:extLst>
              <a:ext uri="{FF2B5EF4-FFF2-40B4-BE49-F238E27FC236}">
                <a16:creationId xmlns:a16="http://schemas.microsoft.com/office/drawing/2014/main" id="{15F98190-370D-1948-BA99-8D21C3464B54}"/>
              </a:ext>
            </a:extLst>
          </p:cNvPr>
          <p:cNvSpPr txBox="1">
            <a:spLocks noChangeArrowheads="1"/>
          </p:cNvSpPr>
          <p:nvPr/>
        </p:nvSpPr>
        <p:spPr bwMode="auto">
          <a:xfrm>
            <a:off x="2514601" y="193675"/>
            <a:ext cx="45942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Times New Roman" charset="0"/>
                <a:ea typeface="ＭＳ Ｐゴシック" charset="0"/>
              </a:rPr>
              <a:t>Large Scale (low-q) Agglomerates</a:t>
            </a:r>
          </a:p>
        </p:txBody>
      </p:sp>
      <p:sp>
        <p:nvSpPr>
          <p:cNvPr id="142340" name="Oval 4">
            <a:extLst>
              <a:ext uri="{FF2B5EF4-FFF2-40B4-BE49-F238E27FC236}">
                <a16:creationId xmlns:a16="http://schemas.microsoft.com/office/drawing/2014/main" id="{BC996699-02A4-0748-B599-BE9AEB261C0F}"/>
              </a:ext>
            </a:extLst>
          </p:cNvPr>
          <p:cNvSpPr>
            <a:spLocks noChangeArrowheads="1"/>
          </p:cNvSpPr>
          <p:nvPr/>
        </p:nvSpPr>
        <p:spPr bwMode="auto">
          <a:xfrm>
            <a:off x="8724900" y="5105400"/>
            <a:ext cx="609600" cy="609600"/>
          </a:xfrm>
          <a:prstGeom prst="ellipse">
            <a:avLst/>
          </a:prstGeom>
          <a:solidFill>
            <a:schemeClr val="folHlink"/>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nvGrpSpPr>
          <p:cNvPr id="130052" name="Group 5">
            <a:extLst>
              <a:ext uri="{FF2B5EF4-FFF2-40B4-BE49-F238E27FC236}">
                <a16:creationId xmlns:a16="http://schemas.microsoft.com/office/drawing/2014/main" id="{2005D532-03B9-DF42-B593-303C96EEC7C6}"/>
              </a:ext>
            </a:extLst>
          </p:cNvPr>
          <p:cNvGrpSpPr>
            <a:grpSpLocks/>
          </p:cNvGrpSpPr>
          <p:nvPr/>
        </p:nvGrpSpPr>
        <p:grpSpPr bwMode="auto">
          <a:xfrm>
            <a:off x="8458200" y="3886200"/>
            <a:ext cx="1143000" cy="1066800"/>
            <a:chOff x="4224" y="2112"/>
            <a:chExt cx="720" cy="672"/>
          </a:xfrm>
        </p:grpSpPr>
        <p:sp>
          <p:nvSpPr>
            <p:cNvPr id="142342" name="Line 6">
              <a:extLst>
                <a:ext uri="{FF2B5EF4-FFF2-40B4-BE49-F238E27FC236}">
                  <a16:creationId xmlns:a16="http://schemas.microsoft.com/office/drawing/2014/main" id="{E86F0496-D0AF-9248-97BD-4924963C84E8}"/>
                </a:ext>
              </a:extLst>
            </p:cNvPr>
            <p:cNvSpPr>
              <a:spLocks noChangeShapeType="1"/>
            </p:cNvSpPr>
            <p:nvPr/>
          </p:nvSpPr>
          <p:spPr bwMode="auto">
            <a:xfrm flipV="1">
              <a:off x="4224"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142343" name="Line 7">
              <a:extLst>
                <a:ext uri="{FF2B5EF4-FFF2-40B4-BE49-F238E27FC236}">
                  <a16:creationId xmlns:a16="http://schemas.microsoft.com/office/drawing/2014/main" id="{C24C7573-59D6-134E-8BE7-7F212583D936}"/>
                </a:ext>
              </a:extLst>
            </p:cNvPr>
            <p:cNvSpPr>
              <a:spLocks noChangeShapeType="1"/>
            </p:cNvSpPr>
            <p:nvPr/>
          </p:nvSpPr>
          <p:spPr bwMode="auto">
            <a:xfrm flipH="1" flipV="1">
              <a:off x="4656"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grpSp>
      <p:grpSp>
        <p:nvGrpSpPr>
          <p:cNvPr id="130053" name="Group 8">
            <a:extLst>
              <a:ext uri="{FF2B5EF4-FFF2-40B4-BE49-F238E27FC236}">
                <a16:creationId xmlns:a16="http://schemas.microsoft.com/office/drawing/2014/main" id="{F3184EDA-E48D-984F-88E7-49962043FFED}"/>
              </a:ext>
            </a:extLst>
          </p:cNvPr>
          <p:cNvGrpSpPr>
            <a:grpSpLocks/>
          </p:cNvGrpSpPr>
          <p:nvPr/>
        </p:nvGrpSpPr>
        <p:grpSpPr bwMode="auto">
          <a:xfrm rot="19663143">
            <a:off x="8572500" y="2438400"/>
            <a:ext cx="914400" cy="1219200"/>
            <a:chOff x="4272" y="1200"/>
            <a:chExt cx="576" cy="768"/>
          </a:xfrm>
        </p:grpSpPr>
        <p:grpSp>
          <p:nvGrpSpPr>
            <p:cNvPr id="130067" name="Group 9">
              <a:extLst>
                <a:ext uri="{FF2B5EF4-FFF2-40B4-BE49-F238E27FC236}">
                  <a16:creationId xmlns:a16="http://schemas.microsoft.com/office/drawing/2014/main" id="{4DBA9541-9BA8-2648-9A79-B58F20ECA5FF}"/>
                </a:ext>
              </a:extLst>
            </p:cNvPr>
            <p:cNvGrpSpPr>
              <a:grpSpLocks/>
            </p:cNvGrpSpPr>
            <p:nvPr/>
          </p:nvGrpSpPr>
          <p:grpSpPr bwMode="auto">
            <a:xfrm>
              <a:off x="4368" y="1584"/>
              <a:ext cx="480" cy="384"/>
              <a:chOff x="4224" y="1584"/>
              <a:chExt cx="480" cy="384"/>
            </a:xfrm>
          </p:grpSpPr>
          <p:sp>
            <p:nvSpPr>
              <p:cNvPr id="142346" name="Oval 10">
                <a:extLst>
                  <a:ext uri="{FF2B5EF4-FFF2-40B4-BE49-F238E27FC236}">
                    <a16:creationId xmlns:a16="http://schemas.microsoft.com/office/drawing/2014/main" id="{7A787D32-85BD-2D40-9C67-E8FCD700AB89}"/>
                  </a:ext>
                </a:extLst>
              </p:cNvPr>
              <p:cNvSpPr>
                <a:spLocks noChangeArrowheads="1"/>
              </p:cNvSpPr>
              <p:nvPr/>
            </p:nvSpPr>
            <p:spPr bwMode="auto">
              <a:xfrm>
                <a:off x="4225"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47" name="Oval 11">
                <a:extLst>
                  <a:ext uri="{FF2B5EF4-FFF2-40B4-BE49-F238E27FC236}">
                    <a16:creationId xmlns:a16="http://schemas.microsoft.com/office/drawing/2014/main" id="{37DBA10E-B2B9-2B45-BF39-ECF53377E3BE}"/>
                  </a:ext>
                </a:extLst>
              </p:cNvPr>
              <p:cNvSpPr>
                <a:spLocks noChangeArrowheads="1"/>
              </p:cNvSpPr>
              <p:nvPr/>
            </p:nvSpPr>
            <p:spPr bwMode="auto">
              <a:xfrm>
                <a:off x="4320" y="1727"/>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48" name="Oval 12">
                <a:extLst>
                  <a:ext uri="{FF2B5EF4-FFF2-40B4-BE49-F238E27FC236}">
                    <a16:creationId xmlns:a16="http://schemas.microsoft.com/office/drawing/2014/main" id="{86BA50AC-9615-7D49-BDFB-29A9251B03EB}"/>
                  </a:ext>
                </a:extLst>
              </p:cNvPr>
              <p:cNvSpPr>
                <a:spLocks noChangeArrowheads="1"/>
              </p:cNvSpPr>
              <p:nvPr/>
            </p:nvSpPr>
            <p:spPr bwMode="auto">
              <a:xfrm>
                <a:off x="4416"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49" name="Oval 13">
                <a:extLst>
                  <a:ext uri="{FF2B5EF4-FFF2-40B4-BE49-F238E27FC236}">
                    <a16:creationId xmlns:a16="http://schemas.microsoft.com/office/drawing/2014/main" id="{9C8FB8CE-0A01-0A44-B8B4-0748EDDE5CC2}"/>
                  </a:ext>
                </a:extLst>
              </p:cNvPr>
              <p:cNvSpPr>
                <a:spLocks noChangeArrowheads="1"/>
              </p:cNvSpPr>
              <p:nvPr/>
            </p:nvSpPr>
            <p:spPr bwMode="auto">
              <a:xfrm>
                <a:off x="4320" y="182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0" name="Oval 14">
                <a:extLst>
                  <a:ext uri="{FF2B5EF4-FFF2-40B4-BE49-F238E27FC236}">
                    <a16:creationId xmlns:a16="http://schemas.microsoft.com/office/drawing/2014/main" id="{83D0F30F-AB74-2140-9D0C-4312A54136FB}"/>
                  </a:ext>
                </a:extLst>
              </p:cNvPr>
              <p:cNvSpPr>
                <a:spLocks noChangeArrowheads="1"/>
              </p:cNvSpPr>
              <p:nvPr/>
            </p:nvSpPr>
            <p:spPr bwMode="auto">
              <a:xfrm>
                <a:off x="4416" y="187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1" name="Oval 15">
                <a:extLst>
                  <a:ext uri="{FF2B5EF4-FFF2-40B4-BE49-F238E27FC236}">
                    <a16:creationId xmlns:a16="http://schemas.microsoft.com/office/drawing/2014/main" id="{94ECC611-AEE4-354A-A064-36278D8DF412}"/>
                  </a:ext>
                </a:extLst>
              </p:cNvPr>
              <p:cNvSpPr>
                <a:spLocks noChangeArrowheads="1"/>
              </p:cNvSpPr>
              <p:nvPr/>
            </p:nvSpPr>
            <p:spPr bwMode="auto">
              <a:xfrm>
                <a:off x="4512"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2" name="Oval 16">
                <a:extLst>
                  <a:ext uri="{FF2B5EF4-FFF2-40B4-BE49-F238E27FC236}">
                    <a16:creationId xmlns:a16="http://schemas.microsoft.com/office/drawing/2014/main" id="{FEB0B557-F2EC-0140-AB53-3303CB96C427}"/>
                  </a:ext>
                </a:extLst>
              </p:cNvPr>
              <p:cNvSpPr>
                <a:spLocks noChangeArrowheads="1"/>
              </p:cNvSpPr>
              <p:nvPr/>
            </p:nvSpPr>
            <p:spPr bwMode="auto">
              <a:xfrm>
                <a:off x="4608" y="1727"/>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3" name="Oval 17">
                <a:extLst>
                  <a:ext uri="{FF2B5EF4-FFF2-40B4-BE49-F238E27FC236}">
                    <a16:creationId xmlns:a16="http://schemas.microsoft.com/office/drawing/2014/main" id="{CC326FF1-1FCF-4245-891D-F99D55D47B2E}"/>
                  </a:ext>
                </a:extLst>
              </p:cNvPr>
              <p:cNvSpPr>
                <a:spLocks noChangeArrowheads="1"/>
              </p:cNvSpPr>
              <p:nvPr/>
            </p:nvSpPr>
            <p:spPr bwMode="auto">
              <a:xfrm>
                <a:off x="4512" y="18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4" name="Oval 18">
                <a:extLst>
                  <a:ext uri="{FF2B5EF4-FFF2-40B4-BE49-F238E27FC236}">
                    <a16:creationId xmlns:a16="http://schemas.microsoft.com/office/drawing/2014/main" id="{F7975CEA-8FF0-0446-AAB9-C999B1C0F662}"/>
                  </a:ext>
                </a:extLst>
              </p:cNvPr>
              <p:cNvSpPr>
                <a:spLocks noChangeArrowheads="1"/>
              </p:cNvSpPr>
              <p:nvPr/>
            </p:nvSpPr>
            <p:spPr bwMode="auto">
              <a:xfrm>
                <a:off x="4560" y="158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0068" name="Group 19">
              <a:extLst>
                <a:ext uri="{FF2B5EF4-FFF2-40B4-BE49-F238E27FC236}">
                  <a16:creationId xmlns:a16="http://schemas.microsoft.com/office/drawing/2014/main" id="{64CE913B-4C05-0F43-9F05-065D976980E1}"/>
                </a:ext>
              </a:extLst>
            </p:cNvPr>
            <p:cNvGrpSpPr>
              <a:grpSpLocks/>
            </p:cNvGrpSpPr>
            <p:nvPr/>
          </p:nvGrpSpPr>
          <p:grpSpPr bwMode="auto">
            <a:xfrm rot="-5962008">
              <a:off x="4224" y="1248"/>
              <a:ext cx="480" cy="384"/>
              <a:chOff x="4224" y="1584"/>
              <a:chExt cx="480" cy="384"/>
            </a:xfrm>
          </p:grpSpPr>
          <p:sp>
            <p:nvSpPr>
              <p:cNvPr id="142356" name="Oval 20">
                <a:extLst>
                  <a:ext uri="{FF2B5EF4-FFF2-40B4-BE49-F238E27FC236}">
                    <a16:creationId xmlns:a16="http://schemas.microsoft.com/office/drawing/2014/main" id="{30032F55-33FA-F647-A564-22EEA7E5D65A}"/>
                  </a:ext>
                </a:extLst>
              </p:cNvPr>
              <p:cNvSpPr>
                <a:spLocks noChangeArrowheads="1"/>
              </p:cNvSpPr>
              <p:nvPr/>
            </p:nvSpPr>
            <p:spPr bwMode="auto">
              <a:xfrm>
                <a:off x="4226"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7" name="Oval 21">
                <a:extLst>
                  <a:ext uri="{FF2B5EF4-FFF2-40B4-BE49-F238E27FC236}">
                    <a16:creationId xmlns:a16="http://schemas.microsoft.com/office/drawing/2014/main" id="{91694E2B-C880-E645-9273-DC4E6A7286D0}"/>
                  </a:ext>
                </a:extLst>
              </p:cNvPr>
              <p:cNvSpPr>
                <a:spLocks noChangeArrowheads="1"/>
              </p:cNvSpPr>
              <p:nvPr/>
            </p:nvSpPr>
            <p:spPr bwMode="auto">
              <a:xfrm>
                <a:off x="4322" y="1728"/>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8" name="Oval 22">
                <a:extLst>
                  <a:ext uri="{FF2B5EF4-FFF2-40B4-BE49-F238E27FC236}">
                    <a16:creationId xmlns:a16="http://schemas.microsoft.com/office/drawing/2014/main" id="{F300F0AB-9EFC-964C-B4D5-B2C3E44BAD8E}"/>
                  </a:ext>
                </a:extLst>
              </p:cNvPr>
              <p:cNvSpPr>
                <a:spLocks noChangeArrowheads="1"/>
              </p:cNvSpPr>
              <p:nvPr/>
            </p:nvSpPr>
            <p:spPr bwMode="auto">
              <a:xfrm>
                <a:off x="4418" y="168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59" name="Oval 23">
                <a:extLst>
                  <a:ext uri="{FF2B5EF4-FFF2-40B4-BE49-F238E27FC236}">
                    <a16:creationId xmlns:a16="http://schemas.microsoft.com/office/drawing/2014/main" id="{1C4B70A1-F51A-6841-86DA-97A40D66AEA5}"/>
                  </a:ext>
                </a:extLst>
              </p:cNvPr>
              <p:cNvSpPr>
                <a:spLocks noChangeArrowheads="1"/>
              </p:cNvSpPr>
              <p:nvPr/>
            </p:nvSpPr>
            <p:spPr bwMode="auto">
              <a:xfrm>
                <a:off x="4322" y="1824"/>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60" name="Oval 24">
                <a:extLst>
                  <a:ext uri="{FF2B5EF4-FFF2-40B4-BE49-F238E27FC236}">
                    <a16:creationId xmlns:a16="http://schemas.microsoft.com/office/drawing/2014/main" id="{C5018B73-AC2A-6942-9C77-C228A1531AD1}"/>
                  </a:ext>
                </a:extLst>
              </p:cNvPr>
              <p:cNvSpPr>
                <a:spLocks noChangeArrowheads="1"/>
              </p:cNvSpPr>
              <p:nvPr/>
            </p:nvSpPr>
            <p:spPr bwMode="auto">
              <a:xfrm>
                <a:off x="4418" y="18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61" name="Oval 25">
                <a:extLst>
                  <a:ext uri="{FF2B5EF4-FFF2-40B4-BE49-F238E27FC236}">
                    <a16:creationId xmlns:a16="http://schemas.microsoft.com/office/drawing/2014/main" id="{07159991-1EC1-5242-9066-094DC3FDA288}"/>
                  </a:ext>
                </a:extLst>
              </p:cNvPr>
              <p:cNvSpPr>
                <a:spLocks noChangeArrowheads="1"/>
              </p:cNvSpPr>
              <p:nvPr/>
            </p:nvSpPr>
            <p:spPr bwMode="auto">
              <a:xfrm>
                <a:off x="4513" y="168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62" name="Oval 26">
                <a:extLst>
                  <a:ext uri="{FF2B5EF4-FFF2-40B4-BE49-F238E27FC236}">
                    <a16:creationId xmlns:a16="http://schemas.microsoft.com/office/drawing/2014/main" id="{09EDD649-9ACF-5E4B-B87B-F0FF0EA76943}"/>
                  </a:ext>
                </a:extLst>
              </p:cNvPr>
              <p:cNvSpPr>
                <a:spLocks noChangeArrowheads="1"/>
              </p:cNvSpPr>
              <p:nvPr/>
            </p:nvSpPr>
            <p:spPr bwMode="auto">
              <a:xfrm>
                <a:off x="4610" y="1728"/>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63" name="Oval 27">
                <a:extLst>
                  <a:ext uri="{FF2B5EF4-FFF2-40B4-BE49-F238E27FC236}">
                    <a16:creationId xmlns:a16="http://schemas.microsoft.com/office/drawing/2014/main" id="{02D988AD-FF6D-4A41-ACF0-9700CA8A2DBD}"/>
                  </a:ext>
                </a:extLst>
              </p:cNvPr>
              <p:cNvSpPr>
                <a:spLocks noChangeArrowheads="1"/>
              </p:cNvSpPr>
              <p:nvPr/>
            </p:nvSpPr>
            <p:spPr bwMode="auto">
              <a:xfrm>
                <a:off x="4514" y="18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64" name="Oval 28">
                <a:extLst>
                  <a:ext uri="{FF2B5EF4-FFF2-40B4-BE49-F238E27FC236}">
                    <a16:creationId xmlns:a16="http://schemas.microsoft.com/office/drawing/2014/main" id="{C19C52D9-425F-1B4D-9C75-CF99E6C05E05}"/>
                  </a:ext>
                </a:extLst>
              </p:cNvPr>
              <p:cNvSpPr>
                <a:spLocks noChangeArrowheads="1"/>
              </p:cNvSpPr>
              <p:nvPr/>
            </p:nvSpPr>
            <p:spPr bwMode="auto">
              <a:xfrm>
                <a:off x="4562" y="158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grpSp>
        <p:nvGrpSpPr>
          <p:cNvPr id="130054" name="Group 29">
            <a:extLst>
              <a:ext uri="{FF2B5EF4-FFF2-40B4-BE49-F238E27FC236}">
                <a16:creationId xmlns:a16="http://schemas.microsoft.com/office/drawing/2014/main" id="{E063ACBE-86A9-454C-A0A4-27D588A98A08}"/>
              </a:ext>
            </a:extLst>
          </p:cNvPr>
          <p:cNvGrpSpPr>
            <a:grpSpLocks/>
          </p:cNvGrpSpPr>
          <p:nvPr/>
        </p:nvGrpSpPr>
        <p:grpSpPr bwMode="auto">
          <a:xfrm>
            <a:off x="8456613" y="1371600"/>
            <a:ext cx="1143000" cy="1066800"/>
            <a:chOff x="4224" y="2112"/>
            <a:chExt cx="720" cy="672"/>
          </a:xfrm>
        </p:grpSpPr>
        <p:sp>
          <p:nvSpPr>
            <p:cNvPr id="142366" name="Line 30">
              <a:extLst>
                <a:ext uri="{FF2B5EF4-FFF2-40B4-BE49-F238E27FC236}">
                  <a16:creationId xmlns:a16="http://schemas.microsoft.com/office/drawing/2014/main" id="{0CDFAD4E-2A67-224B-A964-B490B5D89D43}"/>
                </a:ext>
              </a:extLst>
            </p:cNvPr>
            <p:cNvSpPr>
              <a:spLocks noChangeShapeType="1"/>
            </p:cNvSpPr>
            <p:nvPr/>
          </p:nvSpPr>
          <p:spPr bwMode="auto">
            <a:xfrm flipV="1">
              <a:off x="4224"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142367" name="Line 31">
              <a:extLst>
                <a:ext uri="{FF2B5EF4-FFF2-40B4-BE49-F238E27FC236}">
                  <a16:creationId xmlns:a16="http://schemas.microsoft.com/office/drawing/2014/main" id="{B2DB7D00-23B4-3347-943B-655FE9FC51DF}"/>
                </a:ext>
              </a:extLst>
            </p:cNvPr>
            <p:cNvSpPr>
              <a:spLocks noChangeShapeType="1"/>
            </p:cNvSpPr>
            <p:nvPr/>
          </p:nvSpPr>
          <p:spPr bwMode="auto">
            <a:xfrm flipH="1" flipV="1">
              <a:off x="4656"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grpSp>
      <p:grpSp>
        <p:nvGrpSpPr>
          <p:cNvPr id="130055" name="Group 32">
            <a:extLst>
              <a:ext uri="{FF2B5EF4-FFF2-40B4-BE49-F238E27FC236}">
                <a16:creationId xmlns:a16="http://schemas.microsoft.com/office/drawing/2014/main" id="{2722FFE4-872A-174E-BEE9-9B6BF9649427}"/>
              </a:ext>
            </a:extLst>
          </p:cNvPr>
          <p:cNvGrpSpPr>
            <a:grpSpLocks/>
          </p:cNvGrpSpPr>
          <p:nvPr/>
        </p:nvGrpSpPr>
        <p:grpSpPr bwMode="auto">
          <a:xfrm>
            <a:off x="8647113" y="228600"/>
            <a:ext cx="762000" cy="990600"/>
            <a:chOff x="4320" y="384"/>
            <a:chExt cx="480" cy="624"/>
          </a:xfrm>
        </p:grpSpPr>
        <p:sp>
          <p:nvSpPr>
            <p:cNvPr id="142369" name="Oval 33" descr="Granite">
              <a:extLst>
                <a:ext uri="{FF2B5EF4-FFF2-40B4-BE49-F238E27FC236}">
                  <a16:creationId xmlns:a16="http://schemas.microsoft.com/office/drawing/2014/main" id="{ACD8CEF3-40C6-3448-B983-47C966273DB9}"/>
                </a:ext>
              </a:extLst>
            </p:cNvPr>
            <p:cNvSpPr>
              <a:spLocks noChangeArrowheads="1"/>
            </p:cNvSpPr>
            <p:nvPr/>
          </p:nvSpPr>
          <p:spPr bwMode="auto">
            <a:xfrm>
              <a:off x="4416" y="528"/>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70" name="Oval 34" descr="Granite">
              <a:extLst>
                <a:ext uri="{FF2B5EF4-FFF2-40B4-BE49-F238E27FC236}">
                  <a16:creationId xmlns:a16="http://schemas.microsoft.com/office/drawing/2014/main" id="{6CB3816E-81A8-D64B-960F-93BCB983B584}"/>
                </a:ext>
              </a:extLst>
            </p:cNvPr>
            <p:cNvSpPr>
              <a:spLocks noChangeArrowheads="1"/>
            </p:cNvSpPr>
            <p:nvPr/>
          </p:nvSpPr>
          <p:spPr bwMode="auto">
            <a:xfrm>
              <a:off x="4512" y="384"/>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71" name="Oval 35" descr="Granite">
              <a:extLst>
                <a:ext uri="{FF2B5EF4-FFF2-40B4-BE49-F238E27FC236}">
                  <a16:creationId xmlns:a16="http://schemas.microsoft.com/office/drawing/2014/main" id="{965ADBE0-7F04-D84A-A3DB-D3C47095CD96}"/>
                </a:ext>
              </a:extLst>
            </p:cNvPr>
            <p:cNvSpPr>
              <a:spLocks noChangeArrowheads="1"/>
            </p:cNvSpPr>
            <p:nvPr/>
          </p:nvSpPr>
          <p:spPr bwMode="auto">
            <a:xfrm>
              <a:off x="4320" y="384"/>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72" name="Oval 36" descr="Granite">
              <a:extLst>
                <a:ext uri="{FF2B5EF4-FFF2-40B4-BE49-F238E27FC236}">
                  <a16:creationId xmlns:a16="http://schemas.microsoft.com/office/drawing/2014/main" id="{2BE562EE-829E-1440-BBF7-D0276DB22C76}"/>
                </a:ext>
              </a:extLst>
            </p:cNvPr>
            <p:cNvSpPr>
              <a:spLocks noChangeArrowheads="1"/>
            </p:cNvSpPr>
            <p:nvPr/>
          </p:nvSpPr>
          <p:spPr bwMode="auto">
            <a:xfrm>
              <a:off x="4608" y="528"/>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73" name="Oval 37" descr="Granite">
              <a:extLst>
                <a:ext uri="{FF2B5EF4-FFF2-40B4-BE49-F238E27FC236}">
                  <a16:creationId xmlns:a16="http://schemas.microsoft.com/office/drawing/2014/main" id="{B916A35D-D4CA-C948-A9E2-BA6F7DD199CA}"/>
                </a:ext>
              </a:extLst>
            </p:cNvPr>
            <p:cNvSpPr>
              <a:spLocks noChangeArrowheads="1"/>
            </p:cNvSpPr>
            <p:nvPr/>
          </p:nvSpPr>
          <p:spPr bwMode="auto">
            <a:xfrm>
              <a:off x="4416" y="816"/>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74" name="Oval 38" descr="Granite">
              <a:extLst>
                <a:ext uri="{FF2B5EF4-FFF2-40B4-BE49-F238E27FC236}">
                  <a16:creationId xmlns:a16="http://schemas.microsoft.com/office/drawing/2014/main" id="{34DC10D0-05E1-614F-AA19-76EE2E5C6ED5}"/>
                </a:ext>
              </a:extLst>
            </p:cNvPr>
            <p:cNvSpPr>
              <a:spLocks noChangeArrowheads="1"/>
            </p:cNvSpPr>
            <p:nvPr/>
          </p:nvSpPr>
          <p:spPr bwMode="auto">
            <a:xfrm>
              <a:off x="4512" y="672"/>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75" name="Oval 39" descr="Granite">
              <a:extLst>
                <a:ext uri="{FF2B5EF4-FFF2-40B4-BE49-F238E27FC236}">
                  <a16:creationId xmlns:a16="http://schemas.microsoft.com/office/drawing/2014/main" id="{E3ABFA29-C863-1746-91F7-BEDF4679476E}"/>
                </a:ext>
              </a:extLst>
            </p:cNvPr>
            <p:cNvSpPr>
              <a:spLocks noChangeArrowheads="1"/>
            </p:cNvSpPr>
            <p:nvPr/>
          </p:nvSpPr>
          <p:spPr bwMode="auto">
            <a:xfrm>
              <a:off x="4320" y="672"/>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2376" name="Oval 40" descr="Granite">
              <a:extLst>
                <a:ext uri="{FF2B5EF4-FFF2-40B4-BE49-F238E27FC236}">
                  <a16:creationId xmlns:a16="http://schemas.microsoft.com/office/drawing/2014/main" id="{49FE7AA6-A28D-904B-A923-E4B0AA8DAA3B}"/>
                </a:ext>
              </a:extLst>
            </p:cNvPr>
            <p:cNvSpPr>
              <a:spLocks noChangeArrowheads="1"/>
            </p:cNvSpPr>
            <p:nvPr/>
          </p:nvSpPr>
          <p:spPr bwMode="auto">
            <a:xfrm>
              <a:off x="4608" y="816"/>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graphicFrame>
        <p:nvGraphicFramePr>
          <p:cNvPr id="130056" name="Object 41">
            <a:extLst>
              <a:ext uri="{FF2B5EF4-FFF2-40B4-BE49-F238E27FC236}">
                <a16:creationId xmlns:a16="http://schemas.microsoft.com/office/drawing/2014/main" id="{DFAD6238-3488-674D-9C37-3687CAC40446}"/>
              </a:ext>
            </a:extLst>
          </p:cNvPr>
          <p:cNvGraphicFramePr>
            <a:graphicFrameLocks noChangeAspect="1"/>
          </p:cNvGraphicFramePr>
          <p:nvPr/>
        </p:nvGraphicFramePr>
        <p:xfrm>
          <a:off x="8229601" y="6019801"/>
          <a:ext cx="1662113" cy="474663"/>
        </p:xfrm>
        <a:graphic>
          <a:graphicData uri="http://schemas.openxmlformats.org/presentationml/2006/ole">
            <mc:AlternateContent xmlns:mc="http://schemas.openxmlformats.org/markup-compatibility/2006">
              <mc:Choice xmlns:v="urn:schemas-microsoft-com:vml" Requires="v">
                <p:oleObj spid="_x0000_s61510" name="Equation" r:id="rId7" imgW="800100" imgH="228600" progId="Equation.3">
                  <p:embed/>
                </p:oleObj>
              </mc:Choice>
              <mc:Fallback>
                <p:oleObj name="Equation" r:id="rId7" imgW="800100" imgH="228600" progId="Equation.3">
                  <p:embed/>
                  <p:pic>
                    <p:nvPicPr>
                      <p:cNvPr id="130056" name="Object 41">
                        <a:extLst>
                          <a:ext uri="{FF2B5EF4-FFF2-40B4-BE49-F238E27FC236}">
                            <a16:creationId xmlns:a16="http://schemas.microsoft.com/office/drawing/2014/main" id="{DFAD6238-3488-674D-9C37-3687CAC404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1" y="6019801"/>
                        <a:ext cx="16621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Slide Number Placeholder 2">
            <a:extLst>
              <a:ext uri="{FF2B5EF4-FFF2-40B4-BE49-F238E27FC236}">
                <a16:creationId xmlns:a16="http://schemas.microsoft.com/office/drawing/2014/main" id="{F4FE6CC1-2C1A-B142-8476-AE3F0126C5D7}"/>
              </a:ext>
            </a:extLst>
          </p:cNvPr>
          <p:cNvSpPr>
            <a:spLocks noGrp="1"/>
          </p:cNvSpPr>
          <p:nvPr>
            <p:ph type="sldNum" sz="quarter" idx="12"/>
          </p:nvPr>
        </p:nvSpPr>
        <p:spPr/>
        <p:txBody>
          <a:bodyPr/>
          <a:lstStyle/>
          <a:p>
            <a:fld id="{030D0954-52AA-4645-BC74-DBF6B1D254B8}" type="slidenum">
              <a:rPr lang="en-US" smtClean="0"/>
              <a:t>74</a:t>
            </a:fld>
            <a:endParaRPr lang="en-US"/>
          </a:p>
        </p:txBody>
      </p:sp>
    </p:spTree>
    <p:extLst>
      <p:ext uri="{BB962C8B-B14F-4D97-AF65-F5344CB8AC3E}">
        <p14:creationId xmlns:p14="http://schemas.microsoft.com/office/powerpoint/2010/main" val="3963807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withDiffraction">
            <a:hlinkClick r:id="rId3" action="ppaction://hlinksldjump"/>
            <a:extLst>
              <a:ext uri="{FF2B5EF4-FFF2-40B4-BE49-F238E27FC236}">
                <a16:creationId xmlns:a16="http://schemas.microsoft.com/office/drawing/2014/main" id="{7EAC9033-112B-4A41-A440-FA76A622D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38200"/>
            <a:ext cx="607695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Oval 3">
            <a:extLst>
              <a:ext uri="{FF2B5EF4-FFF2-40B4-BE49-F238E27FC236}">
                <a16:creationId xmlns:a16="http://schemas.microsoft.com/office/drawing/2014/main" id="{BD8657F3-6CE9-EC47-882C-D7F54B967DE8}"/>
              </a:ext>
            </a:extLst>
          </p:cNvPr>
          <p:cNvSpPr>
            <a:spLocks noChangeArrowheads="1"/>
          </p:cNvSpPr>
          <p:nvPr/>
        </p:nvSpPr>
        <p:spPr bwMode="auto">
          <a:xfrm>
            <a:off x="8724900" y="5105400"/>
            <a:ext cx="609600" cy="609600"/>
          </a:xfrm>
          <a:prstGeom prst="ellipse">
            <a:avLst/>
          </a:prstGeom>
          <a:blipFill dpi="0" rotWithShape="0">
            <a:blip r:embed="rId5"/>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nvGrpSpPr>
          <p:cNvPr id="132099" name="Group 4">
            <a:extLst>
              <a:ext uri="{FF2B5EF4-FFF2-40B4-BE49-F238E27FC236}">
                <a16:creationId xmlns:a16="http://schemas.microsoft.com/office/drawing/2014/main" id="{AD5DAA74-410C-7446-9549-7DA41932010F}"/>
              </a:ext>
            </a:extLst>
          </p:cNvPr>
          <p:cNvGrpSpPr>
            <a:grpSpLocks/>
          </p:cNvGrpSpPr>
          <p:nvPr/>
        </p:nvGrpSpPr>
        <p:grpSpPr bwMode="auto">
          <a:xfrm>
            <a:off x="8458200" y="3886200"/>
            <a:ext cx="1143000" cy="1066800"/>
            <a:chOff x="4224" y="2112"/>
            <a:chExt cx="720" cy="672"/>
          </a:xfrm>
        </p:grpSpPr>
        <p:sp>
          <p:nvSpPr>
            <p:cNvPr id="144389" name="Line 5">
              <a:extLst>
                <a:ext uri="{FF2B5EF4-FFF2-40B4-BE49-F238E27FC236}">
                  <a16:creationId xmlns:a16="http://schemas.microsoft.com/office/drawing/2014/main" id="{DFF4A8ED-2720-1A4C-98DE-6404E777DCDD}"/>
                </a:ext>
              </a:extLst>
            </p:cNvPr>
            <p:cNvSpPr>
              <a:spLocks noChangeShapeType="1"/>
            </p:cNvSpPr>
            <p:nvPr/>
          </p:nvSpPr>
          <p:spPr bwMode="auto">
            <a:xfrm flipV="1">
              <a:off x="4224"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144390" name="Line 6">
              <a:extLst>
                <a:ext uri="{FF2B5EF4-FFF2-40B4-BE49-F238E27FC236}">
                  <a16:creationId xmlns:a16="http://schemas.microsoft.com/office/drawing/2014/main" id="{308DB420-B5F9-8442-8B15-009ABC1AF992}"/>
                </a:ext>
              </a:extLst>
            </p:cNvPr>
            <p:cNvSpPr>
              <a:spLocks noChangeShapeType="1"/>
            </p:cNvSpPr>
            <p:nvPr/>
          </p:nvSpPr>
          <p:spPr bwMode="auto">
            <a:xfrm flipH="1" flipV="1">
              <a:off x="4656"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grpSp>
      <p:grpSp>
        <p:nvGrpSpPr>
          <p:cNvPr id="132100" name="Group 7">
            <a:extLst>
              <a:ext uri="{FF2B5EF4-FFF2-40B4-BE49-F238E27FC236}">
                <a16:creationId xmlns:a16="http://schemas.microsoft.com/office/drawing/2014/main" id="{DDD427C6-5DD6-4149-99A5-56C6D12CF304}"/>
              </a:ext>
            </a:extLst>
          </p:cNvPr>
          <p:cNvGrpSpPr>
            <a:grpSpLocks/>
          </p:cNvGrpSpPr>
          <p:nvPr/>
        </p:nvGrpSpPr>
        <p:grpSpPr bwMode="auto">
          <a:xfrm rot="19663143">
            <a:off x="8572500" y="2438400"/>
            <a:ext cx="914400" cy="1219200"/>
            <a:chOff x="4272" y="1200"/>
            <a:chExt cx="576" cy="768"/>
          </a:xfrm>
        </p:grpSpPr>
        <p:grpSp>
          <p:nvGrpSpPr>
            <p:cNvPr id="132114" name="Group 8">
              <a:extLst>
                <a:ext uri="{FF2B5EF4-FFF2-40B4-BE49-F238E27FC236}">
                  <a16:creationId xmlns:a16="http://schemas.microsoft.com/office/drawing/2014/main" id="{9AF4790E-CA9C-0246-A205-CDBE1EFF2D9F}"/>
                </a:ext>
              </a:extLst>
            </p:cNvPr>
            <p:cNvGrpSpPr>
              <a:grpSpLocks/>
            </p:cNvGrpSpPr>
            <p:nvPr/>
          </p:nvGrpSpPr>
          <p:grpSpPr bwMode="auto">
            <a:xfrm>
              <a:off x="4368" y="1584"/>
              <a:ext cx="480" cy="384"/>
              <a:chOff x="4224" y="1584"/>
              <a:chExt cx="480" cy="384"/>
            </a:xfrm>
          </p:grpSpPr>
          <p:sp>
            <p:nvSpPr>
              <p:cNvPr id="144393" name="Oval 9">
                <a:extLst>
                  <a:ext uri="{FF2B5EF4-FFF2-40B4-BE49-F238E27FC236}">
                    <a16:creationId xmlns:a16="http://schemas.microsoft.com/office/drawing/2014/main" id="{63AF6CE7-47C4-464C-9B05-E405EDCA1FDA}"/>
                  </a:ext>
                </a:extLst>
              </p:cNvPr>
              <p:cNvSpPr>
                <a:spLocks noChangeArrowheads="1"/>
              </p:cNvSpPr>
              <p:nvPr/>
            </p:nvSpPr>
            <p:spPr bwMode="auto">
              <a:xfrm>
                <a:off x="4225"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394" name="Oval 10">
                <a:extLst>
                  <a:ext uri="{FF2B5EF4-FFF2-40B4-BE49-F238E27FC236}">
                    <a16:creationId xmlns:a16="http://schemas.microsoft.com/office/drawing/2014/main" id="{82F36C6E-6B20-0646-A51F-88A779C90B5E}"/>
                  </a:ext>
                </a:extLst>
              </p:cNvPr>
              <p:cNvSpPr>
                <a:spLocks noChangeArrowheads="1"/>
              </p:cNvSpPr>
              <p:nvPr/>
            </p:nvSpPr>
            <p:spPr bwMode="auto">
              <a:xfrm>
                <a:off x="4320" y="1727"/>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395" name="Oval 11">
                <a:extLst>
                  <a:ext uri="{FF2B5EF4-FFF2-40B4-BE49-F238E27FC236}">
                    <a16:creationId xmlns:a16="http://schemas.microsoft.com/office/drawing/2014/main" id="{DA2D9CA0-67BE-974B-80E6-21C3E766A290}"/>
                  </a:ext>
                </a:extLst>
              </p:cNvPr>
              <p:cNvSpPr>
                <a:spLocks noChangeArrowheads="1"/>
              </p:cNvSpPr>
              <p:nvPr/>
            </p:nvSpPr>
            <p:spPr bwMode="auto">
              <a:xfrm>
                <a:off x="4416"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396" name="Oval 12">
                <a:extLst>
                  <a:ext uri="{FF2B5EF4-FFF2-40B4-BE49-F238E27FC236}">
                    <a16:creationId xmlns:a16="http://schemas.microsoft.com/office/drawing/2014/main" id="{C057043C-9204-FF49-A9BF-E91C73B86ED2}"/>
                  </a:ext>
                </a:extLst>
              </p:cNvPr>
              <p:cNvSpPr>
                <a:spLocks noChangeArrowheads="1"/>
              </p:cNvSpPr>
              <p:nvPr/>
            </p:nvSpPr>
            <p:spPr bwMode="auto">
              <a:xfrm>
                <a:off x="4320" y="182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397" name="Oval 13">
                <a:extLst>
                  <a:ext uri="{FF2B5EF4-FFF2-40B4-BE49-F238E27FC236}">
                    <a16:creationId xmlns:a16="http://schemas.microsoft.com/office/drawing/2014/main" id="{FA431B56-010D-DB44-8B9E-FEC6E67E71AD}"/>
                  </a:ext>
                </a:extLst>
              </p:cNvPr>
              <p:cNvSpPr>
                <a:spLocks noChangeArrowheads="1"/>
              </p:cNvSpPr>
              <p:nvPr/>
            </p:nvSpPr>
            <p:spPr bwMode="auto">
              <a:xfrm>
                <a:off x="4416" y="187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398" name="Oval 14">
                <a:extLst>
                  <a:ext uri="{FF2B5EF4-FFF2-40B4-BE49-F238E27FC236}">
                    <a16:creationId xmlns:a16="http://schemas.microsoft.com/office/drawing/2014/main" id="{305B0F0F-81B7-1141-845B-58F725ABEBEF}"/>
                  </a:ext>
                </a:extLst>
              </p:cNvPr>
              <p:cNvSpPr>
                <a:spLocks noChangeArrowheads="1"/>
              </p:cNvSpPr>
              <p:nvPr/>
            </p:nvSpPr>
            <p:spPr bwMode="auto">
              <a:xfrm>
                <a:off x="4512"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399" name="Oval 15">
                <a:extLst>
                  <a:ext uri="{FF2B5EF4-FFF2-40B4-BE49-F238E27FC236}">
                    <a16:creationId xmlns:a16="http://schemas.microsoft.com/office/drawing/2014/main" id="{A2F9B896-D4EC-254C-8187-4E3479F020C9}"/>
                  </a:ext>
                </a:extLst>
              </p:cNvPr>
              <p:cNvSpPr>
                <a:spLocks noChangeArrowheads="1"/>
              </p:cNvSpPr>
              <p:nvPr/>
            </p:nvSpPr>
            <p:spPr bwMode="auto">
              <a:xfrm>
                <a:off x="4608" y="1727"/>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0" name="Oval 16">
                <a:extLst>
                  <a:ext uri="{FF2B5EF4-FFF2-40B4-BE49-F238E27FC236}">
                    <a16:creationId xmlns:a16="http://schemas.microsoft.com/office/drawing/2014/main" id="{3BA81682-040C-F049-B59B-04E2132CC264}"/>
                  </a:ext>
                </a:extLst>
              </p:cNvPr>
              <p:cNvSpPr>
                <a:spLocks noChangeArrowheads="1"/>
              </p:cNvSpPr>
              <p:nvPr/>
            </p:nvSpPr>
            <p:spPr bwMode="auto">
              <a:xfrm>
                <a:off x="4512" y="18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1" name="Oval 17">
                <a:extLst>
                  <a:ext uri="{FF2B5EF4-FFF2-40B4-BE49-F238E27FC236}">
                    <a16:creationId xmlns:a16="http://schemas.microsoft.com/office/drawing/2014/main" id="{16C6183E-72F0-8847-B12F-5BC2FCB50E5E}"/>
                  </a:ext>
                </a:extLst>
              </p:cNvPr>
              <p:cNvSpPr>
                <a:spLocks noChangeArrowheads="1"/>
              </p:cNvSpPr>
              <p:nvPr/>
            </p:nvSpPr>
            <p:spPr bwMode="auto">
              <a:xfrm>
                <a:off x="4560" y="158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2115" name="Group 18">
              <a:extLst>
                <a:ext uri="{FF2B5EF4-FFF2-40B4-BE49-F238E27FC236}">
                  <a16:creationId xmlns:a16="http://schemas.microsoft.com/office/drawing/2014/main" id="{C94B3E86-143E-124E-A0F1-823D4EB9F995}"/>
                </a:ext>
              </a:extLst>
            </p:cNvPr>
            <p:cNvGrpSpPr>
              <a:grpSpLocks/>
            </p:cNvGrpSpPr>
            <p:nvPr/>
          </p:nvGrpSpPr>
          <p:grpSpPr bwMode="auto">
            <a:xfrm rot="-5962008">
              <a:off x="4224" y="1248"/>
              <a:ext cx="480" cy="384"/>
              <a:chOff x="4224" y="1584"/>
              <a:chExt cx="480" cy="384"/>
            </a:xfrm>
          </p:grpSpPr>
          <p:sp>
            <p:nvSpPr>
              <p:cNvPr id="144403" name="Oval 19">
                <a:extLst>
                  <a:ext uri="{FF2B5EF4-FFF2-40B4-BE49-F238E27FC236}">
                    <a16:creationId xmlns:a16="http://schemas.microsoft.com/office/drawing/2014/main" id="{E2B82C10-F54E-694E-BE5F-3F0609CB44BF}"/>
                  </a:ext>
                </a:extLst>
              </p:cNvPr>
              <p:cNvSpPr>
                <a:spLocks noChangeArrowheads="1"/>
              </p:cNvSpPr>
              <p:nvPr/>
            </p:nvSpPr>
            <p:spPr bwMode="auto">
              <a:xfrm>
                <a:off x="4226" y="1679"/>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4" name="Oval 20">
                <a:extLst>
                  <a:ext uri="{FF2B5EF4-FFF2-40B4-BE49-F238E27FC236}">
                    <a16:creationId xmlns:a16="http://schemas.microsoft.com/office/drawing/2014/main" id="{79CCBDEE-07C7-2C44-8B00-9F95602979B3}"/>
                  </a:ext>
                </a:extLst>
              </p:cNvPr>
              <p:cNvSpPr>
                <a:spLocks noChangeArrowheads="1"/>
              </p:cNvSpPr>
              <p:nvPr/>
            </p:nvSpPr>
            <p:spPr bwMode="auto">
              <a:xfrm>
                <a:off x="4322" y="1728"/>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5" name="Oval 21">
                <a:extLst>
                  <a:ext uri="{FF2B5EF4-FFF2-40B4-BE49-F238E27FC236}">
                    <a16:creationId xmlns:a16="http://schemas.microsoft.com/office/drawing/2014/main" id="{EAAFECE9-E622-D749-866A-ED7D4AE1884D}"/>
                  </a:ext>
                </a:extLst>
              </p:cNvPr>
              <p:cNvSpPr>
                <a:spLocks noChangeArrowheads="1"/>
              </p:cNvSpPr>
              <p:nvPr/>
            </p:nvSpPr>
            <p:spPr bwMode="auto">
              <a:xfrm>
                <a:off x="4418" y="168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6" name="Oval 22">
                <a:extLst>
                  <a:ext uri="{FF2B5EF4-FFF2-40B4-BE49-F238E27FC236}">
                    <a16:creationId xmlns:a16="http://schemas.microsoft.com/office/drawing/2014/main" id="{50FB8AAE-B3BD-5245-A2C1-C142264A9EA6}"/>
                  </a:ext>
                </a:extLst>
              </p:cNvPr>
              <p:cNvSpPr>
                <a:spLocks noChangeArrowheads="1"/>
              </p:cNvSpPr>
              <p:nvPr/>
            </p:nvSpPr>
            <p:spPr bwMode="auto">
              <a:xfrm>
                <a:off x="4322" y="1824"/>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7" name="Oval 23">
                <a:extLst>
                  <a:ext uri="{FF2B5EF4-FFF2-40B4-BE49-F238E27FC236}">
                    <a16:creationId xmlns:a16="http://schemas.microsoft.com/office/drawing/2014/main" id="{26A6FF21-CF11-FC41-A1E1-FC3D56DE2FA8}"/>
                  </a:ext>
                </a:extLst>
              </p:cNvPr>
              <p:cNvSpPr>
                <a:spLocks noChangeArrowheads="1"/>
              </p:cNvSpPr>
              <p:nvPr/>
            </p:nvSpPr>
            <p:spPr bwMode="auto">
              <a:xfrm>
                <a:off x="4418" y="18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8" name="Oval 24">
                <a:extLst>
                  <a:ext uri="{FF2B5EF4-FFF2-40B4-BE49-F238E27FC236}">
                    <a16:creationId xmlns:a16="http://schemas.microsoft.com/office/drawing/2014/main" id="{CB96A7F7-8848-664E-B0F6-3976B147DC05}"/>
                  </a:ext>
                </a:extLst>
              </p:cNvPr>
              <p:cNvSpPr>
                <a:spLocks noChangeArrowheads="1"/>
              </p:cNvSpPr>
              <p:nvPr/>
            </p:nvSpPr>
            <p:spPr bwMode="auto">
              <a:xfrm>
                <a:off x="4513" y="1680"/>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09" name="Oval 25">
                <a:extLst>
                  <a:ext uri="{FF2B5EF4-FFF2-40B4-BE49-F238E27FC236}">
                    <a16:creationId xmlns:a16="http://schemas.microsoft.com/office/drawing/2014/main" id="{E827706C-E644-7849-9D4E-0543CE077FD1}"/>
                  </a:ext>
                </a:extLst>
              </p:cNvPr>
              <p:cNvSpPr>
                <a:spLocks noChangeArrowheads="1"/>
              </p:cNvSpPr>
              <p:nvPr/>
            </p:nvSpPr>
            <p:spPr bwMode="auto">
              <a:xfrm>
                <a:off x="4610" y="1728"/>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10" name="Oval 26">
                <a:extLst>
                  <a:ext uri="{FF2B5EF4-FFF2-40B4-BE49-F238E27FC236}">
                    <a16:creationId xmlns:a16="http://schemas.microsoft.com/office/drawing/2014/main" id="{D2809CCC-8342-2443-860B-6377798BABB8}"/>
                  </a:ext>
                </a:extLst>
              </p:cNvPr>
              <p:cNvSpPr>
                <a:spLocks noChangeArrowheads="1"/>
              </p:cNvSpPr>
              <p:nvPr/>
            </p:nvSpPr>
            <p:spPr bwMode="auto">
              <a:xfrm>
                <a:off x="4514" y="1871"/>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11" name="Oval 27">
                <a:extLst>
                  <a:ext uri="{FF2B5EF4-FFF2-40B4-BE49-F238E27FC236}">
                    <a16:creationId xmlns:a16="http://schemas.microsoft.com/office/drawing/2014/main" id="{95F45E3F-3C65-1C4A-9D4E-11A08503D877}"/>
                  </a:ext>
                </a:extLst>
              </p:cNvPr>
              <p:cNvSpPr>
                <a:spLocks noChangeArrowheads="1"/>
              </p:cNvSpPr>
              <p:nvPr/>
            </p:nvSpPr>
            <p:spPr bwMode="auto">
              <a:xfrm>
                <a:off x="4562" y="1583"/>
                <a:ext cx="96" cy="96"/>
              </a:xfrm>
              <a:prstGeom prst="ellipse">
                <a:avLst/>
              </a:prstGeom>
              <a:solidFill>
                <a:srgbClr val="1DAF2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grpSp>
        <p:nvGrpSpPr>
          <p:cNvPr id="132101" name="Group 28">
            <a:extLst>
              <a:ext uri="{FF2B5EF4-FFF2-40B4-BE49-F238E27FC236}">
                <a16:creationId xmlns:a16="http://schemas.microsoft.com/office/drawing/2014/main" id="{AA5D41B6-6869-B34D-AF05-6D62CA3AB84F}"/>
              </a:ext>
            </a:extLst>
          </p:cNvPr>
          <p:cNvGrpSpPr>
            <a:grpSpLocks/>
          </p:cNvGrpSpPr>
          <p:nvPr/>
        </p:nvGrpSpPr>
        <p:grpSpPr bwMode="auto">
          <a:xfrm>
            <a:off x="8456613" y="1371600"/>
            <a:ext cx="1143000" cy="1066800"/>
            <a:chOff x="4224" y="2112"/>
            <a:chExt cx="720" cy="672"/>
          </a:xfrm>
        </p:grpSpPr>
        <p:sp>
          <p:nvSpPr>
            <p:cNvPr id="144413" name="Line 29">
              <a:extLst>
                <a:ext uri="{FF2B5EF4-FFF2-40B4-BE49-F238E27FC236}">
                  <a16:creationId xmlns:a16="http://schemas.microsoft.com/office/drawing/2014/main" id="{74840294-64F4-4E45-91D1-95E3F7A4E5E0}"/>
                </a:ext>
              </a:extLst>
            </p:cNvPr>
            <p:cNvSpPr>
              <a:spLocks noChangeShapeType="1"/>
            </p:cNvSpPr>
            <p:nvPr/>
          </p:nvSpPr>
          <p:spPr bwMode="auto">
            <a:xfrm flipV="1">
              <a:off x="4224"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144414" name="Line 30">
              <a:extLst>
                <a:ext uri="{FF2B5EF4-FFF2-40B4-BE49-F238E27FC236}">
                  <a16:creationId xmlns:a16="http://schemas.microsoft.com/office/drawing/2014/main" id="{ED772916-CC9B-0F48-9CCE-069FAF7B0782}"/>
                </a:ext>
              </a:extLst>
            </p:cNvPr>
            <p:cNvSpPr>
              <a:spLocks noChangeShapeType="1"/>
            </p:cNvSpPr>
            <p:nvPr/>
          </p:nvSpPr>
          <p:spPr bwMode="auto">
            <a:xfrm flipH="1" flipV="1">
              <a:off x="4656" y="2112"/>
              <a:ext cx="288" cy="67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grpSp>
      <p:grpSp>
        <p:nvGrpSpPr>
          <p:cNvPr id="132102" name="Group 31">
            <a:extLst>
              <a:ext uri="{FF2B5EF4-FFF2-40B4-BE49-F238E27FC236}">
                <a16:creationId xmlns:a16="http://schemas.microsoft.com/office/drawing/2014/main" id="{9E869580-6371-DA47-AF8F-577E3E36EC97}"/>
              </a:ext>
            </a:extLst>
          </p:cNvPr>
          <p:cNvGrpSpPr>
            <a:grpSpLocks/>
          </p:cNvGrpSpPr>
          <p:nvPr/>
        </p:nvGrpSpPr>
        <p:grpSpPr bwMode="auto">
          <a:xfrm>
            <a:off x="8647113" y="228600"/>
            <a:ext cx="762000" cy="990600"/>
            <a:chOff x="4320" y="384"/>
            <a:chExt cx="480" cy="624"/>
          </a:xfrm>
        </p:grpSpPr>
        <p:sp>
          <p:nvSpPr>
            <p:cNvPr id="144416" name="Oval 32" descr="Granite">
              <a:extLst>
                <a:ext uri="{FF2B5EF4-FFF2-40B4-BE49-F238E27FC236}">
                  <a16:creationId xmlns:a16="http://schemas.microsoft.com/office/drawing/2014/main" id="{D0F95BC4-B2B1-424C-A766-0632B186D204}"/>
                </a:ext>
              </a:extLst>
            </p:cNvPr>
            <p:cNvSpPr>
              <a:spLocks noChangeArrowheads="1"/>
            </p:cNvSpPr>
            <p:nvPr/>
          </p:nvSpPr>
          <p:spPr bwMode="auto">
            <a:xfrm>
              <a:off x="4416" y="528"/>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17" name="Oval 33" descr="Granite">
              <a:extLst>
                <a:ext uri="{FF2B5EF4-FFF2-40B4-BE49-F238E27FC236}">
                  <a16:creationId xmlns:a16="http://schemas.microsoft.com/office/drawing/2014/main" id="{1B366085-DC17-E149-BD76-A83C337F9AE3}"/>
                </a:ext>
              </a:extLst>
            </p:cNvPr>
            <p:cNvSpPr>
              <a:spLocks noChangeArrowheads="1"/>
            </p:cNvSpPr>
            <p:nvPr/>
          </p:nvSpPr>
          <p:spPr bwMode="auto">
            <a:xfrm>
              <a:off x="4512" y="384"/>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18" name="Oval 34" descr="Granite">
              <a:extLst>
                <a:ext uri="{FF2B5EF4-FFF2-40B4-BE49-F238E27FC236}">
                  <a16:creationId xmlns:a16="http://schemas.microsoft.com/office/drawing/2014/main" id="{7E54282C-E3BB-B946-B62E-1FC4E45C7452}"/>
                </a:ext>
              </a:extLst>
            </p:cNvPr>
            <p:cNvSpPr>
              <a:spLocks noChangeArrowheads="1"/>
            </p:cNvSpPr>
            <p:nvPr/>
          </p:nvSpPr>
          <p:spPr bwMode="auto">
            <a:xfrm>
              <a:off x="4320" y="384"/>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19" name="Oval 35" descr="Granite">
              <a:extLst>
                <a:ext uri="{FF2B5EF4-FFF2-40B4-BE49-F238E27FC236}">
                  <a16:creationId xmlns:a16="http://schemas.microsoft.com/office/drawing/2014/main" id="{76083A5E-4CBA-3F4A-B882-39722B783180}"/>
                </a:ext>
              </a:extLst>
            </p:cNvPr>
            <p:cNvSpPr>
              <a:spLocks noChangeArrowheads="1"/>
            </p:cNvSpPr>
            <p:nvPr/>
          </p:nvSpPr>
          <p:spPr bwMode="auto">
            <a:xfrm>
              <a:off x="4608" y="528"/>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20" name="Oval 36" descr="Granite">
              <a:extLst>
                <a:ext uri="{FF2B5EF4-FFF2-40B4-BE49-F238E27FC236}">
                  <a16:creationId xmlns:a16="http://schemas.microsoft.com/office/drawing/2014/main" id="{E5051528-7B14-7C49-B9D3-8F8014A25C63}"/>
                </a:ext>
              </a:extLst>
            </p:cNvPr>
            <p:cNvSpPr>
              <a:spLocks noChangeArrowheads="1"/>
            </p:cNvSpPr>
            <p:nvPr/>
          </p:nvSpPr>
          <p:spPr bwMode="auto">
            <a:xfrm>
              <a:off x="4416" y="816"/>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21" name="Oval 37" descr="Granite">
              <a:extLst>
                <a:ext uri="{FF2B5EF4-FFF2-40B4-BE49-F238E27FC236}">
                  <a16:creationId xmlns:a16="http://schemas.microsoft.com/office/drawing/2014/main" id="{81CE4DA0-4797-BA42-9837-8191FABDCFAF}"/>
                </a:ext>
              </a:extLst>
            </p:cNvPr>
            <p:cNvSpPr>
              <a:spLocks noChangeArrowheads="1"/>
            </p:cNvSpPr>
            <p:nvPr/>
          </p:nvSpPr>
          <p:spPr bwMode="auto">
            <a:xfrm>
              <a:off x="4512" y="672"/>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22" name="Oval 38" descr="Granite">
              <a:extLst>
                <a:ext uri="{FF2B5EF4-FFF2-40B4-BE49-F238E27FC236}">
                  <a16:creationId xmlns:a16="http://schemas.microsoft.com/office/drawing/2014/main" id="{663FDF38-3DB1-C84B-83AB-6D01261EE2E2}"/>
                </a:ext>
              </a:extLst>
            </p:cNvPr>
            <p:cNvSpPr>
              <a:spLocks noChangeArrowheads="1"/>
            </p:cNvSpPr>
            <p:nvPr/>
          </p:nvSpPr>
          <p:spPr bwMode="auto">
            <a:xfrm>
              <a:off x="4320" y="672"/>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4423" name="Oval 39" descr="Granite">
              <a:extLst>
                <a:ext uri="{FF2B5EF4-FFF2-40B4-BE49-F238E27FC236}">
                  <a16:creationId xmlns:a16="http://schemas.microsoft.com/office/drawing/2014/main" id="{6BD989EC-C6F1-0647-A2C6-1E8E116C9E41}"/>
                </a:ext>
              </a:extLst>
            </p:cNvPr>
            <p:cNvSpPr>
              <a:spLocks noChangeArrowheads="1"/>
            </p:cNvSpPr>
            <p:nvPr/>
          </p:nvSpPr>
          <p:spPr bwMode="auto">
            <a:xfrm>
              <a:off x="4608" y="816"/>
              <a:ext cx="192" cy="192"/>
            </a:xfrm>
            <a:prstGeom prst="ellipse">
              <a:avLst/>
            </a:prstGeom>
            <a:blipFill dpi="0" rotWithShape="1">
              <a:blip r:embed="rId6"/>
              <a:srcRect/>
              <a:tile tx="0" ty="0" sx="100000" sy="100000" flip="none" algn="tl"/>
            </a:blipFill>
            <a:ln>
              <a:noFill/>
            </a:ln>
            <a:effectLst/>
            <a:extLst>
              <a:ext uri="{91240B29-F687-4f45-9708-019B960494DF}">
                <a14:hiddenLine xmlns="" xmlns:a14="http://schemas.microsoft.com/office/drawing/2010/main" w="9525">
                  <a:solidFill>
                    <a:srgbClr val="1DAF2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144424" name="Text Box 40">
            <a:extLst>
              <a:ext uri="{FF2B5EF4-FFF2-40B4-BE49-F238E27FC236}">
                <a16:creationId xmlns:a16="http://schemas.microsoft.com/office/drawing/2014/main" id="{9C5185A5-7418-B041-BF34-08EBF2C5754F}"/>
              </a:ext>
            </a:extLst>
          </p:cNvPr>
          <p:cNvSpPr txBox="1">
            <a:spLocks noChangeArrowheads="1"/>
          </p:cNvSpPr>
          <p:nvPr/>
        </p:nvSpPr>
        <p:spPr bwMode="auto">
          <a:xfrm>
            <a:off x="2057400" y="228601"/>
            <a:ext cx="494718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Times New Roman" charset="0"/>
                <a:ea typeface="ＭＳ Ｐゴシック" charset="0"/>
              </a:rPr>
              <a:t>Small-scale Crystallographic Structure</a:t>
            </a:r>
          </a:p>
        </p:txBody>
      </p:sp>
      <p:sp>
        <p:nvSpPr>
          <p:cNvPr id="3" name="Slide Number Placeholder 2">
            <a:extLst>
              <a:ext uri="{FF2B5EF4-FFF2-40B4-BE49-F238E27FC236}">
                <a16:creationId xmlns:a16="http://schemas.microsoft.com/office/drawing/2014/main" id="{51134953-5E7D-9543-8424-FDC6F7D7C56B}"/>
              </a:ext>
            </a:extLst>
          </p:cNvPr>
          <p:cNvSpPr>
            <a:spLocks noGrp="1"/>
          </p:cNvSpPr>
          <p:nvPr>
            <p:ph type="sldNum" sz="quarter" idx="12"/>
          </p:nvPr>
        </p:nvSpPr>
        <p:spPr/>
        <p:txBody>
          <a:bodyPr/>
          <a:lstStyle/>
          <a:p>
            <a:fld id="{030D0954-52AA-4645-BC74-DBF6B1D254B8}" type="slidenum">
              <a:rPr lang="en-US" smtClean="0"/>
              <a:t>75</a:t>
            </a:fld>
            <a:endParaRPr lang="en-US"/>
          </a:p>
        </p:txBody>
      </p:sp>
    </p:spTree>
    <p:extLst>
      <p:ext uri="{BB962C8B-B14F-4D97-AF65-F5344CB8AC3E}">
        <p14:creationId xmlns:p14="http://schemas.microsoft.com/office/powerpoint/2010/main" val="2378943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712289AF-DC20-4C4D-A4D1-70BEF2FE9C69}"/>
              </a:ext>
            </a:extLst>
          </p:cNvPr>
          <p:cNvSpPr>
            <a:spLocks noChangeArrowheads="1"/>
          </p:cNvSpPr>
          <p:nvPr/>
        </p:nvSpPr>
        <p:spPr bwMode="auto">
          <a:xfrm>
            <a:off x="1524001" y="2991922"/>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Times New Roman" charset="0"/>
              <a:ea typeface="ＭＳ Ｐゴシック" charset="0"/>
            </a:endParaRPr>
          </a:p>
        </p:txBody>
      </p:sp>
      <p:sp>
        <p:nvSpPr>
          <p:cNvPr id="239619" name="Rectangle 3">
            <a:extLst>
              <a:ext uri="{FF2B5EF4-FFF2-40B4-BE49-F238E27FC236}">
                <a16:creationId xmlns:a16="http://schemas.microsoft.com/office/drawing/2014/main" id="{0A40783F-8E6A-6041-BF4E-22B5824775E8}"/>
              </a:ext>
            </a:extLst>
          </p:cNvPr>
          <p:cNvSpPr>
            <a:spLocks noChangeArrowheads="1"/>
          </p:cNvSpPr>
          <p:nvPr/>
        </p:nvSpPr>
        <p:spPr bwMode="auto">
          <a:xfrm>
            <a:off x="1524001" y="2749034"/>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Times New Roman" charset="0"/>
              <a:ea typeface="ＭＳ Ｐゴシック" charset="0"/>
            </a:endParaRPr>
          </a:p>
        </p:txBody>
      </p:sp>
      <p:sp>
        <p:nvSpPr>
          <p:cNvPr id="239620" name="Rectangle 4">
            <a:extLst>
              <a:ext uri="{FF2B5EF4-FFF2-40B4-BE49-F238E27FC236}">
                <a16:creationId xmlns:a16="http://schemas.microsoft.com/office/drawing/2014/main" id="{B594D866-E83F-7741-82C2-91E67B5DA72A}"/>
              </a:ext>
            </a:extLst>
          </p:cNvPr>
          <p:cNvSpPr>
            <a:spLocks noChangeArrowheads="1"/>
          </p:cNvSpPr>
          <p:nvPr/>
        </p:nvSpPr>
        <p:spPr bwMode="auto">
          <a:xfrm>
            <a:off x="1524001" y="2991922"/>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Times New Roman" charset="0"/>
              <a:ea typeface="ＭＳ Ｐゴシック" charset="0"/>
            </a:endParaRPr>
          </a:p>
        </p:txBody>
      </p:sp>
      <p:sp>
        <p:nvSpPr>
          <p:cNvPr id="239621" name="Rectangle 5">
            <a:extLst>
              <a:ext uri="{FF2B5EF4-FFF2-40B4-BE49-F238E27FC236}">
                <a16:creationId xmlns:a16="http://schemas.microsoft.com/office/drawing/2014/main" id="{F0FE49D3-DACF-D24D-BE00-D210514B216B}"/>
              </a:ext>
            </a:extLst>
          </p:cNvPr>
          <p:cNvSpPr>
            <a:spLocks noChangeArrowheads="1"/>
          </p:cNvSpPr>
          <p:nvPr/>
        </p:nvSpPr>
        <p:spPr bwMode="auto">
          <a:xfrm>
            <a:off x="1524001" y="2991922"/>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Times New Roman" charset="0"/>
              <a:ea typeface="ＭＳ Ｐゴシック" charset="0"/>
            </a:endParaRPr>
          </a:p>
        </p:txBody>
      </p:sp>
      <p:pic>
        <p:nvPicPr>
          <p:cNvPr id="23557" name="Picture 6" descr="p5_16mmHAB">
            <a:extLst>
              <a:ext uri="{FF2B5EF4-FFF2-40B4-BE49-F238E27FC236}">
                <a16:creationId xmlns:a16="http://schemas.microsoft.com/office/drawing/2014/main" id="{87EE35E0-640F-CC4D-BA87-0520F9124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927100"/>
            <a:ext cx="3200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Text Box 7">
            <a:extLst>
              <a:ext uri="{FF2B5EF4-FFF2-40B4-BE49-F238E27FC236}">
                <a16:creationId xmlns:a16="http://schemas.microsoft.com/office/drawing/2014/main" id="{E23F7F5F-5449-144A-946C-94C540ADA9D3}"/>
              </a:ext>
            </a:extLst>
          </p:cNvPr>
          <p:cNvSpPr txBox="1">
            <a:spLocks noChangeArrowheads="1"/>
          </p:cNvSpPr>
          <p:nvPr/>
        </p:nvSpPr>
        <p:spPr bwMode="auto">
          <a:xfrm>
            <a:off x="7227571" y="4127500"/>
            <a:ext cx="2823209"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atin typeface="Times New Roman" charset="0"/>
                <a:ea typeface="ＭＳ Ｐゴシック" charset="0"/>
              </a:rPr>
              <a:t>5mm LAT 16mm HAB</a:t>
            </a:r>
          </a:p>
          <a:p>
            <a:pPr algn="ctr">
              <a:defRPr/>
            </a:pPr>
            <a:r>
              <a:rPr lang="en-US">
                <a:latin typeface="Times New Roman" charset="0"/>
                <a:ea typeface="ＭＳ Ｐゴシック" charset="0"/>
              </a:rPr>
              <a:t>Typical Branched Aggregate</a:t>
            </a:r>
          </a:p>
          <a:p>
            <a:pPr algn="ctr">
              <a:defRPr/>
            </a:pPr>
            <a:r>
              <a:rPr lang="en-US">
                <a:latin typeface="Times New Roman" charset="0"/>
                <a:ea typeface="ＭＳ Ｐゴシック" charset="0"/>
              </a:rPr>
              <a:t>d</a:t>
            </a:r>
            <a:r>
              <a:rPr lang="en-US" baseline="-25000">
                <a:latin typeface="Times New Roman" charset="0"/>
                <a:ea typeface="ＭＳ Ｐゴシック" charset="0"/>
              </a:rPr>
              <a:t>p</a:t>
            </a:r>
            <a:r>
              <a:rPr lang="en-US">
                <a:latin typeface="Times New Roman" charset="0"/>
                <a:ea typeface="ＭＳ Ｐゴシック" charset="0"/>
              </a:rPr>
              <a:t> = 5.7 nm</a:t>
            </a:r>
          </a:p>
          <a:p>
            <a:pPr algn="ctr">
              <a:defRPr/>
            </a:pPr>
            <a:r>
              <a:rPr lang="en-US">
                <a:latin typeface="Times New Roman" charset="0"/>
                <a:ea typeface="ＭＳ Ｐゴシック" charset="0"/>
              </a:rPr>
              <a:t>z = 350</a:t>
            </a:r>
          </a:p>
          <a:p>
            <a:pPr algn="ctr">
              <a:defRPr/>
            </a:pPr>
            <a:r>
              <a:rPr lang="en-US">
                <a:latin typeface="Times New Roman" charset="0"/>
                <a:ea typeface="ＭＳ Ｐゴシック" charset="0"/>
              </a:rPr>
              <a:t>c = 1.5, d</a:t>
            </a:r>
            <a:r>
              <a:rPr lang="en-US" baseline="-25000">
                <a:latin typeface="Times New Roman" charset="0"/>
                <a:ea typeface="ＭＳ Ｐゴシック" charset="0"/>
              </a:rPr>
              <a:t>min</a:t>
            </a:r>
            <a:r>
              <a:rPr lang="en-US">
                <a:latin typeface="Times New Roman" charset="0"/>
                <a:ea typeface="ＭＳ Ｐゴシック" charset="0"/>
              </a:rPr>
              <a:t> = 1.4, d</a:t>
            </a:r>
            <a:r>
              <a:rPr lang="en-US" baseline="-25000">
                <a:latin typeface="Times New Roman" charset="0"/>
                <a:ea typeface="ＭＳ Ｐゴシック" charset="0"/>
              </a:rPr>
              <a:t>f</a:t>
            </a:r>
            <a:r>
              <a:rPr lang="en-US">
                <a:latin typeface="Times New Roman" charset="0"/>
                <a:ea typeface="ＭＳ Ｐゴシック" charset="0"/>
              </a:rPr>
              <a:t> = 2.1</a:t>
            </a:r>
          </a:p>
          <a:p>
            <a:pPr algn="ctr">
              <a:defRPr/>
            </a:pPr>
            <a:r>
              <a:rPr lang="en-US">
                <a:latin typeface="Symbol" charset="0"/>
                <a:ea typeface="ＭＳ Ｐゴシック" charset="0"/>
              </a:rPr>
              <a:t>f</a:t>
            </a:r>
            <a:r>
              <a:rPr lang="en-US" baseline="-25000">
                <a:latin typeface="Times New Roman" charset="0"/>
                <a:ea typeface="ＭＳ Ｐゴシック" charset="0"/>
              </a:rPr>
              <a:t>br</a:t>
            </a:r>
            <a:r>
              <a:rPr lang="en-US">
                <a:latin typeface="Times New Roman" charset="0"/>
                <a:ea typeface="ＭＳ Ｐゴシック" charset="0"/>
              </a:rPr>
              <a:t> = 0.8</a:t>
            </a:r>
          </a:p>
        </p:txBody>
      </p:sp>
      <p:sp>
        <p:nvSpPr>
          <p:cNvPr id="239624" name="Text Box 8">
            <a:extLst>
              <a:ext uri="{FF2B5EF4-FFF2-40B4-BE49-F238E27FC236}">
                <a16:creationId xmlns:a16="http://schemas.microsoft.com/office/drawing/2014/main" id="{E554456F-B0D9-9F48-9F2A-2CB2BCDDCB79}"/>
              </a:ext>
            </a:extLst>
          </p:cNvPr>
          <p:cNvSpPr txBox="1">
            <a:spLocks noChangeArrowheads="1"/>
          </p:cNvSpPr>
          <p:nvPr/>
        </p:nvSpPr>
        <p:spPr bwMode="auto">
          <a:xfrm>
            <a:off x="7239000" y="228601"/>
            <a:ext cx="28238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Times New Roman" charset="0"/>
                <a:ea typeface="ＭＳ Ｐゴシック" charset="0"/>
              </a:rPr>
              <a:t>Branched Aggregates</a:t>
            </a:r>
          </a:p>
        </p:txBody>
      </p:sp>
      <p:sp>
        <p:nvSpPr>
          <p:cNvPr id="239625" name="Text Box 9">
            <a:extLst>
              <a:ext uri="{FF2B5EF4-FFF2-40B4-BE49-F238E27FC236}">
                <a16:creationId xmlns:a16="http://schemas.microsoft.com/office/drawing/2014/main" id="{F4324CC5-EEAA-434A-945A-5241DC20D676}"/>
              </a:ext>
            </a:extLst>
          </p:cNvPr>
          <p:cNvSpPr txBox="1">
            <a:spLocks noChangeArrowheads="1"/>
          </p:cNvSpPr>
          <p:nvPr/>
        </p:nvSpPr>
        <p:spPr bwMode="auto">
          <a:xfrm>
            <a:off x="5562600" y="6340475"/>
            <a:ext cx="5105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latin typeface="Times New Roman" charset="0"/>
                <a:ea typeface="ＭＳ Ｐゴシック" charset="0"/>
              </a:rPr>
              <a:t>Beaucage G, </a:t>
            </a:r>
            <a:r>
              <a:rPr lang="en-US" sz="1400" i="1">
                <a:latin typeface="Times New Roman" charset="0"/>
                <a:ea typeface="ＭＳ Ｐゴシック" charset="0"/>
              </a:rPr>
              <a:t>Determination of branch fraction and minimum dimension of fractal aggregates</a:t>
            </a:r>
            <a:r>
              <a:rPr lang="en-US" sz="1400">
                <a:latin typeface="Times New Roman" charset="0"/>
                <a:ea typeface="ＭＳ Ｐゴシック" charset="0"/>
              </a:rPr>
              <a:t> Phys. Rev. E 70 031401 (2004).</a:t>
            </a:r>
          </a:p>
        </p:txBody>
      </p:sp>
      <p:pic>
        <p:nvPicPr>
          <p:cNvPr id="239626" name="Picture 10">
            <a:extLst>
              <a:ext uri="{FF2B5EF4-FFF2-40B4-BE49-F238E27FC236}">
                <a16:creationId xmlns:a16="http://schemas.microsoft.com/office/drawing/2014/main" id="{61F0F6A5-9167-AC40-8AA8-7102FB7DD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638" y="2743200"/>
            <a:ext cx="3357562" cy="3932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9627" name="Picture 11">
            <a:extLst>
              <a:ext uri="{FF2B5EF4-FFF2-40B4-BE49-F238E27FC236}">
                <a16:creationId xmlns:a16="http://schemas.microsoft.com/office/drawing/2014/main" id="{F776AEDF-61F9-A445-A365-A19EDBB77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28600"/>
            <a:ext cx="2362200" cy="177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9628" name="Rectangle 12">
            <a:extLst>
              <a:ext uri="{FF2B5EF4-FFF2-40B4-BE49-F238E27FC236}">
                <a16:creationId xmlns:a16="http://schemas.microsoft.com/office/drawing/2014/main" id="{C2C74E6D-8CE8-6C41-A596-2E3D9FEC347C}"/>
              </a:ext>
            </a:extLst>
          </p:cNvPr>
          <p:cNvSpPr>
            <a:spLocks noChangeArrowheads="1"/>
          </p:cNvSpPr>
          <p:nvPr/>
        </p:nvSpPr>
        <p:spPr bwMode="auto">
          <a:xfrm>
            <a:off x="4495800" y="1828801"/>
            <a:ext cx="24384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latin typeface="Arial" charset="0"/>
                <a:ea typeface="ＭＳ Ｐゴシック" charset="0"/>
              </a:rPr>
              <a:t>APS UNICAT</a:t>
            </a:r>
          </a:p>
          <a:p>
            <a:pPr>
              <a:defRPr/>
            </a:pPr>
            <a:r>
              <a:rPr lang="en-US" sz="1400">
                <a:latin typeface="Arial" charset="0"/>
                <a:ea typeface="ＭＳ Ｐゴシック" charset="0"/>
              </a:rPr>
              <a:t>Silica Premixed Flames</a:t>
            </a:r>
          </a:p>
          <a:p>
            <a:pPr>
              <a:defRPr/>
            </a:pPr>
            <a:r>
              <a:rPr lang="en-US" sz="1400" i="1">
                <a:latin typeface="Arial" charset="0"/>
                <a:ea typeface="ＭＳ Ｐゴシック" charset="0"/>
              </a:rPr>
              <a:t>J. Appl. Phys </a:t>
            </a:r>
            <a:r>
              <a:rPr lang="en-US" sz="1400" i="1" u="sng">
                <a:latin typeface="Arial" charset="0"/>
                <a:ea typeface="ＭＳ Ｐゴシック" charset="0"/>
              </a:rPr>
              <a:t>97</a:t>
            </a:r>
            <a:r>
              <a:rPr lang="en-US" sz="1400" i="1">
                <a:latin typeface="Arial" charset="0"/>
                <a:ea typeface="ＭＳ Ｐゴシック" charset="0"/>
              </a:rPr>
              <a:t> 054309 Feb 2005</a:t>
            </a:r>
          </a:p>
        </p:txBody>
      </p:sp>
      <p:pic>
        <p:nvPicPr>
          <p:cNvPr id="239629" name="Picture 13">
            <a:extLst>
              <a:ext uri="{FF2B5EF4-FFF2-40B4-BE49-F238E27FC236}">
                <a16:creationId xmlns:a16="http://schemas.microsoft.com/office/drawing/2014/main" id="{1534B5C6-C3C3-2E41-BF40-B4A31BF53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2664" y="228600"/>
            <a:ext cx="1608137" cy="1543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565" name="Picture 14">
            <a:extLst>
              <a:ext uri="{FF2B5EF4-FFF2-40B4-BE49-F238E27FC236}">
                <a16:creationId xmlns:a16="http://schemas.microsoft.com/office/drawing/2014/main" id="{FC6416E2-1A7E-4046-B05C-40ED7E079F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886201"/>
            <a:ext cx="15240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BCDB6B61-B425-9941-AE4E-217E8D28CE21}"/>
              </a:ext>
            </a:extLst>
          </p:cNvPr>
          <p:cNvSpPr>
            <a:spLocks noGrp="1"/>
          </p:cNvSpPr>
          <p:nvPr>
            <p:ph type="sldNum" sz="quarter" idx="12"/>
          </p:nvPr>
        </p:nvSpPr>
        <p:spPr/>
        <p:txBody>
          <a:bodyPr/>
          <a:lstStyle/>
          <a:p>
            <a:fld id="{030D0954-52AA-4645-BC74-DBF6B1D254B8}" type="slidenum">
              <a:rPr lang="en-US" smtClean="0"/>
              <a:t>76</a:t>
            </a:fld>
            <a:endParaRPr lang="en-US"/>
          </a:p>
        </p:txBody>
      </p:sp>
    </p:spTree>
    <p:extLst>
      <p:ext uri="{BB962C8B-B14F-4D97-AF65-F5344CB8AC3E}">
        <p14:creationId xmlns:p14="http://schemas.microsoft.com/office/powerpoint/2010/main" val="8172086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a:extLst>
              <a:ext uri="{FF2B5EF4-FFF2-40B4-BE49-F238E27FC236}">
                <a16:creationId xmlns:a16="http://schemas.microsoft.com/office/drawing/2014/main" id="{1E13FA25-7BD7-6D40-9BD1-C484C5DB7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38201"/>
            <a:ext cx="3581400" cy="2163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6003" name="Picture 3">
            <a:extLst>
              <a:ext uri="{FF2B5EF4-FFF2-40B4-BE49-F238E27FC236}">
                <a16:creationId xmlns:a16="http://schemas.microsoft.com/office/drawing/2014/main" id="{F794A1F5-AE0D-3343-A407-D71F84577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352800"/>
            <a:ext cx="4114800" cy="308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6004" name="Picture 4">
            <a:extLst>
              <a:ext uri="{FF2B5EF4-FFF2-40B4-BE49-F238E27FC236}">
                <a16:creationId xmlns:a16="http://schemas.microsoft.com/office/drawing/2014/main" id="{2C9F7731-B19C-8340-912D-422B60A0E1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438400"/>
            <a:ext cx="2362200" cy="177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a:extLst>
              <a:ext uri="{FF2B5EF4-FFF2-40B4-BE49-F238E27FC236}">
                <a16:creationId xmlns:a16="http://schemas.microsoft.com/office/drawing/2014/main" id="{44E2669F-692A-1E41-81AE-4C6EE9991A38}"/>
              </a:ext>
            </a:extLst>
          </p:cNvPr>
          <p:cNvSpPr>
            <a:spLocks noGrp="1"/>
          </p:cNvSpPr>
          <p:nvPr>
            <p:ph type="sldNum" sz="quarter" idx="12"/>
          </p:nvPr>
        </p:nvSpPr>
        <p:spPr/>
        <p:txBody>
          <a:bodyPr/>
          <a:lstStyle/>
          <a:p>
            <a:fld id="{030D0954-52AA-4645-BC74-DBF6B1D254B8}" type="slidenum">
              <a:rPr lang="en-US" smtClean="0"/>
              <a:t>77</a:t>
            </a:fld>
            <a:endParaRPr lang="en-US"/>
          </a:p>
        </p:txBody>
      </p:sp>
    </p:spTree>
    <p:extLst>
      <p:ext uri="{BB962C8B-B14F-4D97-AF65-F5344CB8AC3E}">
        <p14:creationId xmlns:p14="http://schemas.microsoft.com/office/powerpoint/2010/main" val="3029587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a:extLst>
              <a:ext uri="{FF2B5EF4-FFF2-40B4-BE49-F238E27FC236}">
                <a16:creationId xmlns:a16="http://schemas.microsoft.com/office/drawing/2014/main" id="{A020664A-2986-AA41-A534-F4485968702D}"/>
              </a:ext>
            </a:extLst>
          </p:cNvPr>
          <p:cNvGrpSpPr>
            <a:grpSpLocks/>
          </p:cNvGrpSpPr>
          <p:nvPr/>
        </p:nvGrpSpPr>
        <p:grpSpPr bwMode="auto">
          <a:xfrm>
            <a:off x="1981200" y="3657600"/>
            <a:ext cx="3048000" cy="2552700"/>
            <a:chOff x="96" y="2280"/>
            <a:chExt cx="1920" cy="1608"/>
          </a:xfrm>
        </p:grpSpPr>
        <p:pic>
          <p:nvPicPr>
            <p:cNvPr id="27657" name="Picture 3" descr="Fig6a">
              <a:extLst>
                <a:ext uri="{FF2B5EF4-FFF2-40B4-BE49-F238E27FC236}">
                  <a16:creationId xmlns:a16="http://schemas.microsoft.com/office/drawing/2014/main" id="{CCB005AF-FE39-2E47-BFE7-77B1BA8CF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2280"/>
              <a:ext cx="1920" cy="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Rectangle 4">
              <a:extLst>
                <a:ext uri="{FF2B5EF4-FFF2-40B4-BE49-F238E27FC236}">
                  <a16:creationId xmlns:a16="http://schemas.microsoft.com/office/drawing/2014/main" id="{B9948B29-775D-0B49-9A45-6B6B8EA21A8B}"/>
                </a:ext>
              </a:extLst>
            </p:cNvPr>
            <p:cNvSpPr>
              <a:spLocks noChangeArrowheads="1"/>
            </p:cNvSpPr>
            <p:nvPr/>
          </p:nvSpPr>
          <p:spPr bwMode="auto">
            <a:xfrm>
              <a:off x="624" y="3552"/>
              <a:ext cx="1015"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200">
                  <a:latin typeface="Symbol" charset="0"/>
                  <a:ea typeface="ＭＳ Ｐゴシック" charset="0"/>
                </a:rPr>
                <a:t>f</a:t>
              </a:r>
              <a:r>
                <a:rPr lang="en-US" sz="1200">
                  <a:latin typeface="Times" charset="0"/>
                  <a:ea typeface="ＭＳ Ｐゴシック" charset="0"/>
                </a:rPr>
                <a:t>* same for all flames!</a:t>
              </a:r>
            </a:p>
          </p:txBody>
        </p:sp>
      </p:grpSp>
      <p:pic>
        <p:nvPicPr>
          <p:cNvPr id="27650" name="Picture 5" descr="Figure_7a">
            <a:extLst>
              <a:ext uri="{FF2B5EF4-FFF2-40B4-BE49-F238E27FC236}">
                <a16:creationId xmlns:a16="http://schemas.microsoft.com/office/drawing/2014/main" id="{9DBAAB41-84CF-BF48-B072-1A0F5C514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838200"/>
            <a:ext cx="32480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Figure_8a">
            <a:extLst>
              <a:ext uri="{FF2B5EF4-FFF2-40B4-BE49-F238E27FC236}">
                <a16:creationId xmlns:a16="http://schemas.microsoft.com/office/drawing/2014/main" id="{E45FF459-BF04-6A4E-BD92-51748196F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866776"/>
            <a:ext cx="31623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2841D5BF-9DC7-D640-94FC-BE26956EC456}"/>
              </a:ext>
            </a:extLst>
          </p:cNvPr>
          <p:cNvSpPr txBox="1">
            <a:spLocks noChangeArrowheads="1"/>
          </p:cNvSpPr>
          <p:nvPr/>
        </p:nvSpPr>
        <p:spPr bwMode="auto">
          <a:xfrm>
            <a:off x="2590800" y="228601"/>
            <a:ext cx="627351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TiCl</a:t>
            </a:r>
            <a:r>
              <a:rPr lang="en-US" sz="2400" baseline="-25000" dirty="0">
                <a:latin typeface="Arial" charset="0"/>
                <a:ea typeface="ＭＳ Ｐゴシック" charset="0"/>
              </a:rPr>
              <a:t>4</a:t>
            </a:r>
            <a:r>
              <a:rPr lang="en-US" sz="2400" dirty="0">
                <a:latin typeface="Arial" charset="0"/>
                <a:ea typeface="ＭＳ Ｐゴシック" charset="0"/>
              </a:rPr>
              <a:t> Diffusion Flame Nucleation and Growth</a:t>
            </a:r>
          </a:p>
        </p:txBody>
      </p:sp>
      <p:pic>
        <p:nvPicPr>
          <p:cNvPr id="178184" name="Picture 8">
            <a:extLst>
              <a:ext uri="{FF2B5EF4-FFF2-40B4-BE49-F238E27FC236}">
                <a16:creationId xmlns:a16="http://schemas.microsoft.com/office/drawing/2014/main" id="{68E7C932-7582-524E-9D43-C1B7465ED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450"/>
          <a:stretch>
            <a:fillRect/>
          </a:stretch>
        </p:blipFill>
        <p:spPr bwMode="auto">
          <a:xfrm>
            <a:off x="5334001" y="3733800"/>
            <a:ext cx="1749425" cy="2840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654" name="Picture 9" descr="d3pb_2D_Flame_D">
            <a:extLst>
              <a:ext uri="{FF2B5EF4-FFF2-40B4-BE49-F238E27FC236}">
                <a16:creationId xmlns:a16="http://schemas.microsoft.com/office/drawing/2014/main" id="{9AAD5E4E-182A-5843-9FD0-641DB1859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886201"/>
            <a:ext cx="10302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descr="FlameD_I_PDI_2D">
            <a:extLst>
              <a:ext uri="{FF2B5EF4-FFF2-40B4-BE49-F238E27FC236}">
                <a16:creationId xmlns:a16="http://schemas.microsoft.com/office/drawing/2014/main" id="{B235AA5C-4B43-7549-B982-A91EB7618B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5475" y="3854450"/>
            <a:ext cx="10477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descr="Partic_Num_Den_2D">
            <a:extLst>
              <a:ext uri="{FF2B5EF4-FFF2-40B4-BE49-F238E27FC236}">
                <a16:creationId xmlns:a16="http://schemas.microsoft.com/office/drawing/2014/main" id="{43CD23C3-3853-0540-A2A1-2C8180AE6F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2601" y="3870325"/>
            <a:ext cx="10461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B88E39B-43E6-9D46-A6B8-34590E8B40E9}"/>
              </a:ext>
            </a:extLst>
          </p:cNvPr>
          <p:cNvSpPr>
            <a:spLocks noGrp="1"/>
          </p:cNvSpPr>
          <p:nvPr>
            <p:ph type="sldNum" sz="quarter" idx="12"/>
          </p:nvPr>
        </p:nvSpPr>
        <p:spPr/>
        <p:txBody>
          <a:bodyPr/>
          <a:lstStyle/>
          <a:p>
            <a:fld id="{030D0954-52AA-4645-BC74-DBF6B1D254B8}" type="slidenum">
              <a:rPr lang="en-US" smtClean="0"/>
              <a:t>78</a:t>
            </a:fld>
            <a:endParaRPr lang="en-US"/>
          </a:p>
        </p:txBody>
      </p:sp>
    </p:spTree>
    <p:extLst>
      <p:ext uri="{BB962C8B-B14F-4D97-AF65-F5344CB8AC3E}">
        <p14:creationId xmlns:p14="http://schemas.microsoft.com/office/powerpoint/2010/main" val="20469988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TypicalAxialFit_Figure_1">
            <a:extLst>
              <a:ext uri="{FF2B5EF4-FFF2-40B4-BE49-F238E27FC236}">
                <a16:creationId xmlns:a16="http://schemas.microsoft.com/office/drawing/2014/main" id="{24609CC1-858C-714A-B5E5-3351F2248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28600"/>
            <a:ext cx="26384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Fig10a_All_df_VStime">
            <a:extLst>
              <a:ext uri="{FF2B5EF4-FFF2-40B4-BE49-F238E27FC236}">
                <a16:creationId xmlns:a16="http://schemas.microsoft.com/office/drawing/2014/main" id="{7CCC47ED-5CE4-E843-BD40-F8425DEA9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2362201"/>
            <a:ext cx="24288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descr="Figure_10_b_NEWdf_vs_inv_Temp">
            <a:extLst>
              <a:ext uri="{FF2B5EF4-FFF2-40B4-BE49-F238E27FC236}">
                <a16:creationId xmlns:a16="http://schemas.microsoft.com/office/drawing/2014/main" id="{0AEC05E3-D177-0F41-9428-20D662D77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619626"/>
            <a:ext cx="24003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descr="dp_2D_Flame_D">
            <a:extLst>
              <a:ext uri="{FF2B5EF4-FFF2-40B4-BE49-F238E27FC236}">
                <a16:creationId xmlns:a16="http://schemas.microsoft.com/office/drawing/2014/main" id="{F0940EBD-E6E1-394D-9D21-DBE2A64D77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1" y="1"/>
            <a:ext cx="20669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descr="FlameD_I_df_2D">
            <a:extLst>
              <a:ext uri="{FF2B5EF4-FFF2-40B4-BE49-F238E27FC236}">
                <a16:creationId xmlns:a16="http://schemas.microsoft.com/office/drawing/2014/main" id="{0BF7A7E7-0968-4349-BC06-592416971B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9650" y="0"/>
            <a:ext cx="20383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1" name="Rectangle 11">
            <a:extLst>
              <a:ext uri="{FF2B5EF4-FFF2-40B4-BE49-F238E27FC236}">
                <a16:creationId xmlns:a16="http://schemas.microsoft.com/office/drawing/2014/main" id="{FBAC3F12-C0AD-5D42-A252-F5F24A8A3CF9}"/>
              </a:ext>
            </a:extLst>
          </p:cNvPr>
          <p:cNvSpPr>
            <a:spLocks noChangeArrowheads="1"/>
          </p:cNvSpPr>
          <p:nvPr/>
        </p:nvSpPr>
        <p:spPr bwMode="auto">
          <a:xfrm>
            <a:off x="1524001" y="3049072"/>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Times New Roman" charset="0"/>
              <a:ea typeface="ＭＳ Ｐゴシック" charset="0"/>
            </a:endParaRPr>
          </a:p>
        </p:txBody>
      </p:sp>
      <p:grpSp>
        <p:nvGrpSpPr>
          <p:cNvPr id="29703" name="Group 13">
            <a:extLst>
              <a:ext uri="{FF2B5EF4-FFF2-40B4-BE49-F238E27FC236}">
                <a16:creationId xmlns:a16="http://schemas.microsoft.com/office/drawing/2014/main" id="{F63F4E5A-98BB-C847-BDCA-40D33D8835DD}"/>
              </a:ext>
            </a:extLst>
          </p:cNvPr>
          <p:cNvGrpSpPr>
            <a:grpSpLocks/>
          </p:cNvGrpSpPr>
          <p:nvPr/>
        </p:nvGrpSpPr>
        <p:grpSpPr bwMode="auto">
          <a:xfrm>
            <a:off x="4114801" y="4649788"/>
            <a:ext cx="1793875" cy="1827212"/>
            <a:chOff x="1632" y="2929"/>
            <a:chExt cx="1130" cy="1151"/>
          </a:xfrm>
        </p:grpSpPr>
        <p:graphicFrame>
          <p:nvGraphicFramePr>
            <p:cNvPr id="29706" name="Object 10">
              <a:extLst>
                <a:ext uri="{FF2B5EF4-FFF2-40B4-BE49-F238E27FC236}">
                  <a16:creationId xmlns:a16="http://schemas.microsoft.com/office/drawing/2014/main" id="{A8676785-331B-9C47-8924-140D616FC00C}"/>
                </a:ext>
              </a:extLst>
            </p:cNvPr>
            <p:cNvGraphicFramePr>
              <a:graphicFrameLocks noChangeAspect="1"/>
            </p:cNvGraphicFramePr>
            <p:nvPr/>
          </p:nvGraphicFramePr>
          <p:xfrm>
            <a:off x="1695" y="3243"/>
            <a:ext cx="1058" cy="837"/>
          </p:xfrm>
          <a:graphic>
            <a:graphicData uri="http://schemas.openxmlformats.org/presentationml/2006/ole">
              <mc:AlternateContent xmlns:mc="http://schemas.openxmlformats.org/markup-compatibility/2006">
                <mc:Choice xmlns:v="urn:schemas-microsoft-com:vml" Requires="v">
                  <p:oleObj spid="_x0000_s55370" name="Equation" r:id="rId9" imgW="1143000" imgH="914400" progId="Equation.3">
                    <p:embed/>
                  </p:oleObj>
                </mc:Choice>
                <mc:Fallback>
                  <p:oleObj name="Equation" r:id="rId9" imgW="1143000" imgH="914400" progId="Equation.3">
                    <p:embed/>
                    <p:pic>
                      <p:nvPicPr>
                        <p:cNvPr id="29706" name="Object 10">
                          <a:extLst>
                            <a:ext uri="{FF2B5EF4-FFF2-40B4-BE49-F238E27FC236}">
                              <a16:creationId xmlns:a16="http://schemas.microsoft.com/office/drawing/2014/main" id="{A8676785-331B-9C47-8924-140D616FC0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5" y="3243"/>
                          <a:ext cx="1058" cy="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12" name="Text Box 12">
              <a:extLst>
                <a:ext uri="{FF2B5EF4-FFF2-40B4-BE49-F238E27FC236}">
                  <a16:creationId xmlns:a16="http://schemas.microsoft.com/office/drawing/2014/main" id="{8965DFE3-1ADA-2942-9F36-641799DDB33B}"/>
                </a:ext>
              </a:extLst>
            </p:cNvPr>
            <p:cNvSpPr txBox="1">
              <a:spLocks noChangeArrowheads="1"/>
            </p:cNvSpPr>
            <p:nvPr/>
          </p:nvSpPr>
          <p:spPr bwMode="auto">
            <a:xfrm>
              <a:off x="1632" y="2929"/>
              <a:ext cx="1130" cy="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Activated growth</a:t>
              </a:r>
            </a:p>
            <a:p>
              <a:pPr>
                <a:defRPr/>
              </a:pPr>
              <a:r>
                <a:rPr lang="en-US">
                  <a:latin typeface="Times New Roman" charset="0"/>
                  <a:ea typeface="ＭＳ Ｐゴシック" charset="0"/>
                </a:rPr>
                <a:t>          for z</a:t>
              </a:r>
            </a:p>
          </p:txBody>
        </p:sp>
      </p:grpSp>
      <p:sp>
        <p:nvSpPr>
          <p:cNvPr id="102414" name="Text Box 14">
            <a:extLst>
              <a:ext uri="{FF2B5EF4-FFF2-40B4-BE49-F238E27FC236}">
                <a16:creationId xmlns:a16="http://schemas.microsoft.com/office/drawing/2014/main" id="{0FCA36F9-F675-E943-87D0-5DCA92057AB0}"/>
              </a:ext>
            </a:extLst>
          </p:cNvPr>
          <p:cNvSpPr txBox="1">
            <a:spLocks noChangeArrowheads="1"/>
          </p:cNvSpPr>
          <p:nvPr/>
        </p:nvSpPr>
        <p:spPr bwMode="auto">
          <a:xfrm>
            <a:off x="6705600" y="5867400"/>
            <a:ext cx="345581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imes New Roman" charset="0"/>
                <a:ea typeface="ＭＳ Ｐゴシック" charset="0"/>
              </a:rPr>
              <a:t>Titania Diffusion Flame from TiCl</a:t>
            </a:r>
            <a:r>
              <a:rPr lang="en-US" baseline="-25000">
                <a:latin typeface="Times New Roman" charset="0"/>
                <a:ea typeface="ＭＳ Ｐゴシック" charset="0"/>
              </a:rPr>
              <a:t>4</a:t>
            </a:r>
          </a:p>
        </p:txBody>
      </p:sp>
      <p:sp>
        <p:nvSpPr>
          <p:cNvPr id="102415" name="Text Box 15">
            <a:extLst>
              <a:ext uri="{FF2B5EF4-FFF2-40B4-BE49-F238E27FC236}">
                <a16:creationId xmlns:a16="http://schemas.microsoft.com/office/drawing/2014/main" id="{05A98842-9F86-0941-8D4E-AEC223DE4E88}"/>
              </a:ext>
            </a:extLst>
          </p:cNvPr>
          <p:cNvSpPr txBox="1">
            <a:spLocks noChangeArrowheads="1"/>
          </p:cNvSpPr>
          <p:nvPr/>
        </p:nvSpPr>
        <p:spPr bwMode="auto">
          <a:xfrm>
            <a:off x="6718301" y="6354764"/>
            <a:ext cx="36417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latin typeface="Times New Roman" charset="0"/>
                <a:ea typeface="ＭＳ Ｐゴシック" charset="0"/>
              </a:rPr>
              <a:t>Beaucage G, Agashe N, Kohls D, Londono D, Diemer B</a:t>
            </a:r>
          </a:p>
        </p:txBody>
      </p:sp>
      <p:sp>
        <p:nvSpPr>
          <p:cNvPr id="3" name="Slide Number Placeholder 2">
            <a:extLst>
              <a:ext uri="{FF2B5EF4-FFF2-40B4-BE49-F238E27FC236}">
                <a16:creationId xmlns:a16="http://schemas.microsoft.com/office/drawing/2014/main" id="{93A060E5-2991-9244-B443-DD09998D96A1}"/>
              </a:ext>
            </a:extLst>
          </p:cNvPr>
          <p:cNvSpPr>
            <a:spLocks noGrp="1"/>
          </p:cNvSpPr>
          <p:nvPr>
            <p:ph type="sldNum" sz="quarter" idx="12"/>
          </p:nvPr>
        </p:nvSpPr>
        <p:spPr/>
        <p:txBody>
          <a:bodyPr/>
          <a:lstStyle/>
          <a:p>
            <a:fld id="{030D0954-52AA-4645-BC74-DBF6B1D254B8}" type="slidenum">
              <a:rPr lang="en-US" smtClean="0"/>
              <a:t>79</a:t>
            </a:fld>
            <a:endParaRPr lang="en-US"/>
          </a:p>
        </p:txBody>
      </p:sp>
    </p:spTree>
    <p:extLst>
      <p:ext uri="{BB962C8B-B14F-4D97-AF65-F5344CB8AC3E}">
        <p14:creationId xmlns:p14="http://schemas.microsoft.com/office/powerpoint/2010/main" val="341631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2903359" cy="369332"/>
          </a:xfrm>
          <a:prstGeom prst="rect">
            <a:avLst/>
          </a:prstGeom>
          <a:noFill/>
        </p:spPr>
        <p:txBody>
          <a:bodyPr wrap="none" rtlCol="0">
            <a:spAutoFit/>
          </a:bodyPr>
          <a:lstStyle/>
          <a:p>
            <a:pPr marL="285750" indent="-285750">
              <a:buFontTx/>
              <a:buChar char="-"/>
            </a:pPr>
            <a:r>
              <a:rPr lang="en-US" b="1" dirty="0">
                <a:latin typeface="Times New Roman" panose="02020603050405020304" pitchFamily="18" charset="0"/>
                <a:cs typeface="Times New Roman" panose="02020603050405020304" pitchFamily="18" charset="0"/>
              </a:rPr>
              <a:t>Understanding Contrast</a:t>
            </a:r>
          </a:p>
        </p:txBody>
      </p:sp>
      <p:sp>
        <p:nvSpPr>
          <p:cNvPr id="4" name="Slide Number Placeholder 3">
            <a:extLst>
              <a:ext uri="{FF2B5EF4-FFF2-40B4-BE49-F238E27FC236}">
                <a16:creationId xmlns:a16="http://schemas.microsoft.com/office/drawing/2014/main" id="{42761FEA-A10B-2A44-B2CF-AC8012988CF6}"/>
              </a:ext>
            </a:extLst>
          </p:cNvPr>
          <p:cNvSpPr>
            <a:spLocks noGrp="1"/>
          </p:cNvSpPr>
          <p:nvPr>
            <p:ph type="sldNum" sz="quarter" idx="12"/>
          </p:nvPr>
        </p:nvSpPr>
        <p:spPr/>
        <p:txBody>
          <a:bodyPr/>
          <a:lstStyle/>
          <a:p>
            <a:fld id="{030D0954-52AA-4645-BC74-DBF6B1D254B8}" type="slidenum">
              <a:rPr lang="en-US" smtClean="0"/>
              <a:t>8</a:t>
            </a:fld>
            <a:endParaRPr lang="en-US"/>
          </a:p>
        </p:txBody>
      </p:sp>
    </p:spTree>
    <p:extLst>
      <p:ext uri="{BB962C8B-B14F-4D97-AF65-F5344CB8AC3E}">
        <p14:creationId xmlns:p14="http://schemas.microsoft.com/office/powerpoint/2010/main" val="22391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5" name="Object 2">
            <a:extLst>
              <a:ext uri="{FF2B5EF4-FFF2-40B4-BE49-F238E27FC236}">
                <a16:creationId xmlns:a16="http://schemas.microsoft.com/office/drawing/2014/main" id="{B14513FE-FD53-B347-838B-77E963C7C9D9}"/>
              </a:ext>
            </a:extLst>
          </p:cNvPr>
          <p:cNvGraphicFramePr>
            <a:graphicFrameLocks noChangeAspect="1"/>
          </p:cNvGraphicFramePr>
          <p:nvPr/>
        </p:nvGraphicFramePr>
        <p:xfrm>
          <a:off x="1524000" y="228601"/>
          <a:ext cx="3081338" cy="2633663"/>
        </p:xfrm>
        <a:graphic>
          <a:graphicData uri="http://schemas.openxmlformats.org/presentationml/2006/ole">
            <mc:AlternateContent xmlns:mc="http://schemas.openxmlformats.org/markup-compatibility/2006">
              <mc:Choice xmlns:v="urn:schemas-microsoft-com:vml" Requires="v">
                <p:oleObj spid="_x0000_s57491" name="Document" r:id="rId4" imgW="22479000" imgH="19202400" progId="Word.Document.8">
                  <p:embed/>
                </p:oleObj>
              </mc:Choice>
              <mc:Fallback>
                <p:oleObj name="Document" r:id="rId4" imgW="22479000" imgH="19202400" progId="Word.Document.8">
                  <p:embed/>
                  <p:pic>
                    <p:nvPicPr>
                      <p:cNvPr id="31745" name="Object 2">
                        <a:extLst>
                          <a:ext uri="{FF2B5EF4-FFF2-40B4-BE49-F238E27FC236}">
                            <a16:creationId xmlns:a16="http://schemas.microsoft.com/office/drawing/2014/main" id="{B14513FE-FD53-B347-838B-77E963C7C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8601"/>
                        <a:ext cx="3081338"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1746" name="Object 3">
            <a:extLst>
              <a:ext uri="{FF2B5EF4-FFF2-40B4-BE49-F238E27FC236}">
                <a16:creationId xmlns:a16="http://schemas.microsoft.com/office/drawing/2014/main" id="{87EE16E3-DF98-D849-9699-504F4BE7578F}"/>
              </a:ext>
            </a:extLst>
          </p:cNvPr>
          <p:cNvGraphicFramePr>
            <a:graphicFrameLocks noChangeAspect="1"/>
          </p:cNvGraphicFramePr>
          <p:nvPr/>
        </p:nvGraphicFramePr>
        <p:xfrm>
          <a:off x="5268914" y="2260600"/>
          <a:ext cx="5399087" cy="4597400"/>
        </p:xfrm>
        <a:graphic>
          <a:graphicData uri="http://schemas.openxmlformats.org/presentationml/2006/ole">
            <mc:AlternateContent xmlns:mc="http://schemas.openxmlformats.org/markup-compatibility/2006">
              <mc:Choice xmlns:v="urn:schemas-microsoft-com:vml" Requires="v">
                <p:oleObj spid="_x0000_s57492" name="Document" r:id="rId6" imgW="22491700" imgH="19151600" progId="Word.Document.8">
                  <p:embed/>
                </p:oleObj>
              </mc:Choice>
              <mc:Fallback>
                <p:oleObj name="Document" r:id="rId6" imgW="22491700" imgH="19151600" progId="Word.Document.8">
                  <p:embed/>
                  <p:pic>
                    <p:nvPicPr>
                      <p:cNvPr id="31746" name="Object 3">
                        <a:extLst>
                          <a:ext uri="{FF2B5EF4-FFF2-40B4-BE49-F238E27FC236}">
                            <a16:creationId xmlns:a16="http://schemas.microsoft.com/office/drawing/2014/main" id="{87EE16E3-DF98-D849-9699-504F4BE757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8914" y="2260600"/>
                        <a:ext cx="5399087" cy="459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94564" name="Text Box 4">
            <a:extLst>
              <a:ext uri="{FF2B5EF4-FFF2-40B4-BE49-F238E27FC236}">
                <a16:creationId xmlns:a16="http://schemas.microsoft.com/office/drawing/2014/main" id="{481E5AE5-EC02-9845-A5B4-78BB36811D12}"/>
              </a:ext>
            </a:extLst>
          </p:cNvPr>
          <p:cNvSpPr txBox="1">
            <a:spLocks noChangeArrowheads="1"/>
          </p:cNvSpPr>
          <p:nvPr/>
        </p:nvSpPr>
        <p:spPr bwMode="auto">
          <a:xfrm>
            <a:off x="5410200" y="457200"/>
            <a:ext cx="4372736"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400">
                <a:latin typeface="Times" charset="0"/>
                <a:ea typeface="ＭＳ Ｐゴシック" charset="0"/>
              </a:rPr>
              <a:t>Silica Diffusion Flame</a:t>
            </a:r>
          </a:p>
          <a:p>
            <a:pPr eaLnBrk="0" hangingPunct="0">
              <a:defRPr/>
            </a:pPr>
            <a:r>
              <a:rPr lang="en-US" sz="2400">
                <a:latin typeface="Times" charset="0"/>
                <a:ea typeface="ＭＳ Ｐゴシック" charset="0"/>
              </a:rPr>
              <a:t>Axial Particle Growth follows</a:t>
            </a:r>
          </a:p>
          <a:p>
            <a:pPr eaLnBrk="0" hangingPunct="0">
              <a:defRPr/>
            </a:pPr>
            <a:r>
              <a:rPr lang="en-US" sz="2400">
                <a:latin typeface="Times" charset="0"/>
                <a:ea typeface="ＭＳ Ｐゴシック" charset="0"/>
              </a:rPr>
              <a:t>	Classic Diffusion Limited </a:t>
            </a:r>
          </a:p>
          <a:p>
            <a:pPr eaLnBrk="0" hangingPunct="0">
              <a:defRPr/>
            </a:pPr>
            <a:r>
              <a:rPr lang="en-US" sz="2400">
                <a:latin typeface="Times" charset="0"/>
                <a:ea typeface="ＭＳ Ｐゴシック" charset="0"/>
              </a:rPr>
              <a:t>	Surface Growth, d ~ t</a:t>
            </a:r>
            <a:r>
              <a:rPr lang="en-US" sz="2400" baseline="30000">
                <a:latin typeface="Times" charset="0"/>
                <a:ea typeface="ＭＳ Ｐゴシック" charset="0"/>
              </a:rPr>
              <a:t>1/2</a:t>
            </a:r>
          </a:p>
        </p:txBody>
      </p:sp>
      <p:pic>
        <p:nvPicPr>
          <p:cNvPr id="194565" name="Picture 5">
            <a:extLst>
              <a:ext uri="{FF2B5EF4-FFF2-40B4-BE49-F238E27FC236}">
                <a16:creationId xmlns:a16="http://schemas.microsoft.com/office/drawing/2014/main" id="{08771EFF-E534-CB4D-9F9B-B86E0D0B73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200400"/>
            <a:ext cx="1589088"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4566" name="Line 6">
            <a:extLst>
              <a:ext uri="{FF2B5EF4-FFF2-40B4-BE49-F238E27FC236}">
                <a16:creationId xmlns:a16="http://schemas.microsoft.com/office/drawing/2014/main" id="{49C99015-6F92-3C4A-A3DC-E424792A1257}"/>
              </a:ext>
            </a:extLst>
          </p:cNvPr>
          <p:cNvSpPr>
            <a:spLocks noChangeShapeType="1"/>
          </p:cNvSpPr>
          <p:nvPr/>
        </p:nvSpPr>
        <p:spPr bwMode="auto">
          <a:xfrm flipV="1">
            <a:off x="3625850" y="3581400"/>
            <a:ext cx="0" cy="1981200"/>
          </a:xfrm>
          <a:prstGeom prst="line">
            <a:avLst/>
          </a:prstGeom>
          <a:noFill/>
          <a:ln w="254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3" name="Slide Number Placeholder 2">
            <a:extLst>
              <a:ext uri="{FF2B5EF4-FFF2-40B4-BE49-F238E27FC236}">
                <a16:creationId xmlns:a16="http://schemas.microsoft.com/office/drawing/2014/main" id="{547222D1-B1AB-8247-B996-7739C1E656E4}"/>
              </a:ext>
            </a:extLst>
          </p:cNvPr>
          <p:cNvSpPr>
            <a:spLocks noGrp="1"/>
          </p:cNvSpPr>
          <p:nvPr>
            <p:ph type="sldNum" sz="quarter" idx="12"/>
          </p:nvPr>
        </p:nvSpPr>
        <p:spPr/>
        <p:txBody>
          <a:bodyPr/>
          <a:lstStyle/>
          <a:p>
            <a:fld id="{030D0954-52AA-4645-BC74-DBF6B1D254B8}" type="slidenum">
              <a:rPr lang="en-US" smtClean="0"/>
              <a:t>80</a:t>
            </a:fld>
            <a:endParaRPr lang="en-US"/>
          </a:p>
        </p:txBody>
      </p:sp>
    </p:spTree>
    <p:extLst>
      <p:ext uri="{BB962C8B-B14F-4D97-AF65-F5344CB8AC3E}">
        <p14:creationId xmlns:p14="http://schemas.microsoft.com/office/powerpoint/2010/main" val="34020060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a:extLst>
              <a:ext uri="{FF2B5EF4-FFF2-40B4-BE49-F238E27FC236}">
                <a16:creationId xmlns:a16="http://schemas.microsoft.com/office/drawing/2014/main" id="{04F761DB-94E8-9146-B65C-1E687E0FF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838201"/>
            <a:ext cx="31813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1" name="Rectangle 7">
            <a:extLst>
              <a:ext uri="{FF2B5EF4-FFF2-40B4-BE49-F238E27FC236}">
                <a16:creationId xmlns:a16="http://schemas.microsoft.com/office/drawing/2014/main" id="{7DB781F5-B470-C54B-BBF8-E4465B2ACEDB}"/>
              </a:ext>
            </a:extLst>
          </p:cNvPr>
          <p:cNvSpPr>
            <a:spLocks noChangeArrowheads="1"/>
          </p:cNvSpPr>
          <p:nvPr/>
        </p:nvSpPr>
        <p:spPr bwMode="auto">
          <a:xfrm>
            <a:off x="6629400" y="6096001"/>
            <a:ext cx="3786188"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200" dirty="0" err="1">
                <a:latin typeface="Times New Roman" charset="0"/>
                <a:ea typeface="ＭＳ Ｐゴシック" charset="0"/>
              </a:rPr>
              <a:t>Kammler</a:t>
            </a:r>
            <a:r>
              <a:rPr lang="en-US" sz="1200" dirty="0">
                <a:latin typeface="Times New Roman" charset="0"/>
                <a:ea typeface="ＭＳ Ｐゴシック" charset="0"/>
              </a:rPr>
              <a:t> HK, </a:t>
            </a:r>
            <a:r>
              <a:rPr lang="en-US" sz="1200" dirty="0" err="1">
                <a:latin typeface="Times New Roman" charset="0"/>
                <a:ea typeface="ＭＳ Ｐゴシック" charset="0"/>
              </a:rPr>
              <a:t>Beaucage</a:t>
            </a:r>
            <a:r>
              <a:rPr lang="en-US" sz="1200" dirty="0">
                <a:latin typeface="Times New Roman" charset="0"/>
                <a:ea typeface="ＭＳ Ｐゴシック" charset="0"/>
              </a:rPr>
              <a:t> G, Kohls DJ, </a:t>
            </a:r>
            <a:r>
              <a:rPr lang="en-US" sz="1200" dirty="0" err="1">
                <a:latin typeface="Times New Roman" charset="0"/>
                <a:ea typeface="ＭＳ Ｐゴシック" charset="0"/>
              </a:rPr>
              <a:t>Agashe</a:t>
            </a:r>
            <a:r>
              <a:rPr lang="en-US" sz="1200" dirty="0">
                <a:latin typeface="Times New Roman" charset="0"/>
                <a:ea typeface="ＭＳ Ｐゴシック" charset="0"/>
              </a:rPr>
              <a:t> N. Ilavsky J</a:t>
            </a:r>
          </a:p>
          <a:p>
            <a:pPr>
              <a:defRPr/>
            </a:pPr>
            <a:r>
              <a:rPr lang="en-US" sz="1200" i="1" dirty="0">
                <a:latin typeface="Times New Roman" charset="0"/>
                <a:ea typeface="ＭＳ Ｐゴシック" charset="0"/>
              </a:rPr>
              <a:t>J Appl. Phys.</a:t>
            </a:r>
            <a:r>
              <a:rPr lang="en-US" sz="1200" dirty="0">
                <a:latin typeface="Times New Roman" charset="0"/>
                <a:ea typeface="ＭＳ Ｐゴシック" charset="0"/>
              </a:rPr>
              <a:t> 97(2005) (Article 054309).</a:t>
            </a:r>
            <a:r>
              <a:rPr lang="en-US" dirty="0">
                <a:latin typeface="Times New Roman" charset="0"/>
                <a:ea typeface="ＭＳ Ｐゴシック" charset="0"/>
              </a:rPr>
              <a:t> </a:t>
            </a:r>
          </a:p>
        </p:txBody>
      </p:sp>
      <p:sp>
        <p:nvSpPr>
          <p:cNvPr id="164873" name="Text Box 9">
            <a:extLst>
              <a:ext uri="{FF2B5EF4-FFF2-40B4-BE49-F238E27FC236}">
                <a16:creationId xmlns:a16="http://schemas.microsoft.com/office/drawing/2014/main" id="{EAD7DCF3-4E4C-FB4D-9222-47159BB91741}"/>
              </a:ext>
            </a:extLst>
          </p:cNvPr>
          <p:cNvSpPr txBox="1">
            <a:spLocks noChangeArrowheads="1"/>
          </p:cNvSpPr>
          <p:nvPr/>
        </p:nvSpPr>
        <p:spPr bwMode="auto">
          <a:xfrm>
            <a:off x="2133601" y="228601"/>
            <a:ext cx="4036361" cy="6370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2400">
                <a:latin typeface="Times New Roman" charset="0"/>
              </a:rPr>
              <a:t>		Summary:</a:t>
            </a:r>
          </a:p>
          <a:p>
            <a:pPr>
              <a:defRPr/>
            </a:pPr>
            <a:endParaRPr lang="en-US" sz="2400">
              <a:latin typeface="Times New Roman" charset="0"/>
            </a:endParaRPr>
          </a:p>
          <a:p>
            <a:pPr>
              <a:buFontTx/>
              <a:buAutoNum type="arabicParenR"/>
              <a:defRPr/>
            </a:pPr>
            <a:r>
              <a:rPr lang="en-US" sz="2400">
                <a:latin typeface="Times New Roman" charset="0"/>
              </a:rPr>
              <a:t>SAXS as a tool for in situ</a:t>
            </a:r>
          </a:p>
          <a:p>
            <a:pPr>
              <a:defRPr/>
            </a:pPr>
            <a:r>
              <a:rPr lang="en-US" sz="2400">
                <a:latin typeface="Times New Roman" charset="0"/>
              </a:rPr>
              <a:t>	observation of structure</a:t>
            </a:r>
          </a:p>
          <a:p>
            <a:pPr>
              <a:defRPr/>
            </a:pPr>
            <a:r>
              <a:rPr lang="en-US" sz="2400">
                <a:latin typeface="Times New Roman" charset="0"/>
              </a:rPr>
              <a:t>2) Homogeneous nucleation </a:t>
            </a:r>
          </a:p>
          <a:p>
            <a:pPr>
              <a:defRPr/>
            </a:pPr>
            <a:r>
              <a:rPr lang="en-US" sz="2400">
                <a:latin typeface="Times New Roman" charset="0"/>
              </a:rPr>
              <a:t>	appears to be a common</a:t>
            </a:r>
          </a:p>
          <a:p>
            <a:pPr>
              <a:defRPr/>
            </a:pPr>
            <a:r>
              <a:rPr lang="en-US" sz="2400">
                <a:latin typeface="Times New Roman" charset="0"/>
              </a:rPr>
              <a:t>	feature of flame growth.</a:t>
            </a:r>
          </a:p>
          <a:p>
            <a:pPr>
              <a:defRPr/>
            </a:pPr>
            <a:r>
              <a:rPr lang="en-US" sz="2400">
                <a:latin typeface="Times New Roman" charset="0"/>
              </a:rPr>
              <a:t>3) A wide range of particle</a:t>
            </a:r>
          </a:p>
          <a:p>
            <a:pPr>
              <a:defRPr/>
            </a:pPr>
            <a:r>
              <a:rPr lang="en-US" sz="2400">
                <a:latin typeface="Times New Roman" charset="0"/>
              </a:rPr>
              <a:t>	growth mechanisms can</a:t>
            </a:r>
          </a:p>
          <a:p>
            <a:pPr>
              <a:defRPr/>
            </a:pPr>
            <a:r>
              <a:rPr lang="en-US" sz="2400">
                <a:latin typeface="Times New Roman" charset="0"/>
              </a:rPr>
              <a:t>	be involved</a:t>
            </a:r>
          </a:p>
          <a:p>
            <a:pPr>
              <a:defRPr/>
            </a:pPr>
            <a:r>
              <a:rPr lang="en-US" sz="2400">
                <a:latin typeface="Times New Roman" charset="0"/>
              </a:rPr>
              <a:t>4) Branching can be monitored</a:t>
            </a:r>
          </a:p>
          <a:p>
            <a:pPr>
              <a:defRPr/>
            </a:pPr>
            <a:r>
              <a:rPr lang="en-US" sz="2400">
                <a:latin typeface="Times New Roman" charset="0"/>
              </a:rPr>
              <a:t>	in terms of the mass fractal</a:t>
            </a:r>
          </a:p>
          <a:p>
            <a:pPr>
              <a:defRPr/>
            </a:pPr>
            <a:r>
              <a:rPr lang="en-US" sz="2400">
                <a:latin typeface="Times New Roman" charset="0"/>
              </a:rPr>
              <a:t>	dimension but</a:t>
            </a:r>
            <a:endParaRPr lang="en-US" sz="2400" baseline="-25000">
              <a:latin typeface="Times New Roman" charset="0"/>
            </a:endParaRPr>
          </a:p>
          <a:p>
            <a:pPr>
              <a:defRPr/>
            </a:pPr>
            <a:r>
              <a:rPr lang="en-US" sz="2400">
                <a:latin typeface="Times New Roman" charset="0"/>
              </a:rPr>
              <a:t>5) A much richer description of</a:t>
            </a:r>
          </a:p>
          <a:p>
            <a:pPr>
              <a:defRPr/>
            </a:pPr>
            <a:r>
              <a:rPr lang="en-US" sz="2400">
                <a:latin typeface="Times New Roman" charset="0"/>
              </a:rPr>
              <a:t>	aggregate growth is give by</a:t>
            </a:r>
          </a:p>
          <a:p>
            <a:pPr>
              <a:defRPr/>
            </a:pPr>
            <a:r>
              <a:rPr lang="en-US" sz="2400">
                <a:latin typeface="Times New Roman" charset="0"/>
              </a:rPr>
              <a:t>	inclusion of new model for </a:t>
            </a:r>
          </a:p>
          <a:p>
            <a:pPr>
              <a:defRPr/>
            </a:pPr>
            <a:r>
              <a:rPr lang="en-US" sz="2400">
                <a:latin typeface="Times New Roman" charset="0"/>
              </a:rPr>
              <a:t>	branched structure.</a:t>
            </a:r>
            <a:endParaRPr lang="en-US" sz="2400" baseline="-25000">
              <a:latin typeface="Times New Roman" charset="0"/>
            </a:endParaRPr>
          </a:p>
        </p:txBody>
      </p:sp>
      <p:sp>
        <p:nvSpPr>
          <p:cNvPr id="3" name="Slide Number Placeholder 2">
            <a:extLst>
              <a:ext uri="{FF2B5EF4-FFF2-40B4-BE49-F238E27FC236}">
                <a16:creationId xmlns:a16="http://schemas.microsoft.com/office/drawing/2014/main" id="{2AF716DB-7E0E-E547-9607-3DF728F94555}"/>
              </a:ext>
            </a:extLst>
          </p:cNvPr>
          <p:cNvSpPr>
            <a:spLocks noGrp="1"/>
          </p:cNvSpPr>
          <p:nvPr>
            <p:ph type="sldNum" sz="quarter" idx="12"/>
          </p:nvPr>
        </p:nvSpPr>
        <p:spPr/>
        <p:txBody>
          <a:bodyPr/>
          <a:lstStyle/>
          <a:p>
            <a:fld id="{030D0954-52AA-4645-BC74-DBF6B1D254B8}" type="slidenum">
              <a:rPr lang="en-US" smtClean="0"/>
              <a:t>81</a:t>
            </a:fld>
            <a:endParaRPr lang="en-US"/>
          </a:p>
        </p:txBody>
      </p:sp>
    </p:spTree>
    <p:extLst>
      <p:ext uri="{BB962C8B-B14F-4D97-AF65-F5344CB8AC3E}">
        <p14:creationId xmlns:p14="http://schemas.microsoft.com/office/powerpoint/2010/main" val="31945270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6111609" cy="2585323"/>
          </a:xfrm>
          <a:prstGeom prst="rect">
            <a:avLst/>
          </a:prstGeom>
          <a:noFill/>
        </p:spPr>
        <p:txBody>
          <a:bodyPr wrap="none" rtlCol="0">
            <a:spAutoFit/>
          </a:bodyPr>
          <a:lstStyle/>
          <a:p>
            <a:pPr marL="285750" indent="-285750">
              <a:buFontTx/>
              <a:buChar char="-"/>
            </a:pPr>
            <a:r>
              <a:rPr lang="en-US" dirty="0">
                <a:latin typeface="Times New Roman" panose="02020603050405020304" pitchFamily="18" charset="0"/>
                <a:cs typeface="Times New Roman" panose="02020603050405020304" pitchFamily="18" charset="0"/>
              </a:rPr>
              <a:t>Definition of Dilute</a:t>
            </a:r>
          </a:p>
          <a:p>
            <a:pPr marL="285750" indent="-285750">
              <a:buFontTx/>
              <a:buChar char="-"/>
            </a:pPr>
            <a:r>
              <a:rPr lang="en-US" dirty="0">
                <a:latin typeface="Times New Roman" panose="02020603050405020304" pitchFamily="18" charset="0"/>
                <a:cs typeface="Times New Roman" panose="02020603050405020304" pitchFamily="18" charset="0"/>
              </a:rPr>
              <a:t>Scaling Features in Scattering</a:t>
            </a:r>
          </a:p>
          <a:p>
            <a:pPr marL="285750" indent="-285750">
              <a:buFontTx/>
              <a:buChar char="-"/>
            </a:pPr>
            <a:r>
              <a:rPr lang="en-US" dirty="0">
                <a:latin typeface="Times New Roman" panose="02020603050405020304" pitchFamily="18" charset="0"/>
                <a:cs typeface="Times New Roman" panose="02020603050405020304" pitchFamily="18" charset="0"/>
              </a:rPr>
              <a:t>Guinier’s Law and Power-Laws</a:t>
            </a:r>
          </a:p>
          <a:p>
            <a:pPr lvl="1"/>
            <a:r>
              <a:rPr lang="en-US" dirty="0">
                <a:latin typeface="Times New Roman" panose="02020603050405020304" pitchFamily="18" charset="0"/>
                <a:cs typeface="Times New Roman" panose="02020603050405020304" pitchFamily="18" charset="0"/>
              </a:rPr>
              <a:t>Derivation of Guinier’s Law from the Correlation Function</a:t>
            </a:r>
          </a:p>
          <a:p>
            <a:pPr lvl="1"/>
            <a:r>
              <a:rPr lang="en-US" dirty="0">
                <a:latin typeface="Times New Roman" panose="02020603050405020304" pitchFamily="18" charset="0"/>
                <a:cs typeface="Times New Roman" panose="02020603050405020304" pitchFamily="18" charset="0"/>
              </a:rPr>
              <a:t>Limitations of Power-Laws at Low and High q</a:t>
            </a:r>
          </a:p>
          <a:p>
            <a:pPr marL="285750" indent="-285750">
              <a:buFontTx/>
              <a:buChar char="-"/>
            </a:pPr>
            <a:r>
              <a:rPr lang="en-US" b="1" dirty="0">
                <a:latin typeface="Times New Roman" panose="02020603050405020304" pitchFamily="18" charset="0"/>
                <a:cs typeface="Times New Roman" panose="02020603050405020304" pitchFamily="18" charset="0"/>
              </a:rPr>
              <a:t>The Unified Function for Hierarchical Materials</a:t>
            </a:r>
          </a:p>
          <a:p>
            <a:pPr marL="742950" lvl="1" indent="-285750">
              <a:buFontTx/>
              <a:buChar char="-"/>
            </a:pPr>
            <a:r>
              <a:rPr lang="en-US" dirty="0">
                <a:latin typeface="Times New Roman" panose="02020603050405020304" pitchFamily="18" charset="0"/>
                <a:cs typeface="Times New Roman" panose="02020603050405020304" pitchFamily="18" charset="0"/>
              </a:rPr>
              <a:t>Mass-Fractal Scattering</a:t>
            </a:r>
          </a:p>
          <a:p>
            <a:pPr marL="742950" lvl="1" indent="-285750">
              <a:buFontTx/>
              <a:buChar char="-"/>
            </a:pPr>
            <a:r>
              <a:rPr lang="en-US" b="1" dirty="0">
                <a:latin typeface="Times New Roman" panose="02020603050405020304" pitchFamily="18" charset="0"/>
                <a:cs typeface="Times New Roman" panose="02020603050405020304" pitchFamily="18" charset="0"/>
              </a:rPr>
              <a:t>Quantification of Branching and Topology</a:t>
            </a:r>
          </a:p>
          <a:p>
            <a:pPr marL="742950" lvl="1" indent="-285750">
              <a:buFontTx/>
              <a:buChar char="-"/>
            </a:pPr>
            <a:r>
              <a:rPr lang="en-US" dirty="0">
                <a:latin typeface="Times New Roman" panose="02020603050405020304" pitchFamily="18" charset="0"/>
                <a:cs typeface="Times New Roman" panose="02020603050405020304" pitchFamily="18" charset="0"/>
              </a:rPr>
              <a:t>Dilute Unfolded Protein Scattering</a:t>
            </a:r>
          </a:p>
        </p:txBody>
      </p:sp>
      <p:sp>
        <p:nvSpPr>
          <p:cNvPr id="4" name="Slide Number Placeholder 3">
            <a:extLst>
              <a:ext uri="{FF2B5EF4-FFF2-40B4-BE49-F238E27FC236}">
                <a16:creationId xmlns:a16="http://schemas.microsoft.com/office/drawing/2014/main" id="{18810397-04B0-354B-8F4A-00091EA9ED3E}"/>
              </a:ext>
            </a:extLst>
          </p:cNvPr>
          <p:cNvSpPr>
            <a:spLocks noGrp="1"/>
          </p:cNvSpPr>
          <p:nvPr>
            <p:ph type="sldNum" sz="quarter" idx="12"/>
          </p:nvPr>
        </p:nvSpPr>
        <p:spPr/>
        <p:txBody>
          <a:bodyPr/>
          <a:lstStyle/>
          <a:p>
            <a:fld id="{030D0954-52AA-4645-BC74-DBF6B1D254B8}" type="slidenum">
              <a:rPr lang="en-US" smtClean="0"/>
              <a:t>82</a:t>
            </a:fld>
            <a:endParaRPr lang="en-US"/>
          </a:p>
        </p:txBody>
      </p:sp>
    </p:spTree>
    <p:extLst>
      <p:ext uri="{BB962C8B-B14F-4D97-AF65-F5344CB8AC3E}">
        <p14:creationId xmlns:p14="http://schemas.microsoft.com/office/powerpoint/2010/main" val="2197591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1">
            <a:extLst>
              <a:ext uri="{FF2B5EF4-FFF2-40B4-BE49-F238E27FC236}">
                <a16:creationId xmlns:a16="http://schemas.microsoft.com/office/drawing/2014/main" id="{0CDE8DAB-BA97-E044-9072-4C283E2D8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805" y="2106291"/>
            <a:ext cx="1595066" cy="9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3" name="Picture 2">
            <a:extLst>
              <a:ext uri="{FF2B5EF4-FFF2-40B4-BE49-F238E27FC236}">
                <a16:creationId xmlns:a16="http://schemas.microsoft.com/office/drawing/2014/main" id="{8FC2B196-F082-1F46-849A-82769363A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578" y="1875235"/>
            <a:ext cx="1843980" cy="142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4" name="Picture 3">
            <a:extLst>
              <a:ext uri="{FF2B5EF4-FFF2-40B4-BE49-F238E27FC236}">
                <a16:creationId xmlns:a16="http://schemas.microsoft.com/office/drawing/2014/main" id="{4FD135DA-7D26-E744-83D5-086C96EF0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853" y="1678781"/>
            <a:ext cx="2216795"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5" name="Picture 4">
            <a:extLst>
              <a:ext uri="{FF2B5EF4-FFF2-40B4-BE49-F238E27FC236}">
                <a16:creationId xmlns:a16="http://schemas.microsoft.com/office/drawing/2014/main" id="{05CA79AC-F927-4B41-9DD9-337318519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469" y="3991571"/>
            <a:ext cx="1259086" cy="77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6" name="Picture 5">
            <a:extLst>
              <a:ext uri="{FF2B5EF4-FFF2-40B4-BE49-F238E27FC236}">
                <a16:creationId xmlns:a16="http://schemas.microsoft.com/office/drawing/2014/main" id="{478844FB-9C01-1345-9002-DF78B6C42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203" y="3991570"/>
            <a:ext cx="982266" cy="7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8087" name="Rectangle 6">
            <a:extLst>
              <a:ext uri="{FF2B5EF4-FFF2-40B4-BE49-F238E27FC236}">
                <a16:creationId xmlns:a16="http://schemas.microsoft.com/office/drawing/2014/main" id="{3CDC68C5-01D9-5B41-B1A1-CD7B4F4D5D9A}"/>
              </a:ext>
            </a:extLst>
          </p:cNvPr>
          <p:cNvSpPr>
            <a:spLocks/>
          </p:cNvSpPr>
          <p:nvPr/>
        </p:nvSpPr>
        <p:spPr bwMode="auto">
          <a:xfrm>
            <a:off x="5167313" y="1196579"/>
            <a:ext cx="1409681"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Arial" panose="020B0604020202020204" pitchFamily="34" charset="0"/>
                <a:ea typeface="ＭＳ Ｐゴシック" panose="020B0600070205080204" pitchFamily="34" charset="-128"/>
                <a:sym typeface="Arial" panose="020B0604020202020204" pitchFamily="34" charset="0"/>
              </a:rPr>
              <a:t>Tortuosity</a:t>
            </a:r>
          </a:p>
        </p:txBody>
      </p:sp>
      <p:sp>
        <p:nvSpPr>
          <p:cNvPr id="558088" name="Rectangle 7">
            <a:extLst>
              <a:ext uri="{FF2B5EF4-FFF2-40B4-BE49-F238E27FC236}">
                <a16:creationId xmlns:a16="http://schemas.microsoft.com/office/drawing/2014/main" id="{EBFCFE65-FB13-5944-943D-4BC963904C81}"/>
              </a:ext>
            </a:extLst>
          </p:cNvPr>
          <p:cNvSpPr>
            <a:spLocks/>
          </p:cNvSpPr>
          <p:nvPr/>
        </p:nvSpPr>
        <p:spPr bwMode="auto">
          <a:xfrm>
            <a:off x="7301508" y="1196579"/>
            <a:ext cx="1765868"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Arial" panose="020B0604020202020204" pitchFamily="34" charset="0"/>
                <a:ea typeface="ＭＳ Ｐゴシック" panose="020B0600070205080204" pitchFamily="34" charset="-128"/>
                <a:sym typeface="Arial" panose="020B0604020202020204" pitchFamily="34" charset="0"/>
              </a:rPr>
              <a:t>Connectivity</a:t>
            </a:r>
          </a:p>
        </p:txBody>
      </p:sp>
      <p:sp>
        <p:nvSpPr>
          <p:cNvPr id="558089" name="Rectangle 8">
            <a:extLst>
              <a:ext uri="{FF2B5EF4-FFF2-40B4-BE49-F238E27FC236}">
                <a16:creationId xmlns:a16="http://schemas.microsoft.com/office/drawing/2014/main" id="{3365EB8C-4F89-EC47-8169-AAF7F4057EC2}"/>
              </a:ext>
            </a:extLst>
          </p:cNvPr>
          <p:cNvSpPr>
            <a:spLocks/>
          </p:cNvSpPr>
          <p:nvPr/>
        </p:nvSpPr>
        <p:spPr bwMode="auto">
          <a:xfrm>
            <a:off x="3095625" y="116086"/>
            <a:ext cx="6179344"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40" bIns="0"/>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672">
                <a:solidFill>
                  <a:schemeClr val="tx1"/>
                </a:solidFill>
                <a:latin typeface="Arial" panose="020B0604020202020204" pitchFamily="34" charset="0"/>
                <a:ea typeface="ＭＳ Ｐゴシック" panose="020B0600070205080204" pitchFamily="34" charset="-128"/>
                <a:sym typeface="Arial" panose="020B0604020202020204" pitchFamily="34" charset="0"/>
              </a:rPr>
              <a:t>How Complex Mass Fractal Structures</a:t>
            </a:r>
          </a:p>
          <a:p>
            <a:pPr algn="l" eaLnBrk="1" hangingPunct="1"/>
            <a:r>
              <a:rPr lang="en-US" altLang="en-US" sz="2672">
                <a:solidFill>
                  <a:schemeClr val="tx1"/>
                </a:solidFill>
                <a:latin typeface="Arial" panose="020B0604020202020204" pitchFamily="34" charset="0"/>
                <a:ea typeface="ＭＳ Ｐゴシック" panose="020B0600070205080204" pitchFamily="34" charset="-128"/>
                <a:sym typeface="Arial" panose="020B0604020202020204" pitchFamily="34" charset="0"/>
              </a:rPr>
              <a:t>Can be Decomposed</a:t>
            </a:r>
          </a:p>
        </p:txBody>
      </p:sp>
      <p:pic>
        <p:nvPicPr>
          <p:cNvPr id="558090" name="Picture 9">
            <a:extLst>
              <a:ext uri="{FF2B5EF4-FFF2-40B4-BE49-F238E27FC236}">
                <a16:creationId xmlns:a16="http://schemas.microsoft.com/office/drawing/2014/main" id="{478EAFBF-1852-4F40-8F9C-5450CAE953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2719" y="5304234"/>
            <a:ext cx="1953369"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91" name="Picture 10">
            <a:extLst>
              <a:ext uri="{FF2B5EF4-FFF2-40B4-BE49-F238E27FC236}">
                <a16:creationId xmlns:a16="http://schemas.microsoft.com/office/drawing/2014/main" id="{E368C89F-E12B-9243-93D9-EC4C1150FB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8406" y="4000500"/>
            <a:ext cx="2375297" cy="76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58092" name="Group 11">
            <a:extLst>
              <a:ext uri="{FF2B5EF4-FFF2-40B4-BE49-F238E27FC236}">
                <a16:creationId xmlns:a16="http://schemas.microsoft.com/office/drawing/2014/main" id="{FE53DFCB-743B-8641-8B1A-9E397C7C1356}"/>
              </a:ext>
            </a:extLst>
          </p:cNvPr>
          <p:cNvGrpSpPr>
            <a:grpSpLocks noRot="1"/>
          </p:cNvGrpSpPr>
          <p:nvPr/>
        </p:nvGrpSpPr>
        <p:grpSpPr bwMode="auto">
          <a:xfrm>
            <a:off x="5192986" y="5170289"/>
            <a:ext cx="4760639" cy="901898"/>
            <a:chOff x="0" y="0"/>
            <a:chExt cx="4264" cy="808"/>
          </a:xfrm>
        </p:grpSpPr>
        <p:sp>
          <p:nvSpPr>
            <p:cNvPr id="3" name="Rectangle 12">
              <a:extLst>
                <a:ext uri="{FF2B5EF4-FFF2-40B4-BE49-F238E27FC236}">
                  <a16:creationId xmlns:a16="http://schemas.microsoft.com/office/drawing/2014/main" id="{3F6C7B46-8565-E844-9D40-E42B8FB3163D}"/>
                </a:ext>
              </a:extLst>
            </p:cNvPr>
            <p:cNvSpPr>
              <a:spLocks noChangeArrowheads="1"/>
            </p:cNvSpPr>
            <p:nvPr/>
          </p:nvSpPr>
          <p:spPr bwMode="auto">
            <a:xfrm>
              <a:off x="0"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z</a:t>
              </a:r>
            </a:p>
          </p:txBody>
        </p:sp>
        <p:sp>
          <p:nvSpPr>
            <p:cNvPr id="4" name="Rectangle 13">
              <a:extLst>
                <a:ext uri="{FF2B5EF4-FFF2-40B4-BE49-F238E27FC236}">
                  <a16:creationId xmlns:a16="http://schemas.microsoft.com/office/drawing/2014/main" id="{FB714772-009A-1745-AAF7-17547F9D9BA4}"/>
                </a:ext>
              </a:extLst>
            </p:cNvPr>
            <p:cNvSpPr>
              <a:spLocks noChangeArrowheads="1"/>
            </p:cNvSpPr>
            <p:nvPr/>
          </p:nvSpPr>
          <p:spPr bwMode="auto">
            <a:xfrm>
              <a:off x="609"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d</a:t>
              </a:r>
              <a:r>
                <a:rPr lang="en-US" sz="1969" baseline="-2000">
                  <a:latin typeface="Arial Italic" charset="0"/>
                  <a:ea typeface="Heiti SC Light" charset="0"/>
                  <a:cs typeface="Arial Italic" charset="0"/>
                  <a:sym typeface="Arial Italic" charset="0"/>
                </a:rPr>
                <a:t>f</a:t>
              </a:r>
            </a:p>
          </p:txBody>
        </p:sp>
        <p:sp>
          <p:nvSpPr>
            <p:cNvPr id="5" name="Rectangle 14">
              <a:extLst>
                <a:ext uri="{FF2B5EF4-FFF2-40B4-BE49-F238E27FC236}">
                  <a16:creationId xmlns:a16="http://schemas.microsoft.com/office/drawing/2014/main" id="{02D29E55-F809-ED4B-820A-9FD92757F30B}"/>
                </a:ext>
              </a:extLst>
            </p:cNvPr>
            <p:cNvSpPr>
              <a:spLocks noChangeArrowheads="1"/>
            </p:cNvSpPr>
            <p:nvPr/>
          </p:nvSpPr>
          <p:spPr bwMode="auto">
            <a:xfrm>
              <a:off x="1218"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p</a:t>
              </a:r>
            </a:p>
          </p:txBody>
        </p:sp>
        <p:sp>
          <p:nvSpPr>
            <p:cNvPr id="6" name="Rectangle 15">
              <a:extLst>
                <a:ext uri="{FF2B5EF4-FFF2-40B4-BE49-F238E27FC236}">
                  <a16:creationId xmlns:a16="http://schemas.microsoft.com/office/drawing/2014/main" id="{8D484FBF-0AC2-2D47-915B-E402C9010D34}"/>
                </a:ext>
              </a:extLst>
            </p:cNvPr>
            <p:cNvSpPr>
              <a:spLocks noChangeArrowheads="1"/>
            </p:cNvSpPr>
            <p:nvPr/>
          </p:nvSpPr>
          <p:spPr bwMode="auto">
            <a:xfrm>
              <a:off x="1827" y="0"/>
              <a:ext cx="634"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d</a:t>
              </a:r>
              <a:r>
                <a:rPr lang="en-US" sz="1969" baseline="-2000">
                  <a:latin typeface="Arial Italic" charset="0"/>
                  <a:ea typeface="Heiti SC Light" charset="0"/>
                  <a:cs typeface="Arial Italic" charset="0"/>
                  <a:sym typeface="Arial Italic" charset="0"/>
                </a:rPr>
                <a:t>min</a:t>
              </a:r>
            </a:p>
          </p:txBody>
        </p:sp>
        <p:sp>
          <p:nvSpPr>
            <p:cNvPr id="7" name="Rectangle 16">
              <a:extLst>
                <a:ext uri="{FF2B5EF4-FFF2-40B4-BE49-F238E27FC236}">
                  <a16:creationId xmlns:a16="http://schemas.microsoft.com/office/drawing/2014/main" id="{509004B8-C715-CE45-9B86-42D5CB607D00}"/>
                </a:ext>
              </a:extLst>
            </p:cNvPr>
            <p:cNvSpPr>
              <a:spLocks noChangeArrowheads="1"/>
            </p:cNvSpPr>
            <p:nvPr/>
          </p:nvSpPr>
          <p:spPr bwMode="auto">
            <a:xfrm>
              <a:off x="2436"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s</a:t>
              </a:r>
            </a:p>
          </p:txBody>
        </p:sp>
        <p:sp>
          <p:nvSpPr>
            <p:cNvPr id="8" name="Rectangle 17">
              <a:extLst>
                <a:ext uri="{FF2B5EF4-FFF2-40B4-BE49-F238E27FC236}">
                  <a16:creationId xmlns:a16="http://schemas.microsoft.com/office/drawing/2014/main" id="{4A3D1E2C-F1D2-AA4F-8D7B-98C28363BFE3}"/>
                </a:ext>
              </a:extLst>
            </p:cNvPr>
            <p:cNvSpPr>
              <a:spLocks noChangeArrowheads="1"/>
            </p:cNvSpPr>
            <p:nvPr/>
          </p:nvSpPr>
          <p:spPr bwMode="auto">
            <a:xfrm>
              <a:off x="3045"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c</a:t>
              </a:r>
            </a:p>
          </p:txBody>
        </p:sp>
        <p:sp>
          <p:nvSpPr>
            <p:cNvPr id="9" name="Rectangle 18">
              <a:extLst>
                <a:ext uri="{FF2B5EF4-FFF2-40B4-BE49-F238E27FC236}">
                  <a16:creationId xmlns:a16="http://schemas.microsoft.com/office/drawing/2014/main" id="{DBCB7132-EAEF-104D-AFA7-5801AFAD13D6}"/>
                </a:ext>
              </a:extLst>
            </p:cNvPr>
            <p:cNvSpPr>
              <a:spLocks noChangeArrowheads="1"/>
            </p:cNvSpPr>
            <p:nvPr/>
          </p:nvSpPr>
          <p:spPr bwMode="auto">
            <a:xfrm>
              <a:off x="3654" y="0"/>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R/d</a:t>
              </a:r>
            </a:p>
          </p:txBody>
        </p:sp>
        <p:sp>
          <p:nvSpPr>
            <p:cNvPr id="10" name="Rectangle 19">
              <a:extLst>
                <a:ext uri="{FF2B5EF4-FFF2-40B4-BE49-F238E27FC236}">
                  <a16:creationId xmlns:a16="http://schemas.microsoft.com/office/drawing/2014/main" id="{13B0DAAA-5AFE-DB49-BDE2-0A152E2E68B7}"/>
                </a:ext>
              </a:extLst>
            </p:cNvPr>
            <p:cNvSpPr>
              <a:spLocks noChangeArrowheads="1"/>
            </p:cNvSpPr>
            <p:nvPr/>
          </p:nvSpPr>
          <p:spPr bwMode="auto">
            <a:xfrm>
              <a:off x="0"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27</a:t>
              </a:r>
            </a:p>
          </p:txBody>
        </p:sp>
        <p:sp>
          <p:nvSpPr>
            <p:cNvPr id="11" name="Rectangle 20">
              <a:extLst>
                <a:ext uri="{FF2B5EF4-FFF2-40B4-BE49-F238E27FC236}">
                  <a16:creationId xmlns:a16="http://schemas.microsoft.com/office/drawing/2014/main" id="{C580EEEA-CADB-4149-998D-CF1B6FB9F408}"/>
                </a:ext>
              </a:extLst>
            </p:cNvPr>
            <p:cNvSpPr>
              <a:spLocks noChangeArrowheads="1"/>
            </p:cNvSpPr>
            <p:nvPr/>
          </p:nvSpPr>
          <p:spPr bwMode="auto">
            <a:xfrm>
              <a:off x="609"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1.36</a:t>
              </a:r>
            </a:p>
          </p:txBody>
        </p:sp>
        <p:sp>
          <p:nvSpPr>
            <p:cNvPr id="12" name="Rectangle 21">
              <a:extLst>
                <a:ext uri="{FF2B5EF4-FFF2-40B4-BE49-F238E27FC236}">
                  <a16:creationId xmlns:a16="http://schemas.microsoft.com/office/drawing/2014/main" id="{FA6AD085-6595-304F-BEE0-3F7A66257907}"/>
                </a:ext>
              </a:extLst>
            </p:cNvPr>
            <p:cNvSpPr>
              <a:spLocks noChangeArrowheads="1"/>
            </p:cNvSpPr>
            <p:nvPr/>
          </p:nvSpPr>
          <p:spPr bwMode="auto">
            <a:xfrm>
              <a:off x="1218"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12</a:t>
              </a:r>
            </a:p>
          </p:txBody>
        </p:sp>
        <p:sp>
          <p:nvSpPr>
            <p:cNvPr id="13" name="Rectangle 22">
              <a:extLst>
                <a:ext uri="{FF2B5EF4-FFF2-40B4-BE49-F238E27FC236}">
                  <a16:creationId xmlns:a16="http://schemas.microsoft.com/office/drawing/2014/main" id="{1F0AEC75-7D1E-DD41-B183-8FECB81C0B5E}"/>
                </a:ext>
              </a:extLst>
            </p:cNvPr>
            <p:cNvSpPr>
              <a:spLocks noChangeArrowheads="1"/>
            </p:cNvSpPr>
            <p:nvPr/>
          </p:nvSpPr>
          <p:spPr bwMode="auto">
            <a:xfrm>
              <a:off x="1827" y="404"/>
              <a:ext cx="634"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1.03</a:t>
              </a:r>
            </a:p>
          </p:txBody>
        </p:sp>
        <p:sp>
          <p:nvSpPr>
            <p:cNvPr id="14" name="Rectangle 23">
              <a:extLst>
                <a:ext uri="{FF2B5EF4-FFF2-40B4-BE49-F238E27FC236}">
                  <a16:creationId xmlns:a16="http://schemas.microsoft.com/office/drawing/2014/main" id="{4D33166D-8BD7-AD48-A611-0C3927C0015E}"/>
                </a:ext>
              </a:extLst>
            </p:cNvPr>
            <p:cNvSpPr>
              <a:spLocks noChangeArrowheads="1"/>
            </p:cNvSpPr>
            <p:nvPr/>
          </p:nvSpPr>
          <p:spPr bwMode="auto">
            <a:xfrm>
              <a:off x="2436"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22</a:t>
              </a:r>
            </a:p>
          </p:txBody>
        </p:sp>
        <p:sp>
          <p:nvSpPr>
            <p:cNvPr id="15" name="Rectangle 24">
              <a:extLst>
                <a:ext uri="{FF2B5EF4-FFF2-40B4-BE49-F238E27FC236}">
                  <a16:creationId xmlns:a16="http://schemas.microsoft.com/office/drawing/2014/main" id="{A02ECE4A-1D0C-564A-974B-7B118CD8BF3A}"/>
                </a:ext>
              </a:extLst>
            </p:cNvPr>
            <p:cNvSpPr>
              <a:spLocks noChangeArrowheads="1"/>
            </p:cNvSpPr>
            <p:nvPr/>
          </p:nvSpPr>
          <p:spPr bwMode="auto">
            <a:xfrm>
              <a:off x="3045"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1.28</a:t>
              </a:r>
            </a:p>
          </p:txBody>
        </p:sp>
        <p:sp>
          <p:nvSpPr>
            <p:cNvPr id="16" name="Rectangle 25">
              <a:extLst>
                <a:ext uri="{FF2B5EF4-FFF2-40B4-BE49-F238E27FC236}">
                  <a16:creationId xmlns:a16="http://schemas.microsoft.com/office/drawing/2014/main" id="{020CCCB5-DC18-444A-A239-5B980BF27A49}"/>
                </a:ext>
              </a:extLst>
            </p:cNvPr>
            <p:cNvSpPr>
              <a:spLocks noChangeArrowheads="1"/>
            </p:cNvSpPr>
            <p:nvPr/>
          </p:nvSpPr>
          <p:spPr bwMode="auto">
            <a:xfrm>
              <a:off x="3654" y="404"/>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11.2</a:t>
              </a:r>
            </a:p>
          </p:txBody>
        </p:sp>
        <p:sp>
          <p:nvSpPr>
            <p:cNvPr id="17" name="Line 26">
              <a:extLst>
                <a:ext uri="{FF2B5EF4-FFF2-40B4-BE49-F238E27FC236}">
                  <a16:creationId xmlns:a16="http://schemas.microsoft.com/office/drawing/2014/main" id="{5DC52799-2151-E747-B9A5-733A40369F7F}"/>
                </a:ext>
              </a:extLst>
            </p:cNvPr>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8" name="Line 27">
              <a:extLst>
                <a:ext uri="{FF2B5EF4-FFF2-40B4-BE49-F238E27FC236}">
                  <a16:creationId xmlns:a16="http://schemas.microsoft.com/office/drawing/2014/main" id="{E42D124D-49E1-F742-B164-6D6598D0EC8D}"/>
                </a:ext>
              </a:extLst>
            </p:cNvPr>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9" name="Line 28">
              <a:extLst>
                <a:ext uri="{FF2B5EF4-FFF2-40B4-BE49-F238E27FC236}">
                  <a16:creationId xmlns:a16="http://schemas.microsoft.com/office/drawing/2014/main" id="{924177B0-401E-154A-895C-954955B298DF}"/>
                </a:ext>
              </a:extLst>
            </p:cNvPr>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0" name="Line 29">
              <a:extLst>
                <a:ext uri="{FF2B5EF4-FFF2-40B4-BE49-F238E27FC236}">
                  <a16:creationId xmlns:a16="http://schemas.microsoft.com/office/drawing/2014/main" id="{CBB854DA-FF5A-0D4F-8802-9A0367187FF5}"/>
                </a:ext>
              </a:extLst>
            </p:cNvPr>
            <p:cNvSpPr>
              <a:spLocks noChangeShapeType="1"/>
            </p:cNvSpPr>
            <p:nvPr/>
          </p:nvSpPr>
          <p:spPr bwMode="auto">
            <a:xfrm>
              <a:off x="1827" y="404"/>
              <a:ext cx="634"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1" name="Line 30">
              <a:extLst>
                <a:ext uri="{FF2B5EF4-FFF2-40B4-BE49-F238E27FC236}">
                  <a16:creationId xmlns:a16="http://schemas.microsoft.com/office/drawing/2014/main" id="{0D42D52A-84DF-6444-82C7-6C90C3B5704F}"/>
                </a:ext>
              </a:extLst>
            </p:cNvPr>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2" name="Line 31">
              <a:extLst>
                <a:ext uri="{FF2B5EF4-FFF2-40B4-BE49-F238E27FC236}">
                  <a16:creationId xmlns:a16="http://schemas.microsoft.com/office/drawing/2014/main" id="{6174412E-08F2-A04F-8F0D-0C69DDBB25F5}"/>
                </a:ext>
              </a:extLst>
            </p:cNvPr>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3" name="Line 32">
              <a:extLst>
                <a:ext uri="{FF2B5EF4-FFF2-40B4-BE49-F238E27FC236}">
                  <a16:creationId xmlns:a16="http://schemas.microsoft.com/office/drawing/2014/main" id="{6B3EB246-8B9D-8447-9E2A-9E8AB9EEF73A}"/>
                </a:ext>
              </a:extLst>
            </p:cNvPr>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4" name="Line 33">
              <a:extLst>
                <a:ext uri="{FF2B5EF4-FFF2-40B4-BE49-F238E27FC236}">
                  <a16:creationId xmlns:a16="http://schemas.microsoft.com/office/drawing/2014/main" id="{42E8A07F-7E29-1241-8117-CA3838DB12A5}"/>
                </a:ext>
              </a:extLst>
            </p:cNvPr>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5" name="Line 34">
              <a:extLst>
                <a:ext uri="{FF2B5EF4-FFF2-40B4-BE49-F238E27FC236}">
                  <a16:creationId xmlns:a16="http://schemas.microsoft.com/office/drawing/2014/main" id="{19556426-7708-9043-824C-3D6D47B469DD}"/>
                </a:ext>
              </a:extLst>
            </p:cNvPr>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6" name="Line 35">
              <a:extLst>
                <a:ext uri="{FF2B5EF4-FFF2-40B4-BE49-F238E27FC236}">
                  <a16:creationId xmlns:a16="http://schemas.microsoft.com/office/drawing/2014/main" id="{0332F46F-ADA3-634F-9141-725C6F858940}"/>
                </a:ext>
              </a:extLst>
            </p:cNvPr>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7" name="Line 36">
              <a:extLst>
                <a:ext uri="{FF2B5EF4-FFF2-40B4-BE49-F238E27FC236}">
                  <a16:creationId xmlns:a16="http://schemas.microsoft.com/office/drawing/2014/main" id="{1794BA1B-4678-2547-A2F5-D89873888C7A}"/>
                </a:ext>
              </a:extLst>
            </p:cNvPr>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8" name="Line 37">
              <a:extLst>
                <a:ext uri="{FF2B5EF4-FFF2-40B4-BE49-F238E27FC236}">
                  <a16:creationId xmlns:a16="http://schemas.microsoft.com/office/drawing/2014/main" id="{A49407B4-BFF4-3048-A90C-D12FDFBCFEEB}"/>
                </a:ext>
              </a:extLst>
            </p:cNvPr>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9" name="Line 38">
              <a:extLst>
                <a:ext uri="{FF2B5EF4-FFF2-40B4-BE49-F238E27FC236}">
                  <a16:creationId xmlns:a16="http://schemas.microsoft.com/office/drawing/2014/main" id="{CBCAC573-B388-AA42-882C-63961C13A10E}"/>
                </a:ext>
              </a:extLst>
            </p:cNvPr>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30" name="Line 39">
              <a:extLst>
                <a:ext uri="{FF2B5EF4-FFF2-40B4-BE49-F238E27FC236}">
                  <a16:creationId xmlns:a16="http://schemas.microsoft.com/office/drawing/2014/main" id="{97108F6B-6EDC-F541-81E7-AF2750A17F93}"/>
                </a:ext>
              </a:extLst>
            </p:cNvPr>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31" name="Line 40">
              <a:extLst>
                <a:ext uri="{FF2B5EF4-FFF2-40B4-BE49-F238E27FC236}">
                  <a16:creationId xmlns:a16="http://schemas.microsoft.com/office/drawing/2014/main" id="{D4B74F33-36E5-F64F-91E0-55299B3DD162}"/>
                </a:ext>
              </a:extLst>
            </p:cNvPr>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5" name="Line 41">
              <a:extLst>
                <a:ext uri="{FF2B5EF4-FFF2-40B4-BE49-F238E27FC236}">
                  <a16:creationId xmlns:a16="http://schemas.microsoft.com/office/drawing/2014/main" id="{4BC36E3A-1688-0342-926E-1090475BFFA7}"/>
                </a:ext>
              </a:extLst>
            </p:cNvPr>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472" name="Line 42">
              <a:extLst>
                <a:ext uri="{FF2B5EF4-FFF2-40B4-BE49-F238E27FC236}">
                  <a16:creationId xmlns:a16="http://schemas.microsoft.com/office/drawing/2014/main" id="{E1377A4E-838F-0945-858B-F2789CFD1B9F}"/>
                </a:ext>
              </a:extLst>
            </p:cNvPr>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6" name="Line 43">
              <a:extLst>
                <a:ext uri="{FF2B5EF4-FFF2-40B4-BE49-F238E27FC236}">
                  <a16:creationId xmlns:a16="http://schemas.microsoft.com/office/drawing/2014/main" id="{A8F855F0-366C-9147-8070-DE091B673B25}"/>
                </a:ext>
              </a:extLst>
            </p:cNvPr>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7" name="Line 44">
              <a:extLst>
                <a:ext uri="{FF2B5EF4-FFF2-40B4-BE49-F238E27FC236}">
                  <a16:creationId xmlns:a16="http://schemas.microsoft.com/office/drawing/2014/main" id="{4DCF87F4-6CEF-0642-A0B9-1F0B0FA07C29}"/>
                </a:ext>
              </a:extLst>
            </p:cNvPr>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8" name="Line 45">
              <a:extLst>
                <a:ext uri="{FF2B5EF4-FFF2-40B4-BE49-F238E27FC236}">
                  <a16:creationId xmlns:a16="http://schemas.microsoft.com/office/drawing/2014/main" id="{81D6DDC9-2B33-5548-ACED-5EB40BB18D66}"/>
                </a:ext>
              </a:extLst>
            </p:cNvPr>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9" name="Line 46">
              <a:extLst>
                <a:ext uri="{FF2B5EF4-FFF2-40B4-BE49-F238E27FC236}">
                  <a16:creationId xmlns:a16="http://schemas.microsoft.com/office/drawing/2014/main" id="{35A30637-A3CF-C546-AFE8-F91161690A4A}"/>
                </a:ext>
              </a:extLst>
            </p:cNvPr>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0" name="Line 47">
              <a:extLst>
                <a:ext uri="{FF2B5EF4-FFF2-40B4-BE49-F238E27FC236}">
                  <a16:creationId xmlns:a16="http://schemas.microsoft.com/office/drawing/2014/main" id="{3FF0575A-DCEC-5042-87A8-9438CC58305E}"/>
                </a:ext>
              </a:extLst>
            </p:cNvPr>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1" name="Line 48">
              <a:extLst>
                <a:ext uri="{FF2B5EF4-FFF2-40B4-BE49-F238E27FC236}">
                  <a16:creationId xmlns:a16="http://schemas.microsoft.com/office/drawing/2014/main" id="{7DEF9F64-BF99-0F4F-8652-C079242773CC}"/>
                </a:ext>
              </a:extLst>
            </p:cNvPr>
            <p:cNvSpPr>
              <a:spLocks noChangeShapeType="1"/>
            </p:cNvSpPr>
            <p:nvPr/>
          </p:nvSpPr>
          <p:spPr bwMode="auto">
            <a:xfrm>
              <a:off x="1827" y="0"/>
              <a:ext cx="634"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2" name="Line 49">
              <a:extLst>
                <a:ext uri="{FF2B5EF4-FFF2-40B4-BE49-F238E27FC236}">
                  <a16:creationId xmlns:a16="http://schemas.microsoft.com/office/drawing/2014/main" id="{39A8869C-1A12-8549-A08F-19582B4BA102}"/>
                </a:ext>
              </a:extLst>
            </p:cNvPr>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3" name="Line 50">
              <a:extLst>
                <a:ext uri="{FF2B5EF4-FFF2-40B4-BE49-F238E27FC236}">
                  <a16:creationId xmlns:a16="http://schemas.microsoft.com/office/drawing/2014/main" id="{FCB934EE-6D96-984E-86AB-1688B41E6D43}"/>
                </a:ext>
              </a:extLst>
            </p:cNvPr>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4" name="Line 51">
              <a:extLst>
                <a:ext uri="{FF2B5EF4-FFF2-40B4-BE49-F238E27FC236}">
                  <a16:creationId xmlns:a16="http://schemas.microsoft.com/office/drawing/2014/main" id="{52BBF554-48BE-C144-B40B-66F7403FD819}"/>
                </a:ext>
              </a:extLst>
            </p:cNvPr>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5" name="Line 52">
              <a:extLst>
                <a:ext uri="{FF2B5EF4-FFF2-40B4-BE49-F238E27FC236}">
                  <a16:creationId xmlns:a16="http://schemas.microsoft.com/office/drawing/2014/main" id="{8E995EC7-1330-C344-A674-43B44AFB3E1D}"/>
                </a:ext>
              </a:extLst>
            </p:cNvPr>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6" name="Line 53">
              <a:extLst>
                <a:ext uri="{FF2B5EF4-FFF2-40B4-BE49-F238E27FC236}">
                  <a16:creationId xmlns:a16="http://schemas.microsoft.com/office/drawing/2014/main" id="{8B7B7F52-F515-1748-87C1-5A1115E8F81E}"/>
                </a:ext>
              </a:extLst>
            </p:cNvPr>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7" name="Line 54">
              <a:extLst>
                <a:ext uri="{FF2B5EF4-FFF2-40B4-BE49-F238E27FC236}">
                  <a16:creationId xmlns:a16="http://schemas.microsoft.com/office/drawing/2014/main" id="{1999966F-399B-F04E-B2C7-076228420B2C}"/>
                </a:ext>
              </a:extLst>
            </p:cNvPr>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8" name="Line 55">
              <a:extLst>
                <a:ext uri="{FF2B5EF4-FFF2-40B4-BE49-F238E27FC236}">
                  <a16:creationId xmlns:a16="http://schemas.microsoft.com/office/drawing/2014/main" id="{222172F2-2673-884B-A6FF-F2C2F48F060C}"/>
                </a:ext>
              </a:extLst>
            </p:cNvPr>
            <p:cNvSpPr>
              <a:spLocks noChangeShapeType="1"/>
            </p:cNvSpPr>
            <p:nvPr/>
          </p:nvSpPr>
          <p:spPr bwMode="auto">
            <a:xfrm>
              <a:off x="1827" y="808"/>
              <a:ext cx="634"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9" name="Line 56">
              <a:extLst>
                <a:ext uri="{FF2B5EF4-FFF2-40B4-BE49-F238E27FC236}">
                  <a16:creationId xmlns:a16="http://schemas.microsoft.com/office/drawing/2014/main" id="{27A752FE-70BD-8D4B-8A44-46F9D8A81F0D}"/>
                </a:ext>
              </a:extLst>
            </p:cNvPr>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0" name="Line 57">
              <a:extLst>
                <a:ext uri="{FF2B5EF4-FFF2-40B4-BE49-F238E27FC236}">
                  <a16:creationId xmlns:a16="http://schemas.microsoft.com/office/drawing/2014/main" id="{9CC9740F-CAA0-9249-93D0-EBA0E5D8C888}"/>
                </a:ext>
              </a:extLst>
            </p:cNvPr>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1" name="Line 58">
              <a:extLst>
                <a:ext uri="{FF2B5EF4-FFF2-40B4-BE49-F238E27FC236}">
                  <a16:creationId xmlns:a16="http://schemas.microsoft.com/office/drawing/2014/main" id="{4BC1918A-FFA1-F04C-ACE6-5CCDC83E582E}"/>
                </a:ext>
              </a:extLst>
            </p:cNvPr>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2" name="Line 59">
              <a:extLst>
                <a:ext uri="{FF2B5EF4-FFF2-40B4-BE49-F238E27FC236}">
                  <a16:creationId xmlns:a16="http://schemas.microsoft.com/office/drawing/2014/main" id="{B382C20B-1E0A-004B-B7F7-F0047270C8F5}"/>
                </a:ext>
              </a:extLst>
            </p:cNvPr>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3" name="Line 60">
              <a:extLst>
                <a:ext uri="{FF2B5EF4-FFF2-40B4-BE49-F238E27FC236}">
                  <a16:creationId xmlns:a16="http://schemas.microsoft.com/office/drawing/2014/main" id="{98ACB895-31D1-C644-B0BE-8A531A369A5C}"/>
                </a:ext>
              </a:extLst>
            </p:cNvPr>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4" name="Line 61">
              <a:extLst>
                <a:ext uri="{FF2B5EF4-FFF2-40B4-BE49-F238E27FC236}">
                  <a16:creationId xmlns:a16="http://schemas.microsoft.com/office/drawing/2014/main" id="{FB7844C1-D697-8B4F-9AAC-36A088FF338C}"/>
                </a:ext>
              </a:extLst>
            </p:cNvPr>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5" name="Line 62">
              <a:extLst>
                <a:ext uri="{FF2B5EF4-FFF2-40B4-BE49-F238E27FC236}">
                  <a16:creationId xmlns:a16="http://schemas.microsoft.com/office/drawing/2014/main" id="{0926457C-1C51-754B-A09B-A86F6625726D}"/>
                </a:ext>
              </a:extLst>
            </p:cNvPr>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grpSp>
      <p:sp>
        <p:nvSpPr>
          <p:cNvPr id="2" name="Slide Number Placeholder 1">
            <a:extLst>
              <a:ext uri="{FF2B5EF4-FFF2-40B4-BE49-F238E27FC236}">
                <a16:creationId xmlns:a16="http://schemas.microsoft.com/office/drawing/2014/main" id="{3424DE62-1BA8-2F4C-A990-C87FDF3582E5}"/>
              </a:ext>
            </a:extLst>
          </p:cNvPr>
          <p:cNvSpPr>
            <a:spLocks noGrp="1"/>
          </p:cNvSpPr>
          <p:nvPr>
            <p:ph type="sldNum" sz="quarter" idx="12"/>
          </p:nvPr>
        </p:nvSpPr>
        <p:spPr/>
        <p:txBody>
          <a:bodyPr/>
          <a:lstStyle/>
          <a:p>
            <a:fld id="{030D0954-52AA-4645-BC74-DBF6B1D254B8}" type="slidenum">
              <a:rPr lang="en-US" smtClean="0"/>
              <a:t>83</a:t>
            </a:fld>
            <a:endParaRPr lang="en-US"/>
          </a:p>
        </p:txBody>
      </p:sp>
    </p:spTree>
    <p:extLst>
      <p:ext uri="{BB962C8B-B14F-4D97-AF65-F5344CB8AC3E}">
        <p14:creationId xmlns:p14="http://schemas.microsoft.com/office/powerpoint/2010/main" val="33534502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a:extLst>
              <a:ext uri="{FF2B5EF4-FFF2-40B4-BE49-F238E27FC236}">
                <a16:creationId xmlns:a16="http://schemas.microsoft.com/office/drawing/2014/main" id="{6A316ADC-8CF3-EB49-9A71-E37E6DC1345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378" y="1134070"/>
            <a:ext cx="1151930" cy="118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58" name="Picture 2">
            <a:extLst>
              <a:ext uri="{FF2B5EF4-FFF2-40B4-BE49-F238E27FC236}">
                <a16:creationId xmlns:a16="http://schemas.microsoft.com/office/drawing/2014/main" id="{A9F486BE-E4D5-4143-80D5-2212F1AB37E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581" y="937617"/>
            <a:ext cx="1482328" cy="165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7059" name="Rectangle 3">
            <a:extLst>
              <a:ext uri="{FF2B5EF4-FFF2-40B4-BE49-F238E27FC236}">
                <a16:creationId xmlns:a16="http://schemas.microsoft.com/office/drawing/2014/main" id="{92E96C17-FA50-2544-9097-0F24A530B754}"/>
              </a:ext>
            </a:extLst>
          </p:cNvPr>
          <p:cNvSpPr>
            <a:spLocks/>
          </p:cNvSpPr>
          <p:nvPr/>
        </p:nvSpPr>
        <p:spPr bwMode="auto">
          <a:xfrm>
            <a:off x="3540994" y="125016"/>
            <a:ext cx="695062"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Arial" panose="020B0604020202020204" pitchFamily="34" charset="0"/>
                <a:ea typeface="ＭＳ Ｐゴシック" panose="020B0600070205080204" pitchFamily="34" charset="-128"/>
                <a:sym typeface="Arial" panose="020B0604020202020204" pitchFamily="34" charset="0"/>
              </a:rPr>
              <a:t>Disk</a:t>
            </a:r>
          </a:p>
        </p:txBody>
      </p:sp>
      <p:sp>
        <p:nvSpPr>
          <p:cNvPr id="557060" name="Rectangle 4">
            <a:extLst>
              <a:ext uri="{FF2B5EF4-FFF2-40B4-BE49-F238E27FC236}">
                <a16:creationId xmlns:a16="http://schemas.microsoft.com/office/drawing/2014/main" id="{621A09FC-D7CE-2546-8036-4D7747E1F6D7}"/>
              </a:ext>
            </a:extLst>
          </p:cNvPr>
          <p:cNvSpPr>
            <a:spLocks/>
          </p:cNvSpPr>
          <p:nvPr/>
        </p:nvSpPr>
        <p:spPr bwMode="auto">
          <a:xfrm>
            <a:off x="7033617" y="125016"/>
            <a:ext cx="1865254"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Arial" panose="020B0604020202020204" pitchFamily="34" charset="0"/>
                <a:ea typeface="ＭＳ Ｐゴシック" panose="020B0600070205080204" pitchFamily="34" charset="-128"/>
                <a:sym typeface="Arial" panose="020B0604020202020204" pitchFamily="34" charset="0"/>
              </a:rPr>
              <a:t>Random Coil</a:t>
            </a:r>
          </a:p>
        </p:txBody>
      </p:sp>
      <p:pic>
        <p:nvPicPr>
          <p:cNvPr id="557061" name="Picture 5">
            <a:extLst>
              <a:ext uri="{FF2B5EF4-FFF2-40B4-BE49-F238E27FC236}">
                <a16:creationId xmlns:a16="http://schemas.microsoft.com/office/drawing/2014/main" id="{5628CC70-17CE-2A44-AC16-6B064DBE2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883" y="2473523"/>
            <a:ext cx="9699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62" name="Picture 6">
            <a:extLst>
              <a:ext uri="{FF2B5EF4-FFF2-40B4-BE49-F238E27FC236}">
                <a16:creationId xmlns:a16="http://schemas.microsoft.com/office/drawing/2014/main" id="{D3EAF20D-A7C7-E344-B5E8-EB234593E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891" y="2714625"/>
            <a:ext cx="991195" cy="124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7063" name="Rectangle 7">
            <a:extLst>
              <a:ext uri="{FF2B5EF4-FFF2-40B4-BE49-F238E27FC236}">
                <a16:creationId xmlns:a16="http://schemas.microsoft.com/office/drawing/2014/main" id="{BFA04F9C-FF9E-CF43-86B0-55F7A3588E9A}"/>
              </a:ext>
            </a:extLst>
          </p:cNvPr>
          <p:cNvSpPr>
            <a:spLocks/>
          </p:cNvSpPr>
          <p:nvPr/>
        </p:nvSpPr>
        <p:spPr bwMode="auto">
          <a:xfrm>
            <a:off x="2577703" y="3884414"/>
            <a:ext cx="2631490" cy="73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Arial" panose="020B0604020202020204" pitchFamily="34" charset="0"/>
                <a:ea typeface="ＭＳ Ｐゴシック" panose="020B0600070205080204" pitchFamily="34" charset="-128"/>
                <a:sym typeface="Arial" panose="020B0604020202020204" pitchFamily="34" charset="0"/>
              </a:rPr>
              <a:t>Extended β-sheet</a:t>
            </a:r>
          </a:p>
          <a:p>
            <a:pPr algn="l" eaLnBrk="1" hangingPunct="1"/>
            <a:r>
              <a:rPr lang="en-US" altLang="en-US" sz="2391">
                <a:solidFill>
                  <a:schemeClr val="tx1"/>
                </a:solidFill>
                <a:latin typeface="Arial" panose="020B0604020202020204" pitchFamily="34" charset="0"/>
                <a:ea typeface="ＭＳ Ｐゴシック" panose="020B0600070205080204" pitchFamily="34" charset="-128"/>
                <a:sym typeface="Arial" panose="020B0604020202020204" pitchFamily="34" charset="0"/>
              </a:rPr>
              <a:t>(misfolded protein)</a:t>
            </a:r>
          </a:p>
        </p:txBody>
      </p:sp>
      <p:sp>
        <p:nvSpPr>
          <p:cNvPr id="557064" name="Rectangle 8">
            <a:extLst>
              <a:ext uri="{FF2B5EF4-FFF2-40B4-BE49-F238E27FC236}">
                <a16:creationId xmlns:a16="http://schemas.microsoft.com/office/drawing/2014/main" id="{9769854B-48AA-2244-808F-74A575456772}"/>
              </a:ext>
            </a:extLst>
          </p:cNvPr>
          <p:cNvSpPr>
            <a:spLocks/>
          </p:cNvSpPr>
          <p:nvPr/>
        </p:nvSpPr>
        <p:spPr bwMode="auto">
          <a:xfrm>
            <a:off x="6221015" y="4179094"/>
            <a:ext cx="3516347"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Arial" panose="020B0604020202020204" pitchFamily="34" charset="0"/>
                <a:ea typeface="ＭＳ Ｐゴシック" panose="020B0600070205080204" pitchFamily="34" charset="-128"/>
                <a:sym typeface="Arial" panose="020B0604020202020204" pitchFamily="34" charset="0"/>
              </a:rPr>
              <a:t>Unfolded Gaussian chain</a:t>
            </a:r>
          </a:p>
        </p:txBody>
      </p:sp>
      <p:pic>
        <p:nvPicPr>
          <p:cNvPr id="557065" name="Picture 9">
            <a:extLst>
              <a:ext uri="{FF2B5EF4-FFF2-40B4-BE49-F238E27FC236}">
                <a16:creationId xmlns:a16="http://schemas.microsoft.com/office/drawing/2014/main" id="{19DC769C-939F-6944-B8BB-A93D65A9B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516" y="5116711"/>
            <a:ext cx="3455789" cy="15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66" name="Picture 10">
            <a:extLst>
              <a:ext uri="{FF2B5EF4-FFF2-40B4-BE49-F238E27FC236}">
                <a16:creationId xmlns:a16="http://schemas.microsoft.com/office/drawing/2014/main" id="{E574F4E9-D47D-4B4B-BDD5-EB82A64567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2117" y="5179219"/>
            <a:ext cx="3072929" cy="117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7E22B6CE-6E72-DF40-BC77-2EE16CBAF4A4}"/>
              </a:ext>
            </a:extLst>
          </p:cNvPr>
          <p:cNvSpPr>
            <a:spLocks noGrp="1"/>
          </p:cNvSpPr>
          <p:nvPr>
            <p:ph type="sldNum" sz="quarter" idx="12"/>
          </p:nvPr>
        </p:nvSpPr>
        <p:spPr/>
        <p:txBody>
          <a:bodyPr/>
          <a:lstStyle/>
          <a:p>
            <a:fld id="{030D0954-52AA-4645-BC74-DBF6B1D254B8}" type="slidenum">
              <a:rPr lang="en-US" smtClean="0"/>
              <a:t>84</a:t>
            </a:fld>
            <a:endParaRPr lang="en-US"/>
          </a:p>
        </p:txBody>
      </p:sp>
    </p:spTree>
    <p:extLst>
      <p:ext uri="{BB962C8B-B14F-4D97-AF65-F5344CB8AC3E}">
        <p14:creationId xmlns:p14="http://schemas.microsoft.com/office/powerpoint/2010/main" val="26936387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2819400" y="381000"/>
            <a:ext cx="6705600" cy="685800"/>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dirty="0">
                <a:latin typeface="Times New Roman"/>
                <a:cs typeface="Times New Roman"/>
              </a:rPr>
              <a:t>Branch Content from Scattering</a:t>
            </a:r>
          </a:p>
        </p:txBody>
      </p:sp>
      <p:pic>
        <p:nvPicPr>
          <p:cNvPr id="123906" name="Picture 3" descr="Aggreg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1828800"/>
            <a:ext cx="4981575"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23907" name="Object 4"/>
          <p:cNvGraphicFramePr>
            <a:graphicFrameLocks noChangeAspect="1"/>
          </p:cNvGraphicFramePr>
          <p:nvPr/>
        </p:nvGraphicFramePr>
        <p:xfrm>
          <a:off x="2209800" y="1371601"/>
          <a:ext cx="2514600" cy="1241425"/>
        </p:xfrm>
        <a:graphic>
          <a:graphicData uri="http://schemas.openxmlformats.org/presentationml/2006/ole">
            <mc:AlternateContent xmlns:mc="http://schemas.openxmlformats.org/markup-compatibility/2006">
              <mc:Choice xmlns:v="urn:schemas-microsoft-com:vml" Requires="v">
                <p:oleObj spid="_x0000_s100363" name="Equation" r:id="rId5" imgW="1028700" imgH="508000" progId="Equation.3">
                  <p:embed/>
                </p:oleObj>
              </mc:Choice>
              <mc:Fallback>
                <p:oleObj name="Equation" r:id="rId5" imgW="1028700" imgH="508000" progId="Equation.3">
                  <p:embed/>
                  <p:pic>
                    <p:nvPicPr>
                      <p:cNvPr id="123907"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371601"/>
                        <a:ext cx="2514600" cy="1241425"/>
                      </a:xfrm>
                      <a:prstGeom prst="rect">
                        <a:avLst/>
                      </a:prstGeom>
                      <a:solidFill>
                        <a:srgbClr val="33CC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08" name="Object 5"/>
          <p:cNvGraphicFramePr>
            <a:graphicFrameLocks noChangeAspect="1"/>
          </p:cNvGraphicFramePr>
          <p:nvPr/>
        </p:nvGraphicFramePr>
        <p:xfrm>
          <a:off x="1905000" y="4953000"/>
          <a:ext cx="1073150" cy="984250"/>
        </p:xfrm>
        <a:graphic>
          <a:graphicData uri="http://schemas.openxmlformats.org/presentationml/2006/ole">
            <mc:AlternateContent xmlns:mc="http://schemas.openxmlformats.org/markup-compatibility/2006">
              <mc:Choice xmlns:v="urn:schemas-microsoft-com:vml" Requires="v">
                <p:oleObj spid="_x0000_s100364" name="Equation" r:id="rId7" imgW="469900" imgH="431800" progId="Equation.3">
                  <p:embed/>
                </p:oleObj>
              </mc:Choice>
              <mc:Fallback>
                <p:oleObj name="Equation" r:id="rId7" imgW="469900" imgH="431800" progId="Equation.3">
                  <p:embed/>
                  <p:pic>
                    <p:nvPicPr>
                      <p:cNvPr id="123908"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4953000"/>
                        <a:ext cx="1073150" cy="9842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rgbClr val="BEC8E0"/>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09" name="Object 6"/>
          <p:cNvGraphicFramePr>
            <a:graphicFrameLocks noChangeAspect="1"/>
          </p:cNvGraphicFramePr>
          <p:nvPr/>
        </p:nvGraphicFramePr>
        <p:xfrm>
          <a:off x="3101975" y="5154613"/>
          <a:ext cx="2027238" cy="620712"/>
        </p:xfrm>
        <a:graphic>
          <a:graphicData uri="http://schemas.openxmlformats.org/presentationml/2006/ole">
            <mc:AlternateContent xmlns:mc="http://schemas.openxmlformats.org/markup-compatibility/2006">
              <mc:Choice xmlns:v="urn:schemas-microsoft-com:vml" Requires="v">
                <p:oleObj spid="_x0000_s100365" name="Equation" r:id="rId9" imgW="787400" imgH="241300" progId="Equation.3">
                  <p:embed/>
                </p:oleObj>
              </mc:Choice>
              <mc:Fallback>
                <p:oleObj name="Equation" r:id="rId9" imgW="787400" imgH="241300" progId="Equation.3">
                  <p:embed/>
                  <p:pic>
                    <p:nvPicPr>
                      <p:cNvPr id="123909"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1975" y="5154613"/>
                        <a:ext cx="2027238" cy="6207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10" name="Object 7"/>
          <p:cNvGraphicFramePr>
            <a:graphicFrameLocks noChangeAspect="1"/>
          </p:cNvGraphicFramePr>
          <p:nvPr/>
        </p:nvGraphicFramePr>
        <p:xfrm>
          <a:off x="5715000" y="5105401"/>
          <a:ext cx="3462338" cy="1033463"/>
        </p:xfrm>
        <a:graphic>
          <a:graphicData uri="http://schemas.openxmlformats.org/presentationml/2006/ole">
            <mc:AlternateContent xmlns:mc="http://schemas.openxmlformats.org/markup-compatibility/2006">
              <mc:Choice xmlns:v="urn:schemas-microsoft-com:vml" Requires="v">
                <p:oleObj spid="_x0000_s100366" name="Equation" r:id="rId11" imgW="1701800" imgH="508000" progId="Equation.3">
                  <p:embed/>
                </p:oleObj>
              </mc:Choice>
              <mc:Fallback>
                <p:oleObj name="Equation" r:id="rId11" imgW="1701800" imgH="508000" progId="Equation.3">
                  <p:embed/>
                  <p:pic>
                    <p:nvPicPr>
                      <p:cNvPr id="12391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5105401"/>
                        <a:ext cx="3462338" cy="1033463"/>
                      </a:xfrm>
                      <a:prstGeom prst="rect">
                        <a:avLst/>
                      </a:prstGeom>
                      <a:solidFill>
                        <a:srgbClr val="FFFF00"/>
                      </a:solidFill>
                      <a:ln w="9525">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7832" name="Text Box 8"/>
          <p:cNvSpPr txBox="1">
            <a:spLocks noChangeArrowheads="1"/>
          </p:cNvSpPr>
          <p:nvPr/>
        </p:nvSpPr>
        <p:spPr bwMode="auto">
          <a:xfrm>
            <a:off x="1747839" y="6261101"/>
            <a:ext cx="6269037" cy="53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20000"/>
              </a:lnSpc>
              <a:defRPr/>
            </a:pPr>
            <a:r>
              <a:rPr lang="en-US" sz="1200">
                <a:latin typeface="Palatino Linotype" charset="0"/>
              </a:rPr>
              <a:t>G Beaucage, Physical Review E (2004)</a:t>
            </a:r>
          </a:p>
          <a:p>
            <a:pPr eaLnBrk="1" hangingPunct="1">
              <a:lnSpc>
                <a:spcPct val="120000"/>
              </a:lnSpc>
              <a:defRPr/>
            </a:pPr>
            <a:r>
              <a:rPr lang="en-US" sz="1200">
                <a:latin typeface="Palatino Linotype" charset="0"/>
              </a:rPr>
              <a:t>A S Kulkarni and G Beaucage, Journal of Polymer Science, Part B: Polymer Physics (2006)  </a:t>
            </a:r>
          </a:p>
        </p:txBody>
      </p:sp>
      <p:grpSp>
        <p:nvGrpSpPr>
          <p:cNvPr id="77833" name="Group 9"/>
          <p:cNvGrpSpPr>
            <a:grpSpLocks/>
          </p:cNvGrpSpPr>
          <p:nvPr/>
        </p:nvGrpSpPr>
        <p:grpSpPr bwMode="auto">
          <a:xfrm>
            <a:off x="3705226" y="1371600"/>
            <a:ext cx="3990975" cy="2971800"/>
            <a:chOff x="1374" y="864"/>
            <a:chExt cx="2514" cy="1872"/>
          </a:xfrm>
        </p:grpSpPr>
        <p:sp>
          <p:nvSpPr>
            <p:cNvPr id="77834" name="Oval 10"/>
            <p:cNvSpPr>
              <a:spLocks noChangeArrowheads="1"/>
            </p:cNvSpPr>
            <p:nvPr/>
          </p:nvSpPr>
          <p:spPr bwMode="auto">
            <a:xfrm>
              <a:off x="1374" y="960"/>
              <a:ext cx="336" cy="672"/>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23940" name="Group 11"/>
            <p:cNvGrpSpPr>
              <a:grpSpLocks/>
            </p:cNvGrpSpPr>
            <p:nvPr/>
          </p:nvGrpSpPr>
          <p:grpSpPr bwMode="auto">
            <a:xfrm>
              <a:off x="2208" y="1056"/>
              <a:ext cx="1680" cy="1680"/>
              <a:chOff x="2208" y="1440"/>
              <a:chExt cx="1680" cy="1680"/>
            </a:xfrm>
          </p:grpSpPr>
          <p:sp>
            <p:nvSpPr>
              <p:cNvPr id="77836" name="Line 12"/>
              <p:cNvSpPr>
                <a:spLocks noChangeShapeType="1"/>
              </p:cNvSpPr>
              <p:nvPr/>
            </p:nvSpPr>
            <p:spPr bwMode="auto">
              <a:xfrm flipH="1">
                <a:off x="3360" y="2496"/>
                <a:ext cx="96" cy="96"/>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123943" name="Group 13"/>
              <p:cNvGrpSpPr>
                <a:grpSpLocks/>
              </p:cNvGrpSpPr>
              <p:nvPr/>
            </p:nvGrpSpPr>
            <p:grpSpPr bwMode="auto">
              <a:xfrm>
                <a:off x="2208" y="1440"/>
                <a:ext cx="1680" cy="1680"/>
                <a:chOff x="2208" y="1056"/>
                <a:chExt cx="1680" cy="1680"/>
              </a:xfrm>
            </p:grpSpPr>
            <p:sp>
              <p:nvSpPr>
                <p:cNvPr id="77838" name="Text Box 14"/>
                <p:cNvSpPr txBox="1">
                  <a:spLocks noChangeArrowheads="1"/>
                </p:cNvSpPr>
                <p:nvPr/>
              </p:nvSpPr>
              <p:spPr bwMode="auto">
                <a:xfrm>
                  <a:off x="3600" y="1104"/>
                  <a:ext cx="245" cy="233"/>
                </a:xfrm>
                <a:prstGeom prst="rect">
                  <a:avLst/>
                </a:prstGeom>
                <a:noFill/>
                <a:ln w="9525">
                  <a:solidFill>
                    <a:srgbClr val="0033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R</a:t>
                  </a:r>
                  <a:r>
                    <a:rPr lang="en-US" baseline="-25000"/>
                    <a:t>2</a:t>
                  </a:r>
                </a:p>
              </p:txBody>
            </p:sp>
            <p:grpSp>
              <p:nvGrpSpPr>
                <p:cNvPr id="123945" name="Group 15"/>
                <p:cNvGrpSpPr>
                  <a:grpSpLocks/>
                </p:cNvGrpSpPr>
                <p:nvPr/>
              </p:nvGrpSpPr>
              <p:grpSpPr bwMode="auto">
                <a:xfrm>
                  <a:off x="2208" y="1056"/>
                  <a:ext cx="1680" cy="1680"/>
                  <a:chOff x="2208" y="1056"/>
                  <a:chExt cx="1680" cy="1680"/>
                </a:xfrm>
              </p:grpSpPr>
              <p:sp>
                <p:nvSpPr>
                  <p:cNvPr id="77840" name="Oval 16"/>
                  <p:cNvSpPr>
                    <a:spLocks noChangeArrowheads="1"/>
                  </p:cNvSpPr>
                  <p:nvPr/>
                </p:nvSpPr>
                <p:spPr bwMode="auto">
                  <a:xfrm>
                    <a:off x="2208" y="1056"/>
                    <a:ext cx="1680" cy="1680"/>
                  </a:xfrm>
                  <a:prstGeom prst="ellipse">
                    <a:avLst/>
                  </a:prstGeom>
                  <a:noFill/>
                  <a:ln w="9525">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41" name="Text Box 17"/>
                  <p:cNvSpPr txBox="1">
                    <a:spLocks noChangeArrowheads="1"/>
                  </p:cNvSpPr>
                  <p:nvPr/>
                </p:nvSpPr>
                <p:spPr bwMode="auto">
                  <a:xfrm>
                    <a:off x="3423" y="1977"/>
                    <a:ext cx="245" cy="233"/>
                  </a:xfrm>
                  <a:prstGeom prst="rect">
                    <a:avLst/>
                  </a:prstGeom>
                  <a:noFill/>
                  <a:ln w="9525">
                    <a:solidFill>
                      <a:srgbClr val="0033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R</a:t>
                    </a:r>
                    <a:r>
                      <a:rPr lang="en-US" baseline="-25000"/>
                      <a:t>1</a:t>
                    </a:r>
                  </a:p>
                </p:txBody>
              </p:sp>
              <p:grpSp>
                <p:nvGrpSpPr>
                  <p:cNvPr id="123948" name="Group 18"/>
                  <p:cNvGrpSpPr>
                    <a:grpSpLocks/>
                  </p:cNvGrpSpPr>
                  <p:nvPr/>
                </p:nvGrpSpPr>
                <p:grpSpPr bwMode="auto">
                  <a:xfrm>
                    <a:off x="3264" y="2016"/>
                    <a:ext cx="192" cy="192"/>
                    <a:chOff x="3264" y="2016"/>
                    <a:chExt cx="192" cy="192"/>
                  </a:xfrm>
                </p:grpSpPr>
                <p:sp>
                  <p:nvSpPr>
                    <p:cNvPr id="77843" name="Line 19"/>
                    <p:cNvSpPr>
                      <a:spLocks noChangeShapeType="1"/>
                    </p:cNvSpPr>
                    <p:nvPr/>
                  </p:nvSpPr>
                  <p:spPr bwMode="auto">
                    <a:xfrm>
                      <a:off x="3408" y="2016"/>
                      <a:ext cx="0" cy="192"/>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4" name="Line 20"/>
                    <p:cNvSpPr>
                      <a:spLocks noChangeShapeType="1"/>
                    </p:cNvSpPr>
                    <p:nvPr/>
                  </p:nvSpPr>
                  <p:spPr bwMode="auto">
                    <a:xfrm>
                      <a:off x="3264" y="2064"/>
                      <a:ext cx="192" cy="0"/>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5" name="Line 21"/>
                    <p:cNvSpPr>
                      <a:spLocks noChangeShapeType="1"/>
                    </p:cNvSpPr>
                    <p:nvPr/>
                  </p:nvSpPr>
                  <p:spPr bwMode="auto">
                    <a:xfrm>
                      <a:off x="3264" y="2160"/>
                      <a:ext cx="192" cy="0"/>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6" name="Line 22"/>
                    <p:cNvSpPr>
                      <a:spLocks noChangeShapeType="1"/>
                    </p:cNvSpPr>
                    <p:nvPr/>
                  </p:nvSpPr>
                  <p:spPr bwMode="auto">
                    <a:xfrm flipH="1">
                      <a:off x="3360" y="2016"/>
                      <a:ext cx="96" cy="96"/>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grpSp>
        </p:grpSp>
        <p:sp>
          <p:nvSpPr>
            <p:cNvPr id="77847" name="Oval 23"/>
            <p:cNvSpPr>
              <a:spLocks noChangeArrowheads="1"/>
            </p:cNvSpPr>
            <p:nvPr/>
          </p:nvSpPr>
          <p:spPr bwMode="auto">
            <a:xfrm>
              <a:off x="1776" y="864"/>
              <a:ext cx="192" cy="288"/>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77848" name="Group 24"/>
          <p:cNvGrpSpPr>
            <a:grpSpLocks/>
          </p:cNvGrpSpPr>
          <p:nvPr/>
        </p:nvGrpSpPr>
        <p:grpSpPr bwMode="auto">
          <a:xfrm>
            <a:off x="8642350" y="1524000"/>
            <a:ext cx="1720850" cy="2979738"/>
            <a:chOff x="4484" y="960"/>
            <a:chExt cx="1084" cy="1877"/>
          </a:xfrm>
        </p:grpSpPr>
        <p:sp>
          <p:nvSpPr>
            <p:cNvPr id="77849" name="Text Box 25"/>
            <p:cNvSpPr txBox="1">
              <a:spLocks noChangeArrowheads="1"/>
            </p:cNvSpPr>
            <p:nvPr/>
          </p:nvSpPr>
          <p:spPr bwMode="auto">
            <a:xfrm>
              <a:off x="5184" y="960"/>
              <a:ext cx="384" cy="237"/>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i="1"/>
                <a:t>d</a:t>
              </a:r>
              <a:r>
                <a:rPr lang="en-US" baseline="-25000"/>
                <a:t>min</a:t>
              </a:r>
            </a:p>
          </p:txBody>
        </p:sp>
        <p:sp>
          <p:nvSpPr>
            <p:cNvPr id="77850" name="Text Box 26"/>
            <p:cNvSpPr txBox="1">
              <a:spLocks noChangeArrowheads="1"/>
            </p:cNvSpPr>
            <p:nvPr/>
          </p:nvSpPr>
          <p:spPr bwMode="auto">
            <a:xfrm>
              <a:off x="4752" y="1008"/>
              <a:ext cx="191" cy="233"/>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i="1"/>
                <a:t>p</a:t>
              </a:r>
            </a:p>
          </p:txBody>
        </p:sp>
        <p:sp>
          <p:nvSpPr>
            <p:cNvPr id="77851" name="Oval 27"/>
            <p:cNvSpPr>
              <a:spLocks noChangeArrowheads="1"/>
            </p:cNvSpPr>
            <p:nvPr/>
          </p:nvSpPr>
          <p:spPr bwMode="auto">
            <a:xfrm rot="1467624">
              <a:off x="4484" y="960"/>
              <a:ext cx="460" cy="1877"/>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77852" name="Group 28"/>
          <p:cNvGrpSpPr>
            <a:grpSpLocks/>
          </p:cNvGrpSpPr>
          <p:nvPr/>
        </p:nvGrpSpPr>
        <p:grpSpPr bwMode="auto">
          <a:xfrm>
            <a:off x="1828801" y="2971800"/>
            <a:ext cx="2663825" cy="1568450"/>
            <a:chOff x="864" y="1104"/>
            <a:chExt cx="1678" cy="988"/>
          </a:xfrm>
        </p:grpSpPr>
        <p:grpSp>
          <p:nvGrpSpPr>
            <p:cNvPr id="123925" name="Group 29"/>
            <p:cNvGrpSpPr>
              <a:grpSpLocks/>
            </p:cNvGrpSpPr>
            <p:nvPr/>
          </p:nvGrpSpPr>
          <p:grpSpPr bwMode="auto">
            <a:xfrm>
              <a:off x="864" y="1200"/>
              <a:ext cx="816" cy="816"/>
              <a:chOff x="1680" y="912"/>
              <a:chExt cx="672" cy="672"/>
            </a:xfrm>
          </p:grpSpPr>
          <p:pic>
            <p:nvPicPr>
              <p:cNvPr id="123927" name="Picture 30" descr="Aggregates"/>
              <p:cNvPicPr>
                <a:picLocks noChangeAspect="1" noChangeArrowheads="1"/>
              </p:cNvPicPr>
              <p:nvPr/>
            </p:nvPicPr>
            <p:blipFill>
              <a:blip r:embed="rId4">
                <a:extLst>
                  <a:ext uri="{28A0092B-C50C-407E-A947-70E740481C1C}">
                    <a14:useLocalDpi xmlns:a14="http://schemas.microsoft.com/office/drawing/2010/main" val="0"/>
                  </a:ext>
                </a:extLst>
              </a:blip>
              <a:srcRect l="47418"/>
              <a:stretch>
                <a:fillRect/>
              </a:stretch>
            </p:blipFill>
            <p:spPr bwMode="auto">
              <a:xfrm>
                <a:off x="1680" y="912"/>
                <a:ext cx="66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55" name="Rectangle 31"/>
              <p:cNvSpPr>
                <a:spLocks noChangeArrowheads="1"/>
              </p:cNvSpPr>
              <p:nvPr/>
            </p:nvSpPr>
            <p:spPr bwMode="auto">
              <a:xfrm>
                <a:off x="1920" y="1392"/>
                <a:ext cx="193" cy="96"/>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6" name="Rectangle 32"/>
              <p:cNvSpPr>
                <a:spLocks noChangeArrowheads="1"/>
              </p:cNvSpPr>
              <p:nvPr/>
            </p:nvSpPr>
            <p:spPr bwMode="auto">
              <a:xfrm>
                <a:off x="2016" y="1488"/>
                <a:ext cx="96" cy="96"/>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7" name="Oval 33"/>
              <p:cNvSpPr>
                <a:spLocks noChangeArrowheads="1"/>
              </p:cNvSpPr>
              <p:nvPr/>
            </p:nvSpPr>
            <p:spPr bwMode="auto">
              <a:xfrm>
                <a:off x="1968" y="1248"/>
                <a:ext cx="287" cy="144"/>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8" name="Oval 34"/>
              <p:cNvSpPr>
                <a:spLocks noChangeArrowheads="1"/>
              </p:cNvSpPr>
              <p:nvPr/>
            </p:nvSpPr>
            <p:spPr bwMode="auto">
              <a:xfrm>
                <a:off x="2112" y="1344"/>
                <a:ext cx="48" cy="96"/>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9" name="Oval 35"/>
              <p:cNvSpPr>
                <a:spLocks noChangeArrowheads="1"/>
              </p:cNvSpPr>
              <p:nvPr/>
            </p:nvSpPr>
            <p:spPr bwMode="auto">
              <a:xfrm>
                <a:off x="2112" y="1056"/>
                <a:ext cx="240" cy="192"/>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60" name="Oval 36"/>
              <p:cNvSpPr>
                <a:spLocks noChangeArrowheads="1"/>
              </p:cNvSpPr>
              <p:nvPr/>
            </p:nvSpPr>
            <p:spPr bwMode="auto">
              <a:xfrm>
                <a:off x="1824" y="912"/>
                <a:ext cx="192" cy="288"/>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61" name="Oval 37"/>
              <p:cNvSpPr>
                <a:spLocks noChangeArrowheads="1"/>
              </p:cNvSpPr>
              <p:nvPr/>
            </p:nvSpPr>
            <p:spPr bwMode="auto">
              <a:xfrm>
                <a:off x="1680" y="1104"/>
                <a:ext cx="240" cy="192"/>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62" name="Oval 38"/>
              <p:cNvSpPr>
                <a:spLocks noChangeArrowheads="1"/>
              </p:cNvSpPr>
              <p:nvPr/>
            </p:nvSpPr>
            <p:spPr bwMode="auto">
              <a:xfrm>
                <a:off x="1680" y="1248"/>
                <a:ext cx="96" cy="96"/>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aphicFrame>
          <p:nvGraphicFramePr>
            <p:cNvPr id="123926" name="Object 39"/>
            <p:cNvGraphicFramePr>
              <a:graphicFrameLocks noChangeAspect="1"/>
            </p:cNvGraphicFramePr>
            <p:nvPr/>
          </p:nvGraphicFramePr>
          <p:xfrm>
            <a:off x="1632" y="1104"/>
            <a:ext cx="910" cy="988"/>
          </p:xfrm>
          <a:graphic>
            <a:graphicData uri="http://schemas.openxmlformats.org/presentationml/2006/ole">
              <mc:AlternateContent xmlns:mc="http://schemas.openxmlformats.org/markup-compatibility/2006">
                <mc:Choice xmlns:v="urn:schemas-microsoft-com:vml" Requires="v">
                  <p:oleObj spid="_x0000_s100367" name="Equation" r:id="rId13" imgW="596900" imgH="647700" progId="Equation.3">
                    <p:embed/>
                  </p:oleObj>
                </mc:Choice>
                <mc:Fallback>
                  <p:oleObj name="Equation" r:id="rId13" imgW="596900" imgH="647700" progId="Equation.3">
                    <p:embed/>
                    <p:pic>
                      <p:nvPicPr>
                        <p:cNvPr id="123926"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2" y="1104"/>
                          <a:ext cx="910" cy="9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 name="Slide Number Placeholder 2">
            <a:extLst>
              <a:ext uri="{FF2B5EF4-FFF2-40B4-BE49-F238E27FC236}">
                <a16:creationId xmlns:a16="http://schemas.microsoft.com/office/drawing/2014/main" id="{D0AA47E0-0FA6-BC47-97B8-A4365150E887}"/>
              </a:ext>
            </a:extLst>
          </p:cNvPr>
          <p:cNvSpPr>
            <a:spLocks noGrp="1"/>
          </p:cNvSpPr>
          <p:nvPr>
            <p:ph type="sldNum" sz="quarter" idx="12"/>
          </p:nvPr>
        </p:nvSpPr>
        <p:spPr/>
        <p:txBody>
          <a:bodyPr/>
          <a:lstStyle/>
          <a:p>
            <a:fld id="{030D0954-52AA-4645-BC74-DBF6B1D254B8}" type="slidenum">
              <a:rPr lang="en-US" smtClean="0"/>
              <a:t>85</a:t>
            </a:fld>
            <a:endParaRPr lang="en-US"/>
          </a:p>
        </p:txBody>
      </p:sp>
    </p:spTree>
    <p:extLst>
      <p:ext uri="{BB962C8B-B14F-4D97-AF65-F5344CB8AC3E}">
        <p14:creationId xmlns:p14="http://schemas.microsoft.com/office/powerpoint/2010/main" val="1751849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dissolve">
                                      <p:cBhvr>
                                        <p:cTn id="7" dur="500"/>
                                        <p:tgtEl>
                                          <p:spTgt spid="77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7848"/>
                                        </p:tgtEl>
                                        <p:attrNameLst>
                                          <p:attrName>style.visibility</p:attrName>
                                        </p:attrNameLst>
                                      </p:cBhvr>
                                      <p:to>
                                        <p:strVal val="visible"/>
                                      </p:to>
                                    </p:set>
                                    <p:animEffect transition="in" filter="dissolve">
                                      <p:cBhvr>
                                        <p:cTn id="12" dur="500"/>
                                        <p:tgtEl>
                                          <p:spTgt spid="77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7852"/>
                                        </p:tgtEl>
                                        <p:attrNameLst>
                                          <p:attrName>style.visibility</p:attrName>
                                        </p:attrNameLst>
                                      </p:cBhvr>
                                      <p:to>
                                        <p:strVal val="visible"/>
                                      </p:to>
                                    </p:set>
                                    <p:animEffect transition="in" filter="dissolve">
                                      <p:cBhvr>
                                        <p:cTn id="17" dur="500"/>
                                        <p:tgtEl>
                                          <p:spTgt spid="778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nodeType="clickEffect">
                                  <p:stCondLst>
                                    <p:cond delay="0"/>
                                  </p:stCondLst>
                                  <p:childTnLst>
                                    <p:animEffect transition="out" filter="dissolve">
                                      <p:cBhvr>
                                        <p:cTn id="21" dur="500"/>
                                        <p:tgtEl>
                                          <p:spTgt spid="77852"/>
                                        </p:tgtEl>
                                      </p:cBhvr>
                                    </p:animEffect>
                                    <p:set>
                                      <p:cBhvr>
                                        <p:cTn id="22" dur="1" fill="hold">
                                          <p:stCondLst>
                                            <p:cond delay="499"/>
                                          </p:stCondLst>
                                        </p:cTn>
                                        <p:tgtEl>
                                          <p:spTgt spid="778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64" name="Group 40"/>
          <p:cNvGrpSpPr>
            <a:grpSpLocks/>
          </p:cNvGrpSpPr>
          <p:nvPr/>
        </p:nvGrpSpPr>
        <p:grpSpPr bwMode="auto">
          <a:xfrm>
            <a:off x="1587500" y="2971800"/>
            <a:ext cx="3060700" cy="1568450"/>
            <a:chOff x="1200" y="2784"/>
            <a:chExt cx="1928" cy="988"/>
          </a:xfrm>
        </p:grpSpPr>
        <p:graphicFrame>
          <p:nvGraphicFramePr>
            <p:cNvPr id="123923" name="Object 41"/>
            <p:cNvGraphicFramePr>
              <a:graphicFrameLocks noChangeAspect="1"/>
            </p:cNvGraphicFramePr>
            <p:nvPr/>
          </p:nvGraphicFramePr>
          <p:xfrm>
            <a:off x="2199" y="2784"/>
            <a:ext cx="929" cy="988"/>
          </p:xfrm>
          <a:graphic>
            <a:graphicData uri="http://schemas.openxmlformats.org/presentationml/2006/ole">
              <mc:AlternateContent xmlns:mc="http://schemas.openxmlformats.org/markup-compatibility/2006">
                <mc:Choice xmlns:v="urn:schemas-microsoft-com:vml" Requires="v">
                  <p:oleObj spid="_x0000_s101389" name="Equation" r:id="rId4" imgW="609600" imgH="647700" progId="Equation.3">
                    <p:embed/>
                  </p:oleObj>
                </mc:Choice>
                <mc:Fallback>
                  <p:oleObj name="Equation" r:id="rId4" imgW="609600" imgH="647700" progId="Equation.3">
                    <p:embed/>
                    <p:pic>
                      <p:nvPicPr>
                        <p:cNvPr id="123923" name="Object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 y="2784"/>
                          <a:ext cx="929" cy="9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24" name="Object 42"/>
            <p:cNvGraphicFramePr>
              <a:graphicFrameLocks noChangeAspect="1"/>
            </p:cNvGraphicFramePr>
            <p:nvPr/>
          </p:nvGraphicFramePr>
          <p:xfrm>
            <a:off x="1200" y="2784"/>
            <a:ext cx="898" cy="960"/>
          </p:xfrm>
          <a:graphic>
            <a:graphicData uri="http://schemas.openxmlformats.org/presentationml/2006/ole">
              <mc:AlternateContent xmlns:mc="http://schemas.openxmlformats.org/markup-compatibility/2006">
                <mc:Choice xmlns:v="urn:schemas-microsoft-com:vml" Requires="v">
                  <p:oleObj spid="_x0000_s101390" name="Drawing" r:id="rId6" imgW="9320635" imgH="24723810" progId="Canvas.Drawing.8">
                    <p:embed/>
                  </p:oleObj>
                </mc:Choice>
                <mc:Fallback>
                  <p:oleObj name="Drawing" r:id="rId6" imgW="9320635" imgH="24723810" progId="Canvas.Drawing.8">
                    <p:embed/>
                    <p:pic>
                      <p:nvPicPr>
                        <p:cNvPr id="123924" name="Object 42"/>
                        <p:cNvPicPr>
                          <a:picLocks noChangeAspect="1" noChangeArrowheads="1"/>
                        </p:cNvPicPr>
                        <p:nvPr/>
                      </p:nvPicPr>
                      <p:blipFill>
                        <a:blip r:embed="rId7">
                          <a:extLst>
                            <a:ext uri="{28A0092B-C50C-407E-A947-70E740481C1C}">
                              <a14:useLocalDpi xmlns:a14="http://schemas.microsoft.com/office/drawing/2010/main" val="0"/>
                            </a:ext>
                          </a:extLst>
                        </a:blip>
                        <a:srcRect t="59816"/>
                        <a:stretch>
                          <a:fillRect/>
                        </a:stretch>
                      </p:blipFill>
                      <p:spPr bwMode="auto">
                        <a:xfrm>
                          <a:off x="1200" y="2784"/>
                          <a:ext cx="898"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77826" name="Rectangle 2"/>
          <p:cNvSpPr>
            <a:spLocks noChangeArrowheads="1"/>
          </p:cNvSpPr>
          <p:nvPr/>
        </p:nvSpPr>
        <p:spPr bwMode="auto">
          <a:xfrm>
            <a:off x="2819400" y="381000"/>
            <a:ext cx="6705600" cy="685800"/>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dirty="0">
                <a:latin typeface="Times New Roman"/>
                <a:cs typeface="Times New Roman"/>
              </a:rPr>
              <a:t>Branch Content from Scattering</a:t>
            </a:r>
          </a:p>
        </p:txBody>
      </p:sp>
      <p:pic>
        <p:nvPicPr>
          <p:cNvPr id="123906" name="Picture 3" descr="Aggrega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1" y="1828800"/>
            <a:ext cx="4981575"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23907" name="Object 4"/>
          <p:cNvGraphicFramePr>
            <a:graphicFrameLocks noChangeAspect="1"/>
          </p:cNvGraphicFramePr>
          <p:nvPr/>
        </p:nvGraphicFramePr>
        <p:xfrm>
          <a:off x="2209800" y="1371601"/>
          <a:ext cx="2514600" cy="1241425"/>
        </p:xfrm>
        <a:graphic>
          <a:graphicData uri="http://schemas.openxmlformats.org/presentationml/2006/ole">
            <mc:AlternateContent xmlns:mc="http://schemas.openxmlformats.org/markup-compatibility/2006">
              <mc:Choice xmlns:v="urn:schemas-microsoft-com:vml" Requires="v">
                <p:oleObj spid="_x0000_s101391" name="Equation" r:id="rId9" imgW="1028700" imgH="508000" progId="Equation.3">
                  <p:embed/>
                </p:oleObj>
              </mc:Choice>
              <mc:Fallback>
                <p:oleObj name="Equation" r:id="rId9" imgW="1028700" imgH="508000" progId="Equation.3">
                  <p:embed/>
                  <p:pic>
                    <p:nvPicPr>
                      <p:cNvPr id="123907"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1371601"/>
                        <a:ext cx="2514600" cy="1241425"/>
                      </a:xfrm>
                      <a:prstGeom prst="rect">
                        <a:avLst/>
                      </a:prstGeom>
                      <a:solidFill>
                        <a:srgbClr val="33CC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08" name="Object 5"/>
          <p:cNvGraphicFramePr>
            <a:graphicFrameLocks noChangeAspect="1"/>
          </p:cNvGraphicFramePr>
          <p:nvPr/>
        </p:nvGraphicFramePr>
        <p:xfrm>
          <a:off x="1905000" y="4953000"/>
          <a:ext cx="1073150" cy="984250"/>
        </p:xfrm>
        <a:graphic>
          <a:graphicData uri="http://schemas.openxmlformats.org/presentationml/2006/ole">
            <mc:AlternateContent xmlns:mc="http://schemas.openxmlformats.org/markup-compatibility/2006">
              <mc:Choice xmlns:v="urn:schemas-microsoft-com:vml" Requires="v">
                <p:oleObj spid="_x0000_s101392" name="Equation" r:id="rId11" imgW="469900" imgH="431800" progId="Equation.3">
                  <p:embed/>
                </p:oleObj>
              </mc:Choice>
              <mc:Fallback>
                <p:oleObj name="Equation" r:id="rId11" imgW="469900" imgH="431800" progId="Equation.3">
                  <p:embed/>
                  <p:pic>
                    <p:nvPicPr>
                      <p:cNvPr id="123908"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4953000"/>
                        <a:ext cx="1073150" cy="9842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rgbClr val="BEC8E0"/>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09" name="Object 6"/>
          <p:cNvGraphicFramePr>
            <a:graphicFrameLocks noChangeAspect="1"/>
          </p:cNvGraphicFramePr>
          <p:nvPr/>
        </p:nvGraphicFramePr>
        <p:xfrm>
          <a:off x="3101975" y="5154613"/>
          <a:ext cx="2027238" cy="620712"/>
        </p:xfrm>
        <a:graphic>
          <a:graphicData uri="http://schemas.openxmlformats.org/presentationml/2006/ole">
            <mc:AlternateContent xmlns:mc="http://schemas.openxmlformats.org/markup-compatibility/2006">
              <mc:Choice xmlns:v="urn:schemas-microsoft-com:vml" Requires="v">
                <p:oleObj spid="_x0000_s101393" name="Equation" r:id="rId13" imgW="787400" imgH="241300" progId="Equation.3">
                  <p:embed/>
                </p:oleObj>
              </mc:Choice>
              <mc:Fallback>
                <p:oleObj name="Equation" r:id="rId13" imgW="787400" imgH="241300" progId="Equation.3">
                  <p:embed/>
                  <p:pic>
                    <p:nvPicPr>
                      <p:cNvPr id="123909"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1975" y="5154613"/>
                        <a:ext cx="2027238" cy="6207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10" name="Object 7"/>
          <p:cNvGraphicFramePr>
            <a:graphicFrameLocks noChangeAspect="1"/>
          </p:cNvGraphicFramePr>
          <p:nvPr/>
        </p:nvGraphicFramePr>
        <p:xfrm>
          <a:off x="5715000" y="5105401"/>
          <a:ext cx="3462338" cy="1033463"/>
        </p:xfrm>
        <a:graphic>
          <a:graphicData uri="http://schemas.openxmlformats.org/presentationml/2006/ole">
            <mc:AlternateContent xmlns:mc="http://schemas.openxmlformats.org/markup-compatibility/2006">
              <mc:Choice xmlns:v="urn:schemas-microsoft-com:vml" Requires="v">
                <p:oleObj spid="_x0000_s101394" name="Equation" r:id="rId15" imgW="1701800" imgH="508000" progId="Equation.3">
                  <p:embed/>
                </p:oleObj>
              </mc:Choice>
              <mc:Fallback>
                <p:oleObj name="Equation" r:id="rId15" imgW="1701800" imgH="508000" progId="Equation.3">
                  <p:embed/>
                  <p:pic>
                    <p:nvPicPr>
                      <p:cNvPr id="12391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00" y="5105401"/>
                        <a:ext cx="3462338" cy="1033463"/>
                      </a:xfrm>
                      <a:prstGeom prst="rect">
                        <a:avLst/>
                      </a:prstGeom>
                      <a:solidFill>
                        <a:srgbClr val="FFFF00"/>
                      </a:solidFill>
                      <a:ln w="9525">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7832" name="Text Box 8"/>
          <p:cNvSpPr txBox="1">
            <a:spLocks noChangeArrowheads="1"/>
          </p:cNvSpPr>
          <p:nvPr/>
        </p:nvSpPr>
        <p:spPr bwMode="auto">
          <a:xfrm>
            <a:off x="1747839" y="6261101"/>
            <a:ext cx="6269037" cy="53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20000"/>
              </a:lnSpc>
              <a:defRPr/>
            </a:pPr>
            <a:r>
              <a:rPr lang="en-US" sz="1200">
                <a:latin typeface="Palatino Linotype" charset="0"/>
              </a:rPr>
              <a:t>G Beaucage, Physical Review E (2004)</a:t>
            </a:r>
          </a:p>
          <a:p>
            <a:pPr eaLnBrk="1" hangingPunct="1">
              <a:lnSpc>
                <a:spcPct val="120000"/>
              </a:lnSpc>
              <a:defRPr/>
            </a:pPr>
            <a:r>
              <a:rPr lang="en-US" sz="1200">
                <a:latin typeface="Palatino Linotype" charset="0"/>
              </a:rPr>
              <a:t>A S Kulkarni and G Beaucage, Journal of Polymer Science, Part B: Polymer Physics (2006)  </a:t>
            </a:r>
          </a:p>
        </p:txBody>
      </p:sp>
      <p:grpSp>
        <p:nvGrpSpPr>
          <p:cNvPr id="77833" name="Group 9"/>
          <p:cNvGrpSpPr>
            <a:grpSpLocks/>
          </p:cNvGrpSpPr>
          <p:nvPr/>
        </p:nvGrpSpPr>
        <p:grpSpPr bwMode="auto">
          <a:xfrm>
            <a:off x="3705226" y="1371600"/>
            <a:ext cx="3990975" cy="2971800"/>
            <a:chOff x="1374" y="864"/>
            <a:chExt cx="2514" cy="1872"/>
          </a:xfrm>
        </p:grpSpPr>
        <p:sp>
          <p:nvSpPr>
            <p:cNvPr id="77834" name="Oval 10"/>
            <p:cNvSpPr>
              <a:spLocks noChangeArrowheads="1"/>
            </p:cNvSpPr>
            <p:nvPr/>
          </p:nvSpPr>
          <p:spPr bwMode="auto">
            <a:xfrm>
              <a:off x="1374" y="960"/>
              <a:ext cx="336" cy="672"/>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23940" name="Group 11"/>
            <p:cNvGrpSpPr>
              <a:grpSpLocks/>
            </p:cNvGrpSpPr>
            <p:nvPr/>
          </p:nvGrpSpPr>
          <p:grpSpPr bwMode="auto">
            <a:xfrm>
              <a:off x="2208" y="1056"/>
              <a:ext cx="1680" cy="1680"/>
              <a:chOff x="2208" y="1440"/>
              <a:chExt cx="1680" cy="1680"/>
            </a:xfrm>
          </p:grpSpPr>
          <p:sp>
            <p:nvSpPr>
              <p:cNvPr id="77836" name="Line 12"/>
              <p:cNvSpPr>
                <a:spLocks noChangeShapeType="1"/>
              </p:cNvSpPr>
              <p:nvPr/>
            </p:nvSpPr>
            <p:spPr bwMode="auto">
              <a:xfrm flipH="1">
                <a:off x="3360" y="2496"/>
                <a:ext cx="96" cy="96"/>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123943" name="Group 13"/>
              <p:cNvGrpSpPr>
                <a:grpSpLocks/>
              </p:cNvGrpSpPr>
              <p:nvPr/>
            </p:nvGrpSpPr>
            <p:grpSpPr bwMode="auto">
              <a:xfrm>
                <a:off x="2208" y="1440"/>
                <a:ext cx="1680" cy="1680"/>
                <a:chOff x="2208" y="1056"/>
                <a:chExt cx="1680" cy="1680"/>
              </a:xfrm>
            </p:grpSpPr>
            <p:sp>
              <p:nvSpPr>
                <p:cNvPr id="77838" name="Text Box 14"/>
                <p:cNvSpPr txBox="1">
                  <a:spLocks noChangeArrowheads="1"/>
                </p:cNvSpPr>
                <p:nvPr/>
              </p:nvSpPr>
              <p:spPr bwMode="auto">
                <a:xfrm>
                  <a:off x="3600" y="1104"/>
                  <a:ext cx="245" cy="233"/>
                </a:xfrm>
                <a:prstGeom prst="rect">
                  <a:avLst/>
                </a:prstGeom>
                <a:noFill/>
                <a:ln w="9525">
                  <a:solidFill>
                    <a:srgbClr val="0033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R</a:t>
                  </a:r>
                  <a:r>
                    <a:rPr lang="en-US" baseline="-25000"/>
                    <a:t>2</a:t>
                  </a:r>
                </a:p>
              </p:txBody>
            </p:sp>
            <p:grpSp>
              <p:nvGrpSpPr>
                <p:cNvPr id="123945" name="Group 15"/>
                <p:cNvGrpSpPr>
                  <a:grpSpLocks/>
                </p:cNvGrpSpPr>
                <p:nvPr/>
              </p:nvGrpSpPr>
              <p:grpSpPr bwMode="auto">
                <a:xfrm>
                  <a:off x="2208" y="1056"/>
                  <a:ext cx="1680" cy="1680"/>
                  <a:chOff x="2208" y="1056"/>
                  <a:chExt cx="1680" cy="1680"/>
                </a:xfrm>
              </p:grpSpPr>
              <p:sp>
                <p:nvSpPr>
                  <p:cNvPr id="77840" name="Oval 16"/>
                  <p:cNvSpPr>
                    <a:spLocks noChangeArrowheads="1"/>
                  </p:cNvSpPr>
                  <p:nvPr/>
                </p:nvSpPr>
                <p:spPr bwMode="auto">
                  <a:xfrm>
                    <a:off x="2208" y="1056"/>
                    <a:ext cx="1680" cy="1680"/>
                  </a:xfrm>
                  <a:prstGeom prst="ellipse">
                    <a:avLst/>
                  </a:prstGeom>
                  <a:noFill/>
                  <a:ln w="9525">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41" name="Text Box 17"/>
                  <p:cNvSpPr txBox="1">
                    <a:spLocks noChangeArrowheads="1"/>
                  </p:cNvSpPr>
                  <p:nvPr/>
                </p:nvSpPr>
                <p:spPr bwMode="auto">
                  <a:xfrm>
                    <a:off x="3423" y="1977"/>
                    <a:ext cx="245" cy="233"/>
                  </a:xfrm>
                  <a:prstGeom prst="rect">
                    <a:avLst/>
                  </a:prstGeom>
                  <a:noFill/>
                  <a:ln w="9525">
                    <a:solidFill>
                      <a:srgbClr val="0033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R</a:t>
                    </a:r>
                    <a:r>
                      <a:rPr lang="en-US" baseline="-25000"/>
                      <a:t>1</a:t>
                    </a:r>
                  </a:p>
                </p:txBody>
              </p:sp>
              <p:grpSp>
                <p:nvGrpSpPr>
                  <p:cNvPr id="123948" name="Group 18"/>
                  <p:cNvGrpSpPr>
                    <a:grpSpLocks/>
                  </p:cNvGrpSpPr>
                  <p:nvPr/>
                </p:nvGrpSpPr>
                <p:grpSpPr bwMode="auto">
                  <a:xfrm>
                    <a:off x="3264" y="2016"/>
                    <a:ext cx="192" cy="192"/>
                    <a:chOff x="3264" y="2016"/>
                    <a:chExt cx="192" cy="192"/>
                  </a:xfrm>
                </p:grpSpPr>
                <p:sp>
                  <p:nvSpPr>
                    <p:cNvPr id="77843" name="Line 19"/>
                    <p:cNvSpPr>
                      <a:spLocks noChangeShapeType="1"/>
                    </p:cNvSpPr>
                    <p:nvPr/>
                  </p:nvSpPr>
                  <p:spPr bwMode="auto">
                    <a:xfrm>
                      <a:off x="3408" y="2016"/>
                      <a:ext cx="0" cy="192"/>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4" name="Line 20"/>
                    <p:cNvSpPr>
                      <a:spLocks noChangeShapeType="1"/>
                    </p:cNvSpPr>
                    <p:nvPr/>
                  </p:nvSpPr>
                  <p:spPr bwMode="auto">
                    <a:xfrm>
                      <a:off x="3264" y="2064"/>
                      <a:ext cx="192" cy="0"/>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5" name="Line 21"/>
                    <p:cNvSpPr>
                      <a:spLocks noChangeShapeType="1"/>
                    </p:cNvSpPr>
                    <p:nvPr/>
                  </p:nvSpPr>
                  <p:spPr bwMode="auto">
                    <a:xfrm>
                      <a:off x="3264" y="2160"/>
                      <a:ext cx="192" cy="0"/>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6" name="Line 22"/>
                    <p:cNvSpPr>
                      <a:spLocks noChangeShapeType="1"/>
                    </p:cNvSpPr>
                    <p:nvPr/>
                  </p:nvSpPr>
                  <p:spPr bwMode="auto">
                    <a:xfrm flipH="1">
                      <a:off x="3360" y="2016"/>
                      <a:ext cx="96" cy="96"/>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grpSp>
        </p:grpSp>
        <p:sp>
          <p:nvSpPr>
            <p:cNvPr id="77847" name="Oval 23"/>
            <p:cNvSpPr>
              <a:spLocks noChangeArrowheads="1"/>
            </p:cNvSpPr>
            <p:nvPr/>
          </p:nvSpPr>
          <p:spPr bwMode="auto">
            <a:xfrm>
              <a:off x="1776" y="864"/>
              <a:ext cx="192" cy="288"/>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77848" name="Group 24"/>
          <p:cNvGrpSpPr>
            <a:grpSpLocks/>
          </p:cNvGrpSpPr>
          <p:nvPr/>
        </p:nvGrpSpPr>
        <p:grpSpPr bwMode="auto">
          <a:xfrm>
            <a:off x="8642350" y="1524000"/>
            <a:ext cx="1720850" cy="2979738"/>
            <a:chOff x="4484" y="960"/>
            <a:chExt cx="1084" cy="1877"/>
          </a:xfrm>
        </p:grpSpPr>
        <p:sp>
          <p:nvSpPr>
            <p:cNvPr id="77849" name="Text Box 25"/>
            <p:cNvSpPr txBox="1">
              <a:spLocks noChangeArrowheads="1"/>
            </p:cNvSpPr>
            <p:nvPr/>
          </p:nvSpPr>
          <p:spPr bwMode="auto">
            <a:xfrm>
              <a:off x="5184" y="960"/>
              <a:ext cx="384" cy="237"/>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i="1"/>
                <a:t>d</a:t>
              </a:r>
              <a:r>
                <a:rPr lang="en-US" baseline="-25000"/>
                <a:t>min</a:t>
              </a:r>
            </a:p>
          </p:txBody>
        </p:sp>
        <p:sp>
          <p:nvSpPr>
            <p:cNvPr id="77850" name="Text Box 26"/>
            <p:cNvSpPr txBox="1">
              <a:spLocks noChangeArrowheads="1"/>
            </p:cNvSpPr>
            <p:nvPr/>
          </p:nvSpPr>
          <p:spPr bwMode="auto">
            <a:xfrm>
              <a:off x="4752" y="1008"/>
              <a:ext cx="191" cy="233"/>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i="1"/>
                <a:t>p</a:t>
              </a:r>
            </a:p>
          </p:txBody>
        </p:sp>
        <p:sp>
          <p:nvSpPr>
            <p:cNvPr id="77851" name="Oval 27"/>
            <p:cNvSpPr>
              <a:spLocks noChangeArrowheads="1"/>
            </p:cNvSpPr>
            <p:nvPr/>
          </p:nvSpPr>
          <p:spPr bwMode="auto">
            <a:xfrm rot="1467624">
              <a:off x="4484" y="960"/>
              <a:ext cx="460" cy="1877"/>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 name="Slide Number Placeholder 2">
            <a:extLst>
              <a:ext uri="{FF2B5EF4-FFF2-40B4-BE49-F238E27FC236}">
                <a16:creationId xmlns:a16="http://schemas.microsoft.com/office/drawing/2014/main" id="{D0AA47E0-0FA6-BC47-97B8-A4365150E887}"/>
              </a:ext>
            </a:extLst>
          </p:cNvPr>
          <p:cNvSpPr>
            <a:spLocks noGrp="1"/>
          </p:cNvSpPr>
          <p:nvPr>
            <p:ph type="sldNum" sz="quarter" idx="12"/>
          </p:nvPr>
        </p:nvSpPr>
        <p:spPr/>
        <p:txBody>
          <a:bodyPr/>
          <a:lstStyle/>
          <a:p>
            <a:fld id="{030D0954-52AA-4645-BC74-DBF6B1D254B8}" type="slidenum">
              <a:rPr lang="en-US" smtClean="0"/>
              <a:t>86</a:t>
            </a:fld>
            <a:endParaRPr lang="en-US"/>
          </a:p>
        </p:txBody>
      </p:sp>
    </p:spTree>
    <p:extLst>
      <p:ext uri="{BB962C8B-B14F-4D97-AF65-F5344CB8AC3E}">
        <p14:creationId xmlns:p14="http://schemas.microsoft.com/office/powerpoint/2010/main" val="1515511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dissolve">
                                      <p:cBhvr>
                                        <p:cTn id="7" dur="500"/>
                                        <p:tgtEl>
                                          <p:spTgt spid="77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7848"/>
                                        </p:tgtEl>
                                        <p:attrNameLst>
                                          <p:attrName>style.visibility</p:attrName>
                                        </p:attrNameLst>
                                      </p:cBhvr>
                                      <p:to>
                                        <p:strVal val="visible"/>
                                      </p:to>
                                    </p:set>
                                    <p:animEffect transition="in" filter="dissolve">
                                      <p:cBhvr>
                                        <p:cTn id="12" dur="500"/>
                                        <p:tgtEl>
                                          <p:spTgt spid="77848"/>
                                        </p:tgtEl>
                                      </p:cBhvr>
                                    </p:animEffect>
                                  </p:childTnLst>
                                </p:cTn>
                              </p:par>
                              <p:par>
                                <p:cTn id="13" presetID="9" presetClass="entr" presetSubtype="0" fill="hold" nodeType="withEffect">
                                  <p:stCondLst>
                                    <p:cond delay="0"/>
                                  </p:stCondLst>
                                  <p:childTnLst>
                                    <p:set>
                                      <p:cBhvr>
                                        <p:cTn id="14" dur="1" fill="hold">
                                          <p:stCondLst>
                                            <p:cond delay="0"/>
                                          </p:stCondLst>
                                        </p:cTn>
                                        <p:tgtEl>
                                          <p:spTgt spid="77864"/>
                                        </p:tgtEl>
                                        <p:attrNameLst>
                                          <p:attrName>style.visibility</p:attrName>
                                        </p:attrNameLst>
                                      </p:cBhvr>
                                      <p:to>
                                        <p:strVal val="visible"/>
                                      </p:to>
                                    </p:set>
                                    <p:animEffect transition="in" filter="dissolve">
                                      <p:cBhvr>
                                        <p:cTn id="15" dur="500"/>
                                        <p:tgtEl>
                                          <p:spTgt spid="778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77864"/>
                                        </p:tgtEl>
                                      </p:cBhvr>
                                    </p:animEffect>
                                    <p:set>
                                      <p:cBhvr>
                                        <p:cTn id="20" dur="1" fill="hold">
                                          <p:stCondLst>
                                            <p:cond delay="499"/>
                                          </p:stCondLst>
                                        </p:cTn>
                                        <p:tgtEl>
                                          <p:spTgt spid="778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2819400" y="381000"/>
            <a:ext cx="6705600" cy="685800"/>
          </a:xfrm>
          <a:prstGeom prst="rect">
            <a:avLst/>
          </a:prstGeom>
          <a:noFill/>
          <a:ln>
            <a:noFill/>
          </a:ln>
          <a:effectLst/>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600" dirty="0">
                <a:latin typeface="Times New Roman"/>
                <a:cs typeface="Times New Roman"/>
              </a:rPr>
              <a:t>Branch Content from Scattering</a:t>
            </a:r>
          </a:p>
        </p:txBody>
      </p:sp>
      <p:pic>
        <p:nvPicPr>
          <p:cNvPr id="123906" name="Picture 3" descr="Aggreg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1828800"/>
            <a:ext cx="4981575"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23907" name="Object 4"/>
          <p:cNvGraphicFramePr>
            <a:graphicFrameLocks noChangeAspect="1"/>
          </p:cNvGraphicFramePr>
          <p:nvPr/>
        </p:nvGraphicFramePr>
        <p:xfrm>
          <a:off x="2209800" y="1371601"/>
          <a:ext cx="2514600" cy="1241425"/>
        </p:xfrm>
        <a:graphic>
          <a:graphicData uri="http://schemas.openxmlformats.org/presentationml/2006/ole">
            <mc:AlternateContent xmlns:mc="http://schemas.openxmlformats.org/markup-compatibility/2006">
              <mc:Choice xmlns:v="urn:schemas-microsoft-com:vml" Requires="v">
                <p:oleObj spid="_x0000_s65049" name="Equation" r:id="rId5" imgW="1028700" imgH="508000" progId="Equation.3">
                  <p:embed/>
                </p:oleObj>
              </mc:Choice>
              <mc:Fallback>
                <p:oleObj name="Equation" r:id="rId5" imgW="1028700" imgH="508000" progId="Equation.3">
                  <p:embed/>
                  <p:pic>
                    <p:nvPicPr>
                      <p:cNvPr id="123907"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371601"/>
                        <a:ext cx="2514600" cy="1241425"/>
                      </a:xfrm>
                      <a:prstGeom prst="rect">
                        <a:avLst/>
                      </a:prstGeom>
                      <a:solidFill>
                        <a:srgbClr val="33CC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08" name="Object 5"/>
          <p:cNvGraphicFramePr>
            <a:graphicFrameLocks noChangeAspect="1"/>
          </p:cNvGraphicFramePr>
          <p:nvPr/>
        </p:nvGraphicFramePr>
        <p:xfrm>
          <a:off x="1905000" y="4953000"/>
          <a:ext cx="1073150" cy="984250"/>
        </p:xfrm>
        <a:graphic>
          <a:graphicData uri="http://schemas.openxmlformats.org/presentationml/2006/ole">
            <mc:AlternateContent xmlns:mc="http://schemas.openxmlformats.org/markup-compatibility/2006">
              <mc:Choice xmlns:v="urn:schemas-microsoft-com:vml" Requires="v">
                <p:oleObj spid="_x0000_s65050" name="Equation" r:id="rId7" imgW="469900" imgH="431800" progId="Equation.3">
                  <p:embed/>
                </p:oleObj>
              </mc:Choice>
              <mc:Fallback>
                <p:oleObj name="Equation" r:id="rId7" imgW="469900" imgH="431800" progId="Equation.3">
                  <p:embed/>
                  <p:pic>
                    <p:nvPicPr>
                      <p:cNvPr id="123908"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4953000"/>
                        <a:ext cx="1073150" cy="9842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rgbClr val="BEC8E0"/>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09" name="Object 6"/>
          <p:cNvGraphicFramePr>
            <a:graphicFrameLocks noChangeAspect="1"/>
          </p:cNvGraphicFramePr>
          <p:nvPr/>
        </p:nvGraphicFramePr>
        <p:xfrm>
          <a:off x="3101975" y="5154613"/>
          <a:ext cx="2027238" cy="620712"/>
        </p:xfrm>
        <a:graphic>
          <a:graphicData uri="http://schemas.openxmlformats.org/presentationml/2006/ole">
            <mc:AlternateContent xmlns:mc="http://schemas.openxmlformats.org/markup-compatibility/2006">
              <mc:Choice xmlns:v="urn:schemas-microsoft-com:vml" Requires="v">
                <p:oleObj spid="_x0000_s65051" name="Equation" r:id="rId9" imgW="787400" imgH="241300" progId="Equation.3">
                  <p:embed/>
                </p:oleObj>
              </mc:Choice>
              <mc:Fallback>
                <p:oleObj name="Equation" r:id="rId9" imgW="787400" imgH="241300" progId="Equation.3">
                  <p:embed/>
                  <p:pic>
                    <p:nvPicPr>
                      <p:cNvPr id="123909"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1975" y="5154613"/>
                        <a:ext cx="2027238" cy="6207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10" name="Object 7"/>
          <p:cNvGraphicFramePr>
            <a:graphicFrameLocks noChangeAspect="1"/>
          </p:cNvGraphicFramePr>
          <p:nvPr/>
        </p:nvGraphicFramePr>
        <p:xfrm>
          <a:off x="5715000" y="5105401"/>
          <a:ext cx="3462338" cy="1033463"/>
        </p:xfrm>
        <a:graphic>
          <a:graphicData uri="http://schemas.openxmlformats.org/presentationml/2006/ole">
            <mc:AlternateContent xmlns:mc="http://schemas.openxmlformats.org/markup-compatibility/2006">
              <mc:Choice xmlns:v="urn:schemas-microsoft-com:vml" Requires="v">
                <p:oleObj spid="_x0000_s65052" name="Equation" r:id="rId11" imgW="1701800" imgH="508000" progId="Equation.3">
                  <p:embed/>
                </p:oleObj>
              </mc:Choice>
              <mc:Fallback>
                <p:oleObj name="Equation" r:id="rId11" imgW="1701800" imgH="508000" progId="Equation.3">
                  <p:embed/>
                  <p:pic>
                    <p:nvPicPr>
                      <p:cNvPr id="12391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5105401"/>
                        <a:ext cx="3462338" cy="1033463"/>
                      </a:xfrm>
                      <a:prstGeom prst="rect">
                        <a:avLst/>
                      </a:prstGeom>
                      <a:solidFill>
                        <a:srgbClr val="FFFF00"/>
                      </a:solidFill>
                      <a:ln w="9525">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7832" name="Text Box 8"/>
          <p:cNvSpPr txBox="1">
            <a:spLocks noChangeArrowheads="1"/>
          </p:cNvSpPr>
          <p:nvPr/>
        </p:nvSpPr>
        <p:spPr bwMode="auto">
          <a:xfrm>
            <a:off x="1747839" y="6261101"/>
            <a:ext cx="6269037" cy="53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20000"/>
              </a:lnSpc>
              <a:defRPr/>
            </a:pPr>
            <a:r>
              <a:rPr lang="en-US" sz="1200">
                <a:latin typeface="Palatino Linotype" charset="0"/>
              </a:rPr>
              <a:t>G Beaucage, Physical Review E (2004)</a:t>
            </a:r>
          </a:p>
          <a:p>
            <a:pPr eaLnBrk="1" hangingPunct="1">
              <a:lnSpc>
                <a:spcPct val="120000"/>
              </a:lnSpc>
              <a:defRPr/>
            </a:pPr>
            <a:r>
              <a:rPr lang="en-US" sz="1200">
                <a:latin typeface="Palatino Linotype" charset="0"/>
              </a:rPr>
              <a:t>A S Kulkarni and G Beaucage, Journal of Polymer Science, Part B: Polymer Physics (2006)  </a:t>
            </a:r>
          </a:p>
        </p:txBody>
      </p:sp>
      <p:grpSp>
        <p:nvGrpSpPr>
          <p:cNvPr id="77833" name="Group 9"/>
          <p:cNvGrpSpPr>
            <a:grpSpLocks/>
          </p:cNvGrpSpPr>
          <p:nvPr/>
        </p:nvGrpSpPr>
        <p:grpSpPr bwMode="auto">
          <a:xfrm>
            <a:off x="3705226" y="1371600"/>
            <a:ext cx="3990975" cy="2971800"/>
            <a:chOff x="1374" y="864"/>
            <a:chExt cx="2514" cy="1872"/>
          </a:xfrm>
        </p:grpSpPr>
        <p:sp>
          <p:nvSpPr>
            <p:cNvPr id="77834" name="Oval 10"/>
            <p:cNvSpPr>
              <a:spLocks noChangeArrowheads="1"/>
            </p:cNvSpPr>
            <p:nvPr/>
          </p:nvSpPr>
          <p:spPr bwMode="auto">
            <a:xfrm>
              <a:off x="1374" y="960"/>
              <a:ext cx="336" cy="672"/>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23940" name="Group 11"/>
            <p:cNvGrpSpPr>
              <a:grpSpLocks/>
            </p:cNvGrpSpPr>
            <p:nvPr/>
          </p:nvGrpSpPr>
          <p:grpSpPr bwMode="auto">
            <a:xfrm>
              <a:off x="2208" y="1056"/>
              <a:ext cx="1680" cy="1680"/>
              <a:chOff x="2208" y="1440"/>
              <a:chExt cx="1680" cy="1680"/>
            </a:xfrm>
          </p:grpSpPr>
          <p:sp>
            <p:nvSpPr>
              <p:cNvPr id="77836" name="Line 12"/>
              <p:cNvSpPr>
                <a:spLocks noChangeShapeType="1"/>
              </p:cNvSpPr>
              <p:nvPr/>
            </p:nvSpPr>
            <p:spPr bwMode="auto">
              <a:xfrm flipH="1">
                <a:off x="3360" y="2496"/>
                <a:ext cx="96" cy="96"/>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123943" name="Group 13"/>
              <p:cNvGrpSpPr>
                <a:grpSpLocks/>
              </p:cNvGrpSpPr>
              <p:nvPr/>
            </p:nvGrpSpPr>
            <p:grpSpPr bwMode="auto">
              <a:xfrm>
                <a:off x="2208" y="1440"/>
                <a:ext cx="1680" cy="1680"/>
                <a:chOff x="2208" y="1056"/>
                <a:chExt cx="1680" cy="1680"/>
              </a:xfrm>
            </p:grpSpPr>
            <p:sp>
              <p:nvSpPr>
                <p:cNvPr id="77838" name="Text Box 14"/>
                <p:cNvSpPr txBox="1">
                  <a:spLocks noChangeArrowheads="1"/>
                </p:cNvSpPr>
                <p:nvPr/>
              </p:nvSpPr>
              <p:spPr bwMode="auto">
                <a:xfrm>
                  <a:off x="3600" y="1104"/>
                  <a:ext cx="245" cy="233"/>
                </a:xfrm>
                <a:prstGeom prst="rect">
                  <a:avLst/>
                </a:prstGeom>
                <a:noFill/>
                <a:ln w="9525">
                  <a:solidFill>
                    <a:srgbClr val="0033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R</a:t>
                  </a:r>
                  <a:r>
                    <a:rPr lang="en-US" baseline="-25000"/>
                    <a:t>2</a:t>
                  </a:r>
                </a:p>
              </p:txBody>
            </p:sp>
            <p:grpSp>
              <p:nvGrpSpPr>
                <p:cNvPr id="123945" name="Group 15"/>
                <p:cNvGrpSpPr>
                  <a:grpSpLocks/>
                </p:cNvGrpSpPr>
                <p:nvPr/>
              </p:nvGrpSpPr>
              <p:grpSpPr bwMode="auto">
                <a:xfrm>
                  <a:off x="2208" y="1056"/>
                  <a:ext cx="1680" cy="1680"/>
                  <a:chOff x="2208" y="1056"/>
                  <a:chExt cx="1680" cy="1680"/>
                </a:xfrm>
              </p:grpSpPr>
              <p:sp>
                <p:nvSpPr>
                  <p:cNvPr id="77840" name="Oval 16"/>
                  <p:cNvSpPr>
                    <a:spLocks noChangeArrowheads="1"/>
                  </p:cNvSpPr>
                  <p:nvPr/>
                </p:nvSpPr>
                <p:spPr bwMode="auto">
                  <a:xfrm>
                    <a:off x="2208" y="1056"/>
                    <a:ext cx="1680" cy="1680"/>
                  </a:xfrm>
                  <a:prstGeom prst="ellipse">
                    <a:avLst/>
                  </a:prstGeom>
                  <a:noFill/>
                  <a:ln w="9525">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41" name="Text Box 17"/>
                  <p:cNvSpPr txBox="1">
                    <a:spLocks noChangeArrowheads="1"/>
                  </p:cNvSpPr>
                  <p:nvPr/>
                </p:nvSpPr>
                <p:spPr bwMode="auto">
                  <a:xfrm>
                    <a:off x="3423" y="1977"/>
                    <a:ext cx="245" cy="233"/>
                  </a:xfrm>
                  <a:prstGeom prst="rect">
                    <a:avLst/>
                  </a:prstGeom>
                  <a:noFill/>
                  <a:ln w="9525">
                    <a:solidFill>
                      <a:srgbClr val="0033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R</a:t>
                    </a:r>
                    <a:r>
                      <a:rPr lang="en-US" baseline="-25000"/>
                      <a:t>1</a:t>
                    </a:r>
                  </a:p>
                </p:txBody>
              </p:sp>
              <p:grpSp>
                <p:nvGrpSpPr>
                  <p:cNvPr id="123948" name="Group 18"/>
                  <p:cNvGrpSpPr>
                    <a:grpSpLocks/>
                  </p:cNvGrpSpPr>
                  <p:nvPr/>
                </p:nvGrpSpPr>
                <p:grpSpPr bwMode="auto">
                  <a:xfrm>
                    <a:off x="3264" y="2016"/>
                    <a:ext cx="192" cy="192"/>
                    <a:chOff x="3264" y="2016"/>
                    <a:chExt cx="192" cy="192"/>
                  </a:xfrm>
                </p:grpSpPr>
                <p:sp>
                  <p:nvSpPr>
                    <p:cNvPr id="77843" name="Line 19"/>
                    <p:cNvSpPr>
                      <a:spLocks noChangeShapeType="1"/>
                    </p:cNvSpPr>
                    <p:nvPr/>
                  </p:nvSpPr>
                  <p:spPr bwMode="auto">
                    <a:xfrm>
                      <a:off x="3408" y="2016"/>
                      <a:ext cx="0" cy="192"/>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4" name="Line 20"/>
                    <p:cNvSpPr>
                      <a:spLocks noChangeShapeType="1"/>
                    </p:cNvSpPr>
                    <p:nvPr/>
                  </p:nvSpPr>
                  <p:spPr bwMode="auto">
                    <a:xfrm>
                      <a:off x="3264" y="2064"/>
                      <a:ext cx="192" cy="0"/>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5" name="Line 21"/>
                    <p:cNvSpPr>
                      <a:spLocks noChangeShapeType="1"/>
                    </p:cNvSpPr>
                    <p:nvPr/>
                  </p:nvSpPr>
                  <p:spPr bwMode="auto">
                    <a:xfrm>
                      <a:off x="3264" y="2160"/>
                      <a:ext cx="192" cy="0"/>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46" name="Line 22"/>
                    <p:cNvSpPr>
                      <a:spLocks noChangeShapeType="1"/>
                    </p:cNvSpPr>
                    <p:nvPr/>
                  </p:nvSpPr>
                  <p:spPr bwMode="auto">
                    <a:xfrm flipH="1">
                      <a:off x="3360" y="2016"/>
                      <a:ext cx="96" cy="96"/>
                    </a:xfrm>
                    <a:prstGeom prst="line">
                      <a:avLst/>
                    </a:prstGeom>
                    <a:noFill/>
                    <a:ln w="9525">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grpSp>
        </p:grpSp>
        <p:sp>
          <p:nvSpPr>
            <p:cNvPr id="77847" name="Oval 23"/>
            <p:cNvSpPr>
              <a:spLocks noChangeArrowheads="1"/>
            </p:cNvSpPr>
            <p:nvPr/>
          </p:nvSpPr>
          <p:spPr bwMode="auto">
            <a:xfrm>
              <a:off x="1776" y="864"/>
              <a:ext cx="192" cy="288"/>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77848" name="Group 24"/>
          <p:cNvGrpSpPr>
            <a:grpSpLocks/>
          </p:cNvGrpSpPr>
          <p:nvPr/>
        </p:nvGrpSpPr>
        <p:grpSpPr bwMode="auto">
          <a:xfrm>
            <a:off x="8642350" y="1524000"/>
            <a:ext cx="1720850" cy="2979738"/>
            <a:chOff x="4484" y="960"/>
            <a:chExt cx="1084" cy="1877"/>
          </a:xfrm>
        </p:grpSpPr>
        <p:sp>
          <p:nvSpPr>
            <p:cNvPr id="77849" name="Text Box 25"/>
            <p:cNvSpPr txBox="1">
              <a:spLocks noChangeArrowheads="1"/>
            </p:cNvSpPr>
            <p:nvPr/>
          </p:nvSpPr>
          <p:spPr bwMode="auto">
            <a:xfrm>
              <a:off x="5184" y="960"/>
              <a:ext cx="384" cy="237"/>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i="1"/>
                <a:t>d</a:t>
              </a:r>
              <a:r>
                <a:rPr lang="en-US" baseline="-25000"/>
                <a:t>min</a:t>
              </a:r>
            </a:p>
          </p:txBody>
        </p:sp>
        <p:sp>
          <p:nvSpPr>
            <p:cNvPr id="77850" name="Text Box 26"/>
            <p:cNvSpPr txBox="1">
              <a:spLocks noChangeArrowheads="1"/>
            </p:cNvSpPr>
            <p:nvPr/>
          </p:nvSpPr>
          <p:spPr bwMode="auto">
            <a:xfrm>
              <a:off x="4752" y="1008"/>
              <a:ext cx="191" cy="233"/>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i="1"/>
                <a:t>p</a:t>
              </a:r>
            </a:p>
          </p:txBody>
        </p:sp>
        <p:sp>
          <p:nvSpPr>
            <p:cNvPr id="77851" name="Oval 27"/>
            <p:cNvSpPr>
              <a:spLocks noChangeArrowheads="1"/>
            </p:cNvSpPr>
            <p:nvPr/>
          </p:nvSpPr>
          <p:spPr bwMode="auto">
            <a:xfrm rot="1467624">
              <a:off x="4484" y="960"/>
              <a:ext cx="460" cy="1877"/>
            </a:xfrm>
            <a:prstGeom prst="ellipse">
              <a:avLst/>
            </a:pr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77852" name="Group 28"/>
          <p:cNvGrpSpPr>
            <a:grpSpLocks/>
          </p:cNvGrpSpPr>
          <p:nvPr/>
        </p:nvGrpSpPr>
        <p:grpSpPr bwMode="auto">
          <a:xfrm>
            <a:off x="1828801" y="2971800"/>
            <a:ext cx="2663825" cy="1568450"/>
            <a:chOff x="864" y="1104"/>
            <a:chExt cx="1678" cy="988"/>
          </a:xfrm>
        </p:grpSpPr>
        <p:grpSp>
          <p:nvGrpSpPr>
            <p:cNvPr id="123925" name="Group 29"/>
            <p:cNvGrpSpPr>
              <a:grpSpLocks/>
            </p:cNvGrpSpPr>
            <p:nvPr/>
          </p:nvGrpSpPr>
          <p:grpSpPr bwMode="auto">
            <a:xfrm>
              <a:off x="864" y="1200"/>
              <a:ext cx="816" cy="816"/>
              <a:chOff x="1680" y="912"/>
              <a:chExt cx="672" cy="672"/>
            </a:xfrm>
          </p:grpSpPr>
          <p:pic>
            <p:nvPicPr>
              <p:cNvPr id="123927" name="Picture 30" descr="Aggregates"/>
              <p:cNvPicPr>
                <a:picLocks noChangeAspect="1" noChangeArrowheads="1"/>
              </p:cNvPicPr>
              <p:nvPr/>
            </p:nvPicPr>
            <p:blipFill>
              <a:blip r:embed="rId4">
                <a:extLst>
                  <a:ext uri="{28A0092B-C50C-407E-A947-70E740481C1C}">
                    <a14:useLocalDpi xmlns:a14="http://schemas.microsoft.com/office/drawing/2010/main" val="0"/>
                  </a:ext>
                </a:extLst>
              </a:blip>
              <a:srcRect l="47418"/>
              <a:stretch>
                <a:fillRect/>
              </a:stretch>
            </p:blipFill>
            <p:spPr bwMode="auto">
              <a:xfrm>
                <a:off x="1680" y="912"/>
                <a:ext cx="66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55" name="Rectangle 31"/>
              <p:cNvSpPr>
                <a:spLocks noChangeArrowheads="1"/>
              </p:cNvSpPr>
              <p:nvPr/>
            </p:nvSpPr>
            <p:spPr bwMode="auto">
              <a:xfrm>
                <a:off x="1920" y="1392"/>
                <a:ext cx="193" cy="96"/>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6" name="Rectangle 32"/>
              <p:cNvSpPr>
                <a:spLocks noChangeArrowheads="1"/>
              </p:cNvSpPr>
              <p:nvPr/>
            </p:nvSpPr>
            <p:spPr bwMode="auto">
              <a:xfrm>
                <a:off x="2016" y="1488"/>
                <a:ext cx="96" cy="96"/>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7" name="Oval 33"/>
              <p:cNvSpPr>
                <a:spLocks noChangeArrowheads="1"/>
              </p:cNvSpPr>
              <p:nvPr/>
            </p:nvSpPr>
            <p:spPr bwMode="auto">
              <a:xfrm>
                <a:off x="1968" y="1248"/>
                <a:ext cx="287" cy="144"/>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8" name="Oval 34"/>
              <p:cNvSpPr>
                <a:spLocks noChangeArrowheads="1"/>
              </p:cNvSpPr>
              <p:nvPr/>
            </p:nvSpPr>
            <p:spPr bwMode="auto">
              <a:xfrm>
                <a:off x="2112" y="1344"/>
                <a:ext cx="48" cy="96"/>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59" name="Oval 35"/>
              <p:cNvSpPr>
                <a:spLocks noChangeArrowheads="1"/>
              </p:cNvSpPr>
              <p:nvPr/>
            </p:nvSpPr>
            <p:spPr bwMode="auto">
              <a:xfrm>
                <a:off x="2112" y="1056"/>
                <a:ext cx="240" cy="192"/>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60" name="Oval 36"/>
              <p:cNvSpPr>
                <a:spLocks noChangeArrowheads="1"/>
              </p:cNvSpPr>
              <p:nvPr/>
            </p:nvSpPr>
            <p:spPr bwMode="auto">
              <a:xfrm>
                <a:off x="1824" y="912"/>
                <a:ext cx="192" cy="288"/>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61" name="Oval 37"/>
              <p:cNvSpPr>
                <a:spLocks noChangeArrowheads="1"/>
              </p:cNvSpPr>
              <p:nvPr/>
            </p:nvSpPr>
            <p:spPr bwMode="auto">
              <a:xfrm>
                <a:off x="1680" y="1104"/>
                <a:ext cx="240" cy="192"/>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7862" name="Oval 38"/>
              <p:cNvSpPr>
                <a:spLocks noChangeArrowheads="1"/>
              </p:cNvSpPr>
              <p:nvPr/>
            </p:nvSpPr>
            <p:spPr bwMode="auto">
              <a:xfrm>
                <a:off x="1680" y="1248"/>
                <a:ext cx="96" cy="96"/>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aphicFrame>
          <p:nvGraphicFramePr>
            <p:cNvPr id="123926" name="Object 39"/>
            <p:cNvGraphicFramePr>
              <a:graphicFrameLocks noChangeAspect="1"/>
            </p:cNvGraphicFramePr>
            <p:nvPr/>
          </p:nvGraphicFramePr>
          <p:xfrm>
            <a:off x="1632" y="1104"/>
            <a:ext cx="910" cy="988"/>
          </p:xfrm>
          <a:graphic>
            <a:graphicData uri="http://schemas.openxmlformats.org/presentationml/2006/ole">
              <mc:AlternateContent xmlns:mc="http://schemas.openxmlformats.org/markup-compatibility/2006">
                <mc:Choice xmlns:v="urn:schemas-microsoft-com:vml" Requires="v">
                  <p:oleObj spid="_x0000_s65053" name="Equation" r:id="rId13" imgW="596900" imgH="647700" progId="Equation.3">
                    <p:embed/>
                  </p:oleObj>
                </mc:Choice>
                <mc:Fallback>
                  <p:oleObj name="Equation" r:id="rId13" imgW="596900" imgH="647700" progId="Equation.3">
                    <p:embed/>
                    <p:pic>
                      <p:nvPicPr>
                        <p:cNvPr id="123926"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2" y="1104"/>
                          <a:ext cx="910" cy="9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77864" name="Group 40"/>
          <p:cNvGrpSpPr>
            <a:grpSpLocks/>
          </p:cNvGrpSpPr>
          <p:nvPr/>
        </p:nvGrpSpPr>
        <p:grpSpPr bwMode="auto">
          <a:xfrm>
            <a:off x="1587500" y="2971800"/>
            <a:ext cx="3060700" cy="1568450"/>
            <a:chOff x="1200" y="2784"/>
            <a:chExt cx="1928" cy="988"/>
          </a:xfrm>
        </p:grpSpPr>
        <p:graphicFrame>
          <p:nvGraphicFramePr>
            <p:cNvPr id="123923" name="Object 41"/>
            <p:cNvGraphicFramePr>
              <a:graphicFrameLocks noChangeAspect="1"/>
            </p:cNvGraphicFramePr>
            <p:nvPr/>
          </p:nvGraphicFramePr>
          <p:xfrm>
            <a:off x="2199" y="2784"/>
            <a:ext cx="929" cy="988"/>
          </p:xfrm>
          <a:graphic>
            <a:graphicData uri="http://schemas.openxmlformats.org/presentationml/2006/ole">
              <mc:AlternateContent xmlns:mc="http://schemas.openxmlformats.org/markup-compatibility/2006">
                <mc:Choice xmlns:v="urn:schemas-microsoft-com:vml" Requires="v">
                  <p:oleObj spid="_x0000_s65054" name="Equation" r:id="rId15" imgW="609600" imgH="647700" progId="Equation.3">
                    <p:embed/>
                  </p:oleObj>
                </mc:Choice>
                <mc:Fallback>
                  <p:oleObj name="Equation" r:id="rId15" imgW="609600" imgH="647700" progId="Equation.3">
                    <p:embed/>
                    <p:pic>
                      <p:nvPicPr>
                        <p:cNvPr id="123923"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9" y="2784"/>
                          <a:ext cx="929" cy="9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3924" name="Object 42"/>
            <p:cNvGraphicFramePr>
              <a:graphicFrameLocks noChangeAspect="1"/>
            </p:cNvGraphicFramePr>
            <p:nvPr/>
          </p:nvGraphicFramePr>
          <p:xfrm>
            <a:off x="1200" y="2784"/>
            <a:ext cx="898" cy="960"/>
          </p:xfrm>
          <a:graphic>
            <a:graphicData uri="http://schemas.openxmlformats.org/presentationml/2006/ole">
              <mc:AlternateContent xmlns:mc="http://schemas.openxmlformats.org/markup-compatibility/2006">
                <mc:Choice xmlns:v="urn:schemas-microsoft-com:vml" Requires="v">
                  <p:oleObj spid="_x0000_s65055" name="Drawing" r:id="rId17" imgW="9320635" imgH="24723810" progId="Canvas.Drawing.8">
                    <p:embed/>
                  </p:oleObj>
                </mc:Choice>
                <mc:Fallback>
                  <p:oleObj name="Drawing" r:id="rId17" imgW="9320635" imgH="24723810" progId="Canvas.Drawing.8">
                    <p:embed/>
                    <p:pic>
                      <p:nvPicPr>
                        <p:cNvPr id="123924" name="Object 42"/>
                        <p:cNvPicPr>
                          <a:picLocks noChangeAspect="1" noChangeArrowheads="1"/>
                        </p:cNvPicPr>
                        <p:nvPr/>
                      </p:nvPicPr>
                      <p:blipFill>
                        <a:blip r:embed="rId18">
                          <a:extLst>
                            <a:ext uri="{28A0092B-C50C-407E-A947-70E740481C1C}">
                              <a14:useLocalDpi xmlns:a14="http://schemas.microsoft.com/office/drawing/2010/main" val="0"/>
                            </a:ext>
                          </a:extLst>
                        </a:blip>
                        <a:srcRect t="59816"/>
                        <a:stretch>
                          <a:fillRect/>
                        </a:stretch>
                      </p:blipFill>
                      <p:spPr bwMode="auto">
                        <a:xfrm>
                          <a:off x="1200" y="2784"/>
                          <a:ext cx="898"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77867" name="Group 43"/>
          <p:cNvGrpSpPr>
            <a:grpSpLocks/>
          </p:cNvGrpSpPr>
          <p:nvPr/>
        </p:nvGrpSpPr>
        <p:grpSpPr bwMode="auto">
          <a:xfrm>
            <a:off x="1512129" y="2903537"/>
            <a:ext cx="3252787" cy="2076451"/>
            <a:chOff x="2784" y="528"/>
            <a:chExt cx="2049" cy="1308"/>
          </a:xfrm>
        </p:grpSpPr>
        <p:graphicFrame>
          <p:nvGraphicFramePr>
            <p:cNvPr id="123917" name="Object 44"/>
            <p:cNvGraphicFramePr>
              <a:graphicFrameLocks noChangeAspect="1"/>
            </p:cNvGraphicFramePr>
            <p:nvPr>
              <p:extLst>
                <p:ext uri="{D42A27DB-BD31-4B8C-83A1-F6EECF244321}">
                  <p14:modId xmlns:p14="http://schemas.microsoft.com/office/powerpoint/2010/main" val="909572144"/>
                </p:ext>
              </p:extLst>
            </p:nvPr>
          </p:nvGraphicFramePr>
          <p:xfrm>
            <a:off x="2784" y="528"/>
            <a:ext cx="2049" cy="1015"/>
          </p:xfrm>
          <a:graphic>
            <a:graphicData uri="http://schemas.openxmlformats.org/presentationml/2006/ole">
              <mc:AlternateContent xmlns:mc="http://schemas.openxmlformats.org/markup-compatibility/2006">
                <mc:Choice xmlns:v="urn:schemas-microsoft-com:vml" Requires="v">
                  <p:oleObj spid="_x0000_s65056" name="Drawing" r:id="rId19" imgW="6083300" imgH="3009900" progId="Canvas.Drawing.8">
                    <p:embed/>
                  </p:oleObj>
                </mc:Choice>
                <mc:Fallback>
                  <p:oleObj name="Drawing" r:id="rId19" imgW="6083300" imgH="3009900" progId="Canvas.Drawing.8">
                    <p:embed/>
                    <p:pic>
                      <p:nvPicPr>
                        <p:cNvPr id="123917" name="Object 4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84" y="528"/>
                          <a:ext cx="2049" cy="1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123918" name="Group 45"/>
            <p:cNvGrpSpPr>
              <a:grpSpLocks/>
            </p:cNvGrpSpPr>
            <p:nvPr/>
          </p:nvGrpSpPr>
          <p:grpSpPr bwMode="auto">
            <a:xfrm>
              <a:off x="3120" y="1584"/>
              <a:ext cx="1376" cy="252"/>
              <a:chOff x="403" y="2781"/>
              <a:chExt cx="1376" cy="252"/>
            </a:xfrm>
          </p:grpSpPr>
          <p:sp>
            <p:nvSpPr>
              <p:cNvPr id="77870" name="Text Box 46"/>
              <p:cNvSpPr txBox="1">
                <a:spLocks noChangeArrowheads="1"/>
              </p:cNvSpPr>
              <p:nvPr/>
            </p:nvSpPr>
            <p:spPr bwMode="auto">
              <a:xfrm>
                <a:off x="403" y="2781"/>
                <a:ext cx="221"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i="1">
                    <a:latin typeface="Palatino Linotype" charset="0"/>
                  </a:rPr>
                  <a:t>c </a:t>
                </a:r>
              </a:p>
            </p:txBody>
          </p:sp>
          <p:sp>
            <p:nvSpPr>
              <p:cNvPr id="77871" name="Text Box 47"/>
              <p:cNvSpPr txBox="1">
                <a:spLocks noChangeArrowheads="1"/>
              </p:cNvSpPr>
              <p:nvPr/>
            </p:nvSpPr>
            <p:spPr bwMode="auto">
              <a:xfrm>
                <a:off x="1368" y="2781"/>
                <a:ext cx="411"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i="1">
                    <a:latin typeface="Palatino Linotype" charset="0"/>
                  </a:rPr>
                  <a:t>d</a:t>
                </a:r>
                <a:r>
                  <a:rPr lang="en-US" sz="2000" i="1" baseline="-25000">
                    <a:latin typeface="Palatino Linotype" charset="0"/>
                  </a:rPr>
                  <a:t>min</a:t>
                </a:r>
                <a:r>
                  <a:rPr lang="en-US" sz="2000" i="1">
                    <a:latin typeface="Palatino Linotype" charset="0"/>
                  </a:rPr>
                  <a:t> </a:t>
                </a:r>
              </a:p>
            </p:txBody>
          </p:sp>
          <p:sp>
            <p:nvSpPr>
              <p:cNvPr id="77872" name="Line 48"/>
              <p:cNvSpPr>
                <a:spLocks noChangeShapeType="1"/>
              </p:cNvSpPr>
              <p:nvPr/>
            </p:nvSpPr>
            <p:spPr bwMode="auto">
              <a:xfrm flipV="1">
                <a:off x="624" y="2839"/>
                <a:ext cx="0" cy="144"/>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7873" name="Line 49"/>
              <p:cNvSpPr>
                <a:spLocks noChangeShapeType="1"/>
              </p:cNvSpPr>
              <p:nvPr/>
            </p:nvSpPr>
            <p:spPr bwMode="auto">
              <a:xfrm flipV="1">
                <a:off x="1728" y="2839"/>
                <a:ext cx="0" cy="144"/>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sp>
        <p:nvSpPr>
          <p:cNvPr id="3" name="Slide Number Placeholder 2">
            <a:extLst>
              <a:ext uri="{FF2B5EF4-FFF2-40B4-BE49-F238E27FC236}">
                <a16:creationId xmlns:a16="http://schemas.microsoft.com/office/drawing/2014/main" id="{D0AA47E0-0FA6-BC47-97B8-A4365150E887}"/>
              </a:ext>
            </a:extLst>
          </p:cNvPr>
          <p:cNvSpPr>
            <a:spLocks noGrp="1"/>
          </p:cNvSpPr>
          <p:nvPr>
            <p:ph type="sldNum" sz="quarter" idx="12"/>
          </p:nvPr>
        </p:nvSpPr>
        <p:spPr/>
        <p:txBody>
          <a:bodyPr/>
          <a:lstStyle/>
          <a:p>
            <a:fld id="{030D0954-52AA-4645-BC74-DBF6B1D254B8}" type="slidenum">
              <a:rPr lang="en-US" smtClean="0"/>
              <a:t>87</a:t>
            </a:fld>
            <a:endParaRPr lang="en-US"/>
          </a:p>
        </p:txBody>
      </p:sp>
    </p:spTree>
    <p:extLst>
      <p:ext uri="{BB962C8B-B14F-4D97-AF65-F5344CB8AC3E}">
        <p14:creationId xmlns:p14="http://schemas.microsoft.com/office/powerpoint/2010/main" val="2690106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dissolve">
                                      <p:cBhvr>
                                        <p:cTn id="7" dur="500"/>
                                        <p:tgtEl>
                                          <p:spTgt spid="77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7848"/>
                                        </p:tgtEl>
                                        <p:attrNameLst>
                                          <p:attrName>style.visibility</p:attrName>
                                        </p:attrNameLst>
                                      </p:cBhvr>
                                      <p:to>
                                        <p:strVal val="visible"/>
                                      </p:to>
                                    </p:set>
                                    <p:animEffect transition="in" filter="dissolve">
                                      <p:cBhvr>
                                        <p:cTn id="12" dur="500"/>
                                        <p:tgtEl>
                                          <p:spTgt spid="77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7852"/>
                                        </p:tgtEl>
                                        <p:attrNameLst>
                                          <p:attrName>style.visibility</p:attrName>
                                        </p:attrNameLst>
                                      </p:cBhvr>
                                      <p:to>
                                        <p:strVal val="visible"/>
                                      </p:to>
                                    </p:set>
                                    <p:animEffect transition="in" filter="dissolve">
                                      <p:cBhvr>
                                        <p:cTn id="17" dur="500"/>
                                        <p:tgtEl>
                                          <p:spTgt spid="778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nodeType="clickEffect">
                                  <p:stCondLst>
                                    <p:cond delay="0"/>
                                  </p:stCondLst>
                                  <p:childTnLst>
                                    <p:animEffect transition="out" filter="dissolve">
                                      <p:cBhvr>
                                        <p:cTn id="21" dur="500"/>
                                        <p:tgtEl>
                                          <p:spTgt spid="77852"/>
                                        </p:tgtEl>
                                      </p:cBhvr>
                                    </p:animEffect>
                                    <p:set>
                                      <p:cBhvr>
                                        <p:cTn id="22" dur="1" fill="hold">
                                          <p:stCondLst>
                                            <p:cond delay="499"/>
                                          </p:stCondLst>
                                        </p:cTn>
                                        <p:tgtEl>
                                          <p:spTgt spid="77852"/>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77864"/>
                                        </p:tgtEl>
                                        <p:attrNameLst>
                                          <p:attrName>style.visibility</p:attrName>
                                        </p:attrNameLst>
                                      </p:cBhvr>
                                      <p:to>
                                        <p:strVal val="visible"/>
                                      </p:to>
                                    </p:set>
                                    <p:animEffect transition="in" filter="dissolve">
                                      <p:cBhvr>
                                        <p:cTn id="25" dur="500"/>
                                        <p:tgtEl>
                                          <p:spTgt spid="7786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xit" presetSubtype="0" fill="hold" nodeType="clickEffect">
                                  <p:stCondLst>
                                    <p:cond delay="0"/>
                                  </p:stCondLst>
                                  <p:childTnLst>
                                    <p:animEffect transition="out" filter="dissolve">
                                      <p:cBhvr>
                                        <p:cTn id="29" dur="500"/>
                                        <p:tgtEl>
                                          <p:spTgt spid="77864"/>
                                        </p:tgtEl>
                                      </p:cBhvr>
                                    </p:animEffect>
                                    <p:set>
                                      <p:cBhvr>
                                        <p:cTn id="30" dur="1" fill="hold">
                                          <p:stCondLst>
                                            <p:cond delay="499"/>
                                          </p:stCondLst>
                                        </p:cTn>
                                        <p:tgtEl>
                                          <p:spTgt spid="77864"/>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77867"/>
                                        </p:tgtEl>
                                        <p:attrNameLst>
                                          <p:attrName>style.visibility</p:attrName>
                                        </p:attrNameLst>
                                      </p:cBhvr>
                                      <p:to>
                                        <p:strVal val="visible"/>
                                      </p:to>
                                    </p:set>
                                    <p:animEffect transition="in" filter="dissolve">
                                      <p:cBhvr>
                                        <p:cTn id="33" dur="500"/>
                                        <p:tgtEl>
                                          <p:spTgt spid="77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747839" y="6062663"/>
            <a:ext cx="5984875" cy="60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20000"/>
              </a:lnSpc>
              <a:defRPr/>
            </a:pPr>
            <a:r>
              <a:rPr lang="en-US" sz="1400">
                <a:latin typeface="Palatino Linotype" charset="0"/>
              </a:rPr>
              <a:t>G Beaucage, Physical Review E, </a:t>
            </a:r>
            <a:r>
              <a:rPr lang="en-US" sz="1400" b="1">
                <a:latin typeface="Palatino Linotype" charset="0"/>
              </a:rPr>
              <a:t>70</a:t>
            </a:r>
            <a:r>
              <a:rPr lang="en-US" sz="1400">
                <a:latin typeface="Palatino Linotype" charset="0"/>
              </a:rPr>
              <a:t>, 031401 (2004)</a:t>
            </a:r>
          </a:p>
          <a:p>
            <a:pPr eaLnBrk="1" hangingPunct="1">
              <a:lnSpc>
                <a:spcPct val="120000"/>
              </a:lnSpc>
              <a:defRPr/>
            </a:pPr>
            <a:r>
              <a:rPr lang="en-US" sz="1400">
                <a:latin typeface="Palatino Linotype" charset="0"/>
              </a:rPr>
              <a:t>AS Kulkarni, G Beaucage, J Polym Sci, Part B: Polym Phy, </a:t>
            </a:r>
            <a:r>
              <a:rPr lang="en-US" sz="1400" b="1">
                <a:latin typeface="Palatino Linotype" charset="0"/>
              </a:rPr>
              <a:t>44</a:t>
            </a:r>
            <a:r>
              <a:rPr lang="en-US" sz="1400">
                <a:latin typeface="Palatino Linotype" charset="0"/>
              </a:rPr>
              <a:t>, 1395 (2006)  </a:t>
            </a:r>
          </a:p>
        </p:txBody>
      </p:sp>
      <p:graphicFrame>
        <p:nvGraphicFramePr>
          <p:cNvPr id="125954" name="Object 3"/>
          <p:cNvGraphicFramePr>
            <a:graphicFrameLocks noChangeAspect="1"/>
          </p:cNvGraphicFramePr>
          <p:nvPr/>
        </p:nvGraphicFramePr>
        <p:xfrm>
          <a:off x="1905000" y="3429001"/>
          <a:ext cx="3124200" cy="1400175"/>
        </p:xfrm>
        <a:graphic>
          <a:graphicData uri="http://schemas.openxmlformats.org/presentationml/2006/ole">
            <mc:AlternateContent xmlns:mc="http://schemas.openxmlformats.org/markup-compatibility/2006">
              <mc:Choice xmlns:v="urn:schemas-microsoft-com:vml" Requires="v">
                <p:oleObj spid="_x0000_s65872" name="Equation" r:id="rId4" imgW="1104900" imgH="495300" progId="Equation.3">
                  <p:embed/>
                </p:oleObj>
              </mc:Choice>
              <mc:Fallback>
                <p:oleObj name="Equation" r:id="rId4" imgW="1104900" imgH="495300" progId="Equation.3">
                  <p:embed/>
                  <p:pic>
                    <p:nvPicPr>
                      <p:cNvPr id="12595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429001"/>
                        <a:ext cx="3124200" cy="1400175"/>
                      </a:xfrm>
                      <a:prstGeom prst="rect">
                        <a:avLst/>
                      </a:prstGeom>
                      <a:noFill/>
                      <a:ln w="9525">
                        <a:solidFill>
                          <a:srgbClr val="0000FF"/>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79876" name="Picture 4"/>
          <p:cNvPicPr>
            <a:picLocks noChangeAspect="1" noChangeArrowheads="1"/>
          </p:cNvPicPr>
          <p:nvPr/>
        </p:nvPicPr>
        <p:blipFill>
          <a:blip r:embed="rId6">
            <a:extLst>
              <a:ext uri="{28A0092B-C50C-407E-A947-70E740481C1C}">
                <a14:useLocalDpi xmlns:a14="http://schemas.microsoft.com/office/drawing/2010/main" val="0"/>
              </a:ext>
            </a:extLst>
          </a:blip>
          <a:srcRect l="6631" t="3030" r="8003"/>
          <a:stretch>
            <a:fillRect/>
          </a:stretch>
        </p:blipFill>
        <p:spPr bwMode="auto">
          <a:xfrm>
            <a:off x="5105400" y="304800"/>
            <a:ext cx="53340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9877" name="Freeform 5"/>
          <p:cNvSpPr>
            <a:spLocks/>
          </p:cNvSpPr>
          <p:nvPr/>
        </p:nvSpPr>
        <p:spPr bwMode="auto">
          <a:xfrm>
            <a:off x="6934201" y="1066800"/>
            <a:ext cx="1338263" cy="1600200"/>
          </a:xfrm>
          <a:custGeom>
            <a:avLst/>
            <a:gdLst>
              <a:gd name="T0" fmla="*/ 0 w 960"/>
              <a:gd name="T1" fmla="*/ 0 h 1680"/>
              <a:gd name="T2" fmla="*/ 672 w 960"/>
              <a:gd name="T3" fmla="*/ 336 h 1680"/>
              <a:gd name="T4" fmla="*/ 960 w 960"/>
              <a:gd name="T5" fmla="*/ 1680 h 1680"/>
            </a:gdLst>
            <a:ahLst/>
            <a:cxnLst>
              <a:cxn ang="0">
                <a:pos x="T0" y="T1"/>
              </a:cxn>
              <a:cxn ang="0">
                <a:pos x="T2" y="T3"/>
              </a:cxn>
              <a:cxn ang="0">
                <a:pos x="T4" y="T5"/>
              </a:cxn>
            </a:cxnLst>
            <a:rect l="0" t="0" r="r" b="b"/>
            <a:pathLst>
              <a:path w="960" h="1680">
                <a:moveTo>
                  <a:pt x="0" y="0"/>
                </a:moveTo>
                <a:cubicBezTo>
                  <a:pt x="256" y="28"/>
                  <a:pt x="512" y="56"/>
                  <a:pt x="672" y="336"/>
                </a:cubicBezTo>
                <a:cubicBezTo>
                  <a:pt x="832" y="616"/>
                  <a:pt x="896" y="1148"/>
                  <a:pt x="960" y="1680"/>
                </a:cubicBezTo>
              </a:path>
            </a:pathLst>
          </a:custGeom>
          <a:noFill/>
          <a:ln w="28575" cap="flat" cmpd="sng">
            <a:solidFill>
              <a:srgbClr val="00AB05"/>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9878" name="Line 6"/>
          <p:cNvSpPr>
            <a:spLocks noChangeShapeType="1"/>
          </p:cNvSpPr>
          <p:nvPr/>
        </p:nvSpPr>
        <p:spPr bwMode="auto">
          <a:xfrm>
            <a:off x="8194675" y="1123950"/>
            <a:ext cx="1703388" cy="1906588"/>
          </a:xfrm>
          <a:prstGeom prst="line">
            <a:avLst/>
          </a:prstGeom>
          <a:noFill/>
          <a:ln w="19050">
            <a:solidFill>
              <a:schemeClr val="accent2"/>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9879" name="Text Box 7"/>
          <p:cNvSpPr txBox="1">
            <a:spLocks noChangeArrowheads="1"/>
          </p:cNvSpPr>
          <p:nvPr/>
        </p:nvSpPr>
        <p:spPr bwMode="auto">
          <a:xfrm>
            <a:off x="8763000" y="1460500"/>
            <a:ext cx="37221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rPr>
              <a:t>-2</a:t>
            </a:r>
          </a:p>
        </p:txBody>
      </p:sp>
      <p:sp>
        <p:nvSpPr>
          <p:cNvPr id="79880" name="Oval 8"/>
          <p:cNvSpPr>
            <a:spLocks noChangeArrowheads="1"/>
          </p:cNvSpPr>
          <p:nvPr/>
        </p:nvSpPr>
        <p:spPr bwMode="auto">
          <a:xfrm rot="19177417">
            <a:off x="8077200" y="914400"/>
            <a:ext cx="457200" cy="1752600"/>
          </a:xfrm>
          <a:prstGeom prst="ellipse">
            <a:avLst/>
          </a:prstGeom>
          <a:noFill/>
          <a:ln w="3175">
            <a:solidFill>
              <a:schemeClr val="tx1"/>
            </a:solidFill>
            <a:round/>
            <a:headEnd/>
            <a:tailEnd/>
          </a:ln>
          <a:effectLst/>
          <a:extLst>
            <a:ext uri="{909E8E84-426E-40dd-AFC4-6F175D3DCCD1}">
              <a14:hiddenFill xmlns="" xmlns:a14="http://schemas.microsoft.com/office/drawing/2010/main">
                <a:solidFill>
                  <a:srgbClr val="FFFF99"/>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125960" name="Object 9"/>
          <p:cNvGraphicFramePr>
            <a:graphicFrameLocks noChangeAspect="1"/>
          </p:cNvGraphicFramePr>
          <p:nvPr/>
        </p:nvGraphicFramePr>
        <p:xfrm>
          <a:off x="9017000" y="3429000"/>
          <a:ext cx="812800" cy="838200"/>
        </p:xfrm>
        <a:graphic>
          <a:graphicData uri="http://schemas.openxmlformats.org/presentationml/2006/ole">
            <mc:AlternateContent xmlns:mc="http://schemas.openxmlformats.org/markup-compatibility/2006">
              <mc:Choice xmlns:v="urn:schemas-microsoft-com:vml" Requires="v">
                <p:oleObj spid="_x0000_s65873" name="Drawing" r:id="rId7" imgW="2159000" imgH="2222500" progId="Canvas.Drawing.8">
                  <p:embed/>
                </p:oleObj>
              </mc:Choice>
              <mc:Fallback>
                <p:oleObj name="Drawing" r:id="rId7" imgW="2159000" imgH="2222500" progId="Canvas.Drawing.8">
                  <p:embed/>
                  <p:pic>
                    <p:nvPicPr>
                      <p:cNvPr id="12596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3429000"/>
                        <a:ext cx="812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5961" name="Object 10"/>
          <p:cNvGraphicFramePr>
            <a:graphicFrameLocks noChangeAspect="1"/>
          </p:cNvGraphicFramePr>
          <p:nvPr/>
        </p:nvGraphicFramePr>
        <p:xfrm>
          <a:off x="9220201" y="533400"/>
          <a:ext cx="1006475" cy="1066800"/>
        </p:xfrm>
        <a:graphic>
          <a:graphicData uri="http://schemas.openxmlformats.org/presentationml/2006/ole">
            <mc:AlternateContent xmlns:mc="http://schemas.openxmlformats.org/markup-compatibility/2006">
              <mc:Choice xmlns:v="urn:schemas-microsoft-com:vml" Requires="v">
                <p:oleObj spid="_x0000_s65874" name="Drawing" r:id="rId9" imgW="1930400" imgH="2044700" progId="Canvas.Drawing.8">
                  <p:embed/>
                </p:oleObj>
              </mc:Choice>
              <mc:Fallback>
                <p:oleObj name="Drawing" r:id="rId9" imgW="1930400" imgH="2044700" progId="Canvas.Drawing.8">
                  <p:embed/>
                  <p:pic>
                    <p:nvPicPr>
                      <p:cNvPr id="12596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0201" y="533400"/>
                        <a:ext cx="100647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9883" name="Text Box 11"/>
          <p:cNvSpPr txBox="1">
            <a:spLocks noChangeArrowheads="1"/>
          </p:cNvSpPr>
          <p:nvPr/>
        </p:nvSpPr>
        <p:spPr bwMode="auto">
          <a:xfrm>
            <a:off x="2971800" y="5181600"/>
            <a:ext cx="6781800" cy="711200"/>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000" dirty="0">
                <a:latin typeface="Times New Roman"/>
                <a:cs typeface="Times New Roman"/>
              </a:rPr>
              <a:t>Topological information can be extracted from this feature arising from combining</a:t>
            </a:r>
            <a:r>
              <a:rPr lang="en-US" sz="2000" dirty="0">
                <a:solidFill>
                  <a:schemeClr val="hlink"/>
                </a:solidFill>
                <a:latin typeface="Times New Roman"/>
                <a:cs typeface="Times New Roman"/>
              </a:rPr>
              <a:t> </a:t>
            </a:r>
            <a:r>
              <a:rPr lang="en-US" sz="2000" dirty="0">
                <a:solidFill>
                  <a:srgbClr val="FF0000"/>
                </a:solidFill>
                <a:latin typeface="Times New Roman"/>
                <a:cs typeface="Times New Roman"/>
              </a:rPr>
              <a:t>Local Scattering Laws</a:t>
            </a:r>
            <a:r>
              <a:rPr lang="en-US" sz="2000" dirty="0">
                <a:solidFill>
                  <a:schemeClr val="hlink"/>
                </a:solidFill>
                <a:latin typeface="Times New Roman"/>
                <a:cs typeface="Times New Roman"/>
              </a:rPr>
              <a:t> </a:t>
            </a:r>
          </a:p>
        </p:txBody>
      </p:sp>
      <p:graphicFrame>
        <p:nvGraphicFramePr>
          <p:cNvPr id="79884" name="Group 12"/>
          <p:cNvGraphicFramePr>
            <a:graphicFrameLocks noGrp="1"/>
          </p:cNvGraphicFramePr>
          <p:nvPr/>
        </p:nvGraphicFramePr>
        <p:xfrm>
          <a:off x="1676400" y="1311276"/>
          <a:ext cx="3352800" cy="1660713"/>
        </p:xfrm>
        <a:graphic>
          <a:graphicData uri="http://schemas.openxmlformats.org/drawingml/2006/table">
            <a:tbl>
              <a:tblPr/>
              <a:tblGrid>
                <a:gridCol w="6096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9902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chemeClr val="bg1"/>
                        </a:solidFill>
                        <a:effectLst/>
                        <a:latin typeface="Palatino Linotype"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bg1"/>
                          </a:solidFill>
                          <a:effectLst/>
                          <a:latin typeface="Palatino Linotype" charset="0"/>
                          <a:ea typeface="ＭＳ Ｐゴシック" charset="0"/>
                          <a:cs typeface="Times New Roman" charset="0"/>
                        </a:rPr>
                        <a:t>d</a:t>
                      </a:r>
                      <a:r>
                        <a:rPr kumimoji="0" lang="en-US" sz="1600" b="0" i="1" u="none" strike="noStrike" cap="none" normalizeH="0" baseline="-30000">
                          <a:ln>
                            <a:noFill/>
                          </a:ln>
                          <a:solidFill>
                            <a:schemeClr val="bg1"/>
                          </a:solidFill>
                          <a:effectLst/>
                          <a:latin typeface="Palatino Linotype" charset="0"/>
                          <a:ea typeface="ＭＳ Ｐゴシック" charset="0"/>
                          <a:cs typeface="Times New Roman" charset="0"/>
                        </a:rPr>
                        <a:t>f</a:t>
                      </a: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bg1"/>
                          </a:solidFill>
                          <a:effectLst/>
                          <a:latin typeface="Palatino Linotype" charset="0"/>
                          <a:ea typeface="ＭＳ Ｐゴシック" charset="0"/>
                          <a:cs typeface="Times New Roman" charset="0"/>
                        </a:rPr>
                        <a:t>c</a:t>
                      </a: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 x </a:t>
                      </a:r>
                      <a:r>
                        <a:rPr kumimoji="0" lang="en-US" sz="1600" b="0" i="1" u="none" strike="noStrike" cap="none" normalizeH="0" baseline="0">
                          <a:ln>
                            <a:noFill/>
                          </a:ln>
                          <a:solidFill>
                            <a:schemeClr val="bg1"/>
                          </a:solidFill>
                          <a:effectLst/>
                          <a:latin typeface="Palatino Linotype" charset="0"/>
                          <a:ea typeface="ＭＳ Ｐゴシック" charset="0"/>
                          <a:cs typeface="Times New Roman" charset="0"/>
                        </a:rPr>
                        <a:t>d</a:t>
                      </a:r>
                      <a:r>
                        <a:rPr kumimoji="0" lang="en-US" sz="1600" b="0" i="0" u="none" strike="noStrike" cap="none" normalizeH="0" baseline="-30000">
                          <a:ln>
                            <a:noFill/>
                          </a:ln>
                          <a:solidFill>
                            <a:schemeClr val="bg1"/>
                          </a:solidFill>
                          <a:effectLst/>
                          <a:latin typeface="Palatino Linotype" charset="0"/>
                          <a:ea typeface="ＭＳ Ｐゴシック" charset="0"/>
                          <a:cs typeface="Times New Roman" charset="0"/>
                        </a:rPr>
                        <a:t>min</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335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Palatino Linotype" charset="0"/>
                          <a:ea typeface="ＭＳ Ｐゴシック" charset="0"/>
                          <a:cs typeface="Times New Roman" charset="0"/>
                        </a:rPr>
                        <a:t>d</a:t>
                      </a:r>
                      <a:r>
                        <a:rPr kumimoji="0" lang="en-US" sz="1600" b="0" i="0" u="none" strike="noStrike" cap="none" normalizeH="0" baseline="-30000">
                          <a:ln>
                            <a:noFill/>
                          </a:ln>
                          <a:solidFill>
                            <a:schemeClr val="tx1"/>
                          </a:solidFill>
                          <a:effectLst/>
                          <a:latin typeface="Palatino Linotype" charset="0"/>
                          <a:ea typeface="ＭＳ Ｐゴシック" charset="0"/>
                          <a:cs typeface="Times New Roman" charset="0"/>
                        </a:rPr>
                        <a:t>min</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2</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2</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35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Palatino Linotype" charset="0"/>
                          <a:ea typeface="ＭＳ Ｐゴシック" charset="0"/>
                          <a:cs typeface="Times New Roman" charset="0"/>
                        </a:rPr>
                        <a:t>c</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2</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2</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125985" name="Object 34"/>
          <p:cNvGraphicFramePr>
            <a:graphicFrameLocks noChangeAspect="1"/>
          </p:cNvGraphicFramePr>
          <p:nvPr/>
        </p:nvGraphicFramePr>
        <p:xfrm>
          <a:off x="2362200" y="1463675"/>
          <a:ext cx="647700" cy="685800"/>
        </p:xfrm>
        <a:graphic>
          <a:graphicData uri="http://schemas.openxmlformats.org/presentationml/2006/ole">
            <mc:AlternateContent xmlns:mc="http://schemas.openxmlformats.org/markup-compatibility/2006">
              <mc:Choice xmlns:v="urn:schemas-microsoft-com:vml" Requires="v">
                <p:oleObj spid="_x0000_s65875" name="Drawing" r:id="rId11" imgW="1930400" imgH="2044700" progId="Canvas.Drawing.8">
                  <p:embed/>
                </p:oleObj>
              </mc:Choice>
              <mc:Fallback>
                <p:oleObj name="Drawing" r:id="rId11" imgW="1930400" imgH="2044700" progId="Canvas.Drawing.8">
                  <p:embed/>
                  <p:pic>
                    <p:nvPicPr>
                      <p:cNvPr id="125985" name="Object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1463675"/>
                        <a:ext cx="6477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5986" name="Object 35"/>
          <p:cNvGraphicFramePr>
            <a:graphicFrameLocks noChangeAspect="1"/>
          </p:cNvGraphicFramePr>
          <p:nvPr/>
        </p:nvGraphicFramePr>
        <p:xfrm>
          <a:off x="3371850" y="1539875"/>
          <a:ext cx="590550" cy="609600"/>
        </p:xfrm>
        <a:graphic>
          <a:graphicData uri="http://schemas.openxmlformats.org/presentationml/2006/ole">
            <mc:AlternateContent xmlns:mc="http://schemas.openxmlformats.org/markup-compatibility/2006">
              <mc:Choice xmlns:v="urn:schemas-microsoft-com:vml" Requires="v">
                <p:oleObj spid="_x0000_s65876" name="Drawing" r:id="rId12" imgW="2159000" imgH="2222500" progId="Canvas.Drawing.8">
                  <p:embed/>
                </p:oleObj>
              </mc:Choice>
              <mc:Fallback>
                <p:oleObj name="Drawing" r:id="rId12" imgW="2159000" imgH="2222500" progId="Canvas.Drawing.8">
                  <p:embed/>
                  <p:pic>
                    <p:nvPicPr>
                      <p:cNvPr id="125986" name="Object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1850" y="1539875"/>
                        <a:ext cx="59055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 name="Slide Number Placeholder 2">
            <a:extLst>
              <a:ext uri="{FF2B5EF4-FFF2-40B4-BE49-F238E27FC236}">
                <a16:creationId xmlns:a16="http://schemas.microsoft.com/office/drawing/2014/main" id="{DE69F58A-B105-2E4A-A1BB-7C8B0EFA23D6}"/>
              </a:ext>
            </a:extLst>
          </p:cNvPr>
          <p:cNvSpPr>
            <a:spLocks noGrp="1"/>
          </p:cNvSpPr>
          <p:nvPr>
            <p:ph type="sldNum" sz="quarter" idx="12"/>
          </p:nvPr>
        </p:nvSpPr>
        <p:spPr/>
        <p:txBody>
          <a:bodyPr/>
          <a:lstStyle/>
          <a:p>
            <a:fld id="{030D0954-52AA-4645-BC74-DBF6B1D254B8}" type="slidenum">
              <a:rPr lang="en-US" smtClean="0"/>
              <a:t>88</a:t>
            </a:fld>
            <a:endParaRPr lang="en-US"/>
          </a:p>
        </p:txBody>
      </p:sp>
    </p:spTree>
    <p:extLst>
      <p:ext uri="{BB962C8B-B14F-4D97-AF65-F5344CB8AC3E}">
        <p14:creationId xmlns:p14="http://schemas.microsoft.com/office/powerpoint/2010/main" val="10731641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4095080B-56A6-1C49-87DA-AE021B8DADB0}"/>
              </a:ext>
            </a:extLst>
          </p:cNvPr>
          <p:cNvSpPr txBox="1">
            <a:spLocks noChangeArrowheads="1"/>
          </p:cNvSpPr>
          <p:nvPr/>
        </p:nvSpPr>
        <p:spPr bwMode="auto">
          <a:xfrm>
            <a:off x="1752601" y="304801"/>
            <a:ext cx="4052007" cy="46166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Determination of d</a:t>
            </a:r>
            <a:r>
              <a:rPr lang="en-US" altLang="en-US" sz="2400" baseline="-25000"/>
              <a:t>min</a:t>
            </a:r>
            <a:r>
              <a:rPr lang="en-US" altLang="en-US" sz="2400"/>
              <a:t>, c and d</a:t>
            </a:r>
            <a:r>
              <a:rPr lang="en-US" altLang="en-US" sz="2400" baseline="-25000"/>
              <a:t>f</a:t>
            </a:r>
            <a:r>
              <a:rPr lang="en-US" altLang="en-US" sz="2400"/>
              <a:t>.</a:t>
            </a:r>
          </a:p>
        </p:txBody>
      </p:sp>
      <p:sp>
        <p:nvSpPr>
          <p:cNvPr id="6149" name="Text Box 5">
            <a:extLst>
              <a:ext uri="{FF2B5EF4-FFF2-40B4-BE49-F238E27FC236}">
                <a16:creationId xmlns:a16="http://schemas.microsoft.com/office/drawing/2014/main" id="{8FD82434-D703-BC42-8F81-57FF9246FE64}"/>
              </a:ext>
            </a:extLst>
          </p:cNvPr>
          <p:cNvSpPr txBox="1">
            <a:spLocks noChangeArrowheads="1"/>
          </p:cNvSpPr>
          <p:nvPr/>
        </p:nvSpPr>
        <p:spPr bwMode="auto">
          <a:xfrm>
            <a:off x="1752600" y="609600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Beaucage G, </a:t>
            </a:r>
            <a:r>
              <a:rPr lang="en-US" altLang="en-US" sz="1400" i="1"/>
              <a:t>Determination of branch fraction and minimum dimension of fractal aggregates</a:t>
            </a:r>
            <a:r>
              <a:rPr lang="en-US" altLang="en-US" sz="1400"/>
              <a:t> Phys. Rev. E 70 031401 (2004).</a:t>
            </a:r>
          </a:p>
        </p:txBody>
      </p:sp>
      <p:pic>
        <p:nvPicPr>
          <p:cNvPr id="6150" name="Picture 6" descr="diskvsgaussiancould">
            <a:extLst>
              <a:ext uri="{FF2B5EF4-FFF2-40B4-BE49-F238E27FC236}">
                <a16:creationId xmlns:a16="http://schemas.microsoft.com/office/drawing/2014/main" id="{23AA0EC9-9374-A349-A92E-EC82BC71D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1600201"/>
            <a:ext cx="4676775" cy="40671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52" name="Object 8">
            <a:extLst>
              <a:ext uri="{FF2B5EF4-FFF2-40B4-BE49-F238E27FC236}">
                <a16:creationId xmlns:a16="http://schemas.microsoft.com/office/drawing/2014/main" id="{5FC96D68-2F11-7746-9CC9-A2EC67C85FA4}"/>
              </a:ext>
            </a:extLst>
          </p:cNvPr>
          <p:cNvGraphicFramePr>
            <a:graphicFrameLocks noChangeAspect="1"/>
          </p:cNvGraphicFramePr>
          <p:nvPr/>
        </p:nvGraphicFramePr>
        <p:xfrm>
          <a:off x="8105776" y="2295526"/>
          <a:ext cx="1266825" cy="1133475"/>
        </p:xfrm>
        <a:graphic>
          <a:graphicData uri="http://schemas.openxmlformats.org/presentationml/2006/ole">
            <mc:AlternateContent xmlns:mc="http://schemas.openxmlformats.org/markup-compatibility/2006">
              <mc:Choice xmlns:v="urn:schemas-microsoft-com:vml" Requires="v">
                <p:oleObj spid="_x0000_s70917" name="Drawing" r:id="rId5" imgW="1511300" imgH="1346200" progId="Canvas.Drawing.9">
                  <p:embed/>
                </p:oleObj>
              </mc:Choice>
              <mc:Fallback>
                <p:oleObj name="Drawing" r:id="rId5" imgW="1511300" imgH="1346200" progId="Canvas.Drawing.9">
                  <p:embed/>
                  <p:pic>
                    <p:nvPicPr>
                      <p:cNvPr id="6152" name="Object 8">
                        <a:extLst>
                          <a:ext uri="{FF2B5EF4-FFF2-40B4-BE49-F238E27FC236}">
                            <a16:creationId xmlns:a16="http://schemas.microsoft.com/office/drawing/2014/main" id="{5FC96D68-2F11-7746-9CC9-A2EC67C85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5776" y="2295526"/>
                        <a:ext cx="12668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158" name="Group 14">
            <a:extLst>
              <a:ext uri="{FF2B5EF4-FFF2-40B4-BE49-F238E27FC236}">
                <a16:creationId xmlns:a16="http://schemas.microsoft.com/office/drawing/2014/main" id="{238EE7C3-9E92-2A47-87C3-C5FA63B4C704}"/>
              </a:ext>
            </a:extLst>
          </p:cNvPr>
          <p:cNvGrpSpPr>
            <a:grpSpLocks/>
          </p:cNvGrpSpPr>
          <p:nvPr/>
        </p:nvGrpSpPr>
        <p:grpSpPr bwMode="auto">
          <a:xfrm>
            <a:off x="7620000" y="1143000"/>
            <a:ext cx="2362200" cy="838200"/>
            <a:chOff x="3552" y="2688"/>
            <a:chExt cx="1488" cy="528"/>
          </a:xfrm>
        </p:grpSpPr>
        <p:sp>
          <p:nvSpPr>
            <p:cNvPr id="6153" name="Line 9">
              <a:extLst>
                <a:ext uri="{FF2B5EF4-FFF2-40B4-BE49-F238E27FC236}">
                  <a16:creationId xmlns:a16="http://schemas.microsoft.com/office/drawing/2014/main" id="{7FDF8842-4D29-C243-9363-715B0FC981ED}"/>
                </a:ext>
              </a:extLst>
            </p:cNvPr>
            <p:cNvSpPr>
              <a:spLocks noChangeShapeType="1"/>
            </p:cNvSpPr>
            <p:nvPr/>
          </p:nvSpPr>
          <p:spPr bwMode="auto">
            <a:xfrm>
              <a:off x="3552" y="2976"/>
              <a:ext cx="62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4" name="Line 10">
              <a:extLst>
                <a:ext uri="{FF2B5EF4-FFF2-40B4-BE49-F238E27FC236}">
                  <a16:creationId xmlns:a16="http://schemas.microsoft.com/office/drawing/2014/main" id="{8B8B8964-DBFF-7C45-BAAB-875E36CE978C}"/>
                </a:ext>
              </a:extLst>
            </p:cNvPr>
            <p:cNvSpPr>
              <a:spLocks noChangeShapeType="1"/>
            </p:cNvSpPr>
            <p:nvPr/>
          </p:nvSpPr>
          <p:spPr bwMode="auto">
            <a:xfrm>
              <a:off x="4320" y="2976"/>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5" name="Line 11">
              <a:extLst>
                <a:ext uri="{FF2B5EF4-FFF2-40B4-BE49-F238E27FC236}">
                  <a16:creationId xmlns:a16="http://schemas.microsoft.com/office/drawing/2014/main" id="{6184B904-2635-7F41-A826-83D5C5F74A46}"/>
                </a:ext>
              </a:extLst>
            </p:cNvPr>
            <p:cNvSpPr>
              <a:spLocks noChangeShapeType="1"/>
            </p:cNvSpPr>
            <p:nvPr/>
          </p:nvSpPr>
          <p:spPr bwMode="auto">
            <a:xfrm flipV="1">
              <a:off x="4320" y="2688"/>
              <a:ext cx="67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Line 12">
              <a:extLst>
                <a:ext uri="{FF2B5EF4-FFF2-40B4-BE49-F238E27FC236}">
                  <a16:creationId xmlns:a16="http://schemas.microsoft.com/office/drawing/2014/main" id="{DAC25FB1-14FB-9946-B529-BF2B9E180739}"/>
                </a:ext>
              </a:extLst>
            </p:cNvPr>
            <p:cNvSpPr>
              <a:spLocks noChangeShapeType="1"/>
            </p:cNvSpPr>
            <p:nvPr/>
          </p:nvSpPr>
          <p:spPr bwMode="auto">
            <a:xfrm>
              <a:off x="4320" y="3024"/>
              <a:ext cx="672"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7" name="Rectangle 13">
              <a:extLst>
                <a:ext uri="{FF2B5EF4-FFF2-40B4-BE49-F238E27FC236}">
                  <a16:creationId xmlns:a16="http://schemas.microsoft.com/office/drawing/2014/main" id="{449FE26C-8F50-CE4A-ADCB-542AAD4BE0DD}"/>
                </a:ext>
              </a:extLst>
            </p:cNvPr>
            <p:cNvSpPr>
              <a:spLocks noChangeArrowheads="1"/>
            </p:cNvSpPr>
            <p:nvPr/>
          </p:nvSpPr>
          <p:spPr bwMode="auto">
            <a:xfrm>
              <a:off x="4224" y="2832"/>
              <a:ext cx="48"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6159" name="Object 15">
            <a:extLst>
              <a:ext uri="{FF2B5EF4-FFF2-40B4-BE49-F238E27FC236}">
                <a16:creationId xmlns:a16="http://schemas.microsoft.com/office/drawing/2014/main" id="{323ACC9A-D3F4-4846-B3A7-EA3C293A9ED4}"/>
              </a:ext>
            </a:extLst>
          </p:cNvPr>
          <p:cNvGraphicFramePr>
            <a:graphicFrameLocks noChangeAspect="1"/>
          </p:cNvGraphicFramePr>
          <p:nvPr/>
        </p:nvGraphicFramePr>
        <p:xfrm>
          <a:off x="8382000" y="3962401"/>
          <a:ext cx="800100" cy="542925"/>
        </p:xfrm>
        <a:graphic>
          <a:graphicData uri="http://schemas.openxmlformats.org/presentationml/2006/ole">
            <mc:AlternateContent xmlns:mc="http://schemas.openxmlformats.org/markup-compatibility/2006">
              <mc:Choice xmlns:v="urn:schemas-microsoft-com:vml" Requires="v">
                <p:oleObj spid="_x0000_s70918" name="Drawing" r:id="rId7" imgW="952500" imgH="647700" progId="Canvas.Drawing.9">
                  <p:embed/>
                </p:oleObj>
              </mc:Choice>
              <mc:Fallback>
                <p:oleObj name="Drawing" r:id="rId7" imgW="952500" imgH="647700" progId="Canvas.Drawing.9">
                  <p:embed/>
                  <p:pic>
                    <p:nvPicPr>
                      <p:cNvPr id="6159" name="Object 15">
                        <a:extLst>
                          <a:ext uri="{FF2B5EF4-FFF2-40B4-BE49-F238E27FC236}">
                            <a16:creationId xmlns:a16="http://schemas.microsoft.com/office/drawing/2014/main" id="{323ACC9A-D3F4-4846-B3A7-EA3C293A9E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962401"/>
                        <a:ext cx="8001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0" name="Object 16">
            <a:extLst>
              <a:ext uri="{FF2B5EF4-FFF2-40B4-BE49-F238E27FC236}">
                <a16:creationId xmlns:a16="http://schemas.microsoft.com/office/drawing/2014/main" id="{C34BD2FE-EC07-2B4A-9E60-3BED65FF4529}"/>
              </a:ext>
            </a:extLst>
          </p:cNvPr>
          <p:cNvGraphicFramePr>
            <a:graphicFrameLocks noChangeAspect="1"/>
          </p:cNvGraphicFramePr>
          <p:nvPr/>
        </p:nvGraphicFramePr>
        <p:xfrm>
          <a:off x="5105400" y="2667000"/>
          <a:ext cx="863600" cy="266700"/>
        </p:xfrm>
        <a:graphic>
          <a:graphicData uri="http://schemas.openxmlformats.org/presentationml/2006/ole">
            <mc:AlternateContent xmlns:mc="http://schemas.openxmlformats.org/markup-compatibility/2006">
              <mc:Choice xmlns:v="urn:schemas-microsoft-com:vml" Requires="v">
                <p:oleObj spid="_x0000_s70919" name="Equation" r:id="rId9" imgW="19900900" imgH="6146800" progId="Equation.3">
                  <p:embed/>
                </p:oleObj>
              </mc:Choice>
              <mc:Fallback>
                <p:oleObj name="Equation" r:id="rId9" imgW="19900900" imgH="6146800" progId="Equation.3">
                  <p:embed/>
                  <p:pic>
                    <p:nvPicPr>
                      <p:cNvPr id="6160" name="Object 16">
                        <a:extLst>
                          <a:ext uri="{FF2B5EF4-FFF2-40B4-BE49-F238E27FC236}">
                            <a16:creationId xmlns:a16="http://schemas.microsoft.com/office/drawing/2014/main" id="{C34BD2FE-EC07-2B4A-9E60-3BED65FF45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2667000"/>
                        <a:ext cx="863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61" name="Object 17">
            <a:extLst>
              <a:ext uri="{FF2B5EF4-FFF2-40B4-BE49-F238E27FC236}">
                <a16:creationId xmlns:a16="http://schemas.microsoft.com/office/drawing/2014/main" id="{94E959B8-28BB-7D4E-BEAA-8C6301B8C08C}"/>
              </a:ext>
            </a:extLst>
          </p:cNvPr>
          <p:cNvGraphicFramePr>
            <a:graphicFrameLocks noChangeAspect="1"/>
          </p:cNvGraphicFramePr>
          <p:nvPr/>
        </p:nvGraphicFramePr>
        <p:xfrm>
          <a:off x="3352800" y="2667000"/>
          <a:ext cx="1371600" cy="508000"/>
        </p:xfrm>
        <a:graphic>
          <a:graphicData uri="http://schemas.openxmlformats.org/presentationml/2006/ole">
            <mc:AlternateContent xmlns:mc="http://schemas.openxmlformats.org/markup-compatibility/2006">
              <mc:Choice xmlns:v="urn:schemas-microsoft-com:vml" Requires="v">
                <p:oleObj spid="_x0000_s70920" name="Equation" r:id="rId11" imgW="31597600" imgH="11696700" progId="Equation.3">
                  <p:embed/>
                </p:oleObj>
              </mc:Choice>
              <mc:Fallback>
                <p:oleObj name="Equation" r:id="rId11" imgW="31597600" imgH="11696700" progId="Equation.3">
                  <p:embed/>
                  <p:pic>
                    <p:nvPicPr>
                      <p:cNvPr id="6161" name="Object 17">
                        <a:extLst>
                          <a:ext uri="{FF2B5EF4-FFF2-40B4-BE49-F238E27FC236}">
                            <a16:creationId xmlns:a16="http://schemas.microsoft.com/office/drawing/2014/main" id="{94E959B8-28BB-7D4E-BEAA-8C6301B8C0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2667000"/>
                        <a:ext cx="13716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62" name="Text Box 18">
            <a:extLst>
              <a:ext uri="{FF2B5EF4-FFF2-40B4-BE49-F238E27FC236}">
                <a16:creationId xmlns:a16="http://schemas.microsoft.com/office/drawing/2014/main" id="{0EF70799-D090-104D-AB46-1E1FB0112A4E}"/>
              </a:ext>
            </a:extLst>
          </p:cNvPr>
          <p:cNvSpPr txBox="1">
            <a:spLocks noChangeArrowheads="1"/>
          </p:cNvSpPr>
          <p:nvPr/>
        </p:nvSpPr>
        <p:spPr bwMode="auto">
          <a:xfrm>
            <a:off x="7010400" y="5181600"/>
            <a:ext cx="3429000" cy="92333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There appears to be a quantifiable difference in scattering for different d</a:t>
            </a:r>
            <a:r>
              <a:rPr lang="en-US" altLang="en-US" baseline="-25000"/>
              <a:t>min</a:t>
            </a:r>
            <a:r>
              <a:rPr lang="en-US" altLang="en-US"/>
              <a:t> and the same d</a:t>
            </a:r>
            <a:r>
              <a:rPr lang="en-US" altLang="en-US" baseline="-25000"/>
              <a:t>f</a:t>
            </a:r>
            <a:r>
              <a:rPr lang="en-US" altLang="en-US"/>
              <a:t>.</a:t>
            </a:r>
          </a:p>
        </p:txBody>
      </p:sp>
      <p:sp>
        <p:nvSpPr>
          <p:cNvPr id="3" name="Slide Number Placeholder 2">
            <a:extLst>
              <a:ext uri="{FF2B5EF4-FFF2-40B4-BE49-F238E27FC236}">
                <a16:creationId xmlns:a16="http://schemas.microsoft.com/office/drawing/2014/main" id="{EC397B67-9BF3-3F4B-B4F2-0FE3CA8D103A}"/>
              </a:ext>
            </a:extLst>
          </p:cNvPr>
          <p:cNvSpPr>
            <a:spLocks noGrp="1"/>
          </p:cNvSpPr>
          <p:nvPr>
            <p:ph type="sldNum" sz="quarter" idx="12"/>
          </p:nvPr>
        </p:nvSpPr>
        <p:spPr/>
        <p:txBody>
          <a:bodyPr/>
          <a:lstStyle/>
          <a:p>
            <a:fld id="{030D0954-52AA-4645-BC74-DBF6B1D254B8}" type="slidenum">
              <a:rPr lang="en-US" smtClean="0"/>
              <a:t>89</a:t>
            </a:fld>
            <a:endParaRPr lang="en-US"/>
          </a:p>
        </p:txBody>
      </p:sp>
    </p:spTree>
    <p:extLst>
      <p:ext uri="{BB962C8B-B14F-4D97-AF65-F5344CB8AC3E}">
        <p14:creationId xmlns:p14="http://schemas.microsoft.com/office/powerpoint/2010/main" val="157028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0D54E-7370-2F46-9856-EC624AE11B27}"/>
              </a:ext>
            </a:extLst>
          </p:cNvPr>
          <p:cNvSpPr txBox="1"/>
          <p:nvPr/>
        </p:nvSpPr>
        <p:spPr>
          <a:xfrm>
            <a:off x="2491409" y="887896"/>
            <a:ext cx="2903359" cy="369332"/>
          </a:xfrm>
          <a:prstGeom prst="rect">
            <a:avLst/>
          </a:prstGeom>
          <a:noFill/>
        </p:spPr>
        <p:txBody>
          <a:bodyPr wrap="none" rtlCol="0">
            <a:spAutoFit/>
          </a:bodyPr>
          <a:lstStyle/>
          <a:p>
            <a:pPr marL="285750" indent="-285750">
              <a:buFontTx/>
              <a:buChar char="-"/>
            </a:pPr>
            <a:r>
              <a:rPr lang="en-US" b="1" dirty="0">
                <a:latin typeface="Times New Roman" panose="02020603050405020304" pitchFamily="18" charset="0"/>
                <a:cs typeface="Times New Roman" panose="02020603050405020304" pitchFamily="18" charset="0"/>
              </a:rPr>
              <a:t>Understanding Contrast</a:t>
            </a:r>
          </a:p>
        </p:txBody>
      </p:sp>
      <p:sp>
        <p:nvSpPr>
          <p:cNvPr id="4" name="Slide Number Placeholder 3">
            <a:extLst>
              <a:ext uri="{FF2B5EF4-FFF2-40B4-BE49-F238E27FC236}">
                <a16:creationId xmlns:a16="http://schemas.microsoft.com/office/drawing/2014/main" id="{42761FEA-A10B-2A44-B2CF-AC8012988CF6}"/>
              </a:ext>
            </a:extLst>
          </p:cNvPr>
          <p:cNvSpPr>
            <a:spLocks noGrp="1"/>
          </p:cNvSpPr>
          <p:nvPr>
            <p:ph type="sldNum" sz="quarter" idx="12"/>
          </p:nvPr>
        </p:nvSpPr>
        <p:spPr/>
        <p:txBody>
          <a:bodyPr/>
          <a:lstStyle/>
          <a:p>
            <a:fld id="{030D0954-52AA-4645-BC74-DBF6B1D254B8}" type="slidenum">
              <a:rPr lang="en-US" smtClean="0"/>
              <a:t>9</a:t>
            </a:fld>
            <a:endParaRPr lang="en-US" dirty="0"/>
          </a:p>
        </p:txBody>
      </p:sp>
      <p:pic>
        <p:nvPicPr>
          <p:cNvPr id="5" name="Picture 4">
            <a:extLst>
              <a:ext uri="{FF2B5EF4-FFF2-40B4-BE49-F238E27FC236}">
                <a16:creationId xmlns:a16="http://schemas.microsoft.com/office/drawing/2014/main" id="{3879A3BB-090B-FF49-BE2C-766106D8163B}"/>
              </a:ext>
            </a:extLst>
          </p:cNvPr>
          <p:cNvPicPr/>
          <p:nvPr/>
        </p:nvPicPr>
        <p:blipFill>
          <a:blip r:embed="rId2"/>
          <a:stretch>
            <a:fillRect/>
          </a:stretch>
        </p:blipFill>
        <p:spPr>
          <a:xfrm>
            <a:off x="5748418" y="2130474"/>
            <a:ext cx="5724363" cy="3364286"/>
          </a:xfrm>
          <a:prstGeom prst="rect">
            <a:avLst/>
          </a:prstGeom>
        </p:spPr>
      </p:pic>
      <p:pic>
        <p:nvPicPr>
          <p:cNvPr id="6" name="Picture 5" descr="noadd3_1_15C_scaledIq.jpg">
            <a:extLst>
              <a:ext uri="{FF2B5EF4-FFF2-40B4-BE49-F238E27FC236}">
                <a16:creationId xmlns:a16="http://schemas.microsoft.com/office/drawing/2014/main" id="{9CE3B55A-A521-4542-AD77-E09DC2C2D7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190" y="2119588"/>
            <a:ext cx="5104573" cy="3268840"/>
          </a:xfrm>
          <a:prstGeom prst="rect">
            <a:avLst/>
          </a:prstGeom>
        </p:spPr>
      </p:pic>
      <p:sp>
        <p:nvSpPr>
          <p:cNvPr id="3" name="TextBox 2">
            <a:extLst>
              <a:ext uri="{FF2B5EF4-FFF2-40B4-BE49-F238E27FC236}">
                <a16:creationId xmlns:a16="http://schemas.microsoft.com/office/drawing/2014/main" id="{F410746E-5A4B-BA4C-9FF8-3DE08408DAC4}"/>
              </a:ext>
            </a:extLst>
          </p:cNvPr>
          <p:cNvSpPr txBox="1"/>
          <p:nvPr/>
        </p:nvSpPr>
        <p:spPr>
          <a:xfrm>
            <a:off x="7249886" y="1623484"/>
            <a:ext cx="342273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X-rays image mostly counterions</a:t>
            </a:r>
          </a:p>
        </p:txBody>
      </p:sp>
      <p:sp>
        <p:nvSpPr>
          <p:cNvPr id="7" name="TextBox 6">
            <a:extLst>
              <a:ext uri="{FF2B5EF4-FFF2-40B4-BE49-F238E27FC236}">
                <a16:creationId xmlns:a16="http://schemas.microsoft.com/office/drawing/2014/main" id="{6B88727C-502A-F14D-97E1-E73AF9C43A24}"/>
              </a:ext>
            </a:extLst>
          </p:cNvPr>
          <p:cNvSpPr txBox="1"/>
          <p:nvPr/>
        </p:nvSpPr>
        <p:spPr>
          <a:xfrm>
            <a:off x="1478311" y="1623484"/>
            <a:ext cx="410048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Neutrons and light image hydrocarbons</a:t>
            </a:r>
          </a:p>
        </p:txBody>
      </p:sp>
      <p:sp>
        <p:nvSpPr>
          <p:cNvPr id="8" name="TextBox 7">
            <a:extLst>
              <a:ext uri="{FF2B5EF4-FFF2-40B4-BE49-F238E27FC236}">
                <a16:creationId xmlns:a16="http://schemas.microsoft.com/office/drawing/2014/main" id="{A3BECF6F-B27F-C242-894D-BF17B2C582FC}"/>
              </a:ext>
            </a:extLst>
          </p:cNvPr>
          <p:cNvSpPr txBox="1"/>
          <p:nvPr/>
        </p:nvSpPr>
        <p:spPr>
          <a:xfrm>
            <a:off x="4208225" y="5712736"/>
            <a:ext cx="377353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Similar Worm-Like Micelle Samples</a:t>
            </a:r>
          </a:p>
        </p:txBody>
      </p:sp>
      <p:sp>
        <p:nvSpPr>
          <p:cNvPr id="10" name="TextBox 9">
            <a:extLst>
              <a:ext uri="{FF2B5EF4-FFF2-40B4-BE49-F238E27FC236}">
                <a16:creationId xmlns:a16="http://schemas.microsoft.com/office/drawing/2014/main" id="{72814F13-1862-5545-BCBF-B4B2A9C79788}"/>
              </a:ext>
            </a:extLst>
          </p:cNvPr>
          <p:cNvSpPr txBox="1"/>
          <p:nvPr/>
        </p:nvSpPr>
        <p:spPr>
          <a:xfrm>
            <a:off x="10650029" y="3015089"/>
            <a:ext cx="142602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 power-law for the shell</a:t>
            </a:r>
          </a:p>
        </p:txBody>
      </p:sp>
      <p:sp>
        <p:nvSpPr>
          <p:cNvPr id="11" name="TextBox 10">
            <a:extLst>
              <a:ext uri="{FF2B5EF4-FFF2-40B4-BE49-F238E27FC236}">
                <a16:creationId xmlns:a16="http://schemas.microsoft.com/office/drawing/2014/main" id="{CBBC2BF8-FFF1-A248-AEE7-ABFA4CF97FBA}"/>
              </a:ext>
            </a:extLst>
          </p:cNvPr>
          <p:cNvSpPr txBox="1"/>
          <p:nvPr/>
        </p:nvSpPr>
        <p:spPr>
          <a:xfrm>
            <a:off x="4448733" y="2652169"/>
            <a:ext cx="141792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-4 power-law for the surface</a:t>
            </a:r>
          </a:p>
        </p:txBody>
      </p:sp>
      <p:cxnSp>
        <p:nvCxnSpPr>
          <p:cNvPr id="13" name="Straight Connector 12">
            <a:extLst>
              <a:ext uri="{FF2B5EF4-FFF2-40B4-BE49-F238E27FC236}">
                <a16:creationId xmlns:a16="http://schemas.microsoft.com/office/drawing/2014/main" id="{2DA27137-9212-4143-A74D-A18E96C7232F}"/>
              </a:ext>
            </a:extLst>
          </p:cNvPr>
          <p:cNvCxnSpPr/>
          <p:nvPr/>
        </p:nvCxnSpPr>
        <p:spPr>
          <a:xfrm>
            <a:off x="4047400" y="3331810"/>
            <a:ext cx="1471718" cy="1687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289BED-D4BA-A340-AF8A-ECFA215EBBEB}"/>
              </a:ext>
            </a:extLst>
          </p:cNvPr>
          <p:cNvCxnSpPr>
            <a:cxnSpLocks/>
          </p:cNvCxnSpPr>
          <p:nvPr/>
        </p:nvCxnSpPr>
        <p:spPr>
          <a:xfrm>
            <a:off x="8961252" y="2827520"/>
            <a:ext cx="2195731" cy="10589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1546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a:extLst>
              <a:ext uri="{FF2B5EF4-FFF2-40B4-BE49-F238E27FC236}">
                <a16:creationId xmlns:a16="http://schemas.microsoft.com/office/drawing/2014/main" id="{F99F7C78-CBCA-5D47-8A84-5C3F209C2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276" y="5715000"/>
            <a:ext cx="23526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Text Box 9">
            <a:extLst>
              <a:ext uri="{FF2B5EF4-FFF2-40B4-BE49-F238E27FC236}">
                <a16:creationId xmlns:a16="http://schemas.microsoft.com/office/drawing/2014/main" id="{9D29F19E-179D-4D43-8D7F-EB722B9E2049}"/>
              </a:ext>
            </a:extLst>
          </p:cNvPr>
          <p:cNvSpPr txBox="1">
            <a:spLocks noChangeArrowheads="1"/>
          </p:cNvSpPr>
          <p:nvPr/>
        </p:nvSpPr>
        <p:spPr bwMode="auto">
          <a:xfrm>
            <a:off x="1752601" y="304801"/>
            <a:ext cx="4052007" cy="46166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Determination of d</a:t>
            </a:r>
            <a:r>
              <a:rPr lang="en-US" altLang="en-US" sz="2400" baseline="-25000"/>
              <a:t>min</a:t>
            </a:r>
            <a:r>
              <a:rPr lang="en-US" altLang="en-US" sz="2400"/>
              <a:t>, c and d</a:t>
            </a:r>
            <a:r>
              <a:rPr lang="en-US" altLang="en-US" sz="2400" baseline="-25000"/>
              <a:t>f</a:t>
            </a:r>
            <a:r>
              <a:rPr lang="en-US" altLang="en-US" sz="2400"/>
              <a:t>.</a:t>
            </a:r>
          </a:p>
        </p:txBody>
      </p:sp>
      <p:sp>
        <p:nvSpPr>
          <p:cNvPr id="7178" name="Text Box 10">
            <a:extLst>
              <a:ext uri="{FF2B5EF4-FFF2-40B4-BE49-F238E27FC236}">
                <a16:creationId xmlns:a16="http://schemas.microsoft.com/office/drawing/2014/main" id="{83D05A6A-53E2-D743-B2B2-28D1A7DF6982}"/>
              </a:ext>
            </a:extLst>
          </p:cNvPr>
          <p:cNvSpPr txBox="1">
            <a:spLocks noChangeArrowheads="1"/>
          </p:cNvSpPr>
          <p:nvPr/>
        </p:nvSpPr>
        <p:spPr bwMode="auto">
          <a:xfrm>
            <a:off x="1752600" y="609600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Beaucage G, </a:t>
            </a:r>
            <a:r>
              <a:rPr lang="en-US" altLang="en-US" sz="1400" i="1"/>
              <a:t>Determination of branch fraction and minimum dimension of fractal aggregates</a:t>
            </a:r>
            <a:r>
              <a:rPr lang="en-US" altLang="en-US" sz="1400"/>
              <a:t> Phys. Rev. E 70 031401 (2004).</a:t>
            </a:r>
          </a:p>
        </p:txBody>
      </p:sp>
      <p:pic>
        <p:nvPicPr>
          <p:cNvPr id="7179" name="Picture 11" descr="diskvsgaussiancould">
            <a:extLst>
              <a:ext uri="{FF2B5EF4-FFF2-40B4-BE49-F238E27FC236}">
                <a16:creationId xmlns:a16="http://schemas.microsoft.com/office/drawing/2014/main" id="{2F8FBCCE-E6CD-A641-8E73-58BCF3022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1" y="1600201"/>
            <a:ext cx="4676775" cy="40671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80" name="Object 12">
            <a:extLst>
              <a:ext uri="{FF2B5EF4-FFF2-40B4-BE49-F238E27FC236}">
                <a16:creationId xmlns:a16="http://schemas.microsoft.com/office/drawing/2014/main" id="{AF328938-E537-5C49-929C-F907ACD52DEA}"/>
              </a:ext>
            </a:extLst>
          </p:cNvPr>
          <p:cNvGraphicFramePr>
            <a:graphicFrameLocks noChangeAspect="1"/>
          </p:cNvGraphicFramePr>
          <p:nvPr/>
        </p:nvGraphicFramePr>
        <p:xfrm>
          <a:off x="5105400" y="2667000"/>
          <a:ext cx="863600" cy="266700"/>
        </p:xfrm>
        <a:graphic>
          <a:graphicData uri="http://schemas.openxmlformats.org/presentationml/2006/ole">
            <mc:AlternateContent xmlns:mc="http://schemas.openxmlformats.org/markup-compatibility/2006">
              <mc:Choice xmlns:v="urn:schemas-microsoft-com:vml" Requires="v">
                <p:oleObj spid="_x0000_s72835" name="Equation" r:id="rId6" imgW="19900900" imgH="6146800" progId="Equation.3">
                  <p:embed/>
                </p:oleObj>
              </mc:Choice>
              <mc:Fallback>
                <p:oleObj name="Equation" r:id="rId6" imgW="19900900" imgH="6146800" progId="Equation.3">
                  <p:embed/>
                  <p:pic>
                    <p:nvPicPr>
                      <p:cNvPr id="7180" name="Object 12">
                        <a:extLst>
                          <a:ext uri="{FF2B5EF4-FFF2-40B4-BE49-F238E27FC236}">
                            <a16:creationId xmlns:a16="http://schemas.microsoft.com/office/drawing/2014/main" id="{AF328938-E537-5C49-929C-F907ACD52D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2667000"/>
                        <a:ext cx="863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81" name="Object 13">
            <a:extLst>
              <a:ext uri="{FF2B5EF4-FFF2-40B4-BE49-F238E27FC236}">
                <a16:creationId xmlns:a16="http://schemas.microsoft.com/office/drawing/2014/main" id="{30F26991-C613-5A44-A61E-22E1D1741BE3}"/>
              </a:ext>
            </a:extLst>
          </p:cNvPr>
          <p:cNvGraphicFramePr>
            <a:graphicFrameLocks noChangeAspect="1"/>
          </p:cNvGraphicFramePr>
          <p:nvPr/>
        </p:nvGraphicFramePr>
        <p:xfrm>
          <a:off x="3352800" y="2667000"/>
          <a:ext cx="1371600" cy="508000"/>
        </p:xfrm>
        <a:graphic>
          <a:graphicData uri="http://schemas.openxmlformats.org/presentationml/2006/ole">
            <mc:AlternateContent xmlns:mc="http://schemas.openxmlformats.org/markup-compatibility/2006">
              <mc:Choice xmlns:v="urn:schemas-microsoft-com:vml" Requires="v">
                <p:oleObj spid="_x0000_s72836" name="Equation" r:id="rId8" imgW="31597600" imgH="11696700" progId="Equation.3">
                  <p:embed/>
                </p:oleObj>
              </mc:Choice>
              <mc:Fallback>
                <p:oleObj name="Equation" r:id="rId8" imgW="31597600" imgH="11696700" progId="Equation.3">
                  <p:embed/>
                  <p:pic>
                    <p:nvPicPr>
                      <p:cNvPr id="7181" name="Object 13">
                        <a:extLst>
                          <a:ext uri="{FF2B5EF4-FFF2-40B4-BE49-F238E27FC236}">
                            <a16:creationId xmlns:a16="http://schemas.microsoft.com/office/drawing/2014/main" id="{30F26991-C613-5A44-A61E-22E1D1741B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2667000"/>
                        <a:ext cx="13716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82" name="Text Box 14">
            <a:extLst>
              <a:ext uri="{FF2B5EF4-FFF2-40B4-BE49-F238E27FC236}">
                <a16:creationId xmlns:a16="http://schemas.microsoft.com/office/drawing/2014/main" id="{F9167728-50AE-374F-8EFD-640906BB473C}"/>
              </a:ext>
            </a:extLst>
          </p:cNvPr>
          <p:cNvSpPr txBox="1">
            <a:spLocks noChangeArrowheads="1"/>
          </p:cNvSpPr>
          <p:nvPr/>
        </p:nvSpPr>
        <p:spPr bwMode="auto">
          <a:xfrm>
            <a:off x="7162800" y="2743200"/>
            <a:ext cx="2486578" cy="156966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	    </a:t>
            </a:r>
            <a:r>
              <a:rPr lang="en-US" altLang="en-US"/>
              <a:t>d</a:t>
            </a:r>
            <a:r>
              <a:rPr lang="en-US" altLang="en-US" baseline="-25000"/>
              <a:t>f</a:t>
            </a:r>
            <a:r>
              <a:rPr lang="en-US" altLang="en-US"/>
              <a:t>     c    d</a:t>
            </a:r>
            <a:r>
              <a:rPr lang="en-US" altLang="en-US" baseline="-25000"/>
              <a:t>min</a:t>
            </a:r>
          </a:p>
          <a:p>
            <a:r>
              <a:rPr lang="en-US" altLang="en-US"/>
              <a:t>Gaussian </a:t>
            </a:r>
          </a:p>
          <a:p>
            <a:r>
              <a:rPr lang="en-US" altLang="en-US"/>
              <a:t>   Chain  	      2      1    2</a:t>
            </a:r>
          </a:p>
          <a:p>
            <a:endParaRPr lang="en-US" altLang="en-US"/>
          </a:p>
          <a:p>
            <a:r>
              <a:rPr lang="en-US" altLang="en-US"/>
              <a:t>Disk	      2      2    1</a:t>
            </a:r>
          </a:p>
        </p:txBody>
      </p:sp>
      <p:pic>
        <p:nvPicPr>
          <p:cNvPr id="7183" name="Picture 15">
            <a:extLst>
              <a:ext uri="{FF2B5EF4-FFF2-40B4-BE49-F238E27FC236}">
                <a16:creationId xmlns:a16="http://schemas.microsoft.com/office/drawing/2014/main" id="{73621166-DBD1-F84E-BBC7-5125728A31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5063" y="1600201"/>
            <a:ext cx="19431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4" name="Text Box 16">
            <a:extLst>
              <a:ext uri="{FF2B5EF4-FFF2-40B4-BE49-F238E27FC236}">
                <a16:creationId xmlns:a16="http://schemas.microsoft.com/office/drawing/2014/main" id="{F42F2429-036F-7F47-82D3-636D014B77E1}"/>
              </a:ext>
            </a:extLst>
          </p:cNvPr>
          <p:cNvSpPr txBox="1">
            <a:spLocks noChangeArrowheads="1"/>
          </p:cNvSpPr>
          <p:nvPr/>
        </p:nvSpPr>
        <p:spPr bwMode="auto">
          <a:xfrm>
            <a:off x="7299325" y="4838701"/>
            <a:ext cx="23464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Static scattering can be</a:t>
            </a:r>
          </a:p>
          <a:p>
            <a:r>
              <a:rPr lang="en-US" altLang="en-US"/>
              <a:t>  used to obtain d</a:t>
            </a:r>
            <a:r>
              <a:rPr lang="en-US" altLang="en-US" baseline="-25000"/>
              <a:t>min</a:t>
            </a:r>
            <a:r>
              <a:rPr lang="en-US" altLang="en-US"/>
              <a:t>.</a:t>
            </a:r>
          </a:p>
        </p:txBody>
      </p:sp>
      <p:sp>
        <p:nvSpPr>
          <p:cNvPr id="3" name="Slide Number Placeholder 2">
            <a:extLst>
              <a:ext uri="{FF2B5EF4-FFF2-40B4-BE49-F238E27FC236}">
                <a16:creationId xmlns:a16="http://schemas.microsoft.com/office/drawing/2014/main" id="{8595B141-DFB2-B64F-9D36-78375BD2A450}"/>
              </a:ext>
            </a:extLst>
          </p:cNvPr>
          <p:cNvSpPr>
            <a:spLocks noGrp="1"/>
          </p:cNvSpPr>
          <p:nvPr>
            <p:ph type="sldNum" sz="quarter" idx="12"/>
          </p:nvPr>
        </p:nvSpPr>
        <p:spPr/>
        <p:txBody>
          <a:bodyPr/>
          <a:lstStyle/>
          <a:p>
            <a:fld id="{030D0954-52AA-4645-BC74-DBF6B1D254B8}" type="slidenum">
              <a:rPr lang="en-US" smtClean="0"/>
              <a:t>90</a:t>
            </a:fld>
            <a:endParaRPr lang="en-US"/>
          </a:p>
        </p:txBody>
      </p:sp>
    </p:spTree>
    <p:extLst>
      <p:ext uri="{BB962C8B-B14F-4D97-AF65-F5344CB8AC3E}">
        <p14:creationId xmlns:p14="http://schemas.microsoft.com/office/powerpoint/2010/main" val="1514260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04D90CC9-28DB-FA46-B65F-0A04F1696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526" y="304801"/>
            <a:ext cx="31527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 Box 5">
            <a:extLst>
              <a:ext uri="{FF2B5EF4-FFF2-40B4-BE49-F238E27FC236}">
                <a16:creationId xmlns:a16="http://schemas.microsoft.com/office/drawing/2014/main" id="{B9952594-6F3C-9F46-9639-8A6A75222795}"/>
              </a:ext>
            </a:extLst>
          </p:cNvPr>
          <p:cNvSpPr txBox="1">
            <a:spLocks noChangeArrowheads="1"/>
          </p:cNvSpPr>
          <p:nvPr/>
        </p:nvSpPr>
        <p:spPr bwMode="auto">
          <a:xfrm>
            <a:off x="6731001" y="473076"/>
            <a:ext cx="2901115" cy="83099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Branched polystyrene</a:t>
            </a:r>
          </a:p>
          <a:p>
            <a:r>
              <a:rPr lang="en-US" altLang="en-US" sz="2400"/>
              <a:t>  in a good solvent</a:t>
            </a:r>
          </a:p>
        </p:txBody>
      </p:sp>
      <p:sp>
        <p:nvSpPr>
          <p:cNvPr id="8198" name="Text Box 6">
            <a:extLst>
              <a:ext uri="{FF2B5EF4-FFF2-40B4-BE49-F238E27FC236}">
                <a16:creationId xmlns:a16="http://schemas.microsoft.com/office/drawing/2014/main" id="{752DAEDB-98A5-474D-A2F5-BB082BDD76F0}"/>
              </a:ext>
            </a:extLst>
          </p:cNvPr>
          <p:cNvSpPr txBox="1">
            <a:spLocks noChangeArrowheads="1"/>
          </p:cNvSpPr>
          <p:nvPr/>
        </p:nvSpPr>
        <p:spPr bwMode="auto">
          <a:xfrm>
            <a:off x="6415426" y="1616076"/>
            <a:ext cx="3679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d</a:t>
            </a:r>
            <a:r>
              <a:rPr lang="en-US" altLang="en-US" sz="2400" baseline="-25000"/>
              <a:t>min</a:t>
            </a:r>
            <a:r>
              <a:rPr lang="en-US" altLang="en-US" sz="2400"/>
              <a:t> should be 5/3 (1.67) for</a:t>
            </a:r>
          </a:p>
          <a:p>
            <a:pPr algn="ctr"/>
            <a:r>
              <a:rPr lang="en-US" altLang="en-US" sz="2400"/>
              <a:t>self-avoiding walk</a:t>
            </a:r>
          </a:p>
        </p:txBody>
      </p:sp>
      <p:pic>
        <p:nvPicPr>
          <p:cNvPr id="8199" name="Picture 7">
            <a:extLst>
              <a:ext uri="{FF2B5EF4-FFF2-40B4-BE49-F238E27FC236}">
                <a16:creationId xmlns:a16="http://schemas.microsoft.com/office/drawing/2014/main" id="{963D5216-D76A-154D-AEB6-FDA242960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0514" y="2914650"/>
            <a:ext cx="32289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05" name="Group 13">
            <a:extLst>
              <a:ext uri="{FF2B5EF4-FFF2-40B4-BE49-F238E27FC236}">
                <a16:creationId xmlns:a16="http://schemas.microsoft.com/office/drawing/2014/main" id="{3C080C49-E8AD-7E4A-9D3D-F592A40140B3}"/>
              </a:ext>
            </a:extLst>
          </p:cNvPr>
          <p:cNvGrpSpPr>
            <a:grpSpLocks/>
          </p:cNvGrpSpPr>
          <p:nvPr/>
        </p:nvGrpSpPr>
        <p:grpSpPr bwMode="auto">
          <a:xfrm>
            <a:off x="2363788" y="3810000"/>
            <a:ext cx="3776662" cy="2076450"/>
            <a:chOff x="240" y="2496"/>
            <a:chExt cx="2379" cy="1308"/>
          </a:xfrm>
        </p:grpSpPr>
        <p:graphicFrame>
          <p:nvGraphicFramePr>
            <p:cNvPr id="8200" name="Object 8">
              <a:extLst>
                <a:ext uri="{FF2B5EF4-FFF2-40B4-BE49-F238E27FC236}">
                  <a16:creationId xmlns:a16="http://schemas.microsoft.com/office/drawing/2014/main" id="{450205C8-6D4F-BF42-A83A-138915ABB940}"/>
                </a:ext>
              </a:extLst>
            </p:cNvPr>
            <p:cNvGraphicFramePr>
              <a:graphicFrameLocks noChangeAspect="1"/>
            </p:cNvGraphicFramePr>
            <p:nvPr/>
          </p:nvGraphicFramePr>
          <p:xfrm>
            <a:off x="240" y="2777"/>
            <a:ext cx="816" cy="747"/>
          </p:xfrm>
          <a:graphic>
            <a:graphicData uri="http://schemas.openxmlformats.org/presentationml/2006/ole">
              <mc:AlternateContent xmlns:mc="http://schemas.openxmlformats.org/markup-compatibility/2006">
                <mc:Choice xmlns:v="urn:schemas-microsoft-com:vml" Requires="v">
                  <p:oleObj spid="_x0000_s74883" name="Drawing" r:id="rId6" imgW="2692400" imgH="2463800" progId="Canvas.Drawing.9">
                    <p:embed/>
                  </p:oleObj>
                </mc:Choice>
                <mc:Fallback>
                  <p:oleObj name="Drawing" r:id="rId6" imgW="2692400" imgH="2463800" progId="Canvas.Drawing.9">
                    <p:embed/>
                    <p:pic>
                      <p:nvPicPr>
                        <p:cNvPr id="8200" name="Object 8">
                          <a:extLst>
                            <a:ext uri="{FF2B5EF4-FFF2-40B4-BE49-F238E27FC236}">
                              <a16:creationId xmlns:a16="http://schemas.microsoft.com/office/drawing/2014/main" id="{450205C8-6D4F-BF42-A83A-138915ABB9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2777"/>
                          <a:ext cx="816" cy="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1" name="Object 9">
              <a:extLst>
                <a:ext uri="{FF2B5EF4-FFF2-40B4-BE49-F238E27FC236}">
                  <a16:creationId xmlns:a16="http://schemas.microsoft.com/office/drawing/2014/main" id="{F7121A9A-B864-7B43-A83F-DE05518CABF7}"/>
                </a:ext>
              </a:extLst>
            </p:cNvPr>
            <p:cNvGraphicFramePr>
              <a:graphicFrameLocks noChangeAspect="1"/>
            </p:cNvGraphicFramePr>
            <p:nvPr/>
          </p:nvGraphicFramePr>
          <p:xfrm>
            <a:off x="1296" y="2496"/>
            <a:ext cx="1323" cy="1308"/>
          </p:xfrm>
          <a:graphic>
            <a:graphicData uri="http://schemas.openxmlformats.org/presentationml/2006/ole">
              <mc:AlternateContent xmlns:mc="http://schemas.openxmlformats.org/markup-compatibility/2006">
                <mc:Choice xmlns:v="urn:schemas-microsoft-com:vml" Requires="v">
                  <p:oleObj spid="_x0000_s74884" name="Drawing" r:id="rId8" imgW="4254500" imgH="4203700" progId="Canvas.Drawing.9">
                    <p:embed/>
                  </p:oleObj>
                </mc:Choice>
                <mc:Fallback>
                  <p:oleObj name="Drawing" r:id="rId8" imgW="4254500" imgH="4203700" progId="Canvas.Drawing.9">
                    <p:embed/>
                    <p:pic>
                      <p:nvPicPr>
                        <p:cNvPr id="8201" name="Object 9">
                          <a:extLst>
                            <a:ext uri="{FF2B5EF4-FFF2-40B4-BE49-F238E27FC236}">
                              <a16:creationId xmlns:a16="http://schemas.microsoft.com/office/drawing/2014/main" id="{F7121A9A-B864-7B43-A83F-DE05518CA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 y="2496"/>
                          <a:ext cx="1323" cy="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03" name="Text Box 11">
            <a:extLst>
              <a:ext uri="{FF2B5EF4-FFF2-40B4-BE49-F238E27FC236}">
                <a16:creationId xmlns:a16="http://schemas.microsoft.com/office/drawing/2014/main" id="{2457FFD3-AA4C-3242-AA00-3B7EE87F8CB7}"/>
              </a:ext>
            </a:extLst>
          </p:cNvPr>
          <p:cNvSpPr txBox="1">
            <a:spLocks noChangeArrowheads="1"/>
          </p:cNvSpPr>
          <p:nvPr/>
        </p:nvSpPr>
        <p:spPr bwMode="auto">
          <a:xfrm>
            <a:off x="7639051" y="5867400"/>
            <a:ext cx="1230313"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a:t>
            </a:r>
            <a:r>
              <a:rPr lang="en-US" altLang="en-US" baseline="-25000"/>
              <a:t>w</a:t>
            </a:r>
            <a:r>
              <a:rPr lang="en-US" altLang="en-US"/>
              <a:t>/M</a:t>
            </a:r>
            <a:r>
              <a:rPr lang="en-US" altLang="en-US" baseline="-25000"/>
              <a:t>n</a:t>
            </a:r>
            <a:r>
              <a:rPr lang="en-US" altLang="en-US"/>
              <a:t> ~ 2</a:t>
            </a:r>
          </a:p>
        </p:txBody>
      </p:sp>
      <p:sp>
        <p:nvSpPr>
          <p:cNvPr id="8204" name="Text Box 12">
            <a:extLst>
              <a:ext uri="{FF2B5EF4-FFF2-40B4-BE49-F238E27FC236}">
                <a16:creationId xmlns:a16="http://schemas.microsoft.com/office/drawing/2014/main" id="{858BF1BE-8C30-1241-B435-FC590D338525}"/>
              </a:ext>
            </a:extLst>
          </p:cNvPr>
          <p:cNvSpPr txBox="1">
            <a:spLocks noChangeArrowheads="1"/>
          </p:cNvSpPr>
          <p:nvPr/>
        </p:nvSpPr>
        <p:spPr bwMode="auto">
          <a:xfrm>
            <a:off x="2209800" y="6057900"/>
            <a:ext cx="3850798" cy="36933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Good Solvent Scaling for c = 1 and c &gt; 1</a:t>
            </a:r>
          </a:p>
        </p:txBody>
      </p:sp>
      <p:pic>
        <p:nvPicPr>
          <p:cNvPr id="8206" name="Picture 14">
            <a:extLst>
              <a:ext uri="{FF2B5EF4-FFF2-40B4-BE49-F238E27FC236}">
                <a16:creationId xmlns:a16="http://schemas.microsoft.com/office/drawing/2014/main" id="{99BC1F91-FDEF-A044-B1CF-667340003C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6477000"/>
            <a:ext cx="3181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603AC506-1576-0C43-8FF2-BA9B64A62BE9}"/>
              </a:ext>
            </a:extLst>
          </p:cNvPr>
          <p:cNvSpPr>
            <a:spLocks noGrp="1"/>
          </p:cNvSpPr>
          <p:nvPr>
            <p:ph type="sldNum" sz="quarter" idx="12"/>
          </p:nvPr>
        </p:nvSpPr>
        <p:spPr/>
        <p:txBody>
          <a:bodyPr/>
          <a:lstStyle/>
          <a:p>
            <a:fld id="{030D0954-52AA-4645-BC74-DBF6B1D254B8}" type="slidenum">
              <a:rPr lang="en-US" smtClean="0"/>
              <a:t>91</a:t>
            </a:fld>
            <a:endParaRPr lang="en-US"/>
          </a:p>
        </p:txBody>
      </p:sp>
    </p:spTree>
    <p:extLst>
      <p:ext uri="{BB962C8B-B14F-4D97-AF65-F5344CB8AC3E}">
        <p14:creationId xmlns:p14="http://schemas.microsoft.com/office/powerpoint/2010/main" val="33917005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8" name="Picture 8" descr="SampleFits_All_Gelade">
            <a:extLst>
              <a:ext uri="{FF2B5EF4-FFF2-40B4-BE49-F238E27FC236}">
                <a16:creationId xmlns:a16="http://schemas.microsoft.com/office/drawing/2014/main" id="{A18EBF0A-FA88-044B-9E12-39F6C0799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638" y="2514600"/>
            <a:ext cx="4652962" cy="4032250"/>
          </a:xfrm>
          <a:prstGeom prst="rect">
            <a:avLst/>
          </a:prstGeom>
          <a:noFill/>
          <a:extLst>
            <a:ext uri="{909E8E84-426E-40DD-AFC4-6F175D3DCCD1}">
              <a14:hiddenFill xmlns:a14="http://schemas.microsoft.com/office/drawing/2010/main">
                <a:solidFill>
                  <a:srgbClr val="FFFFFF"/>
                </a:solidFill>
              </a14:hiddenFill>
            </a:ext>
          </a:extLst>
        </p:spPr>
      </p:pic>
      <p:sp>
        <p:nvSpPr>
          <p:cNvPr id="76804" name="Text Box 4">
            <a:extLst>
              <a:ext uri="{FF2B5EF4-FFF2-40B4-BE49-F238E27FC236}">
                <a16:creationId xmlns:a16="http://schemas.microsoft.com/office/drawing/2014/main" id="{AF8A93E6-EAAA-BE47-8C08-EFD51E261E26}"/>
              </a:ext>
            </a:extLst>
          </p:cNvPr>
          <p:cNvSpPr txBox="1">
            <a:spLocks noChangeArrowheads="1"/>
          </p:cNvSpPr>
          <p:nvPr/>
        </p:nvSpPr>
        <p:spPr bwMode="auto">
          <a:xfrm>
            <a:off x="5562601" y="228601"/>
            <a:ext cx="4242765" cy="46166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Hyperbranched polyesteramides</a:t>
            </a:r>
          </a:p>
        </p:txBody>
      </p:sp>
      <p:sp>
        <p:nvSpPr>
          <p:cNvPr id="76807" name="Rectangle 7">
            <a:extLst>
              <a:ext uri="{FF2B5EF4-FFF2-40B4-BE49-F238E27FC236}">
                <a16:creationId xmlns:a16="http://schemas.microsoft.com/office/drawing/2014/main" id="{1C90B8CC-D693-404B-9383-8EB54F3808CD}"/>
              </a:ext>
            </a:extLst>
          </p:cNvPr>
          <p:cNvSpPr>
            <a:spLocks noChangeArrowheads="1"/>
          </p:cNvSpPr>
          <p:nvPr/>
        </p:nvSpPr>
        <p:spPr bwMode="auto">
          <a:xfrm>
            <a:off x="1676400" y="838200"/>
            <a:ext cx="8839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u="sng"/>
              <a:t>Sample     R</a:t>
            </a:r>
            <a:r>
              <a:rPr lang="en-US" altLang="en-US" u="sng" baseline="-25000"/>
              <a:t>g,2</a:t>
            </a:r>
            <a:r>
              <a:rPr lang="en-US" altLang="en-US" u="sng"/>
              <a:t>	         d</a:t>
            </a:r>
            <a:r>
              <a:rPr lang="en-US" altLang="en-US" u="sng" baseline="-25000"/>
              <a:t>f</a:t>
            </a:r>
            <a:r>
              <a:rPr lang="en-US" altLang="en-US" u="sng"/>
              <a:t>	               d</a:t>
            </a:r>
            <a:r>
              <a:rPr lang="en-US" altLang="en-US" u="sng" baseline="-25000"/>
              <a:t>min</a:t>
            </a:r>
            <a:r>
              <a:rPr lang="en-US" altLang="en-US" u="sng"/>
              <a:t>	c	Description	M</a:t>
            </a:r>
            <a:r>
              <a:rPr lang="en-US" altLang="en-US" u="sng" baseline="-25000"/>
              <a:t>n</a:t>
            </a:r>
            <a:r>
              <a:rPr lang="en-US" altLang="en-US" u="sng"/>
              <a:t>*        M</a:t>
            </a:r>
            <a:r>
              <a:rPr lang="en-US" altLang="en-US" u="sng" baseline="-25000"/>
              <a:t>w</a:t>
            </a:r>
            <a:r>
              <a:rPr lang="en-US" altLang="en-US" u="sng"/>
              <a:t>*</a:t>
            </a:r>
          </a:p>
          <a:p>
            <a:r>
              <a:rPr lang="en-US" altLang="en-US">
                <a:solidFill>
                  <a:srgbClr val="CC0000"/>
                </a:solidFill>
              </a:rPr>
              <a:t>1	  17.2 (15.5)     1.3	               1	1.3	Regular		1.5	3.6</a:t>
            </a:r>
          </a:p>
          <a:p>
            <a:r>
              <a:rPr lang="en-US" altLang="en-US">
                <a:solidFill>
                  <a:schemeClr val="hlink"/>
                </a:solidFill>
              </a:rPr>
              <a:t>2	  22.2 (21.6)     1.64               1.67	1	Linear		1.8	5.9</a:t>
            </a:r>
          </a:p>
          <a:p>
            <a:r>
              <a:rPr lang="en-US" altLang="en-US">
                <a:solidFill>
                  <a:srgbClr val="CC0000"/>
                </a:solidFill>
              </a:rPr>
              <a:t>3     	  26.8 (30.5)     1.60 (1.63)    1.09	1.47	Close to Regular	2.4	11.0</a:t>
            </a:r>
          </a:p>
          <a:p>
            <a:r>
              <a:rPr lang="en-US" altLang="en-US">
                <a:solidFill>
                  <a:schemeClr val="hlink"/>
                </a:solidFill>
              </a:rPr>
              <a:t>4	  57.5	         1.74 (1.68)   1.59	1.09	Close to Linear	2.4	59.0</a:t>
            </a:r>
          </a:p>
          <a:p>
            <a:r>
              <a:rPr lang="en-US" altLang="en-US"/>
              <a:t>5	  288.3	         1.63 (1.63)   1.34	1.21	Branched	2.8	248</a:t>
            </a:r>
          </a:p>
        </p:txBody>
      </p:sp>
      <p:sp>
        <p:nvSpPr>
          <p:cNvPr id="76809" name="Text Box 9">
            <a:extLst>
              <a:ext uri="{FF2B5EF4-FFF2-40B4-BE49-F238E27FC236}">
                <a16:creationId xmlns:a16="http://schemas.microsoft.com/office/drawing/2014/main" id="{71CA6A0C-873E-0141-9F3D-D593E9827BD2}"/>
              </a:ext>
            </a:extLst>
          </p:cNvPr>
          <p:cNvSpPr txBox="1">
            <a:spLocks noChangeArrowheads="1"/>
          </p:cNvSpPr>
          <p:nvPr/>
        </p:nvSpPr>
        <p:spPr bwMode="auto">
          <a:xfrm>
            <a:off x="1752601" y="3124200"/>
            <a:ext cx="365350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One pot synthesis </a:t>
            </a:r>
            <a:r>
              <a:rPr lang="en-US" altLang="en-US" i="1"/>
              <a:t>semi-random</a:t>
            </a:r>
            <a:r>
              <a:rPr lang="en-US" altLang="en-US"/>
              <a:t> </a:t>
            </a:r>
          </a:p>
          <a:p>
            <a:r>
              <a:rPr lang="en-US" altLang="en-US"/>
              <a:t>Dendrimers </a:t>
            </a:r>
          </a:p>
          <a:p>
            <a:r>
              <a:rPr lang="en-US" altLang="en-US"/>
              <a:t>For samples 3 &amp; 4 polydispersity </a:t>
            </a:r>
          </a:p>
          <a:p>
            <a:r>
              <a:rPr lang="en-US" altLang="en-US"/>
              <a:t>is apparent due to linear</a:t>
            </a:r>
          </a:p>
          <a:p>
            <a:r>
              <a:rPr lang="en-US" altLang="en-US"/>
              <a:t>    vs branched chains.</a:t>
            </a:r>
          </a:p>
          <a:p>
            <a:r>
              <a:rPr lang="en-US" altLang="en-US"/>
              <a:t>Linear is local persistent branching</a:t>
            </a:r>
          </a:p>
          <a:p>
            <a:r>
              <a:rPr lang="en-US" altLang="en-US"/>
              <a:t>Regular is global structural branching</a:t>
            </a:r>
          </a:p>
          <a:p>
            <a:endParaRPr lang="en-US" altLang="en-US"/>
          </a:p>
          <a:p>
            <a:endParaRPr lang="en-US" altLang="en-US"/>
          </a:p>
          <a:p>
            <a:r>
              <a:rPr lang="en-US" altLang="en-US"/>
              <a:t>*M</a:t>
            </a:r>
            <a:r>
              <a:rPr lang="en-US" altLang="en-US" baseline="-25000"/>
              <a:t>n</a:t>
            </a:r>
            <a:r>
              <a:rPr lang="en-US" altLang="en-US"/>
              <a:t> &amp; M</a:t>
            </a:r>
            <a:r>
              <a:rPr lang="en-US" altLang="en-US" baseline="-25000"/>
              <a:t>w</a:t>
            </a:r>
            <a:r>
              <a:rPr lang="en-US" altLang="en-US"/>
              <a:t> in kg/mole </a:t>
            </a:r>
          </a:p>
        </p:txBody>
      </p:sp>
      <p:sp>
        <p:nvSpPr>
          <p:cNvPr id="76811" name="Text Box 11">
            <a:extLst>
              <a:ext uri="{FF2B5EF4-FFF2-40B4-BE49-F238E27FC236}">
                <a16:creationId xmlns:a16="http://schemas.microsoft.com/office/drawing/2014/main" id="{E32705D8-C7BE-544A-94C7-22FDAF341FFE}"/>
              </a:ext>
            </a:extLst>
          </p:cNvPr>
          <p:cNvSpPr txBox="1">
            <a:spLocks noChangeArrowheads="1"/>
          </p:cNvSpPr>
          <p:nvPr/>
        </p:nvSpPr>
        <p:spPr bwMode="auto">
          <a:xfrm>
            <a:off x="2041526" y="6553200"/>
            <a:ext cx="73501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i="1"/>
              <a:t>Molecular Structure Characterization of Hyperbranched Polyesteramides</a:t>
            </a:r>
            <a:r>
              <a:rPr lang="en-US" altLang="en-US" sz="900"/>
              <a:t> ETF Gelade, B Goderis, K. Mortensen et al.  </a:t>
            </a:r>
            <a:r>
              <a:rPr lang="en-US" altLang="en-US" sz="900" i="1"/>
              <a:t>Macromolecules</a:t>
            </a:r>
            <a:r>
              <a:rPr lang="en-US" altLang="en-US" sz="900"/>
              <a:t> 34 3552-58 (2001) </a:t>
            </a:r>
          </a:p>
        </p:txBody>
      </p:sp>
      <p:sp>
        <p:nvSpPr>
          <p:cNvPr id="3" name="Slide Number Placeholder 2">
            <a:extLst>
              <a:ext uri="{FF2B5EF4-FFF2-40B4-BE49-F238E27FC236}">
                <a16:creationId xmlns:a16="http://schemas.microsoft.com/office/drawing/2014/main" id="{B1F38DA1-B26C-D04E-AA15-8AFD7E2CD7C3}"/>
              </a:ext>
            </a:extLst>
          </p:cNvPr>
          <p:cNvSpPr>
            <a:spLocks noGrp="1"/>
          </p:cNvSpPr>
          <p:nvPr>
            <p:ph type="sldNum" sz="quarter" idx="12"/>
          </p:nvPr>
        </p:nvSpPr>
        <p:spPr/>
        <p:txBody>
          <a:bodyPr/>
          <a:lstStyle/>
          <a:p>
            <a:fld id="{030D0954-52AA-4645-BC74-DBF6B1D254B8}" type="slidenum">
              <a:rPr lang="en-US" smtClean="0"/>
              <a:t>92</a:t>
            </a:fld>
            <a:endParaRPr lang="en-US"/>
          </a:p>
        </p:txBody>
      </p:sp>
    </p:spTree>
    <p:extLst>
      <p:ext uri="{BB962C8B-B14F-4D97-AF65-F5344CB8AC3E}">
        <p14:creationId xmlns:p14="http://schemas.microsoft.com/office/powerpoint/2010/main" val="2160980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AntonilliPolyandBrNEWFi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8601"/>
            <a:ext cx="3810000" cy="334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413" y="3810000"/>
            <a:ext cx="4652962" cy="299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3908" name="Line 4"/>
          <p:cNvSpPr>
            <a:spLocks noChangeShapeType="1"/>
          </p:cNvSpPr>
          <p:nvPr/>
        </p:nvSpPr>
        <p:spPr bwMode="auto">
          <a:xfrm>
            <a:off x="2209800" y="5681663"/>
            <a:ext cx="1905000" cy="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3909" name="Rectangle 5"/>
          <p:cNvSpPr>
            <a:spLocks noChangeArrowheads="1"/>
          </p:cNvSpPr>
          <p:nvPr/>
        </p:nvSpPr>
        <p:spPr bwMode="auto">
          <a:xfrm>
            <a:off x="1676400" y="5562600"/>
            <a:ext cx="4572000" cy="228600"/>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3910" name="Text Box 6"/>
          <p:cNvSpPr txBox="1">
            <a:spLocks noChangeArrowheads="1"/>
          </p:cNvSpPr>
          <p:nvPr/>
        </p:nvSpPr>
        <p:spPr bwMode="auto">
          <a:xfrm>
            <a:off x="6028250" y="79376"/>
            <a:ext cx="3899465" cy="64633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dirty="0">
                <a:latin typeface="Times New Roman" charset="0"/>
              </a:rPr>
              <a:t>Branched Polymers at Thermal</a:t>
            </a:r>
          </a:p>
          <a:p>
            <a:pPr algn="ctr" eaLnBrk="1" hangingPunct="1">
              <a:defRPr/>
            </a:pPr>
            <a:r>
              <a:rPr lang="en-US" b="1" dirty="0">
                <a:latin typeface="Times New Roman" charset="0"/>
              </a:rPr>
              <a:t>Equilibrium: Model Systems for LCB</a:t>
            </a:r>
          </a:p>
        </p:txBody>
      </p:sp>
      <p:sp>
        <p:nvSpPr>
          <p:cNvPr id="123911" name="Text Box 7"/>
          <p:cNvSpPr txBox="1">
            <a:spLocks noChangeArrowheads="1"/>
          </p:cNvSpPr>
          <p:nvPr/>
        </p:nvSpPr>
        <p:spPr bwMode="auto">
          <a:xfrm>
            <a:off x="7239000" y="4800600"/>
            <a:ext cx="30861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Times New Roman" charset="0"/>
              </a:rPr>
              <a:t>For Polymers d</a:t>
            </a:r>
            <a:r>
              <a:rPr lang="en-US" b="1" baseline="-25000">
                <a:latin typeface="Times New Roman" charset="0"/>
              </a:rPr>
              <a:t>min</a:t>
            </a:r>
            <a:r>
              <a:rPr lang="en-US" b="1">
                <a:latin typeface="Times New Roman" charset="0"/>
              </a:rPr>
              <a:t> is the </a:t>
            </a:r>
          </a:p>
          <a:p>
            <a:pPr eaLnBrk="1" hangingPunct="1">
              <a:defRPr/>
            </a:pPr>
            <a:r>
              <a:rPr lang="en-US" b="1">
                <a:latin typeface="Times New Roman" charset="0"/>
              </a:rPr>
              <a:t>Thermodynamically Relevant</a:t>
            </a:r>
          </a:p>
          <a:p>
            <a:pPr eaLnBrk="1" hangingPunct="1">
              <a:defRPr/>
            </a:pPr>
            <a:r>
              <a:rPr lang="en-US" b="1">
                <a:latin typeface="Times New Roman" charset="0"/>
              </a:rPr>
              <a:t>Dimension (5/3 = 1.67 or 2)</a:t>
            </a:r>
          </a:p>
        </p:txBody>
      </p:sp>
      <p:sp>
        <p:nvSpPr>
          <p:cNvPr id="123912" name="Text Box 8"/>
          <p:cNvSpPr txBox="1">
            <a:spLocks noChangeArrowheads="1"/>
          </p:cNvSpPr>
          <p:nvPr/>
        </p:nvSpPr>
        <p:spPr bwMode="auto">
          <a:xfrm>
            <a:off x="7375526" y="5980114"/>
            <a:ext cx="245618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d</a:t>
            </a:r>
            <a:r>
              <a:rPr lang="en-US" baseline="-25000"/>
              <a:t>f</a:t>
            </a:r>
            <a:r>
              <a:rPr lang="en-US"/>
              <a:t> = d</a:t>
            </a:r>
            <a:r>
              <a:rPr lang="en-US" baseline="-25000"/>
              <a:t>min</a:t>
            </a:r>
            <a:r>
              <a:rPr lang="en-US"/>
              <a:t> c</a:t>
            </a:r>
          </a:p>
          <a:p>
            <a:pPr eaLnBrk="1" hangingPunct="1">
              <a:defRPr/>
            </a:pPr>
            <a:r>
              <a:rPr lang="en-US"/>
              <a:t>     ~ thermo x branching</a:t>
            </a:r>
          </a:p>
        </p:txBody>
      </p:sp>
      <p:sp>
        <p:nvSpPr>
          <p:cNvPr id="123913" name="Rectangle 9"/>
          <p:cNvSpPr>
            <a:spLocks noChangeArrowheads="1"/>
          </p:cNvSpPr>
          <p:nvPr/>
        </p:nvSpPr>
        <p:spPr bwMode="auto">
          <a:xfrm>
            <a:off x="1752600" y="6324600"/>
            <a:ext cx="4800600" cy="228600"/>
          </a:xfrm>
          <a:prstGeom prst="rect">
            <a:avLst/>
          </a:prstGeom>
          <a:noFill/>
          <a:ln w="9525">
            <a:solidFill>
              <a:srgbClr val="00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3914" name="Text Box 10"/>
          <p:cNvSpPr txBox="1">
            <a:spLocks noChangeArrowheads="1"/>
          </p:cNvSpPr>
          <p:nvPr/>
        </p:nvSpPr>
        <p:spPr bwMode="auto">
          <a:xfrm>
            <a:off x="5410200" y="1828800"/>
            <a:ext cx="113364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PDI ~ 1.05</a:t>
            </a:r>
          </a:p>
        </p:txBody>
      </p:sp>
      <p:grpSp>
        <p:nvGrpSpPr>
          <p:cNvPr id="128010" name="Group 11"/>
          <p:cNvGrpSpPr>
            <a:grpSpLocks/>
          </p:cNvGrpSpPr>
          <p:nvPr/>
        </p:nvGrpSpPr>
        <p:grpSpPr bwMode="auto">
          <a:xfrm>
            <a:off x="7156451" y="1214438"/>
            <a:ext cx="2998788" cy="3357562"/>
            <a:chOff x="3548" y="864"/>
            <a:chExt cx="1889" cy="2115"/>
          </a:xfrm>
        </p:grpSpPr>
        <p:grpSp>
          <p:nvGrpSpPr>
            <p:cNvPr id="128011" name="Group 12"/>
            <p:cNvGrpSpPr>
              <a:grpSpLocks/>
            </p:cNvGrpSpPr>
            <p:nvPr/>
          </p:nvGrpSpPr>
          <p:grpSpPr bwMode="auto">
            <a:xfrm>
              <a:off x="3889" y="1248"/>
              <a:ext cx="1207" cy="528"/>
              <a:chOff x="3792" y="1248"/>
              <a:chExt cx="1207" cy="528"/>
            </a:xfrm>
          </p:grpSpPr>
          <p:graphicFrame>
            <p:nvGraphicFramePr>
              <p:cNvPr id="128016" name="Object 13"/>
              <p:cNvGraphicFramePr>
                <a:graphicFrameLocks noChangeAspect="1"/>
              </p:cNvGraphicFramePr>
              <p:nvPr/>
            </p:nvGraphicFramePr>
            <p:xfrm>
              <a:off x="3792" y="1248"/>
              <a:ext cx="470" cy="528"/>
            </p:xfrm>
            <a:graphic>
              <a:graphicData uri="http://schemas.openxmlformats.org/presentationml/2006/ole">
                <mc:AlternateContent xmlns:mc="http://schemas.openxmlformats.org/markup-compatibility/2006">
                  <mc:Choice xmlns:v="urn:schemas-microsoft-com:vml" Requires="v">
                    <p:oleObj spid="_x0000_s66695" name="Drawing" r:id="rId6" imgW="3492500" imgH="3911600" progId="Canvas.Drawing.9">
                      <p:embed/>
                    </p:oleObj>
                  </mc:Choice>
                  <mc:Fallback>
                    <p:oleObj name="Drawing" r:id="rId6" imgW="3492500" imgH="3911600" progId="Canvas.Drawing.9">
                      <p:embed/>
                      <p:pic>
                        <p:nvPicPr>
                          <p:cNvPr id="128016"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1248"/>
                            <a:ext cx="470" cy="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3918" name="Text Box 14"/>
              <p:cNvSpPr txBox="1">
                <a:spLocks noChangeArrowheads="1"/>
              </p:cNvSpPr>
              <p:nvPr/>
            </p:nvSpPr>
            <p:spPr bwMode="auto">
              <a:xfrm>
                <a:off x="4742" y="1368"/>
                <a:ext cx="257"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F5</a:t>
                </a:r>
              </a:p>
            </p:txBody>
          </p:sp>
        </p:grpSp>
        <p:sp>
          <p:nvSpPr>
            <p:cNvPr id="123919" name="Text Box 15"/>
            <p:cNvSpPr txBox="1">
              <a:spLocks noChangeArrowheads="1"/>
            </p:cNvSpPr>
            <p:nvPr/>
          </p:nvSpPr>
          <p:spPr bwMode="auto">
            <a:xfrm>
              <a:off x="4118" y="864"/>
              <a:ext cx="704"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ja-JP" altLang="en-US">
                  <a:latin typeface="Arial"/>
                </a:rPr>
                <a:t>“</a:t>
              </a:r>
              <a:r>
                <a:rPr lang="en-US"/>
                <a:t>2D Slice</a:t>
              </a:r>
              <a:r>
                <a:rPr lang="ja-JP" altLang="en-US">
                  <a:latin typeface="Arial"/>
                </a:rPr>
                <a:t>”</a:t>
              </a:r>
              <a:endParaRPr lang="en-US"/>
            </a:p>
          </p:txBody>
        </p:sp>
        <p:grpSp>
          <p:nvGrpSpPr>
            <p:cNvPr id="128013" name="Group 16"/>
            <p:cNvGrpSpPr>
              <a:grpSpLocks/>
            </p:cNvGrpSpPr>
            <p:nvPr/>
          </p:nvGrpSpPr>
          <p:grpSpPr bwMode="auto">
            <a:xfrm>
              <a:off x="3548" y="1872"/>
              <a:ext cx="1889" cy="1107"/>
              <a:chOff x="3264" y="1872"/>
              <a:chExt cx="1889" cy="1107"/>
            </a:xfrm>
          </p:grpSpPr>
          <p:graphicFrame>
            <p:nvGraphicFramePr>
              <p:cNvPr id="128014" name="Object 17"/>
              <p:cNvGraphicFramePr>
                <a:graphicFrameLocks noChangeAspect="1"/>
              </p:cNvGraphicFramePr>
              <p:nvPr/>
            </p:nvGraphicFramePr>
            <p:xfrm>
              <a:off x="3264" y="1872"/>
              <a:ext cx="1479" cy="1107"/>
            </p:xfrm>
            <a:graphic>
              <a:graphicData uri="http://schemas.openxmlformats.org/presentationml/2006/ole">
                <mc:AlternateContent xmlns:mc="http://schemas.openxmlformats.org/markup-compatibility/2006">
                  <mc:Choice xmlns:v="urn:schemas-microsoft-com:vml" Requires="v">
                    <p:oleObj spid="_x0000_s66696" name="Drawing" r:id="rId8" imgW="6260317" imgH="4673016" progId="Canvas.Drawing.9">
                      <p:embed/>
                    </p:oleObj>
                  </mc:Choice>
                  <mc:Fallback>
                    <p:oleObj name="Drawing" r:id="rId8" imgW="6260317" imgH="4673016" progId="Canvas.Drawing.9">
                      <p:embed/>
                      <p:pic>
                        <p:nvPicPr>
                          <p:cNvPr id="128014"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4" y="1872"/>
                            <a:ext cx="1479" cy="1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3922" name="Text Box 18"/>
              <p:cNvSpPr txBox="1">
                <a:spLocks noChangeArrowheads="1"/>
              </p:cNvSpPr>
              <p:nvPr/>
            </p:nvSpPr>
            <p:spPr bwMode="auto">
              <a:xfrm>
                <a:off x="4896" y="2281"/>
                <a:ext cx="257"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t>F2</a:t>
                </a:r>
              </a:p>
            </p:txBody>
          </p:sp>
        </p:grpSp>
      </p:grpSp>
      <p:sp>
        <p:nvSpPr>
          <p:cNvPr id="3" name="Slide Number Placeholder 2">
            <a:extLst>
              <a:ext uri="{FF2B5EF4-FFF2-40B4-BE49-F238E27FC236}">
                <a16:creationId xmlns:a16="http://schemas.microsoft.com/office/drawing/2014/main" id="{7A8CE50B-7411-DE4D-A08B-44AF5E1DE6D7}"/>
              </a:ext>
            </a:extLst>
          </p:cNvPr>
          <p:cNvSpPr>
            <a:spLocks noGrp="1"/>
          </p:cNvSpPr>
          <p:nvPr>
            <p:ph type="sldNum" sz="quarter" idx="12"/>
          </p:nvPr>
        </p:nvSpPr>
        <p:spPr/>
        <p:txBody>
          <a:bodyPr/>
          <a:lstStyle/>
          <a:p>
            <a:fld id="{030D0954-52AA-4645-BC74-DBF6B1D254B8}" type="slidenum">
              <a:rPr lang="en-US" smtClean="0"/>
              <a:t>93</a:t>
            </a:fld>
            <a:endParaRPr lang="en-US"/>
          </a:p>
        </p:txBody>
      </p:sp>
    </p:spTree>
    <p:extLst>
      <p:ext uri="{BB962C8B-B14F-4D97-AF65-F5344CB8AC3E}">
        <p14:creationId xmlns:p14="http://schemas.microsoft.com/office/powerpoint/2010/main" val="1282839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5064126"/>
            <a:ext cx="4286250" cy="904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59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4" y="1863726"/>
            <a:ext cx="3190875" cy="2543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5956" name="Text Box 4"/>
          <p:cNvSpPr txBox="1">
            <a:spLocks noChangeArrowheads="1"/>
          </p:cNvSpPr>
          <p:nvPr/>
        </p:nvSpPr>
        <p:spPr bwMode="auto">
          <a:xfrm>
            <a:off x="4302126" y="609600"/>
            <a:ext cx="2755883" cy="369332"/>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Times New Roman" charset="0"/>
              </a:rPr>
              <a:t>Mole fraction of Branches</a:t>
            </a:r>
          </a:p>
        </p:txBody>
      </p:sp>
      <p:sp>
        <p:nvSpPr>
          <p:cNvPr id="3" name="Slide Number Placeholder 2">
            <a:extLst>
              <a:ext uri="{FF2B5EF4-FFF2-40B4-BE49-F238E27FC236}">
                <a16:creationId xmlns:a16="http://schemas.microsoft.com/office/drawing/2014/main" id="{CA672F1A-5326-0C4A-9750-BE23D983DA93}"/>
              </a:ext>
            </a:extLst>
          </p:cNvPr>
          <p:cNvSpPr>
            <a:spLocks noGrp="1"/>
          </p:cNvSpPr>
          <p:nvPr>
            <p:ph type="sldNum" sz="quarter" idx="12"/>
          </p:nvPr>
        </p:nvSpPr>
        <p:spPr/>
        <p:txBody>
          <a:bodyPr/>
          <a:lstStyle/>
          <a:p>
            <a:fld id="{030D0954-52AA-4645-BC74-DBF6B1D254B8}" type="slidenum">
              <a:rPr lang="en-US" smtClean="0"/>
              <a:t>94</a:t>
            </a:fld>
            <a:endParaRPr lang="en-US"/>
          </a:p>
        </p:txBody>
      </p:sp>
    </p:spTree>
    <p:extLst>
      <p:ext uri="{BB962C8B-B14F-4D97-AF65-F5344CB8AC3E}">
        <p14:creationId xmlns:p14="http://schemas.microsoft.com/office/powerpoint/2010/main" val="3062873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Grap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008063"/>
            <a:ext cx="3048000" cy="299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098" name="Picture 3" descr="Grap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033463"/>
            <a:ext cx="3048000"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4" name="Group 4"/>
          <p:cNvGraphicFramePr>
            <a:graphicFrameLocks noGrp="1"/>
          </p:cNvGraphicFramePr>
          <p:nvPr/>
        </p:nvGraphicFramePr>
        <p:xfrm>
          <a:off x="2535238" y="4876801"/>
          <a:ext cx="7065962" cy="1524051"/>
        </p:xfrm>
        <a:graphic>
          <a:graphicData uri="http://schemas.openxmlformats.org/drawingml/2006/table">
            <a:tbl>
              <a:tblPr/>
              <a:tblGrid>
                <a:gridCol w="304800">
                  <a:extLst>
                    <a:ext uri="{9D8B030D-6E8A-4147-A177-3AD203B41FA5}">
                      <a16:colId xmlns:a16="http://schemas.microsoft.com/office/drawing/2014/main" val="20000"/>
                    </a:ext>
                  </a:extLst>
                </a:gridCol>
                <a:gridCol w="1460500">
                  <a:extLst>
                    <a:ext uri="{9D8B030D-6E8A-4147-A177-3AD203B41FA5}">
                      <a16:colId xmlns:a16="http://schemas.microsoft.com/office/drawing/2014/main" val="20001"/>
                    </a:ext>
                  </a:extLst>
                </a:gridCol>
                <a:gridCol w="1000125">
                  <a:extLst>
                    <a:ext uri="{9D8B030D-6E8A-4147-A177-3AD203B41FA5}">
                      <a16:colId xmlns:a16="http://schemas.microsoft.com/office/drawing/2014/main" val="20002"/>
                    </a:ext>
                  </a:extLst>
                </a:gridCol>
                <a:gridCol w="635000">
                  <a:extLst>
                    <a:ext uri="{9D8B030D-6E8A-4147-A177-3AD203B41FA5}">
                      <a16:colId xmlns:a16="http://schemas.microsoft.com/office/drawing/2014/main" val="20003"/>
                    </a:ext>
                  </a:extLst>
                </a:gridCol>
                <a:gridCol w="777875">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1592262">
                  <a:extLst>
                    <a:ext uri="{9D8B030D-6E8A-4147-A177-3AD203B41FA5}">
                      <a16:colId xmlns:a16="http://schemas.microsoft.com/office/drawing/2014/main" val="20007"/>
                    </a:ext>
                  </a:extLst>
                </a:gridCol>
              </a:tblGrid>
              <a:tr h="45710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Sample</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R</a:t>
                      </a:r>
                      <a:r>
                        <a:rPr kumimoji="0" lang="en-US" sz="1600" b="0" i="0" u="none" strike="noStrike" cap="none" normalizeH="0" baseline="-30000">
                          <a:ln>
                            <a:noFill/>
                          </a:ln>
                          <a:solidFill>
                            <a:schemeClr val="bg1"/>
                          </a:solidFill>
                          <a:effectLst/>
                          <a:latin typeface="Palatino Linotype" charset="0"/>
                          <a:ea typeface="ＭＳ Ｐゴシック" charset="0"/>
                          <a:cs typeface="Times New Roman" charset="0"/>
                        </a:rPr>
                        <a:t>g</a:t>
                      </a: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 (Å)</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d</a:t>
                      </a:r>
                      <a:r>
                        <a:rPr kumimoji="0" lang="en-US" sz="1600" b="0" i="0" u="none" strike="noStrike" cap="none" normalizeH="0" baseline="-30000">
                          <a:ln>
                            <a:noFill/>
                          </a:ln>
                          <a:solidFill>
                            <a:schemeClr val="bg1"/>
                          </a:solidFill>
                          <a:effectLst/>
                          <a:latin typeface="Palatino Linotype" charset="0"/>
                          <a:ea typeface="ＭＳ Ｐゴシック" charset="0"/>
                          <a:cs typeface="Times New Roman" charset="0"/>
                        </a:rPr>
                        <a:t>f</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d</a:t>
                      </a:r>
                      <a:r>
                        <a:rPr kumimoji="0" lang="en-US" sz="1600" b="0" i="0" u="none" strike="noStrike" cap="none" normalizeH="0" baseline="-30000">
                          <a:ln>
                            <a:noFill/>
                          </a:ln>
                          <a:solidFill>
                            <a:schemeClr val="bg1"/>
                          </a:solidFill>
                          <a:effectLst/>
                          <a:latin typeface="Palatino Linotype" charset="0"/>
                          <a:ea typeface="ＭＳ Ｐゴシック" charset="0"/>
                          <a:cs typeface="Times New Roman" charset="0"/>
                        </a:rPr>
                        <a:t>min</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c</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Symbol" charset="0"/>
                          <a:ea typeface="ＭＳ Ｐゴシック" charset="0"/>
                          <a:cs typeface="Times New Roman" charset="0"/>
                        </a:rPr>
                        <a:t>f</a:t>
                      </a:r>
                      <a:r>
                        <a:rPr kumimoji="0" lang="en-US" sz="1600" b="0" i="0" u="none" strike="noStrike" cap="none" normalizeH="0" baseline="-30000">
                          <a:ln>
                            <a:noFill/>
                          </a:ln>
                          <a:solidFill>
                            <a:schemeClr val="bg1"/>
                          </a:solidFill>
                          <a:effectLst/>
                          <a:latin typeface="Palatino Linotype" charset="0"/>
                          <a:ea typeface="ＭＳ Ｐゴシック" charset="0"/>
                          <a:cs typeface="Times New Roman" charset="0"/>
                        </a:rPr>
                        <a:t>br</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Palatino Linotype" charset="0"/>
                          <a:ea typeface="ＭＳ Ｐゴシック" charset="0"/>
                          <a:cs typeface="Times New Roman" charset="0"/>
                        </a:rPr>
                        <a:t>Theoretical </a:t>
                      </a:r>
                      <a:r>
                        <a:rPr kumimoji="0" lang="en-US" sz="1600" b="0" i="0" u="none" strike="noStrike" cap="none" normalizeH="0" baseline="0">
                          <a:ln>
                            <a:noFill/>
                          </a:ln>
                          <a:solidFill>
                            <a:schemeClr val="bg1"/>
                          </a:solidFill>
                          <a:effectLst/>
                          <a:latin typeface="Symbol" charset="0"/>
                          <a:ea typeface="ＭＳ Ｐゴシック" charset="0"/>
                          <a:cs typeface="Times New Roman" charset="0"/>
                        </a:rPr>
                        <a:t>f</a:t>
                      </a:r>
                      <a:r>
                        <a:rPr kumimoji="0" lang="en-US" sz="1600" b="0" i="0" u="none" strike="noStrike" cap="none" normalizeH="0" baseline="-30000">
                          <a:ln>
                            <a:noFill/>
                          </a:ln>
                          <a:solidFill>
                            <a:schemeClr val="bg1"/>
                          </a:solidFill>
                          <a:effectLst/>
                          <a:latin typeface="Palatino Linotype" charset="0"/>
                          <a:ea typeface="ＭＳ Ｐゴシック" charset="0"/>
                          <a:cs typeface="Times New Roman" charset="0"/>
                        </a:rPr>
                        <a:t>br</a:t>
                      </a:r>
                      <a:endParaRPr kumimoji="0" lang="en-US" sz="1600" b="0" i="0" u="none" strike="noStrike" cap="none" normalizeH="0" baseline="0">
                        <a:ln>
                          <a:noFill/>
                        </a:ln>
                        <a:solidFill>
                          <a:schemeClr val="bg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38092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3 Arm Star</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6.87</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2.00</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1.33</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1.49</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0.39</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0.33</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3521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6 Arm Star</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78.27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2.00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1.25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1.59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0.71</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rPr>
                        <a:t>0.67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5076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3</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18 Arm Star</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4.37</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2.27</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1.61</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1.40</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0.81</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charset="0"/>
                          <a:ea typeface="ＭＳ Ｐゴシック" charset="0"/>
                          <a:cs typeface="Times New Roman" charset="0"/>
                        </a:rPr>
                        <a:t>0.88</a:t>
                      </a:r>
                      <a:endParaRPr kumimoji="0" lang="en-US" sz="1600" b="0" i="0" u="none" strike="noStrike" cap="none" normalizeH="0" baseline="0">
                        <a:ln>
                          <a:noFill/>
                        </a:ln>
                        <a:solidFill>
                          <a:schemeClr val="tx1"/>
                        </a:solidFill>
                        <a:effectLst/>
                        <a:latin typeface="Palatino Linotype"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grpSp>
        <p:nvGrpSpPr>
          <p:cNvPr id="132146" name="Group 51"/>
          <p:cNvGrpSpPr>
            <a:grpSpLocks/>
          </p:cNvGrpSpPr>
          <p:nvPr/>
        </p:nvGrpSpPr>
        <p:grpSpPr bwMode="auto">
          <a:xfrm>
            <a:off x="4572000" y="1071564"/>
            <a:ext cx="3048000" cy="2911475"/>
            <a:chOff x="1920" y="675"/>
            <a:chExt cx="1920" cy="1834"/>
          </a:xfrm>
        </p:grpSpPr>
        <p:pic>
          <p:nvPicPr>
            <p:cNvPr id="132149" name="Picture 52" descr="Star_Fi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675"/>
              <a:ext cx="1920" cy="1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2150" name="Object 53"/>
            <p:cNvGraphicFramePr>
              <a:graphicFrameLocks noChangeAspect="1"/>
            </p:cNvGraphicFramePr>
            <p:nvPr/>
          </p:nvGraphicFramePr>
          <p:xfrm>
            <a:off x="2400" y="1584"/>
            <a:ext cx="449" cy="528"/>
          </p:xfrm>
          <a:graphic>
            <a:graphicData uri="http://schemas.openxmlformats.org/presentationml/2006/ole">
              <mc:AlternateContent xmlns:mc="http://schemas.openxmlformats.org/markup-compatibility/2006">
                <mc:Choice xmlns:v="urn:schemas-microsoft-com:vml" Requires="v">
                  <p:oleObj spid="_x0000_s67652" name="Drawing" r:id="rId7" imgW="2425700" imgH="2857500" progId="Canvas.Drawing.8">
                    <p:embed/>
                  </p:oleObj>
                </mc:Choice>
                <mc:Fallback>
                  <p:oleObj name="Drawing" r:id="rId7" imgW="2425700" imgH="2857500" progId="Canvas.Drawing.8">
                    <p:embed/>
                    <p:pic>
                      <p:nvPicPr>
                        <p:cNvPr id="13215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 y="1584"/>
                          <a:ext cx="449" cy="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81974" name="Rectangle 54"/>
          <p:cNvSpPr>
            <a:spLocks noChangeArrowheads="1"/>
          </p:cNvSpPr>
          <p:nvPr/>
        </p:nvSpPr>
        <p:spPr bwMode="auto">
          <a:xfrm>
            <a:off x="4267200" y="3868063"/>
            <a:ext cx="4419600"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tIns="0" bIns="0" anchor="ctr">
            <a:spAutoFit/>
          </a:bodyPr>
          <a:lstStyle/>
          <a:p>
            <a:pPr algn="ctr">
              <a:defRPr/>
            </a:pPr>
            <a:endParaRPr lang="en-US" sz="1400">
              <a:latin typeface="Palatino Linotype" charset="0"/>
            </a:endParaRPr>
          </a:p>
          <a:p>
            <a:pPr algn="ctr">
              <a:defRPr/>
            </a:pPr>
            <a:r>
              <a:rPr lang="en-US" sz="1400">
                <a:latin typeface="Palatino Linotype" charset="0"/>
              </a:rPr>
              <a:t>Horton et al., Macromolecules, </a:t>
            </a:r>
            <a:r>
              <a:rPr lang="en-US" sz="1400" u="sng">
                <a:latin typeface="Palatino Linotype" charset="0"/>
              </a:rPr>
              <a:t>22</a:t>
            </a:r>
            <a:r>
              <a:rPr lang="en-US" sz="1400">
                <a:latin typeface="Palatino Linotype" charset="0"/>
              </a:rPr>
              <a:t>, 681 (1989) </a:t>
            </a:r>
          </a:p>
          <a:p>
            <a:pPr algn="ctr">
              <a:defRPr/>
            </a:pPr>
            <a:r>
              <a:rPr lang="en-US" sz="1400">
                <a:latin typeface="Palatino Linotype" charset="0"/>
              </a:rPr>
              <a:t>US Jeng, TL Lin, LY et al. </a:t>
            </a:r>
            <a:r>
              <a:rPr lang="en-US" sz="1400" i="1">
                <a:latin typeface="Palatino Linotype" charset="0"/>
              </a:rPr>
              <a:t>App Phys A</a:t>
            </a:r>
            <a:r>
              <a:rPr lang="en-US" sz="1400">
                <a:latin typeface="Palatino Linotype" charset="0"/>
              </a:rPr>
              <a:t>, </a:t>
            </a:r>
            <a:r>
              <a:rPr lang="en-US" sz="1400" b="1">
                <a:latin typeface="Palatino Linotype" charset="0"/>
              </a:rPr>
              <a:t>74</a:t>
            </a:r>
            <a:r>
              <a:rPr lang="en-US" sz="1400">
                <a:latin typeface="Palatino Linotype" charset="0"/>
              </a:rPr>
              <a:t>, S487 (2002).</a:t>
            </a:r>
          </a:p>
          <a:p>
            <a:pPr algn="ctr">
              <a:defRPr/>
            </a:pPr>
            <a:endParaRPr lang="en-US" sz="1400">
              <a:latin typeface="Palatino Linotype" charset="0"/>
            </a:endParaRPr>
          </a:p>
        </p:txBody>
      </p:sp>
      <p:sp>
        <p:nvSpPr>
          <p:cNvPr id="132148" name="Rectangle 55"/>
          <p:cNvSpPr>
            <a:spLocks noGrp="1" noChangeArrowheads="1"/>
          </p:cNvSpPr>
          <p:nvPr>
            <p:ph type="title"/>
          </p:nvPr>
        </p:nvSpPr>
        <p:spPr bwMode="auto">
          <a:xfrm>
            <a:off x="1981200" y="0"/>
            <a:ext cx="8229600" cy="1143000"/>
          </a:xfrm>
          <a:solidFill>
            <a:srgbClr val="FFFFFF"/>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r>
              <a:rPr lang="en-US" sz="3200" u="sng">
                <a:solidFill>
                  <a:schemeClr val="accent2"/>
                </a:solidFill>
                <a:latin typeface="Palatino Linotype" charset="0"/>
                <a:ea typeface="ＭＳ Ｐゴシック" charset="0"/>
                <a:cs typeface="ＭＳ Ｐゴシック" charset="0"/>
              </a:rPr>
              <a:t>Multi-Arm Star Polymers</a:t>
            </a:r>
          </a:p>
        </p:txBody>
      </p:sp>
      <p:sp>
        <p:nvSpPr>
          <p:cNvPr id="3" name="Slide Number Placeholder 2">
            <a:extLst>
              <a:ext uri="{FF2B5EF4-FFF2-40B4-BE49-F238E27FC236}">
                <a16:creationId xmlns:a16="http://schemas.microsoft.com/office/drawing/2014/main" id="{5FCE8DB3-3C4D-CD46-A72A-85C73702F91B}"/>
              </a:ext>
            </a:extLst>
          </p:cNvPr>
          <p:cNvSpPr>
            <a:spLocks noGrp="1"/>
          </p:cNvSpPr>
          <p:nvPr>
            <p:ph type="sldNum" sz="quarter" idx="12"/>
          </p:nvPr>
        </p:nvSpPr>
        <p:spPr/>
        <p:txBody>
          <a:bodyPr/>
          <a:lstStyle/>
          <a:p>
            <a:fld id="{030D0954-52AA-4645-BC74-DBF6B1D254B8}" type="slidenum">
              <a:rPr lang="en-US" smtClean="0"/>
              <a:t>95</a:t>
            </a:fld>
            <a:endParaRPr lang="en-US"/>
          </a:p>
        </p:txBody>
      </p:sp>
    </p:spTree>
    <p:extLst>
      <p:ext uri="{BB962C8B-B14F-4D97-AF65-F5344CB8AC3E}">
        <p14:creationId xmlns:p14="http://schemas.microsoft.com/office/powerpoint/2010/main" val="3895118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bwMode="auto">
          <a:xfrm>
            <a:off x="1981200" y="198438"/>
            <a:ext cx="8229600" cy="715962"/>
          </a:xfrm>
          <a:solidFill>
            <a:srgbClr val="FFFFFF"/>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r>
              <a:rPr lang="en-US" sz="3200" u="sng">
                <a:solidFill>
                  <a:schemeClr val="accent2"/>
                </a:solidFill>
                <a:latin typeface="Palatino Linotype" charset="0"/>
                <a:ea typeface="ＭＳ Ｐゴシック" charset="0"/>
                <a:cs typeface="ＭＳ Ｐゴシック" charset="0"/>
              </a:rPr>
              <a:t>Hyperbranched Polymers</a:t>
            </a:r>
          </a:p>
        </p:txBody>
      </p:sp>
      <p:sp>
        <p:nvSpPr>
          <p:cNvPr id="82947" name="Rectangle 3"/>
          <p:cNvSpPr>
            <a:spLocks noChangeArrowheads="1"/>
          </p:cNvSpPr>
          <p:nvPr/>
        </p:nvSpPr>
        <p:spPr bwMode="auto">
          <a:xfrm>
            <a:off x="1752600" y="5863729"/>
            <a:ext cx="6858000"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tIns="0" bIns="0" anchor="ctr">
            <a:spAutoFit/>
          </a:bodyPr>
          <a:lstStyle/>
          <a:p>
            <a:pPr>
              <a:defRPr/>
            </a:pPr>
            <a:endParaRPr lang="en-US" sz="1200">
              <a:latin typeface="Palatino Linotype" charset="0"/>
            </a:endParaRPr>
          </a:p>
          <a:p>
            <a:pPr>
              <a:defRPr/>
            </a:pPr>
            <a:r>
              <a:rPr lang="en-US" sz="1200">
                <a:latin typeface="Times New Roman" charset="0"/>
              </a:rPr>
              <a:t>E. De Luca, R. W. Richards, I. Grillo, and S. M. King, J. Polym. Sci.: Part B: Polym. Phys. </a:t>
            </a:r>
            <a:r>
              <a:rPr lang="en-US" sz="1200" b="1">
                <a:latin typeface="Times New Roman" charset="0"/>
              </a:rPr>
              <a:t>41</a:t>
            </a:r>
            <a:r>
              <a:rPr lang="en-US" sz="1200">
                <a:latin typeface="Times New Roman" charset="0"/>
              </a:rPr>
              <a:t>, 1352 (2003). </a:t>
            </a:r>
          </a:p>
          <a:p>
            <a:pPr>
              <a:defRPr/>
            </a:pPr>
            <a:r>
              <a:rPr lang="en-US" sz="1200">
                <a:latin typeface="Times New Roman" charset="0"/>
              </a:rPr>
              <a:t>Geladé, E. T. F.; Goderis, B.; et al. Macromolecules, </a:t>
            </a:r>
            <a:r>
              <a:rPr lang="en-US" sz="1200" b="1">
                <a:latin typeface="Times New Roman" charset="0"/>
              </a:rPr>
              <a:t>34</a:t>
            </a:r>
            <a:r>
              <a:rPr lang="en-US" sz="1200">
                <a:latin typeface="Times New Roman" charset="0"/>
              </a:rPr>
              <a:t>, (2001).</a:t>
            </a:r>
          </a:p>
          <a:p>
            <a:pPr>
              <a:defRPr/>
            </a:pPr>
            <a:r>
              <a:rPr lang="en-US" sz="1200">
                <a:solidFill>
                  <a:srgbClr val="0000FF"/>
                </a:solidFill>
                <a:latin typeface="Times New Roman" charset="0"/>
              </a:rPr>
              <a:t>AS Kulkarni, G Beaucage, Macromolecular Rapid Communications, accepted, (2007).</a:t>
            </a:r>
          </a:p>
          <a:p>
            <a:pPr>
              <a:defRPr/>
            </a:pPr>
            <a:endParaRPr lang="en-US" sz="1200">
              <a:latin typeface="Times New Roman" charset="0"/>
            </a:endParaRPr>
          </a:p>
        </p:txBody>
      </p:sp>
      <p:sp>
        <p:nvSpPr>
          <p:cNvPr id="82948" name="Text Box 4"/>
          <p:cNvSpPr txBox="1">
            <a:spLocks noChangeArrowheads="1"/>
          </p:cNvSpPr>
          <p:nvPr/>
        </p:nvSpPr>
        <p:spPr bwMode="auto">
          <a:xfrm>
            <a:off x="1905000" y="838201"/>
            <a:ext cx="8559800" cy="752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20000"/>
              </a:lnSpc>
              <a:defRPr/>
            </a:pPr>
            <a:r>
              <a:rPr lang="en-US" u="sng">
                <a:solidFill>
                  <a:srgbClr val="0000FF"/>
                </a:solidFill>
                <a:latin typeface="Palatino Linotype" charset="0"/>
              </a:rPr>
              <a:t>SANS on Hyperbranched Polymers</a:t>
            </a:r>
            <a:r>
              <a:rPr lang="en-US">
                <a:solidFill>
                  <a:srgbClr val="0000FF"/>
                </a:solidFill>
                <a:latin typeface="Palatino Linotype" charset="0"/>
              </a:rPr>
              <a:t>: </a:t>
            </a:r>
            <a:r>
              <a:rPr lang="en-US">
                <a:latin typeface="Palatino Linotype" charset="0"/>
              </a:rPr>
              <a:t>Beaucage model correctly describes transition from </a:t>
            </a:r>
            <a:r>
              <a:rPr lang="en-US" u="sng">
                <a:solidFill>
                  <a:srgbClr val="0000FF"/>
                </a:solidFill>
                <a:latin typeface="Palatino Linotype" charset="0"/>
              </a:rPr>
              <a:t>good-solvent to </a:t>
            </a:r>
            <a:r>
              <a:rPr lang="en-US" u="sng">
                <a:solidFill>
                  <a:srgbClr val="0000FF"/>
                </a:solidFill>
                <a:latin typeface="Symbol" charset="0"/>
              </a:rPr>
              <a:t>Q </a:t>
            </a:r>
            <a:r>
              <a:rPr lang="en-US" u="sng">
                <a:solidFill>
                  <a:srgbClr val="0000FF"/>
                </a:solidFill>
                <a:latin typeface="Palatino Linotype" charset="0"/>
              </a:rPr>
              <a:t>- solvent</a:t>
            </a:r>
            <a:r>
              <a:rPr lang="en-US">
                <a:latin typeface="Palatino Linotype" charset="0"/>
              </a:rPr>
              <a:t> collapsed state for the minimum path dimension.</a:t>
            </a:r>
            <a:endParaRPr lang="en-US" i="1" baseline="-25000">
              <a:latin typeface="Palatino Linotype" charset="0"/>
            </a:endParaRPr>
          </a:p>
        </p:txBody>
      </p:sp>
      <p:grpSp>
        <p:nvGrpSpPr>
          <p:cNvPr id="134148" name="Group 5"/>
          <p:cNvGrpSpPr>
            <a:grpSpLocks/>
          </p:cNvGrpSpPr>
          <p:nvPr/>
        </p:nvGrpSpPr>
        <p:grpSpPr bwMode="auto">
          <a:xfrm>
            <a:off x="1752600" y="1616076"/>
            <a:ext cx="8763000" cy="4403725"/>
            <a:chOff x="-432" y="113"/>
            <a:chExt cx="6549" cy="3291"/>
          </a:xfrm>
        </p:grpSpPr>
        <p:pic>
          <p:nvPicPr>
            <p:cNvPr id="134149" name="Picture 6" descr="Grap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 y="120"/>
              <a:ext cx="3150" cy="2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50" name="Picture 7" descr="G_dimens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3"/>
              <a:ext cx="3167" cy="2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2" name="Text Box 8"/>
            <p:cNvSpPr txBox="1">
              <a:spLocks noChangeArrowheads="1"/>
            </p:cNvSpPr>
            <p:nvPr/>
          </p:nvSpPr>
          <p:spPr bwMode="auto">
            <a:xfrm>
              <a:off x="1056" y="3128"/>
              <a:ext cx="280" cy="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Times New Roman" charset="0"/>
                </a:rPr>
                <a:t>a)</a:t>
              </a:r>
            </a:p>
          </p:txBody>
        </p:sp>
        <p:sp>
          <p:nvSpPr>
            <p:cNvPr id="82953" name="Text Box 9"/>
            <p:cNvSpPr txBox="1">
              <a:spLocks noChangeArrowheads="1"/>
            </p:cNvSpPr>
            <p:nvPr/>
          </p:nvSpPr>
          <p:spPr bwMode="auto">
            <a:xfrm>
              <a:off x="4464" y="3130"/>
              <a:ext cx="289" cy="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Times New Roman" charset="0"/>
                </a:rPr>
                <a:t>b)</a:t>
              </a:r>
            </a:p>
          </p:txBody>
        </p:sp>
      </p:grpSp>
      <p:sp>
        <p:nvSpPr>
          <p:cNvPr id="3" name="Slide Number Placeholder 2">
            <a:extLst>
              <a:ext uri="{FF2B5EF4-FFF2-40B4-BE49-F238E27FC236}">
                <a16:creationId xmlns:a16="http://schemas.microsoft.com/office/drawing/2014/main" id="{EEF406D0-0842-1146-B23B-ABEC805A8BD4}"/>
              </a:ext>
            </a:extLst>
          </p:cNvPr>
          <p:cNvSpPr>
            <a:spLocks noGrp="1"/>
          </p:cNvSpPr>
          <p:nvPr>
            <p:ph type="sldNum" sz="quarter" idx="12"/>
          </p:nvPr>
        </p:nvSpPr>
        <p:spPr/>
        <p:txBody>
          <a:bodyPr/>
          <a:lstStyle/>
          <a:p>
            <a:fld id="{030D0954-52AA-4645-BC74-DBF6B1D254B8}" type="slidenum">
              <a:rPr lang="en-US" smtClean="0"/>
              <a:t>96</a:t>
            </a:fld>
            <a:endParaRPr lang="en-US"/>
          </a:p>
        </p:txBody>
      </p:sp>
    </p:spTree>
    <p:extLst>
      <p:ext uri="{BB962C8B-B14F-4D97-AF65-F5344CB8AC3E}">
        <p14:creationId xmlns:p14="http://schemas.microsoft.com/office/powerpoint/2010/main" val="9979553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02" name="Group 2"/>
          <p:cNvGraphicFramePr>
            <a:graphicFrameLocks noGrp="1"/>
          </p:cNvGraphicFramePr>
          <p:nvPr>
            <p:extLst/>
          </p:nvPr>
        </p:nvGraphicFramePr>
        <p:xfrm>
          <a:off x="1752600" y="1068389"/>
          <a:ext cx="6019800" cy="5394920"/>
        </p:xfrm>
        <a:graphic>
          <a:graphicData uri="http://schemas.openxmlformats.org/drawingml/2006/table">
            <a:tbl>
              <a:tblPr/>
              <a:tblGrid>
                <a:gridCol w="1354138">
                  <a:extLst>
                    <a:ext uri="{9D8B030D-6E8A-4147-A177-3AD203B41FA5}">
                      <a16:colId xmlns:a16="http://schemas.microsoft.com/office/drawing/2014/main" val="20000"/>
                    </a:ext>
                  </a:extLst>
                </a:gridCol>
                <a:gridCol w="1008062">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100572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 </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M</a:t>
                      </a:r>
                      <a:r>
                        <a:rPr kumimoji="0" lang="en-US" sz="1800" b="1" i="0" u="none" strike="noStrike" cap="none" normalizeH="0" baseline="-25000">
                          <a:ln>
                            <a:noFill/>
                          </a:ln>
                          <a:solidFill>
                            <a:schemeClr val="tx1"/>
                          </a:solidFill>
                          <a:effectLst/>
                          <a:latin typeface="Arial" charset="0"/>
                          <a:ea typeface="ＭＳ Ｐゴシック" charset="0"/>
                          <a:cs typeface="Arial" charset="0"/>
                        </a:rPr>
                        <a:t>n</a:t>
                      </a:r>
                      <a:r>
                        <a:rPr kumimoji="0" lang="en-US" sz="1800" b="1" i="0" u="none" strike="noStrike" cap="none" normalizeH="0" baseline="0">
                          <a:ln>
                            <a:noFill/>
                          </a:ln>
                          <a:solidFill>
                            <a:schemeClr val="tx1"/>
                          </a:solidFill>
                          <a:effectLst/>
                          <a:latin typeface="Arial" charset="0"/>
                          <a:ea typeface="ＭＳ Ｐゴシック" charset="0"/>
                          <a:cs typeface="Arial" charset="0"/>
                        </a:rPr>
                        <a:t> (g/mol)</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Index</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LCBI</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Mole Fraction of Branches</a:t>
                      </a:r>
                    </a:p>
                    <a:p>
                      <a:pPr marL="0" marR="0" lvl="0" indent="0" algn="ctr" defTabSz="914400" rtl="0" eaLnBrk="1" fontAlgn="b"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chemeClr val="tx1"/>
                          </a:solidFill>
                          <a:effectLst/>
                          <a:latin typeface="Symbol" charset="0"/>
                          <a:ea typeface="ＭＳ Ｐゴシック" charset="0"/>
                          <a:cs typeface="Arial" charset="0"/>
                        </a:rPr>
                        <a:t>φ</a:t>
                      </a:r>
                      <a:r>
                        <a:rPr kumimoji="0" lang="en-US" sz="2400" b="1" i="0" u="none" strike="noStrike" cap="none" normalizeH="0" baseline="-25000" dirty="0" err="1">
                          <a:ln>
                            <a:noFill/>
                          </a:ln>
                          <a:solidFill>
                            <a:schemeClr val="tx1"/>
                          </a:solidFill>
                          <a:effectLst/>
                          <a:latin typeface="Arial" charset="0"/>
                          <a:ea typeface="ＭＳ Ｐゴシック" charset="0"/>
                          <a:cs typeface="Arial" charset="0"/>
                        </a:rPr>
                        <a:t>br</a:t>
                      </a:r>
                      <a:endParaRPr kumimoji="0" lang="en-US" sz="2400" b="0" i="0" u="none" strike="noStrike" cap="none" normalizeH="0" baseline="-25000" dirty="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7AB2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NMR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n</a:t>
                      </a:r>
                      <a:r>
                        <a:rPr kumimoji="0" lang="en-US" sz="1800" b="1" i="0" u="none" strike="noStrike" cap="none" normalizeH="0" baseline="-25000">
                          <a:ln>
                            <a:noFill/>
                          </a:ln>
                          <a:solidFill>
                            <a:schemeClr val="tx1"/>
                          </a:solidFill>
                          <a:effectLst/>
                          <a:latin typeface="Arial" charset="0"/>
                          <a:ea typeface="ＭＳ Ｐゴシック" charset="0"/>
                          <a:cs typeface="Arial" charset="0"/>
                        </a:rPr>
                        <a:t>br</a:t>
                      </a:r>
                      <a:r>
                        <a:rPr kumimoji="0" lang="en-US" sz="1800" b="1" i="0" u="none" strike="noStrike" cap="none" normalizeH="0" baseline="0">
                          <a:ln>
                            <a:noFill/>
                          </a:ln>
                          <a:solidFill>
                            <a:schemeClr val="tx1"/>
                          </a:solidFill>
                          <a:effectLst/>
                          <a:latin typeface="Arial" charset="0"/>
                          <a:ea typeface="ＭＳ Ｐゴシック" charset="0"/>
                          <a:cs typeface="Arial" charset="0"/>
                        </a:rPr>
                        <a:t>/10</a:t>
                      </a:r>
                      <a:r>
                        <a:rPr kumimoji="0" lang="en-US" sz="1800" b="1" i="0" u="none" strike="noStrike" cap="none" normalizeH="0" baseline="30000">
                          <a:ln>
                            <a:noFill/>
                          </a:ln>
                          <a:solidFill>
                            <a:schemeClr val="tx1"/>
                          </a:solidFill>
                          <a:effectLst/>
                          <a:latin typeface="Arial" charset="0"/>
                          <a:ea typeface="ＭＳ Ｐゴシック" charset="0"/>
                          <a:cs typeface="Arial" charset="0"/>
                        </a:rPr>
                        <a:t>4</a:t>
                      </a:r>
                      <a:r>
                        <a:rPr kumimoji="0" lang="en-US" sz="1800" b="1" i="0" u="none" strike="noStrike" cap="none" normalizeH="0" baseline="0">
                          <a:ln>
                            <a:noFill/>
                          </a:ln>
                          <a:solidFill>
                            <a:schemeClr val="tx1"/>
                          </a:solidFill>
                          <a:effectLst/>
                          <a:latin typeface="Arial" charset="0"/>
                          <a:ea typeface="ＭＳ Ｐゴシック" charset="0"/>
                          <a:cs typeface="Arial" charset="0"/>
                        </a:rPr>
                        <a:t> C</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2868">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PE 0</a:t>
                      </a: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46,500</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0.04</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0</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7AB2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0</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2868">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PE 2</a:t>
                      </a: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11,500</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0.91</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0.39</a:t>
                      </a:r>
                      <a:r>
                        <a:rPr kumimoji="0" lang="en-US" sz="1800" b="1" i="0" u="none" strike="noStrike" cap="none" normalizeH="0" baseline="0">
                          <a:ln>
                            <a:noFill/>
                          </a:ln>
                          <a:solidFill>
                            <a:schemeClr val="tx1"/>
                          </a:solidFill>
                          <a:effectLst/>
                          <a:latin typeface="Arial" charset="0"/>
                          <a:ea typeface="ＭＳ Ｐゴシック" charset="0"/>
                          <a:cs typeface="Times New Roman" charset="0"/>
                        </a:rPr>
                        <a:t>±0.005</a:t>
                      </a: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7AB2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0.36</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62868">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PE 3</a:t>
                      </a: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37,900</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2.27</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0.63</a:t>
                      </a:r>
                      <a:r>
                        <a:rPr kumimoji="0" lang="en-US" sz="1800" b="1" i="0" u="none" strike="noStrike" cap="none" normalizeH="0" baseline="0">
                          <a:ln>
                            <a:noFill/>
                          </a:ln>
                          <a:solidFill>
                            <a:schemeClr val="tx1"/>
                          </a:solidFill>
                          <a:effectLst/>
                          <a:latin typeface="Arial" charset="0"/>
                          <a:ea typeface="ＭＳ Ｐゴシック" charset="0"/>
                          <a:cs typeface="Times New Roman" charset="0"/>
                        </a:rPr>
                        <a:t>±0.004</a:t>
                      </a: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7AB2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0.91</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15" marB="45715"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40321" name="Object 34"/>
          <p:cNvGraphicFramePr>
            <a:graphicFrameLocks noChangeAspect="1"/>
          </p:cNvGraphicFramePr>
          <p:nvPr/>
        </p:nvGraphicFramePr>
        <p:xfrm>
          <a:off x="8115300" y="2254250"/>
          <a:ext cx="2247900" cy="933450"/>
        </p:xfrm>
        <a:graphic>
          <a:graphicData uri="http://schemas.openxmlformats.org/presentationml/2006/ole">
            <mc:AlternateContent xmlns:mc="http://schemas.openxmlformats.org/markup-compatibility/2006">
              <mc:Choice xmlns:v="urn:schemas-microsoft-com:vml" Requires="v">
                <p:oleObj spid="_x0000_s68810" name="Drawing" r:id="rId4" imgW="2679700" imgH="1104900" progId="Canvas.Drawing.9">
                  <p:embed/>
                </p:oleObj>
              </mc:Choice>
              <mc:Fallback>
                <p:oleObj name="Drawing" r:id="rId4" imgW="2679700" imgH="1104900" progId="Canvas.Drawing.9">
                  <p:embed/>
                  <p:pic>
                    <p:nvPicPr>
                      <p:cNvPr id="140321" name="Object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5300" y="2254250"/>
                        <a:ext cx="2247900" cy="933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40322" name="Object 35"/>
          <p:cNvGraphicFramePr>
            <a:graphicFrameLocks noChangeAspect="1"/>
          </p:cNvGraphicFramePr>
          <p:nvPr/>
        </p:nvGraphicFramePr>
        <p:xfrm>
          <a:off x="8958264" y="3949701"/>
          <a:ext cx="561975" cy="447675"/>
        </p:xfrm>
        <a:graphic>
          <a:graphicData uri="http://schemas.openxmlformats.org/presentationml/2006/ole">
            <mc:AlternateContent xmlns:mc="http://schemas.openxmlformats.org/markup-compatibility/2006">
              <mc:Choice xmlns:v="urn:schemas-microsoft-com:vml" Requires="v">
                <p:oleObj spid="_x0000_s68811" name="Drawing" r:id="rId6" imgW="660400" imgH="533400" progId="Canvas.Drawing.9">
                  <p:embed/>
                </p:oleObj>
              </mc:Choice>
              <mc:Fallback>
                <p:oleObj name="Drawing" r:id="rId6" imgW="660400" imgH="533400" progId="Canvas.Drawing.9">
                  <p:embed/>
                  <p:pic>
                    <p:nvPicPr>
                      <p:cNvPr id="140322" name="Object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8264" y="3949701"/>
                        <a:ext cx="561975" cy="447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40323" name="Object 36"/>
          <p:cNvGraphicFramePr>
            <a:graphicFrameLocks noChangeAspect="1"/>
          </p:cNvGraphicFramePr>
          <p:nvPr/>
        </p:nvGraphicFramePr>
        <p:xfrm>
          <a:off x="8572500" y="5245100"/>
          <a:ext cx="1333500" cy="876300"/>
        </p:xfrm>
        <a:graphic>
          <a:graphicData uri="http://schemas.openxmlformats.org/presentationml/2006/ole">
            <mc:AlternateContent xmlns:mc="http://schemas.openxmlformats.org/markup-compatibility/2006">
              <mc:Choice xmlns:v="urn:schemas-microsoft-com:vml" Requires="v">
                <p:oleObj spid="_x0000_s68812" name="Drawing" r:id="rId8" imgW="1587500" imgH="1054100" progId="Canvas.Drawing.9">
                  <p:embed/>
                </p:oleObj>
              </mc:Choice>
              <mc:Fallback>
                <p:oleObj name="Drawing" r:id="rId8" imgW="1587500" imgH="1054100" progId="Canvas.Drawing.9">
                  <p:embed/>
                  <p:pic>
                    <p:nvPicPr>
                      <p:cNvPr id="140323" name="Object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72500" y="5245100"/>
                        <a:ext cx="1333500" cy="87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9237" name="Text Box 37"/>
          <p:cNvSpPr txBox="1">
            <a:spLocks noChangeArrowheads="1"/>
          </p:cNvSpPr>
          <p:nvPr/>
        </p:nvSpPr>
        <p:spPr bwMode="auto">
          <a:xfrm>
            <a:off x="8317894" y="1054100"/>
            <a:ext cx="1760162"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t>Model Based on</a:t>
            </a:r>
          </a:p>
          <a:p>
            <a:pPr algn="ctr" eaLnBrk="1" hangingPunct="1">
              <a:defRPr/>
            </a:pPr>
            <a:r>
              <a:rPr lang="en-US" b="1"/>
              <a:t>Mole Fraction of</a:t>
            </a:r>
          </a:p>
          <a:p>
            <a:pPr algn="ctr" eaLnBrk="1" hangingPunct="1">
              <a:defRPr/>
            </a:pPr>
            <a:r>
              <a:rPr lang="en-US" b="1"/>
              <a:t>Branches</a:t>
            </a:r>
          </a:p>
        </p:txBody>
      </p:sp>
      <p:sp>
        <p:nvSpPr>
          <p:cNvPr id="179238" name="Line 38"/>
          <p:cNvSpPr>
            <a:spLocks noChangeShapeType="1"/>
          </p:cNvSpPr>
          <p:nvPr/>
        </p:nvSpPr>
        <p:spPr bwMode="auto">
          <a:xfrm>
            <a:off x="7696200" y="1066800"/>
            <a:ext cx="2743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9239" name="Line 39"/>
          <p:cNvSpPr>
            <a:spLocks noChangeShapeType="1"/>
          </p:cNvSpPr>
          <p:nvPr/>
        </p:nvSpPr>
        <p:spPr bwMode="auto">
          <a:xfrm>
            <a:off x="7696200" y="2070100"/>
            <a:ext cx="2743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9240" name="Line 40"/>
          <p:cNvSpPr>
            <a:spLocks noChangeShapeType="1"/>
          </p:cNvSpPr>
          <p:nvPr/>
        </p:nvSpPr>
        <p:spPr bwMode="auto">
          <a:xfrm>
            <a:off x="7696200" y="3530600"/>
            <a:ext cx="2743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9241" name="Line 41"/>
          <p:cNvSpPr>
            <a:spLocks noChangeShapeType="1"/>
          </p:cNvSpPr>
          <p:nvPr/>
        </p:nvSpPr>
        <p:spPr bwMode="auto">
          <a:xfrm>
            <a:off x="7696200" y="4991100"/>
            <a:ext cx="2743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9242" name="Line 42"/>
          <p:cNvSpPr>
            <a:spLocks noChangeShapeType="1"/>
          </p:cNvSpPr>
          <p:nvPr/>
        </p:nvSpPr>
        <p:spPr bwMode="auto">
          <a:xfrm>
            <a:off x="7696200" y="6464300"/>
            <a:ext cx="2743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9243" name="Line 43"/>
          <p:cNvSpPr>
            <a:spLocks noChangeShapeType="1"/>
          </p:cNvSpPr>
          <p:nvPr/>
        </p:nvSpPr>
        <p:spPr bwMode="auto">
          <a:xfrm>
            <a:off x="10439400" y="1066800"/>
            <a:ext cx="0" cy="5410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40331" name="Text Box 44"/>
          <p:cNvSpPr txBox="1">
            <a:spLocks noChangeArrowheads="1"/>
          </p:cNvSpPr>
          <p:nvPr/>
        </p:nvSpPr>
        <p:spPr bwMode="auto">
          <a:xfrm>
            <a:off x="2769033" y="152401"/>
            <a:ext cx="670632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This Approach Can Quantify LCB in Polyolefins.</a:t>
            </a:r>
          </a:p>
        </p:txBody>
      </p:sp>
      <p:sp>
        <p:nvSpPr>
          <p:cNvPr id="3" name="Slide Number Placeholder 2">
            <a:extLst>
              <a:ext uri="{FF2B5EF4-FFF2-40B4-BE49-F238E27FC236}">
                <a16:creationId xmlns:a16="http://schemas.microsoft.com/office/drawing/2014/main" id="{3B3C9E48-4131-C847-9B94-ECCE4EA9B88B}"/>
              </a:ext>
            </a:extLst>
          </p:cNvPr>
          <p:cNvSpPr>
            <a:spLocks noGrp="1"/>
          </p:cNvSpPr>
          <p:nvPr>
            <p:ph type="sldNum" sz="quarter" idx="12"/>
          </p:nvPr>
        </p:nvSpPr>
        <p:spPr/>
        <p:txBody>
          <a:bodyPr/>
          <a:lstStyle/>
          <a:p>
            <a:fld id="{030D0954-52AA-4645-BC74-DBF6B1D254B8}" type="slidenum">
              <a:rPr lang="en-US" smtClean="0"/>
              <a:t>97</a:t>
            </a:fld>
            <a:endParaRPr lang="en-US"/>
          </a:p>
        </p:txBody>
      </p:sp>
    </p:spTree>
    <p:extLst>
      <p:ext uri="{BB962C8B-B14F-4D97-AF65-F5344CB8AC3E}">
        <p14:creationId xmlns:p14="http://schemas.microsoft.com/office/powerpoint/2010/main" val="4138827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304801"/>
            <a:ext cx="3209925" cy="6162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80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4462464"/>
            <a:ext cx="4810125" cy="1557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8004" name="Text Box 4"/>
          <p:cNvSpPr txBox="1">
            <a:spLocks noChangeArrowheads="1"/>
          </p:cNvSpPr>
          <p:nvPr/>
        </p:nvSpPr>
        <p:spPr bwMode="auto">
          <a:xfrm>
            <a:off x="6400801" y="1143001"/>
            <a:ext cx="2322111" cy="2031325"/>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latin typeface="Times New Roman" charset="0"/>
              </a:rPr>
              <a:t>M</a:t>
            </a:r>
            <a:r>
              <a:rPr lang="en-US" b="1" baseline="-25000">
                <a:latin typeface="Times New Roman" charset="0"/>
              </a:rPr>
              <a:t>w</a:t>
            </a:r>
            <a:r>
              <a:rPr lang="en-US" b="1">
                <a:latin typeface="Times New Roman" charset="0"/>
              </a:rPr>
              <a:t>/M</a:t>
            </a:r>
            <a:r>
              <a:rPr lang="en-US" b="1" baseline="-25000">
                <a:latin typeface="Times New Roman" charset="0"/>
              </a:rPr>
              <a:t>n</a:t>
            </a:r>
            <a:r>
              <a:rPr lang="en-US" b="1">
                <a:latin typeface="Times New Roman" charset="0"/>
              </a:rPr>
              <a:t> ~ 4</a:t>
            </a:r>
          </a:p>
          <a:p>
            <a:pPr eaLnBrk="1" hangingPunct="1">
              <a:defRPr/>
            </a:pPr>
            <a:r>
              <a:rPr lang="en-US" b="1">
                <a:latin typeface="Times New Roman" charset="0"/>
              </a:rPr>
              <a:t>Large aggregates</a:t>
            </a:r>
          </a:p>
          <a:p>
            <a:pPr eaLnBrk="1" hangingPunct="1">
              <a:defRPr/>
            </a:pPr>
            <a:r>
              <a:rPr lang="en-US" b="1">
                <a:latin typeface="Times New Roman" charset="0"/>
              </a:rPr>
              <a:t>Growth kinetics show</a:t>
            </a:r>
          </a:p>
          <a:p>
            <a:pPr eaLnBrk="1" hangingPunct="1">
              <a:defRPr/>
            </a:pPr>
            <a:r>
              <a:rPr lang="en-US" b="1">
                <a:latin typeface="Times New Roman" charset="0"/>
              </a:rPr>
              <a:t>d</a:t>
            </a:r>
            <a:r>
              <a:rPr lang="en-US" b="1" baseline="-25000">
                <a:latin typeface="Times New Roman" charset="0"/>
              </a:rPr>
              <a:t>min</a:t>
            </a:r>
            <a:r>
              <a:rPr lang="en-US" b="1">
                <a:latin typeface="Times New Roman" charset="0"/>
              </a:rPr>
              <a:t> =&gt; 1 </a:t>
            </a:r>
          </a:p>
          <a:p>
            <a:pPr eaLnBrk="1" hangingPunct="1">
              <a:defRPr/>
            </a:pPr>
            <a:r>
              <a:rPr lang="en-US" b="1">
                <a:latin typeface="Times New Roman" charset="0"/>
              </a:rPr>
              <a:t>d</a:t>
            </a:r>
            <a:r>
              <a:rPr lang="en-US" b="1" baseline="-25000">
                <a:latin typeface="Times New Roman" charset="0"/>
              </a:rPr>
              <a:t>f</a:t>
            </a:r>
            <a:r>
              <a:rPr lang="en-US" b="1">
                <a:latin typeface="Times New Roman" charset="0"/>
              </a:rPr>
              <a:t> =&gt; 1.8 for RLCA</a:t>
            </a:r>
          </a:p>
          <a:p>
            <a:pPr eaLnBrk="1" hangingPunct="1">
              <a:defRPr/>
            </a:pPr>
            <a:r>
              <a:rPr lang="en-US" b="1">
                <a:latin typeface="Times New Roman" charset="0"/>
              </a:rPr>
              <a:t>Predicted previously</a:t>
            </a:r>
          </a:p>
          <a:p>
            <a:pPr eaLnBrk="1" hangingPunct="1">
              <a:defRPr/>
            </a:pPr>
            <a:r>
              <a:rPr lang="en-US" b="1">
                <a:latin typeface="Times New Roman" charset="0"/>
              </a:rPr>
              <a:t>  by Meakin</a:t>
            </a:r>
          </a:p>
        </p:txBody>
      </p:sp>
      <p:pic>
        <p:nvPicPr>
          <p:cNvPr id="1280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400800"/>
            <a:ext cx="3181350" cy="285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8006" name="Text Box 6"/>
          <p:cNvSpPr txBox="1">
            <a:spLocks noChangeArrowheads="1"/>
          </p:cNvSpPr>
          <p:nvPr/>
        </p:nvSpPr>
        <p:spPr bwMode="auto">
          <a:xfrm>
            <a:off x="5486401" y="228600"/>
            <a:ext cx="3162469" cy="36933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dirty="0"/>
              <a:t>Model Polydisperse Simulations</a:t>
            </a:r>
          </a:p>
        </p:txBody>
      </p:sp>
      <p:sp>
        <p:nvSpPr>
          <p:cNvPr id="3" name="Slide Number Placeholder 2">
            <a:extLst>
              <a:ext uri="{FF2B5EF4-FFF2-40B4-BE49-F238E27FC236}">
                <a16:creationId xmlns:a16="http://schemas.microsoft.com/office/drawing/2014/main" id="{94D9F70B-D7E5-F44D-81CD-56F4B27595E5}"/>
              </a:ext>
            </a:extLst>
          </p:cNvPr>
          <p:cNvSpPr>
            <a:spLocks noGrp="1"/>
          </p:cNvSpPr>
          <p:nvPr>
            <p:ph type="sldNum" sz="quarter" idx="12"/>
          </p:nvPr>
        </p:nvSpPr>
        <p:spPr/>
        <p:txBody>
          <a:bodyPr/>
          <a:lstStyle/>
          <a:p>
            <a:fld id="{030D0954-52AA-4645-BC74-DBF6B1D254B8}" type="slidenum">
              <a:rPr lang="en-US" smtClean="0"/>
              <a:t>98</a:t>
            </a:fld>
            <a:endParaRPr lang="en-US"/>
          </a:p>
        </p:txBody>
      </p:sp>
    </p:spTree>
    <p:extLst>
      <p:ext uri="{BB962C8B-B14F-4D97-AF65-F5344CB8AC3E}">
        <p14:creationId xmlns:p14="http://schemas.microsoft.com/office/powerpoint/2010/main" val="15137100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2133600" cy="2679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148482" name="Group 3"/>
          <p:cNvGrpSpPr>
            <a:grpSpLocks/>
          </p:cNvGrpSpPr>
          <p:nvPr/>
        </p:nvGrpSpPr>
        <p:grpSpPr bwMode="auto">
          <a:xfrm>
            <a:off x="2743200" y="1066800"/>
            <a:ext cx="2755900" cy="1703388"/>
            <a:chOff x="1200" y="566"/>
            <a:chExt cx="1880" cy="1162"/>
          </a:xfrm>
        </p:grpSpPr>
        <p:pic>
          <p:nvPicPr>
            <p:cNvPr id="173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576"/>
              <a:ext cx="1880" cy="1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3061" name="Freeform 5"/>
            <p:cNvSpPr>
              <a:spLocks/>
            </p:cNvSpPr>
            <p:nvPr/>
          </p:nvSpPr>
          <p:spPr bwMode="auto">
            <a:xfrm>
              <a:off x="1540" y="759"/>
              <a:ext cx="1111" cy="663"/>
            </a:xfrm>
            <a:custGeom>
              <a:avLst/>
              <a:gdLst>
                <a:gd name="T0" fmla="*/ 0 w 1111"/>
                <a:gd name="T1" fmla="*/ 5 h 662"/>
                <a:gd name="T2" fmla="*/ 48 w 1111"/>
                <a:gd name="T3" fmla="*/ 137 h 662"/>
                <a:gd name="T4" fmla="*/ 179 w 1111"/>
                <a:gd name="T5" fmla="*/ 220 h 662"/>
                <a:gd name="T6" fmla="*/ 287 w 1111"/>
                <a:gd name="T7" fmla="*/ 447 h 662"/>
                <a:gd name="T8" fmla="*/ 335 w 1111"/>
                <a:gd name="T9" fmla="*/ 543 h 662"/>
                <a:gd name="T10" fmla="*/ 406 w 1111"/>
                <a:gd name="T11" fmla="*/ 567 h 662"/>
                <a:gd name="T12" fmla="*/ 717 w 1111"/>
                <a:gd name="T13" fmla="*/ 555 h 662"/>
                <a:gd name="T14" fmla="*/ 884 w 1111"/>
                <a:gd name="T15" fmla="*/ 590 h 662"/>
                <a:gd name="T16" fmla="*/ 1111 w 1111"/>
                <a:gd name="T17" fmla="*/ 66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1" h="662">
                  <a:moveTo>
                    <a:pt x="0" y="5"/>
                  </a:moveTo>
                  <a:cubicBezTo>
                    <a:pt x="71" y="76"/>
                    <a:pt x="10" y="0"/>
                    <a:pt x="48" y="137"/>
                  </a:cubicBezTo>
                  <a:cubicBezTo>
                    <a:pt x="58" y="174"/>
                    <a:pt x="143" y="207"/>
                    <a:pt x="179" y="220"/>
                  </a:cubicBezTo>
                  <a:cubicBezTo>
                    <a:pt x="227" y="293"/>
                    <a:pt x="220" y="380"/>
                    <a:pt x="287" y="447"/>
                  </a:cubicBezTo>
                  <a:cubicBezTo>
                    <a:pt x="269" y="498"/>
                    <a:pt x="283" y="519"/>
                    <a:pt x="335" y="543"/>
                  </a:cubicBezTo>
                  <a:cubicBezTo>
                    <a:pt x="357" y="553"/>
                    <a:pt x="406" y="567"/>
                    <a:pt x="406" y="567"/>
                  </a:cubicBezTo>
                  <a:cubicBezTo>
                    <a:pt x="547" y="549"/>
                    <a:pt x="554" y="543"/>
                    <a:pt x="717" y="555"/>
                  </a:cubicBezTo>
                  <a:cubicBezTo>
                    <a:pt x="772" y="568"/>
                    <a:pt x="829" y="574"/>
                    <a:pt x="884" y="590"/>
                  </a:cubicBezTo>
                  <a:cubicBezTo>
                    <a:pt x="1004" y="624"/>
                    <a:pt x="978" y="662"/>
                    <a:pt x="1111" y="662"/>
                  </a:cubicBezTo>
                </a:path>
              </a:pathLst>
            </a:custGeom>
            <a:noFill/>
            <a:ln w="38100" cmpd="sng">
              <a:solidFill>
                <a:srgbClr val="FF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3062" name="Line 6"/>
            <p:cNvSpPr>
              <a:spLocks noChangeShapeType="1"/>
            </p:cNvSpPr>
            <p:nvPr/>
          </p:nvSpPr>
          <p:spPr bwMode="auto">
            <a:xfrm>
              <a:off x="1344" y="960"/>
              <a:ext cx="1392" cy="0"/>
            </a:xfrm>
            <a:prstGeom prst="line">
              <a:avLst/>
            </a:prstGeom>
            <a:noFill/>
            <a:ln w="31750">
              <a:solidFill>
                <a:srgbClr val="00008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3063" name="Line 7"/>
            <p:cNvSpPr>
              <a:spLocks noChangeShapeType="1"/>
            </p:cNvSpPr>
            <p:nvPr/>
          </p:nvSpPr>
          <p:spPr bwMode="auto">
            <a:xfrm>
              <a:off x="1536" y="1200"/>
              <a:ext cx="193" cy="0"/>
            </a:xfrm>
            <a:prstGeom prst="line">
              <a:avLst/>
            </a:prstGeom>
            <a:noFill/>
            <a:ln w="317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3064" name="Line 8"/>
            <p:cNvSpPr>
              <a:spLocks noChangeShapeType="1"/>
            </p:cNvSpPr>
            <p:nvPr/>
          </p:nvSpPr>
          <p:spPr bwMode="auto">
            <a:xfrm rot="10800000">
              <a:off x="1920" y="1200"/>
              <a:ext cx="192" cy="0"/>
            </a:xfrm>
            <a:prstGeom prst="line">
              <a:avLst/>
            </a:prstGeom>
            <a:noFill/>
            <a:ln w="317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3065" name="Text Box 9"/>
            <p:cNvSpPr txBox="1">
              <a:spLocks noChangeArrowheads="1"/>
            </p:cNvSpPr>
            <p:nvPr/>
          </p:nvSpPr>
          <p:spPr bwMode="auto">
            <a:xfrm>
              <a:off x="2054" y="566"/>
              <a:ext cx="231"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FF"/>
                  </a:solidFill>
                  <a:latin typeface="Times" charset="0"/>
                </a:rPr>
                <a:t>R</a:t>
              </a:r>
              <a:endParaRPr lang="en-US">
                <a:latin typeface="Times" charset="0"/>
              </a:endParaRPr>
            </a:p>
          </p:txBody>
        </p:sp>
        <p:sp>
          <p:nvSpPr>
            <p:cNvPr id="173066" name="Text Box 10"/>
            <p:cNvSpPr txBox="1">
              <a:spLocks noChangeArrowheads="1"/>
            </p:cNvSpPr>
            <p:nvPr/>
          </p:nvSpPr>
          <p:spPr bwMode="auto">
            <a:xfrm>
              <a:off x="1334" y="1239"/>
              <a:ext cx="196"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0000"/>
                  </a:solidFill>
                  <a:latin typeface="Times" charset="0"/>
                </a:rPr>
                <a:t>a</a:t>
              </a:r>
              <a:endParaRPr lang="en-US">
                <a:latin typeface="Times" charset="0"/>
              </a:endParaRPr>
            </a:p>
          </p:txBody>
        </p:sp>
        <p:sp>
          <p:nvSpPr>
            <p:cNvPr id="173067" name="Text Box 11"/>
            <p:cNvSpPr txBox="1">
              <a:spLocks noChangeArrowheads="1"/>
            </p:cNvSpPr>
            <p:nvPr/>
          </p:nvSpPr>
          <p:spPr bwMode="auto">
            <a:xfrm>
              <a:off x="2726" y="1286"/>
              <a:ext cx="22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FF00"/>
                  </a:solidFill>
                  <a:latin typeface="Times" charset="0"/>
                </a:rPr>
                <a:t>L</a:t>
              </a:r>
              <a:endParaRPr lang="en-US">
                <a:latin typeface="Times" charset="0"/>
              </a:endParaRPr>
            </a:p>
          </p:txBody>
        </p:sp>
      </p:grpSp>
      <p:pic>
        <p:nvPicPr>
          <p:cNvPr id="17306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1" y="3048000"/>
            <a:ext cx="3198813" cy="351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306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4200" y="0"/>
            <a:ext cx="1193800" cy="2501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307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28600"/>
            <a:ext cx="5473700" cy="800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3071" name="Text Box 15"/>
          <p:cNvSpPr txBox="1">
            <a:spLocks noChangeArrowheads="1"/>
          </p:cNvSpPr>
          <p:nvPr/>
        </p:nvSpPr>
        <p:spPr bwMode="auto">
          <a:xfrm>
            <a:off x="5775325" y="5141913"/>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a:p>
        </p:txBody>
      </p:sp>
      <p:sp>
        <p:nvSpPr>
          <p:cNvPr id="148487" name="AutoShape 16"/>
          <p:cNvSpPr>
            <a:spLocks noChangeAspect="1" noChangeArrowheads="1" noTextEdit="1"/>
          </p:cNvSpPr>
          <p:nvPr/>
        </p:nvSpPr>
        <p:spPr bwMode="auto">
          <a:xfrm>
            <a:off x="2133600" y="4953000"/>
            <a:ext cx="4648200"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8488" name="Rectangle 17"/>
          <p:cNvSpPr>
            <a:spLocks noChangeArrowheads="1"/>
          </p:cNvSpPr>
          <p:nvPr/>
        </p:nvSpPr>
        <p:spPr bwMode="auto">
          <a:xfrm>
            <a:off x="2133600" y="4953000"/>
            <a:ext cx="4648200" cy="1676400"/>
          </a:xfrm>
          <a:prstGeom prst="rect">
            <a:avLst/>
          </a:prstGeom>
          <a:solidFill>
            <a:srgbClr val="AECA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8489" name="Line 18"/>
          <p:cNvSpPr>
            <a:spLocks noChangeShapeType="1"/>
          </p:cNvSpPr>
          <p:nvPr/>
        </p:nvSpPr>
        <p:spPr bwMode="auto">
          <a:xfrm>
            <a:off x="2133600" y="4953000"/>
            <a:ext cx="4635500"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0" name="Line 19"/>
          <p:cNvSpPr>
            <a:spLocks noChangeShapeType="1"/>
          </p:cNvSpPr>
          <p:nvPr/>
        </p:nvSpPr>
        <p:spPr bwMode="auto">
          <a:xfrm>
            <a:off x="6769100" y="49530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1" name="Line 20"/>
          <p:cNvSpPr>
            <a:spLocks noChangeShapeType="1"/>
          </p:cNvSpPr>
          <p:nvPr/>
        </p:nvSpPr>
        <p:spPr bwMode="auto">
          <a:xfrm>
            <a:off x="6769100" y="4953000"/>
            <a:ext cx="12700" cy="1676400"/>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2" name="Line 21"/>
          <p:cNvSpPr>
            <a:spLocks noChangeShapeType="1"/>
          </p:cNvSpPr>
          <p:nvPr/>
        </p:nvSpPr>
        <p:spPr bwMode="auto">
          <a:xfrm>
            <a:off x="6769100" y="64770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3" name="Line 22"/>
          <p:cNvSpPr>
            <a:spLocks noChangeShapeType="1"/>
          </p:cNvSpPr>
          <p:nvPr/>
        </p:nvSpPr>
        <p:spPr bwMode="auto">
          <a:xfrm flipH="1">
            <a:off x="2133600" y="6629400"/>
            <a:ext cx="4648200"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4" name="Line 23"/>
          <p:cNvSpPr>
            <a:spLocks noChangeShapeType="1"/>
          </p:cNvSpPr>
          <p:nvPr/>
        </p:nvSpPr>
        <p:spPr bwMode="auto">
          <a:xfrm>
            <a:off x="2133600" y="64770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5" name="Line 24"/>
          <p:cNvSpPr>
            <a:spLocks noChangeShapeType="1"/>
          </p:cNvSpPr>
          <p:nvPr/>
        </p:nvSpPr>
        <p:spPr bwMode="auto">
          <a:xfrm flipV="1">
            <a:off x="2133600" y="4953000"/>
            <a:ext cx="1588" cy="1676400"/>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6" name="Line 25"/>
          <p:cNvSpPr>
            <a:spLocks noChangeShapeType="1"/>
          </p:cNvSpPr>
          <p:nvPr/>
        </p:nvSpPr>
        <p:spPr bwMode="auto">
          <a:xfrm>
            <a:off x="2133600" y="49530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497" name="Rectangle 26"/>
          <p:cNvSpPr>
            <a:spLocks noChangeArrowheads="1"/>
          </p:cNvSpPr>
          <p:nvPr/>
        </p:nvSpPr>
        <p:spPr bwMode="auto">
          <a:xfrm>
            <a:off x="3048001" y="5029200"/>
            <a:ext cx="7096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N = </a:t>
            </a:r>
            <a:r>
              <a:rPr lang="en-US" b="1">
                <a:solidFill>
                  <a:srgbClr val="000000"/>
                </a:solidFill>
                <a:latin typeface="Symbol" charset="0"/>
              </a:rPr>
              <a:t>a</a:t>
            </a:r>
            <a:r>
              <a:rPr lang="en-US" b="1">
                <a:solidFill>
                  <a:srgbClr val="000000"/>
                </a:solidFill>
                <a:latin typeface="Helvetica" charset="0"/>
              </a:rPr>
              <a:t> (</a:t>
            </a:r>
            <a:endParaRPr lang="en-US"/>
          </a:p>
        </p:txBody>
      </p:sp>
      <p:sp>
        <p:nvSpPr>
          <p:cNvPr id="148498" name="Rectangle 27"/>
          <p:cNvSpPr>
            <a:spLocks noChangeArrowheads="1"/>
          </p:cNvSpPr>
          <p:nvPr/>
        </p:nvSpPr>
        <p:spPr bwMode="auto">
          <a:xfrm>
            <a:off x="3759200" y="5029200"/>
            <a:ext cx="165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BB"/>
                </a:solidFill>
                <a:latin typeface="Helvetica" charset="0"/>
              </a:rPr>
              <a:t>R</a:t>
            </a:r>
            <a:endParaRPr lang="en-US"/>
          </a:p>
        </p:txBody>
      </p:sp>
      <p:sp>
        <p:nvSpPr>
          <p:cNvPr id="148499" name="Rectangle 28"/>
          <p:cNvSpPr>
            <a:spLocks noChangeArrowheads="1"/>
          </p:cNvSpPr>
          <p:nvPr/>
        </p:nvSpPr>
        <p:spPr bwMode="auto">
          <a:xfrm>
            <a:off x="3924300" y="5029200"/>
            <a:ext cx="635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48500" name="Rectangle 29"/>
          <p:cNvSpPr>
            <a:spLocks noChangeArrowheads="1"/>
          </p:cNvSpPr>
          <p:nvPr/>
        </p:nvSpPr>
        <p:spPr bwMode="auto">
          <a:xfrm>
            <a:off x="3987800" y="5029200"/>
            <a:ext cx="127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0000"/>
                </a:solidFill>
                <a:latin typeface="Helvetica" charset="0"/>
              </a:rPr>
              <a:t>a</a:t>
            </a:r>
            <a:endParaRPr lang="en-US"/>
          </a:p>
        </p:txBody>
      </p:sp>
      <p:sp>
        <p:nvSpPr>
          <p:cNvPr id="148501" name="Rectangle 30"/>
          <p:cNvSpPr>
            <a:spLocks noChangeArrowheads="1"/>
          </p:cNvSpPr>
          <p:nvPr/>
        </p:nvSpPr>
        <p:spPr bwMode="auto">
          <a:xfrm>
            <a:off x="4114800" y="5029200"/>
            <a:ext cx="76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48502" name="Rectangle 31"/>
          <p:cNvSpPr>
            <a:spLocks noChangeArrowheads="1"/>
          </p:cNvSpPr>
          <p:nvPr/>
        </p:nvSpPr>
        <p:spPr bwMode="auto">
          <a:xfrm>
            <a:off x="4191000" y="5016500"/>
            <a:ext cx="10900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00A345"/>
                </a:solidFill>
                <a:latin typeface="Helvetica" charset="0"/>
              </a:rPr>
              <a:t>d</a:t>
            </a:r>
            <a:endParaRPr lang="en-US"/>
          </a:p>
        </p:txBody>
      </p:sp>
      <p:sp>
        <p:nvSpPr>
          <p:cNvPr id="148503" name="Rectangle 32"/>
          <p:cNvSpPr>
            <a:spLocks noChangeArrowheads="1"/>
          </p:cNvSpPr>
          <p:nvPr/>
        </p:nvSpPr>
        <p:spPr bwMode="auto">
          <a:xfrm>
            <a:off x="4305301" y="5054600"/>
            <a:ext cx="42863"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000" b="1">
                <a:solidFill>
                  <a:srgbClr val="00A345"/>
                </a:solidFill>
                <a:latin typeface="Helvetica" charset="0"/>
              </a:rPr>
              <a:t>f</a:t>
            </a:r>
            <a:endParaRPr lang="en-US"/>
          </a:p>
        </p:txBody>
      </p:sp>
      <p:sp>
        <p:nvSpPr>
          <p:cNvPr id="148504" name="Rectangle 33"/>
          <p:cNvSpPr>
            <a:spLocks noChangeArrowheads="1"/>
          </p:cNvSpPr>
          <p:nvPr/>
        </p:nvSpPr>
        <p:spPr bwMode="auto">
          <a:xfrm>
            <a:off x="4343400" y="5029200"/>
            <a:ext cx="1435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 How Dense?</a:t>
            </a:r>
            <a:endParaRPr lang="en-US"/>
          </a:p>
        </p:txBody>
      </p:sp>
      <p:sp>
        <p:nvSpPr>
          <p:cNvPr id="148505" name="Rectangle 34"/>
          <p:cNvSpPr>
            <a:spLocks noChangeArrowheads="1"/>
          </p:cNvSpPr>
          <p:nvPr/>
        </p:nvSpPr>
        <p:spPr bwMode="auto">
          <a:xfrm>
            <a:off x="2857500" y="5549900"/>
            <a:ext cx="76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48506" name="Line 35"/>
          <p:cNvSpPr>
            <a:spLocks noChangeShapeType="1"/>
          </p:cNvSpPr>
          <p:nvPr/>
        </p:nvSpPr>
        <p:spPr bwMode="auto">
          <a:xfrm>
            <a:off x="2946400" y="5600700"/>
            <a:ext cx="38100"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07" name="Line 36"/>
          <p:cNvSpPr>
            <a:spLocks noChangeShapeType="1"/>
          </p:cNvSpPr>
          <p:nvPr/>
        </p:nvSpPr>
        <p:spPr bwMode="auto">
          <a:xfrm>
            <a:off x="2984500" y="56007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08" name="Line 37"/>
          <p:cNvSpPr>
            <a:spLocks noChangeShapeType="1"/>
          </p:cNvSpPr>
          <p:nvPr/>
        </p:nvSpPr>
        <p:spPr bwMode="auto">
          <a:xfrm>
            <a:off x="2984500" y="56007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09" name="Line 38"/>
          <p:cNvSpPr>
            <a:spLocks noChangeShapeType="1"/>
          </p:cNvSpPr>
          <p:nvPr/>
        </p:nvSpPr>
        <p:spPr bwMode="auto">
          <a:xfrm>
            <a:off x="2984500" y="56007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0" name="Line 39"/>
          <p:cNvSpPr>
            <a:spLocks noChangeShapeType="1"/>
          </p:cNvSpPr>
          <p:nvPr/>
        </p:nvSpPr>
        <p:spPr bwMode="auto">
          <a:xfrm>
            <a:off x="2984500" y="5600700"/>
            <a:ext cx="1588" cy="139700"/>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1" name="Line 40"/>
          <p:cNvSpPr>
            <a:spLocks noChangeShapeType="1"/>
          </p:cNvSpPr>
          <p:nvPr/>
        </p:nvSpPr>
        <p:spPr bwMode="auto">
          <a:xfrm>
            <a:off x="2984500" y="57404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2" name="Line 41"/>
          <p:cNvSpPr>
            <a:spLocks noChangeShapeType="1"/>
          </p:cNvSpPr>
          <p:nvPr/>
        </p:nvSpPr>
        <p:spPr bwMode="auto">
          <a:xfrm>
            <a:off x="2984500" y="57404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3" name="Line 42"/>
          <p:cNvSpPr>
            <a:spLocks noChangeShapeType="1"/>
          </p:cNvSpPr>
          <p:nvPr/>
        </p:nvSpPr>
        <p:spPr bwMode="auto">
          <a:xfrm>
            <a:off x="2984500" y="57404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4" name="Line 43"/>
          <p:cNvSpPr>
            <a:spLocks noChangeShapeType="1"/>
          </p:cNvSpPr>
          <p:nvPr/>
        </p:nvSpPr>
        <p:spPr bwMode="auto">
          <a:xfrm>
            <a:off x="2984500" y="5740400"/>
            <a:ext cx="76200"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5" name="Line 44"/>
          <p:cNvSpPr>
            <a:spLocks noChangeShapeType="1"/>
          </p:cNvSpPr>
          <p:nvPr/>
        </p:nvSpPr>
        <p:spPr bwMode="auto">
          <a:xfrm>
            <a:off x="3060700" y="57404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6" name="Line 45"/>
          <p:cNvSpPr>
            <a:spLocks noChangeShapeType="1"/>
          </p:cNvSpPr>
          <p:nvPr/>
        </p:nvSpPr>
        <p:spPr bwMode="auto">
          <a:xfrm>
            <a:off x="3060700" y="57404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7" name="Line 46"/>
          <p:cNvSpPr>
            <a:spLocks noChangeShapeType="1"/>
          </p:cNvSpPr>
          <p:nvPr/>
        </p:nvSpPr>
        <p:spPr bwMode="auto">
          <a:xfrm>
            <a:off x="3060700" y="57404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8" name="Line 47"/>
          <p:cNvSpPr>
            <a:spLocks noChangeShapeType="1"/>
          </p:cNvSpPr>
          <p:nvPr/>
        </p:nvSpPr>
        <p:spPr bwMode="auto">
          <a:xfrm>
            <a:off x="3060700" y="5740400"/>
            <a:ext cx="1588" cy="25400"/>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19" name="Line 48"/>
          <p:cNvSpPr>
            <a:spLocks noChangeShapeType="1"/>
          </p:cNvSpPr>
          <p:nvPr/>
        </p:nvSpPr>
        <p:spPr bwMode="auto">
          <a:xfrm>
            <a:off x="3060700" y="57658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0" name="Line 49"/>
          <p:cNvSpPr>
            <a:spLocks noChangeShapeType="1"/>
          </p:cNvSpPr>
          <p:nvPr/>
        </p:nvSpPr>
        <p:spPr bwMode="auto">
          <a:xfrm>
            <a:off x="3060700" y="57658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1" name="Line 50"/>
          <p:cNvSpPr>
            <a:spLocks noChangeShapeType="1"/>
          </p:cNvSpPr>
          <p:nvPr/>
        </p:nvSpPr>
        <p:spPr bwMode="auto">
          <a:xfrm>
            <a:off x="3060700" y="57658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2" name="Line 51"/>
          <p:cNvSpPr>
            <a:spLocks noChangeShapeType="1"/>
          </p:cNvSpPr>
          <p:nvPr/>
        </p:nvSpPr>
        <p:spPr bwMode="auto">
          <a:xfrm flipH="1">
            <a:off x="2946400" y="5765800"/>
            <a:ext cx="114300"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3" name="Line 52"/>
          <p:cNvSpPr>
            <a:spLocks noChangeShapeType="1"/>
          </p:cNvSpPr>
          <p:nvPr/>
        </p:nvSpPr>
        <p:spPr bwMode="auto">
          <a:xfrm>
            <a:off x="2946400" y="57658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4" name="Line 53"/>
          <p:cNvSpPr>
            <a:spLocks noChangeShapeType="1"/>
          </p:cNvSpPr>
          <p:nvPr/>
        </p:nvSpPr>
        <p:spPr bwMode="auto">
          <a:xfrm>
            <a:off x="2946400" y="57658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5" name="Line 54"/>
          <p:cNvSpPr>
            <a:spLocks noChangeShapeType="1"/>
          </p:cNvSpPr>
          <p:nvPr/>
        </p:nvSpPr>
        <p:spPr bwMode="auto">
          <a:xfrm>
            <a:off x="2946400" y="57658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6" name="Line 55"/>
          <p:cNvSpPr>
            <a:spLocks noChangeShapeType="1"/>
          </p:cNvSpPr>
          <p:nvPr/>
        </p:nvSpPr>
        <p:spPr bwMode="auto">
          <a:xfrm flipV="1">
            <a:off x="2946400" y="5600700"/>
            <a:ext cx="1588" cy="165100"/>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7" name="Line 56"/>
          <p:cNvSpPr>
            <a:spLocks noChangeShapeType="1"/>
          </p:cNvSpPr>
          <p:nvPr/>
        </p:nvSpPr>
        <p:spPr bwMode="auto">
          <a:xfrm>
            <a:off x="2946400" y="5600700"/>
            <a:ext cx="1588" cy="1588"/>
          </a:xfrm>
          <a:prstGeom prst="line">
            <a:avLst/>
          </a:prstGeom>
          <a:noFill/>
          <a:ln w="12700">
            <a:solidFill>
              <a:srgbClr val="1F1A17"/>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8528" name="Freeform 57"/>
          <p:cNvSpPr>
            <a:spLocks/>
          </p:cNvSpPr>
          <p:nvPr/>
        </p:nvSpPr>
        <p:spPr bwMode="auto">
          <a:xfrm>
            <a:off x="2946400" y="5600700"/>
            <a:ext cx="114300" cy="165100"/>
          </a:xfrm>
          <a:custGeom>
            <a:avLst/>
            <a:gdLst>
              <a:gd name="T0" fmla="*/ 0 w 72"/>
              <a:gd name="T1" fmla="*/ 0 h 104"/>
              <a:gd name="T2" fmla="*/ 38100 w 72"/>
              <a:gd name="T3" fmla="*/ 0 h 104"/>
              <a:gd name="T4" fmla="*/ 38100 w 72"/>
              <a:gd name="T5" fmla="*/ 0 h 104"/>
              <a:gd name="T6" fmla="*/ 38100 w 72"/>
              <a:gd name="T7" fmla="*/ 139700 h 104"/>
              <a:gd name="T8" fmla="*/ 38100 w 72"/>
              <a:gd name="T9" fmla="*/ 139700 h 104"/>
              <a:gd name="T10" fmla="*/ 114300 w 72"/>
              <a:gd name="T11" fmla="*/ 139700 h 104"/>
              <a:gd name="T12" fmla="*/ 114300 w 72"/>
              <a:gd name="T13" fmla="*/ 139700 h 104"/>
              <a:gd name="T14" fmla="*/ 114300 w 72"/>
              <a:gd name="T15" fmla="*/ 165100 h 104"/>
              <a:gd name="T16" fmla="*/ 114300 w 72"/>
              <a:gd name="T17" fmla="*/ 165100 h 104"/>
              <a:gd name="T18" fmla="*/ 0 w 72"/>
              <a:gd name="T19" fmla="*/ 165100 h 104"/>
              <a:gd name="T20" fmla="*/ 0 w 72"/>
              <a:gd name="T21" fmla="*/ 165100 h 104"/>
              <a:gd name="T22" fmla="*/ 0 w 72"/>
              <a:gd name="T23" fmla="*/ 0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104">
                <a:moveTo>
                  <a:pt x="0" y="0"/>
                </a:moveTo>
                <a:lnTo>
                  <a:pt x="24" y="0"/>
                </a:lnTo>
                <a:lnTo>
                  <a:pt x="24" y="88"/>
                </a:lnTo>
                <a:lnTo>
                  <a:pt x="72" y="88"/>
                </a:lnTo>
                <a:lnTo>
                  <a:pt x="72" y="104"/>
                </a:lnTo>
                <a:lnTo>
                  <a:pt x="0" y="104"/>
                </a:lnTo>
                <a:lnTo>
                  <a:pt x="0" y="0"/>
                </a:lnTo>
                <a:close/>
              </a:path>
            </a:pathLst>
          </a:custGeom>
          <a:solidFill>
            <a:srgbClr val="B6D82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8529" name="Rectangle 58"/>
          <p:cNvSpPr>
            <a:spLocks noChangeArrowheads="1"/>
          </p:cNvSpPr>
          <p:nvPr/>
        </p:nvSpPr>
        <p:spPr bwMode="auto">
          <a:xfrm>
            <a:off x="3073400" y="5549900"/>
            <a:ext cx="635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48530" name="Rectangle 59"/>
          <p:cNvSpPr>
            <a:spLocks noChangeArrowheads="1"/>
          </p:cNvSpPr>
          <p:nvPr/>
        </p:nvSpPr>
        <p:spPr bwMode="auto">
          <a:xfrm>
            <a:off x="3136900" y="5549900"/>
            <a:ext cx="127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0000"/>
                </a:solidFill>
                <a:latin typeface="Helvetica" charset="0"/>
              </a:rPr>
              <a:t>a</a:t>
            </a:r>
            <a:endParaRPr lang="en-US"/>
          </a:p>
        </p:txBody>
      </p:sp>
      <p:sp>
        <p:nvSpPr>
          <p:cNvPr id="148531" name="Rectangle 60"/>
          <p:cNvSpPr>
            <a:spLocks noChangeArrowheads="1"/>
          </p:cNvSpPr>
          <p:nvPr/>
        </p:nvSpPr>
        <p:spPr bwMode="auto">
          <a:xfrm>
            <a:off x="3263900" y="5549900"/>
            <a:ext cx="4127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 = (</a:t>
            </a:r>
            <a:endParaRPr lang="en-US"/>
          </a:p>
        </p:txBody>
      </p:sp>
      <p:sp>
        <p:nvSpPr>
          <p:cNvPr id="148532" name="Rectangle 61"/>
          <p:cNvSpPr>
            <a:spLocks noChangeArrowheads="1"/>
          </p:cNvSpPr>
          <p:nvPr/>
        </p:nvSpPr>
        <p:spPr bwMode="auto">
          <a:xfrm>
            <a:off x="3670300" y="5549900"/>
            <a:ext cx="1651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BB"/>
                </a:solidFill>
                <a:latin typeface="Helvetica" charset="0"/>
              </a:rPr>
              <a:t>R</a:t>
            </a:r>
            <a:endParaRPr lang="en-US"/>
          </a:p>
        </p:txBody>
      </p:sp>
      <p:sp>
        <p:nvSpPr>
          <p:cNvPr id="148533" name="Rectangle 62"/>
          <p:cNvSpPr>
            <a:spLocks noChangeArrowheads="1"/>
          </p:cNvSpPr>
          <p:nvPr/>
        </p:nvSpPr>
        <p:spPr bwMode="auto">
          <a:xfrm>
            <a:off x="3835400" y="5549900"/>
            <a:ext cx="635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48534" name="Rectangle 63"/>
          <p:cNvSpPr>
            <a:spLocks noChangeArrowheads="1"/>
          </p:cNvSpPr>
          <p:nvPr/>
        </p:nvSpPr>
        <p:spPr bwMode="auto">
          <a:xfrm>
            <a:off x="3898900" y="5549900"/>
            <a:ext cx="127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0000"/>
                </a:solidFill>
                <a:latin typeface="Helvetica" charset="0"/>
              </a:rPr>
              <a:t>a</a:t>
            </a:r>
            <a:endParaRPr lang="en-US"/>
          </a:p>
        </p:txBody>
      </p:sp>
      <p:sp>
        <p:nvSpPr>
          <p:cNvPr id="148535" name="Rectangle 64"/>
          <p:cNvSpPr>
            <a:spLocks noChangeArrowheads="1"/>
          </p:cNvSpPr>
          <p:nvPr/>
        </p:nvSpPr>
        <p:spPr bwMode="auto">
          <a:xfrm>
            <a:off x="4025900" y="5549900"/>
            <a:ext cx="76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a:t>
            </a:r>
            <a:endParaRPr lang="en-US"/>
          </a:p>
        </p:txBody>
      </p:sp>
      <p:sp>
        <p:nvSpPr>
          <p:cNvPr id="148536" name="Rectangle 65"/>
          <p:cNvSpPr>
            <a:spLocks noChangeArrowheads="1"/>
          </p:cNvSpPr>
          <p:nvPr/>
        </p:nvSpPr>
        <p:spPr bwMode="auto">
          <a:xfrm>
            <a:off x="4102100" y="5549900"/>
            <a:ext cx="27732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A345"/>
                </a:solidFill>
                <a:latin typeface="Helvetica" charset="0"/>
              </a:rPr>
              <a:t>d</a:t>
            </a:r>
            <a:r>
              <a:rPr lang="en-US" sz="1200" b="1" baseline="-25000">
                <a:solidFill>
                  <a:srgbClr val="00A345"/>
                </a:solidFill>
                <a:latin typeface="Helvetica" charset="0"/>
              </a:rPr>
              <a:t>min</a:t>
            </a:r>
            <a:endParaRPr lang="en-US" sz="1200" baseline="-25000">
              <a:solidFill>
                <a:srgbClr val="00A345"/>
              </a:solidFill>
              <a:latin typeface="Helvetica" charset="0"/>
            </a:endParaRPr>
          </a:p>
        </p:txBody>
      </p:sp>
      <p:sp>
        <p:nvSpPr>
          <p:cNvPr id="148537" name="Rectangle 66"/>
          <p:cNvSpPr>
            <a:spLocks noChangeArrowheads="1"/>
          </p:cNvSpPr>
          <p:nvPr/>
        </p:nvSpPr>
        <p:spPr bwMode="auto">
          <a:xfrm>
            <a:off x="4216400" y="5549900"/>
            <a:ext cx="4328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Helvetica" charset="0"/>
              </a:rPr>
              <a:t> </a:t>
            </a:r>
            <a:endParaRPr lang="en-US"/>
          </a:p>
        </p:txBody>
      </p:sp>
      <p:sp>
        <p:nvSpPr>
          <p:cNvPr id="148538" name="Rectangle 67"/>
          <p:cNvSpPr>
            <a:spLocks noChangeArrowheads="1"/>
          </p:cNvSpPr>
          <p:nvPr/>
        </p:nvSpPr>
        <p:spPr bwMode="auto">
          <a:xfrm>
            <a:off x="4508500" y="5549900"/>
            <a:ext cx="2120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00"/>
                </a:solidFill>
                <a:latin typeface="Helvetica" charset="0"/>
              </a:rPr>
              <a:t>Minimum Path Dim.</a:t>
            </a:r>
            <a:endParaRPr lang="en-US"/>
          </a:p>
        </p:txBody>
      </p:sp>
      <p:sp>
        <p:nvSpPr>
          <p:cNvPr id="148539" name="Rectangle 68"/>
          <p:cNvSpPr>
            <a:spLocks noChangeArrowheads="1"/>
          </p:cNvSpPr>
          <p:nvPr/>
        </p:nvSpPr>
        <p:spPr bwMode="auto">
          <a:xfrm>
            <a:off x="5626101" y="5283200"/>
            <a:ext cx="3159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BB"/>
                </a:solidFill>
                <a:latin typeface="Helvetica" charset="0"/>
              </a:rPr>
              <a:t>1≤ </a:t>
            </a:r>
            <a:endParaRPr lang="en-US"/>
          </a:p>
        </p:txBody>
      </p:sp>
      <p:sp>
        <p:nvSpPr>
          <p:cNvPr id="148540" name="Rectangle 69"/>
          <p:cNvSpPr>
            <a:spLocks noChangeArrowheads="1"/>
          </p:cNvSpPr>
          <p:nvPr/>
        </p:nvSpPr>
        <p:spPr bwMode="auto">
          <a:xfrm>
            <a:off x="5943600" y="5283200"/>
            <a:ext cx="1397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A345"/>
                </a:solidFill>
                <a:latin typeface="Helvetica" charset="0"/>
              </a:rPr>
              <a:t>d</a:t>
            </a:r>
            <a:endParaRPr lang="en-US"/>
          </a:p>
        </p:txBody>
      </p:sp>
      <p:sp>
        <p:nvSpPr>
          <p:cNvPr id="148541" name="Rectangle 70"/>
          <p:cNvSpPr>
            <a:spLocks noChangeArrowheads="1"/>
          </p:cNvSpPr>
          <p:nvPr/>
        </p:nvSpPr>
        <p:spPr bwMode="auto">
          <a:xfrm>
            <a:off x="6083300" y="5397500"/>
            <a:ext cx="51296"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A345"/>
                </a:solidFill>
                <a:latin typeface="Helvetica" charset="0"/>
              </a:rPr>
              <a:t>f</a:t>
            </a:r>
            <a:endParaRPr lang="en-US"/>
          </a:p>
        </p:txBody>
      </p:sp>
      <p:sp>
        <p:nvSpPr>
          <p:cNvPr id="148542" name="Rectangle 71"/>
          <p:cNvSpPr>
            <a:spLocks noChangeArrowheads="1"/>
          </p:cNvSpPr>
          <p:nvPr/>
        </p:nvSpPr>
        <p:spPr bwMode="auto">
          <a:xfrm>
            <a:off x="6134101" y="5283200"/>
            <a:ext cx="3794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BB"/>
                </a:solidFill>
                <a:latin typeface="Helvetica" charset="0"/>
              </a:rPr>
              <a:t> ≤ 3</a:t>
            </a:r>
            <a:endParaRPr lang="en-US"/>
          </a:p>
        </p:txBody>
      </p:sp>
      <p:sp>
        <p:nvSpPr>
          <p:cNvPr id="148543" name="Rectangle 72"/>
          <p:cNvSpPr>
            <a:spLocks noChangeArrowheads="1"/>
          </p:cNvSpPr>
          <p:nvPr/>
        </p:nvSpPr>
        <p:spPr bwMode="auto">
          <a:xfrm>
            <a:off x="5486401" y="5791200"/>
            <a:ext cx="3159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BB"/>
                </a:solidFill>
                <a:latin typeface="Helvetica" charset="0"/>
              </a:rPr>
              <a:t>1≤ </a:t>
            </a:r>
            <a:endParaRPr lang="en-US"/>
          </a:p>
        </p:txBody>
      </p:sp>
      <p:sp>
        <p:nvSpPr>
          <p:cNvPr id="148544" name="Rectangle 73"/>
          <p:cNvSpPr>
            <a:spLocks noChangeArrowheads="1"/>
          </p:cNvSpPr>
          <p:nvPr/>
        </p:nvSpPr>
        <p:spPr bwMode="auto">
          <a:xfrm>
            <a:off x="5803901" y="5791200"/>
            <a:ext cx="4111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A345"/>
                </a:solidFill>
                <a:latin typeface="Helvetica" charset="0"/>
              </a:rPr>
              <a:t>d</a:t>
            </a:r>
            <a:r>
              <a:rPr lang="en-US" b="1" baseline="-25000">
                <a:solidFill>
                  <a:srgbClr val="00A345"/>
                </a:solidFill>
                <a:latin typeface="Helvetica" charset="0"/>
              </a:rPr>
              <a:t>min</a:t>
            </a:r>
            <a:endParaRPr lang="en-US"/>
          </a:p>
        </p:txBody>
      </p:sp>
      <p:sp>
        <p:nvSpPr>
          <p:cNvPr id="148545" name="Rectangle 74"/>
          <p:cNvSpPr>
            <a:spLocks noChangeArrowheads="1"/>
          </p:cNvSpPr>
          <p:nvPr/>
        </p:nvSpPr>
        <p:spPr bwMode="auto">
          <a:xfrm>
            <a:off x="6186488" y="5791201"/>
            <a:ext cx="4472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0000BB"/>
                </a:solidFill>
                <a:latin typeface="Helvetica" charset="0"/>
              </a:rPr>
              <a:t> ≤ </a:t>
            </a:r>
            <a:r>
              <a:rPr lang="en-US" b="1">
                <a:solidFill>
                  <a:srgbClr val="009900"/>
                </a:solidFill>
                <a:latin typeface="Helvetica" charset="0"/>
              </a:rPr>
              <a:t>d</a:t>
            </a:r>
            <a:r>
              <a:rPr lang="en-US" b="1" baseline="-25000">
                <a:solidFill>
                  <a:srgbClr val="009900"/>
                </a:solidFill>
                <a:latin typeface="Helvetica" charset="0"/>
              </a:rPr>
              <a:t>f</a:t>
            </a:r>
            <a:endParaRPr lang="en-US" baseline="-25000">
              <a:solidFill>
                <a:srgbClr val="009900"/>
              </a:solidFill>
              <a:latin typeface="Helvetica" charset="0"/>
            </a:endParaRPr>
          </a:p>
        </p:txBody>
      </p:sp>
      <p:sp>
        <p:nvSpPr>
          <p:cNvPr id="148546" name="Rectangle 75"/>
          <p:cNvSpPr>
            <a:spLocks noChangeArrowheads="1"/>
          </p:cNvSpPr>
          <p:nvPr/>
        </p:nvSpPr>
        <p:spPr bwMode="auto">
          <a:xfrm>
            <a:off x="2844800" y="6096000"/>
            <a:ext cx="6286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1F1A17"/>
                </a:solidFill>
                <a:latin typeface="Helvetica" charset="0"/>
              </a:rPr>
              <a:t> C = d</a:t>
            </a:r>
            <a:endParaRPr lang="en-US"/>
          </a:p>
        </p:txBody>
      </p:sp>
      <p:sp>
        <p:nvSpPr>
          <p:cNvPr id="148547" name="Rectangle 76"/>
          <p:cNvSpPr>
            <a:spLocks noChangeArrowheads="1"/>
          </p:cNvSpPr>
          <p:nvPr/>
        </p:nvSpPr>
        <p:spPr bwMode="auto">
          <a:xfrm>
            <a:off x="3479800" y="6210300"/>
            <a:ext cx="51296"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1F1A17"/>
                </a:solidFill>
                <a:latin typeface="Helvetica" charset="0"/>
              </a:rPr>
              <a:t>f</a:t>
            </a:r>
            <a:endParaRPr lang="en-US"/>
          </a:p>
        </p:txBody>
      </p:sp>
      <p:sp>
        <p:nvSpPr>
          <p:cNvPr id="148548" name="Rectangle 77"/>
          <p:cNvSpPr>
            <a:spLocks noChangeArrowheads="1"/>
          </p:cNvSpPr>
          <p:nvPr/>
        </p:nvSpPr>
        <p:spPr bwMode="auto">
          <a:xfrm>
            <a:off x="3530600" y="6096001"/>
            <a:ext cx="31242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1F1A17"/>
                </a:solidFill>
                <a:latin typeface="Helvetica" charset="0"/>
              </a:rPr>
              <a:t>/d</a:t>
            </a:r>
            <a:r>
              <a:rPr lang="en-US" b="1" baseline="-25000">
                <a:solidFill>
                  <a:srgbClr val="1F1A17"/>
                </a:solidFill>
                <a:latin typeface="Helvetica" charset="0"/>
              </a:rPr>
              <a:t>min</a:t>
            </a:r>
            <a:r>
              <a:rPr lang="en-US" b="1">
                <a:solidFill>
                  <a:srgbClr val="1F1A17"/>
                </a:solidFill>
                <a:latin typeface="Helvetica" charset="0"/>
              </a:rPr>
              <a:t>    How Branched?</a:t>
            </a:r>
          </a:p>
          <a:p>
            <a:pPr eaLnBrk="1" hangingPunct="1"/>
            <a:r>
              <a:rPr lang="en-US" b="1">
                <a:solidFill>
                  <a:srgbClr val="1F1A17"/>
                </a:solidFill>
                <a:latin typeface="Helvetica" charset="0"/>
              </a:rPr>
              <a:t>        Linear C = 1; Reg. C = d</a:t>
            </a:r>
            <a:r>
              <a:rPr lang="en-US" b="1" baseline="-25000">
                <a:solidFill>
                  <a:srgbClr val="1F1A17"/>
                </a:solidFill>
                <a:latin typeface="Helvetica" charset="0"/>
              </a:rPr>
              <a:t>f</a:t>
            </a:r>
            <a:endParaRPr lang="en-US" baseline="-25000">
              <a:solidFill>
                <a:srgbClr val="1F1A17"/>
              </a:solidFill>
              <a:latin typeface="Helvetica" charset="0"/>
            </a:endParaRPr>
          </a:p>
        </p:txBody>
      </p:sp>
      <p:sp>
        <p:nvSpPr>
          <p:cNvPr id="148549" name="AutoShape 78"/>
          <p:cNvSpPr>
            <a:spLocks noChangeAspect="1" noChangeArrowheads="1" noTextEdit="1"/>
          </p:cNvSpPr>
          <p:nvPr/>
        </p:nvSpPr>
        <p:spPr bwMode="auto">
          <a:xfrm>
            <a:off x="2286000" y="2819400"/>
            <a:ext cx="4495800" cy="203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8550" name="Rectangle 79"/>
          <p:cNvSpPr>
            <a:spLocks noChangeArrowheads="1"/>
          </p:cNvSpPr>
          <p:nvPr/>
        </p:nvSpPr>
        <p:spPr bwMode="auto">
          <a:xfrm>
            <a:off x="3225800" y="3070225"/>
            <a:ext cx="267220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00BB"/>
                </a:solidFill>
                <a:latin typeface="Helvetica" charset="0"/>
              </a:rPr>
              <a:t>Mean Aggregate Size, "R"</a:t>
            </a:r>
            <a:endParaRPr lang="en-US"/>
          </a:p>
        </p:txBody>
      </p:sp>
      <p:sp>
        <p:nvSpPr>
          <p:cNvPr id="148551" name="Rectangle 80"/>
          <p:cNvSpPr>
            <a:spLocks noChangeArrowheads="1"/>
          </p:cNvSpPr>
          <p:nvPr/>
        </p:nvSpPr>
        <p:spPr bwMode="auto">
          <a:xfrm>
            <a:off x="2963863" y="2784475"/>
            <a:ext cx="323165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FF0000"/>
                </a:solidFill>
                <a:latin typeface="Helvetica" charset="0"/>
              </a:rPr>
              <a:t>Mean Primary Particle Size, "a"</a:t>
            </a:r>
            <a:endParaRPr lang="en-US"/>
          </a:p>
        </p:txBody>
      </p:sp>
      <p:sp>
        <p:nvSpPr>
          <p:cNvPr id="148552" name="Rectangle 81"/>
          <p:cNvSpPr>
            <a:spLocks noChangeArrowheads="1"/>
          </p:cNvSpPr>
          <p:nvPr/>
        </p:nvSpPr>
        <p:spPr bwMode="auto">
          <a:xfrm>
            <a:off x="2762250" y="3438525"/>
            <a:ext cx="352660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0000"/>
                </a:solidFill>
                <a:latin typeface="Helvetica" charset="0"/>
              </a:rPr>
              <a:t>Specific Surface Area related to 1/</a:t>
            </a:r>
            <a:endParaRPr lang="en-US"/>
          </a:p>
        </p:txBody>
      </p:sp>
      <p:sp>
        <p:nvSpPr>
          <p:cNvPr id="148553" name="Rectangle 82"/>
          <p:cNvSpPr>
            <a:spLocks noChangeArrowheads="1"/>
          </p:cNvSpPr>
          <p:nvPr/>
        </p:nvSpPr>
        <p:spPr bwMode="auto">
          <a:xfrm>
            <a:off x="6280150" y="34385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FF0000"/>
                </a:solidFill>
                <a:latin typeface="Helvetica" charset="0"/>
              </a:rPr>
              <a:t>a</a:t>
            </a:r>
            <a:endParaRPr lang="en-US"/>
          </a:p>
        </p:txBody>
      </p:sp>
      <p:sp>
        <p:nvSpPr>
          <p:cNvPr id="148554" name="Rectangle 83"/>
          <p:cNvSpPr>
            <a:spLocks noChangeArrowheads="1"/>
          </p:cNvSpPr>
          <p:nvPr/>
        </p:nvSpPr>
        <p:spPr bwMode="auto">
          <a:xfrm>
            <a:off x="2524125" y="3795713"/>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0000"/>
                </a:solidFill>
                <a:latin typeface="Helvetica" charset="0"/>
              </a:rPr>
              <a:t>"</a:t>
            </a:r>
            <a:endParaRPr lang="en-US"/>
          </a:p>
        </p:txBody>
      </p:sp>
      <p:sp>
        <p:nvSpPr>
          <p:cNvPr id="148555" name="Rectangle 84"/>
          <p:cNvSpPr>
            <a:spLocks noChangeArrowheads="1"/>
          </p:cNvSpPr>
          <p:nvPr/>
        </p:nvSpPr>
        <p:spPr bwMode="auto">
          <a:xfrm>
            <a:off x="2619375" y="3795713"/>
            <a:ext cx="1570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00BB"/>
                </a:solidFill>
                <a:latin typeface="Helvetica" charset="0"/>
              </a:rPr>
              <a:t>R</a:t>
            </a:r>
            <a:endParaRPr lang="en-US"/>
          </a:p>
        </p:txBody>
      </p:sp>
      <p:sp>
        <p:nvSpPr>
          <p:cNvPr id="148556" name="Rectangle 85"/>
          <p:cNvSpPr>
            <a:spLocks noChangeArrowheads="1"/>
          </p:cNvSpPr>
          <p:nvPr/>
        </p:nvSpPr>
        <p:spPr bwMode="auto">
          <a:xfrm>
            <a:off x="2773363" y="3795713"/>
            <a:ext cx="155331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0000"/>
                </a:solidFill>
                <a:latin typeface="Helvetica" charset="0"/>
              </a:rPr>
              <a:t>" is related to "</a:t>
            </a:r>
            <a:endParaRPr lang="en-US"/>
          </a:p>
        </p:txBody>
      </p:sp>
      <p:sp>
        <p:nvSpPr>
          <p:cNvPr id="148557" name="Rectangle 86"/>
          <p:cNvSpPr>
            <a:spLocks noChangeArrowheads="1"/>
          </p:cNvSpPr>
          <p:nvPr/>
        </p:nvSpPr>
        <p:spPr bwMode="auto">
          <a:xfrm>
            <a:off x="4343400" y="37957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FF0000"/>
                </a:solidFill>
                <a:latin typeface="Helvetica" charset="0"/>
              </a:rPr>
              <a:t>a</a:t>
            </a:r>
            <a:endParaRPr lang="en-US"/>
          </a:p>
        </p:txBody>
      </p:sp>
      <p:sp>
        <p:nvSpPr>
          <p:cNvPr id="148558" name="Rectangle 87"/>
          <p:cNvSpPr>
            <a:spLocks noChangeArrowheads="1"/>
          </p:cNvSpPr>
          <p:nvPr/>
        </p:nvSpPr>
        <p:spPr bwMode="auto">
          <a:xfrm>
            <a:off x="4486276" y="3795713"/>
            <a:ext cx="212718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0000"/>
                </a:solidFill>
                <a:latin typeface="Helvetica" charset="0"/>
              </a:rPr>
              <a:t>", "N", and Structure</a:t>
            </a:r>
            <a:endParaRPr lang="en-US"/>
          </a:p>
        </p:txBody>
      </p:sp>
      <p:sp>
        <p:nvSpPr>
          <p:cNvPr id="148559" name="Rectangle 88"/>
          <p:cNvSpPr>
            <a:spLocks noChangeArrowheads="1"/>
          </p:cNvSpPr>
          <p:nvPr/>
        </p:nvSpPr>
        <p:spPr bwMode="auto">
          <a:xfrm>
            <a:off x="2297113" y="4164013"/>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560" name="Rectangle 89"/>
          <p:cNvSpPr>
            <a:spLocks noChangeArrowheads="1"/>
          </p:cNvSpPr>
          <p:nvPr/>
        </p:nvSpPr>
        <p:spPr bwMode="auto">
          <a:xfrm>
            <a:off x="2405063" y="4164013"/>
            <a:ext cx="14587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S</a:t>
            </a:r>
            <a:endParaRPr lang="en-US"/>
          </a:p>
        </p:txBody>
      </p:sp>
      <p:sp>
        <p:nvSpPr>
          <p:cNvPr id="148561" name="Rectangle 90"/>
          <p:cNvSpPr>
            <a:spLocks noChangeArrowheads="1"/>
          </p:cNvSpPr>
          <p:nvPr/>
        </p:nvSpPr>
        <p:spPr bwMode="auto">
          <a:xfrm>
            <a:off x="2547938" y="4164013"/>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562" name="Rectangle 91"/>
          <p:cNvSpPr>
            <a:spLocks noChangeArrowheads="1"/>
          </p:cNvSpPr>
          <p:nvPr/>
        </p:nvSpPr>
        <p:spPr bwMode="auto">
          <a:xfrm>
            <a:off x="2619375" y="4164013"/>
            <a:ext cx="849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r</a:t>
            </a:r>
            <a:endParaRPr lang="en-US"/>
          </a:p>
        </p:txBody>
      </p:sp>
      <p:sp>
        <p:nvSpPr>
          <p:cNvPr id="148563" name="Rectangle 92"/>
          <p:cNvSpPr>
            <a:spLocks noChangeArrowheads="1"/>
          </p:cNvSpPr>
          <p:nvPr/>
        </p:nvSpPr>
        <p:spPr bwMode="auto">
          <a:xfrm>
            <a:off x="2701925"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u</a:t>
            </a:r>
            <a:endParaRPr lang="en-US"/>
          </a:p>
        </p:txBody>
      </p:sp>
      <p:sp>
        <p:nvSpPr>
          <p:cNvPr id="148564" name="Rectangle 93"/>
          <p:cNvSpPr>
            <a:spLocks noChangeArrowheads="1"/>
          </p:cNvSpPr>
          <p:nvPr/>
        </p:nvSpPr>
        <p:spPr bwMode="auto">
          <a:xfrm>
            <a:off x="2833688"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c</a:t>
            </a:r>
            <a:endParaRPr lang="en-US"/>
          </a:p>
        </p:txBody>
      </p:sp>
      <p:sp>
        <p:nvSpPr>
          <p:cNvPr id="148565" name="Rectangle 94"/>
          <p:cNvSpPr>
            <a:spLocks noChangeArrowheads="1"/>
          </p:cNvSpPr>
          <p:nvPr/>
        </p:nvSpPr>
        <p:spPr bwMode="auto">
          <a:xfrm>
            <a:off x="2952750" y="4164013"/>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566" name="Rectangle 95"/>
          <p:cNvSpPr>
            <a:spLocks noChangeArrowheads="1"/>
          </p:cNvSpPr>
          <p:nvPr/>
        </p:nvSpPr>
        <p:spPr bwMode="auto">
          <a:xfrm>
            <a:off x="3011488"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u</a:t>
            </a:r>
            <a:endParaRPr lang="en-US"/>
          </a:p>
        </p:txBody>
      </p:sp>
      <p:sp>
        <p:nvSpPr>
          <p:cNvPr id="148567" name="Rectangle 96"/>
          <p:cNvSpPr>
            <a:spLocks noChangeArrowheads="1"/>
          </p:cNvSpPr>
          <p:nvPr/>
        </p:nvSpPr>
        <p:spPr bwMode="auto">
          <a:xfrm>
            <a:off x="3141663" y="4164013"/>
            <a:ext cx="849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r</a:t>
            </a:r>
            <a:endParaRPr lang="en-US"/>
          </a:p>
        </p:txBody>
      </p:sp>
      <p:sp>
        <p:nvSpPr>
          <p:cNvPr id="148568" name="Rectangle 97"/>
          <p:cNvSpPr>
            <a:spLocks noChangeArrowheads="1"/>
          </p:cNvSpPr>
          <p:nvPr/>
        </p:nvSpPr>
        <p:spPr bwMode="auto">
          <a:xfrm>
            <a:off x="3225800"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569" name="Rectangle 98"/>
          <p:cNvSpPr>
            <a:spLocks noChangeArrowheads="1"/>
          </p:cNvSpPr>
          <p:nvPr/>
        </p:nvSpPr>
        <p:spPr bwMode="auto">
          <a:xfrm>
            <a:off x="3344863" y="4164013"/>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570" name="Rectangle 99"/>
          <p:cNvSpPr>
            <a:spLocks noChangeArrowheads="1"/>
          </p:cNvSpPr>
          <p:nvPr/>
        </p:nvSpPr>
        <p:spPr bwMode="auto">
          <a:xfrm>
            <a:off x="3451225"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571" name="Rectangle 100"/>
          <p:cNvSpPr>
            <a:spLocks noChangeArrowheads="1"/>
          </p:cNvSpPr>
          <p:nvPr/>
        </p:nvSpPr>
        <p:spPr bwMode="auto">
          <a:xfrm>
            <a:off x="3511550"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i</a:t>
            </a:r>
            <a:endParaRPr lang="en-US"/>
          </a:p>
        </p:txBody>
      </p:sp>
      <p:sp>
        <p:nvSpPr>
          <p:cNvPr id="148572" name="Rectangle 101"/>
          <p:cNvSpPr>
            <a:spLocks noChangeArrowheads="1"/>
          </p:cNvSpPr>
          <p:nvPr/>
        </p:nvSpPr>
        <p:spPr bwMode="auto">
          <a:xfrm>
            <a:off x="3570288"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s</a:t>
            </a:r>
            <a:endParaRPr lang="en-US"/>
          </a:p>
        </p:txBody>
      </p:sp>
      <p:sp>
        <p:nvSpPr>
          <p:cNvPr id="148573" name="Rectangle 102"/>
          <p:cNvSpPr>
            <a:spLocks noChangeArrowheads="1"/>
          </p:cNvSpPr>
          <p:nvPr/>
        </p:nvSpPr>
        <p:spPr bwMode="auto">
          <a:xfrm>
            <a:off x="3689350"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574" name="Rectangle 103"/>
          <p:cNvSpPr>
            <a:spLocks noChangeArrowheads="1"/>
          </p:cNvSpPr>
          <p:nvPr/>
        </p:nvSpPr>
        <p:spPr bwMode="auto">
          <a:xfrm>
            <a:off x="3736975" y="4164013"/>
            <a:ext cx="1570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R</a:t>
            </a:r>
            <a:endParaRPr lang="en-US"/>
          </a:p>
        </p:txBody>
      </p:sp>
      <p:sp>
        <p:nvSpPr>
          <p:cNvPr id="148575" name="Rectangle 104"/>
          <p:cNvSpPr>
            <a:spLocks noChangeArrowheads="1"/>
          </p:cNvSpPr>
          <p:nvPr/>
        </p:nvSpPr>
        <p:spPr bwMode="auto">
          <a:xfrm>
            <a:off x="3890963"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576" name="Rectangle 105"/>
          <p:cNvSpPr>
            <a:spLocks noChangeArrowheads="1"/>
          </p:cNvSpPr>
          <p:nvPr/>
        </p:nvSpPr>
        <p:spPr bwMode="auto">
          <a:xfrm>
            <a:off x="4010025"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l</a:t>
            </a:r>
            <a:endParaRPr lang="en-US"/>
          </a:p>
        </p:txBody>
      </p:sp>
      <p:sp>
        <p:nvSpPr>
          <p:cNvPr id="148577" name="Rectangle 106"/>
          <p:cNvSpPr>
            <a:spLocks noChangeArrowheads="1"/>
          </p:cNvSpPr>
          <p:nvPr/>
        </p:nvSpPr>
        <p:spPr bwMode="auto">
          <a:xfrm>
            <a:off x="4070350"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578" name="Rectangle 107"/>
          <p:cNvSpPr>
            <a:spLocks noChangeArrowheads="1"/>
          </p:cNvSpPr>
          <p:nvPr/>
        </p:nvSpPr>
        <p:spPr bwMode="auto">
          <a:xfrm>
            <a:off x="4189413" y="4164013"/>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579" name="Rectangle 108"/>
          <p:cNvSpPr>
            <a:spLocks noChangeArrowheads="1"/>
          </p:cNvSpPr>
          <p:nvPr/>
        </p:nvSpPr>
        <p:spPr bwMode="auto">
          <a:xfrm>
            <a:off x="4260850"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580" name="Rectangle 109"/>
          <p:cNvSpPr>
            <a:spLocks noChangeArrowheads="1"/>
          </p:cNvSpPr>
          <p:nvPr/>
        </p:nvSpPr>
        <p:spPr bwMode="auto">
          <a:xfrm>
            <a:off x="4379913"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d</a:t>
            </a:r>
            <a:endParaRPr lang="en-US"/>
          </a:p>
        </p:txBody>
      </p:sp>
      <p:sp>
        <p:nvSpPr>
          <p:cNvPr id="148581" name="Rectangle 110"/>
          <p:cNvSpPr>
            <a:spLocks noChangeArrowheads="1"/>
          </p:cNvSpPr>
          <p:nvPr/>
        </p:nvSpPr>
        <p:spPr bwMode="auto">
          <a:xfrm>
            <a:off x="4510088"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582" name="Rectangle 111"/>
          <p:cNvSpPr>
            <a:spLocks noChangeArrowheads="1"/>
          </p:cNvSpPr>
          <p:nvPr/>
        </p:nvSpPr>
        <p:spPr bwMode="auto">
          <a:xfrm>
            <a:off x="4568825" y="4164013"/>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583" name="Rectangle 112"/>
          <p:cNvSpPr>
            <a:spLocks noChangeArrowheads="1"/>
          </p:cNvSpPr>
          <p:nvPr/>
        </p:nvSpPr>
        <p:spPr bwMode="auto">
          <a:xfrm>
            <a:off x="4640263"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o</a:t>
            </a:r>
            <a:endParaRPr lang="en-US"/>
          </a:p>
        </p:txBody>
      </p:sp>
      <p:sp>
        <p:nvSpPr>
          <p:cNvPr id="148584" name="Rectangle 113"/>
          <p:cNvSpPr>
            <a:spLocks noChangeArrowheads="1"/>
          </p:cNvSpPr>
          <p:nvPr/>
        </p:nvSpPr>
        <p:spPr bwMode="auto">
          <a:xfrm>
            <a:off x="4772025"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585" name="Rectangle 114"/>
          <p:cNvSpPr>
            <a:spLocks noChangeArrowheads="1"/>
          </p:cNvSpPr>
          <p:nvPr/>
        </p:nvSpPr>
        <p:spPr bwMode="auto">
          <a:xfrm>
            <a:off x="4830763" y="4164013"/>
            <a:ext cx="16991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G</a:t>
            </a:r>
            <a:endParaRPr lang="en-US"/>
          </a:p>
        </p:txBody>
      </p:sp>
      <p:sp>
        <p:nvSpPr>
          <p:cNvPr id="148586" name="Rectangle 115"/>
          <p:cNvSpPr>
            <a:spLocks noChangeArrowheads="1"/>
          </p:cNvSpPr>
          <p:nvPr/>
        </p:nvSpPr>
        <p:spPr bwMode="auto">
          <a:xfrm>
            <a:off x="4997450" y="4164013"/>
            <a:ext cx="849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r</a:t>
            </a:r>
            <a:endParaRPr lang="en-US"/>
          </a:p>
        </p:txBody>
      </p:sp>
      <p:sp>
        <p:nvSpPr>
          <p:cNvPr id="148587" name="Rectangle 116"/>
          <p:cNvSpPr>
            <a:spLocks noChangeArrowheads="1"/>
          </p:cNvSpPr>
          <p:nvPr/>
        </p:nvSpPr>
        <p:spPr bwMode="auto">
          <a:xfrm>
            <a:off x="5081588"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o</a:t>
            </a:r>
            <a:endParaRPr lang="en-US"/>
          </a:p>
        </p:txBody>
      </p:sp>
      <p:sp>
        <p:nvSpPr>
          <p:cNvPr id="148588" name="Rectangle 117"/>
          <p:cNvSpPr>
            <a:spLocks noChangeArrowheads="1"/>
          </p:cNvSpPr>
          <p:nvPr/>
        </p:nvSpPr>
        <p:spPr bwMode="auto">
          <a:xfrm>
            <a:off x="5211763" y="4164013"/>
            <a:ext cx="16991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w</a:t>
            </a:r>
            <a:endParaRPr lang="en-US"/>
          </a:p>
        </p:txBody>
      </p:sp>
      <p:sp>
        <p:nvSpPr>
          <p:cNvPr id="148589" name="Rectangle 118"/>
          <p:cNvSpPr>
            <a:spLocks noChangeArrowheads="1"/>
          </p:cNvSpPr>
          <p:nvPr/>
        </p:nvSpPr>
        <p:spPr bwMode="auto">
          <a:xfrm>
            <a:off x="5365750" y="4164013"/>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590" name="Rectangle 119"/>
          <p:cNvSpPr>
            <a:spLocks noChangeArrowheads="1"/>
          </p:cNvSpPr>
          <p:nvPr/>
        </p:nvSpPr>
        <p:spPr bwMode="auto">
          <a:xfrm>
            <a:off x="5437188"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h</a:t>
            </a:r>
            <a:endParaRPr lang="en-US"/>
          </a:p>
        </p:txBody>
      </p:sp>
      <p:sp>
        <p:nvSpPr>
          <p:cNvPr id="148591" name="Rectangle 120"/>
          <p:cNvSpPr>
            <a:spLocks noChangeArrowheads="1"/>
          </p:cNvSpPr>
          <p:nvPr/>
        </p:nvSpPr>
        <p:spPr bwMode="auto">
          <a:xfrm>
            <a:off x="5568950"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592" name="Rectangle 121"/>
          <p:cNvSpPr>
            <a:spLocks noChangeArrowheads="1"/>
          </p:cNvSpPr>
          <p:nvPr/>
        </p:nvSpPr>
        <p:spPr bwMode="auto">
          <a:xfrm>
            <a:off x="5627688" y="4164013"/>
            <a:ext cx="18114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M</a:t>
            </a:r>
            <a:endParaRPr lang="en-US"/>
          </a:p>
        </p:txBody>
      </p:sp>
      <p:sp>
        <p:nvSpPr>
          <p:cNvPr id="148593" name="Rectangle 122"/>
          <p:cNvSpPr>
            <a:spLocks noChangeArrowheads="1"/>
          </p:cNvSpPr>
          <p:nvPr/>
        </p:nvSpPr>
        <p:spPr bwMode="auto">
          <a:xfrm>
            <a:off x="5807075"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594" name="Rectangle 123"/>
          <p:cNvSpPr>
            <a:spLocks noChangeArrowheads="1"/>
          </p:cNvSpPr>
          <p:nvPr/>
        </p:nvSpPr>
        <p:spPr bwMode="auto">
          <a:xfrm>
            <a:off x="5926138"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c</a:t>
            </a:r>
            <a:endParaRPr lang="en-US"/>
          </a:p>
        </p:txBody>
      </p:sp>
      <p:sp>
        <p:nvSpPr>
          <p:cNvPr id="148595" name="Rectangle 124"/>
          <p:cNvSpPr>
            <a:spLocks noChangeArrowheads="1"/>
          </p:cNvSpPr>
          <p:nvPr/>
        </p:nvSpPr>
        <p:spPr bwMode="auto">
          <a:xfrm>
            <a:off x="6043613"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h</a:t>
            </a:r>
            <a:endParaRPr lang="en-US"/>
          </a:p>
        </p:txBody>
      </p:sp>
      <p:sp>
        <p:nvSpPr>
          <p:cNvPr id="148596" name="Rectangle 125"/>
          <p:cNvSpPr>
            <a:spLocks noChangeArrowheads="1"/>
          </p:cNvSpPr>
          <p:nvPr/>
        </p:nvSpPr>
        <p:spPr bwMode="auto">
          <a:xfrm>
            <a:off x="6175375"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597" name="Rectangle 126"/>
          <p:cNvSpPr>
            <a:spLocks noChangeArrowheads="1"/>
          </p:cNvSpPr>
          <p:nvPr/>
        </p:nvSpPr>
        <p:spPr bwMode="auto">
          <a:xfrm>
            <a:off x="6294438" y="4164013"/>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n</a:t>
            </a:r>
            <a:endParaRPr lang="en-US"/>
          </a:p>
        </p:txBody>
      </p:sp>
      <p:sp>
        <p:nvSpPr>
          <p:cNvPr id="148598" name="Rectangle 127"/>
          <p:cNvSpPr>
            <a:spLocks noChangeArrowheads="1"/>
          </p:cNvSpPr>
          <p:nvPr/>
        </p:nvSpPr>
        <p:spPr bwMode="auto">
          <a:xfrm>
            <a:off x="6424613"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i</a:t>
            </a:r>
            <a:endParaRPr lang="en-US"/>
          </a:p>
        </p:txBody>
      </p:sp>
      <p:sp>
        <p:nvSpPr>
          <p:cNvPr id="148599" name="Rectangle 128"/>
          <p:cNvSpPr>
            <a:spLocks noChangeArrowheads="1"/>
          </p:cNvSpPr>
          <p:nvPr/>
        </p:nvSpPr>
        <p:spPr bwMode="auto">
          <a:xfrm>
            <a:off x="6484938" y="4164013"/>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s</a:t>
            </a:r>
            <a:endParaRPr lang="en-US"/>
          </a:p>
        </p:txBody>
      </p:sp>
      <p:sp>
        <p:nvSpPr>
          <p:cNvPr id="148600" name="Rectangle 129"/>
          <p:cNvSpPr>
            <a:spLocks noChangeArrowheads="1"/>
          </p:cNvSpPr>
          <p:nvPr/>
        </p:nvSpPr>
        <p:spPr bwMode="auto">
          <a:xfrm>
            <a:off x="6604000" y="4164013"/>
            <a:ext cx="19396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m</a:t>
            </a:r>
            <a:endParaRPr lang="en-US"/>
          </a:p>
        </p:txBody>
      </p:sp>
      <p:sp>
        <p:nvSpPr>
          <p:cNvPr id="148601" name="Rectangle 130"/>
          <p:cNvSpPr>
            <a:spLocks noChangeArrowheads="1"/>
          </p:cNvSpPr>
          <p:nvPr/>
        </p:nvSpPr>
        <p:spPr bwMode="auto">
          <a:xfrm>
            <a:off x="6792913" y="4164013"/>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02" name="Rectangle 131"/>
          <p:cNvSpPr>
            <a:spLocks noChangeArrowheads="1"/>
          </p:cNvSpPr>
          <p:nvPr/>
        </p:nvSpPr>
        <p:spPr bwMode="auto">
          <a:xfrm>
            <a:off x="3117850" y="4378325"/>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603" name="Rectangle 132"/>
          <p:cNvSpPr>
            <a:spLocks noChangeArrowheads="1"/>
          </p:cNvSpPr>
          <p:nvPr/>
        </p:nvSpPr>
        <p:spPr bwMode="auto">
          <a:xfrm>
            <a:off x="3213100"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FF0000"/>
                </a:solidFill>
                <a:latin typeface="Helvetica" charset="0"/>
              </a:rPr>
              <a:t>a</a:t>
            </a:r>
            <a:endParaRPr lang="en-US"/>
          </a:p>
        </p:txBody>
      </p:sp>
      <p:sp>
        <p:nvSpPr>
          <p:cNvPr id="148604" name="Rectangle 133"/>
          <p:cNvSpPr>
            <a:spLocks noChangeArrowheads="1"/>
          </p:cNvSpPr>
          <p:nvPr/>
        </p:nvSpPr>
        <p:spPr bwMode="auto">
          <a:xfrm>
            <a:off x="3332163" y="4378325"/>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605" name="Rectangle 134"/>
          <p:cNvSpPr>
            <a:spLocks noChangeArrowheads="1"/>
          </p:cNvSpPr>
          <p:nvPr/>
        </p:nvSpPr>
        <p:spPr bwMode="auto">
          <a:xfrm>
            <a:off x="3440113"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06" name="Rectangle 135"/>
          <p:cNvSpPr>
            <a:spLocks noChangeArrowheads="1"/>
          </p:cNvSpPr>
          <p:nvPr/>
        </p:nvSpPr>
        <p:spPr bwMode="auto">
          <a:xfrm>
            <a:off x="3498850"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i</a:t>
            </a:r>
            <a:endParaRPr lang="en-US"/>
          </a:p>
        </p:txBody>
      </p:sp>
      <p:sp>
        <p:nvSpPr>
          <p:cNvPr id="148607" name="Rectangle 136"/>
          <p:cNvSpPr>
            <a:spLocks noChangeArrowheads="1"/>
          </p:cNvSpPr>
          <p:nvPr/>
        </p:nvSpPr>
        <p:spPr bwMode="auto">
          <a:xfrm>
            <a:off x="3559175"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s</a:t>
            </a:r>
            <a:endParaRPr lang="en-US"/>
          </a:p>
        </p:txBody>
      </p:sp>
      <p:sp>
        <p:nvSpPr>
          <p:cNvPr id="148608" name="Rectangle 137"/>
          <p:cNvSpPr>
            <a:spLocks noChangeArrowheads="1"/>
          </p:cNvSpPr>
          <p:nvPr/>
        </p:nvSpPr>
        <p:spPr bwMode="auto">
          <a:xfrm>
            <a:off x="3678238"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09" name="Rectangle 138"/>
          <p:cNvSpPr>
            <a:spLocks noChangeArrowheads="1"/>
          </p:cNvSpPr>
          <p:nvPr/>
        </p:nvSpPr>
        <p:spPr bwMode="auto">
          <a:xfrm>
            <a:off x="3736975" y="4378325"/>
            <a:ext cx="1570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R</a:t>
            </a:r>
            <a:endParaRPr lang="en-US"/>
          </a:p>
        </p:txBody>
      </p:sp>
      <p:sp>
        <p:nvSpPr>
          <p:cNvPr id="148610" name="Rectangle 139"/>
          <p:cNvSpPr>
            <a:spLocks noChangeArrowheads="1"/>
          </p:cNvSpPr>
          <p:nvPr/>
        </p:nvSpPr>
        <p:spPr bwMode="auto">
          <a:xfrm>
            <a:off x="3890963"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611" name="Rectangle 140"/>
          <p:cNvSpPr>
            <a:spLocks noChangeArrowheads="1"/>
          </p:cNvSpPr>
          <p:nvPr/>
        </p:nvSpPr>
        <p:spPr bwMode="auto">
          <a:xfrm>
            <a:off x="3998913"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l</a:t>
            </a:r>
            <a:endParaRPr lang="en-US"/>
          </a:p>
        </p:txBody>
      </p:sp>
      <p:sp>
        <p:nvSpPr>
          <p:cNvPr id="148612" name="Rectangle 141"/>
          <p:cNvSpPr>
            <a:spLocks noChangeArrowheads="1"/>
          </p:cNvSpPr>
          <p:nvPr/>
        </p:nvSpPr>
        <p:spPr bwMode="auto">
          <a:xfrm>
            <a:off x="4057650"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613" name="Rectangle 142"/>
          <p:cNvSpPr>
            <a:spLocks noChangeArrowheads="1"/>
          </p:cNvSpPr>
          <p:nvPr/>
        </p:nvSpPr>
        <p:spPr bwMode="auto">
          <a:xfrm>
            <a:off x="4176713" y="4378325"/>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614" name="Rectangle 143"/>
          <p:cNvSpPr>
            <a:spLocks noChangeArrowheads="1"/>
          </p:cNvSpPr>
          <p:nvPr/>
        </p:nvSpPr>
        <p:spPr bwMode="auto">
          <a:xfrm>
            <a:off x="4248150"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615" name="Rectangle 144"/>
          <p:cNvSpPr>
            <a:spLocks noChangeArrowheads="1"/>
          </p:cNvSpPr>
          <p:nvPr/>
        </p:nvSpPr>
        <p:spPr bwMode="auto">
          <a:xfrm>
            <a:off x="4367213" y="4378325"/>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d</a:t>
            </a:r>
            <a:endParaRPr lang="en-US"/>
          </a:p>
        </p:txBody>
      </p:sp>
      <p:sp>
        <p:nvSpPr>
          <p:cNvPr id="148616" name="Rectangle 145"/>
          <p:cNvSpPr>
            <a:spLocks noChangeArrowheads="1"/>
          </p:cNvSpPr>
          <p:nvPr/>
        </p:nvSpPr>
        <p:spPr bwMode="auto">
          <a:xfrm>
            <a:off x="4498975"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17" name="Rectangle 146"/>
          <p:cNvSpPr>
            <a:spLocks noChangeArrowheads="1"/>
          </p:cNvSpPr>
          <p:nvPr/>
        </p:nvSpPr>
        <p:spPr bwMode="auto">
          <a:xfrm>
            <a:off x="4557713" y="4378325"/>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618" name="Rectangle 147"/>
          <p:cNvSpPr>
            <a:spLocks noChangeArrowheads="1"/>
          </p:cNvSpPr>
          <p:nvPr/>
        </p:nvSpPr>
        <p:spPr bwMode="auto">
          <a:xfrm>
            <a:off x="4629150" y="4378325"/>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o</a:t>
            </a:r>
            <a:endParaRPr lang="en-US"/>
          </a:p>
        </p:txBody>
      </p:sp>
      <p:sp>
        <p:nvSpPr>
          <p:cNvPr id="148619" name="Rectangle 148"/>
          <p:cNvSpPr>
            <a:spLocks noChangeArrowheads="1"/>
          </p:cNvSpPr>
          <p:nvPr/>
        </p:nvSpPr>
        <p:spPr bwMode="auto">
          <a:xfrm>
            <a:off x="4759325"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20" name="Rectangle 149"/>
          <p:cNvSpPr>
            <a:spLocks noChangeArrowheads="1"/>
          </p:cNvSpPr>
          <p:nvPr/>
        </p:nvSpPr>
        <p:spPr bwMode="auto">
          <a:xfrm>
            <a:off x="4819650" y="4378325"/>
            <a:ext cx="14587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621" name="Rectangle 150"/>
          <p:cNvSpPr>
            <a:spLocks noChangeArrowheads="1"/>
          </p:cNvSpPr>
          <p:nvPr/>
        </p:nvSpPr>
        <p:spPr bwMode="auto">
          <a:xfrm>
            <a:off x="4962525"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622" name="Rectangle 151"/>
          <p:cNvSpPr>
            <a:spLocks noChangeArrowheads="1"/>
          </p:cNvSpPr>
          <p:nvPr/>
        </p:nvSpPr>
        <p:spPr bwMode="auto">
          <a:xfrm>
            <a:off x="5081588" y="4378325"/>
            <a:ext cx="849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r</a:t>
            </a:r>
            <a:endParaRPr lang="en-US"/>
          </a:p>
        </p:txBody>
      </p:sp>
      <p:sp>
        <p:nvSpPr>
          <p:cNvPr id="148623" name="Rectangle 152"/>
          <p:cNvSpPr>
            <a:spLocks noChangeArrowheads="1"/>
          </p:cNvSpPr>
          <p:nvPr/>
        </p:nvSpPr>
        <p:spPr bwMode="auto">
          <a:xfrm>
            <a:off x="5164138"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l</a:t>
            </a:r>
            <a:endParaRPr lang="en-US"/>
          </a:p>
        </p:txBody>
      </p:sp>
      <p:sp>
        <p:nvSpPr>
          <p:cNvPr id="148624" name="Rectangle 153"/>
          <p:cNvSpPr>
            <a:spLocks noChangeArrowheads="1"/>
          </p:cNvSpPr>
          <p:nvPr/>
        </p:nvSpPr>
        <p:spPr bwMode="auto">
          <a:xfrm>
            <a:off x="5224463"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y</a:t>
            </a:r>
            <a:endParaRPr lang="en-US"/>
          </a:p>
        </p:txBody>
      </p:sp>
      <p:sp>
        <p:nvSpPr>
          <p:cNvPr id="148625" name="Rectangle 154"/>
          <p:cNvSpPr>
            <a:spLocks noChangeArrowheads="1"/>
          </p:cNvSpPr>
          <p:nvPr/>
        </p:nvSpPr>
        <p:spPr bwMode="auto">
          <a:xfrm>
            <a:off x="5341938"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26" name="Rectangle 155"/>
          <p:cNvSpPr>
            <a:spLocks noChangeArrowheads="1"/>
          </p:cNvSpPr>
          <p:nvPr/>
        </p:nvSpPr>
        <p:spPr bwMode="auto">
          <a:xfrm>
            <a:off x="5389563" y="4378325"/>
            <a:ext cx="14587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S</a:t>
            </a:r>
            <a:endParaRPr lang="en-US"/>
          </a:p>
        </p:txBody>
      </p:sp>
      <p:sp>
        <p:nvSpPr>
          <p:cNvPr id="148627" name="Rectangle 156"/>
          <p:cNvSpPr>
            <a:spLocks noChangeArrowheads="1"/>
          </p:cNvSpPr>
          <p:nvPr/>
        </p:nvSpPr>
        <p:spPr bwMode="auto">
          <a:xfrm>
            <a:off x="5532438" y="4378325"/>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628" name="Rectangle 157"/>
          <p:cNvSpPr>
            <a:spLocks noChangeArrowheads="1"/>
          </p:cNvSpPr>
          <p:nvPr/>
        </p:nvSpPr>
        <p:spPr bwMode="auto">
          <a:xfrm>
            <a:off x="5603875"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629" name="Rectangle 158"/>
          <p:cNvSpPr>
            <a:spLocks noChangeArrowheads="1"/>
          </p:cNvSpPr>
          <p:nvPr/>
        </p:nvSpPr>
        <p:spPr bwMode="auto">
          <a:xfrm>
            <a:off x="5722938" y="4378325"/>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g</a:t>
            </a:r>
            <a:endParaRPr lang="en-US"/>
          </a:p>
        </p:txBody>
      </p:sp>
      <p:sp>
        <p:nvSpPr>
          <p:cNvPr id="148630" name="Rectangle 159"/>
          <p:cNvSpPr>
            <a:spLocks noChangeArrowheads="1"/>
          </p:cNvSpPr>
          <p:nvPr/>
        </p:nvSpPr>
        <p:spPr bwMode="auto">
          <a:xfrm>
            <a:off x="5854700" y="4378325"/>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631" name="Rectangle 160"/>
          <p:cNvSpPr>
            <a:spLocks noChangeArrowheads="1"/>
          </p:cNvSpPr>
          <p:nvPr/>
        </p:nvSpPr>
        <p:spPr bwMode="auto">
          <a:xfrm>
            <a:off x="5973763" y="4378325"/>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32" name="Rectangle 161"/>
          <p:cNvSpPr>
            <a:spLocks noChangeArrowheads="1"/>
          </p:cNvSpPr>
          <p:nvPr/>
        </p:nvSpPr>
        <p:spPr bwMode="auto">
          <a:xfrm>
            <a:off x="3201988" y="4592638"/>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633" name="Rectangle 162"/>
          <p:cNvSpPr>
            <a:spLocks noChangeArrowheads="1"/>
          </p:cNvSpPr>
          <p:nvPr/>
        </p:nvSpPr>
        <p:spPr bwMode="auto">
          <a:xfrm>
            <a:off x="3308350" y="4592638"/>
            <a:ext cx="1570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N</a:t>
            </a:r>
            <a:endParaRPr lang="en-US"/>
          </a:p>
        </p:txBody>
      </p:sp>
      <p:sp>
        <p:nvSpPr>
          <p:cNvPr id="148634" name="Rectangle 163"/>
          <p:cNvSpPr>
            <a:spLocks noChangeArrowheads="1"/>
          </p:cNvSpPr>
          <p:nvPr/>
        </p:nvSpPr>
        <p:spPr bwMode="auto">
          <a:xfrm>
            <a:off x="3463925" y="4592638"/>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635" name="Rectangle 164"/>
          <p:cNvSpPr>
            <a:spLocks noChangeArrowheads="1"/>
          </p:cNvSpPr>
          <p:nvPr/>
        </p:nvSpPr>
        <p:spPr bwMode="auto">
          <a:xfrm>
            <a:off x="3559175" y="4592638"/>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36" name="Rectangle 165"/>
          <p:cNvSpPr>
            <a:spLocks noChangeArrowheads="1"/>
          </p:cNvSpPr>
          <p:nvPr/>
        </p:nvSpPr>
        <p:spPr bwMode="auto">
          <a:xfrm>
            <a:off x="3617913" y="4592638"/>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637" name="Rectangle 166"/>
          <p:cNvSpPr>
            <a:spLocks noChangeArrowheads="1"/>
          </p:cNvSpPr>
          <p:nvPr/>
        </p:nvSpPr>
        <p:spPr bwMode="auto">
          <a:xfrm>
            <a:off x="3736975" y="4592638"/>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n</a:t>
            </a:r>
            <a:endParaRPr lang="en-US"/>
          </a:p>
        </p:txBody>
      </p:sp>
      <p:sp>
        <p:nvSpPr>
          <p:cNvPr id="148638" name="Rectangle 167"/>
          <p:cNvSpPr>
            <a:spLocks noChangeArrowheads="1"/>
          </p:cNvSpPr>
          <p:nvPr/>
        </p:nvSpPr>
        <p:spPr bwMode="auto">
          <a:xfrm>
            <a:off x="3867150" y="4592638"/>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d</a:t>
            </a:r>
            <a:endParaRPr lang="en-US"/>
          </a:p>
        </p:txBody>
      </p:sp>
      <p:sp>
        <p:nvSpPr>
          <p:cNvPr id="148639" name="Rectangle 168"/>
          <p:cNvSpPr>
            <a:spLocks noChangeArrowheads="1"/>
          </p:cNvSpPr>
          <p:nvPr/>
        </p:nvSpPr>
        <p:spPr bwMode="auto">
          <a:xfrm>
            <a:off x="3998913" y="4592638"/>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40" name="Rectangle 169"/>
          <p:cNvSpPr>
            <a:spLocks noChangeArrowheads="1"/>
          </p:cNvSpPr>
          <p:nvPr/>
        </p:nvSpPr>
        <p:spPr bwMode="auto">
          <a:xfrm>
            <a:off x="4057650" y="4592638"/>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641" name="Rectangle 170"/>
          <p:cNvSpPr>
            <a:spLocks noChangeArrowheads="1"/>
          </p:cNvSpPr>
          <p:nvPr/>
        </p:nvSpPr>
        <p:spPr bwMode="auto">
          <a:xfrm>
            <a:off x="4152900" y="4592638"/>
            <a:ext cx="1570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00BB"/>
                </a:solidFill>
                <a:latin typeface="Helvetica" charset="0"/>
              </a:rPr>
              <a:t>R</a:t>
            </a:r>
            <a:endParaRPr lang="en-US"/>
          </a:p>
        </p:txBody>
      </p:sp>
      <p:sp>
        <p:nvSpPr>
          <p:cNvPr id="148642" name="Rectangle 171"/>
          <p:cNvSpPr>
            <a:spLocks noChangeArrowheads="1"/>
          </p:cNvSpPr>
          <p:nvPr/>
        </p:nvSpPr>
        <p:spPr bwMode="auto">
          <a:xfrm>
            <a:off x="4308475" y="4592638"/>
            <a:ext cx="1025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t>
            </a:r>
            <a:endParaRPr lang="en-US"/>
          </a:p>
        </p:txBody>
      </p:sp>
      <p:sp>
        <p:nvSpPr>
          <p:cNvPr id="148643" name="Rectangle 172"/>
          <p:cNvSpPr>
            <a:spLocks noChangeArrowheads="1"/>
          </p:cNvSpPr>
          <p:nvPr/>
        </p:nvSpPr>
        <p:spPr bwMode="auto">
          <a:xfrm>
            <a:off x="4414838" y="4592638"/>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44" name="Rectangle 173"/>
          <p:cNvSpPr>
            <a:spLocks noChangeArrowheads="1"/>
          </p:cNvSpPr>
          <p:nvPr/>
        </p:nvSpPr>
        <p:spPr bwMode="auto">
          <a:xfrm>
            <a:off x="4475163" y="4592638"/>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645" name="Rectangle 174"/>
          <p:cNvSpPr>
            <a:spLocks noChangeArrowheads="1"/>
          </p:cNvSpPr>
          <p:nvPr/>
        </p:nvSpPr>
        <p:spPr bwMode="auto">
          <a:xfrm>
            <a:off x="4545013" y="4592638"/>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o</a:t>
            </a:r>
            <a:endParaRPr lang="en-US"/>
          </a:p>
        </p:txBody>
      </p:sp>
      <p:sp>
        <p:nvSpPr>
          <p:cNvPr id="148646" name="Rectangle 175"/>
          <p:cNvSpPr>
            <a:spLocks noChangeArrowheads="1"/>
          </p:cNvSpPr>
          <p:nvPr/>
        </p:nvSpPr>
        <p:spPr bwMode="auto">
          <a:xfrm>
            <a:off x="4676775" y="4592638"/>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47" name="Rectangle 176"/>
          <p:cNvSpPr>
            <a:spLocks noChangeArrowheads="1"/>
          </p:cNvSpPr>
          <p:nvPr/>
        </p:nvSpPr>
        <p:spPr bwMode="auto">
          <a:xfrm>
            <a:off x="4724400" y="4592638"/>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L</a:t>
            </a:r>
            <a:endParaRPr lang="en-US"/>
          </a:p>
        </p:txBody>
      </p:sp>
      <p:sp>
        <p:nvSpPr>
          <p:cNvPr id="148648" name="Rectangle 177"/>
          <p:cNvSpPr>
            <a:spLocks noChangeArrowheads="1"/>
          </p:cNvSpPr>
          <p:nvPr/>
        </p:nvSpPr>
        <p:spPr bwMode="auto">
          <a:xfrm>
            <a:off x="4854575" y="4592638"/>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649" name="Rectangle 178"/>
          <p:cNvSpPr>
            <a:spLocks noChangeArrowheads="1"/>
          </p:cNvSpPr>
          <p:nvPr/>
        </p:nvSpPr>
        <p:spPr bwMode="auto">
          <a:xfrm>
            <a:off x="4973638" y="4592638"/>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650" name="Rectangle 179"/>
          <p:cNvSpPr>
            <a:spLocks noChangeArrowheads="1"/>
          </p:cNvSpPr>
          <p:nvPr/>
        </p:nvSpPr>
        <p:spPr bwMode="auto">
          <a:xfrm>
            <a:off x="5045075" y="4592638"/>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148651" name="Rectangle 180"/>
          <p:cNvSpPr>
            <a:spLocks noChangeArrowheads="1"/>
          </p:cNvSpPr>
          <p:nvPr/>
        </p:nvSpPr>
        <p:spPr bwMode="auto">
          <a:xfrm>
            <a:off x="5164138" y="4592638"/>
            <a:ext cx="849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r</a:t>
            </a:r>
            <a:endParaRPr lang="en-US"/>
          </a:p>
        </p:txBody>
      </p:sp>
      <p:sp>
        <p:nvSpPr>
          <p:cNvPr id="148652" name="Rectangle 181"/>
          <p:cNvSpPr>
            <a:spLocks noChangeArrowheads="1"/>
          </p:cNvSpPr>
          <p:nvPr/>
        </p:nvSpPr>
        <p:spPr bwMode="auto">
          <a:xfrm>
            <a:off x="5248275" y="4592638"/>
            <a:ext cx="609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 </a:t>
            </a:r>
            <a:endParaRPr lang="en-US"/>
          </a:p>
        </p:txBody>
      </p:sp>
      <p:sp>
        <p:nvSpPr>
          <p:cNvPr id="148653" name="Rectangle 182"/>
          <p:cNvSpPr>
            <a:spLocks noChangeArrowheads="1"/>
          </p:cNvSpPr>
          <p:nvPr/>
        </p:nvSpPr>
        <p:spPr bwMode="auto">
          <a:xfrm>
            <a:off x="5307013" y="4592638"/>
            <a:ext cx="14587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S</a:t>
            </a:r>
            <a:endParaRPr lang="en-US"/>
          </a:p>
        </p:txBody>
      </p:sp>
      <p:sp>
        <p:nvSpPr>
          <p:cNvPr id="148654" name="Rectangle 183"/>
          <p:cNvSpPr>
            <a:spLocks noChangeArrowheads="1"/>
          </p:cNvSpPr>
          <p:nvPr/>
        </p:nvSpPr>
        <p:spPr bwMode="auto">
          <a:xfrm>
            <a:off x="5449888" y="4592638"/>
            <a:ext cx="721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t</a:t>
            </a:r>
            <a:endParaRPr lang="en-US"/>
          </a:p>
        </p:txBody>
      </p:sp>
      <p:sp>
        <p:nvSpPr>
          <p:cNvPr id="148655" name="Rectangle 184"/>
          <p:cNvSpPr>
            <a:spLocks noChangeArrowheads="1"/>
          </p:cNvSpPr>
          <p:nvPr/>
        </p:nvSpPr>
        <p:spPr bwMode="auto">
          <a:xfrm>
            <a:off x="5521325" y="4592638"/>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a</a:t>
            </a:r>
            <a:endParaRPr lang="en-US"/>
          </a:p>
        </p:txBody>
      </p:sp>
      <p:sp>
        <p:nvSpPr>
          <p:cNvPr id="148656" name="Rectangle 185"/>
          <p:cNvSpPr>
            <a:spLocks noChangeArrowheads="1"/>
          </p:cNvSpPr>
          <p:nvPr/>
        </p:nvSpPr>
        <p:spPr bwMode="auto">
          <a:xfrm>
            <a:off x="5640388" y="4592638"/>
            <a:ext cx="1330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g</a:t>
            </a:r>
            <a:endParaRPr lang="en-US"/>
          </a:p>
        </p:txBody>
      </p:sp>
      <p:sp>
        <p:nvSpPr>
          <p:cNvPr id="148657" name="Rectangle 186"/>
          <p:cNvSpPr>
            <a:spLocks noChangeArrowheads="1"/>
          </p:cNvSpPr>
          <p:nvPr/>
        </p:nvSpPr>
        <p:spPr bwMode="auto">
          <a:xfrm>
            <a:off x="5770563" y="4592638"/>
            <a:ext cx="1218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b="1">
                <a:solidFill>
                  <a:srgbClr val="00A345"/>
                </a:solidFill>
                <a:latin typeface="Helvetica" charset="0"/>
              </a:rPr>
              <a:t>e</a:t>
            </a:r>
            <a:endParaRPr lang="en-US"/>
          </a:p>
        </p:txBody>
      </p:sp>
      <p:sp>
        <p:nvSpPr>
          <p:cNvPr id="3" name="Slide Number Placeholder 2">
            <a:extLst>
              <a:ext uri="{FF2B5EF4-FFF2-40B4-BE49-F238E27FC236}">
                <a16:creationId xmlns:a16="http://schemas.microsoft.com/office/drawing/2014/main" id="{B0A1E64B-0691-394D-A870-9C46C70E5951}"/>
              </a:ext>
            </a:extLst>
          </p:cNvPr>
          <p:cNvSpPr>
            <a:spLocks noGrp="1"/>
          </p:cNvSpPr>
          <p:nvPr>
            <p:ph type="sldNum" sz="quarter" idx="12"/>
          </p:nvPr>
        </p:nvSpPr>
        <p:spPr/>
        <p:txBody>
          <a:bodyPr/>
          <a:lstStyle/>
          <a:p>
            <a:fld id="{030D0954-52AA-4645-BC74-DBF6B1D254B8}" type="slidenum">
              <a:rPr lang="en-US" smtClean="0"/>
              <a:t>99</a:t>
            </a:fld>
            <a:endParaRPr lang="en-US"/>
          </a:p>
        </p:txBody>
      </p:sp>
    </p:spTree>
    <p:extLst>
      <p:ext uri="{BB962C8B-B14F-4D97-AF65-F5344CB8AC3E}">
        <p14:creationId xmlns:p14="http://schemas.microsoft.com/office/powerpoint/2010/main" val="18555278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3.3"/>
</p:tagLst>
</file>

<file path=ppt/tags/tag2.xml><?xml version="1.0" encoding="utf-8"?>
<p:tagLst xmlns:a="http://schemas.openxmlformats.org/drawingml/2006/main" xmlns:r="http://schemas.openxmlformats.org/officeDocument/2006/relationships" xmlns:p="http://schemas.openxmlformats.org/presentationml/2006/main">
  <p:tag name="TIMING" val="|32.8|24.1|30.7|26.6|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10093</TotalTime>
  <Words>9390</Words>
  <Application>Microsoft Macintosh PowerPoint</Application>
  <PresentationFormat>Widescreen</PresentationFormat>
  <Paragraphs>1623</Paragraphs>
  <Slides>176</Slides>
  <Notes>51</Notes>
  <HiddenSlides>0</HiddenSlides>
  <MMClips>0</MMClips>
  <ScaleCrop>false</ScaleCrop>
  <HeadingPairs>
    <vt:vector size="10" baseType="variant">
      <vt:variant>
        <vt:lpstr>Fonts Used</vt:lpstr>
      </vt:variant>
      <vt:variant>
        <vt:i4>19</vt:i4>
      </vt:variant>
      <vt:variant>
        <vt:lpstr>Theme</vt:lpstr>
      </vt:variant>
      <vt:variant>
        <vt:i4>1</vt:i4>
      </vt:variant>
      <vt:variant>
        <vt:lpstr>Links</vt:lpstr>
      </vt:variant>
      <vt:variant>
        <vt:i4>2</vt:i4>
      </vt:variant>
      <vt:variant>
        <vt:lpstr>Embedded OLE Servers</vt:lpstr>
      </vt:variant>
      <vt:variant>
        <vt:i4>5</vt:i4>
      </vt:variant>
      <vt:variant>
        <vt:lpstr>Slide Titles</vt:lpstr>
      </vt:variant>
      <vt:variant>
        <vt:i4>176</vt:i4>
      </vt:variant>
    </vt:vector>
  </HeadingPairs>
  <TitlesOfParts>
    <vt:vector size="203" baseType="lpstr">
      <vt:lpstr>DengXian</vt:lpstr>
      <vt:lpstr>DengXian</vt:lpstr>
      <vt:lpstr>Heiti SC Light</vt:lpstr>
      <vt:lpstr>ＭＳ Ｐゴシック</vt:lpstr>
      <vt:lpstr>宋体</vt:lpstr>
      <vt:lpstr>宋体</vt:lpstr>
      <vt:lpstr>游ゴシック</vt:lpstr>
      <vt:lpstr>Yu Mincho</vt:lpstr>
      <vt:lpstr>Arial</vt:lpstr>
      <vt:lpstr>Arial Italic</vt:lpstr>
      <vt:lpstr>Calibri</vt:lpstr>
      <vt:lpstr>Calibri Light</vt:lpstr>
      <vt:lpstr>Cambria Math</vt:lpstr>
      <vt:lpstr>Gill Sans</vt:lpstr>
      <vt:lpstr>Helvetica</vt:lpstr>
      <vt:lpstr>Palatino Linotype</vt:lpstr>
      <vt:lpstr>Symbol</vt:lpstr>
      <vt:lpstr>Times</vt:lpstr>
      <vt:lpstr>Times New Roman</vt:lpstr>
      <vt:lpstr>Office Theme</vt:lpstr>
      <vt:lpstr>file:///\\localhost\Users\beaucag\Beaucage%20VII\APS%20meeting%20Baltimore%202013\Macintosh%20HD:Users:beaucag:Beaucage%20VI:Worm%20Like%20Micelle%20Project%20P&amp;G:Surfactant%20Topology%20v2.docx!OLE_LINK1</vt:lpstr>
      <vt:lpstr>file:///\\localhost\Users\beaucag\Beaucage%20VII\APS%20meeting%20Baltimore%202013\Macintosh%20HD:Users:beaucag:Beaucage%20VI:Worm%20Like%20Micelle%20Project%20P&amp;G:Surfactant%20Topology%20v2.docx!OLE_LINK1</vt:lpstr>
      <vt:lpstr>Equation</vt:lpstr>
      <vt:lpstr>Document</vt:lpstr>
      <vt:lpstr>Drawing</vt:lpstr>
      <vt:lpstr>PHOTO-PAINT</vt:lpstr>
      <vt:lpstr>Microsoft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local structure of worm-like micelles SAXS / CRYSOL / Simulation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Multi-Arm Star Polymers</vt:lpstr>
      <vt:lpstr>Hyperbranched Polymers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Unified Function for a Rod Structure</vt:lpstr>
      <vt:lpstr>The Unified Function</vt:lpstr>
      <vt:lpstr>A Hybrid Unified Function: The Cylindrical Subunits</vt:lpstr>
      <vt:lpstr>Input and fitting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 Model</vt:lpstr>
      <vt:lpstr>PowerPoint Presentation</vt:lpstr>
      <vt:lpstr>Quantification of Branching</vt:lpstr>
      <vt:lpstr>Quantification of Branching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local structure of worm-like micelles SAXS / CRYSOL / Simulation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114</cp:revision>
  <dcterms:created xsi:type="dcterms:W3CDTF">2021-07-29T17:00:42Z</dcterms:created>
  <dcterms:modified xsi:type="dcterms:W3CDTF">2021-08-06T15:15:05Z</dcterms:modified>
</cp:coreProperties>
</file>