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61" r:id="rId2"/>
    <p:sldId id="368" r:id="rId3"/>
    <p:sldId id="341" r:id="rId4"/>
    <p:sldId id="354" r:id="rId5"/>
    <p:sldId id="339" r:id="rId6"/>
    <p:sldId id="343" r:id="rId7"/>
    <p:sldId id="356" r:id="rId8"/>
    <p:sldId id="360" r:id="rId9"/>
    <p:sldId id="359" r:id="rId10"/>
    <p:sldId id="361" r:id="rId11"/>
    <p:sldId id="357" r:id="rId12"/>
    <p:sldId id="362" r:id="rId13"/>
    <p:sldId id="363" r:id="rId14"/>
    <p:sldId id="364" r:id="rId15"/>
    <p:sldId id="345" r:id="rId16"/>
    <p:sldId id="369" r:id="rId17"/>
    <p:sldId id="365" r:id="rId18"/>
    <p:sldId id="358" r:id="rId19"/>
    <p:sldId id="372" r:id="rId20"/>
    <p:sldId id="353" r:id="rId21"/>
    <p:sldId id="340" r:id="rId22"/>
    <p:sldId id="344" r:id="rId23"/>
    <p:sldId id="373"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p:restoredTop sz="94745"/>
  </p:normalViewPr>
  <p:slideViewPr>
    <p:cSldViewPr snapToGrid="0">
      <p:cViewPr>
        <p:scale>
          <a:sx n="136" d="100"/>
          <a:sy n="136" d="100"/>
        </p:scale>
        <p:origin x="1392" y="12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7740760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7740760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5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4809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19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70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07A98-8F9A-0640-9171-A520D87DBABE}"/>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5" name="Picture 4">
            <a:extLst>
              <a:ext uri="{FF2B5EF4-FFF2-40B4-BE49-F238E27FC236}">
                <a16:creationId xmlns:a16="http://schemas.microsoft.com/office/drawing/2014/main" id="{42EC4CD4-F95A-EB4A-9BAB-CFA6040322D8}"/>
              </a:ext>
            </a:extLst>
          </p:cNvPr>
          <p:cNvPicPr>
            <a:picLocks noChangeAspect="1"/>
          </p:cNvPicPr>
          <p:nvPr/>
        </p:nvPicPr>
        <p:blipFill>
          <a:blip r:embed="rId2"/>
          <a:stretch>
            <a:fillRect/>
          </a:stretch>
        </p:blipFill>
        <p:spPr>
          <a:xfrm>
            <a:off x="643034" y="608650"/>
            <a:ext cx="2181998" cy="1208827"/>
          </a:xfrm>
          <a:prstGeom prst="rect">
            <a:avLst/>
          </a:prstGeom>
        </p:spPr>
      </p:pic>
      <p:pic>
        <p:nvPicPr>
          <p:cNvPr id="6" name="Picture 5">
            <a:extLst>
              <a:ext uri="{FF2B5EF4-FFF2-40B4-BE49-F238E27FC236}">
                <a16:creationId xmlns:a16="http://schemas.microsoft.com/office/drawing/2014/main" id="{4C88688F-6C37-334F-9000-03C0E3324BBF}"/>
              </a:ext>
            </a:extLst>
          </p:cNvPr>
          <p:cNvPicPr>
            <a:picLocks noChangeAspect="1"/>
          </p:cNvPicPr>
          <p:nvPr/>
        </p:nvPicPr>
        <p:blipFill>
          <a:blip r:embed="rId3"/>
          <a:stretch>
            <a:fillRect/>
          </a:stretch>
        </p:blipFill>
        <p:spPr>
          <a:xfrm>
            <a:off x="5986690" y="544450"/>
            <a:ext cx="2263159" cy="1273027"/>
          </a:xfrm>
          <a:prstGeom prst="rect">
            <a:avLst/>
          </a:prstGeom>
        </p:spPr>
      </p:pic>
      <p:pic>
        <p:nvPicPr>
          <p:cNvPr id="8" name="Picture 7">
            <a:extLst>
              <a:ext uri="{FF2B5EF4-FFF2-40B4-BE49-F238E27FC236}">
                <a16:creationId xmlns:a16="http://schemas.microsoft.com/office/drawing/2014/main" id="{6D97DE33-65D8-3D4C-A5CF-2D4B72E05016}"/>
              </a:ext>
            </a:extLst>
          </p:cNvPr>
          <p:cNvPicPr>
            <a:picLocks noChangeAspect="1"/>
          </p:cNvPicPr>
          <p:nvPr/>
        </p:nvPicPr>
        <p:blipFill>
          <a:blip r:embed="rId4"/>
          <a:stretch>
            <a:fillRect/>
          </a:stretch>
        </p:blipFill>
        <p:spPr>
          <a:xfrm>
            <a:off x="3536701" y="776396"/>
            <a:ext cx="1738320" cy="749409"/>
          </a:xfrm>
          <a:prstGeom prst="rect">
            <a:avLst/>
          </a:prstGeom>
        </p:spPr>
      </p:pic>
      <p:pic>
        <p:nvPicPr>
          <p:cNvPr id="9" name="Picture 8">
            <a:extLst>
              <a:ext uri="{FF2B5EF4-FFF2-40B4-BE49-F238E27FC236}">
                <a16:creationId xmlns:a16="http://schemas.microsoft.com/office/drawing/2014/main" id="{C67DA7CD-477A-A34A-8A83-8A2AFFCE797B}"/>
              </a:ext>
            </a:extLst>
          </p:cNvPr>
          <p:cNvPicPr>
            <a:picLocks noChangeAspect="1"/>
          </p:cNvPicPr>
          <p:nvPr/>
        </p:nvPicPr>
        <p:blipFill>
          <a:blip r:embed="rId5"/>
          <a:stretch>
            <a:fillRect/>
          </a:stretch>
        </p:blipFill>
        <p:spPr>
          <a:xfrm>
            <a:off x="2848366" y="4045270"/>
            <a:ext cx="3356657" cy="957448"/>
          </a:xfrm>
          <a:prstGeom prst="rect">
            <a:avLst/>
          </a:prstGeom>
        </p:spPr>
      </p:pic>
      <p:sp>
        <p:nvSpPr>
          <p:cNvPr id="10" name="TextBox 9">
            <a:extLst>
              <a:ext uri="{FF2B5EF4-FFF2-40B4-BE49-F238E27FC236}">
                <a16:creationId xmlns:a16="http://schemas.microsoft.com/office/drawing/2014/main" id="{2AD559AA-5C39-B243-A0CD-F90E8E62EC70}"/>
              </a:ext>
            </a:extLst>
          </p:cNvPr>
          <p:cNvSpPr txBox="1"/>
          <p:nvPr/>
        </p:nvSpPr>
        <p:spPr>
          <a:xfrm>
            <a:off x="1100619" y="1739058"/>
            <a:ext cx="7149230" cy="2308324"/>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Goal:</a:t>
            </a:r>
            <a:r>
              <a:rPr lang="en-US" sz="1200" dirty="0">
                <a:latin typeface="Times New Roman" panose="02020603050405020304" pitchFamily="18" charset="0"/>
                <a:cs typeface="Times New Roman" panose="02020603050405020304" pitchFamily="18" charset="0"/>
              </a:rPr>
              <a:t> To understand, control and predict the assembly and disassembly (circular economy) of multi-hierarchical materials of industrial relevance. Time dependence in processing/application, 4D.</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Business Areas:  </a:t>
            </a:r>
            <a:r>
              <a:rPr lang="en-US" sz="1200" dirty="0">
                <a:latin typeface="Times New Roman" panose="02020603050405020304" pitchFamily="18" charset="0"/>
                <a:cs typeface="Times New Roman" panose="02020603050405020304" pitchFamily="18" charset="0"/>
              </a:rPr>
              <a:t>Reinforced elastomers, paints, inks, semi-crystalline polymers, biomaterials, surfactants, detergents and coacervates, block copolymers, catalysts, filters, membranes, skin, coatings.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Synergy:</a:t>
            </a:r>
            <a:r>
              <a:rPr lang="en-US" sz="1200" dirty="0">
                <a:latin typeface="Times New Roman" panose="02020603050405020304" pitchFamily="18" charset="0"/>
                <a:cs typeface="Times New Roman" panose="02020603050405020304" pitchFamily="18" charset="0"/>
              </a:rPr>
              <a:t>  Dynamic and static properties understood for one field of application could be adapted to other fields.  Emergence of structure associated with processing, thermodynamics, kinetics. Rheology simulation methods from polymers to detergents to paints.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Parallelism and Convergence:  </a:t>
            </a:r>
            <a:r>
              <a:rPr lang="en-US" sz="1200" dirty="0">
                <a:latin typeface="Times New Roman" panose="02020603050405020304" pitchFamily="18" charset="0"/>
                <a:cs typeface="Times New Roman" panose="02020603050405020304" pitchFamily="18" charset="0"/>
              </a:rPr>
              <a:t>Similar solutions for different applications.  Aggregate pigments and aggregate reinforcing fillers both rely on micron-scale networks in application.</a:t>
            </a:r>
          </a:p>
        </p:txBody>
      </p:sp>
      <p:sp>
        <p:nvSpPr>
          <p:cNvPr id="11" name="Slide Number Placeholder 10">
            <a:extLst>
              <a:ext uri="{FF2B5EF4-FFF2-40B4-BE49-F238E27FC236}">
                <a16:creationId xmlns:a16="http://schemas.microsoft.com/office/drawing/2014/main" id="{9E90012E-7CB1-4F42-9704-15B3BD9448F9}"/>
              </a:ext>
            </a:extLst>
          </p:cNvPr>
          <p:cNvSpPr>
            <a:spLocks noGrp="1"/>
          </p:cNvSpPr>
          <p:nvPr>
            <p:ph type="sldNum" sz="quarter" idx="12"/>
          </p:nvPr>
        </p:nvSpPr>
        <p:spPr/>
        <p:txBody>
          <a:bodyPr/>
          <a:lstStyle/>
          <a:p>
            <a:fld id="{14236DE3-044D-904B-9F8B-2C6A9A833B89}" type="slidenum">
              <a:rPr lang="en-US" smtClean="0"/>
              <a:t>1</a:t>
            </a:fld>
            <a:endParaRPr lang="en-US"/>
          </a:p>
        </p:txBody>
      </p:sp>
    </p:spTree>
    <p:extLst>
      <p:ext uri="{BB962C8B-B14F-4D97-AF65-F5344CB8AC3E}">
        <p14:creationId xmlns:p14="http://schemas.microsoft.com/office/powerpoint/2010/main" val="136766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10</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351184" y="754540"/>
            <a:ext cx="7841840" cy="37856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Some Potential Areas of </a:t>
            </a:r>
          </a:p>
          <a:p>
            <a:r>
              <a:rPr lang="en-US" sz="2000" b="1" dirty="0">
                <a:latin typeface="Times New Roman" panose="02020603050405020304" pitchFamily="18" charset="0"/>
                <a:cs typeface="Times New Roman" panose="02020603050405020304" pitchFamily="18" charset="0"/>
              </a:rPr>
              <a:t>	Interest/Academic Expertise for LyondellBasell</a:t>
            </a:r>
          </a:p>
          <a:p>
            <a:endParaRPr lang="en-US" sz="2000" dirty="0">
              <a:latin typeface="Times New Roman" panose="02020603050405020304" pitchFamily="18" charset="0"/>
              <a:cs typeface="Times New Roman" panose="02020603050405020304" pitchFamily="18" charset="0"/>
            </a:endParaRPr>
          </a:p>
          <a:p>
            <a:r>
              <a:rPr lang="en-US" sz="2000" b="1" i="1" dirty="0">
                <a:latin typeface="Times New Roman" panose="02020603050405020304" pitchFamily="18" charset="0"/>
                <a:cs typeface="Times New Roman" panose="02020603050405020304" pitchFamily="18" charset="0"/>
              </a:rPr>
              <a:t>-Barrier Properties of Polyolefin Films</a:t>
            </a:r>
          </a:p>
          <a:p>
            <a:r>
              <a:rPr lang="en-US" sz="2000" b="1" i="1" dirty="0">
                <a:latin typeface="Times New Roman" panose="02020603050405020304" pitchFamily="18" charset="0"/>
                <a:cs typeface="Times New Roman" panose="02020603050405020304" pitchFamily="18" charset="0"/>
              </a:rPr>
              <a:t>-HDPE/</a:t>
            </a:r>
            <a:r>
              <a:rPr lang="en-US" sz="2000" b="1" i="1" dirty="0" err="1">
                <a:latin typeface="Times New Roman" panose="02020603050405020304" pitchFamily="18" charset="0"/>
                <a:cs typeface="Times New Roman" panose="02020603050405020304" pitchFamily="18" charset="0"/>
              </a:rPr>
              <a:t>iPP</a:t>
            </a:r>
            <a:r>
              <a:rPr lang="en-US" sz="2000" b="1" i="1" dirty="0">
                <a:latin typeface="Times New Roman" panose="02020603050405020304" pitchFamily="18" charset="0"/>
                <a:cs typeface="Times New Roman" panose="02020603050405020304" pitchFamily="18" charset="0"/>
              </a:rPr>
              <a:t> removal of additives</a:t>
            </a:r>
          </a:p>
          <a:p>
            <a:r>
              <a:rPr lang="en-US" sz="2000" b="1" i="1" dirty="0">
                <a:latin typeface="Times New Roman" panose="02020603050405020304" pitchFamily="18" charset="0"/>
                <a:cs typeface="Times New Roman" panose="02020603050405020304" pitchFamily="18" charset="0"/>
              </a:rPr>
              <a:t>-Interface of HDPE/</a:t>
            </a:r>
            <a:r>
              <a:rPr lang="en-US" sz="2000" b="1" i="1" dirty="0" err="1">
                <a:latin typeface="Times New Roman" panose="02020603050405020304" pitchFamily="18" charset="0"/>
                <a:cs typeface="Times New Roman" panose="02020603050405020304" pitchFamily="18" charset="0"/>
              </a:rPr>
              <a:t>iPP</a:t>
            </a:r>
            <a:r>
              <a:rPr lang="en-US" sz="2000" b="1" i="1" dirty="0">
                <a:latin typeface="Times New Roman" panose="02020603050405020304" pitchFamily="18" charset="0"/>
                <a:cs typeface="Times New Roman" panose="02020603050405020304" pitchFamily="18" charset="0"/>
              </a:rPr>
              <a:t> in </a:t>
            </a:r>
            <a:r>
              <a:rPr lang="en-US" sz="2000" b="1" i="1" dirty="0" err="1">
                <a:latin typeface="Times New Roman" panose="02020603050405020304" pitchFamily="18" charset="0"/>
                <a:cs typeface="Times New Roman" panose="02020603050405020304" pitchFamily="18" charset="0"/>
              </a:rPr>
              <a:t>compatiblized</a:t>
            </a:r>
            <a:r>
              <a:rPr lang="en-US" sz="2000" b="1" i="1" dirty="0">
                <a:latin typeface="Times New Roman" panose="02020603050405020304" pitchFamily="18" charset="0"/>
                <a:cs typeface="Times New Roman" panose="02020603050405020304" pitchFamily="18" charset="0"/>
              </a:rPr>
              <a:t> blends</a:t>
            </a:r>
          </a:p>
          <a:p>
            <a:r>
              <a:rPr lang="en-US" sz="2000" b="1" i="1" dirty="0">
                <a:latin typeface="Times New Roman" panose="02020603050405020304" pitchFamily="18" charset="0"/>
                <a:cs typeface="Times New Roman" panose="02020603050405020304" pitchFamily="18" charset="0"/>
              </a:rPr>
              <a:t>-Network of carbon black in HDPE pipes for UV</a:t>
            </a:r>
          </a:p>
          <a:p>
            <a:r>
              <a:rPr lang="en-US" sz="2000" b="1" i="1" dirty="0">
                <a:latin typeface="Times New Roman" panose="02020603050405020304" pitchFamily="18" charset="0"/>
                <a:cs typeface="Times New Roman" panose="02020603050405020304" pitchFamily="18" charset="0"/>
              </a:rPr>
              <a:t>-Quantification of branching in HDPE</a:t>
            </a:r>
          </a:p>
          <a:p>
            <a:r>
              <a:rPr lang="en-US" sz="2000" b="1" i="1" dirty="0">
                <a:latin typeface="Times New Roman" panose="02020603050405020304" pitchFamily="18" charset="0"/>
                <a:cs typeface="Times New Roman" panose="02020603050405020304" pitchFamily="18" charset="0"/>
              </a:rPr>
              <a:t>-Rheological impact of long- </a:t>
            </a:r>
          </a:p>
          <a:p>
            <a:r>
              <a:rPr lang="en-US" sz="2000" b="1" i="1" dirty="0">
                <a:latin typeface="Times New Roman" panose="02020603050405020304" pitchFamily="18" charset="0"/>
                <a:cs typeface="Times New Roman" panose="02020603050405020304" pitchFamily="18" charset="0"/>
              </a:rPr>
              <a:t>	and short- chain branching</a:t>
            </a:r>
          </a:p>
          <a:p>
            <a:r>
              <a:rPr lang="en-US" sz="2000" b="1" i="1" dirty="0">
                <a:latin typeface="Times New Roman" panose="02020603050405020304" pitchFamily="18" charset="0"/>
                <a:cs typeface="Times New Roman" panose="02020603050405020304" pitchFamily="18" charset="0"/>
              </a:rPr>
              <a:t>- Polyolefin coatings for barrier properties</a:t>
            </a:r>
          </a:p>
          <a:p>
            <a:r>
              <a:rPr lang="en-US" sz="2000" b="1" i="1" dirty="0">
                <a:latin typeface="Times New Roman" panose="02020603050405020304" pitchFamily="18" charset="0"/>
                <a:cs typeface="Times New Roman" panose="02020603050405020304" pitchFamily="18" charset="0"/>
              </a:rPr>
              <a:t>-Materials data analytics for polyolefins and polyolefin compounds</a:t>
            </a:r>
          </a:p>
        </p:txBody>
      </p:sp>
      <p:pic>
        <p:nvPicPr>
          <p:cNvPr id="6" name="Picture 5">
            <a:extLst>
              <a:ext uri="{FF2B5EF4-FFF2-40B4-BE49-F238E27FC236}">
                <a16:creationId xmlns:a16="http://schemas.microsoft.com/office/drawing/2014/main" id="{898A6D76-D745-DF47-A187-BFC175B140BB}"/>
              </a:ext>
            </a:extLst>
          </p:cNvPr>
          <p:cNvPicPr>
            <a:picLocks noChangeAspect="1"/>
          </p:cNvPicPr>
          <p:nvPr/>
        </p:nvPicPr>
        <p:blipFill>
          <a:blip r:embed="rId2"/>
          <a:stretch>
            <a:fillRect/>
          </a:stretch>
        </p:blipFill>
        <p:spPr>
          <a:xfrm>
            <a:off x="7198752" y="44761"/>
            <a:ext cx="1892744" cy="1419558"/>
          </a:xfrm>
          <a:prstGeom prst="rect">
            <a:avLst/>
          </a:prstGeom>
        </p:spPr>
      </p:pic>
    </p:spTree>
    <p:extLst>
      <p:ext uri="{BB962C8B-B14F-4D97-AF65-F5344CB8AC3E}">
        <p14:creationId xmlns:p14="http://schemas.microsoft.com/office/powerpoint/2010/main" val="96034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11</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439640" y="105198"/>
            <a:ext cx="6263560" cy="923330"/>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Goal to find problems common to a supply chain</a:t>
            </a:r>
          </a:p>
          <a:p>
            <a:endParaRPr lang="en-US" sz="1800" dirty="0">
              <a:latin typeface="Times New Roman" panose="02020603050405020304" pitchFamily="18" charset="0"/>
              <a:cs typeface="Times New Roman" panose="02020603050405020304" pitchFamily="18" charset="0"/>
            </a:endParaRPr>
          </a:p>
          <a:p>
            <a:r>
              <a:rPr lang="en-US" sz="1800" b="1" i="1" dirty="0">
                <a:latin typeface="Times New Roman" panose="02020603050405020304" pitchFamily="18" charset="0"/>
                <a:cs typeface="Times New Roman" panose="02020603050405020304" pitchFamily="18" charset="0"/>
              </a:rPr>
              <a:t>HDPE/</a:t>
            </a:r>
            <a:r>
              <a:rPr lang="en-US" sz="1800" b="1" i="1" dirty="0" err="1">
                <a:latin typeface="Times New Roman" panose="02020603050405020304" pitchFamily="18" charset="0"/>
                <a:cs typeface="Times New Roman" panose="02020603050405020304" pitchFamily="18" charset="0"/>
              </a:rPr>
              <a:t>iPP</a:t>
            </a:r>
            <a:r>
              <a:rPr lang="en-US" sz="1800" b="1" i="1" dirty="0">
                <a:latin typeface="Times New Roman" panose="02020603050405020304" pitchFamily="18" charset="0"/>
                <a:cs typeface="Times New Roman" panose="02020603050405020304" pitchFamily="18" charset="0"/>
              </a:rPr>
              <a:t> removal of additives</a:t>
            </a:r>
            <a:endParaRPr lang="en-US" sz="18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F85510B-C57D-1F4D-A823-2596FF70031F}"/>
              </a:ext>
            </a:extLst>
          </p:cNvPr>
          <p:cNvPicPr>
            <a:picLocks noChangeAspect="1"/>
          </p:cNvPicPr>
          <p:nvPr/>
        </p:nvPicPr>
        <p:blipFill>
          <a:blip r:embed="rId2"/>
          <a:stretch>
            <a:fillRect/>
          </a:stretch>
        </p:blipFill>
        <p:spPr>
          <a:xfrm>
            <a:off x="278371" y="1028528"/>
            <a:ext cx="7070696" cy="3691185"/>
          </a:xfrm>
          <a:prstGeom prst="rect">
            <a:avLst/>
          </a:prstGeom>
        </p:spPr>
      </p:pic>
      <p:pic>
        <p:nvPicPr>
          <p:cNvPr id="7" name="Picture 6">
            <a:extLst>
              <a:ext uri="{FF2B5EF4-FFF2-40B4-BE49-F238E27FC236}">
                <a16:creationId xmlns:a16="http://schemas.microsoft.com/office/drawing/2014/main" id="{33EDBDF9-919A-A346-B194-AAF44A922C0B}"/>
              </a:ext>
            </a:extLst>
          </p:cNvPr>
          <p:cNvPicPr>
            <a:picLocks noChangeAspect="1"/>
          </p:cNvPicPr>
          <p:nvPr/>
        </p:nvPicPr>
        <p:blipFill>
          <a:blip r:embed="rId3"/>
          <a:stretch>
            <a:fillRect/>
          </a:stretch>
        </p:blipFill>
        <p:spPr>
          <a:xfrm>
            <a:off x="7198752" y="44761"/>
            <a:ext cx="1892744" cy="1419558"/>
          </a:xfrm>
          <a:prstGeom prst="rect">
            <a:avLst/>
          </a:prstGeom>
        </p:spPr>
      </p:pic>
      <p:sp>
        <p:nvSpPr>
          <p:cNvPr id="4" name="Rectangle 3">
            <a:extLst>
              <a:ext uri="{FF2B5EF4-FFF2-40B4-BE49-F238E27FC236}">
                <a16:creationId xmlns:a16="http://schemas.microsoft.com/office/drawing/2014/main" id="{96791CDC-F6E6-584B-B881-93A7B811CDAA}"/>
              </a:ext>
            </a:extLst>
          </p:cNvPr>
          <p:cNvSpPr/>
          <p:nvPr/>
        </p:nvSpPr>
        <p:spPr>
          <a:xfrm>
            <a:off x="1409698" y="2349454"/>
            <a:ext cx="123167" cy="146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804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12</a:t>
            </a:fld>
            <a:endParaRPr lang="en-US"/>
          </a:p>
        </p:txBody>
      </p:sp>
      <p:pic>
        <p:nvPicPr>
          <p:cNvPr id="2" name="Picture 1">
            <a:extLst>
              <a:ext uri="{FF2B5EF4-FFF2-40B4-BE49-F238E27FC236}">
                <a16:creationId xmlns:a16="http://schemas.microsoft.com/office/drawing/2014/main" id="{A4196589-52E8-7546-9B56-D7F00B2B96C7}"/>
              </a:ext>
            </a:extLst>
          </p:cNvPr>
          <p:cNvPicPr>
            <a:picLocks noChangeAspect="1"/>
          </p:cNvPicPr>
          <p:nvPr/>
        </p:nvPicPr>
        <p:blipFill>
          <a:blip r:embed="rId2"/>
          <a:stretch>
            <a:fillRect/>
          </a:stretch>
        </p:blipFill>
        <p:spPr>
          <a:xfrm>
            <a:off x="2350007" y="395015"/>
            <a:ext cx="6122451" cy="4748485"/>
          </a:xfrm>
          <a:prstGeom prst="rect">
            <a:avLst/>
          </a:prstGeom>
        </p:spPr>
      </p:pic>
      <p:sp>
        <p:nvSpPr>
          <p:cNvPr id="7" name="TextBox 6">
            <a:extLst>
              <a:ext uri="{FF2B5EF4-FFF2-40B4-BE49-F238E27FC236}">
                <a16:creationId xmlns:a16="http://schemas.microsoft.com/office/drawing/2014/main" id="{5B00DCE8-003A-5947-BE1D-12E8165CE8B1}"/>
              </a:ext>
            </a:extLst>
          </p:cNvPr>
          <p:cNvSpPr txBox="1"/>
          <p:nvPr/>
        </p:nvSpPr>
        <p:spPr>
          <a:xfrm>
            <a:off x="481615" y="0"/>
            <a:ext cx="6263560" cy="1477328"/>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Goal to find problems common to a supply chain</a:t>
            </a:r>
          </a:p>
          <a:p>
            <a:endParaRPr lang="en-US" sz="1800" dirty="0">
              <a:latin typeface="Times New Roman" panose="02020603050405020304" pitchFamily="18" charset="0"/>
              <a:cs typeface="Times New Roman" panose="02020603050405020304" pitchFamily="18" charset="0"/>
            </a:endParaRPr>
          </a:p>
          <a:p>
            <a:r>
              <a:rPr lang="en-US" sz="1800" b="1" i="1" dirty="0">
                <a:latin typeface="Times New Roman" panose="02020603050405020304" pitchFamily="18" charset="0"/>
                <a:cs typeface="Times New Roman" panose="02020603050405020304" pitchFamily="18" charset="0"/>
              </a:rPr>
              <a:t>Barrier properties of </a:t>
            </a:r>
          </a:p>
          <a:p>
            <a:r>
              <a:rPr lang="en-US" sz="1800" b="1" i="1" dirty="0">
                <a:latin typeface="Times New Roman" panose="02020603050405020304" pitchFamily="18" charset="0"/>
                <a:cs typeface="Times New Roman" panose="02020603050405020304" pitchFamily="18" charset="0"/>
              </a:rPr>
              <a:t>polyolefin films</a:t>
            </a:r>
          </a:p>
          <a:p>
            <a:r>
              <a:rPr lang="en-US" sz="1800" b="1" i="1" dirty="0">
                <a:latin typeface="Times New Roman" panose="02020603050405020304" pitchFamily="18" charset="0"/>
                <a:cs typeface="Times New Roman" panose="02020603050405020304" pitchFamily="18" charset="0"/>
              </a:rPr>
              <a:t>and coatings:</a:t>
            </a:r>
          </a:p>
        </p:txBody>
      </p:sp>
      <p:pic>
        <p:nvPicPr>
          <p:cNvPr id="4" name="Picture 3">
            <a:extLst>
              <a:ext uri="{FF2B5EF4-FFF2-40B4-BE49-F238E27FC236}">
                <a16:creationId xmlns:a16="http://schemas.microsoft.com/office/drawing/2014/main" id="{5DE5DC61-CB50-A04F-81D9-B588F1AD2E48}"/>
              </a:ext>
            </a:extLst>
          </p:cNvPr>
          <p:cNvPicPr>
            <a:picLocks noChangeAspect="1"/>
          </p:cNvPicPr>
          <p:nvPr/>
        </p:nvPicPr>
        <p:blipFill>
          <a:blip r:embed="rId3"/>
          <a:stretch>
            <a:fillRect/>
          </a:stretch>
        </p:blipFill>
        <p:spPr>
          <a:xfrm>
            <a:off x="233313" y="2088496"/>
            <a:ext cx="2547594" cy="1513314"/>
          </a:xfrm>
          <a:prstGeom prst="rect">
            <a:avLst/>
          </a:prstGeom>
        </p:spPr>
      </p:pic>
    </p:spTree>
    <p:extLst>
      <p:ext uri="{BB962C8B-B14F-4D97-AF65-F5344CB8AC3E}">
        <p14:creationId xmlns:p14="http://schemas.microsoft.com/office/powerpoint/2010/main" val="3773847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13</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439640" y="105198"/>
            <a:ext cx="6263560" cy="923330"/>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Goal to find problems common to a supply chain</a:t>
            </a:r>
          </a:p>
          <a:p>
            <a:endParaRPr lang="en-US" sz="1800" dirty="0">
              <a:latin typeface="Times New Roman" panose="02020603050405020304" pitchFamily="18" charset="0"/>
              <a:cs typeface="Times New Roman" panose="02020603050405020304" pitchFamily="18" charset="0"/>
            </a:endParaRPr>
          </a:p>
          <a:p>
            <a:r>
              <a:rPr lang="en-US" sz="1800" b="1" i="1" dirty="0">
                <a:latin typeface="Times New Roman" panose="02020603050405020304" pitchFamily="18" charset="0"/>
                <a:cs typeface="Times New Roman" panose="02020603050405020304" pitchFamily="18" charset="0"/>
              </a:rPr>
              <a:t>Interface of HDPE/</a:t>
            </a:r>
            <a:r>
              <a:rPr lang="en-US" sz="1800" b="1" i="1" dirty="0" err="1">
                <a:latin typeface="Times New Roman" panose="02020603050405020304" pitchFamily="18" charset="0"/>
                <a:cs typeface="Times New Roman" panose="02020603050405020304" pitchFamily="18" charset="0"/>
              </a:rPr>
              <a:t>iPP</a:t>
            </a:r>
            <a:r>
              <a:rPr lang="en-US" sz="1800" b="1" i="1" dirty="0">
                <a:latin typeface="Times New Roman" panose="02020603050405020304" pitchFamily="18" charset="0"/>
                <a:cs typeface="Times New Roman" panose="02020603050405020304" pitchFamily="18" charset="0"/>
              </a:rPr>
              <a:t> in </a:t>
            </a:r>
            <a:r>
              <a:rPr lang="en-US" sz="1800" b="1" i="1" dirty="0" err="1">
                <a:latin typeface="Times New Roman" panose="02020603050405020304" pitchFamily="18" charset="0"/>
                <a:cs typeface="Times New Roman" panose="02020603050405020304" pitchFamily="18" charset="0"/>
              </a:rPr>
              <a:t>compatiblized</a:t>
            </a:r>
            <a:r>
              <a:rPr lang="en-US" sz="1800" b="1" i="1" dirty="0">
                <a:latin typeface="Times New Roman" panose="02020603050405020304" pitchFamily="18" charset="0"/>
                <a:cs typeface="Times New Roman" panose="02020603050405020304" pitchFamily="18" charset="0"/>
              </a:rPr>
              <a:t> blends </a:t>
            </a:r>
            <a:r>
              <a:rPr lang="en-US" sz="18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6C3C0BAF-1E9C-DE4C-8A5A-7EC5AB1350A5}"/>
              </a:ext>
            </a:extLst>
          </p:cNvPr>
          <p:cNvPicPr>
            <a:picLocks noChangeAspect="1"/>
          </p:cNvPicPr>
          <p:nvPr/>
        </p:nvPicPr>
        <p:blipFill>
          <a:blip r:embed="rId2"/>
          <a:stretch>
            <a:fillRect/>
          </a:stretch>
        </p:blipFill>
        <p:spPr>
          <a:xfrm>
            <a:off x="156176" y="1089362"/>
            <a:ext cx="5531392" cy="2159283"/>
          </a:xfrm>
          <a:prstGeom prst="rect">
            <a:avLst/>
          </a:prstGeom>
        </p:spPr>
      </p:pic>
      <p:pic>
        <p:nvPicPr>
          <p:cNvPr id="4" name="Picture 3">
            <a:extLst>
              <a:ext uri="{FF2B5EF4-FFF2-40B4-BE49-F238E27FC236}">
                <a16:creationId xmlns:a16="http://schemas.microsoft.com/office/drawing/2014/main" id="{4FC6CE6E-562F-1E47-ADA8-0855EA833BAC}"/>
              </a:ext>
            </a:extLst>
          </p:cNvPr>
          <p:cNvPicPr>
            <a:picLocks noChangeAspect="1"/>
          </p:cNvPicPr>
          <p:nvPr/>
        </p:nvPicPr>
        <p:blipFill>
          <a:blip r:embed="rId3"/>
          <a:stretch>
            <a:fillRect/>
          </a:stretch>
        </p:blipFill>
        <p:spPr>
          <a:xfrm>
            <a:off x="4489704" y="2521500"/>
            <a:ext cx="4294127" cy="2622000"/>
          </a:xfrm>
          <a:prstGeom prst="rect">
            <a:avLst/>
          </a:prstGeom>
        </p:spPr>
      </p:pic>
      <p:pic>
        <p:nvPicPr>
          <p:cNvPr id="7" name="Picture 6">
            <a:extLst>
              <a:ext uri="{FF2B5EF4-FFF2-40B4-BE49-F238E27FC236}">
                <a16:creationId xmlns:a16="http://schemas.microsoft.com/office/drawing/2014/main" id="{EFA61DBB-1E38-6641-91D5-316E5AE292D3}"/>
              </a:ext>
            </a:extLst>
          </p:cNvPr>
          <p:cNvPicPr>
            <a:picLocks noChangeAspect="1"/>
          </p:cNvPicPr>
          <p:nvPr/>
        </p:nvPicPr>
        <p:blipFill>
          <a:blip r:embed="rId4"/>
          <a:stretch>
            <a:fillRect/>
          </a:stretch>
        </p:blipFill>
        <p:spPr>
          <a:xfrm>
            <a:off x="5439016" y="370938"/>
            <a:ext cx="3307792" cy="1376015"/>
          </a:xfrm>
          <a:prstGeom prst="rect">
            <a:avLst/>
          </a:prstGeom>
        </p:spPr>
      </p:pic>
    </p:spTree>
    <p:extLst>
      <p:ext uri="{BB962C8B-B14F-4D97-AF65-F5344CB8AC3E}">
        <p14:creationId xmlns:p14="http://schemas.microsoft.com/office/powerpoint/2010/main" val="66988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14</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439640" y="105198"/>
            <a:ext cx="6263560" cy="923330"/>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Goal to find problems common to a supply chain</a:t>
            </a:r>
          </a:p>
          <a:p>
            <a:endParaRPr lang="en-US" sz="1800" dirty="0">
              <a:latin typeface="Times New Roman" panose="02020603050405020304" pitchFamily="18" charset="0"/>
              <a:cs typeface="Times New Roman" panose="02020603050405020304" pitchFamily="18" charset="0"/>
            </a:endParaRPr>
          </a:p>
          <a:p>
            <a:r>
              <a:rPr lang="en-US" sz="1800" b="1" i="1" dirty="0">
                <a:latin typeface="Times New Roman" panose="02020603050405020304" pitchFamily="18" charset="0"/>
                <a:cs typeface="Times New Roman" panose="02020603050405020304" pitchFamily="18" charset="0"/>
              </a:rPr>
              <a:t>Network of carbon black in HDPE pipes for UV </a:t>
            </a:r>
            <a:r>
              <a:rPr lang="en-US" sz="1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86A032F-F04A-1A41-9583-142E30A68AB3}"/>
              </a:ext>
            </a:extLst>
          </p:cNvPr>
          <p:cNvSpPr txBox="1"/>
          <p:nvPr/>
        </p:nvSpPr>
        <p:spPr>
          <a:xfrm>
            <a:off x="90263" y="1074365"/>
            <a:ext cx="4618897" cy="3785652"/>
          </a:xfrm>
          <a:prstGeom prst="rect">
            <a:avLst/>
          </a:prstGeom>
          <a:noFill/>
        </p:spPr>
        <p:txBody>
          <a:bodyPr wrap="square" rtlCol="0">
            <a:spAutoFit/>
          </a:bodyPr>
          <a:lstStyle/>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As metal piping systems age, water contamination becomes more prevalent</a:t>
            </a:r>
          </a:p>
          <a:p>
            <a:pPr marL="285750" indent="-285750">
              <a:buFont typeface="Wingdings" panose="05000000000000000000" pitchFamily="2" charset="2"/>
              <a:buChar char="v"/>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Use of polyethylene (PE) pipes avoids risks of lead and other heavy metal contamination in water</a:t>
            </a:r>
          </a:p>
          <a:p>
            <a:pPr marL="285750" indent="-285750">
              <a:buFont typeface="Wingdings" panose="05000000000000000000" pitchFamily="2" charset="2"/>
              <a:buChar char="v"/>
            </a:pPr>
            <a:endParaRPr lang="en-US" sz="1600" baseline="30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Carbon black (CB) is necessary to provide UV degradation resistance for PE pipes in outdoor applications</a:t>
            </a:r>
          </a:p>
          <a:p>
            <a:pPr marL="285750" indent="-285750">
              <a:buFont typeface="Wingdings" panose="05000000000000000000" pitchFamily="2" charset="2"/>
              <a:buChar char="v"/>
            </a:pPr>
            <a:endParaRPr lang="en-US" sz="1600" baseline="30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While tires filled with CB experience dynamic stresses, PE pipe deals with static stresses with the risk of cracks rapidly propagating leading to catastrophic failures</a:t>
            </a:r>
            <a:endParaRPr lang="en-US" sz="1600" baseline="30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US" sz="1600" baseline="30000" dirty="0">
              <a:latin typeface="Arial" panose="020B0604020202020204" pitchFamily="34" charset="0"/>
              <a:cs typeface="Arial" panose="020B0604020202020204" pitchFamily="34" charset="0"/>
            </a:endParaRPr>
          </a:p>
        </p:txBody>
      </p:sp>
      <p:pic>
        <p:nvPicPr>
          <p:cNvPr id="7" name="Picture 4" descr="Innovative Solutions for the Pipe Market">
            <a:extLst>
              <a:ext uri="{FF2B5EF4-FFF2-40B4-BE49-F238E27FC236}">
                <a16:creationId xmlns:a16="http://schemas.microsoft.com/office/drawing/2014/main" id="{6C1E7C81-44E7-364E-BA45-04BAA56F4A8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009" y="145667"/>
            <a:ext cx="1388587" cy="11026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nnovative Solutions for the Pipe Market">
            <a:extLst>
              <a:ext uri="{FF2B5EF4-FFF2-40B4-BE49-F238E27FC236}">
                <a16:creationId xmlns:a16="http://schemas.microsoft.com/office/drawing/2014/main" id="{F7BA0AF9-7357-A44E-8DC8-50BD42D39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833" y="1420547"/>
            <a:ext cx="1429293" cy="1060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25B790B-36B9-B741-B1B8-7980A12680EC}"/>
              </a:ext>
            </a:extLst>
          </p:cNvPr>
          <p:cNvPicPr>
            <a:picLocks noChangeAspect="1"/>
          </p:cNvPicPr>
          <p:nvPr/>
        </p:nvPicPr>
        <p:blipFill>
          <a:blip r:embed="rId4"/>
          <a:stretch>
            <a:fillRect/>
          </a:stretch>
        </p:blipFill>
        <p:spPr>
          <a:xfrm>
            <a:off x="6840422" y="532936"/>
            <a:ext cx="2185649" cy="1775222"/>
          </a:xfrm>
          <a:prstGeom prst="rect">
            <a:avLst/>
          </a:prstGeom>
        </p:spPr>
      </p:pic>
      <p:pic>
        <p:nvPicPr>
          <p:cNvPr id="2" name="Picture 1">
            <a:extLst>
              <a:ext uri="{FF2B5EF4-FFF2-40B4-BE49-F238E27FC236}">
                <a16:creationId xmlns:a16="http://schemas.microsoft.com/office/drawing/2014/main" id="{720664AF-3D64-7C4A-BB0F-620F82DD0DCC}"/>
              </a:ext>
            </a:extLst>
          </p:cNvPr>
          <p:cNvPicPr>
            <a:picLocks noChangeAspect="1"/>
          </p:cNvPicPr>
          <p:nvPr/>
        </p:nvPicPr>
        <p:blipFill>
          <a:blip r:embed="rId5"/>
          <a:stretch>
            <a:fillRect/>
          </a:stretch>
        </p:blipFill>
        <p:spPr>
          <a:xfrm>
            <a:off x="6840422" y="3691910"/>
            <a:ext cx="1966492" cy="1168107"/>
          </a:xfrm>
          <a:prstGeom prst="rect">
            <a:avLst/>
          </a:prstGeom>
        </p:spPr>
      </p:pic>
      <p:pic>
        <p:nvPicPr>
          <p:cNvPr id="4" name="Picture 3">
            <a:extLst>
              <a:ext uri="{FF2B5EF4-FFF2-40B4-BE49-F238E27FC236}">
                <a16:creationId xmlns:a16="http://schemas.microsoft.com/office/drawing/2014/main" id="{5E79234D-7B2E-1641-8402-DC877EA73039}"/>
              </a:ext>
            </a:extLst>
          </p:cNvPr>
          <p:cNvPicPr>
            <a:picLocks noChangeAspect="1"/>
          </p:cNvPicPr>
          <p:nvPr/>
        </p:nvPicPr>
        <p:blipFill>
          <a:blip r:embed="rId6"/>
          <a:stretch>
            <a:fillRect/>
          </a:stretch>
        </p:blipFill>
        <p:spPr>
          <a:xfrm>
            <a:off x="4881754" y="3645079"/>
            <a:ext cx="1786073" cy="1261767"/>
          </a:xfrm>
          <a:prstGeom prst="rect">
            <a:avLst/>
          </a:prstGeom>
        </p:spPr>
      </p:pic>
      <p:pic>
        <p:nvPicPr>
          <p:cNvPr id="12" name="Picture 11">
            <a:extLst>
              <a:ext uri="{FF2B5EF4-FFF2-40B4-BE49-F238E27FC236}">
                <a16:creationId xmlns:a16="http://schemas.microsoft.com/office/drawing/2014/main" id="{5B964345-E8FF-9F46-8C7E-29B9354974D9}"/>
              </a:ext>
            </a:extLst>
          </p:cNvPr>
          <p:cNvPicPr>
            <a:picLocks noChangeAspect="1"/>
          </p:cNvPicPr>
          <p:nvPr/>
        </p:nvPicPr>
        <p:blipFill>
          <a:blip r:embed="rId7"/>
          <a:stretch>
            <a:fillRect/>
          </a:stretch>
        </p:blipFill>
        <p:spPr>
          <a:xfrm>
            <a:off x="6543590" y="2700177"/>
            <a:ext cx="593663" cy="694944"/>
          </a:xfrm>
          <a:prstGeom prst="rect">
            <a:avLst/>
          </a:prstGeom>
        </p:spPr>
      </p:pic>
    </p:spTree>
    <p:extLst>
      <p:ext uri="{BB962C8B-B14F-4D97-AF65-F5344CB8AC3E}">
        <p14:creationId xmlns:p14="http://schemas.microsoft.com/office/powerpoint/2010/main" val="641062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93F6EECE-ACF4-884F-A4A5-B07F08111A01}"/>
              </a:ext>
            </a:extLst>
          </p:cNvPr>
          <p:cNvPicPr>
            <a:picLocks noChangeAspect="1"/>
          </p:cNvPicPr>
          <p:nvPr/>
        </p:nvPicPr>
        <p:blipFill>
          <a:blip r:embed="rId3"/>
          <a:stretch>
            <a:fillRect/>
          </a:stretch>
        </p:blipFill>
        <p:spPr>
          <a:xfrm>
            <a:off x="2515795" y="327960"/>
            <a:ext cx="3740044" cy="1410854"/>
          </a:xfrm>
          <a:prstGeom prst="rect">
            <a:avLst/>
          </a:prstGeom>
        </p:spPr>
      </p:pic>
      <p:sp>
        <p:nvSpPr>
          <p:cNvPr id="6" name="TextBox 5">
            <a:extLst>
              <a:ext uri="{FF2B5EF4-FFF2-40B4-BE49-F238E27FC236}">
                <a16:creationId xmlns:a16="http://schemas.microsoft.com/office/drawing/2014/main" id="{2C770D43-ABC0-7842-A72F-BE4367598BD2}"/>
              </a:ext>
            </a:extLst>
          </p:cNvPr>
          <p:cNvSpPr txBox="1"/>
          <p:nvPr/>
        </p:nvSpPr>
        <p:spPr>
          <a:xfrm>
            <a:off x="1988158" y="1815185"/>
            <a:ext cx="5388013" cy="276999"/>
          </a:xfrm>
          <a:prstGeom prst="rect">
            <a:avLst/>
          </a:prstGeom>
          <a:noFill/>
        </p:spPr>
        <p:txBody>
          <a:bodyPr wrap="none" rtlCol="0">
            <a:spAutoFit/>
          </a:bodyPr>
          <a:lstStyle/>
          <a:p>
            <a:r>
              <a:rPr lang="en-US" sz="1200" dirty="0"/>
              <a:t>Julie </a:t>
            </a:r>
            <a:r>
              <a:rPr lang="en-US" sz="1200" dirty="0" err="1"/>
              <a:t>Hipp</a:t>
            </a:r>
            <a:r>
              <a:rPr lang="en-US" sz="1200" dirty="0"/>
              <a:t>, Jeffery Richards, Norm Wagner (2017 &amp; 2019) Cabot/AkzoNobel</a:t>
            </a:r>
          </a:p>
        </p:txBody>
      </p:sp>
      <p:pic>
        <p:nvPicPr>
          <p:cNvPr id="7" name="Picture 6">
            <a:extLst>
              <a:ext uri="{FF2B5EF4-FFF2-40B4-BE49-F238E27FC236}">
                <a16:creationId xmlns:a16="http://schemas.microsoft.com/office/drawing/2014/main" id="{ACABD7EF-67F9-1747-8C32-0D18D0272BB6}"/>
              </a:ext>
            </a:extLst>
          </p:cNvPr>
          <p:cNvPicPr>
            <a:picLocks noChangeAspect="1"/>
          </p:cNvPicPr>
          <p:nvPr/>
        </p:nvPicPr>
        <p:blipFill>
          <a:blip r:embed="rId4"/>
          <a:stretch>
            <a:fillRect/>
          </a:stretch>
        </p:blipFill>
        <p:spPr>
          <a:xfrm>
            <a:off x="1742448" y="2357245"/>
            <a:ext cx="2306676" cy="2699572"/>
          </a:xfrm>
          <a:prstGeom prst="rect">
            <a:avLst/>
          </a:prstGeom>
        </p:spPr>
      </p:pic>
      <p:sp>
        <p:nvSpPr>
          <p:cNvPr id="8" name="TextBox 7">
            <a:extLst>
              <a:ext uri="{FF2B5EF4-FFF2-40B4-BE49-F238E27FC236}">
                <a16:creationId xmlns:a16="http://schemas.microsoft.com/office/drawing/2014/main" id="{8D0D1B5E-D45C-684B-8B45-6465B8E83048}"/>
              </a:ext>
            </a:extLst>
          </p:cNvPr>
          <p:cNvSpPr txBox="1"/>
          <p:nvPr/>
        </p:nvSpPr>
        <p:spPr>
          <a:xfrm>
            <a:off x="4179969" y="2347602"/>
            <a:ext cx="3615998" cy="276999"/>
          </a:xfrm>
          <a:prstGeom prst="rect">
            <a:avLst/>
          </a:prstGeom>
          <a:noFill/>
        </p:spPr>
        <p:txBody>
          <a:bodyPr wrap="square" rtlCol="0">
            <a:spAutoFit/>
          </a:bodyPr>
          <a:lstStyle/>
          <a:p>
            <a:r>
              <a:rPr lang="en-US" sz="1200" dirty="0"/>
              <a:t>Kabir Rishi, Greg Beaucage (2018) Bridgestone</a:t>
            </a:r>
          </a:p>
        </p:txBody>
      </p:sp>
      <p:pic>
        <p:nvPicPr>
          <p:cNvPr id="9" name="Picture 8">
            <a:extLst>
              <a:ext uri="{FF2B5EF4-FFF2-40B4-BE49-F238E27FC236}">
                <a16:creationId xmlns:a16="http://schemas.microsoft.com/office/drawing/2014/main" id="{34E641D7-7D4A-9244-8AD2-BDE82B7530DF}"/>
              </a:ext>
            </a:extLst>
          </p:cNvPr>
          <p:cNvPicPr>
            <a:picLocks noChangeAspect="1"/>
          </p:cNvPicPr>
          <p:nvPr/>
        </p:nvPicPr>
        <p:blipFill>
          <a:blip r:embed="rId5"/>
          <a:stretch>
            <a:fillRect/>
          </a:stretch>
        </p:blipFill>
        <p:spPr>
          <a:xfrm>
            <a:off x="4148540" y="2839472"/>
            <a:ext cx="3285703" cy="1950506"/>
          </a:xfrm>
          <a:prstGeom prst="rect">
            <a:avLst/>
          </a:prstGeom>
        </p:spPr>
      </p:pic>
      <p:sp>
        <p:nvSpPr>
          <p:cNvPr id="10" name="Slide Number Placeholder 9">
            <a:extLst>
              <a:ext uri="{FF2B5EF4-FFF2-40B4-BE49-F238E27FC236}">
                <a16:creationId xmlns:a16="http://schemas.microsoft.com/office/drawing/2014/main" id="{14436A92-965D-6249-A81F-17CAF592FE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11" name="TextBox 10">
            <a:extLst>
              <a:ext uri="{FF2B5EF4-FFF2-40B4-BE49-F238E27FC236}">
                <a16:creationId xmlns:a16="http://schemas.microsoft.com/office/drawing/2014/main" id="{43DEA97F-EFAB-3248-9E3B-20DC7DBC5100}"/>
              </a:ext>
            </a:extLst>
          </p:cNvPr>
          <p:cNvSpPr txBox="1"/>
          <p:nvPr/>
        </p:nvSpPr>
        <p:spPr>
          <a:xfrm>
            <a:off x="6485457" y="879498"/>
            <a:ext cx="950901" cy="307777"/>
          </a:xfrm>
          <a:prstGeom prst="rect">
            <a:avLst/>
          </a:prstGeom>
          <a:noFill/>
        </p:spPr>
        <p:txBody>
          <a:bodyPr wrap="none" rtlCol="0">
            <a:spAutoFit/>
          </a:bodyPr>
          <a:lstStyle/>
          <a:p>
            <a:r>
              <a:rPr lang="en-US" b="1" dirty="0"/>
              <a:t>Batteries</a:t>
            </a:r>
          </a:p>
        </p:txBody>
      </p:sp>
      <p:sp>
        <p:nvSpPr>
          <p:cNvPr id="13" name="TextBox 12">
            <a:extLst>
              <a:ext uri="{FF2B5EF4-FFF2-40B4-BE49-F238E27FC236}">
                <a16:creationId xmlns:a16="http://schemas.microsoft.com/office/drawing/2014/main" id="{EC6C79D2-11F0-D54E-BFA2-992B8C95237C}"/>
              </a:ext>
            </a:extLst>
          </p:cNvPr>
          <p:cNvSpPr txBox="1"/>
          <p:nvPr/>
        </p:nvSpPr>
        <p:spPr>
          <a:xfrm>
            <a:off x="559225" y="3506948"/>
            <a:ext cx="612668" cy="307777"/>
          </a:xfrm>
          <a:prstGeom prst="rect">
            <a:avLst/>
          </a:prstGeom>
          <a:noFill/>
        </p:spPr>
        <p:txBody>
          <a:bodyPr wrap="none" rtlCol="0">
            <a:spAutoFit/>
          </a:bodyPr>
          <a:lstStyle/>
          <a:p>
            <a:r>
              <a:rPr lang="en-US" b="1" dirty="0"/>
              <a:t>Tires</a:t>
            </a:r>
          </a:p>
        </p:txBody>
      </p:sp>
      <p:sp>
        <p:nvSpPr>
          <p:cNvPr id="14" name="TextBox 13">
            <a:extLst>
              <a:ext uri="{FF2B5EF4-FFF2-40B4-BE49-F238E27FC236}">
                <a16:creationId xmlns:a16="http://schemas.microsoft.com/office/drawing/2014/main" id="{3E93386A-F7B1-8C44-898D-4F680FDC452A}"/>
              </a:ext>
            </a:extLst>
          </p:cNvPr>
          <p:cNvSpPr txBox="1"/>
          <p:nvPr/>
        </p:nvSpPr>
        <p:spPr>
          <a:xfrm>
            <a:off x="22276" y="72542"/>
            <a:ext cx="2263902" cy="923330"/>
          </a:xfrm>
          <a:prstGeom prst="rect">
            <a:avLst/>
          </a:prstGeom>
          <a:noFill/>
        </p:spPr>
        <p:txBody>
          <a:bodyPr wrap="square" rtlCol="0">
            <a:spAutoFit/>
          </a:bodyPr>
          <a:lstStyle/>
          <a:p>
            <a:r>
              <a:rPr lang="en-US" sz="1800" b="1" i="1" dirty="0">
                <a:latin typeface="Times New Roman" panose="02020603050405020304" pitchFamily="18" charset="0"/>
                <a:cs typeface="Times New Roman" panose="02020603050405020304" pitchFamily="18" charset="0"/>
              </a:rPr>
              <a:t>Carbon Black emergent behavior in two applications:</a:t>
            </a:r>
          </a:p>
        </p:txBody>
      </p:sp>
    </p:spTree>
    <p:extLst>
      <p:ext uri="{BB962C8B-B14F-4D97-AF65-F5344CB8AC3E}">
        <p14:creationId xmlns:p14="http://schemas.microsoft.com/office/powerpoint/2010/main" val="226545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16</a:t>
            </a:fld>
            <a:endParaRPr lang="en-US"/>
          </a:p>
        </p:txBody>
      </p:sp>
      <p:pic>
        <p:nvPicPr>
          <p:cNvPr id="2" name="Picture 1">
            <a:extLst>
              <a:ext uri="{FF2B5EF4-FFF2-40B4-BE49-F238E27FC236}">
                <a16:creationId xmlns:a16="http://schemas.microsoft.com/office/drawing/2014/main" id="{99D89A3B-6F2E-C248-9728-4CE90CF5A238}"/>
              </a:ext>
            </a:extLst>
          </p:cNvPr>
          <p:cNvPicPr>
            <a:picLocks noChangeAspect="1"/>
          </p:cNvPicPr>
          <p:nvPr/>
        </p:nvPicPr>
        <p:blipFill>
          <a:blip r:embed="rId2"/>
          <a:stretch>
            <a:fillRect/>
          </a:stretch>
        </p:blipFill>
        <p:spPr>
          <a:xfrm>
            <a:off x="2715570" y="0"/>
            <a:ext cx="5962284" cy="5143500"/>
          </a:xfrm>
          <a:prstGeom prst="rect">
            <a:avLst/>
          </a:prstGeom>
        </p:spPr>
      </p:pic>
      <p:sp>
        <p:nvSpPr>
          <p:cNvPr id="4" name="TextBox 3">
            <a:extLst>
              <a:ext uri="{FF2B5EF4-FFF2-40B4-BE49-F238E27FC236}">
                <a16:creationId xmlns:a16="http://schemas.microsoft.com/office/drawing/2014/main" id="{7B886574-EA26-DA4D-9E69-A16D59BE0B2D}"/>
              </a:ext>
            </a:extLst>
          </p:cNvPr>
          <p:cNvSpPr txBox="1"/>
          <p:nvPr/>
        </p:nvSpPr>
        <p:spPr>
          <a:xfrm>
            <a:off x="347472" y="630936"/>
            <a:ext cx="2121408" cy="2031325"/>
          </a:xfrm>
          <a:prstGeom prst="rect">
            <a:avLst/>
          </a:prstGeom>
          <a:noFill/>
        </p:spPr>
        <p:txBody>
          <a:bodyPr wrap="square" rtlCol="0">
            <a:spAutoFit/>
          </a:bodyPr>
          <a:lstStyle/>
          <a:p>
            <a:r>
              <a:rPr lang="en-US" sz="1800" b="1" i="1" dirty="0">
                <a:latin typeface="Times New Roman" panose="02020603050405020304" pitchFamily="18" charset="0"/>
                <a:cs typeface="Times New Roman" panose="02020603050405020304" pitchFamily="18" charset="0"/>
              </a:rPr>
              <a:t>Quantification of nanoscale dispersion and its impact on network formation, </a:t>
            </a:r>
            <a:br>
              <a:rPr lang="en-US" sz="1800" b="1" i="1" dirty="0">
                <a:latin typeface="Times New Roman" panose="02020603050405020304" pitchFamily="18" charset="0"/>
                <a:cs typeface="Times New Roman" panose="02020603050405020304" pitchFamily="18" charset="0"/>
              </a:rPr>
            </a:br>
            <a:r>
              <a:rPr lang="en-US" sz="1800" b="1" i="1" dirty="0" err="1">
                <a:latin typeface="Times New Roman" panose="02020603050405020304" pitchFamily="18" charset="0"/>
                <a:cs typeface="Times New Roman" panose="02020603050405020304" pitchFamily="18" charset="0"/>
              </a:rPr>
              <a:t>KraussMaffei</a:t>
            </a:r>
            <a:endParaRPr lang="en-US" sz="1800" b="1" i="1" dirty="0">
              <a:latin typeface="Times New Roman" panose="02020603050405020304" pitchFamily="18" charset="0"/>
              <a:cs typeface="Times New Roman" panose="02020603050405020304" pitchFamily="18" charset="0"/>
            </a:endParaRPr>
          </a:p>
          <a:p>
            <a:r>
              <a:rPr lang="en-US" sz="1800" b="1" i="1" dirty="0" err="1">
                <a:latin typeface="Times New Roman" panose="02020603050405020304" pitchFamily="18" charset="0"/>
                <a:cs typeface="Times New Roman" panose="02020603050405020304" pitchFamily="18" charset="0"/>
              </a:rPr>
              <a:t>Beaucage</a:t>
            </a:r>
            <a:r>
              <a:rPr lang="en-US" sz="1800" b="1" i="1" dirty="0">
                <a:latin typeface="Times New Roman" panose="02020603050405020304" pitchFamily="18" charset="0"/>
                <a:cs typeface="Times New Roman" panose="02020603050405020304" pitchFamily="18" charset="0"/>
              </a:rPr>
              <a:t> et al.</a:t>
            </a:r>
          </a:p>
        </p:txBody>
      </p:sp>
    </p:spTree>
    <p:extLst>
      <p:ext uri="{BB962C8B-B14F-4D97-AF65-F5344CB8AC3E}">
        <p14:creationId xmlns:p14="http://schemas.microsoft.com/office/powerpoint/2010/main" val="2766800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17</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439640" y="105198"/>
            <a:ext cx="6263560" cy="369332"/>
          </a:xfrm>
          <a:prstGeom prst="rect">
            <a:avLst/>
          </a:prstGeom>
          <a:noFill/>
        </p:spPr>
        <p:txBody>
          <a:bodyPr wrap="square" rtlCol="0">
            <a:spAutoFit/>
          </a:bodyPr>
          <a:lstStyle/>
          <a:p>
            <a:r>
              <a:rPr lang="en-US" sz="1800" b="1" i="1" dirty="0">
                <a:latin typeface="Times New Roman" panose="02020603050405020304" pitchFamily="18" charset="0"/>
                <a:cs typeface="Times New Roman" panose="02020603050405020304" pitchFamily="18" charset="0"/>
              </a:rPr>
              <a:t>Quantification of branching in HDPE </a:t>
            </a:r>
            <a:r>
              <a:rPr lang="en-US" sz="18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3B2FCDB1-1405-CA46-AD3A-012E2E2D5CB4}"/>
              </a:ext>
            </a:extLst>
          </p:cNvPr>
          <p:cNvPicPr>
            <a:picLocks noChangeAspect="1"/>
          </p:cNvPicPr>
          <p:nvPr/>
        </p:nvPicPr>
        <p:blipFill>
          <a:blip r:embed="rId2"/>
          <a:stretch>
            <a:fillRect/>
          </a:stretch>
        </p:blipFill>
        <p:spPr>
          <a:xfrm>
            <a:off x="439640" y="855348"/>
            <a:ext cx="2531831" cy="1989642"/>
          </a:xfrm>
          <a:prstGeom prst="rect">
            <a:avLst/>
          </a:prstGeom>
        </p:spPr>
      </p:pic>
      <p:pic>
        <p:nvPicPr>
          <p:cNvPr id="6" name="Picture 5">
            <a:extLst>
              <a:ext uri="{FF2B5EF4-FFF2-40B4-BE49-F238E27FC236}">
                <a16:creationId xmlns:a16="http://schemas.microsoft.com/office/drawing/2014/main" id="{0B825E42-E6FA-7943-8465-784347B1B393}"/>
              </a:ext>
            </a:extLst>
          </p:cNvPr>
          <p:cNvPicPr>
            <a:picLocks noChangeAspect="1"/>
          </p:cNvPicPr>
          <p:nvPr/>
        </p:nvPicPr>
        <p:blipFill>
          <a:blip r:embed="rId3"/>
          <a:stretch>
            <a:fillRect/>
          </a:stretch>
        </p:blipFill>
        <p:spPr>
          <a:xfrm>
            <a:off x="3196978" y="554011"/>
            <a:ext cx="5947022" cy="2290979"/>
          </a:xfrm>
          <a:prstGeom prst="rect">
            <a:avLst/>
          </a:prstGeom>
        </p:spPr>
      </p:pic>
      <p:pic>
        <p:nvPicPr>
          <p:cNvPr id="7" name="Picture 6">
            <a:extLst>
              <a:ext uri="{FF2B5EF4-FFF2-40B4-BE49-F238E27FC236}">
                <a16:creationId xmlns:a16="http://schemas.microsoft.com/office/drawing/2014/main" id="{A038E433-482D-974D-A22B-E8266D59F836}"/>
              </a:ext>
            </a:extLst>
          </p:cNvPr>
          <p:cNvPicPr>
            <a:picLocks noChangeAspect="1"/>
          </p:cNvPicPr>
          <p:nvPr/>
        </p:nvPicPr>
        <p:blipFill>
          <a:blip r:embed="rId4"/>
          <a:stretch>
            <a:fillRect/>
          </a:stretch>
        </p:blipFill>
        <p:spPr>
          <a:xfrm>
            <a:off x="1709" y="3105948"/>
            <a:ext cx="4471416" cy="1907942"/>
          </a:xfrm>
          <a:prstGeom prst="rect">
            <a:avLst/>
          </a:prstGeom>
        </p:spPr>
      </p:pic>
      <p:pic>
        <p:nvPicPr>
          <p:cNvPr id="8" name="Picture 7">
            <a:extLst>
              <a:ext uri="{FF2B5EF4-FFF2-40B4-BE49-F238E27FC236}">
                <a16:creationId xmlns:a16="http://schemas.microsoft.com/office/drawing/2014/main" id="{1C891AEF-996C-C748-A734-719B88389534}"/>
              </a:ext>
            </a:extLst>
          </p:cNvPr>
          <p:cNvPicPr>
            <a:picLocks noChangeAspect="1"/>
          </p:cNvPicPr>
          <p:nvPr/>
        </p:nvPicPr>
        <p:blipFill>
          <a:blip r:embed="rId5"/>
          <a:stretch>
            <a:fillRect/>
          </a:stretch>
        </p:blipFill>
        <p:spPr>
          <a:xfrm>
            <a:off x="4595967" y="2844990"/>
            <a:ext cx="4548033" cy="2168900"/>
          </a:xfrm>
          <a:prstGeom prst="rect">
            <a:avLst/>
          </a:prstGeom>
        </p:spPr>
      </p:pic>
    </p:spTree>
    <p:extLst>
      <p:ext uri="{BB962C8B-B14F-4D97-AF65-F5344CB8AC3E}">
        <p14:creationId xmlns:p14="http://schemas.microsoft.com/office/powerpoint/2010/main" val="406559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18</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439640" y="105198"/>
            <a:ext cx="6263560" cy="1292662"/>
          </a:xfrm>
          <a:prstGeom prst="rect">
            <a:avLst/>
          </a:prstGeom>
          <a:noFill/>
        </p:spPr>
        <p:txBody>
          <a:bodyPr wrap="square" rtlCol="0">
            <a:spAutoFit/>
          </a:bodyPr>
          <a:lstStyle/>
          <a:p>
            <a:r>
              <a:rPr lang="en-US" sz="1800" b="1" i="1" dirty="0">
                <a:latin typeface="Times New Roman" panose="02020603050405020304" pitchFamily="18" charset="0"/>
                <a:cs typeface="Times New Roman" panose="02020603050405020304" pitchFamily="18" charset="0"/>
              </a:rPr>
              <a:t>Rheological impact of long- </a:t>
            </a:r>
          </a:p>
          <a:p>
            <a:r>
              <a:rPr lang="en-US" sz="1800" b="1" i="1" dirty="0">
                <a:latin typeface="Times New Roman" panose="02020603050405020304" pitchFamily="18" charset="0"/>
                <a:cs typeface="Times New Roman" panose="02020603050405020304" pitchFamily="18" charset="0"/>
              </a:rPr>
              <a:t>	and short- chain branching</a:t>
            </a:r>
          </a:p>
          <a:p>
            <a:endParaRPr lang="en-US" dirty="0"/>
          </a:p>
          <a:p>
            <a:r>
              <a:rPr lang="en-US" dirty="0"/>
              <a:t>Ron Larson:</a:t>
            </a:r>
          </a:p>
          <a:p>
            <a:r>
              <a:rPr lang="en-US" dirty="0"/>
              <a:t>Catalysis/rheology/structure</a:t>
            </a:r>
          </a:p>
        </p:txBody>
      </p:sp>
      <p:pic>
        <p:nvPicPr>
          <p:cNvPr id="2" name="Picture 1">
            <a:extLst>
              <a:ext uri="{FF2B5EF4-FFF2-40B4-BE49-F238E27FC236}">
                <a16:creationId xmlns:a16="http://schemas.microsoft.com/office/drawing/2014/main" id="{15C0B9FC-0F41-BC42-B0B6-AE27339180FC}"/>
              </a:ext>
            </a:extLst>
          </p:cNvPr>
          <p:cNvPicPr>
            <a:picLocks noChangeAspect="1"/>
          </p:cNvPicPr>
          <p:nvPr/>
        </p:nvPicPr>
        <p:blipFill>
          <a:blip r:embed="rId2"/>
          <a:stretch>
            <a:fillRect/>
          </a:stretch>
        </p:blipFill>
        <p:spPr>
          <a:xfrm>
            <a:off x="297821" y="1539942"/>
            <a:ext cx="3869713" cy="3044952"/>
          </a:xfrm>
          <a:prstGeom prst="rect">
            <a:avLst/>
          </a:prstGeom>
        </p:spPr>
      </p:pic>
      <p:pic>
        <p:nvPicPr>
          <p:cNvPr id="4" name="Picture 3">
            <a:extLst>
              <a:ext uri="{FF2B5EF4-FFF2-40B4-BE49-F238E27FC236}">
                <a16:creationId xmlns:a16="http://schemas.microsoft.com/office/drawing/2014/main" id="{B1604BF8-3E62-044E-BBDE-390533439BEA}"/>
              </a:ext>
            </a:extLst>
          </p:cNvPr>
          <p:cNvPicPr>
            <a:picLocks noChangeAspect="1"/>
          </p:cNvPicPr>
          <p:nvPr/>
        </p:nvPicPr>
        <p:blipFill>
          <a:blip r:embed="rId3"/>
          <a:stretch>
            <a:fillRect/>
          </a:stretch>
        </p:blipFill>
        <p:spPr>
          <a:xfrm>
            <a:off x="4456042" y="1430842"/>
            <a:ext cx="4358774" cy="3263152"/>
          </a:xfrm>
          <a:prstGeom prst="rect">
            <a:avLst/>
          </a:prstGeom>
        </p:spPr>
      </p:pic>
      <p:sp>
        <p:nvSpPr>
          <p:cNvPr id="6" name="Rectangle 5">
            <a:extLst>
              <a:ext uri="{FF2B5EF4-FFF2-40B4-BE49-F238E27FC236}">
                <a16:creationId xmlns:a16="http://schemas.microsoft.com/office/drawing/2014/main" id="{2F1D23C6-DE9C-424E-9B6E-223FC2627D9F}"/>
              </a:ext>
            </a:extLst>
          </p:cNvPr>
          <p:cNvSpPr/>
          <p:nvPr/>
        </p:nvSpPr>
        <p:spPr>
          <a:xfrm>
            <a:off x="4652553" y="228309"/>
            <a:ext cx="4101294" cy="954107"/>
          </a:xfrm>
          <a:prstGeom prst="rect">
            <a:avLst/>
          </a:prstGeom>
        </p:spPr>
        <p:txBody>
          <a:bodyPr wrap="square">
            <a:spAutoFit/>
          </a:bodyPr>
          <a:lstStyle/>
          <a:p>
            <a:r>
              <a:rPr lang="en-US" dirty="0">
                <a:latin typeface="Times" pitchFamily="2" charset="0"/>
              </a:rPr>
              <a:t>Chen X, </a:t>
            </a:r>
            <a:r>
              <a:rPr lang="en-US" dirty="0" err="1">
                <a:latin typeface="Times" pitchFamily="2" charset="0"/>
              </a:rPr>
              <a:t>Costeux</a:t>
            </a:r>
            <a:r>
              <a:rPr lang="en-US" dirty="0">
                <a:latin typeface="Times" pitchFamily="2" charset="0"/>
              </a:rPr>
              <a:t> C, Larson RG, Characterization and prediction of long-chain branching in commercial </a:t>
            </a:r>
            <a:r>
              <a:rPr lang="en-US" dirty="0" err="1">
                <a:latin typeface="Times" pitchFamily="2" charset="0"/>
              </a:rPr>
              <a:t>polyethylenes</a:t>
            </a:r>
            <a:r>
              <a:rPr lang="en-US" dirty="0">
                <a:latin typeface="Times" pitchFamily="2" charset="0"/>
              </a:rPr>
              <a:t> by a combination of rheology and modeling methods </a:t>
            </a:r>
            <a:r>
              <a:rPr lang="en-US" i="1" dirty="0">
                <a:latin typeface="Times" pitchFamily="2" charset="0"/>
              </a:rPr>
              <a:t>J. </a:t>
            </a:r>
            <a:r>
              <a:rPr lang="en-US" i="1" dirty="0" err="1">
                <a:latin typeface="Times" pitchFamily="2" charset="0"/>
              </a:rPr>
              <a:t>Rheol</a:t>
            </a:r>
            <a:r>
              <a:rPr lang="en-US" i="1" dirty="0">
                <a:latin typeface="Times" pitchFamily="2" charset="0"/>
              </a:rPr>
              <a:t>.</a:t>
            </a:r>
            <a:r>
              <a:rPr lang="en-US" dirty="0">
                <a:latin typeface="Times" pitchFamily="2" charset="0"/>
              </a:rPr>
              <a:t> </a:t>
            </a:r>
            <a:r>
              <a:rPr lang="en-US" b="1" dirty="0">
                <a:latin typeface="Times" pitchFamily="2" charset="0"/>
              </a:rPr>
              <a:t>54</a:t>
            </a:r>
            <a:r>
              <a:rPr lang="en-US" dirty="0">
                <a:latin typeface="Times" pitchFamily="2" charset="0"/>
              </a:rPr>
              <a:t> 1185-1205 (2010)</a:t>
            </a:r>
            <a:r>
              <a:rPr lang="en-US" dirty="0">
                <a:latin typeface="MathematicalPi"/>
              </a:rPr>
              <a:t> </a:t>
            </a:r>
            <a:endParaRPr lang="en-US" dirty="0"/>
          </a:p>
        </p:txBody>
      </p:sp>
    </p:spTree>
    <p:extLst>
      <p:ext uri="{BB962C8B-B14F-4D97-AF65-F5344CB8AC3E}">
        <p14:creationId xmlns:p14="http://schemas.microsoft.com/office/powerpoint/2010/main" val="1239869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19</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439640" y="105198"/>
            <a:ext cx="7031008" cy="800219"/>
          </a:xfrm>
          <a:prstGeom prst="rect">
            <a:avLst/>
          </a:prstGeom>
          <a:noFill/>
        </p:spPr>
        <p:txBody>
          <a:bodyPr wrap="square" rtlCol="0">
            <a:spAutoFit/>
          </a:bodyPr>
          <a:lstStyle/>
          <a:p>
            <a:r>
              <a:rPr lang="en-US" sz="1800" b="1" i="1" dirty="0">
                <a:latin typeface="Times New Roman" panose="02020603050405020304" pitchFamily="18" charset="0"/>
                <a:cs typeface="Times New Roman" panose="02020603050405020304" pitchFamily="18" charset="0"/>
              </a:rPr>
              <a:t>Shear thickening fluids</a:t>
            </a:r>
          </a:p>
          <a:p>
            <a:endParaRPr lang="en-US" dirty="0"/>
          </a:p>
          <a:p>
            <a:r>
              <a:rPr lang="en-US" dirty="0"/>
              <a:t>-Norm Wagner: NASA, sports protective equipment, military, many other applications</a:t>
            </a:r>
          </a:p>
        </p:txBody>
      </p:sp>
      <p:pic>
        <p:nvPicPr>
          <p:cNvPr id="7" name="Picture 6">
            <a:extLst>
              <a:ext uri="{FF2B5EF4-FFF2-40B4-BE49-F238E27FC236}">
                <a16:creationId xmlns:a16="http://schemas.microsoft.com/office/drawing/2014/main" id="{98006614-18A0-2847-9CCD-9FB5BAF7291D}"/>
              </a:ext>
            </a:extLst>
          </p:cNvPr>
          <p:cNvPicPr>
            <a:picLocks noChangeAspect="1"/>
          </p:cNvPicPr>
          <p:nvPr/>
        </p:nvPicPr>
        <p:blipFill>
          <a:blip r:embed="rId2"/>
          <a:stretch>
            <a:fillRect/>
          </a:stretch>
        </p:blipFill>
        <p:spPr>
          <a:xfrm>
            <a:off x="1709928" y="940230"/>
            <a:ext cx="7373531" cy="4203269"/>
          </a:xfrm>
          <a:prstGeom prst="rect">
            <a:avLst/>
          </a:prstGeom>
        </p:spPr>
      </p:pic>
    </p:spTree>
    <p:extLst>
      <p:ext uri="{BB962C8B-B14F-4D97-AF65-F5344CB8AC3E}">
        <p14:creationId xmlns:p14="http://schemas.microsoft.com/office/powerpoint/2010/main" val="111831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202995" y="268564"/>
            <a:ext cx="8520600" cy="6574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Center Proposition</a:t>
            </a:r>
            <a:endParaRPr dirty="0">
              <a:latin typeface="Times New Roman" panose="02020603050405020304" pitchFamily="18" charset="0"/>
              <a:cs typeface="Times New Roman" panose="02020603050405020304" pitchFamily="18" charset="0"/>
            </a:endParaRPr>
          </a:p>
        </p:txBody>
      </p:sp>
      <p:sp>
        <p:nvSpPr>
          <p:cNvPr id="67" name="Google Shape;67;p15"/>
          <p:cNvSpPr txBox="1">
            <a:spLocks noGrp="1"/>
          </p:cNvSpPr>
          <p:nvPr>
            <p:ph type="body" idx="1"/>
          </p:nvPr>
        </p:nvSpPr>
        <p:spPr>
          <a:xfrm>
            <a:off x="363250" y="976014"/>
            <a:ext cx="8520600" cy="392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-We understand chemistry/molecular scale</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-We understand processing and the macroscopic</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a:t>
            </a:r>
            <a:r>
              <a:rPr lang="en-US" i="1" dirty="0">
                <a:solidFill>
                  <a:schemeClr val="dk1"/>
                </a:solidFill>
                <a:latin typeface="Times New Roman" panose="02020603050405020304" pitchFamily="18" charset="0"/>
                <a:ea typeface="Calibri"/>
                <a:cs typeface="Times New Roman" panose="02020603050405020304" pitchFamily="18" charset="0"/>
                <a:sym typeface="Calibri"/>
              </a:rPr>
              <a:t>How do materials self-assemble from the chemistry and </a:t>
            </a:r>
          </a:p>
          <a:p>
            <a:pPr marL="0" lvl="0" indent="0" algn="l" rtl="0">
              <a:lnSpc>
                <a:spcPct val="100000"/>
              </a:lnSpc>
              <a:spcBef>
                <a:spcPts val="0"/>
              </a:spcBef>
              <a:spcAft>
                <a:spcPts val="0"/>
              </a:spcAft>
              <a:buNone/>
            </a:pPr>
            <a:r>
              <a:rPr lang="en-US" i="1" dirty="0" err="1">
                <a:solidFill>
                  <a:schemeClr val="dk1"/>
                </a:solidFill>
                <a:latin typeface="Times New Roman" panose="02020603050405020304" pitchFamily="18" charset="0"/>
                <a:ea typeface="Calibri"/>
                <a:cs typeface="Times New Roman" panose="02020603050405020304" pitchFamily="18" charset="0"/>
                <a:sym typeface="Calibri"/>
              </a:rPr>
              <a:t>nano</a:t>
            </a:r>
            <a:r>
              <a:rPr lang="en-US" i="1" dirty="0">
                <a:solidFill>
                  <a:schemeClr val="dk1"/>
                </a:solidFill>
                <a:latin typeface="Times New Roman" panose="02020603050405020304" pitchFamily="18" charset="0"/>
                <a:ea typeface="Calibri"/>
                <a:cs typeface="Times New Roman" panose="02020603050405020304" pitchFamily="18" charset="0"/>
                <a:sym typeface="Calibri"/>
              </a:rPr>
              <a:t>-level to the macroscopic in processed industrial materials?</a:t>
            </a:r>
          </a:p>
          <a:p>
            <a:pPr marL="0" lvl="0" indent="0" algn="l" rtl="0">
              <a:lnSpc>
                <a:spcPct val="100000"/>
              </a:lnSpc>
              <a:spcBef>
                <a:spcPts val="0"/>
              </a:spcBef>
              <a:spcAft>
                <a:spcPts val="0"/>
              </a:spcAft>
              <a:buNone/>
            </a:pPr>
            <a:endParaRPr lang="en-US" dirty="0">
              <a:solidFill>
                <a:schemeClr val="dk1"/>
              </a:solidFill>
              <a:latin typeface="Times New Roman" panose="02020603050405020304" pitchFamily="18" charset="0"/>
              <a:ea typeface="Calibri"/>
              <a:cs typeface="Times New Roman" panose="02020603050405020304" pitchFamily="18" charset="0"/>
              <a:sym typeface="Calibri"/>
            </a:endParaRP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Carbon black filled HDPE pipes for UV absorption.</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Dual emergent hierarchical structures.</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PE lamella/stacks/fibers/superstructure</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CB primary particles/aggregates/clusters/network</a:t>
            </a:r>
          </a:p>
          <a:p>
            <a:pPr marL="0" lvl="0" indent="0" algn="l" rtl="0">
              <a:lnSpc>
                <a:spcPct val="100000"/>
              </a:lnSpc>
              <a:spcBef>
                <a:spcPts val="0"/>
              </a:spcBef>
              <a:spcAft>
                <a:spcPts val="0"/>
              </a:spcAft>
              <a:buNone/>
            </a:pPr>
            <a:endParaRPr lang="en-US" dirty="0">
              <a:solidFill>
                <a:schemeClr val="dk1"/>
              </a:solidFill>
              <a:latin typeface="Times New Roman" panose="02020603050405020304" pitchFamily="18" charset="0"/>
              <a:ea typeface="Calibri"/>
              <a:cs typeface="Times New Roman" panose="02020603050405020304" pitchFamily="18" charset="0"/>
              <a:sym typeface="Calibri"/>
            </a:endParaRP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How does CB impact rheology and orientation?</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How does CB impact crystallinity/crystallization process/crystal hierarchy?</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How does crystalline structure impact CB network formation?</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How does network formation impact UV absorption/aging/crack formation?</a:t>
            </a:r>
            <a:endParaRPr dirty="0">
              <a:solidFill>
                <a:srgbClr val="C00000"/>
              </a:solidFill>
              <a:latin typeface="Times New Roman" panose="02020603050405020304" pitchFamily="18" charset="0"/>
              <a:ea typeface="Calibri"/>
              <a:cs typeface="Times New Roman" panose="02020603050405020304" pitchFamily="18" charset="0"/>
              <a:sym typeface="Calibri"/>
            </a:endParaRPr>
          </a:p>
          <a:p>
            <a:pPr marL="0" lvl="0" indent="0" algn="l" rtl="0">
              <a:spcBef>
                <a:spcPts val="600"/>
              </a:spcBef>
              <a:spcAft>
                <a:spcPts val="1600"/>
              </a:spcAft>
              <a:buNone/>
            </a:pPr>
            <a:endParaRPr dirty="0"/>
          </a:p>
        </p:txBody>
      </p:sp>
      <p:sp>
        <p:nvSpPr>
          <p:cNvPr id="5" name="Slide Number Placeholder 4">
            <a:extLst>
              <a:ext uri="{FF2B5EF4-FFF2-40B4-BE49-F238E27FC236}">
                <a16:creationId xmlns:a16="http://schemas.microsoft.com/office/drawing/2014/main" id="{D8A5C2ED-E691-9542-90FA-1201C62FCB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7" name="Picture 6">
            <a:extLst>
              <a:ext uri="{FF2B5EF4-FFF2-40B4-BE49-F238E27FC236}">
                <a16:creationId xmlns:a16="http://schemas.microsoft.com/office/drawing/2014/main" id="{6CE1D555-27E7-764B-B45E-39EB219E34E6}"/>
              </a:ext>
            </a:extLst>
          </p:cNvPr>
          <p:cNvPicPr>
            <a:picLocks noChangeAspect="1"/>
          </p:cNvPicPr>
          <p:nvPr/>
        </p:nvPicPr>
        <p:blipFill>
          <a:blip r:embed="rId3"/>
          <a:stretch>
            <a:fillRect/>
          </a:stretch>
        </p:blipFill>
        <p:spPr>
          <a:xfrm>
            <a:off x="6665102" y="44761"/>
            <a:ext cx="2421348" cy="1816011"/>
          </a:xfrm>
          <a:prstGeom prst="rect">
            <a:avLst/>
          </a:prstGeom>
        </p:spPr>
      </p:pic>
      <p:pic>
        <p:nvPicPr>
          <p:cNvPr id="8" name="Picture 4" descr="Innovative Solutions for the Pipe Market">
            <a:extLst>
              <a:ext uri="{FF2B5EF4-FFF2-40B4-BE49-F238E27FC236}">
                <a16:creationId xmlns:a16="http://schemas.microsoft.com/office/drawing/2014/main" id="{981964EB-2ED0-B24C-8482-3D511E79764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087" y="2543658"/>
            <a:ext cx="1388587" cy="11026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C3963B0-DB5C-5F42-8387-643E23B70488}"/>
              </a:ext>
            </a:extLst>
          </p:cNvPr>
          <p:cNvPicPr>
            <a:picLocks noChangeAspect="1"/>
          </p:cNvPicPr>
          <p:nvPr/>
        </p:nvPicPr>
        <p:blipFill>
          <a:blip r:embed="rId5"/>
          <a:stretch>
            <a:fillRect/>
          </a:stretch>
        </p:blipFill>
        <p:spPr>
          <a:xfrm>
            <a:off x="6278414" y="2858082"/>
            <a:ext cx="593663" cy="694944"/>
          </a:xfrm>
          <a:prstGeom prst="rect">
            <a:avLst/>
          </a:prstGeom>
        </p:spPr>
      </p:pic>
    </p:spTree>
    <p:extLst>
      <p:ext uri="{BB962C8B-B14F-4D97-AF65-F5344CB8AC3E}">
        <p14:creationId xmlns:p14="http://schemas.microsoft.com/office/powerpoint/2010/main" val="3065717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39C7FD-8E88-864B-9057-A9E018CEDB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2" name="Picture 1">
            <a:extLst>
              <a:ext uri="{FF2B5EF4-FFF2-40B4-BE49-F238E27FC236}">
                <a16:creationId xmlns:a16="http://schemas.microsoft.com/office/drawing/2014/main" id="{A69BEFBC-B05B-FA40-BE8B-97F7B411298B}"/>
              </a:ext>
            </a:extLst>
          </p:cNvPr>
          <p:cNvPicPr>
            <a:picLocks noChangeAspect="1"/>
          </p:cNvPicPr>
          <p:nvPr/>
        </p:nvPicPr>
        <p:blipFill>
          <a:blip r:embed="rId3"/>
          <a:stretch>
            <a:fillRect/>
          </a:stretch>
        </p:blipFill>
        <p:spPr>
          <a:xfrm>
            <a:off x="882426" y="929727"/>
            <a:ext cx="7104185" cy="3930290"/>
          </a:xfrm>
          <a:prstGeom prst="rect">
            <a:avLst/>
          </a:prstGeom>
        </p:spPr>
      </p:pic>
      <p:sp>
        <p:nvSpPr>
          <p:cNvPr id="5" name="TextBox 4">
            <a:extLst>
              <a:ext uri="{FF2B5EF4-FFF2-40B4-BE49-F238E27FC236}">
                <a16:creationId xmlns:a16="http://schemas.microsoft.com/office/drawing/2014/main" id="{C92D60BE-6735-734B-88F8-4D1B5C2D0E16}"/>
              </a:ext>
            </a:extLst>
          </p:cNvPr>
          <p:cNvSpPr txBox="1"/>
          <p:nvPr/>
        </p:nvSpPr>
        <p:spPr>
          <a:xfrm>
            <a:off x="984959" y="138694"/>
            <a:ext cx="6899118" cy="646331"/>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Materials Data Analytics in Coordination with Dr. Mike Fry of UC Center for Business Analytics, University of Cincinnati</a:t>
            </a:r>
          </a:p>
        </p:txBody>
      </p:sp>
    </p:spTree>
    <p:extLst>
      <p:ext uri="{BB962C8B-B14F-4D97-AF65-F5344CB8AC3E}">
        <p14:creationId xmlns:p14="http://schemas.microsoft.com/office/powerpoint/2010/main" val="4236623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21</a:t>
            </a:fld>
            <a:endParaRPr lang="en-US"/>
          </a:p>
        </p:txBody>
      </p:sp>
      <p:sp>
        <p:nvSpPr>
          <p:cNvPr id="4" name="TextBox 3">
            <a:extLst>
              <a:ext uri="{FF2B5EF4-FFF2-40B4-BE49-F238E27FC236}">
                <a16:creationId xmlns:a16="http://schemas.microsoft.com/office/drawing/2014/main" id="{684C62CC-80C3-7945-B58D-F2392B69E22B}"/>
              </a:ext>
            </a:extLst>
          </p:cNvPr>
          <p:cNvSpPr txBox="1"/>
          <p:nvPr/>
        </p:nvSpPr>
        <p:spPr>
          <a:xfrm>
            <a:off x="869294" y="642045"/>
            <a:ext cx="7603164" cy="4031873"/>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Currently soliciting a letter of intent to join CHEM</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If NSF funds the Center in December I will come back and </a:t>
            </a:r>
          </a:p>
          <a:p>
            <a:r>
              <a:rPr lang="en-US" sz="1600" dirty="0">
                <a:latin typeface="Times New Roman" panose="02020603050405020304" pitchFamily="18" charset="0"/>
                <a:cs typeface="Times New Roman" panose="02020603050405020304" pitchFamily="18" charset="0"/>
              </a:rPr>
              <a:t>we will negotiate a membership agreement (draft is available) if </a:t>
            </a:r>
          </a:p>
          <a:p>
            <a:r>
              <a:rPr lang="en-US" sz="1600" dirty="0">
                <a:latin typeface="Times New Roman" panose="02020603050405020304" pitchFamily="18" charset="0"/>
                <a:cs typeface="Times New Roman" panose="02020603050405020304" pitchFamily="18" charset="0"/>
              </a:rPr>
              <a:t>funding is available</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Detailed discussion of projects, interaction with team companies to target multiple projects</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IAB/Center initiation meeting in February 2022</a:t>
            </a:r>
          </a:p>
          <a:p>
            <a:r>
              <a:rPr lang="en-US" sz="1600" dirty="0">
                <a:latin typeface="Times New Roman" panose="02020603050405020304" pitchFamily="18" charset="0"/>
                <a:cs typeface="Times New Roman" panose="02020603050405020304" pitchFamily="18" charset="0"/>
              </a:rPr>
              <a:t>Initiation of projects</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Meetings every 6 months with progress reports</a:t>
            </a:r>
          </a:p>
          <a:p>
            <a:r>
              <a:rPr lang="en-US" sz="1600" dirty="0">
                <a:latin typeface="Times New Roman" panose="02020603050405020304" pitchFamily="18" charset="0"/>
                <a:cs typeface="Times New Roman" panose="02020603050405020304" pitchFamily="18" charset="0"/>
              </a:rPr>
              <a:t>Other interactions:  Frequent subgroup meetings, exchange of industrial researchers with universities and university students/faculty with companies</a:t>
            </a:r>
          </a:p>
          <a:p>
            <a:r>
              <a:rPr lang="en-US" sz="1600" dirty="0">
                <a:latin typeface="Times New Roman" panose="02020603050405020304" pitchFamily="18" charset="0"/>
                <a:cs typeface="Times New Roman" panose="02020603050405020304" pitchFamily="18" charset="0"/>
              </a:rPr>
              <a:t>Workshops &amp; training</a:t>
            </a:r>
          </a:p>
          <a:p>
            <a:r>
              <a:rPr lang="en-US" sz="1600" dirty="0">
                <a:latin typeface="Times New Roman" panose="02020603050405020304" pitchFamily="18" charset="0"/>
                <a:cs typeface="Times New Roman" panose="02020603050405020304" pitchFamily="18" charset="0"/>
              </a:rPr>
              <a:t>Access to Center reports on secure webpage</a:t>
            </a:r>
          </a:p>
        </p:txBody>
      </p:sp>
      <p:pic>
        <p:nvPicPr>
          <p:cNvPr id="6" name="Picture 5">
            <a:extLst>
              <a:ext uri="{FF2B5EF4-FFF2-40B4-BE49-F238E27FC236}">
                <a16:creationId xmlns:a16="http://schemas.microsoft.com/office/drawing/2014/main" id="{5F10E1EF-878D-484F-8D11-506075C910E6}"/>
              </a:ext>
            </a:extLst>
          </p:cNvPr>
          <p:cNvPicPr>
            <a:picLocks noChangeAspect="1"/>
          </p:cNvPicPr>
          <p:nvPr/>
        </p:nvPicPr>
        <p:blipFill>
          <a:blip r:embed="rId2"/>
          <a:stretch>
            <a:fillRect/>
          </a:stretch>
        </p:blipFill>
        <p:spPr>
          <a:xfrm>
            <a:off x="6834022" y="63944"/>
            <a:ext cx="2252429" cy="1689322"/>
          </a:xfrm>
          <a:prstGeom prst="rect">
            <a:avLst/>
          </a:prstGeom>
        </p:spPr>
      </p:pic>
      <p:sp>
        <p:nvSpPr>
          <p:cNvPr id="7" name="TextBox 6">
            <a:extLst>
              <a:ext uri="{FF2B5EF4-FFF2-40B4-BE49-F238E27FC236}">
                <a16:creationId xmlns:a16="http://schemas.microsoft.com/office/drawing/2014/main" id="{27A7CFEA-B942-1F4C-804F-75903C38DF2C}"/>
              </a:ext>
            </a:extLst>
          </p:cNvPr>
          <p:cNvSpPr txBox="1"/>
          <p:nvPr/>
        </p:nvSpPr>
        <p:spPr>
          <a:xfrm>
            <a:off x="1828800" y="106280"/>
            <a:ext cx="3384260" cy="369332"/>
          </a:xfrm>
          <a:prstGeom prst="rect">
            <a:avLst/>
          </a:prstGeom>
          <a:noFill/>
        </p:spPr>
        <p:txBody>
          <a:bodyPr wrap="none" rtlCol="0">
            <a:spAutoFit/>
          </a:bodyPr>
          <a:lstStyle/>
          <a:p>
            <a:r>
              <a:rPr lang="en-US" sz="1800" b="1" dirty="0">
                <a:latin typeface="Times New Roman" panose="02020603050405020304" pitchFamily="18" charset="0"/>
                <a:cs typeface="Times New Roman" panose="02020603050405020304" pitchFamily="18" charset="0"/>
              </a:rPr>
              <a:t>What is needed to form CHEM?</a:t>
            </a:r>
          </a:p>
        </p:txBody>
      </p:sp>
    </p:spTree>
    <p:extLst>
      <p:ext uri="{BB962C8B-B14F-4D97-AF65-F5344CB8AC3E}">
        <p14:creationId xmlns:p14="http://schemas.microsoft.com/office/powerpoint/2010/main" val="1998929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1">
            <a:extLst>
              <a:ext uri="{FF2B5EF4-FFF2-40B4-BE49-F238E27FC236}">
                <a16:creationId xmlns:a16="http://schemas.microsoft.com/office/drawing/2014/main" id="{960C4E8A-326C-5444-B42D-EB320DCA46FA}"/>
              </a:ext>
            </a:extLst>
          </p:cNvPr>
          <p:cNvPicPr>
            <a:picLocks noChangeAspect="1"/>
          </p:cNvPicPr>
          <p:nvPr/>
        </p:nvPicPr>
        <p:blipFill>
          <a:blip r:embed="rId3"/>
          <a:stretch>
            <a:fillRect/>
          </a:stretch>
        </p:blipFill>
        <p:spPr>
          <a:xfrm>
            <a:off x="0" y="1847698"/>
            <a:ext cx="9144000" cy="1448104"/>
          </a:xfrm>
          <a:prstGeom prst="rect">
            <a:avLst/>
          </a:prstGeom>
        </p:spPr>
      </p:pic>
      <p:sp>
        <p:nvSpPr>
          <p:cNvPr id="3" name="Slide Number Placeholder 2">
            <a:extLst>
              <a:ext uri="{FF2B5EF4-FFF2-40B4-BE49-F238E27FC236}">
                <a16:creationId xmlns:a16="http://schemas.microsoft.com/office/drawing/2014/main" id="{B8E1B98C-A7A3-4F4F-9B9C-97551F214E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4" name="Rectangle 3">
            <a:extLst>
              <a:ext uri="{FF2B5EF4-FFF2-40B4-BE49-F238E27FC236}">
                <a16:creationId xmlns:a16="http://schemas.microsoft.com/office/drawing/2014/main" id="{55FAC259-655B-6D46-A514-7204B890460D}"/>
              </a:ext>
            </a:extLst>
          </p:cNvPr>
          <p:cNvSpPr/>
          <p:nvPr/>
        </p:nvSpPr>
        <p:spPr>
          <a:xfrm>
            <a:off x="2085053" y="326394"/>
            <a:ext cx="3057247" cy="307777"/>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For June 9 need a letter of commitment </a:t>
            </a:r>
          </a:p>
        </p:txBody>
      </p:sp>
    </p:spTree>
    <p:extLst>
      <p:ext uri="{BB962C8B-B14F-4D97-AF65-F5344CB8AC3E}">
        <p14:creationId xmlns:p14="http://schemas.microsoft.com/office/powerpoint/2010/main" val="237537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07A98-8F9A-0640-9171-A520D87DBABE}"/>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5" name="Picture 4">
            <a:extLst>
              <a:ext uri="{FF2B5EF4-FFF2-40B4-BE49-F238E27FC236}">
                <a16:creationId xmlns:a16="http://schemas.microsoft.com/office/drawing/2014/main" id="{42EC4CD4-F95A-EB4A-9BAB-CFA6040322D8}"/>
              </a:ext>
            </a:extLst>
          </p:cNvPr>
          <p:cNvPicPr>
            <a:picLocks noChangeAspect="1"/>
          </p:cNvPicPr>
          <p:nvPr/>
        </p:nvPicPr>
        <p:blipFill>
          <a:blip r:embed="rId2"/>
          <a:stretch>
            <a:fillRect/>
          </a:stretch>
        </p:blipFill>
        <p:spPr>
          <a:xfrm>
            <a:off x="643034" y="608650"/>
            <a:ext cx="2181998" cy="1208827"/>
          </a:xfrm>
          <a:prstGeom prst="rect">
            <a:avLst/>
          </a:prstGeom>
        </p:spPr>
      </p:pic>
      <p:pic>
        <p:nvPicPr>
          <p:cNvPr id="6" name="Picture 5">
            <a:extLst>
              <a:ext uri="{FF2B5EF4-FFF2-40B4-BE49-F238E27FC236}">
                <a16:creationId xmlns:a16="http://schemas.microsoft.com/office/drawing/2014/main" id="{4C88688F-6C37-334F-9000-03C0E3324BBF}"/>
              </a:ext>
            </a:extLst>
          </p:cNvPr>
          <p:cNvPicPr>
            <a:picLocks noChangeAspect="1"/>
          </p:cNvPicPr>
          <p:nvPr/>
        </p:nvPicPr>
        <p:blipFill>
          <a:blip r:embed="rId3"/>
          <a:stretch>
            <a:fillRect/>
          </a:stretch>
        </p:blipFill>
        <p:spPr>
          <a:xfrm>
            <a:off x="5986690" y="544450"/>
            <a:ext cx="2263159" cy="1273027"/>
          </a:xfrm>
          <a:prstGeom prst="rect">
            <a:avLst/>
          </a:prstGeom>
        </p:spPr>
      </p:pic>
      <p:pic>
        <p:nvPicPr>
          <p:cNvPr id="8" name="Picture 7">
            <a:extLst>
              <a:ext uri="{FF2B5EF4-FFF2-40B4-BE49-F238E27FC236}">
                <a16:creationId xmlns:a16="http://schemas.microsoft.com/office/drawing/2014/main" id="{6D97DE33-65D8-3D4C-A5CF-2D4B72E05016}"/>
              </a:ext>
            </a:extLst>
          </p:cNvPr>
          <p:cNvPicPr>
            <a:picLocks noChangeAspect="1"/>
          </p:cNvPicPr>
          <p:nvPr/>
        </p:nvPicPr>
        <p:blipFill>
          <a:blip r:embed="rId4"/>
          <a:stretch>
            <a:fillRect/>
          </a:stretch>
        </p:blipFill>
        <p:spPr>
          <a:xfrm>
            <a:off x="3536701" y="776396"/>
            <a:ext cx="1738320" cy="749409"/>
          </a:xfrm>
          <a:prstGeom prst="rect">
            <a:avLst/>
          </a:prstGeom>
        </p:spPr>
      </p:pic>
      <p:pic>
        <p:nvPicPr>
          <p:cNvPr id="9" name="Picture 8">
            <a:extLst>
              <a:ext uri="{FF2B5EF4-FFF2-40B4-BE49-F238E27FC236}">
                <a16:creationId xmlns:a16="http://schemas.microsoft.com/office/drawing/2014/main" id="{C67DA7CD-477A-A34A-8A83-8A2AFFCE797B}"/>
              </a:ext>
            </a:extLst>
          </p:cNvPr>
          <p:cNvPicPr>
            <a:picLocks noChangeAspect="1"/>
          </p:cNvPicPr>
          <p:nvPr/>
        </p:nvPicPr>
        <p:blipFill>
          <a:blip r:embed="rId5"/>
          <a:stretch>
            <a:fillRect/>
          </a:stretch>
        </p:blipFill>
        <p:spPr>
          <a:xfrm>
            <a:off x="2848366" y="4045270"/>
            <a:ext cx="3356657" cy="957448"/>
          </a:xfrm>
          <a:prstGeom prst="rect">
            <a:avLst/>
          </a:prstGeom>
        </p:spPr>
      </p:pic>
      <p:sp>
        <p:nvSpPr>
          <p:cNvPr id="10" name="TextBox 9">
            <a:extLst>
              <a:ext uri="{FF2B5EF4-FFF2-40B4-BE49-F238E27FC236}">
                <a16:creationId xmlns:a16="http://schemas.microsoft.com/office/drawing/2014/main" id="{2AD559AA-5C39-B243-A0CD-F90E8E62EC70}"/>
              </a:ext>
            </a:extLst>
          </p:cNvPr>
          <p:cNvSpPr txBox="1"/>
          <p:nvPr/>
        </p:nvSpPr>
        <p:spPr>
          <a:xfrm>
            <a:off x="1100619" y="1739058"/>
            <a:ext cx="7149230" cy="2308324"/>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Goal:</a:t>
            </a:r>
            <a:r>
              <a:rPr lang="en-US" sz="1200" dirty="0">
                <a:latin typeface="Times New Roman" panose="02020603050405020304" pitchFamily="18" charset="0"/>
                <a:cs typeface="Times New Roman" panose="02020603050405020304" pitchFamily="18" charset="0"/>
              </a:rPr>
              <a:t> To understand, control and predict the assembly and disassembly (circular economy) of multi-hierarchical materials of industrial relevance. Time dependence in processing/application, 4D.</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Business Areas:  </a:t>
            </a:r>
            <a:r>
              <a:rPr lang="en-US" sz="1200" dirty="0">
                <a:latin typeface="Times New Roman" panose="02020603050405020304" pitchFamily="18" charset="0"/>
                <a:cs typeface="Times New Roman" panose="02020603050405020304" pitchFamily="18" charset="0"/>
              </a:rPr>
              <a:t>Reinforced elastomers, paints, inks, semi-crystalline polymers, biomaterials, surfactants, detergents and coacervates, block copolymers, catalysts, filters, membranes, skin, coatings.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Synergy:</a:t>
            </a:r>
            <a:r>
              <a:rPr lang="en-US" sz="1200" dirty="0">
                <a:latin typeface="Times New Roman" panose="02020603050405020304" pitchFamily="18" charset="0"/>
                <a:cs typeface="Times New Roman" panose="02020603050405020304" pitchFamily="18" charset="0"/>
              </a:rPr>
              <a:t>  Dynamic and static properties understood for one field of application could be adapted to other fields.  Emergence of structure associated with processing, thermodynamics, kinetics. Rheology simulation methods from polymers to detergents to paints.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Parallelism and Convergence:  </a:t>
            </a:r>
            <a:r>
              <a:rPr lang="en-US" sz="1200" dirty="0">
                <a:latin typeface="Times New Roman" panose="02020603050405020304" pitchFamily="18" charset="0"/>
                <a:cs typeface="Times New Roman" panose="02020603050405020304" pitchFamily="18" charset="0"/>
              </a:rPr>
              <a:t>Similar solutions for different applications.  Aggregate pigments and aggregate reinforcing fillers both rely on micron-scale networks in application.</a:t>
            </a:r>
          </a:p>
        </p:txBody>
      </p:sp>
      <p:sp>
        <p:nvSpPr>
          <p:cNvPr id="11" name="Slide Number Placeholder 10">
            <a:extLst>
              <a:ext uri="{FF2B5EF4-FFF2-40B4-BE49-F238E27FC236}">
                <a16:creationId xmlns:a16="http://schemas.microsoft.com/office/drawing/2014/main" id="{9E90012E-7CB1-4F42-9704-15B3BD9448F9}"/>
              </a:ext>
            </a:extLst>
          </p:cNvPr>
          <p:cNvSpPr>
            <a:spLocks noGrp="1"/>
          </p:cNvSpPr>
          <p:nvPr>
            <p:ph type="sldNum" sz="quarter" idx="12"/>
          </p:nvPr>
        </p:nvSpPr>
        <p:spPr/>
        <p:txBody>
          <a:bodyPr/>
          <a:lstStyle/>
          <a:p>
            <a:fld id="{14236DE3-044D-904B-9F8B-2C6A9A833B89}" type="slidenum">
              <a:rPr lang="en-US" smtClean="0"/>
              <a:t>23</a:t>
            </a:fld>
            <a:endParaRPr lang="en-US"/>
          </a:p>
        </p:txBody>
      </p:sp>
    </p:spTree>
    <p:extLst>
      <p:ext uri="{BB962C8B-B14F-4D97-AF65-F5344CB8AC3E}">
        <p14:creationId xmlns:p14="http://schemas.microsoft.com/office/powerpoint/2010/main" val="365813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ECA23A-67F2-C340-9D4D-01E55F44FE22}"/>
              </a:ext>
            </a:extLst>
          </p:cNvPr>
          <p:cNvSpPr>
            <a:spLocks noGrp="1"/>
          </p:cNvSpPr>
          <p:nvPr>
            <p:ph type="sldNum" sz="quarter" idx="12"/>
          </p:nvPr>
        </p:nvSpPr>
        <p:spPr/>
        <p:txBody>
          <a:bodyPr/>
          <a:lstStyle/>
          <a:p>
            <a:fld id="{14236DE3-044D-904B-9F8B-2C6A9A833B89}" type="slidenum">
              <a:rPr lang="en-US" smtClean="0"/>
              <a:t>3</a:t>
            </a:fld>
            <a:endParaRPr lang="en-US"/>
          </a:p>
        </p:txBody>
      </p:sp>
      <p:pic>
        <p:nvPicPr>
          <p:cNvPr id="8" name="Picture 7">
            <a:extLst>
              <a:ext uri="{FF2B5EF4-FFF2-40B4-BE49-F238E27FC236}">
                <a16:creationId xmlns:a16="http://schemas.microsoft.com/office/drawing/2014/main" id="{00B4F12C-5CF3-444F-80AD-9660E005A6A9}"/>
              </a:ext>
            </a:extLst>
          </p:cNvPr>
          <p:cNvPicPr>
            <a:picLocks noChangeAspect="1"/>
          </p:cNvPicPr>
          <p:nvPr/>
        </p:nvPicPr>
        <p:blipFill>
          <a:blip r:embed="rId2"/>
          <a:stretch>
            <a:fillRect/>
          </a:stretch>
        </p:blipFill>
        <p:spPr>
          <a:xfrm>
            <a:off x="7106670" y="57550"/>
            <a:ext cx="1990259" cy="1492694"/>
          </a:xfrm>
          <a:prstGeom prst="rect">
            <a:avLst/>
          </a:prstGeom>
        </p:spPr>
      </p:pic>
      <p:pic>
        <p:nvPicPr>
          <p:cNvPr id="5" name="Picture 4">
            <a:extLst>
              <a:ext uri="{FF2B5EF4-FFF2-40B4-BE49-F238E27FC236}">
                <a16:creationId xmlns:a16="http://schemas.microsoft.com/office/drawing/2014/main" id="{DCB2915E-5E1A-E145-98E9-94FE5CC41BEE}"/>
              </a:ext>
            </a:extLst>
          </p:cNvPr>
          <p:cNvPicPr/>
          <p:nvPr/>
        </p:nvPicPr>
        <p:blipFill>
          <a:blip r:embed="rId3"/>
          <a:stretch>
            <a:fillRect/>
          </a:stretch>
        </p:blipFill>
        <p:spPr>
          <a:xfrm>
            <a:off x="570600" y="414337"/>
            <a:ext cx="5943600" cy="4314825"/>
          </a:xfrm>
          <a:prstGeom prst="rect">
            <a:avLst/>
          </a:prstGeom>
        </p:spPr>
      </p:pic>
      <p:sp>
        <p:nvSpPr>
          <p:cNvPr id="2" name="TextBox 1">
            <a:extLst>
              <a:ext uri="{FF2B5EF4-FFF2-40B4-BE49-F238E27FC236}">
                <a16:creationId xmlns:a16="http://schemas.microsoft.com/office/drawing/2014/main" id="{50EDAE88-CE1B-3B42-88E8-71D78ED6FA3D}"/>
              </a:ext>
            </a:extLst>
          </p:cNvPr>
          <p:cNvSpPr txBox="1"/>
          <p:nvPr/>
        </p:nvSpPr>
        <p:spPr>
          <a:xfrm>
            <a:off x="6729984" y="1901952"/>
            <a:ext cx="2147489" cy="267765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US National Science Foundation funds $450,000 to cover administrative costs/meetings/recruitment/organization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Industrial Members fund $65,000 per Member for research projects jointly administered through the Industrial Advisory Board (IAB)</a:t>
            </a:r>
          </a:p>
        </p:txBody>
      </p:sp>
    </p:spTree>
    <p:extLst>
      <p:ext uri="{BB962C8B-B14F-4D97-AF65-F5344CB8AC3E}">
        <p14:creationId xmlns:p14="http://schemas.microsoft.com/office/powerpoint/2010/main" val="376708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E90012E-7CB1-4F42-9704-15B3BD9448F9}"/>
              </a:ext>
            </a:extLst>
          </p:cNvPr>
          <p:cNvSpPr>
            <a:spLocks noGrp="1"/>
          </p:cNvSpPr>
          <p:nvPr>
            <p:ph type="sldNum" sz="quarter" idx="12"/>
          </p:nvPr>
        </p:nvSpPr>
        <p:spPr/>
        <p:txBody>
          <a:bodyPr/>
          <a:lstStyle/>
          <a:p>
            <a:fld id="{14236DE3-044D-904B-9F8B-2C6A9A833B89}" type="slidenum">
              <a:rPr lang="en-US" smtClean="0"/>
              <a:t>4</a:t>
            </a:fld>
            <a:endParaRPr lang="en-US"/>
          </a:p>
        </p:txBody>
      </p:sp>
      <p:sp>
        <p:nvSpPr>
          <p:cNvPr id="14" name="Rectangle 13">
            <a:extLst>
              <a:ext uri="{FF2B5EF4-FFF2-40B4-BE49-F238E27FC236}">
                <a16:creationId xmlns:a16="http://schemas.microsoft.com/office/drawing/2014/main" id="{BD2D1F84-D091-014F-A107-6F6611E7688E}"/>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sp>
        <p:nvSpPr>
          <p:cNvPr id="2" name="TextBox 1">
            <a:extLst>
              <a:ext uri="{FF2B5EF4-FFF2-40B4-BE49-F238E27FC236}">
                <a16:creationId xmlns:a16="http://schemas.microsoft.com/office/drawing/2014/main" id="{32549D32-DA1C-114E-90EA-F0A1F47BA19F}"/>
              </a:ext>
            </a:extLst>
          </p:cNvPr>
          <p:cNvSpPr txBox="1"/>
          <p:nvPr/>
        </p:nvSpPr>
        <p:spPr>
          <a:xfrm>
            <a:off x="326361" y="890803"/>
            <a:ext cx="4113627" cy="1600438"/>
          </a:xfrm>
          <a:prstGeom prst="rect">
            <a:avLst/>
          </a:prstGeom>
          <a:noFill/>
        </p:spPr>
        <p:txBody>
          <a:bodyPr wrap="none" rtlCol="0">
            <a:spAutoFit/>
          </a:bodyPr>
          <a:lstStyle/>
          <a:p>
            <a:pPr algn="ctr"/>
            <a:r>
              <a:rPr lang="en-US" b="1" dirty="0"/>
              <a:t>Thrust 1</a:t>
            </a:r>
          </a:p>
          <a:p>
            <a:pPr algn="ctr"/>
            <a:r>
              <a:rPr lang="en-US" b="1" dirty="0"/>
              <a:t>Circular Economy</a:t>
            </a:r>
          </a:p>
          <a:p>
            <a:r>
              <a:rPr lang="en-US" b="1" i="1" dirty="0"/>
              <a:t>HDPE/</a:t>
            </a:r>
            <a:r>
              <a:rPr lang="en-US" b="1" i="1" dirty="0" err="1"/>
              <a:t>iPP</a:t>
            </a:r>
            <a:r>
              <a:rPr lang="en-US" b="1" i="1" dirty="0"/>
              <a:t> removal of additives</a:t>
            </a:r>
          </a:p>
          <a:p>
            <a:r>
              <a:rPr lang="en-US" dirty="0"/>
              <a:t>Recycling of elastomers</a:t>
            </a:r>
          </a:p>
          <a:p>
            <a:r>
              <a:rPr lang="en-US" dirty="0"/>
              <a:t>Nanoparticles from tires in electric cars</a:t>
            </a:r>
          </a:p>
          <a:p>
            <a:r>
              <a:rPr lang="en-US" b="1" i="1" dirty="0"/>
              <a:t>Interface of HDPE/</a:t>
            </a:r>
            <a:r>
              <a:rPr lang="en-US" b="1" i="1" dirty="0" err="1"/>
              <a:t>iPP</a:t>
            </a:r>
            <a:r>
              <a:rPr lang="en-US" b="1" i="1" dirty="0"/>
              <a:t> in </a:t>
            </a:r>
            <a:r>
              <a:rPr lang="en-US" b="1" i="1" dirty="0" err="1"/>
              <a:t>compatiblized</a:t>
            </a:r>
            <a:r>
              <a:rPr lang="en-US" b="1" i="1" dirty="0"/>
              <a:t> blends</a:t>
            </a:r>
          </a:p>
          <a:p>
            <a:endParaRPr lang="en-US" dirty="0"/>
          </a:p>
        </p:txBody>
      </p:sp>
      <p:sp>
        <p:nvSpPr>
          <p:cNvPr id="7" name="TextBox 6">
            <a:extLst>
              <a:ext uri="{FF2B5EF4-FFF2-40B4-BE49-F238E27FC236}">
                <a16:creationId xmlns:a16="http://schemas.microsoft.com/office/drawing/2014/main" id="{7CB0F2CE-413A-904E-8F89-DE69FF570211}"/>
              </a:ext>
            </a:extLst>
          </p:cNvPr>
          <p:cNvSpPr txBox="1"/>
          <p:nvPr/>
        </p:nvSpPr>
        <p:spPr>
          <a:xfrm>
            <a:off x="406512" y="3267214"/>
            <a:ext cx="4033476" cy="1169551"/>
          </a:xfrm>
          <a:prstGeom prst="rect">
            <a:avLst/>
          </a:prstGeom>
          <a:noFill/>
        </p:spPr>
        <p:txBody>
          <a:bodyPr wrap="none" rtlCol="0">
            <a:spAutoFit/>
          </a:bodyPr>
          <a:lstStyle/>
          <a:p>
            <a:pPr algn="ctr"/>
            <a:r>
              <a:rPr lang="en-US" b="1" dirty="0"/>
              <a:t>Thrust 2</a:t>
            </a:r>
          </a:p>
          <a:p>
            <a:pPr algn="ctr"/>
            <a:r>
              <a:rPr lang="en-US" b="1" dirty="0"/>
              <a:t>Bio-based and Biomedical Materials</a:t>
            </a:r>
          </a:p>
          <a:p>
            <a:r>
              <a:rPr lang="en-US" dirty="0"/>
              <a:t>Leaching from rubber and polyolefins in syringes</a:t>
            </a:r>
          </a:p>
          <a:p>
            <a:r>
              <a:rPr lang="en-US" dirty="0"/>
              <a:t>(COVID prefilled syringes)</a:t>
            </a:r>
          </a:p>
          <a:p>
            <a:r>
              <a:rPr lang="en-US" dirty="0"/>
              <a:t>Synthetic skin for cosmetics testing</a:t>
            </a:r>
          </a:p>
        </p:txBody>
      </p:sp>
      <p:sp>
        <p:nvSpPr>
          <p:cNvPr id="8" name="TextBox 7">
            <a:extLst>
              <a:ext uri="{FF2B5EF4-FFF2-40B4-BE49-F238E27FC236}">
                <a16:creationId xmlns:a16="http://schemas.microsoft.com/office/drawing/2014/main" id="{3BEC7379-ED75-2C4A-99D9-1296BF8AD759}"/>
              </a:ext>
            </a:extLst>
          </p:cNvPr>
          <p:cNvSpPr txBox="1"/>
          <p:nvPr/>
        </p:nvSpPr>
        <p:spPr>
          <a:xfrm>
            <a:off x="4538534" y="890803"/>
            <a:ext cx="4423006" cy="2031325"/>
          </a:xfrm>
          <a:prstGeom prst="rect">
            <a:avLst/>
          </a:prstGeom>
          <a:noFill/>
        </p:spPr>
        <p:txBody>
          <a:bodyPr wrap="none" rtlCol="0">
            <a:spAutoFit/>
          </a:bodyPr>
          <a:lstStyle/>
          <a:p>
            <a:pPr algn="ctr"/>
            <a:r>
              <a:rPr lang="en-US" b="1" dirty="0"/>
              <a:t>Thrust 3</a:t>
            </a:r>
          </a:p>
          <a:p>
            <a:pPr algn="ctr"/>
            <a:r>
              <a:rPr lang="en-US" b="1" dirty="0"/>
              <a:t>Polymer/Paints/Ink Additives</a:t>
            </a:r>
          </a:p>
          <a:p>
            <a:r>
              <a:rPr lang="en-US" dirty="0"/>
              <a:t>Thermal control of aggregate/particle structure</a:t>
            </a:r>
          </a:p>
          <a:p>
            <a:r>
              <a:rPr lang="en-US" dirty="0"/>
              <a:t>Dispersion of </a:t>
            </a:r>
            <a:r>
              <a:rPr lang="en-US" dirty="0" err="1"/>
              <a:t>nano</a:t>
            </a:r>
            <a:r>
              <a:rPr lang="en-US" dirty="0"/>
              <a:t>-particles in polymers and inks</a:t>
            </a:r>
          </a:p>
          <a:p>
            <a:r>
              <a:rPr lang="en-US" dirty="0"/>
              <a:t>Network emergence of carbon black and silica in tires</a:t>
            </a:r>
          </a:p>
          <a:p>
            <a:r>
              <a:rPr lang="en-US" b="1" i="1" dirty="0"/>
              <a:t>Network of carbon black in HDPE pipes for UV</a:t>
            </a:r>
          </a:p>
          <a:p>
            <a:r>
              <a:rPr lang="en-US" b="1" i="1" dirty="0"/>
              <a:t>Quantification of branching in HDPE</a:t>
            </a:r>
          </a:p>
          <a:p>
            <a:r>
              <a:rPr lang="en-US" b="1" i="1" dirty="0"/>
              <a:t>Rheological impact of long- </a:t>
            </a:r>
          </a:p>
          <a:p>
            <a:r>
              <a:rPr lang="en-US" b="1" i="1" dirty="0"/>
              <a:t>	and short- chain branching</a:t>
            </a:r>
          </a:p>
        </p:txBody>
      </p:sp>
      <p:sp>
        <p:nvSpPr>
          <p:cNvPr id="9" name="TextBox 8">
            <a:extLst>
              <a:ext uri="{FF2B5EF4-FFF2-40B4-BE49-F238E27FC236}">
                <a16:creationId xmlns:a16="http://schemas.microsoft.com/office/drawing/2014/main" id="{285BF277-3679-FC48-8081-67E320F3C60E}"/>
              </a:ext>
            </a:extLst>
          </p:cNvPr>
          <p:cNvSpPr txBox="1"/>
          <p:nvPr/>
        </p:nvSpPr>
        <p:spPr>
          <a:xfrm>
            <a:off x="4542481" y="3266076"/>
            <a:ext cx="4004622" cy="1169551"/>
          </a:xfrm>
          <a:prstGeom prst="rect">
            <a:avLst/>
          </a:prstGeom>
          <a:noFill/>
        </p:spPr>
        <p:txBody>
          <a:bodyPr wrap="none" rtlCol="0">
            <a:spAutoFit/>
          </a:bodyPr>
          <a:lstStyle/>
          <a:p>
            <a:pPr algn="ctr"/>
            <a:r>
              <a:rPr lang="en-US" b="1" dirty="0"/>
              <a:t>Thrust 4</a:t>
            </a:r>
          </a:p>
          <a:p>
            <a:pPr algn="ctr"/>
            <a:r>
              <a:rPr lang="en-US" b="1" dirty="0"/>
              <a:t>Surface Phenomena and Adhesives</a:t>
            </a:r>
          </a:p>
          <a:p>
            <a:r>
              <a:rPr lang="en-US" dirty="0"/>
              <a:t>Super hydrophobic/super hydrophilic surfaces</a:t>
            </a:r>
          </a:p>
          <a:p>
            <a:r>
              <a:rPr lang="en-US" dirty="0"/>
              <a:t>Network structural emergence in paints and inks</a:t>
            </a:r>
          </a:p>
          <a:p>
            <a:r>
              <a:rPr lang="en-US" b="1" i="1" dirty="0"/>
              <a:t>Polyolefin coatings for barrier properties</a:t>
            </a:r>
          </a:p>
        </p:txBody>
      </p:sp>
    </p:spTree>
    <p:extLst>
      <p:ext uri="{BB962C8B-B14F-4D97-AF65-F5344CB8AC3E}">
        <p14:creationId xmlns:p14="http://schemas.microsoft.com/office/powerpoint/2010/main" val="3120721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E90012E-7CB1-4F42-9704-15B3BD9448F9}"/>
              </a:ext>
            </a:extLst>
          </p:cNvPr>
          <p:cNvSpPr>
            <a:spLocks noGrp="1"/>
          </p:cNvSpPr>
          <p:nvPr>
            <p:ph type="sldNum" sz="quarter" idx="12"/>
          </p:nvPr>
        </p:nvSpPr>
        <p:spPr/>
        <p:txBody>
          <a:bodyPr/>
          <a:lstStyle/>
          <a:p>
            <a:fld id="{14236DE3-044D-904B-9F8B-2C6A9A833B89}" type="slidenum">
              <a:rPr lang="en-US" smtClean="0"/>
              <a:t>5</a:t>
            </a:fld>
            <a:endParaRPr lang="en-US"/>
          </a:p>
        </p:txBody>
      </p:sp>
      <p:grpSp>
        <p:nvGrpSpPr>
          <p:cNvPr id="3" name="Group 2">
            <a:extLst>
              <a:ext uri="{FF2B5EF4-FFF2-40B4-BE49-F238E27FC236}">
                <a16:creationId xmlns:a16="http://schemas.microsoft.com/office/drawing/2014/main" id="{4859D8A3-76EC-7746-9556-77DE27FEAD56}"/>
              </a:ext>
            </a:extLst>
          </p:cNvPr>
          <p:cNvGrpSpPr/>
          <p:nvPr/>
        </p:nvGrpSpPr>
        <p:grpSpPr>
          <a:xfrm>
            <a:off x="406512" y="149313"/>
            <a:ext cx="8783174" cy="4853405"/>
            <a:chOff x="406512" y="149313"/>
            <a:chExt cx="8783174" cy="4853405"/>
          </a:xfrm>
        </p:grpSpPr>
        <p:pic>
          <p:nvPicPr>
            <p:cNvPr id="9" name="Picture 8">
              <a:extLst>
                <a:ext uri="{FF2B5EF4-FFF2-40B4-BE49-F238E27FC236}">
                  <a16:creationId xmlns:a16="http://schemas.microsoft.com/office/drawing/2014/main" id="{C67DA7CD-477A-A34A-8A83-8A2AFFCE797B}"/>
                </a:ext>
              </a:extLst>
            </p:cNvPr>
            <p:cNvPicPr>
              <a:picLocks noChangeAspect="1"/>
            </p:cNvPicPr>
            <p:nvPr/>
          </p:nvPicPr>
          <p:blipFill>
            <a:blip r:embed="rId2"/>
            <a:stretch>
              <a:fillRect/>
            </a:stretch>
          </p:blipFill>
          <p:spPr>
            <a:xfrm>
              <a:off x="2848366" y="4045270"/>
              <a:ext cx="3356657" cy="957448"/>
            </a:xfrm>
            <a:prstGeom prst="rect">
              <a:avLst/>
            </a:prstGeom>
          </p:spPr>
        </p:pic>
        <p:sp>
          <p:nvSpPr>
            <p:cNvPr id="2" name="TextBox 1">
              <a:extLst>
                <a:ext uri="{FF2B5EF4-FFF2-40B4-BE49-F238E27FC236}">
                  <a16:creationId xmlns:a16="http://schemas.microsoft.com/office/drawing/2014/main" id="{D99F2473-0081-1E48-9EF0-9D59B8773A00}"/>
                </a:ext>
              </a:extLst>
            </p:cNvPr>
            <p:cNvSpPr txBox="1"/>
            <p:nvPr/>
          </p:nvSpPr>
          <p:spPr>
            <a:xfrm>
              <a:off x="586063" y="1735149"/>
              <a:ext cx="2295940" cy="2492990"/>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Greg </a:t>
              </a:r>
              <a:r>
                <a:rPr lang="en-US" sz="1200" b="1" dirty="0" err="1">
                  <a:latin typeface="Times New Roman" panose="02020603050405020304" pitchFamily="18" charset="0"/>
                  <a:cs typeface="Times New Roman" panose="02020603050405020304" pitchFamily="18" charset="0"/>
                </a:rPr>
                <a:t>Beaucage</a:t>
              </a:r>
              <a:r>
                <a:rPr lang="en-US" sz="1200" dirty="0">
                  <a:latin typeface="Times New Roman" panose="02020603050405020304" pitchFamily="18" charset="0"/>
                  <a:cs typeface="Times New Roman" panose="02020603050405020304" pitchFamily="18" charset="0"/>
                </a:rPr>
                <a:t>, Scattering, 	Nanocomposites, 	Pigments, 	Polyolefins, </a:t>
              </a:r>
            </a:p>
            <a:p>
              <a:r>
                <a:rPr lang="en-US" sz="1200" i="1" dirty="0">
                  <a:latin typeface="Times New Roman" panose="02020603050405020304" pitchFamily="18" charset="0"/>
                  <a:cs typeface="Times New Roman" panose="02020603050405020304" pitchFamily="18" charset="0"/>
                </a:rPr>
                <a:t>	in situ </a:t>
              </a:r>
              <a:r>
                <a:rPr lang="en-US" sz="1200" dirty="0">
                  <a:latin typeface="Times New Roman" panose="02020603050405020304" pitchFamily="18" charset="0"/>
                  <a:cs typeface="Times New Roman" panose="02020603050405020304" pitchFamily="18" charset="0"/>
                </a:rPr>
                <a:t>SAXS</a:t>
              </a:r>
            </a:p>
            <a:p>
              <a:r>
                <a:rPr lang="en-US" sz="1200" dirty="0" err="1">
                  <a:latin typeface="Times New Roman" panose="02020603050405020304" pitchFamily="18" charset="0"/>
                  <a:cs typeface="Times New Roman" panose="02020603050405020304" pitchFamily="18" charset="0"/>
                </a:rPr>
                <a:t>Yoonjee</a:t>
              </a:r>
              <a:r>
                <a:rPr lang="en-US" sz="1200" dirty="0">
                  <a:latin typeface="Times New Roman" panose="02020603050405020304" pitchFamily="18" charset="0"/>
                  <a:cs typeface="Times New Roman" panose="02020603050405020304" pitchFamily="18" charset="0"/>
                </a:rPr>
                <a:t> Park, 	Skin/Surfactants, 	Biomed delivery</a:t>
              </a:r>
            </a:p>
            <a:p>
              <a:r>
                <a:rPr lang="en-US" sz="1200" dirty="0">
                  <a:latin typeface="Times New Roman" panose="02020603050405020304" pitchFamily="18" charset="0"/>
                  <a:cs typeface="Times New Roman" panose="02020603050405020304" pitchFamily="18" charset="0"/>
                </a:rPr>
                <a:t>Jon Nickels,    Scattering,  	Aqueous Systems</a:t>
              </a:r>
            </a:p>
            <a:p>
              <a:r>
                <a:rPr lang="en-US" sz="1200" dirty="0">
                  <a:latin typeface="Times New Roman" panose="02020603050405020304" pitchFamily="18" charset="0"/>
                  <a:cs typeface="Times New Roman" panose="02020603050405020304" pitchFamily="18" charset="0"/>
                </a:rPr>
                <a:t>Neil Ayers,      Synthesis, 	Polymers, 	Surfactants, 		Surfaces</a:t>
              </a:r>
            </a:p>
          </p:txBody>
        </p:sp>
        <p:sp>
          <p:nvSpPr>
            <p:cNvPr id="12" name="TextBox 11">
              <a:extLst>
                <a:ext uri="{FF2B5EF4-FFF2-40B4-BE49-F238E27FC236}">
                  <a16:creationId xmlns:a16="http://schemas.microsoft.com/office/drawing/2014/main" id="{09D10A25-4D0D-B74F-B566-0098573B99B5}"/>
                </a:ext>
              </a:extLst>
            </p:cNvPr>
            <p:cNvSpPr txBox="1"/>
            <p:nvPr/>
          </p:nvSpPr>
          <p:spPr>
            <a:xfrm>
              <a:off x="3207599" y="1736048"/>
              <a:ext cx="2671827" cy="2123658"/>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Dave Martin</a:t>
              </a:r>
              <a:r>
                <a:rPr lang="en-US" sz="1200" dirty="0">
                  <a:latin typeface="Times New Roman" panose="02020603050405020304" pitchFamily="18" charset="0"/>
                  <a:cs typeface="Times New Roman" panose="02020603050405020304" pitchFamily="18" charset="0"/>
                </a:rPr>
                <a:t>,   Microscopy, 	Conjugated Polymers, 	Crystalline Structure</a:t>
              </a:r>
            </a:p>
            <a:p>
              <a:r>
                <a:rPr lang="en-US" sz="1200" b="1" dirty="0" err="1">
                  <a:latin typeface="Times New Roman" panose="02020603050405020304" pitchFamily="18" charset="0"/>
                  <a:cs typeface="Times New Roman" panose="02020603050405020304" pitchFamily="18" charset="0"/>
                </a:rPr>
                <a:t>Arthi</a:t>
              </a:r>
              <a:r>
                <a:rPr lang="en-US" sz="1200" b="1" dirty="0">
                  <a:latin typeface="Times New Roman" panose="02020603050405020304" pitchFamily="18" charset="0"/>
                  <a:cs typeface="Times New Roman" panose="02020603050405020304" pitchFamily="18" charset="0"/>
                </a:rPr>
                <a:t> Jayaraman</a:t>
              </a:r>
              <a:r>
                <a:rPr lang="en-US" sz="1200" dirty="0">
                  <a:latin typeface="Times New Roman" panose="02020603050405020304" pitchFamily="18" charset="0"/>
                  <a:cs typeface="Times New Roman" panose="02020603050405020304" pitchFamily="18" charset="0"/>
                </a:rPr>
                <a:t>, Simulation, 	Polymer Grafted 	Nanoparticles</a:t>
              </a:r>
            </a:p>
            <a:p>
              <a:r>
                <a:rPr lang="en-US" sz="1200" b="1" dirty="0">
                  <a:latin typeface="Times New Roman" panose="02020603050405020304" pitchFamily="18" charset="0"/>
                  <a:cs typeface="Times New Roman" panose="02020603050405020304" pitchFamily="18" charset="0"/>
                </a:rPr>
                <a:t>Darrin </a:t>
              </a:r>
              <a:r>
                <a:rPr lang="en-US" sz="1200" b="1" dirty="0" err="1">
                  <a:latin typeface="Times New Roman" panose="02020603050405020304" pitchFamily="18" charset="0"/>
                  <a:cs typeface="Times New Roman" panose="02020603050405020304" pitchFamily="18" charset="0"/>
                </a:rPr>
                <a:t>Pochan</a:t>
              </a:r>
              <a:r>
                <a:rPr lang="en-US" sz="1200" dirty="0">
                  <a:latin typeface="Times New Roman" panose="02020603050405020304" pitchFamily="18" charset="0"/>
                  <a:cs typeface="Times New Roman" panose="02020603050405020304" pitchFamily="18" charset="0"/>
                </a:rPr>
                <a:t>, Surfactants, Polymers, 	Microscopy, </a:t>
              </a:r>
              <a:r>
                <a:rPr lang="en-US" sz="1200" dirty="0" err="1">
                  <a:latin typeface="Times New Roman" panose="02020603050405020304" pitchFamily="18" charset="0"/>
                  <a:cs typeface="Times New Roman" panose="02020603050405020304" pitchFamily="18" charset="0"/>
                </a:rPr>
                <a:t>CryoSTEM</a:t>
              </a:r>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Norm Wagner</a:t>
              </a:r>
              <a:r>
                <a:rPr lang="en-US" sz="1200" dirty="0">
                  <a:latin typeface="Times New Roman" panose="02020603050405020304" pitchFamily="18" charset="0"/>
                  <a:cs typeface="Times New Roman" panose="02020603050405020304" pitchFamily="18" charset="0"/>
                </a:rPr>
                <a:t>, Rheology, Scattering, 	Rheo-SANS, </a:t>
              </a:r>
            </a:p>
            <a:p>
              <a:r>
                <a:rPr lang="en-US" sz="1200" i="1" dirty="0">
                  <a:latin typeface="Times New Roman" panose="02020603050405020304" pitchFamily="18" charset="0"/>
                  <a:cs typeface="Times New Roman" panose="02020603050405020304" pitchFamily="18" charset="0"/>
                </a:rPr>
                <a:t>	in situ </a:t>
              </a:r>
              <a:r>
                <a:rPr lang="en-US" sz="1200" dirty="0">
                  <a:latin typeface="Times New Roman" panose="02020603050405020304" pitchFamily="18" charset="0"/>
                  <a:cs typeface="Times New Roman" panose="02020603050405020304" pitchFamily="18" charset="0"/>
                </a:rPr>
                <a:t>SANS</a:t>
              </a:r>
            </a:p>
          </p:txBody>
        </p:sp>
        <p:sp>
          <p:nvSpPr>
            <p:cNvPr id="13" name="TextBox 12">
              <a:extLst>
                <a:ext uri="{FF2B5EF4-FFF2-40B4-BE49-F238E27FC236}">
                  <a16:creationId xmlns:a16="http://schemas.microsoft.com/office/drawing/2014/main" id="{B2C4D591-1616-C242-9162-207E03EFF04D}"/>
                </a:ext>
              </a:extLst>
            </p:cNvPr>
            <p:cNvSpPr txBox="1"/>
            <p:nvPr/>
          </p:nvSpPr>
          <p:spPr>
            <a:xfrm>
              <a:off x="5953908" y="1735149"/>
              <a:ext cx="2611593" cy="1938992"/>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Anish </a:t>
              </a:r>
              <a:r>
                <a:rPr lang="en-US" sz="1200" b="1" dirty="0" err="1">
                  <a:latin typeface="Times New Roman" panose="02020603050405020304" pitchFamily="18" charset="0"/>
                  <a:cs typeface="Times New Roman" panose="02020603050405020304" pitchFamily="18" charset="0"/>
                </a:rPr>
                <a:t>Tuteja</a:t>
              </a:r>
              <a:r>
                <a:rPr lang="en-US" sz="1200" dirty="0">
                  <a:latin typeface="Times New Roman" panose="02020603050405020304" pitchFamily="18" charset="0"/>
                  <a:cs typeface="Times New Roman" panose="02020603050405020304" pitchFamily="18" charset="0"/>
                </a:rPr>
                <a:t>,  Surfaces, 	Dispersion</a:t>
              </a:r>
            </a:p>
            <a:p>
              <a:r>
                <a:rPr lang="en-US" sz="1200" dirty="0">
                  <a:latin typeface="Times New Roman" panose="02020603050405020304" pitchFamily="18" charset="0"/>
                  <a:cs typeface="Times New Roman" panose="02020603050405020304" pitchFamily="18" charset="0"/>
                </a:rPr>
                <a:t>Nick </a:t>
              </a:r>
              <a:r>
                <a:rPr lang="en-US" sz="1200" dirty="0" err="1">
                  <a:latin typeface="Times New Roman" panose="02020603050405020304" pitchFamily="18" charset="0"/>
                  <a:cs typeface="Times New Roman" panose="02020603050405020304" pitchFamily="18" charset="0"/>
                </a:rPr>
                <a:t>Kotov</a:t>
              </a:r>
              <a:r>
                <a:rPr lang="en-US" sz="1200" dirty="0">
                  <a:latin typeface="Times New Roman" panose="02020603050405020304" pitchFamily="18" charset="0"/>
                  <a:cs typeface="Times New Roman" panose="02020603050405020304" pitchFamily="18" charset="0"/>
                </a:rPr>
                <a:t>,    Complex 	Hierarchies</a:t>
              </a:r>
            </a:p>
            <a:p>
              <a:r>
                <a:rPr lang="en-US" sz="1200" b="1" dirty="0">
                  <a:latin typeface="Times New Roman" panose="02020603050405020304" pitchFamily="18" charset="0"/>
                  <a:cs typeface="Times New Roman" panose="02020603050405020304" pitchFamily="18" charset="0"/>
                </a:rPr>
                <a:t>Ron Larson</a:t>
              </a:r>
              <a:r>
                <a:rPr lang="en-US" sz="1200" dirty="0">
                  <a:latin typeface="Times New Roman" panose="02020603050405020304" pitchFamily="18" charset="0"/>
                  <a:cs typeface="Times New Roman" panose="02020603050405020304" pitchFamily="18" charset="0"/>
                </a:rPr>
                <a:t>,    Rheology, 	Simulation,</a:t>
              </a:r>
            </a:p>
            <a:p>
              <a:r>
                <a:rPr lang="en-US" sz="1200" dirty="0">
                  <a:latin typeface="Times New Roman" panose="02020603050405020304" pitchFamily="18" charset="0"/>
                  <a:cs typeface="Times New Roman" panose="02020603050405020304" pitchFamily="18" charset="0"/>
                </a:rPr>
                <a:t>	Rheological Modeling</a:t>
              </a:r>
            </a:p>
            <a:p>
              <a:r>
                <a:rPr lang="en-US" sz="1200" dirty="0" err="1">
                  <a:latin typeface="Times New Roman" panose="02020603050405020304" pitchFamily="18" charset="0"/>
                  <a:cs typeface="Times New Roman" panose="02020603050405020304" pitchFamily="18" charset="0"/>
                </a:rPr>
                <a:t>Jinsang</a:t>
              </a:r>
              <a:r>
                <a:rPr lang="en-US" sz="1200" dirty="0">
                  <a:latin typeface="Times New Roman" panose="02020603050405020304" pitchFamily="18" charset="0"/>
                  <a:cs typeface="Times New Roman" panose="02020603050405020304" pitchFamily="18" charset="0"/>
                </a:rPr>
                <a:t> Kim,   Synthesis, 	Polymers, 	Biomedical, Sensors</a:t>
              </a:r>
            </a:p>
          </p:txBody>
        </p:sp>
        <p:sp>
          <p:nvSpPr>
            <p:cNvPr id="14" name="Rectangle 13">
              <a:extLst>
                <a:ext uri="{FF2B5EF4-FFF2-40B4-BE49-F238E27FC236}">
                  <a16:creationId xmlns:a16="http://schemas.microsoft.com/office/drawing/2014/main" id="{BD2D1F84-D091-014F-A107-6F6611E7688E}"/>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15" name="Picture 14">
              <a:extLst>
                <a:ext uri="{FF2B5EF4-FFF2-40B4-BE49-F238E27FC236}">
                  <a16:creationId xmlns:a16="http://schemas.microsoft.com/office/drawing/2014/main" id="{3ECE685F-28DE-B248-B6B4-8C4904F3783A}"/>
                </a:ext>
              </a:extLst>
            </p:cNvPr>
            <p:cNvPicPr>
              <a:picLocks noChangeAspect="1"/>
            </p:cNvPicPr>
            <p:nvPr/>
          </p:nvPicPr>
          <p:blipFill>
            <a:blip r:embed="rId3"/>
            <a:stretch>
              <a:fillRect/>
            </a:stretch>
          </p:blipFill>
          <p:spPr>
            <a:xfrm>
              <a:off x="643034" y="608650"/>
              <a:ext cx="2181998" cy="1208827"/>
            </a:xfrm>
            <a:prstGeom prst="rect">
              <a:avLst/>
            </a:prstGeom>
          </p:spPr>
        </p:pic>
        <p:pic>
          <p:nvPicPr>
            <p:cNvPr id="16" name="Picture 15">
              <a:extLst>
                <a:ext uri="{FF2B5EF4-FFF2-40B4-BE49-F238E27FC236}">
                  <a16:creationId xmlns:a16="http://schemas.microsoft.com/office/drawing/2014/main" id="{88F24F24-CC3B-6E43-87D0-21460D2DBAB0}"/>
                </a:ext>
              </a:extLst>
            </p:cNvPr>
            <p:cNvPicPr>
              <a:picLocks noChangeAspect="1"/>
            </p:cNvPicPr>
            <p:nvPr/>
          </p:nvPicPr>
          <p:blipFill>
            <a:blip r:embed="rId4"/>
            <a:stretch>
              <a:fillRect/>
            </a:stretch>
          </p:blipFill>
          <p:spPr>
            <a:xfrm>
              <a:off x="5986690" y="544450"/>
              <a:ext cx="2263159" cy="1273027"/>
            </a:xfrm>
            <a:prstGeom prst="rect">
              <a:avLst/>
            </a:prstGeom>
          </p:spPr>
        </p:pic>
        <p:pic>
          <p:nvPicPr>
            <p:cNvPr id="17" name="Picture 16">
              <a:extLst>
                <a:ext uri="{FF2B5EF4-FFF2-40B4-BE49-F238E27FC236}">
                  <a16:creationId xmlns:a16="http://schemas.microsoft.com/office/drawing/2014/main" id="{2B11F460-24BB-4444-A7C5-A1A2666B13A8}"/>
                </a:ext>
              </a:extLst>
            </p:cNvPr>
            <p:cNvPicPr>
              <a:picLocks noChangeAspect="1"/>
            </p:cNvPicPr>
            <p:nvPr/>
          </p:nvPicPr>
          <p:blipFill>
            <a:blip r:embed="rId5"/>
            <a:stretch>
              <a:fillRect/>
            </a:stretch>
          </p:blipFill>
          <p:spPr>
            <a:xfrm>
              <a:off x="3536701" y="776396"/>
              <a:ext cx="1738320" cy="749409"/>
            </a:xfrm>
            <a:prstGeom prst="rect">
              <a:avLst/>
            </a:prstGeom>
          </p:spPr>
        </p:pic>
      </p:grpSp>
    </p:spTree>
    <p:extLst>
      <p:ext uri="{BB962C8B-B14F-4D97-AF65-F5344CB8AC3E}">
        <p14:creationId xmlns:p14="http://schemas.microsoft.com/office/powerpoint/2010/main" val="3685122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6</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439641" y="105198"/>
            <a:ext cx="3146048" cy="470898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Participants in planning meeting: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NIOSH (Centers for Disease Control)</a:t>
            </a:r>
          </a:p>
          <a:p>
            <a:r>
              <a:rPr lang="en-US" sz="1200" b="1" i="1" dirty="0">
                <a:latin typeface="Times New Roman" panose="02020603050405020304" pitchFamily="18" charset="0"/>
                <a:cs typeface="Times New Roman" panose="02020603050405020304" pitchFamily="18" charset="0"/>
              </a:rPr>
              <a:t>Air Force Research Labs</a:t>
            </a:r>
          </a:p>
          <a:p>
            <a:r>
              <a:rPr lang="en-US" sz="1200" dirty="0">
                <a:latin typeface="Times New Roman" panose="02020603050405020304" pitchFamily="18" charset="0"/>
                <a:cs typeface="Times New Roman" panose="02020603050405020304" pitchFamily="18" charset="0"/>
              </a:rPr>
              <a:t>W. L. Gore &amp; Associates</a:t>
            </a:r>
          </a:p>
          <a:p>
            <a:r>
              <a:rPr lang="en-US" sz="1200" b="1" i="1" dirty="0">
                <a:latin typeface="Times New Roman" panose="02020603050405020304" pitchFamily="18" charset="0"/>
                <a:cs typeface="Times New Roman" panose="02020603050405020304" pitchFamily="18" charset="0"/>
              </a:rPr>
              <a:t>Procter &amp; Gamble</a:t>
            </a:r>
          </a:p>
          <a:p>
            <a:r>
              <a:rPr lang="en-US" sz="1200" dirty="0">
                <a:latin typeface="Times New Roman" panose="02020603050405020304" pitchFamily="18" charset="0"/>
                <a:cs typeface="Times New Roman" panose="02020603050405020304" pitchFamily="18" charset="0"/>
              </a:rPr>
              <a:t>Dupont</a:t>
            </a:r>
          </a:p>
          <a:p>
            <a:r>
              <a:rPr lang="en-US" sz="1200" b="1" i="1" dirty="0">
                <a:latin typeface="Times New Roman" panose="02020603050405020304" pitchFamily="18" charset="0"/>
                <a:cs typeface="Times New Roman" panose="02020603050405020304" pitchFamily="18" charset="0"/>
              </a:rPr>
              <a:t>Avery Dennison </a:t>
            </a:r>
          </a:p>
          <a:p>
            <a:r>
              <a:rPr lang="en-US" sz="1200" b="1" i="1" dirty="0">
                <a:latin typeface="Times New Roman" panose="02020603050405020304" pitchFamily="18" charset="0"/>
                <a:cs typeface="Times New Roman" panose="02020603050405020304" pitchFamily="18" charset="0"/>
              </a:rPr>
              <a:t>Becton Dickenson</a:t>
            </a:r>
          </a:p>
          <a:p>
            <a:r>
              <a:rPr lang="en-US" sz="1200" b="1" i="1" dirty="0">
                <a:latin typeface="Times New Roman" panose="02020603050405020304" pitchFamily="18" charset="0"/>
                <a:cs typeface="Times New Roman" panose="02020603050405020304" pitchFamily="18" charset="0"/>
              </a:rPr>
              <a:t>Sun Chemical</a:t>
            </a:r>
          </a:p>
          <a:p>
            <a:r>
              <a:rPr lang="en-US" sz="1200" dirty="0" err="1">
                <a:latin typeface="Times New Roman" panose="02020603050405020304" pitchFamily="18" charset="0"/>
                <a:cs typeface="Times New Roman" panose="02020603050405020304" pitchFamily="18" charset="0"/>
              </a:rPr>
              <a:t>Michelman</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Merck</a:t>
            </a:r>
          </a:p>
          <a:p>
            <a:r>
              <a:rPr lang="en-US" sz="1200" dirty="0">
                <a:latin typeface="Times New Roman" panose="02020603050405020304" pitchFamily="18" charset="0"/>
                <a:cs typeface="Times New Roman" panose="02020603050405020304" pitchFamily="18" charset="0"/>
              </a:rPr>
              <a:t>Shepherd Color</a:t>
            </a:r>
          </a:p>
          <a:p>
            <a:r>
              <a:rPr lang="en-US" sz="1200" b="1" dirty="0">
                <a:latin typeface="Times New Roman" panose="02020603050405020304" pitchFamily="18" charset="0"/>
                <a:cs typeface="Times New Roman" panose="02020603050405020304" pitchFamily="18" charset="0"/>
              </a:rPr>
              <a:t>LyondellBasell?</a:t>
            </a:r>
          </a:p>
          <a:p>
            <a:r>
              <a:rPr lang="en-US" sz="1200" b="1" i="1" dirty="0">
                <a:latin typeface="Times New Roman" panose="02020603050405020304" pitchFamily="18" charset="0"/>
                <a:cs typeface="Times New Roman" panose="02020603050405020304" pitchFamily="18" charset="0"/>
              </a:rPr>
              <a:t>Chemours</a:t>
            </a:r>
          </a:p>
          <a:p>
            <a:r>
              <a:rPr lang="en-US" sz="1200" dirty="0">
                <a:latin typeface="Times New Roman" panose="02020603050405020304" pitchFamily="18" charset="0"/>
                <a:cs typeface="Times New Roman" panose="02020603050405020304" pitchFamily="18" charset="0"/>
              </a:rPr>
              <a:t>Sherwin Williams</a:t>
            </a:r>
          </a:p>
          <a:p>
            <a:r>
              <a:rPr lang="en-US" sz="1200" dirty="0">
                <a:latin typeface="Times New Roman" panose="02020603050405020304" pitchFamily="18" charset="0"/>
                <a:cs typeface="Times New Roman" panose="02020603050405020304" pitchFamily="18" charset="0"/>
              </a:rPr>
              <a:t>Bridgestone Firestone</a:t>
            </a:r>
          </a:p>
          <a:p>
            <a:r>
              <a:rPr lang="en-US" sz="1200" dirty="0">
                <a:latin typeface="Times New Roman" panose="02020603050405020304" pitchFamily="18" charset="0"/>
                <a:cs typeface="Times New Roman" panose="02020603050405020304" pitchFamily="18" charset="0"/>
              </a:rPr>
              <a:t>International Paper</a:t>
            </a:r>
          </a:p>
          <a:p>
            <a:r>
              <a:rPr lang="en-US" sz="1200" b="1" i="1" dirty="0">
                <a:latin typeface="Times New Roman" panose="02020603050405020304" pitchFamily="18" charset="0"/>
                <a:cs typeface="Times New Roman" panose="02020603050405020304" pitchFamily="18" charset="0"/>
              </a:rPr>
              <a:t>Ford</a:t>
            </a:r>
          </a:p>
          <a:p>
            <a:r>
              <a:rPr lang="en-US" sz="1200" b="1" i="1" dirty="0" err="1">
                <a:latin typeface="Times New Roman" panose="02020603050405020304" pitchFamily="18" charset="0"/>
                <a:cs typeface="Times New Roman" panose="02020603050405020304" pitchFamily="18" charset="0"/>
              </a:rPr>
              <a:t>Polyone</a:t>
            </a:r>
            <a:endParaRPr lang="en-US" sz="1200" b="1" i="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ExxonMobil</a:t>
            </a:r>
          </a:p>
          <a:p>
            <a:r>
              <a:rPr lang="en-US" sz="1200" dirty="0" err="1">
                <a:latin typeface="Times New Roman" panose="02020603050405020304" pitchFamily="18" charset="0"/>
                <a:cs typeface="Times New Roman" panose="02020603050405020304" pitchFamily="18" charset="0"/>
              </a:rPr>
              <a:t>Omya</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Krauss-</a:t>
            </a:r>
            <a:r>
              <a:rPr lang="en-US" sz="1200" dirty="0" err="1">
                <a:latin typeface="Times New Roman" panose="02020603050405020304" pitchFamily="18" charset="0"/>
                <a:cs typeface="Times New Roman" panose="02020603050405020304" pitchFamily="18" charset="0"/>
              </a:rPr>
              <a:t>Maffie</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PPG silica</a:t>
            </a:r>
          </a:p>
          <a:p>
            <a:r>
              <a:rPr lang="en-US" sz="1200" b="1" i="1" dirty="0">
                <a:latin typeface="Times New Roman" panose="02020603050405020304" pitchFamily="18" charset="0"/>
                <a:cs typeface="Times New Roman" panose="02020603050405020304" pitchFamily="18" charset="0"/>
              </a:rPr>
              <a:t>Sumitomo Rubber</a:t>
            </a:r>
          </a:p>
        </p:txBody>
      </p:sp>
      <p:sp>
        <p:nvSpPr>
          <p:cNvPr id="7" name="TextBox 6">
            <a:extLst>
              <a:ext uri="{FF2B5EF4-FFF2-40B4-BE49-F238E27FC236}">
                <a16:creationId xmlns:a16="http://schemas.microsoft.com/office/drawing/2014/main" id="{E3C88D97-C939-7348-9972-F251FD76CFE0}"/>
              </a:ext>
            </a:extLst>
          </p:cNvPr>
          <p:cNvSpPr txBox="1"/>
          <p:nvPr/>
        </p:nvSpPr>
        <p:spPr>
          <a:xfrm>
            <a:off x="2659165" y="1500871"/>
            <a:ext cx="2405364" cy="2462213"/>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Others: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Solvay</a:t>
            </a:r>
          </a:p>
          <a:p>
            <a:r>
              <a:rPr lang="en-US" b="1" i="1" dirty="0">
                <a:latin typeface="Times New Roman" panose="02020603050405020304" pitchFamily="18" charset="0"/>
                <a:cs typeface="Times New Roman" panose="02020603050405020304" pitchFamily="18" charset="0"/>
              </a:rPr>
              <a:t>Merck</a:t>
            </a:r>
          </a:p>
          <a:p>
            <a:r>
              <a:rPr lang="en-US" dirty="0" err="1">
                <a:latin typeface="Times New Roman" panose="02020603050405020304" pitchFamily="18" charset="0"/>
                <a:cs typeface="Times New Roman" panose="02020603050405020304" pitchFamily="18" charset="0"/>
              </a:rPr>
              <a:t>Mirexus</a:t>
            </a:r>
            <a:r>
              <a:rPr lang="en-US" dirty="0">
                <a:latin typeface="Times New Roman" panose="02020603050405020304" pitchFamily="18" charset="0"/>
                <a:cs typeface="Times New Roman" panose="02020603050405020304" pitchFamily="18" charset="0"/>
              </a:rPr>
              <a:t> Biotechnologies</a:t>
            </a:r>
          </a:p>
          <a:p>
            <a:r>
              <a:rPr lang="en-US" dirty="0">
                <a:latin typeface="Times New Roman" panose="02020603050405020304" pitchFamily="18" charset="0"/>
                <a:cs typeface="Times New Roman" panose="02020603050405020304" pitchFamily="18" charset="0"/>
              </a:rPr>
              <a:t>Heraeus Medical Components</a:t>
            </a:r>
          </a:p>
          <a:p>
            <a:r>
              <a:rPr lang="en-US" dirty="0">
                <a:latin typeface="Times New Roman" panose="02020603050405020304" pitchFamily="18" charset="0"/>
                <a:cs typeface="Times New Roman" panose="02020603050405020304" pitchFamily="18" charset="0"/>
              </a:rPr>
              <a:t>Momentive</a:t>
            </a:r>
          </a:p>
          <a:p>
            <a:r>
              <a:rPr lang="en-US" dirty="0" err="1">
                <a:latin typeface="Times New Roman" panose="02020603050405020304" pitchFamily="18" charset="0"/>
                <a:cs typeface="Times New Roman" panose="02020603050405020304" pitchFamily="18" charset="0"/>
              </a:rPr>
              <a:t>Arlanxco</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Cabot</a:t>
            </a:r>
          </a:p>
          <a:p>
            <a:r>
              <a:rPr lang="en-US" dirty="0">
                <a:latin typeface="Times New Roman" panose="02020603050405020304" pitchFamily="18" charset="0"/>
                <a:cs typeface="Times New Roman" panose="02020603050405020304" pitchFamily="18" charset="0"/>
              </a:rPr>
              <a:t>AkzoNobel</a:t>
            </a:r>
          </a:p>
          <a:p>
            <a:r>
              <a:rPr lang="en-US" dirty="0">
                <a:latin typeface="Times New Roman" panose="02020603050405020304" pitchFamily="18" charset="0"/>
                <a:cs typeface="Times New Roman" panose="02020603050405020304" pitchFamily="18" charset="0"/>
              </a:rPr>
              <a:t>Celanese</a:t>
            </a:r>
          </a:p>
        </p:txBody>
      </p:sp>
      <p:sp>
        <p:nvSpPr>
          <p:cNvPr id="9" name="Rectangle 8">
            <a:extLst>
              <a:ext uri="{FF2B5EF4-FFF2-40B4-BE49-F238E27FC236}">
                <a16:creationId xmlns:a16="http://schemas.microsoft.com/office/drawing/2014/main" id="{FC8A2043-5F6D-874C-ADB1-F49593BF5F8A}"/>
              </a:ext>
            </a:extLst>
          </p:cNvPr>
          <p:cNvSpPr/>
          <p:nvPr/>
        </p:nvSpPr>
        <p:spPr>
          <a:xfrm>
            <a:off x="5223741" y="854541"/>
            <a:ext cx="1975873" cy="3754874"/>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BASF</a:t>
            </a:r>
          </a:p>
          <a:p>
            <a:r>
              <a:rPr lang="en-US" dirty="0">
                <a:latin typeface="Times New Roman" panose="02020603050405020304" pitchFamily="18" charset="0"/>
                <a:cs typeface="Times New Roman" panose="02020603050405020304" pitchFamily="18" charset="0"/>
              </a:rPr>
              <a:t>SABIC </a:t>
            </a:r>
          </a:p>
          <a:p>
            <a:r>
              <a:rPr lang="en-US" dirty="0">
                <a:latin typeface="Times New Roman" panose="02020603050405020304" pitchFamily="18" charset="0"/>
                <a:cs typeface="Times New Roman" panose="02020603050405020304" pitchFamily="18" charset="0"/>
              </a:rPr>
              <a:t>Novartis</a:t>
            </a:r>
          </a:p>
          <a:p>
            <a:r>
              <a:rPr lang="en-US" dirty="0">
                <a:latin typeface="Times New Roman" panose="02020603050405020304" pitchFamily="18" charset="0"/>
                <a:cs typeface="Times New Roman" panose="02020603050405020304" pitchFamily="18" charset="0"/>
              </a:rPr>
              <a:t>Evonik</a:t>
            </a:r>
          </a:p>
          <a:p>
            <a:r>
              <a:rPr lang="en-US" dirty="0">
                <a:latin typeface="Times New Roman" panose="02020603050405020304" pitchFamily="18" charset="0"/>
                <a:cs typeface="Times New Roman" panose="02020603050405020304" pitchFamily="18" charset="0"/>
              </a:rPr>
              <a:t>Unilever</a:t>
            </a:r>
          </a:p>
          <a:p>
            <a:r>
              <a:rPr lang="en-US" dirty="0">
                <a:latin typeface="Times New Roman" panose="02020603050405020304" pitchFamily="18" charset="0"/>
                <a:cs typeface="Times New Roman" panose="02020603050405020304" pitchFamily="18" charset="0"/>
              </a:rPr>
              <a:t>Colgate</a:t>
            </a:r>
          </a:p>
          <a:p>
            <a:r>
              <a:rPr lang="en-US" dirty="0">
                <a:latin typeface="Times New Roman" panose="02020603050405020304" pitchFamily="18" charset="0"/>
                <a:cs typeface="Times New Roman" panose="02020603050405020304" pitchFamily="18" charset="0"/>
              </a:rPr>
              <a:t>HP</a:t>
            </a:r>
          </a:p>
          <a:p>
            <a:r>
              <a:rPr lang="en-US" dirty="0">
                <a:latin typeface="Times New Roman" panose="02020603050405020304" pitchFamily="18" charset="0"/>
                <a:cs typeface="Times New Roman" panose="02020603050405020304" pitchFamily="18" charset="0"/>
              </a:rPr>
              <a:t>Clariant</a:t>
            </a:r>
          </a:p>
          <a:p>
            <a:r>
              <a:rPr lang="en-US" dirty="0">
                <a:latin typeface="Times New Roman" panose="02020603050405020304" pitchFamily="18" charset="0"/>
                <a:cs typeface="Times New Roman" panose="02020603050405020304" pitchFamily="18" charset="0"/>
              </a:rPr>
              <a:t>Wacker </a:t>
            </a:r>
            <a:r>
              <a:rPr lang="en-US" dirty="0" err="1">
                <a:latin typeface="Times New Roman" panose="02020603050405020304" pitchFamily="18" charset="0"/>
                <a:cs typeface="Times New Roman" panose="02020603050405020304" pitchFamily="18" charset="0"/>
              </a:rPr>
              <a:t>Chemie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Dow Silicones</a:t>
            </a:r>
          </a:p>
          <a:p>
            <a:r>
              <a:rPr lang="en-US" dirty="0">
                <a:latin typeface="Times New Roman" panose="02020603050405020304" pitchFamily="18" charset="0"/>
                <a:cs typeface="Times New Roman" panose="02020603050405020304" pitchFamily="18" charset="0"/>
              </a:rPr>
              <a:t>Nova Chemicals</a:t>
            </a:r>
          </a:p>
          <a:p>
            <a:r>
              <a:rPr lang="en-US" dirty="0">
                <a:latin typeface="Times New Roman" panose="02020603050405020304" pitchFamily="18" charset="0"/>
                <a:cs typeface="Times New Roman" panose="02020603050405020304" pitchFamily="18" charset="0"/>
              </a:rPr>
              <a:t>Ashland Chemicals</a:t>
            </a:r>
          </a:p>
          <a:p>
            <a:r>
              <a:rPr lang="en-US" dirty="0">
                <a:latin typeface="Times New Roman" panose="02020603050405020304" pitchFamily="18" charset="0"/>
                <a:cs typeface="Times New Roman" panose="02020603050405020304" pitchFamily="18" charset="0"/>
              </a:rPr>
              <a:t>3M</a:t>
            </a:r>
          </a:p>
          <a:p>
            <a:r>
              <a:rPr lang="en-US" dirty="0" err="1">
                <a:latin typeface="Times New Roman" panose="02020603050405020304" pitchFamily="18" charset="0"/>
                <a:cs typeface="Times New Roman" panose="02020603050405020304" pitchFamily="18" charset="0"/>
              </a:rPr>
              <a:t>Ticona-Celenese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IBM</a:t>
            </a:r>
          </a:p>
          <a:p>
            <a:r>
              <a:rPr lang="en-US" dirty="0">
                <a:latin typeface="Times New Roman" panose="02020603050405020304" pitchFamily="18" charset="0"/>
                <a:cs typeface="Times New Roman" panose="02020603050405020304" pitchFamily="18" charset="0"/>
              </a:rPr>
              <a:t>Intel</a:t>
            </a:r>
          </a:p>
          <a:p>
            <a:r>
              <a:rPr lang="en-US" dirty="0">
                <a:latin typeface="Times New Roman" panose="02020603050405020304" pitchFamily="18" charset="0"/>
                <a:cs typeface="Times New Roman" panose="02020603050405020304" pitchFamily="18" charset="0"/>
              </a:rPr>
              <a:t>Johnson &amp; Johnson</a:t>
            </a:r>
          </a:p>
        </p:txBody>
      </p:sp>
      <p:pic>
        <p:nvPicPr>
          <p:cNvPr id="8" name="Picture 7">
            <a:extLst>
              <a:ext uri="{FF2B5EF4-FFF2-40B4-BE49-F238E27FC236}">
                <a16:creationId xmlns:a16="http://schemas.microsoft.com/office/drawing/2014/main" id="{64E2B84A-C9B3-C94A-9FB6-659D65DC1521}"/>
              </a:ext>
            </a:extLst>
          </p:cNvPr>
          <p:cNvPicPr>
            <a:picLocks noChangeAspect="1"/>
          </p:cNvPicPr>
          <p:nvPr/>
        </p:nvPicPr>
        <p:blipFill rotWithShape="1">
          <a:blip r:embed="rId2"/>
          <a:srcRect t="16118" b="5593"/>
          <a:stretch/>
        </p:blipFill>
        <p:spPr>
          <a:xfrm>
            <a:off x="6683759" y="102310"/>
            <a:ext cx="2341451" cy="1374797"/>
          </a:xfrm>
          <a:prstGeom prst="rect">
            <a:avLst/>
          </a:prstGeom>
        </p:spPr>
      </p:pic>
      <p:sp>
        <p:nvSpPr>
          <p:cNvPr id="2" name="TextBox 1">
            <a:extLst>
              <a:ext uri="{FF2B5EF4-FFF2-40B4-BE49-F238E27FC236}">
                <a16:creationId xmlns:a16="http://schemas.microsoft.com/office/drawing/2014/main" id="{19CB19A9-5EAF-BA4C-8BFF-9EEEAD243ECD}"/>
              </a:ext>
            </a:extLst>
          </p:cNvPr>
          <p:cNvSpPr txBox="1"/>
          <p:nvPr/>
        </p:nvSpPr>
        <p:spPr>
          <a:xfrm>
            <a:off x="7199826" y="2229338"/>
            <a:ext cx="1821332" cy="138499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Current Center Budget</a:t>
            </a:r>
          </a:p>
          <a:p>
            <a:r>
              <a:rPr lang="en-US" dirty="0">
                <a:latin typeface="Times New Roman" panose="02020603050405020304" pitchFamily="18" charset="0"/>
                <a:cs typeface="Times New Roman" panose="02020603050405020304" pitchFamily="18" charset="0"/>
              </a:rPr>
              <a:t>10 Members</a:t>
            </a:r>
          </a:p>
          <a:p>
            <a:r>
              <a:rPr lang="en-US" dirty="0">
                <a:latin typeface="Times New Roman" panose="02020603050405020304" pitchFamily="18" charset="0"/>
                <a:cs typeface="Times New Roman" panose="02020603050405020304" pitchFamily="18" charset="0"/>
              </a:rPr>
              <a:t>$650,000/</a:t>
            </a:r>
            <a:r>
              <a:rPr lang="en-US" dirty="0" err="1">
                <a:latin typeface="Times New Roman" panose="02020603050405020304" pitchFamily="18" charset="0"/>
                <a:cs typeface="Times New Roman" panose="02020603050405020304" pitchFamily="18" charset="0"/>
              </a:rPr>
              <a:t>yr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NSF 3 sites</a:t>
            </a:r>
          </a:p>
          <a:p>
            <a:r>
              <a:rPr lang="en-US" dirty="0">
                <a:latin typeface="Times New Roman" panose="02020603050405020304" pitchFamily="18" charset="0"/>
                <a:cs typeface="Times New Roman" panose="02020603050405020304" pitchFamily="18" charset="0"/>
              </a:rPr>
              <a:t>$450,000/</a:t>
            </a:r>
            <a:r>
              <a:rPr lang="en-US" dirty="0" err="1">
                <a:latin typeface="Times New Roman" panose="02020603050405020304" pitchFamily="18" charset="0"/>
                <a:cs typeface="Times New Roman" panose="02020603050405020304" pitchFamily="18" charset="0"/>
              </a:rPr>
              <a:t>yr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$1,100,000/</a:t>
            </a:r>
            <a:r>
              <a:rPr lang="en-US" dirty="0" err="1">
                <a:latin typeface="Times New Roman" panose="02020603050405020304" pitchFamily="18" charset="0"/>
                <a:cs typeface="Times New Roman" panose="02020603050405020304" pitchFamily="18" charset="0"/>
              </a:rPr>
              <a:t>yr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574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7</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158621" y="105198"/>
            <a:ext cx="8985380" cy="4801314"/>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Two Approaches to Center Membership</a:t>
            </a:r>
            <a:br>
              <a:rPr lang="en-US" sz="1800" b="1" dirty="0">
                <a:latin typeface="Times New Roman" panose="02020603050405020304" pitchFamily="18" charset="0"/>
                <a:cs typeface="Times New Roman" panose="02020603050405020304" pitchFamily="18" charset="0"/>
              </a:rPr>
            </a:br>
            <a:endParaRPr lang="en-US" sz="1800" b="1" dirty="0">
              <a:latin typeface="Times New Roman" panose="02020603050405020304" pitchFamily="18" charset="0"/>
              <a:cs typeface="Times New Roman" panose="02020603050405020304" pitchFamily="18" charset="0"/>
            </a:endParaRPr>
          </a:p>
          <a:p>
            <a:pPr marL="342900" indent="-342900">
              <a:buAutoNum type="arabicParenR"/>
            </a:pPr>
            <a:r>
              <a:rPr lang="en-US" sz="1800" dirty="0">
                <a:latin typeface="Times New Roman" panose="02020603050405020304" pitchFamily="18" charset="0"/>
                <a:cs typeface="Times New Roman" panose="02020603050405020304" pitchFamily="18" charset="0"/>
              </a:rPr>
              <a:t>Find a specific project that the center can address and use your </a:t>
            </a:r>
          </a:p>
          <a:p>
            <a:r>
              <a:rPr lang="en-US" sz="1800" dirty="0">
                <a:latin typeface="Times New Roman" panose="02020603050405020304" pitchFamily="18" charset="0"/>
                <a:cs typeface="Times New Roman" panose="02020603050405020304" pitchFamily="18" charset="0"/>
              </a:rPr>
              <a:t>	membership to fund that project.</a:t>
            </a:r>
          </a:p>
          <a:p>
            <a:r>
              <a:rPr lang="en-US" sz="1800" b="1" dirty="0">
                <a:latin typeface="Times New Roman" panose="02020603050405020304" pitchFamily="18" charset="0"/>
                <a:cs typeface="Times New Roman" panose="02020603050405020304" pitchFamily="18" charset="0"/>
              </a:rPr>
              <a:t>Advantage of Center:  </a:t>
            </a:r>
          </a:p>
          <a:p>
            <a:r>
              <a:rPr lang="en-US" sz="1800" dirty="0">
                <a:latin typeface="Times New Roman" panose="02020603050405020304" pitchFamily="18" charset="0"/>
                <a:cs typeface="Times New Roman" panose="02020603050405020304" pitchFamily="18" charset="0"/>
              </a:rPr>
              <a:t>0% overhead rate</a:t>
            </a:r>
          </a:p>
          <a:p>
            <a:r>
              <a:rPr lang="en-US" sz="1800" dirty="0">
                <a:latin typeface="Times New Roman" panose="02020603050405020304" pitchFamily="18" charset="0"/>
                <a:cs typeface="Times New Roman" panose="02020603050405020304" pitchFamily="18" charset="0"/>
              </a:rPr>
              <a:t>Interaction with other industries involved in CHEM, workshops, training</a:t>
            </a:r>
          </a:p>
          <a:p>
            <a:r>
              <a:rPr lang="en-US" sz="1800" dirty="0">
                <a:latin typeface="Times New Roman" panose="02020603050405020304" pitchFamily="18" charset="0"/>
                <a:cs typeface="Times New Roman" panose="02020603050405020304" pitchFamily="18" charset="0"/>
              </a:rPr>
              <a:t>Personnel exchange with Center, identification of new talent</a:t>
            </a:r>
          </a:p>
          <a:p>
            <a:r>
              <a:rPr lang="en-US" sz="1800" dirty="0">
                <a:latin typeface="Times New Roman" panose="02020603050405020304" pitchFamily="18" charset="0"/>
                <a:cs typeface="Times New Roman" panose="02020603050405020304" pitchFamily="18" charset="0"/>
              </a:rPr>
              <a:t>Informal interaction with other faculty in the Center</a:t>
            </a:r>
          </a:p>
          <a:p>
            <a:r>
              <a:rPr lang="en-US" sz="1800" dirty="0">
                <a:latin typeface="Times New Roman" panose="02020603050405020304" pitchFamily="18" charset="0"/>
                <a:cs typeface="Times New Roman" panose="02020603050405020304" pitchFamily="18" charset="0"/>
              </a:rPr>
              <a:t>Ease of formation of a team to address a problem: simulation, </a:t>
            </a:r>
            <a:r>
              <a:rPr lang="en-US" sz="1800" dirty="0" err="1">
                <a:latin typeface="Times New Roman" panose="02020603050405020304" pitchFamily="18" charset="0"/>
                <a:cs typeface="Times New Roman" panose="02020603050405020304" pitchFamily="18" charset="0"/>
              </a:rPr>
              <a:t>rheologists</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microscopists</a:t>
            </a: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Money transfer with 0% overhead between Michigan, Cincinnati, Delaware and other campuses</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2) Preferred approach: </a:t>
            </a:r>
          </a:p>
          <a:p>
            <a:r>
              <a:rPr lang="en-US" sz="1800" dirty="0">
                <a:latin typeface="Times New Roman" panose="02020603050405020304" pitchFamily="18" charset="0"/>
                <a:cs typeface="Times New Roman" panose="02020603050405020304" pitchFamily="18" charset="0"/>
              </a:rPr>
              <a:t>Develop a group of non-competitive, supply line partners to fund a project</a:t>
            </a:r>
          </a:p>
          <a:p>
            <a:r>
              <a:rPr lang="en-US" sz="1800" b="1" dirty="0">
                <a:latin typeface="Times New Roman" panose="02020603050405020304" pitchFamily="18" charset="0"/>
                <a:cs typeface="Times New Roman" panose="02020603050405020304" pitchFamily="18" charset="0"/>
              </a:rPr>
              <a:t>Advantage of Center:</a:t>
            </a:r>
          </a:p>
          <a:p>
            <a:r>
              <a:rPr lang="en-US" sz="1800" dirty="0">
                <a:latin typeface="Times New Roman" panose="02020603050405020304" pitchFamily="18" charset="0"/>
                <a:cs typeface="Times New Roman" panose="02020603050405020304" pitchFamily="18" charset="0"/>
              </a:rPr>
              <a:t>Work on common problem that can’t be easily addressed by one company</a:t>
            </a:r>
          </a:p>
          <a:p>
            <a:r>
              <a:rPr lang="en-US" sz="1800" dirty="0">
                <a:latin typeface="Times New Roman" panose="02020603050405020304" pitchFamily="18" charset="0"/>
                <a:cs typeface="Times New Roman" panose="02020603050405020304" pitchFamily="18" charset="0"/>
              </a:rPr>
              <a:t>Take advantage of multiple areas of expertise, Center handles recruitment and organization</a:t>
            </a:r>
          </a:p>
        </p:txBody>
      </p:sp>
      <p:pic>
        <p:nvPicPr>
          <p:cNvPr id="11" name="Picture 10">
            <a:extLst>
              <a:ext uri="{FF2B5EF4-FFF2-40B4-BE49-F238E27FC236}">
                <a16:creationId xmlns:a16="http://schemas.microsoft.com/office/drawing/2014/main" id="{B7935E84-C214-6C4F-8F47-73A4DA23001E}"/>
              </a:ext>
            </a:extLst>
          </p:cNvPr>
          <p:cNvPicPr>
            <a:picLocks noChangeAspect="1"/>
          </p:cNvPicPr>
          <p:nvPr/>
        </p:nvPicPr>
        <p:blipFill>
          <a:blip r:embed="rId2"/>
          <a:stretch>
            <a:fillRect/>
          </a:stretch>
        </p:blipFill>
        <p:spPr>
          <a:xfrm>
            <a:off x="7110297" y="54042"/>
            <a:ext cx="1981200" cy="1485900"/>
          </a:xfrm>
          <a:prstGeom prst="rect">
            <a:avLst/>
          </a:prstGeom>
        </p:spPr>
      </p:pic>
    </p:spTree>
    <p:extLst>
      <p:ext uri="{BB962C8B-B14F-4D97-AF65-F5344CB8AC3E}">
        <p14:creationId xmlns:p14="http://schemas.microsoft.com/office/powerpoint/2010/main" val="2837099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8</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387681" y="683696"/>
            <a:ext cx="8359127" cy="3693319"/>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Steps Necessary to Develop a Project</a:t>
            </a:r>
            <a:br>
              <a:rPr lang="en-US" sz="1800" b="1" dirty="0">
                <a:latin typeface="Times New Roman" panose="02020603050405020304" pitchFamily="18" charset="0"/>
                <a:cs typeface="Times New Roman" panose="02020603050405020304" pitchFamily="18" charset="0"/>
              </a:rPr>
            </a:br>
            <a:endParaRPr lang="en-US" sz="1800" b="1" dirty="0">
              <a:latin typeface="Times New Roman" panose="02020603050405020304" pitchFamily="18" charset="0"/>
              <a:cs typeface="Times New Roman" panose="02020603050405020304" pitchFamily="18" charset="0"/>
            </a:endParaRPr>
          </a:p>
          <a:p>
            <a:pPr marL="342900" indent="-342900">
              <a:buAutoNum type="arabicParenR"/>
            </a:pPr>
            <a:r>
              <a:rPr lang="en-US" sz="1800" dirty="0">
                <a:latin typeface="Times New Roman" panose="02020603050405020304" pitchFamily="18" charset="0"/>
                <a:cs typeface="Times New Roman" panose="02020603050405020304" pitchFamily="18" charset="0"/>
              </a:rPr>
              <a:t>Through discussion with faculty and industry identify areas of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commercial importance addressable by unique Center capabilities</a:t>
            </a:r>
          </a:p>
          <a:p>
            <a:pPr marL="342900" indent="-342900">
              <a:buAutoNum type="arabicParenR"/>
            </a:pPr>
            <a:r>
              <a:rPr lang="en-US" sz="1800" dirty="0">
                <a:latin typeface="Times New Roman" panose="02020603050405020304" pitchFamily="18" charset="0"/>
                <a:cs typeface="Times New Roman" panose="02020603050405020304" pitchFamily="18" charset="0"/>
              </a:rPr>
              <a:t>Identify and recruit non-competitive industrial partners</a:t>
            </a:r>
          </a:p>
          <a:p>
            <a:pPr marL="342900" indent="-342900">
              <a:buAutoNum type="arabicParenR"/>
            </a:pPr>
            <a:r>
              <a:rPr lang="en-US" sz="1800" dirty="0">
                <a:latin typeface="Times New Roman" panose="02020603050405020304" pitchFamily="18" charset="0"/>
                <a:cs typeface="Times New Roman" panose="02020603050405020304" pitchFamily="18" charset="0"/>
              </a:rPr>
              <a:t>Solicit Faculty proposals or identify faculty team</a:t>
            </a:r>
          </a:p>
          <a:p>
            <a:pPr marL="342900" indent="-342900">
              <a:buAutoNum type="arabicParenR"/>
            </a:pPr>
            <a:r>
              <a:rPr lang="en-US" sz="1800" dirty="0">
                <a:latin typeface="Times New Roman" panose="02020603050405020304" pitchFamily="18" charset="0"/>
                <a:cs typeface="Times New Roman" panose="02020603050405020304" pitchFamily="18" charset="0"/>
              </a:rPr>
              <a:t>Present proposal at IAB meeting or by informal formation of a sub-IAB group</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One Center membership can support multiple projects depending on the number of companies involved in a project </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Generally a project is expected to cost about $65,000 with no overhead (equivalent to $100,000 for a full overhead grant). This supports one graduate student or one post doc.</a:t>
            </a:r>
          </a:p>
        </p:txBody>
      </p:sp>
      <p:pic>
        <p:nvPicPr>
          <p:cNvPr id="11" name="Picture 10">
            <a:extLst>
              <a:ext uri="{FF2B5EF4-FFF2-40B4-BE49-F238E27FC236}">
                <a16:creationId xmlns:a16="http://schemas.microsoft.com/office/drawing/2014/main" id="{B7935E84-C214-6C4F-8F47-73A4DA23001E}"/>
              </a:ext>
            </a:extLst>
          </p:cNvPr>
          <p:cNvPicPr>
            <a:picLocks noChangeAspect="1"/>
          </p:cNvPicPr>
          <p:nvPr/>
        </p:nvPicPr>
        <p:blipFill>
          <a:blip r:embed="rId2"/>
          <a:stretch>
            <a:fillRect/>
          </a:stretch>
        </p:blipFill>
        <p:spPr>
          <a:xfrm>
            <a:off x="7110297" y="54042"/>
            <a:ext cx="1981200" cy="1485900"/>
          </a:xfrm>
          <a:prstGeom prst="rect">
            <a:avLst/>
          </a:prstGeom>
        </p:spPr>
      </p:pic>
    </p:spTree>
    <p:extLst>
      <p:ext uri="{BB962C8B-B14F-4D97-AF65-F5344CB8AC3E}">
        <p14:creationId xmlns:p14="http://schemas.microsoft.com/office/powerpoint/2010/main" val="284777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9</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523616" y="212591"/>
            <a:ext cx="7948842" cy="4216539"/>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Goal: to find problems common to a supply chain</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Remove Additives from HDPE/</a:t>
            </a:r>
            <a:r>
              <a:rPr lang="en-US" sz="1800" dirty="0" err="1">
                <a:latin typeface="Times New Roman" panose="02020603050405020304" pitchFamily="18" charset="0"/>
                <a:cs typeface="Times New Roman" panose="02020603050405020304" pitchFamily="18" charset="0"/>
              </a:rPr>
              <a:t>iPP</a:t>
            </a:r>
            <a:r>
              <a:rPr lang="en-US" sz="1800" dirty="0">
                <a:latin typeface="Times New Roman" panose="02020603050405020304" pitchFamily="18" charset="0"/>
                <a:cs typeface="Times New Roman" panose="02020603050405020304" pitchFamily="18" charset="0"/>
              </a:rPr>
              <a:t> waste stream:</a:t>
            </a:r>
          </a:p>
          <a:p>
            <a:endParaRPr lang="en-US" sz="1800" dirty="0">
              <a:latin typeface="Times New Roman" panose="02020603050405020304" pitchFamily="18" charset="0"/>
              <a:cs typeface="Times New Roman" panose="02020603050405020304" pitchFamily="18" charset="0"/>
            </a:endParaRPr>
          </a:p>
          <a:p>
            <a:r>
              <a:rPr lang="en-US" dirty="0"/>
              <a:t>“The recycling supply chain is complicated.  </a:t>
            </a:r>
          </a:p>
          <a:p>
            <a:r>
              <a:rPr lang="en-US" dirty="0"/>
              <a:t>For completeness a supply chain in recycling should include </a:t>
            </a:r>
          </a:p>
          <a:p>
            <a:r>
              <a:rPr lang="en-US" dirty="0"/>
              <a:t>	-a brand owner (e.g. </a:t>
            </a:r>
            <a:r>
              <a:rPr lang="en-US" b="1" dirty="0"/>
              <a:t>P&amp;G</a:t>
            </a:r>
            <a:r>
              <a:rPr lang="en-US" dirty="0"/>
              <a:t>), </a:t>
            </a:r>
          </a:p>
          <a:p>
            <a:r>
              <a:rPr lang="en-US" dirty="0"/>
              <a:t>	-optionally a packaging design firm (if the brand owner does not do themselves), </a:t>
            </a:r>
          </a:p>
          <a:p>
            <a:r>
              <a:rPr lang="en-US" dirty="0"/>
              <a:t>	-a polyolefin producer (e.g. </a:t>
            </a:r>
            <a:r>
              <a:rPr lang="en-US" b="1" dirty="0"/>
              <a:t>Lyondell</a:t>
            </a:r>
            <a:r>
              <a:rPr lang="en-US" dirty="0"/>
              <a:t>), </a:t>
            </a:r>
          </a:p>
          <a:p>
            <a:r>
              <a:rPr lang="en-US" dirty="0"/>
              <a:t>	-a film producer (e.g. Lyondell), </a:t>
            </a:r>
          </a:p>
          <a:p>
            <a:r>
              <a:rPr lang="en-US" dirty="0"/>
              <a:t>	-an ink, adhesives, and coatings producer (</a:t>
            </a:r>
            <a:r>
              <a:rPr lang="en-US" b="1" dirty="0"/>
              <a:t>Sun</a:t>
            </a:r>
            <a:r>
              <a:rPr lang="en-US" dirty="0"/>
              <a:t> Chemical), </a:t>
            </a:r>
          </a:p>
          <a:p>
            <a:r>
              <a:rPr lang="en-US" dirty="0"/>
              <a:t>	-a flexible packaging converter (e.g. Amcor, Bryce, or others), </a:t>
            </a:r>
          </a:p>
          <a:p>
            <a:r>
              <a:rPr lang="en-US" dirty="0"/>
              <a:t>	-a label producer (e.g. Fort Dearborn, American Fuji Seal, or Multi Color Corporation), </a:t>
            </a:r>
          </a:p>
          <a:p>
            <a:r>
              <a:rPr lang="en-US" dirty="0"/>
              <a:t>	-a recycler (e.g. Waste Management, maybe Rumpke in Cincinnati), </a:t>
            </a:r>
          </a:p>
          <a:p>
            <a:r>
              <a:rPr lang="en-US" dirty="0"/>
              <a:t>	-a Materials Recovery Facility (MRF, e.g. Rumpke), </a:t>
            </a:r>
          </a:p>
          <a:p>
            <a:r>
              <a:rPr lang="en-US" dirty="0"/>
              <a:t>	-and equipment manufacturers as needed.  </a:t>
            </a:r>
          </a:p>
          <a:p>
            <a:r>
              <a:rPr lang="en-US" dirty="0"/>
              <a:t>	-It may also be useful to involve the APR whose certification may be critical to success 		at some point.” </a:t>
            </a:r>
          </a:p>
        </p:txBody>
      </p:sp>
      <p:pic>
        <p:nvPicPr>
          <p:cNvPr id="11" name="Picture 10">
            <a:extLst>
              <a:ext uri="{FF2B5EF4-FFF2-40B4-BE49-F238E27FC236}">
                <a16:creationId xmlns:a16="http://schemas.microsoft.com/office/drawing/2014/main" id="{B7935E84-C214-6C4F-8F47-73A4DA23001E}"/>
              </a:ext>
            </a:extLst>
          </p:cNvPr>
          <p:cNvPicPr>
            <a:picLocks noChangeAspect="1"/>
          </p:cNvPicPr>
          <p:nvPr/>
        </p:nvPicPr>
        <p:blipFill>
          <a:blip r:embed="rId2"/>
          <a:stretch>
            <a:fillRect/>
          </a:stretch>
        </p:blipFill>
        <p:spPr>
          <a:xfrm>
            <a:off x="7110297" y="54042"/>
            <a:ext cx="1981200" cy="1485900"/>
          </a:xfrm>
          <a:prstGeom prst="rect">
            <a:avLst/>
          </a:prstGeom>
        </p:spPr>
      </p:pic>
    </p:spTree>
    <p:extLst>
      <p:ext uri="{BB962C8B-B14F-4D97-AF65-F5344CB8AC3E}">
        <p14:creationId xmlns:p14="http://schemas.microsoft.com/office/powerpoint/2010/main" val="51876531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68041</TotalTime>
  <Words>1138</Words>
  <Application>Microsoft Macintosh PowerPoint</Application>
  <PresentationFormat>On-screen Show (16:9)</PresentationFormat>
  <Paragraphs>268</Paragraphs>
  <Slides>23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MathematicalPi</vt:lpstr>
      <vt:lpstr>Times</vt:lpstr>
      <vt:lpstr>Times New Roman</vt:lpstr>
      <vt:lpstr>Wingdings</vt:lpstr>
      <vt:lpstr>Simple Light</vt:lpstr>
      <vt:lpstr>PowerPoint Presentation</vt:lpstr>
      <vt:lpstr>Center Proposition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105</cp:revision>
  <cp:lastPrinted>2021-06-14T18:51:08Z</cp:lastPrinted>
  <dcterms:modified xsi:type="dcterms:W3CDTF">2021-06-14T18:54:40Z</dcterms:modified>
</cp:coreProperties>
</file>