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8"/>
  </p:notesMasterIdLst>
  <p:sldIdLst>
    <p:sldId id="261" r:id="rId2"/>
    <p:sldId id="258" r:id="rId3"/>
    <p:sldId id="339" r:id="rId4"/>
    <p:sldId id="354" r:id="rId5"/>
    <p:sldId id="340" r:id="rId6"/>
    <p:sldId id="344" r:id="rId7"/>
    <p:sldId id="343" r:id="rId8"/>
    <p:sldId id="341" r:id="rId9"/>
    <p:sldId id="256" r:id="rId10"/>
    <p:sldId id="345" r:id="rId11"/>
    <p:sldId id="349" r:id="rId12"/>
    <p:sldId id="350" r:id="rId13"/>
    <p:sldId id="351" r:id="rId14"/>
    <p:sldId id="352" r:id="rId15"/>
    <p:sldId id="353" r:id="rId16"/>
    <p:sldId id="355"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p:restoredTop sz="94675"/>
  </p:normalViewPr>
  <p:slideViewPr>
    <p:cSldViewPr snapToGrid="0">
      <p:cViewPr varScale="1">
        <p:scale>
          <a:sx n="136" d="100"/>
          <a:sy n="136" d="100"/>
        </p:scale>
        <p:origin x="216"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777407608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777407608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3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33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970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136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20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8699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67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8348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19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307A98-8F9A-0640-9171-A520D87DBAB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5" name="Picture 4">
            <a:extLst>
              <a:ext uri="{FF2B5EF4-FFF2-40B4-BE49-F238E27FC236}">
                <a16:creationId xmlns:a16="http://schemas.microsoft.com/office/drawing/2014/main" id="{42EC4CD4-F95A-EB4A-9BAB-CFA6040322D8}"/>
              </a:ext>
            </a:extLst>
          </p:cNvPr>
          <p:cNvPicPr>
            <a:picLocks noChangeAspect="1"/>
          </p:cNvPicPr>
          <p:nvPr/>
        </p:nvPicPr>
        <p:blipFill>
          <a:blip r:embed="rId2"/>
          <a:stretch>
            <a:fillRect/>
          </a:stretch>
        </p:blipFill>
        <p:spPr>
          <a:xfrm>
            <a:off x="643034" y="608650"/>
            <a:ext cx="2181998" cy="1208827"/>
          </a:xfrm>
          <a:prstGeom prst="rect">
            <a:avLst/>
          </a:prstGeom>
        </p:spPr>
      </p:pic>
      <p:pic>
        <p:nvPicPr>
          <p:cNvPr id="6" name="Picture 5">
            <a:extLst>
              <a:ext uri="{FF2B5EF4-FFF2-40B4-BE49-F238E27FC236}">
                <a16:creationId xmlns:a16="http://schemas.microsoft.com/office/drawing/2014/main" id="{4C88688F-6C37-334F-9000-03C0E3324BBF}"/>
              </a:ext>
            </a:extLst>
          </p:cNvPr>
          <p:cNvPicPr>
            <a:picLocks noChangeAspect="1"/>
          </p:cNvPicPr>
          <p:nvPr/>
        </p:nvPicPr>
        <p:blipFill>
          <a:blip r:embed="rId3"/>
          <a:stretch>
            <a:fillRect/>
          </a:stretch>
        </p:blipFill>
        <p:spPr>
          <a:xfrm>
            <a:off x="5986690" y="544450"/>
            <a:ext cx="2263159" cy="1273027"/>
          </a:xfrm>
          <a:prstGeom prst="rect">
            <a:avLst/>
          </a:prstGeom>
        </p:spPr>
      </p:pic>
      <p:pic>
        <p:nvPicPr>
          <p:cNvPr id="8" name="Picture 7">
            <a:extLst>
              <a:ext uri="{FF2B5EF4-FFF2-40B4-BE49-F238E27FC236}">
                <a16:creationId xmlns:a16="http://schemas.microsoft.com/office/drawing/2014/main" id="{6D97DE33-65D8-3D4C-A5CF-2D4B72E05016}"/>
              </a:ext>
            </a:extLst>
          </p:cNvPr>
          <p:cNvPicPr>
            <a:picLocks noChangeAspect="1"/>
          </p:cNvPicPr>
          <p:nvPr/>
        </p:nvPicPr>
        <p:blipFill>
          <a:blip r:embed="rId4"/>
          <a:stretch>
            <a:fillRect/>
          </a:stretch>
        </p:blipFill>
        <p:spPr>
          <a:xfrm>
            <a:off x="3536701" y="776396"/>
            <a:ext cx="1738320" cy="749409"/>
          </a:xfrm>
          <a:prstGeom prst="rect">
            <a:avLst/>
          </a:prstGeom>
        </p:spPr>
      </p:pic>
      <p:pic>
        <p:nvPicPr>
          <p:cNvPr id="9" name="Picture 8">
            <a:extLst>
              <a:ext uri="{FF2B5EF4-FFF2-40B4-BE49-F238E27FC236}">
                <a16:creationId xmlns:a16="http://schemas.microsoft.com/office/drawing/2014/main" id="{C67DA7CD-477A-A34A-8A83-8A2AFFCE797B}"/>
              </a:ext>
            </a:extLst>
          </p:cNvPr>
          <p:cNvPicPr>
            <a:picLocks noChangeAspect="1"/>
          </p:cNvPicPr>
          <p:nvPr/>
        </p:nvPicPr>
        <p:blipFill>
          <a:blip r:embed="rId5"/>
          <a:stretch>
            <a:fillRect/>
          </a:stretch>
        </p:blipFill>
        <p:spPr>
          <a:xfrm>
            <a:off x="2848366" y="4045270"/>
            <a:ext cx="3356657" cy="957448"/>
          </a:xfrm>
          <a:prstGeom prst="rect">
            <a:avLst/>
          </a:prstGeom>
        </p:spPr>
      </p:pic>
      <p:sp>
        <p:nvSpPr>
          <p:cNvPr id="10" name="TextBox 9">
            <a:extLst>
              <a:ext uri="{FF2B5EF4-FFF2-40B4-BE49-F238E27FC236}">
                <a16:creationId xmlns:a16="http://schemas.microsoft.com/office/drawing/2014/main" id="{2AD559AA-5C39-B243-A0CD-F90E8E62EC70}"/>
              </a:ext>
            </a:extLst>
          </p:cNvPr>
          <p:cNvSpPr txBox="1"/>
          <p:nvPr/>
        </p:nvSpPr>
        <p:spPr>
          <a:xfrm>
            <a:off x="1100619" y="1739058"/>
            <a:ext cx="7149230" cy="2308324"/>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Goal:</a:t>
            </a:r>
            <a:r>
              <a:rPr lang="en-US" sz="1200" dirty="0">
                <a:latin typeface="Times New Roman" panose="02020603050405020304" pitchFamily="18" charset="0"/>
                <a:cs typeface="Times New Roman" panose="02020603050405020304" pitchFamily="18" charset="0"/>
              </a:rPr>
              <a:t> To understand, control and predict the assembly and disassembly (circular economy) of multi-hierarchical materials of industrial relevance. Time dependence in processing/application, 4D.</a:t>
            </a:r>
          </a:p>
          <a:p>
            <a:endParaRPr lang="en-US" sz="1200" b="1"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Business Areas:  </a:t>
            </a:r>
            <a:r>
              <a:rPr lang="en-US" sz="1200" dirty="0">
                <a:latin typeface="Times New Roman" panose="02020603050405020304" pitchFamily="18" charset="0"/>
                <a:cs typeface="Times New Roman" panose="02020603050405020304" pitchFamily="18" charset="0"/>
              </a:rPr>
              <a:t>Reinforced elastomers, paints, inks, biomaterials, surfactants, detergents and coacervates, semi-crystalline polymers, block copolymers, catalysts, filters, membranes, skin, coatings.  </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Synergy:</a:t>
            </a:r>
            <a:r>
              <a:rPr lang="en-US" sz="1200" dirty="0">
                <a:latin typeface="Times New Roman" panose="02020603050405020304" pitchFamily="18" charset="0"/>
                <a:cs typeface="Times New Roman" panose="02020603050405020304" pitchFamily="18" charset="0"/>
              </a:rPr>
              <a:t>  Dynamic and static properties understood for one field of application could be adapted to other fields.  Rheology simulation methods from polymers to detergents to paints.  Stability of nonionic surfactants and anionic polymers is similar problem in sizing, detergents, pigments, inks, and paints.</a:t>
            </a:r>
          </a:p>
          <a:p>
            <a:endParaRPr lang="en-US" sz="1200" dirty="0">
              <a:latin typeface="Times New Roman" panose="02020603050405020304" pitchFamily="18" charset="0"/>
              <a:cs typeface="Times New Roman" panose="02020603050405020304" pitchFamily="18" charset="0"/>
            </a:endParaRPr>
          </a:p>
          <a:p>
            <a:r>
              <a:rPr lang="en-US" sz="1200" b="1" dirty="0">
                <a:latin typeface="Times New Roman" panose="02020603050405020304" pitchFamily="18" charset="0"/>
                <a:cs typeface="Times New Roman" panose="02020603050405020304" pitchFamily="18" charset="0"/>
              </a:rPr>
              <a:t>Parallelism and Convergence:  </a:t>
            </a:r>
            <a:r>
              <a:rPr lang="en-US" sz="1200" dirty="0">
                <a:latin typeface="Times New Roman" panose="02020603050405020304" pitchFamily="18" charset="0"/>
                <a:cs typeface="Times New Roman" panose="02020603050405020304" pitchFamily="18" charset="0"/>
              </a:rPr>
              <a:t>Similar solutions for different applications.  Aggregate pigments and aggregate reinforcing fillers both rely on micron-scale networks in application.</a:t>
            </a:r>
          </a:p>
        </p:txBody>
      </p:sp>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1</a:t>
            </a:fld>
            <a:endParaRPr lang="en-US"/>
          </a:p>
        </p:txBody>
      </p:sp>
    </p:spTree>
    <p:extLst>
      <p:ext uri="{BB962C8B-B14F-4D97-AF65-F5344CB8AC3E}">
        <p14:creationId xmlns:p14="http://schemas.microsoft.com/office/powerpoint/2010/main" val="136766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A1C84A88-6B37-8046-9001-3D854750A10A}"/>
              </a:ext>
            </a:extLst>
          </p:cNvPr>
          <p:cNvSpPr txBox="1"/>
          <p:nvPr/>
        </p:nvSpPr>
        <p:spPr>
          <a:xfrm>
            <a:off x="586063" y="1817477"/>
            <a:ext cx="2295940" cy="2123658"/>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Greg </a:t>
            </a:r>
            <a:r>
              <a:rPr lang="en-US" sz="1200" b="1"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Scattering, 	Nanocomposites, 	Pigments</a:t>
            </a:r>
          </a:p>
          <a:p>
            <a:r>
              <a:rPr lang="en-US" sz="1200" dirty="0" err="1">
                <a:latin typeface="Times New Roman" panose="02020603050405020304" pitchFamily="18" charset="0"/>
                <a:cs typeface="Times New Roman" panose="02020603050405020304" pitchFamily="18" charset="0"/>
              </a:rPr>
              <a:t>Yoonjee</a:t>
            </a:r>
            <a:r>
              <a:rPr lang="en-US" sz="1200" dirty="0">
                <a:latin typeface="Times New Roman" panose="02020603050405020304" pitchFamily="18" charset="0"/>
                <a:cs typeface="Times New Roman" panose="02020603050405020304" pitchFamily="18" charset="0"/>
              </a:rPr>
              <a:t> Park, 	Skin/Surfactants, 	Biomed delivery</a:t>
            </a:r>
          </a:p>
          <a:p>
            <a:r>
              <a:rPr lang="en-US" sz="1200" dirty="0">
                <a:latin typeface="Times New Roman" panose="02020603050405020304" pitchFamily="18" charset="0"/>
                <a:cs typeface="Times New Roman" panose="02020603050405020304" pitchFamily="18" charset="0"/>
              </a:rPr>
              <a:t>Jon Nickels,    Scattering,  	Aqueous Systems</a:t>
            </a:r>
          </a:p>
          <a:p>
            <a:r>
              <a:rPr lang="en-US" sz="1200" dirty="0">
                <a:latin typeface="Times New Roman" panose="02020603050405020304" pitchFamily="18" charset="0"/>
                <a:cs typeface="Times New Roman" panose="02020603050405020304" pitchFamily="18" charset="0"/>
              </a:rPr>
              <a:t>Neil Ayers,     Synthesis, 	Polymers, 	Surfactants, 		Surfaces</a:t>
            </a:r>
          </a:p>
        </p:txBody>
      </p:sp>
      <p:sp>
        <p:nvSpPr>
          <p:cNvPr id="3" name="Rectangle 2">
            <a:extLst>
              <a:ext uri="{FF2B5EF4-FFF2-40B4-BE49-F238E27FC236}">
                <a16:creationId xmlns:a16="http://schemas.microsoft.com/office/drawing/2014/main" id="{9F953B16-449D-954B-8799-DF87237B2886}"/>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4" name="Picture 3">
            <a:extLst>
              <a:ext uri="{FF2B5EF4-FFF2-40B4-BE49-F238E27FC236}">
                <a16:creationId xmlns:a16="http://schemas.microsoft.com/office/drawing/2014/main" id="{66653076-F3F9-804D-A77F-637207F87F21}"/>
              </a:ext>
            </a:extLst>
          </p:cNvPr>
          <p:cNvPicPr>
            <a:picLocks noChangeAspect="1"/>
          </p:cNvPicPr>
          <p:nvPr/>
        </p:nvPicPr>
        <p:blipFill>
          <a:blip r:embed="rId3"/>
          <a:stretch>
            <a:fillRect/>
          </a:stretch>
        </p:blipFill>
        <p:spPr>
          <a:xfrm>
            <a:off x="643034" y="608650"/>
            <a:ext cx="2181998" cy="1208827"/>
          </a:xfrm>
          <a:prstGeom prst="rect">
            <a:avLst/>
          </a:prstGeom>
        </p:spPr>
      </p:pic>
      <p:pic>
        <p:nvPicPr>
          <p:cNvPr id="5" name="Picture 4">
            <a:extLst>
              <a:ext uri="{FF2B5EF4-FFF2-40B4-BE49-F238E27FC236}">
                <a16:creationId xmlns:a16="http://schemas.microsoft.com/office/drawing/2014/main" id="{93F6EECE-ACF4-884F-A4A5-B07F08111A01}"/>
              </a:ext>
            </a:extLst>
          </p:cNvPr>
          <p:cNvPicPr>
            <a:picLocks noChangeAspect="1"/>
          </p:cNvPicPr>
          <p:nvPr/>
        </p:nvPicPr>
        <p:blipFill>
          <a:blip r:embed="rId4"/>
          <a:stretch>
            <a:fillRect/>
          </a:stretch>
        </p:blipFill>
        <p:spPr>
          <a:xfrm>
            <a:off x="4061131" y="657144"/>
            <a:ext cx="3740044" cy="1410854"/>
          </a:xfrm>
          <a:prstGeom prst="rect">
            <a:avLst/>
          </a:prstGeom>
        </p:spPr>
      </p:pic>
      <p:sp>
        <p:nvSpPr>
          <p:cNvPr id="6" name="TextBox 5">
            <a:extLst>
              <a:ext uri="{FF2B5EF4-FFF2-40B4-BE49-F238E27FC236}">
                <a16:creationId xmlns:a16="http://schemas.microsoft.com/office/drawing/2014/main" id="{2C770D43-ABC0-7842-A72F-BE4367598BD2}"/>
              </a:ext>
            </a:extLst>
          </p:cNvPr>
          <p:cNvSpPr txBox="1"/>
          <p:nvPr/>
        </p:nvSpPr>
        <p:spPr>
          <a:xfrm>
            <a:off x="3055462" y="2070603"/>
            <a:ext cx="6163867" cy="276999"/>
          </a:xfrm>
          <a:prstGeom prst="rect">
            <a:avLst/>
          </a:prstGeom>
          <a:noFill/>
        </p:spPr>
        <p:txBody>
          <a:bodyPr wrap="none" rtlCol="0">
            <a:spAutoFit/>
          </a:bodyPr>
          <a:lstStyle/>
          <a:p>
            <a:r>
              <a:rPr lang="en-US" sz="1200" dirty="0"/>
              <a:t>Julie </a:t>
            </a:r>
            <a:r>
              <a:rPr lang="en-US" sz="1200" dirty="0" err="1"/>
              <a:t>Hipp</a:t>
            </a:r>
            <a:r>
              <a:rPr lang="en-US" sz="1200" dirty="0"/>
              <a:t>, Jeffery Richards, Norm Wagner (2017 &amp; 2019 </a:t>
            </a:r>
            <a:r>
              <a:rPr lang="en-US" sz="1200" b="1" dirty="0"/>
              <a:t>Poster 001</a:t>
            </a:r>
            <a:r>
              <a:rPr lang="en-US" sz="1200" dirty="0"/>
              <a:t>) Cabot/AkzoNobel</a:t>
            </a:r>
          </a:p>
        </p:txBody>
      </p:sp>
      <p:pic>
        <p:nvPicPr>
          <p:cNvPr id="7" name="Picture 6">
            <a:extLst>
              <a:ext uri="{FF2B5EF4-FFF2-40B4-BE49-F238E27FC236}">
                <a16:creationId xmlns:a16="http://schemas.microsoft.com/office/drawing/2014/main" id="{ACABD7EF-67F9-1747-8C32-0D18D0272BB6}"/>
              </a:ext>
            </a:extLst>
          </p:cNvPr>
          <p:cNvPicPr>
            <a:picLocks noChangeAspect="1"/>
          </p:cNvPicPr>
          <p:nvPr/>
        </p:nvPicPr>
        <p:blipFill>
          <a:blip r:embed="rId5"/>
          <a:stretch>
            <a:fillRect/>
          </a:stretch>
        </p:blipFill>
        <p:spPr>
          <a:xfrm>
            <a:off x="3287784" y="2357245"/>
            <a:ext cx="2306676" cy="2699572"/>
          </a:xfrm>
          <a:prstGeom prst="rect">
            <a:avLst/>
          </a:prstGeom>
        </p:spPr>
      </p:pic>
      <p:sp>
        <p:nvSpPr>
          <p:cNvPr id="8" name="TextBox 7">
            <a:extLst>
              <a:ext uri="{FF2B5EF4-FFF2-40B4-BE49-F238E27FC236}">
                <a16:creationId xmlns:a16="http://schemas.microsoft.com/office/drawing/2014/main" id="{8D0D1B5E-D45C-684B-8B45-6465B8E83048}"/>
              </a:ext>
            </a:extLst>
          </p:cNvPr>
          <p:cNvSpPr txBox="1"/>
          <p:nvPr/>
        </p:nvSpPr>
        <p:spPr>
          <a:xfrm>
            <a:off x="5725305" y="2347602"/>
            <a:ext cx="3295853" cy="461665"/>
          </a:xfrm>
          <a:prstGeom prst="rect">
            <a:avLst/>
          </a:prstGeom>
          <a:noFill/>
        </p:spPr>
        <p:txBody>
          <a:bodyPr wrap="square" rtlCol="0">
            <a:spAutoFit/>
          </a:bodyPr>
          <a:lstStyle/>
          <a:p>
            <a:r>
              <a:rPr lang="en-US" sz="1200" dirty="0"/>
              <a:t>Kabir Rishi, Greg Beaucage (2018 </a:t>
            </a:r>
            <a:br>
              <a:rPr lang="en-US" sz="1200" dirty="0"/>
            </a:br>
            <a:r>
              <a:rPr lang="en-US" sz="1200" dirty="0"/>
              <a:t>	</a:t>
            </a:r>
            <a:r>
              <a:rPr lang="en-US" sz="1200" b="1" dirty="0"/>
              <a:t>Poster 002</a:t>
            </a:r>
            <a:r>
              <a:rPr lang="en-US" sz="1200" dirty="0"/>
              <a:t>) Bridgestone</a:t>
            </a:r>
          </a:p>
        </p:txBody>
      </p:sp>
      <p:pic>
        <p:nvPicPr>
          <p:cNvPr id="9" name="Picture 8">
            <a:extLst>
              <a:ext uri="{FF2B5EF4-FFF2-40B4-BE49-F238E27FC236}">
                <a16:creationId xmlns:a16="http://schemas.microsoft.com/office/drawing/2014/main" id="{34E641D7-7D4A-9244-8AD2-BDE82B7530DF}"/>
              </a:ext>
            </a:extLst>
          </p:cNvPr>
          <p:cNvPicPr>
            <a:picLocks noChangeAspect="1"/>
          </p:cNvPicPr>
          <p:nvPr/>
        </p:nvPicPr>
        <p:blipFill>
          <a:blip r:embed="rId6"/>
          <a:stretch>
            <a:fillRect/>
          </a:stretch>
        </p:blipFill>
        <p:spPr>
          <a:xfrm>
            <a:off x="5693876" y="2839472"/>
            <a:ext cx="3285703" cy="1950506"/>
          </a:xfrm>
          <a:prstGeom prst="rect">
            <a:avLst/>
          </a:prstGeom>
        </p:spPr>
      </p:pic>
      <p:sp>
        <p:nvSpPr>
          <p:cNvPr id="10" name="Slide Number Placeholder 9">
            <a:extLst>
              <a:ext uri="{FF2B5EF4-FFF2-40B4-BE49-F238E27FC236}">
                <a16:creationId xmlns:a16="http://schemas.microsoft.com/office/drawing/2014/main" id="{14436A92-965D-6249-A81F-17CAF592FE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11" name="TextBox 10">
            <a:extLst>
              <a:ext uri="{FF2B5EF4-FFF2-40B4-BE49-F238E27FC236}">
                <a16:creationId xmlns:a16="http://schemas.microsoft.com/office/drawing/2014/main" id="{43DEA97F-EFAB-3248-9E3B-20DC7DBC5100}"/>
              </a:ext>
            </a:extLst>
          </p:cNvPr>
          <p:cNvSpPr txBox="1"/>
          <p:nvPr/>
        </p:nvSpPr>
        <p:spPr>
          <a:xfrm>
            <a:off x="8030793" y="1208682"/>
            <a:ext cx="950901" cy="307777"/>
          </a:xfrm>
          <a:prstGeom prst="rect">
            <a:avLst/>
          </a:prstGeom>
          <a:noFill/>
        </p:spPr>
        <p:txBody>
          <a:bodyPr wrap="none" rtlCol="0">
            <a:spAutoFit/>
          </a:bodyPr>
          <a:lstStyle/>
          <a:p>
            <a:r>
              <a:rPr lang="en-US" b="1" dirty="0"/>
              <a:t>Batteries</a:t>
            </a:r>
          </a:p>
        </p:txBody>
      </p:sp>
      <p:sp>
        <p:nvSpPr>
          <p:cNvPr id="12" name="TextBox 11">
            <a:extLst>
              <a:ext uri="{FF2B5EF4-FFF2-40B4-BE49-F238E27FC236}">
                <a16:creationId xmlns:a16="http://schemas.microsoft.com/office/drawing/2014/main" id="{726A3895-03E3-7840-AE2E-D2D919E63601}"/>
              </a:ext>
            </a:extLst>
          </p:cNvPr>
          <p:cNvSpPr txBox="1"/>
          <p:nvPr/>
        </p:nvSpPr>
        <p:spPr>
          <a:xfrm>
            <a:off x="2518698" y="3399254"/>
            <a:ext cx="612668" cy="307777"/>
          </a:xfrm>
          <a:prstGeom prst="rect">
            <a:avLst/>
          </a:prstGeom>
          <a:noFill/>
        </p:spPr>
        <p:txBody>
          <a:bodyPr wrap="none" rtlCol="0">
            <a:spAutoFit/>
          </a:bodyPr>
          <a:lstStyle/>
          <a:p>
            <a:r>
              <a:rPr lang="en-US" b="1" dirty="0"/>
              <a:t>Tires</a:t>
            </a:r>
          </a:p>
        </p:txBody>
      </p:sp>
    </p:spTree>
    <p:extLst>
      <p:ext uri="{BB962C8B-B14F-4D97-AF65-F5344CB8AC3E}">
        <p14:creationId xmlns:p14="http://schemas.microsoft.com/office/powerpoint/2010/main" val="3711976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A1C84A88-6B37-8046-9001-3D854750A10A}"/>
              </a:ext>
            </a:extLst>
          </p:cNvPr>
          <p:cNvSpPr txBox="1"/>
          <p:nvPr/>
        </p:nvSpPr>
        <p:spPr>
          <a:xfrm>
            <a:off x="586063" y="1817477"/>
            <a:ext cx="2295940" cy="2308324"/>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Greg </a:t>
            </a:r>
            <a:r>
              <a:rPr lang="en-US" sz="1200"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Scattering, 	Nanocomposites, 	Pigments</a:t>
            </a:r>
          </a:p>
          <a:p>
            <a:r>
              <a:rPr lang="en-US" sz="1200" b="1" dirty="0" err="1">
                <a:latin typeface="Times New Roman" panose="02020603050405020304" pitchFamily="18" charset="0"/>
                <a:cs typeface="Times New Roman" panose="02020603050405020304" pitchFamily="18" charset="0"/>
              </a:rPr>
              <a:t>Yoonjee</a:t>
            </a:r>
            <a:r>
              <a:rPr lang="en-US" sz="1200" b="1" dirty="0">
                <a:latin typeface="Times New Roman" panose="02020603050405020304" pitchFamily="18" charset="0"/>
                <a:cs typeface="Times New Roman" panose="02020603050405020304" pitchFamily="18" charset="0"/>
              </a:rPr>
              <a:t> Park</a:t>
            </a:r>
            <a:r>
              <a:rPr lang="en-US" sz="1200" dirty="0">
                <a:latin typeface="Times New Roman" panose="02020603050405020304" pitchFamily="18" charset="0"/>
                <a:cs typeface="Times New Roman" panose="02020603050405020304" pitchFamily="18" charset="0"/>
              </a:rPr>
              <a:t>, 	Skin/Surfactants, 	Biomed delivery</a:t>
            </a:r>
          </a:p>
          <a:p>
            <a:r>
              <a:rPr lang="en-US" sz="1200" dirty="0">
                <a:latin typeface="Times New Roman" panose="02020603050405020304" pitchFamily="18" charset="0"/>
                <a:cs typeface="Times New Roman" panose="02020603050405020304" pitchFamily="18" charset="0"/>
              </a:rPr>
              <a:t>Jon Nickels,    Scattering,  	Aqueous Systems</a:t>
            </a:r>
          </a:p>
          <a:p>
            <a:r>
              <a:rPr lang="en-US" sz="1200" dirty="0">
                <a:latin typeface="Times New Roman" panose="02020603050405020304" pitchFamily="18" charset="0"/>
                <a:cs typeface="Times New Roman" panose="02020603050405020304" pitchFamily="18" charset="0"/>
              </a:rPr>
              <a:t>Neil Ayers,     Synthesis, 	Polymers, 	Surfactants, 		Surfaces</a:t>
            </a:r>
          </a:p>
        </p:txBody>
      </p:sp>
      <p:sp>
        <p:nvSpPr>
          <p:cNvPr id="3" name="Rectangle 2">
            <a:extLst>
              <a:ext uri="{FF2B5EF4-FFF2-40B4-BE49-F238E27FC236}">
                <a16:creationId xmlns:a16="http://schemas.microsoft.com/office/drawing/2014/main" id="{9F953B16-449D-954B-8799-DF87237B2886}"/>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4" name="Picture 3">
            <a:extLst>
              <a:ext uri="{FF2B5EF4-FFF2-40B4-BE49-F238E27FC236}">
                <a16:creationId xmlns:a16="http://schemas.microsoft.com/office/drawing/2014/main" id="{66653076-F3F9-804D-A77F-637207F87F21}"/>
              </a:ext>
            </a:extLst>
          </p:cNvPr>
          <p:cNvPicPr>
            <a:picLocks noChangeAspect="1"/>
          </p:cNvPicPr>
          <p:nvPr/>
        </p:nvPicPr>
        <p:blipFill>
          <a:blip r:embed="rId3"/>
          <a:stretch>
            <a:fillRect/>
          </a:stretch>
        </p:blipFill>
        <p:spPr>
          <a:xfrm>
            <a:off x="643034" y="608650"/>
            <a:ext cx="2181998" cy="1208827"/>
          </a:xfrm>
          <a:prstGeom prst="rect">
            <a:avLst/>
          </a:prstGeom>
        </p:spPr>
      </p:pic>
      <p:sp>
        <p:nvSpPr>
          <p:cNvPr id="10" name="Slide Number Placeholder 9">
            <a:extLst>
              <a:ext uri="{FF2B5EF4-FFF2-40B4-BE49-F238E27FC236}">
                <a16:creationId xmlns:a16="http://schemas.microsoft.com/office/drawing/2014/main" id="{14436A92-965D-6249-A81F-17CAF592FE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11" name="Picture 10">
            <a:extLst>
              <a:ext uri="{FF2B5EF4-FFF2-40B4-BE49-F238E27FC236}">
                <a16:creationId xmlns:a16="http://schemas.microsoft.com/office/drawing/2014/main" id="{5FCFCB39-70F4-0642-B9F5-5227EE1F1207}"/>
              </a:ext>
            </a:extLst>
          </p:cNvPr>
          <p:cNvPicPr>
            <a:picLocks noChangeAspect="1"/>
          </p:cNvPicPr>
          <p:nvPr/>
        </p:nvPicPr>
        <p:blipFill>
          <a:blip r:embed="rId4"/>
          <a:stretch>
            <a:fillRect/>
          </a:stretch>
        </p:blipFill>
        <p:spPr>
          <a:xfrm>
            <a:off x="3926165" y="1020888"/>
            <a:ext cx="4122429" cy="2061215"/>
          </a:xfrm>
          <a:prstGeom prst="rect">
            <a:avLst/>
          </a:prstGeom>
        </p:spPr>
      </p:pic>
      <p:pic>
        <p:nvPicPr>
          <p:cNvPr id="12" name="Picture 11">
            <a:extLst>
              <a:ext uri="{FF2B5EF4-FFF2-40B4-BE49-F238E27FC236}">
                <a16:creationId xmlns:a16="http://schemas.microsoft.com/office/drawing/2014/main" id="{9D61A429-6ECC-E643-A289-D49549C49248}"/>
              </a:ext>
            </a:extLst>
          </p:cNvPr>
          <p:cNvPicPr>
            <a:picLocks noChangeAspect="1"/>
          </p:cNvPicPr>
          <p:nvPr/>
        </p:nvPicPr>
        <p:blipFill>
          <a:blip r:embed="rId5"/>
          <a:stretch>
            <a:fillRect/>
          </a:stretch>
        </p:blipFill>
        <p:spPr>
          <a:xfrm>
            <a:off x="3625499" y="3182746"/>
            <a:ext cx="4846959" cy="1628602"/>
          </a:xfrm>
          <a:prstGeom prst="rect">
            <a:avLst/>
          </a:prstGeom>
        </p:spPr>
      </p:pic>
      <p:sp>
        <p:nvSpPr>
          <p:cNvPr id="13" name="TextBox 12">
            <a:extLst>
              <a:ext uri="{FF2B5EF4-FFF2-40B4-BE49-F238E27FC236}">
                <a16:creationId xmlns:a16="http://schemas.microsoft.com/office/drawing/2014/main" id="{25022DAF-9BC0-2E43-B081-00D9774BEE57}"/>
              </a:ext>
            </a:extLst>
          </p:cNvPr>
          <p:cNvSpPr txBox="1"/>
          <p:nvPr/>
        </p:nvSpPr>
        <p:spPr>
          <a:xfrm>
            <a:off x="3307799" y="625990"/>
            <a:ext cx="5359159" cy="307777"/>
          </a:xfrm>
          <a:prstGeom prst="rect">
            <a:avLst/>
          </a:prstGeom>
          <a:noFill/>
        </p:spPr>
        <p:txBody>
          <a:bodyPr wrap="none" rtlCol="0">
            <a:spAutoFit/>
          </a:bodyPr>
          <a:lstStyle/>
          <a:p>
            <a:r>
              <a:rPr lang="en-US" dirty="0"/>
              <a:t>Hierarchy of Skin in the Presence of Surfactants and Moisturizers</a:t>
            </a:r>
          </a:p>
        </p:txBody>
      </p:sp>
    </p:spTree>
    <p:extLst>
      <p:ext uri="{BB962C8B-B14F-4D97-AF65-F5344CB8AC3E}">
        <p14:creationId xmlns:p14="http://schemas.microsoft.com/office/powerpoint/2010/main" val="200418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A1C84A88-6B37-8046-9001-3D854750A10A}"/>
              </a:ext>
            </a:extLst>
          </p:cNvPr>
          <p:cNvSpPr txBox="1"/>
          <p:nvPr/>
        </p:nvSpPr>
        <p:spPr>
          <a:xfrm>
            <a:off x="586063" y="1817477"/>
            <a:ext cx="2295940" cy="212365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Greg </a:t>
            </a:r>
            <a:r>
              <a:rPr lang="en-US" sz="1200"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Scattering, 	Nanocomposites, 	Pigments</a:t>
            </a:r>
          </a:p>
          <a:p>
            <a:r>
              <a:rPr lang="en-US" sz="1200" dirty="0" err="1">
                <a:latin typeface="Times New Roman" panose="02020603050405020304" pitchFamily="18" charset="0"/>
                <a:cs typeface="Times New Roman" panose="02020603050405020304" pitchFamily="18" charset="0"/>
              </a:rPr>
              <a:t>Yoonjee</a:t>
            </a:r>
            <a:r>
              <a:rPr lang="en-US" sz="1200" dirty="0">
                <a:latin typeface="Times New Roman" panose="02020603050405020304" pitchFamily="18" charset="0"/>
                <a:cs typeface="Times New Roman" panose="02020603050405020304" pitchFamily="18" charset="0"/>
              </a:rPr>
              <a:t> Park, 	Skin/Surfactants, 	Biomed delivery</a:t>
            </a:r>
          </a:p>
          <a:p>
            <a:r>
              <a:rPr lang="en-US" sz="1200" b="1" dirty="0">
                <a:latin typeface="Times New Roman" panose="02020603050405020304" pitchFamily="18" charset="0"/>
                <a:cs typeface="Times New Roman" panose="02020603050405020304" pitchFamily="18" charset="0"/>
              </a:rPr>
              <a:t>Jon Nickels</a:t>
            </a:r>
            <a:r>
              <a:rPr lang="en-US" sz="1200" dirty="0">
                <a:latin typeface="Times New Roman" panose="02020603050405020304" pitchFamily="18" charset="0"/>
                <a:cs typeface="Times New Roman" panose="02020603050405020304" pitchFamily="18" charset="0"/>
              </a:rPr>
              <a:t>,    Scattering,  	Aqueous Systems</a:t>
            </a:r>
          </a:p>
          <a:p>
            <a:r>
              <a:rPr lang="en-US" sz="1200" dirty="0">
                <a:latin typeface="Times New Roman" panose="02020603050405020304" pitchFamily="18" charset="0"/>
                <a:cs typeface="Times New Roman" panose="02020603050405020304" pitchFamily="18" charset="0"/>
              </a:rPr>
              <a:t>Neil Ayers,     Synthesis, 	Polymers, 	Surfactants, 		Surfaces</a:t>
            </a:r>
          </a:p>
        </p:txBody>
      </p:sp>
      <p:sp>
        <p:nvSpPr>
          <p:cNvPr id="3" name="Rectangle 2">
            <a:extLst>
              <a:ext uri="{FF2B5EF4-FFF2-40B4-BE49-F238E27FC236}">
                <a16:creationId xmlns:a16="http://schemas.microsoft.com/office/drawing/2014/main" id="{9F953B16-449D-954B-8799-DF87237B2886}"/>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4" name="Picture 3">
            <a:extLst>
              <a:ext uri="{FF2B5EF4-FFF2-40B4-BE49-F238E27FC236}">
                <a16:creationId xmlns:a16="http://schemas.microsoft.com/office/drawing/2014/main" id="{66653076-F3F9-804D-A77F-637207F87F21}"/>
              </a:ext>
            </a:extLst>
          </p:cNvPr>
          <p:cNvPicPr>
            <a:picLocks noChangeAspect="1"/>
          </p:cNvPicPr>
          <p:nvPr/>
        </p:nvPicPr>
        <p:blipFill>
          <a:blip r:embed="rId3"/>
          <a:stretch>
            <a:fillRect/>
          </a:stretch>
        </p:blipFill>
        <p:spPr>
          <a:xfrm>
            <a:off x="643034" y="608650"/>
            <a:ext cx="2181998" cy="1208827"/>
          </a:xfrm>
          <a:prstGeom prst="rect">
            <a:avLst/>
          </a:prstGeom>
        </p:spPr>
      </p:pic>
      <p:sp>
        <p:nvSpPr>
          <p:cNvPr id="10" name="Slide Number Placeholder 9">
            <a:extLst>
              <a:ext uri="{FF2B5EF4-FFF2-40B4-BE49-F238E27FC236}">
                <a16:creationId xmlns:a16="http://schemas.microsoft.com/office/drawing/2014/main" id="{14436A92-965D-6249-A81F-17CAF592FE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5" name="Picture 4">
            <a:extLst>
              <a:ext uri="{FF2B5EF4-FFF2-40B4-BE49-F238E27FC236}">
                <a16:creationId xmlns:a16="http://schemas.microsoft.com/office/drawing/2014/main" id="{839A3A49-19E2-6046-9E4F-551B70CE5A0E}"/>
              </a:ext>
            </a:extLst>
          </p:cNvPr>
          <p:cNvPicPr>
            <a:picLocks noChangeAspect="1"/>
          </p:cNvPicPr>
          <p:nvPr/>
        </p:nvPicPr>
        <p:blipFill>
          <a:blip r:embed="rId4"/>
          <a:stretch>
            <a:fillRect/>
          </a:stretch>
        </p:blipFill>
        <p:spPr>
          <a:xfrm>
            <a:off x="3439028" y="2441982"/>
            <a:ext cx="5307780" cy="2528981"/>
          </a:xfrm>
          <a:prstGeom prst="rect">
            <a:avLst/>
          </a:prstGeom>
        </p:spPr>
      </p:pic>
      <p:pic>
        <p:nvPicPr>
          <p:cNvPr id="6" name="Picture 5">
            <a:extLst>
              <a:ext uri="{FF2B5EF4-FFF2-40B4-BE49-F238E27FC236}">
                <a16:creationId xmlns:a16="http://schemas.microsoft.com/office/drawing/2014/main" id="{1E27432B-F955-C245-9DDC-3BF6781C71F4}"/>
              </a:ext>
            </a:extLst>
          </p:cNvPr>
          <p:cNvPicPr>
            <a:picLocks noChangeAspect="1"/>
          </p:cNvPicPr>
          <p:nvPr/>
        </p:nvPicPr>
        <p:blipFill>
          <a:blip r:embed="rId5"/>
          <a:stretch>
            <a:fillRect/>
          </a:stretch>
        </p:blipFill>
        <p:spPr>
          <a:xfrm>
            <a:off x="3650998" y="608650"/>
            <a:ext cx="1098861" cy="1527081"/>
          </a:xfrm>
          <a:prstGeom prst="rect">
            <a:avLst/>
          </a:prstGeom>
        </p:spPr>
      </p:pic>
      <p:pic>
        <p:nvPicPr>
          <p:cNvPr id="7" name="Picture 6">
            <a:extLst>
              <a:ext uri="{FF2B5EF4-FFF2-40B4-BE49-F238E27FC236}">
                <a16:creationId xmlns:a16="http://schemas.microsoft.com/office/drawing/2014/main" id="{8A68ECF3-E354-8547-AD21-A12B84C45C74}"/>
              </a:ext>
            </a:extLst>
          </p:cNvPr>
          <p:cNvPicPr>
            <a:picLocks noChangeAspect="1"/>
          </p:cNvPicPr>
          <p:nvPr/>
        </p:nvPicPr>
        <p:blipFill>
          <a:blip r:embed="rId6"/>
          <a:stretch>
            <a:fillRect/>
          </a:stretch>
        </p:blipFill>
        <p:spPr>
          <a:xfrm>
            <a:off x="5467087" y="608650"/>
            <a:ext cx="3005371" cy="1614977"/>
          </a:xfrm>
          <a:prstGeom prst="rect">
            <a:avLst/>
          </a:prstGeom>
        </p:spPr>
      </p:pic>
    </p:spTree>
    <p:extLst>
      <p:ext uri="{BB962C8B-B14F-4D97-AF65-F5344CB8AC3E}">
        <p14:creationId xmlns:p14="http://schemas.microsoft.com/office/powerpoint/2010/main" val="249807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extBox 1">
            <a:extLst>
              <a:ext uri="{FF2B5EF4-FFF2-40B4-BE49-F238E27FC236}">
                <a16:creationId xmlns:a16="http://schemas.microsoft.com/office/drawing/2014/main" id="{A1C84A88-6B37-8046-9001-3D854750A10A}"/>
              </a:ext>
            </a:extLst>
          </p:cNvPr>
          <p:cNvSpPr txBox="1"/>
          <p:nvPr/>
        </p:nvSpPr>
        <p:spPr>
          <a:xfrm>
            <a:off x="586063" y="1817477"/>
            <a:ext cx="2295940" cy="212365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Greg </a:t>
            </a:r>
            <a:r>
              <a:rPr lang="en-US" sz="1200"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Scattering, 	Nanocomposites, 	Pigments</a:t>
            </a:r>
          </a:p>
          <a:p>
            <a:r>
              <a:rPr lang="en-US" sz="1200" dirty="0" err="1">
                <a:latin typeface="Times New Roman" panose="02020603050405020304" pitchFamily="18" charset="0"/>
                <a:cs typeface="Times New Roman" panose="02020603050405020304" pitchFamily="18" charset="0"/>
              </a:rPr>
              <a:t>Yoonjee</a:t>
            </a:r>
            <a:r>
              <a:rPr lang="en-US" sz="1200" dirty="0">
                <a:latin typeface="Times New Roman" panose="02020603050405020304" pitchFamily="18" charset="0"/>
                <a:cs typeface="Times New Roman" panose="02020603050405020304" pitchFamily="18" charset="0"/>
              </a:rPr>
              <a:t> Park, 	Skin/Surfactants, 	Biomed delivery</a:t>
            </a:r>
          </a:p>
          <a:p>
            <a:r>
              <a:rPr lang="en-US" sz="1200" dirty="0">
                <a:latin typeface="Times New Roman" panose="02020603050405020304" pitchFamily="18" charset="0"/>
                <a:cs typeface="Times New Roman" panose="02020603050405020304" pitchFamily="18" charset="0"/>
              </a:rPr>
              <a:t>Jon Nickels,    Scattering,  	Aqueous Systems</a:t>
            </a:r>
          </a:p>
          <a:p>
            <a:r>
              <a:rPr lang="en-US" sz="1200" b="1" dirty="0">
                <a:latin typeface="Times New Roman" panose="02020603050405020304" pitchFamily="18" charset="0"/>
                <a:cs typeface="Times New Roman" panose="02020603050405020304" pitchFamily="18" charset="0"/>
              </a:rPr>
              <a:t>Neil Ayers</a:t>
            </a:r>
            <a:r>
              <a:rPr lang="en-US" sz="1200" dirty="0">
                <a:latin typeface="Times New Roman" panose="02020603050405020304" pitchFamily="18" charset="0"/>
                <a:cs typeface="Times New Roman" panose="02020603050405020304" pitchFamily="18" charset="0"/>
              </a:rPr>
              <a:t>,     Synthesis, 	Polymers, 	Surfactants, 		Surfaces</a:t>
            </a:r>
          </a:p>
        </p:txBody>
      </p:sp>
      <p:sp>
        <p:nvSpPr>
          <p:cNvPr id="3" name="Rectangle 2">
            <a:extLst>
              <a:ext uri="{FF2B5EF4-FFF2-40B4-BE49-F238E27FC236}">
                <a16:creationId xmlns:a16="http://schemas.microsoft.com/office/drawing/2014/main" id="{9F953B16-449D-954B-8799-DF87237B2886}"/>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4" name="Picture 3">
            <a:extLst>
              <a:ext uri="{FF2B5EF4-FFF2-40B4-BE49-F238E27FC236}">
                <a16:creationId xmlns:a16="http://schemas.microsoft.com/office/drawing/2014/main" id="{66653076-F3F9-804D-A77F-637207F87F21}"/>
              </a:ext>
            </a:extLst>
          </p:cNvPr>
          <p:cNvPicPr>
            <a:picLocks noChangeAspect="1"/>
          </p:cNvPicPr>
          <p:nvPr/>
        </p:nvPicPr>
        <p:blipFill>
          <a:blip r:embed="rId3"/>
          <a:stretch>
            <a:fillRect/>
          </a:stretch>
        </p:blipFill>
        <p:spPr>
          <a:xfrm>
            <a:off x="643034" y="608650"/>
            <a:ext cx="2181998" cy="1208827"/>
          </a:xfrm>
          <a:prstGeom prst="rect">
            <a:avLst/>
          </a:prstGeom>
        </p:spPr>
      </p:pic>
      <p:sp>
        <p:nvSpPr>
          <p:cNvPr id="10" name="Slide Number Placeholder 9">
            <a:extLst>
              <a:ext uri="{FF2B5EF4-FFF2-40B4-BE49-F238E27FC236}">
                <a16:creationId xmlns:a16="http://schemas.microsoft.com/office/drawing/2014/main" id="{14436A92-965D-6249-A81F-17CAF592FE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Picture 4">
            <a:extLst>
              <a:ext uri="{FF2B5EF4-FFF2-40B4-BE49-F238E27FC236}">
                <a16:creationId xmlns:a16="http://schemas.microsoft.com/office/drawing/2014/main" id="{2DFB6FEC-E672-7F49-AAF8-2182572C8735}"/>
              </a:ext>
            </a:extLst>
          </p:cNvPr>
          <p:cNvPicPr>
            <a:picLocks noChangeAspect="1"/>
          </p:cNvPicPr>
          <p:nvPr/>
        </p:nvPicPr>
        <p:blipFill>
          <a:blip r:embed="rId4"/>
          <a:stretch>
            <a:fillRect/>
          </a:stretch>
        </p:blipFill>
        <p:spPr>
          <a:xfrm>
            <a:off x="3194243" y="657144"/>
            <a:ext cx="2151135" cy="2662471"/>
          </a:xfrm>
          <a:prstGeom prst="rect">
            <a:avLst/>
          </a:prstGeom>
        </p:spPr>
      </p:pic>
      <p:pic>
        <p:nvPicPr>
          <p:cNvPr id="6" name="Picture 5">
            <a:extLst>
              <a:ext uri="{FF2B5EF4-FFF2-40B4-BE49-F238E27FC236}">
                <a16:creationId xmlns:a16="http://schemas.microsoft.com/office/drawing/2014/main" id="{F5467B71-E947-0043-8269-614FB54404F5}"/>
              </a:ext>
            </a:extLst>
          </p:cNvPr>
          <p:cNvPicPr>
            <a:picLocks noChangeAspect="1"/>
          </p:cNvPicPr>
          <p:nvPr/>
        </p:nvPicPr>
        <p:blipFill>
          <a:blip r:embed="rId5"/>
          <a:stretch>
            <a:fillRect/>
          </a:stretch>
        </p:blipFill>
        <p:spPr>
          <a:xfrm>
            <a:off x="5463727" y="643236"/>
            <a:ext cx="3725959" cy="1770140"/>
          </a:xfrm>
          <a:prstGeom prst="rect">
            <a:avLst/>
          </a:prstGeom>
        </p:spPr>
      </p:pic>
      <p:pic>
        <p:nvPicPr>
          <p:cNvPr id="7" name="Picture 6">
            <a:extLst>
              <a:ext uri="{FF2B5EF4-FFF2-40B4-BE49-F238E27FC236}">
                <a16:creationId xmlns:a16="http://schemas.microsoft.com/office/drawing/2014/main" id="{6DFC13B7-5C47-8041-A237-F4C87CF9613E}"/>
              </a:ext>
            </a:extLst>
          </p:cNvPr>
          <p:cNvPicPr>
            <a:picLocks noChangeAspect="1"/>
          </p:cNvPicPr>
          <p:nvPr/>
        </p:nvPicPr>
        <p:blipFill>
          <a:blip r:embed="rId6"/>
          <a:stretch>
            <a:fillRect/>
          </a:stretch>
        </p:blipFill>
        <p:spPr>
          <a:xfrm>
            <a:off x="3130542" y="3788598"/>
            <a:ext cx="2762225" cy="1280668"/>
          </a:xfrm>
          <a:prstGeom prst="rect">
            <a:avLst/>
          </a:prstGeom>
        </p:spPr>
      </p:pic>
      <p:sp>
        <p:nvSpPr>
          <p:cNvPr id="8" name="TextBox 7">
            <a:extLst>
              <a:ext uri="{FF2B5EF4-FFF2-40B4-BE49-F238E27FC236}">
                <a16:creationId xmlns:a16="http://schemas.microsoft.com/office/drawing/2014/main" id="{4F9235A6-355C-3043-87B8-31D917CAA971}"/>
              </a:ext>
            </a:extLst>
          </p:cNvPr>
          <p:cNvSpPr txBox="1"/>
          <p:nvPr/>
        </p:nvSpPr>
        <p:spPr>
          <a:xfrm>
            <a:off x="3018102" y="3486209"/>
            <a:ext cx="3127779" cy="400110"/>
          </a:xfrm>
          <a:prstGeom prst="rect">
            <a:avLst/>
          </a:prstGeom>
          <a:noFill/>
        </p:spPr>
        <p:txBody>
          <a:bodyPr wrap="none" rtlCol="0">
            <a:spAutoFit/>
          </a:bodyPr>
          <a:lstStyle/>
          <a:p>
            <a:pPr algn="ctr"/>
            <a:r>
              <a:rPr lang="en-US" sz="1000" dirty="0"/>
              <a:t>Thermal Control of Emergent </a:t>
            </a:r>
          </a:p>
          <a:p>
            <a:pPr algn="ctr"/>
            <a:r>
              <a:rPr lang="en-US" sz="1000" dirty="0"/>
              <a:t>Multi-hierarchical Structure in Commercial Pigments</a:t>
            </a:r>
          </a:p>
        </p:txBody>
      </p:sp>
      <p:pic>
        <p:nvPicPr>
          <p:cNvPr id="9" name="Picture 8">
            <a:extLst>
              <a:ext uri="{FF2B5EF4-FFF2-40B4-BE49-F238E27FC236}">
                <a16:creationId xmlns:a16="http://schemas.microsoft.com/office/drawing/2014/main" id="{5F02CE4E-6C4D-1D4F-A09F-CC510A0E5EE6}"/>
              </a:ext>
            </a:extLst>
          </p:cNvPr>
          <p:cNvPicPr>
            <a:picLocks noChangeAspect="1"/>
          </p:cNvPicPr>
          <p:nvPr/>
        </p:nvPicPr>
        <p:blipFill>
          <a:blip r:embed="rId7"/>
          <a:stretch>
            <a:fillRect/>
          </a:stretch>
        </p:blipFill>
        <p:spPr>
          <a:xfrm>
            <a:off x="6515092" y="2453155"/>
            <a:ext cx="2136113" cy="2603662"/>
          </a:xfrm>
          <a:prstGeom prst="rect">
            <a:avLst/>
          </a:prstGeom>
        </p:spPr>
      </p:pic>
    </p:spTree>
    <p:extLst>
      <p:ext uri="{BB962C8B-B14F-4D97-AF65-F5344CB8AC3E}">
        <p14:creationId xmlns:p14="http://schemas.microsoft.com/office/powerpoint/2010/main" val="2024073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3" name="Rectangle 2">
            <a:extLst>
              <a:ext uri="{FF2B5EF4-FFF2-40B4-BE49-F238E27FC236}">
                <a16:creationId xmlns:a16="http://schemas.microsoft.com/office/drawing/2014/main" id="{9F953B16-449D-954B-8799-DF87237B2886}"/>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4" name="Picture 3">
            <a:extLst>
              <a:ext uri="{FF2B5EF4-FFF2-40B4-BE49-F238E27FC236}">
                <a16:creationId xmlns:a16="http://schemas.microsoft.com/office/drawing/2014/main" id="{66653076-F3F9-804D-A77F-637207F87F21}"/>
              </a:ext>
            </a:extLst>
          </p:cNvPr>
          <p:cNvPicPr>
            <a:picLocks noChangeAspect="1"/>
          </p:cNvPicPr>
          <p:nvPr/>
        </p:nvPicPr>
        <p:blipFill>
          <a:blip r:embed="rId3"/>
          <a:stretch>
            <a:fillRect/>
          </a:stretch>
        </p:blipFill>
        <p:spPr>
          <a:xfrm>
            <a:off x="643034" y="608650"/>
            <a:ext cx="2181998" cy="1208827"/>
          </a:xfrm>
          <a:prstGeom prst="rect">
            <a:avLst/>
          </a:prstGeom>
        </p:spPr>
      </p:pic>
      <p:sp>
        <p:nvSpPr>
          <p:cNvPr id="10" name="Slide Number Placeholder 9">
            <a:extLst>
              <a:ext uri="{FF2B5EF4-FFF2-40B4-BE49-F238E27FC236}">
                <a16:creationId xmlns:a16="http://schemas.microsoft.com/office/drawing/2014/main" id="{14436A92-965D-6249-A81F-17CAF592FE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11" name="Picture 10">
            <a:extLst>
              <a:ext uri="{FF2B5EF4-FFF2-40B4-BE49-F238E27FC236}">
                <a16:creationId xmlns:a16="http://schemas.microsoft.com/office/drawing/2014/main" id="{06A2843D-1817-EA4E-A1F3-F90DEC1B42FF}"/>
              </a:ext>
            </a:extLst>
          </p:cNvPr>
          <p:cNvPicPr>
            <a:picLocks noChangeAspect="1"/>
          </p:cNvPicPr>
          <p:nvPr/>
        </p:nvPicPr>
        <p:blipFill>
          <a:blip r:embed="rId4"/>
          <a:stretch>
            <a:fillRect/>
          </a:stretch>
        </p:blipFill>
        <p:spPr>
          <a:xfrm>
            <a:off x="265321" y="1697622"/>
            <a:ext cx="3469014" cy="2123131"/>
          </a:xfrm>
          <a:prstGeom prst="rect">
            <a:avLst/>
          </a:prstGeom>
        </p:spPr>
      </p:pic>
      <p:pic>
        <p:nvPicPr>
          <p:cNvPr id="12" name="Picture 11">
            <a:extLst>
              <a:ext uri="{FF2B5EF4-FFF2-40B4-BE49-F238E27FC236}">
                <a16:creationId xmlns:a16="http://schemas.microsoft.com/office/drawing/2014/main" id="{E6CC7DF9-8CF8-104B-B716-628465216133}"/>
              </a:ext>
            </a:extLst>
          </p:cNvPr>
          <p:cNvPicPr>
            <a:picLocks noChangeAspect="1"/>
          </p:cNvPicPr>
          <p:nvPr/>
        </p:nvPicPr>
        <p:blipFill>
          <a:blip r:embed="rId5"/>
          <a:stretch>
            <a:fillRect/>
          </a:stretch>
        </p:blipFill>
        <p:spPr>
          <a:xfrm>
            <a:off x="4060749" y="818485"/>
            <a:ext cx="1881835" cy="4124392"/>
          </a:xfrm>
          <a:prstGeom prst="rect">
            <a:avLst/>
          </a:prstGeom>
        </p:spPr>
      </p:pic>
      <p:pic>
        <p:nvPicPr>
          <p:cNvPr id="14" name="Picture 13">
            <a:extLst>
              <a:ext uri="{FF2B5EF4-FFF2-40B4-BE49-F238E27FC236}">
                <a16:creationId xmlns:a16="http://schemas.microsoft.com/office/drawing/2014/main" id="{826753AA-A74E-144F-A981-965CA40AC30D}"/>
              </a:ext>
            </a:extLst>
          </p:cNvPr>
          <p:cNvPicPr>
            <a:picLocks noChangeAspect="1"/>
          </p:cNvPicPr>
          <p:nvPr/>
        </p:nvPicPr>
        <p:blipFill>
          <a:blip r:embed="rId6"/>
          <a:stretch>
            <a:fillRect/>
          </a:stretch>
        </p:blipFill>
        <p:spPr>
          <a:xfrm>
            <a:off x="5942584" y="1106232"/>
            <a:ext cx="3132796" cy="3369852"/>
          </a:xfrm>
          <a:prstGeom prst="rect">
            <a:avLst/>
          </a:prstGeom>
        </p:spPr>
      </p:pic>
      <p:pic>
        <p:nvPicPr>
          <p:cNvPr id="15" name="Picture 14">
            <a:extLst>
              <a:ext uri="{FF2B5EF4-FFF2-40B4-BE49-F238E27FC236}">
                <a16:creationId xmlns:a16="http://schemas.microsoft.com/office/drawing/2014/main" id="{2031080A-92C0-7749-AEDE-F2F8E448770D}"/>
              </a:ext>
            </a:extLst>
          </p:cNvPr>
          <p:cNvPicPr>
            <a:picLocks noChangeAspect="1"/>
          </p:cNvPicPr>
          <p:nvPr/>
        </p:nvPicPr>
        <p:blipFill>
          <a:blip r:embed="rId7"/>
          <a:stretch>
            <a:fillRect/>
          </a:stretch>
        </p:blipFill>
        <p:spPr>
          <a:xfrm>
            <a:off x="129463" y="3801570"/>
            <a:ext cx="3604872" cy="1317495"/>
          </a:xfrm>
          <a:prstGeom prst="rect">
            <a:avLst/>
          </a:prstGeom>
        </p:spPr>
      </p:pic>
    </p:spTree>
    <p:extLst>
      <p:ext uri="{BB962C8B-B14F-4D97-AF65-F5344CB8AC3E}">
        <p14:creationId xmlns:p14="http://schemas.microsoft.com/office/powerpoint/2010/main" val="1254042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39C7FD-8E88-864B-9057-A9E018CEDB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2" name="Picture 1">
            <a:extLst>
              <a:ext uri="{FF2B5EF4-FFF2-40B4-BE49-F238E27FC236}">
                <a16:creationId xmlns:a16="http://schemas.microsoft.com/office/drawing/2014/main" id="{A69BEFBC-B05B-FA40-BE8B-97F7B411298B}"/>
              </a:ext>
            </a:extLst>
          </p:cNvPr>
          <p:cNvPicPr>
            <a:picLocks noChangeAspect="1"/>
          </p:cNvPicPr>
          <p:nvPr/>
        </p:nvPicPr>
        <p:blipFill>
          <a:blip r:embed="rId3"/>
          <a:stretch>
            <a:fillRect/>
          </a:stretch>
        </p:blipFill>
        <p:spPr>
          <a:xfrm>
            <a:off x="882426" y="929727"/>
            <a:ext cx="7104185" cy="3930290"/>
          </a:xfrm>
          <a:prstGeom prst="rect">
            <a:avLst/>
          </a:prstGeom>
        </p:spPr>
      </p:pic>
      <p:sp>
        <p:nvSpPr>
          <p:cNvPr id="5" name="TextBox 4">
            <a:extLst>
              <a:ext uri="{FF2B5EF4-FFF2-40B4-BE49-F238E27FC236}">
                <a16:creationId xmlns:a16="http://schemas.microsoft.com/office/drawing/2014/main" id="{C92D60BE-6735-734B-88F8-4D1B5C2D0E16}"/>
              </a:ext>
            </a:extLst>
          </p:cNvPr>
          <p:cNvSpPr txBox="1"/>
          <p:nvPr/>
        </p:nvSpPr>
        <p:spPr>
          <a:xfrm>
            <a:off x="1483502" y="294142"/>
            <a:ext cx="6125841" cy="523220"/>
          </a:xfrm>
          <a:prstGeom prst="rect">
            <a:avLst/>
          </a:prstGeom>
          <a:noFill/>
        </p:spPr>
        <p:txBody>
          <a:bodyPr wrap="square" rtlCol="0">
            <a:spAutoFit/>
          </a:bodyPr>
          <a:lstStyle/>
          <a:p>
            <a:r>
              <a:rPr lang="en-US" dirty="0"/>
              <a:t>Thrust II Materials Data Analytics in Coordination with Dr. Mike Fry of UC Center for Business Analytics  (Section C of the program Analytic Centers)</a:t>
            </a:r>
          </a:p>
        </p:txBody>
      </p:sp>
    </p:spTree>
    <p:extLst>
      <p:ext uri="{BB962C8B-B14F-4D97-AF65-F5344CB8AC3E}">
        <p14:creationId xmlns:p14="http://schemas.microsoft.com/office/powerpoint/2010/main" val="423662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39C7FD-8E88-864B-9057-A9E018CEDB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3" name="TextBox 2">
            <a:extLst>
              <a:ext uri="{FF2B5EF4-FFF2-40B4-BE49-F238E27FC236}">
                <a16:creationId xmlns:a16="http://schemas.microsoft.com/office/drawing/2014/main" id="{2E882AD3-E8C5-4844-BE1B-07FA91FE629E}"/>
              </a:ext>
            </a:extLst>
          </p:cNvPr>
          <p:cNvSpPr txBox="1"/>
          <p:nvPr/>
        </p:nvSpPr>
        <p:spPr>
          <a:xfrm>
            <a:off x="852170" y="814332"/>
            <a:ext cx="5097870" cy="1785104"/>
          </a:xfrm>
          <a:prstGeom prst="rect">
            <a:avLst/>
          </a:prstGeom>
          <a:noFill/>
        </p:spPr>
        <p:txBody>
          <a:bodyPr wrap="none" rtlCol="0">
            <a:spAutoFit/>
          </a:bodyPr>
          <a:lstStyle/>
          <a:p>
            <a:r>
              <a:rPr lang="en-US" sz="2400" dirty="0"/>
              <a:t>Anish Tuteja, Site Director Michigan</a:t>
            </a:r>
          </a:p>
          <a:p>
            <a:endParaRPr lang="en-US" sz="2400" dirty="0"/>
          </a:p>
          <a:p>
            <a:endParaRPr lang="en-US" sz="2400" dirty="0"/>
          </a:p>
          <a:p>
            <a:r>
              <a:rPr lang="en-US" sz="2400" dirty="0"/>
              <a:t>Dave Martin, Site Director Delaware</a:t>
            </a:r>
          </a:p>
          <a:p>
            <a:endParaRPr lang="en-US" dirty="0"/>
          </a:p>
        </p:txBody>
      </p:sp>
      <p:pic>
        <p:nvPicPr>
          <p:cNvPr id="8" name="Picture 7">
            <a:extLst>
              <a:ext uri="{FF2B5EF4-FFF2-40B4-BE49-F238E27FC236}">
                <a16:creationId xmlns:a16="http://schemas.microsoft.com/office/drawing/2014/main" id="{499D1A77-1B91-5C42-9B64-8CAB16C9B296}"/>
              </a:ext>
            </a:extLst>
          </p:cNvPr>
          <p:cNvPicPr>
            <a:picLocks noChangeAspect="1"/>
          </p:cNvPicPr>
          <p:nvPr/>
        </p:nvPicPr>
        <p:blipFill>
          <a:blip r:embed="rId3"/>
          <a:stretch>
            <a:fillRect/>
          </a:stretch>
        </p:blipFill>
        <p:spPr>
          <a:xfrm>
            <a:off x="6665102" y="44761"/>
            <a:ext cx="2421348" cy="1816011"/>
          </a:xfrm>
          <a:prstGeom prst="rect">
            <a:avLst/>
          </a:prstGeom>
        </p:spPr>
      </p:pic>
    </p:spTree>
    <p:extLst>
      <p:ext uri="{BB962C8B-B14F-4D97-AF65-F5344CB8AC3E}">
        <p14:creationId xmlns:p14="http://schemas.microsoft.com/office/powerpoint/2010/main" val="112497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202995" y="268564"/>
            <a:ext cx="8520600" cy="65747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Times New Roman" panose="02020603050405020304" pitchFamily="18" charset="0"/>
                <a:cs typeface="Times New Roman" panose="02020603050405020304" pitchFamily="18" charset="0"/>
              </a:rPr>
              <a:t>Center Proposition</a:t>
            </a:r>
            <a:endParaRPr dirty="0">
              <a:latin typeface="Times New Roman" panose="02020603050405020304" pitchFamily="18" charset="0"/>
              <a:cs typeface="Times New Roman" panose="02020603050405020304" pitchFamily="18" charset="0"/>
            </a:endParaRPr>
          </a:p>
        </p:txBody>
      </p:sp>
      <p:sp>
        <p:nvSpPr>
          <p:cNvPr id="67" name="Google Shape;67;p15"/>
          <p:cNvSpPr txBox="1">
            <a:spLocks noGrp="1"/>
          </p:cNvSpPr>
          <p:nvPr>
            <p:ph type="body" idx="1"/>
          </p:nvPr>
        </p:nvSpPr>
        <p:spPr>
          <a:xfrm>
            <a:off x="363250" y="976014"/>
            <a:ext cx="8520600" cy="392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-We understand chemistry/molecular scale</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-We understand processing and the macroscopic</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a:t>
            </a:r>
            <a:r>
              <a:rPr lang="en-US" i="1" dirty="0">
                <a:solidFill>
                  <a:schemeClr val="dk1"/>
                </a:solidFill>
                <a:latin typeface="Times New Roman" panose="02020603050405020304" pitchFamily="18" charset="0"/>
                <a:ea typeface="Calibri"/>
                <a:cs typeface="Times New Roman" panose="02020603050405020304" pitchFamily="18" charset="0"/>
                <a:sym typeface="Calibri"/>
              </a:rPr>
              <a:t>How do materials self-assemble from the chemistry and </a:t>
            </a:r>
            <a:r>
              <a:rPr lang="en-US" i="1" dirty="0" err="1">
                <a:solidFill>
                  <a:schemeClr val="dk1"/>
                </a:solidFill>
                <a:latin typeface="Times New Roman" panose="02020603050405020304" pitchFamily="18" charset="0"/>
                <a:ea typeface="Calibri"/>
                <a:cs typeface="Times New Roman" panose="02020603050405020304" pitchFamily="18" charset="0"/>
                <a:sym typeface="Calibri"/>
              </a:rPr>
              <a:t>nano</a:t>
            </a:r>
            <a:r>
              <a:rPr lang="en-US" i="1" dirty="0">
                <a:solidFill>
                  <a:schemeClr val="dk1"/>
                </a:solidFill>
                <a:latin typeface="Times New Roman" panose="02020603050405020304" pitchFamily="18" charset="0"/>
                <a:ea typeface="Calibri"/>
                <a:cs typeface="Times New Roman" panose="02020603050405020304" pitchFamily="18" charset="0"/>
                <a:sym typeface="Calibri"/>
              </a:rPr>
              <a:t>-level to the macroscopic in processed industrial materials?</a:t>
            </a:r>
          </a:p>
          <a:p>
            <a:pPr marL="0" lvl="0" indent="0" algn="l" rtl="0">
              <a:lnSpc>
                <a:spcPct val="100000"/>
              </a:lnSpc>
              <a:spcBef>
                <a:spcPts val="0"/>
              </a:spcBef>
              <a:spcAft>
                <a:spcPts val="0"/>
              </a:spcAft>
              <a:buNone/>
            </a:pPr>
            <a:endParaRPr lang="en-US" dirty="0">
              <a:solidFill>
                <a:schemeClr val="dk1"/>
              </a:solidFill>
              <a:latin typeface="Times New Roman" panose="02020603050405020304" pitchFamily="18" charset="0"/>
              <a:ea typeface="Calibri"/>
              <a:cs typeface="Times New Roman" panose="02020603050405020304" pitchFamily="18" charset="0"/>
              <a:sym typeface="Calibri"/>
            </a:endParaRP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Paint is composed of a dispersion of nanoparticles that self assemble during processing, application and during drying to present the final color, translucency, brilliance.</a:t>
            </a:r>
          </a:p>
          <a:p>
            <a:pPr marL="0" lvl="0" indent="0" algn="l" rtl="0">
              <a:lnSpc>
                <a:spcPct val="100000"/>
              </a:lnSpc>
              <a:spcBef>
                <a:spcPts val="0"/>
              </a:spcBef>
              <a:spcAft>
                <a:spcPts val="0"/>
              </a:spcAft>
              <a:buNone/>
            </a:pPr>
            <a:r>
              <a:rPr lang="en-US" dirty="0">
                <a:solidFill>
                  <a:schemeClr val="dk1"/>
                </a:solidFill>
                <a:latin typeface="Times New Roman" panose="02020603050405020304" pitchFamily="18" charset="0"/>
                <a:ea typeface="Calibri"/>
                <a:cs typeface="Times New Roman" panose="02020603050405020304" pitchFamily="18" charset="0"/>
                <a:sym typeface="Calibri"/>
              </a:rPr>
              <a:t>The process is complex. The  issues involved are multiscale and hierarchical involving  rheology, morphology, chemistry, kinetics.  There are many parallel industrial problems involving hierarchical emergence for inks, reinforced elastomers, printed electronics, detergents, co-</a:t>
            </a:r>
            <a:r>
              <a:rPr lang="en-US" dirty="0" err="1">
                <a:solidFill>
                  <a:schemeClr val="dk1"/>
                </a:solidFill>
                <a:latin typeface="Times New Roman" panose="02020603050405020304" pitchFamily="18" charset="0"/>
                <a:ea typeface="Calibri"/>
                <a:cs typeface="Times New Roman" panose="02020603050405020304" pitchFamily="18" charset="0"/>
                <a:sym typeface="Calibri"/>
              </a:rPr>
              <a:t>acerverates</a:t>
            </a:r>
            <a:r>
              <a:rPr lang="en-US" dirty="0">
                <a:solidFill>
                  <a:schemeClr val="dk1"/>
                </a:solidFill>
                <a:latin typeface="Times New Roman" panose="02020603050405020304" pitchFamily="18" charset="0"/>
                <a:ea typeface="Calibri"/>
                <a:cs typeface="Times New Roman" panose="02020603050405020304" pitchFamily="18" charset="0"/>
                <a:sym typeface="Calibri"/>
              </a:rPr>
              <a:t>, biomimetic and biological systems.</a:t>
            </a:r>
            <a:endParaRPr dirty="0">
              <a:solidFill>
                <a:srgbClr val="C00000"/>
              </a:solidFill>
              <a:latin typeface="Times New Roman" panose="02020603050405020304" pitchFamily="18" charset="0"/>
              <a:ea typeface="Calibri"/>
              <a:cs typeface="Times New Roman" panose="02020603050405020304" pitchFamily="18" charset="0"/>
              <a:sym typeface="Calibri"/>
            </a:endParaRPr>
          </a:p>
          <a:p>
            <a:pPr marL="0" lvl="0" indent="0" algn="l" rtl="0">
              <a:spcBef>
                <a:spcPts val="600"/>
              </a:spcBef>
              <a:spcAft>
                <a:spcPts val="1600"/>
              </a:spcAft>
              <a:buNone/>
            </a:pPr>
            <a:endParaRPr dirty="0"/>
          </a:p>
        </p:txBody>
      </p:sp>
      <p:pic>
        <p:nvPicPr>
          <p:cNvPr id="2" name="Picture 1">
            <a:extLst>
              <a:ext uri="{FF2B5EF4-FFF2-40B4-BE49-F238E27FC236}">
                <a16:creationId xmlns:a16="http://schemas.microsoft.com/office/drawing/2014/main" id="{129A5383-A8A2-D24B-8388-0FCA6E847485}"/>
              </a:ext>
            </a:extLst>
          </p:cNvPr>
          <p:cNvPicPr>
            <a:picLocks noChangeAspect="1"/>
          </p:cNvPicPr>
          <p:nvPr/>
        </p:nvPicPr>
        <p:blipFill>
          <a:blip r:embed="rId3"/>
          <a:stretch>
            <a:fillRect/>
          </a:stretch>
        </p:blipFill>
        <p:spPr>
          <a:xfrm>
            <a:off x="6520345" y="4054453"/>
            <a:ext cx="1616042" cy="893639"/>
          </a:xfrm>
          <a:prstGeom prst="rect">
            <a:avLst/>
          </a:prstGeom>
        </p:spPr>
      </p:pic>
      <p:pic>
        <p:nvPicPr>
          <p:cNvPr id="4" name="Picture 3">
            <a:extLst>
              <a:ext uri="{FF2B5EF4-FFF2-40B4-BE49-F238E27FC236}">
                <a16:creationId xmlns:a16="http://schemas.microsoft.com/office/drawing/2014/main" id="{43917F8B-AB89-0544-85F9-DE04C01495BE}"/>
              </a:ext>
            </a:extLst>
          </p:cNvPr>
          <p:cNvPicPr>
            <a:picLocks noChangeAspect="1"/>
          </p:cNvPicPr>
          <p:nvPr/>
        </p:nvPicPr>
        <p:blipFill rotWithShape="1">
          <a:blip r:embed="rId4"/>
          <a:srcRect t="16118" b="5593"/>
          <a:stretch/>
        </p:blipFill>
        <p:spPr>
          <a:xfrm>
            <a:off x="6683759" y="102310"/>
            <a:ext cx="2341451" cy="1374797"/>
          </a:xfrm>
          <a:prstGeom prst="rect">
            <a:avLst/>
          </a:prstGeom>
        </p:spPr>
      </p:pic>
      <p:sp>
        <p:nvSpPr>
          <p:cNvPr id="5" name="Slide Number Placeholder 4">
            <a:extLst>
              <a:ext uri="{FF2B5EF4-FFF2-40B4-BE49-F238E27FC236}">
                <a16:creationId xmlns:a16="http://schemas.microsoft.com/office/drawing/2014/main" id="{D8A5C2ED-E691-9542-90FA-1201C62FCB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extLst>
      <p:ext uri="{BB962C8B-B14F-4D97-AF65-F5344CB8AC3E}">
        <p14:creationId xmlns:p14="http://schemas.microsoft.com/office/powerpoint/2010/main" val="2286533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3</a:t>
            </a:fld>
            <a:endParaRPr lang="en-US"/>
          </a:p>
        </p:txBody>
      </p:sp>
      <p:grpSp>
        <p:nvGrpSpPr>
          <p:cNvPr id="3" name="Group 2">
            <a:extLst>
              <a:ext uri="{FF2B5EF4-FFF2-40B4-BE49-F238E27FC236}">
                <a16:creationId xmlns:a16="http://schemas.microsoft.com/office/drawing/2014/main" id="{4859D8A3-76EC-7746-9556-77DE27FEAD56}"/>
              </a:ext>
            </a:extLst>
          </p:cNvPr>
          <p:cNvGrpSpPr/>
          <p:nvPr/>
        </p:nvGrpSpPr>
        <p:grpSpPr>
          <a:xfrm>
            <a:off x="406512" y="149313"/>
            <a:ext cx="8783174" cy="4853405"/>
            <a:chOff x="406512" y="149313"/>
            <a:chExt cx="8783174" cy="4853405"/>
          </a:xfrm>
        </p:grpSpPr>
        <p:pic>
          <p:nvPicPr>
            <p:cNvPr id="9" name="Picture 8">
              <a:extLst>
                <a:ext uri="{FF2B5EF4-FFF2-40B4-BE49-F238E27FC236}">
                  <a16:creationId xmlns:a16="http://schemas.microsoft.com/office/drawing/2014/main" id="{C67DA7CD-477A-A34A-8A83-8A2AFFCE797B}"/>
                </a:ext>
              </a:extLst>
            </p:cNvPr>
            <p:cNvPicPr>
              <a:picLocks noChangeAspect="1"/>
            </p:cNvPicPr>
            <p:nvPr/>
          </p:nvPicPr>
          <p:blipFill>
            <a:blip r:embed="rId2"/>
            <a:stretch>
              <a:fillRect/>
            </a:stretch>
          </p:blipFill>
          <p:spPr>
            <a:xfrm>
              <a:off x="2848366" y="4045270"/>
              <a:ext cx="3356657" cy="957448"/>
            </a:xfrm>
            <a:prstGeom prst="rect">
              <a:avLst/>
            </a:prstGeom>
          </p:spPr>
        </p:pic>
        <p:sp>
          <p:nvSpPr>
            <p:cNvPr id="2" name="TextBox 1">
              <a:extLst>
                <a:ext uri="{FF2B5EF4-FFF2-40B4-BE49-F238E27FC236}">
                  <a16:creationId xmlns:a16="http://schemas.microsoft.com/office/drawing/2014/main" id="{D99F2473-0081-1E48-9EF0-9D59B8773A00}"/>
                </a:ext>
              </a:extLst>
            </p:cNvPr>
            <p:cNvSpPr txBox="1"/>
            <p:nvPr/>
          </p:nvSpPr>
          <p:spPr>
            <a:xfrm>
              <a:off x="586063" y="1817477"/>
              <a:ext cx="2295940" cy="2123658"/>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Greg </a:t>
              </a:r>
              <a:r>
                <a:rPr lang="en-US" sz="1200" dirty="0" err="1">
                  <a:latin typeface="Times New Roman" panose="02020603050405020304" pitchFamily="18" charset="0"/>
                  <a:cs typeface="Times New Roman" panose="02020603050405020304" pitchFamily="18" charset="0"/>
                </a:rPr>
                <a:t>Beaucage</a:t>
              </a:r>
              <a:r>
                <a:rPr lang="en-US" sz="1200" dirty="0">
                  <a:latin typeface="Times New Roman" panose="02020603050405020304" pitchFamily="18" charset="0"/>
                  <a:cs typeface="Times New Roman" panose="02020603050405020304" pitchFamily="18" charset="0"/>
                </a:rPr>
                <a:t>, Scattering, 	Nanocomposites, 	Pigments</a:t>
              </a:r>
            </a:p>
            <a:p>
              <a:r>
                <a:rPr lang="en-US" sz="1200" dirty="0" err="1">
                  <a:latin typeface="Times New Roman" panose="02020603050405020304" pitchFamily="18" charset="0"/>
                  <a:cs typeface="Times New Roman" panose="02020603050405020304" pitchFamily="18" charset="0"/>
                </a:rPr>
                <a:t>Yoonjee</a:t>
              </a:r>
              <a:r>
                <a:rPr lang="en-US" sz="1200" dirty="0">
                  <a:latin typeface="Times New Roman" panose="02020603050405020304" pitchFamily="18" charset="0"/>
                  <a:cs typeface="Times New Roman" panose="02020603050405020304" pitchFamily="18" charset="0"/>
                </a:rPr>
                <a:t> Park, 	Skin/Surfactants, 	Biomed delivery</a:t>
              </a:r>
            </a:p>
            <a:p>
              <a:r>
                <a:rPr lang="en-US" sz="1200" dirty="0">
                  <a:latin typeface="Times New Roman" panose="02020603050405020304" pitchFamily="18" charset="0"/>
                  <a:cs typeface="Times New Roman" panose="02020603050405020304" pitchFamily="18" charset="0"/>
                </a:rPr>
                <a:t>Jon Nickels,    Scattering,  	Aqueous Systems</a:t>
              </a:r>
            </a:p>
            <a:p>
              <a:r>
                <a:rPr lang="en-US" sz="1200" dirty="0">
                  <a:latin typeface="Times New Roman" panose="02020603050405020304" pitchFamily="18" charset="0"/>
                  <a:cs typeface="Times New Roman" panose="02020603050405020304" pitchFamily="18" charset="0"/>
                </a:rPr>
                <a:t>Neil Ayers,      Synthesis, 	Polymers, 	Surfactants, 		Surfaces</a:t>
              </a:r>
            </a:p>
          </p:txBody>
        </p:sp>
        <p:sp>
          <p:nvSpPr>
            <p:cNvPr id="12" name="TextBox 11">
              <a:extLst>
                <a:ext uri="{FF2B5EF4-FFF2-40B4-BE49-F238E27FC236}">
                  <a16:creationId xmlns:a16="http://schemas.microsoft.com/office/drawing/2014/main" id="{09D10A25-4D0D-B74F-B566-0098573B99B5}"/>
                </a:ext>
              </a:extLst>
            </p:cNvPr>
            <p:cNvSpPr txBox="1"/>
            <p:nvPr/>
          </p:nvSpPr>
          <p:spPr>
            <a:xfrm>
              <a:off x="3225110" y="1613559"/>
              <a:ext cx="2295940" cy="2492990"/>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Dave Martin,   Microscopy, 	Conjugated 	Polymers, 	Crystalline 	Structure</a:t>
              </a:r>
            </a:p>
            <a:p>
              <a:r>
                <a:rPr lang="en-US" sz="1200" dirty="0" err="1">
                  <a:latin typeface="Times New Roman" panose="02020603050405020304" pitchFamily="18" charset="0"/>
                  <a:cs typeface="Times New Roman" panose="02020603050405020304" pitchFamily="18" charset="0"/>
                </a:rPr>
                <a:t>Arthi</a:t>
              </a:r>
              <a:r>
                <a:rPr lang="en-US" sz="1200" dirty="0">
                  <a:latin typeface="Times New Roman" panose="02020603050405020304" pitchFamily="18" charset="0"/>
                  <a:cs typeface="Times New Roman" panose="02020603050405020304" pitchFamily="18" charset="0"/>
                </a:rPr>
                <a:t> Jayaraman, Simulation, 	Polymer Grafted 	Nanoparticles</a:t>
              </a:r>
            </a:p>
            <a:p>
              <a:r>
                <a:rPr lang="en-US" sz="1200" dirty="0">
                  <a:latin typeface="Times New Roman" panose="02020603050405020304" pitchFamily="18" charset="0"/>
                  <a:cs typeface="Times New Roman" panose="02020603050405020304" pitchFamily="18" charset="0"/>
                </a:rPr>
                <a:t>Darrin </a:t>
              </a:r>
              <a:r>
                <a:rPr lang="en-US" sz="1200" dirty="0" err="1">
                  <a:latin typeface="Times New Roman" panose="02020603050405020304" pitchFamily="18" charset="0"/>
                  <a:cs typeface="Times New Roman" panose="02020603050405020304" pitchFamily="18" charset="0"/>
                </a:rPr>
                <a:t>Pochan</a:t>
              </a:r>
              <a:r>
                <a:rPr lang="en-US" sz="1200" dirty="0">
                  <a:latin typeface="Times New Roman" panose="02020603050405020304" pitchFamily="18" charset="0"/>
                  <a:cs typeface="Times New Roman" panose="02020603050405020304" pitchFamily="18" charset="0"/>
                </a:rPr>
                <a:t>, Surfactants, 	Polymers, 	Microscopy</a:t>
              </a:r>
            </a:p>
            <a:p>
              <a:r>
                <a:rPr lang="en-US" sz="1200" dirty="0">
                  <a:latin typeface="Times New Roman" panose="02020603050405020304" pitchFamily="18" charset="0"/>
                  <a:cs typeface="Times New Roman" panose="02020603050405020304" pitchFamily="18" charset="0"/>
                </a:rPr>
                <a:t>Norm Wagner, Rheology, 	Scattering</a:t>
              </a:r>
            </a:p>
          </p:txBody>
        </p:sp>
        <p:sp>
          <p:nvSpPr>
            <p:cNvPr id="13" name="TextBox 12">
              <a:extLst>
                <a:ext uri="{FF2B5EF4-FFF2-40B4-BE49-F238E27FC236}">
                  <a16:creationId xmlns:a16="http://schemas.microsoft.com/office/drawing/2014/main" id="{B2C4D591-1616-C242-9162-207E03EFF04D}"/>
                </a:ext>
              </a:extLst>
            </p:cNvPr>
            <p:cNvSpPr txBox="1"/>
            <p:nvPr/>
          </p:nvSpPr>
          <p:spPr>
            <a:xfrm>
              <a:off x="5953909" y="1735149"/>
              <a:ext cx="2295940" cy="193899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Anish </a:t>
              </a:r>
              <a:r>
                <a:rPr lang="en-US" sz="1200" dirty="0" err="1">
                  <a:latin typeface="Times New Roman" panose="02020603050405020304" pitchFamily="18" charset="0"/>
                  <a:cs typeface="Times New Roman" panose="02020603050405020304" pitchFamily="18" charset="0"/>
                </a:rPr>
                <a:t>Tuteja</a:t>
              </a:r>
              <a:r>
                <a:rPr lang="en-US" sz="1200" dirty="0">
                  <a:latin typeface="Times New Roman" panose="02020603050405020304" pitchFamily="18" charset="0"/>
                  <a:cs typeface="Times New Roman" panose="02020603050405020304" pitchFamily="18" charset="0"/>
                </a:rPr>
                <a:t>,  Surfaces, 	Dispersion</a:t>
              </a:r>
            </a:p>
            <a:p>
              <a:r>
                <a:rPr lang="en-US" sz="1200" dirty="0">
                  <a:latin typeface="Times New Roman" panose="02020603050405020304" pitchFamily="18" charset="0"/>
                  <a:cs typeface="Times New Roman" panose="02020603050405020304" pitchFamily="18" charset="0"/>
                </a:rPr>
                <a:t>Nick </a:t>
              </a:r>
              <a:r>
                <a:rPr lang="en-US" sz="1200" dirty="0" err="1">
                  <a:latin typeface="Times New Roman" panose="02020603050405020304" pitchFamily="18" charset="0"/>
                  <a:cs typeface="Times New Roman" panose="02020603050405020304" pitchFamily="18" charset="0"/>
                </a:rPr>
                <a:t>Kotov</a:t>
              </a:r>
              <a:r>
                <a:rPr lang="en-US" sz="1200" dirty="0">
                  <a:latin typeface="Times New Roman" panose="02020603050405020304" pitchFamily="18" charset="0"/>
                  <a:cs typeface="Times New Roman" panose="02020603050405020304" pitchFamily="18" charset="0"/>
                </a:rPr>
                <a:t>,    Complex 	Hierarchies</a:t>
              </a:r>
            </a:p>
            <a:p>
              <a:r>
                <a:rPr lang="en-US" sz="1200" dirty="0">
                  <a:latin typeface="Times New Roman" panose="02020603050405020304" pitchFamily="18" charset="0"/>
                  <a:cs typeface="Times New Roman" panose="02020603050405020304" pitchFamily="18" charset="0"/>
                </a:rPr>
                <a:t>Ron Larson,    Rheology, 	Simulation</a:t>
              </a:r>
            </a:p>
            <a:p>
              <a:r>
                <a:rPr lang="en-US" sz="1200" dirty="0" err="1">
                  <a:latin typeface="Times New Roman" panose="02020603050405020304" pitchFamily="18" charset="0"/>
                  <a:cs typeface="Times New Roman" panose="02020603050405020304" pitchFamily="18" charset="0"/>
                </a:rPr>
                <a:t>Jinsang</a:t>
              </a:r>
              <a:r>
                <a:rPr lang="en-US" sz="1200" dirty="0">
                  <a:latin typeface="Times New Roman" panose="02020603050405020304" pitchFamily="18" charset="0"/>
                  <a:cs typeface="Times New Roman" panose="02020603050405020304" pitchFamily="18" charset="0"/>
                </a:rPr>
                <a:t> Kim,   Synthesis, 	Polymers, 	Biomedical, 	Sensors</a:t>
              </a:r>
            </a:p>
          </p:txBody>
        </p:sp>
        <p:sp>
          <p:nvSpPr>
            <p:cNvPr id="14" name="Rectangle 13">
              <a:extLst>
                <a:ext uri="{FF2B5EF4-FFF2-40B4-BE49-F238E27FC236}">
                  <a16:creationId xmlns:a16="http://schemas.microsoft.com/office/drawing/2014/main" id="{BD2D1F84-D091-014F-A107-6F6611E7688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15" name="Picture 14">
              <a:extLst>
                <a:ext uri="{FF2B5EF4-FFF2-40B4-BE49-F238E27FC236}">
                  <a16:creationId xmlns:a16="http://schemas.microsoft.com/office/drawing/2014/main" id="{3ECE685F-28DE-B248-B6B4-8C4904F3783A}"/>
                </a:ext>
              </a:extLst>
            </p:cNvPr>
            <p:cNvPicPr>
              <a:picLocks noChangeAspect="1"/>
            </p:cNvPicPr>
            <p:nvPr/>
          </p:nvPicPr>
          <p:blipFill>
            <a:blip r:embed="rId3"/>
            <a:stretch>
              <a:fillRect/>
            </a:stretch>
          </p:blipFill>
          <p:spPr>
            <a:xfrm>
              <a:off x="643034" y="608650"/>
              <a:ext cx="2181998" cy="1208827"/>
            </a:xfrm>
            <a:prstGeom prst="rect">
              <a:avLst/>
            </a:prstGeom>
          </p:spPr>
        </p:pic>
        <p:pic>
          <p:nvPicPr>
            <p:cNvPr id="16" name="Picture 15">
              <a:extLst>
                <a:ext uri="{FF2B5EF4-FFF2-40B4-BE49-F238E27FC236}">
                  <a16:creationId xmlns:a16="http://schemas.microsoft.com/office/drawing/2014/main" id="{88F24F24-CC3B-6E43-87D0-21460D2DBAB0}"/>
                </a:ext>
              </a:extLst>
            </p:cNvPr>
            <p:cNvPicPr>
              <a:picLocks noChangeAspect="1"/>
            </p:cNvPicPr>
            <p:nvPr/>
          </p:nvPicPr>
          <p:blipFill>
            <a:blip r:embed="rId4"/>
            <a:stretch>
              <a:fillRect/>
            </a:stretch>
          </p:blipFill>
          <p:spPr>
            <a:xfrm>
              <a:off x="5986690" y="544450"/>
              <a:ext cx="2263159" cy="1273027"/>
            </a:xfrm>
            <a:prstGeom prst="rect">
              <a:avLst/>
            </a:prstGeom>
          </p:spPr>
        </p:pic>
        <p:pic>
          <p:nvPicPr>
            <p:cNvPr id="17" name="Picture 16">
              <a:extLst>
                <a:ext uri="{FF2B5EF4-FFF2-40B4-BE49-F238E27FC236}">
                  <a16:creationId xmlns:a16="http://schemas.microsoft.com/office/drawing/2014/main" id="{2B11F460-24BB-4444-A7C5-A1A2666B13A8}"/>
                </a:ext>
              </a:extLst>
            </p:cNvPr>
            <p:cNvPicPr>
              <a:picLocks noChangeAspect="1"/>
            </p:cNvPicPr>
            <p:nvPr/>
          </p:nvPicPr>
          <p:blipFill>
            <a:blip r:embed="rId5"/>
            <a:stretch>
              <a:fillRect/>
            </a:stretch>
          </p:blipFill>
          <p:spPr>
            <a:xfrm>
              <a:off x="3536701" y="776396"/>
              <a:ext cx="1738320" cy="749409"/>
            </a:xfrm>
            <a:prstGeom prst="rect">
              <a:avLst/>
            </a:prstGeom>
          </p:spPr>
        </p:pic>
      </p:grpSp>
    </p:spTree>
    <p:extLst>
      <p:ext uri="{BB962C8B-B14F-4D97-AF65-F5344CB8AC3E}">
        <p14:creationId xmlns:p14="http://schemas.microsoft.com/office/powerpoint/2010/main" val="368512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9E90012E-7CB1-4F42-9704-15B3BD9448F9}"/>
              </a:ext>
            </a:extLst>
          </p:cNvPr>
          <p:cNvSpPr>
            <a:spLocks noGrp="1"/>
          </p:cNvSpPr>
          <p:nvPr>
            <p:ph type="sldNum" sz="quarter" idx="12"/>
          </p:nvPr>
        </p:nvSpPr>
        <p:spPr/>
        <p:txBody>
          <a:bodyPr/>
          <a:lstStyle/>
          <a:p>
            <a:fld id="{14236DE3-044D-904B-9F8B-2C6A9A833B89}" type="slidenum">
              <a:rPr lang="en-US" smtClean="0"/>
              <a:t>4</a:t>
            </a:fld>
            <a:endParaRPr lang="en-US"/>
          </a:p>
        </p:txBody>
      </p:sp>
      <p:sp>
        <p:nvSpPr>
          <p:cNvPr id="14" name="Rectangle 13">
            <a:extLst>
              <a:ext uri="{FF2B5EF4-FFF2-40B4-BE49-F238E27FC236}">
                <a16:creationId xmlns:a16="http://schemas.microsoft.com/office/drawing/2014/main" id="{BD2D1F84-D091-014F-A107-6F6611E7688E}"/>
              </a:ext>
            </a:extLst>
          </p:cNvPr>
          <p:cNvSpPr/>
          <p:nvPr/>
        </p:nvSpPr>
        <p:spPr>
          <a:xfrm>
            <a:off x="406512" y="149313"/>
            <a:ext cx="8783174" cy="507831"/>
          </a:xfrm>
          <a:prstGeom prst="rect">
            <a:avLst/>
          </a:prstGeom>
        </p:spPr>
        <p:txBody>
          <a:bodyPr wrap="none">
            <a:spAutoFit/>
          </a:bodyPr>
          <a:lstStyle/>
          <a:p>
            <a:r>
              <a:rPr lang="en-US" sz="2700" b="1" dirty="0">
                <a:latin typeface="Times New Roman" panose="02020603050405020304" pitchFamily="18" charset="0"/>
                <a:cs typeface="Times New Roman" panose="02020603050405020304" pitchFamily="18" charset="0"/>
              </a:rPr>
              <a:t>The Center for Hierarchical Emergent Materials (CHEM)</a:t>
            </a:r>
          </a:p>
        </p:txBody>
      </p:sp>
      <p:pic>
        <p:nvPicPr>
          <p:cNvPr id="4" name="Picture 3">
            <a:extLst>
              <a:ext uri="{FF2B5EF4-FFF2-40B4-BE49-F238E27FC236}">
                <a16:creationId xmlns:a16="http://schemas.microsoft.com/office/drawing/2014/main" id="{5E565BEC-B273-FF46-8B5A-21AF4B3BE2F9}"/>
              </a:ext>
            </a:extLst>
          </p:cNvPr>
          <p:cNvPicPr>
            <a:picLocks noChangeAspect="1"/>
          </p:cNvPicPr>
          <p:nvPr/>
        </p:nvPicPr>
        <p:blipFill>
          <a:blip r:embed="rId2"/>
          <a:stretch>
            <a:fillRect/>
          </a:stretch>
        </p:blipFill>
        <p:spPr>
          <a:xfrm>
            <a:off x="1553840" y="657144"/>
            <a:ext cx="6097901" cy="4437864"/>
          </a:xfrm>
          <a:prstGeom prst="rect">
            <a:avLst/>
          </a:prstGeom>
        </p:spPr>
      </p:pic>
    </p:spTree>
    <p:extLst>
      <p:ext uri="{BB962C8B-B14F-4D97-AF65-F5344CB8AC3E}">
        <p14:creationId xmlns:p14="http://schemas.microsoft.com/office/powerpoint/2010/main" val="3120721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5</a:t>
            </a:fld>
            <a:endParaRPr lang="en-US"/>
          </a:p>
        </p:txBody>
      </p:sp>
      <p:sp>
        <p:nvSpPr>
          <p:cNvPr id="4" name="TextBox 3">
            <a:extLst>
              <a:ext uri="{FF2B5EF4-FFF2-40B4-BE49-F238E27FC236}">
                <a16:creationId xmlns:a16="http://schemas.microsoft.com/office/drawing/2014/main" id="{684C62CC-80C3-7945-B58D-F2392B69E22B}"/>
              </a:ext>
            </a:extLst>
          </p:cNvPr>
          <p:cNvSpPr txBox="1"/>
          <p:nvPr/>
        </p:nvSpPr>
        <p:spPr>
          <a:xfrm>
            <a:off x="1150994" y="447645"/>
            <a:ext cx="6694942" cy="4524315"/>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Need 9 to 12 members @ ~$65,000/</a:t>
            </a:r>
            <a:r>
              <a:rPr lang="en-US" sz="1600" dirty="0" err="1">
                <a:latin typeface="Times New Roman" panose="02020603050405020304" pitchFamily="18" charset="0"/>
                <a:cs typeface="Times New Roman" panose="02020603050405020304" pitchFamily="18" charset="0"/>
              </a:rPr>
              <a:t>yr</a:t>
            </a:r>
            <a:r>
              <a:rPr lang="en-US" sz="1600" dirty="0">
                <a:latin typeface="Times New Roman" panose="02020603050405020304" pitchFamily="18" charset="0"/>
                <a:cs typeface="Times New Roman" panose="02020603050405020304" pitchFamily="18" charset="0"/>
              </a:rPr>
              <a:t> for NSF funding</a:t>
            </a:r>
          </a:p>
          <a:p>
            <a:r>
              <a:rPr lang="en-US" sz="1600" dirty="0">
                <a:latin typeface="Times New Roman" panose="02020603050405020304" pitchFamily="18" charset="0"/>
                <a:cs typeface="Times New Roman" panose="02020603050405020304" pitchFamily="18" charset="0"/>
              </a:rPr>
              <a:t>Need a science/precompetitive approach</a:t>
            </a:r>
          </a:p>
          <a:p>
            <a:r>
              <a:rPr lang="en-US" sz="1600" dirty="0">
                <a:latin typeface="Times New Roman" panose="02020603050405020304" pitchFamily="18" charset="0"/>
                <a:cs typeface="Times New Roman" panose="02020603050405020304" pitchFamily="18" charset="0"/>
              </a:rPr>
              <a:t>For June 9 need a letter of commitment (next slide) </a:t>
            </a:r>
          </a:p>
          <a:p>
            <a:r>
              <a:rPr lang="en-US" sz="1600" dirty="0">
                <a:latin typeface="Times New Roman" panose="02020603050405020304" pitchFamily="18" charset="0"/>
                <a:cs typeface="Times New Roman" panose="02020603050405020304" pitchFamily="18" charset="0"/>
              </a:rPr>
              <a:t>	(NSF decision March 2021; Corporate decision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and funding May–June 2021)</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We hope to grow to ~30 corporate members in 4 years</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Fund research projects targeting pre-competitive industrial needs</a:t>
            </a:r>
          </a:p>
          <a:p>
            <a:r>
              <a:rPr lang="en-US" sz="1600" dirty="0">
                <a:latin typeface="Times New Roman" panose="02020603050405020304" pitchFamily="18" charset="0"/>
                <a:cs typeface="Times New Roman" panose="02020603050405020304" pitchFamily="18" charset="0"/>
              </a:rPr>
              <a:t>Recruit new faculty in this area</a:t>
            </a:r>
          </a:p>
          <a:p>
            <a:r>
              <a:rPr lang="en-US" sz="1600" dirty="0">
                <a:latin typeface="Times New Roman" panose="02020603050405020304" pitchFamily="18" charset="0"/>
                <a:cs typeface="Times New Roman" panose="02020603050405020304" pitchFamily="18" charset="0"/>
              </a:rPr>
              <a:t>Purchase equipment for the center needs</a:t>
            </a:r>
          </a:p>
          <a:p>
            <a:r>
              <a:rPr lang="en-US" sz="1600" dirty="0">
                <a:latin typeface="Times New Roman" panose="02020603050405020304" pitchFamily="18" charset="0"/>
                <a:cs typeface="Times New Roman" panose="02020603050405020304" pitchFamily="18" charset="0"/>
              </a:rPr>
              <a:t>Host topical meetings and workshops</a:t>
            </a:r>
          </a:p>
          <a:p>
            <a:r>
              <a:rPr lang="en-US" sz="1600" dirty="0">
                <a:latin typeface="Times New Roman" panose="02020603050405020304" pitchFamily="18" charset="0"/>
                <a:cs typeface="Times New Roman" panose="02020603050405020304" pitchFamily="18" charset="0"/>
              </a:rPr>
              <a:t>Interchange students with industry/National Labs</a:t>
            </a:r>
          </a:p>
          <a:p>
            <a:r>
              <a:rPr lang="en-US" sz="1600" dirty="0">
                <a:latin typeface="Times New Roman" panose="02020603050405020304" pitchFamily="18" charset="0"/>
                <a:cs typeface="Times New Roman" panose="02020603050405020304" pitchFamily="18" charset="0"/>
              </a:rPr>
              <a:t>Encourage industrial participation in research projects</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Fund industrial residencies for students/post docs (Funded by NSF INTERN)</a:t>
            </a:r>
          </a:p>
          <a:p>
            <a:r>
              <a:rPr lang="en-US" sz="1600" dirty="0">
                <a:latin typeface="Times New Roman" panose="02020603050405020304" pitchFamily="18" charset="0"/>
                <a:cs typeface="Times New Roman" panose="02020603050405020304" pitchFamily="18" charset="0"/>
              </a:rPr>
              <a:t>Host industrial/lab scientists and engineers at the universities</a:t>
            </a:r>
          </a:p>
          <a:p>
            <a:r>
              <a:rPr lang="en-US" sz="1600" dirty="0">
                <a:latin typeface="Times New Roman" panose="02020603050405020304" pitchFamily="18" charset="0"/>
                <a:cs typeface="Times New Roman" panose="02020603050405020304" pitchFamily="18" charset="0"/>
              </a:rPr>
              <a:t>Interact with parallel centers in Europe and Asia</a:t>
            </a:r>
          </a:p>
          <a:p>
            <a:r>
              <a:rPr lang="en-US" sz="1600" dirty="0">
                <a:latin typeface="Times New Roman" panose="02020603050405020304" pitchFamily="18" charset="0"/>
                <a:cs typeface="Times New Roman" panose="02020603050405020304" pitchFamily="18" charset="0"/>
              </a:rPr>
              <a:t>Provide a long-term relationship with potential new hires</a:t>
            </a:r>
          </a:p>
        </p:txBody>
      </p:sp>
      <p:pic>
        <p:nvPicPr>
          <p:cNvPr id="6" name="Picture 5">
            <a:extLst>
              <a:ext uri="{FF2B5EF4-FFF2-40B4-BE49-F238E27FC236}">
                <a16:creationId xmlns:a16="http://schemas.microsoft.com/office/drawing/2014/main" id="{5F10E1EF-878D-484F-8D11-506075C910E6}"/>
              </a:ext>
            </a:extLst>
          </p:cNvPr>
          <p:cNvPicPr>
            <a:picLocks noChangeAspect="1"/>
          </p:cNvPicPr>
          <p:nvPr/>
        </p:nvPicPr>
        <p:blipFill>
          <a:blip r:embed="rId2"/>
          <a:stretch>
            <a:fillRect/>
          </a:stretch>
        </p:blipFill>
        <p:spPr>
          <a:xfrm>
            <a:off x="6834022" y="63944"/>
            <a:ext cx="2252429" cy="1689322"/>
          </a:xfrm>
          <a:prstGeom prst="rect">
            <a:avLst/>
          </a:prstGeom>
        </p:spPr>
      </p:pic>
      <p:sp>
        <p:nvSpPr>
          <p:cNvPr id="7" name="TextBox 6">
            <a:extLst>
              <a:ext uri="{FF2B5EF4-FFF2-40B4-BE49-F238E27FC236}">
                <a16:creationId xmlns:a16="http://schemas.microsoft.com/office/drawing/2014/main" id="{27A7CFEA-B942-1F4C-804F-75903C38DF2C}"/>
              </a:ext>
            </a:extLst>
          </p:cNvPr>
          <p:cNvSpPr txBox="1"/>
          <p:nvPr/>
        </p:nvSpPr>
        <p:spPr>
          <a:xfrm>
            <a:off x="1828800" y="106280"/>
            <a:ext cx="3384260" cy="369332"/>
          </a:xfrm>
          <a:prstGeom prst="rect">
            <a:avLst/>
          </a:prstGeom>
          <a:noFill/>
        </p:spPr>
        <p:txBody>
          <a:bodyPr wrap="none" rtlCol="0">
            <a:spAutoFit/>
          </a:bodyPr>
          <a:lstStyle/>
          <a:p>
            <a:r>
              <a:rPr lang="en-US" sz="1800" b="1" dirty="0">
                <a:latin typeface="Times New Roman" panose="02020603050405020304" pitchFamily="18" charset="0"/>
                <a:cs typeface="Times New Roman" panose="02020603050405020304" pitchFamily="18" charset="0"/>
              </a:rPr>
              <a:t>What is needed to form CHEM?</a:t>
            </a:r>
          </a:p>
        </p:txBody>
      </p:sp>
    </p:spTree>
    <p:extLst>
      <p:ext uri="{BB962C8B-B14F-4D97-AF65-F5344CB8AC3E}">
        <p14:creationId xmlns:p14="http://schemas.microsoft.com/office/powerpoint/2010/main" val="1998929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960C4E8A-326C-5444-B42D-EB320DCA46FA}"/>
              </a:ext>
            </a:extLst>
          </p:cNvPr>
          <p:cNvPicPr>
            <a:picLocks noChangeAspect="1"/>
          </p:cNvPicPr>
          <p:nvPr/>
        </p:nvPicPr>
        <p:blipFill>
          <a:blip r:embed="rId3"/>
          <a:stretch>
            <a:fillRect/>
          </a:stretch>
        </p:blipFill>
        <p:spPr>
          <a:xfrm>
            <a:off x="0" y="1847698"/>
            <a:ext cx="9144000" cy="1448104"/>
          </a:xfrm>
          <a:prstGeom prst="rect">
            <a:avLst/>
          </a:prstGeom>
        </p:spPr>
      </p:pic>
      <p:sp>
        <p:nvSpPr>
          <p:cNvPr id="3" name="Slide Number Placeholder 2">
            <a:extLst>
              <a:ext uri="{FF2B5EF4-FFF2-40B4-BE49-F238E27FC236}">
                <a16:creationId xmlns:a16="http://schemas.microsoft.com/office/drawing/2014/main" id="{B8E1B98C-A7A3-4F4F-9B9C-97551F214E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4" name="Rectangle 3">
            <a:extLst>
              <a:ext uri="{FF2B5EF4-FFF2-40B4-BE49-F238E27FC236}">
                <a16:creationId xmlns:a16="http://schemas.microsoft.com/office/drawing/2014/main" id="{55FAC259-655B-6D46-A514-7204B890460D}"/>
              </a:ext>
            </a:extLst>
          </p:cNvPr>
          <p:cNvSpPr/>
          <p:nvPr/>
        </p:nvSpPr>
        <p:spPr>
          <a:xfrm>
            <a:off x="2085053" y="326394"/>
            <a:ext cx="3057247" cy="307777"/>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For June 9 need a letter of commitment </a:t>
            </a:r>
          </a:p>
        </p:txBody>
      </p:sp>
    </p:spTree>
    <p:extLst>
      <p:ext uri="{BB962C8B-B14F-4D97-AF65-F5344CB8AC3E}">
        <p14:creationId xmlns:p14="http://schemas.microsoft.com/office/powerpoint/2010/main" val="2375372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75CC51-4614-034B-9C90-B52970839B5F}"/>
              </a:ext>
            </a:extLst>
          </p:cNvPr>
          <p:cNvSpPr>
            <a:spLocks noGrp="1"/>
          </p:cNvSpPr>
          <p:nvPr>
            <p:ph type="sldNum" sz="quarter" idx="12"/>
          </p:nvPr>
        </p:nvSpPr>
        <p:spPr/>
        <p:txBody>
          <a:bodyPr/>
          <a:lstStyle/>
          <a:p>
            <a:fld id="{14236DE3-044D-904B-9F8B-2C6A9A833B89}" type="slidenum">
              <a:rPr lang="en-US" smtClean="0"/>
              <a:t>7</a:t>
            </a:fld>
            <a:endParaRPr lang="en-US"/>
          </a:p>
        </p:txBody>
      </p:sp>
      <p:sp>
        <p:nvSpPr>
          <p:cNvPr id="5" name="TextBox 4">
            <a:extLst>
              <a:ext uri="{FF2B5EF4-FFF2-40B4-BE49-F238E27FC236}">
                <a16:creationId xmlns:a16="http://schemas.microsoft.com/office/drawing/2014/main" id="{0BB6F285-C249-D54B-A528-489EF5542F54}"/>
              </a:ext>
            </a:extLst>
          </p:cNvPr>
          <p:cNvSpPr txBox="1"/>
          <p:nvPr/>
        </p:nvSpPr>
        <p:spPr>
          <a:xfrm>
            <a:off x="439641" y="105198"/>
            <a:ext cx="3146048" cy="4708981"/>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Participants in planning meeting:</a:t>
            </a:r>
          </a:p>
          <a:p>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NIOSH (Centers for Disease Control)</a:t>
            </a:r>
          </a:p>
          <a:p>
            <a:r>
              <a:rPr lang="en-US" sz="1200" dirty="0">
                <a:latin typeface="Times New Roman" panose="02020603050405020304" pitchFamily="18" charset="0"/>
                <a:cs typeface="Times New Roman" panose="02020603050405020304" pitchFamily="18" charset="0"/>
              </a:rPr>
              <a:t>Air Force Research Labs</a:t>
            </a:r>
          </a:p>
          <a:p>
            <a:r>
              <a:rPr lang="en-US" sz="1200" dirty="0">
                <a:latin typeface="Times New Roman" panose="02020603050405020304" pitchFamily="18" charset="0"/>
                <a:cs typeface="Times New Roman" panose="02020603050405020304" pitchFamily="18" charset="0"/>
              </a:rPr>
              <a:t>W. L. Gore &amp; Associates</a:t>
            </a:r>
          </a:p>
          <a:p>
            <a:r>
              <a:rPr lang="en-US" sz="1200" dirty="0">
                <a:latin typeface="Times New Roman" panose="02020603050405020304" pitchFamily="18" charset="0"/>
                <a:cs typeface="Times New Roman" panose="02020603050405020304" pitchFamily="18" charset="0"/>
              </a:rPr>
              <a:t>Procter &amp; Gamble</a:t>
            </a:r>
          </a:p>
          <a:p>
            <a:r>
              <a:rPr lang="en-US" sz="1200" dirty="0">
                <a:latin typeface="Times New Roman" panose="02020603050405020304" pitchFamily="18" charset="0"/>
                <a:cs typeface="Times New Roman" panose="02020603050405020304" pitchFamily="18" charset="0"/>
              </a:rPr>
              <a:t>Dupont</a:t>
            </a:r>
          </a:p>
          <a:p>
            <a:r>
              <a:rPr lang="en-US" sz="1200" dirty="0">
                <a:latin typeface="Times New Roman" panose="02020603050405020304" pitchFamily="18" charset="0"/>
                <a:cs typeface="Times New Roman" panose="02020603050405020304" pitchFamily="18" charset="0"/>
              </a:rPr>
              <a:t>Avery Dennison </a:t>
            </a:r>
          </a:p>
          <a:p>
            <a:r>
              <a:rPr lang="en-US" sz="1200" dirty="0">
                <a:latin typeface="Times New Roman" panose="02020603050405020304" pitchFamily="18" charset="0"/>
                <a:cs typeface="Times New Roman" panose="02020603050405020304" pitchFamily="18" charset="0"/>
              </a:rPr>
              <a:t>Becton Dickenson</a:t>
            </a:r>
          </a:p>
          <a:p>
            <a:r>
              <a:rPr lang="en-US" sz="1200" dirty="0">
                <a:latin typeface="Times New Roman" panose="02020603050405020304" pitchFamily="18" charset="0"/>
                <a:cs typeface="Times New Roman" panose="02020603050405020304" pitchFamily="18" charset="0"/>
              </a:rPr>
              <a:t>Sun Chemical</a:t>
            </a:r>
          </a:p>
          <a:p>
            <a:r>
              <a:rPr lang="en-US" sz="1200" dirty="0" err="1">
                <a:latin typeface="Times New Roman" panose="02020603050405020304" pitchFamily="18" charset="0"/>
                <a:cs typeface="Times New Roman" panose="02020603050405020304" pitchFamily="18" charset="0"/>
              </a:rPr>
              <a:t>Michelman</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Merck</a:t>
            </a:r>
          </a:p>
          <a:p>
            <a:r>
              <a:rPr lang="en-US" sz="1200" dirty="0">
                <a:latin typeface="Times New Roman" panose="02020603050405020304" pitchFamily="18" charset="0"/>
                <a:cs typeface="Times New Roman" panose="02020603050405020304" pitchFamily="18" charset="0"/>
              </a:rPr>
              <a:t>Shepherd Color</a:t>
            </a:r>
          </a:p>
          <a:p>
            <a:r>
              <a:rPr lang="en-US" sz="1200" dirty="0">
                <a:latin typeface="Times New Roman" panose="02020603050405020304" pitchFamily="18" charset="0"/>
                <a:cs typeface="Times New Roman" panose="02020603050405020304" pitchFamily="18" charset="0"/>
              </a:rPr>
              <a:t>LyondellBasell</a:t>
            </a:r>
          </a:p>
          <a:p>
            <a:r>
              <a:rPr lang="en-US" sz="1200" dirty="0">
                <a:latin typeface="Times New Roman" panose="02020603050405020304" pitchFamily="18" charset="0"/>
                <a:cs typeface="Times New Roman" panose="02020603050405020304" pitchFamily="18" charset="0"/>
              </a:rPr>
              <a:t>Chemours</a:t>
            </a:r>
          </a:p>
          <a:p>
            <a:r>
              <a:rPr lang="en-US" sz="1200" dirty="0">
                <a:latin typeface="Times New Roman" panose="02020603050405020304" pitchFamily="18" charset="0"/>
                <a:cs typeface="Times New Roman" panose="02020603050405020304" pitchFamily="18" charset="0"/>
              </a:rPr>
              <a:t>Sherwin Williams</a:t>
            </a:r>
          </a:p>
          <a:p>
            <a:r>
              <a:rPr lang="en-US" sz="1200" dirty="0">
                <a:latin typeface="Times New Roman" panose="02020603050405020304" pitchFamily="18" charset="0"/>
                <a:cs typeface="Times New Roman" panose="02020603050405020304" pitchFamily="18" charset="0"/>
              </a:rPr>
              <a:t>Bridgestone Firestone</a:t>
            </a:r>
          </a:p>
          <a:p>
            <a:r>
              <a:rPr lang="en-US" sz="1200" dirty="0">
                <a:latin typeface="Times New Roman" panose="02020603050405020304" pitchFamily="18" charset="0"/>
                <a:cs typeface="Times New Roman" panose="02020603050405020304" pitchFamily="18" charset="0"/>
              </a:rPr>
              <a:t>International Paper</a:t>
            </a:r>
          </a:p>
          <a:p>
            <a:r>
              <a:rPr lang="en-US" sz="1200" dirty="0">
                <a:latin typeface="Times New Roman" panose="02020603050405020304" pitchFamily="18" charset="0"/>
                <a:cs typeface="Times New Roman" panose="02020603050405020304" pitchFamily="18" charset="0"/>
              </a:rPr>
              <a:t>Ford</a:t>
            </a:r>
          </a:p>
          <a:p>
            <a:r>
              <a:rPr lang="en-US" sz="1200" dirty="0" err="1">
                <a:latin typeface="Times New Roman" panose="02020603050405020304" pitchFamily="18" charset="0"/>
                <a:cs typeface="Times New Roman" panose="02020603050405020304" pitchFamily="18" charset="0"/>
              </a:rPr>
              <a:t>Polyone</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ExxonMobil</a:t>
            </a:r>
          </a:p>
          <a:p>
            <a:r>
              <a:rPr lang="en-US" sz="1200" dirty="0" err="1">
                <a:latin typeface="Times New Roman" panose="02020603050405020304" pitchFamily="18" charset="0"/>
                <a:cs typeface="Times New Roman" panose="02020603050405020304" pitchFamily="18" charset="0"/>
              </a:rPr>
              <a:t>Omya</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Krauss-</a:t>
            </a:r>
            <a:r>
              <a:rPr lang="en-US" sz="1200" dirty="0" err="1">
                <a:latin typeface="Times New Roman" panose="02020603050405020304" pitchFamily="18" charset="0"/>
                <a:cs typeface="Times New Roman" panose="02020603050405020304" pitchFamily="18" charset="0"/>
              </a:rPr>
              <a:t>Maffie</a:t>
            </a:r>
            <a:endParaRPr lang="en-US" sz="1200"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PPG silica</a:t>
            </a:r>
          </a:p>
          <a:p>
            <a:r>
              <a:rPr lang="en-US" sz="1200" dirty="0">
                <a:latin typeface="Times New Roman" panose="02020603050405020304" pitchFamily="18" charset="0"/>
                <a:cs typeface="Times New Roman" panose="02020603050405020304" pitchFamily="18" charset="0"/>
              </a:rPr>
              <a:t>Sumitomo Rubber</a:t>
            </a:r>
          </a:p>
        </p:txBody>
      </p:sp>
      <p:sp>
        <p:nvSpPr>
          <p:cNvPr id="7" name="TextBox 6">
            <a:extLst>
              <a:ext uri="{FF2B5EF4-FFF2-40B4-BE49-F238E27FC236}">
                <a16:creationId xmlns:a16="http://schemas.microsoft.com/office/drawing/2014/main" id="{E3C88D97-C939-7348-9972-F251FD76CFE0}"/>
              </a:ext>
            </a:extLst>
          </p:cNvPr>
          <p:cNvSpPr txBox="1"/>
          <p:nvPr/>
        </p:nvSpPr>
        <p:spPr>
          <a:xfrm>
            <a:off x="2942629" y="1500871"/>
            <a:ext cx="2405364" cy="246221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Others: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Solvay</a:t>
            </a:r>
          </a:p>
          <a:p>
            <a:r>
              <a:rPr lang="en-US" dirty="0">
                <a:latin typeface="Times New Roman" panose="02020603050405020304" pitchFamily="18" charset="0"/>
                <a:cs typeface="Times New Roman" panose="02020603050405020304" pitchFamily="18" charset="0"/>
              </a:rPr>
              <a:t>Merck</a:t>
            </a:r>
          </a:p>
          <a:p>
            <a:r>
              <a:rPr lang="en-US" dirty="0" err="1">
                <a:latin typeface="Times New Roman" panose="02020603050405020304" pitchFamily="18" charset="0"/>
                <a:cs typeface="Times New Roman" panose="02020603050405020304" pitchFamily="18" charset="0"/>
              </a:rPr>
              <a:t>Mirexus</a:t>
            </a:r>
            <a:r>
              <a:rPr lang="en-US" dirty="0">
                <a:latin typeface="Times New Roman" panose="02020603050405020304" pitchFamily="18" charset="0"/>
                <a:cs typeface="Times New Roman" panose="02020603050405020304" pitchFamily="18" charset="0"/>
              </a:rPr>
              <a:t> Biotechnologies</a:t>
            </a:r>
          </a:p>
          <a:p>
            <a:r>
              <a:rPr lang="en-US" dirty="0">
                <a:latin typeface="Times New Roman" panose="02020603050405020304" pitchFamily="18" charset="0"/>
                <a:cs typeface="Times New Roman" panose="02020603050405020304" pitchFamily="18" charset="0"/>
              </a:rPr>
              <a:t>Heraeus Medical Components</a:t>
            </a:r>
          </a:p>
          <a:p>
            <a:r>
              <a:rPr lang="en-US" dirty="0">
                <a:latin typeface="Times New Roman" panose="02020603050405020304" pitchFamily="18" charset="0"/>
                <a:cs typeface="Times New Roman" panose="02020603050405020304" pitchFamily="18" charset="0"/>
              </a:rPr>
              <a:t>Momentive</a:t>
            </a:r>
          </a:p>
          <a:p>
            <a:r>
              <a:rPr lang="en-US" dirty="0" err="1">
                <a:latin typeface="Times New Roman" panose="02020603050405020304" pitchFamily="18" charset="0"/>
                <a:cs typeface="Times New Roman" panose="02020603050405020304" pitchFamily="18" charset="0"/>
              </a:rPr>
              <a:t>Arlanxco</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Cabot</a:t>
            </a:r>
          </a:p>
          <a:p>
            <a:r>
              <a:rPr lang="en-US" dirty="0">
                <a:latin typeface="Times New Roman" panose="02020603050405020304" pitchFamily="18" charset="0"/>
                <a:cs typeface="Times New Roman" panose="02020603050405020304" pitchFamily="18" charset="0"/>
              </a:rPr>
              <a:t>AkzoNobel</a:t>
            </a:r>
          </a:p>
          <a:p>
            <a:r>
              <a:rPr lang="en-US" dirty="0">
                <a:latin typeface="Times New Roman" panose="02020603050405020304" pitchFamily="18" charset="0"/>
                <a:cs typeface="Times New Roman" panose="02020603050405020304" pitchFamily="18" charset="0"/>
              </a:rPr>
              <a:t>Celanese</a:t>
            </a:r>
          </a:p>
        </p:txBody>
      </p:sp>
      <p:sp>
        <p:nvSpPr>
          <p:cNvPr id="9" name="Rectangle 8">
            <a:extLst>
              <a:ext uri="{FF2B5EF4-FFF2-40B4-BE49-F238E27FC236}">
                <a16:creationId xmlns:a16="http://schemas.microsoft.com/office/drawing/2014/main" id="{FC8A2043-5F6D-874C-ADB1-F49593BF5F8A}"/>
              </a:ext>
            </a:extLst>
          </p:cNvPr>
          <p:cNvSpPr/>
          <p:nvPr/>
        </p:nvSpPr>
        <p:spPr>
          <a:xfrm>
            <a:off x="5507205" y="854541"/>
            <a:ext cx="1975873" cy="3754874"/>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BASF</a:t>
            </a:r>
          </a:p>
          <a:p>
            <a:r>
              <a:rPr lang="en-US" dirty="0">
                <a:latin typeface="Times New Roman" panose="02020603050405020304" pitchFamily="18" charset="0"/>
                <a:cs typeface="Times New Roman" panose="02020603050405020304" pitchFamily="18" charset="0"/>
              </a:rPr>
              <a:t>SABIC </a:t>
            </a:r>
          </a:p>
          <a:p>
            <a:r>
              <a:rPr lang="en-US" dirty="0">
                <a:latin typeface="Times New Roman" panose="02020603050405020304" pitchFamily="18" charset="0"/>
                <a:cs typeface="Times New Roman" panose="02020603050405020304" pitchFamily="18" charset="0"/>
              </a:rPr>
              <a:t>Novartis</a:t>
            </a:r>
          </a:p>
          <a:p>
            <a:r>
              <a:rPr lang="en-US" dirty="0">
                <a:latin typeface="Times New Roman" panose="02020603050405020304" pitchFamily="18" charset="0"/>
                <a:cs typeface="Times New Roman" panose="02020603050405020304" pitchFamily="18" charset="0"/>
              </a:rPr>
              <a:t>Evonik</a:t>
            </a:r>
          </a:p>
          <a:p>
            <a:r>
              <a:rPr lang="en-US" dirty="0">
                <a:latin typeface="Times New Roman" panose="02020603050405020304" pitchFamily="18" charset="0"/>
                <a:cs typeface="Times New Roman" panose="02020603050405020304" pitchFamily="18" charset="0"/>
              </a:rPr>
              <a:t>Unilever</a:t>
            </a:r>
          </a:p>
          <a:p>
            <a:r>
              <a:rPr lang="en-US" dirty="0">
                <a:latin typeface="Times New Roman" panose="02020603050405020304" pitchFamily="18" charset="0"/>
                <a:cs typeface="Times New Roman" panose="02020603050405020304" pitchFamily="18" charset="0"/>
              </a:rPr>
              <a:t>Colgate</a:t>
            </a:r>
          </a:p>
          <a:p>
            <a:r>
              <a:rPr lang="en-US" dirty="0">
                <a:latin typeface="Times New Roman" panose="02020603050405020304" pitchFamily="18" charset="0"/>
                <a:cs typeface="Times New Roman" panose="02020603050405020304" pitchFamily="18" charset="0"/>
              </a:rPr>
              <a:t>HP</a:t>
            </a:r>
          </a:p>
          <a:p>
            <a:r>
              <a:rPr lang="en-US" dirty="0">
                <a:latin typeface="Times New Roman" panose="02020603050405020304" pitchFamily="18" charset="0"/>
                <a:cs typeface="Times New Roman" panose="02020603050405020304" pitchFamily="18" charset="0"/>
              </a:rPr>
              <a:t>Clariant</a:t>
            </a:r>
          </a:p>
          <a:p>
            <a:r>
              <a:rPr lang="en-US" dirty="0">
                <a:latin typeface="Times New Roman" panose="02020603050405020304" pitchFamily="18" charset="0"/>
                <a:cs typeface="Times New Roman" panose="02020603050405020304" pitchFamily="18" charset="0"/>
              </a:rPr>
              <a:t>Wacker </a:t>
            </a:r>
            <a:r>
              <a:rPr lang="en-US" dirty="0" err="1">
                <a:latin typeface="Times New Roman" panose="02020603050405020304" pitchFamily="18" charset="0"/>
                <a:cs typeface="Times New Roman" panose="02020603050405020304" pitchFamily="18" charset="0"/>
              </a:rPr>
              <a:t>Chemie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Dow Silicones</a:t>
            </a:r>
          </a:p>
          <a:p>
            <a:r>
              <a:rPr lang="en-US" dirty="0">
                <a:latin typeface="Times New Roman" panose="02020603050405020304" pitchFamily="18" charset="0"/>
                <a:cs typeface="Times New Roman" panose="02020603050405020304" pitchFamily="18" charset="0"/>
              </a:rPr>
              <a:t>Nova Chemicals</a:t>
            </a:r>
          </a:p>
          <a:p>
            <a:r>
              <a:rPr lang="en-US" dirty="0">
                <a:latin typeface="Times New Roman" panose="02020603050405020304" pitchFamily="18" charset="0"/>
                <a:cs typeface="Times New Roman" panose="02020603050405020304" pitchFamily="18" charset="0"/>
              </a:rPr>
              <a:t>Ashland Chemicals</a:t>
            </a:r>
          </a:p>
          <a:p>
            <a:r>
              <a:rPr lang="en-US" dirty="0">
                <a:latin typeface="Times New Roman" panose="02020603050405020304" pitchFamily="18" charset="0"/>
                <a:cs typeface="Times New Roman" panose="02020603050405020304" pitchFamily="18" charset="0"/>
              </a:rPr>
              <a:t>3M</a:t>
            </a:r>
          </a:p>
          <a:p>
            <a:r>
              <a:rPr lang="en-US" dirty="0" err="1">
                <a:latin typeface="Times New Roman" panose="02020603050405020304" pitchFamily="18" charset="0"/>
                <a:cs typeface="Times New Roman" panose="02020603050405020304" pitchFamily="18" charset="0"/>
              </a:rPr>
              <a:t>Ticona-Celenese</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IBM</a:t>
            </a:r>
          </a:p>
          <a:p>
            <a:r>
              <a:rPr lang="en-US" dirty="0">
                <a:latin typeface="Times New Roman" panose="02020603050405020304" pitchFamily="18" charset="0"/>
                <a:cs typeface="Times New Roman" panose="02020603050405020304" pitchFamily="18" charset="0"/>
              </a:rPr>
              <a:t>Intel</a:t>
            </a:r>
          </a:p>
          <a:p>
            <a:r>
              <a:rPr lang="en-US" dirty="0">
                <a:latin typeface="Times New Roman" panose="02020603050405020304" pitchFamily="18" charset="0"/>
                <a:cs typeface="Times New Roman" panose="02020603050405020304" pitchFamily="18" charset="0"/>
              </a:rPr>
              <a:t>Johnson &amp; Johnson</a:t>
            </a:r>
          </a:p>
        </p:txBody>
      </p:sp>
      <p:pic>
        <p:nvPicPr>
          <p:cNvPr id="11" name="Picture 10">
            <a:extLst>
              <a:ext uri="{FF2B5EF4-FFF2-40B4-BE49-F238E27FC236}">
                <a16:creationId xmlns:a16="http://schemas.microsoft.com/office/drawing/2014/main" id="{B7935E84-C214-6C4F-8F47-73A4DA23001E}"/>
              </a:ext>
            </a:extLst>
          </p:cNvPr>
          <p:cNvPicPr>
            <a:picLocks noChangeAspect="1"/>
          </p:cNvPicPr>
          <p:nvPr/>
        </p:nvPicPr>
        <p:blipFill>
          <a:blip r:embed="rId2"/>
          <a:stretch>
            <a:fillRect/>
          </a:stretch>
        </p:blipFill>
        <p:spPr>
          <a:xfrm>
            <a:off x="7110297" y="54042"/>
            <a:ext cx="1981200" cy="1485900"/>
          </a:xfrm>
          <a:prstGeom prst="rect">
            <a:avLst/>
          </a:prstGeom>
        </p:spPr>
      </p:pic>
    </p:spTree>
    <p:extLst>
      <p:ext uri="{BB962C8B-B14F-4D97-AF65-F5344CB8AC3E}">
        <p14:creationId xmlns:p14="http://schemas.microsoft.com/office/powerpoint/2010/main" val="532574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8ECA23A-67F2-C340-9D4D-01E55F44FE22}"/>
              </a:ext>
            </a:extLst>
          </p:cNvPr>
          <p:cNvSpPr>
            <a:spLocks noGrp="1"/>
          </p:cNvSpPr>
          <p:nvPr>
            <p:ph type="sldNum" sz="quarter" idx="12"/>
          </p:nvPr>
        </p:nvSpPr>
        <p:spPr/>
        <p:txBody>
          <a:bodyPr/>
          <a:lstStyle/>
          <a:p>
            <a:fld id="{14236DE3-044D-904B-9F8B-2C6A9A833B89}" type="slidenum">
              <a:rPr lang="en-US" smtClean="0"/>
              <a:t>8</a:t>
            </a:fld>
            <a:endParaRPr lang="en-US"/>
          </a:p>
        </p:txBody>
      </p:sp>
      <p:pic>
        <p:nvPicPr>
          <p:cNvPr id="8" name="Picture 7">
            <a:extLst>
              <a:ext uri="{FF2B5EF4-FFF2-40B4-BE49-F238E27FC236}">
                <a16:creationId xmlns:a16="http://schemas.microsoft.com/office/drawing/2014/main" id="{00B4F12C-5CF3-444F-80AD-9660E005A6A9}"/>
              </a:ext>
            </a:extLst>
          </p:cNvPr>
          <p:cNvPicPr>
            <a:picLocks noChangeAspect="1"/>
          </p:cNvPicPr>
          <p:nvPr/>
        </p:nvPicPr>
        <p:blipFill>
          <a:blip r:embed="rId2"/>
          <a:stretch>
            <a:fillRect/>
          </a:stretch>
        </p:blipFill>
        <p:spPr>
          <a:xfrm>
            <a:off x="7106670" y="57550"/>
            <a:ext cx="1990259" cy="1492694"/>
          </a:xfrm>
          <a:prstGeom prst="rect">
            <a:avLst/>
          </a:prstGeom>
        </p:spPr>
      </p:pic>
      <p:pic>
        <p:nvPicPr>
          <p:cNvPr id="9" name="Picture 8">
            <a:extLst>
              <a:ext uri="{FF2B5EF4-FFF2-40B4-BE49-F238E27FC236}">
                <a16:creationId xmlns:a16="http://schemas.microsoft.com/office/drawing/2014/main" id="{2906D4E6-1BD5-EC42-8738-A61A697026C0}"/>
              </a:ext>
            </a:extLst>
          </p:cNvPr>
          <p:cNvPicPr>
            <a:picLocks noChangeAspect="1"/>
          </p:cNvPicPr>
          <p:nvPr/>
        </p:nvPicPr>
        <p:blipFill>
          <a:blip r:embed="rId3"/>
          <a:stretch>
            <a:fillRect/>
          </a:stretch>
        </p:blipFill>
        <p:spPr>
          <a:xfrm>
            <a:off x="78082" y="57550"/>
            <a:ext cx="6936581" cy="5048611"/>
          </a:xfrm>
          <a:prstGeom prst="rect">
            <a:avLst/>
          </a:prstGeom>
        </p:spPr>
      </p:pic>
    </p:spTree>
    <p:extLst>
      <p:ext uri="{BB962C8B-B14F-4D97-AF65-F5344CB8AC3E}">
        <p14:creationId xmlns:p14="http://schemas.microsoft.com/office/powerpoint/2010/main" val="3767086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3" name="Picture 2">
            <a:extLst>
              <a:ext uri="{FF2B5EF4-FFF2-40B4-BE49-F238E27FC236}">
                <a16:creationId xmlns:a16="http://schemas.microsoft.com/office/drawing/2014/main" id="{1B5AA1D3-094D-AE45-972A-D006E7018375}"/>
              </a:ext>
            </a:extLst>
          </p:cNvPr>
          <p:cNvPicPr>
            <a:picLocks noChangeAspect="1"/>
          </p:cNvPicPr>
          <p:nvPr/>
        </p:nvPicPr>
        <p:blipFill>
          <a:blip r:embed="rId3"/>
          <a:stretch>
            <a:fillRect/>
          </a:stretch>
        </p:blipFill>
        <p:spPr>
          <a:xfrm>
            <a:off x="63944" y="44761"/>
            <a:ext cx="6947936" cy="5056817"/>
          </a:xfrm>
          <a:prstGeom prst="rect">
            <a:avLst/>
          </a:prstGeom>
        </p:spPr>
      </p:pic>
      <p:sp>
        <p:nvSpPr>
          <p:cNvPr id="4" name="Slide Number Placeholder 3">
            <a:extLst>
              <a:ext uri="{FF2B5EF4-FFF2-40B4-BE49-F238E27FC236}">
                <a16:creationId xmlns:a16="http://schemas.microsoft.com/office/drawing/2014/main" id="{5F39C7FD-8E88-864B-9057-A9E018CEDB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6" name="Picture 5">
            <a:extLst>
              <a:ext uri="{FF2B5EF4-FFF2-40B4-BE49-F238E27FC236}">
                <a16:creationId xmlns:a16="http://schemas.microsoft.com/office/drawing/2014/main" id="{96AB5A1E-8BA1-8841-8B09-355511B99AE6}"/>
              </a:ext>
            </a:extLst>
          </p:cNvPr>
          <p:cNvPicPr>
            <a:picLocks noChangeAspect="1"/>
          </p:cNvPicPr>
          <p:nvPr/>
        </p:nvPicPr>
        <p:blipFill>
          <a:blip r:embed="rId4"/>
          <a:stretch>
            <a:fillRect/>
          </a:stretch>
        </p:blipFill>
        <p:spPr>
          <a:xfrm>
            <a:off x="7198752" y="44761"/>
            <a:ext cx="1892744" cy="1419558"/>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53334</TotalTime>
  <Words>596</Words>
  <Application>Microsoft Macintosh PowerPoint</Application>
  <PresentationFormat>On-screen Show (16:9)</PresentationFormat>
  <Paragraphs>149</Paragraphs>
  <Slides>16</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Simple Light</vt:lpstr>
      <vt:lpstr>PowerPoint Presentation</vt:lpstr>
      <vt:lpstr>Center Proposition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41</cp:revision>
  <cp:lastPrinted>2020-08-01T21:28:29Z</cp:lastPrinted>
  <dcterms:modified xsi:type="dcterms:W3CDTF">2021-05-25T17:47:53Z</dcterms:modified>
</cp:coreProperties>
</file>